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44"/>
  </p:notesMasterIdLst>
  <p:sldIdLst>
    <p:sldId id="937" r:id="rId3"/>
    <p:sldId id="938" r:id="rId4"/>
    <p:sldId id="1084" r:id="rId5"/>
    <p:sldId id="1085" r:id="rId6"/>
    <p:sldId id="1086" r:id="rId7"/>
    <p:sldId id="1088" r:id="rId8"/>
    <p:sldId id="1101" r:id="rId9"/>
    <p:sldId id="1087" r:id="rId10"/>
    <p:sldId id="1103" r:id="rId11"/>
    <p:sldId id="1104" r:id="rId12"/>
    <p:sldId id="1105" r:id="rId13"/>
    <p:sldId id="1102" r:id="rId14"/>
    <p:sldId id="1090" r:id="rId15"/>
    <p:sldId id="1096" r:id="rId16"/>
    <p:sldId id="1091" r:id="rId17"/>
    <p:sldId id="1106" r:id="rId18"/>
    <p:sldId id="1054" r:id="rId19"/>
    <p:sldId id="1093" r:id="rId20"/>
    <p:sldId id="1092" r:id="rId21"/>
    <p:sldId id="1100" r:id="rId22"/>
    <p:sldId id="1107" r:id="rId23"/>
    <p:sldId id="1081" r:id="rId24"/>
    <p:sldId id="1082" r:id="rId25"/>
    <p:sldId id="1099" r:id="rId26"/>
    <p:sldId id="1057" r:id="rId27"/>
    <p:sldId id="1058" r:id="rId28"/>
    <p:sldId id="1059" r:id="rId29"/>
    <p:sldId id="1060" r:id="rId30"/>
    <p:sldId id="1063" r:id="rId31"/>
    <p:sldId id="1065" r:id="rId32"/>
    <p:sldId id="1066" r:id="rId33"/>
    <p:sldId id="1067" r:id="rId34"/>
    <p:sldId id="1078" r:id="rId35"/>
    <p:sldId id="1069" r:id="rId36"/>
    <p:sldId id="1068" r:id="rId37"/>
    <p:sldId id="1071" r:id="rId38"/>
    <p:sldId id="1072" r:id="rId39"/>
    <p:sldId id="1074" r:id="rId40"/>
    <p:sldId id="1073" r:id="rId41"/>
    <p:sldId id="1075" r:id="rId42"/>
    <p:sldId id="1076" r:id="rId4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22E9C"/>
    <a:srgbClr val="029C32"/>
    <a:srgbClr val="663300"/>
    <a:srgbClr val="000099"/>
    <a:srgbClr val="1F572C"/>
    <a:srgbClr val="67E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88" y="-24"/>
      </p:cViewPr>
      <p:guideLst>
        <p:guide orient="horz" pos="2397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FA6F491-969A-4631-9F85-B111F6302C96}" type="datetime1">
              <a:rPr lang="de-DE"/>
              <a:pPr/>
              <a:t>06.06.2013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7FA5BB7-55E2-4E93-8A7B-69A03197377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21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D7FEC0-E9ED-40BC-B974-74ED0D31319F}" type="slidenum">
              <a:rPr lang="de-DE" sz="1200">
                <a:latin typeface="Calibri" charset="0"/>
              </a:rPr>
              <a:pPr eaLnBrk="1" hangingPunct="1"/>
              <a:t>12</a:t>
            </a:fld>
            <a:endParaRPr lang="de-DE" sz="1200">
              <a:latin typeface="Calibri" charset="0"/>
            </a:endParaRPr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BE8E9C-5C4C-4777-89EF-5D38AC3254E2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31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F586AD-B24A-4F6B-AF28-FAB89F1BFBED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32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730E5C-27AC-4221-B81F-73880FCD1845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34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09D8AE-EEBF-4B8E-BF62-A14BA90FA542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35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3ED219-2E5B-4717-A0DE-871A18466A4C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36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6577CF-F875-4469-9BD0-D958D911F771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37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D3E00B-9F1F-49CE-BBF8-E4E2F7F3EBD6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38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BEEE3A-67AE-4964-8ACF-B624A78B835B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39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64AF82-A0E2-4ADA-A55B-75933579D12C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40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7C92FC-EB89-4B26-972A-C814AC19DEAF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41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1C5D53-1934-4525-8AA4-DCE89EA77809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17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6B83CF-4072-462D-B52D-4E4BC086E466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19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48EC6D-541C-4AF1-A272-EB2A657AB42D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25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5E61FE-80C2-4971-B2A9-5E094042091B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26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FCC69E-154A-4119-86C5-81EB170874E9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27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9BE0B0-FA0B-4ECF-BBB3-22E28AA0DB99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28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19C9AD-9D5A-49DA-9CD7-9550E349A8D4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29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C3B644-C355-43B3-BDAE-683E949541D8}" type="slidenum">
              <a:rPr lang="de-DE" sz="1200">
                <a:solidFill>
                  <a:srgbClr val="000000"/>
                </a:solidFill>
                <a:latin typeface="Calibri" charset="0"/>
              </a:rPr>
              <a:pPr eaLnBrk="1" hangingPunct="1"/>
              <a:t>30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0"/>
          <p:cNvSpPr txBox="1">
            <a:spLocks/>
          </p:cNvSpPr>
          <p:nvPr userDrawn="1"/>
        </p:nvSpPr>
        <p:spPr>
          <a:xfrm>
            <a:off x="5060950" y="6572250"/>
            <a:ext cx="2895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it-IT" sz="14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cxnSp>
        <p:nvCxnSpPr>
          <p:cNvPr id="3" name="Gerade Verbindung 7"/>
          <p:cNvCxnSpPr>
            <a:cxnSpLocks noChangeShapeType="1"/>
          </p:cNvCxnSpPr>
          <p:nvPr userDrawn="1"/>
        </p:nvCxnSpPr>
        <p:spPr bwMode="auto">
          <a:xfrm>
            <a:off x="0" y="6348413"/>
            <a:ext cx="915987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21" descr="UniverseClus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890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59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 userDrawn="1"/>
        </p:nvSpPr>
        <p:spPr>
          <a:xfrm>
            <a:off x="3613150" y="6464300"/>
            <a:ext cx="16256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INPC 2013, Firenze</a:t>
            </a:r>
          </a:p>
        </p:txBody>
      </p:sp>
      <p:pic>
        <p:nvPicPr>
          <p:cNvPr id="3" name="Picture 21" descr="UniverseClus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890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1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613150" y="6464300"/>
            <a:ext cx="16256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INPC 2013, Firenze</a:t>
            </a:r>
          </a:p>
        </p:txBody>
      </p:sp>
      <p:pic>
        <p:nvPicPr>
          <p:cNvPr id="5" name="Picture 21" descr="UniverseClus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890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0181" y="229810"/>
            <a:ext cx="7772400" cy="44752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FF6600"/>
                </a:solidFill>
                <a:latin typeface="Century"/>
                <a:cs typeface="Century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26457" y="1197429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Century"/>
                <a:cs typeface="Century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77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UniverseClus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890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7A0F9C3-999A-442F-BFE8-5311AE3BF6EB}" type="slidenum">
              <a:rPr lang="de-DE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35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0"/>
          <p:cNvSpPr txBox="1">
            <a:spLocks/>
          </p:cNvSpPr>
          <p:nvPr userDrawn="1"/>
        </p:nvSpPr>
        <p:spPr>
          <a:xfrm>
            <a:off x="5060950" y="6572250"/>
            <a:ext cx="2895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it-IT" sz="14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pic>
        <p:nvPicPr>
          <p:cNvPr id="3" name="Picture 21" descr="UniverseClus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890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12"/>
          <p:cNvSpPr>
            <a:spLocks/>
          </p:cNvSpPr>
          <p:nvPr userDrawn="1"/>
        </p:nvSpPr>
        <p:spPr bwMode="auto">
          <a:xfrm>
            <a:off x="152400" y="6553200"/>
            <a:ext cx="228600" cy="1524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82" y="93"/>
              </a:cxn>
              <a:cxn ang="0">
                <a:pos x="116" y="13"/>
              </a:cxn>
              <a:cxn ang="0">
                <a:pos x="89" y="80"/>
              </a:cxn>
              <a:cxn ang="0">
                <a:pos x="22" y="206"/>
              </a:cxn>
              <a:cxn ang="0">
                <a:pos x="2" y="200"/>
              </a:cxn>
              <a:cxn ang="0">
                <a:pos x="16" y="166"/>
              </a:cxn>
              <a:cxn ang="0">
                <a:pos x="89" y="180"/>
              </a:cxn>
              <a:cxn ang="0">
                <a:pos x="156" y="213"/>
              </a:cxn>
              <a:cxn ang="0">
                <a:pos x="216" y="173"/>
              </a:cxn>
            </a:cxnLst>
            <a:rect l="0" t="0" r="r" b="b"/>
            <a:pathLst>
              <a:path w="216" h="213">
                <a:moveTo>
                  <a:pt x="2" y="0"/>
                </a:moveTo>
                <a:cubicBezTo>
                  <a:pt x="22" y="57"/>
                  <a:pt x="18" y="70"/>
                  <a:pt x="82" y="93"/>
                </a:cubicBezTo>
                <a:cubicBezTo>
                  <a:pt x="139" y="81"/>
                  <a:pt x="123" y="68"/>
                  <a:pt x="116" y="13"/>
                </a:cubicBezTo>
                <a:cubicBezTo>
                  <a:pt x="77" y="26"/>
                  <a:pt x="95" y="13"/>
                  <a:pt x="89" y="80"/>
                </a:cubicBezTo>
                <a:cubicBezTo>
                  <a:pt x="82" y="142"/>
                  <a:pt x="86" y="186"/>
                  <a:pt x="22" y="206"/>
                </a:cubicBezTo>
                <a:cubicBezTo>
                  <a:pt x="15" y="204"/>
                  <a:pt x="3" y="206"/>
                  <a:pt x="2" y="200"/>
                </a:cubicBezTo>
                <a:cubicBezTo>
                  <a:pt x="0" y="187"/>
                  <a:pt x="4" y="168"/>
                  <a:pt x="16" y="166"/>
                </a:cubicBezTo>
                <a:cubicBezTo>
                  <a:pt x="40" y="160"/>
                  <a:pt x="64" y="175"/>
                  <a:pt x="89" y="180"/>
                </a:cubicBezTo>
                <a:cubicBezTo>
                  <a:pt x="111" y="191"/>
                  <a:pt x="132" y="204"/>
                  <a:pt x="156" y="213"/>
                </a:cubicBezTo>
                <a:cubicBezTo>
                  <a:pt x="199" y="205"/>
                  <a:pt x="197" y="207"/>
                  <a:pt x="216" y="173"/>
                </a:cubicBezTo>
              </a:path>
            </a:pathLst>
          </a:custGeom>
          <a:noFill/>
          <a:ln w="15875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152400" y="6477000"/>
            <a:ext cx="228600" cy="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7419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/>
          <p:cNvSpPr>
            <a:spLocks/>
          </p:cNvSpPr>
          <p:nvPr userDrawn="1"/>
        </p:nvSpPr>
        <p:spPr bwMode="auto">
          <a:xfrm>
            <a:off x="152400" y="6553200"/>
            <a:ext cx="228600" cy="1524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82" y="93"/>
              </a:cxn>
              <a:cxn ang="0">
                <a:pos x="116" y="13"/>
              </a:cxn>
              <a:cxn ang="0">
                <a:pos x="89" y="80"/>
              </a:cxn>
              <a:cxn ang="0">
                <a:pos x="22" y="206"/>
              </a:cxn>
              <a:cxn ang="0">
                <a:pos x="2" y="200"/>
              </a:cxn>
              <a:cxn ang="0">
                <a:pos x="16" y="166"/>
              </a:cxn>
              <a:cxn ang="0">
                <a:pos x="89" y="180"/>
              </a:cxn>
              <a:cxn ang="0">
                <a:pos x="156" y="213"/>
              </a:cxn>
              <a:cxn ang="0">
                <a:pos x="216" y="173"/>
              </a:cxn>
            </a:cxnLst>
            <a:rect l="0" t="0" r="r" b="b"/>
            <a:pathLst>
              <a:path w="216" h="213">
                <a:moveTo>
                  <a:pt x="2" y="0"/>
                </a:moveTo>
                <a:cubicBezTo>
                  <a:pt x="22" y="57"/>
                  <a:pt x="18" y="70"/>
                  <a:pt x="82" y="93"/>
                </a:cubicBezTo>
                <a:cubicBezTo>
                  <a:pt x="139" y="81"/>
                  <a:pt x="123" y="68"/>
                  <a:pt x="116" y="13"/>
                </a:cubicBezTo>
                <a:cubicBezTo>
                  <a:pt x="77" y="26"/>
                  <a:pt x="95" y="13"/>
                  <a:pt x="89" y="80"/>
                </a:cubicBezTo>
                <a:cubicBezTo>
                  <a:pt x="82" y="142"/>
                  <a:pt x="86" y="186"/>
                  <a:pt x="22" y="206"/>
                </a:cubicBezTo>
                <a:cubicBezTo>
                  <a:pt x="15" y="204"/>
                  <a:pt x="3" y="206"/>
                  <a:pt x="2" y="200"/>
                </a:cubicBezTo>
                <a:cubicBezTo>
                  <a:pt x="0" y="187"/>
                  <a:pt x="4" y="168"/>
                  <a:pt x="16" y="166"/>
                </a:cubicBezTo>
                <a:cubicBezTo>
                  <a:pt x="40" y="160"/>
                  <a:pt x="64" y="175"/>
                  <a:pt x="89" y="180"/>
                </a:cubicBezTo>
                <a:cubicBezTo>
                  <a:pt x="111" y="191"/>
                  <a:pt x="132" y="204"/>
                  <a:pt x="156" y="213"/>
                </a:cubicBezTo>
                <a:cubicBezTo>
                  <a:pt x="199" y="205"/>
                  <a:pt x="197" y="207"/>
                  <a:pt x="216" y="173"/>
                </a:cubicBezTo>
              </a:path>
            </a:pathLst>
          </a:custGeom>
          <a:noFill/>
          <a:ln w="15875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Line 13"/>
          <p:cNvSpPr>
            <a:spLocks noChangeShapeType="1"/>
          </p:cNvSpPr>
          <p:nvPr userDrawn="1"/>
        </p:nvSpPr>
        <p:spPr bwMode="auto">
          <a:xfrm>
            <a:off x="152400" y="6477000"/>
            <a:ext cx="228600" cy="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/>
          <p:cNvSpPr>
            <a:spLocks/>
          </p:cNvSpPr>
          <p:nvPr userDrawn="1"/>
        </p:nvSpPr>
        <p:spPr bwMode="auto">
          <a:xfrm>
            <a:off x="152400" y="6553200"/>
            <a:ext cx="228600" cy="1524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82" y="93"/>
              </a:cxn>
              <a:cxn ang="0">
                <a:pos x="116" y="13"/>
              </a:cxn>
              <a:cxn ang="0">
                <a:pos x="89" y="80"/>
              </a:cxn>
              <a:cxn ang="0">
                <a:pos x="22" y="206"/>
              </a:cxn>
              <a:cxn ang="0">
                <a:pos x="2" y="200"/>
              </a:cxn>
              <a:cxn ang="0">
                <a:pos x="16" y="166"/>
              </a:cxn>
              <a:cxn ang="0">
                <a:pos x="89" y="180"/>
              </a:cxn>
              <a:cxn ang="0">
                <a:pos x="156" y="213"/>
              </a:cxn>
              <a:cxn ang="0">
                <a:pos x="216" y="173"/>
              </a:cxn>
            </a:cxnLst>
            <a:rect l="0" t="0" r="r" b="b"/>
            <a:pathLst>
              <a:path w="216" h="213">
                <a:moveTo>
                  <a:pt x="2" y="0"/>
                </a:moveTo>
                <a:cubicBezTo>
                  <a:pt x="22" y="57"/>
                  <a:pt x="18" y="70"/>
                  <a:pt x="82" y="93"/>
                </a:cubicBezTo>
                <a:cubicBezTo>
                  <a:pt x="139" y="81"/>
                  <a:pt x="123" y="68"/>
                  <a:pt x="116" y="13"/>
                </a:cubicBezTo>
                <a:cubicBezTo>
                  <a:pt x="77" y="26"/>
                  <a:pt x="95" y="13"/>
                  <a:pt x="89" y="80"/>
                </a:cubicBezTo>
                <a:cubicBezTo>
                  <a:pt x="82" y="142"/>
                  <a:pt x="86" y="186"/>
                  <a:pt x="22" y="206"/>
                </a:cubicBezTo>
                <a:cubicBezTo>
                  <a:pt x="15" y="204"/>
                  <a:pt x="3" y="206"/>
                  <a:pt x="2" y="200"/>
                </a:cubicBezTo>
                <a:cubicBezTo>
                  <a:pt x="0" y="187"/>
                  <a:pt x="4" y="168"/>
                  <a:pt x="16" y="166"/>
                </a:cubicBezTo>
                <a:cubicBezTo>
                  <a:pt x="40" y="160"/>
                  <a:pt x="64" y="175"/>
                  <a:pt x="89" y="180"/>
                </a:cubicBezTo>
                <a:cubicBezTo>
                  <a:pt x="111" y="191"/>
                  <a:pt x="132" y="204"/>
                  <a:pt x="156" y="213"/>
                </a:cubicBezTo>
                <a:cubicBezTo>
                  <a:pt x="199" y="205"/>
                  <a:pt x="197" y="207"/>
                  <a:pt x="216" y="173"/>
                </a:cubicBezTo>
              </a:path>
            </a:pathLst>
          </a:custGeom>
          <a:noFill/>
          <a:ln w="15875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Line 13"/>
          <p:cNvSpPr>
            <a:spLocks noChangeShapeType="1"/>
          </p:cNvSpPr>
          <p:nvPr userDrawn="1"/>
        </p:nvSpPr>
        <p:spPr bwMode="auto">
          <a:xfrm>
            <a:off x="152400" y="6477000"/>
            <a:ext cx="228600" cy="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Arial" charset="0"/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>
            <a:off x="3613150" y="6464300"/>
            <a:ext cx="16256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INPC 2013, Firenze</a:t>
            </a:r>
          </a:p>
        </p:txBody>
      </p:sp>
      <p:pic>
        <p:nvPicPr>
          <p:cNvPr id="6149" name="Picture 21" descr="UniverseClust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890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3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50.wmf"/><Relationship Id="rId4" Type="http://schemas.openxmlformats.org/officeDocument/2006/relationships/image" Target="../media/image53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5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1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it-IT" sz="36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219" name="Rectangle 30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it-IT" sz="36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42013"/>
            <a:ext cx="20510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1" descr="UniverseClu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0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9"/>
          <p:cNvSpPr txBox="1">
            <a:spLocks noChangeArrowheads="1"/>
          </p:cNvSpPr>
          <p:nvPr/>
        </p:nvSpPr>
        <p:spPr bwMode="auto">
          <a:xfrm>
            <a:off x="989013" y="1341438"/>
            <a:ext cx="7351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sz="2800"/>
              <a:t>Kaon and Anti-Kaon in Nuclear Matter</a:t>
            </a:r>
            <a:endParaRPr lang="en-US" sz="28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sp>
        <p:nvSpPr>
          <p:cNvPr id="9223" name="Text Box 23"/>
          <p:cNvSpPr txBox="1">
            <a:spLocks noChangeArrowheads="1"/>
          </p:cNvSpPr>
          <p:nvPr/>
        </p:nvSpPr>
        <p:spPr bwMode="auto">
          <a:xfrm>
            <a:off x="1677988" y="3803650"/>
            <a:ext cx="521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Laura Fabbietti</a:t>
            </a:r>
          </a:p>
          <a:p>
            <a:pPr algn="ctr" eaLnBrk="1" hangingPunct="1"/>
            <a:r>
              <a:rPr lang="de-DE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Technische Universität München</a:t>
            </a:r>
            <a:r>
              <a:rPr lang="en-US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 and </a:t>
            </a:r>
          </a:p>
          <a:p>
            <a:pPr algn="ctr" eaLnBrk="1" hangingPunct="1"/>
            <a:r>
              <a:rPr lang="en-US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Excellence Cluster Universe</a:t>
            </a:r>
          </a:p>
        </p:txBody>
      </p:sp>
      <p:cxnSp>
        <p:nvCxnSpPr>
          <p:cNvPr id="9224" name="Gerade Verbindung 13"/>
          <p:cNvCxnSpPr>
            <a:cxnSpLocks noChangeShapeType="1"/>
          </p:cNvCxnSpPr>
          <p:nvPr/>
        </p:nvCxnSpPr>
        <p:spPr bwMode="auto">
          <a:xfrm rot="5400000">
            <a:off x="750094" y="1699419"/>
            <a:ext cx="1214438" cy="0"/>
          </a:xfrm>
          <a:prstGeom prst="line">
            <a:avLst/>
          </a:prstGeom>
          <a:noFill/>
          <a:ln w="158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Gerade Verbindung 14"/>
          <p:cNvCxnSpPr>
            <a:cxnSpLocks noChangeShapeType="1"/>
          </p:cNvCxnSpPr>
          <p:nvPr/>
        </p:nvCxnSpPr>
        <p:spPr bwMode="auto">
          <a:xfrm>
            <a:off x="1258888" y="2098675"/>
            <a:ext cx="6697662" cy="0"/>
          </a:xfrm>
          <a:prstGeom prst="line">
            <a:avLst/>
          </a:prstGeom>
          <a:noFill/>
          <a:ln w="158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6" name="Freeform 12"/>
          <p:cNvSpPr>
            <a:spLocks/>
          </p:cNvSpPr>
          <p:nvPr/>
        </p:nvSpPr>
        <p:spPr bwMode="auto">
          <a:xfrm>
            <a:off x="152400" y="6553200"/>
            <a:ext cx="228600" cy="152400"/>
          </a:xfrm>
          <a:custGeom>
            <a:avLst/>
            <a:gdLst>
              <a:gd name="T0" fmla="*/ 2147483647 w 216"/>
              <a:gd name="T1" fmla="*/ 0 h 213"/>
              <a:gd name="T2" fmla="*/ 2147483647 w 216"/>
              <a:gd name="T3" fmla="*/ 2147483647 h 213"/>
              <a:gd name="T4" fmla="*/ 2147483647 w 216"/>
              <a:gd name="T5" fmla="*/ 2147483647 h 213"/>
              <a:gd name="T6" fmla="*/ 2147483647 w 216"/>
              <a:gd name="T7" fmla="*/ 2147483647 h 213"/>
              <a:gd name="T8" fmla="*/ 2147483647 w 216"/>
              <a:gd name="T9" fmla="*/ 2147483647 h 213"/>
              <a:gd name="T10" fmla="*/ 2147483647 w 216"/>
              <a:gd name="T11" fmla="*/ 2147483647 h 213"/>
              <a:gd name="T12" fmla="*/ 2147483647 w 216"/>
              <a:gd name="T13" fmla="*/ 2147483647 h 213"/>
              <a:gd name="T14" fmla="*/ 2147483647 w 216"/>
              <a:gd name="T15" fmla="*/ 2147483647 h 213"/>
              <a:gd name="T16" fmla="*/ 2147483647 w 216"/>
              <a:gd name="T17" fmla="*/ 2147483647 h 213"/>
              <a:gd name="T18" fmla="*/ 2147483647 w 216"/>
              <a:gd name="T19" fmla="*/ 2147483647 h 2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6"/>
              <a:gd name="T31" fmla="*/ 0 h 213"/>
              <a:gd name="T32" fmla="*/ 216 w 216"/>
              <a:gd name="T33" fmla="*/ 213 h 2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" h="213">
                <a:moveTo>
                  <a:pt x="2" y="0"/>
                </a:moveTo>
                <a:cubicBezTo>
                  <a:pt x="22" y="57"/>
                  <a:pt x="18" y="70"/>
                  <a:pt x="82" y="93"/>
                </a:cubicBezTo>
                <a:cubicBezTo>
                  <a:pt x="139" y="81"/>
                  <a:pt x="123" y="68"/>
                  <a:pt x="116" y="13"/>
                </a:cubicBezTo>
                <a:cubicBezTo>
                  <a:pt x="77" y="26"/>
                  <a:pt x="95" y="13"/>
                  <a:pt x="89" y="80"/>
                </a:cubicBezTo>
                <a:cubicBezTo>
                  <a:pt x="82" y="142"/>
                  <a:pt x="86" y="186"/>
                  <a:pt x="22" y="206"/>
                </a:cubicBezTo>
                <a:cubicBezTo>
                  <a:pt x="15" y="204"/>
                  <a:pt x="3" y="206"/>
                  <a:pt x="2" y="200"/>
                </a:cubicBezTo>
                <a:cubicBezTo>
                  <a:pt x="0" y="187"/>
                  <a:pt x="4" y="168"/>
                  <a:pt x="16" y="166"/>
                </a:cubicBezTo>
                <a:cubicBezTo>
                  <a:pt x="40" y="160"/>
                  <a:pt x="64" y="175"/>
                  <a:pt x="89" y="180"/>
                </a:cubicBezTo>
                <a:cubicBezTo>
                  <a:pt x="111" y="191"/>
                  <a:pt x="132" y="204"/>
                  <a:pt x="156" y="213"/>
                </a:cubicBezTo>
                <a:cubicBezTo>
                  <a:pt x="199" y="205"/>
                  <a:pt x="197" y="207"/>
                  <a:pt x="216" y="173"/>
                </a:cubicBezTo>
              </a:path>
            </a:pathLst>
          </a:custGeom>
          <a:noFill/>
          <a:ln w="15875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152400" y="6477000"/>
            <a:ext cx="228600" cy="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863"/>
            <a:ext cx="847725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479425" y="492125"/>
            <a:ext cx="1236663" cy="369888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00000"/>
                </a:solidFill>
                <a:latin typeface="Tekton Pro Bold" charset="0"/>
              </a:rPr>
              <a:t>preliminary</a:t>
            </a:r>
          </a:p>
        </p:txBody>
      </p:sp>
      <p:sp>
        <p:nvSpPr>
          <p:cNvPr id="18436" name="Titel 1"/>
          <p:cNvSpPr>
            <a:spLocks noGrp="1"/>
          </p:cNvSpPr>
          <p:nvPr>
            <p:ph type="ctrTitle"/>
          </p:nvPr>
        </p:nvSpPr>
        <p:spPr bwMode="auto">
          <a:xfrm>
            <a:off x="479425" y="230188"/>
            <a:ext cx="777240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entury" charset="0"/>
              </a:rPr>
              <a:t>K</a:t>
            </a:r>
            <a:r>
              <a:rPr lang="de-DE" baseline="30000" smtClean="0">
                <a:latin typeface="Century" charset="0"/>
              </a:rPr>
              <a:t>0</a:t>
            </a:r>
            <a:r>
              <a:rPr lang="de-DE" baseline="-25000" smtClean="0">
                <a:latin typeface="Century" charset="0"/>
              </a:rPr>
              <a:t>S</a:t>
            </a:r>
            <a:r>
              <a:rPr lang="de-DE" smtClean="0">
                <a:latin typeface="Century" charset="0"/>
              </a:rPr>
              <a:t> from p+p@ 3.5GeV</a:t>
            </a:r>
          </a:p>
        </p:txBody>
      </p:sp>
      <p:pic>
        <p:nvPicPr>
          <p:cNvPr id="18437" name="Bild 9" descr="ExclCrossSections_wAngles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8" t="27643" r="38342" b="22064"/>
          <a:stretch>
            <a:fillRect/>
          </a:stretch>
        </p:blipFill>
        <p:spPr bwMode="auto">
          <a:xfrm>
            <a:off x="1270000" y="4725988"/>
            <a:ext cx="32893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mit Pfeil 11"/>
          <p:cNvCxnSpPr>
            <a:cxnSpLocks noChangeShapeType="1"/>
          </p:cNvCxnSpPr>
          <p:nvPr/>
        </p:nvCxnSpPr>
        <p:spPr bwMode="auto">
          <a:xfrm>
            <a:off x="479425" y="5089525"/>
            <a:ext cx="615950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Gerade Verbindung mit Pfeil 12"/>
          <p:cNvCxnSpPr>
            <a:cxnSpLocks noChangeShapeType="1"/>
          </p:cNvCxnSpPr>
          <p:nvPr/>
        </p:nvCxnSpPr>
        <p:spPr bwMode="auto">
          <a:xfrm>
            <a:off x="479425" y="5386388"/>
            <a:ext cx="615950" cy="15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0" name="Textfeld 13"/>
          <p:cNvSpPr txBox="1">
            <a:spLocks noChangeArrowheads="1"/>
          </p:cNvSpPr>
          <p:nvPr/>
        </p:nvSpPr>
        <p:spPr bwMode="auto">
          <a:xfrm>
            <a:off x="4881563" y="5248275"/>
            <a:ext cx="3595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0000"/>
                </a:solidFill>
              </a:rPr>
              <a:t>Dominant contribuation from </a:t>
            </a:r>
            <a:r>
              <a:rPr lang="de-DE" sz="1800">
                <a:solidFill>
                  <a:srgbClr val="FF0000"/>
                </a:solidFill>
                <a:latin typeface="Symbol" charset="2"/>
              </a:rPr>
              <a:t>D</a:t>
            </a:r>
            <a:r>
              <a:rPr lang="de-DE" sz="1800">
                <a:solidFill>
                  <a:srgbClr val="FF0000"/>
                </a:solidFill>
              </a:rPr>
              <a:t>++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767013" y="5278438"/>
            <a:ext cx="561975" cy="2143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227138" y="677863"/>
            <a:ext cx="6811962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entury" charset="0"/>
              </a:rPr>
              <a:t>p+p -&gt; p+n via Isospin rules</a:t>
            </a:r>
          </a:p>
          <a:p>
            <a:r>
              <a:rPr lang="de-DE" smtClean="0">
                <a:latin typeface="Century" charset="0"/>
              </a:rPr>
              <a:t>(systematic variation of the np cross-sections within ± 20%)</a:t>
            </a:r>
          </a:p>
        </p:txBody>
      </p:sp>
      <p:pic>
        <p:nvPicPr>
          <p:cNvPr id="19459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633538"/>
            <a:ext cx="85090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el 1"/>
          <p:cNvSpPr>
            <a:spLocks noGrp="1"/>
          </p:cNvSpPr>
          <p:nvPr>
            <p:ph type="ctrTitle"/>
          </p:nvPr>
        </p:nvSpPr>
        <p:spPr bwMode="auto">
          <a:xfrm>
            <a:off x="479425" y="230188"/>
            <a:ext cx="777240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entury" charset="0"/>
              </a:rPr>
              <a:t>K</a:t>
            </a:r>
            <a:r>
              <a:rPr lang="de-DE" baseline="30000" smtClean="0">
                <a:latin typeface="Century" charset="0"/>
              </a:rPr>
              <a:t>0</a:t>
            </a:r>
            <a:r>
              <a:rPr lang="de-DE" baseline="-25000" smtClean="0">
                <a:latin typeface="Century" charset="0"/>
              </a:rPr>
              <a:t>S</a:t>
            </a:r>
            <a:r>
              <a:rPr lang="de-DE" smtClean="0">
                <a:latin typeface="Century" charset="0"/>
              </a:rPr>
              <a:t> from p+A@ 3.5GeV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49300" y="5932488"/>
            <a:ext cx="7502525" cy="369887"/>
          </a:xfrm>
          <a:prstGeom prst="rect">
            <a:avLst/>
          </a:prstGeom>
          <a:gradFill rotWithShape="1">
            <a:gsLst>
              <a:gs pos="0">
                <a:srgbClr val="7B57A8"/>
              </a:gs>
              <a:gs pos="20000">
                <a:srgbClr val="7B58A6"/>
              </a:gs>
              <a:gs pos="100000">
                <a:srgbClr val="5D417E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FFFF"/>
                </a:solidFill>
                <a:latin typeface="Century" charset="0"/>
              </a:rPr>
              <a:t>Data better described includig the Chiral potential mentioned before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77724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3200" smtClean="0">
                <a:solidFill>
                  <a:srgbClr val="FF6600"/>
                </a:solidFill>
              </a:rPr>
              <a:t>Production Cross-Section</a:t>
            </a:r>
          </a:p>
        </p:txBody>
      </p:sp>
      <p:pic>
        <p:nvPicPr>
          <p:cNvPr id="2048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3340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62"/>
          <p:cNvGrpSpPr>
            <a:grpSpLocks/>
          </p:cNvGrpSpPr>
          <p:nvPr/>
        </p:nvGrpSpPr>
        <p:grpSpPr bwMode="auto">
          <a:xfrm>
            <a:off x="6248400" y="1752600"/>
            <a:ext cx="2200275" cy="1295400"/>
            <a:chOff x="3376" y="810"/>
            <a:chExt cx="2136" cy="1206"/>
          </a:xfrm>
        </p:grpSpPr>
        <p:sp>
          <p:nvSpPr>
            <p:cNvPr id="20495" name="Oval 50"/>
            <p:cNvSpPr>
              <a:spLocks noChangeArrowheads="1"/>
            </p:cNvSpPr>
            <p:nvPr/>
          </p:nvSpPr>
          <p:spPr bwMode="auto">
            <a:xfrm>
              <a:off x="3984" y="864"/>
              <a:ext cx="1192" cy="115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20496" name="Line 51"/>
            <p:cNvSpPr>
              <a:spLocks noChangeShapeType="1"/>
            </p:cNvSpPr>
            <p:nvPr/>
          </p:nvSpPr>
          <p:spPr bwMode="auto">
            <a:xfrm>
              <a:off x="3376" y="1000"/>
              <a:ext cx="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20497" name="Text Box 52"/>
            <p:cNvSpPr txBox="1">
              <a:spLocks noChangeArrowheads="1"/>
            </p:cNvSpPr>
            <p:nvPr/>
          </p:nvSpPr>
          <p:spPr bwMode="auto">
            <a:xfrm>
              <a:off x="5048" y="810"/>
              <a:ext cx="464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sz="3200" b="1">
                  <a:solidFill>
                    <a:srgbClr val="FFCC99"/>
                  </a:solidFill>
                  <a:cs typeface="Times New Roman" charset="0"/>
                  <a:sym typeface="Symbol" charset="2"/>
                </a:rPr>
                <a:t>A</a:t>
              </a:r>
            </a:p>
          </p:txBody>
        </p:sp>
        <p:sp>
          <p:nvSpPr>
            <p:cNvPr id="20498" name="Line 53"/>
            <p:cNvSpPr>
              <a:spLocks noChangeShapeType="1"/>
            </p:cNvSpPr>
            <p:nvPr/>
          </p:nvSpPr>
          <p:spPr bwMode="auto">
            <a:xfrm>
              <a:off x="3384" y="1096"/>
              <a:ext cx="7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20499" name="Line 54"/>
            <p:cNvSpPr>
              <a:spLocks noChangeShapeType="1"/>
            </p:cNvSpPr>
            <p:nvPr/>
          </p:nvSpPr>
          <p:spPr bwMode="auto">
            <a:xfrm>
              <a:off x="3384" y="119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20500" name="Line 55"/>
            <p:cNvSpPr>
              <a:spLocks noChangeShapeType="1"/>
            </p:cNvSpPr>
            <p:nvPr/>
          </p:nvSpPr>
          <p:spPr bwMode="auto">
            <a:xfrm>
              <a:off x="3384" y="1288"/>
              <a:ext cx="6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20501" name="Line 56"/>
            <p:cNvSpPr>
              <a:spLocks noChangeShapeType="1"/>
            </p:cNvSpPr>
            <p:nvPr/>
          </p:nvSpPr>
          <p:spPr bwMode="auto">
            <a:xfrm>
              <a:off x="3384" y="1384"/>
              <a:ext cx="6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20502" name="Line 57"/>
            <p:cNvSpPr>
              <a:spLocks noChangeShapeType="1"/>
            </p:cNvSpPr>
            <p:nvPr/>
          </p:nvSpPr>
          <p:spPr bwMode="auto">
            <a:xfrm>
              <a:off x="3384" y="1480"/>
              <a:ext cx="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20503" name="Line 58"/>
            <p:cNvSpPr>
              <a:spLocks noChangeShapeType="1"/>
            </p:cNvSpPr>
            <p:nvPr/>
          </p:nvSpPr>
          <p:spPr bwMode="auto">
            <a:xfrm>
              <a:off x="3384" y="1576"/>
              <a:ext cx="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20504" name="Line 59"/>
            <p:cNvSpPr>
              <a:spLocks noChangeShapeType="1"/>
            </p:cNvSpPr>
            <p:nvPr/>
          </p:nvSpPr>
          <p:spPr bwMode="auto">
            <a:xfrm>
              <a:off x="3384" y="1672"/>
              <a:ext cx="7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20505" name="Line 60"/>
            <p:cNvSpPr>
              <a:spLocks noChangeShapeType="1"/>
            </p:cNvSpPr>
            <p:nvPr/>
          </p:nvSpPr>
          <p:spPr bwMode="auto">
            <a:xfrm>
              <a:off x="3392" y="1768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20506" name="Line 61"/>
            <p:cNvSpPr>
              <a:spLocks noChangeShapeType="1"/>
            </p:cNvSpPr>
            <p:nvPr/>
          </p:nvSpPr>
          <p:spPr bwMode="auto">
            <a:xfrm>
              <a:off x="3392" y="1864"/>
              <a:ext cx="840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20485" name="Text Box 63"/>
          <p:cNvSpPr txBox="1">
            <a:spLocks noChangeArrowheads="1"/>
          </p:cNvSpPr>
          <p:nvPr/>
        </p:nvSpPr>
        <p:spPr bwMode="auto">
          <a:xfrm>
            <a:off x="6400800" y="1317625"/>
            <a:ext cx="1698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b="1">
                <a:latin typeface="Symbol" charset="2"/>
                <a:sym typeface="Symbol" charset="2"/>
              </a:rPr>
              <a:t></a:t>
            </a:r>
            <a:r>
              <a:rPr lang="de-DE" sz="1600" b="1"/>
              <a:t>+A-&gt; </a:t>
            </a:r>
            <a:r>
              <a:rPr lang="de-DE" sz="1600" b="1">
                <a:latin typeface="Symbol" charset="2"/>
                <a:sym typeface="Symbol" charset="2"/>
              </a:rPr>
              <a:t></a:t>
            </a:r>
            <a:r>
              <a:rPr lang="de-DE" sz="1600" b="1"/>
              <a:t>/K</a:t>
            </a:r>
            <a:r>
              <a:rPr lang="de-DE" sz="1600" b="1" baseline="30000"/>
              <a:t>+</a:t>
            </a:r>
            <a:r>
              <a:rPr lang="de-DE" sz="1600" b="1"/>
              <a:t>K</a:t>
            </a:r>
            <a:r>
              <a:rPr lang="de-DE" sz="1600" b="1" baseline="30000"/>
              <a:t>-</a:t>
            </a:r>
            <a:r>
              <a:rPr lang="de-DE" sz="1600" b="1"/>
              <a:t> +X</a:t>
            </a:r>
          </a:p>
        </p:txBody>
      </p:sp>
      <p:sp>
        <p:nvSpPr>
          <p:cNvPr id="20486" name="Text Box 64"/>
          <p:cNvSpPr txBox="1">
            <a:spLocks noChangeArrowheads="1"/>
          </p:cNvSpPr>
          <p:nvPr/>
        </p:nvSpPr>
        <p:spPr bwMode="auto">
          <a:xfrm>
            <a:off x="6019800" y="1584325"/>
            <a:ext cx="434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>
                <a:latin typeface="Symbol" charset="2"/>
                <a:sym typeface="Symbol" charset="2"/>
              </a:rPr>
              <a:t></a:t>
            </a:r>
            <a:endParaRPr lang="de-DE" sz="2000"/>
          </a:p>
        </p:txBody>
      </p:sp>
      <p:sp>
        <p:nvSpPr>
          <p:cNvPr id="20487" name="Text Box 65"/>
          <p:cNvSpPr txBox="1">
            <a:spLocks noChangeArrowheads="1"/>
          </p:cNvSpPr>
          <p:nvPr/>
        </p:nvSpPr>
        <p:spPr bwMode="auto">
          <a:xfrm>
            <a:off x="838200" y="4572000"/>
            <a:ext cx="1260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Symbol" charset="2"/>
                <a:sym typeface="Symbol" charset="2"/>
              </a:rPr>
              <a:t></a:t>
            </a:r>
            <a:r>
              <a:rPr lang="de-DE" sz="1800">
                <a:latin typeface="Century" charset="0"/>
              </a:rPr>
              <a:t>prod</a:t>
            </a:r>
            <a:r>
              <a:rPr lang="de-DE" sz="1800">
                <a:latin typeface="Symbol" charset="2"/>
                <a:sym typeface="Symbol" charset="2"/>
              </a:rPr>
              <a:t></a:t>
            </a:r>
            <a:r>
              <a:rPr lang="de-DE" altLang="ja-JP" sz="1800"/>
              <a:t>~A</a:t>
            </a:r>
            <a:endParaRPr lang="de-DE" sz="1800"/>
          </a:p>
        </p:txBody>
      </p:sp>
      <p:sp>
        <p:nvSpPr>
          <p:cNvPr id="20488" name="Text Box 66"/>
          <p:cNvSpPr txBox="1">
            <a:spLocks noChangeArrowheads="1"/>
          </p:cNvSpPr>
          <p:nvPr/>
        </p:nvSpPr>
        <p:spPr bwMode="auto">
          <a:xfrm>
            <a:off x="3352800" y="4648200"/>
            <a:ext cx="1471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Symbol" charset="2"/>
                <a:sym typeface="Symbol" charset="2"/>
              </a:rPr>
              <a:t></a:t>
            </a:r>
            <a:r>
              <a:rPr lang="de-DE" sz="1800">
                <a:latin typeface="Century" charset="0"/>
              </a:rPr>
              <a:t>prod)</a:t>
            </a:r>
            <a:r>
              <a:rPr lang="de-DE" altLang="ja-JP" sz="1800"/>
              <a:t>~A</a:t>
            </a:r>
            <a:r>
              <a:rPr lang="de-DE" altLang="ja-JP" sz="1800" baseline="30000"/>
              <a:t>0.8</a:t>
            </a:r>
            <a:endParaRPr lang="de-DE" sz="1800"/>
          </a:p>
        </p:txBody>
      </p:sp>
      <p:sp>
        <p:nvSpPr>
          <p:cNvPr id="20489" name="Text Box 67"/>
          <p:cNvSpPr txBox="1">
            <a:spLocks noChangeArrowheads="1"/>
          </p:cNvSpPr>
          <p:nvPr/>
        </p:nvSpPr>
        <p:spPr bwMode="auto">
          <a:xfrm>
            <a:off x="6400800" y="4572000"/>
            <a:ext cx="1760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Symbol" charset="2"/>
                <a:sym typeface="Symbol" charset="2"/>
              </a:rPr>
              <a:t></a:t>
            </a:r>
            <a:r>
              <a:rPr lang="de-DE" sz="1800">
                <a:latin typeface="Century" charset="0"/>
              </a:rPr>
              <a:t>prod)</a:t>
            </a:r>
            <a:r>
              <a:rPr lang="de-DE" altLang="ja-JP" sz="1800"/>
              <a:t>~A</a:t>
            </a:r>
            <a:r>
              <a:rPr lang="de-DE" altLang="ja-JP" sz="1800" baseline="30000"/>
              <a:t>2/3</a:t>
            </a:r>
            <a:r>
              <a:rPr lang="de-DE" altLang="ja-JP" sz="1800"/>
              <a:t>+..</a:t>
            </a:r>
            <a:endParaRPr lang="de-DE" sz="1800"/>
          </a:p>
        </p:txBody>
      </p:sp>
      <p:sp>
        <p:nvSpPr>
          <p:cNvPr id="20490" name="Text Box 68"/>
          <p:cNvSpPr txBox="1">
            <a:spLocks noChangeArrowheads="1"/>
          </p:cNvSpPr>
          <p:nvPr/>
        </p:nvSpPr>
        <p:spPr bwMode="auto">
          <a:xfrm>
            <a:off x="228600" y="3429000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entury" charset="0"/>
              </a:rPr>
              <a:t>Low Interaction Probability</a:t>
            </a:r>
          </a:p>
          <a:p>
            <a:pPr eaLnBrk="1" hangingPunct="1"/>
            <a:r>
              <a:rPr lang="de-DE" sz="1600">
                <a:latin typeface="Century" charset="0"/>
              </a:rPr>
              <a:t>-&gt; Production in the whole volume</a:t>
            </a:r>
          </a:p>
          <a:p>
            <a:pPr eaLnBrk="1" hangingPunct="1"/>
            <a:endParaRPr lang="de-DE" sz="1600">
              <a:latin typeface="Century" charset="0"/>
            </a:endParaRPr>
          </a:p>
        </p:txBody>
      </p:sp>
      <p:sp>
        <p:nvSpPr>
          <p:cNvPr id="20491" name="Text Box 69"/>
          <p:cNvSpPr txBox="1">
            <a:spLocks noChangeArrowheads="1"/>
          </p:cNvSpPr>
          <p:nvPr/>
        </p:nvSpPr>
        <p:spPr bwMode="auto">
          <a:xfrm>
            <a:off x="3200400" y="3429000"/>
            <a:ext cx="3048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entury" charset="0"/>
              </a:rPr>
              <a:t>Strong Interaction</a:t>
            </a:r>
          </a:p>
          <a:p>
            <a:pPr eaLnBrk="1" hangingPunct="1"/>
            <a:r>
              <a:rPr lang="de-DE" sz="1600">
                <a:latin typeface="Century" charset="0"/>
              </a:rPr>
              <a:t>-&gt; Production close the surface</a:t>
            </a:r>
          </a:p>
          <a:p>
            <a:pPr eaLnBrk="1" hangingPunct="1"/>
            <a:r>
              <a:rPr lang="de-DE" sz="1600">
                <a:latin typeface="Century" charset="0"/>
              </a:rPr>
              <a:t>-&gt; Production of secondary </a:t>
            </a:r>
            <a:r>
              <a:rPr lang="de-DE" sz="1600">
                <a:latin typeface="Century" charset="0"/>
                <a:sym typeface="Symbol" charset="2"/>
              </a:rPr>
              <a:t></a:t>
            </a:r>
          </a:p>
        </p:txBody>
      </p:sp>
      <p:sp>
        <p:nvSpPr>
          <p:cNvPr id="20492" name="Text Box 70"/>
          <p:cNvSpPr txBox="1">
            <a:spLocks noChangeArrowheads="1"/>
          </p:cNvSpPr>
          <p:nvPr/>
        </p:nvSpPr>
        <p:spPr bwMode="auto">
          <a:xfrm>
            <a:off x="6324600" y="3581400"/>
            <a:ext cx="2301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entury" charset="0"/>
              </a:rPr>
              <a:t>-&gt; Production on the surface</a:t>
            </a:r>
          </a:p>
        </p:txBody>
      </p:sp>
      <p:sp>
        <p:nvSpPr>
          <p:cNvPr id="20493" name="Text Box 71"/>
          <p:cNvSpPr txBox="1">
            <a:spLocks noChangeArrowheads="1"/>
          </p:cNvSpPr>
          <p:nvPr/>
        </p:nvSpPr>
        <p:spPr bwMode="auto">
          <a:xfrm>
            <a:off x="898525" y="5519738"/>
            <a:ext cx="3587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entury" charset="0"/>
              </a:rPr>
              <a:t>This is more Model Dependent!!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1066800" y="5889625"/>
            <a:ext cx="3757613" cy="36988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FFFF"/>
                </a:solidFill>
                <a:latin typeface="Calibri" charset="0"/>
              </a:rPr>
              <a:t>SIS18 @ GSI, </a:t>
            </a:r>
            <a:r>
              <a:rPr lang="de-DE" sz="1800">
                <a:solidFill>
                  <a:srgbClr val="FFFFFF"/>
                </a:solidFill>
                <a:latin typeface="Symbol" charset="2"/>
              </a:rPr>
              <a:t>p </a:t>
            </a:r>
            <a:r>
              <a:rPr lang="de-DE" sz="1800">
                <a:solidFill>
                  <a:srgbClr val="FFFFFF"/>
                </a:solidFill>
                <a:latin typeface="Calibri" charset="0"/>
              </a:rPr>
              <a:t>@ 1-2 GeV/c -&gt; HADES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ctrTitle"/>
          </p:nvPr>
        </p:nvSpPr>
        <p:spPr bwMode="auto">
          <a:xfrm>
            <a:off x="479425" y="230188"/>
            <a:ext cx="777240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entury" charset="0"/>
              </a:rPr>
              <a:t>Antikaons in Matter</a:t>
            </a:r>
          </a:p>
        </p:txBody>
      </p:sp>
      <p:pic>
        <p:nvPicPr>
          <p:cNvPr id="22531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114425"/>
            <a:ext cx="44592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feld 4"/>
          <p:cNvSpPr txBox="1">
            <a:spLocks noChangeArrowheads="1"/>
          </p:cNvSpPr>
          <p:nvPr/>
        </p:nvSpPr>
        <p:spPr bwMode="auto">
          <a:xfrm>
            <a:off x="673100" y="777875"/>
            <a:ext cx="51800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100">
                <a:latin typeface="Courier New" charset="0"/>
                <a:cs typeface="Courier New" charset="0"/>
              </a:rPr>
              <a:t>C. L. Korpa and M. F. M. Lutz Acta Phys.Hung.A22:21-28,2005</a:t>
            </a:r>
          </a:p>
        </p:txBody>
      </p:sp>
      <p:sp>
        <p:nvSpPr>
          <p:cNvPr id="22533" name="Textfeld 5"/>
          <p:cNvSpPr txBox="1">
            <a:spLocks noChangeArrowheads="1"/>
          </p:cNvSpPr>
          <p:nvPr/>
        </p:nvSpPr>
        <p:spPr bwMode="auto">
          <a:xfrm>
            <a:off x="5715000" y="1114425"/>
            <a:ext cx="3340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entury" charset="0"/>
              </a:rPr>
              <a:t>K spectral function, constraints from KN scattering</a:t>
            </a:r>
          </a:p>
          <a:p>
            <a:pPr eaLnBrk="1" hangingPunct="1"/>
            <a:endParaRPr lang="de-DE" sz="1800">
              <a:latin typeface="Century" charset="0"/>
            </a:endParaRPr>
          </a:p>
          <a:p>
            <a:pPr eaLnBrk="1" hangingPunct="1"/>
            <a:r>
              <a:rPr lang="de-DE" sz="1800">
                <a:latin typeface="Century" charset="0"/>
              </a:rPr>
              <a:t>Absorption, Coupling to resonances</a:t>
            </a:r>
          </a:p>
          <a:p>
            <a:pPr eaLnBrk="1" hangingPunct="1"/>
            <a:endParaRPr lang="de-DE" sz="1800">
              <a:latin typeface="Century" charset="0"/>
            </a:endParaRPr>
          </a:p>
          <a:p>
            <a:pPr eaLnBrk="1" hangingPunct="1"/>
            <a:r>
              <a:rPr lang="de-DE" sz="1800">
                <a:latin typeface="Century" charset="0"/>
              </a:rPr>
              <a:t>Cant really use low density theorem here...</a:t>
            </a:r>
          </a:p>
          <a:p>
            <a:pPr eaLnBrk="1" hangingPunct="1"/>
            <a:r>
              <a:rPr lang="de-DE" sz="1800">
                <a:latin typeface="Century" charset="0"/>
              </a:rPr>
              <a:t>-&gt; </a:t>
            </a:r>
            <a:r>
              <a:rPr lang="de-DE" sz="1800" b="1">
                <a:latin typeface="Century" charset="0"/>
              </a:rPr>
              <a:t>In General attractive Interaction </a:t>
            </a:r>
          </a:p>
        </p:txBody>
      </p:sp>
      <p:sp>
        <p:nvSpPr>
          <p:cNvPr id="22534" name="Textfeld 6"/>
          <p:cNvSpPr txBox="1">
            <a:spLocks noChangeArrowheads="1"/>
          </p:cNvSpPr>
          <p:nvPr/>
        </p:nvSpPr>
        <p:spPr bwMode="auto">
          <a:xfrm>
            <a:off x="1628775" y="1965325"/>
            <a:ext cx="531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p=0</a:t>
            </a:r>
          </a:p>
        </p:txBody>
      </p:sp>
      <p:sp>
        <p:nvSpPr>
          <p:cNvPr id="22535" name="Textfeld 7"/>
          <p:cNvSpPr txBox="1">
            <a:spLocks noChangeArrowheads="1"/>
          </p:cNvSpPr>
          <p:nvPr/>
        </p:nvSpPr>
        <p:spPr bwMode="auto">
          <a:xfrm>
            <a:off x="2205038" y="1390650"/>
            <a:ext cx="1398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p= 200MeV/c</a:t>
            </a:r>
          </a:p>
        </p:txBody>
      </p:sp>
      <p:sp>
        <p:nvSpPr>
          <p:cNvPr id="22536" name="Textfeld 8"/>
          <p:cNvSpPr txBox="1">
            <a:spLocks noChangeArrowheads="1"/>
          </p:cNvSpPr>
          <p:nvPr/>
        </p:nvSpPr>
        <p:spPr bwMode="auto">
          <a:xfrm>
            <a:off x="3481388" y="1543050"/>
            <a:ext cx="1398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p= 400MeV/c</a:t>
            </a:r>
          </a:p>
        </p:txBody>
      </p:sp>
      <p:sp>
        <p:nvSpPr>
          <p:cNvPr id="22537" name="Textfeld 9"/>
          <p:cNvSpPr txBox="1">
            <a:spLocks noChangeArrowheads="1"/>
          </p:cNvSpPr>
          <p:nvPr/>
        </p:nvSpPr>
        <p:spPr bwMode="auto">
          <a:xfrm>
            <a:off x="4259263" y="2470150"/>
            <a:ext cx="1455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p= 600 MeV/c</a:t>
            </a:r>
          </a:p>
        </p:txBody>
      </p:sp>
      <p:cxnSp>
        <p:nvCxnSpPr>
          <p:cNvPr id="12" name="Gerade Verbindung mit Pfeil 11"/>
          <p:cNvCxnSpPr>
            <a:cxnSpLocks noChangeShapeType="1"/>
          </p:cNvCxnSpPr>
          <p:nvPr/>
        </p:nvCxnSpPr>
        <p:spPr bwMode="auto">
          <a:xfrm rot="16200000" flipV="1">
            <a:off x="2658269" y="1977231"/>
            <a:ext cx="573088" cy="793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Gerade Verbindung 13"/>
          <p:cNvCxnSpPr/>
          <p:nvPr/>
        </p:nvCxnSpPr>
        <p:spPr>
          <a:xfrm>
            <a:off x="5835650" y="1179513"/>
            <a:ext cx="98425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7661275" y="1470025"/>
            <a:ext cx="98425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1541463" y="1025525"/>
            <a:ext cx="2709862" cy="369888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00000"/>
                </a:solidFill>
                <a:latin typeface="Century" charset="0"/>
              </a:rPr>
              <a:t>In cold nuclear medium</a:t>
            </a:r>
          </a:p>
        </p:txBody>
      </p:sp>
      <p:grpSp>
        <p:nvGrpSpPr>
          <p:cNvPr id="22542" name="Gruppierung 61"/>
          <p:cNvGrpSpPr>
            <a:grpSpLocks/>
          </p:cNvGrpSpPr>
          <p:nvPr/>
        </p:nvGrpSpPr>
        <p:grpSpPr bwMode="auto">
          <a:xfrm>
            <a:off x="385763" y="4352925"/>
            <a:ext cx="8080375" cy="2101850"/>
            <a:chOff x="430171" y="2945081"/>
            <a:chExt cx="8079475" cy="2101932"/>
          </a:xfrm>
        </p:grpSpPr>
        <p:grpSp>
          <p:nvGrpSpPr>
            <p:cNvPr id="22543" name="Gruppieren 51"/>
            <p:cNvGrpSpPr>
              <a:grpSpLocks/>
            </p:cNvGrpSpPr>
            <p:nvPr/>
          </p:nvGrpSpPr>
          <p:grpSpPr bwMode="auto">
            <a:xfrm>
              <a:off x="609538" y="2972070"/>
              <a:ext cx="7474417" cy="1584263"/>
              <a:chOff x="395549" y="4004977"/>
              <a:chExt cx="7474417" cy="1584263"/>
            </a:xfrm>
          </p:grpSpPr>
          <p:cxnSp>
            <p:nvCxnSpPr>
              <p:cNvPr id="70" name="Gerade Verbindung mit Pfeil 69"/>
              <p:cNvCxnSpPr/>
              <p:nvPr/>
            </p:nvCxnSpPr>
            <p:spPr>
              <a:xfrm>
                <a:off x="1692392" y="4840035"/>
                <a:ext cx="5039750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feld 70"/>
              <p:cNvSpPr txBox="1"/>
              <p:nvPr/>
            </p:nvSpPr>
            <p:spPr>
              <a:xfrm>
                <a:off x="395549" y="4004977"/>
                <a:ext cx="5422296" cy="3699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404040"/>
                    </a:solidFill>
                  </a:rPr>
                  <a:t>Resonances</a:t>
                </a:r>
                <a:r>
                  <a:rPr lang="en-US" sz="1800"/>
                  <a:t>:                           </a:t>
                </a:r>
                <a:r>
                  <a:rPr lang="el-GR" sz="1800"/>
                  <a:t>Σ</a:t>
                </a:r>
                <a:r>
                  <a:rPr lang="de-DE" sz="1800"/>
                  <a:t>(1385)</a:t>
                </a:r>
                <a:r>
                  <a:rPr lang="de-DE" sz="1800" baseline="30000"/>
                  <a:t>0</a:t>
                </a:r>
                <a:r>
                  <a:rPr lang="de-DE" sz="1800"/>
                  <a:t> </a:t>
                </a:r>
                <a:r>
                  <a:rPr lang="el-GR" sz="1800" b="1">
                    <a:solidFill>
                      <a:srgbClr val="FF0000"/>
                    </a:solidFill>
                  </a:rPr>
                  <a:t>Λ</a:t>
                </a:r>
                <a:r>
                  <a:rPr lang="de-DE" sz="1800" b="1">
                    <a:solidFill>
                      <a:srgbClr val="FF0000"/>
                    </a:solidFill>
                  </a:rPr>
                  <a:t>(1405)</a:t>
                </a:r>
                <a:endParaRPr lang="en-US" sz="1800" b="1">
                  <a:solidFill>
                    <a:srgbClr val="FF0000"/>
                  </a:solidFill>
                </a:endParaRPr>
              </a:p>
              <a:p>
                <a:pPr eaLnBrk="1" hangingPunct="1"/>
                <a:endParaRPr lang="en-US" sz="1800"/>
              </a:p>
            </p:txBody>
          </p:sp>
          <p:cxnSp>
            <p:nvCxnSpPr>
              <p:cNvPr id="72" name="Gerade Verbindung 71"/>
              <p:cNvCxnSpPr/>
              <p:nvPr/>
            </p:nvCxnSpPr>
            <p:spPr>
              <a:xfrm rot="5400000">
                <a:off x="5892433" y="4841622"/>
                <a:ext cx="21590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 Verbindung 72"/>
              <p:cNvCxnSpPr/>
              <p:nvPr/>
            </p:nvCxnSpPr>
            <p:spPr>
              <a:xfrm rot="5400000">
                <a:off x="4446381" y="4841622"/>
                <a:ext cx="21590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 Verbindung 73"/>
              <p:cNvCxnSpPr/>
              <p:nvPr/>
            </p:nvCxnSpPr>
            <p:spPr>
              <a:xfrm rot="5400000">
                <a:off x="3016204" y="4841622"/>
                <a:ext cx="21590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 Verbindung 74"/>
              <p:cNvCxnSpPr/>
              <p:nvPr/>
            </p:nvCxnSpPr>
            <p:spPr>
              <a:xfrm rot="5400000">
                <a:off x="1571740" y="4841622"/>
                <a:ext cx="21590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Pfeil nach unten 75"/>
              <p:cNvSpPr/>
              <p:nvPr/>
            </p:nvSpPr>
            <p:spPr>
              <a:xfrm>
                <a:off x="4521002" y="4365353"/>
                <a:ext cx="195240" cy="419116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7" name="Pfeil nach unten 76"/>
              <p:cNvSpPr/>
              <p:nvPr/>
            </p:nvSpPr>
            <p:spPr>
              <a:xfrm>
                <a:off x="4160679" y="4365353"/>
                <a:ext cx="195241" cy="419116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pic>
            <p:nvPicPr>
              <p:cNvPr id="2255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762" t="74654" r="21156" b="15897"/>
              <a:stretch>
                <a:fillRect/>
              </a:stretch>
            </p:blipFill>
            <p:spPr bwMode="auto">
              <a:xfrm>
                <a:off x="6156176" y="5085184"/>
                <a:ext cx="1713790" cy="504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4" name="Abgerundetes Rechteck 63"/>
            <p:cNvSpPr/>
            <p:nvPr/>
          </p:nvSpPr>
          <p:spPr>
            <a:xfrm>
              <a:off x="430171" y="2945081"/>
              <a:ext cx="8079475" cy="2101932"/>
            </a:xfrm>
            <a:prstGeom prst="roundRect">
              <a:avLst>
                <a:gd name="adj" fmla="val 988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2545" name="Textfeld 64"/>
            <p:cNvSpPr txBox="1">
              <a:spLocks noChangeArrowheads="1"/>
            </p:cNvSpPr>
            <p:nvPr/>
          </p:nvSpPr>
          <p:spPr bwMode="auto">
            <a:xfrm>
              <a:off x="1543792" y="3823855"/>
              <a:ext cx="5296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1200                   1300                   1400                   1500                    </a:t>
              </a:r>
            </a:p>
          </p:txBody>
        </p:sp>
        <p:sp>
          <p:nvSpPr>
            <p:cNvPr id="22546" name="Textfeld 65"/>
            <p:cNvSpPr txBox="1">
              <a:spLocks noChangeArrowheads="1"/>
            </p:cNvSpPr>
            <p:nvPr/>
          </p:nvSpPr>
          <p:spPr bwMode="auto">
            <a:xfrm>
              <a:off x="681533" y="4392850"/>
              <a:ext cx="5802394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B050"/>
                  </a:solidFill>
                </a:rPr>
                <a:t>Thresholds</a:t>
              </a:r>
              <a:r>
                <a:rPr lang="de-DE" sz="1600">
                  <a:solidFill>
                    <a:srgbClr val="00B050"/>
                  </a:solidFill>
                </a:rPr>
                <a:t>                                      </a:t>
              </a:r>
              <a:r>
                <a:rPr lang="el-GR" sz="1600"/>
                <a:t>Σπ</a:t>
              </a:r>
              <a:r>
                <a:rPr lang="de-DE" sz="1600"/>
                <a:t>                     KN</a:t>
              </a:r>
            </a:p>
            <a:p>
              <a:pPr eaLnBrk="1" hangingPunct="1"/>
              <a:r>
                <a:rPr lang="de-DE" sz="1600"/>
                <a:t>    MeV                                    1327-1337        1432-1437      </a:t>
              </a:r>
              <a:endParaRPr lang="en-US" sz="1600"/>
            </a:p>
          </p:txBody>
        </p:sp>
        <p:sp>
          <p:nvSpPr>
            <p:cNvPr id="67" name="Pfeil nach unten 66"/>
            <p:cNvSpPr/>
            <p:nvPr/>
          </p:nvSpPr>
          <p:spPr>
            <a:xfrm rot="10800000">
              <a:off x="3654024" y="4164329"/>
              <a:ext cx="177780" cy="503258"/>
            </a:xfrm>
            <a:prstGeom prst="downArrow">
              <a:avLst>
                <a:gd name="adj1" fmla="val 41463"/>
                <a:gd name="adj2" fmla="val 71164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8" name="Pfeil nach unten 67"/>
            <p:cNvSpPr/>
            <p:nvPr/>
          </p:nvSpPr>
          <p:spPr>
            <a:xfrm rot="10800000">
              <a:off x="5115949" y="4153216"/>
              <a:ext cx="177780" cy="504845"/>
            </a:xfrm>
            <a:prstGeom prst="downArrow">
              <a:avLst>
                <a:gd name="adj1" fmla="val 41463"/>
                <a:gd name="adj2" fmla="val 71164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69" name="Gerade Verbindung 68"/>
            <p:cNvCxnSpPr/>
            <p:nvPr/>
          </p:nvCxnSpPr>
          <p:spPr>
            <a:xfrm>
              <a:off x="5381032" y="4470729"/>
              <a:ext cx="1396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ctrTitle"/>
          </p:nvPr>
        </p:nvSpPr>
        <p:spPr bwMode="auto">
          <a:xfrm>
            <a:off x="479425" y="230188"/>
            <a:ext cx="777240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entury" charset="0"/>
              </a:rPr>
              <a:t>Antikaons inside Neutron stars</a:t>
            </a:r>
          </a:p>
        </p:txBody>
      </p:sp>
      <p:sp>
        <p:nvSpPr>
          <p:cNvPr id="4" name="Rechteck 3"/>
          <p:cNvSpPr/>
          <p:nvPr/>
        </p:nvSpPr>
        <p:spPr>
          <a:xfrm>
            <a:off x="219075" y="1023938"/>
            <a:ext cx="4011613" cy="361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Char char="•"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0663" y="4791075"/>
            <a:ext cx="4605337" cy="17367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57" name="Textfeld 5"/>
          <p:cNvSpPr txBox="1">
            <a:spLocks noChangeArrowheads="1"/>
          </p:cNvSpPr>
          <p:nvPr/>
        </p:nvSpPr>
        <p:spPr bwMode="auto">
          <a:xfrm>
            <a:off x="163513" y="996950"/>
            <a:ext cx="3252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ourier New" charset="0"/>
                <a:cs typeface="Courier New" charset="0"/>
              </a:rPr>
              <a:t>J. Schaffner and I. N. Mishustin </a:t>
            </a:r>
          </a:p>
          <a:p>
            <a:pPr eaLnBrk="1" hangingPunct="1"/>
            <a:r>
              <a:rPr lang="en-US" sz="1200">
                <a:latin typeface="Courier New" charset="0"/>
                <a:cs typeface="Courier New" charset="0"/>
              </a:rPr>
              <a:t>Phys. Rev. </a:t>
            </a:r>
            <a:r>
              <a:rPr lang="en-US" sz="1200" b="1">
                <a:latin typeface="Courier New" charset="0"/>
                <a:cs typeface="Courier New" charset="0"/>
              </a:rPr>
              <a:t>C 53, </a:t>
            </a:r>
            <a:r>
              <a:rPr lang="en-US" sz="1200">
                <a:latin typeface="Courier New" charset="0"/>
                <a:cs typeface="Courier New" charset="0"/>
              </a:rPr>
              <a:t>3 (1996)</a:t>
            </a:r>
          </a:p>
        </p:txBody>
      </p:sp>
      <p:grpSp>
        <p:nvGrpSpPr>
          <p:cNvPr id="23558" name="Gruppieren 17"/>
          <p:cNvGrpSpPr>
            <a:grpSpLocks/>
          </p:cNvGrpSpPr>
          <p:nvPr/>
        </p:nvGrpSpPr>
        <p:grpSpPr bwMode="auto">
          <a:xfrm>
            <a:off x="452438" y="1503363"/>
            <a:ext cx="2917825" cy="2738437"/>
            <a:chOff x="313900" y="1087370"/>
            <a:chExt cx="2571875" cy="2507214"/>
          </a:xfrm>
        </p:grpSpPr>
        <p:pic>
          <p:nvPicPr>
            <p:cNvPr id="2356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16821" r="51791" b="33113"/>
            <a:stretch>
              <a:fillRect/>
            </a:stretch>
          </p:blipFill>
          <p:spPr bwMode="auto">
            <a:xfrm>
              <a:off x="313900" y="1087370"/>
              <a:ext cx="2565779" cy="224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9" t="81738" r="51791" b="11359"/>
            <a:stretch>
              <a:fillRect/>
            </a:stretch>
          </p:blipFill>
          <p:spPr bwMode="auto">
            <a:xfrm>
              <a:off x="658368" y="3284527"/>
              <a:ext cx="2227407" cy="31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175250"/>
            <a:ext cx="2076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feld 10"/>
          <p:cNvSpPr txBox="1">
            <a:spLocks noChangeArrowheads="1"/>
          </p:cNvSpPr>
          <p:nvPr/>
        </p:nvSpPr>
        <p:spPr bwMode="auto">
          <a:xfrm>
            <a:off x="452438" y="4791075"/>
            <a:ext cx="195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Century" charset="0"/>
              </a:rPr>
              <a:t>In case m</a:t>
            </a:r>
            <a:r>
              <a:rPr lang="en-US" sz="1800" baseline="-25000">
                <a:latin typeface="Century" charset="0"/>
              </a:rPr>
              <a:t>K</a:t>
            </a:r>
            <a:r>
              <a:rPr lang="en-US" sz="1800"/>
              <a:t>-* &lt; </a:t>
            </a:r>
            <a:r>
              <a:rPr lang="el-GR" sz="1800">
                <a:latin typeface="Calibri" charset="0"/>
              </a:rPr>
              <a:t>μ</a:t>
            </a:r>
            <a:r>
              <a:rPr lang="de-DE" sz="1800" baseline="-25000">
                <a:latin typeface="Calibri" charset="0"/>
              </a:rPr>
              <a:t>e</a:t>
            </a:r>
            <a:endParaRPr lang="en-US" sz="1800" baseline="-25000"/>
          </a:p>
        </p:txBody>
      </p:sp>
      <p:sp>
        <p:nvSpPr>
          <p:cNvPr id="23561" name="Textfeld 11"/>
          <p:cNvSpPr txBox="1">
            <a:spLocks noChangeArrowheads="1"/>
          </p:cNvSpPr>
          <p:nvPr/>
        </p:nvSpPr>
        <p:spPr bwMode="auto">
          <a:xfrm>
            <a:off x="287338" y="6045200"/>
            <a:ext cx="4538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Century" charset="0"/>
              </a:rPr>
              <a:t>reduces Fermi pressure and </a:t>
            </a:r>
            <a:r>
              <a:rPr lang="en-US" sz="1800" b="1">
                <a:solidFill>
                  <a:srgbClr val="FF0000"/>
                </a:solidFill>
                <a:latin typeface="Century" charset="0"/>
              </a:rPr>
              <a:t>softens EOS</a:t>
            </a:r>
          </a:p>
        </p:txBody>
      </p:sp>
      <p:pic>
        <p:nvPicPr>
          <p:cNvPr id="23562" name="Bild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020888"/>
            <a:ext cx="4729162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feld 13"/>
          <p:cNvSpPr txBox="1">
            <a:spLocks noChangeArrowheads="1"/>
          </p:cNvSpPr>
          <p:nvPr/>
        </p:nvSpPr>
        <p:spPr bwMode="auto">
          <a:xfrm>
            <a:off x="4633913" y="996950"/>
            <a:ext cx="4116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100">
                <a:latin typeface="Courier New" charset="0"/>
                <a:cs typeface="Courier New" charset="0"/>
              </a:rPr>
              <a:t>A. Ramos, J. Schaffner-Bielich and J. Wambach nucl-th/0011003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5091113" y="1836738"/>
            <a:ext cx="2916237" cy="36830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00000"/>
                </a:solidFill>
                <a:latin typeface="Century" charset="0"/>
              </a:rPr>
              <a:t>EOS for Kaon condensate</a:t>
            </a:r>
          </a:p>
        </p:txBody>
      </p:sp>
      <p:cxnSp>
        <p:nvCxnSpPr>
          <p:cNvPr id="17" name="Gerade Verbindung 16"/>
          <p:cNvCxnSpPr>
            <a:cxnSpLocks noChangeShapeType="1"/>
          </p:cNvCxnSpPr>
          <p:nvPr/>
        </p:nvCxnSpPr>
        <p:spPr bwMode="auto">
          <a:xfrm flipV="1">
            <a:off x="842963" y="2730500"/>
            <a:ext cx="2520950" cy="127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ctrTitle"/>
          </p:nvPr>
        </p:nvSpPr>
        <p:spPr bwMode="auto">
          <a:xfrm>
            <a:off x="479425" y="230188"/>
            <a:ext cx="777240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entury" charset="0"/>
              </a:rPr>
              <a:t>AntiKaon Flow</a:t>
            </a:r>
          </a:p>
        </p:txBody>
      </p:sp>
      <p:sp>
        <p:nvSpPr>
          <p:cNvPr id="24579" name="Textfeld 3"/>
          <p:cNvSpPr txBox="1">
            <a:spLocks noChangeArrowheads="1"/>
          </p:cNvSpPr>
          <p:nvPr/>
        </p:nvSpPr>
        <p:spPr bwMode="auto">
          <a:xfrm>
            <a:off x="1162050" y="920750"/>
            <a:ext cx="1666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100"/>
              <a:t>FOPI, submitted to PLB</a:t>
            </a:r>
          </a:p>
        </p:txBody>
      </p:sp>
      <p:sp>
        <p:nvSpPr>
          <p:cNvPr id="24580" name="Textfeld 5"/>
          <p:cNvSpPr txBox="1">
            <a:spLocks noChangeArrowheads="1"/>
          </p:cNvSpPr>
          <p:nvPr/>
        </p:nvSpPr>
        <p:spPr bwMode="auto">
          <a:xfrm>
            <a:off x="6246813" y="996950"/>
            <a:ext cx="27209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de-DE" sz="1800">
                <a:latin typeface="Century" charset="0"/>
              </a:rPr>
              <a:t> Models predict the highest sensitivity to a potential for v</a:t>
            </a:r>
            <a:r>
              <a:rPr lang="de-DE" sz="1800" baseline="-25000">
                <a:latin typeface="Century" charset="0"/>
              </a:rPr>
              <a:t>1</a:t>
            </a:r>
            <a:r>
              <a:rPr lang="de-DE" sz="1800">
                <a:latin typeface="Century" charset="0"/>
              </a:rPr>
              <a:t> at backwards rapidities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de-DE" sz="1800">
                <a:latin typeface="Century" charset="0"/>
              </a:rPr>
              <a:t> &lt;U</a:t>
            </a:r>
            <a:r>
              <a:rPr lang="de-DE" sz="1800" baseline="-25000">
                <a:latin typeface="Century" charset="0"/>
              </a:rPr>
              <a:t>K</a:t>
            </a:r>
            <a:r>
              <a:rPr lang="de-DE" sz="1800">
                <a:latin typeface="Century" charset="0"/>
              </a:rPr>
              <a:t>&gt;~-50 MeV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de-DE" sz="1800">
                <a:latin typeface="Century" charset="0"/>
              </a:rPr>
              <a:t> Not conclusive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de-DE" sz="1800">
                <a:latin typeface="Century" charset="0"/>
              </a:rPr>
              <a:t> Other ways?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de-DE" sz="1800">
                <a:latin typeface="Century" charset="0"/>
              </a:rPr>
              <a:t> HADES measured Au+Au @ 1.25 AGeV</a:t>
            </a:r>
          </a:p>
          <a:p>
            <a:pPr eaLnBrk="1" hangingPunct="1">
              <a:spcAft>
                <a:spcPts val="1200"/>
              </a:spcAft>
            </a:pPr>
            <a:r>
              <a:rPr lang="de-DE" sz="1800">
                <a:latin typeface="Century" charset="0"/>
              </a:rPr>
              <a:t>-&gt;~3500 K</a:t>
            </a:r>
            <a:r>
              <a:rPr lang="de-DE" sz="1800" b="1" baseline="30000">
                <a:latin typeface="Century" charset="0"/>
              </a:rPr>
              <a:t>-</a:t>
            </a:r>
            <a:r>
              <a:rPr lang="de-DE" sz="1800">
                <a:latin typeface="Century" charset="0"/>
              </a:rPr>
              <a:t> </a:t>
            </a:r>
          </a:p>
        </p:txBody>
      </p:sp>
      <p:pic>
        <p:nvPicPr>
          <p:cNvPr id="24581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181100"/>
            <a:ext cx="596265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feld 5"/>
          <p:cNvSpPr txBox="1">
            <a:spLocks noChangeArrowheads="1"/>
          </p:cNvSpPr>
          <p:nvPr/>
        </p:nvSpPr>
        <p:spPr bwMode="auto">
          <a:xfrm>
            <a:off x="3327400" y="920750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/>
              <a:t>Ni+Ni 1.9 AGeV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851025" y="180975"/>
            <a:ext cx="6475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6600"/>
                </a:solidFill>
                <a:latin typeface="Century" charset="0"/>
                <a:ea typeface="Times New Roman" charset="0"/>
                <a:cs typeface="Century" charset="0"/>
              </a:rPr>
              <a:t>Kaonic Hydrogen and scattering Data</a:t>
            </a:r>
          </a:p>
        </p:txBody>
      </p:sp>
      <p:sp>
        <p:nvSpPr>
          <p:cNvPr id="25603" name="Textfeld 2"/>
          <p:cNvSpPr txBox="1">
            <a:spLocks noChangeArrowheads="1"/>
          </p:cNvSpPr>
          <p:nvPr/>
        </p:nvSpPr>
        <p:spPr bwMode="auto">
          <a:xfrm>
            <a:off x="406400" y="1179513"/>
            <a:ext cx="873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entury" charset="0"/>
              </a:rPr>
              <a:t>SIDDHARTA experiment @LNF : Kaonic Hydrogen, most precise measurement of the </a:t>
            </a:r>
            <a:r>
              <a:rPr lang="de-DE" sz="1800" b="1">
                <a:latin typeface="Century" charset="0"/>
              </a:rPr>
              <a:t>K</a:t>
            </a:r>
            <a:r>
              <a:rPr lang="de-DE" sz="1800" b="1" baseline="30000">
                <a:latin typeface="Century" charset="0"/>
              </a:rPr>
              <a:t>-</a:t>
            </a:r>
            <a:r>
              <a:rPr lang="de-DE" sz="1800" b="1">
                <a:latin typeface="Century" charset="0"/>
              </a:rPr>
              <a:t>p scattering length </a:t>
            </a:r>
            <a:r>
              <a:rPr lang="de-DE" sz="1800">
                <a:latin typeface="Century" charset="0"/>
              </a:rPr>
              <a:t>at the threshold</a:t>
            </a:r>
          </a:p>
        </p:txBody>
      </p:sp>
      <p:sp>
        <p:nvSpPr>
          <p:cNvPr id="25604" name="Rechteck 3"/>
          <p:cNvSpPr>
            <a:spLocks noChangeArrowheads="1"/>
          </p:cNvSpPr>
          <p:nvPr/>
        </p:nvSpPr>
        <p:spPr bwMode="auto">
          <a:xfrm>
            <a:off x="558800" y="18256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 i="1">
                <a:latin typeface="Courier New" charset="0"/>
                <a:cs typeface="Courier New" charset="0"/>
              </a:rPr>
              <a:t>SIDDHARTA, Phys. Lett. B 697 (2011) 199. SIDDHARTA, Phys. Lett. B 681 (2009) 310.</a:t>
            </a:r>
            <a:endParaRPr lang="de-DE" sz="1200">
              <a:latin typeface="Courier New" charset="0"/>
              <a:cs typeface="Courier New" charset="0"/>
            </a:endParaRPr>
          </a:p>
        </p:txBody>
      </p:sp>
      <p:pic>
        <p:nvPicPr>
          <p:cNvPr id="25605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287588"/>
            <a:ext cx="74358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198813"/>
            <a:ext cx="8018463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851025" y="180975"/>
            <a:ext cx="563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6600"/>
                </a:solidFill>
                <a:latin typeface="Century" charset="0"/>
                <a:ea typeface="Times New Roman" charset="0"/>
                <a:cs typeface="Century" charset="0"/>
              </a:rPr>
              <a:t>Dynamical generation of </a:t>
            </a:r>
            <a:r>
              <a:rPr lang="en-US" sz="2800">
                <a:solidFill>
                  <a:srgbClr val="FF6600"/>
                </a:solidFill>
                <a:latin typeface="Symbol" charset="2"/>
                <a:ea typeface="Times New Roman" charset="0"/>
                <a:cs typeface="Century" charset="0"/>
              </a:rPr>
              <a:t>L</a:t>
            </a:r>
            <a:r>
              <a:rPr lang="en-US" sz="2800">
                <a:solidFill>
                  <a:srgbClr val="FF6600"/>
                </a:solidFill>
                <a:latin typeface="Century" charset="0"/>
                <a:ea typeface="Times New Roman" charset="0"/>
                <a:cs typeface="Century" charset="0"/>
              </a:rPr>
              <a:t>(1405)</a:t>
            </a:r>
          </a:p>
        </p:txBody>
      </p:sp>
      <p:sp>
        <p:nvSpPr>
          <p:cNvPr id="26627" name="Textfeld 38"/>
          <p:cNvSpPr txBox="1">
            <a:spLocks noChangeArrowheads="1"/>
          </p:cNvSpPr>
          <p:nvPr/>
        </p:nvSpPr>
        <p:spPr bwMode="auto">
          <a:xfrm>
            <a:off x="203200" y="1135063"/>
            <a:ext cx="513238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800" baseline="30000">
              <a:solidFill>
                <a:srgbClr val="000000"/>
              </a:solidFill>
              <a:latin typeface="Helvetica LT Std" pitchFamily="34" charset="0"/>
            </a:endParaRPr>
          </a:p>
          <a:p>
            <a:pPr eaLnBrk="1" hangingPunct="1"/>
            <a:endParaRPr lang="en-US" sz="1800" baseline="30000">
              <a:solidFill>
                <a:srgbClr val="000000"/>
              </a:solidFill>
              <a:latin typeface="Helvetica LT Std" pitchFamily="34" charset="0"/>
            </a:endParaRPr>
          </a:p>
          <a:p>
            <a:pPr eaLnBrk="1" hangingPunct="1"/>
            <a:endParaRPr lang="en-US" sz="1800" baseline="30000">
              <a:solidFill>
                <a:srgbClr val="000000"/>
              </a:solidFill>
              <a:latin typeface="Helvetica LT Std" pitchFamily="34" charset="0"/>
            </a:endParaRPr>
          </a:p>
          <a:p>
            <a:pPr eaLnBrk="1" hangingPunct="1"/>
            <a:endParaRPr lang="en-US" sz="1800" baseline="30000">
              <a:solidFill>
                <a:srgbClr val="000000"/>
              </a:solidFill>
              <a:latin typeface="Helvetica LT Std" pitchFamily="34" charset="0"/>
            </a:endParaRPr>
          </a:p>
          <a:p>
            <a:pPr eaLnBrk="1" hangingPunct="1"/>
            <a:endParaRPr lang="en-US" sz="1800" baseline="30000">
              <a:solidFill>
                <a:srgbClr val="000000"/>
              </a:solidFill>
              <a:latin typeface="Helvetica LT Std" pitchFamily="34" charset="0"/>
            </a:endParaRPr>
          </a:p>
          <a:p>
            <a:pPr eaLnBrk="1" hangingPunct="1"/>
            <a:endParaRPr lang="en-US" sz="1800" baseline="30000">
              <a:solidFill>
                <a:srgbClr val="000000"/>
              </a:solidFill>
              <a:latin typeface="Helvetica LT Std" pitchFamily="34" charset="0"/>
            </a:endParaRPr>
          </a:p>
          <a:p>
            <a:pPr eaLnBrk="1" hangingPunct="1"/>
            <a:endParaRPr lang="en-US" sz="1800" baseline="30000">
              <a:solidFill>
                <a:srgbClr val="000000"/>
              </a:solidFill>
              <a:latin typeface="Helvetica LT Std" pitchFamily="34" charset="0"/>
            </a:endParaRP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 LT Std" pitchFamily="34" charset="0"/>
              </a:rPr>
              <a:t>Two poles in complex energy plane:  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 LT Std" pitchFamily="34" charset="0"/>
              </a:rPr>
              <a:t>m</a:t>
            </a:r>
            <a:r>
              <a:rPr lang="en-US" sz="1800" baseline="-25000">
                <a:solidFill>
                  <a:srgbClr val="FF0000"/>
                </a:solidFill>
                <a:latin typeface="Helvetica LT Std" pitchFamily="34" charset="0"/>
              </a:rPr>
              <a:t>1</a:t>
            </a:r>
            <a:r>
              <a:rPr lang="en-US" sz="1800">
                <a:solidFill>
                  <a:srgbClr val="FF0000"/>
                </a:solidFill>
                <a:latin typeface="Helvetica LT Std" pitchFamily="34" charset="0"/>
              </a:rPr>
              <a:t>=1420 MeV   </a:t>
            </a:r>
            <a:r>
              <a:rPr lang="en-US" sz="1800">
                <a:solidFill>
                  <a:srgbClr val="000000"/>
                </a:solidFill>
                <a:latin typeface="Helvetica LT Std" pitchFamily="34" charset="0"/>
              </a:rPr>
              <a:t>(narrow quasi bound KN state)</a:t>
            </a:r>
          </a:p>
          <a:p>
            <a:pPr eaLnBrk="1" hangingPunct="1"/>
            <a:r>
              <a:rPr lang="en-US" sz="1800">
                <a:solidFill>
                  <a:srgbClr val="0000CC"/>
                </a:solidFill>
                <a:latin typeface="Helvetica LT Std" pitchFamily="34" charset="0"/>
              </a:rPr>
              <a:t>m</a:t>
            </a:r>
            <a:r>
              <a:rPr lang="en-US" sz="1800" baseline="-25000">
                <a:solidFill>
                  <a:srgbClr val="0000CC"/>
                </a:solidFill>
                <a:latin typeface="Helvetica LT Std" pitchFamily="34" charset="0"/>
              </a:rPr>
              <a:t>2</a:t>
            </a:r>
            <a:r>
              <a:rPr lang="en-US" sz="1800">
                <a:solidFill>
                  <a:srgbClr val="0000CC"/>
                </a:solidFill>
                <a:latin typeface="Helvetica LT Std" pitchFamily="34" charset="0"/>
              </a:rPr>
              <a:t>=1390 MeV   </a:t>
            </a:r>
            <a:r>
              <a:rPr lang="en-US" sz="1800">
                <a:solidFill>
                  <a:srgbClr val="000000"/>
                </a:solidFill>
                <a:latin typeface="Helvetica LT Std" pitchFamily="34" charset="0"/>
              </a:rPr>
              <a:t>(broad resonance in </a:t>
            </a:r>
            <a:r>
              <a:rPr lang="en-US" sz="1800">
                <a:solidFill>
                  <a:srgbClr val="000000"/>
                </a:solidFill>
                <a:latin typeface="Symbol" charset="2"/>
              </a:rPr>
              <a:t>Sp</a:t>
            </a:r>
            <a:r>
              <a:rPr lang="en-US" sz="1800">
                <a:solidFill>
                  <a:srgbClr val="000000"/>
                </a:solidFill>
                <a:latin typeface="Helvetica LT Std" pitchFamily="34" charset="0"/>
              </a:rPr>
              <a:t>)</a:t>
            </a:r>
          </a:p>
          <a:p>
            <a:pPr eaLnBrk="1" hangingPunct="1"/>
            <a:endParaRPr lang="en-US" sz="1800">
              <a:solidFill>
                <a:srgbClr val="000000"/>
              </a:solidFill>
              <a:latin typeface="Helvetica LT Std" pitchFamily="34" charset="0"/>
            </a:endParaRPr>
          </a:p>
          <a:p>
            <a:pPr eaLnBrk="1" hangingPunct="1"/>
            <a:endParaRPr lang="en-US" sz="1800">
              <a:solidFill>
                <a:srgbClr val="000000"/>
              </a:solidFill>
              <a:latin typeface="Helvetica LT Std" pitchFamily="34" charset="0"/>
            </a:endParaRPr>
          </a:p>
          <a:p>
            <a:pPr eaLnBrk="1" hangingPunct="1"/>
            <a:endParaRPr lang="en-US" sz="1800">
              <a:solidFill>
                <a:srgbClr val="000000"/>
              </a:solidFill>
              <a:latin typeface="Helvetica LT Std" pitchFamily="34" charset="0"/>
            </a:endParaRP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Helvetica LT Std" pitchFamily="34" charset="0"/>
              </a:rPr>
              <a:t>Experimental </a:t>
            </a:r>
            <a:r>
              <a:rPr lang="en-US" sz="2000">
                <a:solidFill>
                  <a:srgbClr val="000000"/>
                </a:solidFill>
                <a:latin typeface="Symbol" charset="2"/>
              </a:rPr>
              <a:t>L</a:t>
            </a:r>
            <a:r>
              <a:rPr lang="en-US" sz="2000">
                <a:solidFill>
                  <a:srgbClr val="000000"/>
                </a:solidFill>
                <a:latin typeface="Helvetica LT Std" pitchFamily="34" charset="0"/>
              </a:rPr>
              <a:t>(1405) in </a:t>
            </a:r>
            <a:r>
              <a:rPr lang="en-US" sz="2000">
                <a:solidFill>
                  <a:srgbClr val="000000"/>
                </a:solidFill>
                <a:latin typeface="Symbol" charset="2"/>
              </a:rPr>
              <a:t>Sp</a:t>
            </a:r>
            <a:r>
              <a:rPr lang="en-US" sz="2000">
                <a:solidFill>
                  <a:srgbClr val="000000"/>
                </a:solidFill>
                <a:latin typeface="Helvetica LT Std" pitchFamily="34" charset="0"/>
              </a:rPr>
              <a:t> spectrum:</a:t>
            </a:r>
          </a:p>
          <a:p>
            <a:pPr eaLnBrk="1" hangingPunct="1"/>
            <a:endParaRPr lang="en-US" sz="1800">
              <a:solidFill>
                <a:srgbClr val="000000"/>
              </a:solidFill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Helvetica LT Std" pitchFamily="34" charset="0"/>
              </a:rPr>
              <a:t>K</a:t>
            </a:r>
            <a:r>
              <a:rPr lang="en-US" sz="1800" baseline="30000">
                <a:solidFill>
                  <a:srgbClr val="000000"/>
                </a:solidFill>
                <a:latin typeface="Helvetica LT Std" pitchFamily="34" charset="0"/>
              </a:rPr>
              <a:t>-</a:t>
            </a:r>
            <a:r>
              <a:rPr lang="en-US" sz="1800">
                <a:solidFill>
                  <a:srgbClr val="000000"/>
                </a:solidFill>
                <a:latin typeface="Helvetica LT Std" pitchFamily="34" charset="0"/>
              </a:rPr>
              <a:t>+p reactions excite mainly</a:t>
            </a:r>
            <a:r>
              <a:rPr lang="en-US" sz="1800">
                <a:solidFill>
                  <a:srgbClr val="FF0000"/>
                </a:solidFill>
                <a:latin typeface="Helvetica LT Std" pitchFamily="34" charset="0"/>
              </a:rPr>
              <a:t>1420 pole</a:t>
            </a:r>
            <a:endParaRPr lang="en-US" sz="18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  <a:latin typeface="Symbol" charset="2"/>
                <a:cs typeface="Times New Roman" charset="0"/>
              </a:rPr>
              <a:t>p</a:t>
            </a:r>
            <a:r>
              <a:rPr lang="en-US" sz="1800" baseline="300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-</a:t>
            </a:r>
            <a:r>
              <a:rPr lang="en-US" sz="1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+p reactions excite mainly </a:t>
            </a:r>
            <a:r>
              <a:rPr lang="en-US" sz="1800">
                <a:solidFill>
                  <a:srgbClr val="0000CC"/>
                </a:solidFill>
                <a:latin typeface="Helvetica LT Std" pitchFamily="34" charset="0"/>
              </a:rPr>
              <a:t>1390 pole</a:t>
            </a:r>
            <a:endParaRPr lang="en-US" sz="18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→ </a:t>
            </a:r>
            <a:r>
              <a:rPr lang="en-US" sz="1800" b="1">
                <a:solidFill>
                  <a:srgbClr val="0000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1800" b="1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(1405) correlated with KN dynamics!</a:t>
            </a:r>
          </a:p>
        </p:txBody>
      </p:sp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971550"/>
            <a:ext cx="3432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43375"/>
            <a:ext cx="3375025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feil nach rechts 7"/>
          <p:cNvSpPr/>
          <p:nvPr/>
        </p:nvSpPr>
        <p:spPr>
          <a:xfrm rot="8766990">
            <a:off x="7766050" y="1219200"/>
            <a:ext cx="811213" cy="155575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Pfeil nach rechts 8"/>
          <p:cNvSpPr/>
          <p:nvPr/>
        </p:nvSpPr>
        <p:spPr>
          <a:xfrm rot="1139464">
            <a:off x="5999163" y="1735138"/>
            <a:ext cx="811212" cy="1555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3333750" y="5819775"/>
            <a:ext cx="1190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Textfeld 12"/>
          <p:cNvSpPr txBox="1">
            <a:spLocks noChangeArrowheads="1"/>
          </p:cNvSpPr>
          <p:nvPr/>
        </p:nvSpPr>
        <p:spPr bwMode="auto">
          <a:xfrm>
            <a:off x="6318250" y="3606800"/>
            <a:ext cx="2519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 b="1">
                <a:solidFill>
                  <a:srgbClr val="000000"/>
                </a:solidFill>
                <a:latin typeface="Calibri" charset="0"/>
              </a:rPr>
              <a:t>Prog.Part.Nucl.Phys. 67 (2012) 55-98</a:t>
            </a:r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634" name="Rectangle 6"/>
          <p:cNvSpPr>
            <a:spLocks noChangeArrowheads="1"/>
          </p:cNvSpPr>
          <p:nvPr/>
        </p:nvSpPr>
        <p:spPr bwMode="auto">
          <a:xfrm>
            <a:off x="6323013" y="4017963"/>
            <a:ext cx="25288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de-DE" sz="1200" b="1">
                <a:solidFill>
                  <a:srgbClr val="000000"/>
                </a:solidFill>
                <a:latin typeface="Calibri" charset="0"/>
              </a:rPr>
              <a:t>Phys.Rev.Lett. 95 (2005) 052301</a:t>
            </a:r>
            <a:r>
              <a:rPr lang="de-DE" sz="120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4071938" y="2776538"/>
            <a:ext cx="119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Textfeld 14"/>
          <p:cNvSpPr txBox="1">
            <a:spLocks noChangeArrowheads="1"/>
          </p:cNvSpPr>
          <p:nvPr/>
        </p:nvSpPr>
        <p:spPr bwMode="auto">
          <a:xfrm>
            <a:off x="203200" y="1135063"/>
            <a:ext cx="4522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Helvetica LT Std" pitchFamily="34" charset="0"/>
              </a:rPr>
              <a:t>Solve coupled channel equation based on chiral dynamics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Helvetica LT Std" pitchFamily="34" charset="0"/>
              </a:rPr>
              <a:t>(hadrons are the degrees of freedom)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387600" y="180975"/>
            <a:ext cx="463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66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2800">
                <a:solidFill>
                  <a:srgbClr val="FF6600"/>
                </a:solidFill>
                <a:latin typeface="Helvetica LT Std" pitchFamily="34" charset="0"/>
                <a:cs typeface="Times New Roman" charset="0"/>
              </a:rPr>
              <a:t>(1405) from </a:t>
            </a:r>
            <a:r>
              <a:rPr lang="en-US" sz="2800">
                <a:solidFill>
                  <a:srgbClr val="FF6600"/>
                </a:solidFill>
                <a:latin typeface="Symbol" charset="2"/>
                <a:cs typeface="Times New Roman" charset="0"/>
              </a:rPr>
              <a:t>g</a:t>
            </a:r>
            <a:r>
              <a:rPr lang="en-US" sz="2800">
                <a:solidFill>
                  <a:srgbClr val="FF6600"/>
                </a:solidFill>
                <a:latin typeface="Helvetica LT Std" pitchFamily="34" charset="0"/>
                <a:cs typeface="Times New Roman" charset="0"/>
              </a:rPr>
              <a:t>+p Collisions</a:t>
            </a:r>
            <a:endParaRPr lang="en-US" sz="2800" baseline="30000">
              <a:solidFill>
                <a:srgbClr val="FF6600"/>
              </a:solidFill>
              <a:latin typeface="Helvetica LT Std" pitchFamily="34" charset="0"/>
              <a:cs typeface="Times New Roman" charset="0"/>
            </a:endParaRPr>
          </a:p>
        </p:txBody>
      </p:sp>
      <p:pic>
        <p:nvPicPr>
          <p:cNvPr id="28675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704850"/>
            <a:ext cx="716121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5676900"/>
            <a:ext cx="5080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feld 4"/>
          <p:cNvSpPr txBox="1">
            <a:spLocks noChangeArrowheads="1"/>
          </p:cNvSpPr>
          <p:nvPr/>
        </p:nvSpPr>
        <p:spPr bwMode="auto">
          <a:xfrm>
            <a:off x="6007100" y="558800"/>
            <a:ext cx="2444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Symbol" charset="2"/>
              </a:rPr>
              <a:t>g</a:t>
            </a:r>
            <a:r>
              <a:rPr lang="de-DE" sz="1800"/>
              <a:t>+p -&gt;</a:t>
            </a:r>
            <a:r>
              <a:rPr lang="de-DE" sz="1800">
                <a:latin typeface="Symbol" charset="2"/>
              </a:rPr>
              <a:t>L</a:t>
            </a:r>
            <a:r>
              <a:rPr lang="de-DE" sz="1800"/>
              <a:t>(1045)-&gt;(</a:t>
            </a:r>
            <a:r>
              <a:rPr lang="de-DE" sz="1800">
                <a:latin typeface="Symbol" charset="2"/>
              </a:rPr>
              <a:t>S</a:t>
            </a:r>
            <a:r>
              <a:rPr lang="de-DE" sz="1800" baseline="30000"/>
              <a:t>0</a:t>
            </a:r>
            <a:r>
              <a:rPr lang="de-DE" sz="1800">
                <a:latin typeface="Symbol" charset="2"/>
              </a:rPr>
              <a:t>p</a:t>
            </a:r>
            <a:r>
              <a:rPr lang="de-DE" sz="1800" baseline="30000"/>
              <a:t>0</a:t>
            </a:r>
            <a:r>
              <a:rPr lang="de-DE" sz="180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673350" y="180975"/>
            <a:ext cx="463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66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2800">
                <a:solidFill>
                  <a:srgbClr val="FF6600"/>
                </a:solidFill>
                <a:latin typeface="Helvetica LT Std" pitchFamily="34" charset="0"/>
                <a:cs typeface="Times New Roman" charset="0"/>
              </a:rPr>
              <a:t>(1405) from p+p Collisions</a:t>
            </a:r>
            <a:endParaRPr lang="en-US" sz="2800" baseline="30000">
              <a:solidFill>
                <a:srgbClr val="FF6600"/>
              </a:solidFill>
              <a:latin typeface="Helvetica LT Std" pitchFamily="34" charset="0"/>
              <a:cs typeface="Times New Roman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76850" y="955675"/>
            <a:ext cx="3381375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652" name="Textfeld 6"/>
          <p:cNvSpPr txBox="1">
            <a:spLocks noChangeArrowheads="1"/>
          </p:cNvSpPr>
          <p:nvPr/>
        </p:nvSpPr>
        <p:spPr bwMode="auto">
          <a:xfrm>
            <a:off x="422275" y="1157288"/>
            <a:ext cx="8467725" cy="646112"/>
          </a:xfrm>
          <a:prstGeom prst="rect">
            <a:avLst/>
          </a:prstGeom>
          <a:gradFill rotWithShape="1">
            <a:gsLst>
              <a:gs pos="0">
                <a:srgbClr val="7B57A8"/>
              </a:gs>
              <a:gs pos="20000">
                <a:srgbClr val="7B58A6"/>
              </a:gs>
              <a:gs pos="100000">
                <a:srgbClr val="5D417E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FFFF"/>
                </a:solidFill>
                <a:latin typeface="Century" charset="0"/>
              </a:rPr>
              <a:t>Data are described by a combination of the two poles with a large contribution by the </a:t>
            </a:r>
            <a:r>
              <a:rPr lang="en-US" sz="1800" b="1">
                <a:solidFill>
                  <a:srgbClr val="FFFFFF"/>
                </a:solidFill>
                <a:latin typeface="Symbol" charset="2"/>
              </a:rPr>
              <a:t>pS</a:t>
            </a:r>
            <a:r>
              <a:rPr lang="en-US" sz="1800" b="1">
                <a:solidFill>
                  <a:srgbClr val="FFFFFF"/>
                </a:solidFill>
                <a:latin typeface="Century" charset="0"/>
              </a:rPr>
              <a:t> channel!  </a:t>
            </a:r>
            <a:endParaRPr lang="en-US" sz="1800">
              <a:solidFill>
                <a:srgbClr val="FFFFFF"/>
              </a:solidFill>
              <a:latin typeface="Century" charset="0"/>
            </a:endParaRPr>
          </a:p>
          <a:p>
            <a:pPr eaLnBrk="1" hangingPunct="1"/>
            <a:endParaRPr lang="en-US" sz="1800">
              <a:solidFill>
                <a:srgbClr val="FFFFFF"/>
              </a:solidFill>
              <a:latin typeface="Century" charset="0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57"/>
          <a:stretch>
            <a:fillRect/>
          </a:stretch>
        </p:blipFill>
        <p:spPr bwMode="auto">
          <a:xfrm>
            <a:off x="101600" y="1952625"/>
            <a:ext cx="451643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758950"/>
            <a:ext cx="4433887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5118100"/>
            <a:ext cx="6661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feld 7"/>
          <p:cNvSpPr txBox="1">
            <a:spLocks noChangeArrowheads="1"/>
          </p:cNvSpPr>
          <p:nvPr/>
        </p:nvSpPr>
        <p:spPr bwMode="auto">
          <a:xfrm>
            <a:off x="7708900" y="26289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705" name="Textfeld 8"/>
          <p:cNvSpPr txBox="1">
            <a:spLocks noChangeArrowheads="1"/>
          </p:cNvSpPr>
          <p:nvPr/>
        </p:nvSpPr>
        <p:spPr bwMode="auto">
          <a:xfrm>
            <a:off x="6443663" y="26400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459538" y="2667000"/>
            <a:ext cx="312737" cy="369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734300" y="2641600"/>
            <a:ext cx="312738" cy="369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9708" name="Textfeld 11"/>
          <p:cNvSpPr txBox="1">
            <a:spLocks noChangeArrowheads="1"/>
          </p:cNvSpPr>
          <p:nvPr/>
        </p:nvSpPr>
        <p:spPr bwMode="auto">
          <a:xfrm>
            <a:off x="2876550" y="657225"/>
            <a:ext cx="3351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HADES coll. Phys. Rev. </a:t>
            </a:r>
            <a:r>
              <a:rPr lang="en-US" sz="1200" b="1">
                <a:solidFill>
                  <a:srgbClr val="000000"/>
                </a:solidFill>
                <a:latin typeface="Courier New" charset="0"/>
                <a:cs typeface="Courier New" charset="0"/>
              </a:rPr>
              <a:t>C 87</a:t>
            </a:r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, 025201 (2013)</a:t>
            </a:r>
          </a:p>
          <a:p>
            <a:pPr eaLnBrk="1" hangingPunct="1"/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J. Siebenson and L.F. in preparation</a:t>
            </a:r>
          </a:p>
        </p:txBody>
      </p:sp>
      <p:cxnSp>
        <p:nvCxnSpPr>
          <p:cNvPr id="14" name="Gerade Verbindung 13"/>
          <p:cNvCxnSpPr>
            <a:cxnSpLocks noChangeShapeType="1"/>
          </p:cNvCxnSpPr>
          <p:nvPr/>
        </p:nvCxnSpPr>
        <p:spPr bwMode="auto">
          <a:xfrm rot="16200000" flipV="1">
            <a:off x="445294" y="3321844"/>
            <a:ext cx="2763838" cy="2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0" name="Textfeld 14"/>
          <p:cNvSpPr txBox="1">
            <a:spLocks noChangeArrowheads="1"/>
          </p:cNvSpPr>
          <p:nvPr/>
        </p:nvSpPr>
        <p:spPr bwMode="auto">
          <a:xfrm>
            <a:off x="1854200" y="4221163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b="1">
                <a:solidFill>
                  <a:srgbClr val="FF0000"/>
                </a:solidFill>
              </a:rPr>
              <a:t>1405</a:t>
            </a:r>
          </a:p>
        </p:txBody>
      </p:sp>
      <p:sp>
        <p:nvSpPr>
          <p:cNvPr id="29711" name="Textfeld 15"/>
          <p:cNvSpPr txBox="1">
            <a:spLocks noChangeArrowheads="1"/>
          </p:cNvSpPr>
          <p:nvPr/>
        </p:nvSpPr>
        <p:spPr bwMode="auto">
          <a:xfrm>
            <a:off x="733425" y="6034088"/>
            <a:ext cx="3852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entury" charset="0"/>
              </a:rPr>
              <a:t>Poles in agreement with results in </a:t>
            </a:r>
          </a:p>
        </p:txBody>
      </p:sp>
      <p:sp>
        <p:nvSpPr>
          <p:cNvPr id="29712" name="Rechteck 16"/>
          <p:cNvSpPr>
            <a:spLocks noChangeArrowheads="1"/>
          </p:cNvSpPr>
          <p:nvPr/>
        </p:nvSpPr>
        <p:spPr bwMode="auto">
          <a:xfrm>
            <a:off x="4681538" y="6046788"/>
            <a:ext cx="42481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100">
                <a:latin typeface="Courier New" charset="0"/>
                <a:cs typeface="Courier New" charset="0"/>
              </a:rPr>
              <a:t>T. Hyodo, W. Weise Nucl.Phys. A881 (2012) 98-114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1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it-IT" sz="36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243" name="Rectangle 30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it-IT" sz="36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42013"/>
            <a:ext cx="20510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1" descr="UniverseClu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0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Freeform 12"/>
          <p:cNvSpPr>
            <a:spLocks/>
          </p:cNvSpPr>
          <p:nvPr/>
        </p:nvSpPr>
        <p:spPr bwMode="auto">
          <a:xfrm>
            <a:off x="152400" y="6553200"/>
            <a:ext cx="228600" cy="152400"/>
          </a:xfrm>
          <a:custGeom>
            <a:avLst/>
            <a:gdLst>
              <a:gd name="T0" fmla="*/ 2147483647 w 216"/>
              <a:gd name="T1" fmla="*/ 0 h 213"/>
              <a:gd name="T2" fmla="*/ 2147483647 w 216"/>
              <a:gd name="T3" fmla="*/ 2147483647 h 213"/>
              <a:gd name="T4" fmla="*/ 2147483647 w 216"/>
              <a:gd name="T5" fmla="*/ 2147483647 h 213"/>
              <a:gd name="T6" fmla="*/ 2147483647 w 216"/>
              <a:gd name="T7" fmla="*/ 2147483647 h 213"/>
              <a:gd name="T8" fmla="*/ 2147483647 w 216"/>
              <a:gd name="T9" fmla="*/ 2147483647 h 213"/>
              <a:gd name="T10" fmla="*/ 2147483647 w 216"/>
              <a:gd name="T11" fmla="*/ 2147483647 h 213"/>
              <a:gd name="T12" fmla="*/ 2147483647 w 216"/>
              <a:gd name="T13" fmla="*/ 2147483647 h 213"/>
              <a:gd name="T14" fmla="*/ 2147483647 w 216"/>
              <a:gd name="T15" fmla="*/ 2147483647 h 213"/>
              <a:gd name="T16" fmla="*/ 2147483647 w 216"/>
              <a:gd name="T17" fmla="*/ 2147483647 h 213"/>
              <a:gd name="T18" fmla="*/ 2147483647 w 216"/>
              <a:gd name="T19" fmla="*/ 2147483647 h 2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6"/>
              <a:gd name="T31" fmla="*/ 0 h 213"/>
              <a:gd name="T32" fmla="*/ 216 w 216"/>
              <a:gd name="T33" fmla="*/ 213 h 2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" h="213">
                <a:moveTo>
                  <a:pt x="2" y="0"/>
                </a:moveTo>
                <a:cubicBezTo>
                  <a:pt x="22" y="57"/>
                  <a:pt x="18" y="70"/>
                  <a:pt x="82" y="93"/>
                </a:cubicBezTo>
                <a:cubicBezTo>
                  <a:pt x="139" y="81"/>
                  <a:pt x="123" y="68"/>
                  <a:pt x="116" y="13"/>
                </a:cubicBezTo>
                <a:cubicBezTo>
                  <a:pt x="77" y="26"/>
                  <a:pt x="95" y="13"/>
                  <a:pt x="89" y="80"/>
                </a:cubicBezTo>
                <a:cubicBezTo>
                  <a:pt x="82" y="142"/>
                  <a:pt x="86" y="186"/>
                  <a:pt x="22" y="206"/>
                </a:cubicBezTo>
                <a:cubicBezTo>
                  <a:pt x="15" y="204"/>
                  <a:pt x="3" y="206"/>
                  <a:pt x="2" y="200"/>
                </a:cubicBezTo>
                <a:cubicBezTo>
                  <a:pt x="0" y="187"/>
                  <a:pt x="4" y="168"/>
                  <a:pt x="16" y="166"/>
                </a:cubicBezTo>
                <a:cubicBezTo>
                  <a:pt x="40" y="160"/>
                  <a:pt x="64" y="175"/>
                  <a:pt x="89" y="180"/>
                </a:cubicBezTo>
                <a:cubicBezTo>
                  <a:pt x="111" y="191"/>
                  <a:pt x="132" y="204"/>
                  <a:pt x="156" y="213"/>
                </a:cubicBezTo>
                <a:cubicBezTo>
                  <a:pt x="199" y="205"/>
                  <a:pt x="197" y="207"/>
                  <a:pt x="216" y="173"/>
                </a:cubicBezTo>
              </a:path>
            </a:pathLst>
          </a:custGeom>
          <a:noFill/>
          <a:ln w="15875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7" name="Line 13"/>
          <p:cNvSpPr>
            <a:spLocks noChangeShapeType="1"/>
          </p:cNvSpPr>
          <p:nvPr/>
        </p:nvSpPr>
        <p:spPr bwMode="auto">
          <a:xfrm>
            <a:off x="152400" y="6477000"/>
            <a:ext cx="228600" cy="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8" name="Text Box 19"/>
          <p:cNvSpPr txBox="1">
            <a:spLocks noChangeArrowheads="1"/>
          </p:cNvSpPr>
          <p:nvPr/>
        </p:nvSpPr>
        <p:spPr bwMode="auto">
          <a:xfrm>
            <a:off x="989013" y="1341438"/>
            <a:ext cx="7351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sz="2800"/>
              <a:t>Kaon and Anti-Kaon in Nuclear Matter</a:t>
            </a:r>
            <a:endParaRPr lang="en-US" sz="28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cxnSp>
        <p:nvCxnSpPr>
          <p:cNvPr id="10249" name="Gerade Verbindung 13"/>
          <p:cNvCxnSpPr>
            <a:cxnSpLocks noChangeShapeType="1"/>
          </p:cNvCxnSpPr>
          <p:nvPr/>
        </p:nvCxnSpPr>
        <p:spPr bwMode="auto">
          <a:xfrm rot="5400000">
            <a:off x="750094" y="1699419"/>
            <a:ext cx="1214438" cy="0"/>
          </a:xfrm>
          <a:prstGeom prst="line">
            <a:avLst/>
          </a:prstGeom>
          <a:noFill/>
          <a:ln w="158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0" name="Gerade Verbindung 14"/>
          <p:cNvCxnSpPr>
            <a:cxnSpLocks noChangeShapeType="1"/>
          </p:cNvCxnSpPr>
          <p:nvPr/>
        </p:nvCxnSpPr>
        <p:spPr bwMode="auto">
          <a:xfrm>
            <a:off x="1258888" y="2098675"/>
            <a:ext cx="6697662" cy="0"/>
          </a:xfrm>
          <a:prstGeom prst="line">
            <a:avLst/>
          </a:prstGeom>
          <a:noFill/>
          <a:ln w="158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1" name="Textfeld 13"/>
          <p:cNvSpPr txBox="1">
            <a:spLocks noChangeArrowheads="1"/>
          </p:cNvSpPr>
          <p:nvPr/>
        </p:nvSpPr>
        <p:spPr bwMode="auto">
          <a:xfrm>
            <a:off x="1258888" y="2889250"/>
            <a:ext cx="594201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entury" charset="0"/>
              </a:rPr>
              <a:t>Equation of State of nuclear matter -&gt; compressibility</a:t>
            </a:r>
          </a:p>
          <a:p>
            <a:pPr eaLnBrk="1" hangingPunct="1"/>
            <a:r>
              <a:rPr lang="de-DE" sz="1800">
                <a:latin typeface="Century" charset="0"/>
              </a:rPr>
              <a:t>Kaon in nuclear Matter</a:t>
            </a:r>
          </a:p>
          <a:p>
            <a:pPr eaLnBrk="1" hangingPunct="1"/>
            <a:r>
              <a:rPr lang="de-DE" sz="1800">
                <a:latin typeface="Century" charset="0"/>
              </a:rPr>
              <a:t>Results at ‚large‘ densities</a:t>
            </a:r>
          </a:p>
          <a:p>
            <a:pPr eaLnBrk="1" hangingPunct="1"/>
            <a:r>
              <a:rPr lang="de-DE" sz="1800">
                <a:latin typeface="Century" charset="0"/>
              </a:rPr>
              <a:t>Elementary collisions</a:t>
            </a:r>
          </a:p>
          <a:p>
            <a:pPr eaLnBrk="1" hangingPunct="1"/>
            <a:r>
              <a:rPr lang="de-DE" sz="1800">
                <a:latin typeface="Century" charset="0"/>
              </a:rPr>
              <a:t>Antikaon in nuclear Matter</a:t>
            </a:r>
          </a:p>
          <a:p>
            <a:pPr eaLnBrk="1" hangingPunct="1"/>
            <a:r>
              <a:rPr lang="de-DE" sz="1800">
                <a:latin typeface="Century" charset="0"/>
              </a:rPr>
              <a:t>Results at ‚large‘ densities</a:t>
            </a:r>
          </a:p>
          <a:p>
            <a:pPr eaLnBrk="1" hangingPunct="1"/>
            <a:r>
              <a:rPr lang="de-DE" sz="1800">
                <a:latin typeface="Symbol" charset="2"/>
              </a:rPr>
              <a:t>L</a:t>
            </a:r>
            <a:r>
              <a:rPr lang="de-DE" sz="1800">
                <a:latin typeface="Century" charset="0"/>
              </a:rPr>
              <a:t>(1405) and kaonic bound states</a:t>
            </a:r>
          </a:p>
          <a:p>
            <a:pPr eaLnBrk="1" hangingPunct="1"/>
            <a:r>
              <a:rPr lang="de-DE" sz="1800">
                <a:latin typeface="Century" charset="0"/>
              </a:rPr>
              <a:t>Connection to Neutron stars</a:t>
            </a:r>
          </a:p>
          <a:p>
            <a:pPr eaLnBrk="1" hangingPunct="1"/>
            <a:r>
              <a:rPr lang="de-DE" sz="1800">
                <a:latin typeface="Century" charset="0"/>
              </a:rPr>
              <a:t>Hyperon appereance</a:t>
            </a:r>
          </a:p>
          <a:p>
            <a:pPr eaLnBrk="1" hangingPunct="1"/>
            <a:endParaRPr lang="de-DE" sz="1800">
              <a:latin typeface="Century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90600" y="180975"/>
            <a:ext cx="7610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6600"/>
                </a:solidFill>
                <a:latin typeface="Helvetica LT Std" pitchFamily="34" charset="0"/>
                <a:cs typeface="Times New Roman" charset="0"/>
              </a:rPr>
              <a:t>Search for K</a:t>
            </a:r>
            <a:r>
              <a:rPr lang="en-US" sz="2800" b="1" baseline="30000">
                <a:solidFill>
                  <a:srgbClr val="FF6600"/>
                </a:solidFill>
                <a:latin typeface="Helvetica LT Std" pitchFamily="34" charset="0"/>
                <a:cs typeface="Times New Roman" charset="0"/>
              </a:rPr>
              <a:t>-</a:t>
            </a:r>
            <a:r>
              <a:rPr lang="en-US" sz="2800">
                <a:solidFill>
                  <a:srgbClr val="FF6600"/>
                </a:solidFill>
                <a:latin typeface="Helvetica LT Std" pitchFamily="34" charset="0"/>
                <a:cs typeface="Times New Roman" charset="0"/>
              </a:rPr>
              <a:t>pp bound states via K</a:t>
            </a:r>
            <a:r>
              <a:rPr lang="en-US" sz="2800" b="1" baseline="30000">
                <a:solidFill>
                  <a:srgbClr val="FF6600"/>
                </a:solidFill>
                <a:latin typeface="Helvetica LT Std" pitchFamily="34" charset="0"/>
                <a:cs typeface="Times New Roman" charset="0"/>
              </a:rPr>
              <a:t>-</a:t>
            </a:r>
            <a:r>
              <a:rPr lang="en-US" sz="2800">
                <a:solidFill>
                  <a:srgbClr val="FF6600"/>
                </a:solidFill>
                <a:latin typeface="Helvetica LT Std" pitchFamily="34" charset="0"/>
                <a:cs typeface="Times New Roman" charset="0"/>
              </a:rPr>
              <a:t> absorption</a:t>
            </a:r>
            <a:endParaRPr lang="en-US" sz="2800" baseline="30000">
              <a:solidFill>
                <a:srgbClr val="FF6600"/>
              </a:solidFill>
              <a:latin typeface="Helvetica LT Std" pitchFamily="34" charset="0"/>
              <a:cs typeface="Times New Roman" charset="0"/>
            </a:endParaRPr>
          </a:p>
        </p:txBody>
      </p:sp>
      <p:pic>
        <p:nvPicPr>
          <p:cNvPr id="31747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857250"/>
            <a:ext cx="7996237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feld 3"/>
          <p:cNvSpPr txBox="1">
            <a:spLocks noChangeArrowheads="1"/>
          </p:cNvSpPr>
          <p:nvPr/>
        </p:nvSpPr>
        <p:spPr bwMode="auto">
          <a:xfrm>
            <a:off x="5143500" y="2647950"/>
            <a:ext cx="1185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3366FF"/>
                </a:solidFill>
              </a:rPr>
              <a:t>? 1N Abs.</a:t>
            </a:r>
          </a:p>
        </p:txBody>
      </p:sp>
      <p:sp>
        <p:nvSpPr>
          <p:cNvPr id="31749" name="Textfeld 4"/>
          <p:cNvSpPr txBox="1">
            <a:spLocks noChangeArrowheads="1"/>
          </p:cNvSpPr>
          <p:nvPr/>
        </p:nvSpPr>
        <p:spPr bwMode="auto">
          <a:xfrm>
            <a:off x="6329363" y="2093913"/>
            <a:ext cx="1185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29C32"/>
                </a:solidFill>
              </a:rPr>
              <a:t>? 2N Abs.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 rot="16200000" flipV="1">
            <a:off x="5706269" y="3178969"/>
            <a:ext cx="449262" cy="127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rot="5400000" flipH="1" flipV="1">
            <a:off x="6727031" y="2632869"/>
            <a:ext cx="554038" cy="215900"/>
          </a:xfrm>
          <a:prstGeom prst="straightConnector1">
            <a:avLst/>
          </a:prstGeom>
          <a:ln>
            <a:solidFill>
              <a:srgbClr val="029C3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Windows Drop Box\Dropbox\BILDER\Analyse ppK minus\DoubleFit\SystSumm\HADES_Solution_Syst_Angles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b="2322"/>
          <a:stretch>
            <a:fillRect/>
          </a:stretch>
        </p:blipFill>
        <p:spPr bwMode="auto">
          <a:xfrm>
            <a:off x="668338" y="1412875"/>
            <a:ext cx="57277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 rot="817905">
            <a:off x="2292192" y="2358700"/>
            <a:ext cx="177965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00B050"/>
                </a:solidFill>
              </a:rPr>
              <a:t>work in progress</a:t>
            </a:r>
          </a:p>
        </p:txBody>
      </p:sp>
      <p:sp>
        <p:nvSpPr>
          <p:cNvPr id="32774" name="Textfeld 3"/>
          <p:cNvSpPr txBox="1">
            <a:spLocks noChangeArrowheads="1"/>
          </p:cNvSpPr>
          <p:nvPr/>
        </p:nvSpPr>
        <p:spPr bwMode="auto">
          <a:xfrm>
            <a:off x="1727200" y="131763"/>
            <a:ext cx="567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>
                <a:solidFill>
                  <a:srgbClr val="FF6600"/>
                </a:solidFill>
                <a:latin typeface="Century" charset="0"/>
              </a:rPr>
              <a:t>PWA Analysis of the p+p -&gt; pK</a:t>
            </a:r>
            <a:r>
              <a:rPr lang="de-DE" sz="2800" b="1" baseline="30000">
                <a:solidFill>
                  <a:srgbClr val="FF6600"/>
                </a:solidFill>
                <a:latin typeface="Century" charset="0"/>
              </a:rPr>
              <a:t>+</a:t>
            </a:r>
            <a:r>
              <a:rPr lang="de-DE" sz="2800">
                <a:solidFill>
                  <a:srgbClr val="FF6600"/>
                </a:solidFill>
                <a:latin typeface="Symbol" charset="2"/>
              </a:rPr>
              <a:t>L</a:t>
            </a:r>
          </a:p>
        </p:txBody>
      </p:sp>
      <p:sp>
        <p:nvSpPr>
          <p:cNvPr id="32775" name="Textfeld 6"/>
          <p:cNvSpPr txBox="1">
            <a:spLocks noChangeArrowheads="1"/>
          </p:cNvSpPr>
          <p:nvPr/>
        </p:nvSpPr>
        <p:spPr bwMode="auto">
          <a:xfrm>
            <a:off x="1033463" y="628650"/>
            <a:ext cx="305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http://pwa.hiskp.uni-bonn.de/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58863" y="915988"/>
            <a:ext cx="57150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>
                <a:latin typeface="Courier New" charset="0"/>
                <a:cs typeface="Courier New" charset="0"/>
              </a:rPr>
              <a:t>A.V. Anisovich, V.V. Anisovich, E. Klempt, V.A. Nikonov and A.V. Sarantsev </a:t>
            </a:r>
          </a:p>
          <a:p>
            <a:pPr eaLnBrk="1" hangingPunct="1"/>
            <a:r>
              <a:rPr lang="de-DE" sz="1200">
                <a:latin typeface="Courier New" charset="0"/>
                <a:cs typeface="Courier New" charset="0"/>
              </a:rPr>
              <a:t>Eur. Phys. J. A 34, 129152 (2007)</a:t>
            </a:r>
          </a:p>
        </p:txBody>
      </p:sp>
      <p:sp>
        <p:nvSpPr>
          <p:cNvPr id="32777" name="Textfeld 7"/>
          <p:cNvSpPr txBox="1">
            <a:spLocks noChangeArrowheads="1"/>
          </p:cNvSpPr>
          <p:nvPr/>
        </p:nvSpPr>
        <p:spPr bwMode="auto">
          <a:xfrm>
            <a:off x="792163" y="5978525"/>
            <a:ext cx="444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/>
              <a:t>Using N* cocktail and non-resonant terms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523043" y="285978"/>
            <a:ext cx="1620957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FFFF"/>
                </a:solidFill>
                <a:latin typeface="Calibri" charset="0"/>
              </a:rPr>
              <a:t>HADES DATA</a:t>
            </a:r>
          </a:p>
        </p:txBody>
      </p:sp>
      <p:sp>
        <p:nvSpPr>
          <p:cNvPr id="32781" name="Textfeld 9"/>
          <p:cNvSpPr txBox="1">
            <a:spLocks noChangeArrowheads="1"/>
          </p:cNvSpPr>
          <p:nvPr/>
        </p:nvSpPr>
        <p:spPr bwMode="auto">
          <a:xfrm>
            <a:off x="7523163" y="1182688"/>
            <a:ext cx="1658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 err="1"/>
              <a:t>p+p</a:t>
            </a:r>
            <a:r>
              <a:rPr lang="de-DE" sz="1800" dirty="0"/>
              <a:t>@ 3.5GeV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6396038" y="5978525"/>
            <a:ext cx="1820862" cy="64770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00000"/>
                </a:solidFill>
                <a:latin typeface="Calibri" charset="0"/>
              </a:rPr>
              <a:t>Upper limit for</a:t>
            </a:r>
          </a:p>
          <a:p>
            <a:pPr eaLnBrk="1" hangingPunct="1"/>
            <a:r>
              <a:rPr lang="de-DE" sz="1800">
                <a:solidFill>
                  <a:srgbClr val="000000"/>
                </a:solidFill>
                <a:latin typeface="Calibri" charset="0"/>
              </a:rPr>
              <a:t>p+p -&gt; ppK</a:t>
            </a:r>
            <a:r>
              <a:rPr lang="de-DE" sz="1800" baseline="30000">
                <a:solidFill>
                  <a:srgbClr val="000000"/>
                </a:solidFill>
                <a:latin typeface="Calibri" charset="0"/>
              </a:rPr>
              <a:t>-</a:t>
            </a:r>
            <a:r>
              <a:rPr lang="de-DE" sz="1800">
                <a:solidFill>
                  <a:srgbClr val="000000"/>
                </a:solidFill>
                <a:latin typeface="Calibri" charset="0"/>
              </a:rPr>
              <a:t> +K</a:t>
            </a:r>
            <a:r>
              <a:rPr lang="de-DE" sz="1800" baseline="30000">
                <a:solidFill>
                  <a:srgbClr val="000000"/>
                </a:solidFill>
                <a:latin typeface="Calibri" charset="0"/>
              </a:rPr>
              <a:t>+</a:t>
            </a:r>
          </a:p>
        </p:txBody>
      </p:sp>
      <p:cxnSp>
        <p:nvCxnSpPr>
          <p:cNvPr id="13" name="Gerade Verbindung mit Pfeil 12"/>
          <p:cNvCxnSpPr>
            <a:cxnSpLocks noChangeShapeType="1"/>
          </p:cNvCxnSpPr>
          <p:nvPr/>
        </p:nvCxnSpPr>
        <p:spPr bwMode="auto">
          <a:xfrm>
            <a:off x="5273675" y="6248400"/>
            <a:ext cx="885825" cy="127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el 1"/>
          <p:cNvSpPr>
            <a:spLocks noGrp="1"/>
          </p:cNvSpPr>
          <p:nvPr>
            <p:ph type="ctrTitle"/>
          </p:nvPr>
        </p:nvSpPr>
        <p:spPr bwMode="auto">
          <a:xfrm>
            <a:off x="479425" y="230188"/>
            <a:ext cx="777240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entury" charset="0"/>
              </a:rPr>
              <a:t>Only Nucleons in Neutron Stars</a:t>
            </a:r>
          </a:p>
        </p:txBody>
      </p:sp>
      <p:pic>
        <p:nvPicPr>
          <p:cNvPr id="33797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33" b="40060"/>
          <a:stretch>
            <a:fillRect/>
          </a:stretch>
        </p:blipFill>
        <p:spPr bwMode="auto">
          <a:xfrm>
            <a:off x="312738" y="1333500"/>
            <a:ext cx="4106862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feld 6"/>
          <p:cNvSpPr txBox="1">
            <a:spLocks noChangeArrowheads="1"/>
          </p:cNvSpPr>
          <p:nvPr/>
        </p:nvSpPr>
        <p:spPr bwMode="auto">
          <a:xfrm>
            <a:off x="312738" y="4535488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From the EOS to the Mass-Radius relationship through the TOV equations: 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79425" y="5119688"/>
          <a:ext cx="3890963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Formel" r:id="rId4" imgW="2946400" imgH="901700" progId="Equation.3">
                  <p:embed/>
                </p:oleObj>
              </mc:Choice>
              <mc:Fallback>
                <p:oleObj name="Formel" r:id="rId4" imgW="2946400" imgH="901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5119688"/>
                        <a:ext cx="3890963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585913" y="950913"/>
          <a:ext cx="143033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Formel" r:id="rId6" imgW="838200" imgH="165100" progId="Equation.3">
                  <p:embed/>
                </p:oleObj>
              </mc:Choice>
              <mc:Fallback>
                <p:oleObj name="Formel" r:id="rId6" imgW="838200" imgH="165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950913"/>
                        <a:ext cx="1430337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Gerade Verbindung mit Pfeil 10"/>
          <p:cNvCxnSpPr>
            <a:cxnSpLocks noChangeShapeType="1"/>
          </p:cNvCxnSpPr>
          <p:nvPr/>
        </p:nvCxnSpPr>
        <p:spPr bwMode="auto">
          <a:xfrm>
            <a:off x="3408363" y="1333500"/>
            <a:ext cx="673100" cy="571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0" name="Textfeld 11"/>
          <p:cNvSpPr txBox="1">
            <a:spLocks noChangeArrowheads="1"/>
          </p:cNvSpPr>
          <p:nvPr/>
        </p:nvSpPr>
        <p:spPr bwMode="auto">
          <a:xfrm>
            <a:off x="3511550" y="1149350"/>
            <a:ext cx="181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6600"/>
                </a:solidFill>
              </a:rPr>
              <a:t>EOS gets softer</a:t>
            </a:r>
          </a:p>
        </p:txBody>
      </p:sp>
      <p:grpSp>
        <p:nvGrpSpPr>
          <p:cNvPr id="33801" name="Gruppierung 17"/>
          <p:cNvGrpSpPr>
            <a:grpSpLocks/>
          </p:cNvGrpSpPr>
          <p:nvPr/>
        </p:nvGrpSpPr>
        <p:grpSpPr bwMode="auto">
          <a:xfrm>
            <a:off x="5507038" y="1231900"/>
            <a:ext cx="3252787" cy="2471738"/>
            <a:chOff x="5507360" y="1023204"/>
            <a:chExt cx="3347936" cy="2599749"/>
          </a:xfrm>
        </p:grpSpPr>
        <p:pic>
          <p:nvPicPr>
            <p:cNvPr id="33807" name="Bild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7360" y="1023204"/>
              <a:ext cx="3252640" cy="256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hteck 15"/>
            <p:cNvSpPr/>
            <p:nvPr/>
          </p:nvSpPr>
          <p:spPr>
            <a:xfrm>
              <a:off x="7750755" y="3400880"/>
              <a:ext cx="1104541" cy="222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3802" name="Textfeld 14"/>
          <p:cNvSpPr txBox="1">
            <a:spLocks noChangeArrowheads="1"/>
          </p:cNvSpPr>
          <p:nvPr/>
        </p:nvSpPr>
        <p:spPr bwMode="auto">
          <a:xfrm>
            <a:off x="6080125" y="925513"/>
            <a:ext cx="2430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/>
              <a:t>Private communication W. Weise</a:t>
            </a:r>
          </a:p>
        </p:txBody>
      </p:sp>
      <p:grpSp>
        <p:nvGrpSpPr>
          <p:cNvPr id="33803" name="Gruppierung 19"/>
          <p:cNvGrpSpPr>
            <a:grpSpLocks/>
          </p:cNvGrpSpPr>
          <p:nvPr/>
        </p:nvGrpSpPr>
        <p:grpSpPr bwMode="auto">
          <a:xfrm>
            <a:off x="5664200" y="3567113"/>
            <a:ext cx="3003550" cy="2506662"/>
            <a:chOff x="5325934" y="3511550"/>
            <a:chExt cx="3542730" cy="3122574"/>
          </a:xfrm>
        </p:grpSpPr>
        <p:pic>
          <p:nvPicPr>
            <p:cNvPr id="33805" name="Bild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934" y="3606224"/>
              <a:ext cx="3542730" cy="302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hteck 18"/>
            <p:cNvSpPr/>
            <p:nvPr/>
          </p:nvSpPr>
          <p:spPr>
            <a:xfrm>
              <a:off x="5325934" y="3511550"/>
              <a:ext cx="780824" cy="32432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1" name="Rechteck 20"/>
          <p:cNvSpPr/>
          <p:nvPr/>
        </p:nvSpPr>
        <p:spPr>
          <a:xfrm>
            <a:off x="5326063" y="6016625"/>
            <a:ext cx="1571625" cy="106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ctrTitle"/>
          </p:nvPr>
        </p:nvSpPr>
        <p:spPr bwMode="auto">
          <a:xfrm>
            <a:off x="479425" y="230188"/>
            <a:ext cx="8410575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entury" charset="0"/>
              </a:rPr>
              <a:t>Small Neutron Stars and Hyperon Appereance</a:t>
            </a:r>
          </a:p>
        </p:txBody>
      </p:sp>
      <p:sp>
        <p:nvSpPr>
          <p:cNvPr id="34819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79425" y="855663"/>
            <a:ext cx="3724275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entury" charset="0"/>
              </a:rPr>
              <a:t>The heavy-ion results constrain nuclear matter at densities relevant to light neutron stars</a:t>
            </a:r>
          </a:p>
        </p:txBody>
      </p:sp>
      <p:sp>
        <p:nvSpPr>
          <p:cNvPr id="34820" name="Textfeld 3"/>
          <p:cNvSpPr txBox="1">
            <a:spLocks noChangeArrowheads="1"/>
          </p:cNvSpPr>
          <p:nvPr/>
        </p:nvSpPr>
        <p:spPr bwMode="auto">
          <a:xfrm>
            <a:off x="479425" y="1905000"/>
            <a:ext cx="391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/>
              <a:t>Sagert, Tolos, Chaterjee, Schaffner-Bielich /PhysRevC.86.045802</a:t>
            </a:r>
          </a:p>
        </p:txBody>
      </p:sp>
      <p:sp>
        <p:nvSpPr>
          <p:cNvPr id="34821" name="Textfeld 4"/>
          <p:cNvSpPr txBox="1">
            <a:spLocks noChangeArrowheads="1"/>
          </p:cNvSpPr>
          <p:nvPr/>
        </p:nvSpPr>
        <p:spPr bwMode="auto">
          <a:xfrm>
            <a:off x="709613" y="2284413"/>
            <a:ext cx="3494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/>
              <a:t>Measure the radius of Stars with</a:t>
            </a:r>
          </a:p>
          <a:p>
            <a:pPr eaLnBrk="1" hangingPunct="1"/>
            <a:r>
              <a:rPr lang="de-DE" sz="1800"/>
              <a:t>M&lt; 1.4 M</a:t>
            </a:r>
            <a:r>
              <a:rPr lang="de-DE" sz="1800">
                <a:latin typeface="Wingdings" charset="2"/>
              </a:rPr>
              <a:t></a:t>
            </a:r>
            <a:endParaRPr lang="de-DE" sz="1800"/>
          </a:p>
        </p:txBody>
      </p:sp>
      <p:pic>
        <p:nvPicPr>
          <p:cNvPr id="34822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321050"/>
            <a:ext cx="381635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5313363" y="939800"/>
            <a:ext cx="2173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/>
              <a:t>On the other hand..</a:t>
            </a:r>
          </a:p>
        </p:txBody>
      </p:sp>
      <p:pic>
        <p:nvPicPr>
          <p:cNvPr id="348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26851" r="31306" b="19453"/>
          <a:stretch>
            <a:fillRect/>
          </a:stretch>
        </p:blipFill>
        <p:spPr bwMode="auto">
          <a:xfrm>
            <a:off x="4899025" y="1978025"/>
            <a:ext cx="32893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feld 8"/>
          <p:cNvSpPr txBox="1">
            <a:spLocks noChangeArrowheads="1"/>
          </p:cNvSpPr>
          <p:nvPr/>
        </p:nvSpPr>
        <p:spPr bwMode="auto">
          <a:xfrm>
            <a:off x="5313363" y="1701800"/>
            <a:ext cx="3452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>
                <a:latin typeface="Courier New" charset="0"/>
                <a:cs typeface="Courier New" charset="0"/>
              </a:rPr>
              <a:t>J. Schaﬀner-Bielich, </a:t>
            </a:r>
            <a:r>
              <a:rPr lang="de-DE" sz="1200" b="1">
                <a:latin typeface="Courier New" charset="0"/>
                <a:cs typeface="Courier New" charset="0"/>
              </a:rPr>
              <a:t>NPA 804 </a:t>
            </a:r>
            <a:r>
              <a:rPr lang="de-DE" sz="1200">
                <a:latin typeface="Courier New" charset="0"/>
                <a:cs typeface="Courier New" charset="0"/>
              </a:rPr>
              <a:t>(2008)</a:t>
            </a:r>
            <a:endParaRPr lang="en-US" sz="1200">
              <a:latin typeface="Courier New" charset="0"/>
              <a:cs typeface="Courier New" charset="0"/>
            </a:endParaRPr>
          </a:p>
        </p:txBody>
      </p:sp>
      <p:sp>
        <p:nvSpPr>
          <p:cNvPr id="34826" name="Textfeld 9"/>
          <p:cNvSpPr txBox="1">
            <a:spLocks noChangeArrowheads="1"/>
          </p:cNvSpPr>
          <p:nvPr/>
        </p:nvSpPr>
        <p:spPr bwMode="auto">
          <a:xfrm>
            <a:off x="4916488" y="4781550"/>
            <a:ext cx="42275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entury" charset="0"/>
              </a:rPr>
              <a:t>What about Hyperons?</a:t>
            </a:r>
          </a:p>
          <a:p>
            <a:pPr eaLnBrk="1" hangingPunct="1"/>
            <a:r>
              <a:rPr lang="de-DE" sz="1800">
                <a:latin typeface="Century" charset="0"/>
              </a:rPr>
              <a:t>Pt /Y, PWA, Resonances and..</a:t>
            </a:r>
          </a:p>
          <a:p>
            <a:pPr eaLnBrk="1" hangingPunct="1"/>
            <a:r>
              <a:rPr lang="de-DE" sz="1800">
                <a:latin typeface="Symbol" charset="2"/>
              </a:rPr>
              <a:t>L</a:t>
            </a:r>
            <a:r>
              <a:rPr lang="de-DE" sz="1800">
                <a:latin typeface="Century" charset="0"/>
              </a:rPr>
              <a:t>p correlations in cold nuclear matter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ctrTitle"/>
          </p:nvPr>
        </p:nvSpPr>
        <p:spPr bwMode="auto">
          <a:xfrm>
            <a:off x="479425" y="230188"/>
            <a:ext cx="777240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entury" charset="0"/>
              </a:rPr>
              <a:t>Summary</a:t>
            </a:r>
          </a:p>
        </p:txBody>
      </p:sp>
      <p:sp>
        <p:nvSpPr>
          <p:cNvPr id="3584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79425" y="1196975"/>
            <a:ext cx="7148513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b="1" u="sng" smtClean="0">
                <a:latin typeface="Century" charset="0"/>
              </a:rPr>
              <a:t>Kaons</a:t>
            </a:r>
            <a:r>
              <a:rPr lang="en-US" smtClean="0">
                <a:latin typeface="Century" charset="0"/>
              </a:rPr>
              <a:t>: Flow Observables, Pt analysis indicate a repulsive potential 20-40 MeV @</a:t>
            </a:r>
            <a:r>
              <a:rPr lang="en-US" smtClean="0">
                <a:latin typeface="Symbol" charset="2"/>
              </a:rPr>
              <a:t>r</a:t>
            </a:r>
            <a:r>
              <a:rPr lang="en-US" smtClean="0">
                <a:latin typeface="Century" charset="0"/>
              </a:rPr>
              <a:t>0</a:t>
            </a:r>
          </a:p>
          <a:p>
            <a:pPr algn="l"/>
            <a:r>
              <a:rPr lang="en-US" b="1" smtClean="0">
                <a:latin typeface="Century" charset="0"/>
              </a:rPr>
              <a:t>Elementary reactions </a:t>
            </a:r>
            <a:r>
              <a:rPr lang="en-US" smtClean="0">
                <a:latin typeface="Century" charset="0"/>
              </a:rPr>
              <a:t>used as reference to tune cross-sections, angular distribution and </a:t>
            </a:r>
            <a:r>
              <a:rPr lang="en-US" b="1" smtClean="0">
                <a:latin typeface="Century" charset="0"/>
              </a:rPr>
              <a:t>resonance </a:t>
            </a:r>
            <a:r>
              <a:rPr lang="en-US" smtClean="0">
                <a:latin typeface="Century" charset="0"/>
              </a:rPr>
              <a:t>contribution</a:t>
            </a:r>
          </a:p>
          <a:p>
            <a:pPr algn="l"/>
            <a:r>
              <a:rPr lang="en-US" smtClean="0">
                <a:latin typeface="Century" charset="0"/>
              </a:rPr>
              <a:t>p+A (future </a:t>
            </a:r>
            <a:r>
              <a:rPr lang="en-US" smtClean="0">
                <a:latin typeface="Symbol" charset="2"/>
              </a:rPr>
              <a:t>p</a:t>
            </a:r>
            <a:r>
              <a:rPr lang="en-US" smtClean="0">
                <a:latin typeface="Century" charset="0"/>
              </a:rPr>
              <a:t>+A) solid ground to test different potential model as a function of the momentum</a:t>
            </a:r>
          </a:p>
          <a:p>
            <a:pPr algn="l"/>
            <a:endParaRPr lang="de-DE" smtClean="0">
              <a:latin typeface="Century" charset="0"/>
            </a:endParaRPr>
          </a:p>
          <a:p>
            <a:pPr algn="l"/>
            <a:r>
              <a:rPr lang="en-US" b="1" u="sng" smtClean="0">
                <a:latin typeface="Century" charset="0"/>
              </a:rPr>
              <a:t>AntiKaons</a:t>
            </a:r>
            <a:r>
              <a:rPr lang="en-US" smtClean="0">
                <a:latin typeface="Century" charset="0"/>
              </a:rPr>
              <a:t>: needs for Models that describes the </a:t>
            </a:r>
            <a:r>
              <a:rPr lang="en-US" smtClean="0">
                <a:latin typeface="Symbol" charset="2"/>
              </a:rPr>
              <a:t>L</a:t>
            </a:r>
            <a:r>
              <a:rPr lang="en-US" smtClean="0">
                <a:latin typeface="Century" charset="0"/>
              </a:rPr>
              <a:t>(1405) results -&gt; entangled with the Antikaon-Nucleon interaction</a:t>
            </a:r>
          </a:p>
          <a:p>
            <a:pPr algn="l"/>
            <a:r>
              <a:rPr lang="en-US" smtClean="0">
                <a:latin typeface="Century" charset="0"/>
              </a:rPr>
              <a:t>Kaonic bound states: measure the 1N and 2N absorption exclusively</a:t>
            </a:r>
          </a:p>
          <a:p>
            <a:pPr algn="l"/>
            <a:r>
              <a:rPr lang="en-US" b="1" smtClean="0">
                <a:latin typeface="Century" charset="0"/>
              </a:rPr>
              <a:t>PWA</a:t>
            </a:r>
            <a:r>
              <a:rPr lang="en-US" smtClean="0">
                <a:latin typeface="Century" charset="0"/>
              </a:rPr>
              <a:t>: example of pK</a:t>
            </a:r>
            <a:r>
              <a:rPr lang="en-US" b="1" baseline="30000" smtClean="0">
                <a:latin typeface="Century" charset="0"/>
              </a:rPr>
              <a:t>+</a:t>
            </a:r>
            <a:r>
              <a:rPr lang="en-US" smtClean="0">
                <a:latin typeface="Symbol" charset="2"/>
              </a:rPr>
              <a:t>L (</a:t>
            </a:r>
            <a:r>
              <a:rPr lang="en-US" smtClean="0">
                <a:latin typeface="Century" charset="0"/>
              </a:rPr>
              <a:t>also in </a:t>
            </a:r>
            <a:r>
              <a:rPr lang="en-US" smtClean="0">
                <a:latin typeface="Symbol" charset="2"/>
              </a:rPr>
              <a:t>p</a:t>
            </a:r>
            <a:r>
              <a:rPr lang="en-US" smtClean="0">
                <a:latin typeface="Century" charset="0"/>
              </a:rPr>
              <a:t>+p / </a:t>
            </a:r>
            <a:r>
              <a:rPr lang="en-US" smtClean="0">
                <a:latin typeface="Symbol" charset="2"/>
              </a:rPr>
              <a:t>p</a:t>
            </a:r>
            <a:r>
              <a:rPr lang="en-US" smtClean="0">
                <a:latin typeface="Century" charset="0"/>
              </a:rPr>
              <a:t>+d)</a:t>
            </a:r>
            <a:r>
              <a:rPr lang="en-US" smtClean="0">
                <a:latin typeface="Symbol" charset="2"/>
              </a:rPr>
              <a:t> </a:t>
            </a:r>
          </a:p>
          <a:p>
            <a:pPr algn="l"/>
            <a:r>
              <a:rPr lang="en-US" smtClean="0">
                <a:latin typeface="Century" charset="0"/>
              </a:rPr>
              <a:t>Cold Matter first: </a:t>
            </a:r>
            <a:r>
              <a:rPr lang="en-US" smtClean="0">
                <a:latin typeface="Symbol" charset="2"/>
              </a:rPr>
              <a:t>p</a:t>
            </a:r>
            <a:r>
              <a:rPr lang="en-US" smtClean="0">
                <a:latin typeface="Century" charset="0"/>
              </a:rPr>
              <a:t>+A Absorption measurement</a:t>
            </a:r>
          </a:p>
          <a:p>
            <a:pPr algn="l"/>
            <a:endParaRPr lang="en-US" smtClean="0">
              <a:latin typeface="Century" charset="0"/>
            </a:endParaRPr>
          </a:p>
          <a:p>
            <a:pPr algn="l"/>
            <a:r>
              <a:rPr lang="en-US" b="1" u="sng" smtClean="0">
                <a:latin typeface="Century" charset="0"/>
              </a:rPr>
              <a:t>Hyperons</a:t>
            </a:r>
            <a:r>
              <a:rPr lang="en-US" smtClean="0">
                <a:latin typeface="Century" charset="0"/>
              </a:rPr>
              <a:t>: they could still have impact on neutron stars. Study them first in cold nuclear matter  </a:t>
            </a:r>
          </a:p>
          <a:p>
            <a:pPr algn="l"/>
            <a:endParaRPr lang="de-DE" smtClean="0">
              <a:latin typeface="Century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52"/>
          <a:stretch>
            <a:fillRect/>
          </a:stretch>
        </p:blipFill>
        <p:spPr bwMode="auto">
          <a:xfrm>
            <a:off x="211138" y="1076325"/>
            <a:ext cx="397827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eck 30"/>
          <p:cNvSpPr/>
          <p:nvPr/>
        </p:nvSpPr>
        <p:spPr>
          <a:xfrm>
            <a:off x="768350" y="962025"/>
            <a:ext cx="3382963" cy="3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2" name="Gerade Verbindung 31"/>
          <p:cNvCxnSpPr/>
          <p:nvPr/>
        </p:nvCxnSpPr>
        <p:spPr>
          <a:xfrm flipV="1">
            <a:off x="1741488" y="996950"/>
            <a:ext cx="9525" cy="2616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4" name="Text Box 2"/>
          <p:cNvSpPr txBox="1">
            <a:spLocks noChangeArrowheads="1"/>
          </p:cNvSpPr>
          <p:nvPr/>
        </p:nvSpPr>
        <p:spPr bwMode="auto">
          <a:xfrm>
            <a:off x="2971800" y="180975"/>
            <a:ext cx="3189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Our</a:t>
            </a:r>
            <a:r>
              <a:rPr lang="en-US" sz="2800">
                <a:solidFill>
                  <a:srgbClr val="000000"/>
                </a:solidFill>
                <a:latin typeface="Symbol" charset="2"/>
                <a:cs typeface="Times New Roman" charset="0"/>
              </a:rPr>
              <a:t> L</a:t>
            </a:r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(1405) signal</a:t>
            </a:r>
            <a:endParaRPr lang="en-US" sz="2800" baseline="300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grpSp>
        <p:nvGrpSpPr>
          <p:cNvPr id="36875" name="Gruppierung 15"/>
          <p:cNvGrpSpPr>
            <a:grpSpLocks/>
          </p:cNvGrpSpPr>
          <p:nvPr/>
        </p:nvGrpSpPr>
        <p:grpSpPr bwMode="auto">
          <a:xfrm>
            <a:off x="4552950" y="995363"/>
            <a:ext cx="4457700" cy="5378450"/>
            <a:chOff x="4506913" y="969963"/>
            <a:chExt cx="4465637" cy="5762625"/>
          </a:xfrm>
        </p:grpSpPr>
        <p:pic>
          <p:nvPicPr>
            <p:cNvPr id="369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16" b="36195"/>
            <a:stretch>
              <a:fillRect/>
            </a:stretch>
          </p:blipFill>
          <p:spPr bwMode="auto">
            <a:xfrm>
              <a:off x="4506913" y="969963"/>
              <a:ext cx="4456112" cy="537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120" r="1512"/>
            <a:stretch>
              <a:fillRect/>
            </a:stretch>
          </p:blipFill>
          <p:spPr bwMode="auto">
            <a:xfrm>
              <a:off x="4514850" y="6326188"/>
              <a:ext cx="44577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9" name="Tabelle 18"/>
          <p:cNvGraphicFramePr>
            <a:graphicFrameLocks noGrp="1"/>
          </p:cNvGraphicFramePr>
          <p:nvPr/>
        </p:nvGraphicFramePr>
        <p:xfrm>
          <a:off x="274638" y="3844925"/>
          <a:ext cx="4184650" cy="2252663"/>
        </p:xfrm>
        <a:graphic>
          <a:graphicData uri="http://schemas.openxmlformats.org/drawingml/2006/table">
            <a:tbl>
              <a:tblPr/>
              <a:tblGrid>
                <a:gridCol w="2403475"/>
                <a:gridCol w="1781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Channel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Cross section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p+p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→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Times New Roman" charset="0"/>
                        </a:rPr>
                        <a:t>L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(1405)+p+K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+</a:t>
                      </a:r>
                      <a:endParaRPr kumimoji="0" 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T Std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                         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T Std" pitchFamily="34" charset="0"/>
                          <a:cs typeface="Arial" charset="0"/>
                        </a:rPr>
                        <a:t>µb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2E9C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p+p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2E9C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→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2E9C"/>
                          </a:solidFill>
                          <a:effectLst/>
                          <a:latin typeface="Symbol" charset="2"/>
                          <a:cs typeface="Times New Roman" charset="0"/>
                        </a:rPr>
                        <a:t>S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2E9C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(1385)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22E9C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0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2E9C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+p+K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22E9C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+</a:t>
                      </a:r>
                      <a:endParaRPr kumimoji="0" 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22E9C"/>
                        </a:solidFill>
                        <a:effectLst/>
                        <a:latin typeface="Helvetica LT Std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T Std" pitchFamily="34" charset="0"/>
                          <a:cs typeface="Arial" charset="0"/>
                        </a:rPr>
                        <a:t>                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T Std" pitchFamily="34" charset="0"/>
                          <a:cs typeface="Arial" charset="0"/>
                        </a:rPr>
                        <a:t>µb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T Std" pitchFamily="34" charset="0"/>
                          <a:cs typeface="Arial" charset="0"/>
                        </a:rPr>
                        <a:t> **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9C32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p+p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9C3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→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9C32"/>
                          </a:solidFill>
                          <a:effectLst/>
                          <a:latin typeface="Symbol" charset="2"/>
                          <a:cs typeface="Times New Roman" charset="0"/>
                        </a:rPr>
                        <a:t>L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9C32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(1520)+p+K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29C32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+</a:t>
                      </a:r>
                      <a:endParaRPr kumimoji="0" 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29C32"/>
                        </a:solidFill>
                        <a:effectLst/>
                        <a:latin typeface="Helvetica LT Std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T Std" pitchFamily="34" charset="0"/>
                          <a:cs typeface="Arial" charset="0"/>
                        </a:rPr>
                        <a:t>                     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T Std" pitchFamily="34" charset="0"/>
                          <a:cs typeface="Arial" charset="0"/>
                        </a:rPr>
                        <a:t>µb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p+p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→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charset="2"/>
                          <a:cs typeface="Times New Roman" charset="0"/>
                        </a:rPr>
                        <a:t>S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-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+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charset="2"/>
                          <a:cs typeface="Times New Roman" charset="0"/>
                        </a:rPr>
                        <a:t>D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++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(1232)+K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+</a:t>
                      </a:r>
                      <a:endParaRPr kumimoji="0" 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elvetica LT Std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T Std" pitchFamily="34" charset="0"/>
                          <a:cs typeface="Arial" charset="0"/>
                        </a:rPr>
                        <a:t>                     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T Std" pitchFamily="34" charset="0"/>
                          <a:cs typeface="Arial" charset="0"/>
                        </a:rPr>
                        <a:t>µb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p+p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→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charset="2"/>
                          <a:cs typeface="Times New Roman" charset="0"/>
                        </a:rPr>
                        <a:t>S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+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+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charset="2"/>
                          <a:cs typeface="Times New Roman" charset="0"/>
                        </a:rPr>
                        <a:t>p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-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+p+K</a:t>
                      </a:r>
                      <a:r>
                        <a:rPr kumimoji="0" 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LT Std" pitchFamily="34" charset="0"/>
                          <a:cs typeface="Times New Roman" charset="0"/>
                        </a:rPr>
                        <a:t>+</a:t>
                      </a:r>
                      <a:endParaRPr kumimoji="0" 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elvetica LT Std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T Std" pitchFamily="34" charset="0"/>
                          <a:cs typeface="Arial" charset="0"/>
                        </a:rPr>
                        <a:t>                     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T Std" pitchFamily="34" charset="0"/>
                          <a:cs typeface="Arial" charset="0"/>
                        </a:rPr>
                        <a:t>µb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782888" y="4264025"/>
          <a:ext cx="12747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8" name="Formel" r:id="rId5" imgW="1054080" imgH="241200" progId="Equation.3">
                  <p:embed/>
                </p:oleObj>
              </mc:Choice>
              <mc:Fallback>
                <p:oleObj name="Formel" r:id="rId5" imgW="105408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4264025"/>
                        <a:ext cx="1274762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798763" y="4660900"/>
          <a:ext cx="87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Formel" r:id="rId7" imgW="723600" imgH="241200" progId="Equation.3">
                  <p:embed/>
                </p:oleObj>
              </mc:Choice>
              <mc:Fallback>
                <p:oleObj name="Formel" r:id="rId7" imgW="7236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4660900"/>
                        <a:ext cx="876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2801938" y="5008563"/>
          <a:ext cx="12287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Formel" r:id="rId9" imgW="1015920" imgH="241200" progId="Equation.3">
                  <p:embed/>
                </p:oleObj>
              </mc:Choice>
              <mc:Fallback>
                <p:oleObj name="Formel" r:id="rId9" imgW="101592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5008563"/>
                        <a:ext cx="122872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803525" y="5403850"/>
          <a:ext cx="127476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Formel" r:id="rId11" imgW="1054080" imgH="241200" progId="Equation.3">
                  <p:embed/>
                </p:oleObj>
              </mc:Choice>
              <mc:Fallback>
                <p:oleObj name="Formel" r:id="rId11" imgW="10540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5" y="5403850"/>
                        <a:ext cx="1274763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2805113" y="5761038"/>
          <a:ext cx="12604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Formel" r:id="rId13" imgW="1041120" imgH="241200" progId="Equation.3">
                  <p:embed/>
                </p:oleObj>
              </mc:Choice>
              <mc:Fallback>
                <p:oleObj name="Formel" r:id="rId13" imgW="104112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5761038"/>
                        <a:ext cx="126047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9" name="Textfeld 57"/>
          <p:cNvSpPr txBox="1">
            <a:spLocks noChangeArrowheads="1"/>
          </p:cNvSpPr>
          <p:nvPr/>
        </p:nvSpPr>
        <p:spPr bwMode="auto">
          <a:xfrm>
            <a:off x="203200" y="6146800"/>
            <a:ext cx="4560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Helvetica LT Std" pitchFamily="34" charset="0"/>
              </a:rPr>
              <a:t>** from </a:t>
            </a:r>
            <a:r>
              <a:rPr lang="fr-FR" sz="1400" b="1">
                <a:latin typeface="Calibri" charset="0"/>
              </a:rPr>
              <a:t>Hyperfine Interact. 210 (2012) 45-51 </a:t>
            </a:r>
            <a:r>
              <a:rPr lang="en-US" sz="1400">
                <a:latin typeface="Helvetica LT Std" pitchFamily="34" charset="0"/>
              </a:rPr>
              <a:t>	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876550" y="657225"/>
            <a:ext cx="33528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HADES coll. Phys. Rev. </a:t>
            </a:r>
            <a:r>
              <a:rPr lang="en-US" sz="1200" b="1">
                <a:solidFill>
                  <a:srgbClr val="000000"/>
                </a:solidFill>
                <a:latin typeface="Courier New" charset="0"/>
                <a:cs typeface="Courier New" charset="0"/>
              </a:rPr>
              <a:t>C 87</a:t>
            </a:r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, 025201 (2013)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935163" y="180975"/>
            <a:ext cx="5260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(1405) in different experiments</a:t>
            </a:r>
            <a:endParaRPr lang="en-US" sz="2800" baseline="300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76850" y="955675"/>
            <a:ext cx="3381375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1" name="Gerade Verbindung 30"/>
          <p:cNvCxnSpPr/>
          <p:nvPr/>
        </p:nvCxnSpPr>
        <p:spPr>
          <a:xfrm flipH="1" flipV="1">
            <a:off x="4781550" y="1597025"/>
            <a:ext cx="1588" cy="18303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5" t="5995" r="2632" b="13078"/>
          <a:stretch>
            <a:fillRect/>
          </a:stretch>
        </p:blipFill>
        <p:spPr bwMode="auto">
          <a:xfrm>
            <a:off x="6032500" y="1471613"/>
            <a:ext cx="3084513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Gerade Verbindung 32"/>
          <p:cNvCxnSpPr/>
          <p:nvPr/>
        </p:nvCxnSpPr>
        <p:spPr>
          <a:xfrm flipH="1" flipV="1">
            <a:off x="7623175" y="1584325"/>
            <a:ext cx="0" cy="18430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9" name="Textfeld 33"/>
          <p:cNvSpPr txBox="1">
            <a:spLocks noChangeArrowheads="1"/>
          </p:cNvSpPr>
          <p:nvPr/>
        </p:nvSpPr>
        <p:spPr bwMode="auto">
          <a:xfrm>
            <a:off x="3541713" y="1095375"/>
            <a:ext cx="269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Helvetica LT Std" pitchFamily="34" charset="0"/>
              </a:rPr>
              <a:t>K</a:t>
            </a:r>
            <a:r>
              <a:rPr lang="en-US" sz="1800" baseline="30000">
                <a:latin typeface="Helvetica LT Std" pitchFamily="34" charset="0"/>
              </a:rPr>
              <a:t>-</a:t>
            </a:r>
            <a:r>
              <a:rPr lang="en-US" sz="1800">
                <a:latin typeface="Helvetica LT Std" pitchFamily="34" charset="0"/>
              </a:rPr>
              <a:t>+d  0. 68 – 0.84 GeV/c</a:t>
            </a:r>
          </a:p>
        </p:txBody>
      </p:sp>
      <p:sp>
        <p:nvSpPr>
          <p:cNvPr id="38920" name="Textfeld 34"/>
          <p:cNvSpPr txBox="1">
            <a:spLocks noChangeArrowheads="1"/>
          </p:cNvSpPr>
          <p:nvPr/>
        </p:nvSpPr>
        <p:spPr bwMode="auto">
          <a:xfrm>
            <a:off x="6710363" y="1095375"/>
            <a:ext cx="2085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Symbol" charset="2"/>
              </a:rPr>
              <a:t>g</a:t>
            </a:r>
            <a:r>
              <a:rPr lang="en-US" sz="1800">
                <a:latin typeface="Helvetica LT Std" pitchFamily="34" charset="0"/>
              </a:rPr>
              <a:t>+p    1.77&lt;p</a:t>
            </a:r>
            <a:r>
              <a:rPr lang="de-DE" sz="1800" baseline="-25000">
                <a:latin typeface="Symbol" charset="2"/>
              </a:rPr>
              <a:t>g</a:t>
            </a:r>
            <a:r>
              <a:rPr lang="de-DE" sz="1800">
                <a:latin typeface="Helvetica LT Std" pitchFamily="34" charset="0"/>
              </a:rPr>
              <a:t>&lt;1.99</a:t>
            </a:r>
            <a:endParaRPr lang="en-US" sz="1800" baseline="-25000">
              <a:latin typeface="Helvetica LT Std" pitchFamily="34" charset="0"/>
            </a:endParaRPr>
          </a:p>
        </p:txBody>
      </p:sp>
      <p:sp>
        <p:nvSpPr>
          <p:cNvPr id="38921" name="Textfeld 35"/>
          <p:cNvSpPr txBox="1">
            <a:spLocks noChangeArrowheads="1"/>
          </p:cNvSpPr>
          <p:nvPr/>
        </p:nvSpPr>
        <p:spPr bwMode="auto">
          <a:xfrm>
            <a:off x="954088" y="1095375"/>
            <a:ext cx="1922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Helvetica LT Std" pitchFamily="34" charset="0"/>
              </a:rPr>
              <a:t>p</a:t>
            </a:r>
            <a:r>
              <a:rPr lang="en-US" sz="1800">
                <a:latin typeface="Helvetica LT Std" pitchFamily="34" charset="0"/>
              </a:rPr>
              <a:t>+p     4.3 GeV/c</a:t>
            </a:r>
          </a:p>
        </p:txBody>
      </p:sp>
      <p:cxnSp>
        <p:nvCxnSpPr>
          <p:cNvPr id="37" name="Gerade Verbindung 36"/>
          <p:cNvCxnSpPr/>
          <p:nvPr/>
        </p:nvCxnSpPr>
        <p:spPr>
          <a:xfrm flipV="1">
            <a:off x="1409700" y="1527175"/>
            <a:ext cx="0" cy="19954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811213" y="4591050"/>
            <a:ext cx="249237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Textfeld 38"/>
          <p:cNvSpPr txBox="1">
            <a:spLocks noChangeArrowheads="1"/>
          </p:cNvSpPr>
          <p:nvPr/>
        </p:nvSpPr>
        <p:spPr bwMode="auto">
          <a:xfrm>
            <a:off x="1039813" y="4437063"/>
            <a:ext cx="129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Helvetica LT Std" pitchFamily="34" charset="0"/>
              </a:rPr>
              <a:t> 1405 MeV</a:t>
            </a:r>
            <a:endParaRPr lang="en-US" sz="1800" baseline="30000">
              <a:latin typeface="Helvetica LT Std" pitchFamily="34" charset="0"/>
            </a:endParaRPr>
          </a:p>
        </p:txBody>
      </p:sp>
      <p:sp>
        <p:nvSpPr>
          <p:cNvPr id="38925" name="Rectangle 3"/>
          <p:cNvSpPr>
            <a:spLocks noChangeArrowheads="1"/>
          </p:cNvSpPr>
          <p:nvPr/>
        </p:nvSpPr>
        <p:spPr bwMode="auto">
          <a:xfrm>
            <a:off x="3675063" y="936625"/>
            <a:ext cx="5241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 b="1">
                <a:latin typeface="Calibri" charset="0"/>
              </a:rPr>
              <a:t>Nuclear Physics B129 (1977) 1-18</a:t>
            </a:r>
            <a:r>
              <a:rPr lang="en-US" sz="1200">
                <a:latin typeface="Courier New" charset="0"/>
                <a:cs typeface="Courier New" charset="0"/>
              </a:rPr>
              <a:t>        </a:t>
            </a:r>
            <a:r>
              <a:rPr lang="de-DE" sz="1200" b="1">
                <a:latin typeface="Calibri" charset="0"/>
              </a:rPr>
              <a:t>Nucl.Phys. A835 (2010) 325-328</a:t>
            </a:r>
            <a:endParaRPr lang="en-US" sz="1200">
              <a:latin typeface="Courier New" charset="0"/>
              <a:cs typeface="Courier New" charset="0"/>
            </a:endParaRPr>
          </a:p>
        </p:txBody>
      </p:sp>
      <p:sp>
        <p:nvSpPr>
          <p:cNvPr id="38926" name="Textfeld 40"/>
          <p:cNvSpPr txBox="1">
            <a:spLocks noChangeArrowheads="1"/>
          </p:cNvSpPr>
          <p:nvPr/>
        </p:nvSpPr>
        <p:spPr bwMode="auto">
          <a:xfrm>
            <a:off x="152400" y="5076825"/>
            <a:ext cx="77168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Different masses in different experiments</a:t>
            </a:r>
          </a:p>
          <a:p>
            <a:pPr eaLnBrk="1" hangingPunct="1">
              <a:buFont typeface="Arial" charset="0"/>
              <a:buChar char="•"/>
            </a:pPr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Confirms two pole structure of </a:t>
            </a:r>
            <a:r>
              <a:rPr lang="en-US" sz="1800">
                <a:latin typeface="Symbol" charset="2"/>
              </a:rPr>
              <a:t>L</a:t>
            </a:r>
            <a:r>
              <a:rPr lang="en-US" sz="1800">
                <a:latin typeface="Helvetica LT Std" pitchFamily="34" charset="0"/>
              </a:rPr>
              <a:t>(1405) </a:t>
            </a:r>
          </a:p>
          <a:p>
            <a:pPr eaLnBrk="1" hangingPunct="1">
              <a:buFont typeface="Arial" charset="0"/>
              <a:buChar char="•"/>
            </a:pPr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In our case: large coupling to </a:t>
            </a:r>
            <a:r>
              <a:rPr lang="en-US" sz="1800">
                <a:latin typeface="Symbol" charset="2"/>
              </a:rPr>
              <a:t>Sp</a:t>
            </a:r>
            <a:r>
              <a:rPr lang="en-US" sz="1800">
                <a:latin typeface="Helvetica LT Std" pitchFamily="34" charset="0"/>
              </a:rPr>
              <a:t> resonance at 1390 MeV ?</a:t>
            </a:r>
          </a:p>
        </p:txBody>
      </p:sp>
      <p:sp>
        <p:nvSpPr>
          <p:cNvPr id="38927" name="Rechteck 24"/>
          <p:cNvSpPr>
            <a:spLocks noChangeArrowheads="1"/>
          </p:cNvSpPr>
          <p:nvPr/>
        </p:nvSpPr>
        <p:spPr bwMode="auto">
          <a:xfrm>
            <a:off x="849313" y="955675"/>
            <a:ext cx="204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200" b="1">
                <a:latin typeface="Calibri" charset="0"/>
              </a:rPr>
              <a:t>Phys.Rev. C87 (2013) 025201 </a:t>
            </a:r>
            <a:endParaRPr lang="de-DE" sz="1200">
              <a:latin typeface="Calibri" charset="0"/>
            </a:endParaRPr>
          </a:p>
        </p:txBody>
      </p:sp>
      <p:pic>
        <p:nvPicPr>
          <p:cNvPr id="389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r="4185"/>
          <a:stretch>
            <a:fillRect/>
          </a:stretch>
        </p:blipFill>
        <p:spPr bwMode="auto">
          <a:xfrm>
            <a:off x="34925" y="1527175"/>
            <a:ext cx="338455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 t="26563" r="14258" b="11562"/>
          <a:stretch>
            <a:fillRect/>
          </a:stretch>
        </p:blipFill>
        <p:spPr bwMode="auto">
          <a:xfrm>
            <a:off x="3406775" y="1465263"/>
            <a:ext cx="272415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Gerade Verbindung 20"/>
          <p:cNvCxnSpPr/>
          <p:nvPr/>
        </p:nvCxnSpPr>
        <p:spPr>
          <a:xfrm flipH="1" flipV="1">
            <a:off x="4875213" y="1584325"/>
            <a:ext cx="0" cy="18430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H="1" flipV="1">
            <a:off x="1292225" y="1560513"/>
            <a:ext cx="0" cy="19954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32" name="Gruppieren 21"/>
          <p:cNvGrpSpPr>
            <a:grpSpLocks noChangeAspect="1"/>
          </p:cNvGrpSpPr>
          <p:nvPr/>
        </p:nvGrpSpPr>
        <p:grpSpPr bwMode="auto">
          <a:xfrm>
            <a:off x="5970588" y="4160838"/>
            <a:ext cx="2765425" cy="2411412"/>
            <a:chOff x="6005015" y="3900992"/>
            <a:chExt cx="2939791" cy="2415626"/>
          </a:xfrm>
        </p:grpSpPr>
        <p:pic>
          <p:nvPicPr>
            <p:cNvPr id="3893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015" y="3900992"/>
              <a:ext cx="2880388" cy="200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1" b="-2455"/>
            <a:stretch>
              <a:fillRect/>
            </a:stretch>
          </p:blipFill>
          <p:spPr bwMode="auto">
            <a:xfrm>
              <a:off x="6349118" y="5896761"/>
              <a:ext cx="2595688" cy="419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33" name="Textfeld 26"/>
          <p:cNvSpPr txBox="1">
            <a:spLocks noChangeArrowheads="1"/>
          </p:cNvSpPr>
          <p:nvPr/>
        </p:nvSpPr>
        <p:spPr bwMode="auto">
          <a:xfrm>
            <a:off x="6469063" y="3930650"/>
            <a:ext cx="253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onsolas" charset="0"/>
              </a:rPr>
              <a:t>p</a:t>
            </a:r>
            <a:r>
              <a:rPr lang="en-US" sz="1800"/>
              <a:t>+p     3.65GeV/c</a:t>
            </a:r>
          </a:p>
        </p:txBody>
      </p:sp>
      <p:sp>
        <p:nvSpPr>
          <p:cNvPr id="38934" name="Textfeld 27"/>
          <p:cNvSpPr txBox="1">
            <a:spLocks noChangeArrowheads="1"/>
          </p:cNvSpPr>
          <p:nvPr/>
        </p:nvSpPr>
        <p:spPr bwMode="auto">
          <a:xfrm>
            <a:off x="6384925" y="3767138"/>
            <a:ext cx="2530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000000"/>
                </a:solidFill>
                <a:latin typeface="Courier New" charset="0"/>
                <a:cs typeface="Courier New" charset="0"/>
              </a:rPr>
              <a:t>Physics Lett. B660(2008)</a:t>
            </a:r>
          </a:p>
        </p:txBody>
      </p:sp>
      <p:cxnSp>
        <p:nvCxnSpPr>
          <p:cNvPr id="29" name="Gerade Verbindung 28"/>
          <p:cNvCxnSpPr/>
          <p:nvPr/>
        </p:nvCxnSpPr>
        <p:spPr>
          <a:xfrm>
            <a:off x="7353300" y="4297363"/>
            <a:ext cx="26988" cy="195103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935163" y="180975"/>
            <a:ext cx="5260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(1405) in different experiments</a:t>
            </a:r>
            <a:endParaRPr lang="en-US" sz="2800" baseline="300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76850" y="955675"/>
            <a:ext cx="3381375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296988"/>
            <a:ext cx="440690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658813" y="955675"/>
            <a:ext cx="3889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de-DE" sz="1200" b="1">
                <a:latin typeface="Calibri" charset="0"/>
              </a:rPr>
              <a:t>Nucl.Phys. B56 (1973) 46-51, Phys.Rev.Lett. 15 (1965) 224</a:t>
            </a:r>
            <a:r>
              <a:rPr lang="en-US" sz="1200">
                <a:latin typeface="Courier New" charset="0"/>
                <a:cs typeface="Courier New" charset="0"/>
              </a:rPr>
              <a:t> </a:t>
            </a:r>
          </a:p>
        </p:txBody>
      </p:sp>
      <p:sp>
        <p:nvSpPr>
          <p:cNvPr id="40966" name="Textfeld 18"/>
          <p:cNvSpPr txBox="1">
            <a:spLocks noChangeArrowheads="1"/>
          </p:cNvSpPr>
          <p:nvPr/>
        </p:nvSpPr>
        <p:spPr bwMode="auto">
          <a:xfrm>
            <a:off x="87313" y="4716463"/>
            <a:ext cx="4948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Comparison of our data to </a:t>
            </a:r>
            <a:r>
              <a:rPr lang="en-US" sz="1800">
                <a:latin typeface="Symbol" charset="2"/>
              </a:rPr>
              <a:t>p</a:t>
            </a:r>
            <a:r>
              <a:rPr lang="en-US" sz="1800" baseline="30000">
                <a:latin typeface="Symbol" charset="2"/>
              </a:rPr>
              <a:t>-</a:t>
            </a:r>
            <a:r>
              <a:rPr lang="en-US" sz="1800">
                <a:latin typeface="Helvetica LT Std" pitchFamily="34" charset="0"/>
              </a:rPr>
              <a:t>+p (1.69 GeV/c)</a:t>
            </a:r>
          </a:p>
          <a:p>
            <a:pPr eaLnBrk="1" hangingPunct="1"/>
            <a:r>
              <a:rPr lang="en-US" sz="1800">
                <a:latin typeface="Helvetica LT Std" pitchFamily="34" charset="0"/>
              </a:rPr>
              <a:t>	data shows similarities </a:t>
            </a:r>
          </a:p>
        </p:txBody>
      </p:sp>
      <p:sp>
        <p:nvSpPr>
          <p:cNvPr id="21" name="Rechteck 20"/>
          <p:cNvSpPr/>
          <p:nvPr/>
        </p:nvSpPr>
        <p:spPr>
          <a:xfrm>
            <a:off x="5859463" y="1149350"/>
            <a:ext cx="271462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780088" y="4256088"/>
            <a:ext cx="144462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935163" y="180975"/>
            <a:ext cx="5260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(1405) in different experiments</a:t>
            </a:r>
            <a:endParaRPr lang="en-US" sz="2800" baseline="300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76850" y="955675"/>
            <a:ext cx="3381375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1290638"/>
            <a:ext cx="25368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/>
        </p:nvSpPr>
        <p:spPr>
          <a:xfrm>
            <a:off x="5924550" y="1381125"/>
            <a:ext cx="269875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780088" y="4256088"/>
            <a:ext cx="144462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3015" name="Rectangle 3"/>
          <p:cNvSpPr>
            <a:spLocks noChangeArrowheads="1"/>
          </p:cNvSpPr>
          <p:nvPr/>
        </p:nvSpPr>
        <p:spPr bwMode="auto">
          <a:xfrm rot="5400000">
            <a:off x="7350125" y="2171700"/>
            <a:ext cx="20494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de-DE" sz="1200" b="1">
                <a:latin typeface="Calibri" charset="0"/>
              </a:rPr>
              <a:t>Phys.Rev. C68 (2003) 065203</a:t>
            </a:r>
            <a:endParaRPr lang="en-US" sz="1200">
              <a:latin typeface="Courier New" charset="0"/>
              <a:cs typeface="Courier New" charset="0"/>
            </a:endParaRPr>
          </a:p>
        </p:txBody>
      </p:sp>
      <p:sp>
        <p:nvSpPr>
          <p:cNvPr id="43016" name="Textfeld 12"/>
          <p:cNvSpPr txBox="1">
            <a:spLocks noChangeArrowheads="1"/>
          </p:cNvSpPr>
          <p:nvPr/>
        </p:nvSpPr>
        <p:spPr bwMode="auto">
          <a:xfrm>
            <a:off x="5976938" y="966788"/>
            <a:ext cx="221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Symbol" charset="2"/>
              </a:rPr>
              <a:t>p</a:t>
            </a:r>
            <a:r>
              <a:rPr lang="de-DE" sz="1800" baseline="30000">
                <a:latin typeface="Helvetica LT Std" pitchFamily="34" charset="0"/>
              </a:rPr>
              <a:t>-</a:t>
            </a:r>
            <a:r>
              <a:rPr lang="en-US" sz="1800">
                <a:latin typeface="Helvetica LT Std" pitchFamily="34" charset="0"/>
              </a:rPr>
              <a:t>+p (1.69 GeV/c)    </a:t>
            </a:r>
          </a:p>
        </p:txBody>
      </p:sp>
      <p:sp>
        <p:nvSpPr>
          <p:cNvPr id="43017" name="Textfeld 13"/>
          <p:cNvSpPr txBox="1">
            <a:spLocks noChangeArrowheads="1"/>
          </p:cNvSpPr>
          <p:nvPr/>
        </p:nvSpPr>
        <p:spPr bwMode="auto">
          <a:xfrm>
            <a:off x="87313" y="4716463"/>
            <a:ext cx="49482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Comparison of our data to </a:t>
            </a:r>
            <a:r>
              <a:rPr lang="en-US" sz="1800">
                <a:latin typeface="Symbol" charset="2"/>
              </a:rPr>
              <a:t>p</a:t>
            </a:r>
            <a:r>
              <a:rPr lang="en-US" sz="1800" baseline="30000">
                <a:latin typeface="Symbol" charset="2"/>
              </a:rPr>
              <a:t>-</a:t>
            </a:r>
            <a:r>
              <a:rPr lang="en-US" sz="1800">
                <a:latin typeface="Helvetica LT Std" pitchFamily="34" charset="0"/>
              </a:rPr>
              <a:t>+p (1.69 GeV/c)</a:t>
            </a:r>
          </a:p>
          <a:p>
            <a:pPr eaLnBrk="1" hangingPunct="1"/>
            <a:r>
              <a:rPr lang="en-US" sz="1800">
                <a:latin typeface="Helvetica LT Std" pitchFamily="34" charset="0"/>
              </a:rPr>
              <a:t>	data shows similarities </a:t>
            </a:r>
          </a:p>
          <a:p>
            <a:pPr eaLnBrk="1" hangingPunct="1"/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b="1">
                <a:latin typeface="Helvetica LT Std" pitchFamily="34" charset="0"/>
              </a:rPr>
              <a:t>BUT</a:t>
            </a:r>
            <a:r>
              <a:rPr lang="en-US" sz="1800">
                <a:latin typeface="Helvetica LT Std" pitchFamily="34" charset="0"/>
              </a:rPr>
              <a:t>: Theory (chiral ansatz) predicts large contribution from 1420 MeV pole</a:t>
            </a:r>
          </a:p>
          <a:p>
            <a:pPr eaLnBrk="1" hangingPunct="1"/>
            <a:r>
              <a:rPr lang="en-US" sz="1800">
                <a:latin typeface="Helvetica LT Std" pitchFamily="34" charset="0"/>
              </a:rPr>
              <a:t>	</a:t>
            </a:r>
            <a:r>
              <a:rPr lang="en-US" sz="1800">
                <a:latin typeface="Times New Roman" charset="0"/>
                <a:cs typeface="Times New Roman" charset="0"/>
              </a:rPr>
              <a:t>→ </a:t>
            </a:r>
            <a:r>
              <a:rPr lang="en-US" sz="1800">
                <a:latin typeface="Symbol" charset="2"/>
                <a:cs typeface="Times New Roman" charset="0"/>
              </a:rPr>
              <a:t>L</a:t>
            </a:r>
            <a:r>
              <a:rPr lang="en-US" sz="1800">
                <a:latin typeface="Helvetica LT Std" pitchFamily="34" charset="0"/>
                <a:cs typeface="Times New Roman" charset="0"/>
              </a:rPr>
              <a:t>(1405) peaks above 1400 MeV/c</a:t>
            </a:r>
            <a:r>
              <a:rPr lang="en-US" sz="1800" baseline="30000">
                <a:latin typeface="Helvetica LT Std" pitchFamily="34" charset="0"/>
                <a:cs typeface="Times New Roman" charset="0"/>
              </a:rPr>
              <a:t>2</a:t>
            </a:r>
            <a:endParaRPr lang="en-US" sz="1800" baseline="30000">
              <a:latin typeface="Helvetica LT Std" pitchFamily="34" charset="0"/>
            </a:endParaRPr>
          </a:p>
        </p:txBody>
      </p:sp>
      <p:pic>
        <p:nvPicPr>
          <p:cNvPr id="4301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4278313"/>
            <a:ext cx="3530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Gerade Verbindung 24"/>
          <p:cNvCxnSpPr/>
          <p:nvPr/>
        </p:nvCxnSpPr>
        <p:spPr>
          <a:xfrm>
            <a:off x="6765925" y="1327150"/>
            <a:ext cx="0" cy="2197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6556375" y="4359275"/>
            <a:ext cx="0" cy="1936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1" name="Rectangle 3"/>
          <p:cNvSpPr>
            <a:spLocks noChangeArrowheads="1"/>
          </p:cNvSpPr>
          <p:nvPr/>
        </p:nvSpPr>
        <p:spPr bwMode="auto">
          <a:xfrm rot="5400000">
            <a:off x="7593806" y="5160169"/>
            <a:ext cx="2297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de-DE" sz="1200" b="1">
                <a:latin typeface="Calibri" charset="0"/>
              </a:rPr>
              <a:t>Eur.Phys.J. A34 (2007) 405-412</a:t>
            </a:r>
            <a:endParaRPr lang="en-US" sz="1200">
              <a:latin typeface="Courier New" charset="0"/>
              <a:cs typeface="Courier New" charset="0"/>
            </a:endParaRPr>
          </a:p>
        </p:txBody>
      </p:sp>
      <p:sp>
        <p:nvSpPr>
          <p:cNvPr id="43022" name="Textfeld 30"/>
          <p:cNvSpPr txBox="1">
            <a:spLocks noChangeArrowheads="1"/>
          </p:cNvSpPr>
          <p:nvPr/>
        </p:nvSpPr>
        <p:spPr bwMode="auto">
          <a:xfrm>
            <a:off x="5975350" y="3990975"/>
            <a:ext cx="2203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Helvetica LT Std" pitchFamily="34" charset="0"/>
              </a:rPr>
              <a:t>p</a:t>
            </a:r>
            <a:r>
              <a:rPr lang="en-US" sz="1800">
                <a:latin typeface="Helvetica LT Std" pitchFamily="34" charset="0"/>
              </a:rPr>
              <a:t>+p (3.65 GeV/c)    </a:t>
            </a:r>
          </a:p>
        </p:txBody>
      </p:sp>
      <p:pic>
        <p:nvPicPr>
          <p:cNvPr id="430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296988"/>
            <a:ext cx="440690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4" name="Rectangle 3"/>
          <p:cNvSpPr>
            <a:spLocks noChangeArrowheads="1"/>
          </p:cNvSpPr>
          <p:nvPr/>
        </p:nvSpPr>
        <p:spPr bwMode="auto">
          <a:xfrm>
            <a:off x="658813" y="955675"/>
            <a:ext cx="3889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de-DE" sz="1200" b="1">
                <a:latin typeface="Calibri" charset="0"/>
              </a:rPr>
              <a:t>Nucl.Phys. B56 (1973) 46-51, Phys.Rev.Lett. 15 (1965) 224</a:t>
            </a:r>
            <a:r>
              <a:rPr lang="en-US" sz="1200">
                <a:latin typeface="Courier New" charset="0"/>
                <a:cs typeface="Courier New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90625" y="180975"/>
            <a:ext cx="6750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2. Possible explanation for </a:t>
            </a:r>
            <a:r>
              <a:rPr lang="en-US" sz="2800">
                <a:solidFill>
                  <a:srgbClr val="0000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(1405) signal</a:t>
            </a:r>
            <a:endParaRPr lang="en-US" sz="2800" baseline="300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76850" y="955675"/>
            <a:ext cx="3381375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060" name="Textfeld 13"/>
          <p:cNvSpPr txBox="1">
            <a:spLocks noChangeArrowheads="1"/>
          </p:cNvSpPr>
          <p:nvPr/>
        </p:nvSpPr>
        <p:spPr bwMode="auto">
          <a:xfrm>
            <a:off x="201613" y="1881188"/>
            <a:ext cx="43799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Helvetica LT Std" pitchFamily="34" charset="0"/>
              </a:rPr>
              <a:t>Assumption: </a:t>
            </a:r>
          </a:p>
          <a:p>
            <a:pPr eaLnBrk="1" hangingPunct="1"/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Parameterize </a:t>
            </a:r>
            <a:r>
              <a:rPr lang="en-US" sz="1800">
                <a:latin typeface="Symbol" charset="2"/>
              </a:rPr>
              <a:t>L</a:t>
            </a:r>
            <a:r>
              <a:rPr lang="en-US" sz="1800">
                <a:latin typeface="Helvetica LT Std" pitchFamily="34" charset="0"/>
              </a:rPr>
              <a:t>(1405) as coherent sum of two Breit-Wigner functions with </a:t>
            </a:r>
          </a:p>
          <a:p>
            <a:pPr eaLnBrk="1" hangingPunct="1">
              <a:buFont typeface="Symbol" charset="2"/>
              <a:buChar char="-"/>
            </a:pPr>
            <a:r>
              <a:rPr lang="en-US" sz="1800">
                <a:latin typeface="Helvetica LT Std" pitchFamily="34" charset="0"/>
              </a:rPr>
              <a:t> C</a:t>
            </a:r>
            <a:r>
              <a:rPr lang="en-US" sz="1800" baseline="-25000">
                <a:latin typeface="Helvetica LT Std" pitchFamily="34" charset="0"/>
              </a:rPr>
              <a:t>p.s. </a:t>
            </a:r>
            <a:r>
              <a:rPr lang="en-US" sz="1800">
                <a:latin typeface="Helvetica LT Std" pitchFamily="34" charset="0"/>
              </a:rPr>
              <a:t>the available phase space</a:t>
            </a:r>
          </a:p>
          <a:p>
            <a:pPr eaLnBrk="1" hangingPunct="1">
              <a:buFont typeface="Symbol" charset="2"/>
              <a:buChar char="-"/>
            </a:pPr>
            <a:r>
              <a:rPr lang="en-US" sz="1800">
                <a:latin typeface="Helvetica LT Std" pitchFamily="34" charset="0"/>
              </a:rPr>
              <a:t> q</a:t>
            </a:r>
            <a:r>
              <a:rPr lang="en-US" sz="1800" baseline="-25000">
                <a:latin typeface="Helvetica LT Std" pitchFamily="34" charset="0"/>
              </a:rPr>
              <a:t>c.m. </a:t>
            </a:r>
            <a:r>
              <a:rPr lang="en-US" sz="1800">
                <a:latin typeface="Helvetica LT Std" pitchFamily="34" charset="0"/>
              </a:rPr>
              <a:t>the decay momentum for </a:t>
            </a:r>
            <a:r>
              <a:rPr lang="en-US" sz="1800">
                <a:latin typeface="Symbol" charset="2"/>
              </a:rPr>
              <a:t>pS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Constrain m</a:t>
            </a:r>
            <a:r>
              <a:rPr lang="en-US" sz="1800" baseline="-25000">
                <a:latin typeface="Helvetica LT Std" pitchFamily="34" charset="0"/>
              </a:rPr>
              <a:t>0,i</a:t>
            </a:r>
            <a:r>
              <a:rPr lang="en-US" sz="1800">
                <a:latin typeface="Helvetica LT Std" pitchFamily="34" charset="0"/>
              </a:rPr>
              <a:t> and </a:t>
            </a:r>
            <a:r>
              <a:rPr lang="en-US" sz="1800">
                <a:latin typeface="Symbol" charset="2"/>
              </a:rPr>
              <a:t>G</a:t>
            </a:r>
            <a:r>
              <a:rPr lang="en-US" sz="1800" baseline="-25000">
                <a:latin typeface="Helvetica LT Std" pitchFamily="34" charset="0"/>
              </a:rPr>
              <a:t>0,i</a:t>
            </a:r>
            <a:r>
              <a:rPr lang="en-US" sz="1800">
                <a:latin typeface="Helvetica LT Std" pitchFamily="34" charset="0"/>
              </a:rPr>
              <a:t> from latest Weise calculations </a:t>
            </a:r>
          </a:p>
          <a:p>
            <a:pPr eaLnBrk="1" hangingPunct="1"/>
            <a:r>
              <a:rPr lang="en-US" sz="1800">
                <a:latin typeface="Helvetica LT Std" pitchFamily="34" charset="0"/>
              </a:rPr>
              <a:t>	(</a:t>
            </a:r>
            <a:r>
              <a:rPr lang="de-DE" sz="1800" b="1">
                <a:latin typeface="Calibri" charset="0"/>
              </a:rPr>
              <a:t>Nucl.Phys. A881 (2012) 98-114</a:t>
            </a:r>
            <a:r>
              <a:rPr lang="en-US" sz="1800">
                <a:latin typeface="Helvetica LT Std" pitchFamily="34" charset="0"/>
              </a:rPr>
              <a:t>)</a:t>
            </a:r>
          </a:p>
          <a:p>
            <a:pPr eaLnBrk="1" hangingPunct="1"/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Fit Oset calculation for p+p data with this parameterization and determine m</a:t>
            </a:r>
            <a:r>
              <a:rPr lang="en-US" sz="1800" baseline="-25000">
                <a:latin typeface="Helvetica LT Std" pitchFamily="34" charset="0"/>
              </a:rPr>
              <a:t>0,i</a:t>
            </a:r>
            <a:r>
              <a:rPr lang="en-US" sz="1800">
                <a:latin typeface="Helvetica LT Std" pitchFamily="34" charset="0"/>
              </a:rPr>
              <a:t> and </a:t>
            </a:r>
            <a:r>
              <a:rPr lang="en-US" sz="1800">
                <a:latin typeface="Symbol" charset="2"/>
              </a:rPr>
              <a:t>G</a:t>
            </a:r>
            <a:r>
              <a:rPr lang="en-US" sz="1800" baseline="-25000">
                <a:latin typeface="Helvetica LT Std" pitchFamily="34" charset="0"/>
              </a:rPr>
              <a:t>0,i</a:t>
            </a:r>
            <a:r>
              <a:rPr lang="en-US" sz="1800">
                <a:latin typeface="Helvetica LT Std" pitchFamily="34" charset="0"/>
              </a:rPr>
              <a:t>, </a:t>
            </a:r>
            <a:r>
              <a:rPr lang="en-US" sz="1800">
                <a:latin typeface="Symbol" charset="2"/>
              </a:rPr>
              <a:t>j</a:t>
            </a:r>
            <a:r>
              <a:rPr lang="en-US" sz="1800" baseline="-25000">
                <a:latin typeface="Helvetica LT Std" pitchFamily="34" charset="0"/>
              </a:rPr>
              <a:t>1</a:t>
            </a:r>
            <a:r>
              <a:rPr lang="en-US" sz="1800">
                <a:latin typeface="Helvetica LT Std" pitchFamily="34" charset="0"/>
              </a:rPr>
              <a:t> and A</a:t>
            </a:r>
            <a:r>
              <a:rPr lang="en-US" sz="1800" baseline="-25000">
                <a:latin typeface="Helvetica LT Std" pitchFamily="34" charset="0"/>
              </a:rPr>
              <a:t>1</a:t>
            </a:r>
            <a:r>
              <a:rPr lang="en-US" sz="1800">
                <a:latin typeface="Helvetica LT Std" pitchFamily="34" charset="0"/>
              </a:rPr>
              <a:t>/A</a:t>
            </a:r>
            <a:r>
              <a:rPr lang="en-US" sz="1800" baseline="-25000">
                <a:latin typeface="Helvetica LT Std" pitchFamily="34" charset="0"/>
              </a:rPr>
              <a:t>2</a:t>
            </a:r>
            <a:r>
              <a:rPr lang="en-US" sz="1800">
                <a:latin typeface="Helvetica LT Std" pitchFamily="34" charset="0"/>
              </a:rPr>
              <a:t>  </a:t>
            </a: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641475"/>
            <a:ext cx="4498975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5510213"/>
            <a:ext cx="51069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feld 11"/>
          <p:cNvSpPr txBox="1">
            <a:spLocks noChangeArrowheads="1"/>
          </p:cNvSpPr>
          <p:nvPr/>
        </p:nvSpPr>
        <p:spPr bwMode="auto">
          <a:xfrm>
            <a:off x="190500" y="1084263"/>
            <a:ext cx="846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latin typeface="Helvetica LT Std" pitchFamily="34" charset="0"/>
              </a:rPr>
              <a:t>2.	Double pole nature of </a:t>
            </a:r>
            <a:r>
              <a:rPr lang="en-US" sz="1800" b="1">
                <a:latin typeface="Symbol" charset="2"/>
              </a:rPr>
              <a:t>L</a:t>
            </a:r>
            <a:r>
              <a:rPr lang="en-US" sz="1800" b="1">
                <a:latin typeface="Helvetica LT Std" pitchFamily="34" charset="0"/>
              </a:rPr>
              <a:t>(1405) and include interference effects with non-resonant channels </a:t>
            </a:r>
            <a:endParaRPr lang="en-US" sz="1800">
              <a:latin typeface="Helvetica LT Std" pitchFamily="34" charset="0"/>
            </a:endParaRPr>
          </a:p>
          <a:p>
            <a:pPr eaLnBrk="1" hangingPunct="1"/>
            <a:endParaRPr lang="en-US" sz="1800">
              <a:latin typeface="Helvetica LT Std" pitchFamily="34" charset="0"/>
            </a:endParaRPr>
          </a:p>
        </p:txBody>
      </p:sp>
      <p:sp>
        <p:nvSpPr>
          <p:cNvPr id="45064" name="Textfeld 7"/>
          <p:cNvSpPr txBox="1">
            <a:spLocks noChangeArrowheads="1"/>
          </p:cNvSpPr>
          <p:nvPr/>
        </p:nvSpPr>
        <p:spPr bwMode="auto">
          <a:xfrm>
            <a:off x="7785100" y="27813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065" name="Textfeld 8"/>
          <p:cNvSpPr txBox="1">
            <a:spLocks noChangeArrowheads="1"/>
          </p:cNvSpPr>
          <p:nvPr/>
        </p:nvSpPr>
        <p:spPr bwMode="auto">
          <a:xfrm>
            <a:off x="6362700" y="35687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362700" y="3568700"/>
            <a:ext cx="312738" cy="369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810500" y="2794000"/>
            <a:ext cx="312738" cy="369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el 1"/>
          <p:cNvSpPr>
            <a:spLocks noGrp="1"/>
          </p:cNvSpPr>
          <p:nvPr>
            <p:ph type="ctrTitle"/>
          </p:nvPr>
        </p:nvSpPr>
        <p:spPr bwMode="auto">
          <a:xfrm>
            <a:off x="479425" y="230188"/>
            <a:ext cx="777240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entury" charset="0"/>
              </a:rPr>
              <a:t>EOS and Heavy Ion Collisions</a:t>
            </a:r>
          </a:p>
        </p:txBody>
      </p:sp>
      <p:sp>
        <p:nvSpPr>
          <p:cNvPr id="11268" name="Rechteck 3"/>
          <p:cNvSpPr>
            <a:spLocks noChangeArrowheads="1"/>
          </p:cNvSpPr>
          <p:nvPr/>
        </p:nvSpPr>
        <p:spPr bwMode="auto">
          <a:xfrm>
            <a:off x="1512888" y="920750"/>
            <a:ext cx="1289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200" u="sng"/>
              <a:t>nucl-th/0512009</a:t>
            </a:r>
            <a:endParaRPr lang="de-DE" sz="1200"/>
          </a:p>
        </p:txBody>
      </p:sp>
      <p:sp>
        <p:nvSpPr>
          <p:cNvPr id="11269" name="Textfeld 4"/>
          <p:cNvSpPr txBox="1">
            <a:spLocks noChangeArrowheads="1"/>
          </p:cNvSpPr>
          <p:nvPr/>
        </p:nvSpPr>
        <p:spPr bwMode="auto">
          <a:xfrm>
            <a:off x="479425" y="923925"/>
            <a:ext cx="11747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/>
              <a:t>P. Danielewicz</a:t>
            </a:r>
          </a:p>
        </p:txBody>
      </p:sp>
      <p:pic>
        <p:nvPicPr>
          <p:cNvPr id="11270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201738"/>
            <a:ext cx="384016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Bil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201738"/>
            <a:ext cx="4322762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feld 7"/>
          <p:cNvSpPr txBox="1">
            <a:spLocks noChangeArrowheads="1"/>
          </p:cNvSpPr>
          <p:nvPr/>
        </p:nvSpPr>
        <p:spPr bwMode="auto">
          <a:xfrm>
            <a:off x="3849688" y="5084763"/>
            <a:ext cx="5118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/>
              <a:t>No single EOS allows for a description of all sideward data</a:t>
            </a:r>
          </a:p>
          <a:p>
            <a:pPr eaLnBrk="1" hangingPunct="1"/>
            <a:r>
              <a:rPr lang="de-DE" sz="1800"/>
              <a:t>Still a SOFT EOS is preferred</a:t>
            </a:r>
          </a:p>
          <a:p>
            <a:pPr eaLnBrk="1" hangingPunct="1"/>
            <a:r>
              <a:rPr lang="de-DE" sz="1800"/>
              <a:t>K~200 MeV from Giant-Dipole measurement  </a:t>
            </a:r>
          </a:p>
        </p:txBody>
      </p:sp>
      <p:pic>
        <p:nvPicPr>
          <p:cNvPr id="11273" name="Bild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721225"/>
            <a:ext cx="32496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feld 8"/>
          <p:cNvSpPr txBox="1">
            <a:spLocks noChangeArrowheads="1"/>
          </p:cNvSpPr>
          <p:nvPr/>
        </p:nvSpPr>
        <p:spPr bwMode="auto">
          <a:xfrm>
            <a:off x="574675" y="4351338"/>
            <a:ext cx="3275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/>
              <a:t>The compressibility parameter</a:t>
            </a:r>
          </a:p>
        </p:txBody>
      </p:sp>
      <p:sp>
        <p:nvSpPr>
          <p:cNvPr id="11275" name="Textfeld 9"/>
          <p:cNvSpPr txBox="1">
            <a:spLocks noChangeArrowheads="1"/>
          </p:cNvSpPr>
          <p:nvPr/>
        </p:nvSpPr>
        <p:spPr bwMode="auto">
          <a:xfrm>
            <a:off x="777875" y="5684838"/>
            <a:ext cx="2120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/>
              <a:t>SOFT: K&lt;290 MeV</a:t>
            </a:r>
          </a:p>
          <a:p>
            <a:pPr eaLnBrk="1" hangingPunct="1"/>
            <a:r>
              <a:rPr lang="de-DE" sz="1800"/>
              <a:t>Hard : K&gt;290 MeV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605713" y="677863"/>
          <a:ext cx="14605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Formel" r:id="rId6" imgW="927100" imgH="482600" progId="Equation.3">
                  <p:embed/>
                </p:oleObj>
              </mc:Choice>
              <mc:Fallback>
                <p:oleObj name="Formel" r:id="rId6" imgW="9271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677863"/>
                        <a:ext cx="14605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190625" y="180975"/>
            <a:ext cx="6750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2. Possible explanation for </a:t>
            </a:r>
            <a:r>
              <a:rPr lang="en-US" sz="2800">
                <a:solidFill>
                  <a:srgbClr val="0000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(1405) signal</a:t>
            </a:r>
            <a:endParaRPr lang="en-US" sz="2800" baseline="300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76850" y="955675"/>
            <a:ext cx="3381375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7108" name="Textfeld 13"/>
          <p:cNvSpPr txBox="1">
            <a:spLocks noChangeArrowheads="1"/>
          </p:cNvSpPr>
          <p:nvPr/>
        </p:nvSpPr>
        <p:spPr bwMode="auto">
          <a:xfrm>
            <a:off x="201613" y="1881188"/>
            <a:ext cx="8723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Helvetica LT Std" pitchFamily="34" charset="0"/>
              </a:rPr>
              <a:t>Assumption: </a:t>
            </a:r>
          </a:p>
          <a:p>
            <a:pPr eaLnBrk="1" hangingPunct="1"/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This </a:t>
            </a:r>
            <a:r>
              <a:rPr lang="en-US" sz="1800">
                <a:latin typeface="Symbol" charset="2"/>
              </a:rPr>
              <a:t>L</a:t>
            </a:r>
            <a:r>
              <a:rPr lang="en-US" sz="1800">
                <a:latin typeface="Helvetica LT Std" pitchFamily="34" charset="0"/>
              </a:rPr>
              <a:t>(1405) signal might interfere with the non-resonant background in our data.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Fit data </a:t>
            </a:r>
            <a:r>
              <a:rPr lang="en-US" sz="1800" b="1">
                <a:latin typeface="Helvetica LT Std" pitchFamily="34" charset="0"/>
              </a:rPr>
              <a:t>simultaneously</a:t>
            </a:r>
            <a:r>
              <a:rPr lang="en-US" sz="1800">
                <a:latin typeface="Helvetica LT Std" pitchFamily="34" charset="0"/>
              </a:rPr>
              <a:t> with following functions: </a:t>
            </a:r>
          </a:p>
        </p:txBody>
      </p:sp>
      <p:sp>
        <p:nvSpPr>
          <p:cNvPr id="47109" name="Textfeld 6"/>
          <p:cNvSpPr txBox="1">
            <a:spLocks noChangeArrowheads="1"/>
          </p:cNvSpPr>
          <p:nvPr/>
        </p:nvSpPr>
        <p:spPr bwMode="auto">
          <a:xfrm>
            <a:off x="190500" y="1084263"/>
            <a:ext cx="846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latin typeface="Helvetica LT Std" pitchFamily="34" charset="0"/>
              </a:rPr>
              <a:t>2.	Double pole nature of </a:t>
            </a:r>
            <a:r>
              <a:rPr lang="en-US" sz="1800" b="1">
                <a:latin typeface="Symbol" charset="2"/>
              </a:rPr>
              <a:t>L</a:t>
            </a:r>
            <a:r>
              <a:rPr lang="en-US" sz="1800" b="1">
                <a:latin typeface="Helvetica LT Std" pitchFamily="34" charset="0"/>
              </a:rPr>
              <a:t>(1405) and include interference effects with non-resonant channels </a:t>
            </a:r>
            <a:endParaRPr lang="en-US" sz="1800">
              <a:latin typeface="Helvetica LT Std" pitchFamily="34" charset="0"/>
            </a:endParaRPr>
          </a:p>
          <a:p>
            <a:pPr eaLnBrk="1" hangingPunct="1"/>
            <a:endParaRPr lang="en-US" sz="1800">
              <a:latin typeface="Helvetica LT Std" pitchFamily="34" charset="0"/>
            </a:endParaRPr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287713"/>
            <a:ext cx="83153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188913" y="3275013"/>
            <a:ext cx="8774112" cy="12858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190625" y="180975"/>
            <a:ext cx="6750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2. Possible explanation for </a:t>
            </a:r>
            <a:r>
              <a:rPr lang="en-US" sz="2800">
                <a:solidFill>
                  <a:srgbClr val="0000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(1405) signal</a:t>
            </a:r>
            <a:endParaRPr lang="en-US" sz="2800" baseline="300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76850" y="955675"/>
            <a:ext cx="3381375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56" name="Textfeld 13"/>
          <p:cNvSpPr txBox="1">
            <a:spLocks noChangeArrowheads="1"/>
          </p:cNvSpPr>
          <p:nvPr/>
        </p:nvSpPr>
        <p:spPr bwMode="auto">
          <a:xfrm>
            <a:off x="201613" y="1881188"/>
            <a:ext cx="87233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Helvetica LT Std" pitchFamily="34" charset="0"/>
              </a:rPr>
              <a:t>Assumption: </a:t>
            </a:r>
          </a:p>
          <a:p>
            <a:pPr eaLnBrk="1" hangingPunct="1"/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This </a:t>
            </a:r>
            <a:r>
              <a:rPr lang="en-US" sz="1800">
                <a:latin typeface="Symbol" charset="2"/>
              </a:rPr>
              <a:t>L</a:t>
            </a:r>
            <a:r>
              <a:rPr lang="en-US" sz="1800">
                <a:latin typeface="Helvetica LT Std" pitchFamily="34" charset="0"/>
              </a:rPr>
              <a:t>(1405) signal might interfere with the non-resonant background in our data.</a:t>
            </a:r>
          </a:p>
        </p:txBody>
      </p:sp>
      <p:sp>
        <p:nvSpPr>
          <p:cNvPr id="49157" name="Textfeld 6"/>
          <p:cNvSpPr txBox="1">
            <a:spLocks noChangeArrowheads="1"/>
          </p:cNvSpPr>
          <p:nvPr/>
        </p:nvSpPr>
        <p:spPr bwMode="auto">
          <a:xfrm>
            <a:off x="190500" y="1084263"/>
            <a:ext cx="846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latin typeface="Helvetica LT Std" pitchFamily="34" charset="0"/>
              </a:rPr>
              <a:t>2.	Double pole nature of </a:t>
            </a:r>
            <a:r>
              <a:rPr lang="en-US" sz="1800" b="1">
                <a:latin typeface="Symbol" charset="2"/>
              </a:rPr>
              <a:t>L</a:t>
            </a:r>
            <a:r>
              <a:rPr lang="en-US" sz="1800" b="1">
                <a:latin typeface="Helvetica LT Std" pitchFamily="34" charset="0"/>
              </a:rPr>
              <a:t>(1405) and include interference effects with non-resonant channels </a:t>
            </a:r>
            <a:endParaRPr lang="en-US" sz="1800">
              <a:latin typeface="Helvetica LT Std" pitchFamily="34" charset="0"/>
            </a:endParaRPr>
          </a:p>
          <a:p>
            <a:pPr eaLnBrk="1" hangingPunct="1"/>
            <a:endParaRPr lang="en-US" sz="1800">
              <a:latin typeface="Helvetica LT Std" pitchFamily="34" charset="0"/>
            </a:endParaRP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8" b="67619"/>
          <a:stretch>
            <a:fillRect/>
          </a:stretch>
        </p:blipFill>
        <p:spPr bwMode="auto">
          <a:xfrm>
            <a:off x="7938" y="3359150"/>
            <a:ext cx="42814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3" b="35925"/>
          <a:stretch>
            <a:fillRect/>
          </a:stretch>
        </p:blipFill>
        <p:spPr bwMode="auto">
          <a:xfrm>
            <a:off x="4475163" y="3349625"/>
            <a:ext cx="462121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36"/>
          <a:stretch>
            <a:fillRect/>
          </a:stretch>
        </p:blipFill>
        <p:spPr bwMode="auto">
          <a:xfrm>
            <a:off x="11113" y="6149975"/>
            <a:ext cx="462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8" t="92944"/>
          <a:stretch>
            <a:fillRect/>
          </a:stretch>
        </p:blipFill>
        <p:spPr bwMode="auto">
          <a:xfrm>
            <a:off x="8669338" y="5929313"/>
            <a:ext cx="4270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36"/>
          <a:stretch>
            <a:fillRect/>
          </a:stretch>
        </p:blipFill>
        <p:spPr bwMode="auto">
          <a:xfrm>
            <a:off x="4475163" y="6156325"/>
            <a:ext cx="462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8" t="92944"/>
          <a:stretch>
            <a:fillRect/>
          </a:stretch>
        </p:blipFill>
        <p:spPr bwMode="auto">
          <a:xfrm>
            <a:off x="4211638" y="5918200"/>
            <a:ext cx="4270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5162550" y="3333750"/>
            <a:ext cx="3600450" cy="58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98463" y="6124575"/>
            <a:ext cx="284162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190625" y="180975"/>
            <a:ext cx="6750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2. Possible explanation for </a:t>
            </a:r>
            <a:r>
              <a:rPr lang="en-US" sz="2800">
                <a:solidFill>
                  <a:srgbClr val="0000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(1405) signal</a:t>
            </a:r>
            <a:endParaRPr lang="en-US" sz="2800" baseline="300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76850" y="955675"/>
            <a:ext cx="3381375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204" name="Textfeld 6"/>
          <p:cNvSpPr txBox="1">
            <a:spLocks noChangeArrowheads="1"/>
          </p:cNvSpPr>
          <p:nvPr/>
        </p:nvSpPr>
        <p:spPr bwMode="auto">
          <a:xfrm>
            <a:off x="190500" y="1084263"/>
            <a:ext cx="846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latin typeface="Helvetica LT Std" pitchFamily="34" charset="0"/>
              </a:rPr>
              <a:t>2.	Double pole nature of </a:t>
            </a:r>
            <a:r>
              <a:rPr lang="en-US" sz="1800" b="1">
                <a:latin typeface="Symbol" charset="2"/>
              </a:rPr>
              <a:t>L</a:t>
            </a:r>
            <a:r>
              <a:rPr lang="en-US" sz="1800" b="1">
                <a:latin typeface="Helvetica LT Std" pitchFamily="34" charset="0"/>
              </a:rPr>
              <a:t>(1405) and include interference effects with non-resonant channels </a:t>
            </a:r>
            <a:endParaRPr lang="en-US" sz="1800">
              <a:latin typeface="Helvetica LT Std" pitchFamily="34" charset="0"/>
            </a:endParaRPr>
          </a:p>
          <a:p>
            <a:pPr eaLnBrk="1" hangingPunct="1"/>
            <a:endParaRPr lang="en-US" sz="1800">
              <a:latin typeface="Helvetica LT Std" pitchFamily="34" charset="0"/>
            </a:endParaRPr>
          </a:p>
        </p:txBody>
      </p:sp>
      <p:pic>
        <p:nvPicPr>
          <p:cNvPr id="512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95"/>
          <a:stretch>
            <a:fillRect/>
          </a:stretch>
        </p:blipFill>
        <p:spPr bwMode="auto">
          <a:xfrm>
            <a:off x="2249488" y="1982788"/>
            <a:ext cx="462121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5346700"/>
            <a:ext cx="66944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feld 1"/>
          <p:cNvSpPr txBox="1">
            <a:spLocks noChangeArrowheads="1"/>
          </p:cNvSpPr>
          <p:nvPr/>
        </p:nvSpPr>
        <p:spPr bwMode="auto">
          <a:xfrm>
            <a:off x="3849688" y="139700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>
                <a:latin typeface="Helvetica" charset="0"/>
                <a:cs typeface="Helvetica" charset="0"/>
              </a:rPr>
              <a:t>Remarks</a:t>
            </a:r>
          </a:p>
        </p:txBody>
      </p:sp>
      <p:sp>
        <p:nvSpPr>
          <p:cNvPr id="53251" name="Textfeld 2"/>
          <p:cNvSpPr txBox="1">
            <a:spLocks noChangeArrowheads="1"/>
          </p:cNvSpPr>
          <p:nvPr/>
        </p:nvSpPr>
        <p:spPr bwMode="auto">
          <a:xfrm>
            <a:off x="762000" y="1711325"/>
            <a:ext cx="78613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/>
              <a:t>* The </a:t>
            </a:r>
            <a:r>
              <a:rPr lang="de-DE" sz="1800">
                <a:solidFill>
                  <a:srgbClr val="FF0000"/>
                </a:solidFill>
                <a:latin typeface="Calibri" charset="0"/>
              </a:rPr>
              <a:t>p+p </a:t>
            </a:r>
            <a:r>
              <a:rPr lang="de-DE" sz="18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→ </a:t>
            </a:r>
            <a:r>
              <a:rPr lang="de-DE" sz="1800">
                <a:solidFill>
                  <a:srgbClr val="FF0000"/>
                </a:solidFill>
                <a:latin typeface="Symbol" charset="2"/>
                <a:cs typeface="Times New Roman" charset="0"/>
              </a:rPr>
              <a:t>S</a:t>
            </a:r>
            <a:r>
              <a:rPr lang="de-DE" sz="1800" baseline="30000">
                <a:solidFill>
                  <a:srgbClr val="FF0000"/>
                </a:solidFill>
                <a:latin typeface="Helvetica LT Std" pitchFamily="34" charset="0"/>
                <a:cs typeface="Times New Roman" charset="0"/>
              </a:rPr>
              <a:t>-</a:t>
            </a:r>
            <a:r>
              <a:rPr lang="de-DE" sz="1800">
                <a:solidFill>
                  <a:srgbClr val="FF0000"/>
                </a:solidFill>
                <a:latin typeface="Helvetica LT Std" pitchFamily="34" charset="0"/>
                <a:cs typeface="Times New Roman" charset="0"/>
              </a:rPr>
              <a:t>+</a:t>
            </a:r>
            <a:r>
              <a:rPr lang="de-DE" sz="1800">
                <a:solidFill>
                  <a:srgbClr val="FF0000"/>
                </a:solidFill>
                <a:latin typeface="Symbol" charset="2"/>
                <a:cs typeface="Times New Roman" charset="0"/>
              </a:rPr>
              <a:t>D</a:t>
            </a:r>
            <a:r>
              <a:rPr lang="de-DE" sz="1800" baseline="30000">
                <a:solidFill>
                  <a:srgbClr val="FF0000"/>
                </a:solidFill>
                <a:latin typeface="Helvetica LT Std" pitchFamily="34" charset="0"/>
                <a:cs typeface="Times New Roman" charset="0"/>
              </a:rPr>
              <a:t>++</a:t>
            </a:r>
            <a:r>
              <a:rPr lang="de-DE" sz="1800">
                <a:solidFill>
                  <a:srgbClr val="FF0000"/>
                </a:solidFill>
                <a:latin typeface="Helvetica LT Std" pitchFamily="34" charset="0"/>
                <a:cs typeface="Times New Roman" charset="0"/>
              </a:rPr>
              <a:t>(1232)+K</a:t>
            </a:r>
            <a:r>
              <a:rPr lang="de-DE" sz="1800" baseline="30000">
                <a:solidFill>
                  <a:srgbClr val="FF0000"/>
                </a:solidFill>
                <a:latin typeface="Helvetica LT Std" pitchFamily="34" charset="0"/>
                <a:cs typeface="Times New Roman" charset="0"/>
              </a:rPr>
              <a:t>+ </a:t>
            </a:r>
            <a:r>
              <a:rPr lang="de-DE" sz="1800">
                <a:latin typeface="Helvetica LT Std" pitchFamily="34" charset="0"/>
                <a:cs typeface="Times New Roman" charset="0"/>
              </a:rPr>
              <a:t>reaction is a very probable candidate for the non-resonant part of the </a:t>
            </a:r>
            <a:r>
              <a:rPr lang="de-DE" sz="1800">
                <a:latin typeface="Symbol" charset="2"/>
                <a:cs typeface="Times New Roman" charset="0"/>
              </a:rPr>
              <a:t>S</a:t>
            </a:r>
            <a:r>
              <a:rPr lang="de-DE" sz="1800" b="1" baseline="30000">
                <a:latin typeface="Helvetica LT Std" pitchFamily="34" charset="0"/>
                <a:cs typeface="Times New Roman" charset="0"/>
              </a:rPr>
              <a:t>- </a:t>
            </a:r>
            <a:r>
              <a:rPr lang="de-DE" sz="1800">
                <a:latin typeface="Helvetica LT Std" pitchFamily="34" charset="0"/>
                <a:cs typeface="Times New Roman" charset="0"/>
              </a:rPr>
              <a:t>+ </a:t>
            </a:r>
            <a:r>
              <a:rPr lang="de-DE" sz="1800">
                <a:latin typeface="Symbol" charset="2"/>
                <a:cs typeface="Times New Roman" charset="0"/>
              </a:rPr>
              <a:t>p</a:t>
            </a:r>
            <a:r>
              <a:rPr lang="de-DE" sz="1800" b="1" baseline="30000">
                <a:latin typeface="Symbol" charset="2"/>
                <a:cs typeface="Times New Roman" charset="0"/>
              </a:rPr>
              <a:t>+ </a:t>
            </a:r>
            <a:r>
              <a:rPr lang="de-DE" sz="1800">
                <a:latin typeface="Helvetica LT Std" pitchFamily="34" charset="0"/>
                <a:cs typeface="Times New Roman" charset="0"/>
              </a:rPr>
              <a:t>+ p +K+ spectrum and has differrent quantum numbers then the </a:t>
            </a:r>
            <a:r>
              <a:rPr lang="de-DE" sz="1800">
                <a:latin typeface="Symbol" charset="2"/>
                <a:cs typeface="Times New Roman" charset="0"/>
              </a:rPr>
              <a:t>L</a:t>
            </a:r>
            <a:r>
              <a:rPr lang="de-DE" sz="1800">
                <a:latin typeface="Helvetica LT Std" pitchFamily="34" charset="0"/>
                <a:cs typeface="Times New Roman" charset="0"/>
              </a:rPr>
              <a:t>(1405) contribution. This does not lead to interferences</a:t>
            </a:r>
          </a:p>
          <a:p>
            <a:pPr eaLnBrk="1" hangingPunct="1"/>
            <a:endParaRPr lang="de-DE" sz="1800" baseline="30000">
              <a:solidFill>
                <a:srgbClr val="FF0000"/>
              </a:solidFill>
              <a:latin typeface="Helvetica LT Std" pitchFamily="34" charset="0"/>
              <a:cs typeface="Times New Roman" charset="0"/>
            </a:endParaRPr>
          </a:p>
          <a:p>
            <a:pPr eaLnBrk="1" hangingPunct="1"/>
            <a:r>
              <a:rPr lang="de-DE" sz="1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* Why should both charged decay channels interfere in the same way?</a:t>
            </a:r>
          </a:p>
          <a:p>
            <a:pPr eaLnBrk="1" hangingPunct="1"/>
            <a:endParaRPr lang="de-DE" sz="18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  <a:p>
            <a:pPr eaLnBrk="1" hangingPunct="1"/>
            <a:r>
              <a:rPr lang="de-DE" sz="1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* Why we dont see any  shift in in p+p -&gt; </a:t>
            </a:r>
            <a:r>
              <a:rPr lang="de-DE" sz="1800">
                <a:solidFill>
                  <a:srgbClr val="000000"/>
                </a:solidFill>
                <a:latin typeface="Symbol" charset="2"/>
                <a:cs typeface="Times New Roman" charset="0"/>
              </a:rPr>
              <a:t>S</a:t>
            </a:r>
            <a:r>
              <a:rPr lang="de-DE" sz="1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(1385)</a:t>
            </a:r>
            <a:r>
              <a:rPr lang="de-DE" sz="1800" b="1" baseline="300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+</a:t>
            </a:r>
            <a:r>
              <a:rPr lang="de-DE" sz="1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 + K</a:t>
            </a:r>
            <a:r>
              <a:rPr lang="de-DE" sz="1800" b="1" baseline="300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+ </a:t>
            </a:r>
            <a:r>
              <a:rPr lang="de-DE" sz="1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+n or for the </a:t>
            </a:r>
            <a:r>
              <a:rPr lang="de-DE" sz="1800">
                <a:solidFill>
                  <a:srgbClr val="000000"/>
                </a:solidFill>
                <a:latin typeface="Symbol" charset="2"/>
                <a:cs typeface="Times New Roman" charset="0"/>
              </a:rPr>
              <a:t>L</a:t>
            </a:r>
            <a:r>
              <a:rPr lang="de-DE" sz="1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(1520)</a:t>
            </a:r>
          </a:p>
          <a:p>
            <a:pPr eaLnBrk="1" hangingPunct="1"/>
            <a:endParaRPr lang="de-DE" sz="18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  <a:p>
            <a:pPr eaLnBrk="1" hangingPunct="1"/>
            <a:r>
              <a:rPr lang="de-DE" sz="1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* p+p(@3.5GeV) -&gt;</a:t>
            </a:r>
            <a:r>
              <a:rPr lang="de-DE" sz="1800">
                <a:solidFill>
                  <a:srgbClr val="000000"/>
                </a:solidFill>
                <a:latin typeface="Symbol" charset="2"/>
                <a:cs typeface="Times New Roman" charset="0"/>
              </a:rPr>
              <a:t>p</a:t>
            </a:r>
            <a:r>
              <a:rPr lang="de-DE" sz="1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+p+p/</a:t>
            </a:r>
            <a:r>
              <a:rPr lang="de-DE" sz="1800">
                <a:solidFill>
                  <a:srgbClr val="000000"/>
                </a:solidFill>
                <a:latin typeface="Symbol" charset="2"/>
                <a:cs typeface="Times New Roman" charset="0"/>
              </a:rPr>
              <a:t>p+p</a:t>
            </a:r>
            <a:r>
              <a:rPr lang="de-DE" sz="1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+p+p Incoherent analysis of 14 N* with angular distribution reproduce perfectly the data and is consistent with dilepton yield. This looks  like small room for interferences..</a:t>
            </a:r>
            <a:endParaRPr lang="de-DE" sz="1800" baseline="30000">
              <a:solidFill>
                <a:srgbClr val="FF0000"/>
              </a:solidFill>
              <a:latin typeface="Helvetica LT Std" pitchFamily="34" charset="0"/>
            </a:endParaRPr>
          </a:p>
          <a:p>
            <a:pPr eaLnBrk="1" hangingPunct="1"/>
            <a:r>
              <a:rPr lang="de-DE" sz="180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190625" y="180975"/>
            <a:ext cx="6750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3. Possible explanation for </a:t>
            </a:r>
            <a:r>
              <a:rPr lang="en-US" sz="2800">
                <a:solidFill>
                  <a:srgbClr val="0000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(1405) signal</a:t>
            </a:r>
            <a:endParaRPr lang="en-US" sz="2800" baseline="300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76850" y="955675"/>
            <a:ext cx="3381375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4276" name="Textfeld 13"/>
          <p:cNvSpPr txBox="1">
            <a:spLocks noChangeArrowheads="1"/>
          </p:cNvSpPr>
          <p:nvPr/>
        </p:nvSpPr>
        <p:spPr bwMode="auto">
          <a:xfrm>
            <a:off x="201613" y="1690688"/>
            <a:ext cx="872331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Helvetica LT Std" pitchFamily="34" charset="0"/>
              </a:rPr>
              <a:t>Assumption: </a:t>
            </a:r>
          </a:p>
          <a:p>
            <a:pPr eaLnBrk="1" hangingPunct="1"/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Symbol" charset="2"/>
              </a:rPr>
              <a:t>L</a:t>
            </a:r>
            <a:r>
              <a:rPr lang="en-US" sz="1800">
                <a:latin typeface="Helvetica LT Std" pitchFamily="34" charset="0"/>
              </a:rPr>
              <a:t>(1405) signal </a:t>
            </a:r>
            <a:r>
              <a:rPr lang="en-US" sz="1800">
                <a:solidFill>
                  <a:srgbClr val="FF6600"/>
                </a:solidFill>
                <a:latin typeface="Helvetica LT Std" pitchFamily="34" charset="0"/>
              </a:rPr>
              <a:t>does </a:t>
            </a:r>
            <a:r>
              <a:rPr lang="en-US" sz="1800" b="1">
                <a:solidFill>
                  <a:srgbClr val="FF6600"/>
                </a:solidFill>
                <a:latin typeface="Helvetica LT Std" pitchFamily="34" charset="0"/>
              </a:rPr>
              <a:t>not</a:t>
            </a:r>
            <a:r>
              <a:rPr lang="en-US" sz="1800">
                <a:solidFill>
                  <a:srgbClr val="FF6600"/>
                </a:solidFill>
                <a:latin typeface="Helvetica LT Std" pitchFamily="34" charset="0"/>
              </a:rPr>
              <a:t> </a:t>
            </a:r>
            <a:r>
              <a:rPr lang="en-US" sz="1800">
                <a:latin typeface="Helvetica LT Std" pitchFamily="34" charset="0"/>
              </a:rPr>
              <a:t>interfere with non-resonant background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Fit data </a:t>
            </a:r>
            <a:r>
              <a:rPr lang="en-US" sz="1800" b="1">
                <a:latin typeface="Helvetica LT Std" pitchFamily="34" charset="0"/>
              </a:rPr>
              <a:t>simultaneously</a:t>
            </a:r>
            <a:r>
              <a:rPr lang="en-US" sz="1800">
                <a:latin typeface="Helvetica LT Std" pitchFamily="34" charset="0"/>
              </a:rPr>
              <a:t> with following functions: </a:t>
            </a:r>
          </a:p>
          <a:p>
            <a:pPr eaLnBrk="1" hangingPunct="1">
              <a:buFont typeface="Arial" charset="0"/>
              <a:buChar char="•"/>
            </a:pPr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latin typeface="Helvetica LT Std" pitchFamily="34" charset="0"/>
            </a:endParaRPr>
          </a:p>
          <a:p>
            <a:pPr eaLnBrk="1" hangingPunct="1"/>
            <a:endParaRPr lang="en-US" sz="1800">
              <a:latin typeface="Helvetica LT Std" pitchFamily="34" charset="0"/>
            </a:endParaRPr>
          </a:p>
        </p:txBody>
      </p:sp>
      <p:sp>
        <p:nvSpPr>
          <p:cNvPr id="54277" name="Textfeld 6"/>
          <p:cNvSpPr txBox="1">
            <a:spLocks noChangeArrowheads="1"/>
          </p:cNvSpPr>
          <p:nvPr/>
        </p:nvSpPr>
        <p:spPr bwMode="auto">
          <a:xfrm>
            <a:off x="190500" y="1084263"/>
            <a:ext cx="846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latin typeface="Helvetica LT Std" pitchFamily="34" charset="0"/>
              </a:rPr>
              <a:t>3.	Double pole nature of </a:t>
            </a:r>
            <a:r>
              <a:rPr lang="en-US" sz="1800" b="1">
                <a:latin typeface="Symbol" charset="2"/>
              </a:rPr>
              <a:t>L</a:t>
            </a:r>
            <a:r>
              <a:rPr lang="en-US" sz="1800" b="1">
                <a:latin typeface="Helvetica LT Std" pitchFamily="34" charset="0"/>
              </a:rPr>
              <a:t>(1405) and no interference effects with non-resonant channels. </a:t>
            </a:r>
            <a:endParaRPr lang="en-US" sz="1800">
              <a:latin typeface="Helvetica LT Std" pitchFamily="34" charset="0"/>
            </a:endParaRPr>
          </a:p>
          <a:p>
            <a:pPr eaLnBrk="1" hangingPunct="1"/>
            <a:endParaRPr lang="en-US" sz="1800">
              <a:latin typeface="Helvetica LT Std" pitchFamily="34" charset="0"/>
            </a:endParaRPr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086100"/>
            <a:ext cx="89249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115888" y="3071813"/>
            <a:ext cx="8886825" cy="12858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190625" y="180975"/>
            <a:ext cx="6750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3. Possible explanation for </a:t>
            </a:r>
            <a:r>
              <a:rPr lang="en-US" sz="2800">
                <a:solidFill>
                  <a:srgbClr val="0000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(1405) signal</a:t>
            </a:r>
            <a:endParaRPr lang="en-US" sz="2800" baseline="300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76850" y="955675"/>
            <a:ext cx="3381375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6324" name="Textfeld 13"/>
          <p:cNvSpPr txBox="1">
            <a:spLocks noChangeArrowheads="1"/>
          </p:cNvSpPr>
          <p:nvPr/>
        </p:nvSpPr>
        <p:spPr bwMode="auto">
          <a:xfrm>
            <a:off x="201613" y="1690688"/>
            <a:ext cx="87233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Helvetica LT Std" pitchFamily="34" charset="0"/>
              </a:rPr>
              <a:t>Assumption: </a:t>
            </a:r>
          </a:p>
          <a:p>
            <a:pPr eaLnBrk="1" hangingPunct="1"/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Symbol" charset="2"/>
              </a:rPr>
              <a:t>L</a:t>
            </a:r>
            <a:r>
              <a:rPr lang="en-US" sz="1800">
                <a:latin typeface="Helvetica LT Std" pitchFamily="34" charset="0"/>
              </a:rPr>
              <a:t>(1405) signal </a:t>
            </a:r>
            <a:r>
              <a:rPr lang="en-US" sz="1800">
                <a:solidFill>
                  <a:srgbClr val="FF6600"/>
                </a:solidFill>
                <a:latin typeface="Helvetica LT Std" pitchFamily="34" charset="0"/>
              </a:rPr>
              <a:t>does </a:t>
            </a:r>
            <a:r>
              <a:rPr lang="en-US" sz="1800" b="1">
                <a:solidFill>
                  <a:srgbClr val="FF6600"/>
                </a:solidFill>
                <a:latin typeface="Helvetica LT Std" pitchFamily="34" charset="0"/>
              </a:rPr>
              <a:t>not</a:t>
            </a:r>
            <a:r>
              <a:rPr lang="en-US" sz="1800">
                <a:solidFill>
                  <a:srgbClr val="FF6600"/>
                </a:solidFill>
                <a:latin typeface="Helvetica LT Std" pitchFamily="34" charset="0"/>
              </a:rPr>
              <a:t> </a:t>
            </a:r>
            <a:r>
              <a:rPr lang="en-US" sz="1800">
                <a:latin typeface="Helvetica LT Std" pitchFamily="34" charset="0"/>
              </a:rPr>
              <a:t>interfere with non-resonant background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Fit data </a:t>
            </a:r>
            <a:r>
              <a:rPr lang="en-US" sz="1800" b="1">
                <a:latin typeface="Helvetica LT Std" pitchFamily="34" charset="0"/>
              </a:rPr>
              <a:t>simultaneously</a:t>
            </a:r>
            <a:r>
              <a:rPr lang="en-US" sz="1800">
                <a:latin typeface="Helvetica LT Std" pitchFamily="34" charset="0"/>
              </a:rPr>
              <a:t> with following functions: </a:t>
            </a:r>
          </a:p>
          <a:p>
            <a:pPr eaLnBrk="1" hangingPunct="1">
              <a:buFont typeface="Arial" charset="0"/>
              <a:buChar char="•"/>
            </a:pPr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Mass and width values are directly determined from fit to the HADES data. 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Constraints on m</a:t>
            </a:r>
            <a:r>
              <a:rPr lang="en-US" sz="1800" baseline="-25000">
                <a:latin typeface="Helvetica LT Std" pitchFamily="34" charset="0"/>
              </a:rPr>
              <a:t>0,i</a:t>
            </a:r>
            <a:r>
              <a:rPr lang="en-US" sz="1800">
                <a:latin typeface="Helvetica LT Std" pitchFamily="34" charset="0"/>
              </a:rPr>
              <a:t> and </a:t>
            </a:r>
            <a:r>
              <a:rPr lang="en-US" sz="1800">
                <a:latin typeface="Symbol" charset="2"/>
              </a:rPr>
              <a:t>G</a:t>
            </a:r>
            <a:r>
              <a:rPr lang="en-US" sz="1800" baseline="-25000">
                <a:latin typeface="Helvetica LT Std" pitchFamily="34" charset="0"/>
              </a:rPr>
              <a:t>0,I</a:t>
            </a:r>
            <a:r>
              <a:rPr lang="en-US" sz="1800">
                <a:latin typeface="Helvetica LT Std" pitchFamily="34" charset="0"/>
              </a:rPr>
              <a:t> are again taken from Weise results</a:t>
            </a:r>
          </a:p>
        </p:txBody>
      </p:sp>
      <p:sp>
        <p:nvSpPr>
          <p:cNvPr id="56325" name="Textfeld 6"/>
          <p:cNvSpPr txBox="1">
            <a:spLocks noChangeArrowheads="1"/>
          </p:cNvSpPr>
          <p:nvPr/>
        </p:nvSpPr>
        <p:spPr bwMode="auto">
          <a:xfrm>
            <a:off x="190500" y="1084263"/>
            <a:ext cx="846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latin typeface="Helvetica LT Std" pitchFamily="34" charset="0"/>
              </a:rPr>
              <a:t>3.	Double pole nature of </a:t>
            </a:r>
            <a:r>
              <a:rPr lang="en-US" sz="1800" b="1">
                <a:latin typeface="Symbol" charset="2"/>
              </a:rPr>
              <a:t>L</a:t>
            </a:r>
            <a:r>
              <a:rPr lang="en-US" sz="1800" b="1">
                <a:latin typeface="Helvetica LT Std" pitchFamily="34" charset="0"/>
              </a:rPr>
              <a:t>(1405) and no interference effects with non-resonant channels. </a:t>
            </a:r>
            <a:endParaRPr lang="en-US" sz="1800">
              <a:latin typeface="Helvetica LT Std" pitchFamily="34" charset="0"/>
            </a:endParaRPr>
          </a:p>
          <a:p>
            <a:pPr eaLnBrk="1" hangingPunct="1"/>
            <a:endParaRPr lang="en-US" sz="1800">
              <a:latin typeface="Helvetica LT Std" pitchFamily="34" charset="0"/>
            </a:endParaRPr>
          </a:p>
        </p:txBody>
      </p:sp>
      <p:sp>
        <p:nvSpPr>
          <p:cNvPr id="56326" name="Rechteck 7"/>
          <p:cNvSpPr>
            <a:spLocks noChangeArrowheads="1"/>
          </p:cNvSpPr>
          <p:nvPr/>
        </p:nvSpPr>
        <p:spPr bwMode="auto">
          <a:xfrm>
            <a:off x="2863850" y="5132388"/>
            <a:ext cx="40100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latin typeface="Helvetica LT Std" pitchFamily="34" charset="0"/>
              </a:rPr>
              <a:t>m</a:t>
            </a:r>
            <a:r>
              <a:rPr lang="en-US" baseline="-25000">
                <a:latin typeface="Helvetica LT Std" pitchFamily="34" charset="0"/>
              </a:rPr>
              <a:t>0,1</a:t>
            </a:r>
            <a:r>
              <a:rPr lang="en-US">
                <a:latin typeface="Helvetica LT Std" pitchFamily="34" charset="0"/>
              </a:rPr>
              <a:t>=Re(z</a:t>
            </a:r>
            <a:r>
              <a:rPr lang="en-US" baseline="-25000">
                <a:latin typeface="Helvetica LT Std" pitchFamily="34" charset="0"/>
              </a:rPr>
              <a:t>1</a:t>
            </a:r>
            <a:r>
              <a:rPr lang="en-US">
                <a:latin typeface="Helvetica LT Std" pitchFamily="34" charset="0"/>
              </a:rPr>
              <a:t>)=1424</a:t>
            </a:r>
            <a:r>
              <a:rPr lang="en-US" baseline="30000">
                <a:latin typeface="Helvetica LT Std" pitchFamily="34" charset="0"/>
              </a:rPr>
              <a:t>+7</a:t>
            </a:r>
            <a:r>
              <a:rPr lang="en-US" baseline="-25000">
                <a:latin typeface="Helvetica LT Std" pitchFamily="34" charset="0"/>
              </a:rPr>
              <a:t>-23</a:t>
            </a:r>
            <a:r>
              <a:rPr lang="en-US">
                <a:latin typeface="Helvetica LT Std" pitchFamily="34" charset="0"/>
              </a:rPr>
              <a:t> MeV</a:t>
            </a:r>
            <a:endParaRPr lang="en-US" baseline="-25000">
              <a:latin typeface="Helvetica LT Std" pitchFamily="34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latin typeface="Symbol" charset="2"/>
              </a:rPr>
              <a:t>G</a:t>
            </a:r>
            <a:r>
              <a:rPr lang="en-US" baseline="-25000">
                <a:latin typeface="Helvetica LT Std" pitchFamily="34" charset="0"/>
              </a:rPr>
              <a:t>0,1</a:t>
            </a:r>
            <a:r>
              <a:rPr lang="en-US">
                <a:latin typeface="Helvetica LT Std" pitchFamily="34" charset="0"/>
              </a:rPr>
              <a:t>=2*Im(z</a:t>
            </a:r>
            <a:r>
              <a:rPr lang="en-US" baseline="-25000">
                <a:latin typeface="Helvetica LT Std" pitchFamily="34" charset="0"/>
              </a:rPr>
              <a:t>1</a:t>
            </a:r>
            <a:r>
              <a:rPr lang="en-US">
                <a:latin typeface="Helvetica LT Std" pitchFamily="34" charset="0"/>
              </a:rPr>
              <a:t>)=52</a:t>
            </a:r>
            <a:r>
              <a:rPr lang="en-US" baseline="30000">
                <a:latin typeface="Helvetica LT Std" pitchFamily="34" charset="0"/>
              </a:rPr>
              <a:t>+6</a:t>
            </a:r>
            <a:r>
              <a:rPr lang="en-US" baseline="-25000">
                <a:latin typeface="Helvetica LT Std" pitchFamily="34" charset="0"/>
              </a:rPr>
              <a:t>-28</a:t>
            </a:r>
            <a:r>
              <a:rPr lang="en-US">
                <a:latin typeface="Helvetica LT Std" pitchFamily="34" charset="0"/>
              </a:rPr>
              <a:t> MeV</a:t>
            </a:r>
            <a:endParaRPr lang="en-US" baseline="-25000">
              <a:latin typeface="Helvetica LT Std" pitchFamily="34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latin typeface="Helvetica LT Std" pitchFamily="34" charset="0"/>
              </a:rPr>
              <a:t>m</a:t>
            </a:r>
            <a:r>
              <a:rPr lang="en-US" baseline="-25000">
                <a:latin typeface="Helvetica LT Std" pitchFamily="34" charset="0"/>
              </a:rPr>
              <a:t>0,2</a:t>
            </a:r>
            <a:r>
              <a:rPr lang="en-US">
                <a:latin typeface="Helvetica LT Std" pitchFamily="34" charset="0"/>
              </a:rPr>
              <a:t>=Re(z</a:t>
            </a:r>
            <a:r>
              <a:rPr lang="en-US" baseline="-25000">
                <a:latin typeface="Helvetica LT Std" pitchFamily="34" charset="0"/>
              </a:rPr>
              <a:t>2</a:t>
            </a:r>
            <a:r>
              <a:rPr lang="en-US">
                <a:latin typeface="Helvetica LT Std" pitchFamily="34" charset="0"/>
              </a:rPr>
              <a:t>)=1381</a:t>
            </a:r>
            <a:r>
              <a:rPr lang="en-US" baseline="30000">
                <a:latin typeface="Helvetica LT Std" pitchFamily="34" charset="0"/>
              </a:rPr>
              <a:t>+18</a:t>
            </a:r>
            <a:r>
              <a:rPr lang="en-US" baseline="-25000">
                <a:latin typeface="Helvetica LT Std" pitchFamily="34" charset="0"/>
              </a:rPr>
              <a:t>-6</a:t>
            </a:r>
            <a:r>
              <a:rPr lang="en-US">
                <a:latin typeface="Helvetica LT Std" pitchFamily="34" charset="0"/>
              </a:rPr>
              <a:t> MeV</a:t>
            </a:r>
          </a:p>
          <a:p>
            <a:pPr>
              <a:spcBef>
                <a:spcPct val="20000"/>
              </a:spcBef>
            </a:pPr>
            <a:r>
              <a:rPr lang="en-US">
                <a:latin typeface="Symbol" charset="2"/>
              </a:rPr>
              <a:t>G</a:t>
            </a:r>
            <a:r>
              <a:rPr lang="en-US" baseline="-25000">
                <a:latin typeface="Helvetica LT Std" pitchFamily="34" charset="0"/>
              </a:rPr>
              <a:t>0,2</a:t>
            </a:r>
            <a:r>
              <a:rPr lang="en-US">
                <a:latin typeface="Helvetica LT Std" pitchFamily="34" charset="0"/>
              </a:rPr>
              <a:t>=2*Im(z</a:t>
            </a:r>
            <a:r>
              <a:rPr lang="en-US" baseline="-25000">
                <a:latin typeface="Helvetica LT Std" pitchFamily="34" charset="0"/>
              </a:rPr>
              <a:t>2</a:t>
            </a:r>
            <a:r>
              <a:rPr lang="en-US">
                <a:latin typeface="Helvetica LT Std" pitchFamily="34" charset="0"/>
              </a:rPr>
              <a:t>)162</a:t>
            </a:r>
            <a:r>
              <a:rPr lang="en-US" baseline="30000">
                <a:latin typeface="Helvetica LT Std" pitchFamily="34" charset="0"/>
              </a:rPr>
              <a:t>+38</a:t>
            </a:r>
            <a:r>
              <a:rPr lang="en-US" baseline="-25000">
                <a:latin typeface="Helvetica LT Std" pitchFamily="34" charset="0"/>
              </a:rPr>
              <a:t>-16</a:t>
            </a:r>
            <a:r>
              <a:rPr lang="en-US">
                <a:latin typeface="Helvetica LT Std" pitchFamily="34" charset="0"/>
              </a:rPr>
              <a:t> MeV</a:t>
            </a:r>
          </a:p>
        </p:txBody>
      </p:sp>
      <p:sp>
        <p:nvSpPr>
          <p:cNvPr id="10" name="Rechteck 9"/>
          <p:cNvSpPr/>
          <p:nvPr/>
        </p:nvSpPr>
        <p:spPr>
          <a:xfrm>
            <a:off x="2863850" y="5143500"/>
            <a:ext cx="2982913" cy="13684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63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086100"/>
            <a:ext cx="89249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115888" y="3071813"/>
            <a:ext cx="8886825" cy="12858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190625" y="180975"/>
            <a:ext cx="6750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3. Possible explanation for </a:t>
            </a:r>
            <a:r>
              <a:rPr lang="en-US" sz="2800">
                <a:solidFill>
                  <a:srgbClr val="0000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(1405) signal</a:t>
            </a:r>
            <a:endParaRPr lang="en-US" sz="2800" baseline="300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76850" y="955675"/>
            <a:ext cx="3381375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8372" name="Textfeld 13"/>
          <p:cNvSpPr txBox="1">
            <a:spLocks noChangeArrowheads="1"/>
          </p:cNvSpPr>
          <p:nvPr/>
        </p:nvSpPr>
        <p:spPr bwMode="auto">
          <a:xfrm>
            <a:off x="201613" y="1881188"/>
            <a:ext cx="87233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Helvetica LT Std" pitchFamily="34" charset="0"/>
              </a:rPr>
              <a:t>Assumption: </a:t>
            </a:r>
          </a:p>
          <a:p>
            <a:pPr eaLnBrk="1" hangingPunct="1"/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Symbol" charset="2"/>
              </a:rPr>
              <a:t>L</a:t>
            </a:r>
            <a:r>
              <a:rPr lang="en-US" sz="1800">
                <a:latin typeface="Helvetica LT Std" pitchFamily="34" charset="0"/>
              </a:rPr>
              <a:t>(1405) signal does </a:t>
            </a:r>
            <a:r>
              <a:rPr lang="en-US" sz="1800" b="1">
                <a:latin typeface="Helvetica LT Std" pitchFamily="34" charset="0"/>
              </a:rPr>
              <a:t>not</a:t>
            </a:r>
            <a:r>
              <a:rPr lang="en-US" sz="1800">
                <a:latin typeface="Helvetica LT Std" pitchFamily="34" charset="0"/>
              </a:rPr>
              <a:t> interfere with non-resonant background</a:t>
            </a:r>
          </a:p>
          <a:p>
            <a:pPr eaLnBrk="1" hangingPunct="1"/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latin typeface="Helvetica LT Std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latin typeface="Helvetica LT Std" pitchFamily="34" charset="0"/>
            </a:endParaRPr>
          </a:p>
        </p:txBody>
      </p:sp>
      <p:sp>
        <p:nvSpPr>
          <p:cNvPr id="58373" name="Textfeld 6"/>
          <p:cNvSpPr txBox="1">
            <a:spLocks noChangeArrowheads="1"/>
          </p:cNvSpPr>
          <p:nvPr/>
        </p:nvSpPr>
        <p:spPr bwMode="auto">
          <a:xfrm>
            <a:off x="190500" y="1084263"/>
            <a:ext cx="846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latin typeface="Helvetica LT Std" pitchFamily="34" charset="0"/>
              </a:rPr>
              <a:t>3.	Double pole nature of </a:t>
            </a:r>
            <a:r>
              <a:rPr lang="en-US" sz="1800" b="1">
                <a:latin typeface="Symbol" charset="2"/>
              </a:rPr>
              <a:t>L</a:t>
            </a:r>
            <a:r>
              <a:rPr lang="en-US" sz="1800" b="1">
                <a:latin typeface="Helvetica LT Std" pitchFamily="34" charset="0"/>
              </a:rPr>
              <a:t>(1405) and no interference effects with non-resonant channels. </a:t>
            </a:r>
            <a:endParaRPr lang="en-US" sz="1800">
              <a:latin typeface="Helvetica LT Std" pitchFamily="34" charset="0"/>
            </a:endParaRPr>
          </a:p>
          <a:p>
            <a:pPr eaLnBrk="1" hangingPunct="1"/>
            <a:endParaRPr lang="en-US" sz="1800">
              <a:latin typeface="Helvetica LT Std" pitchFamily="34" charset="0"/>
            </a:endParaRPr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70"/>
          <a:stretch>
            <a:fillRect/>
          </a:stretch>
        </p:blipFill>
        <p:spPr bwMode="auto">
          <a:xfrm>
            <a:off x="114300" y="3211513"/>
            <a:ext cx="4516438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0" b="36104"/>
          <a:stretch>
            <a:fillRect/>
          </a:stretch>
        </p:blipFill>
        <p:spPr bwMode="auto">
          <a:xfrm>
            <a:off x="4549775" y="3211513"/>
            <a:ext cx="45164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5162550" y="3203575"/>
            <a:ext cx="3600450" cy="57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98463" y="5981700"/>
            <a:ext cx="284162" cy="46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83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36"/>
          <a:stretch>
            <a:fillRect/>
          </a:stretch>
        </p:blipFill>
        <p:spPr bwMode="auto">
          <a:xfrm>
            <a:off x="4497388" y="6030913"/>
            <a:ext cx="462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8" t="92944"/>
          <a:stretch>
            <a:fillRect/>
          </a:stretch>
        </p:blipFill>
        <p:spPr bwMode="auto">
          <a:xfrm>
            <a:off x="4233863" y="5802313"/>
            <a:ext cx="4270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8" t="92944"/>
          <a:stretch>
            <a:fillRect/>
          </a:stretch>
        </p:blipFill>
        <p:spPr bwMode="auto">
          <a:xfrm>
            <a:off x="8693150" y="5789613"/>
            <a:ext cx="4254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36"/>
          <a:stretch>
            <a:fillRect/>
          </a:stretch>
        </p:blipFill>
        <p:spPr bwMode="auto">
          <a:xfrm>
            <a:off x="34925" y="6034088"/>
            <a:ext cx="46196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190625" y="180975"/>
            <a:ext cx="6750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3. Possible explanation for </a:t>
            </a:r>
            <a:r>
              <a:rPr lang="en-US" sz="2800">
                <a:solidFill>
                  <a:srgbClr val="0000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(1405) signal</a:t>
            </a:r>
            <a:endParaRPr lang="en-US" sz="2800" baseline="300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76850" y="955675"/>
            <a:ext cx="3381375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0420" name="Textfeld 6"/>
          <p:cNvSpPr txBox="1">
            <a:spLocks noChangeArrowheads="1"/>
          </p:cNvSpPr>
          <p:nvPr/>
        </p:nvSpPr>
        <p:spPr bwMode="auto">
          <a:xfrm>
            <a:off x="190500" y="1084263"/>
            <a:ext cx="846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latin typeface="Helvetica LT Std" pitchFamily="34" charset="0"/>
              </a:rPr>
              <a:t>3.	Double pole nature of </a:t>
            </a:r>
            <a:r>
              <a:rPr lang="en-US" sz="1800" b="1">
                <a:latin typeface="Symbol" charset="2"/>
              </a:rPr>
              <a:t>L</a:t>
            </a:r>
            <a:r>
              <a:rPr lang="en-US" sz="1800" b="1">
                <a:latin typeface="Helvetica LT Std" pitchFamily="34" charset="0"/>
              </a:rPr>
              <a:t>(1405) and no interference effects with non-resonant channels. </a:t>
            </a:r>
            <a:endParaRPr lang="en-US" sz="1800">
              <a:latin typeface="Helvetica LT Std" pitchFamily="34" charset="0"/>
            </a:endParaRPr>
          </a:p>
          <a:p>
            <a:pPr eaLnBrk="1" hangingPunct="1"/>
            <a:endParaRPr lang="en-US" sz="1800">
              <a:latin typeface="Helvetica LT Std" pitchFamily="34" charset="0"/>
            </a:endParaRP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57"/>
          <a:stretch>
            <a:fillRect/>
          </a:stretch>
        </p:blipFill>
        <p:spPr bwMode="auto">
          <a:xfrm>
            <a:off x="101600" y="1952625"/>
            <a:ext cx="451643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758950"/>
            <a:ext cx="4433887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372100"/>
            <a:ext cx="71405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Textfeld 7"/>
          <p:cNvSpPr txBox="1">
            <a:spLocks noChangeArrowheads="1"/>
          </p:cNvSpPr>
          <p:nvPr/>
        </p:nvSpPr>
        <p:spPr bwMode="auto">
          <a:xfrm>
            <a:off x="7708900" y="26289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425" name="Textfeld 8"/>
          <p:cNvSpPr txBox="1">
            <a:spLocks noChangeArrowheads="1"/>
          </p:cNvSpPr>
          <p:nvPr/>
        </p:nvSpPr>
        <p:spPr bwMode="auto">
          <a:xfrm>
            <a:off x="6443663" y="26400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459538" y="2667000"/>
            <a:ext cx="312737" cy="369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734300" y="2641600"/>
            <a:ext cx="312738" cy="369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190625" y="180975"/>
            <a:ext cx="6750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3. Possible explanation for </a:t>
            </a:r>
            <a:r>
              <a:rPr lang="en-US" sz="2800">
                <a:solidFill>
                  <a:srgbClr val="0000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(1405) signal</a:t>
            </a:r>
            <a:endParaRPr lang="en-US" sz="2800" baseline="300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76850" y="955675"/>
            <a:ext cx="3381375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2468" name="Textfeld 13"/>
          <p:cNvSpPr txBox="1">
            <a:spLocks noChangeArrowheads="1"/>
          </p:cNvSpPr>
          <p:nvPr/>
        </p:nvSpPr>
        <p:spPr bwMode="auto">
          <a:xfrm>
            <a:off x="201613" y="1881188"/>
            <a:ext cx="8723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Helvetica LT Std" pitchFamily="34" charset="0"/>
              </a:rPr>
              <a:t>New Assumption: </a:t>
            </a:r>
          </a:p>
          <a:p>
            <a:pPr eaLnBrk="1" hangingPunct="1"/>
            <a:r>
              <a:rPr lang="en-US" sz="1800">
                <a:latin typeface="Helvetica LT Std" pitchFamily="34" charset="0"/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Constraints on m</a:t>
            </a:r>
            <a:r>
              <a:rPr lang="en-US" sz="1800" baseline="-25000">
                <a:latin typeface="Helvetica LT Std" pitchFamily="34" charset="0"/>
              </a:rPr>
              <a:t>0,i</a:t>
            </a:r>
            <a:r>
              <a:rPr lang="en-US" sz="1800">
                <a:latin typeface="Helvetica LT Std" pitchFamily="34" charset="0"/>
              </a:rPr>
              <a:t> and </a:t>
            </a:r>
            <a:r>
              <a:rPr lang="en-US" sz="1800">
                <a:latin typeface="Symbol" charset="2"/>
              </a:rPr>
              <a:t>G</a:t>
            </a:r>
            <a:r>
              <a:rPr lang="en-US" sz="1800" baseline="-25000">
                <a:latin typeface="Helvetica LT Std" pitchFamily="34" charset="0"/>
              </a:rPr>
              <a:t>0,I</a:t>
            </a:r>
            <a:r>
              <a:rPr lang="en-US" sz="1800">
                <a:latin typeface="Helvetica LT Std" pitchFamily="34" charset="0"/>
              </a:rPr>
              <a:t> are taken from </a:t>
            </a:r>
            <a:r>
              <a:rPr lang="en-US" sz="1800" b="1">
                <a:latin typeface="Helvetica LT Std" pitchFamily="34" charset="0"/>
              </a:rPr>
              <a:t>Mai </a:t>
            </a:r>
            <a:r>
              <a:rPr lang="en-US" sz="1800">
                <a:latin typeface="Helvetica LT Std" pitchFamily="34" charset="0"/>
              </a:rPr>
              <a:t>results </a:t>
            </a:r>
          </a:p>
          <a:p>
            <a:pPr eaLnBrk="1" hangingPunct="1"/>
            <a:r>
              <a:rPr lang="en-US" sz="1800">
                <a:latin typeface="Helvetica LT Std" pitchFamily="34" charset="0"/>
              </a:rPr>
              <a:t>	(</a:t>
            </a:r>
            <a:r>
              <a:rPr lang="en-US" sz="1800" b="1">
                <a:latin typeface="Calibri" charset="0"/>
              </a:rPr>
              <a:t>Nucl.Phys. A900 (2013) 51 - 64</a:t>
            </a:r>
            <a:r>
              <a:rPr lang="en-US" sz="1800">
                <a:latin typeface="Helvetica LT Std" pitchFamily="34" charset="0"/>
              </a:rPr>
              <a:t>)</a:t>
            </a:r>
          </a:p>
        </p:txBody>
      </p:sp>
      <p:sp>
        <p:nvSpPr>
          <p:cNvPr id="62469" name="Textfeld 6"/>
          <p:cNvSpPr txBox="1">
            <a:spLocks noChangeArrowheads="1"/>
          </p:cNvSpPr>
          <p:nvPr/>
        </p:nvSpPr>
        <p:spPr bwMode="auto">
          <a:xfrm>
            <a:off x="190500" y="1084263"/>
            <a:ext cx="846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latin typeface="Helvetica LT Std" pitchFamily="34" charset="0"/>
              </a:rPr>
              <a:t>3.	Double pole nature of </a:t>
            </a:r>
            <a:r>
              <a:rPr lang="en-US" sz="1800" b="1">
                <a:latin typeface="Symbol" charset="2"/>
              </a:rPr>
              <a:t>L</a:t>
            </a:r>
            <a:r>
              <a:rPr lang="en-US" sz="1800" b="1">
                <a:latin typeface="Helvetica LT Std" pitchFamily="34" charset="0"/>
              </a:rPr>
              <a:t>(1405) and no interference effects with non-resonant channels. </a:t>
            </a:r>
            <a:endParaRPr lang="en-US" sz="1800">
              <a:latin typeface="Helvetica LT Std" pitchFamily="34" charset="0"/>
            </a:endParaRPr>
          </a:p>
          <a:p>
            <a:pPr eaLnBrk="1" hangingPunct="1"/>
            <a:endParaRPr lang="en-US" sz="1800">
              <a:latin typeface="Helvetica LT Std" pitchFamily="34" charset="0"/>
            </a:endParaRPr>
          </a:p>
        </p:txBody>
      </p:sp>
      <p:sp>
        <p:nvSpPr>
          <p:cNvPr id="62470" name="Rechteck 7"/>
          <p:cNvSpPr>
            <a:spLocks noChangeArrowheads="1"/>
          </p:cNvSpPr>
          <p:nvPr/>
        </p:nvSpPr>
        <p:spPr bwMode="auto">
          <a:xfrm>
            <a:off x="5170488" y="4227513"/>
            <a:ext cx="29813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latin typeface="Helvetica LT Std" pitchFamily="34" charset="0"/>
              </a:rPr>
              <a:t>m</a:t>
            </a:r>
            <a:r>
              <a:rPr lang="en-US" baseline="-25000">
                <a:latin typeface="Helvetica LT Std" pitchFamily="34" charset="0"/>
              </a:rPr>
              <a:t>0,1</a:t>
            </a:r>
            <a:r>
              <a:rPr lang="en-US">
                <a:latin typeface="Helvetica LT Std" pitchFamily="34" charset="0"/>
              </a:rPr>
              <a:t>=Re(z</a:t>
            </a:r>
            <a:r>
              <a:rPr lang="en-US" baseline="-25000">
                <a:latin typeface="Helvetica LT Std" pitchFamily="34" charset="0"/>
              </a:rPr>
              <a:t>1</a:t>
            </a:r>
            <a:r>
              <a:rPr lang="en-US">
                <a:latin typeface="Helvetica LT Std" pitchFamily="34" charset="0"/>
              </a:rPr>
              <a:t>)=1428</a:t>
            </a:r>
            <a:r>
              <a:rPr lang="en-US" baseline="30000">
                <a:latin typeface="Helvetica LT Std" pitchFamily="34" charset="0"/>
              </a:rPr>
              <a:t>+2</a:t>
            </a:r>
            <a:r>
              <a:rPr lang="en-US" baseline="-25000">
                <a:latin typeface="Helvetica LT Std" pitchFamily="34" charset="0"/>
              </a:rPr>
              <a:t>-1</a:t>
            </a:r>
            <a:r>
              <a:rPr lang="en-US">
                <a:latin typeface="Helvetica LT Std" pitchFamily="34" charset="0"/>
              </a:rPr>
              <a:t> MeV</a:t>
            </a:r>
            <a:endParaRPr lang="en-US" baseline="-25000">
              <a:latin typeface="Helvetica LT Std" pitchFamily="34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latin typeface="Symbol" charset="2"/>
              </a:rPr>
              <a:t>G</a:t>
            </a:r>
            <a:r>
              <a:rPr lang="en-US" baseline="-25000">
                <a:latin typeface="Helvetica LT Std" pitchFamily="34" charset="0"/>
              </a:rPr>
              <a:t>0,1</a:t>
            </a:r>
            <a:r>
              <a:rPr lang="en-US">
                <a:latin typeface="Helvetica LT Std" pitchFamily="34" charset="0"/>
              </a:rPr>
              <a:t>=2*Im(z</a:t>
            </a:r>
            <a:r>
              <a:rPr lang="en-US" baseline="-25000">
                <a:latin typeface="Helvetica LT Std" pitchFamily="34" charset="0"/>
              </a:rPr>
              <a:t>1</a:t>
            </a:r>
            <a:r>
              <a:rPr lang="en-US">
                <a:latin typeface="Helvetica LT Std" pitchFamily="34" charset="0"/>
              </a:rPr>
              <a:t>)=16</a:t>
            </a:r>
            <a:r>
              <a:rPr lang="en-US" baseline="30000">
                <a:latin typeface="Helvetica LT Std" pitchFamily="34" charset="0"/>
              </a:rPr>
              <a:t>+4</a:t>
            </a:r>
            <a:r>
              <a:rPr lang="en-US" baseline="-25000">
                <a:latin typeface="Helvetica LT Std" pitchFamily="34" charset="0"/>
              </a:rPr>
              <a:t>-4</a:t>
            </a:r>
            <a:r>
              <a:rPr lang="en-US">
                <a:latin typeface="Helvetica LT Std" pitchFamily="34" charset="0"/>
              </a:rPr>
              <a:t> MeV</a:t>
            </a:r>
            <a:endParaRPr lang="en-US" baseline="-25000">
              <a:latin typeface="Helvetica LT Std" pitchFamily="34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latin typeface="Helvetica LT Std" pitchFamily="34" charset="0"/>
              </a:rPr>
              <a:t>m</a:t>
            </a:r>
            <a:r>
              <a:rPr lang="en-US" baseline="-25000">
                <a:latin typeface="Helvetica LT Std" pitchFamily="34" charset="0"/>
              </a:rPr>
              <a:t>0,2</a:t>
            </a:r>
            <a:r>
              <a:rPr lang="en-US">
                <a:latin typeface="Helvetica LT Std" pitchFamily="34" charset="0"/>
              </a:rPr>
              <a:t>=Re(z</a:t>
            </a:r>
            <a:r>
              <a:rPr lang="en-US" baseline="-25000">
                <a:latin typeface="Helvetica LT Std" pitchFamily="34" charset="0"/>
              </a:rPr>
              <a:t>2</a:t>
            </a:r>
            <a:r>
              <a:rPr lang="en-US">
                <a:latin typeface="Helvetica LT Std" pitchFamily="34" charset="0"/>
              </a:rPr>
              <a:t>)=1497</a:t>
            </a:r>
            <a:r>
              <a:rPr lang="en-US" baseline="30000">
                <a:latin typeface="Helvetica LT Std" pitchFamily="34" charset="0"/>
              </a:rPr>
              <a:t>+11</a:t>
            </a:r>
            <a:r>
              <a:rPr lang="en-US" baseline="-25000">
                <a:latin typeface="Helvetica LT Std" pitchFamily="34" charset="0"/>
              </a:rPr>
              <a:t>-7</a:t>
            </a:r>
            <a:r>
              <a:rPr lang="en-US">
                <a:latin typeface="Helvetica LT Std" pitchFamily="34" charset="0"/>
              </a:rPr>
              <a:t> MeV</a:t>
            </a:r>
          </a:p>
          <a:p>
            <a:pPr>
              <a:spcBef>
                <a:spcPct val="20000"/>
              </a:spcBef>
            </a:pPr>
            <a:r>
              <a:rPr lang="en-US">
                <a:latin typeface="Symbol" charset="2"/>
              </a:rPr>
              <a:t>G</a:t>
            </a:r>
            <a:r>
              <a:rPr lang="en-US" baseline="-25000">
                <a:latin typeface="Helvetica LT Std" pitchFamily="34" charset="0"/>
              </a:rPr>
              <a:t>0,2</a:t>
            </a:r>
            <a:r>
              <a:rPr lang="en-US">
                <a:latin typeface="Helvetica LT Std" pitchFamily="34" charset="0"/>
              </a:rPr>
              <a:t>=2*Im(z</a:t>
            </a:r>
            <a:r>
              <a:rPr lang="en-US" baseline="-25000">
                <a:latin typeface="Helvetica LT Std" pitchFamily="34" charset="0"/>
              </a:rPr>
              <a:t>2</a:t>
            </a:r>
            <a:r>
              <a:rPr lang="en-US">
                <a:latin typeface="Helvetica LT Std" pitchFamily="34" charset="0"/>
              </a:rPr>
              <a:t>)150</a:t>
            </a:r>
            <a:r>
              <a:rPr lang="en-US" baseline="30000">
                <a:latin typeface="Helvetica LT Std" pitchFamily="34" charset="0"/>
              </a:rPr>
              <a:t>+18</a:t>
            </a:r>
            <a:r>
              <a:rPr lang="en-US" baseline="-25000">
                <a:latin typeface="Helvetica LT Std" pitchFamily="34" charset="0"/>
              </a:rPr>
              <a:t>-18</a:t>
            </a:r>
            <a:r>
              <a:rPr lang="en-US">
                <a:latin typeface="Helvetica LT Std" pitchFamily="34" charset="0"/>
              </a:rPr>
              <a:t> MeV</a:t>
            </a:r>
          </a:p>
        </p:txBody>
      </p:sp>
      <p:sp>
        <p:nvSpPr>
          <p:cNvPr id="10" name="Rechteck 9"/>
          <p:cNvSpPr/>
          <p:nvPr/>
        </p:nvSpPr>
        <p:spPr>
          <a:xfrm>
            <a:off x="5170488" y="4238625"/>
            <a:ext cx="2981325" cy="13684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2472" name="Rechteck 12"/>
          <p:cNvSpPr>
            <a:spLocks noChangeArrowheads="1"/>
          </p:cNvSpPr>
          <p:nvPr/>
        </p:nvSpPr>
        <p:spPr bwMode="auto">
          <a:xfrm>
            <a:off x="984250" y="4240213"/>
            <a:ext cx="29829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latin typeface="Helvetica LT Std" pitchFamily="34" charset="0"/>
              </a:rPr>
              <a:t>m</a:t>
            </a:r>
            <a:r>
              <a:rPr lang="en-US" baseline="-25000">
                <a:latin typeface="Helvetica LT Std" pitchFamily="34" charset="0"/>
              </a:rPr>
              <a:t>0,1</a:t>
            </a:r>
            <a:r>
              <a:rPr lang="en-US">
                <a:latin typeface="Helvetica LT Std" pitchFamily="34" charset="0"/>
              </a:rPr>
              <a:t>=Re(z</a:t>
            </a:r>
            <a:r>
              <a:rPr lang="en-US" baseline="-25000">
                <a:latin typeface="Helvetica LT Std" pitchFamily="34" charset="0"/>
              </a:rPr>
              <a:t>1</a:t>
            </a:r>
            <a:r>
              <a:rPr lang="en-US">
                <a:latin typeface="Helvetica LT Std" pitchFamily="34" charset="0"/>
              </a:rPr>
              <a:t>)=1424</a:t>
            </a:r>
            <a:r>
              <a:rPr lang="en-US" baseline="30000">
                <a:latin typeface="Helvetica LT Std" pitchFamily="34" charset="0"/>
              </a:rPr>
              <a:t>+7</a:t>
            </a:r>
            <a:r>
              <a:rPr lang="en-US" baseline="-25000">
                <a:latin typeface="Helvetica LT Std" pitchFamily="34" charset="0"/>
              </a:rPr>
              <a:t>-23</a:t>
            </a:r>
            <a:r>
              <a:rPr lang="en-US">
                <a:latin typeface="Helvetica LT Std" pitchFamily="34" charset="0"/>
              </a:rPr>
              <a:t> MeV</a:t>
            </a:r>
            <a:endParaRPr lang="en-US" baseline="-25000">
              <a:latin typeface="Helvetica LT Std" pitchFamily="34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latin typeface="Symbol" charset="2"/>
              </a:rPr>
              <a:t>G</a:t>
            </a:r>
            <a:r>
              <a:rPr lang="en-US" baseline="-25000">
                <a:latin typeface="Helvetica LT Std" pitchFamily="34" charset="0"/>
              </a:rPr>
              <a:t>0,1</a:t>
            </a:r>
            <a:r>
              <a:rPr lang="en-US">
                <a:latin typeface="Helvetica LT Std" pitchFamily="34" charset="0"/>
              </a:rPr>
              <a:t>=2*Im(z</a:t>
            </a:r>
            <a:r>
              <a:rPr lang="en-US" baseline="-25000">
                <a:latin typeface="Helvetica LT Std" pitchFamily="34" charset="0"/>
              </a:rPr>
              <a:t>1</a:t>
            </a:r>
            <a:r>
              <a:rPr lang="en-US">
                <a:latin typeface="Helvetica LT Std" pitchFamily="34" charset="0"/>
              </a:rPr>
              <a:t>)=52</a:t>
            </a:r>
            <a:r>
              <a:rPr lang="en-US" baseline="30000">
                <a:latin typeface="Helvetica LT Std" pitchFamily="34" charset="0"/>
              </a:rPr>
              <a:t>+6</a:t>
            </a:r>
            <a:r>
              <a:rPr lang="en-US" baseline="-25000">
                <a:latin typeface="Helvetica LT Std" pitchFamily="34" charset="0"/>
              </a:rPr>
              <a:t>-28</a:t>
            </a:r>
            <a:r>
              <a:rPr lang="en-US">
                <a:latin typeface="Helvetica LT Std" pitchFamily="34" charset="0"/>
              </a:rPr>
              <a:t> MeV</a:t>
            </a:r>
            <a:endParaRPr lang="en-US" baseline="-25000">
              <a:latin typeface="Helvetica LT Std" pitchFamily="34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latin typeface="Helvetica LT Std" pitchFamily="34" charset="0"/>
              </a:rPr>
              <a:t>m</a:t>
            </a:r>
            <a:r>
              <a:rPr lang="en-US" baseline="-25000">
                <a:latin typeface="Helvetica LT Std" pitchFamily="34" charset="0"/>
              </a:rPr>
              <a:t>0,2</a:t>
            </a:r>
            <a:r>
              <a:rPr lang="en-US">
                <a:latin typeface="Helvetica LT Std" pitchFamily="34" charset="0"/>
              </a:rPr>
              <a:t>=Re(z</a:t>
            </a:r>
            <a:r>
              <a:rPr lang="en-US" baseline="-25000">
                <a:latin typeface="Helvetica LT Std" pitchFamily="34" charset="0"/>
              </a:rPr>
              <a:t>2</a:t>
            </a:r>
            <a:r>
              <a:rPr lang="en-US">
                <a:latin typeface="Helvetica LT Std" pitchFamily="34" charset="0"/>
              </a:rPr>
              <a:t>)=1381</a:t>
            </a:r>
            <a:r>
              <a:rPr lang="en-US" baseline="30000">
                <a:latin typeface="Helvetica LT Std" pitchFamily="34" charset="0"/>
              </a:rPr>
              <a:t>+18</a:t>
            </a:r>
            <a:r>
              <a:rPr lang="en-US" baseline="-25000">
                <a:latin typeface="Helvetica LT Std" pitchFamily="34" charset="0"/>
              </a:rPr>
              <a:t>-6</a:t>
            </a:r>
            <a:r>
              <a:rPr lang="en-US">
                <a:latin typeface="Helvetica LT Std" pitchFamily="34" charset="0"/>
              </a:rPr>
              <a:t> MeV</a:t>
            </a:r>
          </a:p>
          <a:p>
            <a:pPr>
              <a:spcBef>
                <a:spcPct val="20000"/>
              </a:spcBef>
            </a:pPr>
            <a:r>
              <a:rPr lang="en-US">
                <a:latin typeface="Symbol" charset="2"/>
              </a:rPr>
              <a:t>G</a:t>
            </a:r>
            <a:r>
              <a:rPr lang="en-US" baseline="-25000">
                <a:latin typeface="Helvetica LT Std" pitchFamily="34" charset="0"/>
              </a:rPr>
              <a:t>0,2</a:t>
            </a:r>
            <a:r>
              <a:rPr lang="en-US">
                <a:latin typeface="Helvetica LT Std" pitchFamily="34" charset="0"/>
              </a:rPr>
              <a:t>=2*Im(z</a:t>
            </a:r>
            <a:r>
              <a:rPr lang="en-US" baseline="-25000">
                <a:latin typeface="Helvetica LT Std" pitchFamily="34" charset="0"/>
              </a:rPr>
              <a:t>2</a:t>
            </a:r>
            <a:r>
              <a:rPr lang="en-US">
                <a:latin typeface="Helvetica LT Std" pitchFamily="34" charset="0"/>
              </a:rPr>
              <a:t>)162</a:t>
            </a:r>
            <a:r>
              <a:rPr lang="en-US" baseline="30000">
                <a:latin typeface="Helvetica LT Std" pitchFamily="34" charset="0"/>
              </a:rPr>
              <a:t>+38</a:t>
            </a:r>
            <a:r>
              <a:rPr lang="en-US" baseline="-25000">
                <a:latin typeface="Helvetica LT Std" pitchFamily="34" charset="0"/>
              </a:rPr>
              <a:t>-16</a:t>
            </a:r>
            <a:r>
              <a:rPr lang="en-US">
                <a:latin typeface="Helvetica LT Std" pitchFamily="34" charset="0"/>
              </a:rPr>
              <a:t> MeV</a:t>
            </a:r>
          </a:p>
        </p:txBody>
      </p:sp>
      <p:sp>
        <p:nvSpPr>
          <p:cNvPr id="15" name="Rechteck 14"/>
          <p:cNvSpPr/>
          <p:nvPr/>
        </p:nvSpPr>
        <p:spPr>
          <a:xfrm>
            <a:off x="984250" y="4238625"/>
            <a:ext cx="2982913" cy="13684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2474" name="Rechteck 15"/>
          <p:cNvSpPr>
            <a:spLocks noChangeArrowheads="1"/>
          </p:cNvSpPr>
          <p:nvPr/>
        </p:nvSpPr>
        <p:spPr bwMode="auto">
          <a:xfrm>
            <a:off x="982663" y="3787775"/>
            <a:ext cx="298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latin typeface="Helvetica LT Std" pitchFamily="34" charset="0"/>
              </a:rPr>
              <a:t>Jido et al.</a:t>
            </a:r>
          </a:p>
        </p:txBody>
      </p:sp>
      <p:sp>
        <p:nvSpPr>
          <p:cNvPr id="62475" name="Rechteck 16"/>
          <p:cNvSpPr>
            <a:spLocks noChangeArrowheads="1"/>
          </p:cNvSpPr>
          <p:nvPr/>
        </p:nvSpPr>
        <p:spPr bwMode="auto">
          <a:xfrm>
            <a:off x="5178425" y="3786188"/>
            <a:ext cx="2982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latin typeface="Helvetica LT Std" pitchFamily="34" charset="0"/>
              </a:rPr>
              <a:t>Mai et 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190625" y="180975"/>
            <a:ext cx="6750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3. Possible explanation for </a:t>
            </a:r>
            <a:r>
              <a:rPr lang="en-US" sz="2800">
                <a:solidFill>
                  <a:srgbClr val="0000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(1405) signal</a:t>
            </a:r>
            <a:endParaRPr lang="en-US" sz="2800" baseline="300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76850" y="955675"/>
            <a:ext cx="3381375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516" name="Textfeld 13"/>
          <p:cNvSpPr txBox="1">
            <a:spLocks noChangeArrowheads="1"/>
          </p:cNvSpPr>
          <p:nvPr/>
        </p:nvSpPr>
        <p:spPr bwMode="auto">
          <a:xfrm>
            <a:off x="201613" y="1881188"/>
            <a:ext cx="8723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Helvetica LT Std" pitchFamily="34" charset="0"/>
              </a:rPr>
              <a:t>New Assumption: </a:t>
            </a:r>
          </a:p>
          <a:p>
            <a:pPr eaLnBrk="1" hangingPunct="1"/>
            <a:r>
              <a:rPr lang="en-US" sz="1800">
                <a:latin typeface="Helvetica LT Std" pitchFamily="34" charset="0"/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Constraints on m</a:t>
            </a:r>
            <a:r>
              <a:rPr lang="en-US" sz="1800" baseline="-25000">
                <a:latin typeface="Helvetica LT Std" pitchFamily="34" charset="0"/>
              </a:rPr>
              <a:t>0,i</a:t>
            </a:r>
            <a:r>
              <a:rPr lang="en-US" sz="1800">
                <a:latin typeface="Helvetica LT Std" pitchFamily="34" charset="0"/>
              </a:rPr>
              <a:t> and </a:t>
            </a:r>
            <a:r>
              <a:rPr lang="en-US" sz="1800">
                <a:latin typeface="Symbol" charset="2"/>
              </a:rPr>
              <a:t>G</a:t>
            </a:r>
            <a:r>
              <a:rPr lang="en-US" sz="1800" baseline="-25000">
                <a:latin typeface="Helvetica LT Std" pitchFamily="34" charset="0"/>
              </a:rPr>
              <a:t>0,I</a:t>
            </a:r>
            <a:r>
              <a:rPr lang="en-US" sz="1800">
                <a:latin typeface="Helvetica LT Std" pitchFamily="34" charset="0"/>
              </a:rPr>
              <a:t> are taken from </a:t>
            </a:r>
            <a:r>
              <a:rPr lang="en-US" sz="1800" b="1">
                <a:latin typeface="Helvetica LT Std" pitchFamily="34" charset="0"/>
              </a:rPr>
              <a:t>Mai</a:t>
            </a:r>
            <a:r>
              <a:rPr lang="en-US" sz="1800">
                <a:latin typeface="Helvetica LT Std" pitchFamily="34" charset="0"/>
              </a:rPr>
              <a:t> results </a:t>
            </a:r>
          </a:p>
          <a:p>
            <a:pPr eaLnBrk="1" hangingPunct="1"/>
            <a:r>
              <a:rPr lang="en-US" sz="1800">
                <a:latin typeface="Helvetica LT Std" pitchFamily="34" charset="0"/>
              </a:rPr>
              <a:t>	(</a:t>
            </a:r>
            <a:r>
              <a:rPr lang="en-US" sz="1800" b="1">
                <a:latin typeface="Calibri" charset="0"/>
              </a:rPr>
              <a:t>Nucl.Phys. A900 (2013) 51 - 64</a:t>
            </a:r>
            <a:r>
              <a:rPr lang="en-US" sz="1800">
                <a:latin typeface="Helvetica LT Std" pitchFamily="34" charset="0"/>
              </a:rPr>
              <a:t>)</a:t>
            </a:r>
          </a:p>
        </p:txBody>
      </p:sp>
      <p:sp>
        <p:nvSpPr>
          <p:cNvPr id="64517" name="Textfeld 6"/>
          <p:cNvSpPr txBox="1">
            <a:spLocks noChangeArrowheads="1"/>
          </p:cNvSpPr>
          <p:nvPr/>
        </p:nvSpPr>
        <p:spPr bwMode="auto">
          <a:xfrm>
            <a:off x="190500" y="1084263"/>
            <a:ext cx="846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latin typeface="Helvetica LT Std" pitchFamily="34" charset="0"/>
              </a:rPr>
              <a:t>3.	Double pole nature of </a:t>
            </a:r>
            <a:r>
              <a:rPr lang="en-US" sz="1800" b="1">
                <a:latin typeface="Symbol" charset="2"/>
              </a:rPr>
              <a:t>L</a:t>
            </a:r>
            <a:r>
              <a:rPr lang="en-US" sz="1800" b="1">
                <a:latin typeface="Helvetica LT Std" pitchFamily="34" charset="0"/>
              </a:rPr>
              <a:t>(1405) and no interference effects with non-resonant channels. </a:t>
            </a:r>
            <a:endParaRPr lang="en-US" sz="1800">
              <a:latin typeface="Helvetica LT Std" pitchFamily="34" charset="0"/>
            </a:endParaRPr>
          </a:p>
          <a:p>
            <a:pPr eaLnBrk="1" hangingPunct="1"/>
            <a:endParaRPr lang="en-US" sz="1800">
              <a:latin typeface="Helvetica LT Std" pitchFamily="34" charset="0"/>
            </a:endParaRPr>
          </a:p>
        </p:txBody>
      </p:sp>
      <p:sp>
        <p:nvSpPr>
          <p:cNvPr id="64518" name="Rechteck 7"/>
          <p:cNvSpPr>
            <a:spLocks noChangeArrowheads="1"/>
          </p:cNvSpPr>
          <p:nvPr/>
        </p:nvSpPr>
        <p:spPr bwMode="auto">
          <a:xfrm>
            <a:off x="5170488" y="4227513"/>
            <a:ext cx="29813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latin typeface="Helvetica LT Std" pitchFamily="34" charset="0"/>
              </a:rPr>
              <a:t>m</a:t>
            </a:r>
            <a:r>
              <a:rPr lang="en-US" baseline="-25000">
                <a:latin typeface="Helvetica LT Std" pitchFamily="34" charset="0"/>
              </a:rPr>
              <a:t>0,1</a:t>
            </a:r>
            <a:r>
              <a:rPr lang="en-US">
                <a:latin typeface="Helvetica LT Std" pitchFamily="34" charset="0"/>
              </a:rPr>
              <a:t>=Re(z</a:t>
            </a:r>
            <a:r>
              <a:rPr lang="en-US" baseline="-25000">
                <a:latin typeface="Helvetica LT Std" pitchFamily="34" charset="0"/>
              </a:rPr>
              <a:t>1</a:t>
            </a:r>
            <a:r>
              <a:rPr lang="en-US">
                <a:latin typeface="Helvetica LT Std" pitchFamily="34" charset="0"/>
              </a:rPr>
              <a:t>)=1428</a:t>
            </a:r>
            <a:r>
              <a:rPr lang="en-US" baseline="30000">
                <a:latin typeface="Helvetica LT Std" pitchFamily="34" charset="0"/>
              </a:rPr>
              <a:t>+2</a:t>
            </a:r>
            <a:r>
              <a:rPr lang="en-US" baseline="-25000">
                <a:latin typeface="Helvetica LT Std" pitchFamily="34" charset="0"/>
              </a:rPr>
              <a:t>-1</a:t>
            </a:r>
            <a:r>
              <a:rPr lang="en-US">
                <a:latin typeface="Helvetica LT Std" pitchFamily="34" charset="0"/>
              </a:rPr>
              <a:t> MeV</a:t>
            </a:r>
            <a:endParaRPr lang="en-US" baseline="-25000">
              <a:latin typeface="Helvetica LT Std" pitchFamily="34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latin typeface="Symbol" charset="2"/>
              </a:rPr>
              <a:t>G</a:t>
            </a:r>
            <a:r>
              <a:rPr lang="en-US" baseline="-25000">
                <a:latin typeface="Helvetica LT Std" pitchFamily="34" charset="0"/>
              </a:rPr>
              <a:t>0,1</a:t>
            </a:r>
            <a:r>
              <a:rPr lang="en-US">
                <a:latin typeface="Helvetica LT Std" pitchFamily="34" charset="0"/>
              </a:rPr>
              <a:t>=2*Im(z</a:t>
            </a:r>
            <a:r>
              <a:rPr lang="en-US" baseline="-25000">
                <a:latin typeface="Helvetica LT Std" pitchFamily="34" charset="0"/>
              </a:rPr>
              <a:t>1</a:t>
            </a:r>
            <a:r>
              <a:rPr lang="en-US">
                <a:latin typeface="Helvetica LT Std" pitchFamily="34" charset="0"/>
              </a:rPr>
              <a:t>)=</a:t>
            </a:r>
            <a:r>
              <a:rPr lang="en-US">
                <a:solidFill>
                  <a:srgbClr val="FF0000"/>
                </a:solidFill>
                <a:latin typeface="Helvetica LT Std" pitchFamily="34" charset="0"/>
              </a:rPr>
              <a:t>16</a:t>
            </a:r>
            <a:r>
              <a:rPr lang="en-US" baseline="30000">
                <a:solidFill>
                  <a:srgbClr val="FF0000"/>
                </a:solidFill>
                <a:latin typeface="Helvetica LT Std" pitchFamily="34" charset="0"/>
              </a:rPr>
              <a:t>+4</a:t>
            </a:r>
            <a:r>
              <a:rPr lang="en-US" baseline="-25000">
                <a:solidFill>
                  <a:srgbClr val="FF0000"/>
                </a:solidFill>
                <a:latin typeface="Helvetica LT Std" pitchFamily="34" charset="0"/>
              </a:rPr>
              <a:t>-4</a:t>
            </a:r>
            <a:r>
              <a:rPr lang="en-US">
                <a:latin typeface="Helvetica LT Std" pitchFamily="34" charset="0"/>
              </a:rPr>
              <a:t> MeV</a:t>
            </a:r>
            <a:endParaRPr lang="en-US" baseline="-25000">
              <a:latin typeface="Helvetica LT Std" pitchFamily="34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latin typeface="Helvetica LT Std" pitchFamily="34" charset="0"/>
              </a:rPr>
              <a:t>m</a:t>
            </a:r>
            <a:r>
              <a:rPr lang="en-US" baseline="-25000">
                <a:latin typeface="Helvetica LT Std" pitchFamily="34" charset="0"/>
              </a:rPr>
              <a:t>0,2</a:t>
            </a:r>
            <a:r>
              <a:rPr lang="en-US">
                <a:latin typeface="Helvetica LT Std" pitchFamily="34" charset="0"/>
              </a:rPr>
              <a:t>=Re(z</a:t>
            </a:r>
            <a:r>
              <a:rPr lang="en-US" baseline="-25000">
                <a:latin typeface="Helvetica LT Std" pitchFamily="34" charset="0"/>
              </a:rPr>
              <a:t>2</a:t>
            </a:r>
            <a:r>
              <a:rPr lang="en-US">
                <a:latin typeface="Helvetica LT Std" pitchFamily="34" charset="0"/>
              </a:rPr>
              <a:t>)=</a:t>
            </a:r>
            <a:r>
              <a:rPr lang="en-US">
                <a:solidFill>
                  <a:srgbClr val="FF0000"/>
                </a:solidFill>
                <a:latin typeface="Helvetica LT Std" pitchFamily="34" charset="0"/>
              </a:rPr>
              <a:t>1497</a:t>
            </a:r>
            <a:r>
              <a:rPr lang="en-US" baseline="30000">
                <a:solidFill>
                  <a:srgbClr val="FF0000"/>
                </a:solidFill>
                <a:latin typeface="Helvetica LT Std" pitchFamily="34" charset="0"/>
              </a:rPr>
              <a:t>+11</a:t>
            </a:r>
            <a:r>
              <a:rPr lang="en-US" baseline="-25000">
                <a:solidFill>
                  <a:srgbClr val="FF0000"/>
                </a:solidFill>
                <a:latin typeface="Helvetica LT Std" pitchFamily="34" charset="0"/>
              </a:rPr>
              <a:t>-7</a:t>
            </a:r>
            <a:r>
              <a:rPr lang="en-US">
                <a:latin typeface="Helvetica LT Std" pitchFamily="34" charset="0"/>
              </a:rPr>
              <a:t> MeV</a:t>
            </a:r>
          </a:p>
          <a:p>
            <a:pPr>
              <a:spcBef>
                <a:spcPct val="20000"/>
              </a:spcBef>
            </a:pPr>
            <a:r>
              <a:rPr lang="en-US">
                <a:latin typeface="Symbol" charset="2"/>
              </a:rPr>
              <a:t>G</a:t>
            </a:r>
            <a:r>
              <a:rPr lang="en-US" baseline="-25000">
                <a:latin typeface="Helvetica LT Std" pitchFamily="34" charset="0"/>
              </a:rPr>
              <a:t>0,2</a:t>
            </a:r>
            <a:r>
              <a:rPr lang="en-US">
                <a:latin typeface="Helvetica LT Std" pitchFamily="34" charset="0"/>
              </a:rPr>
              <a:t>=2*Im(z</a:t>
            </a:r>
            <a:r>
              <a:rPr lang="en-US" baseline="-25000">
                <a:latin typeface="Helvetica LT Std" pitchFamily="34" charset="0"/>
              </a:rPr>
              <a:t>2</a:t>
            </a:r>
            <a:r>
              <a:rPr lang="en-US">
                <a:latin typeface="Helvetica LT Std" pitchFamily="34" charset="0"/>
              </a:rPr>
              <a:t>)150</a:t>
            </a:r>
            <a:r>
              <a:rPr lang="en-US" baseline="30000">
                <a:latin typeface="Helvetica LT Std" pitchFamily="34" charset="0"/>
              </a:rPr>
              <a:t>+18</a:t>
            </a:r>
            <a:r>
              <a:rPr lang="en-US" baseline="-25000">
                <a:latin typeface="Helvetica LT Std" pitchFamily="34" charset="0"/>
              </a:rPr>
              <a:t>-18</a:t>
            </a:r>
            <a:r>
              <a:rPr lang="en-US">
                <a:latin typeface="Helvetica LT Std" pitchFamily="34" charset="0"/>
              </a:rPr>
              <a:t> MeV</a:t>
            </a:r>
          </a:p>
        </p:txBody>
      </p:sp>
      <p:sp>
        <p:nvSpPr>
          <p:cNvPr id="10" name="Rechteck 9"/>
          <p:cNvSpPr/>
          <p:nvPr/>
        </p:nvSpPr>
        <p:spPr>
          <a:xfrm>
            <a:off x="5170488" y="4238625"/>
            <a:ext cx="2981325" cy="13684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520" name="Rechteck 12"/>
          <p:cNvSpPr>
            <a:spLocks noChangeArrowheads="1"/>
          </p:cNvSpPr>
          <p:nvPr/>
        </p:nvSpPr>
        <p:spPr bwMode="auto">
          <a:xfrm>
            <a:off x="984250" y="4240213"/>
            <a:ext cx="29829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latin typeface="Helvetica LT Std" pitchFamily="34" charset="0"/>
              </a:rPr>
              <a:t>m</a:t>
            </a:r>
            <a:r>
              <a:rPr lang="en-US" baseline="-25000">
                <a:latin typeface="Helvetica LT Std" pitchFamily="34" charset="0"/>
              </a:rPr>
              <a:t>0,1</a:t>
            </a:r>
            <a:r>
              <a:rPr lang="en-US">
                <a:latin typeface="Helvetica LT Std" pitchFamily="34" charset="0"/>
              </a:rPr>
              <a:t>=Re(z</a:t>
            </a:r>
            <a:r>
              <a:rPr lang="en-US" baseline="-25000">
                <a:latin typeface="Helvetica LT Std" pitchFamily="34" charset="0"/>
              </a:rPr>
              <a:t>1</a:t>
            </a:r>
            <a:r>
              <a:rPr lang="en-US">
                <a:latin typeface="Helvetica LT Std" pitchFamily="34" charset="0"/>
              </a:rPr>
              <a:t>)=1424</a:t>
            </a:r>
            <a:r>
              <a:rPr lang="en-US" baseline="30000">
                <a:latin typeface="Helvetica LT Std" pitchFamily="34" charset="0"/>
              </a:rPr>
              <a:t>+7</a:t>
            </a:r>
            <a:r>
              <a:rPr lang="en-US" baseline="-25000">
                <a:latin typeface="Helvetica LT Std" pitchFamily="34" charset="0"/>
              </a:rPr>
              <a:t>-23</a:t>
            </a:r>
            <a:r>
              <a:rPr lang="en-US">
                <a:latin typeface="Helvetica LT Std" pitchFamily="34" charset="0"/>
              </a:rPr>
              <a:t> MeV</a:t>
            </a:r>
            <a:endParaRPr lang="en-US" baseline="-25000">
              <a:latin typeface="Helvetica LT Std" pitchFamily="34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latin typeface="Symbol" charset="2"/>
              </a:rPr>
              <a:t>G</a:t>
            </a:r>
            <a:r>
              <a:rPr lang="en-US" baseline="-25000">
                <a:latin typeface="Helvetica LT Std" pitchFamily="34" charset="0"/>
              </a:rPr>
              <a:t>0,1</a:t>
            </a:r>
            <a:r>
              <a:rPr lang="en-US">
                <a:latin typeface="Helvetica LT Std" pitchFamily="34" charset="0"/>
              </a:rPr>
              <a:t>=2*Im(z</a:t>
            </a:r>
            <a:r>
              <a:rPr lang="en-US" baseline="-25000">
                <a:latin typeface="Helvetica LT Std" pitchFamily="34" charset="0"/>
              </a:rPr>
              <a:t>1</a:t>
            </a:r>
            <a:r>
              <a:rPr lang="en-US">
                <a:latin typeface="Helvetica LT Std" pitchFamily="34" charset="0"/>
              </a:rPr>
              <a:t>)=</a:t>
            </a:r>
            <a:r>
              <a:rPr lang="en-US">
                <a:solidFill>
                  <a:srgbClr val="FF0000"/>
                </a:solidFill>
                <a:latin typeface="Helvetica LT Std" pitchFamily="34" charset="0"/>
              </a:rPr>
              <a:t>52</a:t>
            </a:r>
            <a:r>
              <a:rPr lang="en-US" baseline="30000">
                <a:solidFill>
                  <a:srgbClr val="FF0000"/>
                </a:solidFill>
                <a:latin typeface="Helvetica LT Std" pitchFamily="34" charset="0"/>
              </a:rPr>
              <a:t>+6</a:t>
            </a:r>
            <a:r>
              <a:rPr lang="en-US" baseline="-25000">
                <a:solidFill>
                  <a:srgbClr val="FF0000"/>
                </a:solidFill>
                <a:latin typeface="Helvetica LT Std" pitchFamily="34" charset="0"/>
              </a:rPr>
              <a:t>-28</a:t>
            </a:r>
            <a:r>
              <a:rPr lang="en-US">
                <a:latin typeface="Helvetica LT Std" pitchFamily="34" charset="0"/>
              </a:rPr>
              <a:t> MeV</a:t>
            </a:r>
            <a:endParaRPr lang="en-US" baseline="-25000">
              <a:latin typeface="Helvetica LT Std" pitchFamily="34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latin typeface="Helvetica LT Std" pitchFamily="34" charset="0"/>
              </a:rPr>
              <a:t>m</a:t>
            </a:r>
            <a:r>
              <a:rPr lang="en-US" baseline="-25000">
                <a:latin typeface="Helvetica LT Std" pitchFamily="34" charset="0"/>
              </a:rPr>
              <a:t>0,2</a:t>
            </a:r>
            <a:r>
              <a:rPr lang="en-US">
                <a:latin typeface="Helvetica LT Std" pitchFamily="34" charset="0"/>
              </a:rPr>
              <a:t>=Re(z</a:t>
            </a:r>
            <a:r>
              <a:rPr lang="en-US" baseline="-25000">
                <a:latin typeface="Helvetica LT Std" pitchFamily="34" charset="0"/>
              </a:rPr>
              <a:t>2</a:t>
            </a:r>
            <a:r>
              <a:rPr lang="en-US">
                <a:latin typeface="Helvetica LT Std" pitchFamily="34" charset="0"/>
              </a:rPr>
              <a:t>)=</a:t>
            </a:r>
            <a:r>
              <a:rPr lang="en-US">
                <a:solidFill>
                  <a:srgbClr val="FF0000"/>
                </a:solidFill>
                <a:latin typeface="Helvetica LT Std" pitchFamily="34" charset="0"/>
              </a:rPr>
              <a:t>1381</a:t>
            </a:r>
            <a:r>
              <a:rPr lang="en-US" baseline="30000">
                <a:solidFill>
                  <a:srgbClr val="FF0000"/>
                </a:solidFill>
                <a:latin typeface="Helvetica LT Std" pitchFamily="34" charset="0"/>
              </a:rPr>
              <a:t>+18</a:t>
            </a:r>
            <a:r>
              <a:rPr lang="en-US" baseline="-25000">
                <a:solidFill>
                  <a:srgbClr val="FF0000"/>
                </a:solidFill>
                <a:latin typeface="Helvetica LT Std" pitchFamily="34" charset="0"/>
              </a:rPr>
              <a:t>-6</a:t>
            </a:r>
            <a:r>
              <a:rPr lang="en-US">
                <a:latin typeface="Helvetica LT Std" pitchFamily="34" charset="0"/>
              </a:rPr>
              <a:t> MeV</a:t>
            </a:r>
          </a:p>
          <a:p>
            <a:pPr>
              <a:spcBef>
                <a:spcPct val="20000"/>
              </a:spcBef>
            </a:pPr>
            <a:r>
              <a:rPr lang="en-US">
                <a:latin typeface="Symbol" charset="2"/>
              </a:rPr>
              <a:t>G</a:t>
            </a:r>
            <a:r>
              <a:rPr lang="en-US" baseline="-25000">
                <a:latin typeface="Helvetica LT Std" pitchFamily="34" charset="0"/>
              </a:rPr>
              <a:t>0,2</a:t>
            </a:r>
            <a:r>
              <a:rPr lang="en-US">
                <a:latin typeface="Helvetica LT Std" pitchFamily="34" charset="0"/>
              </a:rPr>
              <a:t>=2*Im(z</a:t>
            </a:r>
            <a:r>
              <a:rPr lang="en-US" baseline="-25000">
                <a:latin typeface="Helvetica LT Std" pitchFamily="34" charset="0"/>
              </a:rPr>
              <a:t>2</a:t>
            </a:r>
            <a:r>
              <a:rPr lang="en-US">
                <a:latin typeface="Helvetica LT Std" pitchFamily="34" charset="0"/>
              </a:rPr>
              <a:t>)162</a:t>
            </a:r>
            <a:r>
              <a:rPr lang="en-US" baseline="30000">
                <a:latin typeface="Helvetica LT Std" pitchFamily="34" charset="0"/>
              </a:rPr>
              <a:t>+38</a:t>
            </a:r>
            <a:r>
              <a:rPr lang="en-US" baseline="-25000">
                <a:latin typeface="Helvetica LT Std" pitchFamily="34" charset="0"/>
              </a:rPr>
              <a:t>-16</a:t>
            </a:r>
            <a:r>
              <a:rPr lang="en-US">
                <a:latin typeface="Helvetica LT Std" pitchFamily="34" charset="0"/>
              </a:rPr>
              <a:t> MeV</a:t>
            </a:r>
          </a:p>
        </p:txBody>
      </p:sp>
      <p:sp>
        <p:nvSpPr>
          <p:cNvPr id="15" name="Rechteck 14"/>
          <p:cNvSpPr/>
          <p:nvPr/>
        </p:nvSpPr>
        <p:spPr>
          <a:xfrm>
            <a:off x="984250" y="4238625"/>
            <a:ext cx="2982913" cy="13684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522" name="Rechteck 15"/>
          <p:cNvSpPr>
            <a:spLocks noChangeArrowheads="1"/>
          </p:cNvSpPr>
          <p:nvPr/>
        </p:nvSpPr>
        <p:spPr bwMode="auto">
          <a:xfrm>
            <a:off x="982663" y="3787775"/>
            <a:ext cx="298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latin typeface="Helvetica LT Std" pitchFamily="34" charset="0"/>
              </a:rPr>
              <a:t>Jido et al.</a:t>
            </a:r>
          </a:p>
        </p:txBody>
      </p:sp>
      <p:sp>
        <p:nvSpPr>
          <p:cNvPr id="64523" name="Rechteck 16"/>
          <p:cNvSpPr>
            <a:spLocks noChangeArrowheads="1"/>
          </p:cNvSpPr>
          <p:nvPr/>
        </p:nvSpPr>
        <p:spPr bwMode="auto">
          <a:xfrm>
            <a:off x="5178425" y="3786188"/>
            <a:ext cx="2982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latin typeface="Helvetica LT Std" pitchFamily="34" charset="0"/>
              </a:rPr>
              <a:t>Mai et 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ctrTitle"/>
          </p:nvPr>
        </p:nvSpPr>
        <p:spPr bwMode="auto">
          <a:xfrm>
            <a:off x="479425" y="230188"/>
            <a:ext cx="777240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entury" charset="0"/>
              </a:rPr>
              <a:t>Role played by K</a:t>
            </a:r>
            <a:r>
              <a:rPr lang="de-DE" baseline="30000" smtClean="0">
                <a:latin typeface="Century" charset="0"/>
              </a:rPr>
              <a:t>+ </a:t>
            </a:r>
            <a:r>
              <a:rPr lang="de-DE" smtClean="0">
                <a:latin typeface="Century" charset="0"/>
              </a:rPr>
              <a:t>at 2-3 </a:t>
            </a:r>
            <a:r>
              <a:rPr lang="de-DE" smtClean="0">
                <a:latin typeface="Symbol" charset="2"/>
              </a:rPr>
              <a:t>r</a:t>
            </a:r>
            <a:r>
              <a:rPr lang="de-DE" baseline="-25000" smtClean="0">
                <a:latin typeface="Century" charset="0"/>
              </a:rPr>
              <a:t>0</a:t>
            </a:r>
          </a:p>
        </p:txBody>
      </p:sp>
      <p:sp>
        <p:nvSpPr>
          <p:cNvPr id="12291" name="Rechteck 3"/>
          <p:cNvSpPr>
            <a:spLocks noChangeArrowheads="1"/>
          </p:cNvSpPr>
          <p:nvPr/>
        </p:nvSpPr>
        <p:spPr bwMode="auto">
          <a:xfrm>
            <a:off x="479425" y="950913"/>
            <a:ext cx="28178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000"/>
              <a:t>P Subrata et al. Phys.Rev. C64 (2001) 042201</a:t>
            </a:r>
          </a:p>
        </p:txBody>
      </p:sp>
      <p:pic>
        <p:nvPicPr>
          <p:cNvPr id="12292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196975"/>
            <a:ext cx="7519988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feld 5"/>
          <p:cNvSpPr txBox="1">
            <a:spLocks noChangeArrowheads="1"/>
          </p:cNvSpPr>
          <p:nvPr/>
        </p:nvSpPr>
        <p:spPr bwMode="auto">
          <a:xfrm>
            <a:off x="479425" y="3641725"/>
            <a:ext cx="86645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Century" charset="0"/>
              </a:rPr>
              <a:t>Largest K</a:t>
            </a:r>
            <a:r>
              <a:rPr lang="en-US" sz="1800" baseline="30000">
                <a:latin typeface="Century" charset="0"/>
              </a:rPr>
              <a:t>+</a:t>
            </a:r>
            <a:r>
              <a:rPr lang="en-US" sz="1800">
                <a:latin typeface="Century" charset="0"/>
              </a:rPr>
              <a:t> production in correspondence of the largest reached density</a:t>
            </a:r>
          </a:p>
          <a:p>
            <a:pPr eaLnBrk="1" hangingPunct="1"/>
            <a:r>
              <a:rPr lang="en-US" sz="1800">
                <a:latin typeface="Century" charset="0"/>
              </a:rPr>
              <a:t>K</a:t>
            </a:r>
            <a:r>
              <a:rPr lang="en-US" sz="1800" b="1" baseline="30000">
                <a:latin typeface="Century" charset="0"/>
              </a:rPr>
              <a:t>-</a:t>
            </a:r>
            <a:r>
              <a:rPr lang="en-US" sz="1800">
                <a:latin typeface="Century" charset="0"/>
              </a:rPr>
              <a:t>: depends on the production process: strangeness exchange is slighlty ‚retarded‘</a:t>
            </a:r>
          </a:p>
          <a:p>
            <a:pPr eaLnBrk="1" hangingPunct="1"/>
            <a:r>
              <a:rPr lang="en-US" sz="1800">
                <a:latin typeface="Symbol" charset="2"/>
                <a:ea typeface="Century" charset="0"/>
              </a:rPr>
              <a:t>f</a:t>
            </a:r>
            <a:r>
              <a:rPr lang="en-US" sz="1800">
                <a:latin typeface="Century" charset="0"/>
              </a:rPr>
              <a:t>/K- Ratio </a:t>
            </a:r>
          </a:p>
          <a:p>
            <a:pPr eaLnBrk="1" hangingPunct="1"/>
            <a:r>
              <a:rPr lang="en-US" sz="1800">
                <a:latin typeface="Century" charset="0"/>
              </a:rPr>
              <a:t>Large Absorption for K</a:t>
            </a:r>
            <a:r>
              <a:rPr lang="en-US" sz="1800" baseline="30000">
                <a:latin typeface="Century" charset="0"/>
              </a:rPr>
              <a:t>-  </a:t>
            </a:r>
            <a:r>
              <a:rPr lang="en-US" sz="1200">
                <a:latin typeface="Courier New" charset="0"/>
              </a:rPr>
              <a:t>HADES </a:t>
            </a:r>
            <a:r>
              <a:rPr lang="en-US" sz="1200">
                <a:latin typeface="Courier New" charset="0"/>
                <a:cs typeface="Courier New" charset="0"/>
              </a:rPr>
              <a:t>Phys.Rev.C80:025209,2009</a:t>
            </a:r>
            <a:endParaRPr lang="en-US" sz="1200" baseline="30000">
              <a:latin typeface="Courier New" charset="0"/>
            </a:endParaRPr>
          </a:p>
          <a:p>
            <a:pPr eaLnBrk="1" hangingPunct="1"/>
            <a:endParaRPr lang="en-US" sz="1800" baseline="30000">
              <a:latin typeface="Century" charset="0"/>
            </a:endParaRPr>
          </a:p>
          <a:p>
            <a:pPr eaLnBrk="1" hangingPunct="1"/>
            <a:r>
              <a:rPr lang="en-US" sz="1800">
                <a:latin typeface="Century" charset="0"/>
              </a:rPr>
              <a:t>Idea: Test the compressibility of nuclear matter using K</a:t>
            </a:r>
            <a:r>
              <a:rPr lang="en-US" sz="1800" baseline="30000">
                <a:latin typeface="Century" charset="0"/>
              </a:rPr>
              <a:t>+ </a:t>
            </a:r>
            <a:r>
              <a:rPr lang="en-US" sz="1800">
                <a:latin typeface="Century" charset="0"/>
              </a:rPr>
              <a:t>yields in two different colliding systems as a function of the energy </a:t>
            </a:r>
          </a:p>
        </p:txBody>
      </p:sp>
      <p:sp>
        <p:nvSpPr>
          <p:cNvPr id="12294" name="Textfeld 6"/>
          <p:cNvSpPr txBox="1">
            <a:spLocks noChangeArrowheads="1"/>
          </p:cNvSpPr>
          <p:nvPr/>
        </p:nvSpPr>
        <p:spPr bwMode="auto">
          <a:xfrm>
            <a:off x="3338513" y="1012825"/>
            <a:ext cx="1914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/>
              <a:t>Ni+Ni @ 1 AGeV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190625" y="180975"/>
            <a:ext cx="6750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3. Possible explanation for </a:t>
            </a:r>
            <a:r>
              <a:rPr lang="en-US" sz="2800">
                <a:solidFill>
                  <a:srgbClr val="0000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(1405) signal</a:t>
            </a:r>
            <a:endParaRPr lang="en-US" sz="2800" baseline="300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76850" y="955675"/>
            <a:ext cx="3381375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6564" name="Textfeld 13"/>
          <p:cNvSpPr txBox="1">
            <a:spLocks noChangeArrowheads="1"/>
          </p:cNvSpPr>
          <p:nvPr/>
        </p:nvSpPr>
        <p:spPr bwMode="auto">
          <a:xfrm>
            <a:off x="201613" y="1881188"/>
            <a:ext cx="8723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Helvetica LT Std" pitchFamily="34" charset="0"/>
              </a:rPr>
              <a:t>New Assumption: </a:t>
            </a:r>
          </a:p>
          <a:p>
            <a:pPr eaLnBrk="1" hangingPunct="1"/>
            <a:r>
              <a:rPr lang="en-US" sz="1800">
                <a:latin typeface="Helvetica LT Std" pitchFamily="34" charset="0"/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Helvetica LT Std" pitchFamily="34" charset="0"/>
              </a:rPr>
              <a:t>Constraints on m</a:t>
            </a:r>
            <a:r>
              <a:rPr lang="en-US" sz="1800" baseline="-25000">
                <a:latin typeface="Helvetica LT Std" pitchFamily="34" charset="0"/>
              </a:rPr>
              <a:t>0,i</a:t>
            </a:r>
            <a:r>
              <a:rPr lang="en-US" sz="1800">
                <a:latin typeface="Helvetica LT Std" pitchFamily="34" charset="0"/>
              </a:rPr>
              <a:t> and </a:t>
            </a:r>
            <a:r>
              <a:rPr lang="en-US" sz="1800">
                <a:latin typeface="Symbol" charset="2"/>
              </a:rPr>
              <a:t>G</a:t>
            </a:r>
            <a:r>
              <a:rPr lang="en-US" sz="1800" baseline="-25000">
                <a:latin typeface="Helvetica LT Std" pitchFamily="34" charset="0"/>
              </a:rPr>
              <a:t>0,I</a:t>
            </a:r>
            <a:r>
              <a:rPr lang="en-US" sz="1800">
                <a:latin typeface="Helvetica LT Std" pitchFamily="34" charset="0"/>
              </a:rPr>
              <a:t> are taken from </a:t>
            </a:r>
            <a:r>
              <a:rPr lang="en-US" sz="1800" b="1">
                <a:latin typeface="Helvetica LT Std" pitchFamily="34" charset="0"/>
              </a:rPr>
              <a:t>Mai</a:t>
            </a:r>
            <a:r>
              <a:rPr lang="en-US" sz="1800">
                <a:latin typeface="Helvetica LT Std" pitchFamily="34" charset="0"/>
              </a:rPr>
              <a:t> results </a:t>
            </a:r>
          </a:p>
          <a:p>
            <a:pPr eaLnBrk="1" hangingPunct="1"/>
            <a:r>
              <a:rPr lang="en-US" sz="1800">
                <a:latin typeface="Helvetica LT Std" pitchFamily="34" charset="0"/>
              </a:rPr>
              <a:t>	(</a:t>
            </a:r>
            <a:r>
              <a:rPr lang="en-US" sz="1800" b="1">
                <a:latin typeface="Calibri" charset="0"/>
              </a:rPr>
              <a:t>Nucl.Phys. A900 (2013) 51 - 64</a:t>
            </a:r>
            <a:r>
              <a:rPr lang="en-US" sz="1800">
                <a:latin typeface="Helvetica LT Std" pitchFamily="34" charset="0"/>
              </a:rPr>
              <a:t>)</a:t>
            </a:r>
          </a:p>
        </p:txBody>
      </p:sp>
      <p:sp>
        <p:nvSpPr>
          <p:cNvPr id="66565" name="Textfeld 6"/>
          <p:cNvSpPr txBox="1">
            <a:spLocks noChangeArrowheads="1"/>
          </p:cNvSpPr>
          <p:nvPr/>
        </p:nvSpPr>
        <p:spPr bwMode="auto">
          <a:xfrm>
            <a:off x="190500" y="1084263"/>
            <a:ext cx="846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latin typeface="Helvetica LT Std" pitchFamily="34" charset="0"/>
              </a:rPr>
              <a:t>3.	Double pole nature of </a:t>
            </a:r>
            <a:r>
              <a:rPr lang="en-US" sz="1800" b="1">
                <a:latin typeface="Symbol" charset="2"/>
              </a:rPr>
              <a:t>L</a:t>
            </a:r>
            <a:r>
              <a:rPr lang="en-US" sz="1800" b="1">
                <a:latin typeface="Helvetica LT Std" pitchFamily="34" charset="0"/>
              </a:rPr>
              <a:t>(1405) and no interference effects with non-resonant channels. </a:t>
            </a:r>
            <a:endParaRPr lang="en-US" sz="1800">
              <a:latin typeface="Helvetica LT Std" pitchFamily="34" charset="0"/>
            </a:endParaRPr>
          </a:p>
          <a:p>
            <a:pPr eaLnBrk="1" hangingPunct="1"/>
            <a:endParaRPr lang="en-US" sz="1800">
              <a:latin typeface="Helvetica LT Std" pitchFamily="34" charset="0"/>
            </a:endParaRPr>
          </a:p>
        </p:txBody>
      </p:sp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83"/>
          <a:stretch>
            <a:fillRect/>
          </a:stretch>
        </p:blipFill>
        <p:spPr bwMode="auto">
          <a:xfrm>
            <a:off x="15875" y="3338513"/>
            <a:ext cx="46116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0" b="35812"/>
          <a:stretch>
            <a:fillRect/>
          </a:stretch>
        </p:blipFill>
        <p:spPr bwMode="auto">
          <a:xfrm>
            <a:off x="4479925" y="3376613"/>
            <a:ext cx="46132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5149850" y="3332163"/>
            <a:ext cx="3600450" cy="57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73063" y="6124575"/>
            <a:ext cx="284162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65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36"/>
          <a:stretch>
            <a:fillRect/>
          </a:stretch>
        </p:blipFill>
        <p:spPr bwMode="auto">
          <a:xfrm>
            <a:off x="-4763" y="6175375"/>
            <a:ext cx="46212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36"/>
          <a:stretch>
            <a:fillRect/>
          </a:stretch>
        </p:blipFill>
        <p:spPr bwMode="auto">
          <a:xfrm>
            <a:off x="4471988" y="6172200"/>
            <a:ext cx="46196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8" t="92944"/>
          <a:stretch>
            <a:fillRect/>
          </a:stretch>
        </p:blipFill>
        <p:spPr bwMode="auto">
          <a:xfrm>
            <a:off x="4195763" y="5943600"/>
            <a:ext cx="425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8" t="92944"/>
          <a:stretch>
            <a:fillRect/>
          </a:stretch>
        </p:blipFill>
        <p:spPr bwMode="auto">
          <a:xfrm>
            <a:off x="8666163" y="5930900"/>
            <a:ext cx="42703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190625" y="180975"/>
            <a:ext cx="6750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3. Possible explanation for </a:t>
            </a:r>
            <a:r>
              <a:rPr lang="en-US" sz="2800">
                <a:solidFill>
                  <a:srgbClr val="000000"/>
                </a:solidFill>
                <a:latin typeface="Symbol" charset="2"/>
                <a:cs typeface="Times New Roman" charset="0"/>
              </a:rPr>
              <a:t>L</a:t>
            </a:r>
            <a:r>
              <a:rPr lang="en-US" sz="2800">
                <a:solidFill>
                  <a:srgbClr val="000000"/>
                </a:solidFill>
                <a:latin typeface="Helvetica LT Std" pitchFamily="34" charset="0"/>
                <a:cs typeface="Times New Roman" charset="0"/>
              </a:rPr>
              <a:t>(1405) signal</a:t>
            </a:r>
            <a:endParaRPr lang="en-US" sz="2800" baseline="30000">
              <a:solidFill>
                <a:srgbClr val="000000"/>
              </a:solidFill>
              <a:latin typeface="Helvetica LT Std" pitchFamily="34" charset="0"/>
              <a:cs typeface="Times New Roman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76850" y="955675"/>
            <a:ext cx="3381375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8612" name="Textfeld 6"/>
          <p:cNvSpPr txBox="1">
            <a:spLocks noChangeArrowheads="1"/>
          </p:cNvSpPr>
          <p:nvPr/>
        </p:nvSpPr>
        <p:spPr bwMode="auto">
          <a:xfrm>
            <a:off x="190500" y="1084263"/>
            <a:ext cx="846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latin typeface="Helvetica LT Std" pitchFamily="34" charset="0"/>
              </a:rPr>
              <a:t>3.	Double pole nature of </a:t>
            </a:r>
            <a:r>
              <a:rPr lang="en-US" sz="1800" b="1">
                <a:latin typeface="Symbol" charset="2"/>
              </a:rPr>
              <a:t>L</a:t>
            </a:r>
            <a:r>
              <a:rPr lang="en-US" sz="1800" b="1">
                <a:latin typeface="Helvetica LT Std" pitchFamily="34" charset="0"/>
              </a:rPr>
              <a:t>(1405) and no interference effects with non-resonant channels. </a:t>
            </a:r>
            <a:endParaRPr lang="en-US" sz="1800">
              <a:latin typeface="Helvetica LT Std" pitchFamily="34" charset="0"/>
            </a:endParaRPr>
          </a:p>
          <a:p>
            <a:pPr eaLnBrk="1" hangingPunct="1"/>
            <a:endParaRPr lang="en-US" sz="1800">
              <a:latin typeface="Helvetica LT Std" pitchFamily="34" charset="0"/>
            </a:endParaRPr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47"/>
          <a:stretch>
            <a:fillRect/>
          </a:stretch>
        </p:blipFill>
        <p:spPr bwMode="auto">
          <a:xfrm>
            <a:off x="11113" y="1966913"/>
            <a:ext cx="4611687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754188"/>
            <a:ext cx="4392613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5316538"/>
            <a:ext cx="761523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feld 7"/>
          <p:cNvSpPr txBox="1">
            <a:spLocks noChangeArrowheads="1"/>
          </p:cNvSpPr>
          <p:nvPr/>
        </p:nvSpPr>
        <p:spPr bwMode="auto">
          <a:xfrm>
            <a:off x="7637463" y="23987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617" name="Textfeld 8"/>
          <p:cNvSpPr txBox="1">
            <a:spLocks noChangeArrowheads="1"/>
          </p:cNvSpPr>
          <p:nvPr/>
        </p:nvSpPr>
        <p:spPr bwMode="auto">
          <a:xfrm>
            <a:off x="8145463" y="30845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45463" y="3084513"/>
            <a:ext cx="312737" cy="369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627938" y="2398713"/>
            <a:ext cx="312737" cy="369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282700"/>
            <a:ext cx="46069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el 1"/>
          <p:cNvSpPr>
            <a:spLocks noGrp="1"/>
          </p:cNvSpPr>
          <p:nvPr>
            <p:ph type="ctrTitle"/>
          </p:nvPr>
        </p:nvSpPr>
        <p:spPr bwMode="auto">
          <a:xfrm>
            <a:off x="479425" y="230188"/>
            <a:ext cx="777240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entury" charset="0"/>
              </a:rPr>
              <a:t>Role played by K</a:t>
            </a:r>
            <a:r>
              <a:rPr lang="de-DE" baseline="30000" smtClean="0">
                <a:latin typeface="Century" charset="0"/>
              </a:rPr>
              <a:t>+ </a:t>
            </a:r>
            <a:r>
              <a:rPr lang="de-DE" smtClean="0">
                <a:latin typeface="Century" charset="0"/>
              </a:rPr>
              <a:t>at 2-3 </a:t>
            </a:r>
            <a:r>
              <a:rPr lang="de-DE" smtClean="0">
                <a:latin typeface="Symbol" charset="2"/>
              </a:rPr>
              <a:t>r</a:t>
            </a:r>
            <a:r>
              <a:rPr lang="de-DE" baseline="-25000" smtClean="0">
                <a:latin typeface="Century" charset="0"/>
              </a:rPr>
              <a:t>0</a:t>
            </a:r>
          </a:p>
        </p:txBody>
      </p:sp>
      <p:pic>
        <p:nvPicPr>
          <p:cNvPr id="13316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50950"/>
            <a:ext cx="3765550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hteck 8"/>
          <p:cNvSpPr>
            <a:spLocks noChangeArrowheads="1"/>
          </p:cNvSpPr>
          <p:nvPr/>
        </p:nvSpPr>
        <p:spPr bwMode="auto">
          <a:xfrm>
            <a:off x="5740400" y="1250950"/>
            <a:ext cx="21288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000"/>
              <a:t>KaoS Phys.Rev.C75:024906,2007</a:t>
            </a:r>
          </a:p>
        </p:txBody>
      </p:sp>
      <p:sp>
        <p:nvSpPr>
          <p:cNvPr id="13318" name="Textfeld 5"/>
          <p:cNvSpPr txBox="1">
            <a:spLocks noChangeArrowheads="1"/>
          </p:cNvSpPr>
          <p:nvPr/>
        </p:nvSpPr>
        <p:spPr bwMode="auto">
          <a:xfrm>
            <a:off x="4198938" y="5853113"/>
            <a:ext cx="497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/>
              <a:t>Interplay between compressibility and potential</a:t>
            </a:r>
          </a:p>
        </p:txBody>
      </p:sp>
      <p:sp>
        <p:nvSpPr>
          <p:cNvPr id="13319" name="Textfeld 6"/>
          <p:cNvSpPr txBox="1">
            <a:spLocks noChangeArrowheads="1"/>
          </p:cNvSpPr>
          <p:nvPr/>
        </p:nvSpPr>
        <p:spPr bwMode="auto">
          <a:xfrm>
            <a:off x="1054100" y="887413"/>
            <a:ext cx="287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C+C, Au+Au @ 0.5-1.5 AGeV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el 1"/>
          <p:cNvSpPr>
            <a:spLocks noGrp="1"/>
          </p:cNvSpPr>
          <p:nvPr>
            <p:ph type="ctrTitle"/>
          </p:nvPr>
        </p:nvSpPr>
        <p:spPr bwMode="auto">
          <a:xfrm>
            <a:off x="479425" y="119063"/>
            <a:ext cx="777240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entury" charset="0"/>
              </a:rPr>
              <a:t>Kaons properties in Matter</a:t>
            </a:r>
          </a:p>
        </p:txBody>
      </p:sp>
      <p:sp>
        <p:nvSpPr>
          <p:cNvPr id="14340" name="Textfeld 3"/>
          <p:cNvSpPr txBox="1">
            <a:spLocks noChangeArrowheads="1"/>
          </p:cNvSpPr>
          <p:nvPr/>
        </p:nvSpPr>
        <p:spPr bwMode="auto">
          <a:xfrm>
            <a:off x="268288" y="738188"/>
            <a:ext cx="8421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entury" charset="0"/>
              </a:rPr>
              <a:t>How to describe the properties of Kaon in nuclear matter?</a:t>
            </a:r>
          </a:p>
          <a:p>
            <a:pPr eaLnBrk="1" hangingPunct="1"/>
            <a:r>
              <a:rPr lang="de-DE" sz="1800">
                <a:latin typeface="Century" charset="0"/>
              </a:rPr>
              <a:t>Effective Chiral Lagrangian with Kaons and Nucleons as degree of Freedom</a:t>
            </a:r>
          </a:p>
        </p:txBody>
      </p:sp>
      <p:pic>
        <p:nvPicPr>
          <p:cNvPr id="14341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1387475"/>
            <a:ext cx="335915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Bild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957638"/>
            <a:ext cx="3198812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533400" y="1387475"/>
            <a:ext cx="2293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Mean Field Dynamics</a:t>
            </a:r>
          </a:p>
        </p:txBody>
      </p:sp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649288" y="1846263"/>
            <a:ext cx="4097337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/>
              <a:t>C. Fuchs Progr. In Part and Nucl. Phys. 56 (2006) 1-103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44488" y="2938463"/>
          <a:ext cx="264160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Formel" r:id="rId5" imgW="1778000" imgH="1498600" progId="Equation.3">
                  <p:embed/>
                </p:oleObj>
              </mc:Choice>
              <mc:Fallback>
                <p:oleObj name="Formel" r:id="rId5" imgW="1778000" imgH="149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2938463"/>
                        <a:ext cx="2641600" cy="222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904875" y="4827588"/>
            <a:ext cx="3806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b="1">
                <a:solidFill>
                  <a:srgbClr val="FF8000"/>
                </a:solidFill>
              </a:rPr>
              <a:t>Scalar potential</a:t>
            </a:r>
            <a:r>
              <a:rPr lang="de-DE" sz="1600"/>
              <a:t>, </a:t>
            </a:r>
            <a:r>
              <a:rPr lang="de-DE" altLang="ja-JP" sz="1600"/>
              <a:t>~300-450 MeV, same for K</a:t>
            </a:r>
            <a:r>
              <a:rPr lang="de-DE" altLang="ja-JP" sz="1600" b="1" baseline="30000"/>
              <a:t>+</a:t>
            </a:r>
            <a:r>
              <a:rPr lang="de-DE" altLang="ja-JP" sz="1600"/>
              <a:t> and K</a:t>
            </a:r>
            <a:r>
              <a:rPr lang="de-DE" altLang="ja-JP" sz="1600" b="1" baseline="30000"/>
              <a:t>-</a:t>
            </a:r>
            <a:endParaRPr lang="de-DE" sz="1600"/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1639888" y="4214813"/>
            <a:ext cx="30718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b="1">
                <a:solidFill>
                  <a:schemeClr val="hlink"/>
                </a:solidFill>
              </a:rPr>
              <a:t>Vector potential</a:t>
            </a:r>
            <a:r>
              <a:rPr lang="de-DE" sz="1600"/>
              <a:t> attractive for K</a:t>
            </a:r>
            <a:r>
              <a:rPr lang="de-DE" sz="1600" b="1" baseline="30000"/>
              <a:t>-</a:t>
            </a:r>
            <a:r>
              <a:rPr lang="de-DE" sz="1600"/>
              <a:t> repulsive for K</a:t>
            </a:r>
            <a:r>
              <a:rPr lang="de-DE" sz="1600" b="1" baseline="30000"/>
              <a:t>+</a:t>
            </a:r>
          </a:p>
        </p:txBody>
      </p:sp>
      <p:sp>
        <p:nvSpPr>
          <p:cNvPr id="14347" name="Oval 12"/>
          <p:cNvSpPr>
            <a:spLocks noChangeArrowheads="1"/>
          </p:cNvSpPr>
          <p:nvPr/>
        </p:nvSpPr>
        <p:spPr bwMode="auto">
          <a:xfrm>
            <a:off x="268288" y="4325938"/>
            <a:ext cx="381000" cy="381000"/>
          </a:xfrm>
          <a:prstGeom prst="ellipse">
            <a:avLst/>
          </a:prstGeom>
          <a:solidFill>
            <a:srgbClr val="00FF00">
              <a:alpha val="4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48" name="Oval 13"/>
          <p:cNvSpPr>
            <a:spLocks noChangeArrowheads="1"/>
          </p:cNvSpPr>
          <p:nvPr/>
        </p:nvSpPr>
        <p:spPr bwMode="auto">
          <a:xfrm>
            <a:off x="268288" y="4783138"/>
            <a:ext cx="457200" cy="457200"/>
          </a:xfrm>
          <a:prstGeom prst="ellipse">
            <a:avLst/>
          </a:prstGeom>
          <a:solidFill>
            <a:srgbClr val="FF8000">
              <a:alpha val="4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49" name="Textfeld 12"/>
          <p:cNvSpPr txBox="1">
            <a:spLocks noChangeArrowheads="1"/>
          </p:cNvSpPr>
          <p:nvPr/>
        </p:nvSpPr>
        <p:spPr bwMode="auto">
          <a:xfrm>
            <a:off x="5921375" y="1825625"/>
            <a:ext cx="1292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entury" charset="0"/>
              </a:rPr>
              <a:t>For Kaons</a:t>
            </a:r>
          </a:p>
        </p:txBody>
      </p:sp>
      <p:cxnSp>
        <p:nvCxnSpPr>
          <p:cNvPr id="15" name="Gerade Verbindung 14"/>
          <p:cNvCxnSpPr>
            <a:cxnSpLocks noChangeShapeType="1"/>
          </p:cNvCxnSpPr>
          <p:nvPr/>
        </p:nvCxnSpPr>
        <p:spPr bwMode="auto">
          <a:xfrm rot="16200000" flipV="1">
            <a:off x="6079331" y="3534569"/>
            <a:ext cx="833438" cy="127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Gerade Verbindung 16"/>
          <p:cNvCxnSpPr>
            <a:cxnSpLocks noChangeShapeType="1"/>
          </p:cNvCxnSpPr>
          <p:nvPr/>
        </p:nvCxnSpPr>
        <p:spPr bwMode="auto">
          <a:xfrm>
            <a:off x="5753100" y="3124200"/>
            <a:ext cx="7366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2" name="Textfeld 17"/>
          <p:cNvSpPr txBox="1">
            <a:spLocks noChangeArrowheads="1"/>
          </p:cNvSpPr>
          <p:nvPr/>
        </p:nvSpPr>
        <p:spPr bwMode="auto">
          <a:xfrm>
            <a:off x="5656263" y="1539875"/>
            <a:ext cx="2411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E= 35 MeV @ </a:t>
            </a:r>
            <a:r>
              <a:rPr lang="de-DE" sz="1600">
                <a:latin typeface="Symbol" charset="2"/>
              </a:rPr>
              <a:t>r</a:t>
            </a:r>
            <a:r>
              <a:rPr lang="de-DE" sz="1600"/>
              <a:t>=</a:t>
            </a:r>
            <a:r>
              <a:rPr lang="de-DE" sz="1600">
                <a:latin typeface="Symbol" charset="2"/>
              </a:rPr>
              <a:t>r</a:t>
            </a:r>
            <a:r>
              <a:rPr lang="de-DE" sz="1600" b="1" baseline="-25000"/>
              <a:t>0</a:t>
            </a:r>
            <a:r>
              <a:rPr lang="de-DE" sz="1600"/>
              <a:t>, p=0</a:t>
            </a:r>
          </a:p>
        </p:txBody>
      </p:sp>
      <p:sp>
        <p:nvSpPr>
          <p:cNvPr id="14353" name="Textfeld 18"/>
          <p:cNvSpPr txBox="1">
            <a:spLocks noChangeArrowheads="1"/>
          </p:cNvSpPr>
          <p:nvPr/>
        </p:nvSpPr>
        <p:spPr bwMode="auto">
          <a:xfrm>
            <a:off x="533400" y="5956300"/>
            <a:ext cx="313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/>
              <a:t>IM&lt;&lt;Re -&gt; No K</a:t>
            </a:r>
            <a:r>
              <a:rPr lang="de-DE" sz="1800" baseline="30000"/>
              <a:t>+</a:t>
            </a:r>
            <a:r>
              <a:rPr lang="de-DE" sz="1800"/>
              <a:t> absorption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479425" y="230188"/>
            <a:ext cx="777240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entury" charset="0"/>
              </a:rPr>
              <a:t>K</a:t>
            </a:r>
            <a:r>
              <a:rPr lang="de-DE" baseline="30000" smtClean="0">
                <a:latin typeface="Century" charset="0"/>
              </a:rPr>
              <a:t>0</a:t>
            </a:r>
            <a:r>
              <a:rPr lang="de-DE" baseline="-25000" smtClean="0">
                <a:latin typeface="Century" charset="0"/>
              </a:rPr>
              <a:t>S</a:t>
            </a:r>
            <a:r>
              <a:rPr lang="de-DE" smtClean="0">
                <a:latin typeface="Century" charset="0"/>
              </a:rPr>
              <a:t> ; Momentum Analysis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808038"/>
            <a:ext cx="30861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1"/>
          <a:stretch>
            <a:fillRect/>
          </a:stretch>
        </p:blipFill>
        <p:spPr bwMode="auto">
          <a:xfrm>
            <a:off x="4594225" y="1104900"/>
            <a:ext cx="4127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4730750" y="2565400"/>
            <a:ext cx="4130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solidFill>
                  <a:srgbClr val="FF0000"/>
                </a:solidFill>
              </a:rPr>
              <a:t>Low momenta </a:t>
            </a:r>
            <a:r>
              <a:rPr lang="de-DE" sz="1600"/>
              <a:t>K</a:t>
            </a:r>
            <a:r>
              <a:rPr lang="de-DE" sz="1600" baseline="30000"/>
              <a:t>0</a:t>
            </a:r>
            <a:r>
              <a:rPr lang="de-DE" sz="1600" baseline="-25000"/>
              <a:t>s</a:t>
            </a:r>
            <a:r>
              <a:rPr lang="de-DE" sz="1600"/>
              <a:t> in Pb are </a:t>
            </a:r>
            <a:r>
              <a:rPr lang="de-DE" sz="1600">
                <a:solidFill>
                  <a:srgbClr val="FF0000"/>
                </a:solidFill>
              </a:rPr>
              <a:t>suppresed    </a:t>
            </a:r>
          </a:p>
          <a:p>
            <a:pPr eaLnBrk="1" hangingPunct="1"/>
            <a:r>
              <a:rPr lang="de-DE" sz="1600"/>
              <a:t>K</a:t>
            </a:r>
            <a:r>
              <a:rPr lang="de-DE" sz="1600" baseline="30000"/>
              <a:t>0</a:t>
            </a:r>
            <a:r>
              <a:rPr lang="de-DE" sz="1600" baseline="-25000"/>
              <a:t>s</a:t>
            </a:r>
            <a:r>
              <a:rPr lang="de-DE" sz="1600"/>
              <a:t> are accelerated before they leave the nucleus because of a repulsive force</a:t>
            </a:r>
          </a:p>
        </p:txBody>
      </p:sp>
      <p:grpSp>
        <p:nvGrpSpPr>
          <p:cNvPr id="15366" name="Gruppieren 16"/>
          <p:cNvGrpSpPr>
            <a:grpSpLocks noChangeAspect="1"/>
          </p:cNvGrpSpPr>
          <p:nvPr/>
        </p:nvGrpSpPr>
        <p:grpSpPr bwMode="auto">
          <a:xfrm>
            <a:off x="712788" y="3768725"/>
            <a:ext cx="2733675" cy="2895600"/>
            <a:chOff x="1790700" y="966788"/>
            <a:chExt cx="5562600" cy="5891212"/>
          </a:xfrm>
        </p:grpSpPr>
        <p:pic>
          <p:nvPicPr>
            <p:cNvPr id="153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700" y="966788"/>
              <a:ext cx="5562600" cy="492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815" y="5762625"/>
              <a:ext cx="4438650" cy="10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7" name="Textfeld 8"/>
          <p:cNvSpPr txBox="1">
            <a:spLocks noChangeArrowheads="1"/>
          </p:cNvSpPr>
          <p:nvPr/>
        </p:nvSpPr>
        <p:spPr bwMode="auto">
          <a:xfrm>
            <a:off x="4730750" y="3821113"/>
            <a:ext cx="23637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/>
              <a:t>HADES Ar+KCl 1.76 A</a:t>
            </a:r>
            <a:r>
              <a:rPr lang="en-US" sz="1600" b="1">
                <a:solidFill>
                  <a:srgbClr val="FF0000"/>
                </a:solidFill>
              </a:rPr>
              <a:t> </a:t>
            </a:r>
            <a:r>
              <a:rPr lang="en-US" sz="1600" b="1"/>
              <a:t>GeV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30750" y="4159250"/>
            <a:ext cx="3429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HADES Collaboration (G. Agakishiev et al.), </a:t>
            </a:r>
          </a:p>
          <a:p>
            <a:pPr eaLnBrk="1" hangingPunct="1"/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Phys. Rev. </a:t>
            </a:r>
            <a:r>
              <a:rPr lang="en-US" sz="1200" b="1">
                <a:solidFill>
                  <a:srgbClr val="000000"/>
                </a:solidFill>
                <a:latin typeface="Courier New" charset="0"/>
                <a:cs typeface="Courier New" charset="0"/>
              </a:rPr>
              <a:t>C 82</a:t>
            </a:r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, 044907 (2010)</a:t>
            </a:r>
          </a:p>
        </p:txBody>
      </p:sp>
      <p:sp>
        <p:nvSpPr>
          <p:cNvPr id="15369" name="Textfeld 10"/>
          <p:cNvSpPr txBox="1">
            <a:spLocks noChangeArrowheads="1"/>
          </p:cNvSpPr>
          <p:nvPr/>
        </p:nvSpPr>
        <p:spPr bwMode="auto">
          <a:xfrm>
            <a:off x="4435475" y="4765675"/>
            <a:ext cx="372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U</a:t>
            </a:r>
            <a:r>
              <a:rPr lang="en-US" sz="1800" baseline="-25000"/>
              <a:t>opt</a:t>
            </a:r>
            <a:r>
              <a:rPr lang="en-US" sz="1800"/>
              <a:t> = +39 -2 + 8 MeV fit the data best</a:t>
            </a:r>
          </a:p>
        </p:txBody>
      </p:sp>
      <p:sp>
        <p:nvSpPr>
          <p:cNvPr id="15370" name="Textfeld 12"/>
          <p:cNvSpPr txBox="1">
            <a:spLocks noChangeArrowheads="1"/>
          </p:cNvSpPr>
          <p:nvPr/>
        </p:nvSpPr>
        <p:spPr bwMode="auto">
          <a:xfrm>
            <a:off x="3798888" y="5529263"/>
            <a:ext cx="795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entury" charset="0"/>
              </a:rPr>
              <a:t>But...</a:t>
            </a:r>
          </a:p>
        </p:txBody>
      </p:sp>
      <p:pic>
        <p:nvPicPr>
          <p:cNvPr id="15371" name="Bild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5530850"/>
            <a:ext cx="289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4910138" y="5940425"/>
            <a:ext cx="2870200" cy="369888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FFFF"/>
                </a:solidFill>
                <a:latin typeface="Century" charset="0"/>
              </a:rPr>
              <a:t>Which is ways too simple</a:t>
            </a:r>
          </a:p>
        </p:txBody>
      </p:sp>
      <p:sp>
        <p:nvSpPr>
          <p:cNvPr id="15373" name="Textfeld 10"/>
          <p:cNvSpPr txBox="1">
            <a:spLocks noChangeArrowheads="1"/>
          </p:cNvSpPr>
          <p:nvPr/>
        </p:nvSpPr>
        <p:spPr bwMode="auto">
          <a:xfrm>
            <a:off x="4527550" y="3452813"/>
            <a:ext cx="378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U</a:t>
            </a:r>
            <a:r>
              <a:rPr lang="en-US" sz="1800" baseline="-25000"/>
              <a:t>opt</a:t>
            </a:r>
            <a:r>
              <a:rPr lang="en-US" sz="1800"/>
              <a:t> = +20 ±5  MeV fit the data best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ctrTitle"/>
          </p:nvPr>
        </p:nvSpPr>
        <p:spPr bwMode="auto">
          <a:xfrm>
            <a:off x="479425" y="230188"/>
            <a:ext cx="777240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entury" charset="0"/>
              </a:rPr>
              <a:t>Kaon Flow</a:t>
            </a:r>
          </a:p>
        </p:txBody>
      </p:sp>
      <p:sp>
        <p:nvSpPr>
          <p:cNvPr id="16387" name="Textfeld 3"/>
          <p:cNvSpPr txBox="1">
            <a:spLocks noChangeArrowheads="1"/>
          </p:cNvSpPr>
          <p:nvPr/>
        </p:nvSpPr>
        <p:spPr bwMode="auto">
          <a:xfrm>
            <a:off x="1162050" y="920750"/>
            <a:ext cx="1666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100"/>
              <a:t>FOPI, submitted to PLB</a:t>
            </a:r>
          </a:p>
        </p:txBody>
      </p:sp>
      <p:sp>
        <p:nvSpPr>
          <p:cNvPr id="16388" name="Textfeld 5"/>
          <p:cNvSpPr txBox="1">
            <a:spLocks noChangeArrowheads="1"/>
          </p:cNvSpPr>
          <p:nvPr/>
        </p:nvSpPr>
        <p:spPr bwMode="auto">
          <a:xfrm>
            <a:off x="6246813" y="996950"/>
            <a:ext cx="272097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de-DE" sz="1800">
                <a:latin typeface="Century" charset="0"/>
              </a:rPr>
              <a:t> Models predict the highest sensitivity to a potential for v</a:t>
            </a:r>
            <a:r>
              <a:rPr lang="de-DE" sz="1800" baseline="-25000">
                <a:latin typeface="Century" charset="0"/>
              </a:rPr>
              <a:t>1</a:t>
            </a:r>
            <a:r>
              <a:rPr lang="de-DE" sz="1800">
                <a:latin typeface="Century" charset="0"/>
              </a:rPr>
              <a:t> at backwards rapidities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de-DE" sz="1800">
                <a:latin typeface="Century" charset="0"/>
              </a:rPr>
              <a:t> Not conclusive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de-DE" sz="1800">
                <a:latin typeface="Century" charset="0"/>
              </a:rPr>
              <a:t> Potential ~20 MeV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de-DE" sz="1800">
                <a:latin typeface="Century" charset="0"/>
              </a:rPr>
              <a:t> Other ways?</a:t>
            </a:r>
          </a:p>
          <a:p>
            <a:pPr eaLnBrk="1" hangingPunct="1">
              <a:spcAft>
                <a:spcPts val="1200"/>
              </a:spcAft>
            </a:pPr>
            <a:endParaRPr lang="de-DE" sz="1800">
              <a:latin typeface="Century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de-DE" sz="1800">
                <a:latin typeface="Century" charset="0"/>
              </a:rPr>
              <a:t> </a:t>
            </a:r>
          </a:p>
        </p:txBody>
      </p:sp>
      <p:sp>
        <p:nvSpPr>
          <p:cNvPr id="16389" name="Textfeld 6"/>
          <p:cNvSpPr txBox="1">
            <a:spLocks noChangeArrowheads="1"/>
          </p:cNvSpPr>
          <p:nvPr/>
        </p:nvSpPr>
        <p:spPr bwMode="auto">
          <a:xfrm>
            <a:off x="5116513" y="3613150"/>
            <a:ext cx="38512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/>
              <a:t>Elementary cross-section NN, </a:t>
            </a:r>
            <a:r>
              <a:rPr lang="de-DE" sz="1800">
                <a:latin typeface="Symbol" charset="2"/>
              </a:rPr>
              <a:t>p</a:t>
            </a:r>
            <a:r>
              <a:rPr lang="de-DE" sz="1800"/>
              <a:t>N, </a:t>
            </a:r>
            <a:r>
              <a:rPr lang="de-DE" sz="1800" b="1">
                <a:solidFill>
                  <a:srgbClr val="FF6600"/>
                </a:solidFill>
                <a:latin typeface="Symbol" charset="2"/>
              </a:rPr>
              <a:t>D</a:t>
            </a:r>
            <a:r>
              <a:rPr lang="de-DE" sz="1800" b="1">
                <a:solidFill>
                  <a:srgbClr val="FF6600"/>
                </a:solidFill>
              </a:rPr>
              <a:t>N, N*N</a:t>
            </a:r>
          </a:p>
          <a:p>
            <a:pPr eaLnBrk="1" hangingPunct="1"/>
            <a:r>
              <a:rPr lang="de-DE" sz="1800" b="1">
                <a:solidFill>
                  <a:srgbClr val="FF6600"/>
                </a:solidFill>
              </a:rPr>
              <a:t>(Role of Resonances as a function of the energy)</a:t>
            </a:r>
          </a:p>
          <a:p>
            <a:pPr eaLnBrk="1" hangingPunct="1"/>
            <a:endParaRPr lang="de-DE" sz="1800" b="1">
              <a:solidFill>
                <a:srgbClr val="FF6600"/>
              </a:solidFill>
            </a:endParaRPr>
          </a:p>
          <a:p>
            <a:pPr eaLnBrk="1" hangingPunct="1"/>
            <a:r>
              <a:rPr lang="de-DE" sz="1800"/>
              <a:t>Angular Distributions</a:t>
            </a:r>
          </a:p>
          <a:p>
            <a:pPr eaLnBrk="1" hangingPunct="1"/>
            <a:r>
              <a:rPr lang="de-DE" sz="1800" b="1"/>
              <a:t>Interferences???</a:t>
            </a:r>
          </a:p>
          <a:p>
            <a:pPr eaLnBrk="1" hangingPunct="1"/>
            <a:endParaRPr lang="de-DE" sz="1800"/>
          </a:p>
        </p:txBody>
      </p:sp>
      <p:grpSp>
        <p:nvGrpSpPr>
          <p:cNvPr id="16390" name="Gruppierung 8"/>
          <p:cNvGrpSpPr>
            <a:grpSpLocks/>
          </p:cNvGrpSpPr>
          <p:nvPr/>
        </p:nvGrpSpPr>
        <p:grpSpPr bwMode="auto">
          <a:xfrm>
            <a:off x="293688" y="1168400"/>
            <a:ext cx="5965825" cy="2260600"/>
            <a:chOff x="293980" y="1168142"/>
            <a:chExt cx="5965792" cy="2261019"/>
          </a:xfrm>
        </p:grpSpPr>
        <p:pic>
          <p:nvPicPr>
            <p:cNvPr id="16394" name="Bild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985"/>
            <a:stretch>
              <a:fillRect/>
            </a:stretch>
          </p:blipFill>
          <p:spPr bwMode="auto">
            <a:xfrm>
              <a:off x="297122" y="1168142"/>
              <a:ext cx="5962650" cy="1695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Bild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476"/>
            <a:stretch>
              <a:fillRect/>
            </a:stretch>
          </p:blipFill>
          <p:spPr bwMode="auto">
            <a:xfrm>
              <a:off x="293980" y="2785961"/>
              <a:ext cx="5962650" cy="6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1" name="Bild 9" descr="v1pt_17Jan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429000"/>
            <a:ext cx="4284663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feld 11"/>
          <p:cNvSpPr txBox="1">
            <a:spLocks noChangeArrowheads="1"/>
          </p:cNvSpPr>
          <p:nvPr/>
        </p:nvSpPr>
        <p:spPr bwMode="auto">
          <a:xfrm>
            <a:off x="3327400" y="920750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/>
              <a:t>Ni+Ni 1.9 AGeV</a:t>
            </a:r>
          </a:p>
        </p:txBody>
      </p:sp>
      <p:sp>
        <p:nvSpPr>
          <p:cNvPr id="16393" name="Textfeld 10"/>
          <p:cNvSpPr txBox="1">
            <a:spLocks noChangeArrowheads="1"/>
          </p:cNvSpPr>
          <p:nvPr/>
        </p:nvSpPr>
        <p:spPr bwMode="auto">
          <a:xfrm>
            <a:off x="5664200" y="677863"/>
            <a:ext cx="2493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200">
                <a:latin typeface="Courier New" charset="0"/>
                <a:cs typeface="Courier New" charset="0"/>
              </a:rPr>
              <a:t>Phys. Rep. 510 119 (2012)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479425" y="230188"/>
            <a:ext cx="777240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entury" charset="0"/>
              </a:rPr>
              <a:t>K</a:t>
            </a:r>
            <a:r>
              <a:rPr lang="de-DE" baseline="30000" smtClean="0">
                <a:latin typeface="Century" charset="0"/>
              </a:rPr>
              <a:t>0</a:t>
            </a:r>
            <a:r>
              <a:rPr lang="de-DE" baseline="-25000" smtClean="0">
                <a:latin typeface="Century" charset="0"/>
              </a:rPr>
              <a:t>S</a:t>
            </a:r>
            <a:r>
              <a:rPr lang="de-DE" smtClean="0">
                <a:latin typeface="Century" charset="0"/>
              </a:rPr>
              <a:t> from p+p@ 3.5GeV</a:t>
            </a:r>
          </a:p>
        </p:txBody>
      </p:sp>
      <p:pic>
        <p:nvPicPr>
          <p:cNvPr id="17411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457450"/>
            <a:ext cx="82994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228850" y="2457450"/>
            <a:ext cx="1236663" cy="369888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00000"/>
                </a:solidFill>
                <a:latin typeface="Tekton Pro Bold" charset="0"/>
              </a:rPr>
              <a:t>preliminary</a:t>
            </a:r>
          </a:p>
        </p:txBody>
      </p:sp>
      <p:sp>
        <p:nvSpPr>
          <p:cNvPr id="17413" name="Textfeld 8"/>
          <p:cNvSpPr txBox="1">
            <a:spLocks noChangeArrowheads="1"/>
          </p:cNvSpPr>
          <p:nvPr/>
        </p:nvSpPr>
        <p:spPr bwMode="auto">
          <a:xfrm>
            <a:off x="325438" y="906463"/>
            <a:ext cx="86153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/>
              <a:t>First understand p+p and p+n reactions </a:t>
            </a:r>
          </a:p>
          <a:p>
            <a:pPr eaLnBrk="1" hangingPunct="1"/>
            <a:r>
              <a:rPr lang="de-DE" sz="1800"/>
              <a:t>Exclusive measurements of some production channels</a:t>
            </a:r>
          </a:p>
          <a:p>
            <a:pPr eaLnBrk="1" hangingPunct="1"/>
            <a:r>
              <a:rPr lang="de-DE" sz="1800"/>
              <a:t>Kaon-Nucleon scattering</a:t>
            </a:r>
          </a:p>
          <a:p>
            <a:pPr eaLnBrk="1" hangingPunct="1"/>
            <a:r>
              <a:rPr lang="de-DE" sz="1800"/>
              <a:t>3-4-5 body decays, inclusive fits to kinematic variables ( including angular distributions) </a:t>
            </a:r>
          </a:p>
        </p:txBody>
      </p:sp>
      <p:sp>
        <p:nvSpPr>
          <p:cNvPr id="17414" name="Textfeld 9"/>
          <p:cNvSpPr txBox="1">
            <a:spLocks noChangeArrowheads="1"/>
          </p:cNvSpPr>
          <p:nvPr/>
        </p:nvSpPr>
        <p:spPr bwMode="auto">
          <a:xfrm>
            <a:off x="5695950" y="2254250"/>
            <a:ext cx="3103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/>
              <a:t>GiBUU -&gt; Resonance Model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2071</Words>
  <Application>Microsoft Office PowerPoint</Application>
  <PresentationFormat>Presentazione su schermo (4:3)</PresentationFormat>
  <Paragraphs>389</Paragraphs>
  <Slides>41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4" baseType="lpstr">
      <vt:lpstr>Larissa-Design</vt:lpstr>
      <vt:lpstr>1_Larissa-Design</vt:lpstr>
      <vt:lpstr>Formel</vt:lpstr>
      <vt:lpstr>Presentazione standard di PowerPoint</vt:lpstr>
      <vt:lpstr>Presentazione standard di PowerPoint</vt:lpstr>
      <vt:lpstr>EOS and Heavy Ion Collisions</vt:lpstr>
      <vt:lpstr>Role played by K+ at 2-3 r0</vt:lpstr>
      <vt:lpstr>Role played by K+ at 2-3 r0</vt:lpstr>
      <vt:lpstr>Kaons properties in Matter</vt:lpstr>
      <vt:lpstr>K0S ; Momentum Analysis</vt:lpstr>
      <vt:lpstr>Kaon Flow</vt:lpstr>
      <vt:lpstr>K0S from p+p@ 3.5GeV</vt:lpstr>
      <vt:lpstr>K0S from p+p@ 3.5GeV</vt:lpstr>
      <vt:lpstr>K0S from p+A@ 3.5GeV</vt:lpstr>
      <vt:lpstr>Production Cross-Section</vt:lpstr>
      <vt:lpstr>Antikaons in Matter</vt:lpstr>
      <vt:lpstr>Antikaons inside Neutron stars</vt:lpstr>
      <vt:lpstr>AntiKaon Flow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Only Nucleons in Neutron Stars</vt:lpstr>
      <vt:lpstr>Small Neutron Stars and Hyperon Appereance</vt:lpstr>
      <vt:lpstr>Summary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Johannes Siebenson</dc:creator>
  <cp:lastModifiedBy>tecno</cp:lastModifiedBy>
  <cp:revision>603</cp:revision>
  <dcterms:created xsi:type="dcterms:W3CDTF">2013-06-05T21:04:30Z</dcterms:created>
  <dcterms:modified xsi:type="dcterms:W3CDTF">2013-06-06T06:13:33Z</dcterms:modified>
</cp:coreProperties>
</file>