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4" r:id="rId2"/>
  </p:sldMasterIdLst>
  <p:notesMasterIdLst>
    <p:notesMasterId r:id="rId42"/>
  </p:notesMasterIdLst>
  <p:sldIdLst>
    <p:sldId id="345" r:id="rId3"/>
    <p:sldId id="362" r:id="rId4"/>
    <p:sldId id="343" r:id="rId5"/>
    <p:sldId id="365" r:id="rId6"/>
    <p:sldId id="364" r:id="rId7"/>
    <p:sldId id="326" r:id="rId8"/>
    <p:sldId id="366" r:id="rId9"/>
    <p:sldId id="363" r:id="rId10"/>
    <p:sldId id="334" r:id="rId11"/>
    <p:sldId id="335" r:id="rId12"/>
    <p:sldId id="333" r:id="rId13"/>
    <p:sldId id="322" r:id="rId14"/>
    <p:sldId id="323" r:id="rId15"/>
    <p:sldId id="285" r:id="rId16"/>
    <p:sldId id="287" r:id="rId17"/>
    <p:sldId id="371" r:id="rId18"/>
    <p:sldId id="372" r:id="rId19"/>
    <p:sldId id="373" r:id="rId20"/>
    <p:sldId id="374" r:id="rId21"/>
    <p:sldId id="375" r:id="rId22"/>
    <p:sldId id="288" r:id="rId23"/>
    <p:sldId id="328" r:id="rId24"/>
    <p:sldId id="309" r:id="rId25"/>
    <p:sldId id="313" r:id="rId26"/>
    <p:sldId id="316" r:id="rId27"/>
    <p:sldId id="277" r:id="rId28"/>
    <p:sldId id="291" r:id="rId29"/>
    <p:sldId id="336" r:id="rId30"/>
    <p:sldId id="367" r:id="rId31"/>
    <p:sldId id="347" r:id="rId32"/>
    <p:sldId id="368" r:id="rId33"/>
    <p:sldId id="357" r:id="rId34"/>
    <p:sldId id="353" r:id="rId35"/>
    <p:sldId id="354" r:id="rId36"/>
    <p:sldId id="269" r:id="rId37"/>
    <p:sldId id="355" r:id="rId38"/>
    <p:sldId id="356" r:id="rId39"/>
    <p:sldId id="369" r:id="rId40"/>
    <p:sldId id="370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4835" autoAdjust="0"/>
    <p:restoredTop sz="94709" autoAdjust="0"/>
  </p:normalViewPr>
  <p:slideViewPr>
    <p:cSldViewPr>
      <p:cViewPr varScale="1">
        <p:scale>
          <a:sx n="78" d="100"/>
          <a:sy n="78" d="100"/>
        </p:scale>
        <p:origin x="-12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E7A0B70-07FE-4DC5-87D0-EE58E71A6B6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86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2F4ED3-9D17-4277-BB91-C5A3410B1B8A}" type="slidenum">
              <a:rPr lang="en-GB" smtClean="0"/>
              <a:pPr>
                <a:defRPr/>
              </a:pPr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9pPr>
          </a:lstStyle>
          <a:p>
            <a:fld id="{9FFD6BE2-7E19-A541-8B12-C2497C2D589A}" type="slidenum">
              <a:rPr lang="en-US" sz="1200"/>
              <a:pPr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9pPr>
          </a:lstStyle>
          <a:p>
            <a:fld id="{E2ED10D5-1B86-1F4F-9C86-C77343C2C1D4}" type="slidenum">
              <a:rPr lang="en-US" sz="1200"/>
              <a:pPr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9pPr>
          </a:lstStyle>
          <a:p>
            <a:fld id="{418C9F4E-DB3B-1D4C-A603-F5023B52E8DA}" type="slidenum">
              <a:rPr lang="en-US" sz="1200"/>
              <a:pPr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93CA75-02EC-4CB9-8D58-5D6765F6515B}" type="slidenum">
              <a:rPr lang="en-GB" smtClean="0"/>
              <a:pPr/>
              <a:t>21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F86E30-9DCE-42B6-8D7F-19FAA0477B77}" type="slidenum">
              <a:rPr lang="en-GB" smtClean="0"/>
              <a:pPr>
                <a:defRPr/>
              </a:pPr>
              <a:t>22</a:t>
            </a:fld>
            <a:endParaRPr lang="en-GB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703263"/>
            <a:ext cx="4598987" cy="34480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4" y="4362108"/>
            <a:ext cx="5006975" cy="4079210"/>
          </a:xfrm>
          <a:noFill/>
          <a:ln/>
        </p:spPr>
        <p:txBody>
          <a:bodyPr/>
          <a:lstStyle/>
          <a:p>
            <a:r>
              <a:rPr lang="en-GB" sz="1400" b="1" smtClean="0">
                <a:latin typeface="Comic Sans MS" pitchFamily="66" charset="0"/>
              </a:rPr>
              <a:t>What has to be done to perform tracking</a:t>
            </a:r>
          </a:p>
          <a:p>
            <a:r>
              <a:rPr lang="en-GB" sz="1400" b="1" smtClean="0">
                <a:latin typeface="Comic Sans MS" pitchFamily="66" charset="0"/>
              </a:rPr>
              <a:t>What are the ingredients</a:t>
            </a:r>
          </a:p>
          <a:p>
            <a:r>
              <a:rPr lang="en-GB" sz="1400" b="1" smtClean="0">
                <a:latin typeface="Comic Sans MS" pitchFamily="66" charset="0"/>
              </a:rPr>
              <a:t>Detectors highly segmented, encapsulated, cryostats</a:t>
            </a:r>
          </a:p>
          <a:p>
            <a:r>
              <a:rPr lang="en-GB" sz="1400" b="1" smtClean="0">
                <a:latin typeface="Comic Sans MS" pitchFamily="66" charset="0"/>
              </a:rPr>
              <a:t>Electronics Digital</a:t>
            </a:r>
          </a:p>
          <a:p>
            <a:r>
              <a:rPr lang="en-GB" sz="1400" b="1" smtClean="0">
                <a:latin typeface="Comic Sans MS" pitchFamily="66" charset="0"/>
              </a:rPr>
              <a:t>PSA to extract Energy Time and Position</a:t>
            </a:r>
          </a:p>
          <a:p>
            <a:r>
              <a:rPr lang="en-GB" sz="1400" b="1" smtClean="0">
                <a:latin typeface="Comic Sans MS" pitchFamily="66" charset="0"/>
              </a:rPr>
              <a:t>Algorithm development particularly for position</a:t>
            </a:r>
          </a:p>
          <a:p>
            <a:r>
              <a:rPr lang="en-GB" sz="1400" b="1" smtClean="0">
                <a:latin typeface="Comic Sans MS" pitchFamily="66" charset="0"/>
              </a:rPr>
              <a:t>Area where effort is required Thorsten Kroell. See him.</a:t>
            </a:r>
          </a:p>
          <a:p>
            <a:r>
              <a:rPr lang="en-GB" sz="1400" b="1" smtClean="0">
                <a:latin typeface="Comic Sans MS" pitchFamily="66" charset="0"/>
              </a:rPr>
              <a:t>Tracking algorithms, reconstruction of the events for full array</a:t>
            </a:r>
          </a:p>
          <a:p>
            <a:r>
              <a:rPr lang="en-GB" sz="1400" b="1" smtClean="0">
                <a:latin typeface="Comic Sans MS" pitchFamily="66" charset="0"/>
              </a:rPr>
              <a:t>Obtain full energy</a:t>
            </a:r>
          </a:p>
          <a:p>
            <a:r>
              <a:rPr lang="en-GB" sz="1400" b="1" smtClean="0">
                <a:latin typeface="Comic Sans MS" pitchFamily="66" charset="0"/>
              </a:rPr>
              <a:t>Many technical development in all areas.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10E9F8-008C-48C8-AEAD-B82747D89D96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9pPr>
          </a:lstStyle>
          <a:p>
            <a:fld id="{6C88E143-887E-AF42-8968-EF2AA701B99E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F6AC0B-01ED-41C1-8348-16E81E652EC3}" type="slidenum">
              <a:rPr lang="en-GB" smtClean="0"/>
              <a:pPr/>
              <a:t>35</a:t>
            </a:fld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10E9F8-008C-48C8-AEAD-B82747D89D96}" type="slidenum">
              <a:rPr lang="en-GB" smtClean="0"/>
              <a:pPr/>
              <a:t>37</a:t>
            </a:fld>
            <a:endParaRPr lang="en-GB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40" y="4316414"/>
            <a:ext cx="5856287" cy="4060825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2F4ED3-9D17-4277-BB91-C5A3410B1B8A}" type="slidenum">
              <a:rPr lang="en-GB" smtClean="0"/>
              <a:pPr>
                <a:defRPr/>
              </a:pPr>
              <a:t>39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418607-CD9B-4E85-81DD-BE04BD159024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418607-CD9B-4E85-81DD-BE04BD159024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23766-92F1-4057-ADDF-10EDAA0C686D}" type="slidenum">
              <a:rPr lang="en-GB" smtClean="0"/>
              <a:pPr/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7AF018-53A5-4DDF-8CD7-02104EAD313D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41B4EE-D3D6-46EC-A969-B6C3DD6680B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5F647D-1819-40C8-9A5D-50FDA0E1B44D}" type="slidenum">
              <a:rPr lang="en-GB" smtClean="0"/>
              <a:pPr/>
              <a:t>14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9pPr>
          </a:lstStyle>
          <a:p>
            <a:fld id="{123D68F3-5E00-DA42-8C62-43BACBA6C6B0}" type="slidenum">
              <a:rPr lang="en-US" sz="1200"/>
              <a:pPr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9pPr>
          </a:lstStyle>
          <a:p>
            <a:fld id="{91E7B86A-6719-F64F-934B-31FA6EB9C392}" type="slidenum">
              <a:rPr lang="en-US" sz="1200"/>
              <a:pPr/>
              <a:t>17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D5F1E-46DB-471A-A80A-5BDCFB97CBA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7566D-50D5-4694-8DEB-B2B4D10E37BB}" type="datetimeFigureOut">
              <a:rPr lang="en-US"/>
              <a:pPr>
                <a:defRPr/>
              </a:pPr>
              <a:t>6/5/2013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F5F13-DE93-480A-84D9-F2DAA5655C53}" type="datetimeFigureOut">
              <a:rPr lang="en-US"/>
              <a:pPr>
                <a:defRPr/>
              </a:pPr>
              <a:t>6/5/2013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0621A-2BFE-462A-A324-F09F3B2A30A3}" type="datetimeFigureOut">
              <a:rPr lang="en-US"/>
              <a:pPr>
                <a:defRPr/>
              </a:pPr>
              <a:t>6/5/2013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1719E-C9F6-4A6E-B66C-9CA23C023AD8}" type="datetimeFigureOut">
              <a:rPr lang="en-US"/>
              <a:pPr>
                <a:defRPr/>
              </a:pPr>
              <a:t>6/5/2013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869C3-5DC5-45BE-9CCB-7D314F45E771}" type="datetimeFigureOut">
              <a:rPr lang="en-US"/>
              <a:pPr>
                <a:defRPr/>
              </a:pPr>
              <a:t>6/5/2013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A7889-DE0B-4CDD-8B96-F79501A07163}" type="datetimeFigureOut">
              <a:rPr lang="en-US"/>
              <a:pPr>
                <a:defRPr/>
              </a:pPr>
              <a:t>6/5/2013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9DB30-3C38-4DF2-8BE9-99B7F3E642DC}" type="datetimeFigureOut">
              <a:rPr lang="en-US"/>
              <a:pPr>
                <a:defRPr/>
              </a:pPr>
              <a:t>6/5/2013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04F12-AFF6-408B-96C2-49AFEC3573AD}" type="datetimeFigureOut">
              <a:rPr lang="en-US"/>
              <a:pPr>
                <a:defRPr/>
              </a:pPr>
              <a:t>6/5/2013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5753C-9FFD-498B-A40E-F78D79087DC3}" type="datetimeFigureOut">
              <a:rPr lang="en-US"/>
              <a:pPr>
                <a:defRPr/>
              </a:pPr>
              <a:t>6/5/2013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AFA1D-F49B-4B87-B33B-0BEDF6E5C81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6014E-5E28-45D3-B102-75E1C69FDC5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048000"/>
            <a:ext cx="38100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0"/>
            <a:ext cx="38100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2ADF0-D95A-47A3-82D9-6BFDE5901E6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21443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2571744"/>
            <a:ext cx="4040188" cy="587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14686"/>
            <a:ext cx="4040188" cy="29114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2571744"/>
            <a:ext cx="4041775" cy="587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14686"/>
            <a:ext cx="4041775" cy="29114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35BE2-4DAF-46E3-855E-8DE58BD5ACD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0D931-E88E-456D-A1A5-EA34386CD71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5AD00-FBDB-48EB-93B8-CA69F6654B9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3008313" cy="10906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2984"/>
            <a:ext cx="5111750" cy="49831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57430"/>
            <a:ext cx="3008313" cy="37687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4F0B5-AF29-46E8-9EF1-2221A6628B1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F4751-10C0-4D67-8BEE-08DE0F3AC78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048000"/>
            <a:ext cx="777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5DFC7F3-85AC-423D-AB84-8E2ADBBB273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33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9C90C2F-AD2B-4C49-A86F-9BDDEED7511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pic>
        <p:nvPicPr>
          <p:cNvPr id="8199" name="Picture 7" descr="Untitled-2.jp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280025"/>
            <a:ext cx="91440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9.wmf"/><Relationship Id="rId4" Type="http://schemas.openxmlformats.org/officeDocument/2006/relationships/image" Target="../media/image21.png"/><Relationship Id="rId9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6.png"/><Relationship Id="rId4" Type="http://schemas.openxmlformats.org/officeDocument/2006/relationships/image" Target="../media/image6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39"/>
          <p:cNvSpPr txBox="1">
            <a:spLocks noChangeArrowheads="1"/>
          </p:cNvSpPr>
          <p:nvPr/>
        </p:nvSpPr>
        <p:spPr bwMode="auto">
          <a:xfrm>
            <a:off x="6140450" y="4581128"/>
            <a:ext cx="29225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latin typeface="Comic Sans MS" pitchFamily="66" charset="0"/>
              </a:rPr>
              <a:t>Andy Boston</a:t>
            </a:r>
          </a:p>
          <a:p>
            <a:pPr eaLnBrk="0" hangingPunct="0"/>
            <a:r>
              <a:rPr lang="en-GB" dirty="0">
                <a:latin typeface="Comic Sans MS" pitchFamily="66" charset="0"/>
              </a:rPr>
              <a:t>ajboston@liv.ac.uk </a:t>
            </a:r>
          </a:p>
        </p:txBody>
      </p:sp>
      <p:pic>
        <p:nvPicPr>
          <p:cNvPr id="8197" name="Picture 10" descr="http://osxs.ch.liv.ac.uk/New%20Liverpool%20Logo%20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21" y="6093295"/>
            <a:ext cx="3181701" cy="69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" descr="STF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5394" y="6117717"/>
            <a:ext cx="2675384" cy="66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561" y="2636912"/>
            <a:ext cx="8532440" cy="11525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200" dirty="0"/>
              <a:t>Imaging devices for medicine and security</a:t>
            </a:r>
            <a:endParaRPr lang="en-GB" sz="3200" dirty="0" smtClean="0">
              <a:latin typeface="Comic Sans MS" pitchFamily="66" charset="0"/>
            </a:endParaRPr>
          </a:p>
        </p:txBody>
      </p:sp>
      <p:pic>
        <p:nvPicPr>
          <p:cNvPr id="8201" name="Picture 25" descr="planar-config2"/>
          <p:cNvPicPr>
            <a:picLocks noChangeAspect="1" noChangeArrowheads="1"/>
          </p:cNvPicPr>
          <p:nvPr/>
        </p:nvPicPr>
        <p:blipFill>
          <a:blip r:embed="rId5" cstate="print"/>
          <a:srcRect l="14059" t="14928" r="14610"/>
          <a:stretch>
            <a:fillRect/>
          </a:stretch>
        </p:blipFill>
        <p:spPr bwMode="auto">
          <a:xfrm>
            <a:off x="114406" y="144015"/>
            <a:ext cx="2873418" cy="242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EPSRC 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7302" y="6093296"/>
            <a:ext cx="1231002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Laura\Downloads\iphone 183.JPG"/>
          <p:cNvPicPr>
            <a:picLocks noChangeAspect="1" noChangeArrowheads="1"/>
          </p:cNvPicPr>
          <p:nvPr/>
        </p:nvPicPr>
        <p:blipFill>
          <a:blip r:embed="rId7" cstate="print"/>
          <a:srcRect l="38305" t="17505" r="3768" b="6118"/>
          <a:stretch>
            <a:fillRect/>
          </a:stretch>
        </p:blipFill>
        <p:spPr bwMode="auto">
          <a:xfrm>
            <a:off x="6660232" y="116632"/>
            <a:ext cx="2328665" cy="237896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0312" y="6165304"/>
            <a:ext cx="1727200" cy="520700"/>
          </a:xfrm>
          <a:prstGeom prst="rect">
            <a:avLst/>
          </a:prstGeom>
        </p:spPr>
      </p:pic>
      <p:pic>
        <p:nvPicPr>
          <p:cNvPr id="10" name="Picture 4" descr="DSCF000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26754"/>
            <a:ext cx="2520280" cy="210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764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4" descr="spect-isotop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3798" y="3645025"/>
            <a:ext cx="775663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r>
              <a:rPr lang="en-GB" sz="5400" b="1" baseline="30000" dirty="0" smtClean="0">
                <a:latin typeface="Calibri" pitchFamily="34" charset="0"/>
              </a:rPr>
              <a:t>What SPECT </a:t>
            </a:r>
            <a:r>
              <a:rPr lang="en-GB" sz="5400" b="1" baseline="30000" dirty="0" err="1" smtClean="0">
                <a:latin typeface="Calibri" pitchFamily="34" charset="0"/>
              </a:rPr>
              <a:t>Radionuclides</a:t>
            </a:r>
            <a:r>
              <a:rPr lang="en-GB" sz="5400" b="1" baseline="30000" dirty="0" smtClean="0">
                <a:latin typeface="Calibri" pitchFamily="34" charset="0"/>
              </a:rPr>
              <a:t>?</a:t>
            </a:r>
            <a:endParaRPr lang="en-GB" sz="5400" b="1" dirty="0" smtClean="0">
              <a:latin typeface="Calibri" pitchFamily="34" charset="0"/>
            </a:endParaRPr>
          </a:p>
        </p:txBody>
      </p:sp>
      <p:sp>
        <p:nvSpPr>
          <p:cNvPr id="4105" name="Line 4"/>
          <p:cNvSpPr>
            <a:spLocks noChangeShapeType="1"/>
          </p:cNvSpPr>
          <p:nvPr/>
        </p:nvSpPr>
        <p:spPr bwMode="auto">
          <a:xfrm>
            <a:off x="979984" y="933872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06" name="Line 5"/>
          <p:cNvSpPr>
            <a:spLocks noChangeShapeType="1"/>
          </p:cNvSpPr>
          <p:nvPr/>
        </p:nvSpPr>
        <p:spPr bwMode="auto">
          <a:xfrm>
            <a:off x="4104184" y="1619672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07" name="Line 6"/>
          <p:cNvSpPr>
            <a:spLocks noChangeShapeType="1"/>
          </p:cNvSpPr>
          <p:nvPr/>
        </p:nvSpPr>
        <p:spPr bwMode="auto">
          <a:xfrm>
            <a:off x="4104184" y="2534072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08" name="Line 7"/>
          <p:cNvSpPr>
            <a:spLocks noChangeShapeType="1"/>
          </p:cNvSpPr>
          <p:nvPr/>
        </p:nvSpPr>
        <p:spPr bwMode="auto">
          <a:xfrm>
            <a:off x="7075984" y="3296072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09" name="Line 9"/>
          <p:cNvSpPr>
            <a:spLocks noChangeShapeType="1"/>
          </p:cNvSpPr>
          <p:nvPr/>
        </p:nvSpPr>
        <p:spPr bwMode="auto">
          <a:xfrm>
            <a:off x="2808784" y="1619672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10" name="Line 10"/>
          <p:cNvSpPr>
            <a:spLocks noChangeShapeType="1"/>
          </p:cNvSpPr>
          <p:nvPr/>
        </p:nvSpPr>
        <p:spPr bwMode="auto">
          <a:xfrm>
            <a:off x="2808784" y="2534072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11" name="Line 11"/>
          <p:cNvSpPr>
            <a:spLocks noChangeShapeType="1"/>
          </p:cNvSpPr>
          <p:nvPr/>
        </p:nvSpPr>
        <p:spPr bwMode="auto">
          <a:xfrm>
            <a:off x="2122984" y="933872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12" name="Line 12"/>
          <p:cNvSpPr>
            <a:spLocks noChangeShapeType="1"/>
          </p:cNvSpPr>
          <p:nvPr/>
        </p:nvSpPr>
        <p:spPr bwMode="auto">
          <a:xfrm>
            <a:off x="2122984" y="933872"/>
            <a:ext cx="685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13" name="Line 13"/>
          <p:cNvSpPr>
            <a:spLocks noChangeShapeType="1"/>
          </p:cNvSpPr>
          <p:nvPr/>
        </p:nvSpPr>
        <p:spPr bwMode="auto">
          <a:xfrm>
            <a:off x="5170984" y="2534072"/>
            <a:ext cx="1905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14" name="Line 14"/>
          <p:cNvSpPr>
            <a:spLocks noChangeShapeType="1"/>
          </p:cNvSpPr>
          <p:nvPr/>
        </p:nvSpPr>
        <p:spPr bwMode="auto">
          <a:xfrm>
            <a:off x="5247184" y="1619672"/>
            <a:ext cx="1828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15" name="Line 15"/>
          <p:cNvSpPr>
            <a:spLocks noChangeShapeType="1"/>
          </p:cNvSpPr>
          <p:nvPr/>
        </p:nvSpPr>
        <p:spPr bwMode="auto">
          <a:xfrm>
            <a:off x="4180384" y="1619672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16" name="Text Box 16"/>
          <p:cNvSpPr txBox="1">
            <a:spLocks noChangeArrowheads="1"/>
          </p:cNvSpPr>
          <p:nvPr/>
        </p:nvSpPr>
        <p:spPr bwMode="auto">
          <a:xfrm>
            <a:off x="4164509" y="1880022"/>
            <a:ext cx="1130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141 keV</a:t>
            </a:r>
          </a:p>
        </p:txBody>
      </p:sp>
      <p:sp>
        <p:nvSpPr>
          <p:cNvPr id="4117" name="Text Box 17"/>
          <p:cNvSpPr txBox="1">
            <a:spLocks noChangeArrowheads="1"/>
          </p:cNvSpPr>
          <p:nvPr/>
        </p:nvSpPr>
        <p:spPr bwMode="auto">
          <a:xfrm>
            <a:off x="827584" y="542007"/>
            <a:ext cx="1536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dirty="0"/>
              <a:t>t</a:t>
            </a:r>
            <a:r>
              <a:rPr lang="en-GB" sz="1800" baseline="-25000" dirty="0"/>
              <a:t>1/2</a:t>
            </a:r>
            <a:r>
              <a:rPr lang="en-GB" sz="1800" dirty="0"/>
              <a:t>=65.94h</a:t>
            </a:r>
          </a:p>
        </p:txBody>
      </p:sp>
      <p:sp>
        <p:nvSpPr>
          <p:cNvPr id="4118" name="Text Box 18"/>
          <p:cNvSpPr txBox="1">
            <a:spLocks noChangeArrowheads="1"/>
          </p:cNvSpPr>
          <p:nvPr/>
        </p:nvSpPr>
        <p:spPr bwMode="auto">
          <a:xfrm>
            <a:off x="4015284" y="2611860"/>
            <a:ext cx="1208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2.1</a:t>
            </a:r>
            <a:r>
              <a:rPr lang="en-GB" sz="1800">
                <a:sym typeface="Symbol" pitchFamily="18" charset="2"/>
              </a:rPr>
              <a:t></a:t>
            </a:r>
            <a:r>
              <a:rPr lang="en-GB" sz="1800"/>
              <a:t>10</a:t>
            </a:r>
            <a:r>
              <a:rPr lang="en-GB" sz="1800" baseline="30000"/>
              <a:t>5</a:t>
            </a:r>
            <a:r>
              <a:rPr lang="en-GB" sz="1800"/>
              <a:t>y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100634" y="1200572"/>
          <a:ext cx="7175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5" name="Equation" r:id="rId5" imgW="368280" imgH="253800" progId="Equation.3">
                  <p:embed/>
                </p:oleObj>
              </mc:Choice>
              <mc:Fallback>
                <p:oleObj name="Equation" r:id="rId5" imgW="36828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634" y="1200572"/>
                        <a:ext cx="71755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256584" y="2991272"/>
          <a:ext cx="6683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6" name="Equation" r:id="rId7" imgW="342720" imgH="253800" progId="Equation.3">
                  <p:embed/>
                </p:oleObj>
              </mc:Choice>
              <mc:Fallback>
                <p:oleObj name="Equation" r:id="rId7" imgW="34272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584" y="2991272"/>
                        <a:ext cx="668338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7304584" y="3365748"/>
          <a:ext cx="6683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7" name="Equation" r:id="rId9" imgW="342720" imgH="253800" progId="Equation.3">
                  <p:embed/>
                </p:oleObj>
              </mc:Choice>
              <mc:Fallback>
                <p:oleObj name="Equation" r:id="rId9" imgW="34272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4584" y="3365748"/>
                        <a:ext cx="668338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9" name="Text Box 22"/>
          <p:cNvSpPr txBox="1">
            <a:spLocks noChangeArrowheads="1"/>
          </p:cNvSpPr>
          <p:nvPr/>
        </p:nvSpPr>
        <p:spPr bwMode="auto">
          <a:xfrm>
            <a:off x="4847134" y="1162472"/>
            <a:ext cx="139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t</a:t>
            </a:r>
            <a:r>
              <a:rPr lang="en-GB" sz="1800" baseline="-25000"/>
              <a:t>1/2</a:t>
            </a:r>
            <a:r>
              <a:rPr lang="en-GB" sz="1800"/>
              <a:t>=6.01h</a:t>
            </a:r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3799384" y="1086272"/>
          <a:ext cx="817563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8" name="Equation" r:id="rId11" imgW="419040" imgH="279360" progId="Equation.3">
                  <p:embed/>
                </p:oleObj>
              </mc:Choice>
              <mc:Fallback>
                <p:oleObj name="Equation" r:id="rId11" imgW="419040" imgH="2793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9384" y="1086272"/>
                        <a:ext cx="817563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5475784" y="2915072"/>
            <a:ext cx="909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&gt;99%</a:t>
            </a:r>
          </a:p>
        </p:txBody>
      </p:sp>
      <p:sp>
        <p:nvSpPr>
          <p:cNvPr id="4121" name="Text Box 26"/>
          <p:cNvSpPr txBox="1">
            <a:spLocks noChangeArrowheads="1"/>
          </p:cNvSpPr>
          <p:nvPr/>
        </p:nvSpPr>
        <p:spPr bwMode="auto">
          <a:xfrm>
            <a:off x="6248897" y="2229272"/>
            <a:ext cx="1160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9</a:t>
            </a:r>
            <a:r>
              <a:rPr lang="en-GB" sz="1800">
                <a:sym typeface="Symbol" pitchFamily="18" charset="2"/>
              </a:rPr>
              <a:t></a:t>
            </a:r>
            <a:r>
              <a:rPr lang="en-GB" sz="1800"/>
              <a:t>10</a:t>
            </a:r>
            <a:r>
              <a:rPr lang="en-GB" sz="1800" baseline="30000"/>
              <a:t>-5</a:t>
            </a:r>
            <a:r>
              <a:rPr lang="en-GB" sz="1800"/>
              <a:t>%</a:t>
            </a:r>
          </a:p>
        </p:txBody>
      </p:sp>
      <p:sp>
        <p:nvSpPr>
          <p:cNvPr id="4122" name="Text Box 27"/>
          <p:cNvSpPr txBox="1">
            <a:spLocks noChangeArrowheads="1"/>
          </p:cNvSpPr>
          <p:nvPr/>
        </p:nvSpPr>
        <p:spPr bwMode="auto">
          <a:xfrm>
            <a:off x="7193459" y="2915072"/>
            <a:ext cx="873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stable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AutoShape 3"/>
          <p:cNvSpPr>
            <a:spLocks noChangeArrowheads="1"/>
          </p:cNvSpPr>
          <p:nvPr/>
        </p:nvSpPr>
        <p:spPr bwMode="auto">
          <a:xfrm flipH="1">
            <a:off x="4140200" y="2708275"/>
            <a:ext cx="1871663" cy="2514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>
              <a:latin typeface="Verdana" pitchFamily="34" charset="0"/>
              <a:cs typeface="Times New Roman" charset="0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43991"/>
            <a:ext cx="9144000" cy="620713"/>
          </a:xfrm>
        </p:spPr>
        <p:txBody>
          <a:bodyPr/>
          <a:lstStyle/>
          <a:p>
            <a:pPr eaLnBrk="1" hangingPunct="1"/>
            <a:r>
              <a:rPr lang="en-GB" b="1" dirty="0" err="1" smtClean="0">
                <a:latin typeface="Calibri" pitchFamily="34" charset="0"/>
              </a:rPr>
              <a:t>Tomographic</a:t>
            </a:r>
            <a:r>
              <a:rPr lang="en-GB" b="1" dirty="0" smtClean="0">
                <a:latin typeface="Calibri" pitchFamily="34" charset="0"/>
              </a:rPr>
              <a:t> Imaging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77850" y="981075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dirty="0">
                <a:latin typeface="Verdana" pitchFamily="34" charset="0"/>
              </a:rPr>
              <a:t>The </a:t>
            </a:r>
            <a:r>
              <a:rPr lang="en-GB" dirty="0" err="1">
                <a:latin typeface="Verdana" pitchFamily="34" charset="0"/>
              </a:rPr>
              <a:t>sinogram</a:t>
            </a:r>
            <a:r>
              <a:rPr lang="en-GB" dirty="0">
                <a:latin typeface="Verdana" pitchFamily="34" charset="0"/>
              </a:rPr>
              <a:t> is</a:t>
            </a:r>
            <a:r>
              <a:rPr lang="en-GB" sz="2800" dirty="0">
                <a:solidFill>
                  <a:schemeClr val="bg1"/>
                </a:solidFill>
                <a:latin typeface="Verdana" pitchFamily="34" charset="0"/>
              </a:rPr>
              <a:t> what we aim to measure</a:t>
            </a:r>
            <a:endParaRPr lang="en-GB" sz="2800" b="1" dirty="0">
              <a:solidFill>
                <a:schemeClr val="bg1"/>
              </a:solidFill>
              <a:latin typeface="Verdana" pitchFamily="34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GB" sz="1800" dirty="0">
                <a:latin typeface="Verdana" pitchFamily="34" charset="0"/>
              </a:rPr>
              <a:t>- Measure of intensity as a function of projection, θ and position, r </a:t>
            </a:r>
          </a:p>
          <a:p>
            <a:pPr marL="742950" lvl="1" indent="-285750">
              <a:spcBef>
                <a:spcPct val="20000"/>
              </a:spcBef>
            </a:pPr>
            <a:r>
              <a:rPr lang="en-GB" sz="1800" dirty="0">
                <a:latin typeface="Verdana" pitchFamily="34" charset="0"/>
              </a:rPr>
              <a:t>- Often seen plotted as a 2d grey scale image</a:t>
            </a:r>
          </a:p>
        </p:txBody>
      </p:sp>
      <p:pic>
        <p:nvPicPr>
          <p:cNvPr id="19462" name="Picture 6" descr="phantom2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950" y="2667000"/>
            <a:ext cx="2925763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sinogram2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590800"/>
            <a:ext cx="2095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3768" name="Text Box 8"/>
          <p:cNvSpPr txBox="1">
            <a:spLocks noChangeArrowheads="1"/>
          </p:cNvSpPr>
          <p:nvPr/>
        </p:nvSpPr>
        <p:spPr bwMode="auto">
          <a:xfrm>
            <a:off x="812800" y="5876925"/>
            <a:ext cx="3254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>
                <a:latin typeface="Verdana" pitchFamily="34" charset="0"/>
                <a:cs typeface="Times New Roman" charset="0"/>
              </a:rPr>
              <a:t>Underlying source distribution</a:t>
            </a:r>
          </a:p>
          <a:p>
            <a:pPr algn="ctr"/>
            <a:r>
              <a:rPr lang="en-GB" sz="1600">
                <a:latin typeface="Verdana" pitchFamily="34" charset="0"/>
                <a:cs typeface="Times New Roman" charset="0"/>
              </a:rPr>
              <a:t>“Shepp-Logan Phantom”</a:t>
            </a:r>
          </a:p>
        </p:txBody>
      </p:sp>
      <p:sp>
        <p:nvSpPr>
          <p:cNvPr id="373769" name="Text Box 9"/>
          <p:cNvSpPr txBox="1">
            <a:spLocks noChangeArrowheads="1"/>
          </p:cNvSpPr>
          <p:nvPr/>
        </p:nvSpPr>
        <p:spPr bwMode="auto">
          <a:xfrm>
            <a:off x="5389563" y="5715000"/>
            <a:ext cx="37687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>
                <a:latin typeface="Verdana" pitchFamily="34" charset="0"/>
                <a:cs typeface="Times New Roman" charset="0"/>
              </a:rPr>
              <a:t>Measured result – </a:t>
            </a:r>
            <a:r>
              <a:rPr lang="en-GB" sz="1600" b="1">
                <a:latin typeface="Verdana" pitchFamily="34" charset="0"/>
                <a:cs typeface="Times New Roman" charset="0"/>
              </a:rPr>
              <a:t>“Sinogram”</a:t>
            </a:r>
          </a:p>
          <a:p>
            <a:pPr algn="ctr"/>
            <a:r>
              <a:rPr lang="en-GB" sz="1200">
                <a:latin typeface="Verdana" pitchFamily="34" charset="0"/>
                <a:cs typeface="Times New Roman" charset="0"/>
              </a:rPr>
              <a:t>(256 projections, 363 positions per projection)</a:t>
            </a:r>
          </a:p>
          <a:p>
            <a:pPr algn="ctr"/>
            <a:endParaRPr lang="en-GB" sz="1200">
              <a:latin typeface="Verdana" pitchFamily="34" charset="0"/>
              <a:cs typeface="Times New Roman" charset="0"/>
            </a:endParaRPr>
          </a:p>
          <a:p>
            <a:pPr algn="ctr"/>
            <a:r>
              <a:rPr lang="en-GB" sz="1600">
                <a:latin typeface="Verdana" pitchFamily="34" charset="0"/>
                <a:cs typeface="Times New Roman" charset="0"/>
              </a:rPr>
              <a:t>Note : We measure from 0 to 180°</a:t>
            </a:r>
          </a:p>
        </p:txBody>
      </p:sp>
      <p:sp>
        <p:nvSpPr>
          <p:cNvPr id="373770" name="Line 10"/>
          <p:cNvSpPr>
            <a:spLocks noChangeShapeType="1"/>
          </p:cNvSpPr>
          <p:nvPr/>
        </p:nvSpPr>
        <p:spPr bwMode="auto">
          <a:xfrm>
            <a:off x="6300788" y="26670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GB"/>
          </a:p>
        </p:txBody>
      </p:sp>
      <p:sp>
        <p:nvSpPr>
          <p:cNvPr id="373771" name="Text Box 11"/>
          <p:cNvSpPr txBox="1">
            <a:spLocks noChangeArrowheads="1"/>
          </p:cNvSpPr>
          <p:nvPr/>
        </p:nvSpPr>
        <p:spPr bwMode="auto">
          <a:xfrm>
            <a:off x="6629400" y="25146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rgbClr val="FF0000"/>
                </a:solidFill>
                <a:latin typeface="Verdana" pitchFamily="34" charset="0"/>
              </a:rPr>
              <a:t>θ</a:t>
            </a:r>
          </a:p>
        </p:txBody>
      </p:sp>
      <p:sp>
        <p:nvSpPr>
          <p:cNvPr id="373772" name="Line 12"/>
          <p:cNvSpPr>
            <a:spLocks noChangeShapeType="1"/>
          </p:cNvSpPr>
          <p:nvPr/>
        </p:nvSpPr>
        <p:spPr bwMode="auto">
          <a:xfrm>
            <a:off x="6300788" y="26670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GB"/>
          </a:p>
        </p:txBody>
      </p:sp>
      <p:sp>
        <p:nvSpPr>
          <p:cNvPr id="373773" name="Text Box 13"/>
          <p:cNvSpPr txBox="1">
            <a:spLocks noChangeArrowheads="1"/>
          </p:cNvSpPr>
          <p:nvPr/>
        </p:nvSpPr>
        <p:spPr bwMode="auto">
          <a:xfrm>
            <a:off x="6084888" y="30480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rgbClr val="FF0000"/>
                </a:solidFill>
                <a:latin typeface="Verdana" pitchFamily="34" charset="0"/>
              </a:rPr>
              <a:t>r</a:t>
            </a:r>
          </a:p>
        </p:txBody>
      </p:sp>
      <p:sp>
        <p:nvSpPr>
          <p:cNvPr id="373774" name="Text Box 14"/>
          <p:cNvSpPr txBox="1">
            <a:spLocks noChangeArrowheads="1"/>
          </p:cNvSpPr>
          <p:nvPr/>
        </p:nvSpPr>
        <p:spPr bwMode="auto">
          <a:xfrm>
            <a:off x="6172200" y="52578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solidFill>
                  <a:srgbClr val="FF0000"/>
                </a:solidFill>
                <a:latin typeface="Verdana" pitchFamily="34" charset="0"/>
              </a:rPr>
              <a:t>p(r , θ)</a:t>
            </a: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946150" y="27432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GB"/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1327150" y="25908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rgbClr val="FF0000"/>
                </a:solidFill>
                <a:latin typeface="Verdana" pitchFamily="34" charset="0"/>
              </a:rPr>
              <a:t>x</a:t>
            </a: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946150" y="27432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GB"/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717550" y="3124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rgbClr val="FF0000"/>
                </a:solidFill>
                <a:latin typeface="Verdana" pitchFamily="34" charset="0"/>
              </a:rPr>
              <a:t>y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869950" y="52578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solidFill>
                  <a:srgbClr val="FF0000"/>
                </a:solidFill>
                <a:latin typeface="Verdana" pitchFamily="34" charset="0"/>
              </a:rPr>
              <a:t>f(x ,y)</a:t>
            </a:r>
          </a:p>
        </p:txBody>
      </p:sp>
      <p:pic>
        <p:nvPicPr>
          <p:cNvPr id="373780" name="Picture 20" descr="detector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2800" y="2492375"/>
            <a:ext cx="32512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3781" name="Picture 21" descr="hide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215063" y="2565400"/>
            <a:ext cx="2071687" cy="302418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</p:pic>
      <p:pic>
        <p:nvPicPr>
          <p:cNvPr id="373782" name="Picture 22" descr="hid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325" y="2565400"/>
            <a:ext cx="7143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3783" name="Picture 23" descr="s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8838" y="5876925"/>
            <a:ext cx="29527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5000" fill="hold"/>
                                        <p:tgtEl>
                                          <p:spTgt spid="3737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5000" fill="hold"/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3" grpId="0" animBg="1"/>
      <p:bldP spid="373768" grpId="0"/>
      <p:bldP spid="373770" grpId="0" animBg="1"/>
      <p:bldP spid="3737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855687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latin typeface="Calibri" pitchFamily="34" charset="0"/>
              </a:rPr>
              <a:t>SPECT : Problems/Opportunities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577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GB" sz="2800" b="1" dirty="0" smtClean="0"/>
              <a:t>Technical</a:t>
            </a:r>
          </a:p>
          <a:p>
            <a:pPr eaLnBrk="1" hangingPunct="1">
              <a:spcBef>
                <a:spcPct val="0"/>
              </a:spcBef>
            </a:pPr>
            <a:r>
              <a:rPr lang="en-GB" sz="2400" dirty="0" smtClean="0"/>
              <a:t>Collimator Limits Spatial Resolution &amp; Efficiency</a:t>
            </a:r>
          </a:p>
          <a:p>
            <a:pPr eaLnBrk="1" hangingPunct="1">
              <a:spcBef>
                <a:spcPct val="0"/>
              </a:spcBef>
            </a:pPr>
            <a:r>
              <a:rPr lang="en-GB" sz="2400" dirty="0" smtClean="0"/>
              <a:t>Collimator is heavy and bulky</a:t>
            </a:r>
          </a:p>
          <a:p>
            <a:pPr eaLnBrk="1" hangingPunct="1">
              <a:spcBef>
                <a:spcPct val="0"/>
              </a:spcBef>
            </a:pPr>
            <a:r>
              <a:rPr lang="en-GB" sz="2400" dirty="0" smtClean="0"/>
              <a:t>Energy of radioisotope limited to low energy</a:t>
            </a:r>
          </a:p>
          <a:p>
            <a:pPr eaLnBrk="1" hangingPunct="1">
              <a:spcBef>
                <a:spcPct val="0"/>
              </a:spcBef>
            </a:pPr>
            <a:endParaRPr lang="en-GB" sz="2400" dirty="0" smtClean="0"/>
          </a:p>
          <a:p>
            <a:pPr eaLnBrk="1" hangingPunct="1">
              <a:spcBef>
                <a:spcPct val="0"/>
              </a:spcBef>
            </a:pPr>
            <a:r>
              <a:rPr lang="en-GB" sz="2400" dirty="0" err="1" smtClean="0"/>
              <a:t>NaI:Tl</a:t>
            </a:r>
            <a:r>
              <a:rPr lang="en-GB" sz="2400" dirty="0" smtClean="0"/>
              <a:t> Dominant for &gt;40 Years...</a:t>
            </a:r>
          </a:p>
          <a:p>
            <a:pPr eaLnBrk="1" hangingPunct="1">
              <a:spcBef>
                <a:spcPct val="0"/>
              </a:spcBef>
            </a:pPr>
            <a:r>
              <a:rPr lang="en-GB" sz="2400" dirty="0" smtClean="0"/>
              <a:t>MRI </a:t>
            </a:r>
            <a:r>
              <a:rPr lang="en-GB" sz="2400" dirty="0" smtClean="0">
                <a:sym typeface="Symbol" pitchFamily="18" charset="2"/>
              </a:rPr>
              <a:t> </a:t>
            </a:r>
            <a:r>
              <a:rPr lang="en-GB" sz="2400" dirty="0" smtClean="0"/>
              <a:t>Existing PMTs will not easily operate</a:t>
            </a:r>
          </a:p>
          <a:p>
            <a:pPr eaLnBrk="1" hangingPunct="1">
              <a:spcBef>
                <a:spcPct val="0"/>
              </a:spcBef>
            </a:pPr>
            <a:endParaRPr lang="en-GB" sz="2400" dirty="0" smtClean="0"/>
          </a:p>
          <a:p>
            <a:pPr eaLnBrk="1" hangingPunct="1">
              <a:spcBef>
                <a:spcPct val="0"/>
              </a:spcBef>
            </a:pPr>
            <a:r>
              <a:rPr lang="en-GB" sz="2400" dirty="0" smtClean="0"/>
              <a:t>Would like to be able to image a larger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GB" sz="2400" dirty="0" smtClean="0"/>
              <a:t>	fraction of events.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GB" sz="2400" dirty="0" smtClean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GB" sz="2400" dirty="0" smtClean="0"/>
              <a:t>Common </a:t>
            </a:r>
            <a:r>
              <a:rPr lang="en-GB" sz="2400" dirty="0" err="1" smtClean="0"/>
              <a:t>radionuclides</a:t>
            </a:r>
            <a:r>
              <a:rPr lang="en-GB" sz="2400" dirty="0" smtClean="0"/>
              <a:t>: </a:t>
            </a:r>
            <a:r>
              <a:rPr lang="en-GB" sz="2400" baseline="30000" dirty="0" smtClean="0"/>
              <a:t>99m</a:t>
            </a:r>
            <a:r>
              <a:rPr lang="en-GB" sz="2400" dirty="0" smtClean="0"/>
              <a:t>Tc, </a:t>
            </a:r>
            <a:r>
              <a:rPr lang="en-GB" sz="2400" baseline="30000" dirty="0" smtClean="0"/>
              <a:t>123</a:t>
            </a:r>
            <a:r>
              <a:rPr lang="en-GB" sz="2400" dirty="0" smtClean="0"/>
              <a:t>I, </a:t>
            </a:r>
            <a:r>
              <a:rPr lang="en-GB" sz="2400" baseline="30000" dirty="0" smtClean="0"/>
              <a:t>131</a:t>
            </a:r>
            <a:r>
              <a:rPr lang="en-GB" sz="2400" dirty="0" smtClean="0"/>
              <a:t>I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GB" sz="2400" dirty="0" smtClean="0"/>
          </a:p>
          <a:p>
            <a:pPr eaLnBrk="1" hangingPunct="1"/>
            <a:endParaRPr lang="en-GB" sz="2800" b="1" dirty="0" smtClean="0"/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3" cstate="print"/>
          <a:srcRect l="25255"/>
          <a:stretch>
            <a:fillRect/>
          </a:stretch>
        </p:blipFill>
        <p:spPr bwMode="auto">
          <a:xfrm>
            <a:off x="6283895" y="3895551"/>
            <a:ext cx="2968625" cy="291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35718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ProSPECTus</a:t>
            </a:r>
            <a:endParaRPr kumimoji="0" lang="en-GB" sz="4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371600" y="2397001"/>
            <a:ext cx="64008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 generation Single Photon Emission Computed Tomography</a:t>
            </a:r>
          </a:p>
        </p:txBody>
      </p:sp>
      <p:pic>
        <p:nvPicPr>
          <p:cNvPr id="6" name="Picture 10" descr="http://osxs.ch.liv.ac.uk/New%20Liverpool%20Logo%20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882" y="5885706"/>
            <a:ext cx="3929062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00063" y="4000500"/>
            <a:ext cx="8001000" cy="1071563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Nuclear Physics Group, Dept of Physics, University of Liverpool, Nuclear Physics &amp; Technology Groups, STFC </a:t>
            </a:r>
            <a:r>
              <a:rPr lang="en-GB" sz="3200" dirty="0" err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Daresbury</a:t>
            </a:r>
            <a:r>
              <a:rPr lang="en-GB" sz="3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 Laboratory, MARIARC &amp; Royal Liverpool University NHS Trust</a:t>
            </a:r>
          </a:p>
        </p:txBody>
      </p:sp>
      <p:pic>
        <p:nvPicPr>
          <p:cNvPr id="8" name="Picture 2" descr="STF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9125" y="5929313"/>
            <a:ext cx="3276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5"/>
          <p:cNvSpPr>
            <a:spLocks noChangeArrowheads="1"/>
          </p:cNvSpPr>
          <p:nvPr/>
        </p:nvSpPr>
        <p:spPr bwMode="auto">
          <a:xfrm>
            <a:off x="1619250" y="5084763"/>
            <a:ext cx="7524750" cy="177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38915" name="Picture 3" descr="compton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3560763"/>
            <a:ext cx="3910012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itle 1"/>
          <p:cNvSpPr>
            <a:spLocks noGrp="1"/>
          </p:cNvSpPr>
          <p:nvPr>
            <p:ph type="title"/>
          </p:nvPr>
        </p:nvSpPr>
        <p:spPr>
          <a:xfrm>
            <a:off x="685800" y="98524"/>
            <a:ext cx="7772400" cy="738188"/>
          </a:xfrm>
        </p:spPr>
        <p:txBody>
          <a:bodyPr/>
          <a:lstStyle/>
          <a:p>
            <a:pPr eaLnBrk="1" hangingPunct="1"/>
            <a:r>
              <a:rPr lang="en-GB" sz="4000" b="1" dirty="0" err="1" smtClean="0">
                <a:latin typeface="Calibri" pitchFamily="34" charset="0"/>
              </a:rPr>
              <a:t>ProSPECTus</a:t>
            </a:r>
            <a:r>
              <a:rPr lang="en-GB" sz="4000" b="1" dirty="0" smtClean="0">
                <a:latin typeface="Calibri" pitchFamily="34" charset="0"/>
              </a:rPr>
              <a:t>: What is new?</a:t>
            </a:r>
          </a:p>
        </p:txBody>
      </p:sp>
      <p:sp>
        <p:nvSpPr>
          <p:cNvPr id="38917" name="Content Placeholder 2"/>
          <p:cNvSpPr>
            <a:spLocks noGrp="1"/>
          </p:cNvSpPr>
          <p:nvPr>
            <p:ph idx="1"/>
          </p:nvPr>
        </p:nvSpPr>
        <p:spPr>
          <a:xfrm>
            <a:off x="285750" y="92868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400" b="1" dirty="0" err="1" smtClean="0">
                <a:latin typeface="Calibri" pitchFamily="34" charset="0"/>
              </a:rPr>
              <a:t>ProSPECTus</a:t>
            </a:r>
            <a:r>
              <a:rPr lang="en-GB" sz="2400" b="1" dirty="0" smtClean="0">
                <a:latin typeface="Calibri" pitchFamily="34" charset="0"/>
              </a:rPr>
              <a:t> is a Compton Imager</a:t>
            </a:r>
          </a:p>
          <a:p>
            <a:pPr eaLnBrk="1" hangingPunct="1">
              <a:buFontTx/>
              <a:buNone/>
            </a:pPr>
            <a:endParaRPr lang="en-GB" sz="2400" b="1" dirty="0" smtClean="0">
              <a:latin typeface="Calibri" pitchFamily="34" charset="0"/>
            </a:endParaRPr>
          </a:p>
          <a:p>
            <a:pPr eaLnBrk="1" hangingPunct="1"/>
            <a:r>
              <a:rPr lang="en-GB" sz="2400" dirty="0" smtClean="0">
                <a:latin typeface="Calibri" pitchFamily="34" charset="0"/>
              </a:rPr>
              <a:t>Radical change </a:t>
            </a:r>
            <a:r>
              <a:rPr lang="en-GB" sz="2400" dirty="0" smtClean="0">
                <a:latin typeface="Calibri" pitchFamily="34" charset="0"/>
                <a:sym typeface="Symbol" pitchFamily="18" charset="2"/>
              </a:rPr>
              <a:t> </a:t>
            </a:r>
            <a:r>
              <a:rPr lang="en-GB" sz="2400" dirty="0" smtClean="0">
                <a:latin typeface="Calibri" pitchFamily="34" charset="0"/>
              </a:rPr>
              <a:t>No mechanical collimator</a:t>
            </a:r>
          </a:p>
          <a:p>
            <a:pPr eaLnBrk="1" hangingPunct="1"/>
            <a:r>
              <a:rPr lang="en-GB" sz="2400" dirty="0" smtClean="0">
                <a:latin typeface="Calibri" pitchFamily="34" charset="0"/>
              </a:rPr>
              <a:t>Utilising semiconductor sensors</a:t>
            </a:r>
          </a:p>
          <a:p>
            <a:pPr eaLnBrk="1" hangingPunct="1"/>
            <a:r>
              <a:rPr lang="en-GB" sz="2400" dirty="0" smtClean="0">
                <a:latin typeface="Calibri" pitchFamily="34" charset="0"/>
              </a:rPr>
              <a:t>Segmented technology and PSA and digital electronics (AGATA)</a:t>
            </a:r>
          </a:p>
          <a:p>
            <a:pPr eaLnBrk="1" hangingPunct="1"/>
            <a:r>
              <a:rPr lang="en-GB" sz="2400" dirty="0" smtClean="0">
                <a:latin typeface="Calibri" pitchFamily="34" charset="0"/>
              </a:rPr>
              <a:t>Image resolution 7-10mm </a:t>
            </a:r>
            <a:r>
              <a:rPr lang="en-GB" sz="2400" dirty="0" smtClean="0">
                <a:latin typeface="Calibri" pitchFamily="34" charset="0"/>
                <a:sym typeface="Symbol" pitchFamily="18" charset="2"/>
              </a:rPr>
              <a:t> </a:t>
            </a:r>
            <a:r>
              <a:rPr lang="en-GB" sz="2400" dirty="0" smtClean="0">
                <a:latin typeface="Calibri" pitchFamily="34" charset="0"/>
              </a:rPr>
              <a:t>2-3mm</a:t>
            </a:r>
          </a:p>
          <a:p>
            <a:pPr eaLnBrk="1" hangingPunct="1"/>
            <a:r>
              <a:rPr lang="en-GB" sz="2400" dirty="0" smtClean="0">
                <a:latin typeface="Calibri" pitchFamily="34" charset="0"/>
              </a:rPr>
              <a:t>Efficiency factor ~10 larger</a:t>
            </a:r>
          </a:p>
          <a:p>
            <a:pPr eaLnBrk="1" hangingPunct="1"/>
            <a:r>
              <a:rPr lang="en-GB" sz="2400" dirty="0" smtClean="0">
                <a:latin typeface="Calibri" pitchFamily="34" charset="0"/>
              </a:rPr>
              <a:t>Simultaneous SPECT/MRI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5"/>
          <p:cNvSpPr>
            <a:spLocks noChangeArrowheads="1"/>
          </p:cNvSpPr>
          <p:nvPr/>
        </p:nvSpPr>
        <p:spPr bwMode="auto">
          <a:xfrm>
            <a:off x="1619250" y="5084763"/>
            <a:ext cx="7524750" cy="177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963" name="Title 3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500063"/>
          </a:xfrm>
        </p:spPr>
        <p:txBody>
          <a:bodyPr/>
          <a:lstStyle/>
          <a:p>
            <a:r>
              <a:rPr lang="en-GB" sz="4000" b="1" dirty="0" smtClean="0">
                <a:latin typeface="Calibri" pitchFamily="34" charset="0"/>
              </a:rPr>
              <a:t>What’s different?</a:t>
            </a:r>
          </a:p>
        </p:txBody>
      </p:sp>
      <p:sp>
        <p:nvSpPr>
          <p:cNvPr id="40964" name="Text Placeholder 4"/>
          <p:cNvSpPr>
            <a:spLocks noGrp="1"/>
          </p:cNvSpPr>
          <p:nvPr>
            <p:ph type="body" idx="1"/>
          </p:nvPr>
        </p:nvSpPr>
        <p:spPr>
          <a:xfrm>
            <a:off x="714375" y="446881"/>
            <a:ext cx="4000500" cy="762000"/>
          </a:xfrm>
        </p:spPr>
        <p:txBody>
          <a:bodyPr/>
          <a:lstStyle/>
          <a:p>
            <a:r>
              <a:rPr lang="en-GB" dirty="0" smtClean="0"/>
              <a:t>Conventional SPECT</a:t>
            </a:r>
          </a:p>
        </p:txBody>
      </p:sp>
      <p:sp>
        <p:nvSpPr>
          <p:cNvPr id="40965" name="Text Placeholder 6"/>
          <p:cNvSpPr>
            <a:spLocks noGrp="1"/>
          </p:cNvSpPr>
          <p:nvPr>
            <p:ph type="body" sz="half" idx="3"/>
          </p:nvPr>
        </p:nvSpPr>
        <p:spPr>
          <a:xfrm>
            <a:off x="4929188" y="446881"/>
            <a:ext cx="4000500" cy="762000"/>
          </a:xfrm>
        </p:spPr>
        <p:txBody>
          <a:bodyPr/>
          <a:lstStyle/>
          <a:p>
            <a:r>
              <a:rPr lang="en-GB" dirty="0" smtClean="0"/>
              <a:t>Compton camera</a:t>
            </a:r>
          </a:p>
        </p:txBody>
      </p:sp>
      <p:sp>
        <p:nvSpPr>
          <p:cNvPr id="40966" name="Content Placeholder 5"/>
          <p:cNvSpPr>
            <a:spLocks noGrp="1"/>
          </p:cNvSpPr>
          <p:nvPr>
            <p:ph sz="quarter" idx="2"/>
          </p:nvPr>
        </p:nvSpPr>
        <p:spPr>
          <a:xfrm>
            <a:off x="500063" y="3847306"/>
            <a:ext cx="4429125" cy="1885950"/>
          </a:xfrm>
        </p:spPr>
        <p:txBody>
          <a:bodyPr/>
          <a:lstStyle/>
          <a:p>
            <a:r>
              <a:rPr lang="en-GB" sz="2300" dirty="0" smtClean="0">
                <a:latin typeface="Calibri" pitchFamily="34" charset="0"/>
              </a:rPr>
              <a:t>Gamma rays detected by a gamma camera</a:t>
            </a:r>
          </a:p>
          <a:p>
            <a:r>
              <a:rPr lang="en-GB" sz="2300" dirty="0" smtClean="0">
                <a:latin typeface="Calibri" pitchFamily="34" charset="0"/>
              </a:rPr>
              <a:t>Inefficient detection method</a:t>
            </a:r>
          </a:p>
          <a:p>
            <a:r>
              <a:rPr lang="en-GB" sz="2300" dirty="0" smtClean="0">
                <a:latin typeface="Calibri" pitchFamily="34" charset="0"/>
              </a:rPr>
              <a:t>Incompatible with MRI</a:t>
            </a:r>
          </a:p>
          <a:p>
            <a:r>
              <a:rPr lang="en-GB" sz="2300" dirty="0" smtClean="0">
                <a:latin typeface="Calibri" pitchFamily="34" charset="0"/>
              </a:rPr>
              <a:t>2D information</a:t>
            </a:r>
          </a:p>
        </p:txBody>
      </p:sp>
      <p:sp>
        <p:nvSpPr>
          <p:cNvPr id="40967" name="Content Placeholder 7"/>
          <p:cNvSpPr>
            <a:spLocks noGrp="1"/>
          </p:cNvSpPr>
          <p:nvPr>
            <p:ph sz="quarter" idx="4"/>
          </p:nvPr>
        </p:nvSpPr>
        <p:spPr>
          <a:xfrm>
            <a:off x="4929188" y="3847306"/>
            <a:ext cx="4357687" cy="18859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z="2300" dirty="0" smtClean="0">
                <a:latin typeface="Calibri" pitchFamily="34" charset="0"/>
              </a:rPr>
              <a:t>Gamma rays detected by a Compton camera</a:t>
            </a:r>
          </a:p>
          <a:p>
            <a:pPr>
              <a:spcBef>
                <a:spcPct val="0"/>
              </a:spcBef>
            </a:pPr>
            <a:r>
              <a:rPr lang="en-GB" sz="2300" dirty="0" smtClean="0">
                <a:latin typeface="Calibri" pitchFamily="34" charset="0"/>
              </a:rPr>
              <a:t>Positions and energies of interactions used to locate the source</a:t>
            </a:r>
          </a:p>
          <a:p>
            <a:pPr>
              <a:spcBef>
                <a:spcPct val="0"/>
              </a:spcBef>
            </a:pPr>
            <a:r>
              <a:rPr lang="en-GB" sz="2300" dirty="0" smtClean="0">
                <a:latin typeface="Calibri" pitchFamily="34" charset="0"/>
              </a:rPr>
              <a:t>3D information.</a:t>
            </a:r>
          </a:p>
        </p:txBody>
      </p:sp>
      <p:grpSp>
        <p:nvGrpSpPr>
          <p:cNvPr id="40968" name="Group 9"/>
          <p:cNvGrpSpPr>
            <a:grpSpLocks/>
          </p:cNvGrpSpPr>
          <p:nvPr/>
        </p:nvGrpSpPr>
        <p:grpSpPr bwMode="auto">
          <a:xfrm>
            <a:off x="1071563" y="1232693"/>
            <a:ext cx="3143250" cy="2571750"/>
            <a:chOff x="2428860" y="1357297"/>
            <a:chExt cx="3214710" cy="3786214"/>
          </a:xfrm>
        </p:grpSpPr>
        <p:sp>
          <p:nvSpPr>
            <p:cNvPr id="11" name="Rectangle 10"/>
            <p:cNvSpPr/>
            <p:nvPr/>
          </p:nvSpPr>
          <p:spPr>
            <a:xfrm>
              <a:off x="2433730" y="1357297"/>
              <a:ext cx="3209840" cy="3786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40994" name="Group 50"/>
            <p:cNvGrpSpPr>
              <a:grpSpLocks/>
            </p:cNvGrpSpPr>
            <p:nvPr/>
          </p:nvGrpSpPr>
          <p:grpSpPr bwMode="auto">
            <a:xfrm>
              <a:off x="2428860" y="1571612"/>
              <a:ext cx="2786082" cy="3429024"/>
              <a:chOff x="2357422" y="285728"/>
              <a:chExt cx="2786082" cy="3429024"/>
            </a:xfrm>
          </p:grpSpPr>
          <p:pic>
            <p:nvPicPr>
              <p:cNvPr id="40995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357422" y="2571744"/>
                <a:ext cx="2727639" cy="78581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cxnSp>
            <p:nvCxnSpPr>
              <p:cNvPr id="14" name="Straight Connector 13"/>
              <p:cNvCxnSpPr/>
              <p:nvPr/>
            </p:nvCxnSpPr>
            <p:spPr>
              <a:xfrm flipV="1">
                <a:off x="3000364" y="2144483"/>
                <a:ext cx="1500198" cy="1355558"/>
              </a:xfrm>
              <a:prstGeom prst="line">
                <a:avLst/>
              </a:prstGeom>
              <a:ln w="222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2862690" y="2720130"/>
                <a:ext cx="1928165" cy="61696"/>
              </a:xfrm>
              <a:prstGeom prst="line">
                <a:avLst/>
              </a:prstGeom>
              <a:ln w="222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2857818" y="2358070"/>
                <a:ext cx="1928165" cy="785818"/>
              </a:xfrm>
              <a:prstGeom prst="line">
                <a:avLst/>
              </a:prstGeom>
              <a:ln w="222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3000893" y="2357563"/>
                <a:ext cx="1570578" cy="714380"/>
              </a:xfrm>
              <a:prstGeom prst="line">
                <a:avLst/>
              </a:prstGeom>
              <a:ln w="2222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Cube 17"/>
              <p:cNvSpPr/>
              <p:nvPr/>
            </p:nvSpPr>
            <p:spPr>
              <a:xfrm>
                <a:off x="2643174" y="1356857"/>
                <a:ext cx="71438" cy="357588"/>
              </a:xfrm>
              <a:prstGeom prst="cub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" name="Cube 18"/>
              <p:cNvSpPr/>
              <p:nvPr/>
            </p:nvSpPr>
            <p:spPr>
              <a:xfrm>
                <a:off x="2786050" y="1356857"/>
                <a:ext cx="71438" cy="357588"/>
              </a:xfrm>
              <a:prstGeom prst="cub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" name="Cube 19"/>
              <p:cNvSpPr/>
              <p:nvPr/>
            </p:nvSpPr>
            <p:spPr>
              <a:xfrm>
                <a:off x="2928926" y="1356857"/>
                <a:ext cx="71438" cy="357588"/>
              </a:xfrm>
              <a:prstGeom prst="cub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" name="Cube 20"/>
              <p:cNvSpPr/>
              <p:nvPr/>
            </p:nvSpPr>
            <p:spPr>
              <a:xfrm>
                <a:off x="3081544" y="1356857"/>
                <a:ext cx="71438" cy="357588"/>
              </a:xfrm>
              <a:prstGeom prst="cub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" name="Cube 21"/>
              <p:cNvSpPr/>
              <p:nvPr/>
            </p:nvSpPr>
            <p:spPr>
              <a:xfrm>
                <a:off x="3214678" y="1356857"/>
                <a:ext cx="71438" cy="357588"/>
              </a:xfrm>
              <a:prstGeom prst="cub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" name="Cube 22"/>
              <p:cNvSpPr/>
              <p:nvPr/>
            </p:nvSpPr>
            <p:spPr>
              <a:xfrm>
                <a:off x="3367296" y="1356857"/>
                <a:ext cx="71438" cy="357588"/>
              </a:xfrm>
              <a:prstGeom prst="cub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4" name="Cube 23"/>
              <p:cNvSpPr/>
              <p:nvPr/>
            </p:nvSpPr>
            <p:spPr>
              <a:xfrm>
                <a:off x="3519913" y="1356857"/>
                <a:ext cx="71438" cy="357588"/>
              </a:xfrm>
              <a:prstGeom prst="cub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5" name="Cube 24"/>
              <p:cNvSpPr/>
              <p:nvPr/>
            </p:nvSpPr>
            <p:spPr>
              <a:xfrm>
                <a:off x="3672531" y="1356857"/>
                <a:ext cx="71438" cy="357588"/>
              </a:xfrm>
              <a:prstGeom prst="cub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6" name="Cube 25"/>
              <p:cNvSpPr/>
              <p:nvPr/>
            </p:nvSpPr>
            <p:spPr>
              <a:xfrm>
                <a:off x="3823524" y="1356857"/>
                <a:ext cx="71438" cy="357588"/>
              </a:xfrm>
              <a:prstGeom prst="cub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" name="Cube 26"/>
              <p:cNvSpPr/>
              <p:nvPr/>
            </p:nvSpPr>
            <p:spPr>
              <a:xfrm>
                <a:off x="3976142" y="1356857"/>
                <a:ext cx="71438" cy="357588"/>
              </a:xfrm>
              <a:prstGeom prst="cub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" name="Cube 27"/>
              <p:cNvSpPr/>
              <p:nvPr/>
            </p:nvSpPr>
            <p:spPr>
              <a:xfrm>
                <a:off x="4128759" y="1356857"/>
                <a:ext cx="71438" cy="357588"/>
              </a:xfrm>
              <a:prstGeom prst="cub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" name="Cube 28"/>
              <p:cNvSpPr/>
              <p:nvPr/>
            </p:nvSpPr>
            <p:spPr>
              <a:xfrm>
                <a:off x="4281377" y="1356857"/>
                <a:ext cx="71438" cy="357588"/>
              </a:xfrm>
              <a:prstGeom prst="cub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" name="Cube 29"/>
              <p:cNvSpPr/>
              <p:nvPr/>
            </p:nvSpPr>
            <p:spPr>
              <a:xfrm>
                <a:off x="4433994" y="1356857"/>
                <a:ext cx="71438" cy="357588"/>
              </a:xfrm>
              <a:prstGeom prst="cub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" name="Cube 30"/>
              <p:cNvSpPr/>
              <p:nvPr/>
            </p:nvSpPr>
            <p:spPr>
              <a:xfrm>
                <a:off x="4586612" y="1356857"/>
                <a:ext cx="71438" cy="357588"/>
              </a:xfrm>
              <a:prstGeom prst="cub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2" name="Cube 31"/>
              <p:cNvSpPr/>
              <p:nvPr/>
            </p:nvSpPr>
            <p:spPr>
              <a:xfrm>
                <a:off x="4739229" y="1356857"/>
                <a:ext cx="71438" cy="357588"/>
              </a:xfrm>
              <a:prstGeom prst="cub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3" name="Cube 32"/>
              <p:cNvSpPr/>
              <p:nvPr/>
            </p:nvSpPr>
            <p:spPr>
              <a:xfrm>
                <a:off x="4857752" y="1286742"/>
                <a:ext cx="71438" cy="357588"/>
              </a:xfrm>
              <a:prstGeom prst="cub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4" name="Cube 33"/>
              <p:cNvSpPr/>
              <p:nvPr/>
            </p:nvSpPr>
            <p:spPr>
              <a:xfrm>
                <a:off x="4929190" y="1214290"/>
                <a:ext cx="71438" cy="357586"/>
              </a:xfrm>
              <a:prstGeom prst="cub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5" name="Cube 34"/>
              <p:cNvSpPr/>
              <p:nvPr/>
            </p:nvSpPr>
            <p:spPr>
              <a:xfrm>
                <a:off x="5000628" y="1071722"/>
                <a:ext cx="71438" cy="357588"/>
              </a:xfrm>
              <a:prstGeom prst="cub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6" name="Cube 35"/>
              <p:cNvSpPr/>
              <p:nvPr/>
            </p:nvSpPr>
            <p:spPr>
              <a:xfrm>
                <a:off x="5072066" y="1001607"/>
                <a:ext cx="71438" cy="355250"/>
              </a:xfrm>
              <a:prstGeom prst="cub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7" name="Cube 36"/>
              <p:cNvSpPr/>
              <p:nvPr/>
            </p:nvSpPr>
            <p:spPr>
              <a:xfrm>
                <a:off x="2643174" y="286433"/>
                <a:ext cx="2500330" cy="1142876"/>
              </a:xfrm>
              <a:prstGeom prst="cube">
                <a:avLst/>
              </a:prstGeom>
              <a:solidFill>
                <a:srgbClr val="002060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</p:grpSp>
      <p:grpSp>
        <p:nvGrpSpPr>
          <p:cNvPr id="40969" name="Group 37"/>
          <p:cNvGrpSpPr>
            <a:grpSpLocks/>
          </p:cNvGrpSpPr>
          <p:nvPr/>
        </p:nvGrpSpPr>
        <p:grpSpPr bwMode="auto">
          <a:xfrm>
            <a:off x="5072063" y="1375568"/>
            <a:ext cx="3643312" cy="2214563"/>
            <a:chOff x="1000100" y="1285860"/>
            <a:chExt cx="5870523" cy="3214710"/>
          </a:xfrm>
        </p:grpSpPr>
        <p:grpSp>
          <p:nvGrpSpPr>
            <p:cNvPr id="40970" name="Group 56"/>
            <p:cNvGrpSpPr>
              <a:grpSpLocks/>
            </p:cNvGrpSpPr>
            <p:nvPr/>
          </p:nvGrpSpPr>
          <p:grpSpPr bwMode="auto">
            <a:xfrm>
              <a:off x="1000100" y="1285860"/>
              <a:ext cx="5870523" cy="3214710"/>
              <a:chOff x="1000100" y="1285860"/>
              <a:chExt cx="5870523" cy="3214710"/>
            </a:xfrm>
          </p:grpSpPr>
          <p:grpSp>
            <p:nvGrpSpPr>
              <p:cNvPr id="40975" name="Group 31"/>
              <p:cNvGrpSpPr>
                <a:grpSpLocks/>
              </p:cNvGrpSpPr>
              <p:nvPr/>
            </p:nvGrpSpPr>
            <p:grpSpPr bwMode="auto">
              <a:xfrm>
                <a:off x="1000100" y="1285860"/>
                <a:ext cx="5870523" cy="3214710"/>
                <a:chOff x="1000100" y="1285860"/>
                <a:chExt cx="5870523" cy="3214710"/>
              </a:xfrm>
            </p:grpSpPr>
            <p:grpSp>
              <p:nvGrpSpPr>
                <p:cNvPr id="40977" name="Group 17"/>
                <p:cNvGrpSpPr>
                  <a:grpSpLocks/>
                </p:cNvGrpSpPr>
                <p:nvPr/>
              </p:nvGrpSpPr>
              <p:grpSpPr bwMode="auto">
                <a:xfrm>
                  <a:off x="1500166" y="1285860"/>
                  <a:ext cx="5370457" cy="3214710"/>
                  <a:chOff x="560041" y="1785926"/>
                  <a:chExt cx="4869214" cy="3077914"/>
                </a:xfrm>
              </p:grpSpPr>
              <p:sp>
                <p:nvSpPr>
                  <p:cNvPr id="65" name="Cube 64"/>
                  <p:cNvSpPr/>
                  <p:nvPr/>
                </p:nvSpPr>
                <p:spPr>
                  <a:xfrm>
                    <a:off x="1571602" y="1785926"/>
                    <a:ext cx="1500198" cy="3077914"/>
                  </a:xfrm>
                  <a:prstGeom prst="cub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cene3d>
                    <a:camera prst="obliqueBottomLeft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/>
                  </a:p>
                </p:txBody>
              </p:sp>
              <p:sp>
                <p:nvSpPr>
                  <p:cNvPr id="66" name="Cube 65"/>
                  <p:cNvSpPr/>
                  <p:nvPr/>
                </p:nvSpPr>
                <p:spPr>
                  <a:xfrm>
                    <a:off x="3929057" y="1785926"/>
                    <a:ext cx="1500198" cy="3077914"/>
                  </a:xfrm>
                  <a:prstGeom prst="cub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cene3d>
                    <a:camera prst="obliqueBottomLeft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/>
                  </a:p>
                </p:txBody>
              </p:sp>
              <p:cxnSp>
                <p:nvCxnSpPr>
                  <p:cNvPr id="69" name="Straight Connector 68"/>
                  <p:cNvCxnSpPr>
                    <a:endCxn id="51" idx="3"/>
                  </p:cNvCxnSpPr>
                  <p:nvPr/>
                </p:nvCxnSpPr>
                <p:spPr>
                  <a:xfrm>
                    <a:off x="558894" y="2606703"/>
                    <a:ext cx="1361383" cy="809746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9" name="Explosion 1 48"/>
                <p:cNvSpPr/>
                <p:nvPr/>
              </p:nvSpPr>
              <p:spPr>
                <a:xfrm>
                  <a:off x="5786047" y="3357562"/>
                  <a:ext cx="214869" cy="214313"/>
                </a:xfrm>
                <a:prstGeom prst="irregularSeal1">
                  <a:avLst/>
                </a:prstGeom>
                <a:solidFill>
                  <a:srgbClr val="FFFF00"/>
                </a:solidFill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50" name="Flowchart: Connector 49"/>
                <p:cNvSpPr/>
                <p:nvPr/>
              </p:nvSpPr>
              <p:spPr>
                <a:xfrm>
                  <a:off x="1358215" y="2071679"/>
                  <a:ext cx="140687" cy="142876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51" name="Explosion 1 50"/>
                <p:cNvSpPr/>
                <p:nvPr/>
              </p:nvSpPr>
              <p:spPr>
                <a:xfrm>
                  <a:off x="2785558" y="2857496"/>
                  <a:ext cx="214869" cy="214315"/>
                </a:xfrm>
                <a:prstGeom prst="irregularSeal1">
                  <a:avLst/>
                </a:prstGeom>
                <a:solidFill>
                  <a:srgbClr val="FFFF00"/>
                </a:solidFill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1570525" y="2714620"/>
                  <a:ext cx="71623" cy="714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1857017" y="2786058"/>
                  <a:ext cx="71623" cy="714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2143508" y="2786058"/>
                  <a:ext cx="71623" cy="714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2430000" y="2857496"/>
                  <a:ext cx="69066" cy="714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1724003" y="2866713"/>
                  <a:ext cx="71623" cy="714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cxnSp>
              <p:nvCxnSpPr>
                <p:cNvPr id="57" name="Straight Connector 56"/>
                <p:cNvCxnSpPr>
                  <a:stCxn id="51" idx="3"/>
                </p:cNvCxnSpPr>
                <p:nvPr/>
              </p:nvCxnSpPr>
              <p:spPr>
                <a:xfrm>
                  <a:off x="3000427" y="2988850"/>
                  <a:ext cx="1642212" cy="868777"/>
                </a:xfrm>
                <a:prstGeom prst="line">
                  <a:avLst/>
                </a:prstGeom>
                <a:ln w="6350">
                  <a:solidFill>
                    <a:schemeClr val="tx1">
                      <a:alpha val="5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Arc 57"/>
                <p:cNvSpPr/>
                <p:nvPr/>
              </p:nvSpPr>
              <p:spPr>
                <a:xfrm>
                  <a:off x="1143346" y="2143116"/>
                  <a:ext cx="570425" cy="1143008"/>
                </a:xfrm>
                <a:prstGeom prst="arc">
                  <a:avLst>
                    <a:gd name="adj1" fmla="val 5399991"/>
                    <a:gd name="adj2" fmla="val 5244258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cxnSp>
              <p:nvCxnSpPr>
                <p:cNvPr id="63" name="Straight Connector 62"/>
                <p:cNvCxnSpPr>
                  <a:stCxn id="58" idx="0"/>
                  <a:endCxn id="51" idx="1"/>
                </p:cNvCxnSpPr>
                <p:nvPr/>
              </p:nvCxnSpPr>
              <p:spPr>
                <a:xfrm flipV="1">
                  <a:off x="1429838" y="2942761"/>
                  <a:ext cx="1355720" cy="3433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989" name="TextBox 63"/>
                <p:cNvSpPr txBox="1">
                  <a:spLocks noChangeArrowheads="1"/>
                </p:cNvSpPr>
                <p:nvPr/>
              </p:nvSpPr>
              <p:spPr bwMode="auto">
                <a:xfrm>
                  <a:off x="1000100" y="1400671"/>
                  <a:ext cx="1339116" cy="4962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>
                      <a:latin typeface="Calibri" pitchFamily="34" charset="0"/>
                    </a:rPr>
                    <a:t>Source</a:t>
                  </a:r>
                </a:p>
              </p:txBody>
            </p:sp>
          </p:grpSp>
          <p:sp>
            <p:nvSpPr>
              <p:cNvPr id="40976" name="TextBox 44"/>
              <p:cNvSpPr txBox="1">
                <a:spLocks noChangeArrowheads="1"/>
              </p:cNvSpPr>
              <p:nvPr/>
            </p:nvSpPr>
            <p:spPr bwMode="auto">
              <a:xfrm>
                <a:off x="1114100" y="2214554"/>
                <a:ext cx="798358" cy="496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latin typeface="Calibri" pitchFamily="34" charset="0"/>
                  </a:rPr>
                  <a:t>E</a:t>
                </a:r>
                <a:r>
                  <a:rPr lang="en-GB" baseline="-25000">
                    <a:latin typeface="Calibri" pitchFamily="34" charset="0"/>
                  </a:rPr>
                  <a:t>0</a:t>
                </a: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1785394" y="2643182"/>
              <a:ext cx="71623" cy="21431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57017" y="2643182"/>
              <a:ext cx="71623" cy="21431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42" name="Straight Connector 41"/>
            <p:cNvCxnSpPr>
              <a:stCxn id="51" idx="3"/>
              <a:endCxn id="49" idx="1"/>
            </p:cNvCxnSpPr>
            <p:nvPr/>
          </p:nvCxnSpPr>
          <p:spPr>
            <a:xfrm>
              <a:off x="3000427" y="2988850"/>
              <a:ext cx="2785620" cy="4539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429838" y="2700793"/>
              <a:ext cx="1355720" cy="228141"/>
            </a:xfrm>
            <a:prstGeom prst="line">
              <a:avLst/>
            </a:prstGeom>
            <a:ln w="6350">
              <a:solidFill>
                <a:schemeClr val="tx1">
                  <a:alpha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251520" y="6033482"/>
            <a:ext cx="8712968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Factors that limit the performance of a Compton Imager:</a:t>
            </a:r>
          </a:p>
          <a:p>
            <a:r>
              <a:rPr lang="en-GB" sz="2000" dirty="0" smtClean="0"/>
              <a:t>Energy resolution, Detector position resolution, Doppler Broadening</a:t>
            </a:r>
            <a:endParaRPr lang="en-GB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42938"/>
          </a:xfrm>
          <a:prstGeom prst="rect">
            <a:avLst/>
          </a:prstGeom>
          <a:solidFill>
            <a:srgbClr val="2214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500813"/>
            <a:ext cx="9144000" cy="158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0"/>
            <a:ext cx="7410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Research : Compton Imaging</a:t>
            </a:r>
            <a:endParaRPr lang="en-US" sz="3600" b="1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2054" name="Picture 759" descr="co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82700"/>
            <a:ext cx="253682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5640388" y="5351463"/>
          <a:ext cx="33940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1904760" imgH="482400" progId="Equation.3">
                  <p:embed/>
                </p:oleObj>
              </mc:Choice>
              <mc:Fallback>
                <p:oleObj name="Equation" r:id="rId5" imgW="19047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388" y="5351463"/>
                        <a:ext cx="3394075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Box 4"/>
          <p:cNvSpPr txBox="1">
            <a:spLocks noChangeArrowheads="1"/>
          </p:cNvSpPr>
          <p:nvPr/>
        </p:nvSpPr>
        <p:spPr bwMode="auto">
          <a:xfrm>
            <a:off x="214313" y="792163"/>
            <a:ext cx="90011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Courier New" charset="0"/>
              <a:buChar char="o"/>
            </a:pPr>
            <a:r>
              <a:rPr lang="en-GB">
                <a:latin typeface="Calibri" charset="0"/>
              </a:rPr>
              <a:t> Compton </a:t>
            </a:r>
            <a:r>
              <a:rPr lang="en-GB" i="1">
                <a:solidFill>
                  <a:srgbClr val="002060"/>
                </a:solidFill>
                <a:latin typeface="Calibri" charset="0"/>
              </a:rPr>
              <a:t>Cones of Response </a:t>
            </a:r>
            <a:r>
              <a:rPr lang="en-GB">
                <a:latin typeface="Calibri" charset="0"/>
              </a:rPr>
              <a:t>projected into image space</a:t>
            </a:r>
          </a:p>
        </p:txBody>
      </p:sp>
      <p:pic>
        <p:nvPicPr>
          <p:cNvPr id="205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2063750"/>
            <a:ext cx="3716338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585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42938"/>
          </a:xfrm>
          <a:prstGeom prst="rect">
            <a:avLst/>
          </a:prstGeom>
          <a:solidFill>
            <a:srgbClr val="2214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500813"/>
            <a:ext cx="9144000" cy="158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0"/>
            <a:ext cx="7410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Research : Compton Imaging</a:t>
            </a:r>
            <a:endParaRPr lang="en-US" sz="3600" b="1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078" name="Picture 759" descr="co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82700"/>
            <a:ext cx="253682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9"/>
          <p:cNvGraphicFramePr>
            <a:graphicFrameLocks noChangeAspect="1"/>
          </p:cNvGraphicFramePr>
          <p:nvPr/>
        </p:nvGraphicFramePr>
        <p:xfrm>
          <a:off x="5640388" y="5351463"/>
          <a:ext cx="33940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4" name="Equation" r:id="rId5" imgW="1904760" imgH="482400" progId="Equation.3">
                  <p:embed/>
                </p:oleObj>
              </mc:Choice>
              <mc:Fallback>
                <p:oleObj name="Equation" r:id="rId5" imgW="19047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388" y="5351463"/>
                        <a:ext cx="3394075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Box 4"/>
          <p:cNvSpPr txBox="1">
            <a:spLocks noChangeArrowheads="1"/>
          </p:cNvSpPr>
          <p:nvPr/>
        </p:nvSpPr>
        <p:spPr bwMode="auto">
          <a:xfrm>
            <a:off x="214313" y="792163"/>
            <a:ext cx="90011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Courier New" charset="0"/>
              <a:buChar char="o"/>
            </a:pPr>
            <a:r>
              <a:rPr lang="en-GB">
                <a:latin typeface="Calibri" charset="0"/>
              </a:rPr>
              <a:t> Compton </a:t>
            </a:r>
            <a:r>
              <a:rPr lang="en-GB" i="1">
                <a:solidFill>
                  <a:srgbClr val="002060"/>
                </a:solidFill>
                <a:latin typeface="Calibri" charset="0"/>
              </a:rPr>
              <a:t>Cones of Response </a:t>
            </a:r>
            <a:r>
              <a:rPr lang="en-GB">
                <a:latin typeface="Calibri" charset="0"/>
              </a:rPr>
              <a:t>projected into image space</a:t>
            </a:r>
          </a:p>
        </p:txBody>
      </p:sp>
      <p:pic>
        <p:nvPicPr>
          <p:cNvPr id="308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2062163"/>
            <a:ext cx="3719513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969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42938"/>
          </a:xfrm>
          <a:prstGeom prst="rect">
            <a:avLst/>
          </a:prstGeom>
          <a:solidFill>
            <a:srgbClr val="2214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500813"/>
            <a:ext cx="9144000" cy="158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0"/>
            <a:ext cx="7410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Research : Compton Imaging</a:t>
            </a:r>
            <a:endParaRPr lang="en-US" sz="3600" b="1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4102" name="Picture 759" descr="co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82700"/>
            <a:ext cx="253682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" name="Object 9"/>
          <p:cNvGraphicFramePr>
            <a:graphicFrameLocks noChangeAspect="1"/>
          </p:cNvGraphicFramePr>
          <p:nvPr/>
        </p:nvGraphicFramePr>
        <p:xfrm>
          <a:off x="5640388" y="5351463"/>
          <a:ext cx="33940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8" name="Equation" r:id="rId5" imgW="1904760" imgH="482400" progId="Equation.3">
                  <p:embed/>
                </p:oleObj>
              </mc:Choice>
              <mc:Fallback>
                <p:oleObj name="Equation" r:id="rId5" imgW="19047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388" y="5351463"/>
                        <a:ext cx="3394075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Box 4"/>
          <p:cNvSpPr txBox="1">
            <a:spLocks noChangeArrowheads="1"/>
          </p:cNvSpPr>
          <p:nvPr/>
        </p:nvSpPr>
        <p:spPr bwMode="auto">
          <a:xfrm>
            <a:off x="214313" y="792163"/>
            <a:ext cx="90011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Courier New" charset="0"/>
              <a:buChar char="o"/>
            </a:pPr>
            <a:r>
              <a:rPr lang="en-GB">
                <a:latin typeface="Calibri" charset="0"/>
              </a:rPr>
              <a:t> Compton </a:t>
            </a:r>
            <a:r>
              <a:rPr lang="en-GB" i="1">
                <a:solidFill>
                  <a:srgbClr val="002060"/>
                </a:solidFill>
                <a:latin typeface="Calibri" charset="0"/>
              </a:rPr>
              <a:t>Cones of Response </a:t>
            </a:r>
            <a:r>
              <a:rPr lang="en-GB">
                <a:latin typeface="Calibri" charset="0"/>
              </a:rPr>
              <a:t>projected into image space</a:t>
            </a:r>
          </a:p>
        </p:txBody>
      </p:sp>
      <p:pic>
        <p:nvPicPr>
          <p:cNvPr id="410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2062163"/>
            <a:ext cx="3719513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3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42938"/>
          </a:xfrm>
          <a:prstGeom prst="rect">
            <a:avLst/>
          </a:prstGeom>
          <a:solidFill>
            <a:srgbClr val="2214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500813"/>
            <a:ext cx="9144000" cy="158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0"/>
            <a:ext cx="7410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Research : Compton Imaging</a:t>
            </a:r>
            <a:endParaRPr lang="en-US" sz="3600" b="1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5126" name="Picture 759" descr="co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82700"/>
            <a:ext cx="253682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5640388" y="5351463"/>
          <a:ext cx="33940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2" name="Equation" r:id="rId5" imgW="1904760" imgH="482400" progId="Equation.3">
                  <p:embed/>
                </p:oleObj>
              </mc:Choice>
              <mc:Fallback>
                <p:oleObj name="Equation" r:id="rId5" imgW="19047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388" y="5351463"/>
                        <a:ext cx="3394075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Box 4"/>
          <p:cNvSpPr txBox="1">
            <a:spLocks noChangeArrowheads="1"/>
          </p:cNvSpPr>
          <p:nvPr/>
        </p:nvSpPr>
        <p:spPr bwMode="auto">
          <a:xfrm>
            <a:off x="214313" y="792163"/>
            <a:ext cx="90011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Courier New" charset="0"/>
              <a:buChar char="o"/>
            </a:pPr>
            <a:r>
              <a:rPr lang="en-GB">
                <a:latin typeface="Calibri" charset="0"/>
              </a:rPr>
              <a:t> Compton </a:t>
            </a:r>
            <a:r>
              <a:rPr lang="en-GB" i="1">
                <a:solidFill>
                  <a:srgbClr val="002060"/>
                </a:solidFill>
                <a:latin typeface="Calibri" charset="0"/>
              </a:rPr>
              <a:t>Cones of Response </a:t>
            </a:r>
            <a:r>
              <a:rPr lang="en-GB">
                <a:latin typeface="Calibri" charset="0"/>
              </a:rPr>
              <a:t>projected into image space</a:t>
            </a:r>
          </a:p>
        </p:txBody>
      </p:sp>
      <p:pic>
        <p:nvPicPr>
          <p:cNvPr id="512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2062163"/>
            <a:ext cx="3719513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08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en-GB" b="1" dirty="0" smtClean="0">
                <a:latin typeface="Calibri" pitchFamily="34" charset="0"/>
              </a:rPr>
              <a:t>Outline of presentation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3048000"/>
          </a:xfrm>
        </p:spPr>
        <p:txBody>
          <a:bodyPr/>
          <a:lstStyle/>
          <a:p>
            <a:r>
              <a:rPr lang="en-GB" dirty="0" smtClean="0"/>
              <a:t>Focus on ionising radiation and gamma-rays</a:t>
            </a:r>
          </a:p>
          <a:p>
            <a:pPr lvl="1"/>
            <a:r>
              <a:rPr lang="en-GB" dirty="0" smtClean="0"/>
              <a:t>What are the challenges?</a:t>
            </a:r>
          </a:p>
          <a:p>
            <a:pPr lvl="1"/>
            <a:r>
              <a:rPr lang="en-GB" dirty="0" smtClean="0"/>
              <a:t>What detector technology can we consider?</a:t>
            </a:r>
          </a:p>
          <a:p>
            <a:pPr lvl="1"/>
            <a:r>
              <a:rPr lang="en-GB" dirty="0" smtClean="0"/>
              <a:t>Select example projects &amp; links to fundamental research</a:t>
            </a:r>
          </a:p>
          <a:p>
            <a:pPr lvl="1"/>
            <a:r>
              <a:rPr lang="en-GB" dirty="0" smtClean="0"/>
              <a:t>The future prospects</a:t>
            </a:r>
          </a:p>
          <a:p>
            <a:endParaRPr lang="en-GB" dirty="0"/>
          </a:p>
        </p:txBody>
      </p:sp>
      <p:pic>
        <p:nvPicPr>
          <p:cNvPr id="4" name="Picture 4" descr="DSCN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2688" y="4725144"/>
            <a:ext cx="2771800" cy="207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SC00030"/>
          <p:cNvPicPr>
            <a:picLocks noChangeAspect="1" noChangeArrowheads="1"/>
          </p:cNvPicPr>
          <p:nvPr/>
        </p:nvPicPr>
        <p:blipFill>
          <a:blip r:embed="rId3" cstate="print"/>
          <a:srcRect t="7371" b="6877"/>
          <a:stretch>
            <a:fillRect/>
          </a:stretch>
        </p:blipFill>
        <p:spPr bwMode="auto">
          <a:xfrm>
            <a:off x="395536" y="4725144"/>
            <a:ext cx="3248025" cy="2088232"/>
          </a:xfrm>
          <a:prstGeom prst="rect">
            <a:avLst/>
          </a:prstGeom>
          <a:noFill/>
        </p:spPr>
      </p:pic>
      <p:pic>
        <p:nvPicPr>
          <p:cNvPr id="6" name="Picture 4" descr="DSCF00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756" y="4725144"/>
            <a:ext cx="249842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32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42938"/>
          </a:xfrm>
          <a:prstGeom prst="rect">
            <a:avLst/>
          </a:prstGeom>
          <a:solidFill>
            <a:srgbClr val="2214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500813"/>
            <a:ext cx="9144000" cy="158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0"/>
            <a:ext cx="7410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Research : Compton Imaging</a:t>
            </a:r>
            <a:endParaRPr lang="en-US" sz="3600" b="1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6150" name="Picture 759" descr="co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82700"/>
            <a:ext cx="253682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6" name="Object 9"/>
          <p:cNvGraphicFramePr>
            <a:graphicFrameLocks noChangeAspect="1"/>
          </p:cNvGraphicFramePr>
          <p:nvPr/>
        </p:nvGraphicFramePr>
        <p:xfrm>
          <a:off x="5640388" y="5351463"/>
          <a:ext cx="33940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6" name="Equation" r:id="rId5" imgW="1904760" imgH="482400" progId="Equation.3">
                  <p:embed/>
                </p:oleObj>
              </mc:Choice>
              <mc:Fallback>
                <p:oleObj name="Equation" r:id="rId5" imgW="19047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388" y="5351463"/>
                        <a:ext cx="3394075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Box 4"/>
          <p:cNvSpPr txBox="1">
            <a:spLocks noChangeArrowheads="1"/>
          </p:cNvSpPr>
          <p:nvPr/>
        </p:nvSpPr>
        <p:spPr bwMode="auto">
          <a:xfrm>
            <a:off x="214313" y="792163"/>
            <a:ext cx="90011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Courier New" charset="0"/>
              <a:buChar char="o"/>
            </a:pPr>
            <a:r>
              <a:rPr lang="en-GB">
                <a:latin typeface="Calibri" charset="0"/>
              </a:rPr>
              <a:t> Compton </a:t>
            </a:r>
            <a:r>
              <a:rPr lang="en-GB" i="1">
                <a:solidFill>
                  <a:srgbClr val="002060"/>
                </a:solidFill>
                <a:latin typeface="Calibri" charset="0"/>
              </a:rPr>
              <a:t>Cones of Response </a:t>
            </a:r>
            <a:r>
              <a:rPr lang="en-GB">
                <a:latin typeface="Calibri" charset="0"/>
              </a:rPr>
              <a:t>projected into image space</a:t>
            </a:r>
          </a:p>
        </p:txBody>
      </p:sp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2076450"/>
            <a:ext cx="3719513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942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5"/>
          <p:cNvSpPr>
            <a:spLocks noChangeArrowheads="1"/>
          </p:cNvSpPr>
          <p:nvPr/>
        </p:nvSpPr>
        <p:spPr bwMode="auto">
          <a:xfrm>
            <a:off x="1619250" y="5084763"/>
            <a:ext cx="7524750" cy="177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1987" name="Group 18"/>
          <p:cNvGrpSpPr>
            <a:grpSpLocks/>
          </p:cNvGrpSpPr>
          <p:nvPr/>
        </p:nvGrpSpPr>
        <p:grpSpPr bwMode="auto">
          <a:xfrm>
            <a:off x="500063" y="1643063"/>
            <a:ext cx="4429125" cy="4195762"/>
            <a:chOff x="1903305" y="1488032"/>
            <a:chExt cx="5097587" cy="4008359"/>
          </a:xfrm>
        </p:grpSpPr>
        <p:sp>
          <p:nvSpPr>
            <p:cNvPr id="4" name="Rectangle 3"/>
            <p:cNvSpPr/>
            <p:nvPr/>
          </p:nvSpPr>
          <p:spPr>
            <a:xfrm>
              <a:off x="4152455" y="1929361"/>
              <a:ext cx="825846" cy="31423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43985" y="1929361"/>
              <a:ext cx="856907" cy="31423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" name="Explosion 1 6"/>
            <p:cNvSpPr/>
            <p:nvPr/>
          </p:nvSpPr>
          <p:spPr>
            <a:xfrm>
              <a:off x="2148135" y="3286713"/>
              <a:ext cx="356282" cy="356399"/>
            </a:xfrm>
            <a:prstGeom prst="irregularSeal1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4928970" y="3408041"/>
              <a:ext cx="1215016" cy="151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471530" y="3458088"/>
              <a:ext cx="1675444" cy="151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18" name="TextBox 11"/>
            <p:cNvSpPr txBox="1">
              <a:spLocks noChangeArrowheads="1"/>
            </p:cNvSpPr>
            <p:nvPr/>
          </p:nvSpPr>
          <p:spPr bwMode="auto">
            <a:xfrm>
              <a:off x="4214809" y="1488032"/>
              <a:ext cx="671921" cy="371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Calibri" pitchFamily="34" charset="0"/>
                </a:rPr>
                <a:t>1cm</a:t>
              </a:r>
            </a:p>
          </p:txBody>
        </p:sp>
        <p:sp>
          <p:nvSpPr>
            <p:cNvPr id="42019" name="TextBox 12"/>
            <p:cNvSpPr txBox="1">
              <a:spLocks noChangeArrowheads="1"/>
            </p:cNvSpPr>
            <p:nvPr/>
          </p:nvSpPr>
          <p:spPr bwMode="auto">
            <a:xfrm>
              <a:off x="6286511" y="1488032"/>
              <a:ext cx="671926" cy="352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Calibri" pitchFamily="34" charset="0"/>
                </a:rPr>
                <a:t>2cm</a:t>
              </a:r>
            </a:p>
          </p:txBody>
        </p:sp>
        <p:sp>
          <p:nvSpPr>
            <p:cNvPr id="42020" name="TextBox 13"/>
            <p:cNvSpPr txBox="1">
              <a:spLocks noChangeArrowheads="1"/>
            </p:cNvSpPr>
            <p:nvPr/>
          </p:nvSpPr>
          <p:spPr bwMode="auto">
            <a:xfrm>
              <a:off x="5274070" y="3560094"/>
              <a:ext cx="671921" cy="371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Calibri" pitchFamily="34" charset="0"/>
                </a:rPr>
                <a:t>2cm</a:t>
              </a:r>
            </a:p>
          </p:txBody>
        </p:sp>
        <p:sp>
          <p:nvSpPr>
            <p:cNvPr id="42021" name="TextBox 14"/>
            <p:cNvSpPr txBox="1">
              <a:spLocks noChangeArrowheads="1"/>
            </p:cNvSpPr>
            <p:nvPr/>
          </p:nvSpPr>
          <p:spPr bwMode="auto">
            <a:xfrm>
              <a:off x="2956240" y="3560094"/>
              <a:ext cx="671921" cy="371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Calibri" pitchFamily="34" charset="0"/>
                </a:rPr>
                <a:t>5cm</a:t>
              </a:r>
            </a:p>
          </p:txBody>
        </p:sp>
        <p:sp>
          <p:nvSpPr>
            <p:cNvPr id="42022" name="TextBox 15"/>
            <p:cNvSpPr txBox="1">
              <a:spLocks noChangeArrowheads="1"/>
            </p:cNvSpPr>
            <p:nvPr/>
          </p:nvSpPr>
          <p:spPr bwMode="auto">
            <a:xfrm>
              <a:off x="1903305" y="2943815"/>
              <a:ext cx="1012050" cy="371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Calibri" pitchFamily="34" charset="0"/>
                </a:rPr>
                <a:t>141keV</a:t>
              </a:r>
            </a:p>
          </p:txBody>
        </p:sp>
        <p:sp>
          <p:nvSpPr>
            <p:cNvPr id="42023" name="TextBox 16"/>
            <p:cNvSpPr txBox="1">
              <a:spLocks noChangeArrowheads="1"/>
            </p:cNvSpPr>
            <p:nvPr/>
          </p:nvSpPr>
          <p:spPr bwMode="auto">
            <a:xfrm>
              <a:off x="4196088" y="5131371"/>
              <a:ext cx="730963" cy="352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Calibri" pitchFamily="34" charset="0"/>
                </a:rPr>
                <a:t>Si(Li)</a:t>
              </a:r>
            </a:p>
          </p:txBody>
        </p:sp>
        <p:sp>
          <p:nvSpPr>
            <p:cNvPr id="42024" name="TextBox 17"/>
            <p:cNvSpPr txBox="1">
              <a:spLocks noChangeArrowheads="1"/>
            </p:cNvSpPr>
            <p:nvPr/>
          </p:nvSpPr>
          <p:spPr bwMode="auto">
            <a:xfrm>
              <a:off x="6286511" y="5143512"/>
              <a:ext cx="513262" cy="352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Calibri" pitchFamily="34" charset="0"/>
                </a:rPr>
                <a:t>Ge</a:t>
              </a:r>
            </a:p>
          </p:txBody>
        </p:sp>
      </p:grpSp>
      <p:sp>
        <p:nvSpPr>
          <p:cNvPr id="41988" name="TextBox 20"/>
          <p:cNvSpPr txBox="1">
            <a:spLocks noChangeArrowheads="1"/>
          </p:cNvSpPr>
          <p:nvPr/>
        </p:nvSpPr>
        <p:spPr bwMode="auto">
          <a:xfrm>
            <a:off x="5286375" y="1804988"/>
            <a:ext cx="3571875" cy="1338262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800">
                <a:latin typeface="Calibri" pitchFamily="34" charset="0"/>
              </a:rPr>
              <a:t> Total Coincident	 ~3.49%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800" i="1">
                <a:latin typeface="Calibri" pitchFamily="34" charset="0"/>
              </a:rPr>
              <a:t> </a:t>
            </a:r>
            <a:r>
              <a:rPr lang="en-GB" sz="1800">
                <a:latin typeface="Calibri" pitchFamily="34" charset="0"/>
              </a:rPr>
              <a:t>SPECT ~ 0.025% (typical value)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800">
                <a:latin typeface="Calibri" pitchFamily="34" charset="0"/>
              </a:rPr>
              <a:t> Factor of ~140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286375" y="3489325"/>
          <a:ext cx="3571900" cy="242347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48975"/>
                <a:gridCol w="1322925"/>
              </a:tblGrid>
              <a:tr h="442278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Event Type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%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itchFamily="34" charset="0"/>
                        </a:rPr>
                        <a:t>Single</a:t>
                      </a:r>
                      <a:r>
                        <a:rPr lang="en-GB" sz="2000" baseline="0" dirty="0" smtClean="0">
                          <a:latin typeface="Calibri" pitchFamily="34" charset="0"/>
                        </a:rPr>
                        <a:t> / Single</a:t>
                      </a:r>
                      <a:endParaRPr lang="en-GB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itchFamily="34" charset="0"/>
                        </a:rPr>
                        <a:t>2.23</a:t>
                      </a:r>
                      <a:endParaRPr lang="en-GB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itchFamily="34" charset="0"/>
                        </a:rPr>
                        <a:t>Single</a:t>
                      </a:r>
                      <a:r>
                        <a:rPr lang="en-GB" sz="2000" baseline="0" dirty="0" smtClean="0">
                          <a:latin typeface="Calibri" pitchFamily="34" charset="0"/>
                        </a:rPr>
                        <a:t> / Multiple</a:t>
                      </a:r>
                      <a:endParaRPr lang="en-GB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itchFamily="34" charset="0"/>
                        </a:rPr>
                        <a:t>0.33</a:t>
                      </a:r>
                      <a:endParaRPr lang="en-GB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itchFamily="34" charset="0"/>
                        </a:rPr>
                        <a:t>Multiple / Single</a:t>
                      </a:r>
                      <a:endParaRPr lang="en-GB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itchFamily="34" charset="0"/>
                        </a:rPr>
                        <a:t>0.61</a:t>
                      </a:r>
                      <a:endParaRPr lang="en-GB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itchFamily="34" charset="0"/>
                        </a:rPr>
                        <a:t>Multiple / Multiple</a:t>
                      </a:r>
                      <a:endParaRPr lang="en-GB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itchFamily="34" charset="0"/>
                        </a:rPr>
                        <a:t>0.04</a:t>
                      </a:r>
                      <a:endParaRPr lang="en-GB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itchFamily="34" charset="0"/>
                        </a:rPr>
                        <a:t>Not absorbed</a:t>
                      </a:r>
                      <a:endParaRPr lang="en-GB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itchFamily="34" charset="0"/>
                        </a:rPr>
                        <a:t>0.28</a:t>
                      </a:r>
                      <a:endParaRPr lang="en-GB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2011" name="Title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523875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System Configuration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2163" y="863600"/>
            <a:ext cx="52419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GEANT4 simulations L. </a:t>
            </a:r>
            <a:r>
              <a:rPr lang="en-GB" dirty="0" err="1">
                <a:latin typeface="+mn-lt"/>
              </a:rPr>
              <a:t>Harkness</a:t>
            </a:r>
            <a:endParaRPr lang="en-GB" dirty="0">
              <a:latin typeface="+mn-lt"/>
            </a:endParaRPr>
          </a:p>
        </p:txBody>
      </p:sp>
      <p:pic>
        <p:nvPicPr>
          <p:cNvPr id="20" name="Picture 2" descr="C:\Users\Laura\Downloads\iphone 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89040"/>
            <a:ext cx="3851920" cy="2877051"/>
          </a:xfrm>
          <a:prstGeom prst="rect">
            <a:avLst/>
          </a:prstGeom>
          <a:noFill/>
        </p:spPr>
      </p:pic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3" y="908720"/>
            <a:ext cx="385207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9512" y="6237312"/>
            <a:ext cx="2697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Ortec</a:t>
            </a:r>
            <a:r>
              <a:rPr lang="en-US" dirty="0" smtClean="0"/>
              <a:t> &amp; </a:t>
            </a:r>
            <a:r>
              <a:rPr lang="en-US" dirty="0" err="1" smtClean="0"/>
              <a:t>SemiKon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7" descr="logo-amzal"/>
          <p:cNvPicPr>
            <a:picLocks noChangeAspect="1" noChangeArrowheads="1"/>
          </p:cNvPicPr>
          <p:nvPr/>
        </p:nvPicPr>
        <p:blipFill>
          <a:blip r:embed="rId3" cstate="print"/>
          <a:srcRect l="11204" t="7079" r="6075" b="8218"/>
          <a:stretch>
            <a:fillRect/>
          </a:stretch>
        </p:blipFill>
        <p:spPr bwMode="auto">
          <a:xfrm>
            <a:off x="35496" y="-27384"/>
            <a:ext cx="1152128" cy="159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Freeform 2"/>
          <p:cNvSpPr>
            <a:spLocks/>
          </p:cNvSpPr>
          <p:nvPr/>
        </p:nvSpPr>
        <p:spPr bwMode="auto">
          <a:xfrm>
            <a:off x="1295400" y="1054100"/>
            <a:ext cx="6324600" cy="5181600"/>
          </a:xfrm>
          <a:custGeom>
            <a:avLst/>
            <a:gdLst>
              <a:gd name="T0" fmla="*/ 0 w 3984"/>
              <a:gd name="T1" fmla="*/ 0 h 3264"/>
              <a:gd name="T2" fmla="*/ 0 w 3984"/>
              <a:gd name="T3" fmla="*/ 2147483647 h 3264"/>
              <a:gd name="T4" fmla="*/ 2147483647 w 3984"/>
              <a:gd name="T5" fmla="*/ 2147483647 h 3264"/>
              <a:gd name="T6" fmla="*/ 2147483647 w 3984"/>
              <a:gd name="T7" fmla="*/ 2147483647 h 3264"/>
              <a:gd name="T8" fmla="*/ 2147483647 w 3984"/>
              <a:gd name="T9" fmla="*/ 2147483647 h 3264"/>
              <a:gd name="T10" fmla="*/ 2147483647 w 3984"/>
              <a:gd name="T11" fmla="*/ 2147483647 h 32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84"/>
              <a:gd name="T19" fmla="*/ 0 h 3264"/>
              <a:gd name="T20" fmla="*/ 3984 w 3984"/>
              <a:gd name="T21" fmla="*/ 3264 h 32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84" h="3264">
                <a:moveTo>
                  <a:pt x="0" y="0"/>
                </a:moveTo>
                <a:lnTo>
                  <a:pt x="0" y="3264"/>
                </a:lnTo>
                <a:lnTo>
                  <a:pt x="2016" y="3264"/>
                </a:lnTo>
                <a:lnTo>
                  <a:pt x="2016" y="96"/>
                </a:lnTo>
                <a:lnTo>
                  <a:pt x="3984" y="96"/>
                </a:lnTo>
                <a:lnTo>
                  <a:pt x="3984" y="2640"/>
                </a:lnTo>
              </a:path>
            </a:pathLst>
          </a:custGeom>
          <a:noFill/>
          <a:ln w="6350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2292" name="Picture 4" descr="det25_15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838" y="2722563"/>
            <a:ext cx="1579562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379788" y="3128963"/>
            <a:ext cx="2228850" cy="825500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600" b="1">
                <a:latin typeface="Comic Sans MS" pitchFamily="66" charset="0"/>
              </a:rPr>
              <a:t>Pulse Shape Analysis</a:t>
            </a:r>
            <a:r>
              <a:rPr lang="en-GB" sz="1600" b="1">
                <a:latin typeface="Comic Sans MS" pitchFamily="66" charset="0"/>
              </a:rPr>
              <a:t/>
            </a:r>
            <a:br>
              <a:rPr lang="en-GB" sz="1600" b="1">
                <a:latin typeface="Comic Sans MS" pitchFamily="66" charset="0"/>
              </a:rPr>
            </a:br>
            <a:r>
              <a:rPr lang="en-GB" sz="1600" b="1">
                <a:latin typeface="Comic Sans MS" pitchFamily="66" charset="0"/>
              </a:rPr>
              <a:t>to decompose</a:t>
            </a:r>
            <a:br>
              <a:rPr lang="en-GB" sz="1600" b="1">
                <a:latin typeface="Comic Sans MS" pitchFamily="66" charset="0"/>
              </a:rPr>
            </a:br>
            <a:r>
              <a:rPr lang="en-GB" sz="1600" b="1">
                <a:latin typeface="Comic Sans MS" pitchFamily="66" charset="0"/>
              </a:rPr>
              <a:t>recorded waves 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11150" y="1857375"/>
            <a:ext cx="1982788" cy="581025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latin typeface="Comic Sans MS" pitchFamily="66" charset="0"/>
              </a:rPr>
              <a:t>Highly segmented </a:t>
            </a:r>
          </a:p>
          <a:p>
            <a:pPr algn="ctr"/>
            <a:r>
              <a:rPr lang="en-GB" sz="1600" b="1">
                <a:latin typeface="Comic Sans MS" pitchFamily="66" charset="0"/>
              </a:rPr>
              <a:t>HPGe detectors</a:t>
            </a: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rot="16200000" flipV="1">
            <a:off x="950912" y="2730501"/>
            <a:ext cx="144463" cy="696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rot="-5400000" flipH="1" flipV="1">
            <a:off x="1027113" y="3006725"/>
            <a:ext cx="190500" cy="511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rot="16200000" flipH="1">
            <a:off x="813594" y="3394869"/>
            <a:ext cx="271462" cy="165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298" name="Text Box 10"/>
          <p:cNvSpPr txBox="1">
            <a:spLocks noChangeAspect="1" noChangeArrowheads="1"/>
          </p:cNvSpPr>
          <p:nvPr/>
        </p:nvSpPr>
        <p:spPr bwMode="auto">
          <a:xfrm rot="5400000">
            <a:off x="565150" y="2833688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>
                <a:solidFill>
                  <a:srgbClr val="0000FF"/>
                </a:solidFill>
                <a:latin typeface="Comic Sans MS" pitchFamily="66" charset="0"/>
              </a:rPr>
              <a:t>·</a:t>
            </a:r>
          </a:p>
        </p:txBody>
      </p:sp>
      <p:sp>
        <p:nvSpPr>
          <p:cNvPr id="12299" name="Text Box 11"/>
          <p:cNvSpPr txBox="1">
            <a:spLocks noChangeAspect="1" noChangeArrowheads="1"/>
          </p:cNvSpPr>
          <p:nvPr/>
        </p:nvSpPr>
        <p:spPr bwMode="auto">
          <a:xfrm rot="5400000">
            <a:off x="1282700" y="2971801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>
                <a:solidFill>
                  <a:srgbClr val="669900"/>
                </a:solidFill>
                <a:latin typeface="Comic Sans MS" pitchFamily="66" charset="0"/>
              </a:rPr>
              <a:t>·</a:t>
            </a:r>
          </a:p>
        </p:txBody>
      </p:sp>
      <p:sp>
        <p:nvSpPr>
          <p:cNvPr id="12300" name="Text Box 12"/>
          <p:cNvSpPr txBox="1">
            <a:spLocks noChangeAspect="1" noChangeArrowheads="1"/>
          </p:cNvSpPr>
          <p:nvPr/>
        </p:nvSpPr>
        <p:spPr bwMode="auto">
          <a:xfrm rot="5400000">
            <a:off x="777875" y="3170238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>
                <a:solidFill>
                  <a:srgbClr val="669900"/>
                </a:solidFill>
                <a:latin typeface="Comic Sans MS" pitchFamily="66" charset="0"/>
              </a:rPr>
              <a:t>·</a:t>
            </a:r>
          </a:p>
        </p:txBody>
      </p:sp>
      <p:sp>
        <p:nvSpPr>
          <p:cNvPr id="12301" name="Text Box 13"/>
          <p:cNvSpPr txBox="1">
            <a:spLocks noChangeAspect="1" noChangeArrowheads="1"/>
          </p:cNvSpPr>
          <p:nvPr/>
        </p:nvSpPr>
        <p:spPr bwMode="auto">
          <a:xfrm rot="5400000">
            <a:off x="930275" y="3435351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>
                <a:solidFill>
                  <a:srgbClr val="669900"/>
                </a:solidFill>
                <a:latin typeface="Comic Sans MS" pitchFamily="66" charset="0"/>
              </a:rPr>
              <a:t>·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549650" y="1671638"/>
            <a:ext cx="1890713" cy="1314450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latin typeface="Comic Sans MS" pitchFamily="66" charset="0"/>
              </a:rPr>
              <a:t>Identified </a:t>
            </a:r>
          </a:p>
          <a:p>
            <a:pPr algn="ctr"/>
            <a:r>
              <a:rPr lang="en-GB" sz="1600" b="1">
                <a:latin typeface="Comic Sans MS" pitchFamily="66" charset="0"/>
              </a:rPr>
              <a:t>interaction points</a:t>
            </a:r>
          </a:p>
          <a:p>
            <a:pPr algn="ctr"/>
            <a:endParaRPr lang="en-GB" sz="1600" b="1">
              <a:latin typeface="Comic Sans MS" pitchFamily="66" charset="0"/>
            </a:endParaRPr>
          </a:p>
          <a:p>
            <a:pPr algn="ctr"/>
            <a:endParaRPr lang="en-GB" sz="1600" b="1">
              <a:latin typeface="Comic Sans MS" pitchFamily="66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3808413" y="2270125"/>
            <a:ext cx="1590675" cy="428625"/>
          </a:xfrm>
          <a:prstGeom prst="rect">
            <a:avLst/>
          </a:prstGeom>
          <a:solidFill>
            <a:srgbClr val="DDDDDD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mic Sans MS" pitchFamily="66" charset="0"/>
              </a:rPr>
              <a:t>(x,y,z,E,t)</a:t>
            </a:r>
            <a:r>
              <a:rPr lang="en-US" sz="2000" b="1" baseline="-25000">
                <a:latin typeface="Comic Sans MS" pitchFamily="66" charset="0"/>
              </a:rPr>
              <a:t>i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172200" y="1673225"/>
            <a:ext cx="2827338" cy="1069975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latin typeface="Comic Sans MS" pitchFamily="66" charset="0"/>
              </a:rPr>
              <a:t>Reconstruction of tracks </a:t>
            </a:r>
          </a:p>
          <a:p>
            <a:pPr algn="ctr"/>
            <a:r>
              <a:rPr lang="en-GB" sz="1600" b="1">
                <a:latin typeface="Comic Sans MS" pitchFamily="66" charset="0"/>
              </a:rPr>
              <a:t>e.g. by evaluation of</a:t>
            </a:r>
            <a:r>
              <a:rPr lang="de-DE" sz="1600" b="1">
                <a:latin typeface="Comic Sans MS" pitchFamily="66" charset="0"/>
              </a:rPr>
              <a:t> </a:t>
            </a:r>
            <a:r>
              <a:rPr lang="en-GB" sz="1600" b="1">
                <a:latin typeface="Comic Sans MS" pitchFamily="66" charset="0"/>
              </a:rPr>
              <a:t>permutations </a:t>
            </a:r>
          </a:p>
          <a:p>
            <a:pPr algn="ctr"/>
            <a:r>
              <a:rPr lang="en-GB" sz="1600" b="1">
                <a:latin typeface="Comic Sans MS" pitchFamily="66" charset="0"/>
              </a:rPr>
              <a:t>of interaction points</a:t>
            </a:r>
          </a:p>
        </p:txBody>
      </p:sp>
      <p:pic>
        <p:nvPicPr>
          <p:cNvPr id="12305" name="Picture 17" descr="TrackingGamma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101975"/>
            <a:ext cx="301942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52400" y="4797425"/>
            <a:ext cx="2300288" cy="1069975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latin typeface="Comic Sans MS" pitchFamily="66" charset="0"/>
              </a:rPr>
              <a:t>Digital electronics</a:t>
            </a:r>
          </a:p>
          <a:p>
            <a:pPr algn="ctr"/>
            <a:r>
              <a:rPr lang="en-GB" sz="1600" b="1">
                <a:latin typeface="Comic Sans MS" pitchFamily="66" charset="0"/>
              </a:rPr>
              <a:t>to record and </a:t>
            </a:r>
            <a:br>
              <a:rPr lang="en-GB" sz="1600" b="1">
                <a:latin typeface="Comic Sans MS" pitchFamily="66" charset="0"/>
              </a:rPr>
            </a:br>
            <a:r>
              <a:rPr lang="en-GB" sz="1600" b="1">
                <a:latin typeface="Comic Sans MS" pitchFamily="66" charset="0"/>
              </a:rPr>
              <a:t>process segment signals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71438" y="2590800"/>
            <a:ext cx="309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latin typeface="Symbol" pitchFamily="18" charset="2"/>
              </a:rPr>
              <a:t>g</a:t>
            </a:r>
            <a:endParaRPr lang="en-GB" b="1">
              <a:latin typeface="Symbol" pitchFamily="18" charset="2"/>
            </a:endParaRP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111250" y="1250950"/>
            <a:ext cx="344488" cy="5191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1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1111250" y="4122738"/>
            <a:ext cx="401638" cy="5191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2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4303713" y="4124325"/>
            <a:ext cx="401637" cy="5191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3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5865813" y="947738"/>
            <a:ext cx="401637" cy="5191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4</a:t>
            </a:r>
          </a:p>
        </p:txBody>
      </p:sp>
      <p:sp>
        <p:nvSpPr>
          <p:cNvPr id="12312" name="AutoShape 24"/>
          <p:cNvSpPr>
            <a:spLocks noChangeArrowheads="1"/>
          </p:cNvSpPr>
          <p:nvPr/>
        </p:nvSpPr>
        <p:spPr bwMode="auto">
          <a:xfrm flipV="1">
            <a:off x="6959600" y="5232400"/>
            <a:ext cx="1295400" cy="762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5562600" y="6019800"/>
            <a:ext cx="3505200" cy="457200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FF3300"/>
                </a:solidFill>
                <a:latin typeface="Comic Sans MS" pitchFamily="66" charset="0"/>
              </a:rPr>
              <a:t>reconstructed </a:t>
            </a:r>
            <a:r>
              <a:rPr lang="it-IT" b="1">
                <a:solidFill>
                  <a:srgbClr val="FF3300"/>
                </a:solidFill>
                <a:latin typeface="Symbol" pitchFamily="18" charset="2"/>
              </a:rPr>
              <a:t>g</a:t>
            </a:r>
            <a:r>
              <a:rPr lang="it-IT" b="1">
                <a:solidFill>
                  <a:srgbClr val="FF3300"/>
                </a:solidFill>
                <a:latin typeface="Comic Sans MS" pitchFamily="66" charset="0"/>
              </a:rPr>
              <a:t>-rays</a:t>
            </a:r>
            <a:endParaRPr lang="en-GB" b="1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12314" name="Picture 26" descr="cryst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438400"/>
            <a:ext cx="1905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357563" y="4800600"/>
            <a:ext cx="2128837" cy="1447800"/>
            <a:chOff x="3128" y="2622"/>
            <a:chExt cx="2149" cy="1606"/>
          </a:xfrm>
        </p:grpSpPr>
        <p:pic>
          <p:nvPicPr>
            <p:cNvPr id="12319" name="Picture 28" descr="pt6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28" y="2622"/>
              <a:ext cx="2149" cy="1606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2320" name="Freeform 29"/>
            <p:cNvSpPr>
              <a:spLocks/>
            </p:cNvSpPr>
            <p:nvPr/>
          </p:nvSpPr>
          <p:spPr bwMode="auto">
            <a:xfrm>
              <a:off x="3305" y="3288"/>
              <a:ext cx="1335" cy="378"/>
            </a:xfrm>
            <a:custGeom>
              <a:avLst/>
              <a:gdLst>
                <a:gd name="T0" fmla="*/ 13 w 1335"/>
                <a:gd name="T1" fmla="*/ 29 h 378"/>
                <a:gd name="T2" fmla="*/ 35 w 1335"/>
                <a:gd name="T3" fmla="*/ 30 h 378"/>
                <a:gd name="T4" fmla="*/ 44 w 1335"/>
                <a:gd name="T5" fmla="*/ 18 h 378"/>
                <a:gd name="T6" fmla="*/ 66 w 1335"/>
                <a:gd name="T7" fmla="*/ 18 h 378"/>
                <a:gd name="T8" fmla="*/ 90 w 1335"/>
                <a:gd name="T9" fmla="*/ 12 h 378"/>
                <a:gd name="T10" fmla="*/ 113 w 1335"/>
                <a:gd name="T11" fmla="*/ 16 h 378"/>
                <a:gd name="T12" fmla="*/ 127 w 1335"/>
                <a:gd name="T13" fmla="*/ 14 h 378"/>
                <a:gd name="T14" fmla="*/ 158 w 1335"/>
                <a:gd name="T15" fmla="*/ 20 h 378"/>
                <a:gd name="T16" fmla="*/ 186 w 1335"/>
                <a:gd name="T17" fmla="*/ 30 h 378"/>
                <a:gd name="T18" fmla="*/ 209 w 1335"/>
                <a:gd name="T19" fmla="*/ 25 h 378"/>
                <a:gd name="T20" fmla="*/ 223 w 1335"/>
                <a:gd name="T21" fmla="*/ 19 h 378"/>
                <a:gd name="T22" fmla="*/ 236 w 1335"/>
                <a:gd name="T23" fmla="*/ 18 h 378"/>
                <a:gd name="T24" fmla="*/ 254 w 1335"/>
                <a:gd name="T25" fmla="*/ 12 h 378"/>
                <a:gd name="T26" fmla="*/ 276 w 1335"/>
                <a:gd name="T27" fmla="*/ 20 h 378"/>
                <a:gd name="T28" fmla="*/ 294 w 1335"/>
                <a:gd name="T29" fmla="*/ 31 h 378"/>
                <a:gd name="T30" fmla="*/ 317 w 1335"/>
                <a:gd name="T31" fmla="*/ 24 h 378"/>
                <a:gd name="T32" fmla="*/ 332 w 1335"/>
                <a:gd name="T33" fmla="*/ 13 h 378"/>
                <a:gd name="T34" fmla="*/ 356 w 1335"/>
                <a:gd name="T35" fmla="*/ 4 h 378"/>
                <a:gd name="T36" fmla="*/ 377 w 1335"/>
                <a:gd name="T37" fmla="*/ 5 h 378"/>
                <a:gd name="T38" fmla="*/ 393 w 1335"/>
                <a:gd name="T39" fmla="*/ 8 h 378"/>
                <a:gd name="T40" fmla="*/ 419 w 1335"/>
                <a:gd name="T41" fmla="*/ 8 h 378"/>
                <a:gd name="T42" fmla="*/ 443 w 1335"/>
                <a:gd name="T43" fmla="*/ 24 h 378"/>
                <a:gd name="T44" fmla="*/ 473 w 1335"/>
                <a:gd name="T45" fmla="*/ 25 h 378"/>
                <a:gd name="T46" fmla="*/ 482 w 1335"/>
                <a:gd name="T47" fmla="*/ 22 h 378"/>
                <a:gd name="T48" fmla="*/ 509 w 1335"/>
                <a:gd name="T49" fmla="*/ 7 h 378"/>
                <a:gd name="T50" fmla="*/ 552 w 1335"/>
                <a:gd name="T51" fmla="*/ 12 h 378"/>
                <a:gd name="T52" fmla="*/ 571 w 1335"/>
                <a:gd name="T53" fmla="*/ 19 h 378"/>
                <a:gd name="T54" fmla="*/ 591 w 1335"/>
                <a:gd name="T55" fmla="*/ 36 h 378"/>
                <a:gd name="T56" fmla="*/ 612 w 1335"/>
                <a:gd name="T57" fmla="*/ 54 h 378"/>
                <a:gd name="T58" fmla="*/ 624 w 1335"/>
                <a:gd name="T59" fmla="*/ 71 h 378"/>
                <a:gd name="T60" fmla="*/ 641 w 1335"/>
                <a:gd name="T61" fmla="*/ 103 h 378"/>
                <a:gd name="T62" fmla="*/ 654 w 1335"/>
                <a:gd name="T63" fmla="*/ 118 h 378"/>
                <a:gd name="T64" fmla="*/ 693 w 1335"/>
                <a:gd name="T65" fmla="*/ 157 h 378"/>
                <a:gd name="T66" fmla="*/ 719 w 1335"/>
                <a:gd name="T67" fmla="*/ 182 h 378"/>
                <a:gd name="T68" fmla="*/ 744 w 1335"/>
                <a:gd name="T69" fmla="*/ 204 h 378"/>
                <a:gd name="T70" fmla="*/ 762 w 1335"/>
                <a:gd name="T71" fmla="*/ 223 h 378"/>
                <a:gd name="T72" fmla="*/ 795 w 1335"/>
                <a:gd name="T73" fmla="*/ 253 h 378"/>
                <a:gd name="T74" fmla="*/ 810 w 1335"/>
                <a:gd name="T75" fmla="*/ 271 h 378"/>
                <a:gd name="T76" fmla="*/ 827 w 1335"/>
                <a:gd name="T77" fmla="*/ 292 h 378"/>
                <a:gd name="T78" fmla="*/ 869 w 1335"/>
                <a:gd name="T79" fmla="*/ 335 h 378"/>
                <a:gd name="T80" fmla="*/ 896 w 1335"/>
                <a:gd name="T81" fmla="*/ 354 h 378"/>
                <a:gd name="T82" fmla="*/ 911 w 1335"/>
                <a:gd name="T83" fmla="*/ 365 h 378"/>
                <a:gd name="T84" fmla="*/ 947 w 1335"/>
                <a:gd name="T85" fmla="*/ 371 h 378"/>
                <a:gd name="T86" fmla="*/ 965 w 1335"/>
                <a:gd name="T87" fmla="*/ 340 h 378"/>
                <a:gd name="T88" fmla="*/ 995 w 1335"/>
                <a:gd name="T89" fmla="*/ 246 h 378"/>
                <a:gd name="T90" fmla="*/ 1007 w 1335"/>
                <a:gd name="T91" fmla="*/ 179 h 378"/>
                <a:gd name="T92" fmla="*/ 1019 w 1335"/>
                <a:gd name="T93" fmla="*/ 140 h 378"/>
                <a:gd name="T94" fmla="*/ 1026 w 1335"/>
                <a:gd name="T95" fmla="*/ 106 h 378"/>
                <a:gd name="T96" fmla="*/ 1062 w 1335"/>
                <a:gd name="T97" fmla="*/ 17 h 378"/>
                <a:gd name="T98" fmla="*/ 1082 w 1335"/>
                <a:gd name="T99" fmla="*/ 19 h 378"/>
                <a:gd name="T100" fmla="*/ 1123 w 1335"/>
                <a:gd name="T101" fmla="*/ 8 h 378"/>
                <a:gd name="T102" fmla="*/ 1170 w 1335"/>
                <a:gd name="T103" fmla="*/ 20 h 378"/>
                <a:gd name="T104" fmla="*/ 1209 w 1335"/>
                <a:gd name="T105" fmla="*/ 23 h 378"/>
                <a:gd name="T106" fmla="*/ 1275 w 1335"/>
                <a:gd name="T107" fmla="*/ 25 h 378"/>
                <a:gd name="T108" fmla="*/ 1314 w 1335"/>
                <a:gd name="T109" fmla="*/ 29 h 378"/>
                <a:gd name="T110" fmla="*/ 1335 w 1335"/>
                <a:gd name="T111" fmla="*/ 16 h 3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35"/>
                <a:gd name="T169" fmla="*/ 0 h 378"/>
                <a:gd name="T170" fmla="*/ 1335 w 1335"/>
                <a:gd name="T171" fmla="*/ 378 h 3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35" h="378">
                  <a:moveTo>
                    <a:pt x="0" y="35"/>
                  </a:moveTo>
                  <a:cubicBezTo>
                    <a:pt x="7" y="34"/>
                    <a:pt x="9" y="35"/>
                    <a:pt x="13" y="29"/>
                  </a:cubicBezTo>
                  <a:cubicBezTo>
                    <a:pt x="24" y="30"/>
                    <a:pt x="18" y="32"/>
                    <a:pt x="26" y="35"/>
                  </a:cubicBezTo>
                  <a:cubicBezTo>
                    <a:pt x="30" y="34"/>
                    <a:pt x="30" y="31"/>
                    <a:pt x="35" y="30"/>
                  </a:cubicBezTo>
                  <a:cubicBezTo>
                    <a:pt x="37" y="24"/>
                    <a:pt x="36" y="27"/>
                    <a:pt x="38" y="20"/>
                  </a:cubicBezTo>
                  <a:cubicBezTo>
                    <a:pt x="39" y="18"/>
                    <a:pt x="44" y="18"/>
                    <a:pt x="44" y="18"/>
                  </a:cubicBezTo>
                  <a:cubicBezTo>
                    <a:pt x="48" y="19"/>
                    <a:pt x="51" y="20"/>
                    <a:pt x="54" y="22"/>
                  </a:cubicBezTo>
                  <a:cubicBezTo>
                    <a:pt x="58" y="20"/>
                    <a:pt x="62" y="19"/>
                    <a:pt x="66" y="18"/>
                  </a:cubicBezTo>
                  <a:cubicBezTo>
                    <a:pt x="71" y="9"/>
                    <a:pt x="71" y="17"/>
                    <a:pt x="78" y="19"/>
                  </a:cubicBezTo>
                  <a:cubicBezTo>
                    <a:pt x="86" y="17"/>
                    <a:pt x="84" y="16"/>
                    <a:pt x="90" y="12"/>
                  </a:cubicBezTo>
                  <a:cubicBezTo>
                    <a:pt x="98" y="13"/>
                    <a:pt x="94" y="15"/>
                    <a:pt x="101" y="17"/>
                  </a:cubicBezTo>
                  <a:cubicBezTo>
                    <a:pt x="106" y="20"/>
                    <a:pt x="108" y="18"/>
                    <a:pt x="113" y="16"/>
                  </a:cubicBezTo>
                  <a:cubicBezTo>
                    <a:pt x="114" y="13"/>
                    <a:pt x="120" y="11"/>
                    <a:pt x="120" y="11"/>
                  </a:cubicBezTo>
                  <a:cubicBezTo>
                    <a:pt x="122" y="5"/>
                    <a:pt x="125" y="11"/>
                    <a:pt x="127" y="14"/>
                  </a:cubicBezTo>
                  <a:cubicBezTo>
                    <a:pt x="135" y="13"/>
                    <a:pt x="139" y="12"/>
                    <a:pt x="147" y="13"/>
                  </a:cubicBezTo>
                  <a:cubicBezTo>
                    <a:pt x="151" y="17"/>
                    <a:pt x="153" y="18"/>
                    <a:pt x="158" y="20"/>
                  </a:cubicBezTo>
                  <a:cubicBezTo>
                    <a:pt x="160" y="26"/>
                    <a:pt x="164" y="20"/>
                    <a:pt x="168" y="19"/>
                  </a:cubicBezTo>
                  <a:cubicBezTo>
                    <a:pt x="178" y="20"/>
                    <a:pt x="178" y="25"/>
                    <a:pt x="186" y="30"/>
                  </a:cubicBezTo>
                  <a:cubicBezTo>
                    <a:pt x="190" y="28"/>
                    <a:pt x="192" y="26"/>
                    <a:pt x="193" y="22"/>
                  </a:cubicBezTo>
                  <a:cubicBezTo>
                    <a:pt x="199" y="23"/>
                    <a:pt x="204" y="23"/>
                    <a:pt x="209" y="25"/>
                  </a:cubicBezTo>
                  <a:cubicBezTo>
                    <a:pt x="212" y="29"/>
                    <a:pt x="213" y="30"/>
                    <a:pt x="218" y="28"/>
                  </a:cubicBezTo>
                  <a:cubicBezTo>
                    <a:pt x="222" y="24"/>
                    <a:pt x="221" y="26"/>
                    <a:pt x="223" y="19"/>
                  </a:cubicBezTo>
                  <a:cubicBezTo>
                    <a:pt x="224" y="17"/>
                    <a:pt x="225" y="13"/>
                    <a:pt x="225" y="13"/>
                  </a:cubicBezTo>
                  <a:cubicBezTo>
                    <a:pt x="229" y="14"/>
                    <a:pt x="232" y="17"/>
                    <a:pt x="236" y="18"/>
                  </a:cubicBezTo>
                  <a:cubicBezTo>
                    <a:pt x="240" y="17"/>
                    <a:pt x="244" y="16"/>
                    <a:pt x="248" y="14"/>
                  </a:cubicBezTo>
                  <a:cubicBezTo>
                    <a:pt x="250" y="13"/>
                    <a:pt x="254" y="12"/>
                    <a:pt x="254" y="12"/>
                  </a:cubicBezTo>
                  <a:cubicBezTo>
                    <a:pt x="258" y="13"/>
                    <a:pt x="260" y="22"/>
                    <a:pt x="260" y="22"/>
                  </a:cubicBezTo>
                  <a:cubicBezTo>
                    <a:pt x="265" y="21"/>
                    <a:pt x="271" y="18"/>
                    <a:pt x="276" y="20"/>
                  </a:cubicBezTo>
                  <a:cubicBezTo>
                    <a:pt x="277" y="24"/>
                    <a:pt x="279" y="26"/>
                    <a:pt x="282" y="28"/>
                  </a:cubicBezTo>
                  <a:cubicBezTo>
                    <a:pt x="285" y="37"/>
                    <a:pt x="285" y="34"/>
                    <a:pt x="294" y="31"/>
                  </a:cubicBezTo>
                  <a:cubicBezTo>
                    <a:pt x="296" y="24"/>
                    <a:pt x="294" y="26"/>
                    <a:pt x="299" y="24"/>
                  </a:cubicBezTo>
                  <a:cubicBezTo>
                    <a:pt x="307" y="25"/>
                    <a:pt x="308" y="26"/>
                    <a:pt x="317" y="24"/>
                  </a:cubicBezTo>
                  <a:cubicBezTo>
                    <a:pt x="319" y="24"/>
                    <a:pt x="323" y="22"/>
                    <a:pt x="323" y="22"/>
                  </a:cubicBezTo>
                  <a:cubicBezTo>
                    <a:pt x="324" y="18"/>
                    <a:pt x="328" y="14"/>
                    <a:pt x="332" y="13"/>
                  </a:cubicBezTo>
                  <a:cubicBezTo>
                    <a:pt x="338" y="14"/>
                    <a:pt x="342" y="14"/>
                    <a:pt x="348" y="12"/>
                  </a:cubicBezTo>
                  <a:cubicBezTo>
                    <a:pt x="351" y="8"/>
                    <a:pt x="352" y="5"/>
                    <a:pt x="356" y="4"/>
                  </a:cubicBezTo>
                  <a:cubicBezTo>
                    <a:pt x="362" y="6"/>
                    <a:pt x="363" y="9"/>
                    <a:pt x="368" y="12"/>
                  </a:cubicBezTo>
                  <a:cubicBezTo>
                    <a:pt x="371" y="10"/>
                    <a:pt x="374" y="7"/>
                    <a:pt x="377" y="5"/>
                  </a:cubicBezTo>
                  <a:cubicBezTo>
                    <a:pt x="378" y="1"/>
                    <a:pt x="380" y="1"/>
                    <a:pt x="384" y="2"/>
                  </a:cubicBezTo>
                  <a:cubicBezTo>
                    <a:pt x="387" y="5"/>
                    <a:pt x="390" y="6"/>
                    <a:pt x="393" y="8"/>
                  </a:cubicBezTo>
                  <a:cubicBezTo>
                    <a:pt x="397" y="7"/>
                    <a:pt x="400" y="5"/>
                    <a:pt x="404" y="4"/>
                  </a:cubicBezTo>
                  <a:cubicBezTo>
                    <a:pt x="409" y="5"/>
                    <a:pt x="414" y="7"/>
                    <a:pt x="419" y="8"/>
                  </a:cubicBezTo>
                  <a:cubicBezTo>
                    <a:pt x="422" y="8"/>
                    <a:pt x="428" y="6"/>
                    <a:pt x="431" y="8"/>
                  </a:cubicBezTo>
                  <a:cubicBezTo>
                    <a:pt x="438" y="12"/>
                    <a:pt x="433" y="22"/>
                    <a:pt x="443" y="24"/>
                  </a:cubicBezTo>
                  <a:cubicBezTo>
                    <a:pt x="447" y="29"/>
                    <a:pt x="449" y="29"/>
                    <a:pt x="450" y="35"/>
                  </a:cubicBezTo>
                  <a:cubicBezTo>
                    <a:pt x="466" y="30"/>
                    <a:pt x="447" y="27"/>
                    <a:pt x="473" y="25"/>
                  </a:cubicBezTo>
                  <a:cubicBezTo>
                    <a:pt x="475" y="26"/>
                    <a:pt x="477" y="29"/>
                    <a:pt x="479" y="28"/>
                  </a:cubicBezTo>
                  <a:cubicBezTo>
                    <a:pt x="481" y="27"/>
                    <a:pt x="480" y="23"/>
                    <a:pt x="482" y="22"/>
                  </a:cubicBezTo>
                  <a:cubicBezTo>
                    <a:pt x="487" y="18"/>
                    <a:pt x="491" y="17"/>
                    <a:pt x="497" y="16"/>
                  </a:cubicBezTo>
                  <a:cubicBezTo>
                    <a:pt x="500" y="12"/>
                    <a:pt x="504" y="8"/>
                    <a:pt x="509" y="7"/>
                  </a:cubicBezTo>
                  <a:cubicBezTo>
                    <a:pt x="516" y="0"/>
                    <a:pt x="515" y="10"/>
                    <a:pt x="522" y="12"/>
                  </a:cubicBezTo>
                  <a:cubicBezTo>
                    <a:pt x="531" y="6"/>
                    <a:pt x="541" y="11"/>
                    <a:pt x="552" y="12"/>
                  </a:cubicBezTo>
                  <a:cubicBezTo>
                    <a:pt x="560" y="13"/>
                    <a:pt x="557" y="12"/>
                    <a:pt x="563" y="8"/>
                  </a:cubicBezTo>
                  <a:cubicBezTo>
                    <a:pt x="570" y="13"/>
                    <a:pt x="569" y="12"/>
                    <a:pt x="571" y="19"/>
                  </a:cubicBezTo>
                  <a:cubicBezTo>
                    <a:pt x="561" y="22"/>
                    <a:pt x="579" y="26"/>
                    <a:pt x="582" y="28"/>
                  </a:cubicBezTo>
                  <a:cubicBezTo>
                    <a:pt x="584" y="31"/>
                    <a:pt x="588" y="35"/>
                    <a:pt x="591" y="36"/>
                  </a:cubicBezTo>
                  <a:cubicBezTo>
                    <a:pt x="595" y="40"/>
                    <a:pt x="605" y="46"/>
                    <a:pt x="605" y="46"/>
                  </a:cubicBezTo>
                  <a:cubicBezTo>
                    <a:pt x="610" y="53"/>
                    <a:pt x="607" y="51"/>
                    <a:pt x="612" y="54"/>
                  </a:cubicBezTo>
                  <a:cubicBezTo>
                    <a:pt x="613" y="59"/>
                    <a:pt x="613" y="60"/>
                    <a:pt x="618" y="62"/>
                  </a:cubicBezTo>
                  <a:cubicBezTo>
                    <a:pt x="619" y="66"/>
                    <a:pt x="621" y="68"/>
                    <a:pt x="624" y="71"/>
                  </a:cubicBezTo>
                  <a:cubicBezTo>
                    <a:pt x="626" y="77"/>
                    <a:pt x="630" y="93"/>
                    <a:pt x="635" y="95"/>
                  </a:cubicBezTo>
                  <a:cubicBezTo>
                    <a:pt x="636" y="99"/>
                    <a:pt x="638" y="101"/>
                    <a:pt x="641" y="103"/>
                  </a:cubicBezTo>
                  <a:cubicBezTo>
                    <a:pt x="642" y="107"/>
                    <a:pt x="643" y="109"/>
                    <a:pt x="647" y="110"/>
                  </a:cubicBezTo>
                  <a:cubicBezTo>
                    <a:pt x="648" y="114"/>
                    <a:pt x="650" y="116"/>
                    <a:pt x="654" y="118"/>
                  </a:cubicBezTo>
                  <a:cubicBezTo>
                    <a:pt x="656" y="127"/>
                    <a:pt x="658" y="134"/>
                    <a:pt x="668" y="137"/>
                  </a:cubicBezTo>
                  <a:cubicBezTo>
                    <a:pt x="672" y="150"/>
                    <a:pt x="683" y="150"/>
                    <a:pt x="693" y="157"/>
                  </a:cubicBezTo>
                  <a:cubicBezTo>
                    <a:pt x="698" y="165"/>
                    <a:pt x="701" y="172"/>
                    <a:pt x="710" y="175"/>
                  </a:cubicBezTo>
                  <a:cubicBezTo>
                    <a:pt x="713" y="178"/>
                    <a:pt x="719" y="182"/>
                    <a:pt x="719" y="182"/>
                  </a:cubicBezTo>
                  <a:cubicBezTo>
                    <a:pt x="724" y="189"/>
                    <a:pt x="730" y="191"/>
                    <a:pt x="737" y="196"/>
                  </a:cubicBezTo>
                  <a:cubicBezTo>
                    <a:pt x="742" y="203"/>
                    <a:pt x="739" y="201"/>
                    <a:pt x="744" y="204"/>
                  </a:cubicBezTo>
                  <a:cubicBezTo>
                    <a:pt x="745" y="210"/>
                    <a:pt x="750" y="214"/>
                    <a:pt x="755" y="217"/>
                  </a:cubicBezTo>
                  <a:cubicBezTo>
                    <a:pt x="756" y="221"/>
                    <a:pt x="758" y="222"/>
                    <a:pt x="762" y="223"/>
                  </a:cubicBezTo>
                  <a:cubicBezTo>
                    <a:pt x="763" y="227"/>
                    <a:pt x="769" y="231"/>
                    <a:pt x="773" y="234"/>
                  </a:cubicBezTo>
                  <a:cubicBezTo>
                    <a:pt x="778" y="243"/>
                    <a:pt x="787" y="248"/>
                    <a:pt x="795" y="253"/>
                  </a:cubicBezTo>
                  <a:cubicBezTo>
                    <a:pt x="797" y="256"/>
                    <a:pt x="803" y="260"/>
                    <a:pt x="803" y="260"/>
                  </a:cubicBezTo>
                  <a:cubicBezTo>
                    <a:pt x="804" y="264"/>
                    <a:pt x="806" y="269"/>
                    <a:pt x="810" y="271"/>
                  </a:cubicBezTo>
                  <a:cubicBezTo>
                    <a:pt x="812" y="276"/>
                    <a:pt x="817" y="281"/>
                    <a:pt x="822" y="283"/>
                  </a:cubicBezTo>
                  <a:cubicBezTo>
                    <a:pt x="824" y="286"/>
                    <a:pt x="825" y="289"/>
                    <a:pt x="827" y="292"/>
                  </a:cubicBezTo>
                  <a:cubicBezTo>
                    <a:pt x="829" y="299"/>
                    <a:pt x="836" y="309"/>
                    <a:pt x="843" y="311"/>
                  </a:cubicBezTo>
                  <a:cubicBezTo>
                    <a:pt x="849" y="320"/>
                    <a:pt x="859" y="332"/>
                    <a:pt x="869" y="335"/>
                  </a:cubicBezTo>
                  <a:cubicBezTo>
                    <a:pt x="874" y="340"/>
                    <a:pt x="881" y="344"/>
                    <a:pt x="887" y="348"/>
                  </a:cubicBezTo>
                  <a:cubicBezTo>
                    <a:pt x="887" y="348"/>
                    <a:pt x="894" y="353"/>
                    <a:pt x="896" y="354"/>
                  </a:cubicBezTo>
                  <a:cubicBezTo>
                    <a:pt x="897" y="355"/>
                    <a:pt x="899" y="356"/>
                    <a:pt x="899" y="356"/>
                  </a:cubicBezTo>
                  <a:cubicBezTo>
                    <a:pt x="901" y="361"/>
                    <a:pt x="906" y="364"/>
                    <a:pt x="911" y="365"/>
                  </a:cubicBezTo>
                  <a:cubicBezTo>
                    <a:pt x="918" y="369"/>
                    <a:pt x="928" y="375"/>
                    <a:pt x="936" y="378"/>
                  </a:cubicBezTo>
                  <a:cubicBezTo>
                    <a:pt x="944" y="375"/>
                    <a:pt x="940" y="374"/>
                    <a:pt x="947" y="371"/>
                  </a:cubicBezTo>
                  <a:cubicBezTo>
                    <a:pt x="949" y="366"/>
                    <a:pt x="955" y="357"/>
                    <a:pt x="960" y="355"/>
                  </a:cubicBezTo>
                  <a:cubicBezTo>
                    <a:pt x="962" y="340"/>
                    <a:pt x="958" y="342"/>
                    <a:pt x="965" y="340"/>
                  </a:cubicBezTo>
                  <a:cubicBezTo>
                    <a:pt x="970" y="332"/>
                    <a:pt x="965" y="322"/>
                    <a:pt x="969" y="314"/>
                  </a:cubicBezTo>
                  <a:cubicBezTo>
                    <a:pt x="979" y="292"/>
                    <a:pt x="988" y="269"/>
                    <a:pt x="995" y="246"/>
                  </a:cubicBezTo>
                  <a:cubicBezTo>
                    <a:pt x="996" y="231"/>
                    <a:pt x="1000" y="217"/>
                    <a:pt x="1003" y="203"/>
                  </a:cubicBezTo>
                  <a:cubicBezTo>
                    <a:pt x="1004" y="194"/>
                    <a:pt x="1004" y="187"/>
                    <a:pt x="1007" y="179"/>
                  </a:cubicBezTo>
                  <a:cubicBezTo>
                    <a:pt x="1008" y="171"/>
                    <a:pt x="1009" y="163"/>
                    <a:pt x="1013" y="157"/>
                  </a:cubicBezTo>
                  <a:cubicBezTo>
                    <a:pt x="1014" y="150"/>
                    <a:pt x="1016" y="146"/>
                    <a:pt x="1019" y="140"/>
                  </a:cubicBezTo>
                  <a:cubicBezTo>
                    <a:pt x="1020" y="136"/>
                    <a:pt x="1021" y="132"/>
                    <a:pt x="1022" y="128"/>
                  </a:cubicBezTo>
                  <a:cubicBezTo>
                    <a:pt x="1023" y="118"/>
                    <a:pt x="1024" y="114"/>
                    <a:pt x="1026" y="106"/>
                  </a:cubicBezTo>
                  <a:cubicBezTo>
                    <a:pt x="1027" y="93"/>
                    <a:pt x="1029" y="80"/>
                    <a:pt x="1038" y="71"/>
                  </a:cubicBezTo>
                  <a:cubicBezTo>
                    <a:pt x="1043" y="56"/>
                    <a:pt x="1051" y="28"/>
                    <a:pt x="1062" y="17"/>
                  </a:cubicBezTo>
                  <a:cubicBezTo>
                    <a:pt x="1064" y="10"/>
                    <a:pt x="1069" y="12"/>
                    <a:pt x="1074" y="14"/>
                  </a:cubicBezTo>
                  <a:cubicBezTo>
                    <a:pt x="1076" y="17"/>
                    <a:pt x="1082" y="19"/>
                    <a:pt x="1082" y="19"/>
                  </a:cubicBezTo>
                  <a:cubicBezTo>
                    <a:pt x="1103" y="12"/>
                    <a:pt x="1093" y="12"/>
                    <a:pt x="1125" y="11"/>
                  </a:cubicBezTo>
                  <a:cubicBezTo>
                    <a:pt x="1124" y="10"/>
                    <a:pt x="1122" y="8"/>
                    <a:pt x="1123" y="8"/>
                  </a:cubicBezTo>
                  <a:cubicBezTo>
                    <a:pt x="1137" y="7"/>
                    <a:pt x="1146" y="14"/>
                    <a:pt x="1158" y="17"/>
                  </a:cubicBezTo>
                  <a:cubicBezTo>
                    <a:pt x="1162" y="18"/>
                    <a:pt x="1170" y="20"/>
                    <a:pt x="1170" y="20"/>
                  </a:cubicBezTo>
                  <a:cubicBezTo>
                    <a:pt x="1173" y="24"/>
                    <a:pt x="1183" y="27"/>
                    <a:pt x="1188" y="29"/>
                  </a:cubicBezTo>
                  <a:cubicBezTo>
                    <a:pt x="1196" y="28"/>
                    <a:pt x="1201" y="26"/>
                    <a:pt x="1209" y="23"/>
                  </a:cubicBezTo>
                  <a:cubicBezTo>
                    <a:pt x="1212" y="22"/>
                    <a:pt x="1218" y="20"/>
                    <a:pt x="1218" y="20"/>
                  </a:cubicBezTo>
                  <a:cubicBezTo>
                    <a:pt x="1237" y="23"/>
                    <a:pt x="1275" y="25"/>
                    <a:pt x="1275" y="25"/>
                  </a:cubicBezTo>
                  <a:cubicBezTo>
                    <a:pt x="1282" y="26"/>
                    <a:pt x="1288" y="29"/>
                    <a:pt x="1295" y="30"/>
                  </a:cubicBezTo>
                  <a:cubicBezTo>
                    <a:pt x="1301" y="30"/>
                    <a:pt x="1308" y="30"/>
                    <a:pt x="1314" y="29"/>
                  </a:cubicBezTo>
                  <a:cubicBezTo>
                    <a:pt x="1318" y="29"/>
                    <a:pt x="1326" y="24"/>
                    <a:pt x="1326" y="24"/>
                  </a:cubicBezTo>
                  <a:cubicBezTo>
                    <a:pt x="1329" y="21"/>
                    <a:pt x="1332" y="19"/>
                    <a:pt x="1335" y="16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21" name="Freeform 30"/>
            <p:cNvSpPr>
              <a:spLocks/>
            </p:cNvSpPr>
            <p:nvPr/>
          </p:nvSpPr>
          <p:spPr bwMode="auto">
            <a:xfrm>
              <a:off x="4616" y="3295"/>
              <a:ext cx="532" cy="22"/>
            </a:xfrm>
            <a:custGeom>
              <a:avLst/>
              <a:gdLst>
                <a:gd name="T0" fmla="*/ 0 w 532"/>
                <a:gd name="T1" fmla="*/ 22 h 22"/>
                <a:gd name="T2" fmla="*/ 29 w 532"/>
                <a:gd name="T3" fmla="*/ 15 h 22"/>
                <a:gd name="T4" fmla="*/ 69 w 532"/>
                <a:gd name="T5" fmla="*/ 18 h 22"/>
                <a:gd name="T6" fmla="*/ 104 w 532"/>
                <a:gd name="T7" fmla="*/ 3 h 22"/>
                <a:gd name="T8" fmla="*/ 122 w 532"/>
                <a:gd name="T9" fmla="*/ 6 h 22"/>
                <a:gd name="T10" fmla="*/ 131 w 532"/>
                <a:gd name="T11" fmla="*/ 9 h 22"/>
                <a:gd name="T12" fmla="*/ 170 w 532"/>
                <a:gd name="T13" fmla="*/ 4 h 22"/>
                <a:gd name="T14" fmla="*/ 226 w 532"/>
                <a:gd name="T15" fmla="*/ 7 h 22"/>
                <a:gd name="T16" fmla="*/ 236 w 532"/>
                <a:gd name="T17" fmla="*/ 11 h 22"/>
                <a:gd name="T18" fmla="*/ 242 w 532"/>
                <a:gd name="T19" fmla="*/ 13 h 22"/>
                <a:gd name="T20" fmla="*/ 281 w 532"/>
                <a:gd name="T21" fmla="*/ 12 h 22"/>
                <a:gd name="T22" fmla="*/ 299 w 532"/>
                <a:gd name="T23" fmla="*/ 15 h 22"/>
                <a:gd name="T24" fmla="*/ 320 w 532"/>
                <a:gd name="T25" fmla="*/ 7 h 22"/>
                <a:gd name="T26" fmla="*/ 356 w 532"/>
                <a:gd name="T27" fmla="*/ 16 h 22"/>
                <a:gd name="T28" fmla="*/ 399 w 532"/>
                <a:gd name="T29" fmla="*/ 15 h 22"/>
                <a:gd name="T30" fmla="*/ 413 w 532"/>
                <a:gd name="T31" fmla="*/ 6 h 22"/>
                <a:gd name="T32" fmla="*/ 446 w 532"/>
                <a:gd name="T33" fmla="*/ 5 h 22"/>
                <a:gd name="T34" fmla="*/ 479 w 532"/>
                <a:gd name="T35" fmla="*/ 10 h 22"/>
                <a:gd name="T36" fmla="*/ 519 w 532"/>
                <a:gd name="T37" fmla="*/ 6 h 22"/>
                <a:gd name="T38" fmla="*/ 530 w 532"/>
                <a:gd name="T39" fmla="*/ 0 h 22"/>
                <a:gd name="T40" fmla="*/ 532 w 532"/>
                <a:gd name="T41" fmla="*/ 4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2"/>
                <a:gd name="T64" fmla="*/ 0 h 22"/>
                <a:gd name="T65" fmla="*/ 532 w 532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2" h="22">
                  <a:moveTo>
                    <a:pt x="0" y="22"/>
                  </a:moveTo>
                  <a:cubicBezTo>
                    <a:pt x="6" y="14"/>
                    <a:pt x="29" y="15"/>
                    <a:pt x="29" y="15"/>
                  </a:cubicBezTo>
                  <a:cubicBezTo>
                    <a:pt x="47" y="16"/>
                    <a:pt x="55" y="13"/>
                    <a:pt x="69" y="18"/>
                  </a:cubicBezTo>
                  <a:cubicBezTo>
                    <a:pt x="80" y="11"/>
                    <a:pt x="90" y="5"/>
                    <a:pt x="104" y="3"/>
                  </a:cubicBezTo>
                  <a:cubicBezTo>
                    <a:pt x="110" y="0"/>
                    <a:pt x="116" y="4"/>
                    <a:pt x="122" y="6"/>
                  </a:cubicBezTo>
                  <a:cubicBezTo>
                    <a:pt x="125" y="7"/>
                    <a:pt x="131" y="9"/>
                    <a:pt x="131" y="9"/>
                  </a:cubicBezTo>
                  <a:cubicBezTo>
                    <a:pt x="145" y="5"/>
                    <a:pt x="155" y="5"/>
                    <a:pt x="170" y="4"/>
                  </a:cubicBezTo>
                  <a:cubicBezTo>
                    <a:pt x="189" y="5"/>
                    <a:pt x="207" y="6"/>
                    <a:pt x="226" y="7"/>
                  </a:cubicBezTo>
                  <a:cubicBezTo>
                    <a:pt x="232" y="10"/>
                    <a:pt x="229" y="9"/>
                    <a:pt x="236" y="11"/>
                  </a:cubicBezTo>
                  <a:cubicBezTo>
                    <a:pt x="238" y="12"/>
                    <a:pt x="242" y="13"/>
                    <a:pt x="242" y="13"/>
                  </a:cubicBezTo>
                  <a:cubicBezTo>
                    <a:pt x="257" y="12"/>
                    <a:pt x="267" y="11"/>
                    <a:pt x="281" y="12"/>
                  </a:cubicBezTo>
                  <a:cubicBezTo>
                    <a:pt x="289" y="17"/>
                    <a:pt x="290" y="17"/>
                    <a:pt x="299" y="15"/>
                  </a:cubicBezTo>
                  <a:cubicBezTo>
                    <a:pt x="305" y="11"/>
                    <a:pt x="313" y="11"/>
                    <a:pt x="320" y="7"/>
                  </a:cubicBezTo>
                  <a:cubicBezTo>
                    <a:pt x="333" y="9"/>
                    <a:pt x="344" y="12"/>
                    <a:pt x="356" y="16"/>
                  </a:cubicBezTo>
                  <a:cubicBezTo>
                    <a:pt x="370" y="16"/>
                    <a:pt x="385" y="16"/>
                    <a:pt x="399" y="15"/>
                  </a:cubicBezTo>
                  <a:cubicBezTo>
                    <a:pt x="402" y="15"/>
                    <a:pt x="408" y="6"/>
                    <a:pt x="413" y="6"/>
                  </a:cubicBezTo>
                  <a:cubicBezTo>
                    <a:pt x="424" y="5"/>
                    <a:pt x="435" y="5"/>
                    <a:pt x="446" y="5"/>
                  </a:cubicBezTo>
                  <a:cubicBezTo>
                    <a:pt x="471" y="6"/>
                    <a:pt x="464" y="5"/>
                    <a:pt x="479" y="10"/>
                  </a:cubicBezTo>
                  <a:cubicBezTo>
                    <a:pt x="495" y="9"/>
                    <a:pt x="504" y="7"/>
                    <a:pt x="519" y="6"/>
                  </a:cubicBezTo>
                  <a:cubicBezTo>
                    <a:pt x="526" y="4"/>
                    <a:pt x="524" y="1"/>
                    <a:pt x="530" y="0"/>
                  </a:cubicBezTo>
                  <a:cubicBezTo>
                    <a:pt x="532" y="3"/>
                    <a:pt x="532" y="2"/>
                    <a:pt x="532" y="4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22" name="Freeform 31"/>
            <p:cNvSpPr>
              <a:spLocks/>
            </p:cNvSpPr>
            <p:nvPr/>
          </p:nvSpPr>
          <p:spPr bwMode="auto">
            <a:xfrm>
              <a:off x="3306" y="3168"/>
              <a:ext cx="1856" cy="480"/>
            </a:xfrm>
            <a:custGeom>
              <a:avLst/>
              <a:gdLst>
                <a:gd name="T0" fmla="*/ 0 w 1856"/>
                <a:gd name="T1" fmla="*/ 13 h 480"/>
                <a:gd name="T2" fmla="*/ 22 w 1856"/>
                <a:gd name="T3" fmla="*/ 10 h 480"/>
                <a:gd name="T4" fmla="*/ 35 w 1856"/>
                <a:gd name="T5" fmla="*/ 6 h 480"/>
                <a:gd name="T6" fmla="*/ 80 w 1856"/>
                <a:gd name="T7" fmla="*/ 0 h 480"/>
                <a:gd name="T8" fmla="*/ 454 w 1856"/>
                <a:gd name="T9" fmla="*/ 3 h 480"/>
                <a:gd name="T10" fmla="*/ 579 w 1856"/>
                <a:gd name="T11" fmla="*/ 6 h 480"/>
                <a:gd name="T12" fmla="*/ 665 w 1856"/>
                <a:gd name="T13" fmla="*/ 45 h 480"/>
                <a:gd name="T14" fmla="*/ 688 w 1856"/>
                <a:gd name="T15" fmla="*/ 64 h 480"/>
                <a:gd name="T16" fmla="*/ 707 w 1856"/>
                <a:gd name="T17" fmla="*/ 70 h 480"/>
                <a:gd name="T18" fmla="*/ 732 w 1856"/>
                <a:gd name="T19" fmla="*/ 83 h 480"/>
                <a:gd name="T20" fmla="*/ 764 w 1856"/>
                <a:gd name="T21" fmla="*/ 102 h 480"/>
                <a:gd name="T22" fmla="*/ 806 w 1856"/>
                <a:gd name="T23" fmla="*/ 125 h 480"/>
                <a:gd name="T24" fmla="*/ 844 w 1856"/>
                <a:gd name="T25" fmla="*/ 147 h 480"/>
                <a:gd name="T26" fmla="*/ 860 w 1856"/>
                <a:gd name="T27" fmla="*/ 163 h 480"/>
                <a:gd name="T28" fmla="*/ 867 w 1856"/>
                <a:gd name="T29" fmla="*/ 170 h 480"/>
                <a:gd name="T30" fmla="*/ 896 w 1856"/>
                <a:gd name="T31" fmla="*/ 208 h 480"/>
                <a:gd name="T32" fmla="*/ 915 w 1856"/>
                <a:gd name="T33" fmla="*/ 214 h 480"/>
                <a:gd name="T34" fmla="*/ 928 w 1856"/>
                <a:gd name="T35" fmla="*/ 227 h 480"/>
                <a:gd name="T36" fmla="*/ 944 w 1856"/>
                <a:gd name="T37" fmla="*/ 256 h 480"/>
                <a:gd name="T38" fmla="*/ 966 w 1856"/>
                <a:gd name="T39" fmla="*/ 298 h 480"/>
                <a:gd name="T40" fmla="*/ 976 w 1856"/>
                <a:gd name="T41" fmla="*/ 314 h 480"/>
                <a:gd name="T42" fmla="*/ 1001 w 1856"/>
                <a:gd name="T43" fmla="*/ 378 h 480"/>
                <a:gd name="T44" fmla="*/ 1030 w 1856"/>
                <a:gd name="T45" fmla="*/ 442 h 480"/>
                <a:gd name="T46" fmla="*/ 1056 w 1856"/>
                <a:gd name="T47" fmla="*/ 470 h 480"/>
                <a:gd name="T48" fmla="*/ 1209 w 1856"/>
                <a:gd name="T49" fmla="*/ 458 h 480"/>
                <a:gd name="T50" fmla="*/ 1856 w 1856"/>
                <a:gd name="T51" fmla="*/ 458 h 4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56"/>
                <a:gd name="T79" fmla="*/ 0 h 480"/>
                <a:gd name="T80" fmla="*/ 1856 w 1856"/>
                <a:gd name="T81" fmla="*/ 480 h 48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56" h="480">
                  <a:moveTo>
                    <a:pt x="0" y="13"/>
                  </a:moveTo>
                  <a:cubicBezTo>
                    <a:pt x="7" y="12"/>
                    <a:pt x="15" y="11"/>
                    <a:pt x="22" y="10"/>
                  </a:cubicBezTo>
                  <a:cubicBezTo>
                    <a:pt x="26" y="9"/>
                    <a:pt x="31" y="7"/>
                    <a:pt x="35" y="6"/>
                  </a:cubicBezTo>
                  <a:cubicBezTo>
                    <a:pt x="50" y="3"/>
                    <a:pt x="80" y="0"/>
                    <a:pt x="80" y="0"/>
                  </a:cubicBezTo>
                  <a:cubicBezTo>
                    <a:pt x="205" y="3"/>
                    <a:pt x="329" y="1"/>
                    <a:pt x="454" y="3"/>
                  </a:cubicBezTo>
                  <a:cubicBezTo>
                    <a:pt x="491" y="10"/>
                    <a:pt x="545" y="5"/>
                    <a:pt x="579" y="6"/>
                  </a:cubicBezTo>
                  <a:cubicBezTo>
                    <a:pt x="608" y="19"/>
                    <a:pt x="634" y="35"/>
                    <a:pt x="665" y="45"/>
                  </a:cubicBezTo>
                  <a:cubicBezTo>
                    <a:pt x="669" y="56"/>
                    <a:pt x="677" y="59"/>
                    <a:pt x="688" y="64"/>
                  </a:cubicBezTo>
                  <a:cubicBezTo>
                    <a:pt x="694" y="67"/>
                    <a:pt x="707" y="70"/>
                    <a:pt x="707" y="70"/>
                  </a:cubicBezTo>
                  <a:cubicBezTo>
                    <a:pt x="715" y="79"/>
                    <a:pt x="721" y="79"/>
                    <a:pt x="732" y="83"/>
                  </a:cubicBezTo>
                  <a:cubicBezTo>
                    <a:pt x="740" y="91"/>
                    <a:pt x="753" y="98"/>
                    <a:pt x="764" y="102"/>
                  </a:cubicBezTo>
                  <a:cubicBezTo>
                    <a:pt x="776" y="114"/>
                    <a:pt x="791" y="118"/>
                    <a:pt x="806" y="125"/>
                  </a:cubicBezTo>
                  <a:cubicBezTo>
                    <a:pt x="819" y="132"/>
                    <a:pt x="830" y="142"/>
                    <a:pt x="844" y="147"/>
                  </a:cubicBezTo>
                  <a:cubicBezTo>
                    <a:pt x="849" y="152"/>
                    <a:pt x="855" y="158"/>
                    <a:pt x="860" y="163"/>
                  </a:cubicBezTo>
                  <a:cubicBezTo>
                    <a:pt x="862" y="165"/>
                    <a:pt x="867" y="170"/>
                    <a:pt x="867" y="170"/>
                  </a:cubicBezTo>
                  <a:cubicBezTo>
                    <a:pt x="870" y="179"/>
                    <a:pt x="888" y="204"/>
                    <a:pt x="896" y="208"/>
                  </a:cubicBezTo>
                  <a:cubicBezTo>
                    <a:pt x="902" y="211"/>
                    <a:pt x="915" y="214"/>
                    <a:pt x="915" y="214"/>
                  </a:cubicBezTo>
                  <a:cubicBezTo>
                    <a:pt x="919" y="219"/>
                    <a:pt x="925" y="222"/>
                    <a:pt x="928" y="227"/>
                  </a:cubicBezTo>
                  <a:cubicBezTo>
                    <a:pt x="934" y="239"/>
                    <a:pt x="933" y="246"/>
                    <a:pt x="944" y="256"/>
                  </a:cubicBezTo>
                  <a:cubicBezTo>
                    <a:pt x="949" y="273"/>
                    <a:pt x="955" y="285"/>
                    <a:pt x="966" y="298"/>
                  </a:cubicBezTo>
                  <a:cubicBezTo>
                    <a:pt x="974" y="322"/>
                    <a:pt x="963" y="293"/>
                    <a:pt x="976" y="314"/>
                  </a:cubicBezTo>
                  <a:cubicBezTo>
                    <a:pt x="988" y="334"/>
                    <a:pt x="985" y="360"/>
                    <a:pt x="1001" y="378"/>
                  </a:cubicBezTo>
                  <a:cubicBezTo>
                    <a:pt x="1008" y="398"/>
                    <a:pt x="1010" y="434"/>
                    <a:pt x="1030" y="442"/>
                  </a:cubicBezTo>
                  <a:cubicBezTo>
                    <a:pt x="1034" y="455"/>
                    <a:pt x="1043" y="466"/>
                    <a:pt x="1056" y="470"/>
                  </a:cubicBezTo>
                  <a:cubicBezTo>
                    <a:pt x="1107" y="468"/>
                    <a:pt x="1158" y="466"/>
                    <a:pt x="1209" y="458"/>
                  </a:cubicBezTo>
                  <a:cubicBezTo>
                    <a:pt x="1419" y="480"/>
                    <a:pt x="1644" y="458"/>
                    <a:pt x="1856" y="458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316" name="Rectangle 32"/>
          <p:cNvSpPr>
            <a:spLocks noGrp="1" noChangeArrowheads="1"/>
          </p:cNvSpPr>
          <p:nvPr>
            <p:ph type="title"/>
          </p:nvPr>
        </p:nvSpPr>
        <p:spPr>
          <a:xfrm>
            <a:off x="662880" y="11074"/>
            <a:ext cx="8229600" cy="846158"/>
          </a:xfrm>
        </p:spPr>
        <p:txBody>
          <a:bodyPr/>
          <a:lstStyle/>
          <a:p>
            <a:r>
              <a:rPr lang="en-US" sz="4000" b="1" dirty="0" smtClean="0"/>
              <a:t>Ingredients of </a:t>
            </a:r>
            <a:r>
              <a:rPr lang="en-US" sz="4000" b="1" dirty="0" smtClean="0">
                <a:latin typeface="Symbol" pitchFamily="18" charset="2"/>
              </a:rPr>
              <a:t>g</a:t>
            </a:r>
            <a:r>
              <a:rPr lang="en-US" sz="4000" b="1" dirty="0" smtClean="0"/>
              <a:t>-Tracking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12" y="332656"/>
            <a:ext cx="8455968" cy="764704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latin typeface="Calibri" pitchFamily="34" charset="0"/>
              </a:rPr>
              <a:t>Utilise characterised sensors</a:t>
            </a:r>
            <a:br>
              <a:rPr lang="en-GB" sz="3600" b="1" dirty="0" smtClean="0">
                <a:latin typeface="Calibri" pitchFamily="34" charset="0"/>
              </a:rPr>
            </a:br>
            <a:r>
              <a:rPr lang="en-GB" sz="2000" b="1" dirty="0" smtClean="0">
                <a:latin typeface="Calibri" pitchFamily="34" charset="0"/>
              </a:rPr>
              <a:t>Am-241 AC x-y surface intensity distribution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5273973"/>
            <a:ext cx="8075612" cy="11128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dirty="0" smtClean="0"/>
              <a:t>Uniformity of response for </a:t>
            </a:r>
            <a:r>
              <a:rPr lang="en-GB" sz="2400" dirty="0"/>
              <a:t>planar </a:t>
            </a:r>
            <a:r>
              <a:rPr lang="en-GB" sz="2400" dirty="0" smtClean="0"/>
              <a:t>germanium crystals.</a:t>
            </a:r>
          </a:p>
        </p:txBody>
      </p:sp>
      <p:pic>
        <p:nvPicPr>
          <p:cNvPr id="14341" name="Picture 4" descr="amacint"/>
          <p:cNvPicPr>
            <a:picLocks noChangeAspect="1" noChangeArrowheads="1"/>
          </p:cNvPicPr>
          <p:nvPr/>
        </p:nvPicPr>
        <p:blipFill>
          <a:blip r:embed="rId2" cstate="print"/>
          <a:srcRect t="2901" r="3372" b="52017"/>
          <a:stretch>
            <a:fillRect/>
          </a:stretch>
        </p:blipFill>
        <p:spPr bwMode="auto">
          <a:xfrm>
            <a:off x="649288" y="1457623"/>
            <a:ext cx="42481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amacint"/>
          <p:cNvPicPr>
            <a:picLocks noChangeAspect="1" noChangeArrowheads="1"/>
          </p:cNvPicPr>
          <p:nvPr/>
        </p:nvPicPr>
        <p:blipFill>
          <a:blip r:embed="rId2" cstate="print"/>
          <a:srcRect t="51268" r="-9427" b="4320"/>
          <a:stretch>
            <a:fillRect/>
          </a:stretch>
        </p:blipFill>
        <p:spPr bwMode="auto">
          <a:xfrm>
            <a:off x="4716463" y="1386186"/>
            <a:ext cx="4824412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25550" y="1168698"/>
            <a:ext cx="2768600" cy="336550"/>
            <a:chOff x="637" y="1494"/>
            <a:chExt cx="1744" cy="212"/>
          </a:xfrm>
        </p:grpSpPr>
        <p:sp>
          <p:nvSpPr>
            <p:cNvPr id="14347" name="Line 7"/>
            <p:cNvSpPr>
              <a:spLocks noChangeShapeType="1"/>
            </p:cNvSpPr>
            <p:nvPr/>
          </p:nvSpPr>
          <p:spPr bwMode="auto">
            <a:xfrm>
              <a:off x="1020" y="1616"/>
              <a:ext cx="953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48" name="Text Box 8"/>
            <p:cNvSpPr txBox="1">
              <a:spLocks noChangeArrowheads="1"/>
            </p:cNvSpPr>
            <p:nvPr/>
          </p:nvSpPr>
          <p:spPr bwMode="auto">
            <a:xfrm>
              <a:off x="637" y="1494"/>
              <a:ext cx="17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latin typeface="Tahoma" pitchFamily="34" charset="0"/>
                </a:rPr>
                <a:t>AC01                          AC12</a:t>
              </a:r>
              <a:endParaRPr lang="en-US" sz="1600">
                <a:latin typeface="Tahoma" pitchFamily="34" charset="0"/>
              </a:endParaRPr>
            </a:p>
          </p:txBody>
        </p:sp>
      </p:grpSp>
      <p:sp>
        <p:nvSpPr>
          <p:cNvPr id="14344" name="Line 10"/>
          <p:cNvSpPr>
            <a:spLocks noChangeShapeType="1"/>
          </p:cNvSpPr>
          <p:nvPr/>
        </p:nvSpPr>
        <p:spPr bwMode="auto">
          <a:xfrm rot="10800000">
            <a:off x="611188" y="1984673"/>
            <a:ext cx="0" cy="2016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412750" y="1576686"/>
            <a:ext cx="666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Tahoma" pitchFamily="34" charset="0"/>
              </a:rPr>
              <a:t>DC12</a:t>
            </a:r>
            <a:endParaRPr lang="en-US" sz="1600">
              <a:latin typeface="Tahoma" pitchFamily="34" charset="0"/>
            </a:endParaRPr>
          </a:p>
        </p:txBody>
      </p:sp>
      <p:sp>
        <p:nvSpPr>
          <p:cNvPr id="14346" name="Text Box 12"/>
          <p:cNvSpPr txBox="1">
            <a:spLocks noChangeArrowheads="1"/>
          </p:cNvSpPr>
          <p:nvPr/>
        </p:nvSpPr>
        <p:spPr bwMode="auto">
          <a:xfrm>
            <a:off x="395288" y="4000798"/>
            <a:ext cx="555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Tahoma" pitchFamily="34" charset="0"/>
              </a:rPr>
              <a:t>DC1</a:t>
            </a:r>
            <a:endParaRPr lang="en-US" sz="160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711671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latin typeface="Calibri" pitchFamily="34" charset="0"/>
              </a:rPr>
              <a:t>Utilise unique pulse shape response</a:t>
            </a:r>
            <a:endParaRPr lang="en-US" sz="3600" b="1" dirty="0" smtClean="0">
              <a:latin typeface="Calibri" pitchFamily="34" charset="0"/>
            </a:endParaRPr>
          </a:p>
        </p:txBody>
      </p:sp>
      <p:pic>
        <p:nvPicPr>
          <p:cNvPr id="18436" name="Picture 3" descr="TotalA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7563" y="1857375"/>
            <a:ext cx="4029075" cy="2335213"/>
          </a:xfrm>
          <a:noFill/>
          <a:ln>
            <a:miter lim="800000"/>
            <a:headEnd/>
            <a:tailEnd/>
          </a:ln>
        </p:spPr>
      </p:pic>
      <p:pic>
        <p:nvPicPr>
          <p:cNvPr id="18437" name="Picture 4" descr="TotalD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038" y="1916113"/>
            <a:ext cx="3581400" cy="2233612"/>
          </a:xfrm>
          <a:noFill/>
          <a:ln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02088" y="4786313"/>
            <a:ext cx="2028825" cy="1738312"/>
            <a:chOff x="2426" y="1713"/>
            <a:chExt cx="1588" cy="1361"/>
          </a:xfrm>
        </p:grpSpPr>
        <p:sp>
          <p:nvSpPr>
            <p:cNvPr id="18449" name="Rectangle 6"/>
            <p:cNvSpPr>
              <a:spLocks noChangeArrowheads="1"/>
            </p:cNvSpPr>
            <p:nvPr/>
          </p:nvSpPr>
          <p:spPr bwMode="auto">
            <a:xfrm rot="-5400000">
              <a:off x="2548" y="1606"/>
              <a:ext cx="1359" cy="157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450" name="Line 7"/>
            <p:cNvSpPr>
              <a:spLocks noChangeShapeType="1"/>
            </p:cNvSpPr>
            <p:nvPr/>
          </p:nvSpPr>
          <p:spPr bwMode="auto">
            <a:xfrm rot="-5400000">
              <a:off x="2261" y="2814"/>
              <a:ext cx="360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51" name="Line 8"/>
            <p:cNvSpPr>
              <a:spLocks noChangeShapeType="1"/>
            </p:cNvSpPr>
            <p:nvPr/>
          </p:nvSpPr>
          <p:spPr bwMode="auto">
            <a:xfrm rot="-5400000">
              <a:off x="3228" y="2287"/>
              <a:ext cx="0" cy="15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52" name="Line 9"/>
            <p:cNvSpPr>
              <a:spLocks noChangeShapeType="1"/>
            </p:cNvSpPr>
            <p:nvPr/>
          </p:nvSpPr>
          <p:spPr bwMode="auto">
            <a:xfrm rot="-5400000">
              <a:off x="3228" y="928"/>
              <a:ext cx="0" cy="15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53" name="Line 10"/>
            <p:cNvSpPr>
              <a:spLocks noChangeShapeType="1"/>
            </p:cNvSpPr>
            <p:nvPr/>
          </p:nvSpPr>
          <p:spPr bwMode="auto">
            <a:xfrm rot="-5400000">
              <a:off x="2261" y="1936"/>
              <a:ext cx="360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54" name="Rectangle 11"/>
            <p:cNvSpPr>
              <a:spLocks noChangeArrowheads="1"/>
            </p:cNvSpPr>
            <p:nvPr/>
          </p:nvSpPr>
          <p:spPr bwMode="auto">
            <a:xfrm>
              <a:off x="2426" y="2341"/>
              <a:ext cx="772" cy="4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455" name="Rectangle 12"/>
            <p:cNvSpPr>
              <a:spLocks noChangeArrowheads="1"/>
            </p:cNvSpPr>
            <p:nvPr/>
          </p:nvSpPr>
          <p:spPr bwMode="auto">
            <a:xfrm>
              <a:off x="3198" y="2341"/>
              <a:ext cx="816" cy="4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456" name="Line 13"/>
            <p:cNvSpPr>
              <a:spLocks noChangeShapeType="1"/>
            </p:cNvSpPr>
            <p:nvPr/>
          </p:nvSpPr>
          <p:spPr bwMode="auto">
            <a:xfrm rot="-5400000">
              <a:off x="3346" y="2407"/>
              <a:ext cx="1335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57" name="Line 14"/>
            <p:cNvSpPr>
              <a:spLocks noChangeShapeType="1"/>
            </p:cNvSpPr>
            <p:nvPr/>
          </p:nvSpPr>
          <p:spPr bwMode="auto">
            <a:xfrm rot="-5400000">
              <a:off x="2262" y="2373"/>
              <a:ext cx="358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439" name="Line 15"/>
          <p:cNvSpPr>
            <a:spLocks noChangeShapeType="1"/>
          </p:cNvSpPr>
          <p:nvPr/>
        </p:nvSpPr>
        <p:spPr bwMode="auto">
          <a:xfrm flipH="1">
            <a:off x="2843213" y="5589588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40" name="Line 16"/>
          <p:cNvSpPr>
            <a:spLocks noChangeShapeType="1"/>
          </p:cNvSpPr>
          <p:nvPr/>
        </p:nvSpPr>
        <p:spPr bwMode="auto">
          <a:xfrm flipV="1">
            <a:off x="2843213" y="4149725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441" name="Line 17"/>
          <p:cNvSpPr>
            <a:spLocks noChangeShapeType="1"/>
          </p:cNvSpPr>
          <p:nvPr/>
        </p:nvSpPr>
        <p:spPr bwMode="auto">
          <a:xfrm flipH="1">
            <a:off x="6011863" y="5589588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42" name="Line 18"/>
          <p:cNvSpPr>
            <a:spLocks noChangeShapeType="1"/>
          </p:cNvSpPr>
          <p:nvPr/>
        </p:nvSpPr>
        <p:spPr bwMode="auto">
          <a:xfrm flipV="1">
            <a:off x="7162800" y="4149725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443" name="Text Box 19"/>
          <p:cNvSpPr txBox="1">
            <a:spLocks noChangeArrowheads="1"/>
          </p:cNvSpPr>
          <p:nvPr/>
        </p:nvSpPr>
        <p:spPr bwMode="auto">
          <a:xfrm>
            <a:off x="6084888" y="5557838"/>
            <a:ext cx="149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latin typeface="Verdana" pitchFamily="34" charset="0"/>
              </a:rPr>
              <a:t>AC signals</a:t>
            </a:r>
            <a:endParaRPr lang="en-US" sz="2000">
              <a:latin typeface="Verdana" pitchFamily="34" charset="0"/>
            </a:endParaRPr>
          </a:p>
        </p:txBody>
      </p:sp>
      <p:sp>
        <p:nvSpPr>
          <p:cNvPr id="18444" name="Text Box 20"/>
          <p:cNvSpPr txBox="1">
            <a:spLocks noChangeArrowheads="1"/>
          </p:cNvSpPr>
          <p:nvPr/>
        </p:nvSpPr>
        <p:spPr bwMode="auto">
          <a:xfrm>
            <a:off x="2484438" y="5557838"/>
            <a:ext cx="1520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latin typeface="Verdana" pitchFamily="34" charset="0"/>
              </a:rPr>
              <a:t>DC signals</a:t>
            </a:r>
            <a:endParaRPr lang="en-US" sz="2000">
              <a:latin typeface="Verdana" pitchFamily="34" charset="0"/>
            </a:endParaRPr>
          </a:p>
        </p:txBody>
      </p:sp>
      <p:sp>
        <p:nvSpPr>
          <p:cNvPr id="18445" name="Rectangle 21"/>
          <p:cNvSpPr>
            <a:spLocks noChangeArrowheads="1"/>
          </p:cNvSpPr>
          <p:nvPr/>
        </p:nvSpPr>
        <p:spPr bwMode="auto">
          <a:xfrm>
            <a:off x="971550" y="1844675"/>
            <a:ext cx="5545138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46" name="Text Box 22"/>
          <p:cNvSpPr txBox="1">
            <a:spLocks noChangeArrowheads="1"/>
          </p:cNvSpPr>
          <p:nvPr/>
        </p:nvSpPr>
        <p:spPr bwMode="auto">
          <a:xfrm>
            <a:off x="1331913" y="1916113"/>
            <a:ext cx="139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Verdana" pitchFamily="34" charset="0"/>
              </a:rPr>
              <a:t>DC signals</a:t>
            </a:r>
            <a:endParaRPr lang="en-US" sz="1800">
              <a:latin typeface="Verdana" pitchFamily="34" charset="0"/>
            </a:endParaRPr>
          </a:p>
        </p:txBody>
      </p:sp>
      <p:sp>
        <p:nvSpPr>
          <p:cNvPr id="18447" name="Text Box 23"/>
          <p:cNvSpPr txBox="1">
            <a:spLocks noChangeArrowheads="1"/>
          </p:cNvSpPr>
          <p:nvPr/>
        </p:nvSpPr>
        <p:spPr bwMode="auto">
          <a:xfrm>
            <a:off x="5148263" y="1909763"/>
            <a:ext cx="1370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>
                <a:latin typeface="Verdana" pitchFamily="34" charset="0"/>
              </a:rPr>
              <a:t>AC signals</a:t>
            </a:r>
            <a:endParaRPr lang="en-US" sz="1800">
              <a:latin typeface="Verdana" pitchFamily="34" charset="0"/>
            </a:endParaRPr>
          </a:p>
        </p:txBody>
      </p:sp>
      <p:sp>
        <p:nvSpPr>
          <p:cNvPr id="18448" name="Text Box 24"/>
          <p:cNvSpPr txBox="1">
            <a:spLocks noChangeArrowheads="1"/>
          </p:cNvSpPr>
          <p:nvPr/>
        </p:nvSpPr>
        <p:spPr bwMode="auto">
          <a:xfrm>
            <a:off x="539750" y="692150"/>
            <a:ext cx="7993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>
                <a:latin typeface="Verdana" pitchFamily="34" charset="0"/>
              </a:rPr>
              <a:t>“superpulse” pulse shapes for </a:t>
            </a:r>
            <a:r>
              <a:rPr lang="en-GB" baseline="30000">
                <a:latin typeface="Verdana" pitchFamily="34" charset="0"/>
              </a:rPr>
              <a:t>137</a:t>
            </a:r>
            <a:r>
              <a:rPr lang="en-GB">
                <a:latin typeface="Verdana" pitchFamily="34" charset="0"/>
              </a:rPr>
              <a:t>Cs (662 keV) events versus depth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51520" y="333375"/>
            <a:ext cx="8640960" cy="1143000"/>
          </a:xfrm>
        </p:spPr>
        <p:txBody>
          <a:bodyPr/>
          <a:lstStyle/>
          <a:p>
            <a:r>
              <a:rPr lang="en-GB" sz="4000" b="1" dirty="0" smtClean="0"/>
              <a:t>Image Reconstruction Algorithms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Sensors have excellent energy &amp; position information. </a:t>
            </a:r>
          </a:p>
          <a:p>
            <a:r>
              <a:rPr lang="en-GB" sz="2800" dirty="0" smtClean="0"/>
              <a:t>Uniformity of sensor response</a:t>
            </a:r>
          </a:p>
          <a:p>
            <a:r>
              <a:rPr lang="en-GB" sz="2800" dirty="0" smtClean="0"/>
              <a:t>Optimise existing:</a:t>
            </a:r>
          </a:p>
          <a:p>
            <a:pPr lvl="1"/>
            <a:r>
              <a:rPr lang="en-GB" dirty="0" smtClean="0"/>
              <a:t>Analytical</a:t>
            </a:r>
          </a:p>
          <a:p>
            <a:pPr lvl="1"/>
            <a:r>
              <a:rPr lang="en-GB" dirty="0" smtClean="0"/>
              <a:t>Iterative</a:t>
            </a:r>
          </a:p>
          <a:p>
            <a:pPr lvl="1"/>
            <a:r>
              <a:rPr lang="en-GB" dirty="0" smtClean="0"/>
              <a:t>Stochastic</a:t>
            </a:r>
          </a:p>
          <a:p>
            <a:r>
              <a:rPr lang="en-GB" sz="2800" dirty="0" smtClean="0"/>
              <a:t>Requirement for GPU acceleration</a:t>
            </a:r>
          </a:p>
          <a:p>
            <a:endParaRPr lang="en-GB" sz="28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5"/>
          <p:cNvSpPr>
            <a:spLocks noChangeArrowheads="1"/>
          </p:cNvSpPr>
          <p:nvPr/>
        </p:nvSpPr>
        <p:spPr bwMode="auto">
          <a:xfrm>
            <a:off x="1619250" y="5084763"/>
            <a:ext cx="7524750" cy="177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31747" name="Picture 2" descr="JohnSp_1408_d75_GTB0deg_50sepEMCSG_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066800"/>
            <a:ext cx="3228975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>
          <a:xfrm>
            <a:off x="755650" y="93663"/>
            <a:ext cx="8229600" cy="549275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0000"/>
              </a:lnSpc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b="1" dirty="0" smtClean="0">
                <a:latin typeface="Calibri" pitchFamily="34" charset="0"/>
              </a:rPr>
              <a:t>Compton Imaging</a:t>
            </a:r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428625" y="1071563"/>
            <a:ext cx="2362200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Lucida Sans" pitchFamily="34" charset="0"/>
              </a:rPr>
              <a:t>~7</a:t>
            </a:r>
            <a:r>
              <a:rPr lang="en-US" sz="1400" baseline="30000">
                <a:latin typeface="Lucida Sans" pitchFamily="34" charset="0"/>
              </a:rPr>
              <a:t>º</a:t>
            </a:r>
            <a:r>
              <a:rPr lang="en-GB" sz="1400">
                <a:latin typeface="Lucida Sans" pitchFamily="34" charset="0"/>
              </a:rPr>
              <a:t> Angular Resolution FWHM, central position</a:t>
            </a:r>
            <a:endParaRPr lang="en-US" sz="1400">
              <a:latin typeface="Lucida Sans" pitchFamily="34" charset="0"/>
            </a:endParaRPr>
          </a:p>
        </p:txBody>
      </p:sp>
      <p:grpSp>
        <p:nvGrpSpPr>
          <p:cNvPr id="31750" name="Group 9"/>
          <p:cNvGrpSpPr>
            <a:grpSpLocks/>
          </p:cNvGrpSpPr>
          <p:nvPr/>
        </p:nvGrpSpPr>
        <p:grpSpPr bwMode="auto">
          <a:xfrm>
            <a:off x="3638550" y="1425575"/>
            <a:ext cx="5464175" cy="2508250"/>
            <a:chOff x="2428" y="1336"/>
            <a:chExt cx="3242" cy="1507"/>
          </a:xfrm>
        </p:grpSpPr>
        <p:pic>
          <p:nvPicPr>
            <p:cNvPr id="31758" name="Picture 10" descr="Zoom_eu_bw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8" y="1336"/>
              <a:ext cx="1774" cy="1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759" name="Group 11"/>
            <p:cNvGrpSpPr>
              <a:grpSpLocks/>
            </p:cNvGrpSpPr>
            <p:nvPr/>
          </p:nvGrpSpPr>
          <p:grpSpPr bwMode="auto">
            <a:xfrm>
              <a:off x="3844" y="1344"/>
              <a:ext cx="1826" cy="1499"/>
              <a:chOff x="4510" y="1482"/>
              <a:chExt cx="2090" cy="1751"/>
            </a:xfrm>
          </p:grpSpPr>
          <p:pic>
            <p:nvPicPr>
              <p:cNvPr id="31760" name="Picture 12" descr="Zoom_Na_bw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510" y="1482"/>
                <a:ext cx="2041" cy="17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61" name="Rectangle 13"/>
              <p:cNvSpPr>
                <a:spLocks noChangeArrowheads="1"/>
              </p:cNvSpPr>
              <p:nvPr/>
            </p:nvSpPr>
            <p:spPr bwMode="auto">
              <a:xfrm>
                <a:off x="6216" y="1488"/>
                <a:ext cx="384" cy="17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pic>
        <p:nvPicPr>
          <p:cNvPr id="31751" name="Picture 14" descr="Zoom_normalized_difference_b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2450" y="3206750"/>
            <a:ext cx="3751263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ext Box 15"/>
          <p:cNvSpPr txBox="1">
            <a:spLocks noChangeArrowheads="1"/>
          </p:cNvSpPr>
          <p:nvPr/>
        </p:nvSpPr>
        <p:spPr bwMode="auto">
          <a:xfrm>
            <a:off x="5416550" y="5453063"/>
            <a:ext cx="13096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solidFill>
                  <a:schemeClr val="bg1"/>
                </a:solidFill>
                <a:latin typeface="Lucida Sans" pitchFamily="34" charset="0"/>
              </a:rPr>
              <a:t>2cm source separation</a:t>
            </a:r>
            <a:endParaRPr lang="en-US" sz="1400" b="1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31753" name="Text Box 16"/>
          <p:cNvSpPr txBox="1">
            <a:spLocks noChangeArrowheads="1"/>
          </p:cNvSpPr>
          <p:nvPr/>
        </p:nvSpPr>
        <p:spPr bwMode="auto">
          <a:xfrm>
            <a:off x="3929063" y="1562100"/>
            <a:ext cx="2071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aseline="30000">
                <a:latin typeface="Lucida Sans" pitchFamily="34" charset="0"/>
              </a:rPr>
              <a:t>152</a:t>
            </a:r>
            <a:r>
              <a:rPr lang="en-GB" sz="1400">
                <a:latin typeface="Lucida Sans" pitchFamily="34" charset="0"/>
              </a:rPr>
              <a:t>Eu E = 1408 keV</a:t>
            </a:r>
            <a:endParaRPr lang="en-US" sz="1400">
              <a:latin typeface="Lucida Sans" pitchFamily="34" charset="0"/>
            </a:endParaRPr>
          </a:p>
        </p:txBody>
      </p:sp>
      <p:sp>
        <p:nvSpPr>
          <p:cNvPr id="31754" name="Text Box 17"/>
          <p:cNvSpPr txBox="1">
            <a:spLocks noChangeArrowheads="1"/>
          </p:cNvSpPr>
          <p:nvPr/>
        </p:nvSpPr>
        <p:spPr bwMode="auto">
          <a:xfrm>
            <a:off x="6429375" y="1584325"/>
            <a:ext cx="2000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aseline="30000">
                <a:latin typeface="Lucida Sans" pitchFamily="34" charset="0"/>
              </a:rPr>
              <a:t>22</a:t>
            </a:r>
            <a:r>
              <a:rPr lang="en-GB" sz="1400">
                <a:latin typeface="Lucida Sans" pitchFamily="34" charset="0"/>
              </a:rPr>
              <a:t>Na E = 1274 keV</a:t>
            </a:r>
            <a:endParaRPr lang="en-US" sz="1400">
              <a:latin typeface="Lucida Sans" pitchFamily="34" charset="0"/>
            </a:endParaRPr>
          </a:p>
        </p:txBody>
      </p:sp>
      <p:sp>
        <p:nvSpPr>
          <p:cNvPr id="31755" name="Text Box 18"/>
          <p:cNvSpPr txBox="1">
            <a:spLocks noChangeArrowheads="1"/>
          </p:cNvSpPr>
          <p:nvPr/>
        </p:nvSpPr>
        <p:spPr bwMode="auto">
          <a:xfrm>
            <a:off x="696913" y="1831975"/>
            <a:ext cx="841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baseline="30000">
                <a:solidFill>
                  <a:schemeClr val="bg1"/>
                </a:solidFill>
                <a:latin typeface="Lucida Sans" pitchFamily="34" charset="0"/>
              </a:rPr>
              <a:t>152</a:t>
            </a:r>
            <a:r>
              <a:rPr lang="en-GB" sz="1400" b="1">
                <a:solidFill>
                  <a:schemeClr val="bg1"/>
                </a:solidFill>
                <a:latin typeface="Lucida Sans" pitchFamily="34" charset="0"/>
              </a:rPr>
              <a:t>Eu</a:t>
            </a:r>
            <a:endParaRPr lang="en-US" sz="1400" b="1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31756" name="Text Box 19"/>
          <p:cNvSpPr txBox="1">
            <a:spLocks noChangeArrowheads="1"/>
          </p:cNvSpPr>
          <p:nvPr/>
        </p:nvSpPr>
        <p:spPr bwMode="auto">
          <a:xfrm>
            <a:off x="5070475" y="785813"/>
            <a:ext cx="2192338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>
                <a:latin typeface="Lucida Sans" pitchFamily="34" charset="0"/>
              </a:rPr>
              <a:t>Multi-nuclide imaging</a:t>
            </a:r>
            <a:endParaRPr lang="en-US" sz="1400">
              <a:latin typeface="Lucida Sans" pitchFamily="34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500063" y="5953125"/>
            <a:ext cx="26797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800" dirty="0">
                <a:latin typeface="+mn-lt"/>
              </a:rPr>
              <a:t>No PSA (5x5x20)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800" dirty="0">
                <a:latin typeface="+mn-lt"/>
              </a:rPr>
              <a:t>Cone back projection</a:t>
            </a:r>
          </a:p>
          <a:p>
            <a:pPr algn="ctr">
              <a:spcBef>
                <a:spcPct val="20000"/>
              </a:spcBef>
              <a:defRPr/>
            </a:pPr>
            <a:endParaRPr lang="nl-NL" sz="18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5"/>
          <p:cNvSpPr>
            <a:spLocks noChangeArrowheads="1"/>
          </p:cNvSpPr>
          <p:nvPr/>
        </p:nvSpPr>
        <p:spPr bwMode="auto">
          <a:xfrm>
            <a:off x="1619250" y="5084763"/>
            <a:ext cx="7524750" cy="177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035" name="Content Placeholder 1"/>
          <p:cNvSpPr>
            <a:spLocks noGrp="1"/>
          </p:cNvSpPr>
          <p:nvPr>
            <p:ph idx="1"/>
          </p:nvPr>
        </p:nvSpPr>
        <p:spPr>
          <a:xfrm>
            <a:off x="500063" y="1000125"/>
            <a:ext cx="5143500" cy="4597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300" dirty="0" smtClean="0">
                <a:latin typeface="Calibri" pitchFamily="34" charset="0"/>
              </a:rPr>
              <a:t>Test existing gamma-ray detector in an MRI scanner</a:t>
            </a:r>
          </a:p>
          <a:p>
            <a:pPr>
              <a:lnSpc>
                <a:spcPct val="150000"/>
              </a:lnSpc>
            </a:pPr>
            <a:r>
              <a:rPr lang="en-GB" sz="2300" dirty="0" smtClean="0">
                <a:latin typeface="Calibri" pitchFamily="34" charset="0"/>
              </a:rPr>
              <a:t>Does the detector cause distortions in the MRI image? No</a:t>
            </a:r>
            <a:r>
              <a:rPr lang="en-GB" sz="2300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2300" dirty="0" smtClean="0">
                <a:latin typeface="Calibri" pitchFamily="34" charset="0"/>
              </a:rPr>
              <a:t>Does the MRI system degrade the detector performance? </a:t>
            </a:r>
            <a:r>
              <a:rPr lang="en-GB" sz="2300" dirty="0" smtClean="0">
                <a:solidFill>
                  <a:srgbClr val="FF0000"/>
                </a:solidFill>
                <a:latin typeface="Calibri" pitchFamily="34" charset="0"/>
              </a:rPr>
              <a:t>In certain positions (which can be minimised)</a:t>
            </a:r>
          </a:p>
          <a:p>
            <a:pPr>
              <a:lnSpc>
                <a:spcPct val="150000"/>
              </a:lnSpc>
            </a:pPr>
            <a:r>
              <a:rPr lang="en-GB" sz="2300" dirty="0" smtClean="0">
                <a:latin typeface="Calibri" pitchFamily="34" charset="0"/>
              </a:rPr>
              <a:t>Encouraging results!</a:t>
            </a:r>
          </a:p>
        </p:txBody>
      </p:sp>
      <p:sp>
        <p:nvSpPr>
          <p:cNvPr id="44036" name="Title 2"/>
          <p:cNvSpPr>
            <a:spLocks noGrp="1"/>
          </p:cNvSpPr>
          <p:nvPr>
            <p:ph type="title"/>
          </p:nvPr>
        </p:nvSpPr>
        <p:spPr>
          <a:xfrm>
            <a:off x="428625" y="71438"/>
            <a:ext cx="8229600" cy="1143000"/>
          </a:xfrm>
        </p:spPr>
        <p:txBody>
          <a:bodyPr/>
          <a:lstStyle/>
          <a:p>
            <a:r>
              <a:rPr lang="en-GB" sz="3600" dirty="0" smtClean="0"/>
              <a:t>MRI compatibility &amp; Status</a:t>
            </a:r>
          </a:p>
        </p:txBody>
      </p:sp>
      <p:pic>
        <p:nvPicPr>
          <p:cNvPr id="44037" name="Picture 5" descr="C:\Users\ljh\Desktop\mariarcPhotos\DSCN1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477963"/>
            <a:ext cx="314325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2" descr="C:\Users\ljh\Downloads\248-1005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4000500"/>
            <a:ext cx="33575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jh\Downloads\248-10051-1.jpg"/>
          <p:cNvPicPr>
            <a:picLocks noChangeAspect="1" noChangeArrowheads="1"/>
          </p:cNvPicPr>
          <p:nvPr/>
        </p:nvPicPr>
        <p:blipFill>
          <a:blip r:embed="rId2" cstate="print"/>
          <a:srcRect l="51935" t="39490" r="1717" b="4246"/>
          <a:stretch>
            <a:fillRect/>
          </a:stretch>
        </p:blipFill>
        <p:spPr bwMode="auto">
          <a:xfrm>
            <a:off x="0" y="0"/>
            <a:ext cx="388843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/>
              <a:t>What are the next steps?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004776"/>
            <a:ext cx="7772400" cy="3800488"/>
          </a:xfrm>
        </p:spPr>
        <p:txBody>
          <a:bodyPr/>
          <a:lstStyle/>
          <a:p>
            <a:r>
              <a:rPr lang="en-GB" sz="2800" b="1" dirty="0" smtClean="0"/>
              <a:t>Immediate priorities</a:t>
            </a:r>
          </a:p>
          <a:p>
            <a:r>
              <a:rPr lang="en-GB" sz="2400" dirty="0" smtClean="0"/>
              <a:t>We have an integrated Compton Gamma camera optimised for &lt;500keV</a:t>
            </a:r>
          </a:p>
          <a:p>
            <a:r>
              <a:rPr lang="en-GB" sz="2400" dirty="0" smtClean="0"/>
              <a:t>Demonstrate sensitivity with phantoms</a:t>
            </a:r>
          </a:p>
          <a:p>
            <a:r>
              <a:rPr lang="en-GB" sz="2400" dirty="0"/>
              <a:t>T</a:t>
            </a:r>
            <a:r>
              <a:rPr lang="en-GB" sz="2400" dirty="0" smtClean="0"/>
              <a:t>rials including clinical evaluation</a:t>
            </a:r>
          </a:p>
          <a:p>
            <a:r>
              <a:rPr lang="en-GB" sz="2800" b="1" dirty="0" smtClean="0"/>
              <a:t>For the future:</a:t>
            </a:r>
          </a:p>
          <a:p>
            <a:r>
              <a:rPr lang="en-GB" sz="2400" dirty="0" smtClean="0"/>
              <a:t>Consider electron tracking Si </a:t>
            </a:r>
            <a:r>
              <a:rPr lang="en-GB" sz="2400" dirty="0" err="1" smtClean="0"/>
              <a:t>scatterer</a:t>
            </a:r>
            <a:endParaRPr lang="en-GB" sz="2400" dirty="0" smtClean="0"/>
          </a:p>
          <a:p>
            <a:r>
              <a:rPr lang="en-GB" sz="2400" dirty="0" smtClean="0"/>
              <a:t>Possible use of large CZT analyser (requires large wafer material with 1cm thickness)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00893"/>
            <a:ext cx="7772400" cy="1143000"/>
          </a:xfrm>
        </p:spPr>
        <p:txBody>
          <a:bodyPr/>
          <a:lstStyle/>
          <a:p>
            <a:r>
              <a:rPr lang="en-US" dirty="0" smtClean="0"/>
              <a:t>Security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212976"/>
            <a:ext cx="7772400" cy="3312368"/>
          </a:xfrm>
        </p:spPr>
        <p:txBody>
          <a:bodyPr/>
          <a:lstStyle/>
          <a:p>
            <a:r>
              <a:rPr lang="en-US" sz="2800" dirty="0" smtClean="0"/>
              <a:t>SNMs and other threats</a:t>
            </a:r>
          </a:p>
          <a:p>
            <a:r>
              <a:rPr lang="en-US" sz="2800" dirty="0" smtClean="0"/>
              <a:t>Coded aperture systems (low energy)</a:t>
            </a:r>
          </a:p>
          <a:p>
            <a:r>
              <a:rPr lang="en-US" sz="2800" dirty="0" smtClean="0"/>
              <a:t>Focus on wide FOV and variety of stand off distances</a:t>
            </a:r>
          </a:p>
          <a:p>
            <a:r>
              <a:rPr lang="en-US" sz="2800" dirty="0" smtClean="0"/>
              <a:t>Compton cameras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6810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5"/>
          <p:cNvSpPr>
            <a:spLocks noChangeArrowheads="1"/>
          </p:cNvSpPr>
          <p:nvPr/>
        </p:nvSpPr>
        <p:spPr bwMode="auto">
          <a:xfrm>
            <a:off x="1619250" y="5084763"/>
            <a:ext cx="7524750" cy="177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85813"/>
          </a:xfrm>
        </p:spPr>
        <p:txBody>
          <a:bodyPr/>
          <a:lstStyle/>
          <a:p>
            <a:r>
              <a:rPr lang="en-GB" sz="3200" b="1" dirty="0" smtClean="0">
                <a:latin typeface="Calibri" pitchFamily="34" charset="0"/>
              </a:rPr>
              <a:t>KNOWLEDGE EXCHANGE</a:t>
            </a:r>
          </a:p>
        </p:txBody>
      </p:sp>
      <p:pic>
        <p:nvPicPr>
          <p:cNvPr id="20484" name="Picture 9" descr="186-10182-2-A4-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3500438"/>
            <a:ext cx="32146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C:\JohnData\john12may10\power\sgroup\PR\NP_Posters\poster_3\images\dreamstime_4111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642938"/>
            <a:ext cx="27368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 descr="C:\JohnData\john12may10\power\sgroup\PR\NP_Posters\poster_3\images\NP Secur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2714625"/>
            <a:ext cx="27860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4" descr="C:\JohnData\john12may10\power\sgroup\PR\NP_Posters\poster_3\images\dreamstime_21697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88" y="4840288"/>
            <a:ext cx="2500312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85813" y="1000125"/>
            <a:ext cx="3092450" cy="2678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>
                <a:latin typeface="+mj-lt"/>
              </a:rPr>
              <a:t>Scientific Research</a:t>
            </a:r>
          </a:p>
          <a:p>
            <a:pPr algn="ctr">
              <a:defRPr/>
            </a:pPr>
            <a:endParaRPr lang="en-GB" dirty="0">
              <a:latin typeface="+mj-lt"/>
            </a:endParaRPr>
          </a:p>
          <a:p>
            <a:pPr algn="ctr">
              <a:defRPr/>
            </a:pPr>
            <a:endParaRPr lang="en-GB" dirty="0">
              <a:latin typeface="+mj-lt"/>
            </a:endParaRPr>
          </a:p>
          <a:p>
            <a:pPr algn="ctr">
              <a:defRPr/>
            </a:pPr>
            <a:endParaRPr lang="en-GB" dirty="0">
              <a:latin typeface="+mj-lt"/>
            </a:endParaRPr>
          </a:p>
          <a:p>
            <a:pPr algn="ctr">
              <a:defRPr/>
            </a:pPr>
            <a:endParaRPr lang="en-GB" dirty="0">
              <a:latin typeface="+mj-lt"/>
            </a:endParaRPr>
          </a:p>
          <a:p>
            <a:pPr algn="ctr">
              <a:defRPr/>
            </a:pPr>
            <a:endParaRPr lang="en-GB" dirty="0">
              <a:latin typeface="+mj-lt"/>
            </a:endParaRPr>
          </a:p>
          <a:p>
            <a:pPr algn="ctr">
              <a:defRPr/>
            </a:pPr>
            <a:r>
              <a:rPr lang="en-GB" dirty="0">
                <a:latin typeface="+mj-lt"/>
              </a:rPr>
              <a:t>Applications</a:t>
            </a:r>
          </a:p>
        </p:txBody>
      </p:sp>
      <p:sp>
        <p:nvSpPr>
          <p:cNvPr id="20489" name="Up-Down Arrow 14"/>
          <p:cNvSpPr>
            <a:spLocks noChangeArrowheads="1"/>
          </p:cNvSpPr>
          <p:nvPr/>
        </p:nvSpPr>
        <p:spPr bwMode="auto">
          <a:xfrm>
            <a:off x="1857375" y="1643063"/>
            <a:ext cx="642938" cy="1285875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2450" y="5657850"/>
            <a:ext cx="341630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>
                <a:latin typeface="+mj-lt"/>
              </a:rPr>
              <a:t>e.g. AGATA</a:t>
            </a:r>
          </a:p>
          <a:p>
            <a:pPr algn="ctr">
              <a:defRPr/>
            </a:pPr>
            <a:r>
              <a:rPr lang="en-GB" dirty="0">
                <a:latin typeface="+mj-lt"/>
              </a:rPr>
              <a:t>Gamma-ray Tracking</a:t>
            </a:r>
          </a:p>
          <a:p>
            <a:pPr algn="ctr">
              <a:defRPr/>
            </a:pPr>
            <a:r>
              <a:rPr lang="en-GB" dirty="0">
                <a:latin typeface="+mj-lt"/>
              </a:rPr>
              <a:t>Imaging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15188" y="2214563"/>
            <a:ext cx="1333500" cy="4619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>
                <a:latin typeface="+mj-lt"/>
              </a:rPr>
              <a:t>Medical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57938" y="4143375"/>
            <a:ext cx="1452562" cy="4619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>
                <a:latin typeface="+mj-lt"/>
              </a:rPr>
              <a:t>Security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86500" y="6357938"/>
            <a:ext cx="21526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Environment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r>
              <a:rPr lang="en-US" sz="3600" dirty="0" smtClean="0"/>
              <a:t>Location and Identification…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540149"/>
            <a:ext cx="8003232" cy="2769171"/>
          </a:xfrm>
        </p:spPr>
        <p:txBody>
          <a:bodyPr/>
          <a:lstStyle/>
          <a:p>
            <a:r>
              <a:rPr lang="en-US" sz="2400" dirty="0"/>
              <a:t>The ability to locate and identify radioactive material with high </a:t>
            </a:r>
            <a:r>
              <a:rPr lang="en-US" sz="2400" dirty="0" smtClean="0"/>
              <a:t>precision</a:t>
            </a:r>
          </a:p>
          <a:p>
            <a:r>
              <a:rPr lang="en-US" sz="2400" dirty="0"/>
              <a:t>Q</a:t>
            </a:r>
            <a:r>
              <a:rPr lang="en-US" sz="2400" dirty="0" smtClean="0"/>
              <a:t>uantification </a:t>
            </a:r>
            <a:r>
              <a:rPr lang="en-US" sz="2400" dirty="0"/>
              <a:t>of waste into low/intermediate/high </a:t>
            </a:r>
            <a:r>
              <a:rPr lang="en-US" sz="2400" dirty="0" smtClean="0"/>
              <a:t>brackets</a:t>
            </a:r>
          </a:p>
          <a:p>
            <a:r>
              <a:rPr lang="en-US" sz="2400" dirty="0" smtClean="0"/>
              <a:t>Wide range of activities from ~37kBq -&gt; </a:t>
            </a:r>
            <a:r>
              <a:rPr lang="en-US" sz="2400" dirty="0" err="1" smtClean="0"/>
              <a:t>MBq</a:t>
            </a:r>
            <a:endParaRPr lang="en-US" sz="2400" dirty="0" smtClean="0"/>
          </a:p>
          <a:p>
            <a:r>
              <a:rPr lang="en-US" sz="2400" dirty="0" smtClean="0"/>
              <a:t>There </a:t>
            </a:r>
            <a:r>
              <a:rPr lang="en-US" sz="2400" dirty="0"/>
              <a:t>are many open challenges and opportunities </a:t>
            </a:r>
          </a:p>
          <a:p>
            <a:endParaRPr lang="en-US" sz="2400" dirty="0"/>
          </a:p>
        </p:txBody>
      </p:sp>
      <p:pic>
        <p:nvPicPr>
          <p:cNvPr id="6" name="Picture 5" descr="Screen Shot 2012-11-08 at 21.34.4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4" y="1124744"/>
            <a:ext cx="7524328" cy="1853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3068960"/>
            <a:ext cx="3869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Courtesy K. Vetter LBL (work @ LLNL)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43464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990656" cy="1143000"/>
          </a:xfrm>
        </p:spPr>
        <p:txBody>
          <a:bodyPr/>
          <a:lstStyle/>
          <a:p>
            <a:r>
              <a:rPr lang="en-GB" sz="4000" dirty="0" smtClean="0"/>
              <a:t>Si(Li) + </a:t>
            </a:r>
            <a:r>
              <a:rPr lang="en-GB" sz="4000" dirty="0" err="1" smtClean="0"/>
              <a:t>Ge</a:t>
            </a:r>
            <a:r>
              <a:rPr lang="en-GB" sz="4000" dirty="0" smtClean="0"/>
              <a:t> Cryogenic solutions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024" y="5256584"/>
            <a:ext cx="7700392" cy="1628800"/>
          </a:xfrm>
        </p:spPr>
        <p:txBody>
          <a:bodyPr/>
          <a:lstStyle/>
          <a:p>
            <a:r>
              <a:rPr lang="en-GB" sz="2800" dirty="0" smtClean="0"/>
              <a:t>Mechanically cooled </a:t>
            </a:r>
          </a:p>
          <a:p>
            <a:r>
              <a:rPr lang="en-GB" sz="2800" dirty="0" smtClean="0"/>
              <a:t>Battery powered</a:t>
            </a:r>
          </a:p>
          <a:p>
            <a:r>
              <a:rPr lang="en-GB" sz="2800" dirty="0" smtClean="0"/>
              <a:t>Work in collaboration with Canberra</a:t>
            </a:r>
            <a:endParaRPr lang="en-GB" sz="2800" dirty="0"/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796" y="1196752"/>
            <a:ext cx="73081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0576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785813" y="0"/>
            <a:ext cx="82296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r" defTabSz="457200">
              <a:lnSpc>
                <a:spcPct val="90000"/>
              </a:lnSpc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b="1" dirty="0" smtClean="0">
                <a:latin typeface="+mj-lt"/>
                <a:ea typeface="+mn-ea"/>
              </a:rPr>
              <a:t>CZT Room temperature: </a:t>
            </a:r>
            <a:r>
              <a:rPr lang="en-GB" sz="2800" b="1" dirty="0" err="1" smtClean="0">
                <a:latin typeface="+mj-lt"/>
                <a:ea typeface="+mn-ea"/>
              </a:rPr>
              <a:t>PorGamRayS</a:t>
            </a:r>
            <a:endParaRPr lang="en-GB" sz="2800" b="1" dirty="0">
              <a:latin typeface="+mj-lt"/>
              <a:ea typeface="+mn-ea"/>
            </a:endParaRPr>
          </a:p>
        </p:txBody>
      </p:sp>
      <p:pic>
        <p:nvPicPr>
          <p:cNvPr id="2969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" r="8256"/>
          <a:stretch/>
        </p:blipFill>
        <p:spPr bwMode="auto">
          <a:xfrm>
            <a:off x="495067" y="1785938"/>
            <a:ext cx="5373077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4375" y="714375"/>
            <a:ext cx="8143875" cy="83099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dirty="0">
                <a:latin typeface="Verdana" charset="0"/>
              </a:rPr>
              <a:t>A</a:t>
            </a:r>
            <a:r>
              <a:rPr lang="en-GB" dirty="0" smtClean="0">
                <a:latin typeface="Verdana" charset="0"/>
              </a:rPr>
              <a:t> </a:t>
            </a:r>
            <a:r>
              <a:rPr lang="en-GB" dirty="0">
                <a:latin typeface="Verdana" charset="0"/>
              </a:rPr>
              <a:t>portable gamma-ray spectrometer with Compton imaging capability (60keV – 2MeV)</a:t>
            </a:r>
            <a:endParaRPr lang="en-US" dirty="0">
              <a:latin typeface="Verdan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75" y="5372100"/>
            <a:ext cx="84296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  <a:ea typeface="+mn-ea"/>
              </a:rPr>
              <a:t>Gamma-ray spectroscopy/imaging with CZT detectors. </a:t>
            </a:r>
            <a:r>
              <a:rPr lang="en-GB" b="1" dirty="0">
                <a:solidFill>
                  <a:srgbClr val="002060"/>
                </a:solidFill>
                <a:latin typeface="+mn-lt"/>
                <a:ea typeface="+mn-ea"/>
              </a:rPr>
              <a:t>Pulse Shape Analysis </a:t>
            </a:r>
            <a:r>
              <a:rPr lang="en-GB" dirty="0">
                <a:latin typeface="+mn-lt"/>
                <a:ea typeface="+mn-ea"/>
              </a:rPr>
              <a:t>to refine spatial resolution and correct charge collection issues</a:t>
            </a:r>
            <a:endParaRPr lang="en-US" dirty="0">
              <a:latin typeface="+mn-lt"/>
              <a:ea typeface="+mn-ea"/>
            </a:endParaRPr>
          </a:p>
        </p:txBody>
      </p:sp>
      <p:pic>
        <p:nvPicPr>
          <p:cNvPr id="6" name="Picture 6" descr="DSC001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409" y="2060848"/>
            <a:ext cx="32400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67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r>
              <a:rPr lang="en-US" sz="3600" baseline="30000" dirty="0" smtClean="0"/>
              <a:t>137</a:t>
            </a:r>
            <a:r>
              <a:rPr lang="en-US" sz="3600" dirty="0" smtClean="0"/>
              <a:t>Cs example image with CBP</a:t>
            </a:r>
            <a:endParaRPr lang="en-US" sz="3600" dirty="0"/>
          </a:p>
        </p:txBody>
      </p:sp>
      <p:pic>
        <p:nvPicPr>
          <p:cNvPr id="5" name="Content Placeholder 4" descr="analytical_2points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" r="-803"/>
          <a:stretch/>
        </p:blipFill>
        <p:spPr>
          <a:xfrm>
            <a:off x="539551" y="980728"/>
            <a:ext cx="8576565" cy="4896544"/>
          </a:xfrm>
        </p:spPr>
      </p:pic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547664" y="5877272"/>
            <a:ext cx="7128792" cy="6926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GB" dirty="0" smtClean="0">
                <a:latin typeface="+mn-lt"/>
              </a:rPr>
              <a:t>370 </a:t>
            </a:r>
            <a:r>
              <a:rPr lang="en-GB" dirty="0" err="1" smtClean="0">
                <a:latin typeface="+mn-lt"/>
              </a:rPr>
              <a:t>kBq</a:t>
            </a:r>
            <a:r>
              <a:rPr lang="en-GB" dirty="0" smtClean="0">
                <a:latin typeface="+mn-lt"/>
              </a:rPr>
              <a:t> @ 5cm standoff		19mm FWHM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169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71400"/>
            <a:ext cx="7772400" cy="1143000"/>
          </a:xfrm>
        </p:spPr>
        <p:txBody>
          <a:bodyPr/>
          <a:lstStyle/>
          <a:p>
            <a:r>
              <a:rPr lang="en-US" sz="3600" baseline="30000" dirty="0" smtClean="0"/>
              <a:t>133</a:t>
            </a:r>
            <a:r>
              <a:rPr lang="en-US" sz="3600" dirty="0" smtClean="0"/>
              <a:t>Ba example image with CBP</a:t>
            </a:r>
            <a:endParaRPr lang="en-US" sz="3600" dirty="0"/>
          </a:p>
        </p:txBody>
      </p:sp>
      <p:pic>
        <p:nvPicPr>
          <p:cNvPr id="5" name="Content Placeholder 4" descr="comparison Ba133 F1 and F2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r="6498"/>
          <a:stretch/>
        </p:blipFill>
        <p:spPr>
          <a:xfrm>
            <a:off x="5207216" y="664096"/>
            <a:ext cx="3852580" cy="3268960"/>
          </a:xfrm>
        </p:spPr>
      </p:pic>
      <p:pic>
        <p:nvPicPr>
          <p:cNvPr id="6" name="Picture 5" descr="Ba133_276_302_355_383keV_examplefi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49776"/>
            <a:ext cx="3923928" cy="3003500"/>
          </a:xfrm>
          <a:prstGeom prst="rect">
            <a:avLst/>
          </a:prstGeom>
        </p:spPr>
      </p:pic>
      <p:pic>
        <p:nvPicPr>
          <p:cNvPr id="7" name="Picture 6" descr="Ba133_276_302_355_383keV_15138cones_AllFol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1" y="1196752"/>
            <a:ext cx="4718401" cy="4464496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683568" y="5805264"/>
            <a:ext cx="4427984" cy="10527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dirty="0" smtClean="0">
                <a:latin typeface="+mn-lt"/>
              </a:rPr>
              <a:t>340 </a:t>
            </a:r>
            <a:r>
              <a:rPr lang="en-GB" dirty="0" err="1" smtClean="0">
                <a:latin typeface="+mn-lt"/>
              </a:rPr>
              <a:t>kBq</a:t>
            </a:r>
            <a:r>
              <a:rPr lang="en-GB" dirty="0" smtClean="0">
                <a:latin typeface="+mn-lt"/>
              </a:rPr>
              <a:t> @ 5cm standoff</a:t>
            </a:r>
          </a:p>
          <a:p>
            <a:r>
              <a:rPr lang="en-GB" dirty="0" smtClean="0">
                <a:latin typeface="+mn-lt"/>
              </a:rPr>
              <a:t>19mm FWHM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0449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5"/>
          <p:cNvSpPr>
            <a:spLocks noChangeArrowheads="1"/>
          </p:cNvSpPr>
          <p:nvPr/>
        </p:nvSpPr>
        <p:spPr bwMode="auto">
          <a:xfrm>
            <a:off x="1619250" y="5084763"/>
            <a:ext cx="7524750" cy="177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75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19125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Calibri" pitchFamily="34" charset="0"/>
              </a:rPr>
              <a:t>Compton Imaging</a:t>
            </a:r>
          </a:p>
        </p:txBody>
      </p:sp>
      <p:sp>
        <p:nvSpPr>
          <p:cNvPr id="2867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1484784"/>
            <a:ext cx="3970338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>
                <a:latin typeface="Calibri" pitchFamily="34" charset="0"/>
              </a:rPr>
              <a:t>Typical measurements:</a:t>
            </a:r>
          </a:p>
          <a:p>
            <a:pPr eaLnBrk="1" hangingPunct="1"/>
            <a:r>
              <a:rPr lang="en-US" sz="2400" dirty="0" smtClean="0">
                <a:latin typeface="Calibri" pitchFamily="34" charset="0"/>
              </a:rPr>
              <a:t>10</a:t>
            </a:r>
            <a:r>
              <a:rPr lang="el-GR" sz="2400" dirty="0" smtClean="0">
                <a:latin typeface="Calibri" pitchFamily="34" charset="0"/>
              </a:rPr>
              <a:t>μ</a:t>
            </a:r>
            <a:r>
              <a:rPr lang="en-US" sz="2400" dirty="0" err="1" smtClean="0">
                <a:latin typeface="Calibri" pitchFamily="34" charset="0"/>
              </a:rPr>
              <a:t>Ci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baseline="30000" dirty="0" smtClean="0">
                <a:latin typeface="Calibri" pitchFamily="34" charset="0"/>
              </a:rPr>
              <a:t>152</a:t>
            </a:r>
            <a:r>
              <a:rPr lang="en-US" sz="2400" dirty="0" smtClean="0">
                <a:latin typeface="Calibri" pitchFamily="34" charset="0"/>
              </a:rPr>
              <a:t>Eu</a:t>
            </a:r>
          </a:p>
          <a:p>
            <a:pPr eaLnBrk="1" hangingPunct="1"/>
            <a:r>
              <a:rPr lang="en-US" sz="2400" dirty="0" smtClean="0">
                <a:latin typeface="Calibri" pitchFamily="34" charset="0"/>
              </a:rPr>
              <a:t>6 cm from SPET 1</a:t>
            </a:r>
          </a:p>
          <a:p>
            <a:pPr eaLnBrk="1" hangingPunct="1"/>
            <a:r>
              <a:rPr lang="en-US" sz="2400" dirty="0" smtClean="0">
                <a:latin typeface="Calibri" pitchFamily="34" charset="0"/>
              </a:rPr>
              <a:t>Source rotated</a:t>
            </a:r>
          </a:p>
          <a:p>
            <a:pPr eaLnBrk="1" hangingPunct="1"/>
            <a:r>
              <a:rPr lang="en-US" sz="2400" dirty="0" smtClean="0">
                <a:latin typeface="Calibri" pitchFamily="34" charset="0"/>
              </a:rPr>
              <a:t>Zero degrees in 15º steps up to 60º</a:t>
            </a:r>
          </a:p>
          <a:p>
            <a:pPr eaLnBrk="1" hangingPunct="1"/>
            <a:r>
              <a:rPr lang="en-US" sz="2400" dirty="0" smtClean="0">
                <a:latin typeface="Calibri" pitchFamily="34" charset="0"/>
              </a:rPr>
              <a:t>Detector separation</a:t>
            </a:r>
          </a:p>
          <a:p>
            <a:pPr eaLnBrk="1" hangingPunct="1"/>
            <a:r>
              <a:rPr lang="en-US" sz="2400" dirty="0" smtClean="0">
                <a:latin typeface="Calibri" pitchFamily="34" charset="0"/>
              </a:rPr>
              <a:t>3 – 11cm in 2cm steps</a:t>
            </a:r>
          </a:p>
          <a:p>
            <a:pPr eaLnBrk="1" hangingPunct="1"/>
            <a:r>
              <a:rPr lang="en-US" sz="2400" dirty="0" smtClean="0">
                <a:latin typeface="Calibri" pitchFamily="34" charset="0"/>
              </a:rPr>
              <a:t>Gates set on energies</a:t>
            </a:r>
          </a:p>
          <a:p>
            <a:pPr eaLnBrk="1" hangingPunct="1"/>
            <a:r>
              <a:rPr lang="en-US" sz="2400" dirty="0" smtClean="0">
                <a:latin typeface="Calibri" pitchFamily="34" charset="0"/>
              </a:rPr>
              <a:t>2 sources </a:t>
            </a:r>
            <a:r>
              <a:rPr lang="en-US" sz="2400" baseline="30000" dirty="0" smtClean="0">
                <a:latin typeface="Calibri" pitchFamily="34" charset="0"/>
              </a:rPr>
              <a:t>152</a:t>
            </a:r>
            <a:r>
              <a:rPr lang="en-US" sz="2400" dirty="0" smtClean="0">
                <a:latin typeface="Calibri" pitchFamily="34" charset="0"/>
              </a:rPr>
              <a:t>Eu and </a:t>
            </a:r>
            <a:r>
              <a:rPr lang="en-US" sz="2400" baseline="30000" dirty="0" smtClean="0">
                <a:latin typeface="Calibri" pitchFamily="34" charset="0"/>
              </a:rPr>
              <a:t>22</a:t>
            </a:r>
            <a:r>
              <a:rPr lang="en-US" sz="2400" dirty="0" smtClean="0">
                <a:latin typeface="Calibri" pitchFamily="34" charset="0"/>
              </a:rPr>
              <a:t>Na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Calibri" pitchFamily="34" charset="0"/>
              </a:rPr>
              <a:t>	at different x and y</a:t>
            </a:r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0" y="642938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Use of the </a:t>
            </a:r>
            <a:r>
              <a:rPr lang="en-US" dirty="0" err="1">
                <a:latin typeface="Calibri" pitchFamily="34" charset="0"/>
              </a:rPr>
              <a:t>SmartPET</a:t>
            </a:r>
            <a:r>
              <a:rPr lang="en-US" dirty="0">
                <a:latin typeface="Calibri" pitchFamily="34" charset="0"/>
              </a:rPr>
              <a:t> detectors in </a:t>
            </a:r>
          </a:p>
          <a:p>
            <a:pPr algn="ctr"/>
            <a:r>
              <a:rPr lang="en-US" dirty="0">
                <a:latin typeface="Calibri" pitchFamily="34" charset="0"/>
              </a:rPr>
              <a:t>Compton Camera configuration</a:t>
            </a:r>
          </a:p>
        </p:txBody>
      </p:sp>
      <p:pic>
        <p:nvPicPr>
          <p:cNvPr id="28678" name="Picture 7" descr="C:\Documents and Settings\john\Desktop\spetpic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1785938"/>
            <a:ext cx="523875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5"/>
          <p:cNvSpPr>
            <a:spLocks noChangeArrowheads="1"/>
          </p:cNvSpPr>
          <p:nvPr/>
        </p:nvSpPr>
        <p:spPr bwMode="auto">
          <a:xfrm>
            <a:off x="1619250" y="5084763"/>
            <a:ext cx="7524750" cy="177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29699" name="Picture 2" descr="big_Fov_1408_all_angs_iso"/>
          <p:cNvPicPr>
            <a:picLocks noChangeAspect="1" noChangeArrowheads="1"/>
          </p:cNvPicPr>
          <p:nvPr/>
        </p:nvPicPr>
        <p:blipFill>
          <a:blip r:embed="rId2" cstate="print"/>
          <a:srcRect l="12817" t="11940" r="10490" b="17911"/>
          <a:stretch>
            <a:fillRect/>
          </a:stretch>
        </p:blipFill>
        <p:spPr bwMode="auto">
          <a:xfrm>
            <a:off x="620713" y="1295400"/>
            <a:ext cx="406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 descr="big_Fov_1408_all_angs_y"/>
          <p:cNvPicPr>
            <a:picLocks noChangeAspect="1" noChangeArrowheads="1"/>
          </p:cNvPicPr>
          <p:nvPr/>
        </p:nvPicPr>
        <p:blipFill>
          <a:blip r:embed="rId3" cstate="print"/>
          <a:srcRect l="16673" t="14925" r="9970" b="16418"/>
          <a:stretch>
            <a:fillRect/>
          </a:stretch>
        </p:blipFill>
        <p:spPr bwMode="auto">
          <a:xfrm>
            <a:off x="5106988" y="1295400"/>
            <a:ext cx="39703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857250" y="6018213"/>
            <a:ext cx="2544927" cy="55399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274320" tIns="91440" rIns="274320" bIns="91440">
            <a:spAutoFit/>
          </a:bodyPr>
          <a:lstStyle/>
          <a:p>
            <a:pPr eaLnBrk="1" hangingPunct="1"/>
            <a:r>
              <a:rPr lang="en-GB" dirty="0"/>
              <a:t>FWHM ~ 8mm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7569200" y="2159000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274320" tIns="91440" rIns="274320" bIns="91440">
            <a:spAutoFit/>
          </a:bodyPr>
          <a:lstStyle/>
          <a:p>
            <a:endParaRPr lang="en-GB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7667625" y="2357438"/>
            <a:ext cx="1728788" cy="1098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274320" tIns="91440" rIns="274320" bIns="9144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dirty="0">
                <a:latin typeface="+mj-lt"/>
              </a:rPr>
              <a:t>6 cm source to crystal</a:t>
            </a:r>
            <a:endParaRPr lang="nl-NL" sz="2000" dirty="0">
              <a:latin typeface="+mj-lt"/>
            </a:endParaRP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6794500" y="43434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274320" tIns="91440" rIns="274320" bIns="91440">
            <a:spAutoFit/>
          </a:bodyPr>
          <a:lstStyle/>
          <a:p>
            <a:endParaRPr lang="en-GB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859338" y="4295775"/>
            <a:ext cx="1830387" cy="1098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274320" tIns="91440" rIns="274320" bIns="9144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dirty="0">
                <a:latin typeface="+mj-lt"/>
              </a:rPr>
              <a:t>30 mm crystal to crystal</a:t>
            </a:r>
            <a:endParaRPr lang="nl-NL" sz="2000" dirty="0">
              <a:latin typeface="+mj-lt"/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603250" y="1143000"/>
            <a:ext cx="4264025" cy="5540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274320" tIns="91440" rIns="274320" bIns="9144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dirty="0">
                <a:latin typeface="+mj-lt"/>
              </a:rPr>
              <a:t>E = 1408 </a:t>
            </a:r>
            <a:r>
              <a:rPr lang="en-US" dirty="0" err="1">
                <a:latin typeface="+mj-lt"/>
              </a:rPr>
              <a:t>keV</a:t>
            </a:r>
            <a:r>
              <a:rPr lang="en-US" dirty="0">
                <a:latin typeface="+mj-lt"/>
              </a:rPr>
              <a:t>, 30 </a:t>
            </a:r>
            <a:r>
              <a:rPr lang="en-US" dirty="0" err="1">
                <a:latin typeface="+mj-lt"/>
              </a:rPr>
              <a:t>keV</a:t>
            </a:r>
            <a:r>
              <a:rPr lang="en-US" dirty="0">
                <a:latin typeface="+mj-lt"/>
              </a:rPr>
              <a:t> gate</a:t>
            </a:r>
            <a:endParaRPr lang="nl-NL" dirty="0">
              <a:latin typeface="+mj-lt"/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533400" y="152400"/>
            <a:ext cx="853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Calibri" pitchFamily="34" charset="0"/>
              </a:rPr>
              <a:t>Compton Camera measurements (</a:t>
            </a:r>
            <a:r>
              <a:rPr lang="en-US" sz="3600" b="1" dirty="0" err="1">
                <a:latin typeface="Calibri" pitchFamily="34" charset="0"/>
              </a:rPr>
              <a:t>Ge</a:t>
            </a:r>
            <a:r>
              <a:rPr lang="en-US" sz="3600" b="1" dirty="0">
                <a:latin typeface="Calibri" pitchFamily="34" charset="0"/>
              </a:rPr>
              <a:t>/</a:t>
            </a:r>
            <a:r>
              <a:rPr lang="en-US" sz="3600" b="1" dirty="0" err="1">
                <a:latin typeface="Calibri" pitchFamily="34" charset="0"/>
              </a:rPr>
              <a:t>Ge</a:t>
            </a:r>
            <a:r>
              <a:rPr lang="en-US" sz="3600" b="1" dirty="0">
                <a:latin typeface="Calibri" pitchFamily="34" charset="0"/>
              </a:rPr>
              <a:t>)</a:t>
            </a:r>
          </a:p>
        </p:txBody>
      </p:sp>
      <p:sp>
        <p:nvSpPr>
          <p:cNvPr id="30732" name="Rectangle 10"/>
          <p:cNvSpPr>
            <a:spLocks noChangeArrowheads="1"/>
          </p:cNvSpPr>
          <p:nvPr/>
        </p:nvSpPr>
        <p:spPr bwMode="auto">
          <a:xfrm>
            <a:off x="5600520" y="5857875"/>
            <a:ext cx="3116622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dirty="0">
                <a:latin typeface="Calibri" pitchFamily="34" charset="0"/>
              </a:rPr>
              <a:t>No PSA (5x5x20)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dirty="0">
                <a:latin typeface="Calibri" pitchFamily="34" charset="0"/>
              </a:rPr>
              <a:t>Iterative reconstruction</a:t>
            </a:r>
            <a:endParaRPr lang="nl-N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439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>
          <a:xfrm>
            <a:off x="806896" y="44624"/>
            <a:ext cx="8229600" cy="549275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0000"/>
              </a:lnSpc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latin typeface="Calibri" pitchFamily="34" charset="0"/>
              </a:rPr>
              <a:t>Stereoscopic Optical Image Fusion</a:t>
            </a:r>
          </a:p>
        </p:txBody>
      </p:sp>
      <p:pic>
        <p:nvPicPr>
          <p:cNvPr id="3" name="Picture 2" descr="rectified26Ap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4473475" cy="3356992"/>
          </a:xfrm>
          <a:prstGeom prst="rect">
            <a:avLst/>
          </a:prstGeom>
        </p:spPr>
      </p:pic>
      <p:pic>
        <p:nvPicPr>
          <p:cNvPr id="2" name="Picture 1" descr="stereoFusion26Ap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840" y="3212976"/>
            <a:ext cx="4858160" cy="3645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48473" y="908720"/>
            <a:ext cx="31160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1.5m standoff</a:t>
            </a:r>
          </a:p>
          <a:p>
            <a:endParaRPr lang="en-US" dirty="0" smtClean="0"/>
          </a:p>
          <a:p>
            <a:r>
              <a:rPr lang="en-US" dirty="0" smtClean="0"/>
              <a:t>A Compton Camera provides 3D source location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437112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Utilise</a:t>
            </a:r>
            <a:r>
              <a:rPr lang="en-US" dirty="0" smtClean="0"/>
              <a:t> a 3D optical imager</a:t>
            </a:r>
          </a:p>
          <a:p>
            <a:r>
              <a:rPr lang="en-US" dirty="0" err="1" smtClean="0"/>
              <a:t>Bubblebee</a:t>
            </a:r>
            <a:r>
              <a:rPr lang="en-US" dirty="0" smtClean="0"/>
              <a:t> 3 camera head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6005845"/>
            <a:ext cx="2234952" cy="85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38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en-GB" b="1" dirty="0" smtClean="0">
                <a:latin typeface="Calibri" pitchFamily="34" charset="0"/>
              </a:rPr>
              <a:t>The next steps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3048000"/>
          </a:xfrm>
        </p:spPr>
        <p:txBody>
          <a:bodyPr/>
          <a:lstStyle/>
          <a:p>
            <a:r>
              <a:rPr lang="en-GB" sz="2800" dirty="0" smtClean="0"/>
              <a:t>A number of preclinical and field trails are under way.</a:t>
            </a:r>
          </a:p>
          <a:p>
            <a:r>
              <a:rPr lang="en-GB" sz="2800" dirty="0" smtClean="0"/>
              <a:t>Utilise e-tracking to reduce the uncertainty in the final image</a:t>
            </a:r>
          </a:p>
          <a:p>
            <a:r>
              <a:rPr lang="en-GB" sz="2800" dirty="0" smtClean="0"/>
              <a:t>Improved image reconstruction</a:t>
            </a:r>
          </a:p>
          <a:p>
            <a:r>
              <a:rPr lang="en-GB" sz="2800" dirty="0" smtClean="0"/>
              <a:t>Simplified electrode structure</a:t>
            </a:r>
            <a:endParaRPr lang="en-GB" sz="2800" dirty="0"/>
          </a:p>
          <a:p>
            <a:r>
              <a:rPr lang="en-GB" sz="2800" dirty="0" smtClean="0"/>
              <a:t>Further use of room temperature sensors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4" descr="DSCN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2688" y="4725144"/>
            <a:ext cx="2771800" cy="207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SC00030"/>
          <p:cNvPicPr>
            <a:picLocks noChangeAspect="1" noChangeArrowheads="1"/>
          </p:cNvPicPr>
          <p:nvPr/>
        </p:nvPicPr>
        <p:blipFill>
          <a:blip r:embed="rId3" cstate="print"/>
          <a:srcRect t="7371" b="6877"/>
          <a:stretch>
            <a:fillRect/>
          </a:stretch>
        </p:blipFill>
        <p:spPr bwMode="auto">
          <a:xfrm>
            <a:off x="395536" y="4725144"/>
            <a:ext cx="3248025" cy="2088232"/>
          </a:xfrm>
          <a:prstGeom prst="rect">
            <a:avLst/>
          </a:prstGeom>
          <a:noFill/>
        </p:spPr>
      </p:pic>
      <p:pic>
        <p:nvPicPr>
          <p:cNvPr id="6" name="Picture 4" descr="DSCF00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756" y="4725144"/>
            <a:ext cx="249842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82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39"/>
          <p:cNvSpPr txBox="1">
            <a:spLocks noChangeArrowheads="1"/>
          </p:cNvSpPr>
          <p:nvPr/>
        </p:nvSpPr>
        <p:spPr bwMode="auto">
          <a:xfrm>
            <a:off x="6140450" y="4581128"/>
            <a:ext cx="29225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latin typeface="Comic Sans MS" pitchFamily="66" charset="0"/>
              </a:rPr>
              <a:t>Andy Boston</a:t>
            </a:r>
          </a:p>
          <a:p>
            <a:pPr eaLnBrk="0" hangingPunct="0"/>
            <a:r>
              <a:rPr lang="en-GB" dirty="0">
                <a:latin typeface="Comic Sans MS" pitchFamily="66" charset="0"/>
              </a:rPr>
              <a:t>ajboston@liv.ac.uk </a:t>
            </a:r>
          </a:p>
        </p:txBody>
      </p:sp>
      <p:pic>
        <p:nvPicPr>
          <p:cNvPr id="8197" name="Picture 10" descr="http://osxs.ch.liv.ac.uk/New%20Liverpool%20Logo%20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21" y="6093295"/>
            <a:ext cx="3181701" cy="69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" descr="STF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5394" y="6117717"/>
            <a:ext cx="2675384" cy="66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561" y="2636912"/>
            <a:ext cx="8532440" cy="11525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200" dirty="0"/>
              <a:t>Imaging devices for medicine and security</a:t>
            </a:r>
            <a:endParaRPr lang="en-GB" sz="3200" dirty="0" smtClean="0">
              <a:latin typeface="Comic Sans MS" pitchFamily="66" charset="0"/>
            </a:endParaRPr>
          </a:p>
        </p:txBody>
      </p:sp>
      <p:pic>
        <p:nvPicPr>
          <p:cNvPr id="8201" name="Picture 25" descr="planar-config2"/>
          <p:cNvPicPr>
            <a:picLocks noChangeAspect="1" noChangeArrowheads="1"/>
          </p:cNvPicPr>
          <p:nvPr/>
        </p:nvPicPr>
        <p:blipFill>
          <a:blip r:embed="rId5" cstate="print"/>
          <a:srcRect l="14059" t="14928" r="14610"/>
          <a:stretch>
            <a:fillRect/>
          </a:stretch>
        </p:blipFill>
        <p:spPr bwMode="auto">
          <a:xfrm>
            <a:off x="114406" y="144015"/>
            <a:ext cx="2873418" cy="242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EPSRC 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7302" y="6093296"/>
            <a:ext cx="1231002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Laura\Downloads\iphone 183.JPG"/>
          <p:cNvPicPr>
            <a:picLocks noChangeAspect="1" noChangeArrowheads="1"/>
          </p:cNvPicPr>
          <p:nvPr/>
        </p:nvPicPr>
        <p:blipFill>
          <a:blip r:embed="rId7" cstate="print"/>
          <a:srcRect l="38305" t="17505" r="3768" b="6118"/>
          <a:stretch>
            <a:fillRect/>
          </a:stretch>
        </p:blipFill>
        <p:spPr bwMode="auto">
          <a:xfrm>
            <a:off x="6660232" y="116632"/>
            <a:ext cx="2328665" cy="237896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0312" y="6165304"/>
            <a:ext cx="1727200" cy="520700"/>
          </a:xfrm>
          <a:prstGeom prst="rect">
            <a:avLst/>
          </a:prstGeom>
        </p:spPr>
      </p:pic>
      <p:pic>
        <p:nvPicPr>
          <p:cNvPr id="10" name="Picture 4" descr="DSCF000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26754"/>
            <a:ext cx="2520280" cy="210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6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en-GB" b="1" dirty="0" smtClean="0">
                <a:latin typeface="Calibri" pitchFamily="34" charset="0"/>
              </a:rPr>
              <a:t>What are the challenges?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3048000"/>
          </a:xfrm>
        </p:spPr>
        <p:txBody>
          <a:bodyPr/>
          <a:lstStyle/>
          <a:p>
            <a:r>
              <a:rPr lang="en-GB" dirty="0" smtClean="0"/>
              <a:t>In </a:t>
            </a:r>
            <a:r>
              <a:rPr lang="en-GB" u="sng" dirty="0" smtClean="0"/>
              <a:t>Nuclear Medicine</a:t>
            </a:r>
            <a:r>
              <a:rPr lang="en-GB" dirty="0" smtClean="0"/>
              <a:t>:</a:t>
            </a:r>
          </a:p>
          <a:p>
            <a:pPr lvl="1"/>
            <a:r>
              <a:rPr lang="en-GB" dirty="0"/>
              <a:t>K</a:t>
            </a:r>
            <a:r>
              <a:rPr lang="en-GB" dirty="0" smtClean="0"/>
              <a:t>now the </a:t>
            </a:r>
            <a:r>
              <a:rPr lang="en-GB" b="1" dirty="0" smtClean="0">
                <a:solidFill>
                  <a:srgbClr val="FF0000"/>
                </a:solidFill>
              </a:rPr>
              <a:t>energy</a:t>
            </a:r>
            <a:endParaRPr lang="en-GB" dirty="0"/>
          </a:p>
          <a:p>
            <a:pPr lvl="1"/>
            <a:r>
              <a:rPr lang="en-GB" dirty="0"/>
              <a:t>W</a:t>
            </a:r>
            <a:r>
              <a:rPr lang="en-GB" dirty="0" smtClean="0"/>
              <a:t>ant the </a:t>
            </a:r>
            <a:r>
              <a:rPr lang="en-GB" b="1" dirty="0" smtClean="0">
                <a:solidFill>
                  <a:srgbClr val="FF0000"/>
                </a:solidFill>
              </a:rPr>
              <a:t>location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over a small field of view</a:t>
            </a:r>
          </a:p>
          <a:p>
            <a:pPr lvl="1"/>
            <a:r>
              <a:rPr lang="en-GB" dirty="0"/>
              <a:t>N</a:t>
            </a:r>
            <a:r>
              <a:rPr lang="en-GB" dirty="0" smtClean="0"/>
              <a:t>eed to cope with </a:t>
            </a:r>
            <a:r>
              <a:rPr lang="en-GB" b="1" dirty="0" smtClean="0">
                <a:solidFill>
                  <a:srgbClr val="FF0000"/>
                </a:solidFill>
              </a:rPr>
              <a:t>high count rates</a:t>
            </a:r>
            <a:endParaRPr lang="en-GB" dirty="0"/>
          </a:p>
          <a:p>
            <a:pPr lvl="1"/>
            <a:r>
              <a:rPr lang="en-GB" dirty="0" smtClean="0"/>
              <a:t>Multimodality applications (</a:t>
            </a:r>
            <a:r>
              <a:rPr lang="en-GB" dirty="0" err="1" smtClean="0"/>
              <a:t>eg</a:t>
            </a:r>
            <a:r>
              <a:rPr lang="en-GB" dirty="0" smtClean="0"/>
              <a:t> PET/CT)</a:t>
            </a:r>
          </a:p>
          <a:p>
            <a:pPr lvl="1"/>
            <a:r>
              <a:rPr lang="en-GB" dirty="0" smtClean="0"/>
              <a:t>Image fusion</a:t>
            </a:r>
          </a:p>
        </p:txBody>
      </p:sp>
    </p:spTree>
    <p:extLst>
      <p:ext uri="{BB962C8B-B14F-4D97-AF65-F5344CB8AC3E}">
        <p14:creationId xmlns:p14="http://schemas.microsoft.com/office/powerpoint/2010/main" val="258904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en-GB" b="1" dirty="0" smtClean="0">
                <a:latin typeface="Calibri" pitchFamily="34" charset="0"/>
              </a:rPr>
              <a:t>What are the challenges?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3048000"/>
          </a:xfrm>
        </p:spPr>
        <p:txBody>
          <a:bodyPr/>
          <a:lstStyle/>
          <a:p>
            <a:r>
              <a:rPr lang="en-GB" dirty="0" smtClean="0"/>
              <a:t>In </a:t>
            </a:r>
            <a:r>
              <a:rPr lang="en-GB" u="sng" dirty="0"/>
              <a:t>Nuclear Security 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Don’t know the </a:t>
            </a:r>
            <a:r>
              <a:rPr lang="en-GB" b="1" dirty="0" smtClean="0">
                <a:solidFill>
                  <a:srgbClr val="FF0000"/>
                </a:solidFill>
              </a:rPr>
              <a:t>energy </a:t>
            </a:r>
            <a:r>
              <a:rPr lang="en-GB" dirty="0" smtClean="0">
                <a:solidFill>
                  <a:srgbClr val="000000"/>
                </a:solidFill>
              </a:rPr>
              <a:t>&amp; a broad range</a:t>
            </a:r>
            <a:endParaRPr lang="en-GB" dirty="0">
              <a:solidFill>
                <a:srgbClr val="000000"/>
              </a:solidFill>
            </a:endParaRPr>
          </a:p>
          <a:p>
            <a:pPr lvl="1"/>
            <a:r>
              <a:rPr lang="en-GB" dirty="0"/>
              <a:t>W</a:t>
            </a:r>
            <a:r>
              <a:rPr lang="en-GB" dirty="0" smtClean="0"/>
              <a:t>ant the </a:t>
            </a:r>
            <a:r>
              <a:rPr lang="en-GB" b="1" dirty="0" smtClean="0">
                <a:solidFill>
                  <a:srgbClr val="FF0000"/>
                </a:solidFill>
              </a:rPr>
              <a:t>location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over a large field of view</a:t>
            </a:r>
          </a:p>
          <a:p>
            <a:pPr lvl="1"/>
            <a:r>
              <a:rPr lang="en-GB" dirty="0"/>
              <a:t>N</a:t>
            </a:r>
            <a:r>
              <a:rPr lang="en-GB" dirty="0" smtClean="0"/>
              <a:t>eed to cope with </a:t>
            </a:r>
            <a:r>
              <a:rPr lang="en-GB" b="1" dirty="0" smtClean="0">
                <a:solidFill>
                  <a:srgbClr val="FF0000"/>
                </a:solidFill>
              </a:rPr>
              <a:t>wide range of count rates</a:t>
            </a:r>
            <a:endParaRPr lang="en-GB" dirty="0"/>
          </a:p>
          <a:p>
            <a:pPr lvl="1"/>
            <a:r>
              <a:rPr lang="en-GB" dirty="0" smtClean="0"/>
              <a:t>Image fusion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68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18864" y="265782"/>
            <a:ext cx="8229600" cy="642938"/>
          </a:xfrm>
        </p:spPr>
        <p:txBody>
          <a:bodyPr/>
          <a:lstStyle/>
          <a:p>
            <a:r>
              <a:rPr lang="en-GB" sz="4000" b="1" dirty="0" smtClean="0">
                <a:latin typeface="Calibri" pitchFamily="34" charset="0"/>
              </a:rPr>
              <a:t>What are the detector requirements?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 bwMode="auto">
          <a:xfrm>
            <a:off x="714375" y="1556792"/>
            <a:ext cx="8429625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dirty="0" smtClean="0"/>
              <a:t>Ideally would want:</a:t>
            </a:r>
          </a:p>
          <a:p>
            <a:pPr lvl="1"/>
            <a:r>
              <a:rPr lang="en-GB" sz="2400" dirty="0" smtClean="0"/>
              <a:t>Good energy resolution (Good light yield/charge collection) &lt; few %</a:t>
            </a:r>
          </a:p>
          <a:p>
            <a:pPr lvl="1"/>
            <a:r>
              <a:rPr lang="en-GB" sz="2400" dirty="0" smtClean="0"/>
              <a:t>High efficiency (High Z)</a:t>
            </a:r>
          </a:p>
          <a:p>
            <a:pPr lvl="1"/>
            <a:r>
              <a:rPr lang="en-GB" sz="2400" dirty="0" smtClean="0"/>
              <a:t>Position resolution</a:t>
            </a:r>
          </a:p>
          <a:p>
            <a:pPr lvl="1"/>
            <a:r>
              <a:rPr lang="en-GB" sz="2400" dirty="0" smtClean="0"/>
              <a:t>Timing resolution</a:t>
            </a:r>
          </a:p>
          <a:p>
            <a:r>
              <a:rPr lang="en-GB" sz="2800" dirty="0" smtClean="0"/>
              <a:t>Detector materials:</a:t>
            </a:r>
          </a:p>
          <a:p>
            <a:pPr lvl="1"/>
            <a:r>
              <a:rPr lang="en-GB" sz="2400" dirty="0" smtClean="0"/>
              <a:t>Semiconductors (Si, </a:t>
            </a:r>
            <a:r>
              <a:rPr lang="en-GB" sz="2400" dirty="0" err="1" smtClean="0"/>
              <a:t>Ge</a:t>
            </a:r>
            <a:r>
              <a:rPr lang="en-GB" sz="2400" dirty="0" smtClean="0"/>
              <a:t>, </a:t>
            </a:r>
            <a:r>
              <a:rPr lang="en-GB" sz="2400" dirty="0" err="1" smtClean="0"/>
              <a:t>CdZnTe</a:t>
            </a:r>
            <a:r>
              <a:rPr lang="en-GB" sz="2400" dirty="0" smtClean="0"/>
              <a:t>) </a:t>
            </a:r>
          </a:p>
          <a:p>
            <a:pPr lvl="1"/>
            <a:r>
              <a:rPr lang="en-GB" sz="2400" dirty="0" smtClean="0"/>
              <a:t>Scintillators (LaBr</a:t>
            </a:r>
            <a:r>
              <a:rPr lang="en-GB" sz="2400" baseline="-25000" dirty="0" smtClean="0"/>
              <a:t>3</a:t>
            </a:r>
            <a:r>
              <a:rPr lang="en-GB" sz="2400" dirty="0" smtClean="0"/>
              <a:t>, </a:t>
            </a:r>
            <a:r>
              <a:rPr lang="en-GB" sz="2400" dirty="0" err="1" smtClean="0"/>
              <a:t>CsI</a:t>
            </a:r>
            <a:r>
              <a:rPr lang="en-GB" sz="2400" dirty="0" smtClean="0"/>
              <a:t>(</a:t>
            </a:r>
            <a:r>
              <a:rPr lang="en-GB" sz="2400" dirty="0" err="1" smtClean="0"/>
              <a:t>Tl</a:t>
            </a:r>
            <a:r>
              <a:rPr lang="en-GB" sz="2400" dirty="0" smtClean="0"/>
              <a:t>), </a:t>
            </a:r>
            <a:r>
              <a:rPr lang="en-GB" sz="2400" dirty="0" err="1" smtClean="0"/>
              <a:t>NaI</a:t>
            </a:r>
            <a:r>
              <a:rPr lang="en-GB" sz="2400" dirty="0" smtClean="0"/>
              <a:t>(</a:t>
            </a:r>
            <a:r>
              <a:rPr lang="en-GB" sz="2400" dirty="0" err="1" smtClean="0"/>
              <a:t>Tl</a:t>
            </a:r>
            <a:r>
              <a:rPr lang="en-GB" sz="2400" dirty="0" smtClean="0"/>
              <a:t>), </a:t>
            </a:r>
            <a:r>
              <a:rPr lang="en-GB" sz="2400" dirty="0" err="1" smtClean="0"/>
              <a:t>BaFl</a:t>
            </a:r>
            <a:r>
              <a:rPr lang="en-GB" sz="2400" dirty="0" smtClean="0"/>
              <a:t>, BGO, LYSO…)</a:t>
            </a:r>
          </a:p>
          <a:p>
            <a:endParaRPr lang="en-GB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18864" y="265782"/>
            <a:ext cx="8229600" cy="642938"/>
          </a:xfrm>
        </p:spPr>
        <p:txBody>
          <a:bodyPr/>
          <a:lstStyle/>
          <a:p>
            <a:r>
              <a:rPr lang="en-GB" sz="4000" b="1" dirty="0" smtClean="0">
                <a:latin typeface="Calibri" pitchFamily="34" charset="0"/>
              </a:rPr>
              <a:t>What are the detector requirements?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 bwMode="auto">
          <a:xfrm>
            <a:off x="714375" y="1556792"/>
            <a:ext cx="8429625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dirty="0" smtClean="0"/>
              <a:t>Need to know the location of the radiation:</a:t>
            </a:r>
          </a:p>
          <a:p>
            <a:pPr lvl="1"/>
            <a:r>
              <a:rPr lang="en-GB" sz="2400" dirty="0" smtClean="0"/>
              <a:t>Use a mechanical collimator (Anger Camera)</a:t>
            </a:r>
          </a:p>
          <a:p>
            <a:pPr lvl="1"/>
            <a:r>
              <a:rPr lang="en-GB" sz="2400" dirty="0" smtClean="0"/>
              <a:t>Use positron annihilation for </a:t>
            </a:r>
            <a:r>
              <a:rPr lang="en-GB" sz="2400" dirty="0" err="1" smtClean="0"/>
              <a:t>LoRs</a:t>
            </a:r>
            <a:endParaRPr lang="en-GB" sz="2400" dirty="0" smtClean="0"/>
          </a:p>
          <a:p>
            <a:pPr lvl="1"/>
            <a:r>
              <a:rPr lang="en-GB" sz="2400" dirty="0" smtClean="0"/>
              <a:t>Use other electronic collimation</a:t>
            </a:r>
          </a:p>
          <a:p>
            <a:r>
              <a:rPr lang="en-GB" sz="2800" dirty="0" smtClean="0"/>
              <a:t>Range of energies:</a:t>
            </a:r>
          </a:p>
          <a:p>
            <a:pPr lvl="1"/>
            <a:r>
              <a:rPr lang="en-GB" sz="2400" dirty="0" smtClean="0"/>
              <a:t>Medical 141 </a:t>
            </a:r>
            <a:r>
              <a:rPr lang="en-GB" sz="2400" dirty="0" err="1" smtClean="0"/>
              <a:t>keV</a:t>
            </a:r>
            <a:r>
              <a:rPr lang="en-GB" sz="2400" dirty="0" smtClean="0"/>
              <a:t> – 511 </a:t>
            </a:r>
            <a:r>
              <a:rPr lang="en-GB" sz="2400" dirty="0" err="1" smtClean="0"/>
              <a:t>keV</a:t>
            </a:r>
            <a:endParaRPr lang="en-GB" sz="2400" dirty="0" smtClean="0"/>
          </a:p>
          <a:p>
            <a:pPr lvl="1"/>
            <a:r>
              <a:rPr lang="en-GB" sz="2400" dirty="0" smtClean="0"/>
              <a:t>Security 60 </a:t>
            </a:r>
            <a:r>
              <a:rPr lang="en-GB" sz="2400" dirty="0" err="1" smtClean="0"/>
              <a:t>keV</a:t>
            </a:r>
            <a:r>
              <a:rPr lang="en-GB" sz="2400" dirty="0" smtClean="0"/>
              <a:t> – 2 MeV</a:t>
            </a:r>
          </a:p>
          <a:p>
            <a:r>
              <a:rPr lang="en-GB" sz="2800" dirty="0" smtClean="0"/>
              <a:t>Operating environment:</a:t>
            </a:r>
          </a:p>
          <a:p>
            <a:pPr lvl="1"/>
            <a:r>
              <a:rPr lang="en-GB" sz="2400" dirty="0" smtClean="0"/>
              <a:t>B-fields? </a:t>
            </a:r>
            <a:r>
              <a:rPr lang="en-GB" sz="2400" dirty="0" err="1" smtClean="0"/>
              <a:t>Microphonics</a:t>
            </a:r>
            <a:r>
              <a:rPr lang="en-GB" sz="2400" dirty="0" smtClean="0"/>
              <a:t>? High temperature?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3527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SPECT</a:t>
            </a:r>
          </a:p>
          <a:p>
            <a:r>
              <a:rPr lang="en-US" dirty="0" smtClean="0"/>
              <a:t>How it works and the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28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9776"/>
            <a:ext cx="7772400" cy="1143000"/>
          </a:xfrm>
        </p:spPr>
        <p:txBody>
          <a:bodyPr/>
          <a:lstStyle/>
          <a:p>
            <a:r>
              <a:rPr lang="en-GB" b="1" dirty="0" smtClean="0">
                <a:latin typeface="Calibri" pitchFamily="34" charset="0"/>
              </a:rPr>
              <a:t>What is SPECT?</a:t>
            </a:r>
            <a:endParaRPr lang="en-GB" b="1" dirty="0">
              <a:latin typeface="Calibri" pitchFamily="34" charset="0"/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84784"/>
            <a:ext cx="7858148" cy="391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TextBox 58"/>
          <p:cNvSpPr txBox="1"/>
          <p:nvPr/>
        </p:nvSpPr>
        <p:spPr>
          <a:xfrm>
            <a:off x="2771800" y="5703639"/>
            <a:ext cx="4464496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Functional imaging modality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156176" y="1578278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8 </a:t>
            </a:r>
            <a:r>
              <a:rPr lang="en-US" sz="1600" dirty="0" err="1" smtClean="0"/>
              <a:t>mSv</a:t>
            </a:r>
            <a:r>
              <a:rPr lang="en-US" sz="1600" dirty="0" smtClean="0"/>
              <a:t> typical dose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5|3.4|1.6|1.2|1.8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9263</TotalTime>
  <Words>1277</Words>
  <Application>Microsoft Office PowerPoint</Application>
  <PresentationFormat>Presentazione su schermo (4:3)</PresentationFormat>
  <Paragraphs>309</Paragraphs>
  <Slides>39</Slides>
  <Notes>19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2" baseType="lpstr">
      <vt:lpstr>Blank Presentation</vt:lpstr>
      <vt:lpstr>1_Blank Presentation</vt:lpstr>
      <vt:lpstr>Equation</vt:lpstr>
      <vt:lpstr>Imaging devices for medicine and security</vt:lpstr>
      <vt:lpstr>Outline of presentation</vt:lpstr>
      <vt:lpstr>KNOWLEDGE EXCHANGE</vt:lpstr>
      <vt:lpstr>What are the challenges?</vt:lpstr>
      <vt:lpstr>What are the challenges?</vt:lpstr>
      <vt:lpstr>What are the detector requirements?</vt:lpstr>
      <vt:lpstr>What are the detector requirements?</vt:lpstr>
      <vt:lpstr>Medical Imaging</vt:lpstr>
      <vt:lpstr>What is SPECT?</vt:lpstr>
      <vt:lpstr>What SPECT Radionuclides?</vt:lpstr>
      <vt:lpstr>Tomographic Imaging</vt:lpstr>
      <vt:lpstr>SPECT : Problems/Opportunities</vt:lpstr>
      <vt:lpstr>Presentazione standard di PowerPoint</vt:lpstr>
      <vt:lpstr>ProSPECTus: What is new?</vt:lpstr>
      <vt:lpstr>What’s different?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System Configuration</vt:lpstr>
      <vt:lpstr>Ingredients of g-Tracking</vt:lpstr>
      <vt:lpstr>Utilise characterised sensors Am-241 AC x-y surface intensity distribution</vt:lpstr>
      <vt:lpstr>Utilise unique pulse shape response</vt:lpstr>
      <vt:lpstr>Image Reconstruction Algorithms</vt:lpstr>
      <vt:lpstr>Compton Imaging</vt:lpstr>
      <vt:lpstr>MRI compatibility &amp; Status</vt:lpstr>
      <vt:lpstr>What are the next steps?</vt:lpstr>
      <vt:lpstr>Security Imaging</vt:lpstr>
      <vt:lpstr>Location and Identification…</vt:lpstr>
      <vt:lpstr>Si(Li) + Ge Cryogenic solutions</vt:lpstr>
      <vt:lpstr>Presentazione standard di PowerPoint</vt:lpstr>
      <vt:lpstr>137Cs example image with CBP</vt:lpstr>
      <vt:lpstr>133Ba example image with CBP</vt:lpstr>
      <vt:lpstr>Compton Imaging</vt:lpstr>
      <vt:lpstr>Presentazione standard di PowerPoint</vt:lpstr>
      <vt:lpstr>Stereoscopic Optical Image Fusion</vt:lpstr>
      <vt:lpstr>The next steps</vt:lpstr>
      <vt:lpstr>Imaging devices for medicine and security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creator>andy</dc:creator>
  <cp:lastModifiedBy>tecno</cp:lastModifiedBy>
  <cp:revision>136</cp:revision>
  <dcterms:created xsi:type="dcterms:W3CDTF">2007-03-15T09:55:48Z</dcterms:created>
  <dcterms:modified xsi:type="dcterms:W3CDTF">2013-06-05T08:11:42Z</dcterms:modified>
</cp:coreProperties>
</file>