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35"/>
  </p:notesMasterIdLst>
  <p:handoutMasterIdLst>
    <p:handoutMasterId r:id="rId36"/>
  </p:handoutMasterIdLst>
  <p:sldIdLst>
    <p:sldId id="511" r:id="rId2"/>
    <p:sldId id="454" r:id="rId3"/>
    <p:sldId id="487" r:id="rId4"/>
    <p:sldId id="519" r:id="rId5"/>
    <p:sldId id="510" r:id="rId6"/>
    <p:sldId id="457" r:id="rId7"/>
    <p:sldId id="470" r:id="rId8"/>
    <p:sldId id="469" r:id="rId9"/>
    <p:sldId id="471" r:id="rId10"/>
    <p:sldId id="493" r:id="rId11"/>
    <p:sldId id="513" r:id="rId12"/>
    <p:sldId id="512" r:id="rId13"/>
    <p:sldId id="514" r:id="rId14"/>
    <p:sldId id="518" r:id="rId15"/>
    <p:sldId id="474" r:id="rId16"/>
    <p:sldId id="523" r:id="rId17"/>
    <p:sldId id="521" r:id="rId18"/>
    <p:sldId id="522" r:id="rId19"/>
    <p:sldId id="524" r:id="rId20"/>
    <p:sldId id="520" r:id="rId21"/>
    <p:sldId id="476" r:id="rId22"/>
    <p:sldId id="494" r:id="rId23"/>
    <p:sldId id="495" r:id="rId24"/>
    <p:sldId id="477" r:id="rId25"/>
    <p:sldId id="515" r:id="rId26"/>
    <p:sldId id="526" r:id="rId27"/>
    <p:sldId id="485" r:id="rId28"/>
    <p:sldId id="527" r:id="rId29"/>
    <p:sldId id="516" r:id="rId30"/>
    <p:sldId id="529" r:id="rId31"/>
    <p:sldId id="517" r:id="rId32"/>
    <p:sldId id="528" r:id="rId33"/>
    <p:sldId id="525" r:id="rId34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AE1A"/>
    <a:srgbClr val="FFFF00"/>
    <a:srgbClr val="589A00"/>
    <a:srgbClr val="064308"/>
    <a:srgbClr val="FFFF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5047" autoAdjust="0"/>
    <p:restoredTop sz="86435" autoAdjust="0"/>
  </p:normalViewPr>
  <p:slideViewPr>
    <p:cSldViewPr snapToObjects="1">
      <p:cViewPr varScale="1">
        <p:scale>
          <a:sx n="46" d="100"/>
          <a:sy n="46" d="100"/>
        </p:scale>
        <p:origin x="-1656" y="-96"/>
      </p:cViewPr>
      <p:guideLst>
        <p:guide orient="horz" pos="48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2478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Monotype Corsiva" pitchFamily="66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Monotype Corsiva" pitchFamily="66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E2B811B7-8F4B-45C7-848B-44F3E5F642EB}" type="datetime1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Monotype Corsiva" pitchFamily="66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Monotype Corsiva" pitchFamily="66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A37F0A1D-7E9D-4F99-8236-7D475CAE7B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D5CA273E-DF6C-48A7-9436-89DC96F921E5}" type="datetime1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12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pitchFamily="34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9883CD0-4D7F-4159-BC41-832C2C8D1C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050" y="6630988"/>
            <a:ext cx="2895600" cy="150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20738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  <a:latin typeface="Helvetica" pitchFamily="34" charset="0"/>
                <a:ea typeface="ヒラギノ角ゴ Pro W3" pitchFamily="-65" charset="-128"/>
                <a:cs typeface="Arial" pitchFamily="34" charset="0"/>
              </a:rPr>
              <a:t> Slid </a:t>
            </a:r>
            <a:fld id="{5A327DA9-4C36-46B1-A464-5B3253C3F584}" type="slidenum">
              <a:rPr lang="en-US" sz="1100">
                <a:solidFill>
                  <a:srgbClr val="064308"/>
                </a:solidFill>
                <a:latin typeface="Helvetica" pitchFamily="34" charset="0"/>
                <a:ea typeface="ヒラギノ角ゴ Pro W3" pitchFamily="-65" charset="-128"/>
                <a:cs typeface="Arial" pitchFamily="34" charset="0"/>
              </a:rPr>
              <a:pPr algn="r" defTabSz="820738" eaLnBrk="0" hangingPunct="0">
                <a:lnSpc>
                  <a:spcPct val="90000"/>
                </a:lnSpc>
                <a:defRPr/>
              </a:pPr>
              <a:t>‹N›</a:t>
            </a:fld>
            <a:endParaRPr lang="en-US" sz="1100">
              <a:solidFill>
                <a:srgbClr val="064308"/>
              </a:solidFill>
              <a:latin typeface="Helvetica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2800">
              <a:solidFill>
                <a:srgbClr val="B81414"/>
              </a:solidFill>
              <a:latin typeface="Helvetica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pic>
        <p:nvPicPr>
          <p:cNvPr id="7" name="Picture 6" descr="FRIB_pptbkgB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-9525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3746" y="246578"/>
            <a:ext cx="8273143" cy="4786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83" y="1320106"/>
            <a:ext cx="7864929" cy="424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57" tIns="45678" rIns="91357" bIns="4567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461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57" tIns="45678" rIns="91357" bIns="45678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30"/>
            <a:ext cx="2514298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9298" eaLnBrk="0" hangingPunct="0">
              <a:lnSpc>
                <a:spcPct val="90000"/>
              </a:lnSpc>
              <a:defRPr/>
            </a:pPr>
            <a:r>
              <a:rPr lang="en-US" sz="1000" dirty="0">
                <a:solidFill>
                  <a:srgbClr val="064308"/>
                </a:solidFill>
                <a:latin typeface="Helvetica" charset="0"/>
                <a:ea typeface="ヒラギノ角ゴ Pro W3" charset="-128"/>
                <a:cs typeface="+mn-cs"/>
              </a:rPr>
              <a:t>B.M. Sherrill, </a:t>
            </a:r>
            <a:fld id="{712AAD65-DCC0-4D09-A3D5-A5D46C06E397}" type="datetime1">
              <a:rPr lang="en-US" sz="1000">
                <a:solidFill>
                  <a:srgbClr val="064308"/>
                </a:solidFill>
                <a:latin typeface="Helvetica" charset="0"/>
                <a:ea typeface="ヒラギノ角ゴ Pro W3" charset="-128"/>
                <a:cs typeface="+mn-cs"/>
              </a:rPr>
              <a:pPr algn="r" defTabSz="819298" eaLnBrk="0" hangingPunct="0">
                <a:lnSpc>
                  <a:spcPct val="90000"/>
                </a:lnSpc>
                <a:defRPr/>
              </a:pPr>
              <a:t>6/3/2013</a:t>
            </a:fld>
            <a:r>
              <a:rPr lang="en-US" sz="1000" dirty="0">
                <a:solidFill>
                  <a:srgbClr val="064308"/>
                </a:solidFill>
                <a:latin typeface="Helvetica" charset="0"/>
                <a:ea typeface="ヒラギノ角ゴ Pro W3" charset="-128"/>
                <a:cs typeface="+mn-cs"/>
              </a:rPr>
              <a:t>, </a:t>
            </a:r>
            <a:r>
              <a:rPr lang="en-US" sz="1000" dirty="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rPr>
              <a:t>Slide </a:t>
            </a:r>
            <a:fld id="{2513EF7D-7891-4B59-A985-8EA9B978F8F1}" type="slidenum">
              <a:rPr lang="en-US" sz="1000">
                <a:solidFill>
                  <a:srgbClr val="064308"/>
                </a:solidFill>
                <a:latin typeface="Arial" pitchFamily="34" charset="0"/>
                <a:ea typeface="ヒラギノ角ゴ Pro W3" charset="-128"/>
                <a:cs typeface="+mn-cs"/>
              </a:rPr>
              <a:pPr algn="r" defTabSz="819298" eaLnBrk="0" hangingPunct="0">
                <a:lnSpc>
                  <a:spcPct val="90000"/>
                </a:lnSpc>
                <a:defRPr/>
              </a:pPr>
              <a:t>‹N›</a:t>
            </a:fld>
            <a:endParaRPr lang="en-US" sz="1000" dirty="0">
              <a:solidFill>
                <a:srgbClr val="064308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298855"/>
            <a:ext cx="8273143" cy="4786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6" y="1067100"/>
            <a:ext cx="8227786" cy="50274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525" y="76200"/>
            <a:ext cx="63309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96" tIns="22439" rIns="56096" bIns="2243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66800"/>
            <a:ext cx="8226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4" r:id="rId3"/>
  </p:sldLayoutIdLst>
  <p:txStyles>
    <p:titleStyle>
      <a:lvl1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+mj-lt"/>
          <a:ea typeface="+mj-ea"/>
          <a:cs typeface="+mj-cs"/>
        </a:defRPr>
      </a:lvl1pPr>
      <a:lvl2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2pPr>
      <a:lvl3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3pPr>
      <a:lvl4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4pPr>
      <a:lvl5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5pPr>
      <a:lvl6pPr marL="4572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4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6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8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71450" indent="-171450" algn="l" defTabSz="80803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000">
          <a:solidFill>
            <a:srgbClr val="064308"/>
          </a:solidFill>
          <a:latin typeface="+mn-lt"/>
          <a:ea typeface="+mn-ea"/>
          <a:cs typeface="+mn-cs"/>
        </a:defRPr>
      </a:lvl1pPr>
      <a:lvl2pPr marL="457200" indent="-171450" algn="l" defTabSz="808038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defTabSz="8080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28600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4pPr>
      <a:lvl5pPr marL="1766888" indent="-150813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224088" indent="-150813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288" indent="-150813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488" indent="-150813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688" indent="-150813" algn="l" defTabSz="808038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92039"/>
            <a:ext cx="8274050" cy="911964"/>
          </a:xfrm>
        </p:spPr>
        <p:txBody>
          <a:bodyPr/>
          <a:lstStyle/>
          <a:p>
            <a:r>
              <a:rPr lang="en-US" dirty="0" smtClean="0"/>
              <a:t>Nuclear structure experiments </a:t>
            </a:r>
            <a:br>
              <a:rPr lang="en-US" dirty="0" smtClean="0"/>
            </a:br>
            <a:r>
              <a:rPr lang="en-US" dirty="0" smtClean="0"/>
              <a:t>beyond the neutron </a:t>
            </a:r>
            <a:r>
              <a:rPr lang="en-US" dirty="0" err="1" smtClean="0"/>
              <a:t>dripline</a:t>
            </a:r>
            <a:endParaRPr lang="en-US" dirty="0" smtClean="0"/>
          </a:p>
        </p:txBody>
      </p:sp>
      <p:pic>
        <p:nvPicPr>
          <p:cNvPr id="15" name="Picture 4" descr="n-drip"/>
          <p:cNvPicPr>
            <a:picLocks noChangeAspect="1" noChangeArrowheads="1"/>
          </p:cNvPicPr>
          <p:nvPr/>
        </p:nvPicPr>
        <p:blipFill>
          <a:blip r:embed="rId2"/>
          <a:srcRect l="2562" t="34112" r="38426"/>
          <a:stretch>
            <a:fillRect/>
          </a:stretch>
        </p:blipFill>
        <p:spPr bwMode="auto">
          <a:xfrm>
            <a:off x="817245" y="1442935"/>
            <a:ext cx="6957921" cy="40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68647" y="5238690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Unbound – resonance observed               known to be unb</a:t>
            </a:r>
            <a:r>
              <a:rPr lang="en-US" sz="2000" dirty="0" smtClean="0">
                <a:latin typeface="+mn-lt"/>
              </a:rPr>
              <a:t>ound </a:t>
            </a:r>
            <a:endParaRPr lang="en-US" sz="2000" dirty="0">
              <a:latin typeface="+mn-lt"/>
            </a:endParaRPr>
          </a:p>
        </p:txBody>
      </p:sp>
      <p:grpSp>
        <p:nvGrpSpPr>
          <p:cNvPr id="100352" name="Group 100351"/>
          <p:cNvGrpSpPr/>
          <p:nvPr/>
        </p:nvGrpSpPr>
        <p:grpSpPr>
          <a:xfrm>
            <a:off x="1980420" y="2570778"/>
            <a:ext cx="4263101" cy="2250649"/>
            <a:chOff x="1980420" y="2270843"/>
            <a:chExt cx="4263101" cy="2250649"/>
          </a:xfrm>
        </p:grpSpPr>
        <p:sp>
          <p:nvSpPr>
            <p:cNvPr id="20" name="Rectangle 19"/>
            <p:cNvSpPr/>
            <p:nvPr/>
          </p:nvSpPr>
          <p:spPr>
            <a:xfrm>
              <a:off x="6061273" y="2270843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03486" y="3809548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16541" y="3550990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90837" y="4067293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80420" y="4066683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89552" y="4295204"/>
              <a:ext cx="182654" cy="22263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1501" y="4299670"/>
              <a:ext cx="196860" cy="21573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25379" y="4321587"/>
              <a:ext cx="212286" cy="1986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34374" y="4322805"/>
              <a:ext cx="212286" cy="1986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04298" y="4042329"/>
              <a:ext cx="195644" cy="2271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44995" y="4061407"/>
              <a:ext cx="210662" cy="19584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4917" y="3780930"/>
              <a:ext cx="481395" cy="2327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23508" y="3294259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34533" y="3276600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57802" y="2531984"/>
              <a:ext cx="204166" cy="20071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69046" y="3764846"/>
              <a:ext cx="265381" cy="2611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791200" y="2531269"/>
              <a:ext cx="221456" cy="20071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26694" y="3533775"/>
              <a:ext cx="194154" cy="2190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42305" y="2637703"/>
            <a:ext cx="3902882" cy="2275500"/>
            <a:chOff x="3842305" y="2337768"/>
            <a:chExt cx="3902882" cy="2275500"/>
          </a:xfrm>
        </p:grpSpPr>
        <p:grpSp>
          <p:nvGrpSpPr>
            <p:cNvPr id="35" name="Group 34"/>
            <p:cNvGrpSpPr/>
            <p:nvPr/>
          </p:nvGrpSpPr>
          <p:grpSpPr>
            <a:xfrm>
              <a:off x="5623600" y="2337768"/>
              <a:ext cx="2121587" cy="1695264"/>
              <a:chOff x="5842001" y="2556935"/>
              <a:chExt cx="2512868" cy="200791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434342" y="3135312"/>
                <a:ext cx="1185658" cy="962555"/>
              </a:xfrm>
              <a:prstGeom prst="line">
                <a:avLst/>
              </a:prstGeom>
              <a:ln w="508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7601137" y="3980078"/>
                <a:ext cx="7537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aseline="30000" dirty="0" smtClean="0"/>
                  <a:t>26</a:t>
                </a:r>
                <a:r>
                  <a:rPr lang="en-US" sz="3200" dirty="0" smtClean="0"/>
                  <a:t>O</a:t>
                </a:r>
                <a:endParaRPr lang="en-US" sz="3200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842001" y="2556935"/>
                <a:ext cx="677332" cy="677332"/>
              </a:xfrm>
              <a:prstGeom prst="ellipse">
                <a:avLst/>
              </a:prstGeom>
              <a:solidFill>
                <a:schemeClr val="tx2">
                  <a:alpha val="60000"/>
                </a:schemeClr>
              </a:solidFill>
              <a:ln w="508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42343" y="2818096"/>
              <a:ext cx="3257120" cy="1743721"/>
              <a:chOff x="4342343" y="2818096"/>
              <a:chExt cx="3257120" cy="174372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805180" y="2818096"/>
                <a:ext cx="571864" cy="571864"/>
              </a:xfrm>
              <a:prstGeom prst="ellipse">
                <a:avLst/>
              </a:prstGeom>
              <a:solidFill>
                <a:schemeClr val="tx2">
                  <a:alpha val="60000"/>
                </a:schemeClr>
              </a:solidFill>
              <a:ln w="508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5217662" y="3353277"/>
                <a:ext cx="1406564" cy="672728"/>
              </a:xfrm>
              <a:prstGeom prst="line">
                <a:avLst/>
              </a:prstGeom>
              <a:ln w="508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526733" y="3977042"/>
                <a:ext cx="10727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aseline="30000" dirty="0" smtClean="0"/>
                  <a:t>19,21</a:t>
                </a:r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2343" y="2818994"/>
                <a:ext cx="571864" cy="571864"/>
              </a:xfrm>
              <a:prstGeom prst="ellipse">
                <a:avLst/>
              </a:prstGeom>
              <a:solidFill>
                <a:schemeClr val="tx2">
                  <a:alpha val="60000"/>
                </a:schemeClr>
              </a:solidFill>
              <a:ln w="508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355" name="Group 100354"/>
            <p:cNvGrpSpPr/>
            <p:nvPr/>
          </p:nvGrpSpPr>
          <p:grpSpPr>
            <a:xfrm>
              <a:off x="3842305" y="3327684"/>
              <a:ext cx="2551283" cy="1285584"/>
              <a:chOff x="3842305" y="3327684"/>
              <a:chExt cx="2551283" cy="128558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842305" y="3327684"/>
                <a:ext cx="571864" cy="571865"/>
              </a:xfrm>
              <a:prstGeom prst="ellipse">
                <a:avLst/>
              </a:prstGeom>
              <a:solidFill>
                <a:schemeClr val="tx2">
                  <a:alpha val="60000"/>
                </a:schemeClr>
              </a:solidFill>
              <a:ln w="508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4414169" y="3740369"/>
                <a:ext cx="1109917" cy="516884"/>
              </a:xfrm>
              <a:prstGeom prst="line">
                <a:avLst/>
              </a:prstGeom>
              <a:ln w="5080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479555" y="4028492"/>
                <a:ext cx="91403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aseline="30000" dirty="0" smtClean="0"/>
                  <a:t>15</a:t>
                </a:r>
                <a:r>
                  <a:rPr lang="en-US" sz="3200" dirty="0" smtClean="0"/>
                  <a:t>Be</a:t>
                </a:r>
                <a:endParaRPr lang="en-US" sz="3200" dirty="0"/>
              </a:p>
            </p:txBody>
          </p:sp>
        </p:grpSp>
      </p:grpSp>
      <p:sp>
        <p:nvSpPr>
          <p:cNvPr id="61" name="Rectangle 60"/>
          <p:cNvSpPr/>
          <p:nvPr/>
        </p:nvSpPr>
        <p:spPr>
          <a:xfrm>
            <a:off x="1460593" y="5330857"/>
            <a:ext cx="200154" cy="2001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667246" y="5330857"/>
            <a:ext cx="200154" cy="200154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15400" cy="478640"/>
          </a:xfrm>
        </p:spPr>
        <p:txBody>
          <a:bodyPr/>
          <a:lstStyle/>
          <a:p>
            <a:r>
              <a:rPr lang="en-US" dirty="0" smtClean="0"/>
              <a:t>Missing 5/2</a:t>
            </a:r>
            <a:r>
              <a:rPr lang="en-US" baseline="30000" dirty="0" smtClean="0"/>
              <a:t>+</a:t>
            </a:r>
            <a:r>
              <a:rPr lang="en-US" dirty="0" smtClean="0"/>
              <a:t> state in </a:t>
            </a:r>
            <a:r>
              <a:rPr lang="en-US" baseline="30000" dirty="0" smtClean="0"/>
              <a:t>15</a:t>
            </a:r>
            <a:r>
              <a:rPr lang="en-US" dirty="0" smtClean="0"/>
              <a:t>Be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210" y="1067525"/>
            <a:ext cx="6152790" cy="46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3840296" y="3668486"/>
            <a:ext cx="2465614" cy="1159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0124" y="4321629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di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-neutron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4610" y="1524000"/>
            <a:ext cx="2057400" cy="12192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6596" y="326144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3/2</a:t>
            </a:r>
            <a:r>
              <a:rPr lang="en-US" sz="1800" baseline="30000" dirty="0" smtClean="0">
                <a:latin typeface="+mj-lt"/>
              </a:rPr>
              <a:t>+</a:t>
            </a:r>
            <a:endParaRPr lang="en-US" sz="18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7020" y="28670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5/2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</a:rPr>
              <a:t>+</a:t>
            </a:r>
            <a:endParaRPr lang="en-US" sz="1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209" y="286552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???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15400" cy="478640"/>
          </a:xfrm>
        </p:spPr>
        <p:txBody>
          <a:bodyPr/>
          <a:lstStyle/>
          <a:p>
            <a:r>
              <a:rPr lang="en-US" baseline="30000" dirty="0" smtClean="0"/>
              <a:t>14</a:t>
            </a:r>
            <a:r>
              <a:rPr lang="en-US" dirty="0" smtClean="0"/>
              <a:t>Be(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r>
              <a:rPr lang="en-US" baseline="30000" dirty="0" smtClean="0"/>
              <a:t>15</a:t>
            </a:r>
            <a:r>
              <a:rPr lang="en-US" dirty="0" smtClean="0"/>
              <a:t>Be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0600"/>
            <a:ext cx="3907042" cy="253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/>
        </p:blipFill>
        <p:spPr bwMode="auto">
          <a:xfrm>
            <a:off x="86622" y="3521016"/>
            <a:ext cx="3886200" cy="253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975" y="107701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Element identification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4394" y="54864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Isotope identification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349502" cy="314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498842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Neutron identification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8271" y="6281980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J. Snyder et al., Phys. Rev. C (2013) submitted</a:t>
            </a:r>
          </a:p>
        </p:txBody>
      </p:sp>
    </p:spTree>
    <p:extLst>
      <p:ext uri="{BB962C8B-B14F-4D97-AF65-F5344CB8AC3E}">
        <p14:creationId xmlns:p14="http://schemas.microsoft.com/office/powerpoint/2010/main" val="427337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15400" cy="478640"/>
          </a:xfrm>
        </p:spPr>
        <p:txBody>
          <a:bodyPr/>
          <a:lstStyle/>
          <a:p>
            <a:r>
              <a:rPr lang="en-US" baseline="30000" dirty="0" smtClean="0"/>
              <a:t>15</a:t>
            </a:r>
            <a:r>
              <a:rPr lang="en-US" dirty="0" smtClean="0"/>
              <a:t>Be decay energy spectrum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7" y="1219200"/>
            <a:ext cx="5124450" cy="45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2438400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E</a:t>
            </a:r>
            <a:r>
              <a:rPr lang="en-US" baseline="-25000" dirty="0" err="1" smtClean="0">
                <a:latin typeface="+mj-lt"/>
              </a:rPr>
              <a:t>decay</a:t>
            </a:r>
            <a:r>
              <a:rPr lang="en-US" dirty="0" smtClean="0">
                <a:latin typeface="+mj-lt"/>
              </a:rPr>
              <a:t> = 1.8(1) MeV</a:t>
            </a:r>
          </a:p>
          <a:p>
            <a:endParaRPr lang="en-US" dirty="0">
              <a:latin typeface="+mj-lt"/>
            </a:endParaRPr>
          </a:p>
          <a:p>
            <a:r>
              <a:rPr lang="el-GR" dirty="0" smtClean="0">
                <a:latin typeface="+mj-lt"/>
              </a:rPr>
              <a:t>Γ</a:t>
            </a:r>
            <a:r>
              <a:rPr lang="en-US" baseline="-25000" dirty="0" smtClean="0">
                <a:latin typeface="+mj-lt"/>
              </a:rPr>
              <a:t>decay</a:t>
            </a:r>
            <a:r>
              <a:rPr lang="en-US" dirty="0" smtClean="0">
                <a:latin typeface="+mj-lt"/>
              </a:rPr>
              <a:t>  = 575(200) </a:t>
            </a:r>
            <a:r>
              <a:rPr lang="en-US" dirty="0" err="1" smtClean="0">
                <a:latin typeface="+mj-lt"/>
              </a:rPr>
              <a:t>keV</a:t>
            </a:r>
            <a:endParaRPr lang="en-US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6248400"/>
            <a:ext cx="49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J. Snyder et al., Phys. Rev. C (2013) submitted</a:t>
            </a:r>
          </a:p>
        </p:txBody>
      </p:sp>
    </p:spTree>
    <p:extLst>
      <p:ext uri="{BB962C8B-B14F-4D97-AF65-F5344CB8AC3E}">
        <p14:creationId xmlns:p14="http://schemas.microsoft.com/office/powerpoint/2010/main" val="188816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15400" cy="478640"/>
          </a:xfrm>
        </p:spPr>
        <p:txBody>
          <a:bodyPr/>
          <a:lstStyle/>
          <a:p>
            <a:r>
              <a:rPr lang="en-US" baseline="30000" dirty="0" smtClean="0"/>
              <a:t>15</a:t>
            </a:r>
            <a:r>
              <a:rPr lang="en-US" dirty="0" smtClean="0"/>
              <a:t>Be decay scheme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8967"/>
            <a:ext cx="4881562" cy="46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3280611"/>
            <a:ext cx="411480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First identification of </a:t>
            </a:r>
            <a:r>
              <a:rPr lang="en-US" sz="2000" baseline="30000" dirty="0" smtClean="0">
                <a:latin typeface="+mj-lt"/>
              </a:rPr>
              <a:t>15</a:t>
            </a:r>
            <a:r>
              <a:rPr lang="en-US" sz="2000" dirty="0" smtClean="0">
                <a:latin typeface="+mj-lt"/>
              </a:rPr>
              <a:t>Be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5/2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 state is not necessarily the ground state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+mj-lt"/>
              </a:rPr>
              <a:t>3/2</a:t>
            </a:r>
            <a:r>
              <a:rPr lang="en-US" sz="2000" baseline="30000" dirty="0" smtClean="0">
                <a:latin typeface="+mj-lt"/>
              </a:rPr>
              <a:t>+</a:t>
            </a:r>
            <a:r>
              <a:rPr lang="en-US" sz="2000" dirty="0" smtClean="0">
                <a:latin typeface="+mj-lt"/>
              </a:rPr>
              <a:t>state decays by 3-neutron emission to </a:t>
            </a:r>
            <a:r>
              <a:rPr lang="en-US" sz="2000" baseline="30000" dirty="0" smtClean="0">
                <a:latin typeface="+mj-lt"/>
              </a:rPr>
              <a:t>12</a:t>
            </a:r>
            <a:r>
              <a:rPr lang="en-US" sz="2000" dirty="0" smtClean="0">
                <a:latin typeface="+mj-lt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39086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15400" cy="478640"/>
          </a:xfrm>
        </p:spPr>
        <p:txBody>
          <a:bodyPr/>
          <a:lstStyle/>
          <a:p>
            <a:r>
              <a:rPr lang="en-US" dirty="0" smtClean="0"/>
              <a:t>Discovery of isotopes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9669" y="6173574"/>
            <a:ext cx="565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M. Thoennessen, Rep. </a:t>
            </a:r>
            <a:r>
              <a:rPr lang="en-US" sz="1800" dirty="0" err="1" smtClean="0">
                <a:latin typeface="+mj-lt"/>
              </a:rPr>
              <a:t>Prog</a:t>
            </a:r>
            <a:r>
              <a:rPr lang="en-US" sz="1800" dirty="0" smtClean="0">
                <a:latin typeface="+mj-lt"/>
              </a:rPr>
              <a:t>. Phys. </a:t>
            </a:r>
            <a:r>
              <a:rPr lang="en-US" sz="1800" b="1" dirty="0" smtClean="0">
                <a:latin typeface="+mj-lt"/>
              </a:rPr>
              <a:t>76</a:t>
            </a:r>
            <a:r>
              <a:rPr lang="en-US" sz="1800" dirty="0" smtClean="0">
                <a:latin typeface="+mj-lt"/>
              </a:rPr>
              <a:t> (2013) 056301</a:t>
            </a:r>
          </a:p>
          <a:p>
            <a:r>
              <a:rPr lang="en-US" sz="1800" dirty="0" smtClean="0">
                <a:latin typeface="+mj-lt"/>
              </a:rPr>
              <a:t>http://www.nscl.msu.edu/~thoennes/isotopes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322" y="1062335"/>
            <a:ext cx="658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+mj-lt"/>
              </a:rPr>
              <a:t>15</a:t>
            </a:r>
            <a:r>
              <a:rPr lang="en-US" dirty="0" smtClean="0">
                <a:latin typeface="+mj-lt"/>
              </a:rPr>
              <a:t>Be is </a:t>
            </a:r>
            <a:r>
              <a:rPr lang="en-US" smtClean="0">
                <a:latin typeface="+mj-lt"/>
              </a:rPr>
              <a:t>the 12</a:t>
            </a:r>
            <a:r>
              <a:rPr lang="en-US" baseline="30000" smtClean="0">
                <a:latin typeface="+mj-lt"/>
              </a:rPr>
              <a:t>th</a:t>
            </a:r>
            <a:r>
              <a:rPr lang="en-US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new isotope discovered in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3" y="1756611"/>
            <a:ext cx="7648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1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Halo nucleus </a:t>
            </a:r>
            <a:r>
              <a:rPr lang="en-US" baseline="30000" dirty="0" smtClean="0"/>
              <a:t>22</a:t>
            </a:r>
            <a:r>
              <a:rPr lang="en-US" dirty="0" smtClean="0"/>
              <a:t>C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1076" y="4463573"/>
            <a:ext cx="8438124" cy="1575337"/>
            <a:chOff x="401076" y="4463573"/>
            <a:chExt cx="8438124" cy="1575337"/>
          </a:xfrm>
        </p:grpSpPr>
        <p:pic>
          <p:nvPicPr>
            <p:cNvPr id="100355" name="Picture 1003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658" y="4899660"/>
              <a:ext cx="2083980" cy="1120140"/>
            </a:xfrm>
            <a:prstGeom prst="rect">
              <a:avLst/>
            </a:prstGeom>
          </p:spPr>
        </p:pic>
        <p:sp>
          <p:nvSpPr>
            <p:cNvPr id="100356" name="Rectangle 100355"/>
            <p:cNvSpPr/>
            <p:nvPr/>
          </p:nvSpPr>
          <p:spPr>
            <a:xfrm>
              <a:off x="540950" y="5638800"/>
              <a:ext cx="3276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http://io9.com/5468244</a:t>
              </a:r>
              <a:endParaRPr lang="en-US" sz="2000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43400" y="4463573"/>
              <a:ext cx="4495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Carbon-22 </a:t>
              </a:r>
              <a:r>
                <a:rPr lang="en-US" sz="2000" b="1" dirty="0"/>
                <a:t>Is Shockingly Huge And Shockingly Stable</a:t>
              </a:r>
            </a:p>
            <a:p>
              <a:endParaRPr lang="en-US" sz="2000" b="1" dirty="0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" t="55429" r="55131" b="13197"/>
            <a:stretch/>
          </p:blipFill>
          <p:spPr bwMode="auto">
            <a:xfrm>
              <a:off x="401076" y="4495800"/>
              <a:ext cx="3840480" cy="96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7" name="TextBox 100356"/>
          <p:cNvSpPr txBox="1"/>
          <p:nvPr/>
        </p:nvSpPr>
        <p:spPr>
          <a:xfrm>
            <a:off x="2971800" y="6228166"/>
            <a:ext cx="5771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K. Tanaka et al., Phys. Rev. </a:t>
            </a:r>
            <a:r>
              <a:rPr lang="en-US" sz="1800" dirty="0" err="1" smtClean="0">
                <a:latin typeface="+mj-lt"/>
              </a:rPr>
              <a:t>Lett</a:t>
            </a:r>
            <a:r>
              <a:rPr lang="en-US" sz="1800" dirty="0" smtClean="0">
                <a:latin typeface="+mj-lt"/>
              </a:rPr>
              <a:t>. 104 (2010) 062701</a:t>
            </a:r>
          </a:p>
          <a:p>
            <a:r>
              <a:rPr lang="en-US" sz="1800" dirty="0" smtClean="0">
                <a:latin typeface="+mj-lt"/>
              </a:rPr>
              <a:t>L. </a:t>
            </a:r>
            <a:r>
              <a:rPr lang="en-US" sz="1800" dirty="0" err="1" smtClean="0">
                <a:latin typeface="+mj-lt"/>
              </a:rPr>
              <a:t>Gaudefroy</a:t>
            </a:r>
            <a:r>
              <a:rPr lang="en-US" sz="1800" dirty="0" smtClean="0">
                <a:latin typeface="+mj-lt"/>
              </a:rPr>
              <a:t> et al. Phys. Rev. </a:t>
            </a:r>
            <a:r>
              <a:rPr lang="en-US" sz="1800" dirty="0" err="1" smtClean="0">
                <a:latin typeface="+mj-lt"/>
              </a:rPr>
              <a:t>Lett</a:t>
            </a:r>
            <a:r>
              <a:rPr lang="en-US" sz="1800" dirty="0" smtClean="0">
                <a:latin typeface="+mj-lt"/>
              </a:rPr>
              <a:t>. 109 (2012) 202503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1" y="1072327"/>
            <a:ext cx="3682080" cy="326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9" name="Group 100358"/>
          <p:cNvGrpSpPr/>
          <p:nvPr/>
        </p:nvGrpSpPr>
        <p:grpSpPr>
          <a:xfrm>
            <a:off x="4895708" y="1219200"/>
            <a:ext cx="3857146" cy="1477328"/>
            <a:chOff x="4895708" y="1219200"/>
            <a:chExt cx="3857146" cy="1477328"/>
          </a:xfrm>
        </p:grpSpPr>
        <p:sp>
          <p:nvSpPr>
            <p:cNvPr id="100358" name="TextBox 100357"/>
            <p:cNvSpPr txBox="1"/>
            <p:nvPr/>
          </p:nvSpPr>
          <p:spPr>
            <a:xfrm>
              <a:off x="4895708" y="1219200"/>
              <a:ext cx="385714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1800" dirty="0" smtClean="0">
                  <a:latin typeface="+mj-lt"/>
                </a:rPr>
                <a:t>Two-neutron halo in </a:t>
              </a:r>
              <a:r>
                <a:rPr lang="en-US" sz="1800" baseline="30000" dirty="0" smtClean="0">
                  <a:latin typeface="+mj-lt"/>
                </a:rPr>
                <a:t>22</a:t>
              </a:r>
              <a:r>
                <a:rPr lang="en-US" sz="1800" dirty="0" smtClean="0">
                  <a:latin typeface="+mj-lt"/>
                </a:rPr>
                <a:t>C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800" dirty="0" smtClean="0">
                  <a:latin typeface="+mj-lt"/>
                </a:rPr>
                <a:t>Dominant </a:t>
              </a:r>
              <a:r>
                <a:rPr lang="el-GR" sz="1800" dirty="0" smtClean="0">
                  <a:latin typeface="+mj-lt"/>
                </a:rPr>
                <a:t>ν</a:t>
              </a:r>
              <a:r>
                <a:rPr lang="en-US" sz="1800" dirty="0" smtClean="0">
                  <a:latin typeface="+mj-lt"/>
                </a:rPr>
                <a:t>2s</a:t>
              </a:r>
              <a:r>
                <a:rPr lang="en-US" sz="1800" baseline="30000" dirty="0" smtClean="0">
                  <a:latin typeface="+mj-lt"/>
                </a:rPr>
                <a:t>2</a:t>
              </a:r>
              <a:r>
                <a:rPr lang="en-US" sz="1800" baseline="-25000" dirty="0" smtClean="0">
                  <a:latin typeface="+mj-lt"/>
                </a:rPr>
                <a:t>1/2</a:t>
              </a:r>
              <a:r>
                <a:rPr lang="en-US" sz="1800" dirty="0" smtClean="0">
                  <a:latin typeface="+mj-lt"/>
                </a:rPr>
                <a:t> configuration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800" dirty="0" smtClean="0">
                  <a:latin typeface="+mj-lt"/>
                </a:rPr>
                <a:t>S</a:t>
              </a:r>
              <a:r>
                <a:rPr lang="en-US" sz="1800" baseline="-25000" dirty="0" smtClean="0">
                  <a:latin typeface="+mj-lt"/>
                </a:rPr>
                <a:t>2n</a:t>
              </a:r>
              <a:r>
                <a:rPr lang="en-US" sz="1800" dirty="0" smtClean="0">
                  <a:latin typeface="+mj-lt"/>
                </a:rPr>
                <a:t> = −0.14(46) MeV or 0</a:t>
              </a:r>
              <a:r>
                <a:rPr lang="en-US" sz="1800" baseline="30000" dirty="0" smtClean="0">
                  <a:latin typeface="+mj-lt"/>
                </a:rPr>
                <a:t>+320</a:t>
              </a:r>
              <a:r>
                <a:rPr lang="en-US" sz="1800" dirty="0" smtClean="0">
                  <a:latin typeface="+mj-lt"/>
                </a:rPr>
                <a:t> </a:t>
              </a:r>
              <a:r>
                <a:rPr lang="en-US" sz="1800" dirty="0" err="1" smtClean="0">
                  <a:latin typeface="+mj-lt"/>
                </a:rPr>
                <a:t>keV</a:t>
              </a:r>
              <a:endParaRPr lang="en-US" sz="1800" dirty="0" smtClean="0">
                <a:latin typeface="+mj-lt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800" dirty="0" smtClean="0">
                  <a:latin typeface="+mj-lt"/>
                </a:rPr>
                <a:t>Separation energy depends on</a:t>
              </a:r>
              <a:br>
                <a:rPr lang="en-US" sz="1800" dirty="0" smtClean="0">
                  <a:latin typeface="+mj-lt"/>
                </a:rPr>
              </a:br>
              <a:r>
                <a:rPr lang="en-US" sz="1800" dirty="0" smtClean="0">
                  <a:latin typeface="+mj-lt"/>
                </a:rPr>
                <a:t>virtual s</a:t>
              </a:r>
              <a:r>
                <a:rPr lang="en-US" sz="1800" baseline="-25000" dirty="0" smtClean="0">
                  <a:latin typeface="+mj-lt"/>
                </a:rPr>
                <a:t>1/2</a:t>
              </a:r>
              <a:r>
                <a:rPr lang="en-US" sz="1800" dirty="0" smtClean="0">
                  <a:latin typeface="+mj-lt"/>
                </a:rPr>
                <a:t> state in subsystem </a:t>
              </a:r>
              <a:r>
                <a:rPr lang="en-US" sz="1800" baseline="30000" dirty="0" smtClean="0">
                  <a:latin typeface="+mj-lt"/>
                </a:rPr>
                <a:t>21</a:t>
              </a:r>
              <a:r>
                <a:rPr lang="en-US" sz="1800" dirty="0" smtClean="0">
                  <a:latin typeface="+mj-lt"/>
                </a:rPr>
                <a:t>C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753028" y="1903096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−0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Search for </a:t>
            </a:r>
            <a:r>
              <a:rPr lang="en-US" baseline="30000" dirty="0" smtClean="0"/>
              <a:t>21</a:t>
            </a:r>
            <a:r>
              <a:rPr lang="en-US" dirty="0" smtClean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677" y="2138328"/>
            <a:ext cx="2743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J.D. Stevenson and P.B. Price, Phys. Rev. C 24 (1981) 2102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4008"/>
            <a:ext cx="1432229" cy="162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24050" y="1558928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“evidence for the possible particle stability of </a:t>
            </a:r>
            <a:r>
              <a:rPr lang="en-US" sz="1400" baseline="30000" dirty="0" smtClean="0">
                <a:latin typeface="+mj-lt"/>
              </a:rPr>
              <a:t>21</a:t>
            </a:r>
            <a:r>
              <a:rPr lang="en-US" sz="1400" dirty="0" smtClean="0">
                <a:latin typeface="+mj-lt"/>
              </a:rPr>
              <a:t>C”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1327897"/>
            <a:ext cx="0" cy="810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3101" y="3276600"/>
            <a:ext cx="4437499" cy="2119699"/>
            <a:chOff x="363101" y="3276600"/>
            <a:chExt cx="4437499" cy="21196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01" y="3276600"/>
              <a:ext cx="2362200" cy="1702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20688" y="5119300"/>
              <a:ext cx="33538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M. </a:t>
              </a:r>
              <a:r>
                <a:rPr lang="en-US" sz="1200" dirty="0" err="1" smtClean="0">
                  <a:latin typeface="+mj-lt"/>
                </a:rPr>
                <a:t>Langevin</a:t>
              </a:r>
              <a:r>
                <a:rPr lang="en-US" sz="1200" dirty="0" smtClean="0">
                  <a:latin typeface="+mj-lt"/>
                </a:rPr>
                <a:t> et al., Phys. </a:t>
              </a:r>
              <a:r>
                <a:rPr lang="en-US" sz="1200" dirty="0" err="1" smtClean="0">
                  <a:latin typeface="+mj-lt"/>
                </a:rPr>
                <a:t>Lett</a:t>
              </a:r>
              <a:r>
                <a:rPr lang="en-US" sz="1200" dirty="0" smtClean="0">
                  <a:latin typeface="+mj-lt"/>
                </a:rPr>
                <a:t>. B 150 (1985) 71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2888" y="3974145"/>
              <a:ext cx="2017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“</a:t>
              </a:r>
              <a:r>
                <a:rPr lang="en-US" sz="1400" baseline="30000" dirty="0" smtClean="0">
                  <a:latin typeface="+mj-lt"/>
                </a:rPr>
                <a:t>21</a:t>
              </a:r>
              <a:r>
                <a:rPr lang="en-US" sz="1400" dirty="0" smtClean="0">
                  <a:latin typeface="+mj-lt"/>
                </a:rPr>
                <a:t>C is particle instable”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483603" y="3735301"/>
              <a:ext cx="0" cy="8104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29201" y="1171743"/>
            <a:ext cx="3954520" cy="4301500"/>
            <a:chOff x="5029201" y="1171743"/>
            <a:chExt cx="3954520" cy="43015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986" y="1338173"/>
              <a:ext cx="3051595" cy="258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029201" y="4765357"/>
              <a:ext cx="39545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Proton removal reaction from 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+mn-lt"/>
                </a:rPr>
                <a:t>22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N should populate 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+mn-lt"/>
                </a:rPr>
                <a:t>21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C </a:t>
              </a: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sz="2000" baseline="-25000" dirty="0">
                  <a:solidFill>
                    <a:srgbClr val="FF0000"/>
                  </a:solidFill>
                  <a:latin typeface="+mn-lt"/>
                </a:rPr>
                <a:t>1/2</a:t>
              </a: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state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68992" y="3966196"/>
              <a:ext cx="3425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D. </a:t>
              </a:r>
              <a:r>
                <a:rPr lang="en-US" sz="1200" dirty="0" err="1" smtClean="0">
                  <a:latin typeface="+mj-lt"/>
                </a:rPr>
                <a:t>Sohler</a:t>
              </a:r>
              <a:r>
                <a:rPr lang="en-US" sz="1200" dirty="0" smtClean="0">
                  <a:latin typeface="+mj-lt"/>
                </a:rPr>
                <a:t> et al., Phys. Rev. </a:t>
              </a:r>
              <a:r>
                <a:rPr lang="en-US" sz="1200" dirty="0">
                  <a:latin typeface="+mj-lt"/>
                </a:rPr>
                <a:t>C</a:t>
              </a:r>
              <a:r>
                <a:rPr lang="en-US" sz="1200" dirty="0" smtClean="0">
                  <a:latin typeface="+mj-lt"/>
                </a:rPr>
                <a:t> 77 (2008) 044303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70274" y="1171743"/>
              <a:ext cx="3086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Ground state of </a:t>
              </a:r>
              <a:r>
                <a:rPr lang="en-US" sz="1400" baseline="30000" dirty="0" smtClean="0">
                  <a:latin typeface="+mj-lt"/>
                </a:rPr>
                <a:t>22</a:t>
              </a:r>
              <a:r>
                <a:rPr lang="en-US" sz="1400" dirty="0" smtClean="0">
                  <a:latin typeface="+mj-lt"/>
                </a:rPr>
                <a:t>N is probably 0</a:t>
              </a:r>
              <a:r>
                <a:rPr lang="en-US" sz="1400" baseline="30000" dirty="0" smtClean="0">
                  <a:latin typeface="+mj-lt"/>
                </a:rPr>
                <a:t>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7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N(-1p)</a:t>
            </a:r>
            <a:r>
              <a:rPr lang="en-US" baseline="30000" dirty="0" smtClean="0"/>
              <a:t>21</a:t>
            </a:r>
            <a:r>
              <a:rPr lang="en-US" dirty="0" smtClean="0"/>
              <a:t>C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26053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247" y="6289964"/>
            <a:ext cx="482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S. Mosby et al., </a:t>
            </a:r>
            <a:r>
              <a:rPr lang="en-US" sz="1800" dirty="0" err="1" smtClean="0">
                <a:latin typeface="+mj-lt"/>
              </a:rPr>
              <a:t>Nucl</a:t>
            </a:r>
            <a:r>
              <a:rPr lang="en-US" sz="1800" dirty="0" smtClean="0">
                <a:latin typeface="+mj-lt"/>
              </a:rPr>
              <a:t>. Phys. A909, 69 (2013)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828800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|a</a:t>
            </a:r>
            <a:r>
              <a:rPr lang="en-US" sz="1800" baseline="-25000" dirty="0" smtClean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|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+mj-lt"/>
              </a:rPr>
              <a:t>&lt;</a:t>
            </a:r>
            <a:r>
              <a:rPr lang="en-US" sz="1800" dirty="0"/>
              <a:t> </a:t>
            </a:r>
            <a:r>
              <a:rPr lang="en-US" sz="1800" dirty="0" smtClean="0">
                <a:latin typeface="+mj-lt"/>
              </a:rPr>
              <a:t>2.8 </a:t>
            </a:r>
            <a:r>
              <a:rPr lang="en-US" sz="1800" dirty="0" err="1" smtClean="0">
                <a:latin typeface="+mj-lt"/>
              </a:rPr>
              <a:t>fm</a:t>
            </a:r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No evidence for low-lying state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3733800"/>
            <a:ext cx="3538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</a:t>
            </a:r>
            <a:r>
              <a:rPr lang="en-US" sz="1800" baseline="-25000" dirty="0" smtClean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 = −15 </a:t>
            </a:r>
            <a:r>
              <a:rPr lang="en-US" sz="1800" dirty="0" err="1" smtClean="0">
                <a:latin typeface="+mn-lt"/>
              </a:rPr>
              <a:t>fm</a:t>
            </a:r>
            <a:r>
              <a:rPr lang="en-US" sz="1800" dirty="0" smtClean="0">
                <a:latin typeface="+mn-lt"/>
              </a:rPr>
              <a:t>   ~   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 = </a:t>
            </a:r>
            <a:r>
              <a:rPr lang="en-US" sz="1800" dirty="0">
                <a:latin typeface="+mn-lt"/>
              </a:rPr>
              <a:t>−</a:t>
            </a:r>
            <a:r>
              <a:rPr lang="en-US" sz="1800" dirty="0" smtClean="0">
                <a:latin typeface="+mn-lt"/>
              </a:rPr>
              <a:t>100 </a:t>
            </a:r>
            <a:r>
              <a:rPr lang="en-US" sz="1800" dirty="0" err="1" smtClean="0">
                <a:latin typeface="+mn-lt"/>
              </a:rPr>
              <a:t>keV</a:t>
            </a:r>
            <a:r>
              <a:rPr lang="en-US" sz="1800" dirty="0" smtClean="0">
                <a:latin typeface="+mn-lt"/>
              </a:rPr>
              <a:t> </a:t>
            </a:r>
          </a:p>
          <a:p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                       </a:t>
            </a:r>
            <a:r>
              <a:rPr lang="en-US" sz="1800" dirty="0" err="1" smtClean="0">
                <a:latin typeface="+mj-lt"/>
              </a:rPr>
              <a:t>S</a:t>
            </a:r>
            <a:r>
              <a:rPr lang="en-US" sz="1800" baseline="-25000" dirty="0" err="1" smtClean="0">
                <a:latin typeface="+mj-lt"/>
              </a:rPr>
              <a:t>n</a:t>
            </a:r>
            <a:r>
              <a:rPr lang="en-US" sz="1800" baseline="-250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 −400 </a:t>
            </a:r>
            <a:r>
              <a:rPr lang="en-US" sz="1800" dirty="0" err="1" smtClean="0">
                <a:latin typeface="+mj-lt"/>
              </a:rPr>
              <a:t>keV</a:t>
            </a:r>
            <a:endParaRPr lang="en-US" sz="1800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48393" y="4717942"/>
            <a:ext cx="990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034939" y="4513881"/>
            <a:ext cx="325149" cy="437783"/>
            <a:chOff x="7034939" y="4513881"/>
            <a:chExt cx="325149" cy="437783"/>
          </a:xfrm>
        </p:grpSpPr>
        <p:sp>
          <p:nvSpPr>
            <p:cNvPr id="14" name="TextBox 13"/>
            <p:cNvSpPr txBox="1"/>
            <p:nvPr/>
          </p:nvSpPr>
          <p:spPr>
            <a:xfrm>
              <a:off x="7034939" y="451388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&lt;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40770" y="458233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03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baseline="30000" dirty="0" smtClean="0"/>
              <a:t>22</a:t>
            </a:r>
            <a:r>
              <a:rPr lang="en-US" dirty="0" smtClean="0"/>
              <a:t>N(-1p)</a:t>
            </a:r>
            <a:r>
              <a:rPr lang="en-US" baseline="30000" dirty="0" smtClean="0"/>
              <a:t>21</a:t>
            </a:r>
            <a:r>
              <a:rPr lang="en-US" dirty="0" smtClean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4876800"/>
            <a:ext cx="7375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[1] H.T. Fortune and R. </a:t>
            </a:r>
            <a:r>
              <a:rPr lang="en-US" sz="1600" dirty="0" err="1" smtClean="0">
                <a:latin typeface="+mj-lt"/>
              </a:rPr>
              <a:t>Sherr</a:t>
            </a:r>
            <a:r>
              <a:rPr lang="en-US" sz="1600" dirty="0" smtClean="0">
                <a:latin typeface="+mj-lt"/>
              </a:rPr>
              <a:t>, Phys. Rev. C 85 (2012) 027303</a:t>
            </a:r>
          </a:p>
          <a:p>
            <a:r>
              <a:rPr lang="en-US" sz="1600" dirty="0" smtClean="0">
                <a:latin typeface="+mj-lt"/>
              </a:rPr>
              <a:t>[2] S.N. </a:t>
            </a:r>
            <a:r>
              <a:rPr lang="en-US" sz="1600" dirty="0" err="1" smtClean="0">
                <a:latin typeface="+mj-lt"/>
              </a:rPr>
              <a:t>Ershov</a:t>
            </a:r>
            <a:r>
              <a:rPr lang="en-US" sz="1600" dirty="0" smtClean="0">
                <a:latin typeface="+mj-lt"/>
              </a:rPr>
              <a:t>, J.S. </a:t>
            </a:r>
            <a:r>
              <a:rPr lang="en-US" sz="1600" dirty="0" err="1" smtClean="0">
                <a:latin typeface="+mj-lt"/>
              </a:rPr>
              <a:t>Vaagen</a:t>
            </a:r>
            <a:r>
              <a:rPr lang="en-US" sz="1600" dirty="0" smtClean="0">
                <a:latin typeface="+mj-lt"/>
              </a:rPr>
              <a:t>, and M.V. Zhukov, Phys. Rev. C 86 (2012) 034331</a:t>
            </a:r>
          </a:p>
          <a:p>
            <a:r>
              <a:rPr lang="en-US" sz="1600" dirty="0" smtClean="0">
                <a:latin typeface="+mj-lt"/>
              </a:rPr>
              <a:t>[3] M.T. Yamashita et al., Phys. </a:t>
            </a:r>
            <a:r>
              <a:rPr lang="en-US" sz="1600" dirty="0" err="1" smtClean="0">
                <a:latin typeface="+mj-lt"/>
              </a:rPr>
              <a:t>Lett</a:t>
            </a:r>
            <a:r>
              <a:rPr lang="en-US" sz="1600" dirty="0" smtClean="0">
                <a:latin typeface="+mj-lt"/>
              </a:rPr>
              <a:t>. B 715 (2012) 282</a:t>
            </a:r>
          </a:p>
          <a:p>
            <a:r>
              <a:rPr lang="en-US" sz="1600" dirty="0" smtClean="0">
                <a:latin typeface="+mj-lt"/>
              </a:rPr>
              <a:t>[4] B. </a:t>
            </a:r>
            <a:r>
              <a:rPr lang="en-US" sz="1600" dirty="0" err="1" smtClean="0">
                <a:latin typeface="+mj-lt"/>
              </a:rPr>
              <a:t>Acharya</a:t>
            </a:r>
            <a:r>
              <a:rPr lang="en-US" sz="1600" dirty="0" smtClean="0">
                <a:latin typeface="+mj-lt"/>
              </a:rPr>
              <a:t>, C. </a:t>
            </a:r>
            <a:r>
              <a:rPr lang="en-US" sz="1600" dirty="0" err="1" smtClean="0">
                <a:latin typeface="+mj-lt"/>
              </a:rPr>
              <a:t>Ji</a:t>
            </a:r>
            <a:r>
              <a:rPr lang="en-US" sz="1600" dirty="0" smtClean="0">
                <a:latin typeface="+mj-lt"/>
              </a:rPr>
              <a:t>, and D.R. Phillips, arXiv:1303.6720 (2013)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691" y="1295400"/>
            <a:ext cx="2271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S</a:t>
            </a:r>
            <a:r>
              <a:rPr lang="en-US" sz="1800" baseline="-25000" dirty="0" smtClean="0">
                <a:latin typeface="+mj-lt"/>
              </a:rPr>
              <a:t>2n</a:t>
            </a:r>
            <a:r>
              <a:rPr lang="en-US" sz="1800" dirty="0" smtClean="0">
                <a:latin typeface="+mj-lt"/>
              </a:rPr>
              <a:t> &lt; 320 </a:t>
            </a:r>
            <a:r>
              <a:rPr lang="en-US" sz="1800" dirty="0" err="1" smtClean="0">
                <a:latin typeface="+mj-lt"/>
              </a:rPr>
              <a:t>keV</a:t>
            </a:r>
            <a:r>
              <a:rPr lang="en-US" sz="1800" dirty="0" smtClean="0">
                <a:latin typeface="+mj-lt"/>
              </a:rPr>
              <a:t> (exp.)</a:t>
            </a:r>
          </a:p>
          <a:p>
            <a:r>
              <a:rPr lang="en-US" sz="1800" dirty="0" smtClean="0">
                <a:latin typeface="+mj-lt"/>
              </a:rPr>
              <a:t>S</a:t>
            </a:r>
            <a:r>
              <a:rPr lang="en-US" sz="1800" baseline="-25000" dirty="0" smtClean="0">
                <a:latin typeface="+mj-lt"/>
              </a:rPr>
              <a:t>2n</a:t>
            </a:r>
            <a:r>
              <a:rPr lang="en-US" sz="1800" dirty="0" smtClean="0">
                <a:latin typeface="+mj-lt"/>
              </a:rPr>
              <a:t> &lt; 220 </a:t>
            </a:r>
            <a:r>
              <a:rPr lang="en-US" sz="1800" dirty="0" err="1" smtClean="0">
                <a:latin typeface="+mj-lt"/>
              </a:rPr>
              <a:t>keV</a:t>
            </a:r>
            <a:r>
              <a:rPr lang="en-US" sz="1800" dirty="0" smtClean="0">
                <a:latin typeface="+mj-lt"/>
              </a:rPr>
              <a:t>   [1]</a:t>
            </a:r>
          </a:p>
          <a:p>
            <a:r>
              <a:rPr lang="en-US" sz="1800" dirty="0" smtClean="0">
                <a:latin typeface="+mj-lt"/>
              </a:rPr>
              <a:t>S</a:t>
            </a:r>
            <a:r>
              <a:rPr lang="en-US" sz="1800" baseline="-25000" dirty="0" smtClean="0">
                <a:latin typeface="+mj-lt"/>
              </a:rPr>
              <a:t>2n</a:t>
            </a:r>
            <a:r>
              <a:rPr lang="en-US" sz="1800" dirty="0" smtClean="0">
                <a:latin typeface="+mj-lt"/>
              </a:rPr>
              <a:t> &lt;   50 </a:t>
            </a:r>
            <a:r>
              <a:rPr lang="en-US" sz="1800" dirty="0" err="1" smtClean="0">
                <a:latin typeface="+mj-lt"/>
              </a:rPr>
              <a:t>keV</a:t>
            </a:r>
            <a:r>
              <a:rPr lang="en-US" sz="1800" dirty="0" smtClean="0">
                <a:latin typeface="+mj-lt"/>
              </a:rPr>
              <a:t>   [2]</a:t>
            </a:r>
          </a:p>
          <a:p>
            <a:r>
              <a:rPr lang="en-US" sz="1800" dirty="0" smtClean="0">
                <a:latin typeface="+mj-lt"/>
              </a:rPr>
              <a:t>S</a:t>
            </a:r>
            <a:r>
              <a:rPr lang="en-US" sz="1800" baseline="-25000" dirty="0" smtClean="0">
                <a:latin typeface="+mj-lt"/>
              </a:rPr>
              <a:t>2n</a:t>
            </a:r>
            <a:r>
              <a:rPr lang="en-US" sz="1800" dirty="0" smtClean="0">
                <a:latin typeface="+mj-lt"/>
              </a:rPr>
              <a:t> &lt; 120 </a:t>
            </a:r>
            <a:r>
              <a:rPr lang="en-US" sz="1800" dirty="0" err="1" smtClean="0">
                <a:latin typeface="+mj-lt"/>
              </a:rPr>
              <a:t>keV</a:t>
            </a:r>
            <a:r>
              <a:rPr lang="en-US" sz="1800" dirty="0" smtClean="0">
                <a:latin typeface="+mj-lt"/>
              </a:rPr>
              <a:t>   [3]</a:t>
            </a:r>
          </a:p>
          <a:p>
            <a:r>
              <a:rPr lang="en-US" sz="1800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2n</a:t>
            </a:r>
            <a:r>
              <a:rPr lang="en-US" sz="1800" dirty="0">
                <a:latin typeface="+mn-lt"/>
              </a:rPr>
              <a:t> &lt; 100 </a:t>
            </a:r>
            <a:r>
              <a:rPr lang="en-US" sz="1800" dirty="0" err="1">
                <a:latin typeface="+mn-lt"/>
              </a:rPr>
              <a:t>keV</a:t>
            </a:r>
            <a:r>
              <a:rPr lang="en-US" sz="1800" dirty="0">
                <a:latin typeface="+mn-lt"/>
              </a:rPr>
              <a:t>   </a:t>
            </a:r>
            <a:r>
              <a:rPr lang="en-US" sz="1800" dirty="0" smtClean="0">
                <a:latin typeface="+mn-lt"/>
              </a:rPr>
              <a:t>[4]</a:t>
            </a:r>
            <a:endParaRPr lang="en-US" sz="1800" dirty="0"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84581"/>
            <a:ext cx="5077086" cy="33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1301858"/>
            <a:ext cx="10454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&lt;r&gt; (</a:t>
            </a:r>
            <a:r>
              <a:rPr lang="en-US" sz="1600" baseline="30000" dirty="0" smtClean="0">
                <a:latin typeface="+mj-lt"/>
              </a:rPr>
              <a:t>22</a:t>
            </a:r>
            <a:r>
              <a:rPr lang="en-US" sz="1600" dirty="0" smtClean="0">
                <a:latin typeface="+mj-lt"/>
              </a:rPr>
              <a:t>C):</a:t>
            </a:r>
          </a:p>
          <a:p>
            <a:endParaRPr lang="en-US" sz="1600" dirty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    </a:t>
            </a:r>
            <a:r>
              <a:rPr lang="en-US" sz="1600" dirty="0" smtClean="0">
                <a:solidFill>
                  <a:srgbClr val="92D050"/>
                </a:solidFill>
                <a:latin typeface="+mj-lt"/>
              </a:rPr>
              <a:t>4.5 </a:t>
            </a:r>
            <a:r>
              <a:rPr lang="en-US" sz="1600" dirty="0" err="1" smtClean="0">
                <a:solidFill>
                  <a:srgbClr val="92D050"/>
                </a:solidFill>
                <a:latin typeface="+mj-lt"/>
              </a:rPr>
              <a:t>fm</a:t>
            </a:r>
            <a:endParaRPr lang="en-US" sz="1600" dirty="0" smtClean="0">
              <a:solidFill>
                <a:srgbClr val="92D050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5.4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fm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   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6.3 </a:t>
            </a:r>
            <a:r>
              <a:rPr lang="en-US" sz="1600" dirty="0" err="1" smtClean="0">
                <a:solidFill>
                  <a:srgbClr val="FF0000"/>
                </a:solidFill>
                <a:latin typeface="+mj-lt"/>
              </a:rPr>
              <a:t>fm</a:t>
            </a:r>
            <a:endParaRPr lang="en-US" sz="16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/>
          <p:cNvCxnSpPr>
            <a:stCxn id="3" idx="1"/>
          </p:cNvCxnSpPr>
          <p:nvPr/>
        </p:nvCxnSpPr>
        <p:spPr>
          <a:xfrm flipV="1">
            <a:off x="6705600" y="1963577"/>
            <a:ext cx="304800" cy="1"/>
          </a:xfrm>
          <a:prstGeom prst="line">
            <a:avLst/>
          </a:prstGeom>
          <a:ln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05600" y="2209800"/>
            <a:ext cx="30480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05600" y="2438399"/>
            <a:ext cx="304800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09444" y="4091662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from ref. [4]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5427" y="1143000"/>
            <a:ext cx="4819973" cy="3389531"/>
            <a:chOff x="285427" y="1143000"/>
            <a:chExt cx="4819973" cy="3389531"/>
          </a:xfrm>
        </p:grpSpPr>
        <p:sp>
          <p:nvSpPr>
            <p:cNvPr id="12" name="Rectangle 11"/>
            <p:cNvSpPr/>
            <p:nvPr/>
          </p:nvSpPr>
          <p:spPr>
            <a:xfrm>
              <a:off x="3657600" y="1143000"/>
              <a:ext cx="1447800" cy="1906726"/>
            </a:xfrm>
            <a:prstGeom prst="rect">
              <a:avLst/>
            </a:prstGeom>
            <a:gradFill>
              <a:gsLst>
                <a:gs pos="99000">
                  <a:srgbClr val="FF0000">
                    <a:tint val="66000"/>
                    <a:satMod val="160000"/>
                    <a:alpha val="0"/>
                    <a:lumMod val="0"/>
                    <a:lumOff val="100000"/>
                  </a:srgbClr>
                </a:gs>
                <a:gs pos="98000">
                  <a:srgbClr val="FF9A9A">
                    <a:alpha val="51000"/>
                  </a:srgbClr>
                </a:gs>
                <a:gs pos="0">
                  <a:srgbClr val="FF0000">
                    <a:tint val="44500"/>
                    <a:satMod val="160000"/>
                    <a:alpha val="0"/>
                  </a:srgbClr>
                </a:gs>
              </a:gsLst>
              <a:lin ang="162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05400" y="1143000"/>
              <a:ext cx="0" cy="2743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5427" y="3886200"/>
              <a:ext cx="3095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From present measurement: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		S</a:t>
              </a:r>
              <a:r>
                <a:rPr lang="en-US" sz="1800" baseline="-25000" dirty="0" smtClean="0">
                  <a:solidFill>
                    <a:srgbClr val="FF0000"/>
                  </a:solidFill>
                  <a:latin typeface="+mj-lt"/>
                </a:rPr>
                <a:t>2n</a:t>
              </a:r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     40 </a:t>
              </a:r>
              <a:r>
                <a:rPr lang="en-US" sz="1800" dirty="0" err="1" smtClean="0">
                  <a:solidFill>
                    <a:srgbClr val="FF0000"/>
                  </a:solidFill>
                  <a:latin typeface="+mj-lt"/>
                </a:rPr>
                <a:t>keV</a:t>
              </a:r>
              <a:endParaRPr lang="en-US" sz="1800" dirty="0" smtClean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00200" y="4119002"/>
            <a:ext cx="325149" cy="437783"/>
            <a:chOff x="7034939" y="4513881"/>
            <a:chExt cx="325149" cy="437783"/>
          </a:xfrm>
        </p:grpSpPr>
        <p:sp>
          <p:nvSpPr>
            <p:cNvPr id="33" name="TextBox 32"/>
            <p:cNvSpPr txBox="1"/>
            <p:nvPr/>
          </p:nvSpPr>
          <p:spPr>
            <a:xfrm>
              <a:off x="7034939" y="451388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40770" y="458233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+mj-lt"/>
                </a:rPr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8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Search for </a:t>
            </a:r>
            <a:r>
              <a:rPr lang="en-US" baseline="30000" dirty="0" smtClean="0"/>
              <a:t>21</a:t>
            </a:r>
            <a:r>
              <a:rPr lang="en-US" dirty="0" smtClean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6248400"/>
            <a:ext cx="477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C.-X. Yuan et al., Chin. Phys. C 33 (2009) 55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57438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169348"/>
            <a:ext cx="34290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aseline="30000" dirty="0" smtClean="0">
                <a:latin typeface="+mj-lt"/>
              </a:rPr>
              <a:t>21</a:t>
            </a:r>
            <a:r>
              <a:rPr lang="en-US" sz="1800" dirty="0" smtClean="0">
                <a:latin typeface="+mj-lt"/>
              </a:rPr>
              <a:t>C still not observed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First excited 5/2</a:t>
            </a:r>
            <a:r>
              <a:rPr lang="en-US" sz="1800" baseline="30000" dirty="0" smtClean="0">
                <a:latin typeface="+mj-lt"/>
              </a:rPr>
              <a:t>+ </a:t>
            </a:r>
            <a:r>
              <a:rPr lang="en-US" sz="1800" dirty="0" smtClean="0">
                <a:latin typeface="+mj-lt"/>
              </a:rPr>
              <a:t> state predicted at ~1 MeV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This state can be populated with the transfer reaction</a:t>
            </a:r>
            <a:r>
              <a:rPr lang="en-US" sz="1800" dirty="0">
                <a:latin typeface="+mj-lt"/>
              </a:rPr>
              <a:t> </a:t>
            </a:r>
            <a:r>
              <a:rPr lang="en-US" sz="1800" baseline="30000" dirty="0" smtClean="0">
                <a:latin typeface="+mj-lt"/>
              </a:rPr>
              <a:t>20</a:t>
            </a:r>
            <a:r>
              <a:rPr lang="en-US" sz="1800" dirty="0" smtClean="0">
                <a:latin typeface="+mj-lt"/>
              </a:rPr>
              <a:t>C(</a:t>
            </a:r>
            <a:r>
              <a:rPr lang="en-US" sz="1800" dirty="0" err="1" smtClean="0">
                <a:latin typeface="+mj-lt"/>
              </a:rPr>
              <a:t>d,p</a:t>
            </a:r>
            <a:r>
              <a:rPr lang="en-US" sz="1800" dirty="0" smtClean="0">
                <a:latin typeface="+mj-lt"/>
              </a:rPr>
              <a:t>)</a:t>
            </a:r>
            <a:r>
              <a:rPr lang="en-US" sz="1800" baseline="30000" dirty="0" smtClean="0">
                <a:latin typeface="+mj-lt"/>
              </a:rPr>
              <a:t>21</a:t>
            </a:r>
            <a:r>
              <a:rPr lang="en-US" sz="1800" dirty="0" smtClean="0">
                <a:latin typeface="+mj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28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87993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760758" y="1863340"/>
            <a:ext cx="345804" cy="331220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4536" y="1811032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+mj-lt"/>
              </a:rPr>
              <a:t>26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9342" y="1801342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+mj-lt"/>
              </a:rPr>
              <a:t>O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1971" y="228600"/>
            <a:ext cx="8274050" cy="478640"/>
          </a:xfrm>
        </p:spPr>
        <p:txBody>
          <a:bodyPr/>
          <a:lstStyle/>
          <a:p>
            <a:r>
              <a:rPr lang="en-US" dirty="0"/>
              <a:t>Measured neutron unbound resonances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925709" y="6290846"/>
            <a:ext cx="5814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T. Baumann, A. </a:t>
            </a:r>
            <a:r>
              <a:rPr lang="en-US" sz="1400" dirty="0" err="1" smtClean="0">
                <a:latin typeface="+mn-lt"/>
              </a:rPr>
              <a:t>Spyrou</a:t>
            </a:r>
            <a:r>
              <a:rPr lang="en-US" sz="1400" dirty="0" smtClean="0">
                <a:latin typeface="+mn-lt"/>
              </a:rPr>
              <a:t>, and  M.T., Rep. </a:t>
            </a:r>
            <a:r>
              <a:rPr lang="en-US" sz="1400" dirty="0" err="1" smtClean="0">
                <a:latin typeface="+mn-lt"/>
              </a:rPr>
              <a:t>Prog</a:t>
            </a:r>
            <a:r>
              <a:rPr lang="en-US" sz="1400" dirty="0" smtClean="0">
                <a:latin typeface="+mn-lt"/>
              </a:rPr>
              <a:t>. Phys. </a:t>
            </a:r>
            <a:r>
              <a:rPr lang="en-US" sz="1400" b="1" dirty="0" smtClean="0">
                <a:latin typeface="+mn-lt"/>
              </a:rPr>
              <a:t>75</a:t>
            </a:r>
            <a:r>
              <a:rPr lang="en-US" sz="1400" dirty="0" smtClean="0">
                <a:latin typeface="+mn-lt"/>
              </a:rPr>
              <a:t> (2012) 036301 </a:t>
            </a:r>
            <a:endParaRPr lang="en-US" sz="1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8806" y="2578976"/>
            <a:ext cx="326232" cy="330912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5862" y="251440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1642" y="2524093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+mj-lt"/>
              </a:rPr>
              <a:t>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5870" y="3290480"/>
            <a:ext cx="333126" cy="341238"/>
          </a:xfrm>
          <a:prstGeom prst="rect">
            <a:avLst/>
          </a:prstGeom>
          <a:solidFill>
            <a:srgbClr val="FFFF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96828" y="3248190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>
                <a:latin typeface="+mj-lt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1634" y="3238500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Be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274050" cy="911964"/>
          </a:xfrm>
        </p:spPr>
        <p:txBody>
          <a:bodyPr/>
          <a:lstStyle/>
          <a:p>
            <a:r>
              <a:rPr lang="en-US" dirty="0" smtClean="0"/>
              <a:t>Spectroscopy of neutron-rich </a:t>
            </a:r>
            <a:br>
              <a:rPr lang="en-US" dirty="0" smtClean="0"/>
            </a:br>
            <a:r>
              <a:rPr lang="en-US" dirty="0" smtClean="0"/>
              <a:t>oxygen isotopes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17191" cy="48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2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274050" cy="911964"/>
          </a:xfrm>
        </p:spPr>
        <p:txBody>
          <a:bodyPr/>
          <a:lstStyle/>
          <a:p>
            <a:r>
              <a:rPr lang="en-US" dirty="0" smtClean="0"/>
              <a:t>Populating </a:t>
            </a:r>
            <a:r>
              <a:rPr lang="en-US" baseline="30000" dirty="0" smtClean="0"/>
              <a:t>26</a:t>
            </a:r>
            <a:r>
              <a:rPr lang="en-US" dirty="0" smtClean="0"/>
              <a:t>O in one-proton</a:t>
            </a:r>
            <a:br>
              <a:rPr lang="en-US" dirty="0" smtClean="0"/>
            </a:br>
            <a:r>
              <a:rPr lang="en-US" dirty="0" smtClean="0"/>
              <a:t>removal reactions from </a:t>
            </a:r>
            <a:r>
              <a:rPr lang="en-US" baseline="30000" dirty="0" smtClean="0"/>
              <a:t>27</a:t>
            </a:r>
            <a:r>
              <a:rPr lang="en-US" dirty="0" smtClean="0"/>
              <a:t>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r="50581" b="49789"/>
          <a:stretch>
            <a:fillRect/>
          </a:stretch>
        </p:blipFill>
        <p:spPr bwMode="auto">
          <a:xfrm>
            <a:off x="912814" y="1066800"/>
            <a:ext cx="7479578" cy="50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6286500"/>
            <a:ext cx="596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E. </a:t>
            </a:r>
            <a:r>
              <a:rPr lang="en-US" sz="1800" dirty="0" err="1" smtClean="0">
                <a:latin typeface="+mn-lt"/>
              </a:rPr>
              <a:t>Lunderberg</a:t>
            </a:r>
            <a:r>
              <a:rPr lang="en-US" sz="1800" dirty="0" smtClean="0">
                <a:latin typeface="+mn-lt"/>
              </a:rPr>
              <a:t>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108</a:t>
            </a:r>
            <a:r>
              <a:rPr lang="en-US" sz="1800" dirty="0" smtClean="0">
                <a:latin typeface="+mn-lt"/>
              </a:rPr>
              <a:t> (2012) 142503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69673" y="228600"/>
            <a:ext cx="8274050" cy="478640"/>
          </a:xfrm>
        </p:spPr>
        <p:txBody>
          <a:bodyPr/>
          <a:lstStyle/>
          <a:p>
            <a:r>
              <a:rPr lang="en-US" dirty="0" smtClean="0"/>
              <a:t>Reconstructing </a:t>
            </a:r>
            <a:r>
              <a:rPr lang="en-US" baseline="30000" dirty="0" smtClean="0"/>
              <a:t>26</a:t>
            </a:r>
            <a:r>
              <a:rPr lang="en-US" dirty="0" smtClean="0"/>
              <a:t>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9548" b="49789"/>
          <a:stretch>
            <a:fillRect/>
          </a:stretch>
        </p:blipFill>
        <p:spPr bwMode="auto">
          <a:xfrm>
            <a:off x="1230086" y="1273629"/>
            <a:ext cx="7086710" cy="46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6286500"/>
            <a:ext cx="596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E. </a:t>
            </a:r>
            <a:r>
              <a:rPr lang="en-US" sz="1800" dirty="0" err="1" smtClean="0">
                <a:latin typeface="+mn-lt"/>
              </a:rPr>
              <a:t>Lunderberg</a:t>
            </a:r>
            <a:r>
              <a:rPr lang="en-US" sz="1800" dirty="0" smtClean="0">
                <a:latin typeface="+mn-lt"/>
              </a:rPr>
              <a:t>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108</a:t>
            </a:r>
            <a:r>
              <a:rPr lang="en-US" sz="1800" dirty="0" smtClean="0">
                <a:latin typeface="+mn-lt"/>
              </a:rPr>
              <a:t> (2012) 142503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Identifying real two-neutron events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49789"/>
          <a:stretch>
            <a:fillRect/>
          </a:stretch>
        </p:blipFill>
        <p:spPr bwMode="auto">
          <a:xfrm>
            <a:off x="146436" y="1524000"/>
            <a:ext cx="89213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6514" y="4637314"/>
            <a:ext cx="2449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Causality cuts:</a:t>
            </a:r>
          </a:p>
          <a:p>
            <a:pPr marL="228600" indent="228600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v = 7 cm/ns</a:t>
            </a:r>
          </a:p>
          <a:p>
            <a:pPr marL="228600" indent="228600">
              <a:buFont typeface="Arial" pitchFamily="34" charset="0"/>
              <a:buChar char="•"/>
            </a:pPr>
            <a:r>
              <a:rPr lang="el-GR" dirty="0" smtClean="0">
                <a:latin typeface="+mn-lt"/>
              </a:rPr>
              <a:t>Δ </a:t>
            </a:r>
            <a:r>
              <a:rPr lang="en-US" dirty="0" smtClean="0">
                <a:latin typeface="+mn-lt"/>
              </a:rPr>
              <a:t>d = 25 cm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062945" y="4811485"/>
            <a:ext cx="3073277" cy="740229"/>
            <a:chOff x="1062945" y="4811485"/>
            <a:chExt cx="3073277" cy="740229"/>
          </a:xfrm>
        </p:grpSpPr>
        <p:sp>
          <p:nvSpPr>
            <p:cNvPr id="8" name="TextBox 7"/>
            <p:cNvSpPr txBox="1"/>
            <p:nvPr/>
          </p:nvSpPr>
          <p:spPr>
            <a:xfrm>
              <a:off x="1062945" y="4937649"/>
              <a:ext cx="3073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  </a:t>
              </a:r>
              <a:r>
                <a:rPr lang="en-US" b="1" dirty="0" err="1" smtClean="0">
                  <a:solidFill>
                    <a:srgbClr val="FF0000"/>
                  </a:solidFill>
                  <a:latin typeface="+mn-lt"/>
                </a:rPr>
                <a:t>E</a:t>
              </a:r>
              <a:r>
                <a:rPr lang="en-US" b="1" baseline="-25000" dirty="0" err="1" smtClean="0">
                  <a:solidFill>
                    <a:srgbClr val="FF0000"/>
                  </a:solidFill>
                  <a:latin typeface="+mn-lt"/>
                </a:rPr>
                <a:t>rel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 = 150          </a:t>
              </a:r>
              <a:r>
                <a:rPr lang="en-US" b="1" dirty="0" err="1" smtClean="0">
                  <a:solidFill>
                    <a:srgbClr val="FF0000"/>
                  </a:solidFill>
                  <a:latin typeface="+mn-lt"/>
                </a:rPr>
                <a:t>keV</a:t>
              </a:r>
              <a:endParaRPr lang="en-US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63433" y="4811485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+50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14353" y="5090049"/>
              <a:ext cx="814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 b="1" dirty="0" smtClean="0">
                  <a:solidFill>
                    <a:srgbClr val="FF0000"/>
                  </a:solidFill>
                </a:rPr>
                <a:t>150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1800" y="6286500"/>
            <a:ext cx="596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E. </a:t>
            </a:r>
            <a:r>
              <a:rPr lang="en-US" sz="1800" dirty="0" err="1" smtClean="0">
                <a:latin typeface="+mn-lt"/>
              </a:rPr>
              <a:t>Lunderberg</a:t>
            </a:r>
            <a:r>
              <a:rPr lang="en-US" sz="1800" dirty="0" smtClean="0">
                <a:latin typeface="+mn-lt"/>
              </a:rPr>
              <a:t>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108</a:t>
            </a:r>
            <a:r>
              <a:rPr lang="en-US" sz="1800" dirty="0" smtClean="0">
                <a:latin typeface="+mn-lt"/>
              </a:rPr>
              <a:t> (2012) 142503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81619" y="239817"/>
            <a:ext cx="8274050" cy="478640"/>
          </a:xfrm>
        </p:spPr>
        <p:txBody>
          <a:bodyPr/>
          <a:lstStyle/>
          <a:p>
            <a:r>
              <a:rPr lang="en-US" dirty="0" smtClean="0"/>
              <a:t>Coupled cluster calculations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66975"/>
            <a:ext cx="6262688" cy="477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66153" y="6352401"/>
            <a:ext cx="548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G. Hagen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108</a:t>
            </a:r>
            <a:r>
              <a:rPr lang="en-US" sz="1800" dirty="0" smtClean="0">
                <a:latin typeface="+mn-lt"/>
              </a:rPr>
              <a:t> (2012) 242501</a:t>
            </a:r>
            <a:endParaRPr lang="en-US" sz="1800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12972" y="4735286"/>
            <a:ext cx="865414" cy="370114"/>
          </a:xfrm>
          <a:prstGeom prst="ellipse">
            <a:avLst/>
          </a:prstGeom>
          <a:noFill/>
          <a:ln w="25400">
            <a:solidFill>
              <a:srgbClr val="00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/>
              <a:t>Results confirmed by R</a:t>
            </a:r>
            <a:r>
              <a:rPr lang="en-US" baseline="30000" dirty="0"/>
              <a:t>3</a:t>
            </a:r>
            <a:r>
              <a:rPr lang="en-US" dirty="0"/>
              <a:t>B-LAND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73029" y="6180672"/>
            <a:ext cx="5669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C. Caesar et al., </a:t>
            </a:r>
            <a:r>
              <a:rPr lang="en-US" sz="1800" dirty="0" smtClean="0">
                <a:latin typeface="+mn-lt"/>
              </a:rPr>
              <a:t>arXiv:1209.0156</a:t>
            </a:r>
          </a:p>
          <a:p>
            <a:r>
              <a:rPr lang="en-US" sz="1800" dirty="0" smtClean="0">
                <a:latin typeface="+mn-lt"/>
              </a:rPr>
              <a:t>L.V. </a:t>
            </a:r>
            <a:r>
              <a:rPr lang="en-US" sz="1800" dirty="0" err="1" smtClean="0">
                <a:latin typeface="+mn-lt"/>
              </a:rPr>
              <a:t>Grigorenko</a:t>
            </a:r>
            <a:r>
              <a:rPr lang="en-US" sz="1800" dirty="0" smtClean="0">
                <a:latin typeface="+mn-lt"/>
              </a:rPr>
              <a:t> et al., Phys. Rev. C 84 (2011) 021303</a:t>
            </a:r>
            <a:endParaRPr lang="en-US" sz="180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31059"/>
            <a:ext cx="4596519" cy="308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11368" y="1752600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800" baseline="-25000" dirty="0" err="1">
                <a:solidFill>
                  <a:srgbClr val="FF0000"/>
                </a:solidFill>
                <a:latin typeface="+mn-lt"/>
              </a:rPr>
              <a:t>r</a:t>
            </a:r>
            <a:r>
              <a:rPr lang="en-US" sz="1800" baseline="-25000" dirty="0" err="1" smtClean="0">
                <a:solidFill>
                  <a:srgbClr val="FF0000"/>
                </a:solidFill>
                <a:latin typeface="+mn-lt"/>
              </a:rPr>
              <a:t>el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&lt; 120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keV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63761" y="2738735"/>
            <a:ext cx="3927839" cy="2753471"/>
            <a:chOff x="5029200" y="2971800"/>
            <a:chExt cx="3927839" cy="275347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971800"/>
              <a:ext cx="3927839" cy="230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334000"/>
              <a:ext cx="3502797" cy="39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23933" y="3970193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Lifetime limit: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&lt; 5.7 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925504" y="4114800"/>
            <a:ext cx="353269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520244" y="2209800"/>
            <a:ext cx="14142" cy="28691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4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Lifetime measurement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2658" y="6248400"/>
            <a:ext cx="545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Z. Kohley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110 (2012) 152501</a:t>
            </a:r>
            <a:endParaRPr lang="en-US" sz="18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657600" cy="2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7487"/>
            <a:ext cx="3409130" cy="330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7908" y="4611814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Lifetime: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=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4.5</a:t>
            </a:r>
            <a:r>
              <a:rPr lang="en-US" sz="1800" baseline="30000" dirty="0" smtClean="0">
                <a:solidFill>
                  <a:srgbClr val="FF0000"/>
                </a:solidFill>
                <a:latin typeface="+mn-lt"/>
              </a:rPr>
              <a:t>+1.1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(stat)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±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3 (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syst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s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9296" y="476816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−1.5</a:t>
            </a:r>
            <a:endParaRPr lang="en-US" sz="12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1470" y="5486400"/>
            <a:ext cx="16764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75822" y="53156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82%C.L. for possible finite </a:t>
            </a:r>
            <a:br>
              <a:rPr lang="en-US" sz="1800" dirty="0" smtClean="0">
                <a:solidFill>
                  <a:srgbClr val="FF0000"/>
                </a:solidFill>
                <a:latin typeface="+mj-lt"/>
              </a:rPr>
            </a:b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two-neutron radioactivity lifetime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3624" y="3980569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improved lifetime limit: </a:t>
            </a:r>
            <a:r>
              <a:rPr lang="en-US" sz="1800" dirty="0" smtClean="0">
                <a:solidFill>
                  <a:srgbClr val="0070C0"/>
                </a:solidFill>
                <a:latin typeface="Symbol" pitchFamily="18" charset="2"/>
              </a:rPr>
              <a:t>t 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&lt; 5.5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ps</a:t>
            </a:r>
            <a:endParaRPr lang="en-US" sz="1800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635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New lifetime calculations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96821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338888"/>
            <a:ext cx="667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L.V. </a:t>
            </a:r>
            <a:r>
              <a:rPr lang="en-US" sz="1800" dirty="0" err="1" smtClean="0">
                <a:latin typeface="+mj-lt"/>
              </a:rPr>
              <a:t>Grigorenko</a:t>
            </a:r>
            <a:r>
              <a:rPr lang="en-US" sz="1800" dirty="0" smtClean="0">
                <a:latin typeface="+mj-lt"/>
              </a:rPr>
              <a:t>, I.G. </a:t>
            </a:r>
            <a:r>
              <a:rPr lang="en-US" sz="1800" dirty="0" err="1" smtClean="0">
                <a:latin typeface="+mj-lt"/>
              </a:rPr>
              <a:t>Mukha</a:t>
            </a:r>
            <a:r>
              <a:rPr lang="en-US" sz="1800" dirty="0" smtClean="0">
                <a:latin typeface="+mj-lt"/>
              </a:rPr>
              <a:t>, and M.V. Zhukov, arXiv:1304.4901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66713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“realistic theoretical limits”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2209800"/>
            <a:ext cx="1371600" cy="304800"/>
          </a:xfrm>
          <a:prstGeom prst="rect">
            <a:avLst/>
          </a:prstGeom>
          <a:pattFill prst="wdDnDiag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8329" y="3753217"/>
            <a:ext cx="12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800" baseline="-25000" dirty="0" smtClean="0">
                <a:solidFill>
                  <a:srgbClr val="FF0000"/>
                </a:solidFill>
                <a:latin typeface="+mj-lt"/>
              </a:rPr>
              <a:t>T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&lt; 1 </a:t>
            </a:r>
            <a:r>
              <a:rPr lang="en-US" sz="1800" dirty="0" err="1" smtClean="0">
                <a:solidFill>
                  <a:srgbClr val="FF0000"/>
                </a:solidFill>
                <a:latin typeface="+mj-lt"/>
              </a:rPr>
              <a:t>keV</a:t>
            </a:r>
            <a:endParaRPr lang="en-US" sz="180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Improved lifetime measurements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15200" cy="34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105400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Influence of beam energy and target thickness on lifetime sensitivity</a:t>
            </a:r>
          </a:p>
        </p:txBody>
      </p:sp>
    </p:spTree>
    <p:extLst>
      <p:ext uri="{BB962C8B-B14F-4D97-AF65-F5344CB8AC3E}">
        <p14:creationId xmlns:p14="http://schemas.microsoft.com/office/powerpoint/2010/main" val="8841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Limits of beam intensity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403502"/>
            <a:ext cx="37322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800" dirty="0" smtClean="0">
                <a:latin typeface="+mn-lt"/>
              </a:rPr>
              <a:t>C.R. Hoffman et al.,</a:t>
            </a:r>
          </a:p>
          <a:p>
            <a:r>
              <a:rPr lang="en-US" sz="1800" dirty="0" smtClean="0">
                <a:latin typeface="+mn-lt"/>
              </a:rPr>
              <a:t>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100</a:t>
            </a:r>
            <a:r>
              <a:rPr lang="en-US" sz="1800" dirty="0" smtClean="0">
                <a:latin typeface="+mn-lt"/>
              </a:rPr>
              <a:t> (2008) 152502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816233"/>
            <a:ext cx="4448175" cy="336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54611" y="1874040"/>
            <a:ext cx="2000086" cy="185976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0696" y="1874040"/>
            <a:ext cx="1692729" cy="125016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19164" y="217347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MSU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7254" y="1747704"/>
            <a:ext cx="532946" cy="532946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6400" y="1357289"/>
            <a:ext cx="27446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~80counts/100keV</a:t>
            </a:r>
            <a:endParaRPr lang="en-US" dirty="0">
              <a:latin typeface="+mn-lt"/>
            </a:endParaRPr>
          </a:p>
        </p:txBody>
      </p:sp>
      <p:cxnSp>
        <p:nvCxnSpPr>
          <p:cNvPr id="17" name="Straight Connector 16"/>
          <p:cNvCxnSpPr>
            <a:stCxn id="15" idx="7"/>
            <a:endCxn id="16" idx="1"/>
          </p:cNvCxnSpPr>
          <p:nvPr/>
        </p:nvCxnSpPr>
        <p:spPr>
          <a:xfrm flipV="1">
            <a:off x="5332152" y="1588122"/>
            <a:ext cx="154248" cy="237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6771" y="5726668"/>
            <a:ext cx="41438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800" dirty="0" smtClean="0">
                <a:latin typeface="+mn-lt"/>
              </a:rPr>
              <a:t>C. Caesar et al., arXiv:1209:0156v2</a:t>
            </a:r>
            <a:endParaRPr lang="en-US" sz="18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8984"/>
            <a:ext cx="44826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3345" y="14478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GSI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0098" y="2470255"/>
            <a:ext cx="532946" cy="532946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00200" y="1653538"/>
            <a:ext cx="27446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~15counts/200keV</a:t>
            </a:r>
            <a:endParaRPr lang="en-US" dirty="0">
              <a:latin typeface="+mn-lt"/>
            </a:endParaRPr>
          </a:p>
        </p:txBody>
      </p:sp>
      <p:cxnSp>
        <p:nvCxnSpPr>
          <p:cNvPr id="25" name="Straight Connector 24"/>
          <p:cNvCxnSpPr>
            <a:stCxn id="23" idx="0"/>
            <a:endCxn id="24" idx="1"/>
          </p:cNvCxnSpPr>
          <p:nvPr/>
        </p:nvCxnSpPr>
        <p:spPr>
          <a:xfrm flipV="1">
            <a:off x="966571" y="1884371"/>
            <a:ext cx="633629" cy="585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7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274050" cy="911964"/>
          </a:xfrm>
        </p:spPr>
        <p:txBody>
          <a:bodyPr/>
          <a:lstStyle/>
          <a:p>
            <a:r>
              <a:rPr lang="en-US" dirty="0" smtClean="0"/>
              <a:t>Radioactive beams / invariant mass experimental setups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8" y="1215571"/>
            <a:ext cx="3489611" cy="24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0013" y="6119336"/>
            <a:ext cx="50109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B, Jonson, Phys. Rep. 389 (2004) 1</a:t>
            </a:r>
          </a:p>
          <a:p>
            <a:r>
              <a:rPr lang="en-US" sz="1400" dirty="0" smtClean="0">
                <a:latin typeface="+mj-lt"/>
              </a:rPr>
              <a:t>T. </a:t>
            </a:r>
            <a:r>
              <a:rPr lang="en-US" sz="1400" dirty="0" err="1" smtClean="0">
                <a:latin typeface="+mj-lt"/>
              </a:rPr>
              <a:t>Aumann</a:t>
            </a:r>
            <a:r>
              <a:rPr lang="en-US" sz="1400" dirty="0" smtClean="0">
                <a:latin typeface="+mj-lt"/>
              </a:rPr>
              <a:t> and T. Nakamura, Phys. Scr. T152 (2013) 014012</a:t>
            </a:r>
          </a:p>
          <a:p>
            <a:r>
              <a:rPr lang="en-US" sz="1400" dirty="0" smtClean="0">
                <a:latin typeface="+mj-lt"/>
              </a:rPr>
              <a:t>J. L. </a:t>
            </a:r>
            <a:r>
              <a:rPr lang="en-US" sz="1400" dirty="0" err="1" smtClean="0">
                <a:latin typeface="+mj-lt"/>
              </a:rPr>
              <a:t>Lecouey</a:t>
            </a:r>
            <a:r>
              <a:rPr lang="en-US" sz="1400" dirty="0" smtClean="0">
                <a:latin typeface="+mj-lt"/>
              </a:rPr>
              <a:t>, Few-Body </a:t>
            </a:r>
            <a:r>
              <a:rPr lang="en-US" sz="1400" dirty="0" err="1" smtClean="0">
                <a:latin typeface="+mj-lt"/>
              </a:rPr>
              <a:t>Systens</a:t>
            </a:r>
            <a:r>
              <a:rPr lang="en-US" sz="1400" dirty="0" smtClean="0">
                <a:latin typeface="+mj-lt"/>
              </a:rPr>
              <a:t> 34 (2004) 21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98" y="1654532"/>
            <a:ext cx="3241636" cy="20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8053" y="1059518"/>
            <a:ext cx="3370730" cy="52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4532"/>
            <a:ext cx="1457165" cy="460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9" y="3640124"/>
            <a:ext cx="2240866" cy="2357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732618"/>
            <a:ext cx="1981200" cy="658644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85" y="3842381"/>
            <a:ext cx="1792526" cy="171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27807" y="451429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j-lt"/>
              </a:rPr>
              <a:t>DeMoN</a:t>
            </a:r>
            <a:endParaRPr lang="en-US" sz="1800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7697" y="2819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SAMURAI/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NEBULA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677" y="120881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ALADIN/LAND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76" y="414591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Sweeper/</a:t>
            </a:r>
            <a:r>
              <a:rPr lang="en-US" sz="1800" dirty="0" err="1" smtClean="0">
                <a:latin typeface="+mj-lt"/>
              </a:rPr>
              <a:t>MoNA</a:t>
            </a:r>
            <a:r>
              <a:rPr lang="en-US" sz="1800" dirty="0" smtClean="0">
                <a:latin typeface="+mj-lt"/>
              </a:rPr>
              <a:t>-LISA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44" y="5521315"/>
            <a:ext cx="2524125" cy="476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Recent results from RIBF on </a:t>
            </a:r>
            <a:r>
              <a:rPr lang="en-US" baseline="30000" dirty="0" smtClean="0"/>
              <a:t>25</a:t>
            </a:r>
            <a:r>
              <a:rPr lang="en-US" dirty="0" smtClean="0"/>
              <a:t>O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082" y="1524000"/>
            <a:ext cx="4433888" cy="41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1970" y="247528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RIKEN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4081" y="1942338"/>
            <a:ext cx="532946" cy="532946"/>
          </a:xfrm>
          <a:prstGeom prst="ellipse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04745" y="5076129"/>
            <a:ext cx="31820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Factor </a:t>
            </a:r>
            <a:r>
              <a:rPr lang="en-US" sz="1800" dirty="0">
                <a:latin typeface="+mn-lt"/>
              </a:rPr>
              <a:t>of </a:t>
            </a:r>
            <a:r>
              <a:rPr lang="en-US" sz="1800" dirty="0" smtClean="0">
                <a:latin typeface="+mn-lt"/>
              </a:rPr>
              <a:t>~25 intensity increase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compared to MSU</a:t>
            </a:r>
            <a:endParaRPr lang="en-US" sz="18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6248400"/>
            <a:ext cx="41438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800" dirty="0" smtClean="0">
                <a:latin typeface="+mn-lt"/>
              </a:rPr>
              <a:t>Y. Kondo et al., COMEX4, Oct.2012</a:t>
            </a:r>
            <a:endParaRPr lang="en-US" sz="1800" dirty="0"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69028" y="1513320"/>
            <a:ext cx="0" cy="419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コンテンツ プレースホルダ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4545" y="1524000"/>
            <a:ext cx="4720632" cy="31487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9345" y="1113210"/>
            <a:ext cx="2514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&gt;1100counts/50keV</a:t>
            </a:r>
          </a:p>
        </p:txBody>
      </p:sp>
    </p:spTree>
    <p:extLst>
      <p:ext uri="{BB962C8B-B14F-4D97-AF65-F5344CB8AC3E}">
        <p14:creationId xmlns:p14="http://schemas.microsoft.com/office/powerpoint/2010/main" val="26666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11964"/>
          </a:xfrm>
        </p:spPr>
        <p:txBody>
          <a:bodyPr/>
          <a:lstStyle/>
          <a:p>
            <a:r>
              <a:rPr lang="en-US" dirty="0" smtClean="0"/>
              <a:t>Potential for discovery of two new isotopes…</a:t>
            </a:r>
          </a:p>
        </p:txBody>
      </p:sp>
      <p:pic>
        <p:nvPicPr>
          <p:cNvPr id="22" name="Picture 4" descr="n-drip"/>
          <p:cNvPicPr>
            <a:picLocks noChangeAspect="1" noChangeArrowheads="1"/>
          </p:cNvPicPr>
          <p:nvPr/>
        </p:nvPicPr>
        <p:blipFill>
          <a:blip r:embed="rId2"/>
          <a:srcRect l="2562" t="34112" r="38426"/>
          <a:stretch>
            <a:fillRect/>
          </a:stretch>
        </p:blipFill>
        <p:spPr bwMode="auto">
          <a:xfrm>
            <a:off x="817245" y="1366735"/>
            <a:ext cx="6957921" cy="40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768647" y="5162490"/>
            <a:ext cx="676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Unbound – resonance observed               known to be unb</a:t>
            </a:r>
            <a:r>
              <a:rPr lang="en-US" sz="2000" dirty="0" smtClean="0">
                <a:latin typeface="+mn-lt"/>
              </a:rPr>
              <a:t>ound </a:t>
            </a:r>
            <a:endParaRPr lang="en-US" sz="20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80420" y="2494578"/>
            <a:ext cx="4263101" cy="2250649"/>
            <a:chOff x="1980420" y="2270843"/>
            <a:chExt cx="4263101" cy="2250649"/>
          </a:xfrm>
        </p:grpSpPr>
        <p:sp>
          <p:nvSpPr>
            <p:cNvPr id="25" name="Rectangle 24"/>
            <p:cNvSpPr/>
            <p:nvPr/>
          </p:nvSpPr>
          <p:spPr>
            <a:xfrm>
              <a:off x="6061273" y="2270843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03486" y="3809548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16541" y="3550990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0837" y="4067293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80420" y="4066683"/>
              <a:ext cx="182248" cy="19300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89552" y="4295204"/>
              <a:ext cx="182654" cy="22263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81501" y="4299670"/>
              <a:ext cx="196860" cy="21573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25379" y="4321587"/>
              <a:ext cx="212286" cy="1986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34374" y="4322805"/>
              <a:ext cx="212286" cy="19868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04298" y="4042329"/>
              <a:ext cx="195644" cy="22710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44995" y="4061407"/>
              <a:ext cx="210662" cy="19584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917" y="3780930"/>
              <a:ext cx="481395" cy="23278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23508" y="3294259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34533" y="3276600"/>
              <a:ext cx="182248" cy="20315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57802" y="2531984"/>
              <a:ext cx="204166" cy="20071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9046" y="3764846"/>
              <a:ext cx="265381" cy="26115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91200" y="2531269"/>
              <a:ext cx="221456" cy="20071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26694" y="3533775"/>
              <a:ext cx="194154" cy="2190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194596" y="2936431"/>
            <a:ext cx="1303296" cy="226779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97892" y="2936431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>
                <a:latin typeface="+mn-lt"/>
              </a:rPr>
              <a:t>25,26</a:t>
            </a:r>
            <a:r>
              <a:rPr lang="en-US" sz="3200" dirty="0" smtClean="0">
                <a:latin typeface="+mn-lt"/>
              </a:rPr>
              <a:t>O</a:t>
            </a:r>
            <a:endParaRPr lang="en-US" sz="3200" dirty="0"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371736" y="2561503"/>
            <a:ext cx="823728" cy="571864"/>
          </a:xfrm>
          <a:prstGeom prst="ellipse">
            <a:avLst/>
          </a:prstGeom>
          <a:solidFill>
            <a:schemeClr val="tx2">
              <a:alpha val="60000"/>
            </a:schemeClr>
          </a:solidFill>
          <a:ln w="508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460593" y="5286246"/>
            <a:ext cx="200154" cy="200154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67246" y="5286246"/>
            <a:ext cx="200154" cy="200154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71736" y="2780936"/>
            <a:ext cx="571864" cy="571864"/>
          </a:xfrm>
          <a:prstGeom prst="ellipse">
            <a:avLst/>
          </a:prstGeom>
          <a:solidFill>
            <a:schemeClr val="tx2">
              <a:alpha val="60000"/>
            </a:schemeClr>
          </a:solidFill>
          <a:ln w="508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371736" y="3048000"/>
            <a:ext cx="571864" cy="571864"/>
          </a:xfrm>
          <a:prstGeom prst="ellipse">
            <a:avLst/>
          </a:prstGeom>
          <a:solidFill>
            <a:schemeClr val="tx2">
              <a:alpha val="60000"/>
            </a:schemeClr>
          </a:solidFill>
          <a:ln w="508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913859" y="3112894"/>
            <a:ext cx="1303296" cy="387441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901928" y="3470513"/>
            <a:ext cx="1303296" cy="497217"/>
          </a:xfrm>
          <a:prstGeom prst="line">
            <a:avLst/>
          </a:prstGeom>
          <a:ln w="508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93092" y="3305399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>
                <a:latin typeface="+mn-lt"/>
              </a:rPr>
              <a:t>24</a:t>
            </a:r>
            <a:r>
              <a:rPr lang="en-US" sz="3200" dirty="0" smtClean="0">
                <a:latin typeface="+mn-lt"/>
              </a:rPr>
              <a:t>N</a:t>
            </a:r>
            <a:endParaRPr lang="en-US" sz="3200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13145" y="3782652"/>
            <a:ext cx="785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>
                <a:latin typeface="+mn-lt"/>
              </a:rPr>
              <a:t>23</a:t>
            </a:r>
            <a:r>
              <a:rPr lang="en-US" sz="3200" dirty="0" smtClean="0">
                <a:latin typeface="+mn-lt"/>
              </a:rPr>
              <a:t>C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16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3345" y="228600"/>
            <a:ext cx="8274050" cy="478640"/>
          </a:xfrm>
        </p:spPr>
        <p:txBody>
          <a:bodyPr/>
          <a:lstStyle/>
          <a:p>
            <a:r>
              <a:rPr lang="en-US" dirty="0" smtClean="0"/>
              <a:t>Improved limit from RIKEN data?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49" y="1447800"/>
            <a:ext cx="6072188" cy="4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27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814" y="1752600"/>
            <a:ext cx="7475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Neutron decay spectroscopy is an effective tool to explore nuclei at and beyond the neutron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dripline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06400" indent="-406400"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Discovery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Be; confirmation of direct two-neutron decay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</a:t>
            </a:r>
          </a:p>
          <a:p>
            <a:pPr marL="406400" indent="-406400"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Limit on two-neutron separation energy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 from non-observation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pPr marL="406400" indent="-406400">
              <a:spcBef>
                <a:spcPts val="1200"/>
              </a:spcBef>
              <a:buClr>
                <a:srgbClr val="006600"/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“Indications” of two-neutron radioactivity in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20331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274050" cy="911964"/>
          </a:xfrm>
        </p:spPr>
        <p:txBody>
          <a:bodyPr/>
          <a:lstStyle/>
          <a:p>
            <a:r>
              <a:rPr lang="en-US" dirty="0" smtClean="0"/>
              <a:t>National Superconducting </a:t>
            </a:r>
            <a:br>
              <a:rPr lang="en-US" dirty="0" smtClean="0"/>
            </a:br>
            <a:r>
              <a:rPr lang="en-US" dirty="0" smtClean="0"/>
              <a:t>Cyclotron Laboratory</a:t>
            </a:r>
          </a:p>
        </p:txBody>
      </p:sp>
      <p:pic>
        <p:nvPicPr>
          <p:cNvPr id="3" name="Picture 3" descr="A19east_3dbright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932" y="2667000"/>
            <a:ext cx="4150627" cy="33627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5334000"/>
            <a:ext cx="376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Coupled Cyclotron Facility</a:t>
            </a:r>
            <a:endParaRPr lang="en-US" dirty="0">
              <a:latin typeface="+mn-lt"/>
            </a:endParaRPr>
          </a:p>
        </p:txBody>
      </p:sp>
      <p:pic>
        <p:nvPicPr>
          <p:cNvPr id="7" name="Picture 6" descr="January%202012%20exteri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99449"/>
            <a:ext cx="5105400" cy="2233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433062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Located on the campus</a:t>
            </a:r>
          </a:p>
          <a:p>
            <a:r>
              <a:rPr lang="en-US" dirty="0" smtClean="0">
                <a:latin typeface="+mn-lt"/>
              </a:rPr>
              <a:t>of Michigan State University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762" y="4348389"/>
            <a:ext cx="3465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38 faculty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31 research associates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66 graduate students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800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Site for the Facility for Rare Isotope Beams (FRIB)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053" y="1199449"/>
            <a:ext cx="340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National user facility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&gt;700 users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latin typeface="+mj-lt"/>
              </a:rPr>
              <a:t>FRIB users organization has &gt;1300 members</a:t>
            </a:r>
          </a:p>
        </p:txBody>
      </p:sp>
    </p:spTree>
    <p:extLst>
      <p:ext uri="{BB962C8B-B14F-4D97-AF65-F5344CB8AC3E}">
        <p14:creationId xmlns:p14="http://schemas.microsoft.com/office/powerpoint/2010/main" val="406158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05160"/>
            <a:ext cx="8274050" cy="478640"/>
          </a:xfrm>
        </p:spPr>
        <p:txBody>
          <a:bodyPr/>
          <a:lstStyle/>
          <a:p>
            <a:r>
              <a:rPr lang="en-US" dirty="0" smtClean="0"/>
              <a:t>Modular Neutron Array (</a:t>
            </a:r>
            <a:r>
              <a:rPr lang="en-US" dirty="0" err="1" smtClean="0"/>
              <a:t>MoNA</a:t>
            </a:r>
            <a:r>
              <a:rPr lang="en-US" dirty="0" smtClean="0"/>
              <a:t>) at NSCL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004003"/>
            <a:ext cx="2446338" cy="23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6518" y="1973282"/>
            <a:ext cx="39036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j-lt"/>
              </a:rPr>
              <a:t>Augustana</a:t>
            </a:r>
            <a:r>
              <a:rPr lang="en-US" sz="1800" dirty="0" smtClean="0">
                <a:latin typeface="+mj-lt"/>
              </a:rPr>
              <a:t> College, IL</a:t>
            </a:r>
          </a:p>
          <a:p>
            <a:r>
              <a:rPr lang="en-US" sz="1800" dirty="0" smtClean="0">
                <a:latin typeface="+mj-lt"/>
              </a:rPr>
              <a:t>Central Michigan University, MI</a:t>
            </a:r>
          </a:p>
          <a:p>
            <a:r>
              <a:rPr lang="en-US" sz="1800" dirty="0" smtClean="0">
                <a:latin typeface="+mj-lt"/>
              </a:rPr>
              <a:t>Concordia College, MN</a:t>
            </a:r>
          </a:p>
          <a:p>
            <a:r>
              <a:rPr lang="en-US" sz="1800" dirty="0" smtClean="0">
                <a:latin typeface="+mj-lt"/>
              </a:rPr>
              <a:t>Florida State University, FL</a:t>
            </a:r>
          </a:p>
          <a:p>
            <a:r>
              <a:rPr lang="en-US" sz="1800" dirty="0" smtClean="0">
                <a:latin typeface="+mj-lt"/>
              </a:rPr>
              <a:t>Gettysburg College, PA</a:t>
            </a:r>
          </a:p>
          <a:p>
            <a:r>
              <a:rPr lang="en-US" sz="1800" dirty="0" smtClean="0">
                <a:latin typeface="+mj-lt"/>
              </a:rPr>
              <a:t>Hampton University, VA</a:t>
            </a:r>
          </a:p>
          <a:p>
            <a:r>
              <a:rPr lang="en-US" sz="1800" dirty="0" smtClean="0">
                <a:latin typeface="+mj-lt"/>
              </a:rPr>
              <a:t>Hope College, MI</a:t>
            </a:r>
          </a:p>
          <a:p>
            <a:r>
              <a:rPr lang="en-US" sz="1800" dirty="0" smtClean="0">
                <a:latin typeface="+mj-lt"/>
              </a:rPr>
              <a:t>Indiana University at South Bend, IN</a:t>
            </a:r>
          </a:p>
          <a:p>
            <a:r>
              <a:rPr lang="en-US" sz="1800" dirty="0" smtClean="0">
                <a:latin typeface="+mj-lt"/>
              </a:rPr>
              <a:t>Michigan State University, MI</a:t>
            </a:r>
          </a:p>
          <a:p>
            <a:r>
              <a:rPr lang="en-US" sz="1800" dirty="0" smtClean="0">
                <a:latin typeface="+mj-lt"/>
              </a:rPr>
              <a:t>Ohio Wesleyan University, OH</a:t>
            </a:r>
          </a:p>
          <a:p>
            <a:r>
              <a:rPr lang="en-US" sz="1800" dirty="0" smtClean="0">
                <a:latin typeface="+mj-lt"/>
              </a:rPr>
              <a:t>Wabash College, IN</a:t>
            </a:r>
          </a:p>
          <a:p>
            <a:r>
              <a:rPr lang="en-US" sz="1800" dirty="0" smtClean="0">
                <a:latin typeface="+mj-lt"/>
              </a:rPr>
              <a:t>Western Michigan University, MI</a:t>
            </a:r>
          </a:p>
          <a:p>
            <a:r>
              <a:rPr lang="en-US" sz="1800" dirty="0" smtClean="0">
                <a:latin typeface="+mj-lt"/>
              </a:rPr>
              <a:t>Westmont College, CA</a:t>
            </a:r>
            <a:endParaRPr lang="en-US" sz="1800" dirty="0">
              <a:latin typeface="+mj-lt"/>
            </a:endParaRPr>
          </a:p>
        </p:txBody>
      </p:sp>
      <p:pic>
        <p:nvPicPr>
          <p:cNvPr id="5" name="Picture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3485226"/>
            <a:ext cx="3403600" cy="2458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4288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MoNA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63561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Invariant Mass Spectroscopy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52" y="1182501"/>
            <a:ext cx="7382716" cy="483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9691" y="137697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16907" y="4252734"/>
            <a:ext cx="1767550" cy="71383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2228494" cy="338554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1600" dirty="0">
                <a:solidFill>
                  <a:srgbClr val="FF0000"/>
                </a:solidFill>
                <a:latin typeface="+mn-lt"/>
              </a:rPr>
              <a:t>Secondary </a:t>
            </a:r>
            <a:r>
              <a:rPr kumimoji="1" lang="en-US" sz="1600" dirty="0" smtClean="0">
                <a:solidFill>
                  <a:srgbClr val="FF0000"/>
                </a:solidFill>
                <a:latin typeface="+mn-lt"/>
              </a:rPr>
              <a:t>Beam (</a:t>
            </a:r>
            <a:r>
              <a:rPr kumimoji="1" lang="en-US" sz="1600" baseline="30000" dirty="0" smtClean="0">
                <a:solidFill>
                  <a:srgbClr val="FF0000"/>
                </a:solidFill>
                <a:latin typeface="+mn-lt"/>
              </a:rPr>
              <a:t>26</a:t>
            </a:r>
            <a:r>
              <a:rPr kumimoji="1" lang="en-US" sz="1600" dirty="0" smtClean="0">
                <a:solidFill>
                  <a:srgbClr val="FF0000"/>
                </a:solidFill>
                <a:latin typeface="+mn-lt"/>
              </a:rPr>
              <a:t>F)</a:t>
            </a:r>
            <a:endParaRPr kumimoji="1" lang="en-US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5076257" y="2764715"/>
            <a:ext cx="1130905" cy="428980"/>
          </a:xfrm>
          <a:prstGeom prst="line">
            <a:avLst/>
          </a:prstGeom>
          <a:noFill/>
          <a:ln w="50800" cap="sq">
            <a:solidFill>
              <a:srgbClr val="0066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13388" y="3111258"/>
            <a:ext cx="1016625" cy="338554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1600" dirty="0" smtClean="0">
                <a:solidFill>
                  <a:srgbClr val="006600"/>
                </a:solidFill>
                <a:latin typeface="+mj-lt"/>
              </a:rPr>
              <a:t>Neutrons</a:t>
            </a:r>
            <a:endParaRPr kumimoji="1" lang="en-US" sz="1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2525891" flipV="1">
            <a:off x="4379281" y="3590671"/>
            <a:ext cx="1095443" cy="424315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59939" y="4471595"/>
            <a:ext cx="1672254" cy="338554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1600" dirty="0" smtClean="0">
                <a:solidFill>
                  <a:schemeClr val="tx2"/>
                </a:solidFill>
                <a:latin typeface="+mn-lt"/>
              </a:rPr>
              <a:t>Fragments (</a:t>
            </a:r>
            <a:r>
              <a:rPr kumimoji="1" lang="en-US" sz="1600" baseline="30000" dirty="0" smtClean="0">
                <a:solidFill>
                  <a:schemeClr val="tx2"/>
                </a:solidFill>
                <a:latin typeface="+mn-lt"/>
              </a:rPr>
              <a:t>24</a:t>
            </a:r>
            <a:r>
              <a:rPr kumimoji="1" lang="en-US" sz="1600" dirty="0" smtClean="0">
                <a:solidFill>
                  <a:schemeClr val="tx2"/>
                </a:solidFill>
                <a:latin typeface="+mn-lt"/>
              </a:rPr>
              <a:t>O)</a:t>
            </a:r>
            <a:endParaRPr kumimoji="1"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3374" y="1078454"/>
            <a:ext cx="2347374" cy="52322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9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Be(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26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F,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</a:rPr>
              <a:t>25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O)</a:t>
            </a:r>
            <a:r>
              <a:rPr lang="en-US" sz="2800" b="1" dirty="0">
                <a:latin typeface="+mj-lt"/>
              </a:rPr>
              <a:t>X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1366" y="4953000"/>
            <a:ext cx="1295400" cy="381000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12" descr="swee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195" y="3348131"/>
            <a:ext cx="1370704" cy="124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ona_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353" y="1088156"/>
            <a:ext cx="1483300" cy="1067407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832965" y="3601232"/>
            <a:ext cx="75156" cy="175365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2525891" flipH="1">
            <a:off x="1798877" y="1498102"/>
            <a:ext cx="7854" cy="555612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141214" y="1560324"/>
            <a:ext cx="257742" cy="386809"/>
          </a:xfrm>
          <a:prstGeom prst="line">
            <a:avLst/>
          </a:prstGeom>
          <a:noFill/>
          <a:ln w="50800" cap="sq">
            <a:solidFill>
              <a:srgbClr val="0066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50743" y="1951616"/>
            <a:ext cx="1556837" cy="52322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baseline="30000" dirty="0" smtClean="0">
                <a:solidFill>
                  <a:schemeClr val="tx2"/>
                </a:solidFill>
                <a:latin typeface="+mj-lt"/>
              </a:rPr>
              <a:t>24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</a:rPr>
              <a:t>n</a:t>
            </a:r>
            <a:endParaRPr lang="en-US" sz="2800" b="1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58788" y="223489"/>
            <a:ext cx="8274050" cy="478640"/>
          </a:xfrm>
        </p:spPr>
        <p:txBody>
          <a:bodyPr/>
          <a:lstStyle/>
          <a:p>
            <a:r>
              <a:rPr lang="en-US" dirty="0" smtClean="0"/>
              <a:t>Predicted scheme for </a:t>
            </a:r>
            <a:r>
              <a:rPr lang="en-US" baseline="30000" dirty="0" smtClean="0"/>
              <a:t>15</a:t>
            </a:r>
            <a:r>
              <a:rPr lang="en-US" dirty="0" smtClean="0"/>
              <a:t>Be and </a:t>
            </a:r>
            <a:r>
              <a:rPr lang="en-US" baseline="30000" dirty="0" smtClean="0"/>
              <a:t>16</a:t>
            </a:r>
            <a:r>
              <a:rPr lang="en-US" dirty="0" smtClean="0"/>
              <a:t>Be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90663"/>
            <a:ext cx="5303774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20688" y="239320"/>
            <a:ext cx="8274050" cy="478640"/>
          </a:xfrm>
        </p:spPr>
        <p:txBody>
          <a:bodyPr/>
          <a:lstStyle/>
          <a:p>
            <a:r>
              <a:rPr lang="en-US" dirty="0" smtClean="0"/>
              <a:t>Search for </a:t>
            </a:r>
            <a:r>
              <a:rPr lang="en-US" baseline="30000" dirty="0" smtClean="0"/>
              <a:t>15</a:t>
            </a:r>
            <a:r>
              <a:rPr lang="en-US" dirty="0" smtClean="0"/>
              <a:t>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490865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 evidence for </a:t>
            </a:r>
            <a:r>
              <a:rPr lang="en-US" baseline="30000" dirty="0" smtClean="0">
                <a:latin typeface="+mn-lt"/>
              </a:rPr>
              <a:t>14</a:t>
            </a:r>
            <a:r>
              <a:rPr lang="en-US" dirty="0" smtClean="0">
                <a:latin typeface="+mn-lt"/>
              </a:rPr>
              <a:t>Be+n</a:t>
            </a:r>
            <a:endParaRPr lang="en-US" dirty="0">
              <a:latin typeface="+mn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87098"/>
            <a:ext cx="8694738" cy="347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33800" y="4953000"/>
            <a:ext cx="304800" cy="5378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3000" y="4953000"/>
            <a:ext cx="762000" cy="5737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7801" y="6270171"/>
            <a:ext cx="508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A. </a:t>
            </a:r>
            <a:r>
              <a:rPr lang="en-US" sz="1800" dirty="0" err="1" smtClean="0">
                <a:latin typeface="+mn-lt"/>
              </a:rPr>
              <a:t>Spyrou</a:t>
            </a:r>
            <a:r>
              <a:rPr lang="en-US" sz="1800" dirty="0" smtClean="0">
                <a:latin typeface="+mn-lt"/>
              </a:rPr>
              <a:t> et al., Phys. Rev. C </a:t>
            </a:r>
            <a:r>
              <a:rPr lang="en-US" sz="1800" b="1" dirty="0" smtClean="0">
                <a:latin typeface="+mn-lt"/>
              </a:rPr>
              <a:t>84 </a:t>
            </a:r>
            <a:r>
              <a:rPr lang="en-US" sz="1800" dirty="0" smtClean="0">
                <a:latin typeface="+mn-lt"/>
              </a:rPr>
              <a:t>(2011) 044309</a:t>
            </a:r>
            <a:endParaRPr lang="en-US" sz="1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066800"/>
            <a:ext cx="818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Two-proton removal from </a:t>
            </a:r>
            <a:r>
              <a:rPr lang="en-US" baseline="30000" dirty="0" smtClean="0">
                <a:latin typeface="+mn-lt"/>
              </a:rPr>
              <a:t>17</a:t>
            </a:r>
            <a:r>
              <a:rPr lang="en-US" dirty="0" smtClean="0">
                <a:latin typeface="+mn-lt"/>
              </a:rPr>
              <a:t>C at 55 </a:t>
            </a:r>
            <a:r>
              <a:rPr lang="en-US" dirty="0" err="1" smtClean="0">
                <a:latin typeface="+mn-lt"/>
              </a:rPr>
              <a:t>MeV</a:t>
            </a:r>
            <a:r>
              <a:rPr lang="en-US" dirty="0" smtClean="0">
                <a:latin typeface="+mn-lt"/>
              </a:rPr>
              <a:t>/u to populate </a:t>
            </a:r>
            <a:r>
              <a:rPr lang="en-US" baseline="30000" dirty="0" smtClean="0">
                <a:latin typeface="+mn-lt"/>
              </a:rPr>
              <a:t>15</a:t>
            </a:r>
            <a:r>
              <a:rPr lang="en-US" dirty="0" smtClean="0">
                <a:latin typeface="+mn-lt"/>
              </a:rPr>
              <a:t>Be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 idx="4294967295"/>
          </p:nvPr>
        </p:nvSpPr>
        <p:spPr>
          <a:xfrm>
            <a:off x="486002" y="277585"/>
            <a:ext cx="8274050" cy="478640"/>
          </a:xfrm>
        </p:spPr>
        <p:txBody>
          <a:bodyPr/>
          <a:lstStyle/>
          <a:p>
            <a:r>
              <a:rPr lang="en-US" dirty="0" smtClean="0"/>
              <a:t>Two-neutron emitter </a:t>
            </a:r>
            <a:r>
              <a:rPr lang="en-US" baseline="30000" dirty="0" smtClean="0"/>
              <a:t>16</a:t>
            </a:r>
            <a:r>
              <a:rPr lang="en-US" dirty="0" smtClean="0"/>
              <a:t>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236" y="6211669"/>
            <a:ext cx="551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A. </a:t>
            </a:r>
            <a:r>
              <a:rPr lang="en-US" sz="1800" dirty="0" err="1" smtClean="0">
                <a:latin typeface="+mn-lt"/>
              </a:rPr>
              <a:t>Spyrou</a:t>
            </a:r>
            <a:r>
              <a:rPr lang="en-US" sz="1800" dirty="0" smtClean="0">
                <a:latin typeface="+mn-lt"/>
              </a:rPr>
              <a:t> et al., Phys. Rev. </a:t>
            </a:r>
            <a:r>
              <a:rPr lang="en-US" sz="1800" dirty="0" err="1" smtClean="0">
                <a:latin typeface="+mn-lt"/>
              </a:rPr>
              <a:t>Lett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b="1" dirty="0" smtClean="0">
                <a:latin typeface="+mn-lt"/>
              </a:rPr>
              <a:t>108</a:t>
            </a:r>
            <a:r>
              <a:rPr lang="en-US" sz="1800" dirty="0" smtClean="0">
                <a:latin typeface="+mn-lt"/>
              </a:rPr>
              <a:t> (2012) 102501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CERN Courier, May 2012</a:t>
            </a:r>
            <a:endParaRPr lang="en-US" sz="18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1093751"/>
            <a:ext cx="2743200" cy="2614904"/>
            <a:chOff x="274320" y="1093751"/>
            <a:chExt cx="2743200" cy="261490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1381" t="-906" r="67581" b="49949"/>
            <a:stretch/>
          </p:blipFill>
          <p:spPr bwMode="auto">
            <a:xfrm>
              <a:off x="274320" y="1093751"/>
              <a:ext cx="2743200" cy="2509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90958" y="3389750"/>
              <a:ext cx="547509" cy="31890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 b="3892"/>
          <a:stretch/>
        </p:blipFill>
        <p:spPr bwMode="auto">
          <a:xfrm>
            <a:off x="2590800" y="3489960"/>
            <a:ext cx="6238875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00400" y="1238071"/>
            <a:ext cx="3151825" cy="1234209"/>
            <a:chOff x="3200400" y="1238071"/>
            <a:chExt cx="3151825" cy="1234209"/>
          </a:xfrm>
        </p:grpSpPr>
        <p:sp>
          <p:nvSpPr>
            <p:cNvPr id="11" name="TextBox 10"/>
            <p:cNvSpPr txBox="1"/>
            <p:nvPr/>
          </p:nvSpPr>
          <p:spPr>
            <a:xfrm>
              <a:off x="3200400" y="1238071"/>
              <a:ext cx="31518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+mj-lt"/>
                </a:rPr>
                <a:t>E</a:t>
              </a:r>
              <a:r>
                <a:rPr lang="en-US" baseline="-25000" dirty="0" err="1" smtClean="0">
                  <a:latin typeface="+mj-lt"/>
                </a:rPr>
                <a:t>decay</a:t>
              </a:r>
              <a:r>
                <a:rPr lang="en-US" dirty="0" smtClean="0">
                  <a:latin typeface="+mj-lt"/>
                </a:rPr>
                <a:t> = 1.35(10) MeV</a:t>
              </a:r>
            </a:p>
            <a:p>
              <a:endParaRPr lang="en-US" dirty="0" smtClean="0">
                <a:latin typeface="+mj-lt"/>
              </a:endParaRPr>
            </a:p>
            <a:p>
              <a:r>
                <a:rPr lang="el-GR" dirty="0" smtClean="0">
                  <a:latin typeface="+mj-lt"/>
                </a:rPr>
                <a:t>Γ</a:t>
              </a:r>
              <a:r>
                <a:rPr lang="en-US" baseline="-25000" dirty="0" smtClean="0">
                  <a:latin typeface="+mj-lt"/>
                </a:rPr>
                <a:t>decay</a:t>
              </a:r>
              <a:r>
                <a:rPr lang="en-US" dirty="0" smtClean="0">
                  <a:latin typeface="+mj-lt"/>
                </a:rPr>
                <a:t>  = 800</a:t>
              </a:r>
              <a:r>
                <a:rPr lang="en-US" baseline="30000" dirty="0" smtClean="0">
                  <a:latin typeface="+mj-lt"/>
                </a:rPr>
                <a:t>+100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keV</a:t>
              </a:r>
              <a:endParaRPr lang="en-US" dirty="0" smtClean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84821" y="2164503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−200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12668" y="3962400"/>
            <a:ext cx="6641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668" y="4379495"/>
            <a:ext cx="664147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668" y="4764505"/>
            <a:ext cx="66414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8468" y="3657600"/>
            <a:ext cx="1287532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+mj-lt"/>
              </a:rPr>
              <a:t>dineutron</a:t>
            </a:r>
            <a:endParaRPr lang="en-US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j-lt"/>
              </a:rPr>
              <a:t>sequential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+mj-lt"/>
              </a:rPr>
              <a:t>three-body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22685"/>
            <a:ext cx="2255795" cy="24672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0" y="5029200"/>
            <a:ext cx="2638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ee also,</a:t>
            </a:r>
          </a:p>
          <a:p>
            <a:r>
              <a:rPr lang="en-US" sz="1800" dirty="0" smtClean="0">
                <a:latin typeface="+mn-lt"/>
              </a:rPr>
              <a:t>M. Marques et al.,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PRL </a:t>
            </a:r>
            <a:r>
              <a:rPr lang="en-US" sz="1800" b="1" dirty="0" smtClean="0">
                <a:latin typeface="+mn-lt"/>
              </a:rPr>
              <a:t>109</a:t>
            </a:r>
            <a:r>
              <a:rPr lang="en-US" sz="1800" dirty="0" smtClean="0">
                <a:latin typeface="+mn-lt"/>
              </a:rPr>
              <a:t> (2012) 239</a:t>
            </a:r>
            <a:r>
              <a:rPr lang="en-US" sz="1800" dirty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01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CKG FRIB no-line h">
  <a:themeElements>
    <a:clrScheme name="CKG FRIB no-line h 8">
      <a:dk1>
        <a:srgbClr val="000000"/>
      </a:dk1>
      <a:lt1>
        <a:srgbClr val="FFFFFF"/>
      </a:lt1>
      <a:dk2>
        <a:srgbClr val="1F1DE8"/>
      </a:dk2>
      <a:lt2>
        <a:srgbClr val="007469"/>
      </a:lt2>
      <a:accent1>
        <a:srgbClr val="FC0128"/>
      </a:accent1>
      <a:accent2>
        <a:srgbClr val="CF16CE"/>
      </a:accent2>
      <a:accent3>
        <a:srgbClr val="FFFFFF"/>
      </a:accent3>
      <a:accent4>
        <a:srgbClr val="000000"/>
      </a:accent4>
      <a:accent5>
        <a:srgbClr val="FDAAAC"/>
      </a:accent5>
      <a:accent6>
        <a:srgbClr val="BB13BA"/>
      </a:accent6>
      <a:hlink>
        <a:srgbClr val="F39FD1"/>
      </a:hlink>
      <a:folHlink>
        <a:srgbClr val="7C0F59"/>
      </a:folHlink>
    </a:clrScheme>
    <a:fontScheme name="13_CKG FRIB no-line 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err="1" smtClean="0">
            <a:latin typeface="+mj-lt"/>
          </a:defRPr>
        </a:defPPr>
      </a:lstStyle>
    </a:tx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10191</TotalTime>
  <Words>1200</Words>
  <Application>Microsoft Office PowerPoint</Application>
  <PresentationFormat>Presentazione su schermo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13_CKG FRIB no-line h</vt:lpstr>
      <vt:lpstr>Nuclear structure experiments  beyond the neutron dripline</vt:lpstr>
      <vt:lpstr>Measured neutron unbound resonances</vt:lpstr>
      <vt:lpstr>Radioactive beams / invariant mass experimental setups</vt:lpstr>
      <vt:lpstr>National Superconducting  Cyclotron Laboratory</vt:lpstr>
      <vt:lpstr>Modular Neutron Array (MoNA) at NSCL</vt:lpstr>
      <vt:lpstr>Invariant Mass Spectroscopy</vt:lpstr>
      <vt:lpstr>Predicted scheme for 15Be and 16Be</vt:lpstr>
      <vt:lpstr>Search for 15Be</vt:lpstr>
      <vt:lpstr>Two-neutron emitter 16Be</vt:lpstr>
      <vt:lpstr>Missing 5/2+ state in 15Be</vt:lpstr>
      <vt:lpstr>14Be(d,p)15Be</vt:lpstr>
      <vt:lpstr>15Be decay energy spectrum</vt:lpstr>
      <vt:lpstr>15Be decay scheme</vt:lpstr>
      <vt:lpstr>Discovery of isotopes</vt:lpstr>
      <vt:lpstr>Halo nucleus 22C</vt:lpstr>
      <vt:lpstr>Search for 21C</vt:lpstr>
      <vt:lpstr>22N(-1p)21C</vt:lpstr>
      <vt:lpstr>22N(-1p)21C</vt:lpstr>
      <vt:lpstr>Search for 21C</vt:lpstr>
      <vt:lpstr>Spectroscopy of neutron-rich  oxygen isotopes</vt:lpstr>
      <vt:lpstr>Populating 26O in one-proton removal reactions from 27F</vt:lpstr>
      <vt:lpstr>Reconstructing 26O</vt:lpstr>
      <vt:lpstr>Identifying real two-neutron events</vt:lpstr>
      <vt:lpstr>Coupled cluster calculations</vt:lpstr>
      <vt:lpstr>Results confirmed by R3B-LAND</vt:lpstr>
      <vt:lpstr>Lifetime measurement</vt:lpstr>
      <vt:lpstr>New lifetime calculations</vt:lpstr>
      <vt:lpstr>Improved lifetime measurements</vt:lpstr>
      <vt:lpstr>Limits of beam intensity</vt:lpstr>
      <vt:lpstr>Recent results from RIBF on 25O</vt:lpstr>
      <vt:lpstr>Potential for discovery of two new isotopes…</vt:lpstr>
      <vt:lpstr>Improved limit from RIKEN data?</vt:lpstr>
      <vt:lpstr>Conclusions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subject>IKP2010</dc:subject>
  <dc:creator>Michael Thoennessen</dc:creator>
  <cp:lastModifiedBy>tecno</cp:lastModifiedBy>
  <cp:revision>816</cp:revision>
  <dcterms:created xsi:type="dcterms:W3CDTF">2009-01-22T16:03:55Z</dcterms:created>
  <dcterms:modified xsi:type="dcterms:W3CDTF">2013-06-03T09:39:00Z</dcterms:modified>
</cp:coreProperties>
</file>