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360" r:id="rId3"/>
    <p:sldId id="361" r:id="rId4"/>
    <p:sldId id="364" r:id="rId5"/>
    <p:sldId id="365" r:id="rId6"/>
    <p:sldId id="370" r:id="rId7"/>
    <p:sldId id="371" r:id="rId8"/>
    <p:sldId id="374" r:id="rId9"/>
    <p:sldId id="375" r:id="rId10"/>
    <p:sldId id="376" r:id="rId11"/>
    <p:sldId id="377" r:id="rId12"/>
    <p:sldId id="378" r:id="rId13"/>
    <p:sldId id="395" r:id="rId14"/>
    <p:sldId id="383" r:id="rId15"/>
    <p:sldId id="385" r:id="rId16"/>
    <p:sldId id="386" r:id="rId17"/>
    <p:sldId id="388" r:id="rId18"/>
    <p:sldId id="396" r:id="rId19"/>
    <p:sldId id="397" r:id="rId20"/>
    <p:sldId id="398" r:id="rId21"/>
    <p:sldId id="399" r:id="rId22"/>
    <p:sldId id="400" r:id="rId23"/>
    <p:sldId id="401" r:id="rId24"/>
    <p:sldId id="341" r:id="rId25"/>
    <p:sldId id="276" r:id="rId26"/>
    <p:sldId id="332" r:id="rId27"/>
    <p:sldId id="333" r:id="rId2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228" autoAdjust="0"/>
    <p:restoredTop sz="92748" autoAdjust="0"/>
  </p:normalViewPr>
  <p:slideViewPr>
    <p:cSldViewPr>
      <p:cViewPr>
        <p:scale>
          <a:sx n="66" d="100"/>
          <a:sy n="66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3318B44-CF05-4085-B56C-315D28462B6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DF4AC41-9AD4-45F7-837C-F914CEA8856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DC3F8-3C2B-44EC-A10A-0BC07A7D74C8}" type="slidenum">
              <a:rPr lang="it-IT"/>
              <a:pPr/>
              <a:t>4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6CDE9-231A-4A35-9C8B-609AE91C636A}" type="slidenum">
              <a:rPr lang="it-IT"/>
              <a:pPr/>
              <a:t>5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D073D-0371-4941-B730-D5602178D648}" type="slidenum">
              <a:rPr lang="it-IT"/>
              <a:pPr/>
              <a:t>7</a:t>
            </a:fld>
            <a:endParaRPr 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E2873-2FDD-41BB-8461-31427E057E28}" type="slidenum">
              <a:rPr lang="it-IT"/>
              <a:pPr/>
              <a:t>10</a:t>
            </a:fld>
            <a:endParaRPr lang="it-IT"/>
          </a:p>
        </p:txBody>
      </p:sp>
      <p:sp>
        <p:nvSpPr>
          <p:cNvPr id="44034" name="Rectangle 8"/>
          <p:cNvSpPr txBox="1">
            <a:spLocks noGrp="1" noChangeArrowheads="1"/>
          </p:cNvSpPr>
          <p:nvPr/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953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2613" algn="l"/>
                <a:tab pos="7427913" algn="l"/>
                <a:tab pos="7923213" algn="l"/>
                <a:tab pos="8418513" algn="l"/>
                <a:tab pos="8913813" algn="l"/>
                <a:tab pos="9409113" algn="l"/>
                <a:tab pos="9904413" algn="l"/>
              </a:tabLst>
            </a:pPr>
            <a:fld id="{3934A312-EE5B-4F81-81CF-7E0915B4BD9F}" type="slidenum">
              <a:rPr lang="en-GB" sz="1300" b="1">
                <a:solidFill>
                  <a:srgbClr val="000000"/>
                </a:solidFill>
              </a:rPr>
              <a:pPr algn="r" defTabSz="49530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495300" algn="l"/>
                  <a:tab pos="990600" algn="l"/>
                  <a:tab pos="1485900" algn="l"/>
                  <a:tab pos="1981200" algn="l"/>
                  <a:tab pos="2476500" algn="l"/>
                  <a:tab pos="2971800" algn="l"/>
                  <a:tab pos="3467100" algn="l"/>
                  <a:tab pos="3962400" algn="l"/>
                  <a:tab pos="4457700" algn="l"/>
                  <a:tab pos="4953000" algn="l"/>
                  <a:tab pos="5448300" algn="l"/>
                  <a:tab pos="5943600" algn="l"/>
                  <a:tab pos="6438900" algn="l"/>
                  <a:tab pos="6932613" algn="l"/>
                  <a:tab pos="7427913" algn="l"/>
                  <a:tab pos="7923213" algn="l"/>
                  <a:tab pos="8418513" algn="l"/>
                  <a:tab pos="8913813" algn="l"/>
                  <a:tab pos="9409113" algn="l"/>
                  <a:tab pos="9904413" algn="l"/>
                </a:tabLst>
              </a:pPr>
              <a:t>10</a:t>
            </a:fld>
            <a:endParaRPr lang="en-GB" sz="1300" b="1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953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2613" algn="l"/>
                <a:tab pos="7427913" algn="l"/>
                <a:tab pos="7923213" algn="l"/>
                <a:tab pos="8418513" algn="l"/>
                <a:tab pos="8913813" algn="l"/>
                <a:tab pos="9409113" algn="l"/>
                <a:tab pos="9904413" algn="l"/>
              </a:tabLst>
            </a:pPr>
            <a:fld id="{7446F0FF-318C-4682-A277-09CDE97C635F}" type="slidenum">
              <a:rPr lang="en-GB" sz="1300" b="1">
                <a:solidFill>
                  <a:srgbClr val="000000"/>
                </a:solidFill>
              </a:rPr>
              <a:pPr algn="r" defTabSz="49530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495300" algn="l"/>
                  <a:tab pos="990600" algn="l"/>
                  <a:tab pos="1485900" algn="l"/>
                  <a:tab pos="1981200" algn="l"/>
                  <a:tab pos="2476500" algn="l"/>
                  <a:tab pos="2971800" algn="l"/>
                  <a:tab pos="3467100" algn="l"/>
                  <a:tab pos="3962400" algn="l"/>
                  <a:tab pos="4457700" algn="l"/>
                  <a:tab pos="4953000" algn="l"/>
                  <a:tab pos="5448300" algn="l"/>
                  <a:tab pos="5943600" algn="l"/>
                  <a:tab pos="6438900" algn="l"/>
                  <a:tab pos="6932613" algn="l"/>
                  <a:tab pos="7427913" algn="l"/>
                  <a:tab pos="7923213" algn="l"/>
                  <a:tab pos="8418513" algn="l"/>
                  <a:tab pos="8913813" algn="l"/>
                  <a:tab pos="9409113" algn="l"/>
                  <a:tab pos="9904413" algn="l"/>
                </a:tabLst>
              </a:pPr>
              <a:t>10</a:t>
            </a:fld>
            <a:endParaRPr lang="en-GB" sz="1300" b="1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algn="ctr" defTabSz="495300">
              <a:lnSpc>
                <a:spcPct val="87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900" b="1">
              <a:solidFill>
                <a:schemeClr val="bg1"/>
              </a:solidFill>
            </a:endParaRPr>
          </a:p>
        </p:txBody>
      </p:sp>
      <p:sp>
        <p:nvSpPr>
          <p:cNvPr id="44037" name="Text Box 3"/>
          <p:cNvSpPr>
            <a:spLocks noGrp="1" noChangeArrowheads="1"/>
          </p:cNvSpPr>
          <p:nvPr>
            <p:ph type="body"/>
          </p:nvPr>
        </p:nvSpPr>
        <p:spPr/>
        <p:txBody>
          <a:bodyPr lIns="97488" tIns="50694" rIns="97488" bIns="50694"/>
          <a:lstStyle/>
          <a:p>
            <a:pPr defTabSz="457200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B2F3C-4FEE-46A9-9285-AD353DB76552}" type="slidenum">
              <a:rPr lang="it-IT"/>
              <a:pPr/>
              <a:t>12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DBAFD-0164-4BA5-8657-BD354FE014C7}" type="slidenum">
              <a:rPr lang="it-IT"/>
              <a:pPr/>
              <a:t>13</a:t>
            </a:fld>
            <a:endParaRPr 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D94F-2F3B-B147-A9C6-BF36F11E1F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4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FE2C-5A63-4426-AE95-7FA62378500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E. Vanzi et al.  PRIMA collaboration: preliminary results in FBP reconstruction of pCT data - 12 October 2012 - RESMDD12 Conference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78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FE2C-5A63-4426-AE95-7FA62378500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E. Vanzi et al.  PRIMA collaboration: preliminary results in FBP reconstruction of pCT data - 12 October 2012 - RESMDD12 Conference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91A733-2A32-474D-B5F1-448AE070FA7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0B8919-61D4-4106-9D92-28138E763B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65DE-99B0-450A-B4AC-EF3C1E4A4DA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3F4E-9FF9-4E15-8F85-E0402593863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\Documents\web\RESMDD12\12%20ott\nocutPC_20_4-1.avi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062432"/>
            <a:ext cx="758952" cy="246888"/>
          </a:xfrm>
        </p:spPr>
        <p:txBody>
          <a:bodyPr/>
          <a:lstStyle/>
          <a:p>
            <a:fld id="{24CC3F4E-9FF9-4E15-8F85-E0402593863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144016" y="1721336"/>
            <a:ext cx="8820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M. Bruzzi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1,2*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M. Bucciolini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2,3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G. A. P. Cirrone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C. Civinini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G. Cuttone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D. Lo Presti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5,6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S. Pallotta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2,3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C. Pugliatti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5,6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N. Randazzo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F. Romano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4,7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V. Sipala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8,9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M. Scaringella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C. Stancampiano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5,6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C. Talamonti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2,3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M. Tesi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E. Vanzi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M. Zani</a:t>
            </a:r>
            <a:r>
              <a:rPr kumimoji="0" lang="it-IT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2,3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7584" y="3305512"/>
            <a:ext cx="7415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Physics Department, University of Florence, Italy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INFN - Florence Division,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it-IT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Dipartimento di Scienze </a:t>
            </a:r>
            <a:r>
              <a:rPr lang="it-IT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biomediche</a:t>
            </a:r>
            <a:r>
              <a:rPr lang="it-IT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sperimentali e cliniche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University of Florence, Florence,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INFN -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Laboratori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Nazionali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Sud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Catania, Italy, </a:t>
            </a: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INFN - Catania Division,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Physics Department, University of Catania, Catania,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Centro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Studi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Ricerche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Museo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Storico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Fisica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Rome,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Chemistry and Pharmacy Department, University of Sassari, Sassari, Italy</a:t>
            </a:r>
            <a:b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INFN Cagliari Division, Italy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lang="it-IT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SOD Fisica Medica, Azienda </a:t>
            </a:r>
            <a:r>
              <a:rPr lang="it-IT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Ospedaliero-Universitaria</a:t>
            </a:r>
            <a:r>
              <a:rPr lang="it-IT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Careggi</a:t>
            </a:r>
            <a:r>
              <a:rPr lang="it-IT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Firenze, Italy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Spokesperson</a:t>
            </a:r>
            <a:endParaRPr lang="it-IT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04664"/>
            <a:ext cx="9144000" cy="1143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indent="53340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Proton Computed Tomography system: recent results and upgrade status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0" y="182563"/>
            <a:ext cx="9144000" cy="701675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623888" defTabSz="457200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>
                <a:solidFill>
                  <a:schemeClr val="bg1"/>
                </a:solidFill>
              </a:rPr>
              <a:t>Silicon strip detector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41288" y="739775"/>
            <a:ext cx="3492500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292725" y="908720"/>
            <a:ext cx="3132138" cy="349031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Manufactured by Hamamatsu Photonics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53x53 mm</a:t>
            </a:r>
            <a:r>
              <a:rPr lang="en-GB" sz="1800" b="1" baseline="30000" dirty="0">
                <a:solidFill>
                  <a:srgbClr val="000000"/>
                </a:solidFill>
              </a:rPr>
              <a:t>2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p+-on-n strips 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256 </a:t>
            </a:r>
            <a:r>
              <a:rPr lang="en-GB" sz="1800" b="1" dirty="0" err="1">
                <a:solidFill>
                  <a:srgbClr val="000000"/>
                </a:solidFill>
              </a:rPr>
              <a:t>ch</a:t>
            </a:r>
            <a:r>
              <a:rPr lang="en-GB" sz="1800" b="1" dirty="0">
                <a:solidFill>
                  <a:srgbClr val="000000"/>
                </a:solidFill>
              </a:rPr>
              <a:t>, 200 </a:t>
            </a:r>
            <a:r>
              <a:rPr lang="en-GB" sz="1800" b="1" dirty="0">
                <a:solidFill>
                  <a:srgbClr val="000000"/>
                </a:solidFill>
                <a:latin typeface="Symbol" pitchFamily="18" charset="2"/>
              </a:rPr>
              <a:t></a:t>
            </a:r>
            <a:r>
              <a:rPr lang="en-GB" sz="1800" b="1" dirty="0">
                <a:solidFill>
                  <a:srgbClr val="000000"/>
                </a:solidFill>
              </a:rPr>
              <a:t>m pitch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200 </a:t>
            </a:r>
            <a:r>
              <a:rPr lang="en-GB" sz="1800" b="1" dirty="0">
                <a:solidFill>
                  <a:srgbClr val="000000"/>
                </a:solidFill>
                <a:latin typeface="Symbol" pitchFamily="18" charset="2"/>
              </a:rPr>
              <a:t></a:t>
            </a:r>
            <a:r>
              <a:rPr lang="en-GB" sz="1800" b="1" dirty="0">
                <a:solidFill>
                  <a:srgbClr val="000000"/>
                </a:solidFill>
              </a:rPr>
              <a:t>m thickness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To reduce the multiple scattering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in the detector </a:t>
            </a:r>
            <a:r>
              <a:rPr lang="en-US" sz="1400" dirty="0" smtClean="0">
                <a:solidFill>
                  <a:srgbClr val="000000"/>
                </a:solidFill>
              </a:rPr>
              <a:t>while </a:t>
            </a:r>
            <a:r>
              <a:rPr lang="en-US" sz="1400" dirty="0">
                <a:solidFill>
                  <a:srgbClr val="000000"/>
                </a:solidFill>
              </a:rPr>
              <a:t>keeping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a good sensitivity to protons</a:t>
            </a:r>
            <a:r>
              <a:rPr lang="en-GB" sz="1400" dirty="0" smtClean="0">
                <a:solidFill>
                  <a:srgbClr val="000000"/>
                </a:solidFill>
              </a:rPr>
              <a:t>)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Vfd</a:t>
            </a:r>
            <a:r>
              <a:rPr lang="en-GB" sz="2000" b="1" dirty="0" smtClean="0">
                <a:solidFill>
                  <a:srgbClr val="000000"/>
                </a:solidFill>
              </a:rPr>
              <a:t> = 65-75V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43053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4248150" cy="32067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375547"/>
            <a:ext cx="33480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393009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435" t="3909" r="17928" b="3909"/>
          <a:stretch>
            <a:fillRect/>
          </a:stretch>
        </p:blipFill>
        <p:spPr bwMode="auto">
          <a:xfrm>
            <a:off x="0" y="4386659"/>
            <a:ext cx="29162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64615" y="6639163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4482"/>
          <a:stretch>
            <a:fillRect/>
          </a:stretch>
        </p:blipFill>
        <p:spPr>
          <a:xfrm>
            <a:off x="395288" y="1485900"/>
            <a:ext cx="4284662" cy="1655763"/>
          </a:xfrm>
          <a:noFill/>
          <a:ln w="28575">
            <a:solidFill>
              <a:srgbClr val="FF0000"/>
            </a:solidFill>
          </a:ln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VLSI front-end description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95288" y="5013325"/>
            <a:ext cx="4356100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79388" indent="-179388">
              <a:lnSpc>
                <a:spcPct val="13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b="1">
                <a:solidFill>
                  <a:srgbClr val="0000FF"/>
                </a:solidFill>
              </a:rPr>
              <a:t>AMS 0.35u CMOS Technology</a:t>
            </a:r>
          </a:p>
          <a:p>
            <a:pPr marL="179388" indent="-179388">
              <a:lnSpc>
                <a:spcPct val="13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b="1">
                <a:solidFill>
                  <a:srgbClr val="0000FF"/>
                </a:solidFill>
              </a:rPr>
              <a:t>1.6 mm x 6 mm</a:t>
            </a:r>
          </a:p>
          <a:p>
            <a:pPr marL="179388" indent="-179388">
              <a:lnSpc>
                <a:spcPct val="13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b="1">
                <a:solidFill>
                  <a:srgbClr val="0000FF"/>
                </a:solidFill>
              </a:rPr>
              <a:t>32 channels</a:t>
            </a:r>
          </a:p>
          <a:p>
            <a:pPr marL="179388" indent="-179388">
              <a:lnSpc>
                <a:spcPct val="13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b="1">
                <a:solidFill>
                  <a:srgbClr val="0000FF"/>
                </a:solidFill>
              </a:rPr>
              <a:t>Power dissipation = 14,5 mW @ chan</a:t>
            </a:r>
          </a:p>
          <a:p>
            <a:pPr marL="179388" indent="-179388">
              <a:lnSpc>
                <a:spcPct val="13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b="1">
                <a:solidFill>
                  <a:srgbClr val="0000FF"/>
                </a:solidFill>
              </a:rPr>
              <a:t>Vcc = +3.3 V</a:t>
            </a:r>
          </a:p>
        </p:txBody>
      </p:sp>
      <p:pic>
        <p:nvPicPr>
          <p:cNvPr id="25613" name="Picture 13" descr="Screenshot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8138" y="3354388"/>
            <a:ext cx="4537075" cy="1658937"/>
          </a:xfrm>
          <a:noFill/>
          <a:ln/>
        </p:spPr>
      </p:pic>
      <p:sp>
        <p:nvSpPr>
          <p:cNvPr id="25616" name="Line 16"/>
          <p:cNvSpPr>
            <a:spLocks noChangeShapeType="1"/>
          </p:cNvSpPr>
          <p:nvPr/>
        </p:nvSpPr>
        <p:spPr bwMode="auto">
          <a:xfrm rot="10800000" flipH="1">
            <a:off x="900113" y="3095625"/>
            <a:ext cx="415925" cy="6937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4681538" cy="2016125"/>
          </a:xfrm>
          <a:prstGeom prst="rect">
            <a:avLst/>
          </a:prstGeom>
          <a:noFill/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558" y="1412776"/>
            <a:ext cx="3563938" cy="2771775"/>
          </a:xfrm>
          <a:prstGeom prst="rect">
            <a:avLst/>
          </a:prstGeom>
          <a:noFill/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103960"/>
            <a:ext cx="3276600" cy="256540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FF"/>
          </a:solidFill>
        </p:spPr>
        <p:txBody>
          <a:bodyPr/>
          <a:lstStyle/>
          <a:p>
            <a:pPr indent="261938" algn="l"/>
            <a:r>
              <a:rPr lang="en-US" sz="3600">
                <a:solidFill>
                  <a:schemeClr val="bg1"/>
                </a:solidFill>
              </a:rPr>
              <a:t>Calorimeter</a:t>
            </a:r>
          </a:p>
        </p:txBody>
      </p:sp>
      <p:graphicFrame>
        <p:nvGraphicFramePr>
          <p:cNvPr id="48237" name="Group 109"/>
          <p:cNvGraphicFramePr>
            <a:graphicFrameLocks noGrp="1"/>
          </p:cNvGraphicFramePr>
          <p:nvPr>
            <p:ph sz="quarter" idx="3"/>
          </p:nvPr>
        </p:nvGraphicFramePr>
        <p:xfrm>
          <a:off x="179388" y="3573463"/>
          <a:ext cx="4392612" cy="2956560"/>
        </p:xfrm>
        <a:graphic>
          <a:graphicData uri="http://schemas.openxmlformats.org/drawingml/2006/table">
            <a:tbl>
              <a:tblPr/>
              <a:tblGrid>
                <a:gridCol w="3295650"/>
                <a:gridCol w="1096962"/>
              </a:tblGrid>
              <a:tr h="131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YAG:Ce properties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itchFamily="34" charset="0"/>
                        </a:rPr>
                        <a:t>PHYSICAL 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Density [g/cm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4.57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Hygroscopic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Chemical formula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Al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itchFamily="34" charset="0"/>
                        </a:rPr>
                        <a:t>LUMINESCENCE 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Wavelength of max. emission [nm]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550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Decay constant [ns]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Photon yield at 300k [10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 Ph/MeV]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40-50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250825" y="1700213"/>
            <a:ext cx="5616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</a:rPr>
              <a:t>4 </a:t>
            </a:r>
            <a:r>
              <a:rPr lang="en-US" sz="1800" b="1" dirty="0" err="1">
                <a:solidFill>
                  <a:srgbClr val="0000FF"/>
                </a:solidFill>
              </a:rPr>
              <a:t>YAG:Ce</a:t>
            </a:r>
            <a:r>
              <a:rPr lang="en-US" sz="1800" b="1" dirty="0">
                <a:solidFill>
                  <a:srgbClr val="0000FF"/>
                </a:solidFill>
              </a:rPr>
              <a:t> scintillating crystals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	Each crystal 30 x 30 mm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 x 100mm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</a:rPr>
              <a:t>4 Photodiode 18 mm x 18 mm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</a:rPr>
              <a:t>4 commercial front-end</a:t>
            </a:r>
            <a:r>
              <a:rPr lang="en-US" b="1" dirty="0">
                <a:solidFill>
                  <a:srgbClr val="0000FF"/>
                </a:solidFill>
              </a:rPr>
              <a:t>                                                  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(Charge Sensitive Amplifier &amp; shaper )</a:t>
            </a:r>
          </a:p>
          <a:p>
            <a:pPr marL="342900" indent="-342900">
              <a:spcBef>
                <a:spcPct val="20000"/>
              </a:spcBef>
            </a:pP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48164" name="Picture 36" descr="cristal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556792"/>
            <a:ext cx="3455987" cy="2562225"/>
          </a:xfrm>
          <a:noFill/>
          <a:ln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1461864" cy="1236962"/>
          </a:xfrm>
          <a:prstGeom prst="rect">
            <a:avLst/>
          </a:prstGeom>
          <a:noFill/>
          <a:ln w="93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0" name="Freccia in giù 9"/>
          <p:cNvSpPr/>
          <p:nvPr/>
        </p:nvSpPr>
        <p:spPr>
          <a:xfrm rot="16200000">
            <a:off x="4211960" y="1628800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368425"/>
          </a:xfrm>
          <a:solidFill>
            <a:srgbClr val="0000FF"/>
          </a:solidFill>
          <a:ln/>
        </p:spPr>
        <p:txBody>
          <a:bodyPr lIns="92075" tIns="46038" rIns="92075" bIns="46038">
            <a:normAutofit/>
          </a:bodyPr>
          <a:lstStyle/>
          <a:p>
            <a:pPr marL="363538"/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pCT</a:t>
            </a:r>
            <a:r>
              <a:rPr lang="en-US" sz="3000" b="1" dirty="0" smtClean="0">
                <a:solidFill>
                  <a:schemeClr val="bg1"/>
                </a:solidFill>
              </a:rPr>
              <a:t> system designed and manufactured by </a:t>
            </a:r>
            <a:r>
              <a:rPr lang="en-US" sz="3000" b="1" dirty="0">
                <a:solidFill>
                  <a:schemeClr val="bg1"/>
                </a:solidFill>
              </a:rPr>
              <a:t>the </a:t>
            </a:r>
            <a:r>
              <a:rPr lang="en-US" sz="3000" b="1" dirty="0" smtClean="0">
                <a:solidFill>
                  <a:schemeClr val="bg1"/>
                </a:solidFill>
              </a:rPr>
              <a:t>PRIMA INFN CSN5 collaboration</a:t>
            </a:r>
            <a:endParaRPr lang="en-US" sz="3000" b="1" dirty="0">
              <a:solidFill>
                <a:srgbClr val="FF66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5589588"/>
            <a:ext cx="4032250" cy="115252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4 x-y TRACKER MODULES</a:t>
            </a:r>
            <a:r>
              <a:rPr lang="en-US" sz="1800"/>
              <a:t>          </a:t>
            </a:r>
          </a:p>
          <a:p>
            <a:pPr>
              <a:buFontTx/>
              <a:buNone/>
            </a:pPr>
            <a:endParaRPr lang="en-US" sz="1800" b="1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1 CALORIMETER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76825" y="5445125"/>
            <a:ext cx="28432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 b="1">
                <a:solidFill>
                  <a:srgbClr val="FF0000"/>
                </a:solidFill>
              </a:rPr>
              <a:t>Entry and Exit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 b="1">
                <a:solidFill>
                  <a:srgbClr val="FF0000"/>
                </a:solidFill>
              </a:rPr>
              <a:t>position and direction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211638" y="631031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 b="1">
                <a:solidFill>
                  <a:srgbClr val="FF0000"/>
                </a:solidFill>
              </a:rPr>
              <a:t>Residual Energy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924300" y="5661025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059113" y="6310313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1628775"/>
          <a:ext cx="6192838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Immagine bitmap" r:id="rId4" imgW="11298227" imgH="5811061" progId="PBrush">
                  <p:embed/>
                </p:oleObj>
              </mc:Choice>
              <mc:Fallback>
                <p:oleObj name="Immagine bitmap" r:id="rId4" imgW="11298227" imgH="58110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6192838" cy="318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9" descr="DSCN0462"/>
          <p:cNvPicPr>
            <a:picLocks noChangeAspect="1" noChangeArrowheads="1"/>
          </p:cNvPicPr>
          <p:nvPr/>
        </p:nvPicPr>
        <p:blipFill>
          <a:blip r:embed="rId6" cstate="print"/>
          <a:srcRect t="9399" r="4193" b="19254"/>
          <a:stretch>
            <a:fillRect/>
          </a:stretch>
        </p:blipFill>
        <p:spPr bwMode="auto">
          <a:xfrm>
            <a:off x="1187450" y="1773238"/>
            <a:ext cx="6408738" cy="3578225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map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97250"/>
            <a:ext cx="3600450" cy="3460750"/>
          </a:xfrm>
          <a:prstGeom prst="rect">
            <a:avLst/>
          </a:prstGeom>
          <a:noFill/>
        </p:spPr>
      </p:pic>
      <p:pic>
        <p:nvPicPr>
          <p:cNvPr id="33796" name="Picture 4" descr="pro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312493" cy="3072737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00288" y="1628775"/>
            <a:ext cx="262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300288" y="1628775"/>
            <a:ext cx="2781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381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052513"/>
            <a:ext cx="28082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tests: one </a:t>
            </a:r>
            <a:r>
              <a:rPr lang="en-US" sz="2800" dirty="0">
                <a:solidFill>
                  <a:schemeClr val="bg1"/>
                </a:solidFill>
              </a:rPr>
              <a:t>x-y plane </a:t>
            </a:r>
            <a:r>
              <a:rPr lang="en-US" sz="2800" dirty="0" smtClean="0">
                <a:solidFill>
                  <a:schemeClr val="bg1"/>
                </a:solidFill>
              </a:rPr>
              <a:t>with </a:t>
            </a:r>
            <a:r>
              <a:rPr lang="en-US" sz="2800" dirty="0" err="1">
                <a:solidFill>
                  <a:schemeClr val="bg1"/>
                </a:solidFill>
              </a:rPr>
              <a:t>YAG:Ce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calorimeter (I)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p 60MeV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9850" y="1268413"/>
            <a:ext cx="5942013" cy="15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GOAL: to test the functionality of the architecture. </a:t>
            </a:r>
          </a:p>
          <a:p>
            <a:pPr>
              <a:spcBef>
                <a:spcPct val="50000"/>
              </a:spcBef>
            </a:pPr>
            <a:endParaRPr lang="en-US" sz="9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99"/>
                </a:solidFill>
              </a:rPr>
              <a:t>A x-y tracker plane has been coupled with the calorimeter. The test has </a:t>
            </a:r>
            <a:r>
              <a:rPr lang="en-US" sz="1600" b="1" dirty="0" smtClean="0">
                <a:solidFill>
                  <a:srgbClr val="000099"/>
                </a:solidFill>
              </a:rPr>
              <a:t>been performed </a:t>
            </a:r>
            <a:r>
              <a:rPr lang="en-US" sz="1600" b="1" dirty="0">
                <a:solidFill>
                  <a:srgbClr val="000099"/>
                </a:solidFill>
              </a:rPr>
              <a:t>at LNS with 60MeV proton beam.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99"/>
                </a:solidFill>
              </a:rPr>
              <a:t>Collimator </a:t>
            </a:r>
            <a:r>
              <a:rPr lang="en-US" sz="1600" b="1" dirty="0">
                <a:solidFill>
                  <a:srgbClr val="000099"/>
                </a:solidFill>
              </a:rPr>
              <a:t>was used  ( </a:t>
            </a:r>
            <a:r>
              <a:rPr lang="en-US" sz="1600" b="1" dirty="0">
                <a:solidFill>
                  <a:srgbClr val="000099"/>
                </a:solidFill>
                <a:cs typeface="Arial" pitchFamily="34" charset="0"/>
              </a:rPr>
              <a:t>Ø 5mm ). Rate 1-50kHz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06363" y="32131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Counting map ( 1 crystal </a:t>
            </a:r>
            <a:r>
              <a:rPr lang="en-US" b="1" dirty="0" smtClean="0"/>
              <a:t>not connected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4067175" y="4724400"/>
            <a:ext cx="936625" cy="576263"/>
          </a:xfrm>
          <a:prstGeom prst="right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779838" y="414972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Data projection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mappa_crista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05075"/>
            <a:ext cx="3527425" cy="3155950"/>
          </a:xfrm>
          <a:prstGeom prst="rect">
            <a:avLst/>
          </a:prstGeom>
          <a:noFill/>
        </p:spPr>
      </p:pic>
      <p:pic>
        <p:nvPicPr>
          <p:cNvPr id="34821" name="Picture 5" descr="2cristalli_profi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2535238"/>
            <a:ext cx="3708400" cy="2994025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755775" y="1844675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755775" y="1844675"/>
            <a:ext cx="274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466725" y="1916113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Map of events triggered by crystals II (red) and IV (black)</a:t>
            </a:r>
            <a:endParaRPr lang="it-IT" sz="1800" b="1" dirty="0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79388" y="1052513"/>
            <a:ext cx="84248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Correlation between tracker and calorimeter data</a:t>
            </a:r>
            <a:endParaRPr lang="en-US" b="1" dirty="0"/>
          </a:p>
          <a:p>
            <a:endParaRPr lang="en-US" sz="1000" b="1" dirty="0"/>
          </a:p>
          <a:p>
            <a:r>
              <a:rPr lang="it-IT" sz="1600" b="1" dirty="0">
                <a:solidFill>
                  <a:srgbClr val="000099"/>
                </a:solidFill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000099"/>
                </a:solidFill>
              </a:rPr>
              <a:t>collimator </a:t>
            </a:r>
            <a:r>
              <a:rPr lang="en-US" sz="1600" b="1" dirty="0">
                <a:solidFill>
                  <a:srgbClr val="000099"/>
                </a:solidFill>
              </a:rPr>
              <a:t>removed from the beam pipe</a:t>
            </a:r>
            <a:endParaRPr lang="it-IT" sz="1600" b="1" dirty="0">
              <a:solidFill>
                <a:srgbClr val="000099"/>
              </a:solidFill>
            </a:endParaRP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>
            <a:off x="3994150" y="4016375"/>
            <a:ext cx="936625" cy="576263"/>
          </a:xfrm>
          <a:prstGeom prst="right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706813" y="3441700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Data projection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0" y="5805264"/>
            <a:ext cx="89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0099"/>
                </a:solidFill>
              </a:rPr>
              <a:t>Good correlation !  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tests: one </a:t>
            </a:r>
            <a:r>
              <a:rPr lang="en-US" sz="2800" dirty="0">
                <a:solidFill>
                  <a:schemeClr val="bg1"/>
                </a:solidFill>
              </a:rPr>
              <a:t>x-y plane </a:t>
            </a:r>
            <a:r>
              <a:rPr lang="en-US" sz="2800" dirty="0" smtClean="0">
                <a:solidFill>
                  <a:schemeClr val="bg1"/>
                </a:solidFill>
              </a:rPr>
              <a:t>with </a:t>
            </a:r>
            <a:r>
              <a:rPr lang="en-US" sz="2800" dirty="0" err="1">
                <a:solidFill>
                  <a:schemeClr val="bg1"/>
                </a:solidFill>
              </a:rPr>
              <a:t>YAG:Ce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calorimeter (II)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p 60MeV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67175" y="1196975"/>
            <a:ext cx="5076825" cy="3429000"/>
            <a:chOff x="612" y="890"/>
            <a:chExt cx="4219" cy="27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2" y="890"/>
              <a:ext cx="4219" cy="2767"/>
              <a:chOff x="1134" y="2797"/>
              <a:chExt cx="6120" cy="3960"/>
            </a:xfrm>
          </p:grpSpPr>
          <p:pic>
            <p:nvPicPr>
              <p:cNvPr id="70662" name="Picture 6" descr="DSCN046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13763"/>
              <a:stretch>
                <a:fillRect/>
              </a:stretch>
            </p:blipFill>
            <p:spPr bwMode="auto">
              <a:xfrm>
                <a:off x="1134" y="2797"/>
                <a:ext cx="6120" cy="3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663" name="Text Box 7"/>
              <p:cNvSpPr txBox="1">
                <a:spLocks noChangeArrowheads="1"/>
              </p:cNvSpPr>
              <p:nvPr/>
            </p:nvSpPr>
            <p:spPr bwMode="auto">
              <a:xfrm>
                <a:off x="5273" y="6037"/>
                <a:ext cx="1441" cy="360"/>
              </a:xfrm>
              <a:prstGeom prst="rect">
                <a:avLst/>
              </a:prstGeom>
              <a:solidFill>
                <a:schemeClr val="bg1">
                  <a:alpha val="53000"/>
                </a:scheme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it-IT" altLang="ja-JP" sz="1200" b="1">
                    <a:ea typeface="MS Mincho" pitchFamily="49" charset="-128"/>
                  </a:rPr>
                  <a:t>Calorimeter</a:t>
                </a:r>
                <a:endParaRPr lang="it-IT" sz="1200" b="1"/>
              </a:p>
            </p:txBody>
          </p:sp>
          <p:sp>
            <p:nvSpPr>
              <p:cNvPr id="70664" name="AutoShape 8"/>
              <p:cNvSpPr>
                <a:spLocks noChangeArrowheads="1"/>
              </p:cNvSpPr>
              <p:nvPr/>
            </p:nvSpPr>
            <p:spPr bwMode="auto">
              <a:xfrm>
                <a:off x="5814" y="5497"/>
                <a:ext cx="300" cy="510"/>
              </a:xfrm>
              <a:prstGeom prst="upArrow">
                <a:avLst>
                  <a:gd name="adj1" fmla="val 50000"/>
                  <a:gd name="adj2" fmla="val 4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5" name="AutoShape 9"/>
              <p:cNvSpPr>
                <a:spLocks/>
              </p:cNvSpPr>
              <p:nvPr/>
            </p:nvSpPr>
            <p:spPr bwMode="auto">
              <a:xfrm rot="5400000">
                <a:off x="3439" y="2562"/>
                <a:ext cx="610" cy="2160"/>
              </a:xfrm>
              <a:prstGeom prst="leftBrace">
                <a:avLst>
                  <a:gd name="adj1" fmla="val 29508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6" name="AutoShape 10"/>
              <p:cNvSpPr>
                <a:spLocks/>
              </p:cNvSpPr>
              <p:nvPr/>
            </p:nvSpPr>
            <p:spPr bwMode="auto">
              <a:xfrm rot="5400000">
                <a:off x="3499" y="3372"/>
                <a:ext cx="430" cy="720"/>
              </a:xfrm>
              <a:prstGeom prst="leftBrace">
                <a:avLst>
                  <a:gd name="adj1" fmla="val 13953"/>
                  <a:gd name="adj2" fmla="val 47218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7" name="Text Box 11"/>
              <p:cNvSpPr txBox="1">
                <a:spLocks noChangeArrowheads="1"/>
              </p:cNvSpPr>
              <p:nvPr/>
            </p:nvSpPr>
            <p:spPr bwMode="auto">
              <a:xfrm>
                <a:off x="2754" y="3087"/>
                <a:ext cx="1980" cy="360"/>
              </a:xfrm>
              <a:prstGeom prst="rect">
                <a:avLst/>
              </a:prstGeom>
              <a:solidFill>
                <a:srgbClr val="FFFFFF">
                  <a:alpha val="53999"/>
                </a:srgb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it-IT" altLang="ja-JP" sz="1200" b="1" dirty="0" err="1">
                    <a:ea typeface="MS Mincho" pitchFamily="49" charset="-128"/>
                  </a:rPr>
                  <a:t>Tracker</a:t>
                </a:r>
                <a:r>
                  <a:rPr lang="it-IT" altLang="ja-JP" sz="1200" b="1" dirty="0">
                    <a:ea typeface="MS Mincho" pitchFamily="49" charset="-128"/>
                  </a:rPr>
                  <a:t>: </a:t>
                </a:r>
                <a:r>
                  <a:rPr lang="it-IT" altLang="ja-JP" sz="1200" b="1" dirty="0" smtClean="0">
                    <a:ea typeface="MS Mincho" pitchFamily="49" charset="-128"/>
                  </a:rPr>
                  <a:t>4 x-y </a:t>
                </a:r>
                <a:r>
                  <a:rPr lang="it-IT" altLang="ja-JP" sz="1200" b="1" dirty="0" err="1" smtClean="0">
                    <a:ea typeface="MS Mincho" pitchFamily="49" charset="-128"/>
                  </a:rPr>
                  <a:t>planes</a:t>
                </a:r>
                <a:endParaRPr lang="it-IT" sz="1200" b="1" dirty="0"/>
              </a:p>
            </p:txBody>
          </p:sp>
        </p:grp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612" y="2659"/>
              <a:ext cx="726" cy="24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Beam</a:t>
              </a:r>
            </a:p>
          </p:txBody>
        </p:sp>
        <p:sp>
          <p:nvSpPr>
            <p:cNvPr id="70669" name="AutoShape 13"/>
            <p:cNvSpPr>
              <a:spLocks noChangeArrowheads="1"/>
            </p:cNvSpPr>
            <p:nvPr/>
          </p:nvSpPr>
          <p:spPr bwMode="auto">
            <a:xfrm rot="1940642">
              <a:off x="1020" y="2250"/>
              <a:ext cx="227" cy="409"/>
            </a:xfrm>
            <a:prstGeom prst="upArrow">
              <a:avLst>
                <a:gd name="adj1" fmla="val 50000"/>
                <a:gd name="adj2" fmla="val 4504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0" y="1124744"/>
            <a:ext cx="377983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sz="2200" b="1" dirty="0" err="1">
                <a:solidFill>
                  <a:srgbClr val="000099"/>
                </a:solidFill>
              </a:rPr>
              <a:t>Alignment</a:t>
            </a:r>
            <a:r>
              <a:rPr lang="it-IT" sz="2200" b="1" dirty="0">
                <a:solidFill>
                  <a:srgbClr val="000099"/>
                </a:solidFill>
              </a:rPr>
              <a:t> test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2200" b="1" dirty="0" err="1" smtClean="0">
                <a:solidFill>
                  <a:srgbClr val="000099"/>
                </a:solidFill>
              </a:rPr>
              <a:t>Radiography</a:t>
            </a:r>
            <a:r>
              <a:rPr lang="it-IT" sz="2200" b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err="1" smtClean="0">
                <a:solidFill>
                  <a:srgbClr val="000099"/>
                </a:solidFill>
              </a:rPr>
              <a:t>of</a:t>
            </a:r>
            <a:r>
              <a:rPr lang="it-IT" sz="2200" b="1" dirty="0" smtClean="0">
                <a:solidFill>
                  <a:srgbClr val="000099"/>
                </a:solidFill>
              </a:rPr>
              <a:t> a non </a:t>
            </a:r>
            <a:r>
              <a:rPr lang="it-IT" sz="2200" b="1" dirty="0" err="1" smtClean="0">
                <a:solidFill>
                  <a:srgbClr val="000099"/>
                </a:solidFill>
              </a:rPr>
              <a:t>homogeneous</a:t>
            </a:r>
            <a:r>
              <a:rPr lang="it-IT" sz="2200" b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err="1" smtClean="0">
                <a:solidFill>
                  <a:srgbClr val="000099"/>
                </a:solidFill>
              </a:rPr>
              <a:t>phantom</a:t>
            </a:r>
            <a:endParaRPr lang="it-IT" sz="22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2200" b="1" dirty="0" err="1" smtClean="0">
                <a:solidFill>
                  <a:srgbClr val="000099"/>
                </a:solidFill>
              </a:rPr>
              <a:t>radiographies</a:t>
            </a:r>
            <a:r>
              <a:rPr lang="it-IT" sz="2200" b="1" dirty="0" smtClean="0">
                <a:solidFill>
                  <a:srgbClr val="000099"/>
                </a:solidFill>
              </a:rPr>
              <a:t> at </a:t>
            </a:r>
            <a:r>
              <a:rPr lang="it-IT" sz="2200" b="1" dirty="0" err="1" smtClean="0">
                <a:solidFill>
                  <a:srgbClr val="000099"/>
                </a:solidFill>
              </a:rPr>
              <a:t>different</a:t>
            </a:r>
            <a:r>
              <a:rPr lang="it-IT" sz="2200" b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err="1" smtClean="0">
                <a:solidFill>
                  <a:srgbClr val="000099"/>
                </a:solidFill>
              </a:rPr>
              <a:t>angles</a:t>
            </a:r>
            <a:r>
              <a:rPr lang="it-IT" sz="2200" b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err="1" smtClean="0">
                <a:solidFill>
                  <a:srgbClr val="000099"/>
                </a:solidFill>
              </a:rPr>
              <a:t>for</a:t>
            </a:r>
            <a:r>
              <a:rPr lang="it-IT" sz="2200" b="1" dirty="0" smtClean="0">
                <a:solidFill>
                  <a:srgbClr val="000099"/>
                </a:solidFill>
              </a:rPr>
              <a:t> first </a:t>
            </a:r>
            <a:r>
              <a:rPr lang="it-IT" sz="2200" b="1" dirty="0" err="1" smtClean="0">
                <a:solidFill>
                  <a:srgbClr val="000099"/>
                </a:solidFill>
              </a:rPr>
              <a:t>tomographic</a:t>
            </a:r>
            <a:r>
              <a:rPr lang="it-IT" sz="2200" b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err="1" smtClean="0">
                <a:solidFill>
                  <a:srgbClr val="000099"/>
                </a:solidFill>
              </a:rPr>
              <a:t>reconstruction</a:t>
            </a:r>
            <a:endParaRPr lang="it-IT" sz="22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it-IT" sz="2200" b="1" dirty="0">
              <a:solidFill>
                <a:srgbClr val="000099"/>
              </a:solidFill>
            </a:endParaRPr>
          </a:p>
        </p:txBody>
      </p:sp>
      <p:pic>
        <p:nvPicPr>
          <p:cNvPr id="70672" name="Picture 16" descr="DSCN0498"/>
          <p:cNvPicPr>
            <a:picLocks noChangeAspect="1" noChangeArrowheads="1"/>
          </p:cNvPicPr>
          <p:nvPr/>
        </p:nvPicPr>
        <p:blipFill>
          <a:blip r:embed="rId3" cstate="print"/>
          <a:srcRect l="24449" r="4410"/>
          <a:stretch>
            <a:fillRect/>
          </a:stretch>
        </p:blipFill>
        <p:spPr bwMode="auto">
          <a:xfrm>
            <a:off x="6948488" y="4725144"/>
            <a:ext cx="1817687" cy="1916112"/>
          </a:xfrm>
          <a:prstGeom prst="rect">
            <a:avLst/>
          </a:prstGeom>
          <a:noFill/>
        </p:spPr>
      </p:pic>
      <p:pic>
        <p:nvPicPr>
          <p:cNvPr id="70673" name="Picture 17" descr="DSCN0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25144"/>
            <a:ext cx="2535238" cy="1901825"/>
          </a:xfrm>
          <a:prstGeom prst="rect">
            <a:avLst/>
          </a:prstGeom>
          <a:noFill/>
        </p:spPr>
      </p:pic>
      <p:pic>
        <p:nvPicPr>
          <p:cNvPr id="70674" name="Picture 18" descr="DSCN0483 (1)"/>
          <p:cNvPicPr>
            <a:picLocks noChangeAspect="1" noChangeArrowheads="1"/>
          </p:cNvPicPr>
          <p:nvPr/>
        </p:nvPicPr>
        <p:blipFill>
          <a:blip r:embed="rId5" cstate="print"/>
          <a:srcRect l="9599" t="18654" r="4703"/>
          <a:stretch>
            <a:fillRect/>
          </a:stretch>
        </p:blipFill>
        <p:spPr bwMode="auto">
          <a:xfrm>
            <a:off x="179512" y="4077072"/>
            <a:ext cx="3529013" cy="2513013"/>
          </a:xfrm>
          <a:prstGeom prst="rect">
            <a:avLst/>
          </a:prstGeom>
          <a:noFill/>
        </p:spPr>
      </p:pic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tests: Complete apparatus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p 60MeV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61" name="Picture 29" descr="noce_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059758" cy="3055902"/>
          </a:xfrm>
          <a:prstGeom prst="rect">
            <a:avLst/>
          </a:prstGeom>
          <a:noFill/>
        </p:spPr>
      </p:pic>
      <p:pic>
        <p:nvPicPr>
          <p:cNvPr id="69653" name="Picture 21" descr="DSCN0477"/>
          <p:cNvPicPr>
            <a:picLocks noChangeAspect="1" noChangeArrowheads="1"/>
          </p:cNvPicPr>
          <p:nvPr/>
        </p:nvPicPr>
        <p:blipFill>
          <a:blip r:embed="rId3" cstate="print"/>
          <a:srcRect l="15881" b="15106"/>
          <a:stretch>
            <a:fillRect/>
          </a:stretch>
        </p:blipFill>
        <p:spPr bwMode="auto">
          <a:xfrm>
            <a:off x="1547813" y="1123379"/>
            <a:ext cx="2952750" cy="2233613"/>
          </a:xfrm>
          <a:prstGeom prst="rect">
            <a:avLst/>
          </a:prstGeom>
          <a:noFill/>
        </p:spPr>
      </p:pic>
      <p:pic>
        <p:nvPicPr>
          <p:cNvPr id="69654" name="Picture 22" descr="DSCN0492"/>
          <p:cNvPicPr>
            <a:picLocks noChangeAspect="1" noChangeArrowheads="1"/>
          </p:cNvPicPr>
          <p:nvPr/>
        </p:nvPicPr>
        <p:blipFill>
          <a:blip r:embed="rId4" cstate="print"/>
          <a:srcRect l="19031" r="32730"/>
          <a:stretch>
            <a:fillRect/>
          </a:stretch>
        </p:blipFill>
        <p:spPr bwMode="auto">
          <a:xfrm>
            <a:off x="5580112" y="1484313"/>
            <a:ext cx="3195638" cy="4968875"/>
          </a:xfrm>
          <a:prstGeom prst="rect">
            <a:avLst/>
          </a:prstGeom>
          <a:noFill/>
        </p:spPr>
      </p:pic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tests: Radiography of a walnut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p 60MeV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0" descr="erff1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320480" cy="2929981"/>
          </a:xfrm>
          <a:prstGeom prst="rect">
            <a:avLst/>
          </a:prstGeom>
        </p:spPr>
      </p:pic>
      <p:pic>
        <p:nvPicPr>
          <p:cNvPr id="14" name="Picture 13" descr="Profilo_c1_fbfiifivf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4248472" cy="2226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3153742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</a:t>
            </a:r>
            <a:r>
              <a:rPr lang="en-US" dirty="0"/>
              <a:t>cluster in each plane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Cut </a:t>
            </a:r>
            <a:r>
              <a:rPr lang="en-US" dirty="0"/>
              <a:t>on </a:t>
            </a:r>
            <a:r>
              <a:rPr lang="en-US" dirty="0" smtClean="0"/>
              <a:t> </a:t>
            </a:r>
            <a:r>
              <a:rPr lang="en-US" dirty="0"/>
              <a:t>difference between </a:t>
            </a:r>
            <a:r>
              <a:rPr lang="en-US" dirty="0" smtClean="0"/>
              <a:t>“entrance“ </a:t>
            </a:r>
            <a:r>
              <a:rPr lang="en-US" dirty="0"/>
              <a:t>and “exit” </a:t>
            </a:r>
            <a:r>
              <a:rPr lang="en-US" dirty="0" smtClean="0"/>
              <a:t>angles 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611560" y="1124744"/>
            <a:ext cx="3251200" cy="3251200"/>
            <a:chOff x="800100" y="1638300"/>
            <a:chExt cx="3251200" cy="3251200"/>
          </a:xfrm>
        </p:grpSpPr>
        <p:pic>
          <p:nvPicPr>
            <p:cNvPr id="7" name="Picture 6" descr="pianocent-1cutgoo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638300"/>
              <a:ext cx="3251200" cy="32512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409700" y="2273300"/>
              <a:ext cx="2108200" cy="2008981"/>
            </a:xfrm>
            <a:prstGeom prst="line">
              <a:avLst/>
            </a:pr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500366"/>
            <a:ext cx="2133600" cy="365125"/>
          </a:xfrm>
        </p:spPr>
        <p:txBody>
          <a:bodyPr/>
          <a:lstStyle/>
          <a:p>
            <a:fld id="{24CC3F4E-9FF9-4E15-8F85-E040259386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55976" y="5085184"/>
            <a:ext cx="478802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5148064" y="4437112"/>
            <a:ext cx="23042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Sigma=0.170  ± 0.09mm</a:t>
            </a:r>
          </a:p>
          <a:p>
            <a:r>
              <a:rPr lang="en-US" sz="1400" dirty="0" smtClean="0"/>
              <a:t>FWHM = 0.400± 0.212mm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82950" y="5098170"/>
            <a:ext cx="15991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Residual energy (MeV)</a:t>
            </a:r>
            <a:endParaRPr lang="en-US" sz="1200" dirty="0"/>
          </a:p>
        </p:txBody>
      </p:sp>
      <p:sp>
        <p:nvSpPr>
          <p:cNvPr id="42" name="Rettangolo 41"/>
          <p:cNvSpPr/>
          <p:nvPr/>
        </p:nvSpPr>
        <p:spPr>
          <a:xfrm>
            <a:off x="323528" y="4941168"/>
            <a:ext cx="28803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o 147"/>
          <p:cNvGrpSpPr>
            <a:grpSpLocks/>
          </p:cNvGrpSpPr>
          <p:nvPr/>
        </p:nvGrpSpPr>
        <p:grpSpPr bwMode="auto">
          <a:xfrm>
            <a:off x="5076056" y="1052736"/>
            <a:ext cx="2819400" cy="2408238"/>
            <a:chOff x="3936999" y="26987568"/>
            <a:chExt cx="3360082" cy="2877560"/>
          </a:xfrm>
        </p:grpSpPr>
        <p:grpSp>
          <p:nvGrpSpPr>
            <p:cNvPr id="45" name="Group 5"/>
            <p:cNvGrpSpPr>
              <a:grpSpLocks/>
            </p:cNvGrpSpPr>
            <p:nvPr/>
          </p:nvGrpSpPr>
          <p:grpSpPr bwMode="auto">
            <a:xfrm>
              <a:off x="6147336" y="26987568"/>
              <a:ext cx="1149745" cy="1172997"/>
              <a:chOff x="611" y="300"/>
              <a:chExt cx="1543" cy="1542"/>
            </a:xfrm>
          </p:grpSpPr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610" y="300"/>
                <a:ext cx="1544" cy="154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"/>
              <p:cNvSpPr>
                <a:spLocks noChangeArrowheads="1"/>
              </p:cNvSpPr>
              <p:nvPr/>
            </p:nvSpPr>
            <p:spPr bwMode="auto">
              <a:xfrm>
                <a:off x="1199" y="1342"/>
                <a:ext cx="363" cy="3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5" name="Oval 9"/>
              <p:cNvSpPr>
                <a:spLocks noChangeArrowheads="1"/>
              </p:cNvSpPr>
              <p:nvPr/>
            </p:nvSpPr>
            <p:spPr bwMode="auto">
              <a:xfrm>
                <a:off x="703" y="890"/>
                <a:ext cx="363" cy="36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654" y="846"/>
                <a:ext cx="363" cy="36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884" y="572"/>
                <a:ext cx="178" cy="18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12"/>
              <p:cNvSpPr>
                <a:spLocks noChangeArrowheads="1"/>
              </p:cNvSpPr>
              <p:nvPr/>
            </p:nvSpPr>
            <p:spPr bwMode="auto">
              <a:xfrm>
                <a:off x="1700" y="572"/>
                <a:ext cx="182" cy="18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3"/>
              <p:cNvSpPr>
                <a:spLocks noChangeArrowheads="1"/>
              </p:cNvSpPr>
              <p:nvPr/>
            </p:nvSpPr>
            <p:spPr bwMode="auto">
              <a:xfrm>
                <a:off x="884" y="1387"/>
                <a:ext cx="178" cy="18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14"/>
              <p:cNvSpPr>
                <a:spLocks noChangeArrowheads="1"/>
              </p:cNvSpPr>
              <p:nvPr/>
            </p:nvSpPr>
            <p:spPr bwMode="auto">
              <a:xfrm>
                <a:off x="1654" y="1387"/>
                <a:ext cx="183" cy="18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6"/>
              <p:cNvSpPr>
                <a:spLocks noChangeArrowheads="1"/>
              </p:cNvSpPr>
              <p:nvPr/>
            </p:nvSpPr>
            <p:spPr bwMode="auto">
              <a:xfrm>
                <a:off x="1475" y="845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7"/>
              <p:cNvSpPr>
                <a:spLocks noChangeArrowheads="1"/>
              </p:cNvSpPr>
              <p:nvPr/>
            </p:nvSpPr>
            <p:spPr bwMode="auto">
              <a:xfrm>
                <a:off x="1199" y="1163"/>
                <a:ext cx="94" cy="9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18"/>
              <p:cNvSpPr>
                <a:spLocks noChangeArrowheads="1"/>
              </p:cNvSpPr>
              <p:nvPr/>
            </p:nvSpPr>
            <p:spPr bwMode="auto">
              <a:xfrm>
                <a:off x="1475" y="1162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uppo 93"/>
            <p:cNvGrpSpPr>
              <a:grpSpLocks/>
            </p:cNvGrpSpPr>
            <p:nvPr/>
          </p:nvGrpSpPr>
          <p:grpSpPr bwMode="auto">
            <a:xfrm>
              <a:off x="4087853" y="27942992"/>
              <a:ext cx="3174294" cy="1731508"/>
              <a:chOff x="630302" y="22995324"/>
              <a:chExt cx="3174294" cy="1731508"/>
            </a:xfrm>
          </p:grpSpPr>
          <p:cxnSp>
            <p:nvCxnSpPr>
              <p:cNvPr id="53" name="Connettore 1 125"/>
              <p:cNvCxnSpPr/>
              <p:nvPr/>
            </p:nvCxnSpPr>
            <p:spPr>
              <a:xfrm rot="5400000">
                <a:off x="618046" y="23822965"/>
                <a:ext cx="1079322" cy="189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126"/>
              <p:cNvCxnSpPr/>
              <p:nvPr/>
            </p:nvCxnSpPr>
            <p:spPr>
              <a:xfrm rot="5400000">
                <a:off x="982247" y="23840985"/>
                <a:ext cx="1077425" cy="189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ttangolo 127"/>
              <p:cNvSpPr/>
              <p:nvPr/>
            </p:nvSpPr>
            <p:spPr>
              <a:xfrm>
                <a:off x="1699748" y="23341156"/>
                <a:ext cx="132436" cy="99016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56" name="Connettore 1 128"/>
              <p:cNvCxnSpPr/>
              <p:nvPr/>
            </p:nvCxnSpPr>
            <p:spPr>
              <a:xfrm rot="5400000">
                <a:off x="1475095" y="23841934"/>
                <a:ext cx="1079322" cy="189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129"/>
              <p:cNvCxnSpPr/>
              <p:nvPr/>
            </p:nvCxnSpPr>
            <p:spPr>
              <a:xfrm rot="5400000">
                <a:off x="1859158" y="23821069"/>
                <a:ext cx="1079321" cy="189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ttangolo 130"/>
              <p:cNvSpPr/>
              <p:nvPr/>
            </p:nvSpPr>
            <p:spPr>
              <a:xfrm>
                <a:off x="1156761" y="23303219"/>
                <a:ext cx="1243004" cy="1039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59" name="Connettore 2 131"/>
              <p:cNvCxnSpPr/>
              <p:nvPr/>
            </p:nvCxnSpPr>
            <p:spPr>
              <a:xfrm>
                <a:off x="630803" y="24517219"/>
                <a:ext cx="3174672" cy="18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132"/>
              <p:cNvCxnSpPr/>
              <p:nvPr/>
            </p:nvCxnSpPr>
            <p:spPr>
              <a:xfrm rot="5400000" flipH="1" flipV="1">
                <a:off x="-101739" y="23860902"/>
                <a:ext cx="1731847" cy="1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ttangolo 133"/>
              <p:cNvSpPr/>
              <p:nvPr/>
            </p:nvSpPr>
            <p:spPr>
              <a:xfrm>
                <a:off x="2534092" y="23534637"/>
                <a:ext cx="773803" cy="62407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47" name="CasellaDiTesto 94"/>
            <p:cNvSpPr txBox="1">
              <a:spLocks noChangeArrowheads="1"/>
            </p:cNvSpPr>
            <p:nvPr/>
          </p:nvSpPr>
          <p:spPr bwMode="auto">
            <a:xfrm>
              <a:off x="4372794" y="27848595"/>
              <a:ext cx="1968057" cy="404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600" dirty="0"/>
                <a:t>P1 P2   P3 P4 </a:t>
              </a:r>
            </a:p>
          </p:txBody>
        </p:sp>
        <p:cxnSp>
          <p:nvCxnSpPr>
            <p:cNvPr id="48" name="Connettore 4 96"/>
            <p:cNvCxnSpPr>
              <a:stCxn id="55" idx="0"/>
            </p:cNvCxnSpPr>
            <p:nvPr/>
          </p:nvCxnSpPr>
          <p:spPr>
            <a:xfrm rot="5400000" flipH="1" flipV="1">
              <a:off x="5239482" y="27455306"/>
              <a:ext cx="815656" cy="847588"/>
            </a:xfrm>
            <a:prstGeom prst="bentConnector2">
              <a:avLst/>
            </a:prstGeom>
            <a:ln w="57150" cmpd="sng">
              <a:solidFill>
                <a:schemeClr val="tx1"/>
              </a:solidFill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101"/>
            <p:cNvSpPr txBox="1">
              <a:spLocks noChangeArrowheads="1"/>
            </p:cNvSpPr>
            <p:nvPr/>
          </p:nvSpPr>
          <p:spPr bwMode="auto">
            <a:xfrm>
              <a:off x="6786563" y="29387073"/>
              <a:ext cx="409179" cy="47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x</a:t>
              </a:r>
            </a:p>
          </p:txBody>
        </p:sp>
        <p:sp>
          <p:nvSpPr>
            <p:cNvPr id="50" name="CasellaDiTesto 102"/>
            <p:cNvSpPr txBox="1">
              <a:spLocks noChangeArrowheads="1"/>
            </p:cNvSpPr>
            <p:nvPr/>
          </p:nvSpPr>
          <p:spPr bwMode="auto">
            <a:xfrm>
              <a:off x="3936999" y="28090794"/>
              <a:ext cx="473075" cy="47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y</a:t>
              </a:r>
            </a:p>
          </p:txBody>
        </p:sp>
        <p:cxnSp>
          <p:nvCxnSpPr>
            <p:cNvPr id="51" name="Connettore 2 123"/>
            <p:cNvCxnSpPr>
              <a:endCxn id="55" idx="1"/>
            </p:cNvCxnSpPr>
            <p:nvPr/>
          </p:nvCxnSpPr>
          <p:spPr>
            <a:xfrm>
              <a:off x="4173492" y="28766837"/>
              <a:ext cx="983808" cy="15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124"/>
            <p:cNvCxnSpPr>
              <a:stCxn id="55" idx="1"/>
            </p:cNvCxnSpPr>
            <p:nvPr/>
          </p:nvCxnSpPr>
          <p:spPr>
            <a:xfrm rot="10800000" flipH="1" flipV="1">
              <a:off x="5157300" y="28782012"/>
              <a:ext cx="1297870" cy="1365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olo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radiography tests with complete apparatus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p 60MeV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Uppsalawillyc_11.jpg"/>
          <p:cNvPicPr>
            <a:picLocks noChangeAspect="1"/>
          </p:cNvPicPr>
          <p:nvPr/>
        </p:nvPicPr>
        <p:blipFill>
          <a:blip r:embed="rId2" cstate="print">
            <a:lum bright="44000" contrast="80000"/>
          </a:blip>
          <a:srcRect l="8859" t="5501" r="8454" b="8859"/>
          <a:stretch>
            <a:fillRect/>
          </a:stretch>
        </p:blipFill>
        <p:spPr>
          <a:xfrm>
            <a:off x="4860032" y="3861048"/>
            <a:ext cx="2217864" cy="229707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5085184"/>
            <a:ext cx="4392488" cy="119675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sz="2400" b="1" dirty="0" err="1" smtClean="0">
                <a:solidFill>
                  <a:schemeClr val="tx1"/>
                </a:solidFill>
              </a:rPr>
              <a:t>pCT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prototype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mounted</a:t>
            </a:r>
            <a:r>
              <a:rPr lang="it-IT" sz="2400" b="1" dirty="0" smtClean="0">
                <a:solidFill>
                  <a:schemeClr val="tx1"/>
                </a:solidFill>
              </a:rPr>
              <a:t> on</a:t>
            </a:r>
          </a:p>
          <a:p>
            <a:pPr>
              <a:buNone/>
            </a:pPr>
            <a:r>
              <a:rPr lang="it-IT" sz="2400" b="1" dirty="0" smtClean="0">
                <a:solidFill>
                  <a:schemeClr val="tx1"/>
                </a:solidFill>
              </a:rPr>
              <a:t>	180 </a:t>
            </a:r>
            <a:r>
              <a:rPr lang="it-IT" sz="2400" b="1" dirty="0" err="1" smtClean="0">
                <a:solidFill>
                  <a:schemeClr val="tx1"/>
                </a:solidFill>
              </a:rPr>
              <a:t>MeV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protons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beam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line</a:t>
            </a:r>
            <a:endParaRPr lang="it-IT" sz="2400" b="1" dirty="0" smtClean="0">
              <a:solidFill>
                <a:schemeClr val="tx1"/>
              </a:solidFill>
            </a:endParaRPr>
          </a:p>
          <a:p>
            <a:r>
              <a:rPr lang="it-IT" sz="2400" b="1" dirty="0" err="1" smtClean="0">
                <a:solidFill>
                  <a:schemeClr val="tx1"/>
                </a:solidFill>
              </a:rPr>
              <a:t>Radiography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without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filtering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5602" name="Immagine 3" descr="DSCN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9" y="1196752"/>
            <a:ext cx="4811703" cy="36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82661">
            <a:off x="5139791" y="1764845"/>
            <a:ext cx="1879513" cy="191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0"/>
          <p:cNvGrpSpPr/>
          <p:nvPr/>
        </p:nvGrpSpPr>
        <p:grpSpPr>
          <a:xfrm>
            <a:off x="7308304" y="1628800"/>
            <a:ext cx="1597030" cy="1800200"/>
            <a:chOff x="5940152" y="4149080"/>
            <a:chExt cx="2649637" cy="2376264"/>
          </a:xfrm>
        </p:grpSpPr>
        <p:sp>
          <p:nvSpPr>
            <p:cNvPr id="6" name="Rectangle 9"/>
            <p:cNvSpPr/>
            <p:nvPr/>
          </p:nvSpPr>
          <p:spPr>
            <a:xfrm>
              <a:off x="5940152" y="4149080"/>
              <a:ext cx="2448272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4653136"/>
              <a:ext cx="404369" cy="164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4634830"/>
              <a:ext cx="290305" cy="160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012157" y="4149080"/>
              <a:ext cx="2577632" cy="426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 err="1" smtClean="0"/>
                <a:t>Hole</a:t>
              </a:r>
              <a:r>
                <a:rPr lang="it-IT" sz="1500" dirty="0" smtClean="0"/>
                <a:t> </a:t>
              </a:r>
              <a:r>
                <a:rPr lang="it-IT" sz="1500" dirty="0" err="1" smtClean="0"/>
                <a:t>thickn</a:t>
              </a:r>
              <a:r>
                <a:rPr lang="it-IT" sz="1500" dirty="0" smtClean="0"/>
                <a:t>. (cm)</a:t>
              </a:r>
              <a:endParaRPr lang="en-US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216" y="458112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6216" y="5003884"/>
              <a:ext cx="509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1,5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6216" y="5445224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2,3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6216" y="5877272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3,3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7058" y="458112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4,5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37058" y="501317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37058" y="544522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8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37057" y="5939987"/>
              <a:ext cx="647866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10</a:t>
              </a:r>
              <a:endParaRPr lang="en-US" sz="1400" dirty="0"/>
            </a:p>
          </p:txBody>
        </p:sp>
      </p:grpSp>
      <p:sp>
        <p:nvSpPr>
          <p:cNvPr id="22" name="CasellaDiTesto 40"/>
          <p:cNvSpPr txBox="1">
            <a:spLocks noChangeArrowheads="1"/>
          </p:cNvSpPr>
          <p:nvPr/>
        </p:nvSpPr>
        <p:spPr bwMode="auto">
          <a:xfrm>
            <a:off x="4932040" y="1052736"/>
            <a:ext cx="4104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 b="1" dirty="0" err="1" smtClean="0"/>
              <a:t>Pmma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cylindrical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phantom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with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holes</a:t>
            </a:r>
            <a:endParaRPr lang="it-IT" sz="1600" b="1" dirty="0" smtClean="0"/>
          </a:p>
          <a:p>
            <a:pPr algn="ctr" eaLnBrk="1" hangingPunct="1"/>
            <a:r>
              <a:rPr lang="it-IT" sz="1600" b="1" dirty="0" smtClean="0"/>
              <a:t>14 cm total </a:t>
            </a:r>
            <a:r>
              <a:rPr lang="it-IT" sz="1600" b="1" dirty="0" err="1" smtClean="0"/>
              <a:t>thickness</a:t>
            </a:r>
            <a:endParaRPr lang="it-IT" sz="1600" b="1" dirty="0"/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7" cstate="print"/>
          <a:srcRect l="14460" t="7565" r="15648" b="21400"/>
          <a:stretch>
            <a:fillRect/>
          </a:stretch>
        </p:blipFill>
        <p:spPr>
          <a:xfrm>
            <a:off x="7055768" y="3933056"/>
            <a:ext cx="2088232" cy="216024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4860032" y="1484784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radiography tests with complete apparatus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Svedberg Laboratory Uppsala   p 180MeV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FF"/>
          </a:solidFill>
        </p:spPr>
        <p:txBody>
          <a:bodyPr/>
          <a:lstStyle/>
          <a:p>
            <a:pPr indent="533400" algn="l"/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8688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sz="2400" b="1" dirty="0"/>
              <a:t>Introduction: proton therapy and proton imaging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sz="2400" b="1" dirty="0"/>
              <a:t>Proton imaging apparatus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 b="1" dirty="0"/>
              <a:t>Tracker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Single module architecture 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Detector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VLSI front-end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 b="1" dirty="0"/>
              <a:t>Calorimeter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Crystal </a:t>
            </a:r>
            <a:r>
              <a:rPr lang="en-US" sz="1800" b="1" dirty="0" err="1"/>
              <a:t>YAG:Ce</a:t>
            </a:r>
            <a:endParaRPr lang="en-US" sz="1800" b="1" dirty="0"/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Electronic readout 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b="1" dirty="0"/>
              <a:t>Trigger system</a:t>
            </a:r>
          </a:p>
          <a:p>
            <a:pPr marL="1431925" lvl="2" indent="-441325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sz="2400" b="1" dirty="0"/>
              <a:t>First results with proton beam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sz="2400" b="1" dirty="0"/>
              <a:t>Conclusions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672" y="1259468"/>
            <a:ext cx="8686800" cy="4853136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PMMA phantom:  diameter 2 cm, height 4 cm – holes 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ymbol" pitchFamily="18" charset="2"/>
              </a:rPr>
              <a:t>f 4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&amp;6 mm,  length 2 cm  </a:t>
            </a:r>
            <a:r>
              <a:rPr lang="it-IT" sz="2400" b="1" dirty="0" smtClean="0">
                <a:solidFill>
                  <a:schemeClr val="tx1"/>
                </a:solidFill>
              </a:rPr>
              <a:t>36 </a:t>
            </a:r>
            <a:r>
              <a:rPr lang="it-IT" sz="2400" b="1" dirty="0" err="1" smtClean="0">
                <a:solidFill>
                  <a:schemeClr val="tx1"/>
                </a:solidFill>
              </a:rPr>
              <a:t>projections</a:t>
            </a:r>
            <a:r>
              <a:rPr lang="it-IT" sz="2400" b="1" dirty="0" smtClean="0">
                <a:solidFill>
                  <a:schemeClr val="tx1"/>
                </a:solidFill>
              </a:rPr>
              <a:t> (10 </a:t>
            </a:r>
            <a:r>
              <a:rPr lang="it-IT" sz="2400" b="1" dirty="0" err="1" smtClean="0">
                <a:solidFill>
                  <a:schemeClr val="tx1"/>
                </a:solidFill>
              </a:rPr>
              <a:t>degrees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steps</a:t>
            </a:r>
            <a:r>
              <a:rPr lang="it-IT" sz="2400" b="1" dirty="0" smtClean="0">
                <a:solidFill>
                  <a:schemeClr val="tx1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800" b="1" dirty="0" smtClean="0">
              <a:solidFill>
                <a:sysClr val="windowText" lastClr="000000"/>
              </a:solidFill>
            </a:endParaRPr>
          </a:p>
          <a:p>
            <a:pPr marL="342900" lvl="1" indent="-342900">
              <a:buNone/>
            </a:pPr>
            <a:endParaRPr lang="en-US" sz="2400" b="1" dirty="0" smtClean="0"/>
          </a:p>
          <a:p>
            <a:pPr marL="342900" lvl="1" indent="-342900">
              <a:buNone/>
            </a:pPr>
            <a:endParaRPr lang="en-US" sz="2400" b="1" dirty="0" smtClean="0"/>
          </a:p>
        </p:txBody>
      </p:sp>
      <p:grpSp>
        <p:nvGrpSpPr>
          <p:cNvPr id="4" name="Gruppo 54"/>
          <p:cNvGrpSpPr>
            <a:grpSpLocks/>
          </p:cNvGrpSpPr>
          <p:nvPr/>
        </p:nvGrpSpPr>
        <p:grpSpPr bwMode="auto">
          <a:xfrm>
            <a:off x="5148064" y="2708920"/>
            <a:ext cx="2144124" cy="1953251"/>
            <a:chOff x="6497402" y="2423175"/>
            <a:chExt cx="3181524" cy="2825874"/>
          </a:xfrm>
        </p:grpSpPr>
        <p:pic>
          <p:nvPicPr>
            <p:cNvPr id="5" name="Immagine 4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97402" y="2423175"/>
              <a:ext cx="2845916" cy="282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ttore 1 50"/>
            <p:cNvCxnSpPr>
              <a:cxnSpLocks noChangeShapeType="1"/>
            </p:cNvCxnSpPr>
            <p:nvPr/>
          </p:nvCxnSpPr>
          <p:spPr bwMode="auto">
            <a:xfrm flipH="1">
              <a:off x="7734710" y="2627708"/>
              <a:ext cx="19442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" name="Connettore 1 59"/>
            <p:cNvCxnSpPr>
              <a:cxnSpLocks noChangeShapeType="1"/>
            </p:cNvCxnSpPr>
            <p:nvPr/>
          </p:nvCxnSpPr>
          <p:spPr bwMode="auto">
            <a:xfrm flipH="1">
              <a:off x="7734710" y="5032110"/>
              <a:ext cx="19442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" name="Rettangolo 51"/>
            <p:cNvSpPr>
              <a:spLocks noChangeArrowheads="1"/>
            </p:cNvSpPr>
            <p:nvPr/>
          </p:nvSpPr>
          <p:spPr bwMode="auto">
            <a:xfrm rot="16200000">
              <a:off x="8940255" y="3482319"/>
              <a:ext cx="955925" cy="52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2 cm</a:t>
              </a:r>
              <a:endParaRPr lang="it-IT" dirty="0"/>
            </a:p>
          </p:txBody>
        </p:sp>
      </p:grpSp>
      <p:cxnSp>
        <p:nvCxnSpPr>
          <p:cNvPr id="15" name="Connettore 2 14"/>
          <p:cNvCxnSpPr/>
          <p:nvPr/>
        </p:nvCxnSpPr>
        <p:spPr>
          <a:xfrm flipH="1">
            <a:off x="7308304" y="2924944"/>
            <a:ext cx="0" cy="157488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Description: DSCN0498.jpg"/>
          <p:cNvPicPr>
            <a:picLocks noChangeAspect="1"/>
          </p:cNvPicPr>
          <p:nvPr/>
        </p:nvPicPr>
        <p:blipFill>
          <a:blip r:embed="rId3" cstate="print">
            <a:lum bright="20000" contrast="24000"/>
          </a:blip>
          <a:srcRect l="18092" t="17079" r="16356" b="17224"/>
          <a:stretch>
            <a:fillRect/>
          </a:stretch>
        </p:blipFill>
        <p:spPr bwMode="auto">
          <a:xfrm>
            <a:off x="1331640" y="2636912"/>
            <a:ext cx="3312368" cy="33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First Tomography tests with complete apparatus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LNS   p 60 </a:t>
            </a:r>
            <a:r>
              <a:rPr lang="en-US" sz="2400" dirty="0" err="1" smtClean="0">
                <a:solidFill>
                  <a:schemeClr val="bg1"/>
                </a:solidFill>
              </a:rPr>
              <a:t>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12895"/>
            <a:ext cx="8858312" cy="54093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it-IT" sz="2000" b="1" dirty="0" smtClean="0"/>
              <a:t>Definition of the </a:t>
            </a:r>
            <a:r>
              <a:rPr lang="it-IT" sz="2000" b="1" dirty="0" err="1"/>
              <a:t>tomographic</a:t>
            </a:r>
            <a:r>
              <a:rPr lang="it-IT" sz="2000" b="1" dirty="0"/>
              <a:t> </a:t>
            </a:r>
            <a:r>
              <a:rPr lang="it-IT" sz="2000" b="1" dirty="0" err="1"/>
              <a:t>equation</a:t>
            </a:r>
            <a:r>
              <a:rPr lang="it-IT" sz="2000" b="1" dirty="0"/>
              <a:t> (Wang, Med.Phys. 37(8), 2010: </a:t>
            </a:r>
            <a:r>
              <a:rPr lang="it-IT" sz="2000" b="1" dirty="0" smtClean="0"/>
              <a:t>4138)</a:t>
            </a:r>
            <a:endParaRPr lang="it-IT" sz="2000" b="1" dirty="0"/>
          </a:p>
          <a:p>
            <a:pPr algn="just"/>
            <a:endParaRPr lang="en-US" sz="2000" b="1" dirty="0" smtClean="0"/>
          </a:p>
          <a:p>
            <a:pPr algn="just"/>
            <a:endParaRPr lang="en-US" sz="2000" b="1" dirty="0"/>
          </a:p>
          <a:p>
            <a:pPr algn="just"/>
            <a:endParaRPr lang="en-US" sz="2000" b="1" dirty="0" smtClean="0"/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endParaRPr lang="en-US" sz="2000" b="1" dirty="0" smtClean="0"/>
          </a:p>
          <a:p>
            <a:pPr algn="just"/>
            <a:endParaRPr lang="it-IT" sz="2000" b="1" dirty="0"/>
          </a:p>
          <a:p>
            <a:pPr algn="just"/>
            <a:endParaRPr lang="it-IT" sz="2000" b="1" dirty="0" smtClean="0"/>
          </a:p>
          <a:p>
            <a:pPr algn="just"/>
            <a:endParaRPr lang="it-IT" sz="2000" b="1" dirty="0"/>
          </a:p>
          <a:p>
            <a:pPr algn="just"/>
            <a:endParaRPr lang="it-IT" sz="2000" b="1" dirty="0" smtClean="0"/>
          </a:p>
          <a:p>
            <a:pPr marL="0" indent="0" algn="just">
              <a:buNone/>
            </a:pPr>
            <a:endParaRPr lang="en-US" sz="2000" b="1" dirty="0" smtClean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34481"/>
              </p:ext>
            </p:extLst>
          </p:nvPr>
        </p:nvGraphicFramePr>
        <p:xfrm>
          <a:off x="1691680" y="2067694"/>
          <a:ext cx="5670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Equazione" r:id="rId4" imgW="3276600" imgH="495300" progId="Equation.3">
                  <p:embed/>
                </p:oleObj>
              </mc:Choice>
              <mc:Fallback>
                <p:oleObj name="Equazione" r:id="rId4" imgW="32766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7694"/>
                        <a:ext cx="56705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33"/>
          <p:cNvGrpSpPr/>
          <p:nvPr/>
        </p:nvGrpSpPr>
        <p:grpSpPr>
          <a:xfrm>
            <a:off x="0" y="1916832"/>
            <a:ext cx="8779768" cy="1331277"/>
            <a:chOff x="0" y="1737683"/>
            <a:chExt cx="8779768" cy="1331277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7577708" y="1988840"/>
              <a:ext cx="120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«</a:t>
              </a:r>
              <a:r>
                <a:rPr lang="it-IT" sz="1600" b="1" dirty="0" err="1" smtClean="0"/>
                <a:t>projection</a:t>
              </a:r>
              <a:r>
                <a:rPr lang="it-IT" b="1" dirty="0" smtClean="0"/>
                <a:t>»</a:t>
              </a:r>
              <a:endParaRPr lang="en-US" b="1" dirty="0"/>
            </a:p>
          </p:txBody>
        </p:sp>
        <p:cxnSp>
          <p:nvCxnSpPr>
            <p:cNvPr id="15" name="Connettore 2 14"/>
            <p:cNvCxnSpPr/>
            <p:nvPr/>
          </p:nvCxnSpPr>
          <p:spPr>
            <a:xfrm flipH="1" flipV="1">
              <a:off x="7442727" y="1994667"/>
              <a:ext cx="365508" cy="836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arrotondato 18"/>
            <p:cNvSpPr/>
            <p:nvPr/>
          </p:nvSpPr>
          <p:spPr>
            <a:xfrm>
              <a:off x="3583805" y="1737683"/>
              <a:ext cx="3744416" cy="1043245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1961084" y="2054053"/>
              <a:ext cx="1191236" cy="366835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0" y="2330296"/>
              <a:ext cx="17145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/>
                <a:t>Unknown</a:t>
              </a:r>
              <a:r>
                <a:rPr lang="it-IT" sz="1400" b="1" dirty="0" smtClean="0"/>
                <a:t> stopping power </a:t>
              </a:r>
              <a:r>
                <a:rPr lang="it-IT" sz="1400" b="1" dirty="0" err="1" smtClean="0"/>
                <a:t>distribution</a:t>
              </a:r>
              <a:r>
                <a:rPr lang="it-IT" sz="1400" b="1" dirty="0" smtClean="0"/>
                <a:t> (</a:t>
              </a:r>
              <a:r>
                <a:rPr lang="it-IT" sz="1400" b="1" dirty="0" err="1" smtClean="0"/>
                <a:t>at</a:t>
              </a:r>
              <a:r>
                <a:rPr lang="it-IT" sz="1400" b="1" dirty="0" smtClean="0"/>
                <a:t> E</a:t>
              </a:r>
              <a:r>
                <a:rPr lang="it-IT" sz="1400" b="1" baseline="-25000" dirty="0" smtClean="0"/>
                <a:t>0</a:t>
              </a:r>
              <a:r>
                <a:rPr lang="it-IT" sz="1400" b="1" dirty="0" smtClean="0"/>
                <a:t>)</a:t>
              </a:r>
              <a:endParaRPr lang="en-US" sz="1600" b="1" dirty="0"/>
            </a:p>
          </p:txBody>
        </p:sp>
        <p:cxnSp>
          <p:nvCxnSpPr>
            <p:cNvPr id="31" name="Connettore 4 30"/>
            <p:cNvCxnSpPr>
              <a:stCxn id="24" idx="0"/>
              <a:endCxn id="23" idx="0"/>
            </p:cNvCxnSpPr>
            <p:nvPr/>
          </p:nvCxnSpPr>
          <p:spPr>
            <a:xfrm rot="5400000" flipH="1" flipV="1">
              <a:off x="1568858" y="1342452"/>
              <a:ext cx="276243" cy="1699446"/>
            </a:xfrm>
            <a:prstGeom prst="bentConnector3">
              <a:avLst>
                <a:gd name="adj1" fmla="val 18275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ttangolo 7"/>
          <p:cNvSpPr/>
          <p:nvPr/>
        </p:nvSpPr>
        <p:spPr>
          <a:xfrm>
            <a:off x="251520" y="3297178"/>
            <a:ext cx="8326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b="1" dirty="0"/>
              <a:t>Evaluation of the “projection” term (through </a:t>
            </a:r>
            <a:r>
              <a:rPr lang="it-IT" sz="2000" b="1" dirty="0" err="1"/>
              <a:t>numerical</a:t>
            </a:r>
            <a:r>
              <a:rPr lang="it-IT" sz="2000" b="1" dirty="0"/>
              <a:t> </a:t>
            </a:r>
            <a:r>
              <a:rPr lang="en-US" sz="2000" b="1" dirty="0"/>
              <a:t>integration</a:t>
            </a:r>
            <a:r>
              <a:rPr lang="it-IT" sz="2000" b="1" dirty="0"/>
              <a:t> </a:t>
            </a:r>
            <a:r>
              <a:rPr lang="it-IT" sz="2000" b="1" dirty="0" err="1"/>
              <a:t>starting</a:t>
            </a:r>
            <a:r>
              <a:rPr lang="it-IT" sz="2000" b="1" dirty="0"/>
              <a:t> from NIST </a:t>
            </a:r>
            <a:r>
              <a:rPr lang="it-IT" sz="2000" b="1" dirty="0" err="1"/>
              <a:t>tables</a:t>
            </a:r>
            <a:r>
              <a:rPr lang="it-IT" sz="2000" b="1" dirty="0"/>
              <a:t> and </a:t>
            </a:r>
            <a:r>
              <a:rPr lang="en-US" sz="2000" b="1" dirty="0"/>
              <a:t>using the measured 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res</a:t>
            </a:r>
            <a:r>
              <a:rPr lang="it-IT" sz="2000" b="1" dirty="0"/>
              <a:t>)</a:t>
            </a:r>
          </a:p>
        </p:txBody>
      </p:sp>
      <p:grpSp>
        <p:nvGrpSpPr>
          <p:cNvPr id="5" name="Gruppo 8"/>
          <p:cNvGrpSpPr>
            <a:grpSpLocks noChangeAspect="1"/>
          </p:cNvGrpSpPr>
          <p:nvPr/>
        </p:nvGrpSpPr>
        <p:grpSpPr>
          <a:xfrm>
            <a:off x="2366755" y="4014065"/>
            <a:ext cx="3864166" cy="1960566"/>
            <a:chOff x="5328224" y="2803307"/>
            <a:chExt cx="3220139" cy="1633805"/>
          </a:xfrm>
        </p:grpSpPr>
        <p:grpSp>
          <p:nvGrpSpPr>
            <p:cNvPr id="7" name="Gruppo 34"/>
            <p:cNvGrpSpPr/>
            <p:nvPr/>
          </p:nvGrpSpPr>
          <p:grpSpPr>
            <a:xfrm>
              <a:off x="5695973" y="2803307"/>
              <a:ext cx="2852390" cy="963539"/>
              <a:chOff x="3354058" y="3775435"/>
              <a:chExt cx="2852390" cy="963539"/>
            </a:xfrm>
          </p:grpSpPr>
          <p:sp>
            <p:nvSpPr>
              <p:cNvPr id="6" name="Freccia a destra 5"/>
              <p:cNvSpPr/>
              <p:nvPr/>
            </p:nvSpPr>
            <p:spPr>
              <a:xfrm>
                <a:off x="4390325" y="4617152"/>
                <a:ext cx="285102" cy="121822"/>
              </a:xfrm>
              <a:prstGeom prst="rightArrow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3354058" y="3775435"/>
                <a:ext cx="5245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/>
                  <a:t>E</a:t>
                </a:r>
                <a:r>
                  <a:rPr lang="it-IT" sz="1600" b="1" baseline="-25000" dirty="0" err="1" smtClean="0"/>
                  <a:t>res</a:t>
                </a:r>
                <a:endParaRPr lang="en-US" sz="1600" b="1" baseline="-25000" dirty="0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4890596" y="3806212"/>
                <a:ext cx="1315852" cy="25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Wang</a:t>
                </a:r>
                <a:r>
                  <a:rPr lang="it-IT" sz="1400" b="1" dirty="0" smtClean="0"/>
                  <a:t> </a:t>
                </a:r>
                <a:r>
                  <a:rPr lang="it-IT" sz="1400" b="1" dirty="0" err="1" smtClean="0"/>
                  <a:t>projection</a:t>
                </a:r>
                <a:endParaRPr lang="en-US" sz="1400" b="1" dirty="0"/>
              </a:p>
            </p:txBody>
          </p:sp>
        </p:grpSp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4" y="3177112"/>
              <a:ext cx="1260000" cy="1260000"/>
            </a:xfrm>
            <a:prstGeom prst="rect">
              <a:avLst/>
            </a:prstGeom>
          </p:spPr>
        </p:pic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32" y="3177112"/>
              <a:ext cx="1260000" cy="126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64" name="CasellaDiTesto 63"/>
          <p:cNvSpPr txBox="1"/>
          <p:nvPr/>
        </p:nvSpPr>
        <p:spPr>
          <a:xfrm>
            <a:off x="251520" y="472514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Mean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measured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residual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energy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plotted</a:t>
            </a:r>
            <a:r>
              <a:rPr lang="it-IT" sz="1600" b="1" dirty="0" smtClean="0"/>
              <a:t> at P3 </a:t>
            </a:r>
            <a:r>
              <a:rPr lang="it-IT" sz="1600" b="1" dirty="0" err="1" smtClean="0"/>
              <a:t>plane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6228184" y="4653136"/>
            <a:ext cx="238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Corresponding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Wang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projections</a:t>
            </a:r>
            <a:endParaRPr lang="it-IT" sz="1600" b="1" dirty="0"/>
          </a:p>
        </p:txBody>
      </p:sp>
      <p:sp>
        <p:nvSpPr>
          <p:cNvPr id="27" name="Rettangolo 26"/>
          <p:cNvSpPr/>
          <p:nvPr/>
        </p:nvSpPr>
        <p:spPr>
          <a:xfrm>
            <a:off x="0" y="623731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Vanzi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E. et al.   The PRIMA collaboration: preliminary results in FBP reconstruction of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pCT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data, in press on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Nucl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Instrum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Meth A.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Data Analysis: </a:t>
            </a:r>
            <a:r>
              <a:rPr lang="en-US" sz="4000" dirty="0" err="1" smtClean="0">
                <a:solidFill>
                  <a:schemeClr val="bg1"/>
                </a:solidFill>
              </a:rPr>
              <a:t>Tomographic</a:t>
            </a:r>
            <a:r>
              <a:rPr lang="en-US" sz="4000" dirty="0" smtClean="0">
                <a:solidFill>
                  <a:schemeClr val="bg1"/>
                </a:solidFill>
              </a:rPr>
              <a:t> equation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672" y="1259468"/>
            <a:ext cx="86868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n-US" sz="1800" b="1" dirty="0" smtClean="0">
              <a:solidFill>
                <a:sysClr val="windowText" lastClr="000000"/>
              </a:solidFill>
            </a:endParaRPr>
          </a:p>
          <a:p>
            <a:pPr marL="342900" lvl="1" indent="-342900">
              <a:buNone/>
            </a:pPr>
            <a:endParaRPr lang="en-US" sz="2400" b="1" dirty="0" smtClean="0"/>
          </a:p>
          <a:p>
            <a:pPr marL="342900" lvl="1" indent="-342900">
              <a:buNone/>
            </a:pPr>
            <a:endParaRPr lang="en-US" sz="2400" b="1" dirty="0" smtClean="0"/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359024" y="1412776"/>
            <a:ext cx="8245424" cy="16930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defined a plane parallel to detector’s planes passing through the phantom axis.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it-IT" sz="2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sampled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256 x 256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200µm pixel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For each event, associated projection bin is determined by the intersection of the line connecting  P2 and P3 impact points with the plane.</a:t>
            </a:r>
            <a:endParaRPr lang="en-US" sz="2200" dirty="0" smtClean="0"/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po 67"/>
          <p:cNvGrpSpPr/>
          <p:nvPr/>
        </p:nvGrpSpPr>
        <p:grpSpPr>
          <a:xfrm>
            <a:off x="2915816" y="3284984"/>
            <a:ext cx="3096344" cy="2279088"/>
            <a:chOff x="5292080" y="3433648"/>
            <a:chExt cx="3568792" cy="2567120"/>
          </a:xfrm>
        </p:grpSpPr>
        <p:cxnSp>
          <p:nvCxnSpPr>
            <p:cNvPr id="26" name="Connettore 2 25"/>
            <p:cNvCxnSpPr/>
            <p:nvPr/>
          </p:nvCxnSpPr>
          <p:spPr>
            <a:xfrm>
              <a:off x="5292080" y="5500697"/>
              <a:ext cx="64294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5292080" y="4786317"/>
              <a:ext cx="64294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5292080" y="4572003"/>
              <a:ext cx="64294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292080" y="3857623"/>
              <a:ext cx="64294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109"/>
            <p:cNvSpPr>
              <a:spLocks noChangeArrowheads="1"/>
            </p:cNvSpPr>
            <p:nvPr/>
          </p:nvSpPr>
          <p:spPr bwMode="auto">
            <a:xfrm rot="16200000">
              <a:off x="6400514" y="3681500"/>
              <a:ext cx="2133612" cy="2045026"/>
            </a:xfrm>
            <a:prstGeom prst="ellipse">
              <a:avLst/>
            </a:prstGeom>
            <a:solidFill>
              <a:schemeClr val="tx1">
                <a:lumMod val="90000"/>
                <a:lumOff val="10000"/>
                <a:alpha val="43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Ovale 110"/>
            <p:cNvSpPr>
              <a:spLocks noChangeArrowheads="1"/>
            </p:cNvSpPr>
            <p:nvPr/>
          </p:nvSpPr>
          <p:spPr bwMode="auto">
            <a:xfrm rot="16200000">
              <a:off x="7169519" y="5046108"/>
              <a:ext cx="627644" cy="5692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Ovale 111"/>
            <p:cNvSpPr>
              <a:spLocks noChangeArrowheads="1"/>
            </p:cNvSpPr>
            <p:nvPr/>
          </p:nvSpPr>
          <p:spPr bwMode="auto">
            <a:xfrm rot="16200000">
              <a:off x="7003656" y="3741815"/>
              <a:ext cx="902826" cy="8180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Rettangolo 32"/>
            <p:cNvSpPr/>
            <p:nvPr/>
          </p:nvSpPr>
          <p:spPr bwMode="auto">
            <a:xfrm rot="16200000">
              <a:off x="7427834" y="4720129"/>
              <a:ext cx="2484000" cy="772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34" name="Figura a mano libera 114"/>
            <p:cNvSpPr>
              <a:spLocks/>
            </p:cNvSpPr>
            <p:nvPr/>
          </p:nvSpPr>
          <p:spPr bwMode="auto">
            <a:xfrm rot="16200000">
              <a:off x="7325959" y="3634380"/>
              <a:ext cx="348690" cy="2416336"/>
            </a:xfrm>
            <a:custGeom>
              <a:avLst/>
              <a:gdLst>
                <a:gd name="T0" fmla="*/ 463219 w 209405"/>
                <a:gd name="T1" fmla="*/ 0 h 1432560"/>
                <a:gd name="T2" fmla="*/ 547440 w 209405"/>
                <a:gd name="T3" fmla="*/ 1573320 h 1432560"/>
                <a:gd name="T4" fmla="*/ 0 w 209405"/>
                <a:gd name="T5" fmla="*/ 4108112 h 1432560"/>
                <a:gd name="T6" fmla="*/ 0 w 209405"/>
                <a:gd name="T7" fmla="*/ 4108112 h 1432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405" h="1432560">
                  <a:moveTo>
                    <a:pt x="167640" y="0"/>
                  </a:moveTo>
                  <a:cubicBezTo>
                    <a:pt x="196850" y="154940"/>
                    <a:pt x="226060" y="309880"/>
                    <a:pt x="198120" y="548640"/>
                  </a:cubicBezTo>
                  <a:cubicBezTo>
                    <a:pt x="170180" y="787400"/>
                    <a:pt x="0" y="1432560"/>
                    <a:pt x="0" y="1432560"/>
                  </a:cubicBez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5" name="Rettangolo 118"/>
            <p:cNvSpPr>
              <a:spLocks noChangeArrowheads="1"/>
            </p:cNvSpPr>
            <p:nvPr/>
          </p:nvSpPr>
          <p:spPr bwMode="auto">
            <a:xfrm rot="16200000">
              <a:off x="6163028" y="4671029"/>
              <a:ext cx="2567120" cy="92357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36" name="Connettore 2 56"/>
            <p:cNvCxnSpPr>
              <a:cxnSpLocks noChangeShapeType="1"/>
            </p:cNvCxnSpPr>
            <p:nvPr/>
          </p:nvCxnSpPr>
          <p:spPr bwMode="auto">
            <a:xfrm rot="16200000" flipV="1">
              <a:off x="6987634" y="5252495"/>
              <a:ext cx="0" cy="87078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37" name="Figura a mano libera 114"/>
            <p:cNvSpPr>
              <a:spLocks/>
            </p:cNvSpPr>
            <p:nvPr/>
          </p:nvSpPr>
          <p:spPr bwMode="auto">
            <a:xfrm rot="16200000">
              <a:off x="7317478" y="4455218"/>
              <a:ext cx="312880" cy="2435184"/>
            </a:xfrm>
            <a:custGeom>
              <a:avLst/>
              <a:gdLst>
                <a:gd name="T0" fmla="*/ 329019 w 188311"/>
                <a:gd name="T1" fmla="*/ 0 h 1443111"/>
                <a:gd name="T2" fmla="*/ 325908 w 188311"/>
                <a:gd name="T3" fmla="*/ 1129082 h 1443111"/>
                <a:gd name="T4" fmla="*/ 0 w 188311"/>
                <a:gd name="T5" fmla="*/ 2913836 h 14431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311" h="1443111">
                  <a:moveTo>
                    <a:pt x="167640" y="0"/>
                  </a:moveTo>
                  <a:cubicBezTo>
                    <a:pt x="196850" y="154940"/>
                    <a:pt x="193995" y="320431"/>
                    <a:pt x="166055" y="559191"/>
                  </a:cubicBezTo>
                  <a:cubicBezTo>
                    <a:pt x="138115" y="797951"/>
                    <a:pt x="0" y="1443111"/>
                    <a:pt x="0" y="1443111"/>
                  </a:cubicBez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8" name="Figura a mano libera 114"/>
            <p:cNvSpPr>
              <a:spLocks/>
            </p:cNvSpPr>
            <p:nvPr/>
          </p:nvSpPr>
          <p:spPr bwMode="auto">
            <a:xfrm rot="16200000" flipH="1">
              <a:off x="7389617" y="2517626"/>
              <a:ext cx="237487" cy="2416336"/>
            </a:xfrm>
            <a:custGeom>
              <a:avLst/>
              <a:gdLst>
                <a:gd name="T0" fmla="*/ 218838 w 182341"/>
                <a:gd name="T1" fmla="*/ 0 h 1432560"/>
                <a:gd name="T2" fmla="*/ 200481 w 182341"/>
                <a:gd name="T3" fmla="*/ 1107301 h 1432560"/>
                <a:gd name="T4" fmla="*/ 0 w 182341"/>
                <a:gd name="T5" fmla="*/ 2891284 h 1432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341" h="1432560">
                  <a:moveTo>
                    <a:pt x="181260" y="0"/>
                  </a:moveTo>
                  <a:cubicBezTo>
                    <a:pt x="176420" y="176043"/>
                    <a:pt x="193995" y="309880"/>
                    <a:pt x="166055" y="548640"/>
                  </a:cubicBezTo>
                  <a:cubicBezTo>
                    <a:pt x="138115" y="787400"/>
                    <a:pt x="0" y="1432560"/>
                    <a:pt x="0" y="1432560"/>
                  </a:cubicBez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cxnSp>
          <p:nvCxnSpPr>
            <p:cNvPr id="39" name="Connettore 1 2"/>
            <p:cNvCxnSpPr>
              <a:cxnSpLocks noChangeShapeType="1"/>
              <a:stCxn id="37" idx="0"/>
              <a:endCxn id="37" idx="2"/>
            </p:cNvCxnSpPr>
            <p:nvPr/>
          </p:nvCxnSpPr>
          <p:spPr bwMode="auto">
            <a:xfrm rot="16200000" flipH="1">
              <a:off x="7334441" y="4472181"/>
              <a:ext cx="278953" cy="243518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40" name="Connettore 1 63"/>
            <p:cNvCxnSpPr>
              <a:cxnSpLocks noChangeShapeType="1"/>
            </p:cNvCxnSpPr>
            <p:nvPr/>
          </p:nvCxnSpPr>
          <p:spPr bwMode="auto">
            <a:xfrm rot="16200000" flipH="1">
              <a:off x="7374022" y="3639092"/>
              <a:ext cx="278953" cy="243518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41" name="Connettore 2 64"/>
            <p:cNvCxnSpPr>
              <a:cxnSpLocks noChangeShapeType="1"/>
            </p:cNvCxnSpPr>
            <p:nvPr/>
          </p:nvCxnSpPr>
          <p:spPr bwMode="auto">
            <a:xfrm rot="16200000" flipV="1">
              <a:off x="6987634" y="4415636"/>
              <a:ext cx="0" cy="87078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2" name="Connettore 2 67"/>
            <p:cNvCxnSpPr>
              <a:cxnSpLocks noChangeShapeType="1"/>
            </p:cNvCxnSpPr>
            <p:nvPr/>
          </p:nvCxnSpPr>
          <p:spPr bwMode="auto">
            <a:xfrm flipH="1">
              <a:off x="6516216" y="3772868"/>
              <a:ext cx="940526" cy="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43" name="Rettangolo 42"/>
            <p:cNvSpPr/>
            <p:nvPr/>
          </p:nvSpPr>
          <p:spPr bwMode="auto">
            <a:xfrm rot="16200000">
              <a:off x="7580234" y="4720129"/>
              <a:ext cx="2484000" cy="772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44" name="Rettangolo 43"/>
            <p:cNvSpPr/>
            <p:nvPr/>
          </p:nvSpPr>
          <p:spPr bwMode="auto">
            <a:xfrm rot="16200000">
              <a:off x="4867153" y="4704370"/>
              <a:ext cx="2484000" cy="772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45" name="Rettangolo 44"/>
            <p:cNvSpPr/>
            <p:nvPr/>
          </p:nvSpPr>
          <p:spPr bwMode="auto">
            <a:xfrm rot="16200000">
              <a:off x="5019553" y="4704370"/>
              <a:ext cx="2484000" cy="772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ea typeface="+mn-ea"/>
              </a:endParaRPr>
            </a:p>
          </p:txBody>
        </p:sp>
        <p:cxnSp>
          <p:nvCxnSpPr>
            <p:cNvPr id="46" name="Connettore 1 65"/>
            <p:cNvCxnSpPr>
              <a:cxnSpLocks noChangeShapeType="1"/>
              <a:endCxn id="38" idx="2"/>
            </p:cNvCxnSpPr>
            <p:nvPr/>
          </p:nvCxnSpPr>
          <p:spPr bwMode="auto">
            <a:xfrm rot="16200000">
              <a:off x="7383020" y="2527993"/>
              <a:ext cx="254451" cy="24125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</p:grpSp>
      <p:sp>
        <p:nvSpPr>
          <p:cNvPr id="50" name="CasellaDiTesto 49"/>
          <p:cNvSpPr txBox="1"/>
          <p:nvPr/>
        </p:nvSpPr>
        <p:spPr>
          <a:xfrm>
            <a:off x="3618782" y="55799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P2</a:t>
            </a:r>
            <a:endParaRPr lang="en-US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562998" y="55799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P3</a:t>
            </a:r>
            <a:endParaRPr lang="en-US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Data Analysis: </a:t>
            </a:r>
            <a:r>
              <a:rPr lang="en-US" sz="4000" dirty="0" err="1" smtClean="0">
                <a:solidFill>
                  <a:schemeClr val="bg1"/>
                </a:solidFill>
              </a:rPr>
              <a:t>Rebinning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/>
          <p:cNvSpPr txBox="1"/>
          <p:nvPr/>
        </p:nvSpPr>
        <p:spPr>
          <a:xfrm>
            <a:off x="395536" y="3420289"/>
            <a:ext cx="3240360" cy="58477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Butterworth filter: order 2, </a:t>
            </a:r>
          </a:p>
          <a:p>
            <a:pPr algn="ctr"/>
            <a:r>
              <a:rPr lang="en-US" sz="1600" dirty="0" smtClean="0"/>
              <a:t>cut-off 20/128 of the </a:t>
            </a:r>
            <a:r>
              <a:rPr lang="en-US" sz="1600" dirty="0" err="1" smtClean="0"/>
              <a:t>Nyquist</a:t>
            </a:r>
            <a:r>
              <a:rPr lang="en-US" sz="1600" dirty="0" smtClean="0"/>
              <a:t> freq.</a:t>
            </a:r>
            <a:endParaRPr lang="en-US" sz="16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16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CasellaDiTesto 31"/>
          <p:cNvSpPr txBox="1"/>
          <p:nvPr/>
        </p:nvSpPr>
        <p:spPr>
          <a:xfrm>
            <a:off x="3707904" y="4725144"/>
            <a:ext cx="489654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quality images without cuts: possibility of reducing acquisition times and dose in patient procedures </a:t>
            </a:r>
            <a:endParaRPr lang="en-US" sz="2400" b="1" dirty="0"/>
          </a:p>
        </p:txBody>
      </p:sp>
      <p:pic>
        <p:nvPicPr>
          <p:cNvPr id="33" name="nocutPC_20_4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4077072"/>
            <a:ext cx="2160000" cy="2160000"/>
          </a:xfrm>
          <a:prstGeom prst="rect">
            <a:avLst/>
          </a:prstGeom>
        </p:spPr>
      </p:pic>
      <p:sp>
        <p:nvSpPr>
          <p:cNvPr id="35" name="Rectangle 25"/>
          <p:cNvSpPr/>
          <p:nvPr/>
        </p:nvSpPr>
        <p:spPr>
          <a:xfrm>
            <a:off x="3851920" y="1340768"/>
            <a:ext cx="4824536" cy="3312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412776"/>
            <a:ext cx="1600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/>
          <p:nvPr/>
        </p:nvGrpSpPr>
        <p:grpSpPr>
          <a:xfrm>
            <a:off x="4283968" y="1700808"/>
            <a:ext cx="1115652" cy="2485389"/>
            <a:chOff x="2332951" y="2371893"/>
            <a:chExt cx="1115652" cy="2485389"/>
          </a:xfrm>
        </p:grpSpPr>
        <p:cxnSp>
          <p:nvCxnSpPr>
            <p:cNvPr id="38" name="Straight Connector 8"/>
            <p:cNvCxnSpPr/>
            <p:nvPr/>
          </p:nvCxnSpPr>
          <p:spPr>
            <a:xfrm>
              <a:off x="2339752" y="2503211"/>
              <a:ext cx="0" cy="220898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"/>
            <p:cNvCxnSpPr/>
            <p:nvPr/>
          </p:nvCxnSpPr>
          <p:spPr>
            <a:xfrm>
              <a:off x="3437516" y="2503211"/>
              <a:ext cx="0" cy="220898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10"/>
            <p:cNvSpPr/>
            <p:nvPr/>
          </p:nvSpPr>
          <p:spPr>
            <a:xfrm>
              <a:off x="2339752" y="2371893"/>
              <a:ext cx="1097886" cy="27615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1"/>
            <p:cNvSpPr/>
            <p:nvPr/>
          </p:nvSpPr>
          <p:spPr>
            <a:xfrm>
              <a:off x="2339752" y="4581128"/>
              <a:ext cx="1097886" cy="27615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12"/>
            <p:cNvCxnSpPr/>
            <p:nvPr/>
          </p:nvCxnSpPr>
          <p:spPr>
            <a:xfrm>
              <a:off x="2477259" y="2536346"/>
              <a:ext cx="0" cy="1104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3"/>
            <p:cNvCxnSpPr/>
            <p:nvPr/>
          </p:nvCxnSpPr>
          <p:spPr>
            <a:xfrm>
              <a:off x="2806588" y="2536346"/>
              <a:ext cx="0" cy="1104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14"/>
            <p:cNvSpPr>
              <a:spLocks noChangeAspect="1"/>
            </p:cNvSpPr>
            <p:nvPr/>
          </p:nvSpPr>
          <p:spPr>
            <a:xfrm>
              <a:off x="2477003" y="2482355"/>
              <a:ext cx="329329" cy="828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5"/>
            <p:cNvSpPr>
              <a:spLocks noChangeAspect="1"/>
            </p:cNvSpPr>
            <p:nvPr/>
          </p:nvSpPr>
          <p:spPr>
            <a:xfrm>
              <a:off x="2476966" y="3586972"/>
              <a:ext cx="329329" cy="82837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16"/>
            <p:cNvCxnSpPr/>
            <p:nvPr/>
          </p:nvCxnSpPr>
          <p:spPr>
            <a:xfrm>
              <a:off x="3025909" y="2537586"/>
              <a:ext cx="0" cy="1104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7"/>
            <p:cNvCxnSpPr/>
            <p:nvPr/>
          </p:nvCxnSpPr>
          <p:spPr>
            <a:xfrm>
              <a:off x="3245487" y="2537586"/>
              <a:ext cx="0" cy="1104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18"/>
            <p:cNvSpPr>
              <a:spLocks noChangeAspect="1"/>
            </p:cNvSpPr>
            <p:nvPr/>
          </p:nvSpPr>
          <p:spPr>
            <a:xfrm>
              <a:off x="3025909" y="2503211"/>
              <a:ext cx="219553" cy="552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9"/>
            <p:cNvSpPr>
              <a:spLocks noChangeAspect="1"/>
            </p:cNvSpPr>
            <p:nvPr/>
          </p:nvSpPr>
          <p:spPr>
            <a:xfrm>
              <a:off x="3025909" y="3610467"/>
              <a:ext cx="219553" cy="5522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20"/>
            <p:cNvSpPr/>
            <p:nvPr/>
          </p:nvSpPr>
          <p:spPr>
            <a:xfrm>
              <a:off x="2350717" y="3895939"/>
              <a:ext cx="1097886" cy="27615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1"/>
            <p:cNvSpPr/>
            <p:nvPr/>
          </p:nvSpPr>
          <p:spPr>
            <a:xfrm>
              <a:off x="2350717" y="3956069"/>
              <a:ext cx="1097886" cy="27615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2"/>
            <p:cNvSpPr/>
            <p:nvPr/>
          </p:nvSpPr>
          <p:spPr>
            <a:xfrm>
              <a:off x="2332951" y="2875949"/>
              <a:ext cx="1097886" cy="27615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3"/>
            <p:cNvSpPr/>
            <p:nvPr/>
          </p:nvSpPr>
          <p:spPr>
            <a:xfrm>
              <a:off x="2332951" y="2936079"/>
              <a:ext cx="1097886" cy="27615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27"/>
          <p:cNvCxnSpPr/>
          <p:nvPr/>
        </p:nvCxnSpPr>
        <p:spPr>
          <a:xfrm flipV="1">
            <a:off x="5508104" y="2204864"/>
            <a:ext cx="1368152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8"/>
          <p:cNvCxnSpPr/>
          <p:nvPr/>
        </p:nvCxnSpPr>
        <p:spPr>
          <a:xfrm>
            <a:off x="5436096" y="3429000"/>
            <a:ext cx="1440160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</a:rPr>
              <a:t>Tomographic</a:t>
            </a:r>
            <a:r>
              <a:rPr lang="en-US" sz="4000" dirty="0" smtClean="0">
                <a:solidFill>
                  <a:schemeClr val="bg1"/>
                </a:solidFill>
              </a:rPr>
              <a:t> reconstruction: first results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0" y="630932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Vanzi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E. et al.   The PRIMA collaboration: preliminary results in FBP reconstruction of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pCT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data, in press on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Nucl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Instrum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Meth A.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57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85860"/>
            <a:ext cx="5347320" cy="10630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edge of the phantom is fitted with an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erf</a:t>
            </a:r>
            <a:r>
              <a:rPr lang="en-US" sz="2000" b="1" dirty="0" smtClean="0">
                <a:solidFill>
                  <a:schemeClr val="tx1"/>
                </a:solidFill>
              </a:rPr>
              <a:t> function on 20 slices in the homogeneous region. </a:t>
            </a:r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2339920" cy="23399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79512" y="573325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b="1" dirty="0">
                <a:solidFill>
                  <a:srgbClr val="292934"/>
                </a:solidFill>
              </a:rPr>
              <a:t>The mean FWHM of the </a:t>
            </a:r>
            <a:r>
              <a:rPr lang="en-US" sz="2000" b="1" dirty="0" smtClean="0">
                <a:solidFill>
                  <a:srgbClr val="292934"/>
                </a:solidFill>
              </a:rPr>
              <a:t>LSF over the 20 slices was evaluated and used to quantify resolution.</a:t>
            </a:r>
            <a:endParaRPr lang="en-US" sz="2000" b="1" dirty="0">
              <a:solidFill>
                <a:srgbClr val="292934"/>
              </a:solidFill>
            </a:endParaRPr>
          </a:p>
        </p:txBody>
      </p:sp>
      <p:grpSp>
        <p:nvGrpSpPr>
          <p:cNvPr id="8" name="Gruppo 14"/>
          <p:cNvGrpSpPr/>
          <p:nvPr/>
        </p:nvGrpSpPr>
        <p:grpSpPr>
          <a:xfrm>
            <a:off x="5832480" y="1124744"/>
            <a:ext cx="3132008" cy="5544616"/>
            <a:chOff x="5832480" y="764704"/>
            <a:chExt cx="3132008" cy="554461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2480" y="2269476"/>
              <a:ext cx="3060000" cy="306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po 12"/>
            <p:cNvGrpSpPr/>
            <p:nvPr/>
          </p:nvGrpSpPr>
          <p:grpSpPr>
            <a:xfrm>
              <a:off x="6640970" y="908720"/>
              <a:ext cx="1603438" cy="1440160"/>
              <a:chOff x="571472" y="3929066"/>
              <a:chExt cx="1582876" cy="1440000"/>
            </a:xfrm>
          </p:grpSpPr>
          <p:pic>
            <p:nvPicPr>
              <p:cNvPr id="5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3929066"/>
                <a:ext cx="1440000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6" name="Connettore 1 5"/>
              <p:cNvCxnSpPr>
                <a:cxnSpLocks noChangeShapeType="1"/>
              </p:cNvCxnSpPr>
              <p:nvPr/>
            </p:nvCxnSpPr>
            <p:spPr bwMode="auto">
              <a:xfrm>
                <a:off x="571472" y="4643446"/>
                <a:ext cx="590546" cy="951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4669271"/>
                </p:ext>
              </p:extLst>
            </p:nvPr>
          </p:nvGraphicFramePr>
          <p:xfrm>
            <a:off x="6408712" y="5322081"/>
            <a:ext cx="2123728" cy="807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07" name="Equazione" r:id="rId6" imgW="1269449" imgH="482391" progId="Equation.3">
                    <p:embed/>
                  </p:oleObj>
                </mc:Choice>
                <mc:Fallback>
                  <p:oleObj name="Equazione" r:id="rId6" imgW="1269449" imgH="482391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8712" y="5322081"/>
                          <a:ext cx="2123728" cy="8070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ttangolo 9"/>
            <p:cNvSpPr/>
            <p:nvPr/>
          </p:nvSpPr>
          <p:spPr>
            <a:xfrm>
              <a:off x="5868144" y="764704"/>
              <a:ext cx="3096344" cy="5544616"/>
            </a:xfrm>
            <a:prstGeom prst="rect">
              <a:avLst/>
            </a:prstGeom>
            <a:noFill/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251520" y="2348880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it-IT" sz="2000" b="1" dirty="0">
                <a:solidFill>
                  <a:srgbClr val="292934"/>
                </a:solidFill>
              </a:rPr>
              <a:t>The derivative of the </a:t>
            </a:r>
            <a:r>
              <a:rPr lang="en-US" sz="2000" b="1" i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erf</a:t>
            </a:r>
            <a:r>
              <a:rPr lang="en-US" sz="2000" b="1" dirty="0">
                <a:solidFill>
                  <a:srgbClr val="292934"/>
                </a:solidFill>
              </a:rPr>
              <a:t> function is a Gaussian function that describes the Line Spread Function (LSF) of the imaging system.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96525" y="4554125"/>
            <a:ext cx="225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FWHM=0.9±0.1mm</a:t>
            </a:r>
          </a:p>
          <a:p>
            <a:pPr algn="ctr"/>
            <a:r>
              <a:rPr lang="it-IT" b="1" dirty="0" smtClean="0"/>
              <a:t>Noise=2.4%</a:t>
            </a:r>
            <a:endParaRPr lang="en-US" b="1" dirty="0"/>
          </a:p>
        </p:txBody>
      </p:sp>
      <p:sp>
        <p:nvSpPr>
          <p:cNvPr id="17" name="Footer Placeholder 9"/>
          <p:cNvSpPr txBox="1">
            <a:spLocks/>
          </p:cNvSpPr>
          <p:nvPr/>
        </p:nvSpPr>
        <p:spPr>
          <a:xfrm>
            <a:off x="1331640" y="6569075"/>
            <a:ext cx="6120680" cy="2889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Mara Bruzzi Riunione RDH 22 Aprile 2013  Roma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Resolution Evaluation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ontent Placeholder 2"/>
          <p:cNvSpPr>
            <a:spLocks noGrp="1"/>
          </p:cNvSpPr>
          <p:nvPr>
            <p:ph idx="1"/>
          </p:nvPr>
        </p:nvSpPr>
        <p:spPr>
          <a:xfrm>
            <a:off x="467544" y="2058219"/>
            <a:ext cx="5184576" cy="1442789"/>
          </a:xfrm>
        </p:spPr>
        <p:txBody>
          <a:bodyPr>
            <a:normAutofit/>
          </a:bodyPr>
          <a:lstStyle/>
          <a:p>
            <a:r>
              <a:rPr lang="it-IT" sz="2200" b="1" dirty="0" err="1" smtClean="0"/>
              <a:t>Increase</a:t>
            </a:r>
            <a:r>
              <a:rPr lang="it-IT" sz="2200" b="1" dirty="0" smtClean="0"/>
              <a:t> 4x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the </a:t>
            </a:r>
            <a:r>
              <a:rPr lang="it-IT" sz="2200" b="1" dirty="0" err="1" smtClean="0"/>
              <a:t>active</a:t>
            </a:r>
            <a:r>
              <a:rPr lang="it-IT" sz="2200" b="1" dirty="0" smtClean="0"/>
              <a:t> area</a:t>
            </a:r>
          </a:p>
          <a:p>
            <a:r>
              <a:rPr lang="it-IT" sz="2200" b="1" dirty="0" smtClean="0"/>
              <a:t>On-line data </a:t>
            </a:r>
            <a:r>
              <a:rPr lang="it-IT" sz="2200" b="1" dirty="0" err="1" smtClean="0"/>
              <a:t>acquisition</a:t>
            </a:r>
            <a:endParaRPr lang="it-IT" sz="2200" b="1" dirty="0" smtClean="0"/>
          </a:p>
          <a:p>
            <a:r>
              <a:rPr lang="it-IT" sz="2200" b="1" dirty="0" smtClean="0"/>
              <a:t>Data rate up </a:t>
            </a:r>
            <a:r>
              <a:rPr lang="it-IT" sz="2200" b="1" dirty="0" err="1" smtClean="0"/>
              <a:t>to</a:t>
            </a:r>
            <a:r>
              <a:rPr lang="it-IT" sz="2200" b="1" dirty="0" smtClean="0"/>
              <a:t> 1 MHz</a:t>
            </a:r>
            <a:endParaRPr lang="en-US" sz="22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29600" y="6422472"/>
            <a:ext cx="758952" cy="246888"/>
          </a:xfrm>
        </p:spPr>
        <p:txBody>
          <a:bodyPr/>
          <a:lstStyle/>
          <a:p>
            <a:fld id="{24CC3F4E-9FF9-4E15-8F85-E0402593863D}" type="slidenum">
              <a:rPr lang="en-US" sz="2200" smtClean="0"/>
              <a:pPr/>
              <a:t>25</a:t>
            </a:fld>
            <a:endParaRPr lang="en-US" sz="22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11560" y="112474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 </a:t>
            </a:r>
            <a:r>
              <a:rPr lang="it-IT" sz="2800" b="1" dirty="0" err="1" smtClean="0"/>
              <a:t>new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prototype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based</a:t>
            </a:r>
            <a:r>
              <a:rPr lang="it-IT" sz="2800" b="1" dirty="0" smtClean="0"/>
              <a:t> on the </a:t>
            </a:r>
            <a:r>
              <a:rPr lang="it-IT" sz="2800" b="1" dirty="0" err="1" smtClean="0"/>
              <a:t>same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technology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meet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pre-clinical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demands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now</a:t>
            </a:r>
            <a:r>
              <a:rPr lang="it-IT" sz="2800" b="1" dirty="0" smtClean="0"/>
              <a:t> under </a:t>
            </a:r>
            <a:r>
              <a:rPr lang="it-IT" sz="2800" b="1" dirty="0" err="1" smtClean="0"/>
              <a:t>development</a:t>
            </a:r>
            <a:endParaRPr lang="en-US" sz="2800" b="1" dirty="0"/>
          </a:p>
        </p:txBody>
      </p:sp>
      <p:sp>
        <p:nvSpPr>
          <p:cNvPr id="433" name="TextBox 432"/>
          <p:cNvSpPr txBox="1"/>
          <p:nvPr/>
        </p:nvSpPr>
        <p:spPr>
          <a:xfrm>
            <a:off x="539552" y="3820978"/>
            <a:ext cx="1111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/>
              <a:t>Tracker</a:t>
            </a:r>
            <a:r>
              <a:rPr lang="it-IT" sz="2200" b="1" dirty="0" smtClean="0"/>
              <a:t>:</a:t>
            </a:r>
            <a:endParaRPr lang="en-US" sz="2200" b="1" dirty="0"/>
          </a:p>
        </p:txBody>
      </p:sp>
      <p:sp>
        <p:nvSpPr>
          <p:cNvPr id="434" name="TextBox 433"/>
          <p:cNvSpPr txBox="1"/>
          <p:nvPr/>
        </p:nvSpPr>
        <p:spPr>
          <a:xfrm>
            <a:off x="630829" y="5045114"/>
            <a:ext cx="1650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/>
              <a:t>Calorimeter</a:t>
            </a:r>
            <a:r>
              <a:rPr lang="it-IT" sz="2200" b="1" dirty="0" smtClean="0"/>
              <a:t>:</a:t>
            </a:r>
            <a:endParaRPr lang="en-US" sz="2200" b="1" dirty="0"/>
          </a:p>
        </p:txBody>
      </p:sp>
      <p:sp>
        <p:nvSpPr>
          <p:cNvPr id="435" name="TextBox 434"/>
          <p:cNvSpPr txBox="1"/>
          <p:nvPr/>
        </p:nvSpPr>
        <p:spPr>
          <a:xfrm>
            <a:off x="395536" y="4149080"/>
            <a:ext cx="2722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4x1 </a:t>
            </a:r>
            <a:r>
              <a:rPr lang="it-IT" sz="2200" b="1" dirty="0" err="1" smtClean="0"/>
              <a:t>silicon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detectors</a:t>
            </a:r>
            <a:endParaRPr lang="it-IT" sz="2200" b="1" dirty="0" smtClean="0"/>
          </a:p>
          <a:p>
            <a:r>
              <a:rPr lang="it-IT" sz="2200" b="1" dirty="0" smtClean="0"/>
              <a:t>5x20 cm</a:t>
            </a:r>
            <a:r>
              <a:rPr lang="it-IT" sz="2200" b="1" baseline="30000" dirty="0" smtClean="0"/>
              <a:t>2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active</a:t>
            </a:r>
            <a:r>
              <a:rPr lang="it-IT" sz="2200" b="1" dirty="0" smtClean="0"/>
              <a:t> area</a:t>
            </a:r>
            <a:endParaRPr lang="en-US" sz="2200" b="1" baseline="30000" dirty="0"/>
          </a:p>
        </p:txBody>
      </p:sp>
      <p:sp>
        <p:nvSpPr>
          <p:cNvPr id="436" name="TextBox 435"/>
          <p:cNvSpPr txBox="1"/>
          <p:nvPr/>
        </p:nvSpPr>
        <p:spPr>
          <a:xfrm>
            <a:off x="395536" y="5355213"/>
            <a:ext cx="2712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7x2 YAG </a:t>
            </a:r>
            <a:r>
              <a:rPr lang="it-IT" sz="2200" b="1" dirty="0" err="1" smtClean="0"/>
              <a:t>crystals</a:t>
            </a:r>
            <a:endParaRPr lang="it-IT" sz="2200" b="1" dirty="0" smtClean="0"/>
          </a:p>
          <a:p>
            <a:r>
              <a:rPr lang="it-IT" sz="2200" b="1" dirty="0" smtClean="0"/>
              <a:t>6x21 cm</a:t>
            </a:r>
            <a:r>
              <a:rPr lang="it-IT" sz="2200" b="1" baseline="30000" dirty="0" smtClean="0"/>
              <a:t>2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active</a:t>
            </a:r>
            <a:r>
              <a:rPr lang="it-IT" sz="2200" b="1" dirty="0" smtClean="0"/>
              <a:t> area</a:t>
            </a:r>
            <a:endParaRPr lang="en-US" sz="2200" b="1" baseline="30000" dirty="0"/>
          </a:p>
        </p:txBody>
      </p:sp>
      <p:sp>
        <p:nvSpPr>
          <p:cNvPr id="580" name="TextBox 579"/>
          <p:cNvSpPr txBox="1"/>
          <p:nvPr/>
        </p:nvSpPr>
        <p:spPr>
          <a:xfrm>
            <a:off x="1187624" y="3284984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Rectangular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shape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perform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tomography</a:t>
            </a:r>
            <a:r>
              <a:rPr lang="it-IT" sz="2200" b="1" dirty="0" smtClean="0"/>
              <a:t> in </a:t>
            </a:r>
            <a:r>
              <a:rPr lang="it-IT" sz="2200" b="1" dirty="0" err="1" smtClean="0"/>
              <a:t>slices</a:t>
            </a:r>
            <a:endParaRPr lang="en-US" sz="2200" b="1" baseline="30000" dirty="0"/>
          </a:p>
        </p:txBody>
      </p:sp>
      <p:grpSp>
        <p:nvGrpSpPr>
          <p:cNvPr id="11" name="Group 3"/>
          <p:cNvGrpSpPr>
            <a:grpSpLocks noChangeAspect="1"/>
          </p:cNvGrpSpPr>
          <p:nvPr/>
        </p:nvGrpSpPr>
        <p:grpSpPr>
          <a:xfrm>
            <a:off x="4211960" y="3861048"/>
            <a:ext cx="4716016" cy="2415521"/>
            <a:chOff x="539552" y="908720"/>
            <a:chExt cx="5904656" cy="3024336"/>
          </a:xfrm>
        </p:grpSpPr>
        <p:sp>
          <p:nvSpPr>
            <p:cNvPr id="13" name="Rectangle 4"/>
            <p:cNvSpPr/>
            <p:nvPr/>
          </p:nvSpPr>
          <p:spPr>
            <a:xfrm>
              <a:off x="539552" y="908720"/>
              <a:ext cx="5904656" cy="3024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grpSp>
          <p:nvGrpSpPr>
            <p:cNvPr id="14" name="Group 66"/>
            <p:cNvGrpSpPr/>
            <p:nvPr/>
          </p:nvGrpSpPr>
          <p:grpSpPr>
            <a:xfrm>
              <a:off x="1259632" y="1844824"/>
              <a:ext cx="1080000" cy="1080200"/>
              <a:chOff x="1259632" y="1844824"/>
              <a:chExt cx="1080000" cy="1080200"/>
            </a:xfrm>
          </p:grpSpPr>
          <p:sp>
            <p:nvSpPr>
              <p:cNvPr id="122" name="Rectangle 3"/>
              <p:cNvSpPr>
                <a:spLocks noChangeAspect="1"/>
              </p:cNvSpPr>
              <p:nvPr/>
            </p:nvSpPr>
            <p:spPr>
              <a:xfrm>
                <a:off x="1259632" y="1845024"/>
                <a:ext cx="1080000" cy="108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123" name="Straight Connector 114"/>
              <p:cNvCxnSpPr/>
              <p:nvPr/>
            </p:nvCxnSpPr>
            <p:spPr>
              <a:xfrm>
                <a:off x="129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15"/>
              <p:cNvCxnSpPr/>
              <p:nvPr/>
            </p:nvCxnSpPr>
            <p:spPr>
              <a:xfrm>
                <a:off x="133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16"/>
              <p:cNvCxnSpPr/>
              <p:nvPr/>
            </p:nvCxnSpPr>
            <p:spPr>
              <a:xfrm>
                <a:off x="1403648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17"/>
              <p:cNvCxnSpPr/>
              <p:nvPr/>
            </p:nvCxnSpPr>
            <p:spPr>
              <a:xfrm>
                <a:off x="136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18"/>
              <p:cNvCxnSpPr/>
              <p:nvPr/>
            </p:nvCxnSpPr>
            <p:spPr>
              <a:xfrm>
                <a:off x="1440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19"/>
              <p:cNvCxnSpPr/>
              <p:nvPr/>
            </p:nvCxnSpPr>
            <p:spPr>
              <a:xfrm>
                <a:off x="147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0"/>
              <p:cNvCxnSpPr/>
              <p:nvPr/>
            </p:nvCxnSpPr>
            <p:spPr>
              <a:xfrm>
                <a:off x="154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1"/>
              <p:cNvCxnSpPr/>
              <p:nvPr/>
            </p:nvCxnSpPr>
            <p:spPr>
              <a:xfrm>
                <a:off x="151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22"/>
              <p:cNvCxnSpPr/>
              <p:nvPr/>
            </p:nvCxnSpPr>
            <p:spPr>
              <a:xfrm>
                <a:off x="158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23"/>
              <p:cNvCxnSpPr/>
              <p:nvPr/>
            </p:nvCxnSpPr>
            <p:spPr>
              <a:xfrm>
                <a:off x="161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24"/>
              <p:cNvCxnSpPr/>
              <p:nvPr/>
            </p:nvCxnSpPr>
            <p:spPr>
              <a:xfrm>
                <a:off x="1691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25"/>
              <p:cNvCxnSpPr/>
              <p:nvPr/>
            </p:nvCxnSpPr>
            <p:spPr>
              <a:xfrm>
                <a:off x="165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26"/>
              <p:cNvCxnSpPr/>
              <p:nvPr/>
            </p:nvCxnSpPr>
            <p:spPr>
              <a:xfrm>
                <a:off x="172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27"/>
              <p:cNvCxnSpPr/>
              <p:nvPr/>
            </p:nvCxnSpPr>
            <p:spPr>
              <a:xfrm>
                <a:off x="176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28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29"/>
              <p:cNvCxnSpPr/>
              <p:nvPr/>
            </p:nvCxnSpPr>
            <p:spPr>
              <a:xfrm>
                <a:off x="179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0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1"/>
              <p:cNvCxnSpPr/>
              <p:nvPr/>
            </p:nvCxnSpPr>
            <p:spPr>
              <a:xfrm>
                <a:off x="187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32"/>
              <p:cNvCxnSpPr/>
              <p:nvPr/>
            </p:nvCxnSpPr>
            <p:spPr>
              <a:xfrm>
                <a:off x="1943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33"/>
              <p:cNvCxnSpPr/>
              <p:nvPr/>
            </p:nvCxnSpPr>
            <p:spPr>
              <a:xfrm>
                <a:off x="190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4"/>
              <p:cNvCxnSpPr/>
              <p:nvPr/>
            </p:nvCxnSpPr>
            <p:spPr>
              <a:xfrm>
                <a:off x="197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35"/>
              <p:cNvCxnSpPr/>
              <p:nvPr/>
            </p:nvCxnSpPr>
            <p:spPr>
              <a:xfrm>
                <a:off x="201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6"/>
              <p:cNvCxnSpPr/>
              <p:nvPr/>
            </p:nvCxnSpPr>
            <p:spPr>
              <a:xfrm>
                <a:off x="208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37"/>
              <p:cNvCxnSpPr/>
              <p:nvPr/>
            </p:nvCxnSpPr>
            <p:spPr>
              <a:xfrm>
                <a:off x="205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38"/>
              <p:cNvCxnSpPr/>
              <p:nvPr/>
            </p:nvCxnSpPr>
            <p:spPr>
              <a:xfrm>
                <a:off x="208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39"/>
              <p:cNvCxnSpPr/>
              <p:nvPr/>
            </p:nvCxnSpPr>
            <p:spPr>
              <a:xfrm>
                <a:off x="212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0"/>
              <p:cNvCxnSpPr/>
              <p:nvPr/>
            </p:nvCxnSpPr>
            <p:spPr>
              <a:xfrm>
                <a:off x="21954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1"/>
              <p:cNvCxnSpPr/>
              <p:nvPr/>
            </p:nvCxnSpPr>
            <p:spPr>
              <a:xfrm>
                <a:off x="2159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42"/>
              <p:cNvCxnSpPr/>
              <p:nvPr/>
            </p:nvCxnSpPr>
            <p:spPr>
              <a:xfrm>
                <a:off x="2231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43"/>
              <p:cNvCxnSpPr/>
              <p:nvPr/>
            </p:nvCxnSpPr>
            <p:spPr>
              <a:xfrm>
                <a:off x="226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44"/>
              <p:cNvCxnSpPr/>
              <p:nvPr/>
            </p:nvCxnSpPr>
            <p:spPr>
              <a:xfrm>
                <a:off x="230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67"/>
            <p:cNvGrpSpPr/>
            <p:nvPr/>
          </p:nvGrpSpPr>
          <p:grpSpPr>
            <a:xfrm>
              <a:off x="2339752" y="1844824"/>
              <a:ext cx="1080000" cy="1080200"/>
              <a:chOff x="1259632" y="1844824"/>
              <a:chExt cx="1080000" cy="1080200"/>
            </a:xfrm>
          </p:grpSpPr>
          <p:sp>
            <p:nvSpPr>
              <p:cNvPr id="90" name="Rectangle 81"/>
              <p:cNvSpPr>
                <a:spLocks noChangeAspect="1"/>
              </p:cNvSpPr>
              <p:nvPr/>
            </p:nvSpPr>
            <p:spPr>
              <a:xfrm>
                <a:off x="1259632" y="1845024"/>
                <a:ext cx="1080000" cy="108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91" name="Straight Connector 82"/>
              <p:cNvCxnSpPr/>
              <p:nvPr/>
            </p:nvCxnSpPr>
            <p:spPr>
              <a:xfrm>
                <a:off x="129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83"/>
              <p:cNvCxnSpPr/>
              <p:nvPr/>
            </p:nvCxnSpPr>
            <p:spPr>
              <a:xfrm>
                <a:off x="133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4"/>
              <p:cNvCxnSpPr/>
              <p:nvPr/>
            </p:nvCxnSpPr>
            <p:spPr>
              <a:xfrm>
                <a:off x="1403648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5"/>
              <p:cNvCxnSpPr/>
              <p:nvPr/>
            </p:nvCxnSpPr>
            <p:spPr>
              <a:xfrm>
                <a:off x="136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6"/>
              <p:cNvCxnSpPr/>
              <p:nvPr/>
            </p:nvCxnSpPr>
            <p:spPr>
              <a:xfrm>
                <a:off x="1440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7"/>
              <p:cNvCxnSpPr/>
              <p:nvPr/>
            </p:nvCxnSpPr>
            <p:spPr>
              <a:xfrm>
                <a:off x="147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88"/>
              <p:cNvCxnSpPr/>
              <p:nvPr/>
            </p:nvCxnSpPr>
            <p:spPr>
              <a:xfrm>
                <a:off x="154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9"/>
              <p:cNvCxnSpPr/>
              <p:nvPr/>
            </p:nvCxnSpPr>
            <p:spPr>
              <a:xfrm>
                <a:off x="151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0"/>
              <p:cNvCxnSpPr/>
              <p:nvPr/>
            </p:nvCxnSpPr>
            <p:spPr>
              <a:xfrm>
                <a:off x="158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1"/>
              <p:cNvCxnSpPr/>
              <p:nvPr/>
            </p:nvCxnSpPr>
            <p:spPr>
              <a:xfrm>
                <a:off x="161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92"/>
              <p:cNvCxnSpPr/>
              <p:nvPr/>
            </p:nvCxnSpPr>
            <p:spPr>
              <a:xfrm>
                <a:off x="1691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93"/>
              <p:cNvCxnSpPr/>
              <p:nvPr/>
            </p:nvCxnSpPr>
            <p:spPr>
              <a:xfrm>
                <a:off x="165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94"/>
              <p:cNvCxnSpPr/>
              <p:nvPr/>
            </p:nvCxnSpPr>
            <p:spPr>
              <a:xfrm>
                <a:off x="172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5"/>
              <p:cNvCxnSpPr/>
              <p:nvPr/>
            </p:nvCxnSpPr>
            <p:spPr>
              <a:xfrm>
                <a:off x="176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6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7"/>
              <p:cNvCxnSpPr/>
              <p:nvPr/>
            </p:nvCxnSpPr>
            <p:spPr>
              <a:xfrm>
                <a:off x="179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98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9"/>
              <p:cNvCxnSpPr/>
              <p:nvPr/>
            </p:nvCxnSpPr>
            <p:spPr>
              <a:xfrm>
                <a:off x="187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0"/>
              <p:cNvCxnSpPr/>
              <p:nvPr/>
            </p:nvCxnSpPr>
            <p:spPr>
              <a:xfrm>
                <a:off x="1943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1"/>
              <p:cNvCxnSpPr/>
              <p:nvPr/>
            </p:nvCxnSpPr>
            <p:spPr>
              <a:xfrm>
                <a:off x="190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02"/>
              <p:cNvCxnSpPr/>
              <p:nvPr/>
            </p:nvCxnSpPr>
            <p:spPr>
              <a:xfrm>
                <a:off x="197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03"/>
              <p:cNvCxnSpPr/>
              <p:nvPr/>
            </p:nvCxnSpPr>
            <p:spPr>
              <a:xfrm>
                <a:off x="201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04"/>
              <p:cNvCxnSpPr/>
              <p:nvPr/>
            </p:nvCxnSpPr>
            <p:spPr>
              <a:xfrm>
                <a:off x="208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05"/>
              <p:cNvCxnSpPr/>
              <p:nvPr/>
            </p:nvCxnSpPr>
            <p:spPr>
              <a:xfrm>
                <a:off x="205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06"/>
              <p:cNvCxnSpPr/>
              <p:nvPr/>
            </p:nvCxnSpPr>
            <p:spPr>
              <a:xfrm>
                <a:off x="208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07"/>
              <p:cNvCxnSpPr/>
              <p:nvPr/>
            </p:nvCxnSpPr>
            <p:spPr>
              <a:xfrm>
                <a:off x="212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08"/>
              <p:cNvCxnSpPr/>
              <p:nvPr/>
            </p:nvCxnSpPr>
            <p:spPr>
              <a:xfrm>
                <a:off x="21954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09"/>
              <p:cNvCxnSpPr/>
              <p:nvPr/>
            </p:nvCxnSpPr>
            <p:spPr>
              <a:xfrm>
                <a:off x="2159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0"/>
              <p:cNvCxnSpPr/>
              <p:nvPr/>
            </p:nvCxnSpPr>
            <p:spPr>
              <a:xfrm>
                <a:off x="2231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1"/>
              <p:cNvCxnSpPr/>
              <p:nvPr/>
            </p:nvCxnSpPr>
            <p:spPr>
              <a:xfrm>
                <a:off x="226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12"/>
              <p:cNvCxnSpPr/>
              <p:nvPr/>
            </p:nvCxnSpPr>
            <p:spPr>
              <a:xfrm>
                <a:off x="230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00"/>
            <p:cNvGrpSpPr/>
            <p:nvPr/>
          </p:nvGrpSpPr>
          <p:grpSpPr>
            <a:xfrm>
              <a:off x="3419872" y="1844824"/>
              <a:ext cx="1080000" cy="1080200"/>
              <a:chOff x="1259632" y="1844824"/>
              <a:chExt cx="1080000" cy="1080200"/>
            </a:xfrm>
          </p:grpSpPr>
          <p:sp>
            <p:nvSpPr>
              <p:cNvPr id="58" name="Rectangle 49"/>
              <p:cNvSpPr>
                <a:spLocks noChangeAspect="1"/>
              </p:cNvSpPr>
              <p:nvPr/>
            </p:nvSpPr>
            <p:spPr>
              <a:xfrm>
                <a:off x="1259632" y="1845024"/>
                <a:ext cx="1080000" cy="108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59" name="Straight Connector 50"/>
              <p:cNvCxnSpPr/>
              <p:nvPr/>
            </p:nvCxnSpPr>
            <p:spPr>
              <a:xfrm>
                <a:off x="129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1"/>
              <p:cNvCxnSpPr/>
              <p:nvPr/>
            </p:nvCxnSpPr>
            <p:spPr>
              <a:xfrm>
                <a:off x="133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2"/>
              <p:cNvCxnSpPr/>
              <p:nvPr/>
            </p:nvCxnSpPr>
            <p:spPr>
              <a:xfrm>
                <a:off x="1403648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>
                <a:off x="136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>
                <a:off x="1440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>
                <a:off x="147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>
                <a:off x="154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>
                <a:off x="151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>
                <a:off x="158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>
                <a:off x="161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0"/>
              <p:cNvCxnSpPr/>
              <p:nvPr/>
            </p:nvCxnSpPr>
            <p:spPr>
              <a:xfrm>
                <a:off x="1691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1"/>
              <p:cNvCxnSpPr/>
              <p:nvPr/>
            </p:nvCxnSpPr>
            <p:spPr>
              <a:xfrm>
                <a:off x="165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2"/>
              <p:cNvCxnSpPr/>
              <p:nvPr/>
            </p:nvCxnSpPr>
            <p:spPr>
              <a:xfrm>
                <a:off x="172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3"/>
              <p:cNvCxnSpPr/>
              <p:nvPr/>
            </p:nvCxnSpPr>
            <p:spPr>
              <a:xfrm>
                <a:off x="176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64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5"/>
              <p:cNvCxnSpPr/>
              <p:nvPr/>
            </p:nvCxnSpPr>
            <p:spPr>
              <a:xfrm>
                <a:off x="179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6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7"/>
              <p:cNvCxnSpPr/>
              <p:nvPr/>
            </p:nvCxnSpPr>
            <p:spPr>
              <a:xfrm>
                <a:off x="187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8"/>
              <p:cNvCxnSpPr/>
              <p:nvPr/>
            </p:nvCxnSpPr>
            <p:spPr>
              <a:xfrm>
                <a:off x="1943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9"/>
              <p:cNvCxnSpPr/>
              <p:nvPr/>
            </p:nvCxnSpPr>
            <p:spPr>
              <a:xfrm>
                <a:off x="190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0"/>
              <p:cNvCxnSpPr/>
              <p:nvPr/>
            </p:nvCxnSpPr>
            <p:spPr>
              <a:xfrm>
                <a:off x="197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1"/>
              <p:cNvCxnSpPr/>
              <p:nvPr/>
            </p:nvCxnSpPr>
            <p:spPr>
              <a:xfrm>
                <a:off x="201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72"/>
              <p:cNvCxnSpPr/>
              <p:nvPr/>
            </p:nvCxnSpPr>
            <p:spPr>
              <a:xfrm>
                <a:off x="208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73"/>
              <p:cNvCxnSpPr/>
              <p:nvPr/>
            </p:nvCxnSpPr>
            <p:spPr>
              <a:xfrm>
                <a:off x="205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4"/>
              <p:cNvCxnSpPr/>
              <p:nvPr/>
            </p:nvCxnSpPr>
            <p:spPr>
              <a:xfrm>
                <a:off x="208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5"/>
              <p:cNvCxnSpPr/>
              <p:nvPr/>
            </p:nvCxnSpPr>
            <p:spPr>
              <a:xfrm>
                <a:off x="212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6"/>
              <p:cNvCxnSpPr/>
              <p:nvPr/>
            </p:nvCxnSpPr>
            <p:spPr>
              <a:xfrm>
                <a:off x="21954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7"/>
              <p:cNvCxnSpPr/>
              <p:nvPr/>
            </p:nvCxnSpPr>
            <p:spPr>
              <a:xfrm>
                <a:off x="2159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8"/>
              <p:cNvCxnSpPr/>
              <p:nvPr/>
            </p:nvCxnSpPr>
            <p:spPr>
              <a:xfrm>
                <a:off x="2231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9"/>
              <p:cNvCxnSpPr/>
              <p:nvPr/>
            </p:nvCxnSpPr>
            <p:spPr>
              <a:xfrm>
                <a:off x="226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0"/>
              <p:cNvCxnSpPr/>
              <p:nvPr/>
            </p:nvCxnSpPr>
            <p:spPr>
              <a:xfrm>
                <a:off x="230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33"/>
            <p:cNvGrpSpPr/>
            <p:nvPr/>
          </p:nvGrpSpPr>
          <p:grpSpPr>
            <a:xfrm>
              <a:off x="4499992" y="1844824"/>
              <a:ext cx="1080000" cy="1080200"/>
              <a:chOff x="1259632" y="1844824"/>
              <a:chExt cx="1080000" cy="1080200"/>
            </a:xfrm>
          </p:grpSpPr>
          <p:sp>
            <p:nvSpPr>
              <p:cNvPr id="26" name="Rectangle 17"/>
              <p:cNvSpPr>
                <a:spLocks noChangeAspect="1"/>
              </p:cNvSpPr>
              <p:nvPr/>
            </p:nvSpPr>
            <p:spPr>
              <a:xfrm>
                <a:off x="1259632" y="1845024"/>
                <a:ext cx="1080000" cy="108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27" name="Straight Connector 18"/>
              <p:cNvCxnSpPr/>
              <p:nvPr/>
            </p:nvCxnSpPr>
            <p:spPr>
              <a:xfrm>
                <a:off x="129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9"/>
              <p:cNvCxnSpPr/>
              <p:nvPr/>
            </p:nvCxnSpPr>
            <p:spPr>
              <a:xfrm>
                <a:off x="133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0"/>
              <p:cNvCxnSpPr/>
              <p:nvPr/>
            </p:nvCxnSpPr>
            <p:spPr>
              <a:xfrm>
                <a:off x="1403648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1"/>
              <p:cNvCxnSpPr/>
              <p:nvPr/>
            </p:nvCxnSpPr>
            <p:spPr>
              <a:xfrm>
                <a:off x="136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2"/>
              <p:cNvCxnSpPr/>
              <p:nvPr/>
            </p:nvCxnSpPr>
            <p:spPr>
              <a:xfrm>
                <a:off x="1440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3"/>
              <p:cNvCxnSpPr/>
              <p:nvPr/>
            </p:nvCxnSpPr>
            <p:spPr>
              <a:xfrm>
                <a:off x="1476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4"/>
              <p:cNvCxnSpPr/>
              <p:nvPr/>
            </p:nvCxnSpPr>
            <p:spPr>
              <a:xfrm>
                <a:off x="1548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/>
              <p:cNvCxnSpPr/>
              <p:nvPr/>
            </p:nvCxnSpPr>
            <p:spPr>
              <a:xfrm>
                <a:off x="15120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6"/>
              <p:cNvCxnSpPr/>
              <p:nvPr/>
            </p:nvCxnSpPr>
            <p:spPr>
              <a:xfrm>
                <a:off x="158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7"/>
              <p:cNvCxnSpPr/>
              <p:nvPr/>
            </p:nvCxnSpPr>
            <p:spPr>
              <a:xfrm>
                <a:off x="161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28"/>
              <p:cNvCxnSpPr/>
              <p:nvPr/>
            </p:nvCxnSpPr>
            <p:spPr>
              <a:xfrm>
                <a:off x="1691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29"/>
              <p:cNvCxnSpPr/>
              <p:nvPr/>
            </p:nvCxnSpPr>
            <p:spPr>
              <a:xfrm>
                <a:off x="165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0"/>
              <p:cNvCxnSpPr/>
              <p:nvPr/>
            </p:nvCxnSpPr>
            <p:spPr>
              <a:xfrm>
                <a:off x="172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1"/>
              <p:cNvCxnSpPr/>
              <p:nvPr/>
            </p:nvCxnSpPr>
            <p:spPr>
              <a:xfrm>
                <a:off x="1763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32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33"/>
              <p:cNvCxnSpPr/>
              <p:nvPr/>
            </p:nvCxnSpPr>
            <p:spPr>
              <a:xfrm>
                <a:off x="179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34"/>
              <p:cNvCxnSpPr/>
              <p:nvPr/>
            </p:nvCxnSpPr>
            <p:spPr>
              <a:xfrm>
                <a:off x="183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5"/>
              <p:cNvCxnSpPr/>
              <p:nvPr/>
            </p:nvCxnSpPr>
            <p:spPr>
              <a:xfrm>
                <a:off x="187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6"/>
              <p:cNvCxnSpPr/>
              <p:nvPr/>
            </p:nvCxnSpPr>
            <p:spPr>
              <a:xfrm>
                <a:off x="1943344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37"/>
              <p:cNvCxnSpPr/>
              <p:nvPr/>
            </p:nvCxnSpPr>
            <p:spPr>
              <a:xfrm>
                <a:off x="190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8"/>
              <p:cNvCxnSpPr/>
              <p:nvPr/>
            </p:nvCxnSpPr>
            <p:spPr>
              <a:xfrm>
                <a:off x="1979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39"/>
              <p:cNvCxnSpPr/>
              <p:nvPr/>
            </p:nvCxnSpPr>
            <p:spPr>
              <a:xfrm>
                <a:off x="2015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0"/>
              <p:cNvCxnSpPr/>
              <p:nvPr/>
            </p:nvCxnSpPr>
            <p:spPr>
              <a:xfrm>
                <a:off x="2087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1"/>
              <p:cNvCxnSpPr/>
              <p:nvPr/>
            </p:nvCxnSpPr>
            <p:spPr>
              <a:xfrm>
                <a:off x="2051696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2"/>
              <p:cNvCxnSpPr/>
              <p:nvPr/>
            </p:nvCxnSpPr>
            <p:spPr>
              <a:xfrm>
                <a:off x="208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43"/>
              <p:cNvCxnSpPr/>
              <p:nvPr/>
            </p:nvCxnSpPr>
            <p:spPr>
              <a:xfrm>
                <a:off x="212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44"/>
              <p:cNvCxnSpPr/>
              <p:nvPr/>
            </p:nvCxnSpPr>
            <p:spPr>
              <a:xfrm>
                <a:off x="2195400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45"/>
              <p:cNvCxnSpPr/>
              <p:nvPr/>
            </p:nvCxnSpPr>
            <p:spPr>
              <a:xfrm>
                <a:off x="2159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46"/>
              <p:cNvCxnSpPr/>
              <p:nvPr/>
            </p:nvCxnSpPr>
            <p:spPr>
              <a:xfrm>
                <a:off x="2231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47"/>
              <p:cNvCxnSpPr/>
              <p:nvPr/>
            </p:nvCxnSpPr>
            <p:spPr>
              <a:xfrm>
                <a:off x="2267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8"/>
              <p:cNvCxnSpPr/>
              <p:nvPr/>
            </p:nvCxnSpPr>
            <p:spPr>
              <a:xfrm>
                <a:off x="2303752" y="1844824"/>
                <a:ext cx="0" cy="108012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Down Arrow 9"/>
            <p:cNvSpPr/>
            <p:nvPr/>
          </p:nvSpPr>
          <p:spPr>
            <a:xfrm>
              <a:off x="1691680" y="2924944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9" name="Down Arrow 10"/>
            <p:cNvSpPr/>
            <p:nvPr/>
          </p:nvSpPr>
          <p:spPr>
            <a:xfrm>
              <a:off x="3779912" y="2924944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0" name="Down Arrow 11"/>
            <p:cNvSpPr/>
            <p:nvPr/>
          </p:nvSpPr>
          <p:spPr>
            <a:xfrm rot="10800000">
              <a:off x="2699792" y="1628800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1" name="Down Arrow 12"/>
            <p:cNvSpPr/>
            <p:nvPr/>
          </p:nvSpPr>
          <p:spPr>
            <a:xfrm rot="10800000">
              <a:off x="4860032" y="1628800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1403648" y="3212976"/>
              <a:ext cx="864096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75000"/>
                    </a:schemeClr>
                  </a:solidFill>
                </a:rPr>
                <a:t>X1 FE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Rectangle 14"/>
            <p:cNvSpPr/>
            <p:nvPr/>
          </p:nvSpPr>
          <p:spPr>
            <a:xfrm>
              <a:off x="2411760" y="1124744"/>
              <a:ext cx="864096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75000"/>
                    </a:schemeClr>
                  </a:solidFill>
                </a:rPr>
                <a:t>X2 FE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Rectangle 15"/>
            <p:cNvSpPr/>
            <p:nvPr/>
          </p:nvSpPr>
          <p:spPr>
            <a:xfrm>
              <a:off x="3491880" y="3212976"/>
              <a:ext cx="864096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75000"/>
                    </a:schemeClr>
                  </a:solidFill>
                </a:rPr>
                <a:t>X3 FE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Rectangle 16"/>
            <p:cNvSpPr/>
            <p:nvPr/>
          </p:nvSpPr>
          <p:spPr>
            <a:xfrm>
              <a:off x="4572000" y="1124744"/>
              <a:ext cx="864096" cy="43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75000"/>
                    </a:schemeClr>
                  </a:solidFill>
                </a:rPr>
                <a:t>X4 FE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54" name="TextBox 429"/>
          <p:cNvSpPr txBox="1"/>
          <p:nvPr/>
        </p:nvSpPr>
        <p:spPr>
          <a:xfrm>
            <a:off x="4283968" y="4005064"/>
            <a:ext cx="563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top</a:t>
            </a:r>
            <a:endParaRPr lang="en-US" sz="2200" dirty="0"/>
          </a:p>
        </p:txBody>
      </p:sp>
      <p:sp>
        <p:nvSpPr>
          <p:cNvPr id="158" name="Rettangolo 157"/>
          <p:cNvSpPr/>
          <p:nvPr/>
        </p:nvSpPr>
        <p:spPr>
          <a:xfrm>
            <a:off x="0" y="6396335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Scaringella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M. et al.  The PRIMA collaboration:, in press on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Nucl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Instrum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Meth A.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Upgrade: the pre-clinical prototype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60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71600" y="148478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7x2 </a:t>
            </a:r>
            <a:r>
              <a:rPr lang="en-US" sz="2400" b="1" dirty="0" err="1" smtClean="0"/>
              <a:t>YAG:Ce</a:t>
            </a:r>
            <a:r>
              <a:rPr lang="en-US" sz="2400" b="1" dirty="0" smtClean="0"/>
              <a:t> scintillating crystals 30 x 30 mm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x 100mm each.  </a:t>
            </a:r>
            <a:r>
              <a:rPr lang="fr-FR" sz="2400" b="1" dirty="0" smtClean="0"/>
              <a:t>Photodiodes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assembled</a:t>
            </a:r>
            <a:r>
              <a:rPr lang="it-IT" sz="2400" b="1" dirty="0" smtClean="0"/>
              <a:t> . </a:t>
            </a:r>
            <a:r>
              <a:rPr lang="it-IT" sz="2400" b="1" dirty="0" err="1" smtClean="0"/>
              <a:t>Now</a:t>
            </a:r>
            <a:r>
              <a:rPr lang="it-IT" sz="2400" b="1" dirty="0" smtClean="0"/>
              <a:t> under test (RDH)</a:t>
            </a:r>
          </a:p>
          <a:p>
            <a:pPr algn="just"/>
            <a:endParaRPr lang="it-IT" b="1" dirty="0" smtClean="0"/>
          </a:p>
        </p:txBody>
      </p:sp>
      <p:pic>
        <p:nvPicPr>
          <p:cNvPr id="7" name="Immagine 6" descr="IMG_1806.jpg"/>
          <p:cNvPicPr>
            <a:picLocks noChangeAspect="1"/>
          </p:cNvPicPr>
          <p:nvPr/>
        </p:nvPicPr>
        <p:blipFill>
          <a:blip r:embed="rId2" cstate="print"/>
          <a:srcRect t="14416" r="8096"/>
          <a:stretch>
            <a:fillRect/>
          </a:stretch>
        </p:blipFill>
        <p:spPr>
          <a:xfrm>
            <a:off x="4644008" y="2492896"/>
            <a:ext cx="3847516" cy="2687204"/>
          </a:xfrm>
          <a:prstGeom prst="rect">
            <a:avLst/>
          </a:prstGeom>
        </p:spPr>
      </p:pic>
      <p:pic>
        <p:nvPicPr>
          <p:cNvPr id="9" name="Immagine 8" descr="IMG_1788.jpg"/>
          <p:cNvPicPr>
            <a:picLocks noChangeAspect="1"/>
          </p:cNvPicPr>
          <p:nvPr/>
        </p:nvPicPr>
        <p:blipFill>
          <a:blip r:embed="rId3" cstate="print"/>
          <a:srcRect l="15350" t="21650" r="15351" b="10101"/>
          <a:stretch>
            <a:fillRect/>
          </a:stretch>
        </p:blipFill>
        <p:spPr>
          <a:xfrm>
            <a:off x="539552" y="2492896"/>
            <a:ext cx="3672408" cy="271257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Upgrade: the upgraded calorimeter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8924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A </a:t>
            </a:r>
            <a:r>
              <a:rPr lang="it-IT" sz="2000" b="1" dirty="0" err="1" smtClean="0">
                <a:solidFill>
                  <a:schemeClr val="tx1"/>
                </a:solidFill>
              </a:rPr>
              <a:t>pCT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apparatus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has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been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designed</a:t>
            </a:r>
            <a:r>
              <a:rPr lang="it-IT" sz="2000" b="1" dirty="0" smtClean="0">
                <a:solidFill>
                  <a:schemeClr val="tx1"/>
                </a:solidFill>
              </a:rPr>
              <a:t> and </a:t>
            </a:r>
            <a:r>
              <a:rPr lang="it-IT" sz="2000" b="1" dirty="0" err="1" smtClean="0">
                <a:solidFill>
                  <a:schemeClr val="tx1"/>
                </a:solidFill>
              </a:rPr>
              <a:t>built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by</a:t>
            </a:r>
            <a:r>
              <a:rPr lang="it-IT" sz="2000" b="1" dirty="0" smtClean="0">
                <a:solidFill>
                  <a:schemeClr val="tx1"/>
                </a:solidFill>
              </a:rPr>
              <a:t> the PRIMA </a:t>
            </a:r>
            <a:r>
              <a:rPr lang="it-IT" sz="2000" b="1" dirty="0" err="1" smtClean="0">
                <a:solidFill>
                  <a:schemeClr val="tx1"/>
                </a:solidFill>
              </a:rPr>
              <a:t>Collaboration</a:t>
            </a:r>
            <a:r>
              <a:rPr lang="it-IT" sz="2000" b="1" dirty="0" smtClean="0">
                <a:solidFill>
                  <a:schemeClr val="tx1"/>
                </a:solidFill>
              </a:rPr>
              <a:t> INFN CSN5 </a:t>
            </a:r>
            <a:r>
              <a:rPr lang="it-IT" sz="2000" b="1" dirty="0" err="1" smtClean="0">
                <a:solidFill>
                  <a:schemeClr val="tx1"/>
                </a:solidFill>
              </a:rPr>
              <a:t>based</a:t>
            </a:r>
            <a:r>
              <a:rPr lang="it-IT" sz="2000" b="1" dirty="0" smtClean="0">
                <a:solidFill>
                  <a:schemeClr val="tx1"/>
                </a:solidFill>
              </a:rPr>
              <a:t> on:</a:t>
            </a:r>
          </a:p>
          <a:p>
            <a:pPr lvl="1"/>
            <a:r>
              <a:rPr lang="it-IT" sz="2000" b="1" dirty="0" err="1" smtClean="0">
                <a:solidFill>
                  <a:schemeClr val="tx1"/>
                </a:solidFill>
              </a:rPr>
              <a:t>Silicon</a:t>
            </a:r>
            <a:r>
              <a:rPr lang="it-IT" sz="2000" b="1" dirty="0" smtClean="0">
                <a:solidFill>
                  <a:schemeClr val="tx1"/>
                </a:solidFill>
              </a:rPr>
              <a:t> microstrip </a:t>
            </a:r>
            <a:r>
              <a:rPr lang="it-IT" sz="2000" b="1" dirty="0" err="1" smtClean="0">
                <a:solidFill>
                  <a:schemeClr val="tx1"/>
                </a:solidFill>
              </a:rPr>
              <a:t>detectors</a:t>
            </a:r>
            <a:r>
              <a:rPr lang="it-IT" sz="2000" b="1" dirty="0" smtClean="0">
                <a:solidFill>
                  <a:schemeClr val="tx1"/>
                </a:solidFill>
              </a:rPr>
              <a:t> 5x5 cm</a:t>
            </a:r>
            <a:r>
              <a:rPr lang="it-IT" sz="2000" b="1" baseline="30000" dirty="0" smtClean="0">
                <a:solidFill>
                  <a:schemeClr val="tx1"/>
                </a:solidFill>
              </a:rPr>
              <a:t>2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active</a:t>
            </a:r>
            <a:r>
              <a:rPr lang="it-IT" sz="2000" b="1" dirty="0" smtClean="0">
                <a:solidFill>
                  <a:schemeClr val="tx1"/>
                </a:solidFill>
              </a:rPr>
              <a:t> area</a:t>
            </a:r>
          </a:p>
          <a:p>
            <a:pPr lvl="1"/>
            <a:r>
              <a:rPr lang="it-IT" sz="2000" b="1" dirty="0" smtClean="0">
                <a:solidFill>
                  <a:schemeClr val="tx1"/>
                </a:solidFill>
              </a:rPr>
              <a:t>YAG:Ce </a:t>
            </a:r>
            <a:r>
              <a:rPr lang="it-IT" sz="2000" b="1" dirty="0" err="1" smtClean="0">
                <a:solidFill>
                  <a:schemeClr val="tx1"/>
                </a:solidFill>
              </a:rPr>
              <a:t>cristal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calorimeter</a:t>
            </a:r>
            <a:endParaRPr lang="it-IT" sz="2000" b="1" dirty="0" smtClean="0">
              <a:solidFill>
                <a:schemeClr val="tx1"/>
              </a:solidFill>
            </a:endParaRPr>
          </a:p>
          <a:p>
            <a:endParaRPr lang="it-IT" sz="2000" b="1" dirty="0" smtClean="0"/>
          </a:p>
          <a:p>
            <a:r>
              <a:rPr lang="it-IT" sz="2000" b="1" dirty="0" smtClean="0"/>
              <a:t>The </a:t>
            </a:r>
            <a:r>
              <a:rPr lang="it-IT" sz="2000" b="1" dirty="0" err="1" smtClean="0"/>
              <a:t>prototype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h</a:t>
            </a:r>
            <a:r>
              <a:rPr lang="it-IT" sz="2000" b="1" dirty="0" err="1" smtClean="0">
                <a:solidFill>
                  <a:schemeClr val="tx1"/>
                </a:solidFill>
              </a:rPr>
              <a:t>as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been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tested</a:t>
            </a:r>
            <a:r>
              <a:rPr lang="it-IT" sz="2000" b="1" dirty="0" smtClean="0">
                <a:solidFill>
                  <a:schemeClr val="tx1"/>
                </a:solidFill>
              </a:rPr>
              <a:t> under </a:t>
            </a:r>
            <a:r>
              <a:rPr lang="it-IT" sz="2000" b="1" dirty="0" err="1" smtClean="0">
                <a:solidFill>
                  <a:schemeClr val="tx1"/>
                </a:solidFill>
              </a:rPr>
              <a:t>proton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beams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energies</a:t>
            </a:r>
            <a:r>
              <a:rPr lang="it-IT" sz="2000" b="1" dirty="0" smtClean="0">
                <a:solidFill>
                  <a:schemeClr val="tx1"/>
                </a:solidFill>
              </a:rPr>
              <a:t> up </a:t>
            </a:r>
            <a:r>
              <a:rPr lang="it-IT" sz="2000" b="1" dirty="0" err="1" smtClean="0">
                <a:solidFill>
                  <a:schemeClr val="tx1"/>
                </a:solidFill>
              </a:rPr>
              <a:t>to</a:t>
            </a:r>
            <a:r>
              <a:rPr lang="it-IT" sz="2000" b="1" dirty="0" smtClean="0">
                <a:solidFill>
                  <a:schemeClr val="tx1"/>
                </a:solidFill>
              </a:rPr>
              <a:t> 180 </a:t>
            </a:r>
            <a:r>
              <a:rPr lang="it-IT" sz="2000" b="1" dirty="0" err="1" smtClean="0">
                <a:solidFill>
                  <a:schemeClr val="tx1"/>
                </a:solidFill>
              </a:rPr>
              <a:t>MeV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promising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results</a:t>
            </a:r>
            <a:r>
              <a:rPr lang="it-IT" sz="2000" b="1" dirty="0" smtClean="0">
                <a:solidFill>
                  <a:schemeClr val="tx1"/>
                </a:solidFill>
              </a:rPr>
              <a:t>.</a:t>
            </a:r>
            <a:endParaRPr lang="it-IT" sz="2000" b="1" dirty="0"/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First </a:t>
            </a:r>
            <a:r>
              <a:rPr lang="it-IT" sz="2000" b="1" dirty="0" err="1" smtClean="0">
                <a:solidFill>
                  <a:schemeClr val="tx1"/>
                </a:solidFill>
              </a:rPr>
              <a:t>tomographic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images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were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reconstructed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FBP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encouraging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results</a:t>
            </a:r>
            <a:r>
              <a:rPr lang="it-IT" sz="2000" b="1" dirty="0" smtClean="0"/>
              <a:t>. </a:t>
            </a:r>
            <a:r>
              <a:rPr lang="en-US" sz="2000" b="1" dirty="0" smtClean="0">
                <a:solidFill>
                  <a:schemeClr val="tx1"/>
                </a:solidFill>
              </a:rPr>
              <a:t>Even using the information on two planes only and without cuts on events good quality images were obtained.</a:t>
            </a:r>
            <a:endParaRPr lang="it-IT" sz="2000" b="1" dirty="0" smtClean="0">
              <a:solidFill>
                <a:schemeClr val="tx1"/>
              </a:solidFill>
            </a:endParaRP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A </a:t>
            </a:r>
            <a:r>
              <a:rPr lang="it-IT" sz="2000" b="1" dirty="0" err="1" smtClean="0">
                <a:solidFill>
                  <a:schemeClr val="tx1"/>
                </a:solidFill>
              </a:rPr>
              <a:t>new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prototype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larger</a:t>
            </a:r>
            <a:r>
              <a:rPr lang="it-IT" sz="2000" b="1" dirty="0" smtClean="0">
                <a:solidFill>
                  <a:schemeClr val="tx1"/>
                </a:solidFill>
              </a:rPr>
              <a:t> area (5x20 cm</a:t>
            </a:r>
            <a:r>
              <a:rPr lang="it-IT" sz="2000" b="1" baseline="30000" dirty="0" smtClean="0">
                <a:solidFill>
                  <a:schemeClr val="tx1"/>
                </a:solidFill>
              </a:rPr>
              <a:t>2</a:t>
            </a:r>
            <a:r>
              <a:rPr lang="it-IT" sz="2000" b="1" dirty="0" smtClean="0">
                <a:solidFill>
                  <a:schemeClr val="tx1"/>
                </a:solidFill>
              </a:rPr>
              <a:t>) </a:t>
            </a:r>
            <a:r>
              <a:rPr lang="it-IT" sz="2000" b="1" dirty="0" err="1" smtClean="0">
                <a:solidFill>
                  <a:schemeClr val="tx1"/>
                </a:solidFill>
              </a:rPr>
              <a:t>is</a:t>
            </a:r>
            <a:r>
              <a:rPr lang="it-IT" sz="2000" b="1" dirty="0" smtClean="0">
                <a:solidFill>
                  <a:schemeClr val="tx1"/>
                </a:solidFill>
              </a:rPr>
              <a:t> under </a:t>
            </a:r>
            <a:r>
              <a:rPr lang="it-IT" sz="2000" b="1" dirty="0" err="1" smtClean="0">
                <a:solidFill>
                  <a:schemeClr val="tx1"/>
                </a:solidFill>
              </a:rPr>
              <a:t>development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for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pre-clinical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validation</a:t>
            </a:r>
            <a:r>
              <a:rPr lang="it-IT" sz="20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it-IT" sz="2000" b="1" dirty="0" smtClean="0"/>
              <a:t>Future p</a:t>
            </a:r>
            <a:r>
              <a:rPr lang="it-IT" sz="2000" b="1" dirty="0" smtClean="0">
                <a:solidFill>
                  <a:schemeClr val="tx1"/>
                </a:solidFill>
              </a:rPr>
              <a:t>rogress in WP3  </a:t>
            </a:r>
            <a:r>
              <a:rPr lang="it-IT" sz="2000" b="1" dirty="0" smtClean="0"/>
              <a:t>RDH Project INFN CSN5.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F4E-9FF9-4E15-8F85-E0402593863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0525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Conclusions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  <a:solidFill>
            <a:srgbClr val="0000FF"/>
          </a:solidFill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Proton therapy</a:t>
            </a:r>
            <a:r>
              <a:rPr lang="it-IT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632700" cy="676275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en-GB" altLang="ja-JP" sz="2000" i="1" dirty="0">
                <a:ea typeface="ＭＳ Ｐゴシック" pitchFamily="34" charset="-128"/>
              </a:rPr>
              <a:t>The proton therapy is a good clinical treatment for cancer as it permits to obtain a dose distribution extremely conform to the target volume.</a:t>
            </a:r>
            <a:r>
              <a:rPr lang="it-IT" altLang="ja-JP" sz="2000" i="1" dirty="0">
                <a:ea typeface="ＭＳ Ｐゴシック" pitchFamily="34" charset="-128"/>
              </a:rPr>
              <a:t> </a:t>
            </a:r>
            <a:endParaRPr lang="it-IT" sz="2000" i="1" dirty="0"/>
          </a:p>
        </p:txBody>
      </p:sp>
      <p:pic>
        <p:nvPicPr>
          <p:cNvPr id="47108" name="Picture 4" descr="Proton-photon depth dose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1300"/>
            <a:ext cx="4176713" cy="3082925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9750" y="2565400"/>
            <a:ext cx="38877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1800" dirty="0"/>
              <a:t>The Bragg peak shape ensures that healthy tissues in front of and beyond the tumor are not damaged.</a:t>
            </a:r>
          </a:p>
          <a:p>
            <a:pPr algn="just" eaLnBrk="0" hangingPunct="0"/>
            <a:endParaRPr lang="en-US" sz="1800" dirty="0"/>
          </a:p>
          <a:p>
            <a:pPr algn="just" eaLnBrk="0" hangingPunct="0"/>
            <a:r>
              <a:rPr lang="en-US" sz="1800" dirty="0"/>
              <a:t>Through the weighted superposition of proton beams of different energies it is possible to deposit a homogenous dose in the target region using only a single proton beam direction. </a:t>
            </a:r>
          </a:p>
          <a:p>
            <a:pPr algn="just" eaLnBrk="0" hangingPunct="0"/>
            <a:r>
              <a:rPr lang="en-US" sz="1800" dirty="0"/>
              <a:t>(Spread Out Bragg Peak -SOBP).</a:t>
            </a:r>
            <a:endParaRPr lang="it-IT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15325" cy="46624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200" dirty="0"/>
              <a:t>In proton therapy treatments is important to know:</a:t>
            </a:r>
          </a:p>
          <a:p>
            <a:pPr marL="0" indent="0" algn="just">
              <a:buFontTx/>
              <a:buNone/>
            </a:pPr>
            <a:endParaRPr lang="en-US" sz="900" b="1" u="sng" dirty="0"/>
          </a:p>
          <a:p>
            <a:pPr marL="0" indent="0" algn="just">
              <a:buFontTx/>
              <a:buNone/>
            </a:pPr>
            <a:r>
              <a:rPr lang="en-US" sz="2200" b="1" u="sng" dirty="0"/>
              <a:t>Patient positioning:</a:t>
            </a:r>
          </a:p>
          <a:p>
            <a:pPr marL="0" indent="0" algn="just">
              <a:buFontTx/>
              <a:buNone/>
            </a:pPr>
            <a:r>
              <a:rPr lang="en-US" sz="2000" dirty="0"/>
              <a:t>Currently performed using X-rays radiography in previous phase</a:t>
            </a:r>
          </a:p>
          <a:p>
            <a:pPr marL="0" indent="0" algn="just">
              <a:buFontTx/>
              <a:buNone/>
            </a:pPr>
            <a:r>
              <a:rPr lang="en-US" sz="2400" b="1" dirty="0" err="1"/>
              <a:t>pCT</a:t>
            </a:r>
            <a:r>
              <a:rPr lang="en-US" sz="2000" dirty="0"/>
              <a:t>		allows better accuracy and </a:t>
            </a:r>
          </a:p>
          <a:p>
            <a:pPr marL="0" indent="0" algn="just">
              <a:buFontTx/>
              <a:buNone/>
            </a:pPr>
            <a:r>
              <a:rPr lang="en-US" sz="2000" dirty="0"/>
              <a:t>		single phase 	positioning / treatments </a:t>
            </a:r>
          </a:p>
          <a:p>
            <a:pPr marL="0" indent="0" algn="just">
              <a:buFontTx/>
              <a:buNone/>
            </a:pPr>
            <a:endParaRPr lang="en-US" sz="2000" dirty="0"/>
          </a:p>
          <a:p>
            <a:pPr marL="0" indent="0" algn="just">
              <a:buFontTx/>
              <a:buNone/>
            </a:pPr>
            <a:r>
              <a:rPr lang="en-US" sz="2200" b="1" u="sng" dirty="0"/>
              <a:t>Dose Calculation:</a:t>
            </a:r>
          </a:p>
          <a:p>
            <a:pPr marL="0" indent="0" algn="just">
              <a:buFontTx/>
              <a:buNone/>
            </a:pPr>
            <a:r>
              <a:rPr lang="en-US" sz="2000" dirty="0"/>
              <a:t>Currently performed using X-rays computed tomography</a:t>
            </a:r>
          </a:p>
          <a:p>
            <a:pPr marL="0" indent="0" algn="just">
              <a:buFontTx/>
              <a:buNone/>
            </a:pPr>
            <a:r>
              <a:rPr lang="en-US" sz="2000" b="1" i="1" dirty="0"/>
              <a:t>Problem:</a:t>
            </a:r>
            <a:r>
              <a:rPr lang="en-US" sz="2000" dirty="0"/>
              <a:t> 	protons and photons have </a:t>
            </a:r>
          </a:p>
          <a:p>
            <a:pPr marL="0" indent="0" algn="just">
              <a:buFontTx/>
              <a:buNone/>
            </a:pPr>
            <a:r>
              <a:rPr lang="en-US" sz="2000" dirty="0"/>
              <a:t>		different interaction with matter </a:t>
            </a:r>
          </a:p>
          <a:p>
            <a:pPr marL="0" indent="0" algn="just">
              <a:buFontTx/>
              <a:buNone/>
            </a:pPr>
            <a:r>
              <a:rPr lang="en-US" sz="2400" b="1" dirty="0" err="1"/>
              <a:t>pCT</a:t>
            </a:r>
            <a:r>
              <a:rPr lang="en-US" sz="2400" b="1" dirty="0"/>
              <a:t>  </a:t>
            </a:r>
            <a:r>
              <a:rPr lang="en-US" sz="2000" b="1" dirty="0"/>
              <a:t>   </a:t>
            </a:r>
            <a:r>
              <a:rPr lang="en-US" sz="2000" b="1" dirty="0" smtClean="0"/>
              <a:t>	</a:t>
            </a:r>
            <a:r>
              <a:rPr lang="en-US" sz="2000" dirty="0" smtClean="0"/>
              <a:t> </a:t>
            </a:r>
            <a:r>
              <a:rPr lang="en-US" sz="2000" dirty="0"/>
              <a:t>	uses protons directly for dose calculation</a:t>
            </a:r>
          </a:p>
          <a:p>
            <a:pPr marL="0" indent="0" algn="just">
              <a:buFontTx/>
              <a:buNone/>
            </a:pPr>
            <a:endParaRPr lang="en-US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  <a:ln/>
        </p:spPr>
        <p:txBody>
          <a:bodyPr lIns="92075" tIns="46038" rIns="92075" bIns="46038"/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Computed Tomography: why?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258888" y="2636838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258888" y="5300663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127750"/>
            <a:ext cx="9144000" cy="730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i="1" dirty="0">
                <a:solidFill>
                  <a:schemeClr val="bg1"/>
                </a:solidFill>
              </a:rPr>
              <a:t>The error intrinsic in this conversion (due to </a:t>
            </a:r>
            <a:r>
              <a:rPr lang="en-GB" sz="1400" i="1" dirty="0">
                <a:solidFill>
                  <a:schemeClr val="bg1"/>
                </a:solidFill>
                <a:latin typeface="Symbol" pitchFamily="18" charset="2"/>
              </a:rPr>
              <a:t></a:t>
            </a:r>
            <a:r>
              <a:rPr lang="en-GB" sz="1400" i="1" baseline="-25000" dirty="0" err="1">
                <a:solidFill>
                  <a:schemeClr val="bg1"/>
                </a:solidFill>
              </a:rPr>
              <a:t>e</a:t>
            </a:r>
            <a:r>
              <a:rPr lang="en-GB" sz="1400" i="1" dirty="0" err="1">
                <a:solidFill>
                  <a:schemeClr val="bg1"/>
                </a:solidFill>
              </a:rPr>
              <a:t>,Z</a:t>
            </a:r>
            <a:r>
              <a:rPr lang="en-GB" sz="1400" i="1" dirty="0">
                <a:solidFill>
                  <a:schemeClr val="bg1"/>
                </a:solidFill>
              </a:rPr>
              <a:t>) dependency on atomic number and electron density) is the principal cause of proton range </a:t>
            </a:r>
            <a:r>
              <a:rPr lang="en-GB" sz="1400" i="1" dirty="0" err="1">
                <a:solidFill>
                  <a:schemeClr val="bg1"/>
                </a:solidFill>
              </a:rPr>
              <a:t>indetermination</a:t>
            </a:r>
            <a:r>
              <a:rPr lang="en-GB" sz="1400" i="1" dirty="0">
                <a:solidFill>
                  <a:schemeClr val="bg1"/>
                </a:solidFill>
              </a:rPr>
              <a:t> (3%, up to 10 mm in the head)</a:t>
            </a:r>
            <a:r>
              <a:rPr lang="ar-SA" sz="1400" i="1" dirty="0">
                <a:solidFill>
                  <a:schemeClr val="bg1"/>
                </a:solidFill>
                <a:cs typeface="Arial" pitchFamily="34" charset="0"/>
              </a:rPr>
              <a:t>‏</a:t>
            </a:r>
            <a:endParaRPr lang="en-GB" sz="1400" i="1" dirty="0">
              <a:solidFill>
                <a:schemeClr val="bg1"/>
              </a:solidFill>
            </a:endParaRPr>
          </a:p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i="1" dirty="0">
                <a:solidFill>
                  <a:schemeClr val="bg1"/>
                </a:solidFill>
              </a:rPr>
              <a:t>[Schneider U. (1994), Med Phys. 22, 353]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08050"/>
          </a:xfrm>
          <a:solidFill>
            <a:srgbClr val="0000FF"/>
          </a:solidFill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</a:rPr>
              <a:t>Parameters of pCT</a:t>
            </a:r>
            <a:r>
              <a:rPr lang="en-US" sz="3600" b="1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900113" y="522922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b="1" u="sng">
                <a:solidFill>
                  <a:srgbClr val="FF0000"/>
                </a:solidFill>
              </a:rPr>
              <a:t>Problem:</a:t>
            </a:r>
            <a:r>
              <a:rPr kumimoji="1" lang="en-US" b="1">
                <a:solidFill>
                  <a:srgbClr val="000099"/>
                </a:solidFill>
              </a:rPr>
              <a:t> protons, because the multiple Coulomb scattering, don’t move in straight line. </a:t>
            </a:r>
          </a:p>
        </p:txBody>
      </p:sp>
      <p:pic>
        <p:nvPicPr>
          <p:cNvPr id="721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6218237" cy="29718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THE “</a:t>
            </a:r>
            <a:r>
              <a:rPr lang="it-IT" sz="3200" dirty="0" err="1">
                <a:solidFill>
                  <a:schemeClr val="bg1"/>
                </a:solidFill>
              </a:rPr>
              <a:t>PRoton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IMAging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(PRIMA) PROJECT</a:t>
            </a:r>
            <a:r>
              <a:rPr lang="it-IT" sz="3200" dirty="0">
                <a:solidFill>
                  <a:schemeClr val="bg1"/>
                </a:solidFill>
              </a:rPr>
              <a:t>” 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2400" i="1" dirty="0" err="1">
                <a:solidFill>
                  <a:schemeClr val="bg1"/>
                </a:solidFill>
              </a:rPr>
              <a:t>pCR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apparatus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oriented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to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pCT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" y="1196975"/>
            <a:ext cx="7092280" cy="3477875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lvl="1" indent="265113"/>
            <a:r>
              <a:rPr lang="it-IT" sz="2200" b="1" dirty="0">
                <a:solidFill>
                  <a:srgbClr val="000099"/>
                </a:solidFill>
              </a:rPr>
              <a:t>PROGRAM</a:t>
            </a:r>
          </a:p>
          <a:p>
            <a:pPr marL="179388" lvl="1" indent="265113"/>
            <a:endParaRPr lang="it-IT" sz="2200" b="1" dirty="0">
              <a:solidFill>
                <a:srgbClr val="000099"/>
              </a:solidFill>
            </a:endParaRPr>
          </a:p>
          <a:p>
            <a:pPr marL="179388" lvl="1" indent="265113">
              <a:buFont typeface="Symbol" pitchFamily="18" charset="2"/>
              <a:buChar char="-"/>
            </a:pPr>
            <a:r>
              <a:rPr lang="it-IT" sz="2200" dirty="0" smtClean="0">
                <a:solidFill>
                  <a:srgbClr val="000099"/>
                </a:solidFill>
              </a:rPr>
              <a:t>Design and </a:t>
            </a:r>
            <a:r>
              <a:rPr lang="it-IT" sz="2200" dirty="0" err="1" smtClean="0">
                <a:solidFill>
                  <a:srgbClr val="000099"/>
                </a:solidFill>
              </a:rPr>
              <a:t>manufacture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>
                <a:solidFill>
                  <a:srgbClr val="000099"/>
                </a:solidFill>
              </a:rPr>
              <a:t>a </a:t>
            </a:r>
            <a:r>
              <a:rPr lang="it-IT" sz="2200" dirty="0" err="1">
                <a:solidFill>
                  <a:srgbClr val="000099"/>
                </a:solidFill>
              </a:rPr>
              <a:t>high-performance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>
                <a:solidFill>
                  <a:srgbClr val="000099"/>
                </a:solidFill>
              </a:rPr>
              <a:t>prototype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>
                <a:solidFill>
                  <a:srgbClr val="000099"/>
                </a:solidFill>
              </a:rPr>
              <a:t>for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>
                <a:solidFill>
                  <a:srgbClr val="000099"/>
                </a:solidFill>
              </a:rPr>
              <a:t>proton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radiography</a:t>
            </a:r>
            <a:r>
              <a:rPr lang="it-IT" sz="2200" dirty="0" smtClean="0">
                <a:solidFill>
                  <a:srgbClr val="000099"/>
                </a:solidFill>
              </a:rPr>
              <a:t> and </a:t>
            </a:r>
            <a:r>
              <a:rPr lang="it-IT" sz="2200" dirty="0" err="1" smtClean="0">
                <a:solidFill>
                  <a:srgbClr val="000099"/>
                </a:solidFill>
              </a:rPr>
              <a:t>tomography</a:t>
            </a:r>
            <a:r>
              <a:rPr lang="it-IT" sz="2200" dirty="0" smtClean="0">
                <a:solidFill>
                  <a:srgbClr val="000099"/>
                </a:solidFill>
              </a:rPr>
              <a:t>.</a:t>
            </a:r>
            <a:endParaRPr lang="it-IT" sz="2200" dirty="0">
              <a:solidFill>
                <a:srgbClr val="000099"/>
              </a:solidFill>
            </a:endParaRPr>
          </a:p>
          <a:p>
            <a:pPr marL="179388" lvl="1" indent="265113">
              <a:buFont typeface="Symbol" pitchFamily="18" charset="2"/>
              <a:buChar char="-"/>
            </a:pPr>
            <a:r>
              <a:rPr lang="it-IT" sz="2200" dirty="0" err="1">
                <a:solidFill>
                  <a:srgbClr val="000099"/>
                </a:solidFill>
              </a:rPr>
              <a:t>Develop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>
                <a:solidFill>
                  <a:srgbClr val="000099"/>
                </a:solidFill>
              </a:rPr>
              <a:t>suitable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>
                <a:solidFill>
                  <a:srgbClr val="000099"/>
                </a:solidFill>
              </a:rPr>
              <a:t>imaging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algorithms</a:t>
            </a:r>
            <a:r>
              <a:rPr lang="it-IT" sz="2200" dirty="0" smtClean="0">
                <a:solidFill>
                  <a:srgbClr val="000099"/>
                </a:solidFill>
              </a:rPr>
              <a:t>;</a:t>
            </a:r>
          </a:p>
          <a:p>
            <a:pPr marL="179388" lvl="1" indent="265113">
              <a:buFont typeface="Symbol" pitchFamily="18" charset="2"/>
              <a:buChar char="-"/>
            </a:pPr>
            <a:r>
              <a:rPr lang="en-US" sz="2200" dirty="0" smtClean="0">
                <a:solidFill>
                  <a:srgbClr val="000099"/>
                </a:solidFill>
              </a:rPr>
              <a:t>Validate </a:t>
            </a:r>
            <a:r>
              <a:rPr lang="en-US" sz="2200" dirty="0">
                <a:solidFill>
                  <a:srgbClr val="000099"/>
                </a:solidFill>
              </a:rPr>
              <a:t>the </a:t>
            </a:r>
            <a:r>
              <a:rPr lang="en-US" sz="2200" dirty="0" err="1" smtClean="0">
                <a:solidFill>
                  <a:srgbClr val="000099"/>
                </a:solidFill>
              </a:rPr>
              <a:t>pCR</a:t>
            </a:r>
            <a:r>
              <a:rPr lang="en-US" sz="2200" dirty="0" smtClean="0">
                <a:solidFill>
                  <a:srgbClr val="000099"/>
                </a:solidFill>
              </a:rPr>
              <a:t>/</a:t>
            </a:r>
            <a:r>
              <a:rPr lang="en-US" sz="2200" dirty="0" err="1" smtClean="0">
                <a:solidFill>
                  <a:srgbClr val="000099"/>
                </a:solidFill>
              </a:rPr>
              <a:t>pCT</a:t>
            </a:r>
            <a:r>
              <a:rPr lang="en-US" sz="2200" dirty="0" smtClean="0">
                <a:solidFill>
                  <a:srgbClr val="000099"/>
                </a:solidFill>
              </a:rPr>
              <a:t> </a:t>
            </a:r>
            <a:r>
              <a:rPr lang="en-US" sz="2200" dirty="0">
                <a:solidFill>
                  <a:srgbClr val="000099"/>
                </a:solidFill>
              </a:rPr>
              <a:t>system with pre-clinical studies</a:t>
            </a:r>
            <a:endParaRPr lang="it-IT" sz="2200" dirty="0">
              <a:solidFill>
                <a:srgbClr val="000099"/>
              </a:solidFill>
            </a:endParaRPr>
          </a:p>
          <a:p>
            <a:pPr marL="179388" lvl="1" indent="265113">
              <a:buFont typeface="Symbol" pitchFamily="18" charset="2"/>
              <a:buChar char="-"/>
            </a:pPr>
            <a:r>
              <a:rPr lang="it-IT" sz="2200" dirty="0" err="1">
                <a:solidFill>
                  <a:srgbClr val="000099"/>
                </a:solidFill>
              </a:rPr>
              <a:t>Conceive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an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upgraded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prototype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for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pre.clinical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studies</a:t>
            </a:r>
            <a:endParaRPr lang="it-IT" sz="2200" dirty="0">
              <a:solidFill>
                <a:srgbClr val="000099"/>
              </a:solidFill>
            </a:endParaRPr>
          </a:p>
          <a:p>
            <a:pPr marL="179388" lvl="1" indent="265113">
              <a:buFont typeface="Symbol" pitchFamily="18" charset="2"/>
              <a:buNone/>
            </a:pPr>
            <a:r>
              <a:rPr lang="it-IT" sz="2200" dirty="0">
                <a:solidFill>
                  <a:srgbClr val="000099"/>
                </a:solidFill>
              </a:rPr>
              <a:t>              - Hardware and data </a:t>
            </a:r>
            <a:r>
              <a:rPr lang="it-IT" sz="2200" dirty="0" err="1">
                <a:solidFill>
                  <a:srgbClr val="000099"/>
                </a:solidFill>
              </a:rPr>
              <a:t>acquisition</a:t>
            </a:r>
            <a:r>
              <a:rPr lang="it-IT" sz="2200" dirty="0">
                <a:solidFill>
                  <a:srgbClr val="000099"/>
                </a:solidFill>
              </a:rPr>
              <a:t>;</a:t>
            </a:r>
          </a:p>
          <a:p>
            <a:pPr marL="179388" lvl="1" indent="265113">
              <a:buFont typeface="Symbol" pitchFamily="18" charset="2"/>
              <a:buNone/>
            </a:pPr>
            <a:r>
              <a:rPr lang="it-IT" sz="2200" dirty="0">
                <a:solidFill>
                  <a:srgbClr val="000099"/>
                </a:solidFill>
              </a:rPr>
              <a:t>              - </a:t>
            </a:r>
            <a:r>
              <a:rPr lang="it-IT" sz="2200" dirty="0" err="1">
                <a:solidFill>
                  <a:srgbClr val="000099"/>
                </a:solidFill>
              </a:rPr>
              <a:t>Reconstruction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algorithms</a:t>
            </a:r>
            <a:r>
              <a:rPr lang="it-IT" sz="2200" dirty="0" smtClean="0">
                <a:solidFill>
                  <a:srgbClr val="000099"/>
                </a:solidFill>
              </a:rPr>
              <a:t>.</a:t>
            </a:r>
            <a:endParaRPr lang="it-IT" sz="2200" dirty="0">
              <a:solidFill>
                <a:srgbClr val="000099"/>
              </a:solidFill>
            </a:endParaRPr>
          </a:p>
          <a:p>
            <a:pPr marL="179388" lvl="1" indent="265113">
              <a:buFont typeface="Symbol" pitchFamily="18" charset="2"/>
              <a:buNone/>
            </a:pP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79388" y="5949950"/>
            <a:ext cx="7129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8646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175" y="908050"/>
            <a:ext cx="1647825" cy="594995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7664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47737"/>
          </a:xfrm>
          <a:solidFill>
            <a:srgbClr val="0000FF"/>
          </a:solidFill>
          <a:ln/>
        </p:spPr>
        <p:txBody>
          <a:bodyPr lIns="92075" tIns="46038" rIns="92075" bIns="46038"/>
          <a:lstStyle/>
          <a:p>
            <a:pPr indent="449263" algn="l"/>
            <a:r>
              <a:rPr lang="en-US" sz="4000" b="1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536" y="3933056"/>
            <a:ext cx="8208912" cy="33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indent="-365125" algn="just"/>
            <a:r>
              <a:rPr lang="en-US" sz="2200" b="1" dirty="0">
                <a:solidFill>
                  <a:srgbClr val="FF0000"/>
                </a:solidFill>
              </a:rPr>
              <a:t>proton Computed </a:t>
            </a:r>
            <a:r>
              <a:rPr lang="en-US" sz="2200" b="1" dirty="0" smtClean="0">
                <a:solidFill>
                  <a:srgbClr val="FF0000"/>
                </a:solidFill>
              </a:rPr>
              <a:t>Radiography and Tomography</a:t>
            </a:r>
            <a:endParaRPr lang="en-US" sz="2200" b="1" dirty="0">
              <a:solidFill>
                <a:srgbClr val="FF0000"/>
              </a:solidFill>
            </a:endParaRP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Reveal the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track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of the single proton using a silicon telescope</a:t>
            </a: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Measure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the residual energy of the proton using a calorimeter</a:t>
            </a: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Reconstruct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the most likely path of the single proton</a:t>
            </a: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pCR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for different projections with a rotating gantry</a:t>
            </a: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event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information can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processed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reconstruction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produce 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tomographic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 algn="just">
              <a:lnSpc>
                <a:spcPts val="2500"/>
              </a:lnSpc>
              <a:buFont typeface="Wingdings" pitchFamily="2" charset="2"/>
              <a:buChar char="Ø"/>
            </a:pPr>
            <a:endParaRPr lang="en-US" b="1" dirty="0">
              <a:solidFill>
                <a:srgbClr val="0000FF"/>
              </a:solidFill>
            </a:endParaRPr>
          </a:p>
          <a:p>
            <a:pPr marL="365125" indent="-365125" algn="just"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0" y="386104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2267744" y="1340768"/>
            <a:ext cx="5365104" cy="2304256"/>
            <a:chOff x="287016" y="1301711"/>
            <a:chExt cx="6013176" cy="2612105"/>
          </a:xfrm>
        </p:grpSpPr>
        <p:grpSp>
          <p:nvGrpSpPr>
            <p:cNvPr id="12" name="Gruppo 13"/>
            <p:cNvGrpSpPr/>
            <p:nvPr/>
          </p:nvGrpSpPr>
          <p:grpSpPr>
            <a:xfrm>
              <a:off x="287016" y="1301711"/>
              <a:ext cx="6013176" cy="2612105"/>
              <a:chOff x="3059832" y="1321528"/>
              <a:chExt cx="5688632" cy="2612105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3059832" y="1321528"/>
                <a:ext cx="5688632" cy="26121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uppo 10"/>
              <p:cNvGrpSpPr/>
              <p:nvPr/>
            </p:nvGrpSpPr>
            <p:grpSpPr>
              <a:xfrm>
                <a:off x="3167844" y="1608983"/>
                <a:ext cx="5400600" cy="2324073"/>
                <a:chOff x="467544" y="1608983"/>
                <a:chExt cx="5688632" cy="2693405"/>
              </a:xfrm>
            </p:grpSpPr>
            <p:pic>
              <p:nvPicPr>
                <p:cNvPr id="22" name="Immagine 3" descr="Immagine_did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7544" y="1608983"/>
                  <a:ext cx="5688632" cy="24680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CasellaDiTesto 22"/>
                <p:cNvSpPr txBox="1"/>
                <p:nvPr/>
              </p:nvSpPr>
              <p:spPr>
                <a:xfrm>
                  <a:off x="980134" y="3933056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P</a:t>
                  </a:r>
                  <a:r>
                    <a:rPr lang="it-IT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1412182" y="3933056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P</a:t>
                  </a:r>
                  <a:r>
                    <a:rPr lang="it-IT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3481359" y="3933056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P</a:t>
                  </a:r>
                  <a:r>
                    <a:rPr lang="it-IT" baseline="-25000" dirty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>
                  <a:off x="3923928" y="3933056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P</a:t>
                  </a:r>
                  <a:r>
                    <a:rPr lang="it-IT" baseline="-25000" dirty="0" smtClean="0"/>
                    <a:t>4</a:t>
                  </a:r>
                  <a:endParaRPr lang="en-US" baseline="-25000" dirty="0"/>
                </a:p>
              </p:txBody>
            </p:sp>
          </p:grpSp>
        </p:grpSp>
        <p:grpSp>
          <p:nvGrpSpPr>
            <p:cNvPr id="13" name="Gruppo 25"/>
            <p:cNvGrpSpPr/>
            <p:nvPr/>
          </p:nvGrpSpPr>
          <p:grpSpPr>
            <a:xfrm>
              <a:off x="395536" y="1484784"/>
              <a:ext cx="720157" cy="851467"/>
              <a:chOff x="539552" y="1589166"/>
              <a:chExt cx="720157" cy="851467"/>
            </a:xfrm>
          </p:grpSpPr>
          <p:cxnSp>
            <p:nvCxnSpPr>
              <p:cNvPr id="14" name="Connettore 2 13"/>
              <p:cNvCxnSpPr/>
              <p:nvPr/>
            </p:nvCxnSpPr>
            <p:spPr>
              <a:xfrm flipV="1">
                <a:off x="555549" y="1697498"/>
                <a:ext cx="0" cy="5139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V="1">
                <a:off x="553590" y="2211464"/>
                <a:ext cx="450004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/>
              <p:cNvCxnSpPr/>
              <p:nvPr/>
            </p:nvCxnSpPr>
            <p:spPr>
              <a:xfrm flipV="1">
                <a:off x="553590" y="1988840"/>
                <a:ext cx="361999" cy="2226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915589" y="213285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z</a:t>
                </a:r>
                <a:endParaRPr lang="en-US" sz="14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985275" y="177805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x</a:t>
                </a:r>
                <a:endParaRPr lang="en-US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39552" y="158916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y</a:t>
                </a:r>
                <a:endParaRPr lang="en-US" sz="1400" dirty="0"/>
              </a:p>
            </p:txBody>
          </p:sp>
        </p:grpSp>
      </p:grp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rgbClr val="0000FF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Architecture </a:t>
            </a:r>
            <a:r>
              <a:rPr lang="en-US" sz="4000" dirty="0" smtClean="0">
                <a:solidFill>
                  <a:schemeClr val="bg1"/>
                </a:solidFill>
              </a:rPr>
              <a:t>of the </a:t>
            </a:r>
            <a:r>
              <a:rPr lang="en-US" sz="4000" dirty="0" err="1" smtClean="0">
                <a:solidFill>
                  <a:schemeClr val="bg1"/>
                </a:solidFill>
              </a:rPr>
              <a:t>pCT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apparatus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71550"/>
            <a:ext cx="7961313" cy="588645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50900"/>
          </a:xfrm>
          <a:solidFill>
            <a:srgbClr val="0000FF"/>
          </a:solidFill>
        </p:spPr>
        <p:txBody>
          <a:bodyPr/>
          <a:lstStyle/>
          <a:p>
            <a:r>
              <a:rPr lang="it-IT" sz="4000" dirty="0" err="1" smtClean="0">
                <a:solidFill>
                  <a:schemeClr val="bg1"/>
                </a:solidFill>
              </a:rPr>
              <a:t>Tracker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module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12875"/>
            <a:ext cx="3821113" cy="2593975"/>
          </a:xfrm>
          <a:noFill/>
          <a:ln/>
        </p:spPr>
      </p:pic>
      <p:pic>
        <p:nvPicPr>
          <p:cNvPr id="235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73238"/>
            <a:ext cx="4608513" cy="2325687"/>
          </a:xfrm>
          <a:noFill/>
          <a:ln/>
        </p:spPr>
      </p:pic>
      <p:sp>
        <p:nvSpPr>
          <p:cNvPr id="8" name="Segnaposto contenuto 2"/>
          <p:cNvSpPr>
            <a:spLocks/>
          </p:cNvSpPr>
          <p:nvPr/>
        </p:nvSpPr>
        <p:spPr bwMode="auto">
          <a:xfrm>
            <a:off x="285750" y="4508500"/>
            <a:ext cx="885825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1" dirty="0"/>
              <a:t>To achieve a read-out  rate of  1 MHz a fully parallel digital strip readout system has been developed 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1" dirty="0"/>
              <a:t>Eight 32-channel VLSI front-end chips acquire the detector signals and sends data in parallel to an FPGA (</a:t>
            </a:r>
            <a:r>
              <a:rPr lang="en-US" sz="1800" b="1" dirty="0" err="1"/>
              <a:t>Xlinx</a:t>
            </a:r>
            <a:r>
              <a:rPr lang="en-US" sz="1800" b="1" dirty="0"/>
              <a:t> Spartan-3AN) which performs zero suppression and moves data to a buffer memory (~5x10</a:t>
            </a:r>
            <a:r>
              <a:rPr lang="en-US" sz="1800" b="1" baseline="30000" dirty="0"/>
              <a:t>5</a:t>
            </a:r>
            <a:r>
              <a:rPr lang="en-US" sz="1800" b="1" dirty="0"/>
              <a:t> events).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1" dirty="0"/>
              <a:t>An Ethernet commercial module is use both  for data transfer to the central acquisition PC and to control the tracker module DAQ parameters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64615" y="6611779"/>
            <a:ext cx="5479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Bruzzi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International Nuclear Physics Conference INPC2013: 2-7 June 2013, Firenze, Italy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</TotalTime>
  <Words>1861</Words>
  <Application>Microsoft Office PowerPoint</Application>
  <PresentationFormat>Presentazione su schermo (4:3)</PresentationFormat>
  <Paragraphs>285</Paragraphs>
  <Slides>27</Slides>
  <Notes>9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Tema di Office</vt:lpstr>
      <vt:lpstr>Immagine bitmap</vt:lpstr>
      <vt:lpstr>Equazione</vt:lpstr>
      <vt:lpstr>Presentazione standard di PowerPoint</vt:lpstr>
      <vt:lpstr>Outline</vt:lpstr>
      <vt:lpstr>Proton therapy </vt:lpstr>
      <vt:lpstr>proton Computed Tomography: why?</vt:lpstr>
      <vt:lpstr>Parameters of pCT </vt:lpstr>
      <vt:lpstr>Presentazione standard di PowerPoint</vt:lpstr>
      <vt:lpstr>Concept</vt:lpstr>
      <vt:lpstr>Architecture of the pCT apparatus</vt:lpstr>
      <vt:lpstr>Tracker module architecture</vt:lpstr>
      <vt:lpstr>Presentazione standard di PowerPoint</vt:lpstr>
      <vt:lpstr>VLSI front-end description</vt:lpstr>
      <vt:lpstr>Calorimeter</vt:lpstr>
      <vt:lpstr> pCT system designed and manufactured by the PRIMA INFN CSN5 collaboration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</dc:creator>
  <cp:lastModifiedBy>tecno</cp:lastModifiedBy>
  <cp:revision>359</cp:revision>
  <dcterms:created xsi:type="dcterms:W3CDTF">2012-09-28T12:33:20Z</dcterms:created>
  <dcterms:modified xsi:type="dcterms:W3CDTF">2013-06-04T13:45:00Z</dcterms:modified>
</cp:coreProperties>
</file>