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480" r:id="rId3"/>
    <p:sldId id="483" r:id="rId4"/>
    <p:sldId id="257" r:id="rId5"/>
    <p:sldId id="484" r:id="rId6"/>
    <p:sldId id="260" r:id="rId7"/>
    <p:sldId id="259" r:id="rId8"/>
    <p:sldId id="482" r:id="rId9"/>
    <p:sldId id="345" r:id="rId10"/>
    <p:sldId id="388" r:id="rId11"/>
    <p:sldId id="300" r:id="rId12"/>
    <p:sldId id="339" r:id="rId13"/>
    <p:sldId id="424" r:id="rId14"/>
    <p:sldId id="349" r:id="rId15"/>
    <p:sldId id="481" r:id="rId16"/>
    <p:sldId id="463" r:id="rId17"/>
    <p:sldId id="295" r:id="rId18"/>
    <p:sldId id="479" r:id="rId1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45"/>
    <a:srgbClr val="FFD848"/>
    <a:srgbClr val="FFD125"/>
    <a:srgbClr val="FF3300"/>
    <a:srgbClr val="000099"/>
    <a:srgbClr val="66CCFF"/>
    <a:srgbClr val="00FF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4542" autoAdjust="0"/>
    <p:restoredTop sz="84236" autoAdjust="0"/>
  </p:normalViewPr>
  <p:slideViewPr>
    <p:cSldViewPr>
      <p:cViewPr>
        <p:scale>
          <a:sx n="62" d="100"/>
          <a:sy n="62" d="100"/>
        </p:scale>
        <p:origin x="-16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6AE1D5-14CF-41F2-9AD8-270728D1684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26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74CC2-8810-4925-8E07-3B5E549AE890}" type="slidenum">
              <a:rPr lang="it-IT"/>
              <a:pPr/>
              <a:t>1</a:t>
            </a:fld>
            <a:endParaRPr lang="it-IT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89B63-FEBB-4C97-BCD2-E7DA8210227E}" type="slidenum">
              <a:rPr lang="it-IT"/>
              <a:pPr/>
              <a:t>10</a:t>
            </a:fld>
            <a:endParaRPr lang="it-IT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pPr eaLnBrk="0" hangingPunct="0">
              <a:spcBef>
                <a:spcPct val="0"/>
              </a:spcBef>
              <a:buFont typeface="Wingdings" pitchFamily="2" charset="2"/>
              <a:buChar char="Ø"/>
            </a:pP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EEC5A-2189-4376-A3AE-A7ACF9A3E841}" type="slidenum">
              <a:rPr lang="it-IT"/>
              <a:pPr/>
              <a:t>11</a:t>
            </a:fld>
            <a:endParaRPr lang="it-IT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buFont typeface="Wingdings" pitchFamily="2" charset="2"/>
              <a:buChar char="Ø"/>
            </a:pPr>
            <a:endParaRPr lang="en-US" sz="1800" b="1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FF22C-2A50-4502-A855-97D71032F0AD}" type="slidenum">
              <a:rPr lang="it-IT"/>
              <a:pPr/>
              <a:t>12</a:t>
            </a:fld>
            <a:endParaRPr lang="it-IT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31DCB-A390-4B70-9AE5-258D33049085}" type="slidenum">
              <a:rPr lang="it-IT"/>
              <a:pPr/>
              <a:t>13</a:t>
            </a:fld>
            <a:endParaRPr lang="it-IT"/>
          </a:p>
        </p:txBody>
      </p:sp>
      <p:sp>
        <p:nvSpPr>
          <p:cNvPr id="518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B21756-2396-4F04-AF56-EE29F158A01F}" type="slidenum">
              <a:rPr lang="it-IT"/>
              <a:pPr/>
              <a:t>14</a:t>
            </a:fld>
            <a:endParaRPr lang="it-IT"/>
          </a:p>
        </p:txBody>
      </p:sp>
      <p:sp>
        <p:nvSpPr>
          <p:cNvPr id="307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pPr eaLnBrk="0" hangingPunct="0">
              <a:spcAft>
                <a:spcPct val="30000"/>
              </a:spcAft>
            </a:pPr>
            <a:endParaRPr lang="en-US" sz="1800">
              <a:solidFill>
                <a:srgbClr val="00AC0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95CF1-C0E8-4987-9CAE-D6556E9A5BD3}" type="slidenum">
              <a:rPr lang="it-IT"/>
              <a:pPr/>
              <a:t>15</a:t>
            </a:fld>
            <a:endParaRPr lang="it-IT"/>
          </a:p>
        </p:txBody>
      </p:sp>
      <p:sp>
        <p:nvSpPr>
          <p:cNvPr id="6963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900" b="1">
              <a:solidFill>
                <a:srgbClr val="339933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1C3DD-CC30-4C6D-9E83-3612ACE575C0}" type="slidenum">
              <a:rPr lang="it-IT"/>
              <a:pPr/>
              <a:t>16</a:t>
            </a:fld>
            <a:endParaRPr lang="it-IT"/>
          </a:p>
        </p:txBody>
      </p:sp>
      <p:sp>
        <p:nvSpPr>
          <p:cNvPr id="64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23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052" tIns="47526" rIns="95052" bIns="47526"/>
          <a:lstStyle/>
          <a:p>
            <a:endParaRPr lang="en-US"/>
          </a:p>
        </p:txBody>
      </p:sp>
      <p:sp>
        <p:nvSpPr>
          <p:cNvPr id="645124" name="Segnaposto numero diapositiva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52" tIns="47526" rIns="95052" bIns="47526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9FCB3C49-9629-4E98-BCBA-432439581A97}" type="slidenum">
              <a:rPr lang="it-IT" sz="1200"/>
              <a:pPr algn="r" eaLnBrk="1" hangingPunct="1"/>
              <a:t>16</a:t>
            </a:fld>
            <a:endParaRPr lang="it-IT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9A627-3C3A-48F4-A156-7D5994C9E1F0}" type="slidenum">
              <a:rPr lang="it-IT"/>
              <a:pPr/>
              <a:t>17</a:t>
            </a:fld>
            <a:endParaRPr lang="it-IT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933D3-4FE3-43CC-96A0-F743CDEE7A26}" type="slidenum">
              <a:rPr lang="it-IT"/>
              <a:pPr/>
              <a:t>18</a:t>
            </a:fld>
            <a:endParaRPr lang="it-IT"/>
          </a:p>
        </p:txBody>
      </p:sp>
      <p:sp>
        <p:nvSpPr>
          <p:cNvPr id="69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E37EE-483C-46EF-B3BE-7C29BA5A9A5A}" type="slidenum">
              <a:rPr lang="it-IT"/>
              <a:pPr/>
              <a:t>2</a:t>
            </a:fld>
            <a:endParaRPr lang="it-IT"/>
          </a:p>
        </p:txBody>
      </p:sp>
      <p:sp>
        <p:nvSpPr>
          <p:cNvPr id="69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4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80D57-1E9F-4E4A-A0A1-518927A2BA6F}" type="slidenum">
              <a:rPr lang="it-IT"/>
              <a:pPr/>
              <a:t>3</a:t>
            </a:fld>
            <a:endParaRPr lang="it-IT"/>
          </a:p>
        </p:txBody>
      </p:sp>
      <p:sp>
        <p:nvSpPr>
          <p:cNvPr id="702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24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54A8E-81A2-4594-8B45-A2D03F843A6F}" type="slidenum">
              <a:rPr lang="it-IT"/>
              <a:pPr/>
              <a:t>4</a:t>
            </a:fld>
            <a:endParaRPr lang="it-IT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A20B-4DF6-4254-A724-3EA75182DB6D}" type="slidenum">
              <a:rPr lang="it-IT"/>
              <a:pPr/>
              <a:t>5</a:t>
            </a:fld>
            <a:endParaRPr lang="it-IT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4DF0E-7136-4D01-A88E-95ED44F1DE51}" type="slidenum">
              <a:rPr lang="it-IT"/>
              <a:pPr/>
              <a:t>6</a:t>
            </a:fld>
            <a:endParaRPr lang="it-IT"/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 </a:t>
            </a:r>
          </a:p>
          <a:p>
            <a:endParaRPr lang="it-IT"/>
          </a:p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363DA-164A-4201-B94A-CEDC9D780414}" type="slidenum">
              <a:rPr lang="it-IT"/>
              <a:pPr/>
              <a:t>7</a:t>
            </a:fld>
            <a:endParaRPr lang="it-IT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61683-3862-4864-A139-8DEFAC646595}" type="slidenum">
              <a:rPr lang="it-IT"/>
              <a:pPr/>
              <a:t>8</a:t>
            </a:fld>
            <a:endParaRPr lang="it-IT"/>
          </a:p>
        </p:txBody>
      </p:sp>
      <p:sp>
        <p:nvSpPr>
          <p:cNvPr id="69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buClr>
                <a:srgbClr val="000000"/>
              </a:buClr>
              <a:buSzPct val="124000"/>
            </a:pPr>
            <a:endParaRPr lang="en-US" sz="800">
              <a:solidFill>
                <a:schemeClr val="bg1"/>
              </a:solidFill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4865E-2E76-47F1-B96D-8CBB04F399C5}" type="slidenum">
              <a:rPr lang="it-IT"/>
              <a:pPr/>
              <a:t>9</a:t>
            </a:fld>
            <a:endParaRPr lang="it-IT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CBA15-1F0A-4E9D-B34C-B1031DEF556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55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0FAA8-4621-48F9-A779-28D9F75193C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81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43522-AB19-477B-B3F6-19C52D7AFEC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95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AE04A2A-A8A6-4AC9-B01C-6E13DC9562C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23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E2106-1345-4AC2-B694-46F5918E505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69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2CB8-B6DA-4BCD-86EA-A4FF2CA567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4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A6143-DD63-48F9-927F-70F1978A911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95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B5E4A-56BD-432F-A656-D3B85EE4F7C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7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DF08F-41A0-4943-ACFC-0B8E1BE48AC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9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0C66E-40DB-422A-BD5A-C23612F7A70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37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A79CC-C4E8-40EC-B47E-C549B1E8FA4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10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3E1BB-1C78-4B09-8E06-0BE524C39E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26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7223F9-0EA9-4CDE-AE07-A81FF911566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Foto Acceleratore -seppia"/>
          <p:cNvPicPr>
            <a:picLocks noChangeAspect="1" noChangeArrowheads="1"/>
          </p:cNvPicPr>
          <p:nvPr/>
        </p:nvPicPr>
        <p:blipFill>
          <a:blip r:embed="rId3">
            <a:lum bright="2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8" b="5432"/>
          <a:stretch>
            <a:fillRect/>
          </a:stretch>
        </p:blipFill>
        <p:spPr bwMode="auto">
          <a:xfrm>
            <a:off x="0" y="990600"/>
            <a:ext cx="912653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981200"/>
            <a:ext cx="8763000" cy="1676400"/>
          </a:xfrm>
          <a:effectLst>
            <a:outerShdw blurRad="25400" dist="25399" dir="2700000" algn="ctr" rotWithShape="0">
              <a:schemeClr val="bg1"/>
            </a:outerShdw>
          </a:effectLst>
        </p:spPr>
        <p:txBody>
          <a:bodyPr/>
          <a:lstStyle/>
          <a:p>
            <a:r>
              <a:rPr lang="en-US" sz="3200" b="1">
                <a:solidFill>
                  <a:srgbClr val="000080"/>
                </a:solidFill>
                <a:latin typeface="Verdana" pitchFamily="34" charset="0"/>
              </a:rPr>
              <a:t>Nuclear-related techniques at LABEC for the analysis </a:t>
            </a:r>
            <a:br>
              <a:rPr lang="en-US" sz="3200" b="1">
                <a:solidFill>
                  <a:srgbClr val="000080"/>
                </a:solidFill>
                <a:latin typeface="Verdana" pitchFamily="34" charset="0"/>
              </a:rPr>
            </a:br>
            <a:r>
              <a:rPr lang="en-US" sz="3200" b="1">
                <a:solidFill>
                  <a:srgbClr val="000080"/>
                </a:solidFill>
                <a:latin typeface="Verdana" pitchFamily="34" charset="0"/>
              </a:rPr>
              <a:t>of atmospheric aerosols</a:t>
            </a:r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10000"/>
            <a:ext cx="9144000" cy="1828800"/>
          </a:xfrm>
          <a:effectLst>
            <a:outerShdw dist="35921" dir="2700000" algn="ctr" rotWithShape="0">
              <a:srgbClr val="000080"/>
            </a:outerShdw>
          </a:effectLst>
        </p:spPr>
        <p:txBody>
          <a:bodyPr/>
          <a:lstStyle/>
          <a:p>
            <a:r>
              <a:rPr lang="it-IT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S.Nava</a:t>
            </a: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G. Calzolai, M. Chiari, F.Lucarelli,  M. Giannoni,</a:t>
            </a:r>
          </a:p>
          <a:p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Fedi, L. Giuntini, L. Carraresi, F. Taccetti</a:t>
            </a:r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it-IT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INFN - Florence, Italy </a:t>
            </a:r>
          </a:p>
          <a:p>
            <a:r>
              <a:rPr lang="it-IT" sz="18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Physics Dept. - University of Florence, Italy </a:t>
            </a:r>
          </a:p>
        </p:txBody>
      </p:sp>
      <p:pic>
        <p:nvPicPr>
          <p:cNvPr id="2063" name="Picture 15" descr="Strisci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7098" r="56062" b="6476"/>
          <a:stretch>
            <a:fillRect/>
          </a:stretch>
        </p:blipFill>
        <p:spPr bwMode="auto">
          <a:xfrm>
            <a:off x="92075" y="6400800"/>
            <a:ext cx="1508125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676400" y="65532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zh-CN" sz="1400" b="1" i="1">
                <a:solidFill>
                  <a:srgbClr val="A0DAFF"/>
                </a:solidFill>
                <a:latin typeface="Verdana" pitchFamily="34" charset="0"/>
                <a:ea typeface="SimSun" pitchFamily="2" charset="-122"/>
              </a:rPr>
              <a:t>http://labec.fi.infn.it</a:t>
            </a:r>
            <a:endParaRPr lang="it-IT" b="1"/>
          </a:p>
        </p:txBody>
      </p:sp>
      <p:pic>
        <p:nvPicPr>
          <p:cNvPr id="2071" name="Immagin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19800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>
          <a:xfrm>
            <a:off x="3886200" y="403225"/>
            <a:ext cx="4876800" cy="647700"/>
          </a:xfrm>
        </p:spPr>
        <p:txBody>
          <a:bodyPr/>
          <a:lstStyle/>
          <a:p>
            <a:r>
              <a:rPr lang="en-GB" sz="4000" b="1">
                <a:solidFill>
                  <a:srgbClr val="FFD125"/>
                </a:solidFill>
                <a:latin typeface="Verdana" pitchFamily="34" charset="0"/>
              </a:rPr>
              <a:t>PATOS</a:t>
            </a:r>
          </a:p>
        </p:txBody>
      </p:sp>
      <p:sp>
        <p:nvSpPr>
          <p:cNvPr id="385059" name="Text Box 35"/>
          <p:cNvSpPr txBox="1">
            <a:spLocks noChangeArrowheads="1"/>
          </p:cNvSpPr>
          <p:nvPr/>
        </p:nvSpPr>
        <p:spPr bwMode="auto">
          <a:xfrm>
            <a:off x="4343400" y="1143000"/>
            <a:ext cx="4572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0"/>
              </a:spcBef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First extensive field campaign for the study of PM in Tuscany (Italy)</a:t>
            </a:r>
            <a:b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b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two 1-year sampling campaigns:</a:t>
            </a:r>
            <a:b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PM10 (2005-2006)</a:t>
            </a:r>
            <a:b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PM2.5 (2008-2009)</a:t>
            </a:r>
          </a:p>
        </p:txBody>
      </p:sp>
      <p:pic>
        <p:nvPicPr>
          <p:cNvPr id="385081" name="Picture 57" descr="p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97263"/>
            <a:ext cx="7620000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42" name="Text Box 18"/>
          <p:cNvSpPr txBox="1">
            <a:spLocks noChangeArrowheads="1"/>
          </p:cNvSpPr>
          <p:nvPr/>
        </p:nvSpPr>
        <p:spPr bwMode="auto">
          <a:xfrm>
            <a:off x="2466975" y="3006725"/>
            <a:ext cx="19526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800" b="1">
                <a:solidFill>
                  <a:srgbClr val="FF0000"/>
                </a:solidFill>
                <a:latin typeface="Times New Roman" pitchFamily="18" charset="0"/>
              </a:rPr>
              <a:t>Grosseto</a:t>
            </a:r>
            <a:endParaRPr lang="en-GB" sz="1800">
              <a:latin typeface="Times New Roman" pitchFamily="18" charset="0"/>
            </a:endParaRPr>
          </a:p>
        </p:txBody>
      </p:sp>
      <p:grpSp>
        <p:nvGrpSpPr>
          <p:cNvPr id="385084" name="Group 60"/>
          <p:cNvGrpSpPr>
            <a:grpSpLocks/>
          </p:cNvGrpSpPr>
          <p:nvPr/>
        </p:nvGrpSpPr>
        <p:grpSpPr bwMode="auto">
          <a:xfrm>
            <a:off x="-457200" y="0"/>
            <a:ext cx="4770438" cy="3502025"/>
            <a:chOff x="-288" y="0"/>
            <a:chExt cx="3005" cy="2206"/>
          </a:xfrm>
        </p:grpSpPr>
        <p:pic>
          <p:nvPicPr>
            <p:cNvPr id="385026" name="Picture 2" descr="toscana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" y="233"/>
              <a:ext cx="1569" cy="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5031" name="Group 7"/>
            <p:cNvGrpSpPr>
              <a:grpSpLocks/>
            </p:cNvGrpSpPr>
            <p:nvPr/>
          </p:nvGrpSpPr>
          <p:grpSpPr bwMode="auto">
            <a:xfrm>
              <a:off x="1700" y="1063"/>
              <a:ext cx="684" cy="694"/>
              <a:chOff x="1746" y="2750"/>
              <a:chExt cx="1009" cy="998"/>
            </a:xfrm>
          </p:grpSpPr>
          <p:sp>
            <p:nvSpPr>
              <p:cNvPr id="385032" name="Line 8"/>
              <p:cNvSpPr>
                <a:spLocks noChangeShapeType="1"/>
              </p:cNvSpPr>
              <p:nvPr/>
            </p:nvSpPr>
            <p:spPr bwMode="auto">
              <a:xfrm flipH="1" flipV="1">
                <a:off x="1746" y="2750"/>
                <a:ext cx="590" cy="408"/>
              </a:xfrm>
              <a:prstGeom prst="line">
                <a:avLst/>
              </a:prstGeom>
              <a:noFill/>
              <a:ln w="57150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385033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3067"/>
                <a:ext cx="510" cy="681"/>
              </a:xfrm>
              <a:prstGeom prst="rect">
                <a:avLst/>
              </a:prstGeom>
              <a:noFill/>
              <a:ln w="57150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5034" name="Group 10"/>
            <p:cNvGrpSpPr>
              <a:grpSpLocks/>
            </p:cNvGrpSpPr>
            <p:nvPr/>
          </p:nvGrpSpPr>
          <p:grpSpPr bwMode="auto">
            <a:xfrm>
              <a:off x="1401" y="1530"/>
              <a:ext cx="560" cy="506"/>
              <a:chOff x="1156" y="3475"/>
              <a:chExt cx="874" cy="727"/>
            </a:xfrm>
          </p:grpSpPr>
          <p:sp>
            <p:nvSpPr>
              <p:cNvPr id="385035" name="Line 11"/>
              <p:cNvSpPr>
                <a:spLocks noChangeShapeType="1"/>
              </p:cNvSpPr>
              <p:nvPr/>
            </p:nvSpPr>
            <p:spPr bwMode="auto">
              <a:xfrm flipH="1" flipV="1">
                <a:off x="1156" y="3475"/>
                <a:ext cx="499" cy="182"/>
              </a:xfrm>
              <a:prstGeom prst="line">
                <a:avLst/>
              </a:prstGeom>
              <a:noFill/>
              <a:ln w="57150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385036" name="Picture 12" descr="PICT001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" y="3521"/>
                <a:ext cx="511" cy="681"/>
              </a:xfrm>
              <a:prstGeom prst="rect">
                <a:avLst/>
              </a:prstGeom>
              <a:noFill/>
              <a:ln w="57150" algn="ctr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85037" name="Group 13"/>
            <p:cNvGrpSpPr>
              <a:grpSpLocks/>
            </p:cNvGrpSpPr>
            <p:nvPr/>
          </p:nvGrpSpPr>
          <p:grpSpPr bwMode="auto">
            <a:xfrm>
              <a:off x="816" y="1017"/>
              <a:ext cx="385" cy="990"/>
              <a:chOff x="431" y="2659"/>
              <a:chExt cx="567" cy="1423"/>
            </a:xfrm>
          </p:grpSpPr>
          <p:sp>
            <p:nvSpPr>
              <p:cNvPr id="385038" name="Line 14"/>
              <p:cNvSpPr>
                <a:spLocks noChangeShapeType="1"/>
              </p:cNvSpPr>
              <p:nvPr/>
            </p:nvSpPr>
            <p:spPr bwMode="auto">
              <a:xfrm flipH="1" flipV="1">
                <a:off x="521" y="2659"/>
                <a:ext cx="136" cy="1134"/>
              </a:xfrm>
              <a:prstGeom prst="line">
                <a:avLst/>
              </a:prstGeom>
              <a:noFill/>
              <a:ln w="57150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385039" name="Picture 15" descr="PICT001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3657"/>
                <a:ext cx="567" cy="425"/>
              </a:xfrm>
              <a:prstGeom prst="rect">
                <a:avLst/>
              </a:prstGeom>
              <a:noFill/>
              <a:ln w="57150" algn="ctr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miter lim="800000"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5040" name="Text Box 16"/>
            <p:cNvSpPr txBox="1">
              <a:spLocks noChangeArrowheads="1"/>
            </p:cNvSpPr>
            <p:nvPr/>
          </p:nvSpPr>
          <p:spPr bwMode="auto">
            <a:xfrm>
              <a:off x="1733" y="1056"/>
              <a:ext cx="9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lvl="1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Times New Roman" pitchFamily="18" charset="0"/>
                </a:rPr>
                <a:t>Arezzo</a:t>
              </a:r>
              <a:endParaRPr lang="en-GB" sz="1800">
                <a:latin typeface="Times New Roman" pitchFamily="18" charset="0"/>
              </a:endParaRPr>
            </a:p>
          </p:txBody>
        </p: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192" y="1992"/>
              <a:ext cx="1275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lvl="1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Times New Roman" pitchFamily="18" charset="0"/>
                </a:rPr>
                <a:t>Livorno</a:t>
              </a:r>
              <a:r>
                <a:rPr lang="en-GB" sz="18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GB" sz="180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85045" name="Line 21"/>
            <p:cNvSpPr>
              <a:spLocks noChangeShapeType="1"/>
            </p:cNvSpPr>
            <p:nvPr/>
          </p:nvSpPr>
          <p:spPr bwMode="auto">
            <a:xfrm>
              <a:off x="1024" y="252"/>
              <a:ext cx="61" cy="537"/>
            </a:xfrm>
            <a:prstGeom prst="line">
              <a:avLst/>
            </a:prstGeom>
            <a:noFill/>
            <a:ln w="57150">
              <a:pattFill prst="smCheck">
                <a:fgClr>
                  <a:srgbClr val="FFFF00"/>
                </a:fgClr>
                <a:bgClr>
                  <a:srgbClr val="FF0000"/>
                </a:bgClr>
              </a:patt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85046" name="Picture 22" descr="PICT00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78"/>
              <a:ext cx="431" cy="330"/>
            </a:xfrm>
            <a:prstGeom prst="rect">
              <a:avLst/>
            </a:prstGeom>
            <a:noFill/>
            <a:ln w="57150" algn="ctr">
              <a:pattFill prst="smCheck">
                <a:fgClr>
                  <a:srgbClr val="FFFF00"/>
                </a:fgClr>
                <a:bgClr>
                  <a:srgbClr val="FF0000"/>
                </a:bgClr>
              </a:patt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85048" name="Group 24"/>
            <p:cNvGrpSpPr>
              <a:grpSpLocks/>
            </p:cNvGrpSpPr>
            <p:nvPr/>
          </p:nvGrpSpPr>
          <p:grpSpPr bwMode="auto">
            <a:xfrm>
              <a:off x="1387" y="603"/>
              <a:ext cx="922" cy="332"/>
              <a:chOff x="1292" y="2069"/>
              <a:chExt cx="1361" cy="477"/>
            </a:xfrm>
          </p:grpSpPr>
          <p:sp>
            <p:nvSpPr>
              <p:cNvPr id="385049" name="Line 25"/>
              <p:cNvSpPr>
                <a:spLocks noChangeShapeType="1"/>
              </p:cNvSpPr>
              <p:nvPr/>
            </p:nvSpPr>
            <p:spPr bwMode="auto">
              <a:xfrm flipH="1">
                <a:off x="1292" y="2296"/>
                <a:ext cx="772" cy="91"/>
              </a:xfrm>
              <a:prstGeom prst="line">
                <a:avLst/>
              </a:prstGeom>
              <a:noFill/>
              <a:ln w="57150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385050" name="Picture 2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" y="2069"/>
                <a:ext cx="635" cy="477"/>
              </a:xfrm>
              <a:prstGeom prst="rect">
                <a:avLst/>
              </a:prstGeom>
              <a:noFill/>
              <a:ln w="57150" algn="ctr">
                <a:pattFill prst="smCheck">
                  <a:fgClr>
                    <a:srgbClr val="FFFF00"/>
                  </a:fgClr>
                  <a:bgClr>
                    <a:srgbClr val="FF0000"/>
                  </a:bgClr>
                </a:patt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5051" name="Line 27"/>
            <p:cNvSpPr>
              <a:spLocks noChangeShapeType="1"/>
            </p:cNvSpPr>
            <p:nvPr/>
          </p:nvSpPr>
          <p:spPr bwMode="auto">
            <a:xfrm flipH="1">
              <a:off x="1356" y="288"/>
              <a:ext cx="553" cy="379"/>
            </a:xfrm>
            <a:prstGeom prst="line">
              <a:avLst/>
            </a:prstGeom>
            <a:noFill/>
            <a:ln w="57150">
              <a:pattFill prst="smCheck">
                <a:fgClr>
                  <a:srgbClr val="FFFF00"/>
                </a:fgClr>
                <a:bgClr>
                  <a:srgbClr val="FF0000"/>
                </a:bgClr>
              </a:patt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85052" name="Picture 28" descr="PICT000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4"/>
              <a:ext cx="373" cy="430"/>
            </a:xfrm>
            <a:prstGeom prst="rect">
              <a:avLst/>
            </a:prstGeom>
            <a:noFill/>
            <a:ln w="57150" algn="ctr">
              <a:pattFill prst="smCheck">
                <a:fgClr>
                  <a:srgbClr val="FFFF00"/>
                </a:fgClr>
                <a:bgClr>
                  <a:srgbClr val="FF0000"/>
                </a:bgClr>
              </a:patt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5053" name="Text Box 29"/>
            <p:cNvSpPr txBox="1">
              <a:spLocks noChangeArrowheads="1"/>
            </p:cNvSpPr>
            <p:nvPr/>
          </p:nvSpPr>
          <p:spPr bwMode="auto">
            <a:xfrm>
              <a:off x="1584" y="358"/>
              <a:ext cx="1107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lvl="1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Times New Roman" pitchFamily="18" charset="0"/>
                </a:rPr>
                <a:t>Firenze</a:t>
              </a:r>
              <a:endPara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85054" name="Text Box 30"/>
            <p:cNvSpPr txBox="1">
              <a:spLocks noChangeArrowheads="1"/>
            </p:cNvSpPr>
            <p:nvPr/>
          </p:nvSpPr>
          <p:spPr bwMode="auto">
            <a:xfrm>
              <a:off x="-288" y="22"/>
              <a:ext cx="115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lvl="1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Times New Roman" pitchFamily="18" charset="0"/>
                </a:rPr>
                <a:t>Capannori</a:t>
              </a:r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85055" name="Text Box 31"/>
            <p:cNvSpPr txBox="1">
              <a:spLocks noChangeArrowheads="1"/>
            </p:cNvSpPr>
            <p:nvPr/>
          </p:nvSpPr>
          <p:spPr bwMode="auto">
            <a:xfrm>
              <a:off x="1536" y="0"/>
              <a:ext cx="983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lvl="1"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Times New Roman" pitchFamily="18" charset="0"/>
                </a:rPr>
                <a:t>Prato</a:t>
              </a:r>
              <a:endPara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85083" name="Text Box 59"/>
          <p:cNvSpPr txBox="1">
            <a:spLocks noChangeArrowheads="1"/>
          </p:cNvSpPr>
          <p:nvPr/>
        </p:nvSpPr>
        <p:spPr bwMode="auto">
          <a:xfrm rot="-4390518">
            <a:off x="-542131" y="4618831"/>
            <a:ext cx="2668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Average chemical composition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920" name="Group 48"/>
          <p:cNvGrpSpPr>
            <a:grpSpLocks/>
          </p:cNvGrpSpPr>
          <p:nvPr/>
        </p:nvGrpSpPr>
        <p:grpSpPr bwMode="auto">
          <a:xfrm>
            <a:off x="685800" y="3581400"/>
            <a:ext cx="7924800" cy="2679700"/>
            <a:chOff x="432" y="2536"/>
            <a:chExt cx="4992" cy="1688"/>
          </a:xfrm>
        </p:grpSpPr>
        <p:grpSp>
          <p:nvGrpSpPr>
            <p:cNvPr id="207919" name="Group 47"/>
            <p:cNvGrpSpPr>
              <a:grpSpLocks/>
            </p:cNvGrpSpPr>
            <p:nvPr/>
          </p:nvGrpSpPr>
          <p:grpSpPr bwMode="auto">
            <a:xfrm>
              <a:off x="432" y="2536"/>
              <a:ext cx="4992" cy="1688"/>
              <a:chOff x="672" y="2760"/>
              <a:chExt cx="4992" cy="1688"/>
            </a:xfrm>
          </p:grpSpPr>
          <p:sp>
            <p:nvSpPr>
              <p:cNvPr id="207916" name="Text Box 44"/>
              <p:cNvSpPr txBox="1">
                <a:spLocks noChangeArrowheads="1"/>
              </p:cNvSpPr>
              <p:nvPr/>
            </p:nvSpPr>
            <p:spPr bwMode="auto">
              <a:xfrm>
                <a:off x="672" y="3072"/>
                <a:ext cx="2304" cy="1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sz="2000">
                    <a:solidFill>
                      <a:srgbClr val="FFFF00"/>
                    </a:solidFill>
                  </a:rPr>
                  <a:t>High sensitivity for </a:t>
                </a:r>
                <a:r>
                  <a:rPr lang="en-GB" sz="2000">
                    <a:solidFill>
                      <a:srgbClr val="FFFF00"/>
                    </a:solidFill>
                    <a:latin typeface="Verdana" pitchFamily="34" charset="0"/>
                  </a:rPr>
                  <a:t>mineral dust elements (Na, Mg, Al, Si, K, Ca, Ti, Mn, Fe, Sr)</a:t>
                </a:r>
                <a:r>
                  <a:rPr lang="en-GB" sz="2200">
                    <a:latin typeface="Verdana" pitchFamily="34" charset="0"/>
                  </a:rPr>
                  <a:t> </a:t>
                </a:r>
                <a:br>
                  <a:rPr lang="en-GB" sz="2200">
                    <a:latin typeface="Verdana" pitchFamily="34" charset="0"/>
                  </a:rPr>
                </a:br>
                <a:r>
                  <a:rPr lang="en-GB" sz="2200" b="1">
                    <a:solidFill>
                      <a:schemeClr val="folHlink"/>
                    </a:solidFill>
                  </a:rPr>
                  <a:t>~ </a:t>
                </a:r>
                <a:r>
                  <a:rPr lang="en-GB" sz="2200" b="1" u="sng">
                    <a:solidFill>
                      <a:schemeClr val="folHlink"/>
                    </a:solidFill>
                  </a:rPr>
                  <a:t>half minute/sample is sufficient</a:t>
                </a:r>
                <a:endParaRPr lang="en-GB" sz="2200" b="1" u="sng">
                  <a:solidFill>
                    <a:srgbClr val="FF3300"/>
                  </a:solidFill>
                </a:endParaRPr>
              </a:p>
            </p:txBody>
          </p:sp>
          <p:pic>
            <p:nvPicPr>
              <p:cNvPr id="207917" name="Picture 45" descr="spettro veloc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77" b="20941"/>
              <a:stretch>
                <a:fillRect/>
              </a:stretch>
            </p:blipFill>
            <p:spPr bwMode="auto">
              <a:xfrm>
                <a:off x="3120" y="2760"/>
                <a:ext cx="2544" cy="1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E545"/>
                    </a:solidFill>
                  </a14:hiddenFill>
                </a:ext>
              </a:extLst>
            </p:spPr>
          </p:pic>
        </p:grpSp>
        <p:sp>
          <p:nvSpPr>
            <p:cNvPr id="207918" name="Text Box 46"/>
            <p:cNvSpPr txBox="1">
              <a:spLocks noChangeArrowheads="1"/>
            </p:cNvSpPr>
            <p:nvPr/>
          </p:nvSpPr>
          <p:spPr bwMode="auto">
            <a:xfrm>
              <a:off x="4032" y="2640"/>
              <a:ext cx="120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400" b="1">
                  <a:latin typeface="Verdana" pitchFamily="34" charset="0"/>
                </a:rPr>
                <a:t>SDD detector</a:t>
              </a:r>
            </a:p>
            <a:p>
              <a:pPr algn="ctr"/>
              <a:r>
                <a:rPr lang="en-GB" sz="1400" b="1">
                  <a:latin typeface="Verdana" pitchFamily="34" charset="0"/>
                </a:rPr>
                <a:t>30 sec.</a:t>
              </a:r>
            </a:p>
          </p:txBody>
        </p:sp>
      </p:grpSp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6732588" cy="685800"/>
          </a:xfrm>
        </p:spPr>
        <p:txBody>
          <a:bodyPr/>
          <a:lstStyle/>
          <a:p>
            <a:r>
              <a:rPr lang="it-IT" sz="3600" b="1">
                <a:solidFill>
                  <a:srgbClr val="FFD125"/>
                </a:solidFill>
                <a:latin typeface="Verdana" pitchFamily="34" charset="0"/>
              </a:rPr>
              <a:t>Saharan intrusions</a:t>
            </a:r>
            <a:endParaRPr lang="it-IT" sz="4000">
              <a:solidFill>
                <a:srgbClr val="A0DAFF"/>
              </a:solidFill>
              <a:latin typeface="Verdana" pitchFamily="34" charset="0"/>
            </a:endParaRPr>
          </a:p>
        </p:txBody>
      </p:sp>
      <p:pic>
        <p:nvPicPr>
          <p:cNvPr id="207893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6004"/>
          <a:stretch>
            <a:fillRect/>
          </a:stretch>
        </p:blipFill>
        <p:spPr bwMode="auto">
          <a:xfrm rot="5400000">
            <a:off x="6894513" y="-306388"/>
            <a:ext cx="194310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94" name="Rectangle 22"/>
          <p:cNvSpPr>
            <a:spLocks noChangeArrowheads="1"/>
          </p:cNvSpPr>
          <p:nvPr/>
        </p:nvSpPr>
        <p:spPr bwMode="auto">
          <a:xfrm>
            <a:off x="250825" y="838200"/>
            <a:ext cx="83597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73050" indent="-273050">
              <a:spcBef>
                <a:spcPct val="30000"/>
              </a:spcBef>
              <a:buFont typeface="Wingdings" pitchFamily="2" charset="2"/>
              <a:buChar char="Ø"/>
            </a:pP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Important contribution to PM in southern Europe</a:t>
            </a:r>
          </a:p>
          <a:p>
            <a:pPr marL="273050" indent="-273050">
              <a:spcBef>
                <a:spcPct val="30000"/>
              </a:spcBef>
              <a:buFont typeface="Wingdings" pitchFamily="2" charset="2"/>
              <a:buChar char="Ø"/>
            </a:pP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European legislation </a:t>
            </a:r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specifies that PM10 limit values are not to be applied to events defined as natural, which include “</a:t>
            </a:r>
            <a:r>
              <a:rPr lang="en-US" sz="2000" u="sng">
                <a:solidFill>
                  <a:schemeClr val="bg1"/>
                </a:solidFill>
                <a:latin typeface="Verdana" pitchFamily="34" charset="0"/>
              </a:rPr>
              <a:t>long-range transport from arid zones”</a:t>
            </a:r>
          </a:p>
          <a:p>
            <a:pPr marL="273050" indent="-273050">
              <a:spcBef>
                <a:spcPct val="30000"/>
              </a:spcBef>
              <a:buFont typeface="Wingdings" pitchFamily="2" charset="2"/>
              <a:buChar char="Ø"/>
            </a:pPr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Field campaigns followed by IBA analysis, together with atmospheric/meteorological data, may provide an effective method to trace the contribution of desert dust to PM10 quality standards</a:t>
            </a:r>
          </a:p>
        </p:txBody>
      </p:sp>
      <p:grpSp>
        <p:nvGrpSpPr>
          <p:cNvPr id="207924" name="Group 52"/>
          <p:cNvGrpSpPr>
            <a:grpSpLocks/>
          </p:cNvGrpSpPr>
          <p:nvPr/>
        </p:nvGrpSpPr>
        <p:grpSpPr bwMode="auto">
          <a:xfrm>
            <a:off x="228600" y="2286000"/>
            <a:ext cx="8597900" cy="4038600"/>
            <a:chOff x="144" y="1440"/>
            <a:chExt cx="5416" cy="2544"/>
          </a:xfrm>
        </p:grpSpPr>
        <p:sp>
          <p:nvSpPr>
            <p:cNvPr id="207921" name="Rectangle 49"/>
            <p:cNvSpPr>
              <a:spLocks noChangeArrowheads="1"/>
            </p:cNvSpPr>
            <p:nvPr/>
          </p:nvSpPr>
          <p:spPr bwMode="auto">
            <a:xfrm>
              <a:off x="144" y="1440"/>
              <a:ext cx="5376" cy="2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207900" name="Group 28"/>
            <p:cNvGrpSpPr>
              <a:grpSpLocks/>
            </p:cNvGrpSpPr>
            <p:nvPr/>
          </p:nvGrpSpPr>
          <p:grpSpPr bwMode="auto">
            <a:xfrm>
              <a:off x="432" y="1440"/>
              <a:ext cx="5128" cy="2479"/>
              <a:chOff x="144" y="1649"/>
              <a:chExt cx="5464" cy="2671"/>
            </a:xfrm>
          </p:grpSpPr>
          <p:pic>
            <p:nvPicPr>
              <p:cNvPr id="207898" name="Picture 26" descr="Al-Patos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649"/>
                <a:ext cx="5464" cy="2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7899" name="Text Box 27"/>
              <p:cNvSpPr txBox="1">
                <a:spLocks noChangeArrowheads="1"/>
              </p:cNvSpPr>
              <p:nvPr/>
            </p:nvSpPr>
            <p:spPr bwMode="auto">
              <a:xfrm>
                <a:off x="720" y="2208"/>
                <a:ext cx="2098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2000" b="1">
                    <a:solidFill>
                      <a:srgbClr val="FF3300"/>
                    </a:solidFill>
                  </a:rPr>
                  <a:t>Al concentration (ng/m</a:t>
                </a:r>
                <a:r>
                  <a:rPr lang="en-GB" sz="2000" b="1" baseline="30000">
                    <a:solidFill>
                      <a:srgbClr val="FF3300"/>
                    </a:solidFill>
                  </a:rPr>
                  <a:t>3</a:t>
                </a:r>
                <a:r>
                  <a:rPr lang="en-GB" sz="2000" b="1">
                    <a:solidFill>
                      <a:srgbClr val="FF3300"/>
                    </a:solidFill>
                  </a:rPr>
                  <a:t>)</a:t>
                </a:r>
              </a:p>
            </p:txBody>
          </p:sp>
        </p:grpSp>
        <p:sp>
          <p:nvSpPr>
            <p:cNvPr id="207923" name="Text Box 51"/>
            <p:cNvSpPr txBox="1">
              <a:spLocks noChangeArrowheads="1"/>
            </p:cNvSpPr>
            <p:nvPr/>
          </p:nvSpPr>
          <p:spPr bwMode="auto">
            <a:xfrm rot="-5400000">
              <a:off x="3" y="2449"/>
              <a:ext cx="51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/>
                <a:t>ng/m</a:t>
              </a:r>
              <a:r>
                <a:rPr lang="en-US" sz="1800" b="1" baseline="30000"/>
                <a:t>3</a:t>
              </a:r>
              <a:endParaRPr lang="en-US" sz="1800" b="1"/>
            </a:p>
          </p:txBody>
        </p:sp>
      </p:grpSp>
      <p:grpSp>
        <p:nvGrpSpPr>
          <p:cNvPr id="207909" name="Group 37"/>
          <p:cNvGrpSpPr>
            <a:grpSpLocks/>
          </p:cNvGrpSpPr>
          <p:nvPr/>
        </p:nvGrpSpPr>
        <p:grpSpPr bwMode="auto">
          <a:xfrm>
            <a:off x="1143000" y="3057525"/>
            <a:ext cx="7543800" cy="3227388"/>
            <a:chOff x="432" y="2112"/>
            <a:chExt cx="5088" cy="2208"/>
          </a:xfrm>
        </p:grpSpPr>
        <p:sp>
          <p:nvSpPr>
            <p:cNvPr id="207902" name="Oval 30"/>
            <p:cNvSpPr>
              <a:spLocks noChangeArrowheads="1"/>
            </p:cNvSpPr>
            <p:nvPr/>
          </p:nvSpPr>
          <p:spPr bwMode="auto">
            <a:xfrm>
              <a:off x="4032" y="2112"/>
              <a:ext cx="318" cy="1179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7903" name="Picture 31" descr="060629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0"/>
            <a:stretch>
              <a:fillRect/>
            </a:stretch>
          </p:blipFill>
          <p:spPr bwMode="auto">
            <a:xfrm>
              <a:off x="1680" y="2592"/>
              <a:ext cx="1560" cy="172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904" name="Oval 32"/>
            <p:cNvSpPr>
              <a:spLocks noChangeArrowheads="1"/>
            </p:cNvSpPr>
            <p:nvPr/>
          </p:nvSpPr>
          <p:spPr bwMode="auto">
            <a:xfrm>
              <a:off x="4800" y="2832"/>
              <a:ext cx="192" cy="603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7905" name="Oval 33"/>
            <p:cNvSpPr>
              <a:spLocks noChangeArrowheads="1"/>
            </p:cNvSpPr>
            <p:nvPr/>
          </p:nvSpPr>
          <p:spPr bwMode="auto">
            <a:xfrm>
              <a:off x="3648" y="3024"/>
              <a:ext cx="192" cy="507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7906" name="Oval 34"/>
            <p:cNvSpPr>
              <a:spLocks noChangeArrowheads="1"/>
            </p:cNvSpPr>
            <p:nvPr/>
          </p:nvSpPr>
          <p:spPr bwMode="auto">
            <a:xfrm>
              <a:off x="432" y="2976"/>
              <a:ext cx="192" cy="507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7907" name="Oval 35"/>
            <p:cNvSpPr>
              <a:spLocks noChangeArrowheads="1"/>
            </p:cNvSpPr>
            <p:nvPr/>
          </p:nvSpPr>
          <p:spPr bwMode="auto">
            <a:xfrm>
              <a:off x="1296" y="3264"/>
              <a:ext cx="192" cy="267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7908" name="Oval 36"/>
            <p:cNvSpPr>
              <a:spLocks noChangeArrowheads="1"/>
            </p:cNvSpPr>
            <p:nvPr/>
          </p:nvSpPr>
          <p:spPr bwMode="auto">
            <a:xfrm>
              <a:off x="5328" y="3216"/>
              <a:ext cx="192" cy="267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47700"/>
          </a:xfrm>
        </p:spPr>
        <p:txBody>
          <a:bodyPr/>
          <a:lstStyle/>
          <a:p>
            <a:r>
              <a:rPr lang="it-IT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Contribution to PM10 and limit overcomings</a:t>
            </a: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381000" y="898525"/>
            <a:ext cx="8443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From measured concentrations of crustal elements it is possible to calculate the contribution of Saharan dust to PM10 and to determine which limit exceedances are due to this component</a:t>
            </a: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166688" y="5791200"/>
            <a:ext cx="874871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60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soil =1.35 Na + 1.7 Mg + 1.9 Al + 2.1 Si + 1.4 Ca + 1.4 Fe + 1.7 Ti + 1.2 K</a:t>
            </a:r>
          </a:p>
          <a:p>
            <a:pPr algn="r" eaLnBrk="1" hangingPunct="1">
              <a:spcBef>
                <a:spcPct val="50000"/>
              </a:spcBef>
            </a:pPr>
            <a:r>
              <a:rPr lang="it-IT" sz="160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(Nava et al, ATM.ENV. 2012)</a:t>
            </a:r>
          </a:p>
        </p:txBody>
      </p:sp>
      <p:grpSp>
        <p:nvGrpSpPr>
          <p:cNvPr id="286730" name="Group 10"/>
          <p:cNvGrpSpPr>
            <a:grpSpLocks/>
          </p:cNvGrpSpPr>
          <p:nvPr/>
        </p:nvGrpSpPr>
        <p:grpSpPr bwMode="auto">
          <a:xfrm>
            <a:off x="457200" y="1981200"/>
            <a:ext cx="8288338" cy="3765550"/>
            <a:chOff x="203" y="1119"/>
            <a:chExt cx="5444" cy="2597"/>
          </a:xfrm>
        </p:grpSpPr>
        <p:pic>
          <p:nvPicPr>
            <p:cNvPr id="286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1119"/>
              <a:ext cx="5444" cy="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724" name="Text Box 4"/>
            <p:cNvSpPr txBox="1">
              <a:spLocks noChangeArrowheads="1"/>
            </p:cNvSpPr>
            <p:nvPr/>
          </p:nvSpPr>
          <p:spPr bwMode="auto">
            <a:xfrm rot="16200000">
              <a:off x="-684" y="2181"/>
              <a:ext cx="2122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pitchFamily="34" charset="0"/>
                </a:rPr>
                <a:t>PM10 concentration (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cs typeface="Arial" pitchFamily="34" charset="0"/>
                </a:rPr>
                <a:t>m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pitchFamily="34" charset="0"/>
                </a:rPr>
                <a:t>g/m</a:t>
              </a:r>
              <a:r>
                <a:rPr lang="it-IT" sz="1600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pitchFamily="34" charset="0"/>
                </a:rPr>
                <a:t>3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286726" name="Oval 6"/>
            <p:cNvSpPr>
              <a:spLocks noChangeArrowheads="1"/>
            </p:cNvSpPr>
            <p:nvPr/>
          </p:nvSpPr>
          <p:spPr bwMode="auto">
            <a:xfrm>
              <a:off x="4014" y="1947"/>
              <a:ext cx="544" cy="862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729" name="Text Box 9"/>
            <p:cNvSpPr txBox="1">
              <a:spLocks noChangeArrowheads="1"/>
            </p:cNvSpPr>
            <p:nvPr/>
          </p:nvSpPr>
          <p:spPr bwMode="auto">
            <a:xfrm>
              <a:off x="2562" y="1296"/>
              <a:ext cx="2249" cy="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it-IT" sz="1800"/>
                <a:t>mineral dust (soil)</a:t>
              </a:r>
            </a:p>
            <a:p>
              <a:pPr>
                <a:lnSpc>
                  <a:spcPct val="160000"/>
                </a:lnSpc>
              </a:pPr>
              <a:r>
                <a:rPr lang="it-IT" sz="1800"/>
                <a:t>other components (PM10 – soil)</a:t>
              </a:r>
            </a:p>
          </p:txBody>
        </p:sp>
      </p:grp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1508125" y="2257425"/>
            <a:ext cx="1311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Firenze (2005-2006)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661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4648200"/>
          <a:ext cx="14478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489" name="Equation" r:id="rId4" imgW="939600" imgH="431640" progId="Equation.DSMT4">
                  <p:embed/>
                </p:oleObj>
              </mc:Choice>
              <mc:Fallback>
                <p:oleObj name="Equation" r:id="rId4" imgW="93960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1447800" cy="725488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466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b="1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Source Apportionment by receptor models</a:t>
            </a:r>
            <a:endParaRPr lang="en-US" sz="4000" b="1">
              <a:solidFill>
                <a:srgbClr val="FFD12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54675" name="Picture 19" descr="sorgen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6705600" cy="35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76" name="Text Box 20"/>
          <p:cNvSpPr txBox="1">
            <a:spLocks noChangeArrowheads="1"/>
          </p:cNvSpPr>
          <p:nvPr/>
        </p:nvSpPr>
        <p:spPr bwMode="auto">
          <a:xfrm>
            <a:off x="1676400" y="47244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00FF00"/>
                </a:solidFill>
              </a:rPr>
              <a:t>The PM composition is a combination of the compositions  of the aerosols emitted by the different sources</a:t>
            </a:r>
          </a:p>
        </p:txBody>
      </p:sp>
      <p:sp>
        <p:nvSpPr>
          <p:cNvPr id="454677" name="Text Box 21"/>
          <p:cNvSpPr txBox="1">
            <a:spLocks noChangeArrowheads="1"/>
          </p:cNvSpPr>
          <p:nvPr/>
        </p:nvSpPr>
        <p:spPr bwMode="auto">
          <a:xfrm>
            <a:off x="228600" y="5562600"/>
            <a:ext cx="86868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FFFF00"/>
                </a:solidFill>
              </a:rPr>
              <a:t>By multivariate statistical analysis, like Principal Component Factor Analysis and Positive Matrix Factorization, it is possible to identify aerosol sources and quantify their impact.</a:t>
            </a:r>
          </a:p>
        </p:txBody>
      </p:sp>
      <p:sp>
        <p:nvSpPr>
          <p:cNvPr id="454678" name="Text Box 22"/>
          <p:cNvSpPr txBox="1">
            <a:spLocks noChangeArrowheads="1"/>
          </p:cNvSpPr>
          <p:nvPr/>
        </p:nvSpPr>
        <p:spPr bwMode="auto">
          <a:xfrm>
            <a:off x="7543800" y="1066800"/>
            <a:ext cx="1371600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FFFF00"/>
                </a:solidFill>
              </a:rPr>
              <a:t>Several important source markers can be detected by IBA</a:t>
            </a:r>
            <a:endParaRPr lang="en-US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182" name="Group 6"/>
          <p:cNvGrpSpPr>
            <a:grpSpLocks/>
          </p:cNvGrpSpPr>
          <p:nvPr/>
        </p:nvGrpSpPr>
        <p:grpSpPr bwMode="auto">
          <a:xfrm>
            <a:off x="228600" y="2819400"/>
            <a:ext cx="8686800" cy="4005263"/>
            <a:chOff x="432" y="1932"/>
            <a:chExt cx="4561" cy="2234"/>
          </a:xfrm>
        </p:grpSpPr>
        <p:pic>
          <p:nvPicPr>
            <p:cNvPr id="306179" name="Picture 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65"/>
              <a:ext cx="4561" cy="2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6180" name="Picture 4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" y="1932"/>
              <a:ext cx="4559" cy="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619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8475" b="6636"/>
          <a:stretch>
            <a:fillRect/>
          </a:stretch>
        </p:blipFill>
        <p:spPr bwMode="auto">
          <a:xfrm>
            <a:off x="5486400" y="152400"/>
            <a:ext cx="35814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0" y="304800"/>
            <a:ext cx="548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D125"/>
                </a:solidFill>
                <a:latin typeface="Verdana" pitchFamily="34" charset="0"/>
              </a:rPr>
              <a:t>Source apportionment results</a:t>
            </a:r>
            <a:endParaRPr lang="en-US" sz="3200">
              <a:solidFill>
                <a:srgbClr val="FFD125"/>
              </a:solidFill>
              <a:latin typeface="Verdana" pitchFamily="34" charset="0"/>
            </a:endParaRPr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228600" y="1584325"/>
            <a:ext cx="518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Important contribution of biomass burning in the most polluted sampling site of PATOS </a:t>
            </a:r>
          </a:p>
        </p:txBody>
      </p:sp>
      <p:sp>
        <p:nvSpPr>
          <p:cNvPr id="306195" name="Oval 19"/>
          <p:cNvSpPr>
            <a:spLocks noChangeArrowheads="1"/>
          </p:cNvSpPr>
          <p:nvPr/>
        </p:nvSpPr>
        <p:spPr bwMode="auto">
          <a:xfrm>
            <a:off x="5638800" y="1752600"/>
            <a:ext cx="990600" cy="914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06201" name="Group 25"/>
          <p:cNvGrpSpPr>
            <a:grpSpLocks/>
          </p:cNvGrpSpPr>
          <p:nvPr/>
        </p:nvGrpSpPr>
        <p:grpSpPr bwMode="auto">
          <a:xfrm>
            <a:off x="0" y="2819400"/>
            <a:ext cx="9144000" cy="4038600"/>
            <a:chOff x="0" y="1776"/>
            <a:chExt cx="5760" cy="2544"/>
          </a:xfrm>
        </p:grpSpPr>
        <p:sp>
          <p:nvSpPr>
            <p:cNvPr id="306197" name="Rectangle 21"/>
            <p:cNvSpPr>
              <a:spLocks noChangeArrowheads="1"/>
            </p:cNvSpPr>
            <p:nvPr/>
          </p:nvSpPr>
          <p:spPr bwMode="auto">
            <a:xfrm>
              <a:off x="0" y="1776"/>
              <a:ext cx="5760" cy="25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306196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4320" cy="2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6198" name="Text Box 22"/>
            <p:cNvSpPr txBox="1">
              <a:spLocks noChangeArrowheads="1"/>
            </p:cNvSpPr>
            <p:nvPr/>
          </p:nvSpPr>
          <p:spPr bwMode="auto">
            <a:xfrm rot="760132">
              <a:off x="4128" y="1872"/>
              <a:ext cx="158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rgbClr val="FF3300"/>
                  </a:solidFill>
                </a:rPr>
                <a:t>Confirmed by hourly data</a:t>
              </a:r>
              <a:endParaRPr lang="en-US" sz="2000">
                <a:solidFill>
                  <a:srgbClr val="FF3300"/>
                </a:solidFill>
              </a:endParaRPr>
            </a:p>
          </p:txBody>
        </p:sp>
        <p:sp>
          <p:nvSpPr>
            <p:cNvPr id="306199" name="Rectangle 23"/>
            <p:cNvSpPr>
              <a:spLocks noChangeArrowheads="1"/>
            </p:cNvSpPr>
            <p:nvPr/>
          </p:nvSpPr>
          <p:spPr bwMode="auto">
            <a:xfrm>
              <a:off x="4561" y="2453"/>
              <a:ext cx="1199" cy="1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30000"/>
                </a:spcBef>
                <a:spcAft>
                  <a:spcPct val="30000"/>
                </a:spcAft>
              </a:pPr>
              <a:r>
                <a:rPr lang="en-US" sz="1800">
                  <a:solidFill>
                    <a:schemeClr val="accent2"/>
                  </a:solidFill>
                </a:rPr>
                <a:t>K and Cl highly correlated </a:t>
              </a:r>
              <a:br>
                <a:rPr lang="en-US" sz="1800">
                  <a:solidFill>
                    <a:schemeClr val="accent2"/>
                  </a:solidFill>
                </a:rPr>
              </a:br>
              <a:r>
                <a:rPr lang="en-US" sz="1800">
                  <a:solidFill>
                    <a:schemeClr val="accent2"/>
                  </a:solidFill>
                </a:rPr>
                <a:t>(r = 0.95)</a:t>
              </a:r>
            </a:p>
            <a:p>
              <a:pPr eaLnBrk="1" hangingPunct="1">
                <a:spcBef>
                  <a:spcPct val="30000"/>
                </a:spcBef>
                <a:spcAft>
                  <a:spcPct val="30000"/>
                </a:spcAft>
              </a:pPr>
              <a:r>
                <a:rPr lang="en-US" sz="1800">
                  <a:solidFill>
                    <a:schemeClr val="accent2"/>
                  </a:solidFill>
                </a:rPr>
                <a:t>Periodic pattern with peaks starting at about 18:00 and lasting during the night</a:t>
              </a:r>
            </a:p>
          </p:txBody>
        </p:sp>
        <p:sp>
          <p:nvSpPr>
            <p:cNvPr id="306200" name="Text Box 24"/>
            <p:cNvSpPr txBox="1">
              <a:spLocks noChangeArrowheads="1"/>
            </p:cNvSpPr>
            <p:nvPr/>
          </p:nvSpPr>
          <p:spPr bwMode="auto">
            <a:xfrm rot="16200000">
              <a:off x="-62" y="2984"/>
              <a:ext cx="45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 err="1" smtClean="0"/>
                <a:t>ng</a:t>
              </a:r>
              <a:r>
                <a:rPr lang="en-US" sz="1600" dirty="0" smtClean="0"/>
                <a:t>/m</a:t>
              </a:r>
              <a:r>
                <a:rPr lang="en-US" sz="1600" baseline="30000" dirty="0" smtClean="0"/>
                <a:t>3</a:t>
              </a:r>
              <a:endParaRPr lang="en-US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320" name="Rectangle 24"/>
          <p:cNvSpPr>
            <a:spLocks noChangeArrowheads="1"/>
          </p:cNvSpPr>
          <p:nvPr/>
        </p:nvSpPr>
        <p:spPr bwMode="auto">
          <a:xfrm>
            <a:off x="533400" y="838200"/>
            <a:ext cx="8001000" cy="251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 b="1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Source Apportionment by </a:t>
            </a:r>
            <a:r>
              <a:rPr lang="en-US" sz="2800" b="1" baseline="30000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14</a:t>
            </a:r>
            <a:r>
              <a:rPr lang="en-US" sz="2800" b="1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C-AMS</a:t>
            </a:r>
            <a:endParaRPr lang="en-US" sz="4000" b="1">
              <a:solidFill>
                <a:srgbClr val="FFD12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695306" name="Picture 10" descr="figuraC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2469" r="1852" b="18518"/>
          <a:stretch>
            <a:fillRect/>
          </a:stretch>
        </p:blipFill>
        <p:spPr bwMode="auto">
          <a:xfrm>
            <a:off x="533400" y="838200"/>
            <a:ext cx="8001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5307" name="Text Box 11"/>
          <p:cNvSpPr txBox="1">
            <a:spLocks noChangeArrowheads="1"/>
          </p:cNvSpPr>
          <p:nvPr/>
        </p:nvSpPr>
        <p:spPr bwMode="auto">
          <a:xfrm>
            <a:off x="1028700" y="914400"/>
            <a:ext cx="28575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80FF"/>
                </a:solidFill>
              </a:rPr>
              <a:t>Elemental Carbon</a:t>
            </a:r>
          </a:p>
        </p:txBody>
      </p:sp>
      <p:sp>
        <p:nvSpPr>
          <p:cNvPr id="695308" name="Text Box 12"/>
          <p:cNvSpPr txBox="1">
            <a:spLocks noChangeArrowheads="1"/>
          </p:cNvSpPr>
          <p:nvPr/>
        </p:nvSpPr>
        <p:spPr bwMode="auto">
          <a:xfrm>
            <a:off x="5029200" y="890588"/>
            <a:ext cx="30178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80FF"/>
                </a:solidFill>
              </a:rPr>
              <a:t>Organic Carbon</a:t>
            </a:r>
          </a:p>
        </p:txBody>
      </p:sp>
      <p:sp>
        <p:nvSpPr>
          <p:cNvPr id="695315" name="Text Box 19"/>
          <p:cNvSpPr txBox="1">
            <a:spLocks noChangeArrowheads="1"/>
          </p:cNvSpPr>
          <p:nvPr/>
        </p:nvSpPr>
        <p:spPr bwMode="auto">
          <a:xfrm>
            <a:off x="7467600" y="16764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fossil</a:t>
            </a:r>
          </a:p>
        </p:txBody>
      </p:sp>
      <p:sp>
        <p:nvSpPr>
          <p:cNvPr id="695317" name="Text Box 21"/>
          <p:cNvSpPr txBox="1">
            <a:spLocks noChangeArrowheads="1"/>
          </p:cNvSpPr>
          <p:nvPr/>
        </p:nvSpPr>
        <p:spPr bwMode="auto">
          <a:xfrm>
            <a:off x="4724400" y="13716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FF8000"/>
                </a:solidFill>
              </a:rPr>
              <a:t>modern</a:t>
            </a:r>
          </a:p>
        </p:txBody>
      </p:sp>
      <p:sp>
        <p:nvSpPr>
          <p:cNvPr id="695319" name="Text Box 23"/>
          <p:cNvSpPr txBox="1">
            <a:spLocks noChangeArrowheads="1"/>
          </p:cNvSpPr>
          <p:nvPr/>
        </p:nvSpPr>
        <p:spPr bwMode="auto">
          <a:xfrm>
            <a:off x="3505200" y="28956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600">
                <a:solidFill>
                  <a:schemeClr val="hlink"/>
                </a:solidFill>
              </a:rPr>
              <a:t>EC/OC</a:t>
            </a:r>
            <a:endParaRPr lang="en-US" sz="1600" baseline="-25000">
              <a:solidFill>
                <a:schemeClr val="hlink"/>
              </a:solidFill>
            </a:endParaRPr>
          </a:p>
        </p:txBody>
      </p:sp>
      <p:sp>
        <p:nvSpPr>
          <p:cNvPr id="695321" name="Text Box 25"/>
          <p:cNvSpPr txBox="1">
            <a:spLocks noChangeArrowheads="1"/>
          </p:cNvSpPr>
          <p:nvPr/>
        </p:nvSpPr>
        <p:spPr bwMode="auto">
          <a:xfrm>
            <a:off x="609600" y="15240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fossil</a:t>
            </a:r>
          </a:p>
        </p:txBody>
      </p:sp>
      <p:sp>
        <p:nvSpPr>
          <p:cNvPr id="695322" name="Text Box 26"/>
          <p:cNvSpPr txBox="1">
            <a:spLocks noChangeArrowheads="1"/>
          </p:cNvSpPr>
          <p:nvPr/>
        </p:nvSpPr>
        <p:spPr bwMode="auto">
          <a:xfrm>
            <a:off x="2743200" y="15240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FF8000"/>
                </a:solidFill>
              </a:rPr>
              <a:t>modern</a:t>
            </a:r>
          </a:p>
        </p:txBody>
      </p:sp>
      <p:sp>
        <p:nvSpPr>
          <p:cNvPr id="695323" name="Line 27"/>
          <p:cNvSpPr>
            <a:spLocks noChangeShapeType="1"/>
          </p:cNvSpPr>
          <p:nvPr/>
        </p:nvSpPr>
        <p:spPr bwMode="auto">
          <a:xfrm>
            <a:off x="3505200" y="2819400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95324" name="Group 28"/>
          <p:cNvGrpSpPr>
            <a:grpSpLocks/>
          </p:cNvGrpSpPr>
          <p:nvPr/>
        </p:nvGrpSpPr>
        <p:grpSpPr bwMode="auto">
          <a:xfrm>
            <a:off x="533400" y="4094163"/>
            <a:ext cx="3581400" cy="2001837"/>
            <a:chOff x="3152" y="2463"/>
            <a:chExt cx="2591" cy="1405"/>
          </a:xfrm>
        </p:grpSpPr>
        <p:pic>
          <p:nvPicPr>
            <p:cNvPr id="695325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2463"/>
              <a:ext cx="2020" cy="1345"/>
            </a:xfrm>
            <a:prstGeom prst="rect">
              <a:avLst/>
            </a:prstGeom>
            <a:noFill/>
            <a:ln w="2556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95326" name="Picture 3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75" r="4420"/>
            <a:stretch>
              <a:fillRect/>
            </a:stretch>
          </p:blipFill>
          <p:spPr bwMode="auto">
            <a:xfrm>
              <a:off x="4797" y="3361"/>
              <a:ext cx="947" cy="508"/>
            </a:xfrm>
            <a:prstGeom prst="rect">
              <a:avLst/>
            </a:prstGeom>
            <a:noFill/>
            <a:ln w="2556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31775" r="4420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95327" name="Line 31"/>
            <p:cNvSpPr>
              <a:spLocks noChangeShapeType="1"/>
            </p:cNvSpPr>
            <p:nvPr/>
          </p:nvSpPr>
          <p:spPr bwMode="auto">
            <a:xfrm flipH="1" flipV="1">
              <a:off x="4479" y="3142"/>
              <a:ext cx="326" cy="522"/>
            </a:xfrm>
            <a:prstGeom prst="line">
              <a:avLst/>
            </a:prstGeom>
            <a:noFill/>
            <a:ln w="3168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95344" name="AutoShape 48"/>
          <p:cNvSpPr>
            <a:spLocks noChangeArrowheads="1"/>
          </p:cNvSpPr>
          <p:nvPr/>
        </p:nvSpPr>
        <p:spPr bwMode="auto">
          <a:xfrm rot="-1542841">
            <a:off x="3962400" y="3733800"/>
            <a:ext cx="533400" cy="1143000"/>
          </a:xfrm>
          <a:prstGeom prst="curvedRightArrow">
            <a:avLst>
              <a:gd name="adj1" fmla="val 42857"/>
              <a:gd name="adj2" fmla="val 8571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95345" name="Text Box 49"/>
          <p:cNvSpPr txBox="1">
            <a:spLocks noChangeArrowheads="1"/>
          </p:cNvSpPr>
          <p:nvPr/>
        </p:nvSpPr>
        <p:spPr bwMode="auto">
          <a:xfrm>
            <a:off x="365125" y="6232525"/>
            <a:ext cx="3902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(Calzolai et al. NIMB 2012)</a:t>
            </a:r>
          </a:p>
        </p:txBody>
      </p:sp>
      <p:pic>
        <p:nvPicPr>
          <p:cNvPr id="695347" name="Picture 51" descr="mil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3810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456613" cy="762000"/>
          </a:xfrm>
        </p:spPr>
        <p:txBody>
          <a:bodyPr/>
          <a:lstStyle/>
          <a:p>
            <a:r>
              <a:rPr lang="it-IT" sz="4000" b="1">
                <a:solidFill>
                  <a:srgbClr val="FFFF00"/>
                </a:solidFill>
              </a:rPr>
              <a:t>European projects</a:t>
            </a:r>
          </a:p>
        </p:txBody>
      </p:sp>
      <p:sp>
        <p:nvSpPr>
          <p:cNvPr id="644099" name="Segnaposto contenuto 2"/>
          <p:cNvSpPr>
            <a:spLocks noGrp="1"/>
          </p:cNvSpPr>
          <p:nvPr>
            <p:ph idx="4294967295"/>
          </p:nvPr>
        </p:nvSpPr>
        <p:spPr>
          <a:xfrm>
            <a:off x="228600" y="914400"/>
            <a:ext cx="6629400" cy="2514600"/>
          </a:xfrm>
        </p:spPr>
        <p:txBody>
          <a:bodyPr/>
          <a:lstStyle/>
          <a:p>
            <a:pPr marL="0" indent="0">
              <a:spcAft>
                <a:spcPct val="20000"/>
              </a:spcAft>
              <a:buFontTx/>
              <a:buNone/>
            </a:pPr>
            <a:r>
              <a:rPr lang="en-US" sz="2400" b="1" i="1">
                <a:solidFill>
                  <a:srgbClr val="66CCFF"/>
                </a:solidFill>
                <a:cs typeface="Times New Roman" pitchFamily="18" charset="0"/>
              </a:rPr>
              <a:t>EMEP</a:t>
            </a:r>
            <a:br>
              <a:rPr lang="en-US" sz="2400" b="1" i="1">
                <a:solidFill>
                  <a:srgbClr val="66CCFF"/>
                </a:solidFill>
                <a:cs typeface="Times New Roman" pitchFamily="18" charset="0"/>
              </a:rPr>
            </a:br>
            <a:r>
              <a:rPr lang="en-US" sz="2000" b="1" i="1">
                <a:solidFill>
                  <a:srgbClr val="66CCFF"/>
                </a:solidFill>
                <a:cs typeface="Times New Roman" pitchFamily="18" charset="0"/>
              </a:rPr>
              <a:t>European Monitoring and Evaluation Programme</a:t>
            </a:r>
            <a:br>
              <a:rPr lang="en-US" sz="2000" b="1" i="1">
                <a:solidFill>
                  <a:srgbClr val="66CCFF"/>
                </a:solidFill>
                <a:cs typeface="Times New Roman" pitchFamily="18" charset="0"/>
              </a:rPr>
            </a:br>
            <a:r>
              <a:rPr lang="en-US" sz="2000" i="1">
                <a:solidFill>
                  <a:srgbClr val="66CCFF"/>
                </a:solidFill>
                <a:cs typeface="Times New Roman" pitchFamily="18" charset="0"/>
              </a:rPr>
              <a:t>Convention on Long-range Transboundary Air Pollution</a:t>
            </a:r>
          </a:p>
          <a:p>
            <a:pPr marL="0" indent="0">
              <a:spcAft>
                <a:spcPct val="20000"/>
              </a:spcAft>
              <a:buFontTx/>
              <a:buNone/>
            </a:pP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two 1 month </a:t>
            </a:r>
            <a:r>
              <a:rPr lang="en-GB" sz="1800">
                <a:solidFill>
                  <a:schemeClr val="bg1"/>
                </a:solidFill>
                <a:cs typeface="Times New Roman" pitchFamily="18" charset="0"/>
              </a:rPr>
              <a:t>intensive campaings in 2012-2013 in 15 sites to measure PM</a:t>
            </a:r>
            <a:r>
              <a:rPr lang="en-GB" sz="1800" baseline="-25000">
                <a:solidFill>
                  <a:schemeClr val="bg1"/>
                </a:solidFill>
                <a:cs typeface="Times New Roman" pitchFamily="18" charset="0"/>
              </a:rPr>
              <a:t>10</a:t>
            </a:r>
            <a:r>
              <a:rPr lang="en-GB" sz="1800">
                <a:solidFill>
                  <a:schemeClr val="bg1"/>
                </a:solidFill>
                <a:cs typeface="Times New Roman" pitchFamily="18" charset="0"/>
              </a:rPr>
              <a:t> chemical composition with special emphasis on mineral dust, </a:t>
            </a: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to assess the contribution of natural episodes</a:t>
            </a:r>
          </a:p>
          <a:p>
            <a:pPr marL="0" indent="0">
              <a:spcAft>
                <a:spcPct val="20000"/>
              </a:spcAft>
              <a:buFontTx/>
              <a:buNone/>
            </a:pPr>
            <a:r>
              <a:rPr lang="en-US" sz="18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~  </a:t>
            </a:r>
            <a:r>
              <a:rPr lang="it-IT" sz="18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1000 daily samples analysed by PIXE</a:t>
            </a:r>
          </a:p>
        </p:txBody>
      </p:sp>
      <p:pic>
        <p:nvPicPr>
          <p:cNvPr id="644100" name="Picture 5" descr="http://www.nilu.no/projects/ccc/onlinedata/main/main_20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914400"/>
            <a:ext cx="23606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Segnaposto contenuto 3" descr="logo-horizont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3810000" cy="857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349250" y="5086350"/>
            <a:ext cx="8337550" cy="132873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1-year long field campaigns in </a:t>
            </a: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urban areas in 2013: </a:t>
            </a:r>
            <a:b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Barcelona (Spain), Athens (Greece), Porto (Portugal), Florence (Italy), </a:t>
            </a:r>
            <a:b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characterization of PM10 and PM2.5 and source apportionment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1000 daily samples and  ~  32 streaker samples (~5000 points) by PIXE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86200" y="4052888"/>
            <a:ext cx="5105400" cy="7016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sz="2000" b="1">
                <a:solidFill>
                  <a:srgbClr val="66CCFF"/>
                </a:solidFill>
              </a:rPr>
              <a:t>Testing and Development of air quality mitigation measures in Southern Europe</a:t>
            </a:r>
            <a:endParaRPr lang="en-US" sz="2000" b="1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it-IT" sz="3600" b="1">
                <a:solidFill>
                  <a:srgbClr val="FFD125"/>
                </a:solidFill>
                <a:latin typeface="Verdana" pitchFamily="34" charset="0"/>
              </a:rPr>
              <a:t>Particulate matter in polar areas</a:t>
            </a:r>
            <a:endParaRPr lang="it-IT">
              <a:solidFill>
                <a:srgbClr val="A0DAFF"/>
              </a:solidFill>
              <a:latin typeface="Verdana" pitchFamily="34" charset="0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838200"/>
            <a:ext cx="5181600" cy="1676400"/>
          </a:xfrm>
        </p:spPr>
        <p:txBody>
          <a:bodyPr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PIXE-PIGE analysis of very small samples:</a:t>
            </a:r>
          </a:p>
          <a:p>
            <a:pPr marL="382588" lvl="1" indent="-190500" algn="l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present-day PM (Artic and Antarctic)</a:t>
            </a:r>
          </a:p>
          <a:p>
            <a:pPr marL="382588" lvl="1" indent="-190500" algn="l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mineral dust particles archived in ice core samples (DomeC, Antarctica)</a:t>
            </a:r>
            <a:endParaRPr lang="en-US" sz="1400">
              <a:solidFill>
                <a:schemeClr val="bg1"/>
              </a:solidFill>
            </a:endParaRP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(Marino et al., NIMB 2008, Marino et al., GRL 2009)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97641" name="Picture 9" descr="Emanuele shelter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8667" r="11919"/>
          <a:stretch>
            <a:fillRect/>
          </a:stretch>
        </p:blipFill>
        <p:spPr bwMode="auto">
          <a:xfrm>
            <a:off x="7162800" y="990600"/>
            <a:ext cx="1743075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6" name="Picture 14" descr="Envi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1676400" cy="1262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r="5444" b="2634"/>
          <a:stretch>
            <a:fillRect/>
          </a:stretch>
        </p:blipFill>
        <p:spPr bwMode="auto">
          <a:xfrm>
            <a:off x="0" y="2667000"/>
            <a:ext cx="57150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7649" name="Text Box 17"/>
          <p:cNvSpPr txBox="1">
            <a:spLocks noChangeArrowheads="1"/>
          </p:cNvSpPr>
          <p:nvPr/>
        </p:nvSpPr>
        <p:spPr bwMode="auto">
          <a:xfrm>
            <a:off x="5715000" y="2895600"/>
            <a:ext cx="32766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rgbClr val="FFFF00"/>
                </a:solidFill>
              </a:rPr>
              <a:t>Dust particles are deposited over Antarctica after long-range transport from continental areas.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rgbClr val="FFFF00"/>
                </a:solidFill>
              </a:rPr>
              <a:t>PIXE-PIGE results show that i</a:t>
            </a:r>
            <a:r>
              <a:rPr lang="en-GB" sz="1800">
                <a:solidFill>
                  <a:srgbClr val="FFFF00"/>
                </a:solidFill>
              </a:rPr>
              <a:t>ce dust composition during cold stages is similar to the composition of southern South-American sediments, while it relevantly differs from Australian and the South-African ones.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i="1">
                <a:solidFill>
                  <a:srgbClr val="FFFF00"/>
                </a:solidFill>
              </a:rPr>
              <a:t>(Lucarelli et al., XRS 2011)</a:t>
            </a:r>
          </a:p>
        </p:txBody>
      </p:sp>
      <p:sp>
        <p:nvSpPr>
          <p:cNvPr id="197653" name="AutoShape 21"/>
          <p:cNvSpPr>
            <a:spLocks noChangeArrowheads="1"/>
          </p:cNvSpPr>
          <p:nvPr/>
        </p:nvSpPr>
        <p:spPr bwMode="auto">
          <a:xfrm rot="3443451">
            <a:off x="2590800" y="3886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54" name="AutoShape 22"/>
          <p:cNvSpPr>
            <a:spLocks noChangeArrowheads="1"/>
          </p:cNvSpPr>
          <p:nvPr/>
        </p:nvSpPr>
        <p:spPr bwMode="auto">
          <a:xfrm rot="-2424073">
            <a:off x="2362200" y="4724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55" name="AutoShape 23"/>
          <p:cNvSpPr>
            <a:spLocks noChangeArrowheads="1"/>
          </p:cNvSpPr>
          <p:nvPr/>
        </p:nvSpPr>
        <p:spPr bwMode="auto">
          <a:xfrm rot="-6671429">
            <a:off x="3048000" y="4876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56" name="Oval 24"/>
          <p:cNvSpPr>
            <a:spLocks noChangeArrowheads="1"/>
          </p:cNvSpPr>
          <p:nvPr/>
        </p:nvSpPr>
        <p:spPr bwMode="auto">
          <a:xfrm>
            <a:off x="3581400" y="2667000"/>
            <a:ext cx="2133600" cy="1752600"/>
          </a:xfrm>
          <a:prstGeom prst="ellips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57" name="Text Box 25"/>
          <p:cNvSpPr txBox="1">
            <a:spLocks noChangeArrowheads="1"/>
          </p:cNvSpPr>
          <p:nvPr/>
        </p:nvSpPr>
        <p:spPr bwMode="auto">
          <a:xfrm>
            <a:off x="4038600" y="4357688"/>
            <a:ext cx="1600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66CCFF"/>
                </a:solidFill>
              </a:rPr>
              <a:t>ICE DUST </a:t>
            </a:r>
            <a:br>
              <a:rPr lang="en-US" sz="1400" b="1">
                <a:solidFill>
                  <a:srgbClr val="66CCFF"/>
                </a:solidFill>
              </a:rPr>
            </a:br>
            <a:r>
              <a:rPr lang="en-US" sz="1400" b="1">
                <a:solidFill>
                  <a:srgbClr val="66CCFF"/>
                </a:solidFill>
              </a:rPr>
              <a:t>(COLD STAGES)</a:t>
            </a:r>
          </a:p>
        </p:txBody>
      </p:sp>
      <p:sp>
        <p:nvSpPr>
          <p:cNvPr id="197658" name="Oval 26"/>
          <p:cNvSpPr>
            <a:spLocks noChangeArrowheads="1"/>
          </p:cNvSpPr>
          <p:nvPr/>
        </p:nvSpPr>
        <p:spPr bwMode="auto">
          <a:xfrm>
            <a:off x="152400" y="2743200"/>
            <a:ext cx="1981200" cy="1828800"/>
          </a:xfrm>
          <a:prstGeom prst="ellipse">
            <a:avLst/>
          </a:prstGeom>
          <a:noFill/>
          <a:ln w="28575">
            <a:solidFill>
              <a:srgbClr val="FFD1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59" name="Oval 27"/>
          <p:cNvSpPr>
            <a:spLocks noChangeArrowheads="1"/>
          </p:cNvSpPr>
          <p:nvPr/>
        </p:nvSpPr>
        <p:spPr bwMode="auto">
          <a:xfrm>
            <a:off x="250825" y="5149850"/>
            <a:ext cx="1905000" cy="1676400"/>
          </a:xfrm>
          <a:prstGeom prst="ellipse">
            <a:avLst/>
          </a:prstGeom>
          <a:noFill/>
          <a:ln w="28575">
            <a:solidFill>
              <a:srgbClr val="FFD1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60" name="Oval 28"/>
          <p:cNvSpPr>
            <a:spLocks noChangeArrowheads="1"/>
          </p:cNvSpPr>
          <p:nvPr/>
        </p:nvSpPr>
        <p:spPr bwMode="auto">
          <a:xfrm>
            <a:off x="3592513" y="5160963"/>
            <a:ext cx="1905000" cy="1676400"/>
          </a:xfrm>
          <a:prstGeom prst="ellipse">
            <a:avLst/>
          </a:prstGeom>
          <a:noFill/>
          <a:ln w="28575">
            <a:solidFill>
              <a:srgbClr val="FFD1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7661" name="Text Box 29"/>
          <p:cNvSpPr txBox="1">
            <a:spLocks noChangeArrowheads="1"/>
          </p:cNvSpPr>
          <p:nvPr/>
        </p:nvSpPr>
        <p:spPr bwMode="auto">
          <a:xfrm>
            <a:off x="1828800" y="64008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D125"/>
                </a:solidFill>
              </a:rPr>
              <a:t>SEDIMENTS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t="31293" r="20833" b="13585"/>
          <a:stretch>
            <a:fillRect/>
          </a:stretch>
        </p:blipFill>
        <p:spPr bwMode="auto">
          <a:xfrm>
            <a:off x="2209800" y="228600"/>
            <a:ext cx="5184775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0" y="5084763"/>
            <a:ext cx="9144000" cy="1143000"/>
          </a:xfrm>
          <a:prstGeom prst="rect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bg1">
                  <a:alpha val="69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3200" b="1" i="1">
                <a:solidFill>
                  <a:srgbClr val="000099"/>
                </a:solidFill>
              </a:rPr>
              <a:t>Thank you for the attention!!!</a:t>
            </a:r>
            <a:endParaRPr lang="en-US" sz="3200" b="1" i="1">
              <a:solidFill>
                <a:srgbClr val="000099"/>
              </a:solidFill>
            </a:endParaRPr>
          </a:p>
        </p:txBody>
      </p:sp>
      <p:pic>
        <p:nvPicPr>
          <p:cNvPr id="691204" name="Picture 4" descr="Logo_LABEC%20_piccolo_bl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5561013"/>
            <a:ext cx="1289050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080500" cy="914400"/>
          </a:xfrm>
        </p:spPr>
        <p:txBody>
          <a:bodyPr/>
          <a:lstStyle/>
          <a:p>
            <a:r>
              <a:rPr lang="it-IT" sz="4000" b="1">
                <a:solidFill>
                  <a:srgbClr val="FFD125"/>
                </a:solidFill>
                <a:latin typeface="Verdana" pitchFamily="34" charset="0"/>
              </a:rPr>
              <a:t>Atmospheric aerosol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209800" y="2305050"/>
            <a:ext cx="48768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087438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724025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2360613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99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3454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911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4368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826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it-IT" sz="2000">
                <a:solidFill>
                  <a:schemeClr val="accent1"/>
                </a:solidFill>
              </a:rPr>
              <a:t>Impact on human health</a:t>
            </a:r>
            <a:r>
              <a:rPr lang="it-IT" sz="200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110000"/>
              </a:lnSpc>
            </a:pPr>
            <a:endParaRPr lang="it-IT" sz="10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2000">
                <a:solidFill>
                  <a:schemeClr val="accent1"/>
                </a:solidFill>
              </a:rPr>
              <a:t>Modificatication of atmosphere properties (effects on climate, visibility, etc.)</a:t>
            </a:r>
            <a:endParaRPr lang="it-IT" sz="200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352800" y="4267200"/>
            <a:ext cx="2016125" cy="10969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33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000">
                <a:latin typeface="Verdana" pitchFamily="34" charset="0"/>
              </a:rPr>
              <a:t>Particles size and composition</a:t>
            </a:r>
          </a:p>
        </p:txBody>
      </p:sp>
      <p:pic>
        <p:nvPicPr>
          <p:cNvPr id="69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2" t="58955" r="37833" b="19539"/>
          <a:stretch>
            <a:fillRect/>
          </a:stretch>
        </p:blipFill>
        <p:spPr bwMode="auto">
          <a:xfrm>
            <a:off x="0" y="0"/>
            <a:ext cx="11271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3254" name="Picture 6" descr="soot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90600"/>
            <a:ext cx="14414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3255" name="Picture 7" descr="aceasia_h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56"/>
          <a:stretch>
            <a:fillRect/>
          </a:stretch>
        </p:blipFill>
        <p:spPr bwMode="auto">
          <a:xfrm>
            <a:off x="228600" y="2362200"/>
            <a:ext cx="1882775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2268538" y="960438"/>
            <a:ext cx="51133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rgbClr val="EAEAEA"/>
                </a:solidFill>
              </a:rPr>
              <a:t>Complex system of solid and liquid particles </a:t>
            </a:r>
            <a:br>
              <a:rPr lang="en-US" sz="2000">
                <a:solidFill>
                  <a:srgbClr val="EAEAEA"/>
                </a:solidFill>
              </a:rPr>
            </a:br>
            <a:r>
              <a:rPr lang="en-US" sz="2000">
                <a:solidFill>
                  <a:srgbClr val="EAEAEA"/>
                </a:solidFill>
              </a:rPr>
              <a:t>(diameter from a few nm to 100 </a:t>
            </a:r>
            <a:r>
              <a:rPr lang="en-US" sz="2000">
                <a:solidFill>
                  <a:srgbClr val="EAEAEA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sz="2000">
                <a:solidFill>
                  <a:srgbClr val="EAEAEA"/>
                </a:solidFill>
              </a:rPr>
              <a:t>m)</a:t>
            </a:r>
          </a:p>
          <a:p>
            <a:pPr>
              <a:lnSpc>
                <a:spcPct val="110000"/>
              </a:lnSpc>
            </a:pPr>
            <a:r>
              <a:rPr lang="en-US" sz="2000">
                <a:solidFill>
                  <a:srgbClr val="EAEAEA"/>
                </a:solidFill>
              </a:rPr>
              <a:t>origin: primary or secondary</a:t>
            </a:r>
            <a:endParaRPr lang="it-IT" sz="2000">
              <a:solidFill>
                <a:srgbClr val="EAEAEA"/>
              </a:solidFill>
            </a:endParaRPr>
          </a:p>
        </p:txBody>
      </p:sp>
      <p:pic>
        <p:nvPicPr>
          <p:cNvPr id="693257" name="Picture 9" descr="diesel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6250"/>
            <a:ext cx="1166812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58" name="AutoShape 10"/>
          <p:cNvSpPr>
            <a:spLocks noChangeArrowheads="1"/>
          </p:cNvSpPr>
          <p:nvPr/>
        </p:nvSpPr>
        <p:spPr bwMode="auto">
          <a:xfrm>
            <a:off x="4038600" y="3657600"/>
            <a:ext cx="576263" cy="504825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693259" name="AutoShape 11"/>
          <p:cNvSpPr>
            <a:spLocks noChangeArrowheads="1"/>
          </p:cNvSpPr>
          <p:nvPr/>
        </p:nvSpPr>
        <p:spPr bwMode="auto">
          <a:xfrm rot="5387149">
            <a:off x="5479256" y="4760119"/>
            <a:ext cx="576263" cy="504825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5867400" y="4800600"/>
            <a:ext cx="2519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000">
                <a:solidFill>
                  <a:srgbClr val="FF3300"/>
                </a:solidFill>
                <a:latin typeface="Verdana" pitchFamily="34" charset="0"/>
              </a:rPr>
              <a:t>Aerosol sources</a:t>
            </a:r>
          </a:p>
        </p:txBody>
      </p:sp>
      <p:pic>
        <p:nvPicPr>
          <p:cNvPr id="6932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9227" b="-1099"/>
          <a:stretch>
            <a:fillRect/>
          </a:stretch>
        </p:blipFill>
        <p:spPr bwMode="auto">
          <a:xfrm>
            <a:off x="7183438" y="2362200"/>
            <a:ext cx="173513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3262" name="Text Box 14"/>
          <p:cNvSpPr txBox="1">
            <a:spLocks noChangeArrowheads="1"/>
          </p:cNvSpPr>
          <p:nvPr/>
        </p:nvSpPr>
        <p:spPr bwMode="auto">
          <a:xfrm>
            <a:off x="152400" y="5556250"/>
            <a:ext cx="8839200" cy="10541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>
                <a:solidFill>
                  <a:srgbClr val="FFFF00"/>
                </a:solidFill>
                <a:latin typeface="Verdana" pitchFamily="34" charset="0"/>
              </a:rPr>
              <a:t>Need to measure the concentration, composition and particle size as a function of time, with a good spatial resolution: a lot of (small) samples to be analysed by </a:t>
            </a:r>
            <a:r>
              <a:rPr lang="en-US" sz="1800">
                <a:solidFill>
                  <a:srgbClr val="FFFF00"/>
                </a:solidFill>
                <a:latin typeface="Verdana" pitchFamily="34" charset="0"/>
              </a:rPr>
              <a:t>fast, sensitive, quantitative, multielemental techniques</a:t>
            </a:r>
            <a:r>
              <a:rPr lang="en-US">
                <a:solidFill>
                  <a:srgbClr val="FFFF00"/>
                </a:solidFill>
              </a:rPr>
              <a:t> </a:t>
            </a:r>
            <a:endParaRPr lang="it-IT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GB" sz="3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Ion Beam Analysis (IBA)</a:t>
            </a:r>
          </a:p>
        </p:txBody>
      </p:sp>
      <p:sp>
        <p:nvSpPr>
          <p:cNvPr id="699474" name="Text Box 1106"/>
          <p:cNvSpPr txBox="1">
            <a:spLocks noChangeArrowheads="1"/>
          </p:cNvSpPr>
          <p:nvPr/>
        </p:nvSpPr>
        <p:spPr bwMode="auto">
          <a:xfrm>
            <a:off x="228600" y="5029200"/>
            <a:ext cx="87630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87338" defTabSz="9525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566738" defTabSz="9525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defTabSz="9525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defTabSz="9525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defTabSz="9525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GB" sz="2000" i="1">
                <a:solidFill>
                  <a:schemeClr val="bg1"/>
                </a:solidFill>
                <a:latin typeface="Verdana" pitchFamily="34" charset="0"/>
              </a:rPr>
              <a:t>Particle Induced X-ray Emission (PIXE): Z&gt;10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GB" sz="2000" i="1">
                <a:solidFill>
                  <a:schemeClr val="bg1"/>
                </a:solidFill>
                <a:latin typeface="Verdana" pitchFamily="34" charset="0"/>
              </a:rPr>
              <a:t>Particle Induced Gamma-ray Emission (PIGE): B, Li, Na, Mg, Al</a:t>
            </a:r>
          </a:p>
          <a:p>
            <a:pPr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en-GB" sz="2000" i="1">
                <a:solidFill>
                  <a:schemeClr val="bg1"/>
                </a:solidFill>
                <a:latin typeface="Verdana" pitchFamily="34" charset="0"/>
              </a:rPr>
              <a:t>Elastic Scattering (</a:t>
            </a:r>
            <a:r>
              <a:rPr lang="en-US" sz="2000" i="1">
                <a:solidFill>
                  <a:schemeClr val="bg1"/>
                </a:solidFill>
                <a:latin typeface="Verdana" pitchFamily="34" charset="0"/>
                <a:sym typeface="Arial" pitchFamily="34" charset="0"/>
              </a:rPr>
              <a:t>EBS and PESA): H, C, N, O</a:t>
            </a:r>
            <a:endParaRPr lang="en-GB" sz="2000" i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99476" name="Picture 1108" descr="I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5532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9475" name="Text Box 1107"/>
          <p:cNvSpPr txBox="1">
            <a:spLocks noChangeArrowheads="1"/>
          </p:cNvSpPr>
          <p:nvPr/>
        </p:nvSpPr>
        <p:spPr bwMode="auto">
          <a:xfrm>
            <a:off x="457200" y="1219200"/>
            <a:ext cx="35814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988" indent="-28098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7148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5000"/>
              </a:lnSpc>
              <a:buClr>
                <a:srgbClr val="000000"/>
              </a:buClr>
              <a:buSzPct val="124000"/>
              <a:buFont typeface="Arial" pitchFamily="34" charset="0"/>
              <a:buChar char="•"/>
            </a:pPr>
            <a:r>
              <a:rPr lang="en-US" b="1">
                <a:solidFill>
                  <a:srgbClr val="00FF00"/>
                </a:solidFill>
              </a:rPr>
              <a:t>Multielemental</a:t>
            </a:r>
          </a:p>
          <a:p>
            <a:pPr eaLnBrk="1" hangingPunct="1">
              <a:lnSpc>
                <a:spcPct val="105000"/>
              </a:lnSpc>
              <a:buClr>
                <a:srgbClr val="000000"/>
              </a:buClr>
              <a:buSzPct val="124000"/>
              <a:buFont typeface="Arial" pitchFamily="34" charset="0"/>
              <a:buChar char="•"/>
            </a:pPr>
            <a:r>
              <a:rPr lang="en-US" b="1">
                <a:solidFill>
                  <a:srgbClr val="00FF00"/>
                </a:solidFill>
              </a:rPr>
              <a:t>Not destructive</a:t>
            </a:r>
            <a:endParaRPr lang="en-US">
              <a:solidFill>
                <a:srgbClr val="00FF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448800" cy="914400"/>
          </a:xfrm>
        </p:spPr>
        <p:txBody>
          <a:bodyPr/>
          <a:lstStyle/>
          <a:p>
            <a:r>
              <a:rPr lang="it-IT" sz="3600" b="1">
                <a:solidFill>
                  <a:srgbClr val="FFD125"/>
                </a:solidFill>
                <a:latin typeface="Verdana" pitchFamily="34" charset="0"/>
              </a:rPr>
              <a:t>Aerosol measurements @ LABEC</a:t>
            </a:r>
            <a:endParaRPr lang="it-IT" sz="3600">
              <a:solidFill>
                <a:srgbClr val="A0DAFF"/>
              </a:solidFill>
              <a:latin typeface="Verdana" pitchFamily="34" charset="0"/>
            </a:endParaRPr>
          </a:p>
        </p:txBody>
      </p:sp>
      <p:pic>
        <p:nvPicPr>
          <p:cNvPr id="120837" name="Picture 5" descr="Strisci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7098" r="56062" b="6476"/>
          <a:stretch>
            <a:fillRect/>
          </a:stretch>
        </p:blipFill>
        <p:spPr bwMode="auto">
          <a:xfrm>
            <a:off x="92075" y="6400800"/>
            <a:ext cx="1508125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676400" y="65532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zh-CN" sz="1400" b="1" i="1">
                <a:solidFill>
                  <a:srgbClr val="A0DAFF"/>
                </a:solidFill>
                <a:latin typeface="Verdana" pitchFamily="34" charset="0"/>
                <a:ea typeface="SimSun" pitchFamily="2" charset="-122"/>
              </a:rPr>
              <a:t>http://labec.fi.infn.it</a:t>
            </a:r>
            <a:endParaRPr lang="it-IT" b="1"/>
          </a:p>
        </p:txBody>
      </p:sp>
      <p:pic>
        <p:nvPicPr>
          <p:cNvPr id="120841" name="Picture 9" descr="Foto modellino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8028" r="2498" b="29793"/>
          <a:stretch>
            <a:fillRect/>
          </a:stretch>
        </p:blipFill>
        <p:spPr bwMode="auto">
          <a:xfrm>
            <a:off x="0" y="1219200"/>
            <a:ext cx="9144000" cy="4772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2" name="Oval 20"/>
          <p:cNvSpPr>
            <a:spLocks noChangeArrowheads="1"/>
          </p:cNvSpPr>
          <p:nvPr/>
        </p:nvSpPr>
        <p:spPr bwMode="auto">
          <a:xfrm>
            <a:off x="4633913" y="1219200"/>
            <a:ext cx="4510087" cy="1257300"/>
          </a:xfrm>
          <a:prstGeom prst="ellipse">
            <a:avLst/>
          </a:prstGeom>
          <a:solidFill>
            <a:srgbClr val="FFFFCC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0" y="2681288"/>
            <a:ext cx="1182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ion sources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2133600" y="1538288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+HV (3MV)</a:t>
            </a:r>
          </a:p>
        </p:txBody>
      </p:sp>
      <p:sp>
        <p:nvSpPr>
          <p:cNvPr id="120853" name="Oval 21"/>
          <p:cNvSpPr>
            <a:spLocks noChangeArrowheads="1"/>
          </p:cNvSpPr>
          <p:nvPr/>
        </p:nvSpPr>
        <p:spPr bwMode="auto">
          <a:xfrm>
            <a:off x="6553200" y="5562600"/>
            <a:ext cx="2590800" cy="1219200"/>
          </a:xfrm>
          <a:prstGeom prst="ellipse">
            <a:avLst/>
          </a:prstGeom>
          <a:solidFill>
            <a:srgbClr val="FFFFCC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0854" name="Text Box 22"/>
          <p:cNvSpPr txBox="1">
            <a:spLocks/>
          </p:cNvSpPr>
          <p:nvPr/>
        </p:nvSpPr>
        <p:spPr bwMode="auto">
          <a:xfrm>
            <a:off x="6858000" y="4129088"/>
            <a:ext cx="1600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100" b="1">
                <a:latin typeface="Gill Sans" charset="0"/>
                <a:sym typeface="Gill Sans" charset="0"/>
              </a:rPr>
              <a:t>Multi-angle scattering chamber</a:t>
            </a:r>
            <a:endParaRPr lang="en-US" sz="1100" b="1">
              <a:latin typeface="Gill Sans" charset="0"/>
              <a:sym typeface="Gill Sans" charset="0"/>
            </a:endParaRPr>
          </a:p>
        </p:txBody>
      </p:sp>
      <p:sp>
        <p:nvSpPr>
          <p:cNvPr id="120855" name="Text Box 23"/>
          <p:cNvSpPr txBox="1">
            <a:spLocks/>
          </p:cNvSpPr>
          <p:nvPr/>
        </p:nvSpPr>
        <p:spPr bwMode="auto">
          <a:xfrm rot="21591874">
            <a:off x="7772400" y="3595688"/>
            <a:ext cx="1143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100" b="1">
                <a:latin typeface="Gill Sans" charset="0"/>
                <a:sym typeface="Gill Sans" charset="0"/>
              </a:rPr>
              <a:t>Pulsed beam facility</a:t>
            </a:r>
            <a:endParaRPr lang="en-US" sz="1100" b="1">
              <a:latin typeface="Gill Sans" charset="0"/>
              <a:sym typeface="Gill Sans" charset="0"/>
            </a:endParaRPr>
          </a:p>
        </p:txBody>
      </p:sp>
      <p:sp>
        <p:nvSpPr>
          <p:cNvPr id="120856" name="Text Box 24"/>
          <p:cNvSpPr txBox="1">
            <a:spLocks/>
          </p:cNvSpPr>
          <p:nvPr/>
        </p:nvSpPr>
        <p:spPr bwMode="auto">
          <a:xfrm rot="21615205">
            <a:off x="7677150" y="2376488"/>
            <a:ext cx="1466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100" b="1">
                <a:latin typeface="Gill Sans" charset="0"/>
                <a:sym typeface="Gill Sans" charset="0"/>
              </a:rPr>
              <a:t>External microbeam</a:t>
            </a:r>
            <a:endParaRPr lang="en-US" sz="1100" b="1">
              <a:latin typeface="Gill Sans" charset="0"/>
              <a:sym typeface="Gill Sans" charset="0"/>
            </a:endParaRPr>
          </a:p>
        </p:txBody>
      </p:sp>
      <p:sp>
        <p:nvSpPr>
          <p:cNvPr id="120857" name="Text Box 25"/>
          <p:cNvSpPr txBox="1">
            <a:spLocks/>
          </p:cNvSpPr>
          <p:nvPr/>
        </p:nvSpPr>
        <p:spPr bwMode="auto">
          <a:xfrm>
            <a:off x="5181600" y="4703763"/>
            <a:ext cx="14668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100" b="1">
                <a:latin typeface="Gill Sans" charset="0"/>
                <a:sym typeface="Gill Sans" charset="0"/>
              </a:rPr>
              <a:t>External beam for culturale heritage applications</a:t>
            </a:r>
            <a:endParaRPr lang="en-US" sz="1100" b="1">
              <a:latin typeface="Gill Sans" charset="0"/>
              <a:sym typeface="Gill Sans" charset="0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3962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external beam for PIXE-PIGE on aerosol samples:</a:t>
            </a:r>
          </a:p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elements Z&gt;10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6546850" y="5715000"/>
            <a:ext cx="24860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 vacuum</a:t>
            </a:r>
            <a:b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elastic scattering:</a:t>
            </a:r>
          </a:p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H, C, N, O</a:t>
            </a:r>
          </a:p>
        </p:txBody>
      </p:sp>
      <p:sp>
        <p:nvSpPr>
          <p:cNvPr id="120858" name="Oval 26"/>
          <p:cNvSpPr>
            <a:spLocks noChangeArrowheads="1"/>
          </p:cNvSpPr>
          <p:nvPr/>
        </p:nvSpPr>
        <p:spPr bwMode="auto">
          <a:xfrm>
            <a:off x="1219200" y="4357688"/>
            <a:ext cx="3633788" cy="1128712"/>
          </a:xfrm>
          <a:prstGeom prst="ellipse">
            <a:avLst/>
          </a:prstGeom>
          <a:solidFill>
            <a:srgbClr val="FFFFCC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0859" name="Text Box 27"/>
          <p:cNvSpPr txBox="1">
            <a:spLocks noChangeArrowheads="1"/>
          </p:cNvSpPr>
          <p:nvPr/>
        </p:nvSpPr>
        <p:spPr bwMode="auto">
          <a:xfrm>
            <a:off x="1295400" y="4495800"/>
            <a:ext cx="35099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AMS spectrometer:</a:t>
            </a:r>
          </a:p>
          <a:p>
            <a:pPr algn="ctr" eaLnBrk="1" hangingPunct="1"/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14C on the carbonaceous component </a:t>
            </a: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0" y="5562600"/>
            <a:ext cx="276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tandetron scheme</a:t>
            </a:r>
            <a:endParaRPr 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DSC03568"/>
          <p:cNvPicPr>
            <a:picLocks noChangeAspect="1" noChangeArrowheads="1"/>
          </p:cNvPicPr>
          <p:nvPr/>
        </p:nvPicPr>
        <p:blipFill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3" b="2942"/>
          <a:stretch>
            <a:fillRect/>
          </a:stretch>
        </p:blipFill>
        <p:spPr bwMode="auto">
          <a:xfrm>
            <a:off x="2209800" y="1295400"/>
            <a:ext cx="3886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0419" name="Rectangle 3"/>
          <p:cNvSpPr>
            <a:spLocks noChangeArrowheads="1"/>
          </p:cNvSpPr>
          <p:nvPr/>
        </p:nvSpPr>
        <p:spPr bwMode="auto">
          <a:xfrm>
            <a:off x="6096000" y="3581400"/>
            <a:ext cx="3048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SDD “BIG” Detector </a:t>
            </a:r>
            <a:b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(X &gt; 4 keV)</a:t>
            </a:r>
          </a:p>
          <a:p>
            <a:pPr algn="ctr"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25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</a:t>
            </a: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Be + 450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 Mylar 80 mm</a:t>
            </a:r>
            <a:r>
              <a:rPr lang="it-IT" sz="16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450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m, 165 eV</a:t>
            </a:r>
            <a:b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endParaRPr lang="it-IT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0420" name="Line 4"/>
          <p:cNvSpPr>
            <a:spLocks noChangeShapeType="1"/>
          </p:cNvSpPr>
          <p:nvPr/>
        </p:nvSpPr>
        <p:spPr bwMode="auto">
          <a:xfrm flipH="1" flipV="1">
            <a:off x="5181600" y="3810000"/>
            <a:ext cx="1143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0421" name="Rectangle 5"/>
          <p:cNvSpPr>
            <a:spLocks noChangeArrowheads="1"/>
          </p:cNvSpPr>
          <p:nvPr/>
        </p:nvSpPr>
        <p:spPr bwMode="auto">
          <a:xfrm>
            <a:off x="6084888" y="1901825"/>
            <a:ext cx="30591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SDD “SMALL” Detector (X &lt; 6 keV)</a:t>
            </a:r>
          </a:p>
          <a:p>
            <a:pPr algn="ctr"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8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</a:t>
            </a: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Be window</a:t>
            </a:r>
            <a:endParaRPr lang="it-IT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10 mm</a:t>
            </a:r>
            <a:r>
              <a:rPr lang="it-IT" sz="16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300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m, 145 eV</a:t>
            </a:r>
          </a:p>
        </p:txBody>
      </p:sp>
      <p:sp>
        <p:nvSpPr>
          <p:cNvPr id="700422" name="Line 6"/>
          <p:cNvSpPr>
            <a:spLocks noChangeShapeType="1"/>
          </p:cNvSpPr>
          <p:nvPr/>
        </p:nvSpPr>
        <p:spPr bwMode="auto">
          <a:xfrm flipH="1" flipV="1">
            <a:off x="5410200" y="1752600"/>
            <a:ext cx="817563" cy="5492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0423" name="Rectangle 7"/>
          <p:cNvSpPr>
            <a:spLocks noChangeArrowheads="1"/>
          </p:cNvSpPr>
          <p:nvPr/>
        </p:nvSpPr>
        <p:spPr bwMode="auto">
          <a:xfrm>
            <a:off x="0" y="3898900"/>
            <a:ext cx="21605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HPGe Detector(</a:t>
            </a: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</a:t>
            </a:r>
          </a:p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60 x 23 mm, 28%</a:t>
            </a:r>
          </a:p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 keV @1.33 MeV</a:t>
            </a:r>
            <a:endParaRPr lang="it-IT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1676400" y="3505200"/>
            <a:ext cx="1143000" cy="304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700425" name="Group 9"/>
          <p:cNvGrpSpPr>
            <a:grpSpLocks/>
          </p:cNvGrpSpPr>
          <p:nvPr/>
        </p:nvGrpSpPr>
        <p:grpSpPr bwMode="auto">
          <a:xfrm>
            <a:off x="3962400" y="2895600"/>
            <a:ext cx="1828800" cy="1250950"/>
            <a:chOff x="2337" y="1356"/>
            <a:chExt cx="2627" cy="692"/>
          </a:xfrm>
        </p:grpSpPr>
        <p:sp>
          <p:nvSpPr>
            <p:cNvPr id="700426" name="Line 10"/>
            <p:cNvSpPr>
              <a:spLocks noChangeAspect="1" noChangeShapeType="1"/>
            </p:cNvSpPr>
            <p:nvPr/>
          </p:nvSpPr>
          <p:spPr bwMode="auto">
            <a:xfrm flipV="1">
              <a:off x="2337" y="2010"/>
              <a:ext cx="136" cy="38"/>
            </a:xfrm>
            <a:prstGeom prst="line">
              <a:avLst/>
            </a:prstGeom>
            <a:noFill/>
            <a:ln w="28575">
              <a:solidFill>
                <a:srgbClr val="00FF99"/>
              </a:solidFill>
              <a:round/>
              <a:headEnd type="arrow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0427" name="Line 11"/>
            <p:cNvSpPr>
              <a:spLocks noChangeAspect="1" noChangeShapeType="1"/>
            </p:cNvSpPr>
            <p:nvPr/>
          </p:nvSpPr>
          <p:spPr bwMode="auto">
            <a:xfrm flipV="1">
              <a:off x="2493" y="1356"/>
              <a:ext cx="2471" cy="645"/>
            </a:xfrm>
            <a:prstGeom prst="line">
              <a:avLst/>
            </a:prstGeom>
            <a:noFill/>
            <a:ln w="12700">
              <a:solidFill>
                <a:srgbClr val="00FF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00428" name="Group 12"/>
          <p:cNvGrpSpPr>
            <a:grpSpLocks/>
          </p:cNvGrpSpPr>
          <p:nvPr/>
        </p:nvGrpSpPr>
        <p:grpSpPr bwMode="auto">
          <a:xfrm>
            <a:off x="4572000" y="457200"/>
            <a:ext cx="1577975" cy="801688"/>
            <a:chOff x="2768" y="336"/>
            <a:chExt cx="994" cy="505"/>
          </a:xfrm>
        </p:grpSpPr>
        <p:sp>
          <p:nvSpPr>
            <p:cNvPr id="700429" name="Arc 13"/>
            <p:cNvSpPr>
              <a:spLocks/>
            </p:cNvSpPr>
            <p:nvPr/>
          </p:nvSpPr>
          <p:spPr bwMode="auto">
            <a:xfrm rot="10800000">
              <a:off x="2768" y="336"/>
              <a:ext cx="994" cy="505"/>
            </a:xfrm>
            <a:custGeom>
              <a:avLst/>
              <a:gdLst>
                <a:gd name="G0" fmla="+- 0 0 0"/>
                <a:gd name="G1" fmla="+- 12111 0 0"/>
                <a:gd name="G2" fmla="+- 21600 0 0"/>
                <a:gd name="T0" fmla="*/ 17885 w 21445"/>
                <a:gd name="T1" fmla="*/ 0 h 12111"/>
                <a:gd name="T2" fmla="*/ 21445 w 21445"/>
                <a:gd name="T3" fmla="*/ 9525 h 12111"/>
                <a:gd name="T4" fmla="*/ 0 w 21445"/>
                <a:gd name="T5" fmla="*/ 12111 h 12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45" h="12111" fill="none" extrusionOk="0">
                  <a:moveTo>
                    <a:pt x="17885" y="-1"/>
                  </a:moveTo>
                  <a:cubicBezTo>
                    <a:pt x="19812" y="2846"/>
                    <a:pt x="21033" y="6111"/>
                    <a:pt x="21444" y="9525"/>
                  </a:cubicBezTo>
                </a:path>
                <a:path w="21445" h="12111" stroke="0" extrusionOk="0">
                  <a:moveTo>
                    <a:pt x="17885" y="-1"/>
                  </a:moveTo>
                  <a:cubicBezTo>
                    <a:pt x="19812" y="2846"/>
                    <a:pt x="21033" y="6111"/>
                    <a:pt x="21444" y="9525"/>
                  </a:cubicBezTo>
                  <a:lnTo>
                    <a:pt x="0" y="12111"/>
                  </a:lnTo>
                  <a:close/>
                </a:path>
              </a:pathLst>
            </a:custGeom>
            <a:noFill/>
            <a:ln w="38100" cap="rnd">
              <a:solidFill>
                <a:srgbClr val="66FFFF"/>
              </a:solidFill>
              <a:prstDash val="sysDot"/>
              <a:round/>
              <a:headEnd type="triangl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00430" name="Text Box 14"/>
            <p:cNvSpPr txBox="1">
              <a:spLocks noChangeArrowheads="1"/>
            </p:cNvSpPr>
            <p:nvPr/>
          </p:nvSpPr>
          <p:spPr bwMode="auto">
            <a:xfrm>
              <a:off x="2814" y="432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b="1">
                  <a:solidFill>
                    <a:srgbClr val="66FFFF"/>
                  </a:solidFill>
                  <a:latin typeface="Verdana" pitchFamily="34" charset="0"/>
                </a:rPr>
                <a:t>He</a:t>
              </a:r>
            </a:p>
          </p:txBody>
        </p:sp>
      </p:grpSp>
      <p:sp>
        <p:nvSpPr>
          <p:cNvPr id="700431" name="Rectangle 15"/>
          <p:cNvSpPr>
            <a:spLocks noChangeArrowheads="1"/>
          </p:cNvSpPr>
          <p:nvPr/>
        </p:nvSpPr>
        <p:spPr bwMode="auto">
          <a:xfrm>
            <a:off x="0" y="5257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/>
            <a:r>
              <a:rPr lang="it-IT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Both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Si(Li) </a:t>
            </a:r>
            <a:r>
              <a:rPr lang="it-IT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sobstituted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by </a:t>
            </a:r>
            <a:r>
              <a:rPr lang="it-IT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Silicon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Drift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Detectors (SDD) </a:t>
            </a:r>
          </a:p>
          <a:p>
            <a:pPr marL="342900" indent="-342900" algn="just" eaLnBrk="1" hangingPunct="1">
              <a:buFont typeface="Wingdings" pitchFamily="2" charset="2"/>
              <a:buChar char="Ø"/>
            </a:pP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Very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good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energy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resolution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at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moderate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Peltier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cooling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(-10°C)</a:t>
            </a:r>
          </a:p>
          <a:p>
            <a:pPr marL="342900" indent="-342900" algn="just" eaLnBrk="1" hangingPunct="1">
              <a:buFont typeface="Wingdings" pitchFamily="2" charset="2"/>
              <a:buChar char="Ø"/>
            </a:pP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High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counting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rates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(up to </a:t>
            </a:r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~50-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100 kHz)</a:t>
            </a:r>
            <a:endParaRPr lang="it-IT" sz="20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0432" name="Rectangle 16"/>
          <p:cNvSpPr>
            <a:spLocks noChangeArrowheads="1"/>
          </p:cNvSpPr>
          <p:nvPr/>
        </p:nvSpPr>
        <p:spPr bwMode="auto">
          <a:xfrm>
            <a:off x="381000" y="1066800"/>
            <a:ext cx="3276600" cy="7620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195263" algn="just" eaLnBrk="1" hangingPunct="1">
              <a:spcBef>
                <a:spcPct val="20000"/>
              </a:spcBef>
              <a:spcAft>
                <a:spcPct val="20000"/>
              </a:spcAft>
              <a:buFontTx/>
              <a:buChar char="•"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EXTERNAL SET-UP</a:t>
            </a:r>
          </a:p>
          <a:p>
            <a:pPr indent="195263" algn="just" eaLnBrk="1" hangingPunct="1">
              <a:buFontTx/>
              <a:buChar char="•"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two X-ray detectors</a:t>
            </a:r>
            <a:endParaRPr lang="it-IT" sz="20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700433" name="Text Box 17"/>
          <p:cNvSpPr txBox="1">
            <a:spLocks noChangeArrowheads="1"/>
          </p:cNvSpPr>
          <p:nvPr/>
        </p:nvSpPr>
        <p:spPr bwMode="auto">
          <a:xfrm rot="-4005258">
            <a:off x="3990181" y="1843882"/>
            <a:ext cx="1436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Proton deflector</a:t>
            </a:r>
          </a:p>
        </p:txBody>
      </p:sp>
      <p:sp>
        <p:nvSpPr>
          <p:cNvPr id="700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it-IT" sz="3600" b="1">
                <a:solidFill>
                  <a:srgbClr val="FFD125"/>
                </a:solidFill>
                <a:latin typeface="Verdana" pitchFamily="34" charset="0"/>
              </a:rPr>
              <a:t>Aerosol PIXE-PIGE set-up</a:t>
            </a:r>
            <a:endParaRPr lang="en-US"/>
          </a:p>
        </p:txBody>
      </p:sp>
      <p:sp>
        <p:nvSpPr>
          <p:cNvPr id="700435" name="Text Box 19"/>
          <p:cNvSpPr txBox="1">
            <a:spLocks noChangeArrowheads="1"/>
          </p:cNvSpPr>
          <p:nvPr/>
        </p:nvSpPr>
        <p:spPr bwMode="auto">
          <a:xfrm>
            <a:off x="5772150" y="6448425"/>
            <a:ext cx="321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(Lucarelli et al., XRS 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0" y="3733800"/>
            <a:ext cx="91440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it-IT" sz="4000" b="1">
                <a:solidFill>
                  <a:srgbClr val="FFD125"/>
                </a:solidFill>
                <a:latin typeface="Verdana" pitchFamily="34" charset="0"/>
              </a:rPr>
              <a:t>PM</a:t>
            </a:r>
            <a:r>
              <a:rPr lang="it-IT" sz="4000" b="1" baseline="-25000">
                <a:solidFill>
                  <a:srgbClr val="FFD125"/>
                </a:solidFill>
                <a:latin typeface="Verdana" pitchFamily="34" charset="0"/>
              </a:rPr>
              <a:t>x</a:t>
            </a:r>
            <a:r>
              <a:rPr lang="it-IT" sz="4000" b="1">
                <a:solidFill>
                  <a:srgbClr val="FFD125"/>
                </a:solidFill>
                <a:latin typeface="Verdana" pitchFamily="34" charset="0"/>
              </a:rPr>
              <a:t> daily samples</a:t>
            </a:r>
            <a:endParaRPr lang="it-IT">
              <a:solidFill>
                <a:srgbClr val="A0DAFF"/>
              </a:solidFill>
              <a:latin typeface="Verdana" pitchFamily="34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381000" y="6007100"/>
            <a:ext cx="8382000" cy="698500"/>
          </a:xfrm>
          <a:prstGeom prst="rect">
            <a:avLst/>
          </a:prstGeom>
          <a:noFill/>
          <a:ln w="57150" cmpd="thickTh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Daily samples collected in </a:t>
            </a:r>
            <a:r>
              <a:rPr lang="it-IT" sz="2000" b="1" u="sng">
                <a:solidFill>
                  <a:schemeClr val="bg1"/>
                </a:solidFill>
                <a:latin typeface="Verdana" pitchFamily="34" charset="0"/>
              </a:rPr>
              <a:t>1 year </a:t>
            </a:r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       1-2 days</a:t>
            </a:r>
          </a:p>
          <a:p>
            <a:pPr algn="ctr" eaLnBrk="1" hangingPunct="1">
              <a:lnSpc>
                <a:spcPct val="80000"/>
              </a:lnSpc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26986" name="AutoShape 10"/>
          <p:cNvSpPr>
            <a:spLocks noChangeArrowheads="1"/>
          </p:cNvSpPr>
          <p:nvPr/>
        </p:nvSpPr>
        <p:spPr bwMode="auto">
          <a:xfrm>
            <a:off x="5410200" y="61595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126989" name="Picture 13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9120"/>
          <a:stretch>
            <a:fillRect/>
          </a:stretch>
        </p:blipFill>
        <p:spPr bwMode="auto">
          <a:xfrm>
            <a:off x="6172200" y="990600"/>
            <a:ext cx="2614613" cy="2214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6997" name="Group 21"/>
          <p:cNvGrpSpPr>
            <a:grpSpLocks/>
          </p:cNvGrpSpPr>
          <p:nvPr/>
        </p:nvGrpSpPr>
        <p:grpSpPr bwMode="auto">
          <a:xfrm>
            <a:off x="3970338" y="1447800"/>
            <a:ext cx="1135062" cy="1423988"/>
            <a:chOff x="3024" y="624"/>
            <a:chExt cx="808" cy="1035"/>
          </a:xfrm>
        </p:grpSpPr>
        <p:pic>
          <p:nvPicPr>
            <p:cNvPr id="126991" name="Picture 15" descr="giornalier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8333" r="9596" b="12500"/>
            <a:stretch>
              <a:fillRect/>
            </a:stretch>
          </p:blipFill>
          <p:spPr bwMode="auto">
            <a:xfrm>
              <a:off x="3024" y="624"/>
              <a:ext cx="785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92" name="Line 16"/>
            <p:cNvSpPr>
              <a:spLocks noChangeShapeType="1"/>
            </p:cNvSpPr>
            <p:nvPr/>
          </p:nvSpPr>
          <p:spPr bwMode="auto">
            <a:xfrm>
              <a:off x="3111" y="1434"/>
              <a:ext cx="62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6993" name="Text Box 17"/>
            <p:cNvSpPr txBox="1">
              <a:spLocks noChangeArrowheads="1"/>
            </p:cNvSpPr>
            <p:nvPr/>
          </p:nvSpPr>
          <p:spPr bwMode="auto">
            <a:xfrm>
              <a:off x="3120" y="1392"/>
              <a:ext cx="71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>
                  <a:solidFill>
                    <a:schemeClr val="bg1"/>
                  </a:solidFill>
                  <a:latin typeface="Verdana" pitchFamily="34" charset="0"/>
                </a:rPr>
                <a:t>47 mm</a:t>
              </a:r>
            </a:p>
          </p:txBody>
        </p:sp>
      </p:grpSp>
      <p:sp>
        <p:nvSpPr>
          <p:cNvPr id="126994" name="Text Box 18"/>
          <p:cNvSpPr txBox="1">
            <a:spLocks noChangeArrowheads="1"/>
          </p:cNvSpPr>
          <p:nvPr/>
        </p:nvSpPr>
        <p:spPr bwMode="auto">
          <a:xfrm>
            <a:off x="2914650" y="1546225"/>
            <a:ext cx="866775" cy="1292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 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</a:rPr>
              <a:t>2.5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 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it-IT" sz="18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26996" name="Picture 20" descr="cimone1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r="17488" b="11845"/>
          <a:stretch>
            <a:fillRect/>
          </a:stretch>
        </p:blipFill>
        <p:spPr bwMode="auto">
          <a:xfrm>
            <a:off x="323850" y="1035050"/>
            <a:ext cx="2438400" cy="1851025"/>
          </a:xfrm>
          <a:prstGeom prst="rect">
            <a:avLst/>
          </a:prstGeom>
          <a:solidFill>
            <a:srgbClr val="F7FBA3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6999" name="Text Box 23"/>
          <p:cNvSpPr txBox="1">
            <a:spLocks noChangeArrowheads="1"/>
          </p:cNvSpPr>
          <p:nvPr/>
        </p:nvSpPr>
        <p:spPr bwMode="auto">
          <a:xfrm>
            <a:off x="2895600" y="914400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“daily samples”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6207125" y="2590800"/>
            <a:ext cx="2351088" cy="630238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rgbClr val="FFFF2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Multi-target holder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rgbClr val="FFFF2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Sample </a:t>
            </a:r>
            <a:r>
              <a:rPr lang="it-IT" sz="1600" b="1">
                <a:solidFill>
                  <a:srgbClr val="FFFF2F"/>
                </a:solidFill>
                <a:latin typeface="Verdana" pitchFamily="34" charset="0"/>
              </a:rPr>
              <a:t>scanning</a:t>
            </a:r>
            <a:endParaRPr lang="en-US" sz="2000" b="1">
              <a:solidFill>
                <a:srgbClr val="FFFF2F"/>
              </a:solidFill>
              <a:latin typeface="Verdana" pitchFamily="34" charset="0"/>
            </a:endParaRPr>
          </a:p>
        </p:txBody>
      </p:sp>
      <p:sp>
        <p:nvSpPr>
          <p:cNvPr id="127001" name="Text Box 25"/>
          <p:cNvSpPr txBox="1">
            <a:spLocks noChangeArrowheads="1"/>
          </p:cNvSpPr>
          <p:nvPr/>
        </p:nvSpPr>
        <p:spPr bwMode="auto">
          <a:xfrm>
            <a:off x="152400" y="32766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2000" i="1">
                <a:solidFill>
                  <a:srgbClr val="FFFF2F"/>
                </a:solidFill>
              </a:rPr>
              <a:t>i</a:t>
            </a:r>
            <a:r>
              <a:rPr lang="it-IT" sz="2000">
                <a:solidFill>
                  <a:srgbClr val="FFFF2F"/>
                </a:solidFill>
              </a:rPr>
              <a:t> </a:t>
            </a:r>
            <a:r>
              <a:rPr lang="en-US" sz="2000">
                <a:solidFill>
                  <a:srgbClr val="FFFF2F"/>
                </a:solidFill>
              </a:rPr>
              <a:t>~ </a:t>
            </a:r>
            <a:r>
              <a:rPr lang="it-IT" sz="2000">
                <a:solidFill>
                  <a:srgbClr val="FFFF2F"/>
                </a:solidFill>
              </a:rPr>
              <a:t>30-200 nA, </a:t>
            </a:r>
            <a:r>
              <a:rPr lang="en-US" sz="2000">
                <a:solidFill>
                  <a:srgbClr val="FFFF2F"/>
                </a:solidFill>
                <a:latin typeface="Verdana" pitchFamily="34" charset="0"/>
              </a:rPr>
              <a:t>~</a:t>
            </a:r>
            <a:r>
              <a:rPr lang="it-IT" sz="2000">
                <a:solidFill>
                  <a:srgbClr val="FFFF2F"/>
                </a:solidFill>
                <a:latin typeface="Verdana" pitchFamily="34" charset="0"/>
              </a:rPr>
              <a:t> 0.5-3 minutes per sample</a:t>
            </a:r>
            <a:endParaRPr lang="it-IT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2700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r="33208" b="10898"/>
          <a:stretch>
            <a:fillRect/>
          </a:stretch>
        </p:blipFill>
        <p:spPr bwMode="auto">
          <a:xfrm>
            <a:off x="152400" y="3810000"/>
            <a:ext cx="2819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00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12016" b="12892"/>
          <a:stretch>
            <a:fillRect/>
          </a:stretch>
        </p:blipFill>
        <p:spPr bwMode="auto">
          <a:xfrm>
            <a:off x="3124200" y="3810000"/>
            <a:ext cx="43434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005" name="Line 29"/>
          <p:cNvSpPr>
            <a:spLocks noChangeShapeType="1"/>
          </p:cNvSpPr>
          <p:nvPr/>
        </p:nvSpPr>
        <p:spPr bwMode="auto">
          <a:xfrm>
            <a:off x="2971800" y="3902075"/>
            <a:ext cx="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07" name="Text Box 31"/>
          <p:cNvSpPr txBox="1">
            <a:spLocks noChangeArrowheads="1"/>
          </p:cNvSpPr>
          <p:nvPr/>
        </p:nvSpPr>
        <p:spPr bwMode="auto">
          <a:xfrm>
            <a:off x="7391400" y="4038600"/>
            <a:ext cx="17684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PM10 on Teflon (CF2) filters</a:t>
            </a:r>
            <a:endParaRPr lang="en-US" sz="1800" b="1"/>
          </a:p>
          <a:p>
            <a:endParaRPr lang="en-US" sz="1800" b="1"/>
          </a:p>
          <a:p>
            <a:r>
              <a:rPr lang="en-US" sz="1800" b="1"/>
              <a:t>50 nA - 2 min.</a:t>
            </a:r>
          </a:p>
          <a:p>
            <a:endParaRPr lang="en-US" sz="1800" b="1"/>
          </a:p>
        </p:txBody>
      </p:sp>
      <p:sp>
        <p:nvSpPr>
          <p:cNvPr id="127008" name="Text Box 32"/>
          <p:cNvSpPr txBox="1">
            <a:spLocks noChangeArrowheads="1"/>
          </p:cNvSpPr>
          <p:nvPr/>
        </p:nvSpPr>
        <p:spPr bwMode="auto">
          <a:xfrm>
            <a:off x="1889125" y="3987800"/>
            <a:ext cx="1082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Small SDD</a:t>
            </a:r>
          </a:p>
        </p:txBody>
      </p:sp>
      <p:sp>
        <p:nvSpPr>
          <p:cNvPr id="127009" name="Text Box 33"/>
          <p:cNvSpPr txBox="1">
            <a:spLocks noChangeArrowheads="1"/>
          </p:cNvSpPr>
          <p:nvPr/>
        </p:nvSpPr>
        <p:spPr bwMode="auto">
          <a:xfrm>
            <a:off x="6343650" y="3962400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Big SDD</a:t>
            </a:r>
          </a:p>
        </p:txBody>
      </p:sp>
      <p:sp>
        <p:nvSpPr>
          <p:cNvPr id="127010" name="Text Box 34"/>
          <p:cNvSpPr txBox="1">
            <a:spLocks noChangeArrowheads="1"/>
          </p:cNvSpPr>
          <p:nvPr/>
        </p:nvSpPr>
        <p:spPr bwMode="auto">
          <a:xfrm>
            <a:off x="4876800" y="5586413"/>
            <a:ext cx="455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keV</a:t>
            </a:r>
          </a:p>
        </p:txBody>
      </p:sp>
      <p:sp>
        <p:nvSpPr>
          <p:cNvPr id="127011" name="Text Box 35"/>
          <p:cNvSpPr txBox="1">
            <a:spLocks noChangeArrowheads="1"/>
          </p:cNvSpPr>
          <p:nvPr/>
        </p:nvSpPr>
        <p:spPr bwMode="auto">
          <a:xfrm>
            <a:off x="1830388" y="5562600"/>
            <a:ext cx="455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keV</a:t>
            </a:r>
          </a:p>
        </p:txBody>
      </p:sp>
      <p:sp>
        <p:nvSpPr>
          <p:cNvPr id="127012" name="Text Box 36"/>
          <p:cNvSpPr txBox="1">
            <a:spLocks noChangeArrowheads="1"/>
          </p:cNvSpPr>
          <p:nvPr/>
        </p:nvSpPr>
        <p:spPr bwMode="auto">
          <a:xfrm>
            <a:off x="304800" y="2482850"/>
            <a:ext cx="2506663" cy="336550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rgbClr val="FFFF2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Sequential samplers</a:t>
            </a:r>
            <a:endParaRPr lang="en-US" sz="2000" b="1">
              <a:solidFill>
                <a:srgbClr val="FFFF2F"/>
              </a:solidFill>
              <a:latin typeface="Verdana" pitchFamily="34" charset="0"/>
            </a:endParaRPr>
          </a:p>
        </p:txBody>
      </p:sp>
      <p:sp>
        <p:nvSpPr>
          <p:cNvPr id="127013" name="Text Box 37"/>
          <p:cNvSpPr txBox="1">
            <a:spLocks noChangeArrowheads="1"/>
          </p:cNvSpPr>
          <p:nvPr/>
        </p:nvSpPr>
        <p:spPr bwMode="auto">
          <a:xfrm>
            <a:off x="1066800" y="4953000"/>
            <a:ext cx="346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Na</a:t>
            </a:r>
          </a:p>
        </p:txBody>
      </p:sp>
      <p:sp>
        <p:nvSpPr>
          <p:cNvPr id="127014" name="Text Box 38"/>
          <p:cNvSpPr txBox="1">
            <a:spLocks noChangeArrowheads="1"/>
          </p:cNvSpPr>
          <p:nvPr/>
        </p:nvSpPr>
        <p:spPr bwMode="auto">
          <a:xfrm>
            <a:off x="1143000" y="4724400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Mg</a:t>
            </a:r>
          </a:p>
        </p:txBody>
      </p:sp>
      <p:sp>
        <p:nvSpPr>
          <p:cNvPr id="127015" name="Text Box 39"/>
          <p:cNvSpPr txBox="1">
            <a:spLocks noChangeArrowheads="1"/>
          </p:cNvSpPr>
          <p:nvPr/>
        </p:nvSpPr>
        <p:spPr bwMode="auto">
          <a:xfrm>
            <a:off x="1295400" y="44958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Al</a:t>
            </a:r>
          </a:p>
        </p:txBody>
      </p:sp>
      <p:sp>
        <p:nvSpPr>
          <p:cNvPr id="127016" name="Text Box 40"/>
          <p:cNvSpPr txBox="1">
            <a:spLocks noChangeArrowheads="1"/>
          </p:cNvSpPr>
          <p:nvPr/>
        </p:nvSpPr>
        <p:spPr bwMode="auto">
          <a:xfrm>
            <a:off x="1295400" y="3886200"/>
            <a:ext cx="30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Si</a:t>
            </a:r>
          </a:p>
        </p:txBody>
      </p:sp>
      <p:sp>
        <p:nvSpPr>
          <p:cNvPr id="127017" name="Line 41"/>
          <p:cNvSpPr>
            <a:spLocks noChangeShapeType="1"/>
          </p:cNvSpPr>
          <p:nvPr/>
        </p:nvSpPr>
        <p:spPr bwMode="auto">
          <a:xfrm>
            <a:off x="1371600" y="495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18" name="Text Box 42"/>
          <p:cNvSpPr txBox="1">
            <a:spLocks noChangeArrowheads="1"/>
          </p:cNvSpPr>
          <p:nvPr/>
        </p:nvSpPr>
        <p:spPr bwMode="auto">
          <a:xfrm>
            <a:off x="1676400" y="4343400"/>
            <a:ext cx="268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S</a:t>
            </a:r>
          </a:p>
        </p:txBody>
      </p:sp>
      <p:sp>
        <p:nvSpPr>
          <p:cNvPr id="127019" name="Text Box 43"/>
          <p:cNvSpPr txBox="1">
            <a:spLocks noChangeArrowheads="1"/>
          </p:cNvSpPr>
          <p:nvPr/>
        </p:nvSpPr>
        <p:spPr bwMode="auto">
          <a:xfrm>
            <a:off x="2085975" y="4860925"/>
            <a:ext cx="276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K</a:t>
            </a:r>
          </a:p>
        </p:txBody>
      </p:sp>
      <p:sp>
        <p:nvSpPr>
          <p:cNvPr id="127020" name="Text Box 44"/>
          <p:cNvSpPr txBox="1">
            <a:spLocks noChangeArrowheads="1"/>
          </p:cNvSpPr>
          <p:nvPr/>
        </p:nvSpPr>
        <p:spPr bwMode="auto">
          <a:xfrm>
            <a:off x="2209800" y="4495800"/>
            <a:ext cx="346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Ca</a:t>
            </a:r>
          </a:p>
        </p:txBody>
      </p:sp>
      <p:sp>
        <p:nvSpPr>
          <p:cNvPr id="127021" name="Text Box 45"/>
          <p:cNvSpPr txBox="1">
            <a:spLocks noChangeArrowheads="1"/>
          </p:cNvSpPr>
          <p:nvPr/>
        </p:nvSpPr>
        <p:spPr bwMode="auto">
          <a:xfrm>
            <a:off x="4038600" y="4556125"/>
            <a:ext cx="296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Ti</a:t>
            </a:r>
          </a:p>
        </p:txBody>
      </p:sp>
      <p:sp>
        <p:nvSpPr>
          <p:cNvPr id="127022" name="Text Box 46"/>
          <p:cNvSpPr txBox="1">
            <a:spLocks noChangeArrowheads="1"/>
          </p:cNvSpPr>
          <p:nvPr/>
        </p:nvSpPr>
        <p:spPr bwMode="auto">
          <a:xfrm>
            <a:off x="4114800" y="4267200"/>
            <a:ext cx="268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V</a:t>
            </a:r>
          </a:p>
        </p:txBody>
      </p:sp>
      <p:sp>
        <p:nvSpPr>
          <p:cNvPr id="127023" name="Text Box 47"/>
          <p:cNvSpPr txBox="1">
            <a:spLocks noChangeArrowheads="1"/>
          </p:cNvSpPr>
          <p:nvPr/>
        </p:nvSpPr>
        <p:spPr bwMode="auto">
          <a:xfrm>
            <a:off x="4246563" y="4800600"/>
            <a:ext cx="325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Cr</a:t>
            </a:r>
          </a:p>
        </p:txBody>
      </p:sp>
      <p:sp>
        <p:nvSpPr>
          <p:cNvPr id="127024" name="Line 48"/>
          <p:cNvSpPr>
            <a:spLocks noChangeShapeType="1"/>
          </p:cNvSpPr>
          <p:nvPr/>
        </p:nvSpPr>
        <p:spPr bwMode="auto">
          <a:xfrm>
            <a:off x="4267200" y="4495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25" name="Text Box 49"/>
          <p:cNvSpPr txBox="1">
            <a:spLocks noChangeArrowheads="1"/>
          </p:cNvSpPr>
          <p:nvPr/>
        </p:nvSpPr>
        <p:spPr bwMode="auto">
          <a:xfrm>
            <a:off x="4267200" y="4419600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Mn</a:t>
            </a:r>
          </a:p>
        </p:txBody>
      </p:sp>
      <p:sp>
        <p:nvSpPr>
          <p:cNvPr id="127026" name="Line 50"/>
          <p:cNvSpPr>
            <a:spLocks noChangeShapeType="1"/>
          </p:cNvSpPr>
          <p:nvPr/>
        </p:nvSpPr>
        <p:spPr bwMode="auto">
          <a:xfrm>
            <a:off x="4495800" y="4648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27" name="Text Box 51"/>
          <p:cNvSpPr txBox="1">
            <a:spLocks noChangeArrowheads="1"/>
          </p:cNvSpPr>
          <p:nvPr/>
        </p:nvSpPr>
        <p:spPr bwMode="auto">
          <a:xfrm>
            <a:off x="4572000" y="3962400"/>
            <a:ext cx="331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Fe</a:t>
            </a:r>
          </a:p>
        </p:txBody>
      </p:sp>
      <p:sp>
        <p:nvSpPr>
          <p:cNvPr id="127028" name="Text Box 52"/>
          <p:cNvSpPr txBox="1">
            <a:spLocks noChangeArrowheads="1"/>
          </p:cNvSpPr>
          <p:nvPr/>
        </p:nvSpPr>
        <p:spPr bwMode="auto">
          <a:xfrm>
            <a:off x="4724400" y="46482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Ni</a:t>
            </a:r>
          </a:p>
        </p:txBody>
      </p:sp>
      <p:sp>
        <p:nvSpPr>
          <p:cNvPr id="127029" name="Line 53"/>
          <p:cNvSpPr>
            <a:spLocks noChangeShapeType="1"/>
          </p:cNvSpPr>
          <p:nvPr/>
        </p:nvSpPr>
        <p:spPr bwMode="auto">
          <a:xfrm>
            <a:off x="4860925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30" name="Text Box 54"/>
          <p:cNvSpPr txBox="1">
            <a:spLocks noChangeArrowheads="1"/>
          </p:cNvSpPr>
          <p:nvPr/>
        </p:nvSpPr>
        <p:spPr bwMode="auto">
          <a:xfrm>
            <a:off x="4800600" y="5013325"/>
            <a:ext cx="354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Cu</a:t>
            </a:r>
          </a:p>
        </p:txBody>
      </p:sp>
      <p:sp>
        <p:nvSpPr>
          <p:cNvPr id="127031" name="Text Box 55"/>
          <p:cNvSpPr txBox="1">
            <a:spLocks noChangeArrowheads="1"/>
          </p:cNvSpPr>
          <p:nvPr/>
        </p:nvSpPr>
        <p:spPr bwMode="auto">
          <a:xfrm>
            <a:off x="4976813" y="47244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Zn</a:t>
            </a:r>
          </a:p>
        </p:txBody>
      </p:sp>
      <p:sp>
        <p:nvSpPr>
          <p:cNvPr id="127032" name="Line 56"/>
          <p:cNvSpPr>
            <a:spLocks noChangeShapeType="1"/>
          </p:cNvSpPr>
          <p:nvPr/>
        </p:nvSpPr>
        <p:spPr bwMode="auto">
          <a:xfrm flipH="1">
            <a:off x="5129213" y="4953000"/>
            <a:ext cx="1587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033" name="Text Box 57"/>
          <p:cNvSpPr txBox="1">
            <a:spLocks noChangeArrowheads="1"/>
          </p:cNvSpPr>
          <p:nvPr/>
        </p:nvSpPr>
        <p:spPr bwMode="auto">
          <a:xfrm>
            <a:off x="5715000" y="419100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Br</a:t>
            </a:r>
          </a:p>
        </p:txBody>
      </p:sp>
      <p:sp>
        <p:nvSpPr>
          <p:cNvPr id="127034" name="Text Box 58"/>
          <p:cNvSpPr txBox="1">
            <a:spLocks noChangeArrowheads="1"/>
          </p:cNvSpPr>
          <p:nvPr/>
        </p:nvSpPr>
        <p:spPr bwMode="auto">
          <a:xfrm>
            <a:off x="5368925" y="4267200"/>
            <a:ext cx="346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Pb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6096000" y="4648200"/>
            <a:ext cx="354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Rb</a:t>
            </a:r>
          </a:p>
        </p:txBody>
      </p:sp>
      <p:sp>
        <p:nvSpPr>
          <p:cNvPr id="127036" name="Text Box 60"/>
          <p:cNvSpPr txBox="1">
            <a:spLocks noChangeArrowheads="1"/>
          </p:cNvSpPr>
          <p:nvPr/>
        </p:nvSpPr>
        <p:spPr bwMode="auto">
          <a:xfrm>
            <a:off x="6324600" y="4800600"/>
            <a:ext cx="317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Sr</a:t>
            </a:r>
          </a:p>
        </p:txBody>
      </p:sp>
      <p:sp>
        <p:nvSpPr>
          <p:cNvPr id="127037" name="Text Box 61"/>
          <p:cNvSpPr txBox="1">
            <a:spLocks noChangeArrowheads="1"/>
          </p:cNvSpPr>
          <p:nvPr/>
        </p:nvSpPr>
        <p:spPr bwMode="auto">
          <a:xfrm>
            <a:off x="6629400" y="50292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Zr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it-IT" sz="4000" b="1">
                <a:solidFill>
                  <a:srgbClr val="FFD125"/>
                </a:solidFill>
                <a:latin typeface="Verdana" pitchFamily="34" charset="0"/>
              </a:rPr>
              <a:t>Aerosol hourly samples</a:t>
            </a:r>
            <a:endParaRPr lang="it-IT">
              <a:solidFill>
                <a:srgbClr val="A0DAFF"/>
              </a:solidFill>
              <a:latin typeface="Verdana" pitchFamily="34" charset="0"/>
            </a:endParaRPr>
          </a:p>
        </p:txBody>
      </p:sp>
      <p:pic>
        <p:nvPicPr>
          <p:cNvPr id="124936" name="Picture 8" descr="Streakeraper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7532" r="50584" b="17155"/>
          <a:stretch>
            <a:fillRect/>
          </a:stretch>
        </p:blipFill>
        <p:spPr bwMode="auto">
          <a:xfrm>
            <a:off x="457200" y="1711325"/>
            <a:ext cx="1600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8" name="Picture 10" descr="streaker fra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6"/>
          <a:stretch>
            <a:fillRect/>
          </a:stretch>
        </p:blipFill>
        <p:spPr bwMode="auto">
          <a:xfrm>
            <a:off x="2667000" y="3235325"/>
            <a:ext cx="1143000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9" name="Picture 11" descr="streaker fra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0" b="5128"/>
          <a:stretch>
            <a:fillRect/>
          </a:stretch>
        </p:blipFill>
        <p:spPr bwMode="auto">
          <a:xfrm>
            <a:off x="2667000" y="1447800"/>
            <a:ext cx="1143000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2590800" y="2759075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Verdana" pitchFamily="34" charset="0"/>
              </a:rPr>
              <a:t>Fine fraction PM2.5</a:t>
            </a:r>
            <a:endParaRPr lang="it-IT" sz="1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2514600" y="990600"/>
            <a:ext cx="1600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Verdana" pitchFamily="34" charset="0"/>
              </a:rPr>
              <a:t>Coarse fraction PM2.5</a:t>
            </a:r>
            <a:r>
              <a:rPr lang="en-GB" sz="140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</a:t>
            </a:r>
            <a:r>
              <a:rPr lang="en-GB" sz="140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it-IT" sz="1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>
            <a:off x="1676400" y="2473325"/>
            <a:ext cx="8382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4944" name="Line 16"/>
          <p:cNvSpPr>
            <a:spLocks noChangeShapeType="1"/>
          </p:cNvSpPr>
          <p:nvPr/>
        </p:nvSpPr>
        <p:spPr bwMode="auto">
          <a:xfrm flipV="1">
            <a:off x="1752600" y="1787525"/>
            <a:ext cx="7620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4960" name="Text Box 32"/>
          <p:cNvSpPr txBox="1">
            <a:spLocks noChangeArrowheads="1"/>
          </p:cNvSpPr>
          <p:nvPr/>
        </p:nvSpPr>
        <p:spPr bwMode="auto">
          <a:xfrm>
            <a:off x="6858000" y="1066800"/>
            <a:ext cx="2286000" cy="825500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Beam size corresponding to </a:t>
            </a:r>
            <a:br>
              <a:rPr lang="en-US" sz="16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16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1 hour of sampling</a:t>
            </a:r>
            <a:endParaRPr lang="en-US" sz="2000">
              <a:solidFill>
                <a:srgbClr val="FFFF2F"/>
              </a:solidFill>
              <a:latin typeface="Verdana" pitchFamily="34" charset="0"/>
            </a:endParaRPr>
          </a:p>
        </p:txBody>
      </p:sp>
      <p:sp>
        <p:nvSpPr>
          <p:cNvPr id="124961" name="Text Box 33"/>
          <p:cNvSpPr txBox="1">
            <a:spLocks noChangeArrowheads="1"/>
          </p:cNvSpPr>
          <p:nvPr/>
        </p:nvSpPr>
        <p:spPr bwMode="auto">
          <a:xfrm>
            <a:off x="6781800" y="2198688"/>
            <a:ext cx="23622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1800" i="1">
                <a:solidFill>
                  <a:srgbClr val="FFFF2F"/>
                </a:solidFill>
              </a:rPr>
              <a:t>i</a:t>
            </a:r>
            <a:r>
              <a:rPr lang="it-IT" sz="1800">
                <a:solidFill>
                  <a:srgbClr val="FFFF2F"/>
                </a:solidFill>
              </a:rPr>
              <a:t> </a:t>
            </a:r>
            <a:r>
              <a:rPr lang="en-US" sz="1800">
                <a:solidFill>
                  <a:srgbClr val="FFFF2F"/>
                </a:solidFill>
              </a:rPr>
              <a:t>~ </a:t>
            </a:r>
            <a:r>
              <a:rPr lang="it-IT" sz="1800">
                <a:solidFill>
                  <a:srgbClr val="FFFF2F"/>
                </a:solidFill>
              </a:rPr>
              <a:t>100 - 300 nA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>
                <a:solidFill>
                  <a:srgbClr val="FFFF2F"/>
                </a:solidFill>
                <a:latin typeface="Verdana" pitchFamily="34" charset="0"/>
              </a:rPr>
              <a:t>~</a:t>
            </a:r>
            <a:r>
              <a:rPr lang="it-IT" sz="1800">
                <a:solidFill>
                  <a:srgbClr val="FFFF2F"/>
                </a:solidFill>
                <a:latin typeface="Verdana" pitchFamily="34" charset="0"/>
              </a:rPr>
              <a:t> 1-3 min./spot</a:t>
            </a:r>
            <a:endParaRPr lang="it-IT" sz="1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24962" name="Text Box 34"/>
          <p:cNvSpPr txBox="1">
            <a:spLocks noChangeArrowheads="1"/>
          </p:cNvSpPr>
          <p:nvPr/>
        </p:nvSpPr>
        <p:spPr bwMode="auto">
          <a:xfrm>
            <a:off x="4343400" y="3048000"/>
            <a:ext cx="4495800" cy="758825"/>
          </a:xfrm>
          <a:prstGeom prst="rect">
            <a:avLst/>
          </a:prstGeom>
          <a:noFill/>
          <a:ln w="57150" cmpd="thickTh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1 week of hourly          3-9h samples (168 h)        meas.</a:t>
            </a: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24963" name="AutoShape 35"/>
          <p:cNvSpPr>
            <a:spLocks noChangeArrowheads="1"/>
          </p:cNvSpPr>
          <p:nvPr/>
        </p:nvSpPr>
        <p:spPr bwMode="auto">
          <a:xfrm>
            <a:off x="7239000" y="3349625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124964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2227" r="4050" b="14410"/>
          <a:stretch>
            <a:fillRect/>
          </a:stretch>
        </p:blipFill>
        <p:spPr bwMode="auto">
          <a:xfrm>
            <a:off x="2971800" y="4267200"/>
            <a:ext cx="41148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51" name="Picture 23" descr="DSCN1288"/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t="6589" r="10751" b="30090"/>
          <a:stretch>
            <a:fillRect/>
          </a:stretch>
        </p:blipFill>
        <p:spPr bwMode="auto">
          <a:xfrm>
            <a:off x="4419600" y="1066800"/>
            <a:ext cx="2286000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65" name="Picture 37" descr="Piatto_profilo_don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41950"/>
            <a:ext cx="990600" cy="9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66" name="Text Box 38"/>
          <p:cNvSpPr txBox="1">
            <a:spLocks noChangeArrowheads="1"/>
          </p:cNvSpPr>
          <p:nvPr/>
        </p:nvSpPr>
        <p:spPr bwMode="auto">
          <a:xfrm>
            <a:off x="6096000" y="4495800"/>
            <a:ext cx="2895600" cy="8255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 i="1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Example:</a:t>
            </a:r>
            <a:br>
              <a:rPr lang="en-US" sz="1600" i="1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1600" i="1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artistic glass production at Montelupo Fiorentino (FI)</a:t>
            </a:r>
            <a:endParaRPr lang="en-US" sz="2000" i="1">
              <a:solidFill>
                <a:srgbClr val="FFFF2F"/>
              </a:solidFill>
              <a:latin typeface="Verdana" pitchFamily="34" charset="0"/>
            </a:endParaRPr>
          </a:p>
        </p:txBody>
      </p:sp>
      <p:sp>
        <p:nvSpPr>
          <p:cNvPr id="124967" name="Text Box 39"/>
          <p:cNvSpPr txBox="1">
            <a:spLocks noChangeArrowheads="1"/>
          </p:cNvSpPr>
          <p:nvPr/>
        </p:nvSpPr>
        <p:spPr bwMode="auto">
          <a:xfrm>
            <a:off x="304800" y="4419600"/>
            <a:ext cx="2133600" cy="22891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Very useful as most particulate matter emissions and their atmospheric dilution processes change within a few hours</a:t>
            </a:r>
          </a:p>
        </p:txBody>
      </p:sp>
      <p:sp>
        <p:nvSpPr>
          <p:cNvPr id="124968" name="Text Box 40"/>
          <p:cNvSpPr txBox="1">
            <a:spLocks noChangeArrowheads="1"/>
          </p:cNvSpPr>
          <p:nvPr/>
        </p:nvSpPr>
        <p:spPr bwMode="auto">
          <a:xfrm rot="-5393481">
            <a:off x="2496343" y="5276057"/>
            <a:ext cx="646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  <a:sym typeface="Symbol" pitchFamily="18" charset="2"/>
              </a:rPr>
              <a:t></a:t>
            </a:r>
            <a:r>
              <a:rPr lang="en-US" sz="1400">
                <a:solidFill>
                  <a:srgbClr val="FFFF00"/>
                </a:solidFill>
              </a:rPr>
              <a:t>g/m</a:t>
            </a:r>
            <a:r>
              <a:rPr lang="en-US" sz="1400" baseline="30000">
                <a:solidFill>
                  <a:srgbClr val="FFFF00"/>
                </a:solidFill>
              </a:rPr>
              <a:t>3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4969" name="Text Box 41"/>
          <p:cNvSpPr txBox="1">
            <a:spLocks noChangeArrowheads="1"/>
          </p:cNvSpPr>
          <p:nvPr/>
        </p:nvSpPr>
        <p:spPr bwMode="auto">
          <a:xfrm>
            <a:off x="2819400" y="22860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latin typeface="Verdana" pitchFamily="34" charset="0"/>
              </a:rPr>
              <a:t>Kapton</a:t>
            </a:r>
            <a:endParaRPr lang="it-IT" sz="1400">
              <a:latin typeface="Verdana" pitchFamily="34" charset="0"/>
            </a:endParaRPr>
          </a:p>
        </p:txBody>
      </p:sp>
      <p:sp>
        <p:nvSpPr>
          <p:cNvPr id="124970" name="Text Box 42"/>
          <p:cNvSpPr txBox="1">
            <a:spLocks noChangeArrowheads="1"/>
          </p:cNvSpPr>
          <p:nvPr/>
        </p:nvSpPr>
        <p:spPr bwMode="auto">
          <a:xfrm>
            <a:off x="2667000" y="40386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400">
                <a:latin typeface="Verdana" pitchFamily="34" charset="0"/>
              </a:rPr>
              <a:t>Nuclepore</a:t>
            </a:r>
            <a:endParaRPr lang="it-IT" sz="1400">
              <a:latin typeface="Verdana" pitchFamily="34" charset="0"/>
            </a:endParaRPr>
          </a:p>
        </p:txBody>
      </p:sp>
      <p:sp>
        <p:nvSpPr>
          <p:cNvPr id="124971" name="Text Box 43"/>
          <p:cNvSpPr txBox="1">
            <a:spLocks noChangeArrowheads="1"/>
          </p:cNvSpPr>
          <p:nvPr/>
        </p:nvSpPr>
        <p:spPr bwMode="auto">
          <a:xfrm>
            <a:off x="0" y="1019175"/>
            <a:ext cx="2438400" cy="581025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rgbClr val="FFFF2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Streaker continuous sampler</a:t>
            </a:r>
            <a:endParaRPr lang="en-US" sz="2000" b="1">
              <a:solidFill>
                <a:srgbClr val="FFFF2F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1575"/>
            <a:ext cx="4191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556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349" name="Rectangle 5"/>
          <p:cNvSpPr>
            <a:spLocks/>
          </p:cNvSpPr>
          <p:nvPr/>
        </p:nvSpPr>
        <p:spPr bwMode="auto">
          <a:xfrm>
            <a:off x="5257800" y="1143000"/>
            <a:ext cx="35433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1400" i="1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Scattering chamber for EBS-PESA-PIXE measurements  @ LABEC</a:t>
            </a:r>
          </a:p>
        </p:txBody>
      </p:sp>
      <p:sp>
        <p:nvSpPr>
          <p:cNvPr id="697350" name="Rectangle 6"/>
          <p:cNvSpPr>
            <a:spLocks/>
          </p:cNvSpPr>
          <p:nvPr/>
        </p:nvSpPr>
        <p:spPr bwMode="auto">
          <a:xfrm>
            <a:off x="63500" y="260350"/>
            <a:ext cx="90043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bIns="50800" anchor="ctr"/>
          <a:lstStyle/>
          <a:p>
            <a:pPr algn="ctr" eaLnBrk="1" hangingPunct="1"/>
            <a:r>
              <a:rPr lang="en-US" sz="4200">
                <a:solidFill>
                  <a:srgbClr val="FFD125"/>
                </a:solidFill>
                <a:cs typeface="Arial" pitchFamily="34" charset="0"/>
                <a:sym typeface="Arial" pitchFamily="34" charset="0"/>
              </a:rPr>
              <a:t>Proton elastic scattering techniques</a:t>
            </a:r>
            <a:endParaRPr lang="en-US" sz="4200">
              <a:cs typeface="Arial" pitchFamily="34" charset="0"/>
              <a:sym typeface="Arial" pitchFamily="34" charset="0"/>
            </a:endParaRPr>
          </a:p>
        </p:txBody>
      </p:sp>
      <p:pic>
        <p:nvPicPr>
          <p:cNvPr id="697407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114800"/>
            <a:ext cx="3333750" cy="2476500"/>
          </a:xfrm>
          <a:prstGeom prst="rect">
            <a:avLst/>
          </a:prstGeom>
          <a:solidFill>
            <a:srgbClr val="A0D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7408" name="Text Box 64"/>
          <p:cNvSpPr txBox="1">
            <a:spLocks noChangeArrowheads="1"/>
          </p:cNvSpPr>
          <p:nvPr/>
        </p:nvSpPr>
        <p:spPr bwMode="auto">
          <a:xfrm>
            <a:off x="1628775" y="5715000"/>
            <a:ext cx="38306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1800" b="1">
                <a:solidFill>
                  <a:srgbClr val="A0DAFF"/>
                </a:solidFill>
              </a:rPr>
              <a:t>Example of IBA mass closure</a:t>
            </a:r>
          </a:p>
          <a:p>
            <a:pPr algn="r"/>
            <a:r>
              <a:rPr lang="en-GB" sz="1800" b="1">
                <a:solidFill>
                  <a:srgbClr val="A0DAFF"/>
                </a:solidFill>
              </a:rPr>
              <a:t>Montelupo Fiorentino (2002-2003)</a:t>
            </a:r>
          </a:p>
          <a:p>
            <a:pPr algn="r"/>
            <a:r>
              <a:rPr lang="en-GB" sz="1800" b="1">
                <a:solidFill>
                  <a:srgbClr val="A0DAFF"/>
                </a:solidFill>
              </a:rPr>
              <a:t>(Chiari et al., XRS 2005)</a:t>
            </a:r>
            <a:endParaRPr lang="it-IT" sz="1800" b="1">
              <a:solidFill>
                <a:srgbClr val="A0DAFF"/>
              </a:solidFill>
            </a:endParaRPr>
          </a:p>
        </p:txBody>
      </p:sp>
      <p:sp>
        <p:nvSpPr>
          <p:cNvPr id="697409" name="Text Box 65"/>
          <p:cNvSpPr txBox="1">
            <a:spLocks noChangeArrowheads="1"/>
          </p:cNvSpPr>
          <p:nvPr/>
        </p:nvSpPr>
        <p:spPr bwMode="auto">
          <a:xfrm>
            <a:off x="7772400" y="4343400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PM10</a:t>
            </a:r>
          </a:p>
        </p:txBody>
      </p:sp>
      <p:sp>
        <p:nvSpPr>
          <p:cNvPr id="697410" name="Text Box 66"/>
          <p:cNvSpPr txBox="1">
            <a:spLocks noChangeArrowheads="1"/>
          </p:cNvSpPr>
          <p:nvPr/>
        </p:nvSpPr>
        <p:spPr bwMode="auto">
          <a:xfrm>
            <a:off x="152400" y="3482975"/>
            <a:ext cx="4800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5000"/>
              </a:lnSpc>
              <a:buClr>
                <a:srgbClr val="000000"/>
              </a:buClr>
              <a:buSzPct val="124000"/>
              <a:buFont typeface="Arial" pitchFamily="34" charset="0"/>
              <a:buNone/>
            </a:pPr>
            <a:r>
              <a:rPr lang="en-US" sz="20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C, N, O and H measured by EBS (</a:t>
            </a:r>
            <a:r>
              <a:rPr lang="en-US" sz="2000" i="1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Elastic Backscattering Spectroscopy</a:t>
            </a:r>
            <a:r>
              <a:rPr lang="en-US" sz="20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) and PESA (</a:t>
            </a:r>
            <a:r>
              <a:rPr lang="en-US" sz="2000" i="1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Particle Elastic Scattering Analysis</a:t>
            </a:r>
            <a:r>
              <a:rPr lang="en-US" sz="2000">
                <a:solidFill>
                  <a:schemeClr val="bg1"/>
                </a:solidFill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lnSpc>
                <a:spcPct val="105000"/>
              </a:lnSpc>
              <a:buClr>
                <a:srgbClr val="000000"/>
              </a:buClr>
              <a:buSzPct val="124000"/>
              <a:buFont typeface="Arial" pitchFamily="34" charset="0"/>
              <a:buNone/>
            </a:pPr>
            <a:endParaRPr lang="en-US" sz="900">
              <a:solidFill>
                <a:schemeClr val="bg1"/>
              </a:solidFill>
              <a:cs typeface="Arial" pitchFamily="34" charset="0"/>
              <a:sym typeface="Arial" pitchFamily="34" charset="0"/>
            </a:endParaRPr>
          </a:p>
          <a:p>
            <a:pPr algn="ctr"/>
            <a:r>
              <a:rPr lang="en-US">
                <a:solidFill>
                  <a:srgbClr val="FFFF00"/>
                </a:solidFill>
              </a:rPr>
              <a:t>All the aerosol mass is reconstructed by IBA!</a:t>
            </a:r>
            <a:endParaRPr lang="en-US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02" name="Text Box 18"/>
          <p:cNvSpPr txBox="1">
            <a:spLocks noChangeArrowheads="1"/>
          </p:cNvSpPr>
          <p:nvPr/>
        </p:nvSpPr>
        <p:spPr bwMode="auto">
          <a:xfrm>
            <a:off x="381000" y="5013325"/>
            <a:ext cx="2500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IC</a:t>
            </a:r>
            <a:endParaRPr lang="en-US" sz="2000">
              <a:solidFill>
                <a:schemeClr val="bg1"/>
              </a:solidFill>
              <a:latin typeface="Verdana" pitchFamily="34" charset="0"/>
              <a:cs typeface="Times New Roman" pitchFamily="18" charset="0"/>
              <a:sym typeface="Symbol" pitchFamily="18" charset="2"/>
            </a:endParaRPr>
          </a:p>
          <a:p>
            <a:pPr algn="ctr" eaLnBrk="1" hangingPunct="1"/>
            <a:r>
              <a:rPr lang="en-US" sz="2000">
                <a:solidFill>
                  <a:schemeClr val="bg1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 inorganic ions</a:t>
            </a:r>
          </a:p>
        </p:txBody>
      </p:sp>
      <p:sp>
        <p:nvSpPr>
          <p:cNvPr id="298005" name="Text Box 21"/>
          <p:cNvSpPr txBox="1">
            <a:spLocks noChangeArrowheads="1"/>
          </p:cNvSpPr>
          <p:nvPr/>
        </p:nvSpPr>
        <p:spPr bwMode="auto">
          <a:xfrm>
            <a:off x="3581400" y="4953000"/>
            <a:ext cx="17653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196975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730375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2263775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797175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3254375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711575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4168775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625975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spcAft>
                <a:spcPct val="10000"/>
              </a:spcAft>
            </a:pPr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HR-ICPMS</a:t>
            </a: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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 soluble</a:t>
            </a:r>
          </a:p>
          <a:p>
            <a:r>
              <a:rPr lang="it-IT" sz="2000">
                <a:solidFill>
                  <a:schemeClr val="bg1"/>
                </a:solidFill>
                <a:latin typeface="Verdana" pitchFamily="34" charset="0"/>
              </a:rPr>
              <a:t>component of metals</a:t>
            </a:r>
          </a:p>
        </p:txBody>
      </p:sp>
      <p:pic>
        <p:nvPicPr>
          <p:cNvPr id="298018" name="Picture 34" descr="DSC010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9" t="23651" r="13664" b="5336"/>
          <a:stretch>
            <a:fillRect/>
          </a:stretch>
        </p:blipFill>
        <p:spPr bwMode="auto">
          <a:xfrm>
            <a:off x="971550" y="1828800"/>
            <a:ext cx="1171575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8020" name="Text Box 36"/>
          <p:cNvSpPr txBox="1">
            <a:spLocks noChangeArrowheads="1"/>
          </p:cNvSpPr>
          <p:nvPr/>
        </p:nvSpPr>
        <p:spPr bwMode="auto">
          <a:xfrm>
            <a:off x="2233613" y="1703388"/>
            <a:ext cx="36337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PIXE (PIGE, EBS, PESA)</a:t>
            </a:r>
            <a:endParaRPr lang="en-US" sz="2000">
              <a:solidFill>
                <a:schemeClr val="bg1"/>
              </a:solidFill>
              <a:latin typeface="Verdana" pitchFamily="34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sz="200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 elemental </a:t>
            </a:r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concentrations</a:t>
            </a:r>
          </a:p>
        </p:txBody>
      </p:sp>
      <p:sp>
        <p:nvSpPr>
          <p:cNvPr id="298033" name="Rectangle 49"/>
          <p:cNvSpPr>
            <a:spLocks noChangeArrowheads="1"/>
          </p:cNvSpPr>
          <p:nvPr/>
        </p:nvSpPr>
        <p:spPr bwMode="auto">
          <a:xfrm>
            <a:off x="3200400" y="3505200"/>
            <a:ext cx="1655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solidFill>
                  <a:schemeClr val="bg1"/>
                </a:solidFill>
                <a:latin typeface="Verdana" pitchFamily="34" charset="0"/>
              </a:rPr>
              <a:t>TEFLON FILTER</a:t>
            </a:r>
            <a:endParaRPr lang="it-IT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98042" name="Text Box 58"/>
          <p:cNvSpPr txBox="1">
            <a:spLocks noChangeArrowheads="1"/>
          </p:cNvSpPr>
          <p:nvPr/>
        </p:nvSpPr>
        <p:spPr bwMode="auto">
          <a:xfrm>
            <a:off x="152400" y="15240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FFD125"/>
                </a:solidFill>
                <a:latin typeface="Verdana" pitchFamily="34" charset="0"/>
              </a:rPr>
              <a:t>Integrated approach with </a:t>
            </a:r>
            <a:br>
              <a:rPr lang="it-IT" sz="2800" b="1">
                <a:solidFill>
                  <a:srgbClr val="FFD125"/>
                </a:solidFill>
                <a:latin typeface="Verdana" pitchFamily="34" charset="0"/>
              </a:rPr>
            </a:br>
            <a:r>
              <a:rPr lang="it-IT" sz="2800" b="1">
                <a:solidFill>
                  <a:srgbClr val="FFD125"/>
                </a:solidFill>
                <a:latin typeface="Verdana" pitchFamily="34" charset="0"/>
              </a:rPr>
              <a:t>complementary chemical techniques</a:t>
            </a:r>
          </a:p>
        </p:txBody>
      </p:sp>
      <p:sp>
        <p:nvSpPr>
          <p:cNvPr id="298044" name="Rectangle 60"/>
          <p:cNvSpPr>
            <a:spLocks noChangeArrowheads="1"/>
          </p:cNvSpPr>
          <p:nvPr/>
        </p:nvSpPr>
        <p:spPr bwMode="auto">
          <a:xfrm>
            <a:off x="5583238" y="3505200"/>
            <a:ext cx="1655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solidFill>
                  <a:schemeClr val="folHlink"/>
                </a:solidFill>
                <a:latin typeface="Verdana" pitchFamily="34" charset="0"/>
              </a:rPr>
              <a:t>QUARTZ FILTER</a:t>
            </a:r>
            <a:endParaRPr lang="it-IT" sz="2000">
              <a:solidFill>
                <a:schemeClr val="folHlink"/>
              </a:solidFill>
              <a:latin typeface="Verdana" pitchFamily="34" charset="0"/>
            </a:endParaRPr>
          </a:p>
        </p:txBody>
      </p:sp>
      <p:sp>
        <p:nvSpPr>
          <p:cNvPr id="298045" name="Oval 61"/>
          <p:cNvSpPr>
            <a:spLocks noChangeArrowheads="1"/>
          </p:cNvSpPr>
          <p:nvPr/>
        </p:nvSpPr>
        <p:spPr bwMode="auto">
          <a:xfrm rot="-7107157">
            <a:off x="7184231" y="3259932"/>
            <a:ext cx="1211263" cy="1244600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8046" name="Text Box 62"/>
          <p:cNvSpPr txBox="1">
            <a:spLocks noChangeArrowheads="1"/>
          </p:cNvSpPr>
          <p:nvPr/>
        </p:nvSpPr>
        <p:spPr bwMode="auto">
          <a:xfrm>
            <a:off x="6553200" y="5165725"/>
            <a:ext cx="2362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7938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it-IT" sz="2000" b="1">
                <a:solidFill>
                  <a:schemeClr val="folHlink"/>
                </a:solidFill>
                <a:latin typeface="Verdana" pitchFamily="34" charset="0"/>
              </a:rPr>
              <a:t>GC &amp; GC-MS</a:t>
            </a:r>
            <a:r>
              <a:rPr lang="it-IT" sz="2000">
                <a:solidFill>
                  <a:schemeClr val="folHlink"/>
                </a:solidFill>
                <a:latin typeface="Verdana" pitchFamily="34" charset="0"/>
              </a:rPr>
              <a:t> </a:t>
            </a:r>
          </a:p>
          <a:p>
            <a:pPr lvl="1" algn="ctr" eaLnBrk="1" hangingPunct="1">
              <a:buFont typeface="Wingdings" pitchFamily="2" charset="2"/>
              <a:buNone/>
            </a:pPr>
            <a:r>
              <a:rPr lang="en-US" sz="2000">
                <a:solidFill>
                  <a:schemeClr val="folHlink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it-IT" sz="2000">
                <a:solidFill>
                  <a:schemeClr val="folHlink"/>
                </a:solidFill>
                <a:latin typeface="Verdana" pitchFamily="34" charset="0"/>
              </a:rPr>
              <a:t> PAHs and n-alkanes</a:t>
            </a:r>
          </a:p>
        </p:txBody>
      </p:sp>
      <p:sp>
        <p:nvSpPr>
          <p:cNvPr id="298047" name="Text Box 63"/>
          <p:cNvSpPr txBox="1">
            <a:spLocks noChangeArrowheads="1"/>
          </p:cNvSpPr>
          <p:nvPr/>
        </p:nvSpPr>
        <p:spPr bwMode="auto">
          <a:xfrm>
            <a:off x="6400800" y="1736725"/>
            <a:ext cx="266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7938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it-IT" sz="2000" b="1">
                <a:solidFill>
                  <a:schemeClr val="folHlink"/>
                </a:solidFill>
                <a:latin typeface="Verdana" pitchFamily="34" charset="0"/>
                <a:cs typeface="Times New Roman" pitchFamily="18" charset="0"/>
              </a:rPr>
              <a:t>Thermo-optical analysis</a:t>
            </a:r>
            <a:r>
              <a:rPr lang="en-US" sz="2000">
                <a:solidFill>
                  <a:schemeClr val="folHlink"/>
                </a:solidFill>
                <a:latin typeface="Verdana" pitchFamily="34" charset="0"/>
                <a:cs typeface="Times New Roman" pitchFamily="18" charset="0"/>
              </a:rPr>
              <a:t> </a:t>
            </a:r>
            <a:br>
              <a:rPr lang="en-US" sz="2000">
                <a:solidFill>
                  <a:schemeClr val="folHlink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sz="2000">
                <a:solidFill>
                  <a:schemeClr val="folHlink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it-IT" sz="2000">
                <a:solidFill>
                  <a:schemeClr val="folHlink"/>
                </a:solidFill>
                <a:latin typeface="Verdana" pitchFamily="34" charset="0"/>
              </a:rPr>
              <a:t> TC, EC, OC</a:t>
            </a:r>
          </a:p>
        </p:txBody>
      </p:sp>
      <p:sp>
        <p:nvSpPr>
          <p:cNvPr id="298048" name="AutoShape 64"/>
          <p:cNvSpPr>
            <a:spLocks noChangeArrowheads="1"/>
          </p:cNvSpPr>
          <p:nvPr/>
        </p:nvSpPr>
        <p:spPr bwMode="auto">
          <a:xfrm rot="16200000">
            <a:off x="7565231" y="2790032"/>
            <a:ext cx="388937" cy="431800"/>
          </a:xfrm>
          <a:prstGeom prst="rightArrow">
            <a:avLst>
              <a:gd name="adj1" fmla="val 58333"/>
              <a:gd name="adj2" fmla="val 41069"/>
            </a:avLst>
          </a:prstGeom>
          <a:solidFill>
            <a:schemeClr val="fol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8049" name="AutoShape 65"/>
          <p:cNvSpPr>
            <a:spLocks noChangeArrowheads="1"/>
          </p:cNvSpPr>
          <p:nvPr/>
        </p:nvSpPr>
        <p:spPr bwMode="auto">
          <a:xfrm rot="5400000">
            <a:off x="7590631" y="4542632"/>
            <a:ext cx="388937" cy="431800"/>
          </a:xfrm>
          <a:prstGeom prst="rightArrow">
            <a:avLst>
              <a:gd name="adj1" fmla="val 58333"/>
              <a:gd name="adj2" fmla="val 41069"/>
            </a:avLst>
          </a:prstGeom>
          <a:solidFill>
            <a:schemeClr val="fol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8050" name="Rectangle 66"/>
          <p:cNvSpPr>
            <a:spLocks noChangeArrowheads="1"/>
          </p:cNvSpPr>
          <p:nvPr/>
        </p:nvSpPr>
        <p:spPr bwMode="auto">
          <a:xfrm>
            <a:off x="7543800" y="3497263"/>
            <a:ext cx="457200" cy="304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98051" name="Group 67"/>
          <p:cNvGrpSpPr>
            <a:grpSpLocks/>
          </p:cNvGrpSpPr>
          <p:nvPr/>
        </p:nvGrpSpPr>
        <p:grpSpPr bwMode="auto">
          <a:xfrm rot="16200000">
            <a:off x="2180431" y="3612357"/>
            <a:ext cx="1081087" cy="1079500"/>
            <a:chOff x="4896" y="13680"/>
            <a:chExt cx="1134" cy="1152"/>
          </a:xfrm>
        </p:grpSpPr>
        <p:sp>
          <p:nvSpPr>
            <p:cNvPr id="298052" name="Oval 68"/>
            <p:cNvSpPr>
              <a:spLocks noChangeArrowheads="1"/>
            </p:cNvSpPr>
            <p:nvPr/>
          </p:nvSpPr>
          <p:spPr bwMode="auto">
            <a:xfrm>
              <a:off x="4896" y="13680"/>
              <a:ext cx="1134" cy="11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8053" name="Line 69"/>
            <p:cNvSpPr>
              <a:spLocks noChangeShapeType="1"/>
            </p:cNvSpPr>
            <p:nvPr/>
          </p:nvSpPr>
          <p:spPr bwMode="auto">
            <a:xfrm>
              <a:off x="5472" y="13680"/>
              <a:ext cx="0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8054" name="Line 70"/>
            <p:cNvSpPr>
              <a:spLocks noChangeShapeType="1"/>
            </p:cNvSpPr>
            <p:nvPr/>
          </p:nvSpPr>
          <p:spPr bwMode="auto">
            <a:xfrm>
              <a:off x="4896" y="14256"/>
              <a:ext cx="57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8055" name="AutoShape 71"/>
          <p:cNvSpPr>
            <a:spLocks noChangeArrowheads="1"/>
          </p:cNvSpPr>
          <p:nvPr/>
        </p:nvSpPr>
        <p:spPr bwMode="auto">
          <a:xfrm rot="-35049862">
            <a:off x="1905000" y="4495800"/>
            <a:ext cx="388938" cy="431800"/>
          </a:xfrm>
          <a:prstGeom prst="rightArrow">
            <a:avLst>
              <a:gd name="adj1" fmla="val 58333"/>
              <a:gd name="adj2" fmla="val 41069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8056" name="AutoShape 72"/>
          <p:cNvSpPr>
            <a:spLocks noChangeArrowheads="1"/>
          </p:cNvSpPr>
          <p:nvPr/>
        </p:nvSpPr>
        <p:spPr bwMode="auto">
          <a:xfrm rot="-40586528">
            <a:off x="3124200" y="4572000"/>
            <a:ext cx="388938" cy="431800"/>
          </a:xfrm>
          <a:prstGeom prst="rightArrow">
            <a:avLst>
              <a:gd name="adj1" fmla="val 58333"/>
              <a:gd name="adj2" fmla="val 41069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8057" name="AutoShape 73"/>
          <p:cNvSpPr>
            <a:spLocks noChangeArrowheads="1"/>
          </p:cNvSpPr>
          <p:nvPr/>
        </p:nvSpPr>
        <p:spPr bwMode="auto">
          <a:xfrm rot="16200000">
            <a:off x="2524919" y="3102769"/>
            <a:ext cx="388938" cy="431800"/>
          </a:xfrm>
          <a:prstGeom prst="rightArrow">
            <a:avLst>
              <a:gd name="adj1" fmla="val 58333"/>
              <a:gd name="adj2" fmla="val 41069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2004:Templates:Presentations:Designs:Refined</Template>
  <TotalTime>18</TotalTime>
  <Words>1034</Words>
  <Application>Microsoft Office PowerPoint</Application>
  <PresentationFormat>Presentazione su schermo (4:3)</PresentationFormat>
  <Paragraphs>209</Paragraphs>
  <Slides>18</Slides>
  <Notes>18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Blank Presentation</vt:lpstr>
      <vt:lpstr>Equation</vt:lpstr>
      <vt:lpstr>Nuclear-related techniques at LABEC for the analysis  of atmospheric aerosols</vt:lpstr>
      <vt:lpstr>Atmospheric aerosol</vt:lpstr>
      <vt:lpstr>Ion Beam Analysis (IBA)</vt:lpstr>
      <vt:lpstr>Aerosol measurements @ LABEC</vt:lpstr>
      <vt:lpstr>Aerosol PIXE-PIGE set-up</vt:lpstr>
      <vt:lpstr>PMx daily samples</vt:lpstr>
      <vt:lpstr>Aerosol hourly samples</vt:lpstr>
      <vt:lpstr>Presentazione standard di PowerPoint</vt:lpstr>
      <vt:lpstr>Presentazione standard di PowerPoint</vt:lpstr>
      <vt:lpstr>PATOS</vt:lpstr>
      <vt:lpstr>Saharan intrusions</vt:lpstr>
      <vt:lpstr>Contribution to PM10 and limit overcomings</vt:lpstr>
      <vt:lpstr>Source Apportionment by receptor models</vt:lpstr>
      <vt:lpstr>Presentazione standard di PowerPoint</vt:lpstr>
      <vt:lpstr>Source Apportionment by 14C-AMS</vt:lpstr>
      <vt:lpstr>European projects</vt:lpstr>
      <vt:lpstr>Particulate matter in polar areas</vt:lpstr>
      <vt:lpstr>Presentazione standard di PowerPoint</vt:lpstr>
    </vt:vector>
  </TitlesOfParts>
  <Company>Silvia Nava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Nuclear-related techniques at LABEC for the analysis  of atmospheric aerosols</dc:title>
  <dc:creator>Silvia Nava</dc:creator>
  <cp:lastModifiedBy>tecno</cp:lastModifiedBy>
  <cp:revision>8</cp:revision>
  <dcterms:created xsi:type="dcterms:W3CDTF">2013-06-04T09:14:48Z</dcterms:created>
  <dcterms:modified xsi:type="dcterms:W3CDTF">2013-06-04T13:47:03Z</dcterms:modified>
</cp:coreProperties>
</file>