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6" r:id="rId2"/>
    <p:sldMasterId id="2147483674" r:id="rId3"/>
    <p:sldMasterId id="2147483662" r:id="rId4"/>
  </p:sldMasterIdLst>
  <p:notesMasterIdLst>
    <p:notesMasterId r:id="rId17"/>
  </p:notesMasterIdLst>
  <p:sldIdLst>
    <p:sldId id="295" r:id="rId5"/>
    <p:sldId id="414" r:id="rId6"/>
    <p:sldId id="388" r:id="rId7"/>
    <p:sldId id="402" r:id="rId8"/>
    <p:sldId id="404" r:id="rId9"/>
    <p:sldId id="405" r:id="rId10"/>
    <p:sldId id="395" r:id="rId11"/>
    <p:sldId id="406" r:id="rId12"/>
    <p:sldId id="413" r:id="rId13"/>
    <p:sldId id="408" r:id="rId14"/>
    <p:sldId id="409" r:id="rId15"/>
    <p:sldId id="407" r:id="rId16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u="sng" kern="1200">
        <a:solidFill>
          <a:schemeClr val="bg2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u="sng" kern="1200">
        <a:solidFill>
          <a:schemeClr val="bg2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u="sng" kern="1200">
        <a:solidFill>
          <a:schemeClr val="bg2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u="sng" kern="1200">
        <a:solidFill>
          <a:schemeClr val="bg2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u="sng" kern="1200">
        <a:solidFill>
          <a:schemeClr val="bg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b="1" u="sng" kern="1200">
        <a:solidFill>
          <a:schemeClr val="bg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b="1" u="sng" kern="1200">
        <a:solidFill>
          <a:schemeClr val="bg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b="1" u="sng" kern="1200">
        <a:solidFill>
          <a:schemeClr val="bg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b="1" u="sng" kern="1200">
        <a:solidFill>
          <a:schemeClr val="bg2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3333FF"/>
    <a:srgbClr val="FF3300"/>
    <a:srgbClr val="CC0000"/>
    <a:srgbClr val="000099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9909" autoAdjust="0"/>
    <p:restoredTop sz="99663" autoAdjust="0"/>
  </p:normalViewPr>
  <p:slideViewPr>
    <p:cSldViewPr>
      <p:cViewPr>
        <p:scale>
          <a:sx n="80" d="100"/>
          <a:sy n="80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541" y="-62"/>
      </p:cViewPr>
      <p:guideLst>
        <p:guide orient="horz" pos="311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63" tIns="46381" rIns="92763" bIns="46381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17825" cy="466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63" tIns="46381" rIns="92763" bIns="4638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2663" y="776288"/>
            <a:ext cx="4868862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738688"/>
            <a:ext cx="4992688" cy="44275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63" tIns="46381" rIns="92763" bIns="46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9588"/>
            <a:ext cx="2917825" cy="542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63" tIns="46381" rIns="92763" bIns="46381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399588"/>
            <a:ext cx="2917825" cy="542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63" tIns="46381" rIns="92763" bIns="4638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 u="none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074EB2C-F0AD-4AA4-B1BA-E258A99F9BEF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57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2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fld id="{2F2E29B1-C9C2-4B9C-9C09-4CD18013F118}" type="slidenum">
              <a:rPr lang="en-GB" sz="1200" b="0" u="none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GB" sz="1200" b="0" u="non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46513" y="9409113"/>
            <a:ext cx="29241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r"/>
            <a:fld id="{513F0768-8150-45C9-8241-84090B48E9B7}" type="slidenum">
              <a:rPr lang="en-GB"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/>
              <a:t>3</a:t>
            </a:fld>
            <a:endParaRPr lang="en-GB" sz="14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3846513" y="9409113"/>
            <a:ext cx="29289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r"/>
            <a:fld id="{20988F20-5800-445B-B6E9-2B0D8C5F809C}" type="slidenum">
              <a:rPr lang="en-GB"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/>
              <a:t>3</a:t>
            </a:fld>
            <a:endParaRPr lang="en-GB" sz="14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23925" y="752475"/>
            <a:ext cx="4929188" cy="3697288"/>
          </a:xfrm>
          <a:solidFill>
            <a:srgbClr val="FFFFFF"/>
          </a:solidFill>
          <a:ln/>
        </p:spPr>
      </p:sp>
      <p:sp>
        <p:nvSpPr>
          <p:cNvPr id="21510" name="Rectangle 4"/>
          <p:cNvSpPr>
            <a:spLocks noChangeArrowheads="1"/>
          </p:cNvSpPr>
          <p:nvPr>
            <p:ph type="body" idx="1"/>
          </p:nvPr>
        </p:nvSpPr>
        <p:spPr>
          <a:xfrm>
            <a:off x="679450" y="4705350"/>
            <a:ext cx="5421313" cy="4445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fld id="{2ED17A58-7897-45AA-8833-90D347053B84}" type="slidenum">
              <a:rPr lang="en-GB" sz="1200" b="0" u="none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GB" sz="1200" b="0" u="non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46513" y="9409113"/>
            <a:ext cx="29241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r"/>
            <a:fld id="{AD41BE45-3608-42FB-B270-B53DB0A4D4D0}" type="slidenum">
              <a:rPr lang="en-GB"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/>
              <a:t>4</a:t>
            </a:fld>
            <a:endParaRPr lang="en-GB" sz="14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46513" y="9409113"/>
            <a:ext cx="29289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r"/>
            <a:fld id="{EAC517E1-9EFF-456A-9C08-3BBDDA3825FC}" type="slidenum">
              <a:rPr lang="en-GB"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/>
              <a:t>4</a:t>
            </a:fld>
            <a:endParaRPr lang="en-GB" sz="14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141413" y="752475"/>
            <a:ext cx="4510087" cy="3714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endParaRPr lang="de-DE"/>
          </a:p>
        </p:txBody>
      </p:sp>
      <p:sp>
        <p:nvSpPr>
          <p:cNvPr id="22534" name="Rectangle 4"/>
          <p:cNvSpPr>
            <a:spLocks noChangeArrowheads="1"/>
          </p:cNvSpPr>
          <p:nvPr>
            <p:ph type="body"/>
          </p:nvPr>
        </p:nvSpPr>
        <p:spPr>
          <a:xfrm>
            <a:off x="679450" y="4705350"/>
            <a:ext cx="5434013" cy="4457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fld id="{4FF6E31E-5B0C-445D-8D9A-D71925E72C6D}" type="slidenum">
              <a:rPr lang="en-GB" sz="1200" b="0" u="none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GB" sz="1200" b="0" u="non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8688" y="752475"/>
            <a:ext cx="4897437" cy="367347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05350"/>
            <a:ext cx="5399088" cy="44196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fld id="{5B901B3D-9375-44B1-BE72-3D8E731E4973}" type="slidenum">
              <a:rPr lang="en-GB" sz="1200" b="0" u="none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GB" sz="1200" b="0" u="non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8688" y="752475"/>
            <a:ext cx="4897437" cy="367347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05350"/>
            <a:ext cx="5399088" cy="44196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2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fld id="{3AE0F0D2-1BB9-4534-8984-41272AA081A2}" type="slidenum">
              <a:rPr lang="en-GB" sz="1200" b="0" u="none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GB" sz="1200" b="0" u="non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46513" y="9409113"/>
            <a:ext cx="29241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r"/>
            <a:fld id="{1B99C9D8-F74B-44B7-846B-D67DB0EA91E2}" type="slidenum">
              <a:rPr lang="en-GB"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/>
              <a:t>7</a:t>
            </a:fld>
            <a:endParaRPr lang="en-GB" sz="14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3846513" y="9409113"/>
            <a:ext cx="29289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r"/>
            <a:fld id="{906EDEC0-B874-45B5-8E1D-0683CC1C70F1}" type="slidenum">
              <a:rPr lang="en-GB" sz="1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 algn="r"/>
              <a:t>7</a:t>
            </a:fld>
            <a:endParaRPr lang="en-GB" sz="140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993775" y="752475"/>
            <a:ext cx="4803775" cy="3713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endParaRPr lang="de-DE"/>
          </a:p>
        </p:txBody>
      </p:sp>
      <p:sp>
        <p:nvSpPr>
          <p:cNvPr id="25606" name="Rectangle 4"/>
          <p:cNvSpPr>
            <a:spLocks noChangeArrowheads="1"/>
          </p:cNvSpPr>
          <p:nvPr>
            <p:ph type="body"/>
          </p:nvPr>
        </p:nvSpPr>
        <p:spPr>
          <a:xfrm>
            <a:off x="679450" y="4705350"/>
            <a:ext cx="5434013" cy="4457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fld id="{3FC1200E-FDDA-4D0A-9041-0F27DF02E8B0}" type="slidenum">
              <a:rPr lang="en-GB" sz="1200" b="0" u="none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GB" sz="1200" b="0" u="non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8688" y="752475"/>
            <a:ext cx="4897437" cy="367347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05350"/>
            <a:ext cx="5399088" cy="44196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 defTabSz="9271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fld id="{D53FA2E6-5519-4DBB-9D76-3825DC998605}" type="slidenum">
              <a:rPr lang="en-GB" sz="1200" b="0" u="none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GB" sz="1200" b="0" u="non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85838" y="776288"/>
            <a:ext cx="4865687" cy="365125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05350"/>
            <a:ext cx="5386388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tabLst>
                <a:tab pos="661988" algn="l"/>
                <a:tab pos="1323975" algn="l"/>
                <a:tab pos="1985963" algn="l"/>
                <a:tab pos="264795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 defTabSz="927100">
              <a:tabLst>
                <a:tab pos="661988" algn="l"/>
                <a:tab pos="1323975" algn="l"/>
                <a:tab pos="1985963" algn="l"/>
                <a:tab pos="264795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 defTabSz="927100">
              <a:tabLst>
                <a:tab pos="661988" algn="l"/>
                <a:tab pos="1323975" algn="l"/>
                <a:tab pos="1985963" algn="l"/>
                <a:tab pos="264795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 defTabSz="927100">
              <a:tabLst>
                <a:tab pos="661988" algn="l"/>
                <a:tab pos="1323975" algn="l"/>
                <a:tab pos="1985963" algn="l"/>
                <a:tab pos="264795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 defTabSz="927100">
              <a:tabLst>
                <a:tab pos="661988" algn="l"/>
                <a:tab pos="1323975" algn="l"/>
                <a:tab pos="1985963" algn="l"/>
                <a:tab pos="264795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eaLnBrk="1"/>
            <a:fld id="{0B59BC8D-D0CC-4299-86E9-5ED921C408AB}" type="slidenum">
              <a:rPr lang="en-US" sz="1200" b="0" u="none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/>
              <a:t>10</a:t>
            </a:fld>
            <a:endParaRPr lang="en-US" sz="1200" b="0" u="none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0" y="752475"/>
            <a:ext cx="4951413" cy="371475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xfrm>
            <a:off x="5867400" y="6597650"/>
            <a:ext cx="3230563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FINUSTAR 2010, Rhodes, August 23-27,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49A6-3154-4E0B-8A3C-2ABC035AD715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2A6D-B715-46E6-A46C-C0B711EA5514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65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F6D6-5126-43E9-A765-B4DBDDFF8243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552C-A84E-4AEF-8C9A-4F7029A81F0E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48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B632-A842-433D-9025-C83E12C31F10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E33E-7033-47CA-825B-7AEC16EB75FE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825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BE6C-951C-4DD4-8D9A-F3CE5B61A5D2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8C46-2A18-40E4-B68A-8BCD392726B9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0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2DCE-7995-489D-9DA6-9EFA9B13F382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83E7-B5F7-4926-9C0B-6D13442B2085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45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97DE-3B72-45F4-97AC-D803840F2D28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28A6-94FA-4258-A1B9-BD5D25D65CC6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08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73651-2CB7-4F9A-9FC9-89767E21F869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3D77-791C-4FAA-B315-B0814B21E4CE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20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F5D2-245E-481F-A0E1-F19FE64B5341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5C68-F48A-4D2D-9888-B34061314509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35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23C72-7DA1-4218-BFE2-D26206C8D6A7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A2EB-4FAA-4681-B5C1-D426C1103DE8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36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E912-4BFD-491E-8385-CFABCA5D95AB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9A2-397F-4597-99D7-DF5C2272E2B9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26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FINUSTAR 2010, Rhodes, August 23-27,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9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64CE7-9864-46D8-B8A0-138D5BBFD6E9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8D9F-BEFB-406D-AB38-92356502370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025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F86E-20A9-47D2-9391-BC89A0B7F890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E886-5A40-4738-8C1E-CEA87D104E5C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13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AEDE-879B-4C4F-97A9-FE9C0823FA85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CC8A-6E2F-4E73-8E2E-970E7C333158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413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C7FD-DC48-43E4-9CDA-ADC939D6290F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46F7-8BD2-401D-987F-79D482741631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13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C596A-051E-499F-A456-0156A410B4BE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EBC8-3E85-4340-A834-66BC81794394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934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B312-4CFE-4882-B694-49A388410EED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6F13-A4DC-4CDC-A7C6-182D1149E105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310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6CC5-2BDC-4135-B921-A4D96987D66C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4FA9-3E7E-4786-825A-58D9D7E08F27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493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4160-A240-4CEA-B736-98E97A3C9A0B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F998-DD56-41F1-94E0-240DB55F65FE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275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570C-4A71-4D12-9583-389D1CFA26A3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AB64-839F-4633-AAB1-EBA5AF2254A1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265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8E5F9-D82F-4F59-B2CA-2BE800E508AF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2F6C-60CF-470A-BE14-9B6E6713C93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18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1"/>
          <p:cNvSpPr>
            <a:spLocks noGrp="1"/>
          </p:cNvSpPr>
          <p:nvPr userDrawn="1">
            <p:ph type="ftr" sz="quarter" idx="10"/>
          </p:nvPr>
        </p:nvSpPr>
        <p:spPr>
          <a:xfrm>
            <a:off x="4246563" y="6605588"/>
            <a:ext cx="4886325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Zakopane Conference on Nuclear Physics 2010,  August 30-September 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1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CEFE-B2D0-4394-B158-F73FB941FD47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4245-37BB-4AF5-9EA6-1AADE765CF9B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897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B0AE-89BE-4473-B494-A68D91BDAA84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5483-5226-4C53-AD53-DCA988BF6CD1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579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DE0D-D84E-435D-AB4D-797BEDFD3617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20F2-5A25-441E-B031-49A6F53DAC7A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331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B9F1-F4DB-4A2C-843A-E1519B6211D5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CC86-6763-40F6-A242-95AFB41B8CB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21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5DA3-2745-4EBB-8720-5B07213517F6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2F44-907A-4ABF-8772-37B8EE3EC953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449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C08A-D98B-42E3-8F5C-8A4E4D2A8D54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D04D-00FD-4F95-A1A7-B7019B8B4A75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256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6FD8-6647-444A-9A3A-B5E33994B6F4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91B8-2F8C-4F38-987E-4BA0E5D3EA1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811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D47C-6B11-43F2-B9BE-0D74CC759DBE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A52D-E006-48BC-904F-982323CC38F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07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E9E6139-9E11-4201-AE77-6ADA8B0EF84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1505-D892-4E41-892A-81EF82579D8E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095B1-CF6F-407B-BD90-80AFE42BE9A3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65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450F-FBBE-4FC9-809F-3686BC5D989C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9667-F71A-4821-968B-7E51F917CD0A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51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FB91-13D7-4DEC-BC68-D4FF0935102C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AE3E-0FE7-4486-A0B9-CA6223EE7055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92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1A58-21D3-4940-890E-08CD32BDDBBC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48E0-1758-4337-9A42-9649139E9B4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54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D9E4-8319-4E9F-A80D-8F2CD1546989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54CB-7321-47F7-9B92-8108EAF67972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86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8FD"/>
            </a:gs>
            <a:gs pos="100000">
              <a:srgbClr val="CCCD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24525" y="6597650"/>
            <a:ext cx="3373438" cy="26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b="0" u="none">
                <a:solidFill>
                  <a:srgbClr val="000000"/>
                </a:solidFill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FINUSTAR 2010, Rhodes, August 23-27, 2010</a:t>
            </a:r>
            <a:endParaRPr lang="en-US"/>
          </a:p>
        </p:txBody>
      </p:sp>
      <p:sp>
        <p:nvSpPr>
          <p:cNvPr id="1027" name="Rectangle 34"/>
          <p:cNvSpPr>
            <a:spLocks noChangeArrowheads="1"/>
          </p:cNvSpPr>
          <p:nvPr/>
        </p:nvSpPr>
        <p:spPr bwMode="auto">
          <a:xfrm>
            <a:off x="0" y="6589713"/>
            <a:ext cx="270033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sz="1000" b="0" u="none">
                <a:solidFill>
                  <a:srgbClr val="000000"/>
                </a:solidFill>
              </a:rPr>
              <a:t>Peter G. Thirolf, LMU München</a:t>
            </a:r>
            <a:endParaRPr lang="en-US" sz="1000" b="0" u="none">
              <a:solidFill>
                <a:srgbClr val="000000"/>
              </a:solidFill>
            </a:endParaRPr>
          </a:p>
        </p:txBody>
      </p:sp>
      <p:pic>
        <p:nvPicPr>
          <p:cNvPr id="1028" name="Picture 39" descr="lmu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525"/>
            <a:ext cx="8715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0" descr="mll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12750"/>
            <a:ext cx="9937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588"/>
            <a:ext cx="1909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6232" r:id="rId1"/>
    <p:sldLayoutId id="2147486198" r:id="rId2"/>
    <p:sldLayoutId id="2147486233" r:id="rId3"/>
    <p:sldLayoutId id="214748623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hlink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84D5958E-1AEF-47CB-B254-0159CCF6DC6D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A58B0B72-AABC-4EB7-8B11-CE7171D29C48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9" r:id="rId1"/>
    <p:sldLayoutId id="2147486200" r:id="rId2"/>
    <p:sldLayoutId id="2147486201" r:id="rId3"/>
    <p:sldLayoutId id="2147486202" r:id="rId4"/>
    <p:sldLayoutId id="2147486203" r:id="rId5"/>
    <p:sldLayoutId id="2147486204" r:id="rId6"/>
    <p:sldLayoutId id="2147486205" r:id="rId7"/>
    <p:sldLayoutId id="2147486206" r:id="rId8"/>
    <p:sldLayoutId id="2147486207" r:id="rId9"/>
    <p:sldLayoutId id="2147486208" r:id="rId10"/>
    <p:sldLayoutId id="21474862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CA0A6AE9-6A3C-4597-9447-F2A291D5D6D5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97B7EC5F-8B46-465F-A355-AB2764399607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0" r:id="rId1"/>
    <p:sldLayoutId id="2147486211" r:id="rId2"/>
    <p:sldLayoutId id="2147486212" r:id="rId3"/>
    <p:sldLayoutId id="2147486213" r:id="rId4"/>
    <p:sldLayoutId id="2147486214" r:id="rId5"/>
    <p:sldLayoutId id="2147486215" r:id="rId6"/>
    <p:sldLayoutId id="2147486216" r:id="rId7"/>
    <p:sldLayoutId id="2147486217" r:id="rId8"/>
    <p:sldLayoutId id="2147486218" r:id="rId9"/>
    <p:sldLayoutId id="2147486219" r:id="rId10"/>
    <p:sldLayoutId id="2147486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5505EDA0-70FC-4B4A-91BC-3EF33F1A2D97}" type="datetimeFigureOut">
              <a:rPr lang="de-DE"/>
              <a:pPr>
                <a:defRPr/>
              </a:pPr>
              <a:t>06.06.2013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8899E62F-B25D-4F6A-960C-BAC253C0ADAD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1" r:id="rId1"/>
    <p:sldLayoutId id="2147486222" r:id="rId2"/>
    <p:sldLayoutId id="2147486223" r:id="rId3"/>
    <p:sldLayoutId id="2147486224" r:id="rId4"/>
    <p:sldLayoutId id="2147486225" r:id="rId5"/>
    <p:sldLayoutId id="2147486226" r:id="rId6"/>
    <p:sldLayoutId id="2147486227" r:id="rId7"/>
    <p:sldLayoutId id="2147486228" r:id="rId8"/>
    <p:sldLayoutId id="2147486229" r:id="rId9"/>
    <p:sldLayoutId id="2147486230" r:id="rId10"/>
    <p:sldLayoutId id="2147486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1"/>
          <p:cNvSpPr txBox="1">
            <a:spLocks noChangeArrowheads="1"/>
          </p:cNvSpPr>
          <p:nvPr/>
        </p:nvSpPr>
        <p:spPr bwMode="auto">
          <a:xfrm>
            <a:off x="4763" y="3087688"/>
            <a:ext cx="76422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EA1F0A"/>
              </a:buClr>
              <a:buFont typeface="Wingdings" pitchFamily="2" charset="2"/>
              <a:buChar char="Ø"/>
            </a:pPr>
            <a:r>
              <a:rPr lang="en-US" sz="2000" b="0" u="none">
                <a:solidFill>
                  <a:srgbClr val="05791B"/>
                </a:solidFill>
              </a:rPr>
              <a:t> motivation: laser ion acceleration at Garching for </a:t>
            </a:r>
          </a:p>
          <a:p>
            <a:pPr>
              <a:spcAft>
                <a:spcPts val="600"/>
              </a:spcAft>
              <a:buClr>
                <a:srgbClr val="EA1F0A"/>
              </a:buClr>
            </a:pPr>
            <a:r>
              <a:rPr lang="en-US" sz="2000" b="0" u="none">
                <a:solidFill>
                  <a:srgbClr val="05791B"/>
                </a:solidFill>
              </a:rPr>
              <a:t>                      bio-medical applications (CALA project) </a:t>
            </a:r>
          </a:p>
          <a:p>
            <a:pPr>
              <a:buClr>
                <a:srgbClr val="EA1F0A"/>
              </a:buClr>
            </a:pPr>
            <a:r>
              <a:rPr lang="en-US" sz="2000" b="0" u="none">
                <a:solidFill>
                  <a:srgbClr val="05791B"/>
                </a:solidFill>
              </a:rPr>
              <a:t>        </a:t>
            </a:r>
            <a:r>
              <a:rPr lang="en-US" sz="2000" b="0" u="none">
                <a:sym typeface="Wingdings" pitchFamily="2" charset="2"/>
              </a:rPr>
              <a:t> requires online monitoring and dosimetry</a:t>
            </a:r>
          </a:p>
          <a:p>
            <a:pPr>
              <a:buClr>
                <a:srgbClr val="EA1F0A"/>
              </a:buClr>
            </a:pPr>
            <a:r>
              <a:rPr lang="en-US" sz="2000" b="0" u="none">
                <a:sym typeface="Wingdings" pitchFamily="2" charset="2"/>
              </a:rPr>
              <a:t>         measure prompt </a:t>
            </a:r>
            <a:r>
              <a:rPr lang="en-US" sz="2000" b="0" u="none"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="0" u="none">
                <a:sym typeface="Wingdings" pitchFamily="2" charset="2"/>
              </a:rPr>
              <a:t> rays from nuclear reactions</a:t>
            </a:r>
            <a:endParaRPr lang="en-US" sz="2000" b="0" u="none"/>
          </a:p>
          <a:p>
            <a:pPr>
              <a:buClr>
                <a:srgbClr val="EA1F0A"/>
              </a:buClr>
            </a:pPr>
            <a:endParaRPr lang="de-DE" sz="2000" b="0" u="none">
              <a:solidFill>
                <a:srgbClr val="05791B"/>
              </a:solidFill>
            </a:endParaRPr>
          </a:p>
          <a:p>
            <a:pPr>
              <a:buClr>
                <a:srgbClr val="EA1F0A"/>
              </a:buClr>
              <a:buFont typeface="Wingdings" pitchFamily="2" charset="2"/>
              <a:buChar char="Ø"/>
            </a:pPr>
            <a:r>
              <a:rPr lang="de-DE" sz="2000" b="0" u="none">
                <a:solidFill>
                  <a:srgbClr val="05791B"/>
                </a:solidFill>
              </a:rPr>
              <a:t> development of a Compton Camera with electron </a:t>
            </a:r>
          </a:p>
          <a:p>
            <a:pPr>
              <a:spcAft>
                <a:spcPts val="600"/>
              </a:spcAft>
              <a:buClr>
                <a:srgbClr val="EA1F0A"/>
              </a:buClr>
            </a:pPr>
            <a:r>
              <a:rPr lang="de-DE" sz="2000" b="0" u="none">
                <a:solidFill>
                  <a:srgbClr val="05791B"/>
                </a:solidFill>
              </a:rPr>
              <a:t>    tracking capability:</a:t>
            </a:r>
          </a:p>
          <a:p>
            <a:r>
              <a:rPr lang="de-DE" sz="2000" b="0" u="none"/>
              <a:t>        </a:t>
            </a:r>
            <a:r>
              <a:rPr lang="de-DE" sz="2000" b="0" u="none">
                <a:sym typeface="Wingdings" pitchFamily="2" charset="2"/>
              </a:rPr>
              <a:t> design specifications via simulations</a:t>
            </a:r>
          </a:p>
          <a:p>
            <a:r>
              <a:rPr lang="en-US" sz="2000" b="0" u="none">
                <a:sym typeface="Wingdings" pitchFamily="2" charset="2"/>
              </a:rPr>
              <a:t>         prototype laboratory setup and characterization tests</a:t>
            </a:r>
          </a:p>
        </p:txBody>
      </p:sp>
      <p:sp>
        <p:nvSpPr>
          <p:cNvPr id="8195" name="Text Box 42"/>
          <p:cNvSpPr txBox="1">
            <a:spLocks noChangeArrowheads="1"/>
          </p:cNvSpPr>
          <p:nvPr/>
        </p:nvSpPr>
        <p:spPr bwMode="auto">
          <a:xfrm>
            <a:off x="2297113" y="2308225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2000" b="0" u="none">
                <a:solidFill>
                  <a:srgbClr val="05791B"/>
                </a:solidFill>
              </a:rPr>
              <a:t>Peter G. Thirolf, </a:t>
            </a:r>
            <a:r>
              <a:rPr lang="en-US" sz="2000" b="0" u="none">
                <a:solidFill>
                  <a:srgbClr val="05791B"/>
                </a:solidFill>
              </a:rPr>
              <a:t>LMU Munich</a:t>
            </a:r>
            <a:endParaRPr lang="de-DE" sz="2000" b="0" u="none">
              <a:solidFill>
                <a:srgbClr val="05791B"/>
              </a:solidFill>
            </a:endParaRPr>
          </a:p>
        </p:txBody>
      </p:sp>
      <p:sp>
        <p:nvSpPr>
          <p:cNvPr id="819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84250" y="7938"/>
            <a:ext cx="6388100" cy="181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a Compton Camera </a:t>
            </a:r>
          </a:p>
          <a:p>
            <a:pPr algn="ctr">
              <a:defRPr/>
            </a:pPr>
            <a:r>
              <a:rPr lang="en-A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online range monitoring </a:t>
            </a:r>
          </a:p>
          <a:p>
            <a:pPr algn="ctr">
              <a:defRPr/>
            </a:pPr>
            <a:r>
              <a:rPr lang="en-A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laser-accelerated proton beams</a:t>
            </a:r>
          </a:p>
          <a:p>
            <a:pPr algn="ctr">
              <a:defRPr/>
            </a:pPr>
            <a:r>
              <a:rPr lang="en-A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prompt-</a:t>
            </a:r>
            <a:r>
              <a:rPr lang="en-A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g</a:t>
            </a:r>
            <a:r>
              <a:rPr lang="en-AU" sz="28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Text Box 73"/>
          <p:cNvSpPr txBox="1">
            <a:spLocks noChangeArrowheads="1"/>
          </p:cNvSpPr>
          <p:nvPr/>
        </p:nvSpPr>
        <p:spPr bwMode="auto">
          <a:xfrm>
            <a:off x="2195513" y="5013325"/>
            <a:ext cx="3105150" cy="1741488"/>
          </a:xfrm>
          <a:prstGeom prst="rect">
            <a:avLst/>
          </a:prstGeom>
          <a:noFill/>
          <a:ln>
            <a:noFill/>
          </a:ln>
          <a:extLst/>
        </p:spPr>
        <p:txBody>
          <a:bodyPr lIns="81639" tIns="552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defRPr/>
            </a:pPr>
            <a:r>
              <a:rPr lang="en-US" sz="1800" b="0" u="none" dirty="0" err="1" smtClean="0">
                <a:solidFill>
                  <a:srgbClr val="000099"/>
                </a:solidFill>
                <a:latin typeface="+mn-lt"/>
              </a:rPr>
              <a:t>Gassiplex</a:t>
            </a:r>
            <a:r>
              <a:rPr lang="en-US" sz="1800" b="0" u="none" dirty="0" smtClean="0">
                <a:solidFill>
                  <a:srgbClr val="000099"/>
                </a:solidFill>
                <a:latin typeface="+mn-lt"/>
              </a:rPr>
              <a:t> (4x16 </a:t>
            </a:r>
            <a:r>
              <a:rPr lang="en-US" sz="1800" b="0" u="none" dirty="0" err="1" smtClean="0">
                <a:solidFill>
                  <a:srgbClr val="000099"/>
                </a:solidFill>
                <a:latin typeface="+mn-lt"/>
              </a:rPr>
              <a:t>ch</a:t>
            </a:r>
            <a:r>
              <a:rPr lang="en-US" sz="1800" b="0" u="none" dirty="0" smtClean="0">
                <a:solidFill>
                  <a:srgbClr val="000099"/>
                </a:solidFill>
                <a:latin typeface="+mn-lt"/>
              </a:rPr>
              <a:t>. ASIC):</a:t>
            </a:r>
          </a:p>
          <a:p>
            <a:pPr eaLnBrk="1">
              <a:defRPr/>
            </a:pPr>
            <a:r>
              <a:rPr lang="en-US" sz="1800" b="0" u="none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18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c</a:t>
            </a:r>
            <a:r>
              <a:rPr lang="en-US" sz="1800" b="0" u="none" dirty="0" smtClean="0">
                <a:solidFill>
                  <a:srgbClr val="000000"/>
                </a:solidFill>
                <a:latin typeface="+mn-lt"/>
              </a:rPr>
              <a:t>harge-sensitive preamp </a:t>
            </a:r>
            <a:r>
              <a:rPr lang="en-US" sz="18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1800" b="0" u="none" dirty="0" smtClean="0">
                <a:solidFill>
                  <a:srgbClr val="000000"/>
                </a:solidFill>
                <a:latin typeface="+mn-lt"/>
              </a:rPr>
              <a:t>shaper </a:t>
            </a:r>
          </a:p>
          <a:p>
            <a:pPr eaLnBrk="1">
              <a:defRPr/>
            </a:pPr>
            <a:r>
              <a:rPr lang="en-US" sz="18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 digital discriminator</a:t>
            </a:r>
            <a:endParaRPr lang="en-US" sz="1800" b="0" u="none" dirty="0" smtClean="0">
              <a:solidFill>
                <a:srgbClr val="000000"/>
              </a:solidFill>
              <a:latin typeface="+mn-lt"/>
            </a:endParaRPr>
          </a:p>
          <a:p>
            <a:pPr eaLnBrk="1">
              <a:defRPr/>
            </a:pPr>
            <a:r>
              <a:rPr lang="en-US" sz="18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1800" b="0" u="none" dirty="0" smtClean="0">
                <a:solidFill>
                  <a:srgbClr val="000000"/>
                </a:solidFill>
                <a:latin typeface="+mn-lt"/>
              </a:rPr>
              <a:t>track &amp; hold-stage </a:t>
            </a:r>
          </a:p>
          <a:p>
            <a:pPr eaLnBrk="1">
              <a:buFont typeface="Wingdings" pitchFamily="2" charset="2"/>
              <a:buChar char="à"/>
              <a:defRPr/>
            </a:pPr>
            <a:r>
              <a:rPr lang="en-US" sz="1800" b="0" u="none" dirty="0" smtClean="0">
                <a:solidFill>
                  <a:srgbClr val="000000"/>
                </a:solidFill>
                <a:latin typeface="+mn-lt"/>
              </a:rPr>
              <a:t> multiplexed ADC</a:t>
            </a:r>
          </a:p>
        </p:txBody>
      </p:sp>
      <p:sp>
        <p:nvSpPr>
          <p:cNvPr id="183" name="Text Box 9"/>
          <p:cNvSpPr txBox="1">
            <a:spLocks noChangeArrowheads="1"/>
          </p:cNvSpPr>
          <p:nvPr/>
        </p:nvSpPr>
        <p:spPr bwMode="auto">
          <a:xfrm>
            <a:off x="928688" y="9525"/>
            <a:ext cx="6380162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Compton Camera Scatter Detectors</a:t>
            </a:r>
          </a:p>
        </p:txBody>
      </p:sp>
      <p:pic>
        <p:nvPicPr>
          <p:cNvPr id="17412" name="Grafik 196" descr="20121017_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80022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80"/>
          <p:cNvSpPr>
            <a:spLocks noChangeShapeType="1"/>
          </p:cNvSpPr>
          <p:nvPr/>
        </p:nvSpPr>
        <p:spPr bwMode="auto">
          <a:xfrm>
            <a:off x="4643438" y="4292600"/>
            <a:ext cx="1103312" cy="687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204" name="Rechteck 203"/>
          <p:cNvSpPr/>
          <p:nvPr/>
        </p:nvSpPr>
        <p:spPr>
          <a:xfrm>
            <a:off x="5508625" y="1844675"/>
            <a:ext cx="32210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u="none" dirty="0" err="1">
                <a:solidFill>
                  <a:srgbClr val="000099"/>
                </a:solidFill>
              </a:rPr>
              <a:t>Scatterer</a:t>
            </a:r>
            <a:r>
              <a:rPr lang="en-US" sz="1800" b="0" u="none" dirty="0">
                <a:solidFill>
                  <a:srgbClr val="000099"/>
                </a:solidFill>
              </a:rPr>
              <a:t>/Tracker: </a:t>
            </a:r>
          </a:p>
          <a:p>
            <a:pPr eaLnBrk="1" hangingPunct="1">
              <a:defRPr/>
            </a:pPr>
            <a:r>
              <a:rPr lang="en-US" sz="1800" b="0" u="none" dirty="0">
                <a:solidFill>
                  <a:srgbClr val="000000"/>
                </a:solidFill>
              </a:rPr>
              <a:t> double-sided  silicon strip </a:t>
            </a:r>
          </a:p>
          <a:p>
            <a:pPr eaLnBrk="1" hangingPunct="1">
              <a:defRPr/>
            </a:pPr>
            <a:r>
              <a:rPr lang="en-US" sz="1800" b="0" u="none" dirty="0">
                <a:solidFill>
                  <a:srgbClr val="000000"/>
                </a:solidFill>
              </a:rPr>
              <a:t> detectors (DSSSD)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1800" b="0" u="none" dirty="0">
                <a:solidFill>
                  <a:srgbClr val="000000"/>
                </a:solidFill>
              </a:rPr>
              <a:t>active area 50 x 50 mm</a:t>
            </a:r>
            <a:r>
              <a:rPr lang="en-US" sz="1800" b="0" u="none" baseline="33000" dirty="0">
                <a:solidFill>
                  <a:srgbClr val="000000"/>
                </a:solidFill>
              </a:rPr>
              <a:t>2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1800" b="0" u="none" dirty="0">
                <a:solidFill>
                  <a:srgbClr val="000000"/>
                </a:solidFill>
              </a:rPr>
              <a:t>thickness : 500 </a:t>
            </a:r>
            <a:r>
              <a:rPr lang="en-US" sz="1800" b="0" u="none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800" b="0" u="none" dirty="0">
                <a:solidFill>
                  <a:srgbClr val="000000"/>
                </a:solidFill>
              </a:rPr>
              <a:t>m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1800" b="0" u="none" dirty="0">
                <a:solidFill>
                  <a:srgbClr val="000000"/>
                </a:solidFill>
              </a:rPr>
              <a:t>128 strips on each side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1800" b="0" u="none" dirty="0">
                <a:solidFill>
                  <a:srgbClr val="000000"/>
                </a:solidFill>
              </a:rPr>
              <a:t>pitch size 390 </a:t>
            </a:r>
            <a:r>
              <a:rPr lang="en-US" sz="1800" b="0" u="none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800" b="0" u="none" dirty="0">
                <a:solidFill>
                  <a:srgbClr val="000000"/>
                </a:solidFill>
              </a:rPr>
              <a:t>m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1800" b="0" u="none" dirty="0">
                <a:solidFill>
                  <a:srgbClr val="000000"/>
                </a:solidFill>
              </a:rPr>
              <a:t>stack of 6 modules</a:t>
            </a:r>
          </a:p>
        </p:txBody>
      </p:sp>
      <p:grpSp>
        <p:nvGrpSpPr>
          <p:cNvPr id="17415" name="Group 172"/>
          <p:cNvGrpSpPr>
            <a:grpSpLocks/>
          </p:cNvGrpSpPr>
          <p:nvPr/>
        </p:nvGrpSpPr>
        <p:grpSpPr bwMode="auto">
          <a:xfrm>
            <a:off x="1374775" y="620713"/>
            <a:ext cx="7839075" cy="4330700"/>
            <a:chOff x="1374775" y="620713"/>
            <a:chExt cx="7839075" cy="4330700"/>
          </a:xfrm>
        </p:grpSpPr>
        <p:sp>
          <p:nvSpPr>
            <p:cNvPr id="17418" name="AutoShape 11"/>
            <p:cNvSpPr>
              <a:spLocks noChangeArrowheads="1"/>
            </p:cNvSpPr>
            <p:nvPr/>
          </p:nvSpPr>
          <p:spPr bwMode="auto">
            <a:xfrm>
              <a:off x="5746750" y="657225"/>
              <a:ext cx="1227138" cy="1157288"/>
            </a:xfrm>
            <a:prstGeom prst="roundRect">
              <a:avLst>
                <a:gd name="adj" fmla="val 11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de-DE"/>
            </a:p>
          </p:txBody>
        </p:sp>
        <p:sp>
          <p:nvSpPr>
            <p:cNvPr id="17419" name="Text Box 24"/>
            <p:cNvSpPr txBox="1">
              <a:spLocks noChangeArrowheads="1"/>
            </p:cNvSpPr>
            <p:nvPr/>
          </p:nvSpPr>
          <p:spPr bwMode="auto">
            <a:xfrm>
              <a:off x="6011863" y="877888"/>
              <a:ext cx="1081087" cy="547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55221" rIns="81639" bIns="40820"/>
            <a:lstStyle>
              <a:lvl1pPr>
                <a:tabLst>
                  <a:tab pos="7239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7239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7239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7239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7239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/>
              <a:r>
                <a:rPr lang="en-US" sz="1800" b="0" u="none">
                  <a:solidFill>
                    <a:srgbClr val="000000"/>
                  </a:solidFill>
                  <a:latin typeface="Arial" charset="0"/>
                  <a:ea typeface="Microsoft YaHei" pitchFamily="34" charset="-122"/>
                </a:rPr>
                <a:t>Adapter</a:t>
              </a:r>
            </a:p>
            <a:p>
              <a:pPr eaLnBrk="1"/>
              <a:r>
                <a:rPr lang="en-US" sz="1800" b="0" u="none">
                  <a:solidFill>
                    <a:srgbClr val="000000"/>
                  </a:solidFill>
                  <a:latin typeface="Arial" charset="0"/>
                  <a:ea typeface="Microsoft YaHei" pitchFamily="34" charset="-122"/>
                </a:rPr>
                <a:t>bo</a:t>
              </a:r>
              <a:r>
                <a:rPr lang="en-US" sz="1800" b="0" u="none">
                  <a:latin typeface="Arial" charset="0"/>
                  <a:ea typeface="Microsoft YaHei" pitchFamily="34" charset="-122"/>
                </a:rPr>
                <a:t>ar</a:t>
              </a:r>
              <a:r>
                <a:rPr lang="en-US" sz="1800" b="0" u="none">
                  <a:solidFill>
                    <a:srgbClr val="000000"/>
                  </a:solidFill>
                  <a:latin typeface="Arial" charset="0"/>
                  <a:ea typeface="Microsoft YaHei" pitchFamily="34" charset="-122"/>
                </a:rPr>
                <a:t>d</a:t>
              </a:r>
            </a:p>
          </p:txBody>
        </p:sp>
        <p:sp>
          <p:nvSpPr>
            <p:cNvPr id="17420" name="Line 29"/>
            <p:cNvSpPr>
              <a:spLocks noChangeShapeType="1"/>
            </p:cNvSpPr>
            <p:nvPr/>
          </p:nvSpPr>
          <p:spPr bwMode="auto">
            <a:xfrm>
              <a:off x="1390650" y="727075"/>
              <a:ext cx="12700" cy="2227263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it-IT"/>
            </a:p>
          </p:txBody>
        </p:sp>
        <p:sp>
          <p:nvSpPr>
            <p:cNvPr id="17421" name="Line 32"/>
            <p:cNvSpPr>
              <a:spLocks noChangeShapeType="1"/>
            </p:cNvSpPr>
            <p:nvPr/>
          </p:nvSpPr>
          <p:spPr bwMode="auto">
            <a:xfrm>
              <a:off x="1403350" y="722313"/>
              <a:ext cx="4343400" cy="2381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it-IT"/>
            </a:p>
          </p:txBody>
        </p:sp>
        <p:sp>
          <p:nvSpPr>
            <p:cNvPr id="17422" name="Line 33"/>
            <p:cNvSpPr>
              <a:spLocks noChangeShapeType="1"/>
            </p:cNvSpPr>
            <p:nvPr/>
          </p:nvSpPr>
          <p:spPr bwMode="auto">
            <a:xfrm flipV="1">
              <a:off x="3276600" y="1009650"/>
              <a:ext cx="2478088" cy="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it-IT"/>
            </a:p>
          </p:txBody>
        </p:sp>
        <p:sp>
          <p:nvSpPr>
            <p:cNvPr id="17423" name="Line 34"/>
            <p:cNvSpPr>
              <a:spLocks noChangeShapeType="1"/>
            </p:cNvSpPr>
            <p:nvPr/>
          </p:nvSpPr>
          <p:spPr bwMode="auto">
            <a:xfrm>
              <a:off x="5148263" y="1296988"/>
              <a:ext cx="598487" cy="1111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it-IT"/>
            </a:p>
          </p:txBody>
        </p:sp>
        <p:sp>
          <p:nvSpPr>
            <p:cNvPr id="17424" name="Line 35"/>
            <p:cNvSpPr>
              <a:spLocks noChangeShapeType="1"/>
            </p:cNvSpPr>
            <p:nvPr/>
          </p:nvSpPr>
          <p:spPr bwMode="auto">
            <a:xfrm>
              <a:off x="5346700" y="1628775"/>
              <a:ext cx="400050" cy="63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it-IT"/>
            </a:p>
          </p:txBody>
        </p:sp>
        <p:sp>
          <p:nvSpPr>
            <p:cNvPr id="17425" name="Text Box 41"/>
            <p:cNvSpPr txBox="1">
              <a:spLocks noChangeArrowheads="1"/>
            </p:cNvSpPr>
            <p:nvPr/>
          </p:nvSpPr>
          <p:spPr bwMode="auto">
            <a:xfrm>
              <a:off x="5722938" y="620713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55221" rIns="81639" bIns="40820"/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800" b="0" u="none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7426" name="Text Box 42"/>
            <p:cNvSpPr txBox="1">
              <a:spLocks noChangeArrowheads="1"/>
            </p:cNvSpPr>
            <p:nvPr/>
          </p:nvSpPr>
          <p:spPr bwMode="auto">
            <a:xfrm>
              <a:off x="5722938" y="882650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55221" rIns="81639" bIns="40820"/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800" b="0" u="none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7427" name="Text Box 43"/>
            <p:cNvSpPr txBox="1">
              <a:spLocks noChangeArrowheads="1"/>
            </p:cNvSpPr>
            <p:nvPr/>
          </p:nvSpPr>
          <p:spPr bwMode="auto">
            <a:xfrm>
              <a:off x="5722938" y="1143000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55221" rIns="81639" bIns="40820"/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800" b="0" u="none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7428" name="Text Box 44"/>
            <p:cNvSpPr txBox="1">
              <a:spLocks noChangeArrowheads="1"/>
            </p:cNvSpPr>
            <p:nvPr/>
          </p:nvSpPr>
          <p:spPr bwMode="auto">
            <a:xfrm>
              <a:off x="5722938" y="1470025"/>
              <a:ext cx="3873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9" tIns="55221" rIns="81639" bIns="40820"/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800" b="0" u="none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7429" name="Line 47"/>
            <p:cNvSpPr>
              <a:spLocks noChangeShapeType="1"/>
            </p:cNvSpPr>
            <p:nvPr/>
          </p:nvSpPr>
          <p:spPr bwMode="auto">
            <a:xfrm>
              <a:off x="6977063" y="1303338"/>
              <a:ext cx="1851025" cy="4762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it-IT"/>
            </a:p>
          </p:txBody>
        </p:sp>
        <p:grpSp>
          <p:nvGrpSpPr>
            <p:cNvPr id="17430" name="Gruppieren 183"/>
            <p:cNvGrpSpPr>
              <a:grpSpLocks/>
            </p:cNvGrpSpPr>
            <p:nvPr/>
          </p:nvGrpSpPr>
          <p:grpSpPr bwMode="auto">
            <a:xfrm>
              <a:off x="1374775" y="1208088"/>
              <a:ext cx="3951288" cy="3743325"/>
              <a:chOff x="209550" y="1368201"/>
              <a:chExt cx="5145088" cy="4437063"/>
            </a:xfrm>
          </p:grpSpPr>
          <p:sp>
            <p:nvSpPr>
              <p:cNvPr id="17434" name="AutoShape 2"/>
              <p:cNvSpPr>
                <a:spLocks noChangeArrowheads="1"/>
              </p:cNvSpPr>
              <p:nvPr/>
            </p:nvSpPr>
            <p:spPr bwMode="auto">
              <a:xfrm>
                <a:off x="1778000" y="2811239"/>
                <a:ext cx="1752600" cy="1401762"/>
              </a:xfrm>
              <a:prstGeom prst="roundRect">
                <a:avLst>
                  <a:gd name="adj" fmla="val 102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35" name="AutoShape 3"/>
              <p:cNvSpPr>
                <a:spLocks noChangeArrowheads="1"/>
              </p:cNvSpPr>
              <p:nvPr/>
            </p:nvSpPr>
            <p:spPr bwMode="auto">
              <a:xfrm>
                <a:off x="349250" y="3049364"/>
                <a:ext cx="1027113" cy="814387"/>
              </a:xfrm>
              <a:prstGeom prst="roundRect">
                <a:avLst>
                  <a:gd name="adj" fmla="val 176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36" name="AutoShape 4"/>
              <p:cNvSpPr>
                <a:spLocks noChangeArrowheads="1"/>
              </p:cNvSpPr>
              <p:nvPr/>
            </p:nvSpPr>
            <p:spPr bwMode="auto">
              <a:xfrm rot="-5400000">
                <a:off x="2182019" y="1438845"/>
                <a:ext cx="1025525" cy="884237"/>
              </a:xfrm>
              <a:prstGeom prst="roundRect">
                <a:avLst>
                  <a:gd name="adj" fmla="val 176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37" name="AutoShape 5"/>
              <p:cNvSpPr>
                <a:spLocks noChangeArrowheads="1"/>
              </p:cNvSpPr>
              <p:nvPr/>
            </p:nvSpPr>
            <p:spPr bwMode="auto">
              <a:xfrm rot="-5400000">
                <a:off x="2155825" y="4662264"/>
                <a:ext cx="1027113" cy="947737"/>
              </a:xfrm>
              <a:prstGeom prst="roundRect">
                <a:avLst>
                  <a:gd name="adj" fmla="val 176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38" name="AutoShape 6"/>
              <p:cNvSpPr>
                <a:spLocks noChangeArrowheads="1"/>
              </p:cNvSpPr>
              <p:nvPr/>
            </p:nvSpPr>
            <p:spPr bwMode="auto">
              <a:xfrm>
                <a:off x="3954463" y="3054126"/>
                <a:ext cx="1027112" cy="812800"/>
              </a:xfrm>
              <a:prstGeom prst="roundRect">
                <a:avLst>
                  <a:gd name="adj" fmla="val 176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39" name="AutoShape 7"/>
              <p:cNvSpPr>
                <a:spLocks noChangeArrowheads="1"/>
              </p:cNvSpPr>
              <p:nvPr/>
            </p:nvSpPr>
            <p:spPr bwMode="auto">
              <a:xfrm>
                <a:off x="1416050" y="3049364"/>
                <a:ext cx="312738" cy="814387"/>
              </a:xfrm>
              <a:prstGeom prst="roundRect">
                <a:avLst>
                  <a:gd name="adj" fmla="val 46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40" name="AutoShape 8"/>
              <p:cNvSpPr>
                <a:spLocks noChangeArrowheads="1"/>
              </p:cNvSpPr>
              <p:nvPr/>
            </p:nvSpPr>
            <p:spPr bwMode="auto">
              <a:xfrm>
                <a:off x="3584575" y="3036664"/>
                <a:ext cx="312738" cy="812800"/>
              </a:xfrm>
              <a:prstGeom prst="roundRect">
                <a:avLst>
                  <a:gd name="adj" fmla="val 46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41" name="AutoShape 9"/>
              <p:cNvSpPr>
                <a:spLocks noChangeArrowheads="1"/>
              </p:cNvSpPr>
              <p:nvPr/>
            </p:nvSpPr>
            <p:spPr bwMode="auto">
              <a:xfrm rot="-5400000">
                <a:off x="2513806" y="2208783"/>
                <a:ext cx="312737" cy="812800"/>
              </a:xfrm>
              <a:prstGeom prst="roundRect">
                <a:avLst>
                  <a:gd name="adj" fmla="val 46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42" name="AutoShape 10"/>
              <p:cNvSpPr>
                <a:spLocks noChangeArrowheads="1"/>
              </p:cNvSpPr>
              <p:nvPr/>
            </p:nvSpPr>
            <p:spPr bwMode="auto">
              <a:xfrm rot="-5400000">
                <a:off x="2513806" y="4004245"/>
                <a:ext cx="312738" cy="812800"/>
              </a:xfrm>
              <a:prstGeom prst="roundRect">
                <a:avLst>
                  <a:gd name="adj" fmla="val 463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43" name="AutoShape 14"/>
              <p:cNvSpPr>
                <a:spLocks noChangeArrowheads="1"/>
              </p:cNvSpPr>
              <p:nvPr/>
            </p:nvSpPr>
            <p:spPr bwMode="auto">
              <a:xfrm>
                <a:off x="2192339" y="3116039"/>
                <a:ext cx="917576" cy="765175"/>
              </a:xfrm>
              <a:prstGeom prst="roundRect">
                <a:avLst>
                  <a:gd name="adj" fmla="val 185"/>
                </a:avLst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44" name="Text Box 15"/>
              <p:cNvSpPr txBox="1">
                <a:spLocks noChangeArrowheads="1"/>
              </p:cNvSpPr>
              <p:nvPr/>
            </p:nvSpPr>
            <p:spPr bwMode="auto">
              <a:xfrm>
                <a:off x="621942" y="2479451"/>
                <a:ext cx="1384659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8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DSSSD</a:t>
                </a:r>
              </a:p>
            </p:txBody>
          </p:sp>
          <p:sp>
            <p:nvSpPr>
              <p:cNvPr id="17445" name="Text Box 16"/>
              <p:cNvSpPr txBox="1">
                <a:spLocks noChangeArrowheads="1"/>
              </p:cNvSpPr>
              <p:nvPr/>
            </p:nvSpPr>
            <p:spPr bwMode="auto">
              <a:xfrm>
                <a:off x="2162768" y="1388494"/>
                <a:ext cx="1112838" cy="1024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Gassi-plex</a:t>
                </a:r>
                <a:r>
                  <a:rPr lang="en-US" sz="18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 </a:t>
                </a:r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(64 ch.)</a:t>
                </a:r>
              </a:p>
            </p:txBody>
          </p:sp>
          <p:sp>
            <p:nvSpPr>
              <p:cNvPr id="17446" name="Text Box 17"/>
              <p:cNvSpPr txBox="1">
                <a:spLocks noChangeArrowheads="1"/>
              </p:cNvSpPr>
              <p:nvPr/>
            </p:nvSpPr>
            <p:spPr bwMode="auto">
              <a:xfrm>
                <a:off x="3929063" y="3123103"/>
                <a:ext cx="1176337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Gassi-plex</a:t>
                </a:r>
              </a:p>
            </p:txBody>
          </p:sp>
          <p:sp>
            <p:nvSpPr>
              <p:cNvPr id="17447" name="Text Box 18"/>
              <p:cNvSpPr txBox="1">
                <a:spLocks noChangeArrowheads="1"/>
              </p:cNvSpPr>
              <p:nvPr/>
            </p:nvSpPr>
            <p:spPr bwMode="auto">
              <a:xfrm>
                <a:off x="2186093" y="4769504"/>
                <a:ext cx="1176339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Gassi-plex</a:t>
                </a:r>
              </a:p>
            </p:txBody>
          </p:sp>
          <p:sp>
            <p:nvSpPr>
              <p:cNvPr id="17448" name="Text Box 19"/>
              <p:cNvSpPr txBox="1">
                <a:spLocks noChangeArrowheads="1"/>
              </p:cNvSpPr>
              <p:nvPr/>
            </p:nvSpPr>
            <p:spPr bwMode="auto">
              <a:xfrm>
                <a:off x="355600" y="3095938"/>
                <a:ext cx="1176339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Gassi-plex</a:t>
                </a:r>
              </a:p>
            </p:txBody>
          </p:sp>
          <p:sp>
            <p:nvSpPr>
              <p:cNvPr id="17449" name="Text Box 20"/>
              <p:cNvSpPr txBox="1">
                <a:spLocks noChangeArrowheads="1"/>
              </p:cNvSpPr>
              <p:nvPr/>
            </p:nvSpPr>
            <p:spPr bwMode="auto">
              <a:xfrm>
                <a:off x="2393950" y="2436589"/>
                <a:ext cx="788988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  <a:tab pos="14478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  <a:tab pos="14478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  <a:tab pos="14478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  <a:tab pos="14478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  <a:tab pos="14478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  <a:tab pos="14478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AC </a:t>
                </a:r>
              </a:p>
            </p:txBody>
          </p:sp>
          <p:sp>
            <p:nvSpPr>
              <p:cNvPr id="17450" name="Text Box 21"/>
              <p:cNvSpPr txBox="1">
                <a:spLocks noChangeArrowheads="1"/>
              </p:cNvSpPr>
              <p:nvPr/>
            </p:nvSpPr>
            <p:spPr bwMode="auto">
              <a:xfrm>
                <a:off x="2366376" y="4218810"/>
                <a:ext cx="788988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AC</a:t>
                </a:r>
              </a:p>
            </p:txBody>
          </p:sp>
          <p:sp>
            <p:nvSpPr>
              <p:cNvPr id="17451" name="Text Box 22"/>
              <p:cNvSpPr txBox="1">
                <a:spLocks noChangeArrowheads="1"/>
              </p:cNvSpPr>
              <p:nvPr/>
            </p:nvSpPr>
            <p:spPr bwMode="auto">
              <a:xfrm>
                <a:off x="2142024" y="3267537"/>
                <a:ext cx="1003300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8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Wafer</a:t>
                </a:r>
              </a:p>
            </p:txBody>
          </p:sp>
          <p:sp>
            <p:nvSpPr>
              <p:cNvPr id="17452" name="Text Box 23"/>
              <p:cNvSpPr txBox="1">
                <a:spLocks noChangeArrowheads="1"/>
              </p:cNvSpPr>
              <p:nvPr/>
            </p:nvSpPr>
            <p:spPr bwMode="auto">
              <a:xfrm>
                <a:off x="1392936" y="3114235"/>
                <a:ext cx="468314" cy="312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AC</a:t>
                </a:r>
              </a:p>
            </p:txBody>
          </p:sp>
          <p:sp>
            <p:nvSpPr>
              <p:cNvPr id="17453" name="Text Box 26"/>
              <p:cNvSpPr txBox="1">
                <a:spLocks noChangeArrowheads="1"/>
              </p:cNvSpPr>
              <p:nvPr/>
            </p:nvSpPr>
            <p:spPr bwMode="auto">
              <a:xfrm>
                <a:off x="3535364" y="3095938"/>
                <a:ext cx="614362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A</a:t>
                </a:r>
              </a:p>
              <a:p>
                <a:pPr eaLnBrk="1"/>
                <a:r>
                  <a:rPr lang="en-US" sz="16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C</a:t>
                </a:r>
              </a:p>
            </p:txBody>
          </p:sp>
          <p:sp>
            <p:nvSpPr>
              <p:cNvPr id="17454" name="Line 30"/>
              <p:cNvSpPr>
                <a:spLocks noChangeShapeType="1"/>
              </p:cNvSpPr>
              <p:nvPr/>
            </p:nvSpPr>
            <p:spPr bwMode="auto">
              <a:xfrm flipH="1">
                <a:off x="5114925" y="1488851"/>
                <a:ext cx="9525" cy="1960563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it-IT"/>
              </a:p>
            </p:txBody>
          </p:sp>
          <p:sp>
            <p:nvSpPr>
              <p:cNvPr id="17455" name="Line 31"/>
              <p:cNvSpPr>
                <a:spLocks noChangeShapeType="1"/>
              </p:cNvSpPr>
              <p:nvPr/>
            </p:nvSpPr>
            <p:spPr bwMode="auto">
              <a:xfrm flipH="1">
                <a:off x="5321300" y="1847626"/>
                <a:ext cx="33338" cy="3943350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it-IT"/>
              </a:p>
            </p:txBody>
          </p:sp>
          <p:sp>
            <p:nvSpPr>
              <p:cNvPr id="17456" name="Line 36"/>
              <p:cNvSpPr>
                <a:spLocks noChangeShapeType="1"/>
              </p:cNvSpPr>
              <p:nvPr/>
            </p:nvSpPr>
            <p:spPr bwMode="auto">
              <a:xfrm>
                <a:off x="2643188" y="5800501"/>
                <a:ext cx="2692400" cy="4763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it-IT"/>
              </a:p>
            </p:txBody>
          </p:sp>
          <p:sp>
            <p:nvSpPr>
              <p:cNvPr id="17457" name="Line 37"/>
              <p:cNvSpPr>
                <a:spLocks noChangeShapeType="1"/>
              </p:cNvSpPr>
              <p:nvPr/>
            </p:nvSpPr>
            <p:spPr bwMode="auto">
              <a:xfrm>
                <a:off x="4978400" y="3449414"/>
                <a:ext cx="138113" cy="1587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it-IT"/>
              </a:p>
            </p:txBody>
          </p:sp>
          <p:sp>
            <p:nvSpPr>
              <p:cNvPr id="17458" name="Line 38"/>
              <p:cNvSpPr>
                <a:spLocks noChangeShapeType="1"/>
              </p:cNvSpPr>
              <p:nvPr/>
            </p:nvSpPr>
            <p:spPr bwMode="auto">
              <a:xfrm>
                <a:off x="209550" y="3449414"/>
                <a:ext cx="139700" cy="1587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it-IT"/>
              </a:p>
            </p:txBody>
          </p:sp>
          <p:sp>
            <p:nvSpPr>
              <p:cNvPr id="17459" name="Line 40"/>
              <p:cNvSpPr>
                <a:spLocks noChangeShapeType="1"/>
              </p:cNvSpPr>
              <p:nvPr/>
            </p:nvSpPr>
            <p:spPr bwMode="auto">
              <a:xfrm flipV="1">
                <a:off x="2667000" y="5635401"/>
                <a:ext cx="1588" cy="166688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it-IT"/>
              </a:p>
            </p:txBody>
          </p:sp>
          <p:sp>
            <p:nvSpPr>
              <p:cNvPr id="17460" name="AutoShape 60"/>
              <p:cNvSpPr>
                <a:spLocks noChangeArrowheads="1"/>
              </p:cNvSpPr>
              <p:nvPr/>
            </p:nvSpPr>
            <p:spPr bwMode="auto">
              <a:xfrm>
                <a:off x="2347913" y="2379439"/>
                <a:ext cx="646112" cy="85725"/>
              </a:xfrm>
              <a:prstGeom prst="roundRect">
                <a:avLst>
                  <a:gd name="adj" fmla="val 17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 sz="1800" b="0" u="none"/>
              </a:p>
            </p:txBody>
          </p:sp>
          <p:sp>
            <p:nvSpPr>
              <p:cNvPr id="17461" name="AutoShape 61"/>
              <p:cNvSpPr>
                <a:spLocks noChangeArrowheads="1"/>
              </p:cNvSpPr>
              <p:nvPr/>
            </p:nvSpPr>
            <p:spPr bwMode="auto">
              <a:xfrm>
                <a:off x="2347913" y="4557489"/>
                <a:ext cx="646112" cy="73025"/>
              </a:xfrm>
              <a:prstGeom prst="roundRect">
                <a:avLst>
                  <a:gd name="adj" fmla="val 2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62" name="AutoShape 62"/>
              <p:cNvSpPr>
                <a:spLocks noChangeArrowheads="1"/>
              </p:cNvSpPr>
              <p:nvPr/>
            </p:nvSpPr>
            <p:spPr bwMode="auto">
              <a:xfrm>
                <a:off x="2347913" y="2757264"/>
                <a:ext cx="646112" cy="84137"/>
              </a:xfrm>
              <a:prstGeom prst="roundRect">
                <a:avLst>
                  <a:gd name="adj" fmla="val 17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63" name="AutoShape 64"/>
              <p:cNvSpPr>
                <a:spLocks noChangeArrowheads="1"/>
              </p:cNvSpPr>
              <p:nvPr/>
            </p:nvSpPr>
            <p:spPr bwMode="auto">
              <a:xfrm rot="-5400000">
                <a:off x="1431131" y="3423220"/>
                <a:ext cx="646113" cy="73025"/>
              </a:xfrm>
              <a:prstGeom prst="roundRect">
                <a:avLst>
                  <a:gd name="adj" fmla="val 2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64" name="AutoShape 65"/>
              <p:cNvSpPr>
                <a:spLocks noChangeArrowheads="1"/>
              </p:cNvSpPr>
              <p:nvPr/>
            </p:nvSpPr>
            <p:spPr bwMode="auto">
              <a:xfrm rot="-5400000">
                <a:off x="1071562" y="3422427"/>
                <a:ext cx="646113" cy="74612"/>
              </a:xfrm>
              <a:prstGeom prst="roundRect">
                <a:avLst>
                  <a:gd name="adj" fmla="val 2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65" name="AutoShape 66"/>
              <p:cNvSpPr>
                <a:spLocks noChangeArrowheads="1"/>
              </p:cNvSpPr>
              <p:nvPr/>
            </p:nvSpPr>
            <p:spPr bwMode="auto">
              <a:xfrm rot="-5400000">
                <a:off x="3228181" y="3413696"/>
                <a:ext cx="644525" cy="74612"/>
              </a:xfrm>
              <a:prstGeom prst="roundRect">
                <a:avLst>
                  <a:gd name="adj" fmla="val 2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66" name="AutoShape 67"/>
              <p:cNvSpPr>
                <a:spLocks noChangeArrowheads="1"/>
              </p:cNvSpPr>
              <p:nvPr/>
            </p:nvSpPr>
            <p:spPr bwMode="auto">
              <a:xfrm rot="-5400000">
                <a:off x="3610769" y="3423220"/>
                <a:ext cx="646113" cy="73025"/>
              </a:xfrm>
              <a:prstGeom prst="roundRect">
                <a:avLst>
                  <a:gd name="adj" fmla="val 2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2945" tIns="41473" rIns="82945" bIns="41473" anchor="ctr"/>
              <a:lstStyle/>
              <a:p>
                <a:endParaRPr lang="de-DE"/>
              </a:p>
            </p:txBody>
          </p:sp>
          <p:sp>
            <p:nvSpPr>
              <p:cNvPr id="17467" name="Text Box 78"/>
              <p:cNvSpPr txBox="1">
                <a:spLocks noChangeArrowheads="1"/>
              </p:cNvSpPr>
              <p:nvPr/>
            </p:nvSpPr>
            <p:spPr bwMode="auto">
              <a:xfrm>
                <a:off x="3247524" y="4427633"/>
                <a:ext cx="1969187" cy="76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1639" tIns="55221" rIns="81639" bIns="40820"/>
              <a:lstStyle>
                <a:lvl1pPr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pPr eaLnBrk="1"/>
                <a:r>
                  <a:rPr lang="en-US" sz="18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2x 64 strips/ </a:t>
                </a:r>
              </a:p>
              <a:p>
                <a:pPr eaLnBrk="1"/>
                <a:r>
                  <a:rPr lang="en-US" sz="1800" b="0" u="none">
                    <a:solidFill>
                      <a:srgbClr val="000000"/>
                    </a:solidFill>
                    <a:latin typeface="Arial" charset="0"/>
                    <a:ea typeface="Microsoft YaHei" pitchFamily="34" charset="-122"/>
                  </a:rPr>
                  <a:t>side</a:t>
                </a:r>
              </a:p>
            </p:txBody>
          </p:sp>
          <p:sp>
            <p:nvSpPr>
              <p:cNvPr id="17468" name="Line 80"/>
              <p:cNvSpPr>
                <a:spLocks noChangeShapeType="1"/>
              </p:cNvSpPr>
              <p:nvPr/>
            </p:nvSpPr>
            <p:spPr bwMode="auto">
              <a:xfrm flipH="1" flipV="1">
                <a:off x="2492375" y="4008214"/>
                <a:ext cx="1025525" cy="4540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it-IT"/>
              </a:p>
            </p:txBody>
          </p:sp>
          <p:grpSp>
            <p:nvGrpSpPr>
              <p:cNvPr id="17469" name="Group 3"/>
              <p:cNvGrpSpPr>
                <a:grpSpLocks/>
              </p:cNvGrpSpPr>
              <p:nvPr/>
            </p:nvGrpSpPr>
            <p:grpSpPr bwMode="auto">
              <a:xfrm>
                <a:off x="2360613" y="3881214"/>
                <a:ext cx="644525" cy="409575"/>
                <a:chOff x="2360160" y="3437642"/>
                <a:chExt cx="645120" cy="409003"/>
              </a:xfrm>
            </p:grpSpPr>
            <p:sp>
              <p:nvSpPr>
                <p:cNvPr id="17554" name="AutoShape 63"/>
                <p:cNvSpPr>
                  <a:spLocks noChangeArrowheads="1"/>
                </p:cNvSpPr>
                <p:nvPr/>
              </p:nvSpPr>
              <p:spPr bwMode="auto">
                <a:xfrm>
                  <a:off x="2360160" y="3773197"/>
                  <a:ext cx="645120" cy="73448"/>
                </a:xfrm>
                <a:prstGeom prst="roundRect">
                  <a:avLst>
                    <a:gd name="adj" fmla="val 2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2945" tIns="41473" rIns="82945" bIns="41473" anchor="ctr"/>
                <a:lstStyle/>
                <a:p>
                  <a:endParaRPr lang="de-DE"/>
                </a:p>
              </p:txBody>
            </p:sp>
            <p:grpSp>
              <p:nvGrpSpPr>
                <p:cNvPr id="17555" name="Group 2"/>
                <p:cNvGrpSpPr>
                  <a:grpSpLocks/>
                </p:cNvGrpSpPr>
                <p:nvPr/>
              </p:nvGrpSpPr>
              <p:grpSpPr bwMode="auto">
                <a:xfrm>
                  <a:off x="2376781" y="3437642"/>
                  <a:ext cx="524159" cy="375781"/>
                  <a:chOff x="2414881" y="3437642"/>
                  <a:chExt cx="524159" cy="375781"/>
                </a:xfrm>
              </p:grpSpPr>
              <p:sp>
                <p:nvSpPr>
                  <p:cNvPr id="1756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937600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grpSp>
                <p:nvGrpSpPr>
                  <p:cNvPr id="17562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2414881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7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79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80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81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563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538706" y="3447625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74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75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76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77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564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662531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70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7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72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73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565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2786356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66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67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68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69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17556" name="Group 98"/>
                <p:cNvGrpSpPr>
                  <a:grpSpLocks/>
                </p:cNvGrpSpPr>
                <p:nvPr/>
              </p:nvGrpSpPr>
              <p:grpSpPr bwMode="auto">
                <a:xfrm>
                  <a:off x="2896848" y="3437642"/>
                  <a:ext cx="99360" cy="365798"/>
                  <a:chOff x="2414881" y="3437642"/>
                  <a:chExt cx="99360" cy="365798"/>
                </a:xfrm>
              </p:grpSpPr>
              <p:sp>
                <p:nvSpPr>
                  <p:cNvPr id="17557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41488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558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000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559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8112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560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51280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17470" name="Group 4"/>
              <p:cNvGrpSpPr>
                <a:grpSpLocks/>
              </p:cNvGrpSpPr>
              <p:nvPr/>
            </p:nvGrpSpPr>
            <p:grpSpPr bwMode="auto">
              <a:xfrm>
                <a:off x="2368550" y="2757264"/>
                <a:ext cx="619125" cy="376237"/>
                <a:chOff x="3727477" y="1988840"/>
                <a:chExt cx="619427" cy="375781"/>
              </a:xfrm>
            </p:grpSpPr>
            <p:grpSp>
              <p:nvGrpSpPr>
                <p:cNvPr id="17527" name="Group 106"/>
                <p:cNvGrpSpPr>
                  <a:grpSpLocks/>
                </p:cNvGrpSpPr>
                <p:nvPr/>
              </p:nvGrpSpPr>
              <p:grpSpPr bwMode="auto">
                <a:xfrm>
                  <a:off x="3727477" y="1988840"/>
                  <a:ext cx="524159" cy="375781"/>
                  <a:chOff x="2414881" y="3437642"/>
                  <a:chExt cx="524159" cy="375781"/>
                </a:xfrm>
              </p:grpSpPr>
              <p:sp>
                <p:nvSpPr>
                  <p:cNvPr id="1753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937600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grpSp>
                <p:nvGrpSpPr>
                  <p:cNvPr id="17534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414881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50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5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52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53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535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2538706" y="3447625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46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47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48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49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536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662531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42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43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44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45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53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786356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3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39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40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41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17528" name="Group 107"/>
                <p:cNvGrpSpPr>
                  <a:grpSpLocks/>
                </p:cNvGrpSpPr>
                <p:nvPr/>
              </p:nvGrpSpPr>
              <p:grpSpPr bwMode="auto">
                <a:xfrm>
                  <a:off x="4247544" y="1988840"/>
                  <a:ext cx="99360" cy="365798"/>
                  <a:chOff x="2414881" y="3437642"/>
                  <a:chExt cx="99360" cy="365798"/>
                </a:xfrm>
              </p:grpSpPr>
              <p:sp>
                <p:nvSpPr>
                  <p:cNvPr id="17529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41488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530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000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531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8112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532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51280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17471" name="Group 134"/>
              <p:cNvGrpSpPr>
                <a:grpSpLocks/>
              </p:cNvGrpSpPr>
              <p:nvPr/>
            </p:nvGrpSpPr>
            <p:grpSpPr bwMode="auto">
              <a:xfrm rot="5400000">
                <a:off x="3033712" y="3236689"/>
                <a:ext cx="619125" cy="488950"/>
                <a:chOff x="3727477" y="1988840"/>
                <a:chExt cx="619427" cy="375781"/>
              </a:xfrm>
            </p:grpSpPr>
            <p:grpSp>
              <p:nvGrpSpPr>
                <p:cNvPr id="17500" name="Group 135"/>
                <p:cNvGrpSpPr>
                  <a:grpSpLocks/>
                </p:cNvGrpSpPr>
                <p:nvPr/>
              </p:nvGrpSpPr>
              <p:grpSpPr bwMode="auto">
                <a:xfrm>
                  <a:off x="3727477" y="1988840"/>
                  <a:ext cx="524159" cy="375781"/>
                  <a:chOff x="2414881" y="3437642"/>
                  <a:chExt cx="524159" cy="375781"/>
                </a:xfrm>
              </p:grpSpPr>
              <p:sp>
                <p:nvSpPr>
                  <p:cNvPr id="17506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937600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grpSp>
                <p:nvGrpSpPr>
                  <p:cNvPr id="17507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414881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23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24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25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26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508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2538706" y="3447625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19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20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21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22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509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662531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15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16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17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18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510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2786356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511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1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13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514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17501" name="Group 136"/>
                <p:cNvGrpSpPr>
                  <a:grpSpLocks/>
                </p:cNvGrpSpPr>
                <p:nvPr/>
              </p:nvGrpSpPr>
              <p:grpSpPr bwMode="auto">
                <a:xfrm>
                  <a:off x="4247544" y="1988840"/>
                  <a:ext cx="99360" cy="365798"/>
                  <a:chOff x="2414881" y="3437642"/>
                  <a:chExt cx="99360" cy="365798"/>
                </a:xfrm>
              </p:grpSpPr>
              <p:sp>
                <p:nvSpPr>
                  <p:cNvPr id="1750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41488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503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000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50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8112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50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51280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17472" name="Group 162"/>
              <p:cNvGrpSpPr>
                <a:grpSpLocks/>
              </p:cNvGrpSpPr>
              <p:nvPr/>
            </p:nvGrpSpPr>
            <p:grpSpPr bwMode="auto">
              <a:xfrm rot="5400000">
                <a:off x="1649412" y="3257327"/>
                <a:ext cx="619125" cy="482600"/>
                <a:chOff x="3727477" y="1988840"/>
                <a:chExt cx="619427" cy="375781"/>
              </a:xfrm>
            </p:grpSpPr>
            <p:grpSp>
              <p:nvGrpSpPr>
                <p:cNvPr id="17473" name="Group 163"/>
                <p:cNvGrpSpPr>
                  <a:grpSpLocks/>
                </p:cNvGrpSpPr>
                <p:nvPr/>
              </p:nvGrpSpPr>
              <p:grpSpPr bwMode="auto">
                <a:xfrm>
                  <a:off x="3727477" y="1988840"/>
                  <a:ext cx="524159" cy="375781"/>
                  <a:chOff x="2414881" y="3437642"/>
                  <a:chExt cx="524159" cy="375781"/>
                </a:xfrm>
              </p:grpSpPr>
              <p:sp>
                <p:nvSpPr>
                  <p:cNvPr id="1747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937600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grpSp>
                <p:nvGrpSpPr>
                  <p:cNvPr id="17480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2414881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496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97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98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99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481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2538706" y="3447625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492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93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94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95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482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2662531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48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89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90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91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483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2786356" y="3437642"/>
                    <a:ext cx="99360" cy="365798"/>
                    <a:chOff x="2414881" y="3437642"/>
                    <a:chExt cx="99360" cy="365798"/>
                  </a:xfrm>
                </p:grpSpPr>
                <p:sp>
                  <p:nvSpPr>
                    <p:cNvPr id="17484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488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85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8000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86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8112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87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2801" y="3437642"/>
                      <a:ext cx="1440" cy="365798"/>
                    </a:xfrm>
                    <a:prstGeom prst="line">
                      <a:avLst/>
                    </a:prstGeom>
                    <a:noFill/>
                    <a:ln w="36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82945" tIns="41473" rIns="82945" bIns="41473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17474" name="Group 164"/>
                <p:cNvGrpSpPr>
                  <a:grpSpLocks/>
                </p:cNvGrpSpPr>
                <p:nvPr/>
              </p:nvGrpSpPr>
              <p:grpSpPr bwMode="auto">
                <a:xfrm>
                  <a:off x="4247544" y="1988840"/>
                  <a:ext cx="99360" cy="365798"/>
                  <a:chOff x="2414881" y="3437642"/>
                  <a:chExt cx="99360" cy="365798"/>
                </a:xfrm>
              </p:grpSpPr>
              <p:sp>
                <p:nvSpPr>
                  <p:cNvPr id="17475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41488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476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000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477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8112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  <p:sp>
                <p:nvSpPr>
                  <p:cNvPr id="17478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512801" y="3437642"/>
                    <a:ext cx="1440" cy="365798"/>
                  </a:xfrm>
                  <a:prstGeom prst="line">
                    <a:avLst/>
                  </a:prstGeom>
                  <a:noFill/>
                  <a:ln w="36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82945" tIns="41473" rIns="82945" bIns="41473"/>
                  <a:lstStyle/>
                  <a:p>
                    <a:endParaRPr lang="it-IT"/>
                  </a:p>
                </p:txBody>
              </p:sp>
            </p:grpSp>
          </p:grpSp>
        </p:grpSp>
        <p:cxnSp>
          <p:nvCxnSpPr>
            <p:cNvPr id="17431" name="Gerade Verbindung 192"/>
            <p:cNvCxnSpPr>
              <a:cxnSpLocks noChangeShapeType="1"/>
            </p:cNvCxnSpPr>
            <p:nvPr/>
          </p:nvCxnSpPr>
          <p:spPr bwMode="auto">
            <a:xfrm>
              <a:off x="3276600" y="1009650"/>
              <a:ext cx="0" cy="215900"/>
            </a:xfrm>
            <a:prstGeom prst="line">
              <a:avLst/>
            </a:prstGeom>
            <a:noFill/>
            <a:ln w="38100" cap="sq" algn="ctr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2" name="Textfeld 202"/>
            <p:cNvSpPr txBox="1">
              <a:spLocks noChangeArrowheads="1"/>
            </p:cNvSpPr>
            <p:nvPr/>
          </p:nvSpPr>
          <p:spPr bwMode="auto">
            <a:xfrm>
              <a:off x="6931025" y="908050"/>
              <a:ext cx="22828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 b="0" u="none">
                  <a:latin typeface="Arial" charset="0"/>
                  <a:cs typeface="Arial" charset="0"/>
                </a:rPr>
                <a:t>VME readout controller</a:t>
              </a:r>
              <a:endParaRPr lang="de-DE" sz="1600" b="0" u="none">
                <a:latin typeface="Arial" charset="0"/>
                <a:cs typeface="Arial" charset="0"/>
              </a:endParaRPr>
            </a:p>
          </p:txBody>
        </p:sp>
        <p:sp>
          <p:nvSpPr>
            <p:cNvPr id="17433" name="Textfeld 171"/>
            <p:cNvSpPr txBox="1">
              <a:spLocks noChangeArrowheads="1"/>
            </p:cNvSpPr>
            <p:nvPr/>
          </p:nvSpPr>
          <p:spPr bwMode="auto">
            <a:xfrm>
              <a:off x="7092950" y="1484313"/>
              <a:ext cx="18020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 b="0" u="none">
                  <a:solidFill>
                    <a:srgbClr val="C00000"/>
                  </a:solidFill>
                </a:rPr>
                <a:t>6x 256 channels </a:t>
              </a:r>
              <a:endParaRPr lang="de-DE" sz="1600" b="0" u="none">
                <a:solidFill>
                  <a:srgbClr val="C00000"/>
                </a:solidFill>
              </a:endParaRPr>
            </a:p>
          </p:txBody>
        </p:sp>
      </p:grpSp>
      <p:pic>
        <p:nvPicPr>
          <p:cNvPr id="174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105275"/>
            <a:ext cx="32273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478588" y="6591300"/>
            <a:ext cx="2689225" cy="2555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2945" tIns="41473" rIns="82945" bIns="41473"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79613" y="-26988"/>
            <a:ext cx="4830762" cy="511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Conclusions and Outlook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25" y="981075"/>
            <a:ext cx="9132888" cy="1403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indent="-342900" eaLnBrk="1" hangingPunct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Compton camera for online monitoring and </a:t>
            </a:r>
            <a:r>
              <a:rPr lang="en-US" sz="2000" b="0" u="none" dirty="0" err="1" smtClean="0">
                <a:solidFill>
                  <a:srgbClr val="008000"/>
                </a:solidFill>
                <a:latin typeface="+mn-lt"/>
              </a:rPr>
              <a:t>dosimetry</a:t>
            </a: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 via prompt </a:t>
            </a:r>
            <a:r>
              <a:rPr lang="en-US" sz="2000" b="0" u="none" dirty="0" smtClean="0">
                <a:solidFill>
                  <a:srgbClr val="008000"/>
                </a:solidFill>
                <a:latin typeface="Symbol" pitchFamily="18" charset="2"/>
              </a:rPr>
              <a:t>g </a:t>
            </a: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’s:</a:t>
            </a:r>
            <a:endParaRPr lang="en-US" sz="2000" b="0" u="none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FF0000"/>
              </a:buClr>
              <a:buSzPct val="45000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     - system designed to allow for (</a:t>
            </a:r>
            <a:r>
              <a:rPr lang="en-US" sz="2000" b="0" u="none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+ electron) tracking</a:t>
            </a:r>
          </a:p>
          <a:p>
            <a:pPr eaLnBrk="1" hangingPunct="1">
              <a:buClr>
                <a:srgbClr val="FF0000"/>
              </a:buClr>
              <a:buSzPct val="45000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     - spatial resolution: ~ 1.7 mm @ 5 </a:t>
            </a:r>
            <a:r>
              <a:rPr lang="en-US" sz="2000" b="0" u="none" dirty="0" err="1" smtClean="0">
                <a:solidFill>
                  <a:srgbClr val="000000"/>
                </a:solidFill>
                <a:latin typeface="+mn-lt"/>
              </a:rPr>
              <a:t>MeV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and 50 mm distance to source</a:t>
            </a:r>
          </a:p>
          <a:p>
            <a:pPr eaLnBrk="1" hangingPunct="1">
              <a:buClr>
                <a:srgbClr val="FF0000"/>
              </a:buClr>
              <a:buSzPct val="45000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     - reconstruction efficiency (optimum </a:t>
            </a:r>
            <a:r>
              <a:rPr lang="en-US" sz="2000" b="0" u="none" dirty="0" err="1" smtClean="0">
                <a:solidFill>
                  <a:srgbClr val="000000"/>
                </a:solidFill>
                <a:latin typeface="+mn-lt"/>
              </a:rPr>
              <a:t>resol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.):   ~ 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  <a:cs typeface="Arial" charset="0"/>
              </a:rPr>
              <a:t>10</a:t>
            </a:r>
            <a:r>
              <a:rPr lang="en-US" sz="2000" b="0" u="none" baseline="33000" dirty="0" smtClean="0">
                <a:solidFill>
                  <a:srgbClr val="000000"/>
                </a:solidFill>
                <a:latin typeface="+mn-lt"/>
                <a:cs typeface="Arial" charset="0"/>
              </a:rPr>
              <a:t>-5 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  <a:cs typeface="Arial" charset="0"/>
              </a:rPr>
              <a:t>@ 5 MeV </a:t>
            </a:r>
          </a:p>
        </p:txBody>
      </p:sp>
      <p:sp>
        <p:nvSpPr>
          <p:cNvPr id="18436" name="Textfeld 6"/>
          <p:cNvSpPr txBox="1">
            <a:spLocks noChangeArrowheads="1"/>
          </p:cNvSpPr>
          <p:nvPr/>
        </p:nvSpPr>
        <p:spPr bwMode="auto">
          <a:xfrm>
            <a:off x="0" y="4808538"/>
            <a:ext cx="9142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0" u="none">
                <a:solidFill>
                  <a:srgbClr val="008000"/>
                </a:solidFill>
              </a:rPr>
              <a:t> next steps:  </a:t>
            </a:r>
            <a:r>
              <a:rPr lang="en-US" sz="2000" b="0" u="none"/>
              <a:t>- laboratory commissioning of scatter/tracker part         </a:t>
            </a:r>
          </a:p>
          <a:p>
            <a:r>
              <a:rPr lang="en-US" sz="2000" b="0" u="none"/>
              <a:t>                       - online tests of complete Compton camera (E</a:t>
            </a:r>
            <a:r>
              <a:rPr lang="en-US" sz="2000" b="0" u="none" baseline="-25000"/>
              <a:t>p</a:t>
            </a:r>
            <a:r>
              <a:rPr lang="en-US" sz="2000" b="0" u="none"/>
              <a:t>=20-150 MeV)</a:t>
            </a:r>
          </a:p>
        </p:txBody>
      </p:sp>
      <p:sp>
        <p:nvSpPr>
          <p:cNvPr id="18437" name="Rechteck 6"/>
          <p:cNvSpPr>
            <a:spLocks noChangeArrowheads="1"/>
          </p:cNvSpPr>
          <p:nvPr/>
        </p:nvSpPr>
        <p:spPr bwMode="auto">
          <a:xfrm>
            <a:off x="0" y="2878138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0" u="none">
                <a:solidFill>
                  <a:srgbClr val="008000"/>
                </a:solidFill>
              </a:rPr>
              <a:t>prototype setup and characterization:</a:t>
            </a:r>
            <a:endParaRPr lang="en-US" sz="2000" b="0" u="none"/>
          </a:p>
          <a:p>
            <a:pPr marL="342900" indent="-342900" eaLnBrk="1" hangingPunct="1">
              <a:buClr>
                <a:srgbClr val="FF0000"/>
              </a:buClr>
            </a:pPr>
            <a:r>
              <a:rPr lang="en-US" sz="2000" b="0" u="none">
                <a:solidFill>
                  <a:srgbClr val="008000"/>
                </a:solidFill>
              </a:rPr>
              <a:t>        </a:t>
            </a:r>
            <a:r>
              <a:rPr lang="en-US" sz="2000" b="0" u="none"/>
              <a:t>- absorber characterized:  </a:t>
            </a:r>
          </a:p>
          <a:p>
            <a:pPr marL="342900" indent="-342900" eaLnBrk="1" hangingPunct="1">
              <a:buClr>
                <a:srgbClr val="FF0000"/>
              </a:buClr>
            </a:pPr>
            <a:r>
              <a:rPr lang="en-US" sz="2000" b="0" u="none"/>
              <a:t>           LaBr</a:t>
            </a:r>
            <a:r>
              <a:rPr lang="en-US" sz="2000" b="0" u="none" baseline="-25000"/>
              <a:t>3 </a:t>
            </a:r>
            <a:r>
              <a:rPr lang="en-US" sz="2000" b="0" u="none"/>
              <a:t>with multi-anode PMT (6x6mm</a:t>
            </a:r>
            <a:r>
              <a:rPr lang="en-US" sz="2000" b="0" u="none" baseline="30000"/>
              <a:t>2</a:t>
            </a:r>
            <a:r>
              <a:rPr lang="en-US" sz="2000" b="0" u="none"/>
              <a:t> pixel, upgrade: 3x3mm</a:t>
            </a:r>
            <a:r>
              <a:rPr lang="en-US" sz="2000" b="0" u="none" baseline="30000"/>
              <a:t>2</a:t>
            </a:r>
            <a:r>
              <a:rPr lang="en-US" sz="2000" b="0" u="none"/>
              <a:t>)</a:t>
            </a:r>
          </a:p>
          <a:p>
            <a:pPr marL="342900" indent="-342900" eaLnBrk="1" hangingPunct="1">
              <a:buClr>
                <a:srgbClr val="FF0000"/>
              </a:buClr>
            </a:pPr>
            <a:r>
              <a:rPr lang="en-US" sz="2000" b="0" u="none"/>
              <a:t>        - scatterer designed, prototype just received: </a:t>
            </a:r>
          </a:p>
          <a:p>
            <a:pPr marL="342900" indent="-342900" eaLnBrk="1" hangingPunct="1">
              <a:buClr>
                <a:srgbClr val="FF0000"/>
              </a:buClr>
            </a:pPr>
            <a:r>
              <a:rPr lang="en-US" sz="2000" b="0" u="none"/>
              <a:t>           6x DSSSD, (500 </a:t>
            </a:r>
            <a:r>
              <a:rPr lang="en-US" sz="2000" b="0" u="none">
                <a:latin typeface="Symbol" pitchFamily="18" charset="2"/>
              </a:rPr>
              <a:t>m</a:t>
            </a:r>
            <a:r>
              <a:rPr lang="en-US" sz="2000" b="0" u="none"/>
              <a:t>m, 50x50 mm</a:t>
            </a:r>
            <a:r>
              <a:rPr lang="en-US" sz="2000" b="0" u="none" baseline="30000"/>
              <a:t>2</a:t>
            </a:r>
            <a:r>
              <a:rPr lang="en-US" sz="2000" b="0" u="none"/>
              <a:t>, 2x128 ch.)</a:t>
            </a:r>
          </a:p>
        </p:txBody>
      </p:sp>
      <p:sp>
        <p:nvSpPr>
          <p:cNvPr id="18438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68538" y="476250"/>
            <a:ext cx="3455987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Thanks to …</a:t>
            </a:r>
          </a:p>
        </p:txBody>
      </p:sp>
      <p:sp>
        <p:nvSpPr>
          <p:cNvPr id="19459" name="Rechteck 12"/>
          <p:cNvSpPr>
            <a:spLocks noChangeArrowheads="1"/>
          </p:cNvSpPr>
          <p:nvPr/>
        </p:nvSpPr>
        <p:spPr bwMode="auto">
          <a:xfrm>
            <a:off x="755650" y="1700213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sz="2400" b="0" u="none">
                <a:solidFill>
                  <a:srgbClr val="008000"/>
                </a:solidFill>
              </a:rPr>
              <a:t>LMU Munich:  </a:t>
            </a:r>
            <a:r>
              <a:rPr lang="en-AU" sz="2400" b="0" u="none">
                <a:solidFill>
                  <a:srgbClr val="3333FF"/>
                </a:solidFill>
              </a:rPr>
              <a:t>C. Lang, S. Aldawood, </a:t>
            </a:r>
            <a:r>
              <a:rPr lang="en-AU" sz="2400" b="0" u="none"/>
              <a:t>D. Habs, M. Gross,</a:t>
            </a:r>
          </a:p>
          <a:p>
            <a:r>
              <a:rPr lang="en-AU" sz="2400" b="0" u="none"/>
              <a:t>                       R. Lutter, H. van der Kolff, J. Bortfeld, </a:t>
            </a:r>
          </a:p>
          <a:p>
            <a:r>
              <a:rPr lang="en-AU" sz="2400" b="0" u="none"/>
              <a:t>                       K. Parodi   </a:t>
            </a:r>
            <a:endParaRPr lang="de-DE" sz="2400" b="0" u="none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87450" y="4933950"/>
            <a:ext cx="66976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3200" u="none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Thank you for your attention !</a:t>
            </a:r>
          </a:p>
        </p:txBody>
      </p:sp>
      <p:sp>
        <p:nvSpPr>
          <p:cNvPr id="19461" name="Rechteck 12"/>
          <p:cNvSpPr>
            <a:spLocks noChangeArrowheads="1"/>
          </p:cNvSpPr>
          <p:nvPr/>
        </p:nvSpPr>
        <p:spPr bwMode="auto">
          <a:xfrm>
            <a:off x="684213" y="3103563"/>
            <a:ext cx="568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sz="2400" b="0" u="none">
                <a:solidFill>
                  <a:srgbClr val="008000"/>
                </a:solidFill>
              </a:rPr>
              <a:t>TU Munich:  </a:t>
            </a:r>
            <a:r>
              <a:rPr lang="en-AU" sz="2400" b="0" u="none"/>
              <a:t>L. M</a:t>
            </a:r>
            <a:r>
              <a:rPr lang="de-DE" sz="2400" b="0" u="none"/>
              <a:t>aier, R. Gernhäuser</a:t>
            </a:r>
            <a:r>
              <a:rPr lang="en-AU" sz="2400" b="0" u="none"/>
              <a:t>   </a:t>
            </a:r>
            <a:endParaRPr lang="de-DE" sz="2400" b="0" u="none"/>
          </a:p>
        </p:txBody>
      </p:sp>
      <p:sp>
        <p:nvSpPr>
          <p:cNvPr id="19462" name="Rechteck 12"/>
          <p:cNvSpPr>
            <a:spLocks noChangeArrowheads="1"/>
          </p:cNvSpPr>
          <p:nvPr/>
        </p:nvSpPr>
        <p:spPr bwMode="auto">
          <a:xfrm>
            <a:off x="755650" y="3830638"/>
            <a:ext cx="4608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sz="2400" b="0" u="none">
                <a:solidFill>
                  <a:srgbClr val="008000"/>
                </a:solidFill>
              </a:rPr>
              <a:t>SSL Berkeley:</a:t>
            </a:r>
            <a:r>
              <a:rPr lang="en-AU" sz="2400" b="0" u="none"/>
              <a:t> A. Zoglauer   </a:t>
            </a:r>
            <a:endParaRPr lang="de-DE" sz="2400" b="0" u="none"/>
          </a:p>
        </p:txBody>
      </p:sp>
      <p:sp>
        <p:nvSpPr>
          <p:cNvPr id="19463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feld 134"/>
          <p:cNvSpPr txBox="1"/>
          <p:nvPr/>
        </p:nvSpPr>
        <p:spPr>
          <a:xfrm>
            <a:off x="3939248" y="5027742"/>
            <a:ext cx="4881223" cy="132343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000" i="1" u="non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Range Monitoring / Online</a:t>
            </a:r>
            <a:r>
              <a:rPr lang="en-US" sz="2000" i="1" u="non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2000" i="1" u="none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Dosimetry</a:t>
            </a:r>
            <a:endParaRPr lang="de-DE" sz="2000" i="1" u="none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de-DE" sz="2000" i="1" u="none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within</a:t>
            </a:r>
            <a:r>
              <a:rPr lang="de-DE" sz="2000" i="1" u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i="1" u="none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phantom</a:t>
            </a:r>
            <a:r>
              <a:rPr lang="de-DE" sz="2000" i="1" u="non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de-DE" sz="2000" i="1" u="none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patient</a:t>
            </a:r>
            <a:endParaRPr lang="de-DE" sz="2000" i="1" u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b="0" i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2000" b="0" u="non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0" u="none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de-DE" sz="2000" b="0" u="non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de-DE" sz="200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prompt </a:t>
            </a:r>
            <a:r>
              <a:rPr lang="de-DE" sz="2000" u="none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de-DE" sz="200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2000" u="none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rays</a:t>
            </a:r>
            <a:r>
              <a:rPr lang="de-DE" sz="2000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000" u="none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Pfeil nach rechts 140"/>
          <p:cNvSpPr/>
          <p:nvPr/>
        </p:nvSpPr>
        <p:spPr bwMode="auto">
          <a:xfrm rot="5400000">
            <a:off x="7309644" y="4366419"/>
            <a:ext cx="1077913" cy="73025"/>
          </a:xfrm>
          <a:prstGeom prst="rightArrow">
            <a:avLst/>
          </a:prstGeom>
          <a:solidFill>
            <a:srgbClr val="C50000"/>
          </a:solidFill>
          <a:ln>
            <a:solidFill>
              <a:srgbClr val="C50000"/>
            </a:solidFill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defTabSz="801688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71" name="Rechteck 170"/>
          <p:cNvSpPr/>
          <p:nvPr/>
        </p:nvSpPr>
        <p:spPr bwMode="auto">
          <a:xfrm>
            <a:off x="7308850" y="2636838"/>
            <a:ext cx="1335088" cy="10795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defTabSz="801688">
              <a:defRPr/>
            </a:pPr>
            <a:endParaRPr lang="de-DE"/>
          </a:p>
        </p:txBody>
      </p:sp>
      <p:sp>
        <p:nvSpPr>
          <p:cNvPr id="9223" name="Textfeld 179"/>
          <p:cNvSpPr txBox="1">
            <a:spLocks noChangeArrowheads="1"/>
          </p:cNvSpPr>
          <p:nvPr/>
        </p:nvSpPr>
        <p:spPr bwMode="auto">
          <a:xfrm>
            <a:off x="7346950" y="2854325"/>
            <a:ext cx="1296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 b="0" u="none">
                <a:latin typeface="Arial" charset="0"/>
              </a:rPr>
              <a:t>phantom/</a:t>
            </a:r>
          </a:p>
          <a:p>
            <a:pPr eaLnBrk="1" hangingPunct="1"/>
            <a:r>
              <a:rPr lang="en-US" sz="2000" b="0" u="none">
                <a:latin typeface="Arial" charset="0"/>
              </a:rPr>
              <a:t>sample</a:t>
            </a:r>
            <a:endParaRPr lang="de-DE" sz="2000" b="0" u="none">
              <a:latin typeface="Arial" charset="0"/>
            </a:endParaRPr>
          </a:p>
        </p:txBody>
      </p:sp>
      <p:sp>
        <p:nvSpPr>
          <p:cNvPr id="57" name="Text Box 1"/>
          <p:cNvSpPr txBox="1">
            <a:spLocks noChangeArrowheads="1"/>
          </p:cNvSpPr>
          <p:nvPr/>
        </p:nvSpPr>
        <p:spPr bwMode="auto">
          <a:xfrm>
            <a:off x="823913" y="14288"/>
            <a:ext cx="6805612" cy="755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2800" dirty="0" smtClean="0">
                <a:solidFill>
                  <a:srgbClr val="EA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Laser-driven Proton Acceleration:</a:t>
            </a:r>
          </a:p>
          <a:p>
            <a:pPr algn="ctr">
              <a:lnSpc>
                <a:spcPct val="93000"/>
              </a:lnSpc>
              <a:defRPr/>
            </a:pPr>
            <a:r>
              <a:rPr lang="en-US" sz="2800" dirty="0" smtClean="0">
                <a:solidFill>
                  <a:srgbClr val="EA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Studies of (pre-) clinical applicability</a:t>
            </a:r>
          </a:p>
        </p:txBody>
      </p:sp>
      <p:grpSp>
        <p:nvGrpSpPr>
          <p:cNvPr id="9225" name="Group 30"/>
          <p:cNvGrpSpPr>
            <a:grpSpLocks/>
          </p:cNvGrpSpPr>
          <p:nvPr/>
        </p:nvGrpSpPr>
        <p:grpSpPr bwMode="auto">
          <a:xfrm>
            <a:off x="107950" y="1700213"/>
            <a:ext cx="7156450" cy="2889250"/>
            <a:chOff x="366251" y="1691853"/>
            <a:chExt cx="6582013" cy="2457227"/>
          </a:xfrm>
        </p:grpSpPr>
        <p:sp>
          <p:nvSpPr>
            <p:cNvPr id="143" name="Rechteck 142"/>
            <p:cNvSpPr/>
            <p:nvPr/>
          </p:nvSpPr>
          <p:spPr bwMode="auto">
            <a:xfrm>
              <a:off x="2569503" y="2391218"/>
              <a:ext cx="366478" cy="432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defTabSz="801688">
                <a:defRPr/>
              </a:pPr>
              <a:endParaRPr lang="de-DE"/>
            </a:p>
          </p:txBody>
        </p:sp>
        <p:sp>
          <p:nvSpPr>
            <p:cNvPr id="15383" name="Rechteck 144"/>
            <p:cNvSpPr>
              <a:spLocks noChangeArrowheads="1"/>
            </p:cNvSpPr>
            <p:nvPr/>
          </p:nvSpPr>
          <p:spPr bwMode="auto">
            <a:xfrm>
              <a:off x="366251" y="1691853"/>
              <a:ext cx="6294379" cy="2161549"/>
            </a:xfrm>
            <a:prstGeom prst="rect">
              <a:avLst/>
            </a:prstGeom>
            <a:solidFill>
              <a:schemeClr val="bg1">
                <a:lumMod val="60000"/>
                <a:lumOff val="40000"/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/>
            <a:p>
              <a:pPr defTabSz="801688">
                <a:defRPr/>
              </a:pPr>
              <a:endParaRPr lang="de-DE"/>
            </a:p>
          </p:txBody>
        </p:sp>
        <p:cxnSp>
          <p:nvCxnSpPr>
            <p:cNvPr id="9229" name="Gerade Verbindung 145"/>
            <p:cNvCxnSpPr>
              <a:cxnSpLocks noChangeShapeType="1"/>
            </p:cNvCxnSpPr>
            <p:nvPr/>
          </p:nvCxnSpPr>
          <p:spPr bwMode="auto">
            <a:xfrm rot="5400000">
              <a:off x="3230215" y="2401243"/>
              <a:ext cx="269875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0" name="Gerade Verbindung 146"/>
            <p:cNvCxnSpPr>
              <a:cxnSpLocks noChangeShapeType="1"/>
            </p:cNvCxnSpPr>
            <p:nvPr/>
          </p:nvCxnSpPr>
          <p:spPr bwMode="auto">
            <a:xfrm rot="5400000">
              <a:off x="3230215" y="2813993"/>
              <a:ext cx="269875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1" name="Gerade Verbindung 147"/>
            <p:cNvCxnSpPr>
              <a:cxnSpLocks noChangeShapeType="1"/>
              <a:endCxn id="9254" idx="0"/>
            </p:cNvCxnSpPr>
            <p:nvPr/>
          </p:nvCxnSpPr>
          <p:spPr bwMode="auto">
            <a:xfrm>
              <a:off x="2385665" y="2607617"/>
              <a:ext cx="2143125" cy="4763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Gerade Verbindung 190"/>
            <p:cNvCxnSpPr>
              <a:cxnSpLocks noChangeShapeType="1"/>
            </p:cNvCxnSpPr>
            <p:nvPr/>
          </p:nvCxnSpPr>
          <p:spPr bwMode="auto">
            <a:xfrm rot="16200000" flipH="1">
              <a:off x="3410396" y="2479824"/>
              <a:ext cx="935037" cy="184150"/>
            </a:xfrm>
            <a:prstGeom prst="line">
              <a:avLst/>
            </a:prstGeom>
            <a:noFill/>
            <a:ln w="222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2" name="Rechteck 191"/>
            <p:cNvSpPr/>
            <p:nvPr/>
          </p:nvSpPr>
          <p:spPr bwMode="auto">
            <a:xfrm>
              <a:off x="3786201" y="2104074"/>
              <a:ext cx="183634" cy="935567"/>
            </a:xfrm>
            <a:prstGeom prst="rect">
              <a:avLst/>
            </a:prstGeom>
            <a:noFill/>
            <a:ln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defTabSz="801688">
                <a:defRPr/>
              </a:pPr>
              <a:endParaRPr lang="de-DE"/>
            </a:p>
          </p:txBody>
        </p:sp>
        <p:cxnSp>
          <p:nvCxnSpPr>
            <p:cNvPr id="9236" name="Gerade Verbindung 189"/>
            <p:cNvCxnSpPr>
              <a:cxnSpLocks noChangeShapeType="1"/>
            </p:cNvCxnSpPr>
            <p:nvPr/>
          </p:nvCxnSpPr>
          <p:spPr bwMode="auto">
            <a:xfrm rot="17580000" flipH="1">
              <a:off x="3428652" y="2498080"/>
              <a:ext cx="898525" cy="184150"/>
            </a:xfrm>
            <a:prstGeom prst="line">
              <a:avLst/>
            </a:prstGeom>
            <a:noFill/>
            <a:ln w="222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Gerade Verbindung 186"/>
            <p:cNvCxnSpPr>
              <a:cxnSpLocks noChangeShapeType="1"/>
            </p:cNvCxnSpPr>
            <p:nvPr/>
          </p:nvCxnSpPr>
          <p:spPr bwMode="auto">
            <a:xfrm rot="16200000" flipH="1">
              <a:off x="3111946" y="2479824"/>
              <a:ext cx="935037" cy="184150"/>
            </a:xfrm>
            <a:prstGeom prst="line">
              <a:avLst/>
            </a:prstGeom>
            <a:noFill/>
            <a:ln w="222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8" name="Rechteck 187"/>
            <p:cNvSpPr/>
            <p:nvPr/>
          </p:nvSpPr>
          <p:spPr bwMode="auto">
            <a:xfrm>
              <a:off x="3487735" y="2104074"/>
              <a:ext cx="183633" cy="935567"/>
            </a:xfrm>
            <a:prstGeom prst="rect">
              <a:avLst/>
            </a:prstGeom>
            <a:noFill/>
            <a:ln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defTabSz="801688">
                <a:defRPr/>
              </a:pPr>
              <a:endParaRPr lang="de-DE"/>
            </a:p>
          </p:txBody>
        </p:sp>
        <p:cxnSp>
          <p:nvCxnSpPr>
            <p:cNvPr id="9241" name="Gerade Verbindung 185"/>
            <p:cNvCxnSpPr>
              <a:cxnSpLocks noChangeShapeType="1"/>
            </p:cNvCxnSpPr>
            <p:nvPr/>
          </p:nvCxnSpPr>
          <p:spPr bwMode="auto">
            <a:xfrm rot="17580000" flipH="1">
              <a:off x="3130202" y="2490143"/>
              <a:ext cx="898525" cy="184150"/>
            </a:xfrm>
            <a:prstGeom prst="line">
              <a:avLst/>
            </a:prstGeom>
            <a:noFill/>
            <a:ln w="222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2" name="Rechteck 150"/>
            <p:cNvSpPr>
              <a:spLocks noChangeArrowheads="1"/>
            </p:cNvSpPr>
            <p:nvPr/>
          </p:nvSpPr>
          <p:spPr bwMode="auto">
            <a:xfrm>
              <a:off x="5017740" y="2104380"/>
              <a:ext cx="368300" cy="1006475"/>
            </a:xfrm>
            <a:prstGeom prst="rect">
              <a:avLst/>
            </a:prstGeom>
            <a:noFill/>
            <a:ln w="222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801688"/>
              <a:endParaRPr lang="de-DE"/>
            </a:p>
          </p:txBody>
        </p:sp>
        <p:sp>
          <p:nvSpPr>
            <p:cNvPr id="9243" name="Rechteck 151"/>
            <p:cNvSpPr>
              <a:spLocks noChangeArrowheads="1"/>
            </p:cNvSpPr>
            <p:nvPr/>
          </p:nvSpPr>
          <p:spPr bwMode="auto">
            <a:xfrm>
              <a:off x="4508153" y="2099617"/>
              <a:ext cx="366712" cy="1008063"/>
            </a:xfrm>
            <a:prstGeom prst="rect">
              <a:avLst/>
            </a:prstGeom>
            <a:noFill/>
            <a:ln w="222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801688"/>
              <a:endParaRPr lang="de-DE"/>
            </a:p>
          </p:txBody>
        </p:sp>
        <p:cxnSp>
          <p:nvCxnSpPr>
            <p:cNvPr id="9244" name="Gerade Verbindung 152"/>
            <p:cNvCxnSpPr>
              <a:cxnSpLocks noChangeShapeType="1"/>
            </p:cNvCxnSpPr>
            <p:nvPr/>
          </p:nvCxnSpPr>
          <p:spPr bwMode="auto">
            <a:xfrm rot="5400000" flipH="1" flipV="1">
              <a:off x="5723384" y="3129111"/>
              <a:ext cx="179388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5" name="Gerade Verbindung 153"/>
            <p:cNvCxnSpPr>
              <a:cxnSpLocks noChangeShapeType="1"/>
            </p:cNvCxnSpPr>
            <p:nvPr/>
          </p:nvCxnSpPr>
          <p:spPr bwMode="auto">
            <a:xfrm rot="5400000">
              <a:off x="5560665" y="2283768"/>
              <a:ext cx="504825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6" name="Gerade Verbindung 154"/>
            <p:cNvCxnSpPr>
              <a:cxnSpLocks noChangeShapeType="1"/>
            </p:cNvCxnSpPr>
            <p:nvPr/>
          </p:nvCxnSpPr>
          <p:spPr bwMode="auto">
            <a:xfrm rot="5400000">
              <a:off x="5678140" y="2833043"/>
              <a:ext cx="269875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7" name="Freihandform 156"/>
            <p:cNvSpPr>
              <a:spLocks/>
            </p:cNvSpPr>
            <p:nvPr/>
          </p:nvSpPr>
          <p:spPr bwMode="auto">
            <a:xfrm>
              <a:off x="4438452" y="3587105"/>
              <a:ext cx="1593850" cy="561975"/>
            </a:xfrm>
            <a:custGeom>
              <a:avLst/>
              <a:gdLst>
                <a:gd name="T0" fmla="*/ 0 w 1875481"/>
                <a:gd name="T1" fmla="*/ 0 h 562919"/>
                <a:gd name="T2" fmla="*/ 22441 w 1875481"/>
                <a:gd name="T3" fmla="*/ 429913 h 562919"/>
                <a:gd name="T4" fmla="*/ 55426 w 1875481"/>
                <a:gd name="T5" fmla="*/ 501563 h 562919"/>
                <a:gd name="T6" fmla="*/ 59211 w 1875481"/>
                <a:gd name="T7" fmla="*/ 175149 h 562919"/>
                <a:gd name="T8" fmla="*/ 49748 w 1875481"/>
                <a:gd name="T9" fmla="*/ 175149 h 562919"/>
                <a:gd name="T10" fmla="*/ 53263 w 1875481"/>
                <a:gd name="T11" fmla="*/ 143304 h 562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5481"/>
                <a:gd name="T19" fmla="*/ 0 h 562919"/>
                <a:gd name="T20" fmla="*/ 1875481 w 1875481"/>
                <a:gd name="T21" fmla="*/ 562919 h 5629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5481" h="562919">
                  <a:moveTo>
                    <a:pt x="0" y="0"/>
                  </a:moveTo>
                  <a:cubicBezTo>
                    <a:pt x="201140" y="179173"/>
                    <a:pt x="402281" y="358347"/>
                    <a:pt x="683740" y="444844"/>
                  </a:cubicBezTo>
                  <a:cubicBezTo>
                    <a:pt x="965199" y="531341"/>
                    <a:pt x="1502033" y="562919"/>
                    <a:pt x="1688757" y="518984"/>
                  </a:cubicBezTo>
                  <a:cubicBezTo>
                    <a:pt x="1875481" y="475049"/>
                    <a:pt x="1832918" y="237525"/>
                    <a:pt x="1804086" y="181233"/>
                  </a:cubicBezTo>
                  <a:cubicBezTo>
                    <a:pt x="1775254" y="124941"/>
                    <a:pt x="1545967" y="186725"/>
                    <a:pt x="1515762" y="181233"/>
                  </a:cubicBezTo>
                  <a:cubicBezTo>
                    <a:pt x="1485557" y="175741"/>
                    <a:pt x="1554205" y="162011"/>
                    <a:pt x="1622854" y="148282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cxnSp>
          <p:nvCxnSpPr>
            <p:cNvPr id="9248" name="Gerade Verbindung 157"/>
            <p:cNvCxnSpPr>
              <a:cxnSpLocks noChangeShapeType="1"/>
            </p:cNvCxnSpPr>
            <p:nvPr/>
          </p:nvCxnSpPr>
          <p:spPr bwMode="auto">
            <a:xfrm rot="5400000">
              <a:off x="6046440" y="2671118"/>
              <a:ext cx="269875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9" name="Gerade Verbindung 158"/>
            <p:cNvCxnSpPr>
              <a:cxnSpLocks noChangeShapeType="1"/>
            </p:cNvCxnSpPr>
            <p:nvPr/>
          </p:nvCxnSpPr>
          <p:spPr bwMode="auto">
            <a:xfrm rot="5400000">
              <a:off x="6046440" y="3318818"/>
              <a:ext cx="269875" cy="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0" name="Freihandform 159"/>
            <p:cNvSpPr>
              <a:spLocks/>
            </p:cNvSpPr>
            <p:nvPr/>
          </p:nvSpPr>
          <p:spPr bwMode="auto">
            <a:xfrm>
              <a:off x="4528790" y="2599680"/>
              <a:ext cx="1223963" cy="584200"/>
            </a:xfrm>
            <a:custGeom>
              <a:avLst/>
              <a:gdLst>
                <a:gd name="T0" fmla="*/ 0 w 1440160"/>
                <a:gd name="T1" fmla="*/ 94391 h 521947"/>
                <a:gd name="T2" fmla="*/ 14344 w 1440160"/>
                <a:gd name="T3" fmla="*/ 917886 h 521947"/>
                <a:gd name="T4" fmla="*/ 30756 w 1440160"/>
                <a:gd name="T5" fmla="*/ 5241230 h 521947"/>
                <a:gd name="T6" fmla="*/ 47316 w 1440160"/>
                <a:gd name="T7" fmla="*/ 6956852 h 5219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160"/>
                <a:gd name="T13" fmla="*/ 0 h 521947"/>
                <a:gd name="T14" fmla="*/ 1440160 w 1440160"/>
                <a:gd name="T15" fmla="*/ 521947 h 5219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160" h="521947">
                  <a:moveTo>
                    <a:pt x="0" y="7082"/>
                  </a:moveTo>
                  <a:cubicBezTo>
                    <a:pt x="135005" y="0"/>
                    <a:pt x="280588" y="4508"/>
                    <a:pt x="436605" y="68866"/>
                  </a:cubicBezTo>
                  <a:cubicBezTo>
                    <a:pt x="592622" y="133224"/>
                    <a:pt x="768845" y="317718"/>
                    <a:pt x="936104" y="393231"/>
                  </a:cubicBezTo>
                  <a:cubicBezTo>
                    <a:pt x="1103363" y="468744"/>
                    <a:pt x="1280998" y="519268"/>
                    <a:pt x="1440160" y="521947"/>
                  </a:cubicBezTo>
                </a:path>
              </a:pathLst>
            </a:custGeom>
            <a:noFill/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cxnSp>
          <p:nvCxnSpPr>
            <p:cNvPr id="9251" name="Gerade Verbindung 160"/>
            <p:cNvCxnSpPr>
              <a:cxnSpLocks noChangeShapeType="1"/>
              <a:stCxn id="9243" idx="1"/>
            </p:cNvCxnSpPr>
            <p:nvPr/>
          </p:nvCxnSpPr>
          <p:spPr bwMode="auto">
            <a:xfrm rot="10800000" flipH="1">
              <a:off x="4508153" y="2602855"/>
              <a:ext cx="18415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9252" name="Freihandform 161"/>
            <p:cNvSpPr>
              <a:spLocks/>
            </p:cNvSpPr>
            <p:nvPr/>
          </p:nvSpPr>
          <p:spPr bwMode="auto">
            <a:xfrm>
              <a:off x="4528790" y="2599680"/>
              <a:ext cx="1223963" cy="511175"/>
            </a:xfrm>
            <a:custGeom>
              <a:avLst/>
              <a:gdLst>
                <a:gd name="T0" fmla="*/ 0 w 1440160"/>
                <a:gd name="T1" fmla="*/ 4400 h 521947"/>
                <a:gd name="T2" fmla="*/ 14344 w 1440160"/>
                <a:gd name="T3" fmla="*/ 42806 h 521947"/>
                <a:gd name="T4" fmla="*/ 30756 w 1440160"/>
                <a:gd name="T5" fmla="*/ 244424 h 521947"/>
                <a:gd name="T6" fmla="*/ 47316 w 1440160"/>
                <a:gd name="T7" fmla="*/ 324428 h 5219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160"/>
                <a:gd name="T13" fmla="*/ 0 h 521947"/>
                <a:gd name="T14" fmla="*/ 1440160 w 1440160"/>
                <a:gd name="T15" fmla="*/ 521947 h 5219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160" h="521947">
                  <a:moveTo>
                    <a:pt x="0" y="7082"/>
                  </a:moveTo>
                  <a:cubicBezTo>
                    <a:pt x="135005" y="0"/>
                    <a:pt x="280588" y="4508"/>
                    <a:pt x="436605" y="68866"/>
                  </a:cubicBezTo>
                  <a:cubicBezTo>
                    <a:pt x="592622" y="133224"/>
                    <a:pt x="768845" y="317718"/>
                    <a:pt x="936104" y="393231"/>
                  </a:cubicBezTo>
                  <a:cubicBezTo>
                    <a:pt x="1103363" y="468744"/>
                    <a:pt x="1280998" y="519268"/>
                    <a:pt x="1440160" y="521947"/>
                  </a:cubicBezTo>
                </a:path>
              </a:pathLst>
            </a:custGeom>
            <a:noFill/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253" name="Freihandform 162"/>
            <p:cNvSpPr>
              <a:spLocks/>
            </p:cNvSpPr>
            <p:nvPr/>
          </p:nvSpPr>
          <p:spPr bwMode="auto">
            <a:xfrm>
              <a:off x="4528790" y="2599680"/>
              <a:ext cx="1223963" cy="395287"/>
            </a:xfrm>
            <a:custGeom>
              <a:avLst/>
              <a:gdLst>
                <a:gd name="T0" fmla="*/ 0 w 1440160"/>
                <a:gd name="T1" fmla="*/ 11 h 521947"/>
                <a:gd name="T2" fmla="*/ 14344 w 1440160"/>
                <a:gd name="T3" fmla="*/ 115 h 521947"/>
                <a:gd name="T4" fmla="*/ 30756 w 1440160"/>
                <a:gd name="T5" fmla="*/ 661 h 521947"/>
                <a:gd name="T6" fmla="*/ 47316 w 1440160"/>
                <a:gd name="T7" fmla="*/ 878 h 5219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160"/>
                <a:gd name="T13" fmla="*/ 0 h 521947"/>
                <a:gd name="T14" fmla="*/ 1440160 w 1440160"/>
                <a:gd name="T15" fmla="*/ 521947 h 5219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160" h="521947">
                  <a:moveTo>
                    <a:pt x="0" y="7082"/>
                  </a:moveTo>
                  <a:cubicBezTo>
                    <a:pt x="135005" y="0"/>
                    <a:pt x="280588" y="4508"/>
                    <a:pt x="436605" y="68866"/>
                  </a:cubicBezTo>
                  <a:cubicBezTo>
                    <a:pt x="592622" y="133224"/>
                    <a:pt x="768845" y="317718"/>
                    <a:pt x="936104" y="393231"/>
                  </a:cubicBezTo>
                  <a:cubicBezTo>
                    <a:pt x="1103363" y="468744"/>
                    <a:pt x="1280998" y="519268"/>
                    <a:pt x="1440160" y="521947"/>
                  </a:cubicBezTo>
                </a:path>
              </a:pathLst>
            </a:custGeom>
            <a:noFill/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9254" name="Freihandform 163"/>
            <p:cNvSpPr>
              <a:spLocks/>
            </p:cNvSpPr>
            <p:nvPr/>
          </p:nvSpPr>
          <p:spPr bwMode="auto">
            <a:xfrm>
              <a:off x="4528790" y="2607617"/>
              <a:ext cx="1223963" cy="287338"/>
            </a:xfrm>
            <a:custGeom>
              <a:avLst/>
              <a:gdLst>
                <a:gd name="T0" fmla="*/ 0 w 1440160"/>
                <a:gd name="T1" fmla="*/ 1 h 521947"/>
                <a:gd name="T2" fmla="*/ 14344 w 1440160"/>
                <a:gd name="T3" fmla="*/ 1 h 521947"/>
                <a:gd name="T4" fmla="*/ 30756 w 1440160"/>
                <a:gd name="T5" fmla="*/ 1 h 521947"/>
                <a:gd name="T6" fmla="*/ 47316 w 1440160"/>
                <a:gd name="T7" fmla="*/ 1 h 5219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160"/>
                <a:gd name="T13" fmla="*/ 0 h 521947"/>
                <a:gd name="T14" fmla="*/ 1440160 w 1440160"/>
                <a:gd name="T15" fmla="*/ 521947 h 5219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160" h="521947">
                  <a:moveTo>
                    <a:pt x="0" y="7082"/>
                  </a:moveTo>
                  <a:cubicBezTo>
                    <a:pt x="135005" y="0"/>
                    <a:pt x="280588" y="4508"/>
                    <a:pt x="436605" y="68866"/>
                  </a:cubicBezTo>
                  <a:cubicBezTo>
                    <a:pt x="592622" y="133224"/>
                    <a:pt x="768845" y="317718"/>
                    <a:pt x="936104" y="393231"/>
                  </a:cubicBezTo>
                  <a:cubicBezTo>
                    <a:pt x="1103363" y="468744"/>
                    <a:pt x="1280998" y="519268"/>
                    <a:pt x="1440160" y="521947"/>
                  </a:cubicBezTo>
                </a:path>
              </a:pathLst>
            </a:custGeom>
            <a:noFill/>
            <a:ln w="254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cxnSp>
          <p:nvCxnSpPr>
            <p:cNvPr id="9255" name="Gerade Verbindung 164"/>
            <p:cNvCxnSpPr>
              <a:cxnSpLocks noChangeShapeType="1"/>
            </p:cNvCxnSpPr>
            <p:nvPr/>
          </p:nvCxnSpPr>
          <p:spPr bwMode="auto">
            <a:xfrm>
              <a:off x="5752753" y="2894955"/>
              <a:ext cx="49212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6" name="Gerade Verbindung 165"/>
            <p:cNvCxnSpPr>
              <a:cxnSpLocks noChangeShapeType="1"/>
            </p:cNvCxnSpPr>
            <p:nvPr/>
          </p:nvCxnSpPr>
          <p:spPr bwMode="auto">
            <a:xfrm>
              <a:off x="5752753" y="3110855"/>
              <a:ext cx="49212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7" name="Gerade Verbindung 166"/>
            <p:cNvCxnSpPr>
              <a:cxnSpLocks noChangeShapeType="1"/>
            </p:cNvCxnSpPr>
            <p:nvPr/>
          </p:nvCxnSpPr>
          <p:spPr bwMode="auto">
            <a:xfrm>
              <a:off x="5752753" y="3183880"/>
              <a:ext cx="49212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8" name="Gerade Verbindung 167"/>
            <p:cNvCxnSpPr>
              <a:cxnSpLocks noChangeShapeType="1"/>
            </p:cNvCxnSpPr>
            <p:nvPr/>
          </p:nvCxnSpPr>
          <p:spPr bwMode="auto">
            <a:xfrm>
              <a:off x="5752753" y="2994967"/>
              <a:ext cx="428625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Bogen 168"/>
            <p:cNvSpPr/>
            <p:nvPr/>
          </p:nvSpPr>
          <p:spPr bwMode="auto">
            <a:xfrm>
              <a:off x="6149604" y="2773302"/>
              <a:ext cx="78844" cy="430690"/>
            </a:xfrm>
            <a:prstGeom prst="arc">
              <a:avLst>
                <a:gd name="adj1" fmla="val 5511753"/>
                <a:gd name="adj2" fmla="val 16229073"/>
              </a:avLst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defTabSz="801688">
                <a:defRPr/>
              </a:pPr>
              <a:endParaRPr lang="de-DE"/>
            </a:p>
          </p:txBody>
        </p:sp>
        <p:cxnSp>
          <p:nvCxnSpPr>
            <p:cNvPr id="9260" name="Gerade Verbindung mit Pfeil 169"/>
            <p:cNvCxnSpPr>
              <a:cxnSpLocks noChangeShapeType="1"/>
            </p:cNvCxnSpPr>
            <p:nvPr/>
          </p:nvCxnSpPr>
          <p:spPr bwMode="auto">
            <a:xfrm>
              <a:off x="5775127" y="2991792"/>
              <a:ext cx="1173137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61" name="Gerade Verbindung 171"/>
            <p:cNvCxnSpPr>
              <a:cxnSpLocks noChangeShapeType="1"/>
            </p:cNvCxnSpPr>
            <p:nvPr/>
          </p:nvCxnSpPr>
          <p:spPr bwMode="auto">
            <a:xfrm rot="5400000">
              <a:off x="2124163" y="2607618"/>
              <a:ext cx="720725" cy="0"/>
            </a:xfrm>
            <a:prstGeom prst="line">
              <a:avLst/>
            </a:prstGeom>
            <a:noFill/>
            <a:ln w="3175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2" name="Textfeld 172"/>
            <p:cNvSpPr txBox="1">
              <a:spLocks noChangeArrowheads="1"/>
            </p:cNvSpPr>
            <p:nvPr/>
          </p:nvSpPr>
          <p:spPr bwMode="auto">
            <a:xfrm>
              <a:off x="2674590" y="1918642"/>
              <a:ext cx="873125" cy="287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 b="0" u="none">
                  <a:latin typeface="Arial" charset="0"/>
                </a:rPr>
                <a:t>aperture</a:t>
              </a:r>
              <a:endParaRPr lang="de-DE" sz="1600" b="0" u="none">
                <a:latin typeface="Arial" charset="0"/>
              </a:endParaRPr>
            </a:p>
          </p:txBody>
        </p:sp>
        <p:sp>
          <p:nvSpPr>
            <p:cNvPr id="9263" name="Textfeld 173"/>
            <p:cNvSpPr txBox="1">
              <a:spLocks noChangeArrowheads="1"/>
            </p:cNvSpPr>
            <p:nvPr/>
          </p:nvSpPr>
          <p:spPr bwMode="auto">
            <a:xfrm>
              <a:off x="3213568" y="3050530"/>
              <a:ext cx="1261248" cy="497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 b="0" u="none">
                  <a:latin typeface="Arial" charset="0"/>
                </a:rPr>
                <a:t>mini-</a:t>
              </a:r>
            </a:p>
            <a:p>
              <a:pPr eaLnBrk="1" hangingPunct="1"/>
              <a:r>
                <a:rPr lang="en-US" sz="1600" b="0" u="none">
                  <a:latin typeface="Arial" charset="0"/>
                </a:rPr>
                <a:t>quadrupoles</a:t>
              </a:r>
              <a:endParaRPr lang="de-DE" sz="1600" b="0" u="none">
                <a:latin typeface="Arial" charset="0"/>
              </a:endParaRPr>
            </a:p>
          </p:txBody>
        </p:sp>
        <p:sp>
          <p:nvSpPr>
            <p:cNvPr id="9264" name="Textfeld 174"/>
            <p:cNvSpPr txBox="1">
              <a:spLocks noChangeArrowheads="1"/>
            </p:cNvSpPr>
            <p:nvPr/>
          </p:nvSpPr>
          <p:spPr bwMode="auto">
            <a:xfrm>
              <a:off x="4427984" y="1835869"/>
              <a:ext cx="11366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 b="0" u="none">
                  <a:latin typeface="Arial" charset="0"/>
                </a:rPr>
                <a:t>D+        D-</a:t>
              </a:r>
              <a:endParaRPr lang="de-DE" sz="1400" b="0" u="none">
                <a:latin typeface="Arial" charset="0"/>
              </a:endParaRPr>
            </a:p>
          </p:txBody>
        </p:sp>
        <p:sp>
          <p:nvSpPr>
            <p:cNvPr id="9265" name="Textfeld 175"/>
            <p:cNvSpPr txBox="1">
              <a:spLocks noChangeArrowheads="1"/>
            </p:cNvSpPr>
            <p:nvPr/>
          </p:nvSpPr>
          <p:spPr bwMode="auto">
            <a:xfrm>
              <a:off x="4773265" y="3121967"/>
              <a:ext cx="1530350" cy="70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 b="0" u="none">
                  <a:latin typeface="Arial" charset="0"/>
                </a:rPr>
                <a:t>aperture or</a:t>
              </a:r>
            </a:p>
            <a:p>
              <a:pPr eaLnBrk="1" hangingPunct="1"/>
              <a:r>
                <a:rPr lang="en-US" sz="1600" b="0" u="none">
                  <a:latin typeface="Arial" charset="0"/>
                </a:rPr>
                <a:t>spectrometer plate</a:t>
              </a:r>
              <a:endParaRPr lang="de-DE" sz="1600" b="0" u="none">
                <a:latin typeface="Arial" charset="0"/>
              </a:endParaRPr>
            </a:p>
          </p:txBody>
        </p:sp>
        <p:sp>
          <p:nvSpPr>
            <p:cNvPr id="9266" name="Textfeld 176"/>
            <p:cNvSpPr txBox="1">
              <a:spLocks noChangeArrowheads="1"/>
            </p:cNvSpPr>
            <p:nvPr/>
          </p:nvSpPr>
          <p:spPr bwMode="auto">
            <a:xfrm>
              <a:off x="2123728" y="1691853"/>
              <a:ext cx="795337" cy="497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 u="none">
                  <a:solidFill>
                    <a:srgbClr val="00B050"/>
                  </a:solidFill>
                  <a:latin typeface="Arial" charset="0"/>
                </a:rPr>
                <a:t>DLC foil</a:t>
              </a:r>
              <a:endParaRPr lang="de-DE" sz="1600" u="none">
                <a:solidFill>
                  <a:srgbClr val="00B050"/>
                </a:solidFill>
                <a:latin typeface="Arial" charset="0"/>
              </a:endParaRPr>
            </a:p>
          </p:txBody>
        </p:sp>
        <p:sp>
          <p:nvSpPr>
            <p:cNvPr id="9267" name="Textfeld 177"/>
            <p:cNvSpPr txBox="1">
              <a:spLocks noChangeArrowheads="1"/>
            </p:cNvSpPr>
            <p:nvPr/>
          </p:nvSpPr>
          <p:spPr bwMode="auto">
            <a:xfrm>
              <a:off x="366251" y="3032717"/>
              <a:ext cx="2315606" cy="863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 u="none">
                  <a:solidFill>
                    <a:srgbClr val="CC0000"/>
                  </a:solidFill>
                  <a:latin typeface="Arial" charset="0"/>
                  <a:cs typeface="Arial" charset="0"/>
                </a:rPr>
                <a:t>ATLAS laser</a:t>
              </a:r>
            </a:p>
            <a:p>
              <a:r>
                <a:rPr lang="en-US" sz="2000" u="none">
                  <a:solidFill>
                    <a:srgbClr val="CC0000"/>
                  </a:solidFill>
                  <a:latin typeface="Arial" charset="0"/>
                  <a:cs typeface="Arial" charset="0"/>
                </a:rPr>
                <a:t>(60 J, 20 fs, 3 PW, 1-5 Hz)</a:t>
              </a:r>
              <a:endParaRPr lang="de-DE" sz="2000" u="none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68" name="Textfeld 178"/>
            <p:cNvSpPr txBox="1">
              <a:spLocks noChangeArrowheads="1"/>
            </p:cNvSpPr>
            <p:nvPr/>
          </p:nvSpPr>
          <p:spPr bwMode="auto">
            <a:xfrm>
              <a:off x="5941219" y="1979885"/>
              <a:ext cx="935037" cy="497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 b="0" u="none">
                  <a:latin typeface="Arial" charset="0"/>
                </a:rPr>
                <a:t>Kapton foil</a:t>
              </a:r>
              <a:endParaRPr lang="de-DE" sz="1600" b="0" u="none">
                <a:latin typeface="Arial" charset="0"/>
              </a:endParaRPr>
            </a:p>
          </p:txBody>
        </p:sp>
        <p:sp>
          <p:nvSpPr>
            <p:cNvPr id="15419" name="Textfeld 180"/>
            <p:cNvSpPr txBox="1">
              <a:spLocks noChangeArrowheads="1"/>
            </p:cNvSpPr>
            <p:nvPr/>
          </p:nvSpPr>
          <p:spPr bwMode="auto">
            <a:xfrm>
              <a:off x="2569503" y="2310210"/>
              <a:ext cx="489124" cy="584604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200" u="none" dirty="0">
                  <a:solidFill>
                    <a:srgbClr val="FF0000"/>
                  </a:solidFill>
                </a:rPr>
                <a:t>I.</a:t>
              </a:r>
              <a:endParaRPr lang="de-DE" sz="3200" u="none" dirty="0">
                <a:solidFill>
                  <a:srgbClr val="FF0000"/>
                </a:solidFill>
              </a:endParaRPr>
            </a:p>
          </p:txBody>
        </p:sp>
        <p:sp>
          <p:nvSpPr>
            <p:cNvPr id="184" name="Bogen 183"/>
            <p:cNvSpPr/>
            <p:nvPr/>
          </p:nvSpPr>
          <p:spPr bwMode="auto">
            <a:xfrm>
              <a:off x="4222307" y="1960527"/>
              <a:ext cx="734417" cy="646710"/>
            </a:xfrm>
            <a:prstGeom prst="arc">
              <a:avLst>
                <a:gd name="adj1" fmla="val 21488732"/>
                <a:gd name="adj2" fmla="val 5690851"/>
              </a:avLst>
            </a:pr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defTabSz="801688">
                <a:defRPr/>
              </a:pPr>
              <a:endParaRPr lang="de-DE"/>
            </a:p>
          </p:txBody>
        </p:sp>
        <p:sp>
          <p:nvSpPr>
            <p:cNvPr id="29" name="Chevron 28"/>
            <p:cNvSpPr/>
            <p:nvPr/>
          </p:nvSpPr>
          <p:spPr bwMode="auto">
            <a:xfrm>
              <a:off x="366251" y="2249454"/>
              <a:ext cx="852683" cy="711516"/>
            </a:xfrm>
            <a:prstGeom prst="chevron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400040"/>
                </a:gs>
                <a:gs pos="100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Chevron 87"/>
            <p:cNvSpPr/>
            <p:nvPr/>
          </p:nvSpPr>
          <p:spPr bwMode="auto">
            <a:xfrm>
              <a:off x="1645276" y="2246754"/>
              <a:ext cx="852683" cy="711516"/>
            </a:xfrm>
            <a:prstGeom prst="chevron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400040"/>
                </a:gs>
                <a:gs pos="100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Chevron 88"/>
            <p:cNvSpPr/>
            <p:nvPr/>
          </p:nvSpPr>
          <p:spPr bwMode="auto">
            <a:xfrm>
              <a:off x="1008684" y="2249454"/>
              <a:ext cx="852683" cy="710166"/>
            </a:xfrm>
            <a:prstGeom prst="chevron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400040"/>
                </a:gs>
                <a:gs pos="100000">
                  <a:srgbClr val="8F0040"/>
                </a:gs>
                <a:gs pos="99000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226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827088" y="6350"/>
            <a:ext cx="6646862" cy="771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2800" dirty="0" smtClean="0">
                <a:solidFill>
                  <a:srgbClr val="EA1F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Prompt gamma emission from </a:t>
            </a:r>
          </a:p>
          <a:p>
            <a:pPr algn="ctr">
              <a:lnSpc>
                <a:spcPct val="93000"/>
              </a:lnSpc>
              <a:defRPr/>
            </a:pPr>
            <a:r>
              <a:rPr lang="en-US" sz="2800" dirty="0" smtClean="0">
                <a:solidFill>
                  <a:srgbClr val="EA1F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proton beam on biomedical sample 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1588" y="4532313"/>
            <a:ext cx="3994150" cy="1055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de-DE" sz="2000" b="0" u="none" dirty="0" err="1">
                <a:solidFill>
                  <a:srgbClr val="008000"/>
                </a:solidFill>
                <a:latin typeface="+mn-lt"/>
              </a:rPr>
              <a:t>i</a:t>
            </a:r>
            <a:r>
              <a:rPr lang="de-DE" sz="2000" b="0" u="none" dirty="0" err="1" smtClean="0">
                <a:solidFill>
                  <a:srgbClr val="008000"/>
                </a:solidFill>
                <a:latin typeface="+mn-lt"/>
              </a:rPr>
              <a:t>rradiation</a:t>
            </a:r>
            <a:r>
              <a:rPr lang="de-DE" sz="2000" b="0" u="none" dirty="0" smtClean="0">
                <a:solidFill>
                  <a:srgbClr val="008000"/>
                </a:solidFill>
                <a:latin typeface="Symbol" pitchFamily="18" charset="2"/>
              </a:rPr>
              <a:t> </a:t>
            </a:r>
            <a:r>
              <a:rPr lang="de-DE" sz="2000" b="0" u="none" dirty="0" err="1" smtClean="0">
                <a:solidFill>
                  <a:srgbClr val="008000"/>
                </a:solidFill>
                <a:latin typeface="+mn-lt"/>
              </a:rPr>
              <a:t>of</a:t>
            </a:r>
            <a:r>
              <a:rPr lang="de-DE" sz="2000" b="0" u="none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de-DE" sz="2000" b="0" u="none" dirty="0" err="1" smtClean="0">
                <a:solidFill>
                  <a:srgbClr val="008000"/>
                </a:solidFill>
                <a:latin typeface="+mn-lt"/>
              </a:rPr>
              <a:t>water</a:t>
            </a:r>
            <a:r>
              <a:rPr lang="de-DE" sz="2000" b="0" u="none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de-DE" sz="2000" b="0" u="none" dirty="0" err="1" smtClean="0">
                <a:solidFill>
                  <a:srgbClr val="008000"/>
                </a:solidFill>
                <a:latin typeface="+mn-lt"/>
              </a:rPr>
              <a:t>phantom</a:t>
            </a:r>
            <a:r>
              <a:rPr lang="de-DE" sz="2000" b="0" u="none" dirty="0" smtClean="0">
                <a:solidFill>
                  <a:srgbClr val="008000"/>
                </a:solidFill>
                <a:latin typeface="+mn-lt"/>
              </a:rPr>
              <a:t> </a:t>
            </a:r>
          </a:p>
          <a:p>
            <a:pPr marL="342900" indent="-342900">
              <a:buClr>
                <a:srgbClr val="FF0000"/>
              </a:buClr>
              <a:defRPr/>
            </a:pPr>
            <a:r>
              <a:rPr lang="de-DE" sz="2000" b="0" u="none" dirty="0" smtClean="0">
                <a:solidFill>
                  <a:srgbClr val="008000"/>
                </a:solidFill>
                <a:latin typeface="+mn-lt"/>
              </a:rPr>
              <a:t>     </a:t>
            </a:r>
            <a:r>
              <a:rPr lang="de-DE" sz="2000" b="0" u="none" dirty="0" err="1" smtClean="0">
                <a:solidFill>
                  <a:srgbClr val="008000"/>
                </a:solidFill>
                <a:latin typeface="+mn-lt"/>
              </a:rPr>
              <a:t>with</a:t>
            </a:r>
            <a:r>
              <a:rPr lang="de-DE" sz="2000" b="0" u="none" dirty="0" smtClean="0">
                <a:solidFill>
                  <a:srgbClr val="008000"/>
                </a:solidFill>
                <a:latin typeface="+mn-lt"/>
              </a:rPr>
              <a:t> 100 </a:t>
            </a:r>
            <a:r>
              <a:rPr lang="de-DE" sz="2000" b="0" u="none" dirty="0" err="1" smtClean="0">
                <a:solidFill>
                  <a:srgbClr val="008000"/>
                </a:solidFill>
                <a:latin typeface="+mn-lt"/>
              </a:rPr>
              <a:t>MeV</a:t>
            </a:r>
            <a:r>
              <a:rPr lang="de-DE" sz="2000" b="0" u="none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de-DE" sz="2000" b="0" u="none" dirty="0" err="1" smtClean="0">
                <a:solidFill>
                  <a:srgbClr val="008000"/>
                </a:solidFill>
                <a:latin typeface="+mn-lt"/>
              </a:rPr>
              <a:t>protons</a:t>
            </a:r>
            <a:r>
              <a:rPr lang="de-DE" sz="2000" b="0" u="none" dirty="0" smtClean="0">
                <a:solidFill>
                  <a:srgbClr val="000099"/>
                </a:solidFill>
                <a:latin typeface="+mn-lt"/>
              </a:rPr>
              <a:t> </a:t>
            </a:r>
          </a:p>
          <a:p>
            <a:pPr marL="342900" indent="-342900">
              <a:buClr>
                <a:srgbClr val="FF0000"/>
              </a:buClr>
              <a:defRPr/>
            </a:pPr>
            <a:r>
              <a:rPr lang="de-DE" sz="2000" b="0" u="none" dirty="0" smtClean="0">
                <a:solidFill>
                  <a:srgbClr val="000099"/>
                </a:solidFill>
                <a:latin typeface="+mn-lt"/>
              </a:rPr>
              <a:t>     (FLUKA </a:t>
            </a:r>
            <a:r>
              <a:rPr lang="de-DE" sz="2000" b="0" u="none" dirty="0" err="1" smtClean="0">
                <a:solidFill>
                  <a:srgbClr val="000099"/>
                </a:solidFill>
                <a:latin typeface="+mn-lt"/>
              </a:rPr>
              <a:t>simulation</a:t>
            </a:r>
            <a:r>
              <a:rPr lang="de-DE" sz="2000" b="0" u="none" dirty="0" smtClean="0">
                <a:solidFill>
                  <a:srgbClr val="000099"/>
                </a:solidFill>
                <a:latin typeface="+mn-lt"/>
              </a:rPr>
              <a:t>):</a:t>
            </a:r>
          </a:p>
        </p:txBody>
      </p:sp>
      <p:sp>
        <p:nvSpPr>
          <p:cNvPr id="48" name="Rechteck 47"/>
          <p:cNvSpPr/>
          <p:nvPr/>
        </p:nvSpPr>
        <p:spPr>
          <a:xfrm>
            <a:off x="34925" y="5589588"/>
            <a:ext cx="51133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sz="2000" b="0" u="none" dirty="0">
                <a:latin typeface="+mn-lt"/>
              </a:rPr>
              <a:t> ca. 0.042 </a:t>
            </a:r>
            <a:r>
              <a:rPr lang="en-US" sz="2000" b="0" u="none" dirty="0">
                <a:latin typeface="Symbol" pitchFamily="18" charset="2"/>
              </a:rPr>
              <a:t>g</a:t>
            </a:r>
            <a:r>
              <a:rPr lang="en-US" sz="2000" b="0" u="none" dirty="0">
                <a:latin typeface="+mn-lt"/>
              </a:rPr>
              <a:t> / primary proton </a:t>
            </a:r>
          </a:p>
          <a:p>
            <a:pPr>
              <a:buFontTx/>
              <a:buChar char="-"/>
              <a:defRPr/>
            </a:pPr>
            <a:r>
              <a:rPr lang="en-US" sz="2000" b="0" u="none" dirty="0">
                <a:latin typeface="+mn-lt"/>
              </a:rPr>
              <a:t> </a:t>
            </a:r>
            <a:r>
              <a:rPr lang="en-US" sz="2000" b="0" u="none" dirty="0"/>
              <a:t>ca. 10</a:t>
            </a:r>
            <a:r>
              <a:rPr lang="en-US" sz="2000" b="0" u="none" baseline="30000" dirty="0"/>
              <a:t>8</a:t>
            </a:r>
            <a:r>
              <a:rPr lang="en-US" sz="2000" b="0" u="none" dirty="0"/>
              <a:t> protons (16 </a:t>
            </a:r>
            <a:r>
              <a:rPr lang="en-US" sz="2000" b="0" u="none" dirty="0" err="1"/>
              <a:t>pC</a:t>
            </a:r>
            <a:r>
              <a:rPr lang="en-US" sz="2000" b="0" u="none" dirty="0"/>
              <a:t>) per laser pulse</a:t>
            </a:r>
            <a:endParaRPr lang="en-US" sz="2000" b="0" u="none" dirty="0">
              <a:latin typeface="+mn-lt"/>
            </a:endParaRPr>
          </a:p>
          <a:p>
            <a:pPr>
              <a:defRPr/>
            </a:pPr>
            <a:r>
              <a:rPr lang="en-US" sz="2000" b="0" u="none" dirty="0">
                <a:latin typeface="+mn-lt"/>
                <a:sym typeface="Wingdings" pitchFamily="2" charset="2"/>
              </a:rPr>
              <a:t> ca. 4.2</a:t>
            </a:r>
            <a:r>
              <a:rPr lang="en-US" sz="2000" u="none" baseline="30000" dirty="0">
                <a:latin typeface="+mn-lt"/>
                <a:sym typeface="Wingdings" pitchFamily="2" charset="2"/>
              </a:rPr>
              <a:t>.</a:t>
            </a:r>
            <a:r>
              <a:rPr lang="en-US" sz="2000" b="0" u="none" dirty="0">
                <a:latin typeface="+mn-lt"/>
                <a:sym typeface="Wingdings" pitchFamily="2" charset="2"/>
              </a:rPr>
              <a:t>10</a:t>
            </a:r>
            <a:r>
              <a:rPr lang="en-US" sz="2000" b="0" u="none" baseline="30000" dirty="0">
                <a:latin typeface="+mn-lt"/>
                <a:sym typeface="Wingdings" pitchFamily="2" charset="2"/>
              </a:rPr>
              <a:t>6</a:t>
            </a:r>
            <a:r>
              <a:rPr lang="en-US" sz="2000" b="0" u="none" dirty="0">
                <a:latin typeface="+mn-lt"/>
                <a:sym typeface="Wingdings" pitchFamily="2" charset="2"/>
              </a:rPr>
              <a:t> </a:t>
            </a:r>
            <a:r>
              <a:rPr lang="en-US" sz="2000" b="0" u="none" dirty="0"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="0" u="none" dirty="0">
                <a:latin typeface="+mn-lt"/>
                <a:sym typeface="Wingdings" pitchFamily="2" charset="2"/>
              </a:rPr>
              <a:t>/laser pulse </a:t>
            </a:r>
          </a:p>
        </p:txBody>
      </p:sp>
      <p:grpSp>
        <p:nvGrpSpPr>
          <p:cNvPr id="10245" name="Group 31"/>
          <p:cNvGrpSpPr>
            <a:grpSpLocks/>
          </p:cNvGrpSpPr>
          <p:nvPr/>
        </p:nvGrpSpPr>
        <p:grpSpPr bwMode="auto">
          <a:xfrm>
            <a:off x="4787900" y="3068638"/>
            <a:ext cx="4230688" cy="3159125"/>
            <a:chOff x="4913053" y="2802414"/>
            <a:chExt cx="4230947" cy="3158741"/>
          </a:xfrm>
        </p:grpSpPr>
        <p:pic>
          <p:nvPicPr>
            <p:cNvPr id="10250" name="Grafik 55" descr="100MeV_p_H2O-50cm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" t="9448" r="9464"/>
            <a:stretch>
              <a:fillRect/>
            </a:stretch>
          </p:blipFill>
          <p:spPr bwMode="auto">
            <a:xfrm>
              <a:off x="4990312" y="2852936"/>
              <a:ext cx="4153688" cy="291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3" name="Text Box 34"/>
            <p:cNvSpPr txBox="1">
              <a:spLocks noChangeArrowheads="1"/>
            </p:cNvSpPr>
            <p:nvPr/>
          </p:nvSpPr>
          <p:spPr bwMode="auto">
            <a:xfrm>
              <a:off x="5532216" y="4437340"/>
              <a:ext cx="1776522" cy="722224"/>
            </a:xfrm>
            <a:prstGeom prst="rect">
              <a:avLst/>
            </a:prstGeom>
            <a:noFill/>
            <a:ln w="952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1600" b="0" u="none" dirty="0">
                  <a:solidFill>
                    <a:srgbClr val="339933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4.4 </a:t>
              </a:r>
              <a:r>
                <a:rPr lang="de-DE" sz="1600" b="0" u="none" dirty="0" err="1">
                  <a:solidFill>
                    <a:srgbClr val="339933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MeV</a:t>
              </a:r>
              <a:r>
                <a:rPr lang="de-DE" sz="1600" b="0" u="none" dirty="0">
                  <a:solidFill>
                    <a:srgbClr val="339933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 </a:t>
              </a:r>
              <a:r>
                <a:rPr lang="de-DE" sz="1600" b="0" u="none" baseline="33000" dirty="0">
                  <a:solidFill>
                    <a:srgbClr val="339933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12</a:t>
              </a:r>
              <a:r>
                <a:rPr lang="de-DE" sz="1600" b="0" u="none" dirty="0">
                  <a:solidFill>
                    <a:srgbClr val="339933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C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1600" b="0" u="none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5.2 </a:t>
              </a:r>
              <a:r>
                <a:rPr lang="de-DE" sz="1600" b="0" u="none" dirty="0" err="1">
                  <a:solidFill>
                    <a:schemeClr val="bg1">
                      <a:lumMod val="60000"/>
                      <a:lumOff val="40000"/>
                    </a:schemeClr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MeV</a:t>
              </a:r>
              <a:r>
                <a:rPr lang="de-DE" sz="1600" b="0" u="none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 </a:t>
              </a:r>
              <a:r>
                <a:rPr lang="de-DE" sz="1600" b="0" u="none" baseline="330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15</a:t>
              </a:r>
              <a:r>
                <a:rPr lang="de-DE" sz="1600" b="0" u="none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N, </a:t>
              </a:r>
              <a:r>
                <a:rPr lang="de-DE" sz="1600" b="0" u="none" baseline="33000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15</a:t>
              </a:r>
              <a:r>
                <a:rPr lang="de-DE" sz="1600" b="0" u="none" dirty="0">
                  <a:solidFill>
                    <a:schemeClr val="bg1">
                      <a:lumMod val="60000"/>
                      <a:lumOff val="40000"/>
                    </a:schemeClr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O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de-DE" sz="1600" b="0" u="none" dirty="0">
                  <a:solidFill>
                    <a:srgbClr val="7030A0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6.1 </a:t>
              </a:r>
              <a:r>
                <a:rPr lang="de-DE" sz="1600" b="0" u="none" dirty="0" err="1">
                  <a:solidFill>
                    <a:srgbClr val="7030A0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MeV</a:t>
              </a:r>
              <a:r>
                <a:rPr lang="de-DE" sz="1600" b="0" u="none" dirty="0">
                  <a:solidFill>
                    <a:srgbClr val="7030A0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 </a:t>
              </a:r>
              <a:r>
                <a:rPr lang="de-DE" sz="1600" b="0" u="none" baseline="33000" dirty="0">
                  <a:solidFill>
                    <a:srgbClr val="7030A0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16</a:t>
              </a:r>
              <a:r>
                <a:rPr lang="de-DE" sz="1600" b="0" u="none" dirty="0">
                  <a:solidFill>
                    <a:srgbClr val="7030A0"/>
                  </a:solidFill>
                  <a:latin typeface="Arial" charset="0"/>
                  <a:ea typeface="Lucida Sans Unicode" pitchFamily="32" charset="0"/>
                  <a:cs typeface="Lucida Sans Unicode" pitchFamily="32" charset="0"/>
                </a:rPr>
                <a:t>O</a:t>
              </a:r>
            </a:p>
          </p:txBody>
        </p:sp>
        <p:sp>
          <p:nvSpPr>
            <p:cNvPr id="10252" name="TextBox 1"/>
            <p:cNvSpPr txBox="1">
              <a:spLocks noChangeArrowheads="1"/>
            </p:cNvSpPr>
            <p:nvPr/>
          </p:nvSpPr>
          <p:spPr bwMode="auto">
            <a:xfrm rot="-5400000">
              <a:off x="4003990" y="4013649"/>
              <a:ext cx="21259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b="0" u="none">
                  <a:latin typeface="Arial" charset="0"/>
                  <a:cs typeface="Arial" charset="0"/>
                </a:rPr>
                <a:t>Counts / GeV/ incident p</a:t>
              </a:r>
              <a:endParaRPr lang="de-DE" sz="1400" b="0" u="none">
                <a:latin typeface="Arial" charset="0"/>
                <a:cs typeface="Arial" charset="0"/>
              </a:endParaRPr>
            </a:p>
          </p:txBody>
        </p:sp>
        <p:sp>
          <p:nvSpPr>
            <p:cNvPr id="59" name="Rechteck 58"/>
            <p:cNvSpPr/>
            <p:nvPr/>
          </p:nvSpPr>
          <p:spPr bwMode="auto">
            <a:xfrm>
              <a:off x="8086660" y="2889715"/>
              <a:ext cx="1022413" cy="142858"/>
            </a:xfrm>
            <a:prstGeom prst="rect">
              <a:avLst/>
            </a:prstGeom>
            <a:solidFill>
              <a:schemeClr val="tx1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Rechteck 60"/>
            <p:cNvSpPr/>
            <p:nvPr/>
          </p:nvSpPr>
          <p:spPr bwMode="auto">
            <a:xfrm>
              <a:off x="4981320" y="5588137"/>
              <a:ext cx="4162680" cy="361906"/>
            </a:xfrm>
            <a:prstGeom prst="rect">
              <a:avLst/>
            </a:prstGeom>
            <a:solidFill>
              <a:schemeClr val="tx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55" name="TextBox 11"/>
            <p:cNvSpPr txBox="1">
              <a:spLocks noChangeArrowheads="1"/>
            </p:cNvSpPr>
            <p:nvPr/>
          </p:nvSpPr>
          <p:spPr bwMode="auto">
            <a:xfrm>
              <a:off x="8109993" y="2802414"/>
              <a:ext cx="7441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 b="0" u="none">
                  <a:latin typeface="Arial" charset="0"/>
                  <a:cs typeface="Arial" charset="0"/>
                </a:rPr>
                <a:t>50 cm</a:t>
              </a:r>
              <a:endParaRPr lang="de-DE" sz="1600" b="0" u="none">
                <a:latin typeface="Arial" charset="0"/>
                <a:cs typeface="Arial" charset="0"/>
              </a:endParaRPr>
            </a:p>
          </p:txBody>
        </p:sp>
        <p:sp>
          <p:nvSpPr>
            <p:cNvPr id="10256" name="TextBox 12"/>
            <p:cNvSpPr txBox="1">
              <a:spLocks noChangeArrowheads="1"/>
            </p:cNvSpPr>
            <p:nvPr/>
          </p:nvSpPr>
          <p:spPr bwMode="auto">
            <a:xfrm>
              <a:off x="7960353" y="3590663"/>
              <a:ext cx="9621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600" b="0" u="none">
                  <a:latin typeface="Arial" charset="0"/>
                  <a:cs typeface="Arial" charset="0"/>
                </a:rPr>
                <a:t>Ø 10 cm</a:t>
              </a:r>
              <a:endParaRPr lang="de-DE" sz="1600" b="0" u="none"/>
            </a:p>
          </p:txBody>
        </p:sp>
        <p:grpSp>
          <p:nvGrpSpPr>
            <p:cNvPr id="10257" name="Group 29"/>
            <p:cNvGrpSpPr>
              <a:grpSpLocks/>
            </p:cNvGrpSpPr>
            <p:nvPr/>
          </p:nvGrpSpPr>
          <p:grpSpPr bwMode="auto">
            <a:xfrm>
              <a:off x="6251934" y="3870649"/>
              <a:ext cx="345524" cy="494455"/>
              <a:chOff x="6251934" y="3870649"/>
              <a:chExt cx="345524" cy="666094"/>
            </a:xfrm>
          </p:grpSpPr>
          <p:sp>
            <p:nvSpPr>
              <p:cNvPr id="10267" name="Line 20"/>
              <p:cNvSpPr>
                <a:spLocks noChangeShapeType="1"/>
              </p:cNvSpPr>
              <p:nvPr/>
            </p:nvSpPr>
            <p:spPr bwMode="auto">
              <a:xfrm flipV="1">
                <a:off x="6251934" y="3871406"/>
                <a:ext cx="0" cy="648073"/>
              </a:xfrm>
              <a:prstGeom prst="line">
                <a:avLst/>
              </a:prstGeom>
              <a:noFill/>
              <a:ln w="19050">
                <a:solidFill>
                  <a:srgbClr val="339933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 flipV="1">
                <a:off x="6408570" y="3870679"/>
                <a:ext cx="0" cy="64576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0000"/>
                    <a:lumOff val="40000"/>
                  </a:schemeClr>
                </a:solidFill>
                <a:miter lim="800000"/>
                <a:headEnd/>
                <a:tailEnd type="triangle" w="lg" len="med"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269" name="Line 20"/>
              <p:cNvSpPr>
                <a:spLocks noChangeShapeType="1"/>
              </p:cNvSpPr>
              <p:nvPr/>
            </p:nvSpPr>
            <p:spPr bwMode="auto">
              <a:xfrm flipV="1">
                <a:off x="6597458" y="3888670"/>
                <a:ext cx="0" cy="648073"/>
              </a:xfrm>
              <a:prstGeom prst="line">
                <a:avLst/>
              </a:prstGeom>
              <a:noFill/>
              <a:ln w="19050">
                <a:solidFill>
                  <a:srgbClr val="7030A0"/>
                </a:solidFill>
                <a:miter lim="800000"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258" name="TextBox 13"/>
            <p:cNvSpPr txBox="1">
              <a:spLocks noChangeArrowheads="1"/>
            </p:cNvSpPr>
            <p:nvPr/>
          </p:nvSpPr>
          <p:spPr bwMode="auto">
            <a:xfrm>
              <a:off x="7555581" y="3140968"/>
              <a:ext cx="2115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000" b="0" u="none">
                  <a:latin typeface="Arial" charset="0"/>
                  <a:cs typeface="Arial" charset="0"/>
                </a:rPr>
                <a:t>p</a:t>
              </a:r>
              <a:endParaRPr lang="de-DE" sz="2000" b="0" u="none">
                <a:latin typeface="Arial" charset="0"/>
                <a:cs typeface="Arial" charset="0"/>
              </a:endParaRPr>
            </a:p>
          </p:txBody>
        </p:sp>
        <p:sp>
          <p:nvSpPr>
            <p:cNvPr id="16" name="Flowchart: Magnetic Disk 15"/>
            <p:cNvSpPr/>
            <p:nvPr/>
          </p:nvSpPr>
          <p:spPr bwMode="auto">
            <a:xfrm rot="16200000">
              <a:off x="8155354" y="2909059"/>
              <a:ext cx="453227" cy="877010"/>
            </a:xfrm>
            <a:prstGeom prst="flowChartMagneticDisk">
              <a:avLst/>
            </a:prstGeom>
            <a:solidFill>
              <a:srgbClr val="FFFFCC"/>
            </a:solidFill>
            <a:ln w="12700">
              <a:headEnd type="none" w="sm" len="sm"/>
              <a:tailEnd type="none" w="sm" len="sm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262" name="Straight Arrow Connector 6"/>
            <p:cNvCxnSpPr>
              <a:cxnSpLocks noChangeShapeType="1"/>
            </p:cNvCxnSpPr>
            <p:nvPr/>
          </p:nvCxnSpPr>
          <p:spPr bwMode="auto">
            <a:xfrm>
              <a:off x="7895962" y="3347564"/>
              <a:ext cx="292337" cy="0"/>
            </a:xfrm>
            <a:prstGeom prst="straightConnector1">
              <a:avLst/>
            </a:prstGeom>
            <a:noFill/>
            <a:ln w="25400" cap="sq" algn="ctr">
              <a:solidFill>
                <a:srgbClr val="C00000"/>
              </a:solidFill>
              <a:prstDash val="dash"/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3" name="Straight Connector 18"/>
            <p:cNvCxnSpPr>
              <a:cxnSpLocks noChangeShapeType="1"/>
            </p:cNvCxnSpPr>
            <p:nvPr/>
          </p:nvCxnSpPr>
          <p:spPr bwMode="auto">
            <a:xfrm>
              <a:off x="7867439" y="3341688"/>
              <a:ext cx="171304" cy="3429"/>
            </a:xfrm>
            <a:prstGeom prst="line">
              <a:avLst/>
            </a:prstGeom>
            <a:noFill/>
            <a:ln w="25400" cap="sq" algn="ctr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4" name="TextBox 14"/>
            <p:cNvSpPr txBox="1">
              <a:spLocks noChangeArrowheads="1"/>
            </p:cNvSpPr>
            <p:nvPr/>
          </p:nvSpPr>
          <p:spPr bwMode="auto">
            <a:xfrm>
              <a:off x="8265258" y="3172319"/>
              <a:ext cx="7481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 b="0" u="none">
                  <a:latin typeface="Arial" charset="0"/>
                  <a:cs typeface="Arial" charset="0"/>
                </a:rPr>
                <a:t>H</a:t>
              </a:r>
              <a:r>
                <a:rPr lang="en-US" sz="1600" b="0" u="none" baseline="-25000">
                  <a:latin typeface="Arial" charset="0"/>
                  <a:cs typeface="Arial" charset="0"/>
                </a:rPr>
                <a:t>2</a:t>
              </a:r>
              <a:r>
                <a:rPr lang="en-US" sz="1600" b="0" u="none">
                  <a:latin typeface="Arial" charset="0"/>
                  <a:cs typeface="Arial" charset="0"/>
                </a:rPr>
                <a:t>O</a:t>
              </a:r>
              <a:endParaRPr lang="de-DE" sz="1600" b="0" u="none">
                <a:latin typeface="Arial" charset="0"/>
                <a:cs typeface="Arial" charset="0"/>
              </a:endParaRPr>
            </a:p>
          </p:txBody>
        </p:sp>
        <p:sp>
          <p:nvSpPr>
            <p:cNvPr id="10265" name="Text Box 21"/>
            <p:cNvSpPr txBox="1">
              <a:spLocks noChangeArrowheads="1"/>
            </p:cNvSpPr>
            <p:nvPr/>
          </p:nvSpPr>
          <p:spPr bwMode="auto">
            <a:xfrm>
              <a:off x="5364088" y="5445224"/>
              <a:ext cx="3779912" cy="144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200" u="none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0     2       4       6      8      10     12    14     16    18         </a:t>
              </a:r>
            </a:p>
          </p:txBody>
        </p:sp>
        <p:sp>
          <p:nvSpPr>
            <p:cNvPr id="10266" name="Text Box 22"/>
            <p:cNvSpPr txBox="1">
              <a:spLocks noChangeArrowheads="1"/>
            </p:cNvSpPr>
            <p:nvPr/>
          </p:nvSpPr>
          <p:spPr bwMode="auto">
            <a:xfrm>
              <a:off x="7645015" y="5637498"/>
              <a:ext cx="1475235" cy="3236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400" b="0" u="none">
                  <a:solidFill>
                    <a:srgbClr val="000000"/>
                  </a:solidFill>
                  <a:latin typeface="Arial" charset="0"/>
                  <a:ea typeface="Lucida Sans Unicode" pitchFamily="34" charset="0"/>
                  <a:cs typeface="Lucida Sans Unicode" pitchFamily="34" charset="0"/>
                </a:rPr>
                <a:t>Energy  [MeV] </a:t>
              </a:r>
            </a:p>
          </p:txBody>
        </p:sp>
      </p:grpSp>
      <p:pic>
        <p:nvPicPr>
          <p:cNvPr id="10246" name="Picture 32" descr="BraggPea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51025"/>
            <a:ext cx="40100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3"/>
          <p:cNvSpPr txBox="1">
            <a:spLocks noChangeArrowheads="1"/>
          </p:cNvSpPr>
          <p:nvPr/>
        </p:nvSpPr>
        <p:spPr bwMode="auto">
          <a:xfrm>
            <a:off x="5003800" y="1365250"/>
            <a:ext cx="38592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0" u="none">
                <a:solidFill>
                  <a:srgbClr val="008000"/>
                </a:solidFill>
              </a:rPr>
              <a:t> key issue: </a:t>
            </a:r>
          </a:p>
          <a:p>
            <a:r>
              <a:rPr lang="en-US" sz="2000" b="0" u="none"/>
              <a:t>   localization of Bragg peak </a:t>
            </a:r>
          </a:p>
          <a:p>
            <a:r>
              <a:rPr lang="en-US" sz="2000" b="0" u="none"/>
              <a:t>   within sample</a:t>
            </a:r>
          </a:p>
          <a:p>
            <a:pPr>
              <a:buFont typeface="Wingdings" pitchFamily="2" charset="2"/>
              <a:buChar char="à"/>
            </a:pPr>
            <a:r>
              <a:rPr lang="en-US" sz="2000" b="0" u="none">
                <a:sym typeface="Wingdings" pitchFamily="2" charset="2"/>
              </a:rPr>
              <a:t> </a:t>
            </a:r>
            <a:r>
              <a:rPr lang="en-US" sz="2000" b="0" u="none">
                <a:solidFill>
                  <a:srgbClr val="008000"/>
                </a:solidFill>
                <a:sym typeface="Wingdings" pitchFamily="2" charset="2"/>
              </a:rPr>
              <a:t>approach:</a:t>
            </a:r>
            <a:r>
              <a:rPr lang="en-US" sz="2000" b="0" u="none">
                <a:sym typeface="Wingdings" pitchFamily="2" charset="2"/>
              </a:rPr>
              <a:t> </a:t>
            </a:r>
            <a:r>
              <a:rPr lang="en-US" sz="2000" b="0" u="none">
                <a:solidFill>
                  <a:srgbClr val="CC0000"/>
                </a:solidFill>
                <a:sym typeface="Wingdings" pitchFamily="2" charset="2"/>
              </a:rPr>
              <a:t>prompt </a:t>
            </a:r>
            <a:r>
              <a:rPr lang="en-US" sz="2000" b="0" u="none">
                <a:solidFill>
                  <a:srgbClr val="CC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="0" u="none">
                <a:solidFill>
                  <a:srgbClr val="CC0000"/>
                </a:solidFill>
                <a:sym typeface="Wingdings" pitchFamily="2" charset="2"/>
              </a:rPr>
              <a:t> emission</a:t>
            </a:r>
          </a:p>
          <a:p>
            <a:r>
              <a:rPr lang="en-US" sz="2000" b="0" u="none">
                <a:sym typeface="Wingdings" pitchFamily="2" charset="2"/>
              </a:rPr>
              <a:t>    from nuclear reactions</a:t>
            </a:r>
          </a:p>
        </p:txBody>
      </p:sp>
      <p:sp>
        <p:nvSpPr>
          <p:cNvPr id="10248" name="TextBox 35"/>
          <p:cNvSpPr txBox="1">
            <a:spLocks noChangeArrowheads="1"/>
          </p:cNvSpPr>
          <p:nvPr/>
        </p:nvSpPr>
        <p:spPr bwMode="auto">
          <a:xfrm>
            <a:off x="11113" y="1052513"/>
            <a:ext cx="4073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0" u="none">
                <a:solidFill>
                  <a:srgbClr val="008000"/>
                </a:solidFill>
              </a:rPr>
              <a:t> advantage of hadron therapy: </a:t>
            </a:r>
          </a:p>
          <a:p>
            <a:pPr>
              <a:buClr>
                <a:srgbClr val="FF0000"/>
              </a:buClr>
            </a:pPr>
            <a:r>
              <a:rPr lang="en-US" sz="2000" b="0" u="none">
                <a:solidFill>
                  <a:srgbClr val="008000"/>
                </a:solidFill>
              </a:rPr>
              <a:t>    </a:t>
            </a:r>
            <a:r>
              <a:rPr lang="en-US" sz="2000" b="0" u="none">
                <a:solidFill>
                  <a:srgbClr val="C00000"/>
                </a:solidFill>
              </a:rPr>
              <a:t>Bragg peak</a:t>
            </a:r>
            <a:endParaRPr lang="de-DE" sz="2000" b="0" u="none">
              <a:solidFill>
                <a:srgbClr val="C00000"/>
              </a:solidFill>
            </a:endParaRPr>
          </a:p>
        </p:txBody>
      </p:sp>
      <p:sp>
        <p:nvSpPr>
          <p:cNvPr id="10249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90625" y="14288"/>
            <a:ext cx="6280150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2800" dirty="0" smtClean="0">
                <a:solidFill>
                  <a:srgbClr val="EA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Principle of a Compton Camera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517650" y="692150"/>
            <a:ext cx="1685925" cy="44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8000"/>
                </a:solidFill>
                <a:latin typeface="Symbol" pitchFamily="18" charset="2"/>
              </a:rPr>
              <a:t></a:t>
            </a:r>
            <a:r>
              <a:rPr lang="en-US" sz="2000" u="none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tracking: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721225" y="639763"/>
            <a:ext cx="3352800" cy="44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8000"/>
                </a:solidFill>
                <a:latin typeface="Symbol" pitchFamily="18" charset="2"/>
              </a:rPr>
              <a:t></a:t>
            </a:r>
            <a:r>
              <a:rPr lang="en-US" sz="2000" u="none" dirty="0" smtClean="0">
                <a:solidFill>
                  <a:srgbClr val="008000"/>
                </a:solidFill>
              </a:rPr>
              <a:t> </a:t>
            </a: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and electron tracking: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0" y="4583113"/>
            <a:ext cx="9144000" cy="1941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FF"/>
                </a:solidFill>
                <a:latin typeface="+mn-lt"/>
              </a:rPr>
              <a:t>exploit kinematics of Compton scattering:</a:t>
            </a:r>
          </a:p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measure </a:t>
            </a:r>
            <a:r>
              <a:rPr lang="en-US" sz="2000" b="0" u="none" dirty="0" err="1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000" b="0" u="none" dirty="0" err="1">
                <a:solidFill>
                  <a:srgbClr val="000000"/>
                </a:solidFill>
                <a:latin typeface="+mn-lt"/>
              </a:rPr>
              <a:t>E</a:t>
            </a:r>
            <a:r>
              <a:rPr lang="en-US" sz="2000" b="0" u="none" baseline="-25000" dirty="0" err="1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000" b="0" u="none" dirty="0" err="1" smtClean="0">
                <a:solidFill>
                  <a:srgbClr val="000000"/>
                </a:solidFill>
                <a:latin typeface="+mn-lt"/>
              </a:rPr>
              <a:t>,E’</a:t>
            </a:r>
            <a:r>
              <a:rPr lang="en-US" sz="2000" b="0" u="none" baseline="-25000" dirty="0" err="1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and directions </a:t>
            </a:r>
            <a:r>
              <a:rPr lang="en-US" sz="2000" b="0" u="none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000" b="0" u="none" baseline="-25000" dirty="0" err="1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of scatter </a:t>
            </a:r>
            <a:r>
              <a:rPr lang="en-US" sz="2000" b="0" u="none" dirty="0">
                <a:solidFill>
                  <a:srgbClr val="000000"/>
                </a:solidFill>
                <a:latin typeface="+mn-lt"/>
              </a:rPr>
              <a:t>+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absorption process:       </a:t>
            </a:r>
          </a:p>
          <a:p>
            <a:pPr eaLnBrk="1" hangingPunct="1">
              <a:buClr>
                <a:srgbClr val="FF0000"/>
              </a:buClr>
              <a:buSzPct val="45000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0" u="none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source origin can be restricted to a cone surface</a:t>
            </a:r>
          </a:p>
          <a:p>
            <a:pPr marL="342900" indent="-342900" eaLnBrk="1" hangingPunct="1"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additional electron tracking of direction </a:t>
            </a:r>
            <a:r>
              <a:rPr lang="en-US" sz="2000" b="0" u="none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000" b="0" u="none" baseline="-25000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000" b="0" u="none" baseline="-25000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and energy </a:t>
            </a:r>
            <a:r>
              <a:rPr lang="en-US" sz="2000" b="0" u="none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000" b="0" u="none" baseline="-25000" dirty="0" err="1" smtClean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000" b="0" u="none" baseline="-25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origin of </a:t>
            </a:r>
            <a:r>
              <a:rPr lang="en-US" sz="2000" b="0" u="none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can be restricted to an arc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reconstruction of incompletely absorbed </a:t>
            </a:r>
            <a:r>
              <a:rPr lang="en-US" sz="2000" b="0" u="none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events possible   </a:t>
            </a:r>
          </a:p>
        </p:txBody>
      </p:sp>
      <p:sp>
        <p:nvSpPr>
          <p:cNvPr id="11270" name="Line 24"/>
          <p:cNvSpPr>
            <a:spLocks noChangeShapeType="1"/>
          </p:cNvSpPr>
          <p:nvPr/>
        </p:nvSpPr>
        <p:spPr bwMode="auto">
          <a:xfrm>
            <a:off x="4681538" y="4979988"/>
            <a:ext cx="1778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1" name="Line 36"/>
          <p:cNvSpPr>
            <a:spLocks noChangeShapeType="1"/>
          </p:cNvSpPr>
          <p:nvPr/>
        </p:nvSpPr>
        <p:spPr bwMode="auto">
          <a:xfrm>
            <a:off x="5257800" y="5588000"/>
            <a:ext cx="177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272" name="Group 2"/>
          <p:cNvGrpSpPr>
            <a:grpSpLocks/>
          </p:cNvGrpSpPr>
          <p:nvPr/>
        </p:nvGrpSpPr>
        <p:grpSpPr bwMode="auto">
          <a:xfrm>
            <a:off x="611188" y="1049338"/>
            <a:ext cx="7331075" cy="3532187"/>
            <a:chOff x="140568" y="1033460"/>
            <a:chExt cx="7330207" cy="3532190"/>
          </a:xfrm>
        </p:grpSpPr>
        <p:sp>
          <p:nvSpPr>
            <p:cNvPr id="11275" name="AutoShape 2"/>
            <p:cNvSpPr>
              <a:spLocks noChangeArrowheads="1"/>
            </p:cNvSpPr>
            <p:nvPr/>
          </p:nvSpPr>
          <p:spPr bwMode="auto">
            <a:xfrm>
              <a:off x="2915940" y="1058863"/>
              <a:ext cx="1363662" cy="3489325"/>
            </a:xfrm>
            <a:prstGeom prst="roundRect">
              <a:avLst>
                <a:gd name="adj" fmla="val 116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127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72"/>
            <a:stretch>
              <a:fillRect/>
            </a:stretch>
          </p:blipFill>
          <p:spPr bwMode="auto">
            <a:xfrm>
              <a:off x="410865" y="1058863"/>
              <a:ext cx="2695575" cy="350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27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72"/>
            <a:stretch>
              <a:fillRect/>
            </a:stretch>
          </p:blipFill>
          <p:spPr bwMode="auto">
            <a:xfrm>
              <a:off x="4138315" y="1045765"/>
              <a:ext cx="2695575" cy="350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78" name="AutoShape 5"/>
            <p:cNvSpPr>
              <a:spLocks noChangeArrowheads="1"/>
            </p:cNvSpPr>
            <p:nvPr/>
          </p:nvSpPr>
          <p:spPr bwMode="auto">
            <a:xfrm>
              <a:off x="4465340" y="2549525"/>
              <a:ext cx="325437" cy="1725613"/>
            </a:xfrm>
            <a:prstGeom prst="roundRect">
              <a:avLst>
                <a:gd name="adj" fmla="val 486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79" name="AutoShape 6"/>
            <p:cNvSpPr>
              <a:spLocks noChangeArrowheads="1"/>
            </p:cNvSpPr>
            <p:nvPr/>
          </p:nvSpPr>
          <p:spPr bwMode="auto">
            <a:xfrm>
              <a:off x="6330652" y="2654300"/>
              <a:ext cx="325438" cy="1725613"/>
            </a:xfrm>
            <a:prstGeom prst="roundRect">
              <a:avLst>
                <a:gd name="adj" fmla="val 486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0" name="AutoShape 7"/>
            <p:cNvSpPr>
              <a:spLocks noChangeArrowheads="1"/>
            </p:cNvSpPr>
            <p:nvPr/>
          </p:nvSpPr>
          <p:spPr bwMode="auto">
            <a:xfrm>
              <a:off x="360065" y="3397250"/>
              <a:ext cx="173037" cy="204788"/>
            </a:xfrm>
            <a:prstGeom prst="roundRect">
              <a:avLst>
                <a:gd name="adj" fmla="val 926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1" name="Text Box 8"/>
            <p:cNvSpPr txBox="1">
              <a:spLocks noChangeArrowheads="1"/>
            </p:cNvSpPr>
            <p:nvPr/>
          </p:nvSpPr>
          <p:spPr bwMode="auto">
            <a:xfrm>
              <a:off x="1563390" y="1930400"/>
              <a:ext cx="514350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2400" b="0" u="none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</a:t>
              </a:r>
            </a:p>
          </p:txBody>
        </p:sp>
        <p:sp>
          <p:nvSpPr>
            <p:cNvPr id="11282" name="Text Box 9"/>
            <p:cNvSpPr txBox="1">
              <a:spLocks noChangeArrowheads="1"/>
            </p:cNvSpPr>
            <p:nvPr/>
          </p:nvSpPr>
          <p:spPr bwMode="auto">
            <a:xfrm>
              <a:off x="2077740" y="1417638"/>
              <a:ext cx="693737" cy="42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2400" u="none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</a:t>
              </a:r>
              <a:r>
                <a:rPr lang="de-DE" sz="2400" u="none" baseline="-20000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</a:t>
              </a:r>
              <a:endParaRPr lang="de-DE" sz="2400" u="none" baseline="-24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1283" name="Text Box 10"/>
            <p:cNvSpPr txBox="1">
              <a:spLocks noChangeArrowheads="1"/>
            </p:cNvSpPr>
            <p:nvPr/>
          </p:nvSpPr>
          <p:spPr bwMode="auto">
            <a:xfrm>
              <a:off x="4465340" y="3248025"/>
              <a:ext cx="9540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2400" u="none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</a:t>
              </a:r>
              <a:r>
                <a:rPr lang="de-DE" sz="2400" u="none" baseline="-200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e , </a:t>
              </a:r>
              <a:r>
                <a:rPr lang="de-DE" sz="24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e</a:t>
              </a:r>
              <a:r>
                <a:rPr lang="de-DE" sz="2400" u="none" baseline="-200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e</a:t>
              </a:r>
            </a:p>
          </p:txBody>
        </p:sp>
        <p:sp>
          <p:nvSpPr>
            <p:cNvPr id="11284" name="Line 11"/>
            <p:cNvSpPr>
              <a:spLocks noChangeShapeType="1"/>
            </p:cNvSpPr>
            <p:nvPr/>
          </p:nvSpPr>
          <p:spPr bwMode="auto">
            <a:xfrm>
              <a:off x="4966992" y="3406775"/>
              <a:ext cx="1778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5" name="Text Box 12"/>
            <p:cNvSpPr txBox="1">
              <a:spLocks noChangeArrowheads="1"/>
            </p:cNvSpPr>
            <p:nvPr/>
          </p:nvSpPr>
          <p:spPr bwMode="auto">
            <a:xfrm>
              <a:off x="5336877" y="2105025"/>
              <a:ext cx="51435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2400" b="0" u="none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</a:t>
              </a:r>
            </a:p>
          </p:txBody>
        </p:sp>
        <p:sp>
          <p:nvSpPr>
            <p:cNvPr id="11286" name="AutoShape 13"/>
            <p:cNvSpPr>
              <a:spLocks noChangeArrowheads="1"/>
            </p:cNvSpPr>
            <p:nvPr/>
          </p:nvSpPr>
          <p:spPr bwMode="auto">
            <a:xfrm>
              <a:off x="1248965" y="2805113"/>
              <a:ext cx="661988" cy="1254125"/>
            </a:xfrm>
            <a:prstGeom prst="roundRect">
              <a:avLst>
                <a:gd name="adj" fmla="val 588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7" name="Text Box 14"/>
            <p:cNvSpPr txBox="1">
              <a:spLocks noChangeArrowheads="1"/>
            </p:cNvSpPr>
            <p:nvPr/>
          </p:nvSpPr>
          <p:spPr bwMode="auto">
            <a:xfrm>
              <a:off x="3131840" y="2469939"/>
              <a:ext cx="1589088" cy="62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444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Scatterer/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Tracker</a:t>
              </a:r>
            </a:p>
          </p:txBody>
        </p:sp>
        <p:sp>
          <p:nvSpPr>
            <p:cNvPr id="11288" name="Text Box 15"/>
            <p:cNvSpPr txBox="1">
              <a:spLocks noChangeArrowheads="1"/>
            </p:cNvSpPr>
            <p:nvPr/>
          </p:nvSpPr>
          <p:spPr bwMode="auto">
            <a:xfrm>
              <a:off x="3242965" y="3952875"/>
              <a:ext cx="15636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444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Absorber</a:t>
              </a:r>
            </a:p>
          </p:txBody>
        </p:sp>
        <p:sp>
          <p:nvSpPr>
            <p:cNvPr id="11289" name="Line 16"/>
            <p:cNvSpPr>
              <a:spLocks noChangeShapeType="1"/>
            </p:cNvSpPr>
            <p:nvPr/>
          </p:nvSpPr>
          <p:spPr bwMode="auto">
            <a:xfrm flipH="1">
              <a:off x="2771800" y="2657475"/>
              <a:ext cx="363538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Line 17"/>
            <p:cNvSpPr>
              <a:spLocks noChangeShapeType="1"/>
            </p:cNvSpPr>
            <p:nvPr/>
          </p:nvSpPr>
          <p:spPr bwMode="auto">
            <a:xfrm flipH="1">
              <a:off x="2758777" y="4138613"/>
              <a:ext cx="373063" cy="15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Line 18"/>
            <p:cNvSpPr>
              <a:spLocks noChangeShapeType="1"/>
            </p:cNvSpPr>
            <p:nvPr/>
          </p:nvSpPr>
          <p:spPr bwMode="auto">
            <a:xfrm flipV="1">
              <a:off x="4293493" y="2792412"/>
              <a:ext cx="438547" cy="1222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Line 19"/>
            <p:cNvSpPr>
              <a:spLocks noChangeShapeType="1"/>
            </p:cNvSpPr>
            <p:nvPr/>
          </p:nvSpPr>
          <p:spPr bwMode="auto">
            <a:xfrm>
              <a:off x="4283968" y="2914649"/>
              <a:ext cx="427434" cy="9127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3" name="Line 20"/>
            <p:cNvSpPr>
              <a:spLocks noChangeShapeType="1"/>
            </p:cNvSpPr>
            <p:nvPr/>
          </p:nvSpPr>
          <p:spPr bwMode="auto">
            <a:xfrm flipV="1">
              <a:off x="4381202" y="4068763"/>
              <a:ext cx="342900" cy="904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4" name="AutoShape 25"/>
            <p:cNvSpPr>
              <a:spLocks noChangeArrowheads="1"/>
            </p:cNvSpPr>
            <p:nvPr/>
          </p:nvSpPr>
          <p:spPr bwMode="auto">
            <a:xfrm>
              <a:off x="185962" y="1058863"/>
              <a:ext cx="425598" cy="3506787"/>
            </a:xfrm>
            <a:prstGeom prst="roundRect">
              <a:avLst>
                <a:gd name="adj" fmla="val 486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95" name="Text Box 26"/>
            <p:cNvSpPr txBox="1">
              <a:spLocks noChangeArrowheads="1"/>
            </p:cNvSpPr>
            <p:nvPr/>
          </p:nvSpPr>
          <p:spPr bwMode="auto">
            <a:xfrm>
              <a:off x="140568" y="1052736"/>
              <a:ext cx="1335088" cy="62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444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u="none">
                  <a:solidFill>
                    <a:srgbClr val="FF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Compton 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 u="none">
                  <a:solidFill>
                    <a:srgbClr val="FF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cone</a:t>
              </a:r>
            </a:p>
          </p:txBody>
        </p:sp>
        <p:sp>
          <p:nvSpPr>
            <p:cNvPr id="11296" name="Text Box 27"/>
            <p:cNvSpPr txBox="1">
              <a:spLocks noChangeArrowheads="1"/>
            </p:cNvSpPr>
            <p:nvPr/>
          </p:nvSpPr>
          <p:spPr bwMode="auto">
            <a:xfrm>
              <a:off x="3777952" y="1052736"/>
              <a:ext cx="1164431" cy="627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444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GB" sz="1800" u="none">
                  <a:solidFill>
                    <a:srgbClr val="FF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Compton 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GB" sz="1800" u="none">
                  <a:solidFill>
                    <a:srgbClr val="FF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arc</a:t>
              </a:r>
            </a:p>
          </p:txBody>
        </p:sp>
        <p:sp>
          <p:nvSpPr>
            <p:cNvPr id="11297" name="Line 28"/>
            <p:cNvSpPr>
              <a:spLocks noChangeShapeType="1"/>
            </p:cNvSpPr>
            <p:nvPr/>
          </p:nvSpPr>
          <p:spPr bwMode="auto">
            <a:xfrm>
              <a:off x="269577" y="1955800"/>
              <a:ext cx="452438" cy="2047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8" name="Line 29"/>
            <p:cNvSpPr>
              <a:spLocks noChangeShapeType="1"/>
            </p:cNvSpPr>
            <p:nvPr/>
          </p:nvSpPr>
          <p:spPr bwMode="auto">
            <a:xfrm>
              <a:off x="4787602" y="1570038"/>
              <a:ext cx="785813" cy="1031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9" name="Text Box 30"/>
            <p:cNvSpPr txBox="1">
              <a:spLocks noChangeArrowheads="1"/>
            </p:cNvSpPr>
            <p:nvPr/>
          </p:nvSpPr>
          <p:spPr bwMode="auto">
            <a:xfrm>
              <a:off x="1201440" y="3487738"/>
              <a:ext cx="12477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24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E‘</a:t>
              </a:r>
              <a:r>
                <a:rPr lang="de-DE" sz="2400" u="none" baseline="-20000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Times New Roman" pitchFamily="18" charset="0"/>
                </a:rPr>
                <a:t></a:t>
              </a:r>
              <a:r>
                <a:rPr lang="de-DE" sz="2400" u="none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Times New Roman" pitchFamily="18" charset="0"/>
                </a:rPr>
                <a:t></a:t>
              </a:r>
              <a:r>
                <a:rPr lang="de-DE" sz="2400" u="none" baseline="-20000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Times New Roman" pitchFamily="18" charset="0"/>
                </a:rPr>
                <a:t></a:t>
              </a:r>
              <a:r>
                <a:rPr lang="de-DE" sz="24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e</a:t>
              </a:r>
              <a:r>
                <a:rPr lang="de-DE" sz="2400" u="none" baseline="-20000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Times New Roman" pitchFamily="18" charset="0"/>
                </a:rPr>
                <a:t></a:t>
              </a:r>
            </a:p>
          </p:txBody>
        </p:sp>
        <p:sp>
          <p:nvSpPr>
            <p:cNvPr id="11300" name="Line 31"/>
            <p:cNvSpPr>
              <a:spLocks noChangeShapeType="1"/>
            </p:cNvSpPr>
            <p:nvPr/>
          </p:nvSpPr>
          <p:spPr bwMode="auto">
            <a:xfrm>
              <a:off x="1907126" y="3636963"/>
              <a:ext cx="1778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AutoShape 32"/>
            <p:cNvSpPr>
              <a:spLocks noChangeArrowheads="1"/>
            </p:cNvSpPr>
            <p:nvPr/>
          </p:nvSpPr>
          <p:spPr bwMode="auto">
            <a:xfrm>
              <a:off x="6804248" y="1033460"/>
              <a:ext cx="540817" cy="3506788"/>
            </a:xfrm>
            <a:prstGeom prst="roundRect">
              <a:avLst>
                <a:gd name="adj" fmla="val 486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302" name="Text Box 33"/>
            <p:cNvSpPr txBox="1">
              <a:spLocks noChangeArrowheads="1"/>
            </p:cNvSpPr>
            <p:nvPr/>
          </p:nvSpPr>
          <p:spPr bwMode="auto">
            <a:xfrm>
              <a:off x="5759152" y="1340768"/>
              <a:ext cx="171162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2400" u="none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</a:t>
              </a:r>
              <a:r>
                <a:rPr lang="de-DE" sz="2400" u="none" baseline="-20000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</a:t>
              </a:r>
              <a:r>
                <a:rPr lang="de-DE" sz="2400" u="none" baseline="-200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de-DE" sz="22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 ≥ 1 MeV</a:t>
              </a:r>
            </a:p>
          </p:txBody>
        </p:sp>
        <p:sp>
          <p:nvSpPr>
            <p:cNvPr id="11303" name="Text Box 34"/>
            <p:cNvSpPr txBox="1">
              <a:spLocks noChangeArrowheads="1"/>
            </p:cNvSpPr>
            <p:nvPr/>
          </p:nvSpPr>
          <p:spPr bwMode="auto">
            <a:xfrm>
              <a:off x="6097290" y="3375025"/>
              <a:ext cx="1247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24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E‘</a:t>
              </a:r>
              <a:r>
                <a:rPr lang="de-DE" sz="2400" u="none" baseline="-20000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Times New Roman" pitchFamily="18" charset="0"/>
                </a:rPr>
                <a:t></a:t>
              </a:r>
              <a:r>
                <a:rPr lang="de-DE" sz="2400" u="none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Times New Roman" pitchFamily="18" charset="0"/>
                </a:rPr>
                <a:t></a:t>
              </a:r>
              <a:r>
                <a:rPr lang="de-DE" sz="2400" u="none" baseline="-20000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Times New Roman" pitchFamily="18" charset="0"/>
                </a:rPr>
                <a:t></a:t>
              </a:r>
              <a:r>
                <a:rPr lang="de-DE" sz="24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Times New Roman" pitchFamily="18" charset="0"/>
                </a:rPr>
                <a:t>e</a:t>
              </a:r>
              <a:r>
                <a:rPr lang="de-DE" sz="2400" u="none" baseline="-20000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Times New Roman" pitchFamily="18" charset="0"/>
                </a:rPr>
                <a:t></a:t>
              </a:r>
            </a:p>
          </p:txBody>
        </p:sp>
        <p:sp>
          <p:nvSpPr>
            <p:cNvPr id="11304" name="Line 35"/>
            <p:cNvSpPr>
              <a:spLocks noChangeShapeType="1"/>
            </p:cNvSpPr>
            <p:nvPr/>
          </p:nvSpPr>
          <p:spPr bwMode="auto">
            <a:xfrm>
              <a:off x="6802718" y="3516250"/>
              <a:ext cx="1778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5" name="Text Box 24"/>
            <p:cNvSpPr txBox="1">
              <a:spLocks noChangeArrowheads="1"/>
            </p:cNvSpPr>
            <p:nvPr/>
          </p:nvSpPr>
          <p:spPr bwMode="auto">
            <a:xfrm>
              <a:off x="5137770" y="2630810"/>
              <a:ext cx="5143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2400" u="none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</a:t>
              </a:r>
            </a:p>
          </p:txBody>
        </p:sp>
        <p:sp>
          <p:nvSpPr>
            <p:cNvPr id="2" name="Arc 1"/>
            <p:cNvSpPr/>
            <p:nvPr/>
          </p:nvSpPr>
          <p:spPr bwMode="auto">
            <a:xfrm rot="10800000">
              <a:off x="5435841" y="2778123"/>
              <a:ext cx="569845" cy="455613"/>
            </a:xfrm>
            <a:prstGeom prst="arc">
              <a:avLst>
                <a:gd name="adj1" fmla="val 18670743"/>
                <a:gd name="adj2" fmla="val 3216295"/>
              </a:avLst>
            </a:prstGeom>
            <a:noFill/>
            <a:ln w="15875" cap="sq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273" name="Rechteck 41"/>
          <p:cNvSpPr>
            <a:spLocks noChangeArrowheads="1"/>
          </p:cNvSpPr>
          <p:nvPr/>
        </p:nvSpPr>
        <p:spPr bwMode="auto">
          <a:xfrm>
            <a:off x="1851025" y="2727325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400" u="none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D</a:t>
            </a:r>
            <a:r>
              <a:rPr lang="de-DE" sz="2400" u="none" baseline="-20000">
                <a:solidFill>
                  <a:srgbClr val="000000"/>
                </a:solidFill>
                <a:latin typeface="Symbol" pitchFamily="18" charset="2"/>
                <a:ea typeface="Lucida Sans Unicode" pitchFamily="34" charset="0"/>
                <a:cs typeface="Lucida Sans Unicode" pitchFamily="34" charset="0"/>
              </a:rPr>
              <a:t></a:t>
            </a:r>
            <a:endParaRPr lang="de-DE" sz="2400"/>
          </a:p>
        </p:txBody>
      </p:sp>
      <p:sp>
        <p:nvSpPr>
          <p:cNvPr id="11274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03688" y="4843463"/>
            <a:ext cx="246221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1800" b="0" u="none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1800" b="0" u="none" dirty="0" smtClean="0">
                <a:solidFill>
                  <a:srgbClr val="000000"/>
                </a:solidFill>
                <a:latin typeface="+mn-lt"/>
              </a:rPr>
              <a:t> point source:</a:t>
            </a:r>
          </a:p>
          <a:p>
            <a:pPr eaLnBrk="1" hangingPunct="1">
              <a:defRPr/>
            </a:pPr>
            <a:r>
              <a:rPr lang="en-US" sz="1800" b="0" u="none" dirty="0" smtClean="0">
                <a:solidFill>
                  <a:srgbClr val="000000"/>
                </a:solidFill>
                <a:latin typeface="+mn-lt"/>
              </a:rPr>
              <a:t>isotropic, </a:t>
            </a:r>
          </a:p>
          <a:p>
            <a:pPr eaLnBrk="1" hangingPunct="1">
              <a:defRPr/>
            </a:pPr>
            <a:r>
              <a:rPr lang="en-US" b="0" u="none" dirty="0" smtClean="0">
                <a:solidFill>
                  <a:srgbClr val="000000"/>
                </a:solidFill>
                <a:latin typeface="+mn-lt"/>
              </a:rPr>
              <a:t>  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763" y="1031875"/>
            <a:ext cx="3425825" cy="442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0" u="none" dirty="0" smtClean="0">
                <a:solidFill>
                  <a:srgbClr val="008000"/>
                </a:solidFill>
                <a:latin typeface="Symbol" pitchFamily="18" charset="2"/>
              </a:rPr>
              <a:t></a:t>
            </a:r>
            <a:r>
              <a:rPr lang="en-US" sz="2000" b="0" u="none" dirty="0" smtClean="0">
                <a:solidFill>
                  <a:srgbClr val="008000"/>
                </a:solidFill>
              </a:rPr>
              <a:t> </a:t>
            </a: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and electron tracking:</a:t>
            </a:r>
          </a:p>
        </p:txBody>
      </p:sp>
      <p:grpSp>
        <p:nvGrpSpPr>
          <p:cNvPr id="12292" name="Group 53"/>
          <p:cNvGrpSpPr>
            <a:grpSpLocks/>
          </p:cNvGrpSpPr>
          <p:nvPr/>
        </p:nvGrpSpPr>
        <p:grpSpPr bwMode="auto">
          <a:xfrm>
            <a:off x="241300" y="1647825"/>
            <a:ext cx="5649913" cy="4151313"/>
            <a:chOff x="241300" y="1647825"/>
            <a:chExt cx="5649913" cy="4151313"/>
          </a:xfrm>
        </p:grpSpPr>
        <p:sp>
          <p:nvSpPr>
            <p:cNvPr id="12296" name="AutoShape 1"/>
            <p:cNvSpPr>
              <a:spLocks noChangeArrowheads="1"/>
            </p:cNvSpPr>
            <p:nvPr/>
          </p:nvSpPr>
          <p:spPr bwMode="auto">
            <a:xfrm>
              <a:off x="244475" y="4983163"/>
              <a:ext cx="5480050" cy="815975"/>
            </a:xfrm>
            <a:prstGeom prst="roundRect">
              <a:avLst>
                <a:gd name="adj" fmla="val 324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7" name="AutoShape 2"/>
            <p:cNvSpPr>
              <a:spLocks noChangeArrowheads="1"/>
            </p:cNvSpPr>
            <p:nvPr/>
          </p:nvSpPr>
          <p:spPr bwMode="auto">
            <a:xfrm>
              <a:off x="5391150" y="1647825"/>
              <a:ext cx="330200" cy="3584575"/>
            </a:xfrm>
            <a:prstGeom prst="roundRect">
              <a:avLst>
                <a:gd name="adj" fmla="val 477"/>
              </a:avLst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229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00" y="1666850"/>
              <a:ext cx="5257800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2925763" y="1755775"/>
              <a:ext cx="2725737" cy="7016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0" u="none" dirty="0" err="1" smtClean="0">
                  <a:solidFill>
                    <a:srgbClr val="000000"/>
                  </a:solidFill>
                  <a:latin typeface="+mn-lt"/>
                </a:rPr>
                <a:t>Scatterer</a:t>
              </a:r>
              <a:r>
                <a:rPr lang="en-US" sz="2000" b="0" u="none" dirty="0" smtClean="0">
                  <a:solidFill>
                    <a:srgbClr val="000000"/>
                  </a:solidFill>
                  <a:latin typeface="+mn-lt"/>
                </a:rPr>
                <a:t>/Tracker:</a:t>
              </a:r>
            </a:p>
            <a:p>
              <a:pPr eaLnBrk="1" hangingPunct="1">
                <a:defRPr/>
              </a:pPr>
              <a:r>
                <a:rPr lang="en-US" sz="2000" b="0" u="none" dirty="0" smtClean="0">
                  <a:solidFill>
                    <a:srgbClr val="000000"/>
                  </a:solidFill>
                  <a:latin typeface="+mn-lt"/>
                </a:rPr>
                <a:t> DSSSD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41300" y="1743075"/>
              <a:ext cx="1574800" cy="103981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0" u="none" dirty="0" smtClean="0">
                  <a:solidFill>
                    <a:srgbClr val="000000"/>
                  </a:solidFill>
                  <a:latin typeface="+mn-lt"/>
                </a:rPr>
                <a:t>Absorber:</a:t>
              </a:r>
            </a:p>
            <a:p>
              <a:pPr eaLnBrk="1" hangingPunct="1">
                <a:defRPr/>
              </a:pPr>
              <a:r>
                <a:rPr lang="en-US" sz="2000" b="0" u="none" dirty="0" smtClean="0">
                  <a:solidFill>
                    <a:srgbClr val="000000"/>
                  </a:solidFill>
                  <a:latin typeface="+mn-lt"/>
                </a:rPr>
                <a:t> LaBr</a:t>
              </a:r>
              <a:r>
                <a:rPr lang="en-US" sz="2000" b="0" u="none" baseline="-20000" dirty="0" smtClean="0">
                  <a:solidFill>
                    <a:srgbClr val="000000"/>
                  </a:solidFill>
                  <a:latin typeface="+mn-lt"/>
                </a:rPr>
                <a:t>3</a:t>
              </a:r>
            </a:p>
            <a:p>
              <a:pPr eaLnBrk="1" hangingPunct="1">
                <a:defRPr/>
              </a:pPr>
              <a:r>
                <a:rPr lang="en-US" sz="2000" b="0" u="none" dirty="0" smtClean="0">
                  <a:solidFill>
                    <a:srgbClr val="000000"/>
                  </a:solidFill>
                  <a:latin typeface="+mn-lt"/>
                </a:rPr>
                <a:t>(+ PMT)</a:t>
              </a:r>
            </a:p>
          </p:txBody>
        </p:sp>
        <p:sp>
          <p:nvSpPr>
            <p:cNvPr id="12301" name="Line 7"/>
            <p:cNvSpPr>
              <a:spLocks noChangeShapeType="1"/>
            </p:cNvSpPr>
            <p:nvPr/>
          </p:nvSpPr>
          <p:spPr bwMode="auto">
            <a:xfrm>
              <a:off x="4352925" y="4141788"/>
              <a:ext cx="1076325" cy="4762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2" name="Line 8"/>
            <p:cNvSpPr>
              <a:spLocks noChangeShapeType="1"/>
            </p:cNvSpPr>
            <p:nvPr/>
          </p:nvSpPr>
          <p:spPr bwMode="auto">
            <a:xfrm>
              <a:off x="2259013" y="3203575"/>
              <a:ext cx="2106612" cy="9366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3" name="Line 9"/>
            <p:cNvSpPr>
              <a:spLocks noChangeShapeType="1"/>
            </p:cNvSpPr>
            <p:nvPr/>
          </p:nvSpPr>
          <p:spPr bwMode="auto">
            <a:xfrm>
              <a:off x="2403475" y="4305300"/>
              <a:ext cx="220663" cy="1206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4" name="Line 10"/>
            <p:cNvSpPr>
              <a:spLocks noChangeShapeType="1"/>
            </p:cNvSpPr>
            <p:nvPr/>
          </p:nvSpPr>
          <p:spPr bwMode="auto">
            <a:xfrm flipH="1" flipV="1">
              <a:off x="2867025" y="4543425"/>
              <a:ext cx="282575" cy="15716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5" name="Text Box 11"/>
            <p:cNvSpPr txBox="1">
              <a:spLocks noChangeArrowheads="1"/>
            </p:cNvSpPr>
            <p:nvPr/>
          </p:nvSpPr>
          <p:spPr bwMode="auto">
            <a:xfrm rot="1500000">
              <a:off x="2170113" y="4819650"/>
              <a:ext cx="22860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10 mm each</a:t>
              </a:r>
            </a:p>
          </p:txBody>
        </p:sp>
        <p:sp>
          <p:nvSpPr>
            <p:cNvPr id="12306" name="Text Box 12"/>
            <p:cNvSpPr txBox="1">
              <a:spLocks noChangeArrowheads="1"/>
            </p:cNvSpPr>
            <p:nvPr/>
          </p:nvSpPr>
          <p:spPr bwMode="auto">
            <a:xfrm rot="1380000">
              <a:off x="4270375" y="4402138"/>
              <a:ext cx="1255713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50 mm</a:t>
              </a:r>
            </a:p>
          </p:txBody>
        </p:sp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 rot="1500000">
              <a:off x="3038475" y="4013200"/>
              <a:ext cx="1981200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85 mm</a:t>
              </a:r>
            </a:p>
          </p:txBody>
        </p:sp>
        <p:sp>
          <p:nvSpPr>
            <p:cNvPr id="12308" name="Line 14"/>
            <p:cNvSpPr>
              <a:spLocks noChangeShapeType="1"/>
            </p:cNvSpPr>
            <p:nvPr/>
          </p:nvSpPr>
          <p:spPr bwMode="auto">
            <a:xfrm>
              <a:off x="2620963" y="4424363"/>
              <a:ext cx="511175" cy="2603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>
              <a:off x="620713" y="3829050"/>
              <a:ext cx="496887" cy="25241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0" name="Line 16"/>
            <p:cNvSpPr>
              <a:spLocks noChangeShapeType="1"/>
            </p:cNvSpPr>
            <p:nvPr/>
          </p:nvSpPr>
          <p:spPr bwMode="auto">
            <a:xfrm flipH="1" flipV="1">
              <a:off x="495300" y="3302000"/>
              <a:ext cx="138113" cy="5429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1" name="Line 17"/>
            <p:cNvSpPr>
              <a:spLocks noChangeShapeType="1"/>
            </p:cNvSpPr>
            <p:nvPr/>
          </p:nvSpPr>
          <p:spPr bwMode="auto">
            <a:xfrm flipV="1">
              <a:off x="614363" y="3416300"/>
              <a:ext cx="455612" cy="4286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12" name="Text Box 18"/>
            <p:cNvSpPr txBox="1">
              <a:spLocks noChangeArrowheads="1"/>
            </p:cNvSpPr>
            <p:nvPr/>
          </p:nvSpPr>
          <p:spPr bwMode="auto">
            <a:xfrm>
              <a:off x="877888" y="4033838"/>
              <a:ext cx="26511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z</a:t>
              </a:r>
            </a:p>
          </p:txBody>
        </p:sp>
        <p:sp>
          <p:nvSpPr>
            <p:cNvPr id="12313" name="Text Box 19"/>
            <p:cNvSpPr txBox="1">
              <a:spLocks noChangeArrowheads="1"/>
            </p:cNvSpPr>
            <p:nvPr/>
          </p:nvSpPr>
          <p:spPr bwMode="auto">
            <a:xfrm>
              <a:off x="908050" y="3460750"/>
              <a:ext cx="265113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x</a:t>
              </a:r>
            </a:p>
          </p:txBody>
        </p:sp>
        <p:sp>
          <p:nvSpPr>
            <p:cNvPr id="12314" name="Text Box 20"/>
            <p:cNvSpPr txBox="1">
              <a:spLocks noChangeArrowheads="1"/>
            </p:cNvSpPr>
            <p:nvPr/>
          </p:nvSpPr>
          <p:spPr bwMode="auto">
            <a:xfrm>
              <a:off x="468313" y="2998788"/>
              <a:ext cx="265112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4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y</a:t>
              </a:r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3995738" y="5373688"/>
              <a:ext cx="1895475" cy="4254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Times New Roman" pitchFamily="18" charset="0"/>
                  <a:ea typeface="Lucida Sans Unicode" pitchFamily="32" charset="0"/>
                  <a:cs typeface="Lucida Sans Unicode" pitchFamily="32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="0" u="none" dirty="0" smtClean="0">
                  <a:solidFill>
                    <a:srgbClr val="000000"/>
                  </a:solidFill>
                  <a:latin typeface="+mn-lt"/>
                </a:rPr>
                <a:t>E</a:t>
              </a:r>
              <a:r>
                <a:rPr lang="en-US" sz="1800" b="0" u="none" baseline="-20000" dirty="0" smtClean="0">
                  <a:solidFill>
                    <a:srgbClr val="000000"/>
                  </a:solidFill>
                  <a:latin typeface="Symbol" pitchFamily="18" charset="2"/>
                </a:rPr>
                <a:t></a:t>
              </a:r>
              <a:r>
                <a:rPr lang="en-US" sz="1800" b="0" u="none" dirty="0" smtClean="0">
                  <a:solidFill>
                    <a:srgbClr val="000000"/>
                  </a:solidFill>
                </a:rPr>
                <a:t>:</a:t>
              </a:r>
              <a:r>
                <a:rPr lang="en-US" sz="1800" b="0" u="none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800" b="0" u="none" dirty="0" smtClean="0">
                  <a:solidFill>
                    <a:srgbClr val="000000"/>
                  </a:solidFill>
                  <a:latin typeface="+mn-lt"/>
                </a:rPr>
                <a:t>0.5 - 6 MeV</a:t>
              </a:r>
            </a:p>
          </p:txBody>
        </p:sp>
        <p:sp>
          <p:nvSpPr>
            <p:cNvPr id="12316" name="Freeform 23"/>
            <p:cNvSpPr>
              <a:spLocks noChangeArrowheads="1"/>
            </p:cNvSpPr>
            <p:nvPr/>
          </p:nvSpPr>
          <p:spPr bwMode="auto">
            <a:xfrm>
              <a:off x="5018088" y="4152900"/>
              <a:ext cx="209550" cy="207963"/>
            </a:xfrm>
            <a:custGeom>
              <a:avLst/>
              <a:gdLst>
                <a:gd name="T0" fmla="*/ 2147483647 w 581"/>
                <a:gd name="T1" fmla="*/ 2147483647 h 576"/>
                <a:gd name="T2" fmla="*/ 2147483647 w 581"/>
                <a:gd name="T3" fmla="*/ 0 h 576"/>
                <a:gd name="T4" fmla="*/ 2147483647 w 581"/>
                <a:gd name="T5" fmla="*/ 2147483647 h 576"/>
                <a:gd name="T6" fmla="*/ 2147483647 w 581"/>
                <a:gd name="T7" fmla="*/ 2147483647 h 576"/>
                <a:gd name="T8" fmla="*/ 2147483647 w 581"/>
                <a:gd name="T9" fmla="*/ 2147483647 h 576"/>
                <a:gd name="T10" fmla="*/ 2147483647 w 581"/>
                <a:gd name="T11" fmla="*/ 2147483647 h 576"/>
                <a:gd name="T12" fmla="*/ 2147483647 w 581"/>
                <a:gd name="T13" fmla="*/ 2147483647 h 576"/>
                <a:gd name="T14" fmla="*/ 2147483647 w 581"/>
                <a:gd name="T15" fmla="*/ 2147483647 h 576"/>
                <a:gd name="T16" fmla="*/ 2147483647 w 581"/>
                <a:gd name="T17" fmla="*/ 2147483647 h 576"/>
                <a:gd name="T18" fmla="*/ 2147483647 w 581"/>
                <a:gd name="T19" fmla="*/ 2147483647 h 576"/>
                <a:gd name="T20" fmla="*/ 2147483647 w 581"/>
                <a:gd name="T21" fmla="*/ 2147483647 h 576"/>
                <a:gd name="T22" fmla="*/ 2147483647 w 581"/>
                <a:gd name="T23" fmla="*/ 2147483647 h 576"/>
                <a:gd name="T24" fmla="*/ 2147483647 w 581"/>
                <a:gd name="T25" fmla="*/ 2147483647 h 576"/>
                <a:gd name="T26" fmla="*/ 2147483647 w 581"/>
                <a:gd name="T27" fmla="*/ 2147483647 h 576"/>
                <a:gd name="T28" fmla="*/ 2147483647 w 581"/>
                <a:gd name="T29" fmla="*/ 2147483647 h 576"/>
                <a:gd name="T30" fmla="*/ 2147483647 w 581"/>
                <a:gd name="T31" fmla="*/ 2147483647 h 576"/>
                <a:gd name="T32" fmla="*/ 2147483647 w 581"/>
                <a:gd name="T33" fmla="*/ 2147483647 h 576"/>
                <a:gd name="T34" fmla="*/ 2147483647 w 581"/>
                <a:gd name="T35" fmla="*/ 2147483647 h 576"/>
                <a:gd name="T36" fmla="*/ 2147483647 w 581"/>
                <a:gd name="T37" fmla="*/ 2147483647 h 576"/>
                <a:gd name="T38" fmla="*/ 2147483647 w 581"/>
                <a:gd name="T39" fmla="*/ 2147483647 h 576"/>
                <a:gd name="T40" fmla="*/ 2147483647 w 581"/>
                <a:gd name="T41" fmla="*/ 2147483647 h 576"/>
                <a:gd name="T42" fmla="*/ 2147483647 w 581"/>
                <a:gd name="T43" fmla="*/ 2147483647 h 576"/>
                <a:gd name="T44" fmla="*/ 2147483647 w 581"/>
                <a:gd name="T45" fmla="*/ 2147483647 h 576"/>
                <a:gd name="T46" fmla="*/ 2147483647 w 581"/>
                <a:gd name="T47" fmla="*/ 2147483647 h 576"/>
                <a:gd name="T48" fmla="*/ 2147483647 w 581"/>
                <a:gd name="T49" fmla="*/ 2147483647 h 576"/>
                <a:gd name="T50" fmla="*/ 2147483647 w 581"/>
                <a:gd name="T51" fmla="*/ 2147483647 h 576"/>
                <a:gd name="T52" fmla="*/ 2147483647 w 581"/>
                <a:gd name="T53" fmla="*/ 2147483647 h 576"/>
                <a:gd name="T54" fmla="*/ 2147483647 w 581"/>
                <a:gd name="T55" fmla="*/ 2147483647 h 576"/>
                <a:gd name="T56" fmla="*/ 2147483647 w 581"/>
                <a:gd name="T57" fmla="*/ 2147483647 h 576"/>
                <a:gd name="T58" fmla="*/ 2147483647 w 581"/>
                <a:gd name="T59" fmla="*/ 2147483647 h 576"/>
                <a:gd name="T60" fmla="*/ 2147483647 w 581"/>
                <a:gd name="T61" fmla="*/ 2147483647 h 576"/>
                <a:gd name="T62" fmla="*/ 2147483647 w 581"/>
                <a:gd name="T63" fmla="*/ 2147483647 h 5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1"/>
                <a:gd name="T97" fmla="*/ 0 h 576"/>
                <a:gd name="T98" fmla="*/ 581 w 581"/>
                <a:gd name="T99" fmla="*/ 576 h 5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1" h="576">
                  <a:moveTo>
                    <a:pt x="10" y="18"/>
                  </a:moveTo>
                  <a:cubicBezTo>
                    <a:pt x="50" y="9"/>
                    <a:pt x="98" y="3"/>
                    <a:pt x="156" y="0"/>
                  </a:cubicBezTo>
                  <a:cubicBezTo>
                    <a:pt x="169" y="0"/>
                    <a:pt x="188" y="4"/>
                    <a:pt x="212" y="14"/>
                  </a:cubicBezTo>
                  <a:cubicBezTo>
                    <a:pt x="225" y="19"/>
                    <a:pt x="241" y="30"/>
                    <a:pt x="259" y="47"/>
                  </a:cubicBezTo>
                  <a:cubicBezTo>
                    <a:pt x="291" y="79"/>
                    <a:pt x="310" y="116"/>
                    <a:pt x="315" y="160"/>
                  </a:cubicBezTo>
                  <a:cubicBezTo>
                    <a:pt x="317" y="174"/>
                    <a:pt x="317" y="191"/>
                    <a:pt x="316" y="211"/>
                  </a:cubicBezTo>
                  <a:lnTo>
                    <a:pt x="314" y="258"/>
                  </a:lnTo>
                  <a:lnTo>
                    <a:pt x="365" y="266"/>
                  </a:lnTo>
                  <a:lnTo>
                    <a:pt x="464" y="272"/>
                  </a:lnTo>
                  <a:cubicBezTo>
                    <a:pt x="470" y="272"/>
                    <a:pt x="477" y="275"/>
                    <a:pt x="486" y="280"/>
                  </a:cubicBezTo>
                  <a:cubicBezTo>
                    <a:pt x="498" y="283"/>
                    <a:pt x="513" y="294"/>
                    <a:pt x="533" y="313"/>
                  </a:cubicBezTo>
                  <a:cubicBezTo>
                    <a:pt x="556" y="335"/>
                    <a:pt x="570" y="371"/>
                    <a:pt x="577" y="420"/>
                  </a:cubicBezTo>
                  <a:cubicBezTo>
                    <a:pt x="580" y="445"/>
                    <a:pt x="580" y="476"/>
                    <a:pt x="578" y="512"/>
                  </a:cubicBezTo>
                  <a:lnTo>
                    <a:pt x="578" y="544"/>
                  </a:lnTo>
                  <a:cubicBezTo>
                    <a:pt x="577" y="556"/>
                    <a:pt x="575" y="565"/>
                    <a:pt x="572" y="571"/>
                  </a:cubicBezTo>
                  <a:cubicBezTo>
                    <a:pt x="570" y="575"/>
                    <a:pt x="564" y="574"/>
                    <a:pt x="554" y="568"/>
                  </a:cubicBezTo>
                  <a:cubicBezTo>
                    <a:pt x="544" y="562"/>
                    <a:pt x="532" y="553"/>
                    <a:pt x="520" y="541"/>
                  </a:cubicBezTo>
                  <a:cubicBezTo>
                    <a:pt x="497" y="519"/>
                    <a:pt x="485" y="502"/>
                    <a:pt x="484" y="489"/>
                  </a:cubicBezTo>
                  <a:cubicBezTo>
                    <a:pt x="483" y="479"/>
                    <a:pt x="483" y="469"/>
                    <a:pt x="485" y="458"/>
                  </a:cubicBezTo>
                  <a:lnTo>
                    <a:pt x="489" y="431"/>
                  </a:lnTo>
                  <a:lnTo>
                    <a:pt x="496" y="340"/>
                  </a:lnTo>
                  <a:cubicBezTo>
                    <a:pt x="448" y="338"/>
                    <a:pt x="396" y="339"/>
                    <a:pt x="340" y="343"/>
                  </a:cubicBezTo>
                  <a:cubicBezTo>
                    <a:pt x="325" y="344"/>
                    <a:pt x="305" y="333"/>
                    <a:pt x="280" y="309"/>
                  </a:cubicBezTo>
                  <a:cubicBezTo>
                    <a:pt x="257" y="286"/>
                    <a:pt x="244" y="265"/>
                    <a:pt x="242" y="245"/>
                  </a:cubicBezTo>
                  <a:cubicBezTo>
                    <a:pt x="240" y="226"/>
                    <a:pt x="239" y="199"/>
                    <a:pt x="239" y="165"/>
                  </a:cubicBezTo>
                  <a:cubicBezTo>
                    <a:pt x="240" y="129"/>
                    <a:pt x="239" y="100"/>
                    <a:pt x="236" y="77"/>
                  </a:cubicBezTo>
                  <a:lnTo>
                    <a:pt x="183" y="85"/>
                  </a:lnTo>
                  <a:lnTo>
                    <a:pt x="85" y="108"/>
                  </a:lnTo>
                  <a:cubicBezTo>
                    <a:pt x="77" y="109"/>
                    <a:pt x="63" y="100"/>
                    <a:pt x="42" y="79"/>
                  </a:cubicBezTo>
                  <a:cubicBezTo>
                    <a:pt x="29" y="67"/>
                    <a:pt x="19" y="55"/>
                    <a:pt x="11" y="43"/>
                  </a:cubicBezTo>
                  <a:cubicBezTo>
                    <a:pt x="3" y="32"/>
                    <a:pt x="0" y="24"/>
                    <a:pt x="2" y="20"/>
                  </a:cubicBezTo>
                  <a:cubicBezTo>
                    <a:pt x="3" y="20"/>
                    <a:pt x="5" y="19"/>
                    <a:pt x="1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7" name="Freeform 24"/>
            <p:cNvSpPr>
              <a:spLocks noChangeArrowheads="1"/>
            </p:cNvSpPr>
            <p:nvPr/>
          </p:nvSpPr>
          <p:spPr bwMode="auto">
            <a:xfrm>
              <a:off x="4841875" y="3986213"/>
              <a:ext cx="209550" cy="207962"/>
            </a:xfrm>
            <a:custGeom>
              <a:avLst/>
              <a:gdLst>
                <a:gd name="T0" fmla="*/ 2147483647 w 581"/>
                <a:gd name="T1" fmla="*/ 2147483647 h 577"/>
                <a:gd name="T2" fmla="*/ 2147483647 w 581"/>
                <a:gd name="T3" fmla="*/ 2147483647 h 577"/>
                <a:gd name="T4" fmla="*/ 2147483647 w 581"/>
                <a:gd name="T5" fmla="*/ 2147483647 h 577"/>
                <a:gd name="T6" fmla="*/ 2147483647 w 581"/>
                <a:gd name="T7" fmla="*/ 2147483647 h 577"/>
                <a:gd name="T8" fmla="*/ 2147483647 w 581"/>
                <a:gd name="T9" fmla="*/ 2147483647 h 577"/>
                <a:gd name="T10" fmla="*/ 2147483647 w 581"/>
                <a:gd name="T11" fmla="*/ 2147483647 h 577"/>
                <a:gd name="T12" fmla="*/ 2147483647 w 581"/>
                <a:gd name="T13" fmla="*/ 2147483647 h 577"/>
                <a:gd name="T14" fmla="*/ 2147483647 w 581"/>
                <a:gd name="T15" fmla="*/ 2147483647 h 577"/>
                <a:gd name="T16" fmla="*/ 2147483647 w 581"/>
                <a:gd name="T17" fmla="*/ 2147483647 h 577"/>
                <a:gd name="T18" fmla="*/ 2147483647 w 581"/>
                <a:gd name="T19" fmla="*/ 2147483647 h 577"/>
                <a:gd name="T20" fmla="*/ 2147483647 w 581"/>
                <a:gd name="T21" fmla="*/ 2147483647 h 577"/>
                <a:gd name="T22" fmla="*/ 2147483647 w 581"/>
                <a:gd name="T23" fmla="*/ 2147483647 h 577"/>
                <a:gd name="T24" fmla="*/ 2147483647 w 581"/>
                <a:gd name="T25" fmla="*/ 2147483647 h 577"/>
                <a:gd name="T26" fmla="*/ 2147483647 w 581"/>
                <a:gd name="T27" fmla="*/ 2147483647 h 577"/>
                <a:gd name="T28" fmla="*/ 2147483647 w 581"/>
                <a:gd name="T29" fmla="*/ 2147483647 h 577"/>
                <a:gd name="T30" fmla="*/ 2147483647 w 581"/>
                <a:gd name="T31" fmla="*/ 2147483647 h 577"/>
                <a:gd name="T32" fmla="*/ 2147483647 w 581"/>
                <a:gd name="T33" fmla="*/ 2147483647 h 577"/>
                <a:gd name="T34" fmla="*/ 2147483647 w 581"/>
                <a:gd name="T35" fmla="*/ 2147483647 h 577"/>
                <a:gd name="T36" fmla="*/ 2147483647 w 581"/>
                <a:gd name="T37" fmla="*/ 2147483647 h 577"/>
                <a:gd name="T38" fmla="*/ 2147483647 w 581"/>
                <a:gd name="T39" fmla="*/ 2147483647 h 577"/>
                <a:gd name="T40" fmla="*/ 2147483647 w 581"/>
                <a:gd name="T41" fmla="*/ 2147483647 h 577"/>
                <a:gd name="T42" fmla="*/ 2147483647 w 581"/>
                <a:gd name="T43" fmla="*/ 2147483647 h 577"/>
                <a:gd name="T44" fmla="*/ 2147483647 w 581"/>
                <a:gd name="T45" fmla="*/ 2147483647 h 577"/>
                <a:gd name="T46" fmla="*/ 2147483647 w 581"/>
                <a:gd name="T47" fmla="*/ 2147483647 h 577"/>
                <a:gd name="T48" fmla="*/ 2147483647 w 581"/>
                <a:gd name="T49" fmla="*/ 2147483647 h 577"/>
                <a:gd name="T50" fmla="*/ 2147483647 w 581"/>
                <a:gd name="T51" fmla="*/ 2147483647 h 577"/>
                <a:gd name="T52" fmla="*/ 2147483647 w 581"/>
                <a:gd name="T53" fmla="*/ 2147483647 h 577"/>
                <a:gd name="T54" fmla="*/ 2147483647 w 581"/>
                <a:gd name="T55" fmla="*/ 2147483647 h 577"/>
                <a:gd name="T56" fmla="*/ 2147483647 w 581"/>
                <a:gd name="T57" fmla="*/ 2147483647 h 577"/>
                <a:gd name="T58" fmla="*/ 2147483647 w 581"/>
                <a:gd name="T59" fmla="*/ 2147483647 h 577"/>
                <a:gd name="T60" fmla="*/ 2147483647 w 581"/>
                <a:gd name="T61" fmla="*/ 2147483647 h 577"/>
                <a:gd name="T62" fmla="*/ 2147483647 w 581"/>
                <a:gd name="T63" fmla="*/ 2147483647 h 5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1"/>
                <a:gd name="T97" fmla="*/ 0 h 577"/>
                <a:gd name="T98" fmla="*/ 581 w 581"/>
                <a:gd name="T99" fmla="*/ 577 h 5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1" h="577">
                  <a:moveTo>
                    <a:pt x="10" y="18"/>
                  </a:moveTo>
                  <a:cubicBezTo>
                    <a:pt x="50" y="10"/>
                    <a:pt x="98" y="4"/>
                    <a:pt x="156" y="1"/>
                  </a:cubicBezTo>
                  <a:cubicBezTo>
                    <a:pt x="169" y="0"/>
                    <a:pt x="188" y="4"/>
                    <a:pt x="212" y="14"/>
                  </a:cubicBezTo>
                  <a:cubicBezTo>
                    <a:pt x="225" y="19"/>
                    <a:pt x="241" y="30"/>
                    <a:pt x="259" y="48"/>
                  </a:cubicBezTo>
                  <a:cubicBezTo>
                    <a:pt x="291" y="79"/>
                    <a:pt x="310" y="117"/>
                    <a:pt x="315" y="160"/>
                  </a:cubicBezTo>
                  <a:cubicBezTo>
                    <a:pt x="317" y="174"/>
                    <a:pt x="317" y="191"/>
                    <a:pt x="316" y="212"/>
                  </a:cubicBezTo>
                  <a:lnTo>
                    <a:pt x="314" y="258"/>
                  </a:lnTo>
                  <a:lnTo>
                    <a:pt x="365" y="266"/>
                  </a:lnTo>
                  <a:lnTo>
                    <a:pt x="464" y="272"/>
                  </a:lnTo>
                  <a:cubicBezTo>
                    <a:pt x="470" y="272"/>
                    <a:pt x="477" y="275"/>
                    <a:pt x="486" y="280"/>
                  </a:cubicBezTo>
                  <a:cubicBezTo>
                    <a:pt x="497" y="283"/>
                    <a:pt x="513" y="295"/>
                    <a:pt x="533" y="314"/>
                  </a:cubicBezTo>
                  <a:cubicBezTo>
                    <a:pt x="556" y="336"/>
                    <a:pt x="570" y="371"/>
                    <a:pt x="577" y="421"/>
                  </a:cubicBezTo>
                  <a:cubicBezTo>
                    <a:pt x="580" y="446"/>
                    <a:pt x="580" y="476"/>
                    <a:pt x="578" y="512"/>
                  </a:cubicBezTo>
                  <a:lnTo>
                    <a:pt x="577" y="544"/>
                  </a:lnTo>
                  <a:cubicBezTo>
                    <a:pt x="577" y="557"/>
                    <a:pt x="575" y="566"/>
                    <a:pt x="572" y="572"/>
                  </a:cubicBezTo>
                  <a:cubicBezTo>
                    <a:pt x="570" y="576"/>
                    <a:pt x="564" y="575"/>
                    <a:pt x="554" y="569"/>
                  </a:cubicBezTo>
                  <a:cubicBezTo>
                    <a:pt x="544" y="563"/>
                    <a:pt x="532" y="554"/>
                    <a:pt x="520" y="542"/>
                  </a:cubicBezTo>
                  <a:cubicBezTo>
                    <a:pt x="497" y="520"/>
                    <a:pt x="485" y="502"/>
                    <a:pt x="484" y="489"/>
                  </a:cubicBezTo>
                  <a:cubicBezTo>
                    <a:pt x="483" y="480"/>
                    <a:pt x="483" y="470"/>
                    <a:pt x="485" y="459"/>
                  </a:cubicBezTo>
                  <a:lnTo>
                    <a:pt x="489" y="431"/>
                  </a:lnTo>
                  <a:lnTo>
                    <a:pt x="496" y="341"/>
                  </a:lnTo>
                  <a:cubicBezTo>
                    <a:pt x="448" y="338"/>
                    <a:pt x="396" y="339"/>
                    <a:pt x="340" y="343"/>
                  </a:cubicBezTo>
                  <a:cubicBezTo>
                    <a:pt x="325" y="345"/>
                    <a:pt x="305" y="333"/>
                    <a:pt x="280" y="310"/>
                  </a:cubicBezTo>
                  <a:cubicBezTo>
                    <a:pt x="257" y="287"/>
                    <a:pt x="244" y="265"/>
                    <a:pt x="241" y="245"/>
                  </a:cubicBezTo>
                  <a:cubicBezTo>
                    <a:pt x="239" y="227"/>
                    <a:pt x="239" y="200"/>
                    <a:pt x="239" y="165"/>
                  </a:cubicBezTo>
                  <a:cubicBezTo>
                    <a:pt x="239" y="130"/>
                    <a:pt x="238" y="100"/>
                    <a:pt x="236" y="78"/>
                  </a:cubicBezTo>
                  <a:lnTo>
                    <a:pt x="183" y="85"/>
                  </a:lnTo>
                  <a:lnTo>
                    <a:pt x="85" y="108"/>
                  </a:lnTo>
                  <a:cubicBezTo>
                    <a:pt x="77" y="110"/>
                    <a:pt x="63" y="100"/>
                    <a:pt x="42" y="80"/>
                  </a:cubicBezTo>
                  <a:cubicBezTo>
                    <a:pt x="29" y="68"/>
                    <a:pt x="19" y="56"/>
                    <a:pt x="11" y="44"/>
                  </a:cubicBezTo>
                  <a:cubicBezTo>
                    <a:pt x="3" y="32"/>
                    <a:pt x="0" y="24"/>
                    <a:pt x="2" y="21"/>
                  </a:cubicBezTo>
                  <a:cubicBezTo>
                    <a:pt x="2" y="20"/>
                    <a:pt x="5" y="19"/>
                    <a:pt x="1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8" name="Freeform 25"/>
            <p:cNvSpPr>
              <a:spLocks noChangeArrowheads="1"/>
            </p:cNvSpPr>
            <p:nvPr/>
          </p:nvSpPr>
          <p:spPr bwMode="auto">
            <a:xfrm>
              <a:off x="4667250" y="3816350"/>
              <a:ext cx="209550" cy="207963"/>
            </a:xfrm>
            <a:custGeom>
              <a:avLst/>
              <a:gdLst>
                <a:gd name="T0" fmla="*/ 2147483647 w 581"/>
                <a:gd name="T1" fmla="*/ 2147483647 h 576"/>
                <a:gd name="T2" fmla="*/ 2147483647 w 581"/>
                <a:gd name="T3" fmla="*/ 0 h 576"/>
                <a:gd name="T4" fmla="*/ 2147483647 w 581"/>
                <a:gd name="T5" fmla="*/ 2147483647 h 576"/>
                <a:gd name="T6" fmla="*/ 2147483647 w 581"/>
                <a:gd name="T7" fmla="*/ 2147483647 h 576"/>
                <a:gd name="T8" fmla="*/ 2147483647 w 581"/>
                <a:gd name="T9" fmla="*/ 2147483647 h 576"/>
                <a:gd name="T10" fmla="*/ 2147483647 w 581"/>
                <a:gd name="T11" fmla="*/ 2147483647 h 576"/>
                <a:gd name="T12" fmla="*/ 2147483647 w 581"/>
                <a:gd name="T13" fmla="*/ 2147483647 h 576"/>
                <a:gd name="T14" fmla="*/ 2147483647 w 581"/>
                <a:gd name="T15" fmla="*/ 2147483647 h 576"/>
                <a:gd name="T16" fmla="*/ 2147483647 w 581"/>
                <a:gd name="T17" fmla="*/ 2147483647 h 576"/>
                <a:gd name="T18" fmla="*/ 2147483647 w 581"/>
                <a:gd name="T19" fmla="*/ 2147483647 h 576"/>
                <a:gd name="T20" fmla="*/ 2147483647 w 581"/>
                <a:gd name="T21" fmla="*/ 2147483647 h 576"/>
                <a:gd name="T22" fmla="*/ 2147483647 w 581"/>
                <a:gd name="T23" fmla="*/ 2147483647 h 576"/>
                <a:gd name="T24" fmla="*/ 2147483647 w 581"/>
                <a:gd name="T25" fmla="*/ 2147483647 h 576"/>
                <a:gd name="T26" fmla="*/ 2147483647 w 581"/>
                <a:gd name="T27" fmla="*/ 2147483647 h 576"/>
                <a:gd name="T28" fmla="*/ 2147483647 w 581"/>
                <a:gd name="T29" fmla="*/ 2147483647 h 576"/>
                <a:gd name="T30" fmla="*/ 2147483647 w 581"/>
                <a:gd name="T31" fmla="*/ 2147483647 h 576"/>
                <a:gd name="T32" fmla="*/ 2147483647 w 581"/>
                <a:gd name="T33" fmla="*/ 2147483647 h 576"/>
                <a:gd name="T34" fmla="*/ 2147483647 w 581"/>
                <a:gd name="T35" fmla="*/ 2147483647 h 576"/>
                <a:gd name="T36" fmla="*/ 2147483647 w 581"/>
                <a:gd name="T37" fmla="*/ 2147483647 h 576"/>
                <a:gd name="T38" fmla="*/ 2147483647 w 581"/>
                <a:gd name="T39" fmla="*/ 2147483647 h 576"/>
                <a:gd name="T40" fmla="*/ 2147483647 w 581"/>
                <a:gd name="T41" fmla="*/ 2147483647 h 576"/>
                <a:gd name="T42" fmla="*/ 2147483647 w 581"/>
                <a:gd name="T43" fmla="*/ 2147483647 h 576"/>
                <a:gd name="T44" fmla="*/ 2147483647 w 581"/>
                <a:gd name="T45" fmla="*/ 2147483647 h 576"/>
                <a:gd name="T46" fmla="*/ 2147483647 w 581"/>
                <a:gd name="T47" fmla="*/ 2147483647 h 576"/>
                <a:gd name="T48" fmla="*/ 2147483647 w 581"/>
                <a:gd name="T49" fmla="*/ 2147483647 h 576"/>
                <a:gd name="T50" fmla="*/ 2147483647 w 581"/>
                <a:gd name="T51" fmla="*/ 2147483647 h 576"/>
                <a:gd name="T52" fmla="*/ 2147483647 w 581"/>
                <a:gd name="T53" fmla="*/ 2147483647 h 576"/>
                <a:gd name="T54" fmla="*/ 2147483647 w 581"/>
                <a:gd name="T55" fmla="*/ 2147483647 h 576"/>
                <a:gd name="T56" fmla="*/ 2147483647 w 581"/>
                <a:gd name="T57" fmla="*/ 2147483647 h 576"/>
                <a:gd name="T58" fmla="*/ 2147483647 w 581"/>
                <a:gd name="T59" fmla="*/ 2147483647 h 576"/>
                <a:gd name="T60" fmla="*/ 2147483647 w 581"/>
                <a:gd name="T61" fmla="*/ 2147483647 h 576"/>
                <a:gd name="T62" fmla="*/ 2147483647 w 581"/>
                <a:gd name="T63" fmla="*/ 2147483647 h 5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1"/>
                <a:gd name="T97" fmla="*/ 0 h 576"/>
                <a:gd name="T98" fmla="*/ 581 w 581"/>
                <a:gd name="T99" fmla="*/ 576 h 5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1" h="576">
                  <a:moveTo>
                    <a:pt x="10" y="18"/>
                  </a:moveTo>
                  <a:cubicBezTo>
                    <a:pt x="50" y="9"/>
                    <a:pt x="98" y="3"/>
                    <a:pt x="156" y="0"/>
                  </a:cubicBezTo>
                  <a:cubicBezTo>
                    <a:pt x="169" y="0"/>
                    <a:pt x="188" y="4"/>
                    <a:pt x="212" y="14"/>
                  </a:cubicBezTo>
                  <a:cubicBezTo>
                    <a:pt x="225" y="19"/>
                    <a:pt x="241" y="30"/>
                    <a:pt x="258" y="47"/>
                  </a:cubicBezTo>
                  <a:cubicBezTo>
                    <a:pt x="291" y="79"/>
                    <a:pt x="310" y="116"/>
                    <a:pt x="315" y="160"/>
                  </a:cubicBezTo>
                  <a:cubicBezTo>
                    <a:pt x="317" y="174"/>
                    <a:pt x="317" y="191"/>
                    <a:pt x="316" y="211"/>
                  </a:cubicBezTo>
                  <a:lnTo>
                    <a:pt x="314" y="258"/>
                  </a:lnTo>
                  <a:lnTo>
                    <a:pt x="365" y="266"/>
                  </a:lnTo>
                  <a:lnTo>
                    <a:pt x="464" y="272"/>
                  </a:lnTo>
                  <a:cubicBezTo>
                    <a:pt x="470" y="272"/>
                    <a:pt x="477" y="275"/>
                    <a:pt x="485" y="280"/>
                  </a:cubicBezTo>
                  <a:cubicBezTo>
                    <a:pt x="497" y="283"/>
                    <a:pt x="513" y="294"/>
                    <a:pt x="533" y="313"/>
                  </a:cubicBezTo>
                  <a:cubicBezTo>
                    <a:pt x="556" y="335"/>
                    <a:pt x="570" y="371"/>
                    <a:pt x="577" y="420"/>
                  </a:cubicBezTo>
                  <a:cubicBezTo>
                    <a:pt x="580" y="446"/>
                    <a:pt x="580" y="476"/>
                    <a:pt x="578" y="512"/>
                  </a:cubicBezTo>
                  <a:lnTo>
                    <a:pt x="577" y="544"/>
                  </a:lnTo>
                  <a:cubicBezTo>
                    <a:pt x="577" y="556"/>
                    <a:pt x="575" y="565"/>
                    <a:pt x="572" y="571"/>
                  </a:cubicBezTo>
                  <a:cubicBezTo>
                    <a:pt x="570" y="575"/>
                    <a:pt x="564" y="574"/>
                    <a:pt x="554" y="568"/>
                  </a:cubicBezTo>
                  <a:cubicBezTo>
                    <a:pt x="543" y="563"/>
                    <a:pt x="532" y="554"/>
                    <a:pt x="520" y="541"/>
                  </a:cubicBezTo>
                  <a:cubicBezTo>
                    <a:pt x="497" y="519"/>
                    <a:pt x="485" y="502"/>
                    <a:pt x="483" y="489"/>
                  </a:cubicBezTo>
                  <a:cubicBezTo>
                    <a:pt x="483" y="479"/>
                    <a:pt x="483" y="469"/>
                    <a:pt x="485" y="459"/>
                  </a:cubicBezTo>
                  <a:lnTo>
                    <a:pt x="489" y="431"/>
                  </a:lnTo>
                  <a:lnTo>
                    <a:pt x="496" y="341"/>
                  </a:lnTo>
                  <a:cubicBezTo>
                    <a:pt x="447" y="338"/>
                    <a:pt x="396" y="339"/>
                    <a:pt x="340" y="343"/>
                  </a:cubicBezTo>
                  <a:cubicBezTo>
                    <a:pt x="325" y="344"/>
                    <a:pt x="305" y="333"/>
                    <a:pt x="280" y="309"/>
                  </a:cubicBezTo>
                  <a:cubicBezTo>
                    <a:pt x="257" y="286"/>
                    <a:pt x="244" y="265"/>
                    <a:pt x="241" y="245"/>
                  </a:cubicBezTo>
                  <a:cubicBezTo>
                    <a:pt x="239" y="226"/>
                    <a:pt x="238" y="200"/>
                    <a:pt x="239" y="165"/>
                  </a:cubicBezTo>
                  <a:cubicBezTo>
                    <a:pt x="239" y="129"/>
                    <a:pt x="238" y="100"/>
                    <a:pt x="236" y="78"/>
                  </a:cubicBezTo>
                  <a:lnTo>
                    <a:pt x="183" y="85"/>
                  </a:lnTo>
                  <a:lnTo>
                    <a:pt x="85" y="108"/>
                  </a:lnTo>
                  <a:cubicBezTo>
                    <a:pt x="77" y="109"/>
                    <a:pt x="63" y="100"/>
                    <a:pt x="42" y="79"/>
                  </a:cubicBezTo>
                  <a:cubicBezTo>
                    <a:pt x="29" y="67"/>
                    <a:pt x="19" y="55"/>
                    <a:pt x="11" y="44"/>
                  </a:cubicBezTo>
                  <a:cubicBezTo>
                    <a:pt x="3" y="32"/>
                    <a:pt x="0" y="24"/>
                    <a:pt x="2" y="20"/>
                  </a:cubicBezTo>
                  <a:cubicBezTo>
                    <a:pt x="2" y="20"/>
                    <a:pt x="5" y="19"/>
                    <a:pt x="1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9" name="Freeform 26"/>
            <p:cNvSpPr>
              <a:spLocks noChangeArrowheads="1"/>
            </p:cNvSpPr>
            <p:nvPr/>
          </p:nvSpPr>
          <p:spPr bwMode="auto">
            <a:xfrm>
              <a:off x="4495800" y="3649663"/>
              <a:ext cx="209550" cy="207962"/>
            </a:xfrm>
            <a:custGeom>
              <a:avLst/>
              <a:gdLst>
                <a:gd name="T0" fmla="*/ 2147483647 w 581"/>
                <a:gd name="T1" fmla="*/ 2147483647 h 577"/>
                <a:gd name="T2" fmla="*/ 2147483647 w 581"/>
                <a:gd name="T3" fmla="*/ 2147483647 h 577"/>
                <a:gd name="T4" fmla="*/ 2147483647 w 581"/>
                <a:gd name="T5" fmla="*/ 2147483647 h 577"/>
                <a:gd name="T6" fmla="*/ 2147483647 w 581"/>
                <a:gd name="T7" fmla="*/ 2147483647 h 577"/>
                <a:gd name="T8" fmla="*/ 2147483647 w 581"/>
                <a:gd name="T9" fmla="*/ 2147483647 h 577"/>
                <a:gd name="T10" fmla="*/ 2147483647 w 581"/>
                <a:gd name="T11" fmla="*/ 2147483647 h 577"/>
                <a:gd name="T12" fmla="*/ 2147483647 w 581"/>
                <a:gd name="T13" fmla="*/ 2147483647 h 577"/>
                <a:gd name="T14" fmla="*/ 2147483647 w 581"/>
                <a:gd name="T15" fmla="*/ 2147483647 h 577"/>
                <a:gd name="T16" fmla="*/ 2147483647 w 581"/>
                <a:gd name="T17" fmla="*/ 2147483647 h 577"/>
                <a:gd name="T18" fmla="*/ 2147483647 w 581"/>
                <a:gd name="T19" fmla="*/ 2147483647 h 577"/>
                <a:gd name="T20" fmla="*/ 2147483647 w 581"/>
                <a:gd name="T21" fmla="*/ 2147483647 h 577"/>
                <a:gd name="T22" fmla="*/ 2147483647 w 581"/>
                <a:gd name="T23" fmla="*/ 2147483647 h 577"/>
                <a:gd name="T24" fmla="*/ 2147483647 w 581"/>
                <a:gd name="T25" fmla="*/ 2147483647 h 577"/>
                <a:gd name="T26" fmla="*/ 2147483647 w 581"/>
                <a:gd name="T27" fmla="*/ 2147483647 h 577"/>
                <a:gd name="T28" fmla="*/ 2147483647 w 581"/>
                <a:gd name="T29" fmla="*/ 2147483647 h 577"/>
                <a:gd name="T30" fmla="*/ 2147483647 w 581"/>
                <a:gd name="T31" fmla="*/ 2147483647 h 577"/>
                <a:gd name="T32" fmla="*/ 2147483647 w 581"/>
                <a:gd name="T33" fmla="*/ 2147483647 h 577"/>
                <a:gd name="T34" fmla="*/ 2147483647 w 581"/>
                <a:gd name="T35" fmla="*/ 2147483647 h 577"/>
                <a:gd name="T36" fmla="*/ 2147483647 w 581"/>
                <a:gd name="T37" fmla="*/ 2147483647 h 577"/>
                <a:gd name="T38" fmla="*/ 2147483647 w 581"/>
                <a:gd name="T39" fmla="*/ 2147483647 h 577"/>
                <a:gd name="T40" fmla="*/ 2147483647 w 581"/>
                <a:gd name="T41" fmla="*/ 2147483647 h 577"/>
                <a:gd name="T42" fmla="*/ 2147483647 w 581"/>
                <a:gd name="T43" fmla="*/ 2147483647 h 577"/>
                <a:gd name="T44" fmla="*/ 2147483647 w 581"/>
                <a:gd name="T45" fmla="*/ 2147483647 h 577"/>
                <a:gd name="T46" fmla="*/ 2147483647 w 581"/>
                <a:gd name="T47" fmla="*/ 2147483647 h 577"/>
                <a:gd name="T48" fmla="*/ 2147483647 w 581"/>
                <a:gd name="T49" fmla="*/ 2147483647 h 577"/>
                <a:gd name="T50" fmla="*/ 2147483647 w 581"/>
                <a:gd name="T51" fmla="*/ 2147483647 h 577"/>
                <a:gd name="T52" fmla="*/ 2147483647 w 581"/>
                <a:gd name="T53" fmla="*/ 2147483647 h 577"/>
                <a:gd name="T54" fmla="*/ 2147483647 w 581"/>
                <a:gd name="T55" fmla="*/ 2147483647 h 577"/>
                <a:gd name="T56" fmla="*/ 2147483647 w 581"/>
                <a:gd name="T57" fmla="*/ 2147483647 h 577"/>
                <a:gd name="T58" fmla="*/ 2147483647 w 581"/>
                <a:gd name="T59" fmla="*/ 2147483647 h 577"/>
                <a:gd name="T60" fmla="*/ 2147483647 w 581"/>
                <a:gd name="T61" fmla="*/ 2147483647 h 577"/>
                <a:gd name="T62" fmla="*/ 2147483647 w 581"/>
                <a:gd name="T63" fmla="*/ 2147483647 h 5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1"/>
                <a:gd name="T97" fmla="*/ 0 h 577"/>
                <a:gd name="T98" fmla="*/ 581 w 581"/>
                <a:gd name="T99" fmla="*/ 577 h 5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1" h="577">
                  <a:moveTo>
                    <a:pt x="10" y="18"/>
                  </a:moveTo>
                  <a:cubicBezTo>
                    <a:pt x="49" y="10"/>
                    <a:pt x="98" y="4"/>
                    <a:pt x="156" y="1"/>
                  </a:cubicBezTo>
                  <a:cubicBezTo>
                    <a:pt x="169" y="0"/>
                    <a:pt x="188" y="5"/>
                    <a:pt x="212" y="14"/>
                  </a:cubicBezTo>
                  <a:cubicBezTo>
                    <a:pt x="225" y="19"/>
                    <a:pt x="240" y="30"/>
                    <a:pt x="258" y="48"/>
                  </a:cubicBezTo>
                  <a:cubicBezTo>
                    <a:pt x="291" y="79"/>
                    <a:pt x="310" y="117"/>
                    <a:pt x="315" y="160"/>
                  </a:cubicBezTo>
                  <a:cubicBezTo>
                    <a:pt x="316" y="174"/>
                    <a:pt x="317" y="192"/>
                    <a:pt x="316" y="212"/>
                  </a:cubicBezTo>
                  <a:lnTo>
                    <a:pt x="314" y="258"/>
                  </a:lnTo>
                  <a:lnTo>
                    <a:pt x="365" y="266"/>
                  </a:lnTo>
                  <a:lnTo>
                    <a:pt x="464" y="272"/>
                  </a:lnTo>
                  <a:cubicBezTo>
                    <a:pt x="470" y="273"/>
                    <a:pt x="477" y="275"/>
                    <a:pt x="485" y="281"/>
                  </a:cubicBezTo>
                  <a:cubicBezTo>
                    <a:pt x="497" y="284"/>
                    <a:pt x="513" y="295"/>
                    <a:pt x="533" y="314"/>
                  </a:cubicBezTo>
                  <a:cubicBezTo>
                    <a:pt x="555" y="336"/>
                    <a:pt x="570" y="371"/>
                    <a:pt x="576" y="421"/>
                  </a:cubicBezTo>
                  <a:cubicBezTo>
                    <a:pt x="580" y="446"/>
                    <a:pt x="580" y="477"/>
                    <a:pt x="578" y="512"/>
                  </a:cubicBezTo>
                  <a:lnTo>
                    <a:pt x="577" y="544"/>
                  </a:lnTo>
                  <a:cubicBezTo>
                    <a:pt x="577" y="557"/>
                    <a:pt x="575" y="566"/>
                    <a:pt x="572" y="572"/>
                  </a:cubicBezTo>
                  <a:cubicBezTo>
                    <a:pt x="570" y="576"/>
                    <a:pt x="564" y="575"/>
                    <a:pt x="554" y="569"/>
                  </a:cubicBezTo>
                  <a:cubicBezTo>
                    <a:pt x="543" y="563"/>
                    <a:pt x="532" y="554"/>
                    <a:pt x="519" y="542"/>
                  </a:cubicBezTo>
                  <a:cubicBezTo>
                    <a:pt x="497" y="520"/>
                    <a:pt x="485" y="502"/>
                    <a:pt x="483" y="489"/>
                  </a:cubicBezTo>
                  <a:cubicBezTo>
                    <a:pt x="482" y="480"/>
                    <a:pt x="483" y="470"/>
                    <a:pt x="485" y="459"/>
                  </a:cubicBezTo>
                  <a:lnTo>
                    <a:pt x="489" y="431"/>
                  </a:lnTo>
                  <a:lnTo>
                    <a:pt x="496" y="341"/>
                  </a:lnTo>
                  <a:cubicBezTo>
                    <a:pt x="447" y="339"/>
                    <a:pt x="395" y="339"/>
                    <a:pt x="340" y="344"/>
                  </a:cubicBezTo>
                  <a:cubicBezTo>
                    <a:pt x="324" y="345"/>
                    <a:pt x="305" y="333"/>
                    <a:pt x="280" y="310"/>
                  </a:cubicBezTo>
                  <a:cubicBezTo>
                    <a:pt x="256" y="287"/>
                    <a:pt x="243" y="265"/>
                    <a:pt x="241" y="245"/>
                  </a:cubicBezTo>
                  <a:cubicBezTo>
                    <a:pt x="239" y="227"/>
                    <a:pt x="238" y="200"/>
                    <a:pt x="239" y="165"/>
                  </a:cubicBezTo>
                  <a:cubicBezTo>
                    <a:pt x="239" y="130"/>
                    <a:pt x="238" y="101"/>
                    <a:pt x="236" y="78"/>
                  </a:cubicBezTo>
                  <a:lnTo>
                    <a:pt x="183" y="86"/>
                  </a:lnTo>
                  <a:lnTo>
                    <a:pt x="85" y="108"/>
                  </a:lnTo>
                  <a:cubicBezTo>
                    <a:pt x="77" y="110"/>
                    <a:pt x="63" y="100"/>
                    <a:pt x="41" y="80"/>
                  </a:cubicBezTo>
                  <a:cubicBezTo>
                    <a:pt x="29" y="68"/>
                    <a:pt x="19" y="56"/>
                    <a:pt x="11" y="44"/>
                  </a:cubicBezTo>
                  <a:cubicBezTo>
                    <a:pt x="3" y="32"/>
                    <a:pt x="0" y="25"/>
                    <a:pt x="2" y="21"/>
                  </a:cubicBezTo>
                  <a:cubicBezTo>
                    <a:pt x="2" y="20"/>
                    <a:pt x="5" y="19"/>
                    <a:pt x="1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0" name="Freeform 27"/>
            <p:cNvSpPr>
              <a:spLocks noChangeArrowheads="1"/>
            </p:cNvSpPr>
            <p:nvPr/>
          </p:nvSpPr>
          <p:spPr bwMode="auto">
            <a:xfrm>
              <a:off x="5364163" y="4487863"/>
              <a:ext cx="209550" cy="207962"/>
            </a:xfrm>
            <a:custGeom>
              <a:avLst/>
              <a:gdLst>
                <a:gd name="T0" fmla="*/ 2147483647 w 581"/>
                <a:gd name="T1" fmla="*/ 2147483647 h 576"/>
                <a:gd name="T2" fmla="*/ 2147483647 w 581"/>
                <a:gd name="T3" fmla="*/ 0 h 576"/>
                <a:gd name="T4" fmla="*/ 2147483647 w 581"/>
                <a:gd name="T5" fmla="*/ 2147483647 h 576"/>
                <a:gd name="T6" fmla="*/ 2147483647 w 581"/>
                <a:gd name="T7" fmla="*/ 2147483647 h 576"/>
                <a:gd name="T8" fmla="*/ 2147483647 w 581"/>
                <a:gd name="T9" fmla="*/ 2147483647 h 576"/>
                <a:gd name="T10" fmla="*/ 2147483647 w 581"/>
                <a:gd name="T11" fmla="*/ 2147483647 h 576"/>
                <a:gd name="T12" fmla="*/ 2147483647 w 581"/>
                <a:gd name="T13" fmla="*/ 2147483647 h 576"/>
                <a:gd name="T14" fmla="*/ 2147483647 w 581"/>
                <a:gd name="T15" fmla="*/ 2147483647 h 576"/>
                <a:gd name="T16" fmla="*/ 2147483647 w 581"/>
                <a:gd name="T17" fmla="*/ 2147483647 h 576"/>
                <a:gd name="T18" fmla="*/ 2147483647 w 581"/>
                <a:gd name="T19" fmla="*/ 2147483647 h 576"/>
                <a:gd name="T20" fmla="*/ 2147483647 w 581"/>
                <a:gd name="T21" fmla="*/ 2147483647 h 576"/>
                <a:gd name="T22" fmla="*/ 2147483647 w 581"/>
                <a:gd name="T23" fmla="*/ 2147483647 h 576"/>
                <a:gd name="T24" fmla="*/ 2147483647 w 581"/>
                <a:gd name="T25" fmla="*/ 2147483647 h 576"/>
                <a:gd name="T26" fmla="*/ 2147483647 w 581"/>
                <a:gd name="T27" fmla="*/ 2147483647 h 576"/>
                <a:gd name="T28" fmla="*/ 2147483647 w 581"/>
                <a:gd name="T29" fmla="*/ 2147483647 h 576"/>
                <a:gd name="T30" fmla="*/ 2147483647 w 581"/>
                <a:gd name="T31" fmla="*/ 2147483647 h 576"/>
                <a:gd name="T32" fmla="*/ 2147483647 w 581"/>
                <a:gd name="T33" fmla="*/ 2147483647 h 576"/>
                <a:gd name="T34" fmla="*/ 2147483647 w 581"/>
                <a:gd name="T35" fmla="*/ 2147483647 h 576"/>
                <a:gd name="T36" fmla="*/ 2147483647 w 581"/>
                <a:gd name="T37" fmla="*/ 2147483647 h 576"/>
                <a:gd name="T38" fmla="*/ 2147483647 w 581"/>
                <a:gd name="T39" fmla="*/ 2147483647 h 576"/>
                <a:gd name="T40" fmla="*/ 2147483647 w 581"/>
                <a:gd name="T41" fmla="*/ 2147483647 h 576"/>
                <a:gd name="T42" fmla="*/ 2147483647 w 581"/>
                <a:gd name="T43" fmla="*/ 2147483647 h 576"/>
                <a:gd name="T44" fmla="*/ 2147483647 w 581"/>
                <a:gd name="T45" fmla="*/ 2147483647 h 576"/>
                <a:gd name="T46" fmla="*/ 2147483647 w 581"/>
                <a:gd name="T47" fmla="*/ 2147483647 h 576"/>
                <a:gd name="T48" fmla="*/ 2147483647 w 581"/>
                <a:gd name="T49" fmla="*/ 2147483647 h 576"/>
                <a:gd name="T50" fmla="*/ 2147483647 w 581"/>
                <a:gd name="T51" fmla="*/ 2147483647 h 576"/>
                <a:gd name="T52" fmla="*/ 2147483647 w 581"/>
                <a:gd name="T53" fmla="*/ 2147483647 h 576"/>
                <a:gd name="T54" fmla="*/ 2147483647 w 581"/>
                <a:gd name="T55" fmla="*/ 2147483647 h 576"/>
                <a:gd name="T56" fmla="*/ 2147483647 w 581"/>
                <a:gd name="T57" fmla="*/ 2147483647 h 576"/>
                <a:gd name="T58" fmla="*/ 2147483647 w 581"/>
                <a:gd name="T59" fmla="*/ 2147483647 h 576"/>
                <a:gd name="T60" fmla="*/ 2147483647 w 581"/>
                <a:gd name="T61" fmla="*/ 2147483647 h 576"/>
                <a:gd name="T62" fmla="*/ 2147483647 w 581"/>
                <a:gd name="T63" fmla="*/ 2147483647 h 5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1"/>
                <a:gd name="T97" fmla="*/ 0 h 576"/>
                <a:gd name="T98" fmla="*/ 581 w 581"/>
                <a:gd name="T99" fmla="*/ 576 h 5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1" h="576">
                  <a:moveTo>
                    <a:pt x="10" y="18"/>
                  </a:moveTo>
                  <a:cubicBezTo>
                    <a:pt x="49" y="9"/>
                    <a:pt x="98" y="4"/>
                    <a:pt x="156" y="0"/>
                  </a:cubicBezTo>
                  <a:cubicBezTo>
                    <a:pt x="169" y="0"/>
                    <a:pt x="187" y="4"/>
                    <a:pt x="212" y="14"/>
                  </a:cubicBezTo>
                  <a:cubicBezTo>
                    <a:pt x="225" y="19"/>
                    <a:pt x="240" y="30"/>
                    <a:pt x="258" y="47"/>
                  </a:cubicBezTo>
                  <a:cubicBezTo>
                    <a:pt x="291" y="79"/>
                    <a:pt x="310" y="116"/>
                    <a:pt x="314" y="160"/>
                  </a:cubicBezTo>
                  <a:cubicBezTo>
                    <a:pt x="316" y="174"/>
                    <a:pt x="317" y="191"/>
                    <a:pt x="315" y="212"/>
                  </a:cubicBezTo>
                  <a:lnTo>
                    <a:pt x="314" y="258"/>
                  </a:lnTo>
                  <a:lnTo>
                    <a:pt x="365" y="266"/>
                  </a:lnTo>
                  <a:lnTo>
                    <a:pt x="464" y="272"/>
                  </a:lnTo>
                  <a:cubicBezTo>
                    <a:pt x="470" y="272"/>
                    <a:pt x="477" y="275"/>
                    <a:pt x="485" y="280"/>
                  </a:cubicBezTo>
                  <a:cubicBezTo>
                    <a:pt x="497" y="283"/>
                    <a:pt x="513" y="294"/>
                    <a:pt x="533" y="313"/>
                  </a:cubicBezTo>
                  <a:cubicBezTo>
                    <a:pt x="555" y="335"/>
                    <a:pt x="570" y="371"/>
                    <a:pt x="576" y="420"/>
                  </a:cubicBezTo>
                  <a:cubicBezTo>
                    <a:pt x="579" y="446"/>
                    <a:pt x="580" y="476"/>
                    <a:pt x="577" y="512"/>
                  </a:cubicBezTo>
                  <a:lnTo>
                    <a:pt x="577" y="544"/>
                  </a:lnTo>
                  <a:cubicBezTo>
                    <a:pt x="577" y="556"/>
                    <a:pt x="575" y="566"/>
                    <a:pt x="572" y="571"/>
                  </a:cubicBezTo>
                  <a:cubicBezTo>
                    <a:pt x="570" y="575"/>
                    <a:pt x="564" y="574"/>
                    <a:pt x="553" y="569"/>
                  </a:cubicBezTo>
                  <a:cubicBezTo>
                    <a:pt x="543" y="563"/>
                    <a:pt x="532" y="554"/>
                    <a:pt x="519" y="542"/>
                  </a:cubicBezTo>
                  <a:cubicBezTo>
                    <a:pt x="496" y="520"/>
                    <a:pt x="484" y="502"/>
                    <a:pt x="483" y="489"/>
                  </a:cubicBezTo>
                  <a:cubicBezTo>
                    <a:pt x="482" y="479"/>
                    <a:pt x="483" y="469"/>
                    <a:pt x="485" y="459"/>
                  </a:cubicBezTo>
                  <a:lnTo>
                    <a:pt x="489" y="431"/>
                  </a:lnTo>
                  <a:lnTo>
                    <a:pt x="496" y="341"/>
                  </a:lnTo>
                  <a:cubicBezTo>
                    <a:pt x="447" y="338"/>
                    <a:pt x="395" y="339"/>
                    <a:pt x="340" y="343"/>
                  </a:cubicBezTo>
                  <a:cubicBezTo>
                    <a:pt x="324" y="344"/>
                    <a:pt x="304" y="333"/>
                    <a:pt x="280" y="309"/>
                  </a:cubicBezTo>
                  <a:cubicBezTo>
                    <a:pt x="256" y="287"/>
                    <a:pt x="243" y="265"/>
                    <a:pt x="241" y="245"/>
                  </a:cubicBezTo>
                  <a:cubicBezTo>
                    <a:pt x="239" y="226"/>
                    <a:pt x="238" y="200"/>
                    <a:pt x="238" y="165"/>
                  </a:cubicBezTo>
                  <a:cubicBezTo>
                    <a:pt x="239" y="129"/>
                    <a:pt x="238" y="100"/>
                    <a:pt x="236" y="78"/>
                  </a:cubicBezTo>
                  <a:lnTo>
                    <a:pt x="183" y="85"/>
                  </a:lnTo>
                  <a:lnTo>
                    <a:pt x="84" y="108"/>
                  </a:lnTo>
                  <a:cubicBezTo>
                    <a:pt x="77" y="109"/>
                    <a:pt x="63" y="100"/>
                    <a:pt x="41" y="79"/>
                  </a:cubicBezTo>
                  <a:cubicBezTo>
                    <a:pt x="29" y="67"/>
                    <a:pt x="19" y="55"/>
                    <a:pt x="11" y="44"/>
                  </a:cubicBezTo>
                  <a:cubicBezTo>
                    <a:pt x="3" y="32"/>
                    <a:pt x="0" y="24"/>
                    <a:pt x="2" y="20"/>
                  </a:cubicBezTo>
                  <a:cubicBezTo>
                    <a:pt x="2" y="20"/>
                    <a:pt x="5" y="19"/>
                    <a:pt x="10" y="1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1" name="Freeform 28"/>
            <p:cNvSpPr>
              <a:spLocks noChangeArrowheads="1"/>
            </p:cNvSpPr>
            <p:nvPr/>
          </p:nvSpPr>
          <p:spPr bwMode="auto">
            <a:xfrm>
              <a:off x="5189538" y="4319588"/>
              <a:ext cx="209550" cy="207962"/>
            </a:xfrm>
            <a:custGeom>
              <a:avLst/>
              <a:gdLst>
                <a:gd name="T0" fmla="*/ 2147483647 w 581"/>
                <a:gd name="T1" fmla="*/ 2147483647 h 577"/>
                <a:gd name="T2" fmla="*/ 2147483647 w 581"/>
                <a:gd name="T3" fmla="*/ 2147483647 h 577"/>
                <a:gd name="T4" fmla="*/ 2147483647 w 581"/>
                <a:gd name="T5" fmla="*/ 2147483647 h 577"/>
                <a:gd name="T6" fmla="*/ 2147483647 w 581"/>
                <a:gd name="T7" fmla="*/ 2147483647 h 577"/>
                <a:gd name="T8" fmla="*/ 2147483647 w 581"/>
                <a:gd name="T9" fmla="*/ 2147483647 h 577"/>
                <a:gd name="T10" fmla="*/ 2147483647 w 581"/>
                <a:gd name="T11" fmla="*/ 2147483647 h 577"/>
                <a:gd name="T12" fmla="*/ 2147483647 w 581"/>
                <a:gd name="T13" fmla="*/ 2147483647 h 577"/>
                <a:gd name="T14" fmla="*/ 2147483647 w 581"/>
                <a:gd name="T15" fmla="*/ 2147483647 h 577"/>
                <a:gd name="T16" fmla="*/ 2147483647 w 581"/>
                <a:gd name="T17" fmla="*/ 2147483647 h 577"/>
                <a:gd name="T18" fmla="*/ 2147483647 w 581"/>
                <a:gd name="T19" fmla="*/ 2147483647 h 577"/>
                <a:gd name="T20" fmla="*/ 2147483647 w 581"/>
                <a:gd name="T21" fmla="*/ 2147483647 h 577"/>
                <a:gd name="T22" fmla="*/ 2147483647 w 581"/>
                <a:gd name="T23" fmla="*/ 2147483647 h 577"/>
                <a:gd name="T24" fmla="*/ 2147483647 w 581"/>
                <a:gd name="T25" fmla="*/ 2147483647 h 577"/>
                <a:gd name="T26" fmla="*/ 2147483647 w 581"/>
                <a:gd name="T27" fmla="*/ 2147483647 h 577"/>
                <a:gd name="T28" fmla="*/ 2147483647 w 581"/>
                <a:gd name="T29" fmla="*/ 2147483647 h 577"/>
                <a:gd name="T30" fmla="*/ 2147483647 w 581"/>
                <a:gd name="T31" fmla="*/ 2147483647 h 577"/>
                <a:gd name="T32" fmla="*/ 2147483647 w 581"/>
                <a:gd name="T33" fmla="*/ 2147483647 h 577"/>
                <a:gd name="T34" fmla="*/ 2147483647 w 581"/>
                <a:gd name="T35" fmla="*/ 2147483647 h 577"/>
                <a:gd name="T36" fmla="*/ 2147483647 w 581"/>
                <a:gd name="T37" fmla="*/ 2147483647 h 577"/>
                <a:gd name="T38" fmla="*/ 2147483647 w 581"/>
                <a:gd name="T39" fmla="*/ 2147483647 h 577"/>
                <a:gd name="T40" fmla="*/ 2147483647 w 581"/>
                <a:gd name="T41" fmla="*/ 2147483647 h 577"/>
                <a:gd name="T42" fmla="*/ 2147483647 w 581"/>
                <a:gd name="T43" fmla="*/ 2147483647 h 577"/>
                <a:gd name="T44" fmla="*/ 2147483647 w 581"/>
                <a:gd name="T45" fmla="*/ 2147483647 h 577"/>
                <a:gd name="T46" fmla="*/ 2147483647 w 581"/>
                <a:gd name="T47" fmla="*/ 2147483647 h 577"/>
                <a:gd name="T48" fmla="*/ 2147483647 w 581"/>
                <a:gd name="T49" fmla="*/ 2147483647 h 577"/>
                <a:gd name="T50" fmla="*/ 2147483647 w 581"/>
                <a:gd name="T51" fmla="*/ 2147483647 h 577"/>
                <a:gd name="T52" fmla="*/ 2147483647 w 581"/>
                <a:gd name="T53" fmla="*/ 2147483647 h 577"/>
                <a:gd name="T54" fmla="*/ 2147483647 w 581"/>
                <a:gd name="T55" fmla="*/ 2147483647 h 577"/>
                <a:gd name="T56" fmla="*/ 2147483647 w 581"/>
                <a:gd name="T57" fmla="*/ 2147483647 h 577"/>
                <a:gd name="T58" fmla="*/ 2147483647 w 581"/>
                <a:gd name="T59" fmla="*/ 2147483647 h 577"/>
                <a:gd name="T60" fmla="*/ 2147483647 w 581"/>
                <a:gd name="T61" fmla="*/ 2147483647 h 577"/>
                <a:gd name="T62" fmla="*/ 2147483647 w 581"/>
                <a:gd name="T63" fmla="*/ 2147483647 h 5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1"/>
                <a:gd name="T97" fmla="*/ 0 h 577"/>
                <a:gd name="T98" fmla="*/ 581 w 581"/>
                <a:gd name="T99" fmla="*/ 577 h 5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1" h="577">
                  <a:moveTo>
                    <a:pt x="10" y="19"/>
                  </a:moveTo>
                  <a:cubicBezTo>
                    <a:pt x="49" y="10"/>
                    <a:pt x="98" y="4"/>
                    <a:pt x="156" y="1"/>
                  </a:cubicBezTo>
                  <a:cubicBezTo>
                    <a:pt x="169" y="0"/>
                    <a:pt x="187" y="5"/>
                    <a:pt x="211" y="14"/>
                  </a:cubicBezTo>
                  <a:cubicBezTo>
                    <a:pt x="224" y="19"/>
                    <a:pt x="240" y="31"/>
                    <a:pt x="258" y="48"/>
                  </a:cubicBezTo>
                  <a:cubicBezTo>
                    <a:pt x="291" y="79"/>
                    <a:pt x="309" y="117"/>
                    <a:pt x="314" y="160"/>
                  </a:cubicBezTo>
                  <a:cubicBezTo>
                    <a:pt x="316" y="174"/>
                    <a:pt x="316" y="192"/>
                    <a:pt x="315" y="212"/>
                  </a:cubicBezTo>
                  <a:lnTo>
                    <a:pt x="314" y="258"/>
                  </a:lnTo>
                  <a:lnTo>
                    <a:pt x="365" y="266"/>
                  </a:lnTo>
                  <a:lnTo>
                    <a:pt x="464" y="273"/>
                  </a:lnTo>
                  <a:cubicBezTo>
                    <a:pt x="469" y="273"/>
                    <a:pt x="476" y="275"/>
                    <a:pt x="485" y="281"/>
                  </a:cubicBezTo>
                  <a:cubicBezTo>
                    <a:pt x="497" y="284"/>
                    <a:pt x="513" y="295"/>
                    <a:pt x="532" y="314"/>
                  </a:cubicBezTo>
                  <a:cubicBezTo>
                    <a:pt x="555" y="336"/>
                    <a:pt x="570" y="372"/>
                    <a:pt x="576" y="421"/>
                  </a:cubicBezTo>
                  <a:cubicBezTo>
                    <a:pt x="579" y="446"/>
                    <a:pt x="580" y="477"/>
                    <a:pt x="577" y="513"/>
                  </a:cubicBezTo>
                  <a:lnTo>
                    <a:pt x="577" y="544"/>
                  </a:lnTo>
                  <a:cubicBezTo>
                    <a:pt x="576" y="557"/>
                    <a:pt x="575" y="566"/>
                    <a:pt x="572" y="572"/>
                  </a:cubicBezTo>
                  <a:cubicBezTo>
                    <a:pt x="569" y="576"/>
                    <a:pt x="563" y="575"/>
                    <a:pt x="553" y="569"/>
                  </a:cubicBezTo>
                  <a:cubicBezTo>
                    <a:pt x="543" y="563"/>
                    <a:pt x="532" y="554"/>
                    <a:pt x="519" y="542"/>
                  </a:cubicBezTo>
                  <a:cubicBezTo>
                    <a:pt x="496" y="520"/>
                    <a:pt x="484" y="502"/>
                    <a:pt x="483" y="489"/>
                  </a:cubicBezTo>
                  <a:cubicBezTo>
                    <a:pt x="482" y="480"/>
                    <a:pt x="482" y="470"/>
                    <a:pt x="484" y="459"/>
                  </a:cubicBezTo>
                  <a:lnTo>
                    <a:pt x="489" y="431"/>
                  </a:lnTo>
                  <a:lnTo>
                    <a:pt x="495" y="341"/>
                  </a:lnTo>
                  <a:cubicBezTo>
                    <a:pt x="447" y="339"/>
                    <a:pt x="395" y="340"/>
                    <a:pt x="340" y="344"/>
                  </a:cubicBezTo>
                  <a:cubicBezTo>
                    <a:pt x="324" y="345"/>
                    <a:pt x="304" y="334"/>
                    <a:pt x="280" y="310"/>
                  </a:cubicBezTo>
                  <a:cubicBezTo>
                    <a:pt x="256" y="287"/>
                    <a:pt x="243" y="266"/>
                    <a:pt x="241" y="246"/>
                  </a:cubicBezTo>
                  <a:cubicBezTo>
                    <a:pt x="239" y="227"/>
                    <a:pt x="238" y="200"/>
                    <a:pt x="238" y="166"/>
                  </a:cubicBezTo>
                  <a:cubicBezTo>
                    <a:pt x="239" y="130"/>
                    <a:pt x="238" y="101"/>
                    <a:pt x="236" y="78"/>
                  </a:cubicBezTo>
                  <a:lnTo>
                    <a:pt x="183" y="86"/>
                  </a:lnTo>
                  <a:lnTo>
                    <a:pt x="84" y="108"/>
                  </a:lnTo>
                  <a:cubicBezTo>
                    <a:pt x="77" y="110"/>
                    <a:pt x="62" y="100"/>
                    <a:pt x="41" y="80"/>
                  </a:cubicBezTo>
                  <a:cubicBezTo>
                    <a:pt x="29" y="68"/>
                    <a:pt x="18" y="56"/>
                    <a:pt x="10" y="44"/>
                  </a:cubicBezTo>
                  <a:cubicBezTo>
                    <a:pt x="3" y="32"/>
                    <a:pt x="0" y="25"/>
                    <a:pt x="2" y="21"/>
                  </a:cubicBezTo>
                  <a:cubicBezTo>
                    <a:pt x="2" y="20"/>
                    <a:pt x="5" y="20"/>
                    <a:pt x="10" y="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2" name="Freeform 29"/>
            <p:cNvSpPr>
              <a:spLocks noChangeArrowheads="1"/>
            </p:cNvSpPr>
            <p:nvPr/>
          </p:nvSpPr>
          <p:spPr bwMode="auto">
            <a:xfrm>
              <a:off x="3530600" y="3603625"/>
              <a:ext cx="287338" cy="69850"/>
            </a:xfrm>
            <a:custGeom>
              <a:avLst/>
              <a:gdLst>
                <a:gd name="T0" fmla="*/ 2147483647 w 799"/>
                <a:gd name="T1" fmla="*/ 2147483647 h 192"/>
                <a:gd name="T2" fmla="*/ 2147483647 w 799"/>
                <a:gd name="T3" fmla="*/ 2147483647 h 192"/>
                <a:gd name="T4" fmla="*/ 2147483647 w 799"/>
                <a:gd name="T5" fmla="*/ 2147483647 h 192"/>
                <a:gd name="T6" fmla="*/ 2147483647 w 799"/>
                <a:gd name="T7" fmla="*/ 2147483647 h 192"/>
                <a:gd name="T8" fmla="*/ 2147483647 w 799"/>
                <a:gd name="T9" fmla="*/ 2147483647 h 192"/>
                <a:gd name="T10" fmla="*/ 2147483647 w 799"/>
                <a:gd name="T11" fmla="*/ 2147483647 h 192"/>
                <a:gd name="T12" fmla="*/ 2147483647 w 799"/>
                <a:gd name="T13" fmla="*/ 2147483647 h 192"/>
                <a:gd name="T14" fmla="*/ 2147483647 w 799"/>
                <a:gd name="T15" fmla="*/ 2147483647 h 192"/>
                <a:gd name="T16" fmla="*/ 2147483647 w 799"/>
                <a:gd name="T17" fmla="*/ 2147483647 h 192"/>
                <a:gd name="T18" fmla="*/ 2147483647 w 799"/>
                <a:gd name="T19" fmla="*/ 2147483647 h 192"/>
                <a:gd name="T20" fmla="*/ 2147483647 w 799"/>
                <a:gd name="T21" fmla="*/ 2147483647 h 192"/>
                <a:gd name="T22" fmla="*/ 2147483647 w 799"/>
                <a:gd name="T23" fmla="*/ 2147483647 h 192"/>
                <a:gd name="T24" fmla="*/ 2147483647 w 799"/>
                <a:gd name="T25" fmla="*/ 2147483647 h 192"/>
                <a:gd name="T26" fmla="*/ 2147483647 w 799"/>
                <a:gd name="T27" fmla="*/ 2147483647 h 192"/>
                <a:gd name="T28" fmla="*/ 2147483647 w 799"/>
                <a:gd name="T29" fmla="*/ 2147483647 h 192"/>
                <a:gd name="T30" fmla="*/ 2147483647 w 799"/>
                <a:gd name="T31" fmla="*/ 2147483647 h 192"/>
                <a:gd name="T32" fmla="*/ 2147483647 w 799"/>
                <a:gd name="T33" fmla="*/ 2147483647 h 192"/>
                <a:gd name="T34" fmla="*/ 2147483647 w 799"/>
                <a:gd name="T35" fmla="*/ 2147483647 h 192"/>
                <a:gd name="T36" fmla="*/ 2147483647 w 799"/>
                <a:gd name="T37" fmla="*/ 2147483647 h 192"/>
                <a:gd name="T38" fmla="*/ 2147483647 w 799"/>
                <a:gd name="T39" fmla="*/ 2147483647 h 192"/>
                <a:gd name="T40" fmla="*/ 2147483647 w 799"/>
                <a:gd name="T41" fmla="*/ 2147483647 h 192"/>
                <a:gd name="T42" fmla="*/ 2147483647 w 799"/>
                <a:gd name="T43" fmla="*/ 2147483647 h 192"/>
                <a:gd name="T44" fmla="*/ 2147483647 w 799"/>
                <a:gd name="T45" fmla="*/ 2147483647 h 192"/>
                <a:gd name="T46" fmla="*/ 2147483647 w 799"/>
                <a:gd name="T47" fmla="*/ 2147483647 h 192"/>
                <a:gd name="T48" fmla="*/ 2147483647 w 799"/>
                <a:gd name="T49" fmla="*/ 2147483647 h 192"/>
                <a:gd name="T50" fmla="*/ 2147483647 w 799"/>
                <a:gd name="T51" fmla="*/ 2147483647 h 192"/>
                <a:gd name="T52" fmla="*/ 2147483647 w 799"/>
                <a:gd name="T53" fmla="*/ 2147483647 h 192"/>
                <a:gd name="T54" fmla="*/ 2147483647 w 799"/>
                <a:gd name="T55" fmla="*/ 2147483647 h 192"/>
                <a:gd name="T56" fmla="*/ 2147483647 w 799"/>
                <a:gd name="T57" fmla="*/ 2147483647 h 192"/>
                <a:gd name="T58" fmla="*/ 2147483647 w 799"/>
                <a:gd name="T59" fmla="*/ 2147483647 h 192"/>
                <a:gd name="T60" fmla="*/ 2147483647 w 799"/>
                <a:gd name="T61" fmla="*/ 2147483647 h 192"/>
                <a:gd name="T62" fmla="*/ 2147483647 w 799"/>
                <a:gd name="T63" fmla="*/ 2147483647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2"/>
                <a:gd name="T98" fmla="*/ 799 w 799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2">
                  <a:moveTo>
                    <a:pt x="790" y="68"/>
                  </a:moveTo>
                  <a:cubicBezTo>
                    <a:pt x="754" y="97"/>
                    <a:pt x="707" y="128"/>
                    <a:pt x="650" y="163"/>
                  </a:cubicBezTo>
                  <a:cubicBezTo>
                    <a:pt x="637" y="171"/>
                    <a:pt x="617" y="178"/>
                    <a:pt x="589" y="186"/>
                  </a:cubicBezTo>
                  <a:cubicBezTo>
                    <a:pt x="573" y="190"/>
                    <a:pt x="553" y="191"/>
                    <a:pt x="528" y="189"/>
                  </a:cubicBezTo>
                  <a:cubicBezTo>
                    <a:pt x="482" y="186"/>
                    <a:pt x="448" y="171"/>
                    <a:pt x="426" y="145"/>
                  </a:cubicBezTo>
                  <a:cubicBezTo>
                    <a:pt x="418" y="136"/>
                    <a:pt x="411" y="125"/>
                    <a:pt x="404" y="110"/>
                  </a:cubicBezTo>
                  <a:lnTo>
                    <a:pt x="387" y="78"/>
                  </a:lnTo>
                  <a:lnTo>
                    <a:pt x="332" y="101"/>
                  </a:lnTo>
                  <a:lnTo>
                    <a:pt x="230" y="153"/>
                  </a:lnTo>
                  <a:cubicBezTo>
                    <a:pt x="224" y="156"/>
                    <a:pt x="216" y="159"/>
                    <a:pt x="205" y="160"/>
                  </a:cubicBezTo>
                  <a:cubicBezTo>
                    <a:pt x="192" y="164"/>
                    <a:pt x="172" y="166"/>
                    <a:pt x="144" y="164"/>
                  </a:cubicBezTo>
                  <a:cubicBezTo>
                    <a:pt x="112" y="162"/>
                    <a:pt x="83" y="146"/>
                    <a:pt x="57" y="116"/>
                  </a:cubicBezTo>
                  <a:cubicBezTo>
                    <a:pt x="44" y="101"/>
                    <a:pt x="31" y="80"/>
                    <a:pt x="19" y="54"/>
                  </a:cubicBezTo>
                  <a:lnTo>
                    <a:pt x="6" y="33"/>
                  </a:lnTo>
                  <a:cubicBezTo>
                    <a:pt x="2" y="24"/>
                    <a:pt x="0" y="17"/>
                    <a:pt x="1" y="11"/>
                  </a:cubicBezTo>
                  <a:cubicBezTo>
                    <a:pt x="1" y="7"/>
                    <a:pt x="8" y="4"/>
                    <a:pt x="20" y="2"/>
                  </a:cubicBezTo>
                  <a:cubicBezTo>
                    <a:pt x="33" y="1"/>
                    <a:pt x="48" y="0"/>
                    <a:pt x="66" y="1"/>
                  </a:cubicBezTo>
                  <a:cubicBezTo>
                    <a:pt x="97" y="3"/>
                    <a:pt x="117" y="9"/>
                    <a:pt x="123" y="17"/>
                  </a:cubicBezTo>
                  <a:cubicBezTo>
                    <a:pt x="128" y="23"/>
                    <a:pt x="132" y="30"/>
                    <a:pt x="134" y="38"/>
                  </a:cubicBezTo>
                  <a:lnTo>
                    <a:pt x="141" y="59"/>
                  </a:lnTo>
                  <a:lnTo>
                    <a:pt x="170" y="125"/>
                  </a:lnTo>
                  <a:cubicBezTo>
                    <a:pt x="220" y="99"/>
                    <a:pt x="272" y="69"/>
                    <a:pt x="327" y="34"/>
                  </a:cubicBezTo>
                  <a:cubicBezTo>
                    <a:pt x="342" y="25"/>
                    <a:pt x="366" y="21"/>
                    <a:pt x="401" y="23"/>
                  </a:cubicBezTo>
                  <a:cubicBezTo>
                    <a:pt x="434" y="26"/>
                    <a:pt x="455" y="33"/>
                    <a:pt x="466" y="45"/>
                  </a:cubicBezTo>
                  <a:cubicBezTo>
                    <a:pt x="475" y="57"/>
                    <a:pt x="487" y="74"/>
                    <a:pt x="500" y="98"/>
                  </a:cubicBezTo>
                  <a:cubicBezTo>
                    <a:pt x="514" y="123"/>
                    <a:pt x="527" y="142"/>
                    <a:pt x="538" y="156"/>
                  </a:cubicBezTo>
                  <a:lnTo>
                    <a:pt x="589" y="121"/>
                  </a:lnTo>
                  <a:lnTo>
                    <a:pt x="679" y="50"/>
                  </a:lnTo>
                  <a:cubicBezTo>
                    <a:pt x="686" y="44"/>
                    <a:pt x="704" y="43"/>
                    <a:pt x="734" y="44"/>
                  </a:cubicBezTo>
                  <a:cubicBezTo>
                    <a:pt x="751" y="46"/>
                    <a:pt x="767" y="48"/>
                    <a:pt x="779" y="51"/>
                  </a:cubicBezTo>
                  <a:cubicBezTo>
                    <a:pt x="792" y="55"/>
                    <a:pt x="798" y="58"/>
                    <a:pt x="798" y="62"/>
                  </a:cubicBezTo>
                  <a:cubicBezTo>
                    <a:pt x="797" y="63"/>
                    <a:pt x="795" y="65"/>
                    <a:pt x="790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3" name="Freeform 30"/>
            <p:cNvSpPr>
              <a:spLocks noChangeArrowheads="1"/>
            </p:cNvSpPr>
            <p:nvPr/>
          </p:nvSpPr>
          <p:spPr bwMode="auto">
            <a:xfrm>
              <a:off x="3771900" y="3619500"/>
              <a:ext cx="287338" cy="69850"/>
            </a:xfrm>
            <a:custGeom>
              <a:avLst/>
              <a:gdLst>
                <a:gd name="T0" fmla="*/ 2147483647 w 799"/>
                <a:gd name="T1" fmla="*/ 2147483647 h 192"/>
                <a:gd name="T2" fmla="*/ 2147483647 w 799"/>
                <a:gd name="T3" fmla="*/ 2147483647 h 192"/>
                <a:gd name="T4" fmla="*/ 2147483647 w 799"/>
                <a:gd name="T5" fmla="*/ 2147483647 h 192"/>
                <a:gd name="T6" fmla="*/ 2147483647 w 799"/>
                <a:gd name="T7" fmla="*/ 2147483647 h 192"/>
                <a:gd name="T8" fmla="*/ 2147483647 w 799"/>
                <a:gd name="T9" fmla="*/ 2147483647 h 192"/>
                <a:gd name="T10" fmla="*/ 2147483647 w 799"/>
                <a:gd name="T11" fmla="*/ 2147483647 h 192"/>
                <a:gd name="T12" fmla="*/ 2147483647 w 799"/>
                <a:gd name="T13" fmla="*/ 2147483647 h 192"/>
                <a:gd name="T14" fmla="*/ 2147483647 w 799"/>
                <a:gd name="T15" fmla="*/ 2147483647 h 192"/>
                <a:gd name="T16" fmla="*/ 2147483647 w 799"/>
                <a:gd name="T17" fmla="*/ 2147483647 h 192"/>
                <a:gd name="T18" fmla="*/ 2147483647 w 799"/>
                <a:gd name="T19" fmla="*/ 2147483647 h 192"/>
                <a:gd name="T20" fmla="*/ 2147483647 w 799"/>
                <a:gd name="T21" fmla="*/ 2147483647 h 192"/>
                <a:gd name="T22" fmla="*/ 2147483647 w 799"/>
                <a:gd name="T23" fmla="*/ 2147483647 h 192"/>
                <a:gd name="T24" fmla="*/ 2147483647 w 799"/>
                <a:gd name="T25" fmla="*/ 2147483647 h 192"/>
                <a:gd name="T26" fmla="*/ 2147483647 w 799"/>
                <a:gd name="T27" fmla="*/ 2147483647 h 192"/>
                <a:gd name="T28" fmla="*/ 2147483647 w 799"/>
                <a:gd name="T29" fmla="*/ 2147483647 h 192"/>
                <a:gd name="T30" fmla="*/ 2147483647 w 799"/>
                <a:gd name="T31" fmla="*/ 2147483647 h 192"/>
                <a:gd name="T32" fmla="*/ 2147483647 w 799"/>
                <a:gd name="T33" fmla="*/ 2147483647 h 192"/>
                <a:gd name="T34" fmla="*/ 2147483647 w 799"/>
                <a:gd name="T35" fmla="*/ 2147483647 h 192"/>
                <a:gd name="T36" fmla="*/ 2147483647 w 799"/>
                <a:gd name="T37" fmla="*/ 2147483647 h 192"/>
                <a:gd name="T38" fmla="*/ 2147483647 w 799"/>
                <a:gd name="T39" fmla="*/ 2147483647 h 192"/>
                <a:gd name="T40" fmla="*/ 2147483647 w 799"/>
                <a:gd name="T41" fmla="*/ 2147483647 h 192"/>
                <a:gd name="T42" fmla="*/ 2147483647 w 799"/>
                <a:gd name="T43" fmla="*/ 2147483647 h 192"/>
                <a:gd name="T44" fmla="*/ 2147483647 w 799"/>
                <a:gd name="T45" fmla="*/ 2147483647 h 192"/>
                <a:gd name="T46" fmla="*/ 2147483647 w 799"/>
                <a:gd name="T47" fmla="*/ 2147483647 h 192"/>
                <a:gd name="T48" fmla="*/ 2147483647 w 799"/>
                <a:gd name="T49" fmla="*/ 2147483647 h 192"/>
                <a:gd name="T50" fmla="*/ 2147483647 w 799"/>
                <a:gd name="T51" fmla="*/ 2147483647 h 192"/>
                <a:gd name="T52" fmla="*/ 2147483647 w 799"/>
                <a:gd name="T53" fmla="*/ 2147483647 h 192"/>
                <a:gd name="T54" fmla="*/ 2147483647 w 799"/>
                <a:gd name="T55" fmla="*/ 2147483647 h 192"/>
                <a:gd name="T56" fmla="*/ 2147483647 w 799"/>
                <a:gd name="T57" fmla="*/ 2147483647 h 192"/>
                <a:gd name="T58" fmla="*/ 2147483647 w 799"/>
                <a:gd name="T59" fmla="*/ 2147483647 h 192"/>
                <a:gd name="T60" fmla="*/ 2147483647 w 799"/>
                <a:gd name="T61" fmla="*/ 2147483647 h 192"/>
                <a:gd name="T62" fmla="*/ 2147483647 w 799"/>
                <a:gd name="T63" fmla="*/ 2147483647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2"/>
                <a:gd name="T98" fmla="*/ 799 w 799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2">
                  <a:moveTo>
                    <a:pt x="791" y="68"/>
                  </a:moveTo>
                  <a:cubicBezTo>
                    <a:pt x="754" y="97"/>
                    <a:pt x="707" y="128"/>
                    <a:pt x="650" y="163"/>
                  </a:cubicBezTo>
                  <a:cubicBezTo>
                    <a:pt x="637" y="171"/>
                    <a:pt x="617" y="178"/>
                    <a:pt x="589" y="186"/>
                  </a:cubicBezTo>
                  <a:cubicBezTo>
                    <a:pt x="573" y="190"/>
                    <a:pt x="553" y="191"/>
                    <a:pt x="528" y="189"/>
                  </a:cubicBezTo>
                  <a:cubicBezTo>
                    <a:pt x="483" y="186"/>
                    <a:pt x="448" y="171"/>
                    <a:pt x="426" y="145"/>
                  </a:cubicBezTo>
                  <a:cubicBezTo>
                    <a:pt x="419" y="136"/>
                    <a:pt x="411" y="125"/>
                    <a:pt x="404" y="110"/>
                  </a:cubicBezTo>
                  <a:lnTo>
                    <a:pt x="387" y="78"/>
                  </a:lnTo>
                  <a:lnTo>
                    <a:pt x="333" y="101"/>
                  </a:lnTo>
                  <a:lnTo>
                    <a:pt x="230" y="153"/>
                  </a:lnTo>
                  <a:cubicBezTo>
                    <a:pt x="224" y="156"/>
                    <a:pt x="216" y="159"/>
                    <a:pt x="205" y="160"/>
                  </a:cubicBezTo>
                  <a:cubicBezTo>
                    <a:pt x="192" y="164"/>
                    <a:pt x="172" y="166"/>
                    <a:pt x="144" y="164"/>
                  </a:cubicBezTo>
                  <a:cubicBezTo>
                    <a:pt x="112" y="162"/>
                    <a:pt x="83" y="146"/>
                    <a:pt x="57" y="116"/>
                  </a:cubicBezTo>
                  <a:cubicBezTo>
                    <a:pt x="44" y="101"/>
                    <a:pt x="31" y="80"/>
                    <a:pt x="19" y="54"/>
                  </a:cubicBezTo>
                  <a:lnTo>
                    <a:pt x="6" y="33"/>
                  </a:lnTo>
                  <a:cubicBezTo>
                    <a:pt x="2" y="24"/>
                    <a:pt x="0" y="17"/>
                    <a:pt x="1" y="11"/>
                  </a:cubicBezTo>
                  <a:cubicBezTo>
                    <a:pt x="1" y="7"/>
                    <a:pt x="8" y="4"/>
                    <a:pt x="20" y="2"/>
                  </a:cubicBezTo>
                  <a:cubicBezTo>
                    <a:pt x="33" y="1"/>
                    <a:pt x="48" y="0"/>
                    <a:pt x="66" y="1"/>
                  </a:cubicBezTo>
                  <a:cubicBezTo>
                    <a:pt x="97" y="3"/>
                    <a:pt x="117" y="9"/>
                    <a:pt x="123" y="17"/>
                  </a:cubicBezTo>
                  <a:cubicBezTo>
                    <a:pt x="128" y="23"/>
                    <a:pt x="132" y="30"/>
                    <a:pt x="134" y="38"/>
                  </a:cubicBezTo>
                  <a:lnTo>
                    <a:pt x="141" y="59"/>
                  </a:lnTo>
                  <a:lnTo>
                    <a:pt x="170" y="125"/>
                  </a:lnTo>
                  <a:cubicBezTo>
                    <a:pt x="220" y="99"/>
                    <a:pt x="272" y="69"/>
                    <a:pt x="327" y="34"/>
                  </a:cubicBezTo>
                  <a:cubicBezTo>
                    <a:pt x="342" y="25"/>
                    <a:pt x="366" y="21"/>
                    <a:pt x="401" y="23"/>
                  </a:cubicBezTo>
                  <a:cubicBezTo>
                    <a:pt x="434" y="26"/>
                    <a:pt x="455" y="33"/>
                    <a:pt x="466" y="45"/>
                  </a:cubicBezTo>
                  <a:cubicBezTo>
                    <a:pt x="475" y="57"/>
                    <a:pt x="487" y="74"/>
                    <a:pt x="500" y="98"/>
                  </a:cubicBezTo>
                  <a:cubicBezTo>
                    <a:pt x="514" y="123"/>
                    <a:pt x="527" y="142"/>
                    <a:pt x="538" y="156"/>
                  </a:cubicBezTo>
                  <a:lnTo>
                    <a:pt x="589" y="121"/>
                  </a:lnTo>
                  <a:lnTo>
                    <a:pt x="679" y="50"/>
                  </a:lnTo>
                  <a:cubicBezTo>
                    <a:pt x="686" y="44"/>
                    <a:pt x="704" y="43"/>
                    <a:pt x="734" y="44"/>
                  </a:cubicBezTo>
                  <a:cubicBezTo>
                    <a:pt x="752" y="46"/>
                    <a:pt x="767" y="48"/>
                    <a:pt x="779" y="51"/>
                  </a:cubicBezTo>
                  <a:cubicBezTo>
                    <a:pt x="792" y="55"/>
                    <a:pt x="798" y="58"/>
                    <a:pt x="798" y="62"/>
                  </a:cubicBezTo>
                  <a:cubicBezTo>
                    <a:pt x="798" y="63"/>
                    <a:pt x="795" y="65"/>
                    <a:pt x="791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4" name="Freeform 31"/>
            <p:cNvSpPr>
              <a:spLocks noChangeArrowheads="1"/>
            </p:cNvSpPr>
            <p:nvPr/>
          </p:nvSpPr>
          <p:spPr bwMode="auto">
            <a:xfrm>
              <a:off x="4014788" y="3635375"/>
              <a:ext cx="287337" cy="69850"/>
            </a:xfrm>
            <a:custGeom>
              <a:avLst/>
              <a:gdLst>
                <a:gd name="T0" fmla="*/ 2147483647 w 799"/>
                <a:gd name="T1" fmla="*/ 2147483647 h 192"/>
                <a:gd name="T2" fmla="*/ 2147483647 w 799"/>
                <a:gd name="T3" fmla="*/ 2147483647 h 192"/>
                <a:gd name="T4" fmla="*/ 2147483647 w 799"/>
                <a:gd name="T5" fmla="*/ 2147483647 h 192"/>
                <a:gd name="T6" fmla="*/ 2147483647 w 799"/>
                <a:gd name="T7" fmla="*/ 2147483647 h 192"/>
                <a:gd name="T8" fmla="*/ 2147483647 w 799"/>
                <a:gd name="T9" fmla="*/ 2147483647 h 192"/>
                <a:gd name="T10" fmla="*/ 2147483647 w 799"/>
                <a:gd name="T11" fmla="*/ 2147483647 h 192"/>
                <a:gd name="T12" fmla="*/ 2147483647 w 799"/>
                <a:gd name="T13" fmla="*/ 2147483647 h 192"/>
                <a:gd name="T14" fmla="*/ 2147483647 w 799"/>
                <a:gd name="T15" fmla="*/ 2147483647 h 192"/>
                <a:gd name="T16" fmla="*/ 2147483647 w 799"/>
                <a:gd name="T17" fmla="*/ 2147483647 h 192"/>
                <a:gd name="T18" fmla="*/ 2147483647 w 799"/>
                <a:gd name="T19" fmla="*/ 2147483647 h 192"/>
                <a:gd name="T20" fmla="*/ 2147483647 w 799"/>
                <a:gd name="T21" fmla="*/ 2147483647 h 192"/>
                <a:gd name="T22" fmla="*/ 2147483647 w 799"/>
                <a:gd name="T23" fmla="*/ 2147483647 h 192"/>
                <a:gd name="T24" fmla="*/ 2147483647 w 799"/>
                <a:gd name="T25" fmla="*/ 2147483647 h 192"/>
                <a:gd name="T26" fmla="*/ 2147483647 w 799"/>
                <a:gd name="T27" fmla="*/ 2147483647 h 192"/>
                <a:gd name="T28" fmla="*/ 2147483647 w 799"/>
                <a:gd name="T29" fmla="*/ 2147483647 h 192"/>
                <a:gd name="T30" fmla="*/ 2147483647 w 799"/>
                <a:gd name="T31" fmla="*/ 2147483647 h 192"/>
                <a:gd name="T32" fmla="*/ 2147483647 w 799"/>
                <a:gd name="T33" fmla="*/ 2147483647 h 192"/>
                <a:gd name="T34" fmla="*/ 2147483647 w 799"/>
                <a:gd name="T35" fmla="*/ 2147483647 h 192"/>
                <a:gd name="T36" fmla="*/ 2147483647 w 799"/>
                <a:gd name="T37" fmla="*/ 2147483647 h 192"/>
                <a:gd name="T38" fmla="*/ 2147483647 w 799"/>
                <a:gd name="T39" fmla="*/ 2147483647 h 192"/>
                <a:gd name="T40" fmla="*/ 2147483647 w 799"/>
                <a:gd name="T41" fmla="*/ 2147483647 h 192"/>
                <a:gd name="T42" fmla="*/ 2147483647 w 799"/>
                <a:gd name="T43" fmla="*/ 2147483647 h 192"/>
                <a:gd name="T44" fmla="*/ 2147483647 w 799"/>
                <a:gd name="T45" fmla="*/ 2147483647 h 192"/>
                <a:gd name="T46" fmla="*/ 2147483647 w 799"/>
                <a:gd name="T47" fmla="*/ 2147483647 h 192"/>
                <a:gd name="T48" fmla="*/ 2147483647 w 799"/>
                <a:gd name="T49" fmla="*/ 2147483647 h 192"/>
                <a:gd name="T50" fmla="*/ 2147483647 w 799"/>
                <a:gd name="T51" fmla="*/ 2147483647 h 192"/>
                <a:gd name="T52" fmla="*/ 2147483647 w 799"/>
                <a:gd name="T53" fmla="*/ 2147483647 h 192"/>
                <a:gd name="T54" fmla="*/ 2147483647 w 799"/>
                <a:gd name="T55" fmla="*/ 2147483647 h 192"/>
                <a:gd name="T56" fmla="*/ 2147483647 w 799"/>
                <a:gd name="T57" fmla="*/ 2147483647 h 192"/>
                <a:gd name="T58" fmla="*/ 2147483647 w 799"/>
                <a:gd name="T59" fmla="*/ 2147483647 h 192"/>
                <a:gd name="T60" fmla="*/ 2147483647 w 799"/>
                <a:gd name="T61" fmla="*/ 2147483647 h 192"/>
                <a:gd name="T62" fmla="*/ 2147483647 w 799"/>
                <a:gd name="T63" fmla="*/ 2147483647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2"/>
                <a:gd name="T98" fmla="*/ 799 w 799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2">
                  <a:moveTo>
                    <a:pt x="791" y="68"/>
                  </a:moveTo>
                  <a:cubicBezTo>
                    <a:pt x="754" y="97"/>
                    <a:pt x="708" y="128"/>
                    <a:pt x="650" y="163"/>
                  </a:cubicBezTo>
                  <a:cubicBezTo>
                    <a:pt x="638" y="171"/>
                    <a:pt x="617" y="179"/>
                    <a:pt x="589" y="186"/>
                  </a:cubicBezTo>
                  <a:cubicBezTo>
                    <a:pt x="573" y="190"/>
                    <a:pt x="553" y="191"/>
                    <a:pt x="528" y="189"/>
                  </a:cubicBezTo>
                  <a:cubicBezTo>
                    <a:pt x="483" y="187"/>
                    <a:pt x="449" y="172"/>
                    <a:pt x="426" y="145"/>
                  </a:cubicBezTo>
                  <a:cubicBezTo>
                    <a:pt x="419" y="136"/>
                    <a:pt x="411" y="125"/>
                    <a:pt x="404" y="110"/>
                  </a:cubicBezTo>
                  <a:lnTo>
                    <a:pt x="387" y="78"/>
                  </a:lnTo>
                  <a:lnTo>
                    <a:pt x="333" y="101"/>
                  </a:lnTo>
                  <a:lnTo>
                    <a:pt x="230" y="153"/>
                  </a:lnTo>
                  <a:cubicBezTo>
                    <a:pt x="224" y="157"/>
                    <a:pt x="216" y="159"/>
                    <a:pt x="205" y="160"/>
                  </a:cubicBezTo>
                  <a:cubicBezTo>
                    <a:pt x="192" y="165"/>
                    <a:pt x="172" y="166"/>
                    <a:pt x="144" y="164"/>
                  </a:cubicBezTo>
                  <a:cubicBezTo>
                    <a:pt x="112" y="162"/>
                    <a:pt x="83" y="146"/>
                    <a:pt x="57" y="116"/>
                  </a:cubicBezTo>
                  <a:cubicBezTo>
                    <a:pt x="44" y="101"/>
                    <a:pt x="31" y="80"/>
                    <a:pt x="19" y="55"/>
                  </a:cubicBezTo>
                  <a:lnTo>
                    <a:pt x="6" y="33"/>
                  </a:lnTo>
                  <a:cubicBezTo>
                    <a:pt x="2" y="24"/>
                    <a:pt x="0" y="17"/>
                    <a:pt x="1" y="11"/>
                  </a:cubicBezTo>
                  <a:cubicBezTo>
                    <a:pt x="1" y="7"/>
                    <a:pt x="8" y="4"/>
                    <a:pt x="20" y="3"/>
                  </a:cubicBezTo>
                  <a:cubicBezTo>
                    <a:pt x="33" y="1"/>
                    <a:pt x="48" y="0"/>
                    <a:pt x="66" y="2"/>
                  </a:cubicBezTo>
                  <a:cubicBezTo>
                    <a:pt x="97" y="4"/>
                    <a:pt x="117" y="9"/>
                    <a:pt x="123" y="17"/>
                  </a:cubicBezTo>
                  <a:cubicBezTo>
                    <a:pt x="128" y="23"/>
                    <a:pt x="132" y="30"/>
                    <a:pt x="134" y="38"/>
                  </a:cubicBezTo>
                  <a:lnTo>
                    <a:pt x="141" y="59"/>
                  </a:lnTo>
                  <a:lnTo>
                    <a:pt x="170" y="125"/>
                  </a:lnTo>
                  <a:cubicBezTo>
                    <a:pt x="220" y="99"/>
                    <a:pt x="272" y="69"/>
                    <a:pt x="327" y="35"/>
                  </a:cubicBezTo>
                  <a:cubicBezTo>
                    <a:pt x="342" y="25"/>
                    <a:pt x="366" y="21"/>
                    <a:pt x="401" y="24"/>
                  </a:cubicBezTo>
                  <a:cubicBezTo>
                    <a:pt x="434" y="26"/>
                    <a:pt x="456" y="33"/>
                    <a:pt x="466" y="45"/>
                  </a:cubicBezTo>
                  <a:cubicBezTo>
                    <a:pt x="475" y="57"/>
                    <a:pt x="487" y="75"/>
                    <a:pt x="501" y="98"/>
                  </a:cubicBezTo>
                  <a:cubicBezTo>
                    <a:pt x="514" y="123"/>
                    <a:pt x="527" y="142"/>
                    <a:pt x="539" y="156"/>
                  </a:cubicBezTo>
                  <a:lnTo>
                    <a:pt x="589" y="121"/>
                  </a:lnTo>
                  <a:lnTo>
                    <a:pt x="679" y="50"/>
                  </a:lnTo>
                  <a:cubicBezTo>
                    <a:pt x="686" y="44"/>
                    <a:pt x="704" y="43"/>
                    <a:pt x="734" y="45"/>
                  </a:cubicBezTo>
                  <a:cubicBezTo>
                    <a:pt x="752" y="46"/>
                    <a:pt x="767" y="48"/>
                    <a:pt x="779" y="52"/>
                  </a:cubicBezTo>
                  <a:cubicBezTo>
                    <a:pt x="792" y="55"/>
                    <a:pt x="798" y="59"/>
                    <a:pt x="798" y="62"/>
                  </a:cubicBezTo>
                  <a:cubicBezTo>
                    <a:pt x="798" y="63"/>
                    <a:pt x="795" y="65"/>
                    <a:pt x="791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5" name="Freeform 32"/>
            <p:cNvSpPr>
              <a:spLocks noChangeArrowheads="1"/>
            </p:cNvSpPr>
            <p:nvPr/>
          </p:nvSpPr>
          <p:spPr bwMode="auto">
            <a:xfrm>
              <a:off x="4259263" y="3651250"/>
              <a:ext cx="287337" cy="69850"/>
            </a:xfrm>
            <a:custGeom>
              <a:avLst/>
              <a:gdLst>
                <a:gd name="T0" fmla="*/ 2147483647 w 799"/>
                <a:gd name="T1" fmla="*/ 2147483647 h 192"/>
                <a:gd name="T2" fmla="*/ 2147483647 w 799"/>
                <a:gd name="T3" fmla="*/ 2147483647 h 192"/>
                <a:gd name="T4" fmla="*/ 2147483647 w 799"/>
                <a:gd name="T5" fmla="*/ 2147483647 h 192"/>
                <a:gd name="T6" fmla="*/ 2147483647 w 799"/>
                <a:gd name="T7" fmla="*/ 2147483647 h 192"/>
                <a:gd name="T8" fmla="*/ 2147483647 w 799"/>
                <a:gd name="T9" fmla="*/ 2147483647 h 192"/>
                <a:gd name="T10" fmla="*/ 2147483647 w 799"/>
                <a:gd name="T11" fmla="*/ 2147483647 h 192"/>
                <a:gd name="T12" fmla="*/ 2147483647 w 799"/>
                <a:gd name="T13" fmla="*/ 2147483647 h 192"/>
                <a:gd name="T14" fmla="*/ 2147483647 w 799"/>
                <a:gd name="T15" fmla="*/ 2147483647 h 192"/>
                <a:gd name="T16" fmla="*/ 2147483647 w 799"/>
                <a:gd name="T17" fmla="*/ 2147483647 h 192"/>
                <a:gd name="T18" fmla="*/ 2147483647 w 799"/>
                <a:gd name="T19" fmla="*/ 2147483647 h 192"/>
                <a:gd name="T20" fmla="*/ 2147483647 w 799"/>
                <a:gd name="T21" fmla="*/ 2147483647 h 192"/>
                <a:gd name="T22" fmla="*/ 2147483647 w 799"/>
                <a:gd name="T23" fmla="*/ 2147483647 h 192"/>
                <a:gd name="T24" fmla="*/ 2147483647 w 799"/>
                <a:gd name="T25" fmla="*/ 2147483647 h 192"/>
                <a:gd name="T26" fmla="*/ 2147483647 w 799"/>
                <a:gd name="T27" fmla="*/ 2147483647 h 192"/>
                <a:gd name="T28" fmla="*/ 2147483647 w 799"/>
                <a:gd name="T29" fmla="*/ 2147483647 h 192"/>
                <a:gd name="T30" fmla="*/ 2147483647 w 799"/>
                <a:gd name="T31" fmla="*/ 2147483647 h 192"/>
                <a:gd name="T32" fmla="*/ 2147483647 w 799"/>
                <a:gd name="T33" fmla="*/ 2147483647 h 192"/>
                <a:gd name="T34" fmla="*/ 2147483647 w 799"/>
                <a:gd name="T35" fmla="*/ 2147483647 h 192"/>
                <a:gd name="T36" fmla="*/ 2147483647 w 799"/>
                <a:gd name="T37" fmla="*/ 2147483647 h 192"/>
                <a:gd name="T38" fmla="*/ 2147483647 w 799"/>
                <a:gd name="T39" fmla="*/ 2147483647 h 192"/>
                <a:gd name="T40" fmla="*/ 2147483647 w 799"/>
                <a:gd name="T41" fmla="*/ 2147483647 h 192"/>
                <a:gd name="T42" fmla="*/ 2147483647 w 799"/>
                <a:gd name="T43" fmla="*/ 2147483647 h 192"/>
                <a:gd name="T44" fmla="*/ 2147483647 w 799"/>
                <a:gd name="T45" fmla="*/ 2147483647 h 192"/>
                <a:gd name="T46" fmla="*/ 2147483647 w 799"/>
                <a:gd name="T47" fmla="*/ 2147483647 h 192"/>
                <a:gd name="T48" fmla="*/ 2147483647 w 799"/>
                <a:gd name="T49" fmla="*/ 2147483647 h 192"/>
                <a:gd name="T50" fmla="*/ 2147483647 w 799"/>
                <a:gd name="T51" fmla="*/ 2147483647 h 192"/>
                <a:gd name="T52" fmla="*/ 2147483647 w 799"/>
                <a:gd name="T53" fmla="*/ 2147483647 h 192"/>
                <a:gd name="T54" fmla="*/ 2147483647 w 799"/>
                <a:gd name="T55" fmla="*/ 2147483647 h 192"/>
                <a:gd name="T56" fmla="*/ 2147483647 w 799"/>
                <a:gd name="T57" fmla="*/ 2147483647 h 192"/>
                <a:gd name="T58" fmla="*/ 2147483647 w 799"/>
                <a:gd name="T59" fmla="*/ 2147483647 h 192"/>
                <a:gd name="T60" fmla="*/ 2147483647 w 799"/>
                <a:gd name="T61" fmla="*/ 2147483647 h 192"/>
                <a:gd name="T62" fmla="*/ 2147483647 w 799"/>
                <a:gd name="T63" fmla="*/ 2147483647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2"/>
                <a:gd name="T98" fmla="*/ 799 w 799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2">
                  <a:moveTo>
                    <a:pt x="791" y="68"/>
                  </a:moveTo>
                  <a:cubicBezTo>
                    <a:pt x="754" y="97"/>
                    <a:pt x="708" y="128"/>
                    <a:pt x="650" y="163"/>
                  </a:cubicBezTo>
                  <a:cubicBezTo>
                    <a:pt x="638" y="171"/>
                    <a:pt x="617" y="179"/>
                    <a:pt x="589" y="186"/>
                  </a:cubicBezTo>
                  <a:cubicBezTo>
                    <a:pt x="574" y="190"/>
                    <a:pt x="553" y="191"/>
                    <a:pt x="528" y="189"/>
                  </a:cubicBezTo>
                  <a:cubicBezTo>
                    <a:pt x="483" y="186"/>
                    <a:pt x="449" y="172"/>
                    <a:pt x="426" y="145"/>
                  </a:cubicBezTo>
                  <a:cubicBezTo>
                    <a:pt x="419" y="136"/>
                    <a:pt x="411" y="125"/>
                    <a:pt x="404" y="110"/>
                  </a:cubicBezTo>
                  <a:lnTo>
                    <a:pt x="387" y="78"/>
                  </a:lnTo>
                  <a:lnTo>
                    <a:pt x="333" y="101"/>
                  </a:lnTo>
                  <a:lnTo>
                    <a:pt x="230" y="153"/>
                  </a:lnTo>
                  <a:cubicBezTo>
                    <a:pt x="224" y="157"/>
                    <a:pt x="216" y="159"/>
                    <a:pt x="205" y="160"/>
                  </a:cubicBezTo>
                  <a:cubicBezTo>
                    <a:pt x="192" y="165"/>
                    <a:pt x="172" y="166"/>
                    <a:pt x="144" y="164"/>
                  </a:cubicBezTo>
                  <a:cubicBezTo>
                    <a:pt x="112" y="162"/>
                    <a:pt x="83" y="146"/>
                    <a:pt x="57" y="116"/>
                  </a:cubicBezTo>
                  <a:cubicBezTo>
                    <a:pt x="44" y="101"/>
                    <a:pt x="31" y="80"/>
                    <a:pt x="19" y="55"/>
                  </a:cubicBezTo>
                  <a:lnTo>
                    <a:pt x="6" y="33"/>
                  </a:lnTo>
                  <a:cubicBezTo>
                    <a:pt x="2" y="24"/>
                    <a:pt x="0" y="17"/>
                    <a:pt x="1" y="11"/>
                  </a:cubicBezTo>
                  <a:cubicBezTo>
                    <a:pt x="1" y="7"/>
                    <a:pt x="8" y="4"/>
                    <a:pt x="20" y="3"/>
                  </a:cubicBezTo>
                  <a:cubicBezTo>
                    <a:pt x="33" y="1"/>
                    <a:pt x="48" y="0"/>
                    <a:pt x="66" y="2"/>
                  </a:cubicBezTo>
                  <a:cubicBezTo>
                    <a:pt x="98" y="4"/>
                    <a:pt x="117" y="9"/>
                    <a:pt x="123" y="17"/>
                  </a:cubicBezTo>
                  <a:cubicBezTo>
                    <a:pt x="128" y="23"/>
                    <a:pt x="132" y="30"/>
                    <a:pt x="134" y="38"/>
                  </a:cubicBezTo>
                  <a:lnTo>
                    <a:pt x="141" y="59"/>
                  </a:lnTo>
                  <a:lnTo>
                    <a:pt x="170" y="125"/>
                  </a:lnTo>
                  <a:cubicBezTo>
                    <a:pt x="220" y="99"/>
                    <a:pt x="272" y="69"/>
                    <a:pt x="327" y="35"/>
                  </a:cubicBezTo>
                  <a:cubicBezTo>
                    <a:pt x="342" y="25"/>
                    <a:pt x="367" y="21"/>
                    <a:pt x="401" y="24"/>
                  </a:cubicBezTo>
                  <a:cubicBezTo>
                    <a:pt x="434" y="26"/>
                    <a:pt x="456" y="33"/>
                    <a:pt x="466" y="45"/>
                  </a:cubicBezTo>
                  <a:cubicBezTo>
                    <a:pt x="475" y="57"/>
                    <a:pt x="487" y="75"/>
                    <a:pt x="501" y="98"/>
                  </a:cubicBezTo>
                  <a:cubicBezTo>
                    <a:pt x="515" y="123"/>
                    <a:pt x="527" y="142"/>
                    <a:pt x="539" y="156"/>
                  </a:cubicBezTo>
                  <a:lnTo>
                    <a:pt x="589" y="121"/>
                  </a:lnTo>
                  <a:lnTo>
                    <a:pt x="679" y="50"/>
                  </a:lnTo>
                  <a:cubicBezTo>
                    <a:pt x="686" y="44"/>
                    <a:pt x="704" y="43"/>
                    <a:pt x="734" y="45"/>
                  </a:cubicBezTo>
                  <a:cubicBezTo>
                    <a:pt x="752" y="46"/>
                    <a:pt x="767" y="48"/>
                    <a:pt x="779" y="52"/>
                  </a:cubicBezTo>
                  <a:cubicBezTo>
                    <a:pt x="792" y="55"/>
                    <a:pt x="798" y="59"/>
                    <a:pt x="798" y="62"/>
                  </a:cubicBezTo>
                  <a:cubicBezTo>
                    <a:pt x="798" y="63"/>
                    <a:pt x="795" y="65"/>
                    <a:pt x="791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6" name="Freeform 33"/>
            <p:cNvSpPr>
              <a:spLocks noChangeArrowheads="1"/>
            </p:cNvSpPr>
            <p:nvPr/>
          </p:nvSpPr>
          <p:spPr bwMode="auto">
            <a:xfrm>
              <a:off x="3046413" y="3573463"/>
              <a:ext cx="287337" cy="68262"/>
            </a:xfrm>
            <a:custGeom>
              <a:avLst/>
              <a:gdLst>
                <a:gd name="T0" fmla="*/ 2147483647 w 799"/>
                <a:gd name="T1" fmla="*/ 2147483647 h 191"/>
                <a:gd name="T2" fmla="*/ 2147483647 w 799"/>
                <a:gd name="T3" fmla="*/ 2147483647 h 191"/>
                <a:gd name="T4" fmla="*/ 2147483647 w 799"/>
                <a:gd name="T5" fmla="*/ 2147483647 h 191"/>
                <a:gd name="T6" fmla="*/ 2147483647 w 799"/>
                <a:gd name="T7" fmla="*/ 2147483647 h 191"/>
                <a:gd name="T8" fmla="*/ 2147483647 w 799"/>
                <a:gd name="T9" fmla="*/ 2147483647 h 191"/>
                <a:gd name="T10" fmla="*/ 2147483647 w 799"/>
                <a:gd name="T11" fmla="*/ 2147483647 h 191"/>
                <a:gd name="T12" fmla="*/ 2147483647 w 799"/>
                <a:gd name="T13" fmla="*/ 2147483647 h 191"/>
                <a:gd name="T14" fmla="*/ 2147483647 w 799"/>
                <a:gd name="T15" fmla="*/ 2147483647 h 191"/>
                <a:gd name="T16" fmla="*/ 2147483647 w 799"/>
                <a:gd name="T17" fmla="*/ 2147483647 h 191"/>
                <a:gd name="T18" fmla="*/ 2147483647 w 799"/>
                <a:gd name="T19" fmla="*/ 2147483647 h 191"/>
                <a:gd name="T20" fmla="*/ 2147483647 w 799"/>
                <a:gd name="T21" fmla="*/ 2147483647 h 191"/>
                <a:gd name="T22" fmla="*/ 2147483647 w 799"/>
                <a:gd name="T23" fmla="*/ 2147483647 h 191"/>
                <a:gd name="T24" fmla="*/ 2147483647 w 799"/>
                <a:gd name="T25" fmla="*/ 2147483647 h 191"/>
                <a:gd name="T26" fmla="*/ 2147483647 w 799"/>
                <a:gd name="T27" fmla="*/ 2147483647 h 191"/>
                <a:gd name="T28" fmla="*/ 0 w 799"/>
                <a:gd name="T29" fmla="*/ 2147483647 h 191"/>
                <a:gd name="T30" fmla="*/ 2147483647 w 799"/>
                <a:gd name="T31" fmla="*/ 2147483647 h 191"/>
                <a:gd name="T32" fmla="*/ 2147483647 w 799"/>
                <a:gd name="T33" fmla="*/ 2147483647 h 191"/>
                <a:gd name="T34" fmla="*/ 2147483647 w 799"/>
                <a:gd name="T35" fmla="*/ 2147483647 h 191"/>
                <a:gd name="T36" fmla="*/ 2147483647 w 799"/>
                <a:gd name="T37" fmla="*/ 2147483647 h 191"/>
                <a:gd name="T38" fmla="*/ 2147483647 w 799"/>
                <a:gd name="T39" fmla="*/ 2147483647 h 191"/>
                <a:gd name="T40" fmla="*/ 2147483647 w 799"/>
                <a:gd name="T41" fmla="*/ 2147483647 h 191"/>
                <a:gd name="T42" fmla="*/ 2147483647 w 799"/>
                <a:gd name="T43" fmla="*/ 2147483647 h 191"/>
                <a:gd name="T44" fmla="*/ 2147483647 w 799"/>
                <a:gd name="T45" fmla="*/ 2147483647 h 191"/>
                <a:gd name="T46" fmla="*/ 2147483647 w 799"/>
                <a:gd name="T47" fmla="*/ 2147483647 h 191"/>
                <a:gd name="T48" fmla="*/ 2147483647 w 799"/>
                <a:gd name="T49" fmla="*/ 2147483647 h 191"/>
                <a:gd name="T50" fmla="*/ 2147483647 w 799"/>
                <a:gd name="T51" fmla="*/ 2147483647 h 191"/>
                <a:gd name="T52" fmla="*/ 2147483647 w 799"/>
                <a:gd name="T53" fmla="*/ 2147483647 h 191"/>
                <a:gd name="T54" fmla="*/ 2147483647 w 799"/>
                <a:gd name="T55" fmla="*/ 2147483647 h 191"/>
                <a:gd name="T56" fmla="*/ 2147483647 w 799"/>
                <a:gd name="T57" fmla="*/ 2147483647 h 191"/>
                <a:gd name="T58" fmla="*/ 2147483647 w 799"/>
                <a:gd name="T59" fmla="*/ 2147483647 h 191"/>
                <a:gd name="T60" fmla="*/ 2147483647 w 799"/>
                <a:gd name="T61" fmla="*/ 2147483647 h 191"/>
                <a:gd name="T62" fmla="*/ 2147483647 w 799"/>
                <a:gd name="T63" fmla="*/ 2147483647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1"/>
                <a:gd name="T98" fmla="*/ 799 w 799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1">
                  <a:moveTo>
                    <a:pt x="790" y="68"/>
                  </a:moveTo>
                  <a:cubicBezTo>
                    <a:pt x="754" y="96"/>
                    <a:pt x="707" y="128"/>
                    <a:pt x="650" y="162"/>
                  </a:cubicBezTo>
                  <a:cubicBezTo>
                    <a:pt x="637" y="170"/>
                    <a:pt x="617" y="178"/>
                    <a:pt x="589" y="185"/>
                  </a:cubicBezTo>
                  <a:cubicBezTo>
                    <a:pt x="573" y="189"/>
                    <a:pt x="553" y="190"/>
                    <a:pt x="528" y="189"/>
                  </a:cubicBezTo>
                  <a:cubicBezTo>
                    <a:pt x="482" y="186"/>
                    <a:pt x="448" y="171"/>
                    <a:pt x="426" y="144"/>
                  </a:cubicBezTo>
                  <a:cubicBezTo>
                    <a:pt x="418" y="135"/>
                    <a:pt x="411" y="124"/>
                    <a:pt x="404" y="110"/>
                  </a:cubicBezTo>
                  <a:lnTo>
                    <a:pt x="387" y="77"/>
                  </a:lnTo>
                  <a:lnTo>
                    <a:pt x="332" y="100"/>
                  </a:lnTo>
                  <a:lnTo>
                    <a:pt x="230" y="152"/>
                  </a:lnTo>
                  <a:cubicBezTo>
                    <a:pt x="224" y="156"/>
                    <a:pt x="216" y="158"/>
                    <a:pt x="205" y="159"/>
                  </a:cubicBezTo>
                  <a:cubicBezTo>
                    <a:pt x="192" y="164"/>
                    <a:pt x="172" y="165"/>
                    <a:pt x="144" y="163"/>
                  </a:cubicBezTo>
                  <a:cubicBezTo>
                    <a:pt x="112" y="161"/>
                    <a:pt x="83" y="145"/>
                    <a:pt x="57" y="115"/>
                  </a:cubicBezTo>
                  <a:cubicBezTo>
                    <a:pt x="43" y="100"/>
                    <a:pt x="31" y="79"/>
                    <a:pt x="19" y="54"/>
                  </a:cubicBezTo>
                  <a:lnTo>
                    <a:pt x="6" y="32"/>
                  </a:lnTo>
                  <a:cubicBezTo>
                    <a:pt x="2" y="23"/>
                    <a:pt x="0" y="16"/>
                    <a:pt x="0" y="10"/>
                  </a:cubicBezTo>
                  <a:cubicBezTo>
                    <a:pt x="1" y="6"/>
                    <a:pt x="7" y="3"/>
                    <a:pt x="20" y="2"/>
                  </a:cubicBezTo>
                  <a:cubicBezTo>
                    <a:pt x="33" y="0"/>
                    <a:pt x="48" y="0"/>
                    <a:pt x="65" y="1"/>
                  </a:cubicBezTo>
                  <a:cubicBezTo>
                    <a:pt x="97" y="3"/>
                    <a:pt x="116" y="8"/>
                    <a:pt x="123" y="16"/>
                  </a:cubicBezTo>
                  <a:cubicBezTo>
                    <a:pt x="128" y="22"/>
                    <a:pt x="131" y="29"/>
                    <a:pt x="134" y="37"/>
                  </a:cubicBezTo>
                  <a:lnTo>
                    <a:pt x="141" y="59"/>
                  </a:lnTo>
                  <a:lnTo>
                    <a:pt x="170" y="124"/>
                  </a:lnTo>
                  <a:cubicBezTo>
                    <a:pt x="220" y="98"/>
                    <a:pt x="272" y="68"/>
                    <a:pt x="327" y="34"/>
                  </a:cubicBezTo>
                  <a:cubicBezTo>
                    <a:pt x="342" y="24"/>
                    <a:pt x="366" y="21"/>
                    <a:pt x="401" y="23"/>
                  </a:cubicBezTo>
                  <a:cubicBezTo>
                    <a:pt x="434" y="25"/>
                    <a:pt x="455" y="32"/>
                    <a:pt x="466" y="44"/>
                  </a:cubicBezTo>
                  <a:cubicBezTo>
                    <a:pt x="475" y="56"/>
                    <a:pt x="487" y="74"/>
                    <a:pt x="500" y="97"/>
                  </a:cubicBezTo>
                  <a:cubicBezTo>
                    <a:pt x="514" y="122"/>
                    <a:pt x="527" y="141"/>
                    <a:pt x="538" y="155"/>
                  </a:cubicBezTo>
                  <a:lnTo>
                    <a:pt x="589" y="120"/>
                  </a:lnTo>
                  <a:lnTo>
                    <a:pt x="679" y="49"/>
                  </a:lnTo>
                  <a:cubicBezTo>
                    <a:pt x="686" y="44"/>
                    <a:pt x="704" y="42"/>
                    <a:pt x="734" y="44"/>
                  </a:cubicBezTo>
                  <a:cubicBezTo>
                    <a:pt x="751" y="45"/>
                    <a:pt x="767" y="47"/>
                    <a:pt x="779" y="51"/>
                  </a:cubicBezTo>
                  <a:cubicBezTo>
                    <a:pt x="792" y="54"/>
                    <a:pt x="798" y="58"/>
                    <a:pt x="797" y="62"/>
                  </a:cubicBezTo>
                  <a:cubicBezTo>
                    <a:pt x="797" y="62"/>
                    <a:pt x="795" y="64"/>
                    <a:pt x="790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7" name="Freeform 34"/>
            <p:cNvSpPr>
              <a:spLocks noChangeArrowheads="1"/>
            </p:cNvSpPr>
            <p:nvPr/>
          </p:nvSpPr>
          <p:spPr bwMode="auto">
            <a:xfrm>
              <a:off x="3287713" y="3589338"/>
              <a:ext cx="287337" cy="68262"/>
            </a:xfrm>
            <a:custGeom>
              <a:avLst/>
              <a:gdLst>
                <a:gd name="T0" fmla="*/ 2147483647 w 799"/>
                <a:gd name="T1" fmla="*/ 2147483647 h 191"/>
                <a:gd name="T2" fmla="*/ 2147483647 w 799"/>
                <a:gd name="T3" fmla="*/ 2147483647 h 191"/>
                <a:gd name="T4" fmla="*/ 2147483647 w 799"/>
                <a:gd name="T5" fmla="*/ 2147483647 h 191"/>
                <a:gd name="T6" fmla="*/ 2147483647 w 799"/>
                <a:gd name="T7" fmla="*/ 2147483647 h 191"/>
                <a:gd name="T8" fmla="*/ 2147483647 w 799"/>
                <a:gd name="T9" fmla="*/ 2147483647 h 191"/>
                <a:gd name="T10" fmla="*/ 2147483647 w 799"/>
                <a:gd name="T11" fmla="*/ 2147483647 h 191"/>
                <a:gd name="T12" fmla="*/ 2147483647 w 799"/>
                <a:gd name="T13" fmla="*/ 2147483647 h 191"/>
                <a:gd name="T14" fmla="*/ 2147483647 w 799"/>
                <a:gd name="T15" fmla="*/ 2147483647 h 191"/>
                <a:gd name="T16" fmla="*/ 2147483647 w 799"/>
                <a:gd name="T17" fmla="*/ 2147483647 h 191"/>
                <a:gd name="T18" fmla="*/ 2147483647 w 799"/>
                <a:gd name="T19" fmla="*/ 2147483647 h 191"/>
                <a:gd name="T20" fmla="*/ 2147483647 w 799"/>
                <a:gd name="T21" fmla="*/ 2147483647 h 191"/>
                <a:gd name="T22" fmla="*/ 2147483647 w 799"/>
                <a:gd name="T23" fmla="*/ 2147483647 h 191"/>
                <a:gd name="T24" fmla="*/ 2147483647 w 799"/>
                <a:gd name="T25" fmla="*/ 2147483647 h 191"/>
                <a:gd name="T26" fmla="*/ 2147483647 w 799"/>
                <a:gd name="T27" fmla="*/ 2147483647 h 191"/>
                <a:gd name="T28" fmla="*/ 2147483647 w 799"/>
                <a:gd name="T29" fmla="*/ 2147483647 h 191"/>
                <a:gd name="T30" fmla="*/ 2147483647 w 799"/>
                <a:gd name="T31" fmla="*/ 2147483647 h 191"/>
                <a:gd name="T32" fmla="*/ 2147483647 w 799"/>
                <a:gd name="T33" fmla="*/ 2147483647 h 191"/>
                <a:gd name="T34" fmla="*/ 2147483647 w 799"/>
                <a:gd name="T35" fmla="*/ 2147483647 h 191"/>
                <a:gd name="T36" fmla="*/ 2147483647 w 799"/>
                <a:gd name="T37" fmla="*/ 2147483647 h 191"/>
                <a:gd name="T38" fmla="*/ 2147483647 w 799"/>
                <a:gd name="T39" fmla="*/ 2147483647 h 191"/>
                <a:gd name="T40" fmla="*/ 2147483647 w 799"/>
                <a:gd name="T41" fmla="*/ 2147483647 h 191"/>
                <a:gd name="T42" fmla="*/ 2147483647 w 799"/>
                <a:gd name="T43" fmla="*/ 2147483647 h 191"/>
                <a:gd name="T44" fmla="*/ 2147483647 w 799"/>
                <a:gd name="T45" fmla="*/ 2147483647 h 191"/>
                <a:gd name="T46" fmla="*/ 2147483647 w 799"/>
                <a:gd name="T47" fmla="*/ 2147483647 h 191"/>
                <a:gd name="T48" fmla="*/ 2147483647 w 799"/>
                <a:gd name="T49" fmla="*/ 2147483647 h 191"/>
                <a:gd name="T50" fmla="*/ 2147483647 w 799"/>
                <a:gd name="T51" fmla="*/ 2147483647 h 191"/>
                <a:gd name="T52" fmla="*/ 2147483647 w 799"/>
                <a:gd name="T53" fmla="*/ 2147483647 h 191"/>
                <a:gd name="T54" fmla="*/ 2147483647 w 799"/>
                <a:gd name="T55" fmla="*/ 2147483647 h 191"/>
                <a:gd name="T56" fmla="*/ 2147483647 w 799"/>
                <a:gd name="T57" fmla="*/ 2147483647 h 191"/>
                <a:gd name="T58" fmla="*/ 2147483647 w 799"/>
                <a:gd name="T59" fmla="*/ 2147483647 h 191"/>
                <a:gd name="T60" fmla="*/ 2147483647 w 799"/>
                <a:gd name="T61" fmla="*/ 2147483647 h 191"/>
                <a:gd name="T62" fmla="*/ 2147483647 w 799"/>
                <a:gd name="T63" fmla="*/ 2147483647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1"/>
                <a:gd name="T98" fmla="*/ 799 w 799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1">
                  <a:moveTo>
                    <a:pt x="790" y="68"/>
                  </a:moveTo>
                  <a:cubicBezTo>
                    <a:pt x="754" y="96"/>
                    <a:pt x="707" y="127"/>
                    <a:pt x="650" y="162"/>
                  </a:cubicBezTo>
                  <a:cubicBezTo>
                    <a:pt x="637" y="170"/>
                    <a:pt x="617" y="178"/>
                    <a:pt x="589" y="185"/>
                  </a:cubicBezTo>
                  <a:cubicBezTo>
                    <a:pt x="573" y="189"/>
                    <a:pt x="553" y="190"/>
                    <a:pt x="528" y="189"/>
                  </a:cubicBezTo>
                  <a:cubicBezTo>
                    <a:pt x="482" y="186"/>
                    <a:pt x="448" y="171"/>
                    <a:pt x="426" y="144"/>
                  </a:cubicBezTo>
                  <a:cubicBezTo>
                    <a:pt x="418" y="135"/>
                    <a:pt x="411" y="124"/>
                    <a:pt x="404" y="109"/>
                  </a:cubicBezTo>
                  <a:lnTo>
                    <a:pt x="387" y="77"/>
                  </a:lnTo>
                  <a:lnTo>
                    <a:pt x="332" y="100"/>
                  </a:lnTo>
                  <a:lnTo>
                    <a:pt x="230" y="152"/>
                  </a:lnTo>
                  <a:cubicBezTo>
                    <a:pt x="224" y="156"/>
                    <a:pt x="216" y="158"/>
                    <a:pt x="205" y="159"/>
                  </a:cubicBezTo>
                  <a:cubicBezTo>
                    <a:pt x="192" y="164"/>
                    <a:pt x="172" y="165"/>
                    <a:pt x="144" y="163"/>
                  </a:cubicBezTo>
                  <a:cubicBezTo>
                    <a:pt x="112" y="161"/>
                    <a:pt x="83" y="145"/>
                    <a:pt x="57" y="115"/>
                  </a:cubicBezTo>
                  <a:cubicBezTo>
                    <a:pt x="44" y="100"/>
                    <a:pt x="31" y="79"/>
                    <a:pt x="19" y="54"/>
                  </a:cubicBezTo>
                  <a:lnTo>
                    <a:pt x="6" y="32"/>
                  </a:lnTo>
                  <a:cubicBezTo>
                    <a:pt x="2" y="23"/>
                    <a:pt x="0" y="16"/>
                    <a:pt x="1" y="10"/>
                  </a:cubicBezTo>
                  <a:cubicBezTo>
                    <a:pt x="1" y="6"/>
                    <a:pt x="8" y="3"/>
                    <a:pt x="20" y="2"/>
                  </a:cubicBezTo>
                  <a:cubicBezTo>
                    <a:pt x="33" y="0"/>
                    <a:pt x="48" y="0"/>
                    <a:pt x="66" y="1"/>
                  </a:cubicBezTo>
                  <a:cubicBezTo>
                    <a:pt x="97" y="3"/>
                    <a:pt x="117" y="8"/>
                    <a:pt x="123" y="16"/>
                  </a:cubicBezTo>
                  <a:cubicBezTo>
                    <a:pt x="128" y="22"/>
                    <a:pt x="132" y="29"/>
                    <a:pt x="134" y="37"/>
                  </a:cubicBezTo>
                  <a:lnTo>
                    <a:pt x="141" y="59"/>
                  </a:lnTo>
                  <a:lnTo>
                    <a:pt x="170" y="124"/>
                  </a:lnTo>
                  <a:cubicBezTo>
                    <a:pt x="220" y="98"/>
                    <a:pt x="272" y="68"/>
                    <a:pt x="327" y="34"/>
                  </a:cubicBezTo>
                  <a:cubicBezTo>
                    <a:pt x="342" y="24"/>
                    <a:pt x="366" y="21"/>
                    <a:pt x="401" y="23"/>
                  </a:cubicBezTo>
                  <a:cubicBezTo>
                    <a:pt x="434" y="25"/>
                    <a:pt x="455" y="32"/>
                    <a:pt x="466" y="44"/>
                  </a:cubicBezTo>
                  <a:cubicBezTo>
                    <a:pt x="475" y="56"/>
                    <a:pt x="487" y="74"/>
                    <a:pt x="500" y="97"/>
                  </a:cubicBezTo>
                  <a:cubicBezTo>
                    <a:pt x="514" y="122"/>
                    <a:pt x="527" y="141"/>
                    <a:pt x="538" y="155"/>
                  </a:cubicBezTo>
                  <a:lnTo>
                    <a:pt x="589" y="120"/>
                  </a:lnTo>
                  <a:lnTo>
                    <a:pt x="679" y="49"/>
                  </a:lnTo>
                  <a:cubicBezTo>
                    <a:pt x="686" y="44"/>
                    <a:pt x="704" y="42"/>
                    <a:pt x="734" y="44"/>
                  </a:cubicBezTo>
                  <a:cubicBezTo>
                    <a:pt x="751" y="45"/>
                    <a:pt x="767" y="47"/>
                    <a:pt x="779" y="51"/>
                  </a:cubicBezTo>
                  <a:cubicBezTo>
                    <a:pt x="792" y="54"/>
                    <a:pt x="798" y="58"/>
                    <a:pt x="798" y="61"/>
                  </a:cubicBezTo>
                  <a:cubicBezTo>
                    <a:pt x="797" y="62"/>
                    <a:pt x="795" y="64"/>
                    <a:pt x="790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8" name="Freeform 35"/>
            <p:cNvSpPr>
              <a:spLocks noChangeArrowheads="1"/>
            </p:cNvSpPr>
            <p:nvPr/>
          </p:nvSpPr>
          <p:spPr bwMode="auto">
            <a:xfrm>
              <a:off x="2073275" y="3508375"/>
              <a:ext cx="287338" cy="69850"/>
            </a:xfrm>
            <a:custGeom>
              <a:avLst/>
              <a:gdLst>
                <a:gd name="T0" fmla="*/ 2147483647 w 799"/>
                <a:gd name="T1" fmla="*/ 2147483647 h 192"/>
                <a:gd name="T2" fmla="*/ 2147483647 w 799"/>
                <a:gd name="T3" fmla="*/ 2147483647 h 192"/>
                <a:gd name="T4" fmla="*/ 2147483647 w 799"/>
                <a:gd name="T5" fmla="*/ 2147483647 h 192"/>
                <a:gd name="T6" fmla="*/ 2147483647 w 799"/>
                <a:gd name="T7" fmla="*/ 2147483647 h 192"/>
                <a:gd name="T8" fmla="*/ 2147483647 w 799"/>
                <a:gd name="T9" fmla="*/ 2147483647 h 192"/>
                <a:gd name="T10" fmla="*/ 2147483647 w 799"/>
                <a:gd name="T11" fmla="*/ 2147483647 h 192"/>
                <a:gd name="T12" fmla="*/ 2147483647 w 799"/>
                <a:gd name="T13" fmla="*/ 2147483647 h 192"/>
                <a:gd name="T14" fmla="*/ 2147483647 w 799"/>
                <a:gd name="T15" fmla="*/ 2147483647 h 192"/>
                <a:gd name="T16" fmla="*/ 2147483647 w 799"/>
                <a:gd name="T17" fmla="*/ 2147483647 h 192"/>
                <a:gd name="T18" fmla="*/ 2147483647 w 799"/>
                <a:gd name="T19" fmla="*/ 2147483647 h 192"/>
                <a:gd name="T20" fmla="*/ 2147483647 w 799"/>
                <a:gd name="T21" fmla="*/ 2147483647 h 192"/>
                <a:gd name="T22" fmla="*/ 2147483647 w 799"/>
                <a:gd name="T23" fmla="*/ 2147483647 h 192"/>
                <a:gd name="T24" fmla="*/ 2147483647 w 799"/>
                <a:gd name="T25" fmla="*/ 2147483647 h 192"/>
                <a:gd name="T26" fmla="*/ 2147483647 w 799"/>
                <a:gd name="T27" fmla="*/ 2147483647 h 192"/>
                <a:gd name="T28" fmla="*/ 2147483647 w 799"/>
                <a:gd name="T29" fmla="*/ 2147483647 h 192"/>
                <a:gd name="T30" fmla="*/ 2147483647 w 799"/>
                <a:gd name="T31" fmla="*/ 2147483647 h 192"/>
                <a:gd name="T32" fmla="*/ 2147483647 w 799"/>
                <a:gd name="T33" fmla="*/ 2147483647 h 192"/>
                <a:gd name="T34" fmla="*/ 2147483647 w 799"/>
                <a:gd name="T35" fmla="*/ 2147483647 h 192"/>
                <a:gd name="T36" fmla="*/ 2147483647 w 799"/>
                <a:gd name="T37" fmla="*/ 2147483647 h 192"/>
                <a:gd name="T38" fmla="*/ 2147483647 w 799"/>
                <a:gd name="T39" fmla="*/ 2147483647 h 192"/>
                <a:gd name="T40" fmla="*/ 2147483647 w 799"/>
                <a:gd name="T41" fmla="*/ 2147483647 h 192"/>
                <a:gd name="T42" fmla="*/ 2147483647 w 799"/>
                <a:gd name="T43" fmla="*/ 2147483647 h 192"/>
                <a:gd name="T44" fmla="*/ 2147483647 w 799"/>
                <a:gd name="T45" fmla="*/ 2147483647 h 192"/>
                <a:gd name="T46" fmla="*/ 2147483647 w 799"/>
                <a:gd name="T47" fmla="*/ 2147483647 h 192"/>
                <a:gd name="T48" fmla="*/ 2147483647 w 799"/>
                <a:gd name="T49" fmla="*/ 2147483647 h 192"/>
                <a:gd name="T50" fmla="*/ 2147483647 w 799"/>
                <a:gd name="T51" fmla="*/ 2147483647 h 192"/>
                <a:gd name="T52" fmla="*/ 2147483647 w 799"/>
                <a:gd name="T53" fmla="*/ 2147483647 h 192"/>
                <a:gd name="T54" fmla="*/ 2147483647 w 799"/>
                <a:gd name="T55" fmla="*/ 2147483647 h 192"/>
                <a:gd name="T56" fmla="*/ 2147483647 w 799"/>
                <a:gd name="T57" fmla="*/ 2147483647 h 192"/>
                <a:gd name="T58" fmla="*/ 2147483647 w 799"/>
                <a:gd name="T59" fmla="*/ 2147483647 h 192"/>
                <a:gd name="T60" fmla="*/ 2147483647 w 799"/>
                <a:gd name="T61" fmla="*/ 2147483647 h 192"/>
                <a:gd name="T62" fmla="*/ 2147483647 w 799"/>
                <a:gd name="T63" fmla="*/ 2147483647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2"/>
                <a:gd name="T98" fmla="*/ 799 w 799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2">
                  <a:moveTo>
                    <a:pt x="791" y="68"/>
                  </a:moveTo>
                  <a:cubicBezTo>
                    <a:pt x="754" y="97"/>
                    <a:pt x="708" y="128"/>
                    <a:pt x="650" y="163"/>
                  </a:cubicBezTo>
                  <a:cubicBezTo>
                    <a:pt x="638" y="171"/>
                    <a:pt x="617" y="178"/>
                    <a:pt x="589" y="186"/>
                  </a:cubicBezTo>
                  <a:cubicBezTo>
                    <a:pt x="574" y="190"/>
                    <a:pt x="553" y="191"/>
                    <a:pt x="528" y="189"/>
                  </a:cubicBezTo>
                  <a:cubicBezTo>
                    <a:pt x="483" y="186"/>
                    <a:pt x="449" y="172"/>
                    <a:pt x="426" y="145"/>
                  </a:cubicBezTo>
                  <a:cubicBezTo>
                    <a:pt x="419" y="136"/>
                    <a:pt x="411" y="125"/>
                    <a:pt x="404" y="110"/>
                  </a:cubicBezTo>
                  <a:lnTo>
                    <a:pt x="387" y="78"/>
                  </a:lnTo>
                  <a:lnTo>
                    <a:pt x="333" y="101"/>
                  </a:lnTo>
                  <a:lnTo>
                    <a:pt x="230" y="153"/>
                  </a:lnTo>
                  <a:cubicBezTo>
                    <a:pt x="224" y="156"/>
                    <a:pt x="216" y="159"/>
                    <a:pt x="205" y="160"/>
                  </a:cubicBezTo>
                  <a:cubicBezTo>
                    <a:pt x="192" y="164"/>
                    <a:pt x="172" y="166"/>
                    <a:pt x="144" y="164"/>
                  </a:cubicBezTo>
                  <a:cubicBezTo>
                    <a:pt x="112" y="162"/>
                    <a:pt x="83" y="146"/>
                    <a:pt x="57" y="116"/>
                  </a:cubicBezTo>
                  <a:cubicBezTo>
                    <a:pt x="44" y="101"/>
                    <a:pt x="31" y="80"/>
                    <a:pt x="19" y="55"/>
                  </a:cubicBezTo>
                  <a:lnTo>
                    <a:pt x="6" y="33"/>
                  </a:lnTo>
                  <a:cubicBezTo>
                    <a:pt x="2" y="24"/>
                    <a:pt x="0" y="17"/>
                    <a:pt x="1" y="11"/>
                  </a:cubicBezTo>
                  <a:cubicBezTo>
                    <a:pt x="1" y="7"/>
                    <a:pt x="8" y="4"/>
                    <a:pt x="20" y="2"/>
                  </a:cubicBezTo>
                  <a:cubicBezTo>
                    <a:pt x="33" y="1"/>
                    <a:pt x="48" y="0"/>
                    <a:pt x="66" y="1"/>
                  </a:cubicBezTo>
                  <a:cubicBezTo>
                    <a:pt x="98" y="4"/>
                    <a:pt x="117" y="9"/>
                    <a:pt x="123" y="17"/>
                  </a:cubicBezTo>
                  <a:cubicBezTo>
                    <a:pt x="128" y="23"/>
                    <a:pt x="132" y="30"/>
                    <a:pt x="134" y="38"/>
                  </a:cubicBezTo>
                  <a:lnTo>
                    <a:pt x="141" y="59"/>
                  </a:lnTo>
                  <a:lnTo>
                    <a:pt x="170" y="125"/>
                  </a:lnTo>
                  <a:cubicBezTo>
                    <a:pt x="220" y="99"/>
                    <a:pt x="272" y="69"/>
                    <a:pt x="327" y="34"/>
                  </a:cubicBezTo>
                  <a:cubicBezTo>
                    <a:pt x="342" y="25"/>
                    <a:pt x="366" y="21"/>
                    <a:pt x="401" y="24"/>
                  </a:cubicBezTo>
                  <a:cubicBezTo>
                    <a:pt x="434" y="26"/>
                    <a:pt x="456" y="33"/>
                    <a:pt x="466" y="45"/>
                  </a:cubicBezTo>
                  <a:cubicBezTo>
                    <a:pt x="475" y="57"/>
                    <a:pt x="487" y="74"/>
                    <a:pt x="501" y="98"/>
                  </a:cubicBezTo>
                  <a:cubicBezTo>
                    <a:pt x="515" y="123"/>
                    <a:pt x="527" y="142"/>
                    <a:pt x="539" y="156"/>
                  </a:cubicBezTo>
                  <a:lnTo>
                    <a:pt x="589" y="121"/>
                  </a:lnTo>
                  <a:lnTo>
                    <a:pt x="679" y="50"/>
                  </a:lnTo>
                  <a:cubicBezTo>
                    <a:pt x="686" y="44"/>
                    <a:pt x="704" y="43"/>
                    <a:pt x="734" y="45"/>
                  </a:cubicBezTo>
                  <a:cubicBezTo>
                    <a:pt x="752" y="46"/>
                    <a:pt x="767" y="48"/>
                    <a:pt x="779" y="51"/>
                  </a:cubicBezTo>
                  <a:cubicBezTo>
                    <a:pt x="792" y="55"/>
                    <a:pt x="798" y="59"/>
                    <a:pt x="798" y="62"/>
                  </a:cubicBezTo>
                  <a:cubicBezTo>
                    <a:pt x="798" y="63"/>
                    <a:pt x="795" y="65"/>
                    <a:pt x="791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9" name="Freeform 36"/>
            <p:cNvSpPr>
              <a:spLocks noChangeArrowheads="1"/>
            </p:cNvSpPr>
            <p:nvPr/>
          </p:nvSpPr>
          <p:spPr bwMode="auto">
            <a:xfrm>
              <a:off x="2314575" y="3525838"/>
              <a:ext cx="287338" cy="69850"/>
            </a:xfrm>
            <a:custGeom>
              <a:avLst/>
              <a:gdLst>
                <a:gd name="T0" fmla="*/ 2147483647 w 799"/>
                <a:gd name="T1" fmla="*/ 2147483647 h 192"/>
                <a:gd name="T2" fmla="*/ 2147483647 w 799"/>
                <a:gd name="T3" fmla="*/ 2147483647 h 192"/>
                <a:gd name="T4" fmla="*/ 2147483647 w 799"/>
                <a:gd name="T5" fmla="*/ 2147483647 h 192"/>
                <a:gd name="T6" fmla="*/ 2147483647 w 799"/>
                <a:gd name="T7" fmla="*/ 2147483647 h 192"/>
                <a:gd name="T8" fmla="*/ 2147483647 w 799"/>
                <a:gd name="T9" fmla="*/ 2147483647 h 192"/>
                <a:gd name="T10" fmla="*/ 2147483647 w 799"/>
                <a:gd name="T11" fmla="*/ 2147483647 h 192"/>
                <a:gd name="T12" fmla="*/ 2147483647 w 799"/>
                <a:gd name="T13" fmla="*/ 2147483647 h 192"/>
                <a:gd name="T14" fmla="*/ 2147483647 w 799"/>
                <a:gd name="T15" fmla="*/ 2147483647 h 192"/>
                <a:gd name="T16" fmla="*/ 2147483647 w 799"/>
                <a:gd name="T17" fmla="*/ 2147483647 h 192"/>
                <a:gd name="T18" fmla="*/ 2147483647 w 799"/>
                <a:gd name="T19" fmla="*/ 2147483647 h 192"/>
                <a:gd name="T20" fmla="*/ 2147483647 w 799"/>
                <a:gd name="T21" fmla="*/ 2147483647 h 192"/>
                <a:gd name="T22" fmla="*/ 2147483647 w 799"/>
                <a:gd name="T23" fmla="*/ 2147483647 h 192"/>
                <a:gd name="T24" fmla="*/ 2147483647 w 799"/>
                <a:gd name="T25" fmla="*/ 2147483647 h 192"/>
                <a:gd name="T26" fmla="*/ 2147483647 w 799"/>
                <a:gd name="T27" fmla="*/ 2147483647 h 192"/>
                <a:gd name="T28" fmla="*/ 2147483647 w 799"/>
                <a:gd name="T29" fmla="*/ 2147483647 h 192"/>
                <a:gd name="T30" fmla="*/ 2147483647 w 799"/>
                <a:gd name="T31" fmla="*/ 2147483647 h 192"/>
                <a:gd name="T32" fmla="*/ 2147483647 w 799"/>
                <a:gd name="T33" fmla="*/ 2147483647 h 192"/>
                <a:gd name="T34" fmla="*/ 2147483647 w 799"/>
                <a:gd name="T35" fmla="*/ 2147483647 h 192"/>
                <a:gd name="T36" fmla="*/ 2147483647 w 799"/>
                <a:gd name="T37" fmla="*/ 2147483647 h 192"/>
                <a:gd name="T38" fmla="*/ 2147483647 w 799"/>
                <a:gd name="T39" fmla="*/ 2147483647 h 192"/>
                <a:gd name="T40" fmla="*/ 2147483647 w 799"/>
                <a:gd name="T41" fmla="*/ 2147483647 h 192"/>
                <a:gd name="T42" fmla="*/ 2147483647 w 799"/>
                <a:gd name="T43" fmla="*/ 2147483647 h 192"/>
                <a:gd name="T44" fmla="*/ 2147483647 w 799"/>
                <a:gd name="T45" fmla="*/ 2147483647 h 192"/>
                <a:gd name="T46" fmla="*/ 2147483647 w 799"/>
                <a:gd name="T47" fmla="*/ 2147483647 h 192"/>
                <a:gd name="T48" fmla="*/ 2147483647 w 799"/>
                <a:gd name="T49" fmla="*/ 2147483647 h 192"/>
                <a:gd name="T50" fmla="*/ 2147483647 w 799"/>
                <a:gd name="T51" fmla="*/ 2147483647 h 192"/>
                <a:gd name="T52" fmla="*/ 2147483647 w 799"/>
                <a:gd name="T53" fmla="*/ 2147483647 h 192"/>
                <a:gd name="T54" fmla="*/ 2147483647 w 799"/>
                <a:gd name="T55" fmla="*/ 2147483647 h 192"/>
                <a:gd name="T56" fmla="*/ 2147483647 w 799"/>
                <a:gd name="T57" fmla="*/ 2147483647 h 192"/>
                <a:gd name="T58" fmla="*/ 2147483647 w 799"/>
                <a:gd name="T59" fmla="*/ 2147483647 h 192"/>
                <a:gd name="T60" fmla="*/ 2147483647 w 799"/>
                <a:gd name="T61" fmla="*/ 2147483647 h 192"/>
                <a:gd name="T62" fmla="*/ 2147483647 w 799"/>
                <a:gd name="T63" fmla="*/ 2147483647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2"/>
                <a:gd name="T98" fmla="*/ 799 w 799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2">
                  <a:moveTo>
                    <a:pt x="791" y="68"/>
                  </a:moveTo>
                  <a:cubicBezTo>
                    <a:pt x="754" y="97"/>
                    <a:pt x="708" y="128"/>
                    <a:pt x="650" y="163"/>
                  </a:cubicBezTo>
                  <a:cubicBezTo>
                    <a:pt x="638" y="171"/>
                    <a:pt x="617" y="178"/>
                    <a:pt x="589" y="186"/>
                  </a:cubicBezTo>
                  <a:cubicBezTo>
                    <a:pt x="574" y="190"/>
                    <a:pt x="553" y="191"/>
                    <a:pt x="528" y="189"/>
                  </a:cubicBezTo>
                  <a:cubicBezTo>
                    <a:pt x="483" y="186"/>
                    <a:pt x="449" y="172"/>
                    <a:pt x="426" y="145"/>
                  </a:cubicBezTo>
                  <a:cubicBezTo>
                    <a:pt x="419" y="136"/>
                    <a:pt x="411" y="125"/>
                    <a:pt x="404" y="110"/>
                  </a:cubicBezTo>
                  <a:lnTo>
                    <a:pt x="387" y="78"/>
                  </a:lnTo>
                  <a:lnTo>
                    <a:pt x="333" y="101"/>
                  </a:lnTo>
                  <a:lnTo>
                    <a:pt x="230" y="153"/>
                  </a:lnTo>
                  <a:cubicBezTo>
                    <a:pt x="224" y="156"/>
                    <a:pt x="216" y="159"/>
                    <a:pt x="206" y="160"/>
                  </a:cubicBezTo>
                  <a:cubicBezTo>
                    <a:pt x="192" y="164"/>
                    <a:pt x="172" y="166"/>
                    <a:pt x="144" y="164"/>
                  </a:cubicBezTo>
                  <a:cubicBezTo>
                    <a:pt x="112" y="162"/>
                    <a:pt x="83" y="146"/>
                    <a:pt x="57" y="116"/>
                  </a:cubicBezTo>
                  <a:cubicBezTo>
                    <a:pt x="44" y="101"/>
                    <a:pt x="31" y="80"/>
                    <a:pt x="19" y="55"/>
                  </a:cubicBezTo>
                  <a:lnTo>
                    <a:pt x="6" y="33"/>
                  </a:lnTo>
                  <a:cubicBezTo>
                    <a:pt x="2" y="24"/>
                    <a:pt x="0" y="17"/>
                    <a:pt x="1" y="11"/>
                  </a:cubicBezTo>
                  <a:cubicBezTo>
                    <a:pt x="1" y="7"/>
                    <a:pt x="8" y="4"/>
                    <a:pt x="20" y="2"/>
                  </a:cubicBezTo>
                  <a:cubicBezTo>
                    <a:pt x="33" y="1"/>
                    <a:pt x="48" y="0"/>
                    <a:pt x="66" y="1"/>
                  </a:cubicBezTo>
                  <a:cubicBezTo>
                    <a:pt x="98" y="3"/>
                    <a:pt x="117" y="9"/>
                    <a:pt x="123" y="17"/>
                  </a:cubicBezTo>
                  <a:cubicBezTo>
                    <a:pt x="128" y="23"/>
                    <a:pt x="132" y="30"/>
                    <a:pt x="134" y="38"/>
                  </a:cubicBezTo>
                  <a:lnTo>
                    <a:pt x="141" y="59"/>
                  </a:lnTo>
                  <a:lnTo>
                    <a:pt x="171" y="125"/>
                  </a:lnTo>
                  <a:cubicBezTo>
                    <a:pt x="220" y="99"/>
                    <a:pt x="273" y="69"/>
                    <a:pt x="327" y="34"/>
                  </a:cubicBezTo>
                  <a:cubicBezTo>
                    <a:pt x="342" y="25"/>
                    <a:pt x="367" y="21"/>
                    <a:pt x="401" y="24"/>
                  </a:cubicBezTo>
                  <a:cubicBezTo>
                    <a:pt x="434" y="26"/>
                    <a:pt x="456" y="33"/>
                    <a:pt x="466" y="45"/>
                  </a:cubicBezTo>
                  <a:cubicBezTo>
                    <a:pt x="475" y="57"/>
                    <a:pt x="487" y="74"/>
                    <a:pt x="501" y="98"/>
                  </a:cubicBezTo>
                  <a:cubicBezTo>
                    <a:pt x="515" y="123"/>
                    <a:pt x="527" y="142"/>
                    <a:pt x="539" y="156"/>
                  </a:cubicBezTo>
                  <a:lnTo>
                    <a:pt x="589" y="121"/>
                  </a:lnTo>
                  <a:lnTo>
                    <a:pt x="679" y="50"/>
                  </a:lnTo>
                  <a:cubicBezTo>
                    <a:pt x="686" y="44"/>
                    <a:pt x="704" y="43"/>
                    <a:pt x="734" y="45"/>
                  </a:cubicBezTo>
                  <a:cubicBezTo>
                    <a:pt x="752" y="46"/>
                    <a:pt x="767" y="48"/>
                    <a:pt x="779" y="51"/>
                  </a:cubicBezTo>
                  <a:cubicBezTo>
                    <a:pt x="792" y="55"/>
                    <a:pt x="798" y="59"/>
                    <a:pt x="798" y="62"/>
                  </a:cubicBezTo>
                  <a:cubicBezTo>
                    <a:pt x="798" y="63"/>
                    <a:pt x="795" y="65"/>
                    <a:pt x="791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0" name="Freeform 37"/>
            <p:cNvSpPr>
              <a:spLocks noChangeArrowheads="1"/>
            </p:cNvSpPr>
            <p:nvPr/>
          </p:nvSpPr>
          <p:spPr bwMode="auto">
            <a:xfrm>
              <a:off x="2559050" y="3541713"/>
              <a:ext cx="287338" cy="68262"/>
            </a:xfrm>
            <a:custGeom>
              <a:avLst/>
              <a:gdLst>
                <a:gd name="T0" fmla="*/ 2147483647 w 799"/>
                <a:gd name="T1" fmla="*/ 2147483647 h 191"/>
                <a:gd name="T2" fmla="*/ 2147483647 w 799"/>
                <a:gd name="T3" fmla="*/ 2147483647 h 191"/>
                <a:gd name="T4" fmla="*/ 2147483647 w 799"/>
                <a:gd name="T5" fmla="*/ 2147483647 h 191"/>
                <a:gd name="T6" fmla="*/ 2147483647 w 799"/>
                <a:gd name="T7" fmla="*/ 2147483647 h 191"/>
                <a:gd name="T8" fmla="*/ 2147483647 w 799"/>
                <a:gd name="T9" fmla="*/ 2147483647 h 191"/>
                <a:gd name="T10" fmla="*/ 2147483647 w 799"/>
                <a:gd name="T11" fmla="*/ 2147483647 h 191"/>
                <a:gd name="T12" fmla="*/ 2147483647 w 799"/>
                <a:gd name="T13" fmla="*/ 2147483647 h 191"/>
                <a:gd name="T14" fmla="*/ 2147483647 w 799"/>
                <a:gd name="T15" fmla="*/ 2147483647 h 191"/>
                <a:gd name="T16" fmla="*/ 2147483647 w 799"/>
                <a:gd name="T17" fmla="*/ 2147483647 h 191"/>
                <a:gd name="T18" fmla="*/ 2147483647 w 799"/>
                <a:gd name="T19" fmla="*/ 2147483647 h 191"/>
                <a:gd name="T20" fmla="*/ 2147483647 w 799"/>
                <a:gd name="T21" fmla="*/ 2147483647 h 191"/>
                <a:gd name="T22" fmla="*/ 2147483647 w 799"/>
                <a:gd name="T23" fmla="*/ 2147483647 h 191"/>
                <a:gd name="T24" fmla="*/ 2147483647 w 799"/>
                <a:gd name="T25" fmla="*/ 2147483647 h 191"/>
                <a:gd name="T26" fmla="*/ 2147483647 w 799"/>
                <a:gd name="T27" fmla="*/ 2147483647 h 191"/>
                <a:gd name="T28" fmla="*/ 2147483647 w 799"/>
                <a:gd name="T29" fmla="*/ 2147483647 h 191"/>
                <a:gd name="T30" fmla="*/ 2147483647 w 799"/>
                <a:gd name="T31" fmla="*/ 2147483647 h 191"/>
                <a:gd name="T32" fmla="*/ 2147483647 w 799"/>
                <a:gd name="T33" fmla="*/ 2147483647 h 191"/>
                <a:gd name="T34" fmla="*/ 2147483647 w 799"/>
                <a:gd name="T35" fmla="*/ 2147483647 h 191"/>
                <a:gd name="T36" fmla="*/ 2147483647 w 799"/>
                <a:gd name="T37" fmla="*/ 2147483647 h 191"/>
                <a:gd name="T38" fmla="*/ 2147483647 w 799"/>
                <a:gd name="T39" fmla="*/ 2147483647 h 191"/>
                <a:gd name="T40" fmla="*/ 2147483647 w 799"/>
                <a:gd name="T41" fmla="*/ 2147483647 h 191"/>
                <a:gd name="T42" fmla="*/ 2147483647 w 799"/>
                <a:gd name="T43" fmla="*/ 2147483647 h 191"/>
                <a:gd name="T44" fmla="*/ 2147483647 w 799"/>
                <a:gd name="T45" fmla="*/ 2147483647 h 191"/>
                <a:gd name="T46" fmla="*/ 2147483647 w 799"/>
                <a:gd name="T47" fmla="*/ 2147483647 h 191"/>
                <a:gd name="T48" fmla="*/ 2147483647 w 799"/>
                <a:gd name="T49" fmla="*/ 2147483647 h 191"/>
                <a:gd name="T50" fmla="*/ 2147483647 w 799"/>
                <a:gd name="T51" fmla="*/ 2147483647 h 191"/>
                <a:gd name="T52" fmla="*/ 2147483647 w 799"/>
                <a:gd name="T53" fmla="*/ 2147483647 h 191"/>
                <a:gd name="T54" fmla="*/ 2147483647 w 799"/>
                <a:gd name="T55" fmla="*/ 2147483647 h 191"/>
                <a:gd name="T56" fmla="*/ 2147483647 w 799"/>
                <a:gd name="T57" fmla="*/ 2147483647 h 191"/>
                <a:gd name="T58" fmla="*/ 2147483647 w 799"/>
                <a:gd name="T59" fmla="*/ 2147483647 h 191"/>
                <a:gd name="T60" fmla="*/ 2147483647 w 799"/>
                <a:gd name="T61" fmla="*/ 2147483647 h 191"/>
                <a:gd name="T62" fmla="*/ 2147483647 w 799"/>
                <a:gd name="T63" fmla="*/ 2147483647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1"/>
                <a:gd name="T98" fmla="*/ 799 w 799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1">
                  <a:moveTo>
                    <a:pt x="791" y="68"/>
                  </a:moveTo>
                  <a:cubicBezTo>
                    <a:pt x="755" y="96"/>
                    <a:pt x="708" y="127"/>
                    <a:pt x="650" y="162"/>
                  </a:cubicBezTo>
                  <a:cubicBezTo>
                    <a:pt x="638" y="170"/>
                    <a:pt x="617" y="178"/>
                    <a:pt x="589" y="185"/>
                  </a:cubicBezTo>
                  <a:cubicBezTo>
                    <a:pt x="574" y="189"/>
                    <a:pt x="554" y="190"/>
                    <a:pt x="528" y="189"/>
                  </a:cubicBezTo>
                  <a:cubicBezTo>
                    <a:pt x="483" y="186"/>
                    <a:pt x="449" y="171"/>
                    <a:pt x="426" y="144"/>
                  </a:cubicBezTo>
                  <a:cubicBezTo>
                    <a:pt x="419" y="135"/>
                    <a:pt x="412" y="124"/>
                    <a:pt x="404" y="109"/>
                  </a:cubicBezTo>
                  <a:lnTo>
                    <a:pt x="388" y="77"/>
                  </a:lnTo>
                  <a:lnTo>
                    <a:pt x="333" y="100"/>
                  </a:lnTo>
                  <a:lnTo>
                    <a:pt x="230" y="152"/>
                  </a:lnTo>
                  <a:cubicBezTo>
                    <a:pt x="225" y="156"/>
                    <a:pt x="216" y="158"/>
                    <a:pt x="206" y="159"/>
                  </a:cubicBezTo>
                  <a:cubicBezTo>
                    <a:pt x="192" y="164"/>
                    <a:pt x="172" y="165"/>
                    <a:pt x="144" y="163"/>
                  </a:cubicBezTo>
                  <a:cubicBezTo>
                    <a:pt x="113" y="161"/>
                    <a:pt x="84" y="145"/>
                    <a:pt x="57" y="115"/>
                  </a:cubicBezTo>
                  <a:cubicBezTo>
                    <a:pt x="44" y="100"/>
                    <a:pt x="31" y="79"/>
                    <a:pt x="19" y="54"/>
                  </a:cubicBezTo>
                  <a:lnTo>
                    <a:pt x="7" y="32"/>
                  </a:lnTo>
                  <a:cubicBezTo>
                    <a:pt x="2" y="23"/>
                    <a:pt x="0" y="16"/>
                    <a:pt x="1" y="10"/>
                  </a:cubicBezTo>
                  <a:cubicBezTo>
                    <a:pt x="1" y="6"/>
                    <a:pt x="8" y="3"/>
                    <a:pt x="21" y="2"/>
                  </a:cubicBezTo>
                  <a:cubicBezTo>
                    <a:pt x="33" y="0"/>
                    <a:pt x="48" y="0"/>
                    <a:pt x="66" y="1"/>
                  </a:cubicBezTo>
                  <a:cubicBezTo>
                    <a:pt x="98" y="3"/>
                    <a:pt x="117" y="8"/>
                    <a:pt x="124" y="16"/>
                  </a:cubicBezTo>
                  <a:cubicBezTo>
                    <a:pt x="128" y="22"/>
                    <a:pt x="132" y="29"/>
                    <a:pt x="134" y="37"/>
                  </a:cubicBezTo>
                  <a:lnTo>
                    <a:pt x="141" y="59"/>
                  </a:lnTo>
                  <a:lnTo>
                    <a:pt x="171" y="124"/>
                  </a:lnTo>
                  <a:cubicBezTo>
                    <a:pt x="221" y="98"/>
                    <a:pt x="273" y="68"/>
                    <a:pt x="327" y="34"/>
                  </a:cubicBezTo>
                  <a:cubicBezTo>
                    <a:pt x="342" y="24"/>
                    <a:pt x="367" y="21"/>
                    <a:pt x="401" y="23"/>
                  </a:cubicBezTo>
                  <a:cubicBezTo>
                    <a:pt x="434" y="25"/>
                    <a:pt x="456" y="32"/>
                    <a:pt x="466" y="44"/>
                  </a:cubicBezTo>
                  <a:cubicBezTo>
                    <a:pt x="476" y="56"/>
                    <a:pt x="487" y="74"/>
                    <a:pt x="501" y="97"/>
                  </a:cubicBezTo>
                  <a:cubicBezTo>
                    <a:pt x="515" y="122"/>
                    <a:pt x="527" y="141"/>
                    <a:pt x="539" y="155"/>
                  </a:cubicBezTo>
                  <a:lnTo>
                    <a:pt x="589" y="120"/>
                  </a:lnTo>
                  <a:lnTo>
                    <a:pt x="679" y="49"/>
                  </a:lnTo>
                  <a:cubicBezTo>
                    <a:pt x="686" y="44"/>
                    <a:pt x="705" y="42"/>
                    <a:pt x="734" y="44"/>
                  </a:cubicBezTo>
                  <a:cubicBezTo>
                    <a:pt x="752" y="45"/>
                    <a:pt x="767" y="47"/>
                    <a:pt x="780" y="51"/>
                  </a:cubicBezTo>
                  <a:cubicBezTo>
                    <a:pt x="792" y="54"/>
                    <a:pt x="798" y="58"/>
                    <a:pt x="798" y="61"/>
                  </a:cubicBezTo>
                  <a:cubicBezTo>
                    <a:pt x="798" y="62"/>
                    <a:pt x="796" y="64"/>
                    <a:pt x="791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1" name="Freeform 38"/>
            <p:cNvSpPr>
              <a:spLocks noChangeArrowheads="1"/>
            </p:cNvSpPr>
            <p:nvPr/>
          </p:nvSpPr>
          <p:spPr bwMode="auto">
            <a:xfrm>
              <a:off x="2801938" y="3557588"/>
              <a:ext cx="287337" cy="68262"/>
            </a:xfrm>
            <a:custGeom>
              <a:avLst/>
              <a:gdLst>
                <a:gd name="T0" fmla="*/ 2147483647 w 799"/>
                <a:gd name="T1" fmla="*/ 2147483647 h 191"/>
                <a:gd name="T2" fmla="*/ 2147483647 w 799"/>
                <a:gd name="T3" fmla="*/ 2147483647 h 191"/>
                <a:gd name="T4" fmla="*/ 2147483647 w 799"/>
                <a:gd name="T5" fmla="*/ 2147483647 h 191"/>
                <a:gd name="T6" fmla="*/ 2147483647 w 799"/>
                <a:gd name="T7" fmla="*/ 2147483647 h 191"/>
                <a:gd name="T8" fmla="*/ 2147483647 w 799"/>
                <a:gd name="T9" fmla="*/ 2147483647 h 191"/>
                <a:gd name="T10" fmla="*/ 2147483647 w 799"/>
                <a:gd name="T11" fmla="*/ 2147483647 h 191"/>
                <a:gd name="T12" fmla="*/ 2147483647 w 799"/>
                <a:gd name="T13" fmla="*/ 2147483647 h 191"/>
                <a:gd name="T14" fmla="*/ 2147483647 w 799"/>
                <a:gd name="T15" fmla="*/ 2147483647 h 191"/>
                <a:gd name="T16" fmla="*/ 2147483647 w 799"/>
                <a:gd name="T17" fmla="*/ 2147483647 h 191"/>
                <a:gd name="T18" fmla="*/ 2147483647 w 799"/>
                <a:gd name="T19" fmla="*/ 2147483647 h 191"/>
                <a:gd name="T20" fmla="*/ 2147483647 w 799"/>
                <a:gd name="T21" fmla="*/ 2147483647 h 191"/>
                <a:gd name="T22" fmla="*/ 2147483647 w 799"/>
                <a:gd name="T23" fmla="*/ 2147483647 h 191"/>
                <a:gd name="T24" fmla="*/ 2147483647 w 799"/>
                <a:gd name="T25" fmla="*/ 2147483647 h 191"/>
                <a:gd name="T26" fmla="*/ 2147483647 w 799"/>
                <a:gd name="T27" fmla="*/ 2147483647 h 191"/>
                <a:gd name="T28" fmla="*/ 2147483647 w 799"/>
                <a:gd name="T29" fmla="*/ 2147483647 h 191"/>
                <a:gd name="T30" fmla="*/ 2147483647 w 799"/>
                <a:gd name="T31" fmla="*/ 2147483647 h 191"/>
                <a:gd name="T32" fmla="*/ 2147483647 w 799"/>
                <a:gd name="T33" fmla="*/ 2147483647 h 191"/>
                <a:gd name="T34" fmla="*/ 2147483647 w 799"/>
                <a:gd name="T35" fmla="*/ 2147483647 h 191"/>
                <a:gd name="T36" fmla="*/ 2147483647 w 799"/>
                <a:gd name="T37" fmla="*/ 2147483647 h 191"/>
                <a:gd name="T38" fmla="*/ 2147483647 w 799"/>
                <a:gd name="T39" fmla="*/ 2147483647 h 191"/>
                <a:gd name="T40" fmla="*/ 2147483647 w 799"/>
                <a:gd name="T41" fmla="*/ 2147483647 h 191"/>
                <a:gd name="T42" fmla="*/ 2147483647 w 799"/>
                <a:gd name="T43" fmla="*/ 2147483647 h 191"/>
                <a:gd name="T44" fmla="*/ 2147483647 w 799"/>
                <a:gd name="T45" fmla="*/ 2147483647 h 191"/>
                <a:gd name="T46" fmla="*/ 2147483647 w 799"/>
                <a:gd name="T47" fmla="*/ 2147483647 h 191"/>
                <a:gd name="T48" fmla="*/ 2147483647 w 799"/>
                <a:gd name="T49" fmla="*/ 2147483647 h 191"/>
                <a:gd name="T50" fmla="*/ 2147483647 w 799"/>
                <a:gd name="T51" fmla="*/ 2147483647 h 191"/>
                <a:gd name="T52" fmla="*/ 2147483647 w 799"/>
                <a:gd name="T53" fmla="*/ 2147483647 h 191"/>
                <a:gd name="T54" fmla="*/ 2147483647 w 799"/>
                <a:gd name="T55" fmla="*/ 2147483647 h 191"/>
                <a:gd name="T56" fmla="*/ 2147483647 w 799"/>
                <a:gd name="T57" fmla="*/ 2147483647 h 191"/>
                <a:gd name="T58" fmla="*/ 2147483647 w 799"/>
                <a:gd name="T59" fmla="*/ 2147483647 h 191"/>
                <a:gd name="T60" fmla="*/ 2147483647 w 799"/>
                <a:gd name="T61" fmla="*/ 2147483647 h 191"/>
                <a:gd name="T62" fmla="*/ 2147483647 w 799"/>
                <a:gd name="T63" fmla="*/ 2147483647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1"/>
                <a:gd name="T98" fmla="*/ 799 w 799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1">
                  <a:moveTo>
                    <a:pt x="791" y="67"/>
                  </a:moveTo>
                  <a:cubicBezTo>
                    <a:pt x="755" y="96"/>
                    <a:pt x="708" y="127"/>
                    <a:pt x="650" y="162"/>
                  </a:cubicBezTo>
                  <a:cubicBezTo>
                    <a:pt x="638" y="170"/>
                    <a:pt x="617" y="178"/>
                    <a:pt x="589" y="185"/>
                  </a:cubicBezTo>
                  <a:cubicBezTo>
                    <a:pt x="574" y="189"/>
                    <a:pt x="554" y="190"/>
                    <a:pt x="528" y="188"/>
                  </a:cubicBezTo>
                  <a:cubicBezTo>
                    <a:pt x="483" y="186"/>
                    <a:pt x="449" y="171"/>
                    <a:pt x="426" y="144"/>
                  </a:cubicBezTo>
                  <a:cubicBezTo>
                    <a:pt x="419" y="135"/>
                    <a:pt x="412" y="124"/>
                    <a:pt x="404" y="109"/>
                  </a:cubicBezTo>
                  <a:lnTo>
                    <a:pt x="388" y="77"/>
                  </a:lnTo>
                  <a:lnTo>
                    <a:pt x="333" y="100"/>
                  </a:lnTo>
                  <a:lnTo>
                    <a:pt x="230" y="152"/>
                  </a:lnTo>
                  <a:cubicBezTo>
                    <a:pt x="225" y="156"/>
                    <a:pt x="216" y="158"/>
                    <a:pt x="206" y="159"/>
                  </a:cubicBezTo>
                  <a:cubicBezTo>
                    <a:pt x="192" y="164"/>
                    <a:pt x="172" y="165"/>
                    <a:pt x="144" y="163"/>
                  </a:cubicBezTo>
                  <a:cubicBezTo>
                    <a:pt x="113" y="161"/>
                    <a:pt x="84" y="145"/>
                    <a:pt x="57" y="115"/>
                  </a:cubicBezTo>
                  <a:cubicBezTo>
                    <a:pt x="44" y="100"/>
                    <a:pt x="31" y="79"/>
                    <a:pt x="19" y="54"/>
                  </a:cubicBezTo>
                  <a:lnTo>
                    <a:pt x="7" y="32"/>
                  </a:lnTo>
                  <a:cubicBezTo>
                    <a:pt x="2" y="23"/>
                    <a:pt x="0" y="16"/>
                    <a:pt x="1" y="10"/>
                  </a:cubicBezTo>
                  <a:cubicBezTo>
                    <a:pt x="1" y="6"/>
                    <a:pt x="8" y="3"/>
                    <a:pt x="21" y="2"/>
                  </a:cubicBezTo>
                  <a:cubicBezTo>
                    <a:pt x="33" y="0"/>
                    <a:pt x="48" y="0"/>
                    <a:pt x="66" y="1"/>
                  </a:cubicBezTo>
                  <a:cubicBezTo>
                    <a:pt x="98" y="3"/>
                    <a:pt x="117" y="8"/>
                    <a:pt x="124" y="16"/>
                  </a:cubicBezTo>
                  <a:cubicBezTo>
                    <a:pt x="128" y="22"/>
                    <a:pt x="132" y="29"/>
                    <a:pt x="134" y="37"/>
                  </a:cubicBezTo>
                  <a:lnTo>
                    <a:pt x="141" y="59"/>
                  </a:lnTo>
                  <a:lnTo>
                    <a:pt x="171" y="124"/>
                  </a:lnTo>
                  <a:cubicBezTo>
                    <a:pt x="221" y="98"/>
                    <a:pt x="273" y="68"/>
                    <a:pt x="327" y="34"/>
                  </a:cubicBezTo>
                  <a:cubicBezTo>
                    <a:pt x="342" y="24"/>
                    <a:pt x="367" y="21"/>
                    <a:pt x="401" y="23"/>
                  </a:cubicBezTo>
                  <a:cubicBezTo>
                    <a:pt x="434" y="25"/>
                    <a:pt x="456" y="32"/>
                    <a:pt x="466" y="44"/>
                  </a:cubicBezTo>
                  <a:cubicBezTo>
                    <a:pt x="476" y="56"/>
                    <a:pt x="487" y="74"/>
                    <a:pt x="501" y="97"/>
                  </a:cubicBezTo>
                  <a:cubicBezTo>
                    <a:pt x="515" y="122"/>
                    <a:pt x="527" y="141"/>
                    <a:pt x="539" y="155"/>
                  </a:cubicBezTo>
                  <a:lnTo>
                    <a:pt x="589" y="120"/>
                  </a:lnTo>
                  <a:lnTo>
                    <a:pt x="679" y="49"/>
                  </a:lnTo>
                  <a:cubicBezTo>
                    <a:pt x="686" y="44"/>
                    <a:pt x="705" y="42"/>
                    <a:pt x="734" y="44"/>
                  </a:cubicBezTo>
                  <a:cubicBezTo>
                    <a:pt x="752" y="45"/>
                    <a:pt x="767" y="47"/>
                    <a:pt x="780" y="51"/>
                  </a:cubicBezTo>
                  <a:cubicBezTo>
                    <a:pt x="792" y="54"/>
                    <a:pt x="798" y="58"/>
                    <a:pt x="798" y="61"/>
                  </a:cubicBezTo>
                  <a:cubicBezTo>
                    <a:pt x="798" y="62"/>
                    <a:pt x="796" y="64"/>
                    <a:pt x="791" y="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2" name="Freeform 39"/>
            <p:cNvSpPr>
              <a:spLocks noChangeArrowheads="1"/>
            </p:cNvSpPr>
            <p:nvPr/>
          </p:nvSpPr>
          <p:spPr bwMode="auto">
            <a:xfrm>
              <a:off x="1589088" y="3479800"/>
              <a:ext cx="287337" cy="68263"/>
            </a:xfrm>
            <a:custGeom>
              <a:avLst/>
              <a:gdLst>
                <a:gd name="T0" fmla="*/ 2147483647 w 799"/>
                <a:gd name="T1" fmla="*/ 2147483647 h 191"/>
                <a:gd name="T2" fmla="*/ 2147483647 w 799"/>
                <a:gd name="T3" fmla="*/ 2147483647 h 191"/>
                <a:gd name="T4" fmla="*/ 2147483647 w 799"/>
                <a:gd name="T5" fmla="*/ 2147483647 h 191"/>
                <a:gd name="T6" fmla="*/ 2147483647 w 799"/>
                <a:gd name="T7" fmla="*/ 2147483647 h 191"/>
                <a:gd name="T8" fmla="*/ 2147483647 w 799"/>
                <a:gd name="T9" fmla="*/ 2147483647 h 191"/>
                <a:gd name="T10" fmla="*/ 2147483647 w 799"/>
                <a:gd name="T11" fmla="*/ 2147483647 h 191"/>
                <a:gd name="T12" fmla="*/ 2147483647 w 799"/>
                <a:gd name="T13" fmla="*/ 2147483647 h 191"/>
                <a:gd name="T14" fmla="*/ 2147483647 w 799"/>
                <a:gd name="T15" fmla="*/ 2147483647 h 191"/>
                <a:gd name="T16" fmla="*/ 2147483647 w 799"/>
                <a:gd name="T17" fmla="*/ 2147483647 h 191"/>
                <a:gd name="T18" fmla="*/ 2147483647 w 799"/>
                <a:gd name="T19" fmla="*/ 2147483647 h 191"/>
                <a:gd name="T20" fmla="*/ 2147483647 w 799"/>
                <a:gd name="T21" fmla="*/ 2147483647 h 191"/>
                <a:gd name="T22" fmla="*/ 2147483647 w 799"/>
                <a:gd name="T23" fmla="*/ 2147483647 h 191"/>
                <a:gd name="T24" fmla="*/ 2147483647 w 799"/>
                <a:gd name="T25" fmla="*/ 2147483647 h 191"/>
                <a:gd name="T26" fmla="*/ 2147483647 w 799"/>
                <a:gd name="T27" fmla="*/ 2147483647 h 191"/>
                <a:gd name="T28" fmla="*/ 2147483647 w 799"/>
                <a:gd name="T29" fmla="*/ 2147483647 h 191"/>
                <a:gd name="T30" fmla="*/ 2147483647 w 799"/>
                <a:gd name="T31" fmla="*/ 2147483647 h 191"/>
                <a:gd name="T32" fmla="*/ 2147483647 w 799"/>
                <a:gd name="T33" fmla="*/ 2147483647 h 191"/>
                <a:gd name="T34" fmla="*/ 2147483647 w 799"/>
                <a:gd name="T35" fmla="*/ 2147483647 h 191"/>
                <a:gd name="T36" fmla="*/ 2147483647 w 799"/>
                <a:gd name="T37" fmla="*/ 2147483647 h 191"/>
                <a:gd name="T38" fmla="*/ 2147483647 w 799"/>
                <a:gd name="T39" fmla="*/ 2147483647 h 191"/>
                <a:gd name="T40" fmla="*/ 2147483647 w 799"/>
                <a:gd name="T41" fmla="*/ 2147483647 h 191"/>
                <a:gd name="T42" fmla="*/ 2147483647 w 799"/>
                <a:gd name="T43" fmla="*/ 2147483647 h 191"/>
                <a:gd name="T44" fmla="*/ 2147483647 w 799"/>
                <a:gd name="T45" fmla="*/ 2147483647 h 191"/>
                <a:gd name="T46" fmla="*/ 2147483647 w 799"/>
                <a:gd name="T47" fmla="*/ 2147483647 h 191"/>
                <a:gd name="T48" fmla="*/ 2147483647 w 799"/>
                <a:gd name="T49" fmla="*/ 2147483647 h 191"/>
                <a:gd name="T50" fmla="*/ 2147483647 w 799"/>
                <a:gd name="T51" fmla="*/ 2147483647 h 191"/>
                <a:gd name="T52" fmla="*/ 2147483647 w 799"/>
                <a:gd name="T53" fmla="*/ 2147483647 h 191"/>
                <a:gd name="T54" fmla="*/ 2147483647 w 799"/>
                <a:gd name="T55" fmla="*/ 2147483647 h 191"/>
                <a:gd name="T56" fmla="*/ 2147483647 w 799"/>
                <a:gd name="T57" fmla="*/ 2147483647 h 191"/>
                <a:gd name="T58" fmla="*/ 2147483647 w 799"/>
                <a:gd name="T59" fmla="*/ 2147483647 h 191"/>
                <a:gd name="T60" fmla="*/ 2147483647 w 799"/>
                <a:gd name="T61" fmla="*/ 2147483647 h 191"/>
                <a:gd name="T62" fmla="*/ 2147483647 w 799"/>
                <a:gd name="T63" fmla="*/ 2147483647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1"/>
                <a:gd name="T98" fmla="*/ 799 w 799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1">
                  <a:moveTo>
                    <a:pt x="791" y="68"/>
                  </a:moveTo>
                  <a:cubicBezTo>
                    <a:pt x="754" y="96"/>
                    <a:pt x="708" y="128"/>
                    <a:pt x="650" y="163"/>
                  </a:cubicBezTo>
                  <a:cubicBezTo>
                    <a:pt x="637" y="170"/>
                    <a:pt x="617" y="178"/>
                    <a:pt x="589" y="185"/>
                  </a:cubicBezTo>
                  <a:cubicBezTo>
                    <a:pt x="573" y="189"/>
                    <a:pt x="553" y="190"/>
                    <a:pt x="528" y="189"/>
                  </a:cubicBezTo>
                  <a:cubicBezTo>
                    <a:pt x="483" y="186"/>
                    <a:pt x="449" y="171"/>
                    <a:pt x="426" y="144"/>
                  </a:cubicBezTo>
                  <a:cubicBezTo>
                    <a:pt x="419" y="136"/>
                    <a:pt x="411" y="124"/>
                    <a:pt x="404" y="110"/>
                  </a:cubicBezTo>
                  <a:lnTo>
                    <a:pt x="387" y="77"/>
                  </a:lnTo>
                  <a:lnTo>
                    <a:pt x="333" y="101"/>
                  </a:lnTo>
                  <a:lnTo>
                    <a:pt x="230" y="153"/>
                  </a:lnTo>
                  <a:cubicBezTo>
                    <a:pt x="224" y="156"/>
                    <a:pt x="216" y="158"/>
                    <a:pt x="205" y="159"/>
                  </a:cubicBezTo>
                  <a:cubicBezTo>
                    <a:pt x="192" y="164"/>
                    <a:pt x="172" y="165"/>
                    <a:pt x="144" y="163"/>
                  </a:cubicBezTo>
                  <a:cubicBezTo>
                    <a:pt x="112" y="161"/>
                    <a:pt x="83" y="145"/>
                    <a:pt x="57" y="116"/>
                  </a:cubicBezTo>
                  <a:cubicBezTo>
                    <a:pt x="44" y="100"/>
                    <a:pt x="31" y="80"/>
                    <a:pt x="19" y="54"/>
                  </a:cubicBezTo>
                  <a:lnTo>
                    <a:pt x="6" y="32"/>
                  </a:lnTo>
                  <a:cubicBezTo>
                    <a:pt x="2" y="23"/>
                    <a:pt x="0" y="16"/>
                    <a:pt x="1" y="10"/>
                  </a:cubicBezTo>
                  <a:cubicBezTo>
                    <a:pt x="1" y="6"/>
                    <a:pt x="8" y="4"/>
                    <a:pt x="20" y="2"/>
                  </a:cubicBezTo>
                  <a:cubicBezTo>
                    <a:pt x="33" y="0"/>
                    <a:pt x="48" y="0"/>
                    <a:pt x="66" y="1"/>
                  </a:cubicBezTo>
                  <a:cubicBezTo>
                    <a:pt x="97" y="3"/>
                    <a:pt x="117" y="8"/>
                    <a:pt x="123" y="16"/>
                  </a:cubicBezTo>
                  <a:cubicBezTo>
                    <a:pt x="128" y="22"/>
                    <a:pt x="132" y="29"/>
                    <a:pt x="134" y="38"/>
                  </a:cubicBezTo>
                  <a:lnTo>
                    <a:pt x="141" y="59"/>
                  </a:lnTo>
                  <a:lnTo>
                    <a:pt x="170" y="124"/>
                  </a:lnTo>
                  <a:cubicBezTo>
                    <a:pt x="220" y="98"/>
                    <a:pt x="272" y="68"/>
                    <a:pt x="327" y="34"/>
                  </a:cubicBezTo>
                  <a:cubicBezTo>
                    <a:pt x="342" y="24"/>
                    <a:pt x="366" y="21"/>
                    <a:pt x="401" y="23"/>
                  </a:cubicBezTo>
                  <a:cubicBezTo>
                    <a:pt x="434" y="25"/>
                    <a:pt x="456" y="32"/>
                    <a:pt x="466" y="44"/>
                  </a:cubicBezTo>
                  <a:cubicBezTo>
                    <a:pt x="475" y="56"/>
                    <a:pt x="487" y="74"/>
                    <a:pt x="501" y="97"/>
                  </a:cubicBezTo>
                  <a:cubicBezTo>
                    <a:pt x="514" y="122"/>
                    <a:pt x="527" y="141"/>
                    <a:pt x="539" y="155"/>
                  </a:cubicBezTo>
                  <a:lnTo>
                    <a:pt x="589" y="120"/>
                  </a:lnTo>
                  <a:lnTo>
                    <a:pt x="679" y="49"/>
                  </a:lnTo>
                  <a:cubicBezTo>
                    <a:pt x="686" y="44"/>
                    <a:pt x="704" y="42"/>
                    <a:pt x="734" y="44"/>
                  </a:cubicBezTo>
                  <a:cubicBezTo>
                    <a:pt x="752" y="45"/>
                    <a:pt x="767" y="47"/>
                    <a:pt x="779" y="51"/>
                  </a:cubicBezTo>
                  <a:cubicBezTo>
                    <a:pt x="792" y="54"/>
                    <a:pt x="798" y="58"/>
                    <a:pt x="798" y="62"/>
                  </a:cubicBezTo>
                  <a:cubicBezTo>
                    <a:pt x="798" y="62"/>
                    <a:pt x="795" y="64"/>
                    <a:pt x="791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3" name="Freeform 40"/>
            <p:cNvSpPr>
              <a:spLocks noChangeArrowheads="1"/>
            </p:cNvSpPr>
            <p:nvPr/>
          </p:nvSpPr>
          <p:spPr bwMode="auto">
            <a:xfrm>
              <a:off x="1830388" y="3494088"/>
              <a:ext cx="287337" cy="68262"/>
            </a:xfrm>
            <a:custGeom>
              <a:avLst/>
              <a:gdLst>
                <a:gd name="T0" fmla="*/ 2147483647 w 799"/>
                <a:gd name="T1" fmla="*/ 2147483647 h 191"/>
                <a:gd name="T2" fmla="*/ 2147483647 w 799"/>
                <a:gd name="T3" fmla="*/ 2147483647 h 191"/>
                <a:gd name="T4" fmla="*/ 2147483647 w 799"/>
                <a:gd name="T5" fmla="*/ 2147483647 h 191"/>
                <a:gd name="T6" fmla="*/ 2147483647 w 799"/>
                <a:gd name="T7" fmla="*/ 2147483647 h 191"/>
                <a:gd name="T8" fmla="*/ 2147483647 w 799"/>
                <a:gd name="T9" fmla="*/ 2147483647 h 191"/>
                <a:gd name="T10" fmla="*/ 2147483647 w 799"/>
                <a:gd name="T11" fmla="*/ 2147483647 h 191"/>
                <a:gd name="T12" fmla="*/ 2147483647 w 799"/>
                <a:gd name="T13" fmla="*/ 2147483647 h 191"/>
                <a:gd name="T14" fmla="*/ 2147483647 w 799"/>
                <a:gd name="T15" fmla="*/ 2147483647 h 191"/>
                <a:gd name="T16" fmla="*/ 2147483647 w 799"/>
                <a:gd name="T17" fmla="*/ 2147483647 h 191"/>
                <a:gd name="T18" fmla="*/ 2147483647 w 799"/>
                <a:gd name="T19" fmla="*/ 2147483647 h 191"/>
                <a:gd name="T20" fmla="*/ 2147483647 w 799"/>
                <a:gd name="T21" fmla="*/ 2147483647 h 191"/>
                <a:gd name="T22" fmla="*/ 2147483647 w 799"/>
                <a:gd name="T23" fmla="*/ 2147483647 h 191"/>
                <a:gd name="T24" fmla="*/ 2147483647 w 799"/>
                <a:gd name="T25" fmla="*/ 2147483647 h 191"/>
                <a:gd name="T26" fmla="*/ 2147483647 w 799"/>
                <a:gd name="T27" fmla="*/ 2147483647 h 191"/>
                <a:gd name="T28" fmla="*/ 2147483647 w 799"/>
                <a:gd name="T29" fmla="*/ 2147483647 h 191"/>
                <a:gd name="T30" fmla="*/ 2147483647 w 799"/>
                <a:gd name="T31" fmla="*/ 2147483647 h 191"/>
                <a:gd name="T32" fmla="*/ 2147483647 w 799"/>
                <a:gd name="T33" fmla="*/ 2147483647 h 191"/>
                <a:gd name="T34" fmla="*/ 2147483647 w 799"/>
                <a:gd name="T35" fmla="*/ 2147483647 h 191"/>
                <a:gd name="T36" fmla="*/ 2147483647 w 799"/>
                <a:gd name="T37" fmla="*/ 2147483647 h 191"/>
                <a:gd name="T38" fmla="*/ 2147483647 w 799"/>
                <a:gd name="T39" fmla="*/ 2147483647 h 191"/>
                <a:gd name="T40" fmla="*/ 2147483647 w 799"/>
                <a:gd name="T41" fmla="*/ 2147483647 h 191"/>
                <a:gd name="T42" fmla="*/ 2147483647 w 799"/>
                <a:gd name="T43" fmla="*/ 2147483647 h 191"/>
                <a:gd name="T44" fmla="*/ 2147483647 w 799"/>
                <a:gd name="T45" fmla="*/ 2147483647 h 191"/>
                <a:gd name="T46" fmla="*/ 2147483647 w 799"/>
                <a:gd name="T47" fmla="*/ 2147483647 h 191"/>
                <a:gd name="T48" fmla="*/ 2147483647 w 799"/>
                <a:gd name="T49" fmla="*/ 2147483647 h 191"/>
                <a:gd name="T50" fmla="*/ 2147483647 w 799"/>
                <a:gd name="T51" fmla="*/ 2147483647 h 191"/>
                <a:gd name="T52" fmla="*/ 2147483647 w 799"/>
                <a:gd name="T53" fmla="*/ 2147483647 h 191"/>
                <a:gd name="T54" fmla="*/ 2147483647 w 799"/>
                <a:gd name="T55" fmla="*/ 2147483647 h 191"/>
                <a:gd name="T56" fmla="*/ 2147483647 w 799"/>
                <a:gd name="T57" fmla="*/ 2147483647 h 191"/>
                <a:gd name="T58" fmla="*/ 2147483647 w 799"/>
                <a:gd name="T59" fmla="*/ 2147483647 h 191"/>
                <a:gd name="T60" fmla="*/ 2147483647 w 799"/>
                <a:gd name="T61" fmla="*/ 2147483647 h 191"/>
                <a:gd name="T62" fmla="*/ 2147483647 w 799"/>
                <a:gd name="T63" fmla="*/ 2147483647 h 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9"/>
                <a:gd name="T97" fmla="*/ 0 h 191"/>
                <a:gd name="T98" fmla="*/ 799 w 799"/>
                <a:gd name="T99" fmla="*/ 191 h 1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9" h="191">
                  <a:moveTo>
                    <a:pt x="791" y="68"/>
                  </a:moveTo>
                  <a:cubicBezTo>
                    <a:pt x="754" y="96"/>
                    <a:pt x="708" y="128"/>
                    <a:pt x="650" y="163"/>
                  </a:cubicBezTo>
                  <a:cubicBezTo>
                    <a:pt x="638" y="170"/>
                    <a:pt x="617" y="178"/>
                    <a:pt x="589" y="185"/>
                  </a:cubicBezTo>
                  <a:cubicBezTo>
                    <a:pt x="574" y="189"/>
                    <a:pt x="553" y="190"/>
                    <a:pt x="528" y="189"/>
                  </a:cubicBezTo>
                  <a:cubicBezTo>
                    <a:pt x="483" y="186"/>
                    <a:pt x="449" y="171"/>
                    <a:pt x="426" y="144"/>
                  </a:cubicBezTo>
                  <a:cubicBezTo>
                    <a:pt x="419" y="135"/>
                    <a:pt x="411" y="124"/>
                    <a:pt x="404" y="110"/>
                  </a:cubicBezTo>
                  <a:lnTo>
                    <a:pt x="387" y="77"/>
                  </a:lnTo>
                  <a:lnTo>
                    <a:pt x="333" y="101"/>
                  </a:lnTo>
                  <a:lnTo>
                    <a:pt x="230" y="153"/>
                  </a:lnTo>
                  <a:cubicBezTo>
                    <a:pt x="224" y="156"/>
                    <a:pt x="216" y="158"/>
                    <a:pt x="205" y="159"/>
                  </a:cubicBezTo>
                  <a:cubicBezTo>
                    <a:pt x="192" y="164"/>
                    <a:pt x="172" y="165"/>
                    <a:pt x="144" y="163"/>
                  </a:cubicBezTo>
                  <a:cubicBezTo>
                    <a:pt x="112" y="161"/>
                    <a:pt x="83" y="145"/>
                    <a:pt x="57" y="115"/>
                  </a:cubicBezTo>
                  <a:cubicBezTo>
                    <a:pt x="44" y="100"/>
                    <a:pt x="31" y="80"/>
                    <a:pt x="19" y="54"/>
                  </a:cubicBezTo>
                  <a:lnTo>
                    <a:pt x="6" y="32"/>
                  </a:lnTo>
                  <a:cubicBezTo>
                    <a:pt x="2" y="23"/>
                    <a:pt x="0" y="16"/>
                    <a:pt x="1" y="10"/>
                  </a:cubicBezTo>
                  <a:cubicBezTo>
                    <a:pt x="1" y="6"/>
                    <a:pt x="8" y="4"/>
                    <a:pt x="20" y="2"/>
                  </a:cubicBezTo>
                  <a:cubicBezTo>
                    <a:pt x="33" y="0"/>
                    <a:pt x="48" y="0"/>
                    <a:pt x="66" y="1"/>
                  </a:cubicBezTo>
                  <a:cubicBezTo>
                    <a:pt x="98" y="3"/>
                    <a:pt x="117" y="8"/>
                    <a:pt x="123" y="16"/>
                  </a:cubicBezTo>
                  <a:cubicBezTo>
                    <a:pt x="128" y="22"/>
                    <a:pt x="132" y="29"/>
                    <a:pt x="134" y="37"/>
                  </a:cubicBezTo>
                  <a:lnTo>
                    <a:pt x="141" y="59"/>
                  </a:lnTo>
                  <a:lnTo>
                    <a:pt x="170" y="124"/>
                  </a:lnTo>
                  <a:cubicBezTo>
                    <a:pt x="220" y="98"/>
                    <a:pt x="272" y="68"/>
                    <a:pt x="327" y="34"/>
                  </a:cubicBezTo>
                  <a:cubicBezTo>
                    <a:pt x="342" y="24"/>
                    <a:pt x="366" y="21"/>
                    <a:pt x="401" y="23"/>
                  </a:cubicBezTo>
                  <a:cubicBezTo>
                    <a:pt x="434" y="25"/>
                    <a:pt x="456" y="32"/>
                    <a:pt x="466" y="44"/>
                  </a:cubicBezTo>
                  <a:cubicBezTo>
                    <a:pt x="475" y="56"/>
                    <a:pt x="487" y="74"/>
                    <a:pt x="501" y="97"/>
                  </a:cubicBezTo>
                  <a:cubicBezTo>
                    <a:pt x="515" y="122"/>
                    <a:pt x="527" y="141"/>
                    <a:pt x="539" y="155"/>
                  </a:cubicBezTo>
                  <a:lnTo>
                    <a:pt x="589" y="120"/>
                  </a:lnTo>
                  <a:lnTo>
                    <a:pt x="679" y="49"/>
                  </a:lnTo>
                  <a:cubicBezTo>
                    <a:pt x="686" y="44"/>
                    <a:pt x="704" y="42"/>
                    <a:pt x="734" y="44"/>
                  </a:cubicBezTo>
                  <a:cubicBezTo>
                    <a:pt x="752" y="45"/>
                    <a:pt x="767" y="47"/>
                    <a:pt x="779" y="51"/>
                  </a:cubicBezTo>
                  <a:cubicBezTo>
                    <a:pt x="792" y="54"/>
                    <a:pt x="798" y="58"/>
                    <a:pt x="798" y="62"/>
                  </a:cubicBezTo>
                  <a:cubicBezTo>
                    <a:pt x="798" y="62"/>
                    <a:pt x="795" y="64"/>
                    <a:pt x="791" y="6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4" name="Line 41"/>
            <p:cNvSpPr>
              <a:spLocks noChangeShapeType="1"/>
            </p:cNvSpPr>
            <p:nvPr/>
          </p:nvSpPr>
          <p:spPr bwMode="auto">
            <a:xfrm flipH="1" flipV="1">
              <a:off x="3925888" y="2822575"/>
              <a:ext cx="606425" cy="858838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35" name="Oval 42"/>
            <p:cNvSpPr>
              <a:spLocks noChangeArrowheads="1"/>
            </p:cNvSpPr>
            <p:nvPr/>
          </p:nvSpPr>
          <p:spPr bwMode="auto">
            <a:xfrm>
              <a:off x="4495800" y="3625850"/>
              <a:ext cx="123825" cy="12065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6" name="Oval 43"/>
            <p:cNvSpPr>
              <a:spLocks noChangeArrowheads="1"/>
            </p:cNvSpPr>
            <p:nvPr/>
          </p:nvSpPr>
          <p:spPr bwMode="auto">
            <a:xfrm>
              <a:off x="4248150" y="3302000"/>
              <a:ext cx="123825" cy="12065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7" name="Oval 44"/>
            <p:cNvSpPr>
              <a:spLocks noChangeArrowheads="1"/>
            </p:cNvSpPr>
            <p:nvPr/>
          </p:nvSpPr>
          <p:spPr bwMode="auto">
            <a:xfrm>
              <a:off x="3879850" y="2782888"/>
              <a:ext cx="123825" cy="12065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8" name="Oval 45"/>
            <p:cNvSpPr>
              <a:spLocks noChangeArrowheads="1"/>
            </p:cNvSpPr>
            <p:nvPr/>
          </p:nvSpPr>
          <p:spPr bwMode="auto">
            <a:xfrm>
              <a:off x="4068763" y="3046413"/>
              <a:ext cx="123825" cy="12065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9" name="Oval 46"/>
            <p:cNvSpPr>
              <a:spLocks noChangeArrowheads="1"/>
            </p:cNvSpPr>
            <p:nvPr/>
          </p:nvSpPr>
          <p:spPr bwMode="auto">
            <a:xfrm>
              <a:off x="1531938" y="3452813"/>
              <a:ext cx="123825" cy="12065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40" name="Freeform 47"/>
            <p:cNvSpPr>
              <a:spLocks noChangeArrowheads="1"/>
            </p:cNvSpPr>
            <p:nvPr/>
          </p:nvSpPr>
          <p:spPr bwMode="auto">
            <a:xfrm>
              <a:off x="5353050" y="4513263"/>
              <a:ext cx="361950" cy="328612"/>
            </a:xfrm>
            <a:custGeom>
              <a:avLst/>
              <a:gdLst>
                <a:gd name="T0" fmla="*/ 2147483647 w 858"/>
                <a:gd name="T1" fmla="*/ 0 h 864"/>
                <a:gd name="T2" fmla="*/ 2147483647 w 858"/>
                <a:gd name="T3" fmla="*/ 2147483647 h 864"/>
                <a:gd name="T4" fmla="*/ 2147483647 w 858"/>
                <a:gd name="T5" fmla="*/ 2147483647 h 864"/>
                <a:gd name="T6" fmla="*/ 2147483647 w 858"/>
                <a:gd name="T7" fmla="*/ 2147483647 h 864"/>
                <a:gd name="T8" fmla="*/ 2147483647 w 858"/>
                <a:gd name="T9" fmla="*/ 2147483647 h 864"/>
                <a:gd name="T10" fmla="*/ 2147483647 w 858"/>
                <a:gd name="T11" fmla="*/ 2147483647 h 864"/>
                <a:gd name="T12" fmla="*/ 2147483647 w 858"/>
                <a:gd name="T13" fmla="*/ 2147483647 h 864"/>
                <a:gd name="T14" fmla="*/ 2147483647 w 858"/>
                <a:gd name="T15" fmla="*/ 2147483647 h 864"/>
                <a:gd name="T16" fmla="*/ 2147483647 w 858"/>
                <a:gd name="T17" fmla="*/ 2147483647 h 864"/>
                <a:gd name="T18" fmla="*/ 2147483647 w 858"/>
                <a:gd name="T19" fmla="*/ 2147483647 h 864"/>
                <a:gd name="T20" fmla="*/ 2147483647 w 858"/>
                <a:gd name="T21" fmla="*/ 2147483647 h 864"/>
                <a:gd name="T22" fmla="*/ 2147483647 w 858"/>
                <a:gd name="T23" fmla="*/ 2147483647 h 864"/>
                <a:gd name="T24" fmla="*/ 2147483647 w 858"/>
                <a:gd name="T25" fmla="*/ 2147483647 h 864"/>
                <a:gd name="T26" fmla="*/ 2147483647 w 858"/>
                <a:gd name="T27" fmla="*/ 2147483647 h 864"/>
                <a:gd name="T28" fmla="*/ 2147483647 w 858"/>
                <a:gd name="T29" fmla="*/ 2147483647 h 864"/>
                <a:gd name="T30" fmla="*/ 2147483647 w 858"/>
                <a:gd name="T31" fmla="*/ 2147483647 h 864"/>
                <a:gd name="T32" fmla="*/ 2147483647 w 858"/>
                <a:gd name="T33" fmla="*/ 2147483647 h 864"/>
                <a:gd name="T34" fmla="*/ 2147483647 w 858"/>
                <a:gd name="T35" fmla="*/ 2147483647 h 864"/>
                <a:gd name="T36" fmla="*/ 0 w 858"/>
                <a:gd name="T37" fmla="*/ 2147483647 h 864"/>
                <a:gd name="T38" fmla="*/ 2147483647 w 858"/>
                <a:gd name="T39" fmla="*/ 2147483647 h 864"/>
                <a:gd name="T40" fmla="*/ 2147483647 w 858"/>
                <a:gd name="T41" fmla="*/ 2147483647 h 864"/>
                <a:gd name="T42" fmla="*/ 2147483647 w 858"/>
                <a:gd name="T43" fmla="*/ 2147483647 h 864"/>
                <a:gd name="T44" fmla="*/ 2147483647 w 858"/>
                <a:gd name="T45" fmla="*/ 2147483647 h 864"/>
                <a:gd name="T46" fmla="*/ 2147483647 w 858"/>
                <a:gd name="T47" fmla="*/ 2147483647 h 864"/>
                <a:gd name="T48" fmla="*/ 2147483647 w 858"/>
                <a:gd name="T49" fmla="*/ 0 h 8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8"/>
                <a:gd name="T76" fmla="*/ 0 h 864"/>
                <a:gd name="T77" fmla="*/ 858 w 858"/>
                <a:gd name="T78" fmla="*/ 864 h 8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8" h="864">
                  <a:moveTo>
                    <a:pt x="426" y="0"/>
                  </a:moveTo>
                  <a:lnTo>
                    <a:pt x="480" y="246"/>
                  </a:lnTo>
                  <a:lnTo>
                    <a:pt x="642" y="60"/>
                  </a:lnTo>
                  <a:lnTo>
                    <a:pt x="564" y="294"/>
                  </a:lnTo>
                  <a:lnTo>
                    <a:pt x="804" y="216"/>
                  </a:lnTo>
                  <a:lnTo>
                    <a:pt x="618" y="384"/>
                  </a:lnTo>
                  <a:lnTo>
                    <a:pt x="858" y="432"/>
                  </a:lnTo>
                  <a:lnTo>
                    <a:pt x="618" y="480"/>
                  </a:lnTo>
                  <a:lnTo>
                    <a:pt x="804" y="648"/>
                  </a:lnTo>
                  <a:lnTo>
                    <a:pt x="564" y="570"/>
                  </a:lnTo>
                  <a:lnTo>
                    <a:pt x="642" y="804"/>
                  </a:lnTo>
                  <a:lnTo>
                    <a:pt x="480" y="618"/>
                  </a:lnTo>
                  <a:lnTo>
                    <a:pt x="426" y="864"/>
                  </a:lnTo>
                  <a:lnTo>
                    <a:pt x="378" y="618"/>
                  </a:lnTo>
                  <a:lnTo>
                    <a:pt x="216" y="804"/>
                  </a:lnTo>
                  <a:lnTo>
                    <a:pt x="294" y="570"/>
                  </a:lnTo>
                  <a:lnTo>
                    <a:pt x="54" y="648"/>
                  </a:lnTo>
                  <a:lnTo>
                    <a:pt x="240" y="480"/>
                  </a:lnTo>
                  <a:lnTo>
                    <a:pt x="0" y="432"/>
                  </a:lnTo>
                  <a:lnTo>
                    <a:pt x="240" y="384"/>
                  </a:lnTo>
                  <a:lnTo>
                    <a:pt x="54" y="216"/>
                  </a:lnTo>
                  <a:lnTo>
                    <a:pt x="294" y="294"/>
                  </a:lnTo>
                  <a:lnTo>
                    <a:pt x="216" y="60"/>
                  </a:lnTo>
                  <a:lnTo>
                    <a:pt x="378" y="246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1" name="Text Box 48"/>
            <p:cNvSpPr txBox="1">
              <a:spLocks noChangeArrowheads="1"/>
            </p:cNvSpPr>
            <p:nvPr/>
          </p:nvSpPr>
          <p:spPr bwMode="auto">
            <a:xfrm>
              <a:off x="4229100" y="2603500"/>
              <a:ext cx="684213" cy="44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e</a:t>
              </a:r>
              <a:r>
                <a:rPr lang="en-US" sz="2400" u="none" baseline="330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-</a:t>
              </a:r>
              <a:r>
                <a:rPr lang="en-US" sz="2400" u="none">
                  <a:solidFill>
                    <a:srgbClr val="0000FF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 </a:t>
              </a:r>
            </a:p>
          </p:txBody>
        </p:sp>
        <p:sp>
          <p:nvSpPr>
            <p:cNvPr id="12342" name="Text Box 49"/>
            <p:cNvSpPr txBox="1">
              <a:spLocks noChangeArrowheads="1"/>
            </p:cNvSpPr>
            <p:nvPr/>
          </p:nvSpPr>
          <p:spPr bwMode="auto">
            <a:xfrm>
              <a:off x="1876425" y="3541713"/>
              <a:ext cx="765175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 u="none">
                  <a:solidFill>
                    <a:srgbClr val="000000"/>
                  </a:solidFill>
                  <a:latin typeface="Symbol" pitchFamily="18" charset="2"/>
                  <a:ea typeface="Lucida Sans Unicode" pitchFamily="34" charset="0"/>
                  <a:cs typeface="Lucida Sans Unicode" pitchFamily="34" charset="0"/>
                </a:rPr>
                <a:t></a:t>
              </a:r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1152525" y="7938"/>
            <a:ext cx="6280150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2800" dirty="0" smtClean="0">
                <a:solidFill>
                  <a:srgbClr val="EA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Compton Camera Design 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5734050" y="836613"/>
            <a:ext cx="3409950" cy="5634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2000" b="0" u="none" dirty="0" err="1" smtClean="0">
                <a:solidFill>
                  <a:srgbClr val="000099"/>
                </a:solidFill>
                <a:latin typeface="+mn-lt"/>
              </a:rPr>
              <a:t>Scatterer</a:t>
            </a:r>
            <a:r>
              <a:rPr lang="en-US" sz="2000" b="0" u="none" dirty="0" smtClean="0">
                <a:solidFill>
                  <a:srgbClr val="000099"/>
                </a:solidFill>
                <a:latin typeface="+mn-lt"/>
              </a:rPr>
              <a:t>/Tracker: 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double-sided  silicon strip 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detectors (DSSSD)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active area 50 x 50 mm</a:t>
            </a:r>
            <a:r>
              <a:rPr lang="en-US" sz="2000" b="0" u="none" baseline="33000" dirty="0" smtClean="0">
                <a:solidFill>
                  <a:srgbClr val="000000"/>
                </a:solidFill>
                <a:latin typeface="+mn-lt"/>
              </a:rPr>
              <a:t>2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thickness : 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 300 </a:t>
            </a:r>
            <a:r>
              <a:rPr lang="en-US" sz="2000" b="0" u="none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m or 500 </a:t>
            </a:r>
            <a:r>
              <a:rPr lang="en-US" sz="2000" b="0" u="none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m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128 strips on each side</a:t>
            </a: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pitch size 390 </a:t>
            </a:r>
            <a:r>
              <a:rPr lang="en-US" sz="2000" b="0" u="none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m</a:t>
            </a:r>
          </a:p>
          <a:p>
            <a:pPr eaLnBrk="1" hangingPunct="1">
              <a:defRPr/>
            </a:pPr>
            <a:endParaRPr lang="en-US" sz="2000" b="0" u="none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99"/>
                </a:solidFill>
                <a:latin typeface="+mn-lt"/>
              </a:rPr>
              <a:t>Absorber: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LaBr</a:t>
            </a:r>
            <a:r>
              <a:rPr lang="en-US" sz="2000" b="0" u="none" baseline="-33000" dirty="0" smtClean="0">
                <a:solidFill>
                  <a:srgbClr val="000000"/>
                </a:solidFill>
                <a:latin typeface="+mn-lt"/>
              </a:rPr>
              <a:t>3 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scintillator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active volume: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50 x 50 x 30 mm</a:t>
            </a:r>
            <a:r>
              <a:rPr lang="en-US" sz="2000" b="0" u="none" baseline="33000" dirty="0" smtClean="0">
                <a:solidFill>
                  <a:srgbClr val="000000"/>
                </a:solidFill>
                <a:latin typeface="+mn-lt"/>
              </a:rPr>
              <a:t>3</a:t>
            </a:r>
            <a:endParaRPr lang="en-US" sz="2000" b="0" u="none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buFont typeface="Wingdings" pitchFamily="2" charset="2"/>
              <a:buChar char="à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multi-anode PMT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 Hamamatsu 9500 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 256 Pixel (3 x 3 mm</a:t>
            </a:r>
            <a:r>
              <a:rPr lang="en-US" sz="2000" b="0" u="none" baseline="33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);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 presently combined to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 64 Pixel (6 x 6 mm</a:t>
            </a:r>
            <a:r>
              <a:rPr lang="en-US" sz="2000" b="0" u="none" baseline="33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p:sp>
        <p:nvSpPr>
          <p:cNvPr id="12295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113" y="2292350"/>
            <a:ext cx="6361112" cy="401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simulation for tracker/absorber specifications: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927100" y="15875"/>
            <a:ext cx="63531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2800" dirty="0" smtClean="0">
                <a:solidFill>
                  <a:srgbClr val="EA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Compton Camera Design Simulations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0" y="933450"/>
            <a:ext cx="6227763" cy="1325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0" u="none" dirty="0">
                <a:solidFill>
                  <a:srgbClr val="008000"/>
                </a:solidFill>
                <a:latin typeface="+mn-lt"/>
              </a:rPr>
              <a:t>s</a:t>
            </a: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imulation/reconstruction tool:   </a:t>
            </a:r>
            <a:r>
              <a:rPr lang="en-US" sz="2000" b="0" u="none" dirty="0" err="1" smtClean="0">
                <a:solidFill>
                  <a:srgbClr val="000000"/>
                </a:solidFill>
                <a:latin typeface="+mn-lt"/>
              </a:rPr>
              <a:t>MEGAlib</a:t>
            </a:r>
            <a:endParaRPr lang="en-US" sz="2000" b="0" u="none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   </a:t>
            </a:r>
            <a:r>
              <a:rPr lang="en-US" sz="2000" b="0" u="none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Monte Carlo simulation (based on Geant4)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   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event reconstruction 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    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image reconstruction (LM-ML-EM algorithm)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4548188" y="5959475"/>
            <a:ext cx="47037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000" b="0" u="none">
                <a:ea typeface="Lucida Sans Unicode" pitchFamily="34" charset="0"/>
                <a:cs typeface="Lucida Sans Unicode" pitchFamily="34" charset="0"/>
              </a:rPr>
              <a:t> 6x6 mm</a:t>
            </a:r>
            <a:r>
              <a:rPr lang="en-US" sz="2000" b="0" u="none" baseline="30000">
                <a:ea typeface="Lucida Sans Unicode" pitchFamily="34" charset="0"/>
                <a:cs typeface="Lucida Sans Unicode" pitchFamily="34" charset="0"/>
              </a:rPr>
              <a:t>2</a:t>
            </a:r>
            <a:r>
              <a:rPr lang="en-US" sz="2000" b="0" u="none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0" u="none">
                <a:ea typeface="Lucida Sans Unicode" pitchFamily="34" charset="0"/>
                <a:cs typeface="Lucida Sans Unicode" pitchFamily="34" charset="0"/>
                <a:sym typeface="Wingdings" pitchFamily="2" charset="2"/>
              </a:rPr>
              <a:t> </a:t>
            </a:r>
            <a:r>
              <a:rPr lang="en-US" sz="2000" b="0" u="none">
                <a:solidFill>
                  <a:srgbClr val="C00000"/>
                </a:solidFill>
                <a:ea typeface="Lucida Sans Unicode" pitchFamily="34" charset="0"/>
                <a:cs typeface="Lucida Sans Unicode" pitchFamily="34" charset="0"/>
                <a:sym typeface="Wingdings" pitchFamily="2" charset="2"/>
              </a:rPr>
              <a:t>3x3 mm</a:t>
            </a:r>
            <a:r>
              <a:rPr lang="en-US" sz="2000" b="0" u="none" baseline="30000">
                <a:solidFill>
                  <a:srgbClr val="C00000"/>
                </a:solidFill>
                <a:ea typeface="Lucida Sans Unicode" pitchFamily="34" charset="0"/>
                <a:cs typeface="Lucida Sans Unicode" pitchFamily="34" charset="0"/>
                <a:sym typeface="Wingdings" pitchFamily="2" charset="2"/>
              </a:rPr>
              <a:t>2</a:t>
            </a:r>
            <a:r>
              <a:rPr lang="en-US" sz="2000" b="0" u="none">
                <a:solidFill>
                  <a:srgbClr val="C00000"/>
                </a:solidFill>
                <a:ea typeface="Lucida Sans Unicode" pitchFamily="34" charset="0"/>
                <a:cs typeface="Lucida Sans Unicode" pitchFamily="34" charset="0"/>
                <a:sym typeface="Wingdings" pitchFamily="2" charset="2"/>
              </a:rPr>
              <a:t> </a:t>
            </a:r>
            <a:r>
              <a:rPr lang="en-US" sz="2000" b="0" u="none">
                <a:ea typeface="Lucida Sans Unicode" pitchFamily="34" charset="0"/>
                <a:cs typeface="Lucida Sans Unicode" pitchFamily="34" charset="0"/>
                <a:sym typeface="Wingdings" pitchFamily="2" charset="2"/>
              </a:rPr>
              <a:t>pixel</a:t>
            </a:r>
            <a:r>
              <a:rPr lang="en-US" sz="2000" b="0" u="none">
                <a:ea typeface="Lucida Sans Unicode" pitchFamily="34" charset="0"/>
                <a:cs typeface="Lucida Sans Unicode" pitchFamily="34" charset="0"/>
              </a:rPr>
              <a:t>:</a:t>
            </a:r>
            <a:r>
              <a:rPr lang="en-US" sz="2000" b="0" u="none">
                <a:ea typeface="Lucida Sans Unicode" pitchFamily="34" charset="0"/>
                <a:cs typeface="Lucida Sans Unicode" pitchFamily="34" charset="0"/>
                <a:sym typeface="Wingdings" pitchFamily="2" charset="2"/>
              </a:rPr>
              <a:t>  </a:t>
            </a:r>
          </a:p>
          <a:p>
            <a:pPr eaLnBrk="1" hangingPunct="1">
              <a:buFontTx/>
              <a:buChar char="-"/>
            </a:pPr>
            <a:r>
              <a:rPr lang="en-US" sz="2000" b="0" u="none">
                <a:ea typeface="Lucida Sans Unicode" pitchFamily="34" charset="0"/>
                <a:cs typeface="Lucida Sans Unicode" pitchFamily="34" charset="0"/>
                <a:sym typeface="Wingdings" pitchFamily="2" charset="2"/>
              </a:rPr>
              <a:t> spatial </a:t>
            </a:r>
            <a:r>
              <a:rPr lang="en-US" sz="2000" b="0" u="none">
                <a:ea typeface="Lucida Sans Unicode" pitchFamily="34" charset="0"/>
                <a:cs typeface="Lucida Sans Unicode" pitchFamily="34" charset="0"/>
              </a:rPr>
              <a:t>resolution improves by ≥50 %</a:t>
            </a:r>
          </a:p>
        </p:txBody>
      </p:sp>
      <p:pic>
        <p:nvPicPr>
          <p:cNvPr id="13318" name="Grafik 20" descr="2012-10-24-CC_Eff_g_vs_e_track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875" r="12201" b="5415"/>
          <a:stretch>
            <a:fillRect/>
          </a:stretch>
        </p:blipFill>
        <p:spPr bwMode="auto">
          <a:xfrm>
            <a:off x="323850" y="2708275"/>
            <a:ext cx="42513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feld 21"/>
          <p:cNvSpPr txBox="1">
            <a:spLocks noChangeArrowheads="1"/>
          </p:cNvSpPr>
          <p:nvPr/>
        </p:nvSpPr>
        <p:spPr bwMode="auto">
          <a:xfrm>
            <a:off x="900113" y="5094288"/>
            <a:ext cx="900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400" b="0" u="none">
                <a:latin typeface="Arial" charset="0"/>
                <a:cs typeface="Arial" charset="0"/>
              </a:rPr>
              <a:t>n</a:t>
            </a:r>
            <a:r>
              <a:rPr lang="en-US" sz="1400" b="0" u="none" baseline="-25000">
                <a:latin typeface="Arial" charset="0"/>
                <a:cs typeface="Arial" charset="0"/>
              </a:rPr>
              <a:t>DSSSD</a:t>
            </a:r>
            <a:r>
              <a:rPr lang="en-US" sz="1400" b="0" u="none">
                <a:latin typeface="Arial" charset="0"/>
                <a:cs typeface="Arial" charset="0"/>
              </a:rPr>
              <a:t>=</a:t>
            </a:r>
            <a:r>
              <a:rPr lang="en-US" sz="1400" b="0" u="none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  <a:endParaRPr lang="de-DE" sz="1400" b="0" u="none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0" name="Textfeld 36"/>
          <p:cNvSpPr txBox="1">
            <a:spLocks noChangeArrowheads="1"/>
          </p:cNvSpPr>
          <p:nvPr/>
        </p:nvSpPr>
        <p:spPr bwMode="auto">
          <a:xfrm>
            <a:off x="896938" y="4921250"/>
            <a:ext cx="129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400" b="0" u="none">
                <a:latin typeface="Arial" charset="0"/>
                <a:cs typeface="Arial" charset="0"/>
              </a:rPr>
              <a:t>full absorption</a:t>
            </a:r>
            <a:endParaRPr lang="de-DE" sz="1400" b="0" u="none">
              <a:latin typeface="Arial" charset="0"/>
              <a:cs typeface="Arial" charset="0"/>
            </a:endParaRPr>
          </a:p>
        </p:txBody>
      </p:sp>
      <p:pic>
        <p:nvPicPr>
          <p:cNvPr id="13321" name="Grafik 39" descr="2012-10-26-CC_ARM_vs_Energy_vs_Pix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8356" r="6688" b="4979"/>
          <a:stretch>
            <a:fillRect/>
          </a:stretch>
        </p:blipFill>
        <p:spPr bwMode="auto">
          <a:xfrm>
            <a:off x="4675188" y="2708275"/>
            <a:ext cx="43608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7"/>
          <p:cNvSpPr txBox="1">
            <a:spLocks noChangeArrowheads="1"/>
          </p:cNvSpPr>
          <p:nvPr/>
        </p:nvSpPr>
        <p:spPr bwMode="auto">
          <a:xfrm>
            <a:off x="5668963" y="5157788"/>
            <a:ext cx="299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400" b="0" u="none">
                <a:latin typeface="Symbol" pitchFamily="18" charset="2"/>
                <a:cs typeface="Arial" charset="0"/>
              </a:rPr>
              <a:t>g</a:t>
            </a:r>
            <a:r>
              <a:rPr lang="en-US" sz="1400" b="0" u="none">
                <a:latin typeface="Arial" charset="0"/>
                <a:cs typeface="Arial" charset="0"/>
              </a:rPr>
              <a:t> tracking ; source - tracker: 50 mm</a:t>
            </a:r>
            <a:endParaRPr lang="de-DE" sz="1400" b="0" u="none">
              <a:latin typeface="Arial" charset="0"/>
              <a:cs typeface="Arial" charset="0"/>
            </a:endParaRPr>
          </a:p>
        </p:txBody>
      </p:sp>
      <p:sp>
        <p:nvSpPr>
          <p:cNvPr id="13323" name="Rechteck 40"/>
          <p:cNvSpPr>
            <a:spLocks noChangeArrowheads="1"/>
          </p:cNvSpPr>
          <p:nvPr/>
        </p:nvSpPr>
        <p:spPr bwMode="auto">
          <a:xfrm>
            <a:off x="107950" y="5949950"/>
            <a:ext cx="41767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000" b="0" u="none"/>
              <a:t> </a:t>
            </a:r>
            <a:r>
              <a:rPr lang="en-US" sz="2000" b="0" u="none">
                <a:solidFill>
                  <a:srgbClr val="C00000"/>
                </a:solidFill>
              </a:rPr>
              <a:t>d=500 </a:t>
            </a:r>
            <a:r>
              <a:rPr lang="en-US" sz="2000" b="0" u="none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000" b="0" u="none">
                <a:solidFill>
                  <a:srgbClr val="C00000"/>
                </a:solidFill>
              </a:rPr>
              <a:t>m + electron tracking:    </a:t>
            </a:r>
          </a:p>
          <a:p>
            <a:pPr eaLnBrk="1" hangingPunct="1"/>
            <a:r>
              <a:rPr lang="en-US" sz="2000" b="0" u="none"/>
              <a:t>  </a:t>
            </a:r>
            <a:r>
              <a:rPr lang="en-US" sz="2000" b="0" u="none">
                <a:sym typeface="Wingdings" pitchFamily="2" charset="2"/>
              </a:rPr>
              <a:t></a:t>
            </a:r>
            <a:r>
              <a:rPr lang="en-US" sz="2000" b="0" u="none"/>
              <a:t>  improved efficiency </a:t>
            </a:r>
          </a:p>
        </p:txBody>
      </p:sp>
      <p:pic>
        <p:nvPicPr>
          <p:cNvPr id="133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65175"/>
            <a:ext cx="21590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6808788" y="865188"/>
            <a:ext cx="11191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600" u="none">
                <a:solidFill>
                  <a:srgbClr val="FFFFFF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5 MeV</a:t>
            </a:r>
          </a:p>
          <a:p>
            <a:endParaRPr lang="en-US" sz="2000">
              <a:solidFill>
                <a:srgbClr val="000080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r>
              <a:rPr lang="en-US" sz="2000">
                <a:solidFill>
                  <a:srgbClr val="000080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  </a:t>
            </a:r>
          </a:p>
        </p:txBody>
      </p:sp>
      <p:sp>
        <p:nvSpPr>
          <p:cNvPr id="13326" name="Textfeld 44"/>
          <p:cNvSpPr txBox="1">
            <a:spLocks noChangeArrowheads="1"/>
          </p:cNvSpPr>
          <p:nvPr/>
        </p:nvSpPr>
        <p:spPr bwMode="auto">
          <a:xfrm>
            <a:off x="6765925" y="198913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200" b="0" u="none">
                <a:solidFill>
                  <a:schemeClr val="tx1"/>
                </a:solidFill>
                <a:latin typeface="Arial" charset="0"/>
                <a:cs typeface="Arial" charset="0"/>
              </a:rPr>
              <a:t>30 iterations,   </a:t>
            </a:r>
          </a:p>
          <a:p>
            <a:r>
              <a:rPr lang="en-US" sz="1200" b="0" u="none">
                <a:solidFill>
                  <a:schemeClr val="tx1"/>
                </a:solidFill>
                <a:latin typeface="Arial" charset="0"/>
                <a:cs typeface="Arial" charset="0"/>
              </a:rPr>
              <a:t>50 events</a:t>
            </a:r>
            <a:endParaRPr lang="de-DE" sz="1200" b="0" u="none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327" name="TextBox 2"/>
          <p:cNvSpPr txBox="1">
            <a:spLocks noChangeArrowheads="1"/>
          </p:cNvSpPr>
          <p:nvPr/>
        </p:nvSpPr>
        <p:spPr bwMode="auto">
          <a:xfrm>
            <a:off x="6084888" y="3805238"/>
            <a:ext cx="177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400" u="none">
                <a:latin typeface="Arial" charset="0"/>
                <a:cs typeface="Arial" charset="0"/>
              </a:rPr>
              <a:t>64 pixel (6x6mm</a:t>
            </a:r>
            <a:r>
              <a:rPr lang="en-US" sz="1400" u="none" baseline="30000">
                <a:latin typeface="Arial" charset="0"/>
                <a:cs typeface="Arial" charset="0"/>
              </a:rPr>
              <a:t>2</a:t>
            </a:r>
            <a:r>
              <a:rPr lang="en-US" sz="1400" u="none">
                <a:latin typeface="Arial" charset="0"/>
                <a:cs typeface="Arial" charset="0"/>
              </a:rPr>
              <a:t>)</a:t>
            </a:r>
            <a:endParaRPr lang="de-DE" sz="1400" u="none">
              <a:latin typeface="Arial" charset="0"/>
              <a:cs typeface="Arial" charset="0"/>
            </a:endParaRPr>
          </a:p>
        </p:txBody>
      </p:sp>
      <p:sp>
        <p:nvSpPr>
          <p:cNvPr id="13328" name="TextBox 18"/>
          <p:cNvSpPr txBox="1">
            <a:spLocks noChangeArrowheads="1"/>
          </p:cNvSpPr>
          <p:nvPr/>
        </p:nvSpPr>
        <p:spPr bwMode="auto">
          <a:xfrm>
            <a:off x="5970588" y="4892675"/>
            <a:ext cx="184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400" u="none">
                <a:latin typeface="Arial" charset="0"/>
                <a:cs typeface="Arial" charset="0"/>
              </a:rPr>
              <a:t>256 pixel (3x3mm</a:t>
            </a:r>
            <a:r>
              <a:rPr lang="en-US" sz="1400" u="none" baseline="30000">
                <a:latin typeface="Arial" charset="0"/>
                <a:cs typeface="Arial" charset="0"/>
              </a:rPr>
              <a:t>2</a:t>
            </a:r>
            <a:r>
              <a:rPr lang="en-US" sz="1400" u="none">
                <a:latin typeface="Arial" charset="0"/>
                <a:cs typeface="Arial" charset="0"/>
              </a:rPr>
              <a:t>)</a:t>
            </a:r>
            <a:endParaRPr lang="de-DE" sz="1400" u="none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781675" y="2852738"/>
            <a:ext cx="2857500" cy="936625"/>
          </a:xfrm>
          <a:prstGeom prst="rect">
            <a:avLst/>
          </a:prstGeom>
          <a:solidFill>
            <a:schemeClr val="tx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727700" y="2852738"/>
            <a:ext cx="112713" cy="922337"/>
          </a:xfrm>
          <a:prstGeom prst="rect">
            <a:avLst/>
          </a:prstGeom>
          <a:solidFill>
            <a:schemeClr val="tx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TextBox 1"/>
          <p:cNvSpPr txBox="1">
            <a:spLocks noChangeArrowheads="1"/>
          </p:cNvSpPr>
          <p:nvPr/>
        </p:nvSpPr>
        <p:spPr bwMode="auto">
          <a:xfrm>
            <a:off x="7524750" y="2852738"/>
            <a:ext cx="966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400" u="none">
                <a:latin typeface="Arial" charset="0"/>
                <a:cs typeface="Arial" charset="0"/>
              </a:rPr>
              <a:t>300</a:t>
            </a:r>
            <a:r>
              <a:rPr lang="en-US" sz="1400" u="none">
                <a:latin typeface="Symbol" pitchFamily="18" charset="2"/>
                <a:cs typeface="Arial" charset="0"/>
              </a:rPr>
              <a:t>m</a:t>
            </a:r>
            <a:r>
              <a:rPr lang="en-US" sz="1400" u="none">
                <a:latin typeface="Arial" charset="0"/>
                <a:cs typeface="Arial" charset="0"/>
              </a:rPr>
              <a:t>m Si</a:t>
            </a:r>
            <a:endParaRPr lang="de-DE" sz="1400" u="none">
              <a:latin typeface="Arial" charset="0"/>
              <a:cs typeface="Arial" charset="0"/>
            </a:endParaRPr>
          </a:p>
        </p:txBody>
      </p:sp>
      <p:sp>
        <p:nvSpPr>
          <p:cNvPr id="13332" name="TextBox 19"/>
          <p:cNvSpPr txBox="1">
            <a:spLocks noChangeArrowheads="1"/>
          </p:cNvSpPr>
          <p:nvPr/>
        </p:nvSpPr>
        <p:spPr bwMode="auto">
          <a:xfrm>
            <a:off x="7524750" y="3051175"/>
            <a:ext cx="966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400" u="none">
                <a:solidFill>
                  <a:srgbClr val="FF0000"/>
                </a:solidFill>
                <a:latin typeface="Arial" charset="0"/>
                <a:cs typeface="Arial" charset="0"/>
              </a:rPr>
              <a:t>500</a:t>
            </a:r>
            <a:r>
              <a:rPr lang="en-US" sz="1400" u="none">
                <a:solidFill>
                  <a:srgbClr val="FF0000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1400" u="none">
                <a:solidFill>
                  <a:srgbClr val="FF0000"/>
                </a:solidFill>
                <a:latin typeface="Arial" charset="0"/>
                <a:cs typeface="Arial" charset="0"/>
              </a:rPr>
              <a:t>m Si</a:t>
            </a:r>
            <a:endParaRPr lang="de-DE" sz="1400" u="none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333" name="TextBox 16"/>
          <p:cNvSpPr txBox="1">
            <a:spLocks noChangeArrowheads="1"/>
          </p:cNvSpPr>
          <p:nvPr/>
        </p:nvSpPr>
        <p:spPr bwMode="auto">
          <a:xfrm>
            <a:off x="7523163" y="3257550"/>
            <a:ext cx="9667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400" u="none">
                <a:solidFill>
                  <a:srgbClr val="008000"/>
                </a:solidFill>
                <a:latin typeface="Arial" charset="0"/>
                <a:cs typeface="Arial" charset="0"/>
              </a:rPr>
              <a:t>300</a:t>
            </a:r>
            <a:r>
              <a:rPr lang="en-US" sz="1400" u="none">
                <a:solidFill>
                  <a:srgbClr val="008000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1400" u="none">
                <a:solidFill>
                  <a:srgbClr val="008000"/>
                </a:solidFill>
                <a:latin typeface="Arial" charset="0"/>
                <a:cs typeface="Arial" charset="0"/>
              </a:rPr>
              <a:t>m Si</a:t>
            </a:r>
            <a:endParaRPr lang="de-DE" sz="1400" u="none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13334" name="TextBox 20"/>
          <p:cNvSpPr txBox="1">
            <a:spLocks noChangeArrowheads="1"/>
          </p:cNvSpPr>
          <p:nvPr/>
        </p:nvSpPr>
        <p:spPr bwMode="auto">
          <a:xfrm>
            <a:off x="7524750" y="3465513"/>
            <a:ext cx="966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400" u="none">
                <a:solidFill>
                  <a:srgbClr val="3333FF"/>
                </a:solidFill>
                <a:latin typeface="Arial" charset="0"/>
                <a:cs typeface="Arial" charset="0"/>
              </a:rPr>
              <a:t>500</a:t>
            </a:r>
            <a:r>
              <a:rPr lang="en-US" sz="1400" u="none">
                <a:solidFill>
                  <a:srgbClr val="3333FF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1400" u="none">
                <a:solidFill>
                  <a:srgbClr val="3333FF"/>
                </a:solidFill>
                <a:latin typeface="Arial" charset="0"/>
                <a:cs typeface="Arial" charset="0"/>
              </a:rPr>
              <a:t>m Si</a:t>
            </a:r>
            <a:endParaRPr lang="de-DE" sz="1400" u="none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335" name="Group 8"/>
          <p:cNvGrpSpPr>
            <a:grpSpLocks/>
          </p:cNvGrpSpPr>
          <p:nvPr/>
        </p:nvGrpSpPr>
        <p:grpSpPr bwMode="auto">
          <a:xfrm>
            <a:off x="1908175" y="2841625"/>
            <a:ext cx="2519363" cy="1041400"/>
            <a:chOff x="1907704" y="2838307"/>
            <a:chExt cx="2520280" cy="1042486"/>
          </a:xfrm>
        </p:grpSpPr>
        <p:sp>
          <p:nvSpPr>
            <p:cNvPr id="7" name="Rectangle 6"/>
            <p:cNvSpPr/>
            <p:nvPr/>
          </p:nvSpPr>
          <p:spPr bwMode="auto">
            <a:xfrm>
              <a:off x="1907704" y="2838307"/>
              <a:ext cx="2520280" cy="864501"/>
            </a:xfrm>
            <a:prstGeom prst="rect">
              <a:avLst/>
            </a:prstGeom>
            <a:solidFill>
              <a:schemeClr val="tx1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TextBox 5"/>
            <p:cNvSpPr txBox="1">
              <a:spLocks noChangeArrowheads="1"/>
            </p:cNvSpPr>
            <p:nvPr/>
          </p:nvSpPr>
          <p:spPr bwMode="auto">
            <a:xfrm>
              <a:off x="2446351" y="2838307"/>
              <a:ext cx="19816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b="0" u="none">
                  <a:latin typeface="Symbol" pitchFamily="18" charset="2"/>
                </a:rPr>
                <a:t>g </a:t>
              </a:r>
              <a:r>
                <a:rPr lang="en-US" sz="1400" b="0" u="none">
                  <a:latin typeface="Arial" charset="0"/>
                  <a:cs typeface="Arial" charset="0"/>
                </a:rPr>
                <a:t>+ e</a:t>
              </a:r>
              <a:r>
                <a:rPr lang="en-US" sz="1400" b="0" u="none"/>
                <a:t> </a:t>
              </a:r>
              <a:r>
                <a:rPr lang="en-US" sz="1400" b="0" u="none">
                  <a:latin typeface="Arial" charset="0"/>
                  <a:cs typeface="Arial" charset="0"/>
                </a:rPr>
                <a:t>tracking, 500 </a:t>
              </a:r>
              <a:r>
                <a:rPr lang="en-US" sz="1400" b="0" u="none">
                  <a:latin typeface="Symbol" pitchFamily="18" charset="2"/>
                  <a:cs typeface="Arial" charset="0"/>
                </a:rPr>
                <a:t>m</a:t>
              </a:r>
              <a:r>
                <a:rPr lang="en-US" sz="1400" b="0" u="none">
                  <a:latin typeface="Arial" charset="0"/>
                  <a:cs typeface="Arial" charset="0"/>
                </a:rPr>
                <a:t>m</a:t>
              </a:r>
              <a:endParaRPr lang="de-DE" sz="1400" b="0" u="none">
                <a:latin typeface="Arial" charset="0"/>
                <a:cs typeface="Arial" charset="0"/>
              </a:endParaRPr>
            </a:p>
          </p:txBody>
        </p:sp>
        <p:sp>
          <p:nvSpPr>
            <p:cNvPr id="13341" name="TextBox 25"/>
            <p:cNvSpPr txBox="1">
              <a:spLocks noChangeArrowheads="1"/>
            </p:cNvSpPr>
            <p:nvPr/>
          </p:nvSpPr>
          <p:spPr bwMode="auto">
            <a:xfrm>
              <a:off x="2445893" y="3049215"/>
              <a:ext cx="19367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b="0" u="none">
                  <a:solidFill>
                    <a:srgbClr val="008000"/>
                  </a:solidFill>
                  <a:latin typeface="Symbol" pitchFamily="18" charset="2"/>
                </a:rPr>
                <a:t>g </a:t>
              </a:r>
              <a:r>
                <a:rPr lang="en-US" sz="1400" b="0" u="none">
                  <a:solidFill>
                    <a:srgbClr val="008000"/>
                  </a:solidFill>
                  <a:latin typeface="Arial" charset="0"/>
                  <a:cs typeface="Arial" charset="0"/>
                </a:rPr>
                <a:t>+ e</a:t>
              </a:r>
              <a:r>
                <a:rPr lang="en-US" sz="1400" b="0" u="none">
                  <a:solidFill>
                    <a:srgbClr val="008000"/>
                  </a:solidFill>
                </a:rPr>
                <a:t> </a:t>
              </a:r>
              <a:r>
                <a:rPr lang="en-US" sz="1400" b="0" u="none">
                  <a:solidFill>
                    <a:srgbClr val="008000"/>
                  </a:solidFill>
                  <a:latin typeface="Arial" charset="0"/>
                  <a:cs typeface="Arial" charset="0"/>
                </a:rPr>
                <a:t>tracking, 300 </a:t>
              </a:r>
              <a:r>
                <a:rPr lang="en-US" sz="1400" b="0" u="none">
                  <a:solidFill>
                    <a:srgbClr val="008000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en-US" sz="1400" b="0" u="none">
                  <a:solidFill>
                    <a:srgbClr val="008000"/>
                  </a:solidFill>
                  <a:latin typeface="Arial" charset="0"/>
                  <a:cs typeface="Arial" charset="0"/>
                </a:rPr>
                <a:t>m</a:t>
              </a:r>
              <a:endParaRPr lang="de-DE" sz="1400" b="0" u="none">
                <a:solidFill>
                  <a:srgbClr val="008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42" name="TextBox 26"/>
            <p:cNvSpPr txBox="1">
              <a:spLocks noChangeArrowheads="1"/>
            </p:cNvSpPr>
            <p:nvPr/>
          </p:nvSpPr>
          <p:spPr bwMode="auto">
            <a:xfrm>
              <a:off x="2480790" y="3356992"/>
              <a:ext cx="16305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b="0" u="none">
                  <a:solidFill>
                    <a:srgbClr val="FF0000"/>
                  </a:solidFill>
                  <a:latin typeface="Symbol" pitchFamily="18" charset="2"/>
                </a:rPr>
                <a:t>g </a:t>
              </a:r>
              <a:r>
                <a:rPr lang="en-US" sz="1400" b="0" u="none">
                  <a:solidFill>
                    <a:srgbClr val="FF0000"/>
                  </a:solidFill>
                  <a:latin typeface="Arial" charset="0"/>
                  <a:cs typeface="Arial" charset="0"/>
                </a:rPr>
                <a:t>tracking, 500 </a:t>
              </a:r>
              <a:r>
                <a:rPr lang="en-US" sz="1400" b="0" u="none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en-US" sz="1400" b="0" u="none">
                  <a:solidFill>
                    <a:srgbClr val="FF0000"/>
                  </a:solidFill>
                  <a:latin typeface="Arial" charset="0"/>
                  <a:cs typeface="Arial" charset="0"/>
                </a:rPr>
                <a:t>m</a:t>
              </a:r>
              <a:endParaRPr lang="de-DE" sz="1400" b="0" u="none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43" name="TextBox 24"/>
            <p:cNvSpPr txBox="1">
              <a:spLocks noChangeArrowheads="1"/>
            </p:cNvSpPr>
            <p:nvPr/>
          </p:nvSpPr>
          <p:spPr bwMode="auto">
            <a:xfrm>
              <a:off x="2483768" y="3573016"/>
              <a:ext cx="16754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b="0" u="none">
                  <a:solidFill>
                    <a:srgbClr val="3333FF"/>
                  </a:solidFill>
                  <a:latin typeface="Symbol" pitchFamily="18" charset="2"/>
                </a:rPr>
                <a:t>g </a:t>
              </a:r>
              <a:r>
                <a:rPr lang="en-US" sz="1400" b="0" u="none">
                  <a:solidFill>
                    <a:srgbClr val="3333FF"/>
                  </a:solidFill>
                  <a:latin typeface="Arial" charset="0"/>
                  <a:cs typeface="Arial" charset="0"/>
                </a:rPr>
                <a:t>tracking, 300 </a:t>
              </a:r>
              <a:r>
                <a:rPr lang="en-US" sz="1400" b="0" u="none">
                  <a:solidFill>
                    <a:srgbClr val="3333FF"/>
                  </a:solidFill>
                  <a:latin typeface="Symbol" pitchFamily="18" charset="2"/>
                  <a:cs typeface="Arial" charset="0"/>
                </a:rPr>
                <a:t>m</a:t>
              </a:r>
              <a:r>
                <a:rPr lang="en-US" sz="1400" b="0" u="none">
                  <a:solidFill>
                    <a:srgbClr val="3333FF"/>
                  </a:solidFill>
                  <a:latin typeface="Arial" charset="0"/>
                  <a:cs typeface="Arial" charset="0"/>
                </a:rPr>
                <a:t>m</a:t>
              </a:r>
              <a:endParaRPr lang="de-DE" sz="1400" b="0" u="none">
                <a:solidFill>
                  <a:srgbClr val="3333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3336" name="TextBox 7"/>
          <p:cNvSpPr txBox="1">
            <a:spLocks noChangeArrowheads="1"/>
          </p:cNvSpPr>
          <p:nvPr/>
        </p:nvSpPr>
        <p:spPr bwMode="auto">
          <a:xfrm>
            <a:off x="4067175" y="4941888"/>
            <a:ext cx="27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800" u="none">
                <a:latin typeface="Symbol" pitchFamily="18" charset="2"/>
              </a:rPr>
              <a:t>g</a:t>
            </a:r>
            <a:endParaRPr lang="de-DE" sz="1800" u="none">
              <a:latin typeface="Symbol" pitchFamily="18" charset="2"/>
            </a:endParaRPr>
          </a:p>
        </p:txBody>
      </p:sp>
      <p:sp>
        <p:nvSpPr>
          <p:cNvPr id="13337" name="TextBox 29"/>
          <p:cNvSpPr txBox="1">
            <a:spLocks noChangeArrowheads="1"/>
          </p:cNvSpPr>
          <p:nvPr/>
        </p:nvSpPr>
        <p:spPr bwMode="auto">
          <a:xfrm>
            <a:off x="3946525" y="4427538"/>
            <a:ext cx="598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800" u="none">
                <a:latin typeface="Symbol" pitchFamily="18" charset="2"/>
              </a:rPr>
              <a:t>g </a:t>
            </a:r>
            <a:r>
              <a:rPr lang="en-US" sz="1800" b="0" u="none">
                <a:latin typeface="Arial" charset="0"/>
                <a:cs typeface="Arial" charset="0"/>
              </a:rPr>
              <a:t>+e</a:t>
            </a:r>
            <a:endParaRPr lang="de-DE" sz="1800" b="0" u="none">
              <a:latin typeface="Arial" charset="0"/>
              <a:cs typeface="Arial" charset="0"/>
            </a:endParaRPr>
          </a:p>
        </p:txBody>
      </p:sp>
      <p:sp>
        <p:nvSpPr>
          <p:cNvPr id="13338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76375" y="15875"/>
            <a:ext cx="51117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de-DE" sz="2800" dirty="0" err="1" smtClean="0">
                <a:solidFill>
                  <a:srgbClr val="EA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Reconstruction</a:t>
            </a:r>
            <a:r>
              <a:rPr lang="de-DE" sz="2800" dirty="0" smtClean="0">
                <a:solidFill>
                  <a:srgbClr val="EA1F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Properties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476375" y="5467350"/>
            <a:ext cx="7013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defRPr/>
            </a:pPr>
            <a:r>
              <a:rPr lang="en-US" sz="2000" b="0" u="none" dirty="0">
                <a:latin typeface="+mn-lt"/>
                <a:sym typeface="Wingdings" pitchFamily="2" charset="2"/>
              </a:rPr>
              <a:t>-</a:t>
            </a:r>
            <a:r>
              <a:rPr lang="en-US" sz="2400" b="0" u="none" dirty="0">
                <a:latin typeface="Symbol" pitchFamily="18" charset="2"/>
                <a:sym typeface="Wingdings" pitchFamily="2" charset="2"/>
              </a:rPr>
              <a:t> e</a:t>
            </a:r>
            <a:r>
              <a:rPr lang="en-US" sz="2000" b="0" u="none" dirty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b="0" u="none" dirty="0">
                <a:sym typeface="Wingdings" pitchFamily="2" charset="2"/>
              </a:rPr>
              <a:t>≈ 10</a:t>
            </a:r>
            <a:r>
              <a:rPr lang="en-US" sz="2000" b="0" u="none" baseline="30000" dirty="0">
                <a:sym typeface="Wingdings" pitchFamily="2" charset="2"/>
              </a:rPr>
              <a:t>-3 </a:t>
            </a:r>
            <a:r>
              <a:rPr lang="en-US" sz="2000" b="0" u="none" dirty="0">
                <a:sym typeface="Wingdings" pitchFamily="2" charset="2"/>
              </a:rPr>
              <a:t>– 10</a:t>
            </a:r>
            <a:r>
              <a:rPr lang="en-US" sz="2000" u="none" baseline="30000" dirty="0">
                <a:sym typeface="Wingdings" pitchFamily="2" charset="2"/>
              </a:rPr>
              <a:t>-</a:t>
            </a:r>
            <a:r>
              <a:rPr lang="en-US" sz="2000" b="0" u="none" baseline="30000" dirty="0">
                <a:sym typeface="Wingdings" pitchFamily="2" charset="2"/>
              </a:rPr>
              <a:t>5  </a:t>
            </a:r>
            <a:r>
              <a:rPr lang="en-US" sz="2000" b="0" u="none" dirty="0">
                <a:sym typeface="Wingdings" pitchFamily="2" charset="2"/>
              </a:rPr>
              <a:t>(@ 1- 5 </a:t>
            </a:r>
            <a:r>
              <a:rPr lang="en-US" sz="2000" b="0" u="none" dirty="0" err="1">
                <a:sym typeface="Wingdings" pitchFamily="2" charset="2"/>
              </a:rPr>
              <a:t>MeV</a:t>
            </a:r>
            <a:r>
              <a:rPr lang="en-US" sz="2000" b="0" u="none" dirty="0">
                <a:sym typeface="Wingdings" pitchFamily="2" charset="2"/>
              </a:rPr>
              <a:t> for optimum resolution)</a:t>
            </a:r>
          </a:p>
          <a:p>
            <a:pPr marL="342900" indent="-342900">
              <a:buClr>
                <a:srgbClr val="FF0000"/>
              </a:buClr>
              <a:defRPr/>
            </a:pPr>
            <a:r>
              <a:rPr lang="en-US" sz="2000" b="0" u="none" dirty="0">
                <a:sym typeface="Wingdings" pitchFamily="2" charset="2"/>
              </a:rPr>
              <a:t>- angular resolution ≈ 2</a:t>
            </a:r>
            <a:r>
              <a:rPr lang="en-US" sz="2000" b="0" u="none" baseline="30000" dirty="0">
                <a:sym typeface="Wingdings" pitchFamily="2" charset="2"/>
              </a:rPr>
              <a:t>o</a:t>
            </a:r>
            <a:r>
              <a:rPr lang="en-US" sz="2000" b="0" u="none" dirty="0">
                <a:sym typeface="Wingdings" pitchFamily="2" charset="2"/>
              </a:rPr>
              <a:t> – 2.5</a:t>
            </a:r>
            <a:r>
              <a:rPr lang="en-US" sz="2000" b="0" u="none" baseline="30000" dirty="0">
                <a:sym typeface="Wingdings" pitchFamily="2" charset="2"/>
              </a:rPr>
              <a:t>o</a:t>
            </a:r>
            <a:r>
              <a:rPr lang="en-US" sz="2000" b="0" u="none" dirty="0">
                <a:sym typeface="Wingdings" pitchFamily="2" charset="2"/>
              </a:rPr>
              <a:t> (@ 2-6 </a:t>
            </a:r>
            <a:r>
              <a:rPr lang="en-US" sz="2000" b="0" u="none" dirty="0" err="1">
                <a:sym typeface="Wingdings" pitchFamily="2" charset="2"/>
              </a:rPr>
              <a:t>MeV</a:t>
            </a:r>
            <a:r>
              <a:rPr lang="en-US" sz="2000" b="0" u="none" dirty="0">
                <a:sym typeface="Wingdings" pitchFamily="2" charset="2"/>
              </a:rPr>
              <a:t>)</a:t>
            </a:r>
          </a:p>
        </p:txBody>
      </p:sp>
      <p:grpSp>
        <p:nvGrpSpPr>
          <p:cNvPr id="14340" name="Gruppieren 28"/>
          <p:cNvGrpSpPr>
            <a:grpSpLocks/>
          </p:cNvGrpSpPr>
          <p:nvPr/>
        </p:nvGrpSpPr>
        <p:grpSpPr bwMode="auto">
          <a:xfrm>
            <a:off x="85725" y="1412875"/>
            <a:ext cx="4322763" cy="3694113"/>
            <a:chOff x="4686870" y="1030759"/>
            <a:chExt cx="4323703" cy="3694384"/>
          </a:xfrm>
        </p:grpSpPr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686870" y="1030759"/>
              <a:ext cx="3701268" cy="4540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marL="342900" indent="-342900"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en-US" sz="2000" b="0" u="none" dirty="0" smtClean="0">
                  <a:solidFill>
                    <a:srgbClr val="008000"/>
                  </a:solidFill>
                  <a:latin typeface="+mn-lt"/>
                  <a:ea typeface="Lucida Sans Unicode" pitchFamily="32" charset="0"/>
                  <a:cs typeface="Lucida Sans Unicode" pitchFamily="32" charset="0"/>
                </a:rPr>
                <a:t>reconstruction efficiency:</a:t>
              </a:r>
            </a:p>
          </p:txBody>
        </p:sp>
        <p:pic>
          <p:nvPicPr>
            <p:cNvPr id="14347" name="Grafik 24" descr="2012-10-24-CC_Eff_full_abs_vs_opt_r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5" t="10989" r="12988" b="5415"/>
            <a:stretch>
              <a:fillRect/>
            </a:stretch>
          </p:blipFill>
          <p:spPr bwMode="auto">
            <a:xfrm>
              <a:off x="4716016" y="1536115"/>
              <a:ext cx="4294557" cy="318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feld 23"/>
            <p:cNvSpPr txBox="1">
              <a:spLocks noChangeArrowheads="1"/>
            </p:cNvSpPr>
            <p:nvPr/>
          </p:nvSpPr>
          <p:spPr bwMode="auto">
            <a:xfrm>
              <a:off x="5285207" y="4005064"/>
              <a:ext cx="19960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 b="0" u="none">
                  <a:latin typeface="Arial" charset="0"/>
                  <a:cs typeface="Arial" charset="0"/>
                </a:rPr>
                <a:t>6x 500 </a:t>
              </a:r>
              <a:r>
                <a:rPr lang="en-US" sz="1200" b="0" u="none">
                  <a:latin typeface="Symbol" pitchFamily="18" charset="2"/>
                  <a:cs typeface="Arial" charset="0"/>
                </a:rPr>
                <a:t>m</a:t>
              </a:r>
              <a:r>
                <a:rPr lang="en-US" sz="1200" b="0" u="none">
                  <a:latin typeface="Arial" charset="0"/>
                  <a:cs typeface="Arial" charset="0"/>
                </a:rPr>
                <a:t>m, 3x3 mm</a:t>
              </a:r>
              <a:r>
                <a:rPr lang="en-US" sz="1200" b="0" u="none" baseline="30000">
                  <a:latin typeface="Arial" charset="0"/>
                  <a:cs typeface="Arial" charset="0"/>
                </a:rPr>
                <a:t>2</a:t>
              </a:r>
              <a:r>
                <a:rPr lang="en-US" sz="1200" b="0" u="none">
                  <a:latin typeface="Arial" charset="0"/>
                  <a:cs typeface="Arial" charset="0"/>
                </a:rPr>
                <a:t> pixel </a:t>
              </a:r>
              <a:endParaRPr lang="de-DE" sz="1200" b="0" u="none">
                <a:latin typeface="Arial" charset="0"/>
                <a:cs typeface="Arial" charset="0"/>
              </a:endParaRPr>
            </a:p>
          </p:txBody>
        </p:sp>
      </p:grpSp>
      <p:grpSp>
        <p:nvGrpSpPr>
          <p:cNvPr id="14341" name="Gruppieren 27"/>
          <p:cNvGrpSpPr>
            <a:grpSpLocks/>
          </p:cNvGrpSpPr>
          <p:nvPr/>
        </p:nvGrpSpPr>
        <p:grpSpPr bwMode="auto">
          <a:xfrm>
            <a:off x="4572000" y="1412875"/>
            <a:ext cx="4421188" cy="3622675"/>
            <a:chOff x="6351" y="1030759"/>
            <a:chExt cx="4421633" cy="3622377"/>
          </a:xfrm>
        </p:grpSpPr>
        <p:sp>
          <p:nvSpPr>
            <p:cNvPr id="15368" name="Text Box 11"/>
            <p:cNvSpPr txBox="1">
              <a:spLocks noChangeArrowheads="1"/>
            </p:cNvSpPr>
            <p:nvPr/>
          </p:nvSpPr>
          <p:spPr bwMode="auto">
            <a:xfrm>
              <a:off x="6351" y="1030759"/>
              <a:ext cx="3197547" cy="4539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marL="342900" indent="-342900">
                <a:buClr>
                  <a:srgbClr val="FF0000"/>
                </a:buClr>
                <a:buFont typeface="Wingdings" pitchFamily="2" charset="2"/>
                <a:buChar char="Ø"/>
                <a:defRPr/>
              </a:pPr>
              <a:r>
                <a:rPr lang="en-US" sz="2000" b="0" u="none" dirty="0" smtClean="0">
                  <a:solidFill>
                    <a:srgbClr val="008000"/>
                  </a:solidFill>
                  <a:latin typeface="+mn-lt"/>
                  <a:ea typeface="Lucida Sans Unicode" pitchFamily="32" charset="0"/>
                  <a:cs typeface="Lucida Sans Unicode" pitchFamily="32" charset="0"/>
                </a:rPr>
                <a:t>angular resolution:</a:t>
              </a:r>
            </a:p>
          </p:txBody>
        </p:sp>
        <p:pic>
          <p:nvPicPr>
            <p:cNvPr id="14344" name="Grafik 26" descr="2012-10-26-CC_ARM_full_abs_vs_opt_r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4" t="9480" r="7475" b="7230"/>
            <a:stretch>
              <a:fillRect/>
            </a:stretch>
          </p:blipFill>
          <p:spPr bwMode="auto">
            <a:xfrm>
              <a:off x="107504" y="1549102"/>
              <a:ext cx="4320480" cy="3104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Box 7"/>
            <p:cNvSpPr txBox="1">
              <a:spLocks noChangeArrowheads="1"/>
            </p:cNvSpPr>
            <p:nvPr/>
          </p:nvSpPr>
          <p:spPr bwMode="auto">
            <a:xfrm>
              <a:off x="2205261" y="4014589"/>
              <a:ext cx="18722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 b="0" u="none">
                  <a:latin typeface="Arial" charset="0"/>
                  <a:cs typeface="Arial" charset="0"/>
                </a:rPr>
                <a:t>source – tracker:  50 mm</a:t>
              </a:r>
              <a:endParaRPr lang="de-DE" sz="1200" b="0" u="none">
                <a:latin typeface="Arial" charset="0"/>
                <a:cs typeface="Arial" charset="0"/>
              </a:endParaRPr>
            </a:p>
          </p:txBody>
        </p:sp>
      </p:grpSp>
      <p:sp>
        <p:nvSpPr>
          <p:cNvPr id="1434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"/>
          <p:cNvGrpSpPr>
            <a:grpSpLocks/>
          </p:cNvGrpSpPr>
          <p:nvPr/>
        </p:nvGrpSpPr>
        <p:grpSpPr bwMode="auto">
          <a:xfrm>
            <a:off x="284163" y="952500"/>
            <a:ext cx="4287837" cy="2763838"/>
            <a:chOff x="25400" y="1822352"/>
            <a:chExt cx="4711396" cy="3022698"/>
          </a:xfrm>
        </p:grpSpPr>
        <p:pic>
          <p:nvPicPr>
            <p:cNvPr id="15368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36" r="9985" b="13998"/>
            <a:stretch>
              <a:fillRect/>
            </a:stretch>
          </p:blipFill>
          <p:spPr bwMode="auto">
            <a:xfrm>
              <a:off x="25400" y="1822352"/>
              <a:ext cx="4711396" cy="2912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369" name="Text Box 2"/>
            <p:cNvSpPr txBox="1">
              <a:spLocks noChangeArrowheads="1"/>
            </p:cNvSpPr>
            <p:nvPr/>
          </p:nvSpPr>
          <p:spPr bwMode="auto">
            <a:xfrm>
              <a:off x="2952751" y="4359293"/>
              <a:ext cx="950911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 b="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LaBr</a:t>
              </a:r>
              <a:r>
                <a:rPr lang="en-US" sz="2000" b="0" u="none" baseline="-20000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3</a:t>
              </a:r>
            </a:p>
          </p:txBody>
        </p:sp>
        <p:sp>
          <p:nvSpPr>
            <p:cNvPr id="15370" name="Line 3"/>
            <p:cNvSpPr>
              <a:spLocks noChangeShapeType="1"/>
            </p:cNvSpPr>
            <p:nvPr/>
          </p:nvSpPr>
          <p:spPr bwMode="auto">
            <a:xfrm flipV="1">
              <a:off x="3428207" y="4214813"/>
              <a:ext cx="475456" cy="22970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1" name="Text Box 4"/>
            <p:cNvSpPr txBox="1">
              <a:spLocks noChangeArrowheads="1"/>
            </p:cNvSpPr>
            <p:nvPr/>
          </p:nvSpPr>
          <p:spPr bwMode="auto">
            <a:xfrm>
              <a:off x="1934423" y="4340921"/>
              <a:ext cx="778468" cy="41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 b="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PMT</a:t>
              </a:r>
            </a:p>
            <a:p>
              <a:pPr eaLnBrk="1" hangingPunct="1"/>
              <a:endParaRPr lang="en-US"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5372" name="Line 5"/>
            <p:cNvSpPr>
              <a:spLocks noChangeShapeType="1"/>
            </p:cNvSpPr>
            <p:nvPr/>
          </p:nvSpPr>
          <p:spPr bwMode="auto">
            <a:xfrm flipV="1">
              <a:off x="723900" y="3636963"/>
              <a:ext cx="182563" cy="5381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3" name="Text Box 6"/>
            <p:cNvSpPr txBox="1">
              <a:spLocks noChangeArrowheads="1"/>
            </p:cNvSpPr>
            <p:nvPr/>
          </p:nvSpPr>
          <p:spPr bwMode="auto">
            <a:xfrm>
              <a:off x="206375" y="4241800"/>
              <a:ext cx="1978025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 b="0" u="none">
                  <a:solidFill>
                    <a:srgbClr val="000000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rPr>
                <a:t>64 channels</a:t>
              </a:r>
            </a:p>
            <a:p>
              <a:pPr eaLnBrk="1" hangingPunct="1"/>
              <a:endParaRPr lang="en-US" sz="20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5374" name="Line 7"/>
            <p:cNvSpPr>
              <a:spLocks noChangeShapeType="1"/>
            </p:cNvSpPr>
            <p:nvPr/>
          </p:nvSpPr>
          <p:spPr bwMode="auto">
            <a:xfrm flipV="1">
              <a:off x="2567501" y="3979863"/>
              <a:ext cx="631312" cy="37943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643438" y="981075"/>
            <a:ext cx="4333875" cy="163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342900" indent="-342900"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LaBr</a:t>
            </a:r>
            <a:r>
              <a:rPr lang="en-US" sz="2000" b="0" u="none" baseline="-33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crystal (Saint </a:t>
            </a:r>
            <a:r>
              <a:rPr lang="en-US" sz="2000" b="0" u="none" dirty="0" err="1" smtClean="0">
                <a:solidFill>
                  <a:srgbClr val="000000"/>
                </a:solidFill>
                <a:latin typeface="+mn-lt"/>
              </a:rPr>
              <a:t>Gobain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):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   </a:t>
            </a:r>
            <a:r>
              <a:rPr lang="en-US" sz="2000" b="0" u="none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active area 50 x 50 x 30 mm</a:t>
            </a:r>
            <a:r>
              <a:rPr lang="en-US" sz="2000" b="0" u="none" baseline="33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n-US" sz="2000" b="0" u="none" baseline="-25000" dirty="0" smtClean="0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000" b="0" u="none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buClr>
                <a:srgbClr val="FF00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PMT:  Hamamatsu H9500</a:t>
            </a:r>
            <a:r>
              <a:rPr lang="en-US" sz="2000" b="0" u="none" baseline="-25000" dirty="0" smtClean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en-US" sz="2000" b="0" u="none" dirty="0" smtClean="0">
                <a:solidFill>
                  <a:srgbClr val="008000"/>
                </a:solidFill>
                <a:latin typeface="+mn-lt"/>
              </a:rPr>
              <a:t>   </a:t>
            </a:r>
            <a:r>
              <a:rPr lang="en-US" sz="2000" b="0" u="none" dirty="0" smtClean="0">
                <a:solidFill>
                  <a:schemeClr val="bg2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2000" b="0" u="none" dirty="0" smtClean="0">
                <a:solidFill>
                  <a:srgbClr val="000000"/>
                </a:solidFill>
                <a:latin typeface="+mn-lt"/>
              </a:rPr>
              <a:t> 256 fold multi-anode </a:t>
            </a:r>
            <a:r>
              <a:rPr lang="en-US" sz="2000" b="0" u="none" baseline="-33000" dirty="0" smtClean="0">
                <a:latin typeface="+mn-lt"/>
              </a:rPr>
              <a:t>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79613" y="-26988"/>
            <a:ext cx="5040312" cy="5111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Compton Camera: Absorber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4002088"/>
            <a:ext cx="4745038" cy="2451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sz="2000" b="0" u="none" dirty="0">
                <a:solidFill>
                  <a:srgbClr val="000000"/>
                </a:solidFill>
              </a:rPr>
              <a:t>signal processing:</a:t>
            </a:r>
          </a:p>
          <a:p>
            <a:pPr eaLnBrk="1" hangingPunct="1">
              <a:defRPr/>
            </a:pPr>
            <a:r>
              <a:rPr lang="en-US" sz="2000" b="0" u="none" dirty="0">
                <a:solidFill>
                  <a:srgbClr val="000000"/>
                </a:solidFill>
              </a:rPr>
              <a:t>    start version: 64 pixel (6x6 mm</a:t>
            </a:r>
            <a:r>
              <a:rPr lang="en-US" sz="2000" b="0" u="none" baseline="30000" dirty="0">
                <a:solidFill>
                  <a:srgbClr val="000000"/>
                </a:solidFill>
              </a:rPr>
              <a:t>2</a:t>
            </a:r>
            <a:r>
              <a:rPr lang="en-US" sz="2000" b="0" u="none" dirty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defRPr/>
            </a:pPr>
            <a:r>
              <a:rPr lang="en-US" sz="2000" b="0" u="none" dirty="0">
                <a:solidFill>
                  <a:srgbClr val="000000"/>
                </a:solidFill>
              </a:rPr>
              <a:t>    upgrade:       256 pixel (3x3 mm</a:t>
            </a:r>
            <a:r>
              <a:rPr lang="en-US" sz="2000" b="0" u="none" baseline="30000" dirty="0">
                <a:solidFill>
                  <a:srgbClr val="000000"/>
                </a:solidFill>
              </a:rPr>
              <a:t>2</a:t>
            </a:r>
            <a:r>
              <a:rPr lang="en-US" sz="2000" b="0" u="none" dirty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defRPr/>
            </a:pPr>
            <a:endParaRPr lang="en-US" sz="2000" b="0" u="none" baseline="-33000" dirty="0"/>
          </a:p>
          <a:p>
            <a:pPr eaLnBrk="1" hangingPunct="1">
              <a:defRPr/>
            </a:pPr>
            <a:r>
              <a:rPr lang="en-US" sz="2000" b="0" u="none" dirty="0">
                <a:solidFill>
                  <a:srgbClr val="008000"/>
                </a:solidFill>
              </a:rPr>
              <a:t>   </a:t>
            </a:r>
            <a:r>
              <a:rPr lang="en-US" sz="2000" b="0" u="none" dirty="0">
                <a:sym typeface="Wingdings" pitchFamily="2" charset="2"/>
              </a:rPr>
              <a:t></a:t>
            </a:r>
            <a:r>
              <a:rPr lang="en-US" sz="2000" b="0" u="none" dirty="0">
                <a:solidFill>
                  <a:srgbClr val="008000"/>
                </a:solidFill>
              </a:rPr>
              <a:t> </a:t>
            </a:r>
            <a:r>
              <a:rPr lang="en-US" sz="2000" b="0" u="none" dirty="0">
                <a:solidFill>
                  <a:srgbClr val="000000"/>
                </a:solidFill>
              </a:rPr>
              <a:t>fast amplifier + CFD</a:t>
            </a:r>
          </a:p>
          <a:p>
            <a:pPr eaLnBrk="1" hangingPunct="1">
              <a:defRPr/>
            </a:pPr>
            <a:r>
              <a:rPr lang="en-US" sz="2000" b="0" u="none" dirty="0">
                <a:solidFill>
                  <a:srgbClr val="000000"/>
                </a:solidFill>
              </a:rPr>
              <a:t>       (</a:t>
            </a:r>
            <a:r>
              <a:rPr lang="en-US" sz="2000" b="0" u="none" dirty="0" err="1">
                <a:solidFill>
                  <a:srgbClr val="000000"/>
                </a:solidFill>
              </a:rPr>
              <a:t>Mesytec</a:t>
            </a:r>
            <a:r>
              <a:rPr lang="en-US" sz="2000" b="0" u="none" dirty="0">
                <a:solidFill>
                  <a:srgbClr val="000000"/>
                </a:solidFill>
              </a:rPr>
              <a:t> MCFD-16, 16 </a:t>
            </a:r>
            <a:r>
              <a:rPr lang="en-US" sz="2000" b="0" u="none" dirty="0" err="1">
                <a:solidFill>
                  <a:srgbClr val="000000"/>
                </a:solidFill>
              </a:rPr>
              <a:t>ch.</a:t>
            </a:r>
            <a:r>
              <a:rPr lang="en-US" sz="2000" b="0" u="none" dirty="0">
                <a:solidFill>
                  <a:srgbClr val="000000"/>
                </a:solidFill>
              </a:rPr>
              <a:t>)  </a:t>
            </a:r>
          </a:p>
          <a:p>
            <a:pPr eaLnBrk="1" hangingPunct="1">
              <a:defRPr/>
            </a:pPr>
            <a:r>
              <a:rPr lang="en-US" sz="2000" b="0" u="none" dirty="0">
                <a:solidFill>
                  <a:srgbClr val="008000"/>
                </a:solidFill>
              </a:rPr>
              <a:t>   </a:t>
            </a:r>
            <a:r>
              <a:rPr lang="en-US" sz="2000" b="0" u="none" dirty="0">
                <a:sym typeface="Wingdings" pitchFamily="2" charset="2"/>
              </a:rPr>
              <a:t></a:t>
            </a:r>
            <a:r>
              <a:rPr lang="en-US" sz="2000" b="0" u="none" dirty="0">
                <a:solidFill>
                  <a:srgbClr val="000000"/>
                </a:solidFill>
              </a:rPr>
              <a:t> charge-sensitive digital</a:t>
            </a:r>
          </a:p>
          <a:p>
            <a:pPr eaLnBrk="1" hangingPunct="1">
              <a:defRPr/>
            </a:pPr>
            <a:r>
              <a:rPr lang="en-US" sz="2000" b="0" u="none" dirty="0">
                <a:solidFill>
                  <a:srgbClr val="000000"/>
                </a:solidFill>
              </a:rPr>
              <a:t>       converter (</a:t>
            </a:r>
            <a:r>
              <a:rPr lang="en-US" sz="2000" b="0" u="none" dirty="0" err="1">
                <a:solidFill>
                  <a:srgbClr val="000000"/>
                </a:solidFill>
              </a:rPr>
              <a:t>Mesytec</a:t>
            </a:r>
            <a:r>
              <a:rPr lang="en-US" sz="2000" b="0" u="none" dirty="0">
                <a:solidFill>
                  <a:srgbClr val="000000"/>
                </a:solidFill>
              </a:rPr>
              <a:t>,  32 </a:t>
            </a:r>
            <a:r>
              <a:rPr lang="en-US" sz="2000" b="0" u="none" dirty="0" err="1">
                <a:solidFill>
                  <a:srgbClr val="000000"/>
                </a:solidFill>
              </a:rPr>
              <a:t>ch.</a:t>
            </a:r>
            <a:r>
              <a:rPr lang="en-US" sz="2000" b="0" u="none" dirty="0">
                <a:solidFill>
                  <a:srgbClr val="000000"/>
                </a:solidFill>
              </a:rPr>
              <a:t> QDC)</a:t>
            </a:r>
          </a:p>
        </p:txBody>
      </p:sp>
      <p:pic>
        <p:nvPicPr>
          <p:cNvPr id="153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8727" r="45833"/>
          <a:stretch>
            <a:fillRect/>
          </a:stretch>
        </p:blipFill>
        <p:spPr bwMode="auto">
          <a:xfrm>
            <a:off x="5292725" y="2684463"/>
            <a:ext cx="2087563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-3175" y="944563"/>
            <a:ext cx="7945438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"/>
              <a:defRPr/>
            </a:pPr>
            <a:r>
              <a:rPr lang="en-US" sz="2000" u="none" dirty="0" smtClean="0">
                <a:solidFill>
                  <a:srgbClr val="008000"/>
                </a:solidFill>
                <a:ea typeface="Lucida Sans Unicode" pitchFamily="32" charset="0"/>
                <a:cs typeface="Lucida Sans Unicode" pitchFamily="32" charset="0"/>
              </a:rPr>
              <a:t> </a:t>
            </a:r>
            <a:r>
              <a:rPr lang="en-US" sz="2000" b="0" u="none" dirty="0" smtClean="0">
                <a:solidFill>
                  <a:srgbClr val="008000"/>
                </a:solidFill>
                <a:latin typeface="+mn-lt"/>
                <a:ea typeface="Lucida Sans Unicode" pitchFamily="32" charset="0"/>
                <a:cs typeface="Lucida Sans Unicode" pitchFamily="32" charset="0"/>
              </a:rPr>
              <a:t>light distribution:  </a:t>
            </a:r>
            <a:r>
              <a:rPr lang="en-US" sz="2000" b="0" u="none" baseline="30000" dirty="0" smtClean="0">
                <a:solidFill>
                  <a:srgbClr val="000099"/>
                </a:solidFill>
                <a:latin typeface="+mn-lt"/>
                <a:ea typeface="Lucida Sans Unicode" pitchFamily="32" charset="0"/>
                <a:cs typeface="Lucida Sans Unicode" pitchFamily="32" charset="0"/>
              </a:rPr>
              <a:t>137</a:t>
            </a:r>
            <a:r>
              <a:rPr lang="en-US" sz="2000" b="0" u="none" dirty="0" smtClean="0">
                <a:solidFill>
                  <a:srgbClr val="000099"/>
                </a:solidFill>
                <a:latin typeface="+mn-lt"/>
                <a:ea typeface="Lucida Sans Unicode" pitchFamily="32" charset="0"/>
                <a:cs typeface="Lucida Sans Unicode" pitchFamily="32" charset="0"/>
              </a:rPr>
              <a:t>Cs (662 </a:t>
            </a:r>
            <a:r>
              <a:rPr lang="en-US" sz="2000" b="0" u="none" dirty="0" err="1" smtClean="0">
                <a:solidFill>
                  <a:srgbClr val="000099"/>
                </a:solidFill>
                <a:latin typeface="+mn-lt"/>
                <a:ea typeface="Lucida Sans Unicode" pitchFamily="32" charset="0"/>
                <a:cs typeface="Lucida Sans Unicode" pitchFamily="32" charset="0"/>
              </a:rPr>
              <a:t>keV</a:t>
            </a:r>
            <a:r>
              <a:rPr lang="en-US" sz="2000" b="0" u="none" dirty="0" smtClean="0">
                <a:solidFill>
                  <a:srgbClr val="000099"/>
                </a:solidFill>
                <a:latin typeface="+mn-lt"/>
                <a:ea typeface="Lucida Sans Unicode" pitchFamily="32" charset="0"/>
                <a:cs typeface="Lucida Sans Unicode" pitchFamily="32" charset="0"/>
              </a:rPr>
              <a:t>), collimated source (</a:t>
            </a:r>
            <a:r>
              <a:rPr lang="en-US" sz="2000" b="0" u="none" dirty="0" smtClean="0">
                <a:solidFill>
                  <a:srgbClr val="000099"/>
                </a:solidFill>
                <a:latin typeface="Arial"/>
                <a:ea typeface="Lucida Sans Unicode" pitchFamily="32" charset="0"/>
                <a:cs typeface="Arial"/>
              </a:rPr>
              <a:t>Ø </a:t>
            </a:r>
            <a:r>
              <a:rPr lang="en-US" sz="2000" b="0" u="none" dirty="0" smtClean="0">
                <a:solidFill>
                  <a:srgbClr val="000099"/>
                </a:solidFill>
                <a:latin typeface="+mn-lt"/>
                <a:ea typeface="Lucida Sans Unicode" pitchFamily="32" charset="0"/>
                <a:cs typeface="Lucida Sans Unicode" pitchFamily="32" charset="0"/>
              </a:rPr>
              <a:t>1 mm)</a:t>
            </a:r>
          </a:p>
        </p:txBody>
      </p:sp>
      <p:sp>
        <p:nvSpPr>
          <p:cNvPr id="2" name="Oval 21"/>
          <p:cNvSpPr>
            <a:spLocks noChangeArrowheads="1"/>
          </p:cNvSpPr>
          <p:nvPr/>
        </p:nvSpPr>
        <p:spPr bwMode="auto">
          <a:xfrm>
            <a:off x="250825" y="4618038"/>
            <a:ext cx="142875" cy="14446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363538" y="4492625"/>
            <a:ext cx="19351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1800" b="0" u="none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: source position</a:t>
            </a:r>
          </a:p>
        </p:txBody>
      </p:sp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166688" y="1328738"/>
            <a:ext cx="8272462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000" b="0" u="none" dirty="0" smtClean="0">
                <a:solidFill>
                  <a:srgbClr val="000000"/>
                </a:solidFill>
                <a:latin typeface="+mn-lt"/>
                <a:ea typeface="Lucida Sans Unicode" pitchFamily="32" charset="0"/>
                <a:cs typeface="Lucida Sans Unicode" pitchFamily="32" charset="0"/>
              </a:rPr>
              <a:t> (background corrected, gain matching: PMT uniformity, electronics)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692400" y="38100"/>
            <a:ext cx="35353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804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Spatial Resolution</a:t>
            </a:r>
          </a:p>
        </p:txBody>
      </p:sp>
      <p:grpSp>
        <p:nvGrpSpPr>
          <p:cNvPr id="16391" name="Group 6"/>
          <p:cNvGrpSpPr>
            <a:grpSpLocks/>
          </p:cNvGrpSpPr>
          <p:nvPr/>
        </p:nvGrpSpPr>
        <p:grpSpPr bwMode="auto">
          <a:xfrm>
            <a:off x="331788" y="1711325"/>
            <a:ext cx="2566987" cy="2725738"/>
            <a:chOff x="331025" y="1711325"/>
            <a:chExt cx="2567091" cy="2725787"/>
          </a:xfrm>
        </p:grpSpPr>
        <p:grpSp>
          <p:nvGrpSpPr>
            <p:cNvPr id="16414" name="Group 193"/>
            <p:cNvGrpSpPr>
              <a:grpSpLocks/>
            </p:cNvGrpSpPr>
            <p:nvPr/>
          </p:nvGrpSpPr>
          <p:grpSpPr bwMode="auto">
            <a:xfrm>
              <a:off x="331025" y="1711325"/>
              <a:ext cx="2567091" cy="2725787"/>
              <a:chOff x="9282775" y="30219877"/>
              <a:chExt cx="4623190" cy="4209283"/>
            </a:xfrm>
          </p:grpSpPr>
          <p:pic>
            <p:nvPicPr>
              <p:cNvPr id="16416" name="Picture 172" descr="pixel202.ep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5643" y="30219877"/>
                <a:ext cx="4248472" cy="411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7" name="TextBox 189"/>
              <p:cNvSpPr txBox="1">
                <a:spLocks noChangeArrowheads="1"/>
              </p:cNvSpPr>
              <p:nvPr/>
            </p:nvSpPr>
            <p:spPr bwMode="auto">
              <a:xfrm>
                <a:off x="12256690" y="34001406"/>
                <a:ext cx="1649275" cy="427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de-DE" sz="1200" u="none">
                    <a:latin typeface="Arial" charset="0"/>
                    <a:cs typeface="Arial" charset="0"/>
                  </a:rPr>
                  <a:t>pixel, X</a:t>
                </a:r>
              </a:p>
            </p:txBody>
          </p:sp>
          <p:sp>
            <p:nvSpPr>
              <p:cNvPr id="16418" name="TextBox 190"/>
              <p:cNvSpPr txBox="1">
                <a:spLocks noChangeArrowheads="1"/>
              </p:cNvSpPr>
              <p:nvPr/>
            </p:nvSpPr>
            <p:spPr bwMode="auto">
              <a:xfrm rot="-5400000">
                <a:off x="8884497" y="30714118"/>
                <a:ext cx="1295415" cy="498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de-DE" sz="1200" u="none">
                    <a:latin typeface="Arial" charset="0"/>
                    <a:cs typeface="Arial" charset="0"/>
                  </a:rPr>
                  <a:t>pixel,Y</a:t>
                </a:r>
              </a:p>
            </p:txBody>
          </p:sp>
        </p:grpSp>
        <p:sp>
          <p:nvSpPr>
            <p:cNvPr id="16415" name="Oval 19"/>
            <p:cNvSpPr>
              <a:spLocks noChangeArrowheads="1"/>
            </p:cNvSpPr>
            <p:nvPr/>
          </p:nvSpPr>
          <p:spPr bwMode="auto">
            <a:xfrm>
              <a:off x="1404789" y="2564904"/>
              <a:ext cx="142875" cy="144463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392" name="Group 5"/>
          <p:cNvGrpSpPr>
            <a:grpSpLocks/>
          </p:cNvGrpSpPr>
          <p:nvPr/>
        </p:nvGrpSpPr>
        <p:grpSpPr bwMode="auto">
          <a:xfrm>
            <a:off x="3179763" y="4652963"/>
            <a:ext cx="3121025" cy="2016125"/>
            <a:chOff x="3003164" y="4653123"/>
            <a:chExt cx="3119855" cy="2016438"/>
          </a:xfrm>
        </p:grpSpPr>
        <p:grpSp>
          <p:nvGrpSpPr>
            <p:cNvPr id="16409" name="Group 183"/>
            <p:cNvGrpSpPr>
              <a:grpSpLocks/>
            </p:cNvGrpSpPr>
            <p:nvPr/>
          </p:nvGrpSpPr>
          <p:grpSpPr bwMode="auto">
            <a:xfrm>
              <a:off x="3064123" y="4653123"/>
              <a:ext cx="3058896" cy="1941395"/>
              <a:chOff x="22988759" y="36260383"/>
              <a:chExt cx="6552828" cy="4585246"/>
            </a:xfrm>
          </p:grpSpPr>
          <p:pic>
            <p:nvPicPr>
              <p:cNvPr id="16412" name="Picture 179" descr="PSFsaad27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88759" y="36260383"/>
                <a:ext cx="6552828" cy="458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3" name="TextBox 180"/>
              <p:cNvSpPr txBox="1">
                <a:spLocks noChangeArrowheads="1"/>
              </p:cNvSpPr>
              <p:nvPr/>
            </p:nvSpPr>
            <p:spPr bwMode="auto">
              <a:xfrm>
                <a:off x="23028538" y="40700598"/>
                <a:ext cx="1681840" cy="1263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1pPr>
                <a:lvl2pPr marL="742950" indent="-28575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2pPr>
                <a:lvl3pPr marL="11430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3pPr>
                <a:lvl4pPr marL="16002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4pPr>
                <a:lvl5pPr marL="2057400" indent="-228600"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u="sng">
                    <a:solidFill>
                      <a:schemeClr val="bg2"/>
                    </a:solidFill>
                    <a:latin typeface="Comic Sans MS" pitchFamily="66" charset="0"/>
                  </a:defRPr>
                </a:lvl9pPr>
              </a:lstStyle>
              <a:p>
                <a:endParaRPr lang="de-DE"/>
              </a:p>
            </p:txBody>
          </p:sp>
        </p:grpSp>
        <p:sp>
          <p:nvSpPr>
            <p:cNvPr id="16410" name="TextBox 184"/>
            <p:cNvSpPr txBox="1">
              <a:spLocks noChangeArrowheads="1"/>
            </p:cNvSpPr>
            <p:nvPr/>
          </p:nvSpPr>
          <p:spPr bwMode="auto">
            <a:xfrm rot="-5400000">
              <a:off x="2533096" y="5410747"/>
              <a:ext cx="12171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200" b="0" u="none">
                  <a:latin typeface="Arial" charset="0"/>
                  <a:cs typeface="Arial" charset="0"/>
                </a:rPr>
                <a:t>Charge  [a.u.]</a:t>
              </a:r>
            </a:p>
          </p:txBody>
        </p:sp>
        <p:sp>
          <p:nvSpPr>
            <p:cNvPr id="16411" name="TextBox 185"/>
            <p:cNvSpPr txBox="1">
              <a:spLocks noChangeArrowheads="1"/>
            </p:cNvSpPr>
            <p:nvPr/>
          </p:nvSpPr>
          <p:spPr bwMode="auto">
            <a:xfrm>
              <a:off x="4072583" y="6392562"/>
              <a:ext cx="10756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de-DE" sz="1200" b="0" u="none">
                  <a:latin typeface="Arial" charset="0"/>
                  <a:cs typeface="Arial" charset="0"/>
                </a:rPr>
                <a:t>r [mm]</a:t>
              </a:r>
            </a:p>
          </p:txBody>
        </p:sp>
      </p:grpSp>
      <p:grpSp>
        <p:nvGrpSpPr>
          <p:cNvPr id="16393" name="Group 7"/>
          <p:cNvGrpSpPr>
            <a:grpSpLocks/>
          </p:cNvGrpSpPr>
          <p:nvPr/>
        </p:nvGrpSpPr>
        <p:grpSpPr bwMode="auto">
          <a:xfrm>
            <a:off x="3059113" y="1782763"/>
            <a:ext cx="2633662" cy="2643187"/>
            <a:chOff x="2854840" y="1782326"/>
            <a:chExt cx="2632943" cy="2643753"/>
          </a:xfrm>
        </p:grpSpPr>
        <p:sp>
          <p:nvSpPr>
            <p:cNvPr id="3" name="Text Box 13"/>
            <p:cNvSpPr txBox="1">
              <a:spLocks noChangeArrowheads="1"/>
            </p:cNvSpPr>
            <p:nvPr/>
          </p:nvSpPr>
          <p:spPr bwMode="auto">
            <a:xfrm>
              <a:off x="4243388" y="4046538"/>
              <a:ext cx="739775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b="0" u="none">
                  <a:solidFill>
                    <a:srgbClr val="000000"/>
                  </a:solidFill>
                  <a:latin typeface="Arial" charset="0"/>
                  <a:cs typeface="Arial" charset="0"/>
                </a:rPr>
                <a:t>pixel, x</a:t>
              </a:r>
            </a:p>
          </p:txBody>
        </p:sp>
        <p:sp>
          <p:nvSpPr>
            <p:cNvPr id="16404" name="Oval 18"/>
            <p:cNvSpPr>
              <a:spLocks noChangeArrowheads="1"/>
            </p:cNvSpPr>
            <p:nvPr/>
          </p:nvSpPr>
          <p:spPr bwMode="auto">
            <a:xfrm>
              <a:off x="4643438" y="2925763"/>
              <a:ext cx="144462" cy="142875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6405" name="Picture 170" descr="pixel 37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585" y="1782326"/>
              <a:ext cx="2490138" cy="257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TextBox 189"/>
            <p:cNvSpPr txBox="1">
              <a:spLocks noChangeArrowheads="1"/>
            </p:cNvSpPr>
            <p:nvPr/>
          </p:nvSpPr>
          <p:spPr bwMode="auto">
            <a:xfrm>
              <a:off x="4572000" y="4149080"/>
              <a:ext cx="9157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200" u="none">
                  <a:latin typeface="Arial" charset="0"/>
                  <a:cs typeface="Arial" charset="0"/>
                </a:rPr>
                <a:t>pixel, X</a:t>
              </a:r>
            </a:p>
          </p:txBody>
        </p:sp>
        <p:sp>
          <p:nvSpPr>
            <p:cNvPr id="16407" name="TextBox 190"/>
            <p:cNvSpPr txBox="1">
              <a:spLocks noChangeArrowheads="1"/>
            </p:cNvSpPr>
            <p:nvPr/>
          </p:nvSpPr>
          <p:spPr bwMode="auto">
            <a:xfrm rot="-5400000">
              <a:off x="2573907" y="2078979"/>
              <a:ext cx="8388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200" u="none">
                  <a:latin typeface="Arial" charset="0"/>
                  <a:cs typeface="Arial" charset="0"/>
                </a:rPr>
                <a:t>pixel,Y</a:t>
              </a:r>
            </a:p>
          </p:txBody>
        </p:sp>
        <p:sp>
          <p:nvSpPr>
            <p:cNvPr id="16408" name="Oval 19"/>
            <p:cNvSpPr>
              <a:spLocks noChangeArrowheads="1"/>
            </p:cNvSpPr>
            <p:nvPr/>
          </p:nvSpPr>
          <p:spPr bwMode="auto">
            <a:xfrm>
              <a:off x="4230353" y="3123716"/>
              <a:ext cx="142875" cy="144463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394" name="Group 8"/>
          <p:cNvGrpSpPr>
            <a:grpSpLocks/>
          </p:cNvGrpSpPr>
          <p:nvPr/>
        </p:nvGrpSpPr>
        <p:grpSpPr bwMode="auto">
          <a:xfrm>
            <a:off x="5940425" y="1773238"/>
            <a:ext cx="2735263" cy="2652712"/>
            <a:chOff x="5580112" y="1773471"/>
            <a:chExt cx="2736304" cy="2652608"/>
          </a:xfrm>
        </p:grpSpPr>
        <p:pic>
          <p:nvPicPr>
            <p:cNvPr id="16399" name="Picture 173" descr="pixel 5522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106" y="1773471"/>
              <a:ext cx="2594667" cy="257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TextBox 189"/>
            <p:cNvSpPr txBox="1">
              <a:spLocks noChangeArrowheads="1"/>
            </p:cNvSpPr>
            <p:nvPr/>
          </p:nvSpPr>
          <p:spPr bwMode="auto">
            <a:xfrm>
              <a:off x="7400633" y="4149080"/>
              <a:ext cx="9157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200" u="none">
                  <a:latin typeface="Arial" charset="0"/>
                  <a:cs typeface="Arial" charset="0"/>
                </a:rPr>
                <a:t>pixel, X</a:t>
              </a:r>
            </a:p>
          </p:txBody>
        </p:sp>
        <p:sp>
          <p:nvSpPr>
            <p:cNvPr id="16401" name="TextBox 190"/>
            <p:cNvSpPr txBox="1">
              <a:spLocks noChangeArrowheads="1"/>
            </p:cNvSpPr>
            <p:nvPr/>
          </p:nvSpPr>
          <p:spPr bwMode="auto">
            <a:xfrm rot="-5400000">
              <a:off x="5299179" y="2078979"/>
              <a:ext cx="8388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1pPr>
              <a:lvl2pPr marL="742950" indent="-28575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2pPr>
              <a:lvl3pPr marL="11430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3pPr>
              <a:lvl4pPr marL="16002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4pPr>
              <a:lvl5pPr marL="2057400" indent="-228600"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u="sng">
                  <a:solidFill>
                    <a:schemeClr val="bg2"/>
                  </a:solidFill>
                  <a:latin typeface="Comic Sans MS" pitchFamily="66" charset="0"/>
                </a:defRPr>
              </a:lvl9pPr>
            </a:lstStyle>
            <a:p>
              <a:r>
                <a:rPr lang="de-DE" sz="1200" u="none">
                  <a:latin typeface="Arial" charset="0"/>
                  <a:cs typeface="Arial" charset="0"/>
                </a:rPr>
                <a:t>pixel,Y</a:t>
              </a:r>
            </a:p>
          </p:txBody>
        </p:sp>
        <p:sp>
          <p:nvSpPr>
            <p:cNvPr id="16402" name="Oval 19"/>
            <p:cNvSpPr>
              <a:spLocks noChangeArrowheads="1"/>
            </p:cNvSpPr>
            <p:nvPr/>
          </p:nvSpPr>
          <p:spPr bwMode="auto">
            <a:xfrm>
              <a:off x="7513843" y="3645024"/>
              <a:ext cx="142875" cy="144463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395" name="TextBox 4"/>
          <p:cNvSpPr txBox="1">
            <a:spLocks noChangeArrowheads="1"/>
          </p:cNvSpPr>
          <p:nvPr/>
        </p:nvSpPr>
        <p:spPr bwMode="auto">
          <a:xfrm>
            <a:off x="0" y="5084763"/>
            <a:ext cx="317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0" u="none">
                <a:solidFill>
                  <a:srgbClr val="008000"/>
                </a:solidFill>
              </a:rPr>
              <a:t>Point Spread Function:</a:t>
            </a:r>
            <a:endParaRPr lang="de-DE" sz="2000" b="0" u="none">
              <a:solidFill>
                <a:srgbClr val="008000"/>
              </a:solidFill>
            </a:endParaRPr>
          </a:p>
        </p:txBody>
      </p:sp>
      <p:sp>
        <p:nvSpPr>
          <p:cNvPr id="16396" name="TextBox 3"/>
          <p:cNvSpPr txBox="1">
            <a:spLocks noChangeArrowheads="1"/>
          </p:cNvSpPr>
          <p:nvPr/>
        </p:nvSpPr>
        <p:spPr bwMode="auto">
          <a:xfrm>
            <a:off x="436563" y="5516563"/>
            <a:ext cx="2578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2000" b="0" u="none"/>
              <a:t>(FWHM of radial </a:t>
            </a:r>
          </a:p>
          <a:p>
            <a:r>
              <a:rPr lang="en-US" sz="2000" b="0" u="none"/>
              <a:t>charge distribution)</a:t>
            </a:r>
            <a:endParaRPr lang="de-DE" sz="2000" b="0" u="none"/>
          </a:p>
        </p:txBody>
      </p:sp>
      <p:sp>
        <p:nvSpPr>
          <p:cNvPr id="16397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6084888" y="6597650"/>
            <a:ext cx="3013075" cy="2603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de-DE" sz="1000" b="0" u="none" smtClean="0">
                <a:solidFill>
                  <a:srgbClr val="000000"/>
                </a:solidFill>
              </a:rPr>
              <a:t>INPC 2013 , Florence/Italy, 2.-7.6. 2013</a:t>
            </a:r>
            <a:endParaRPr lang="en-US" sz="1000" b="0" u="none" smtClean="0">
              <a:solidFill>
                <a:srgbClr val="000000"/>
              </a:solidFill>
            </a:endParaRPr>
          </a:p>
        </p:txBody>
      </p:sp>
      <p:sp>
        <p:nvSpPr>
          <p:cNvPr id="16398" name="TextBox 1"/>
          <p:cNvSpPr txBox="1">
            <a:spLocks noChangeArrowheads="1"/>
          </p:cNvSpPr>
          <p:nvPr/>
        </p:nvSpPr>
        <p:spPr bwMode="auto">
          <a:xfrm>
            <a:off x="6300788" y="5149850"/>
            <a:ext cx="297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1pPr>
            <a:lvl2pPr marL="742950" indent="-28575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2pPr>
            <a:lvl3pPr marL="11430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3pPr>
            <a:lvl4pPr marL="16002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4pPr>
            <a:lvl5pPr marL="2057400" indent="-228600"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sz="2000" b="0" u="none">
                <a:solidFill>
                  <a:srgbClr val="008000"/>
                </a:solidFill>
              </a:rPr>
              <a:t>final goal:</a:t>
            </a:r>
          </a:p>
          <a:p>
            <a:r>
              <a:rPr lang="en-US" sz="2000" b="0" u="none"/>
              <a:t>- scan with 0.5 mm grid</a:t>
            </a:r>
          </a:p>
          <a:p>
            <a:r>
              <a:rPr lang="en-US" sz="2000" b="0" u="none"/>
              <a:t>- resolution  ca. 1 mm</a:t>
            </a:r>
            <a:endParaRPr lang="de-DE" sz="2000" b="0" u="non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">
  <a:themeElements>
    <a:clrScheme name="Moder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Moder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sng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sng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Moder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1243</Words>
  <Application>Microsoft Office PowerPoint</Application>
  <PresentationFormat>Presentazione su schermo (4:3)</PresentationFormat>
  <Paragraphs>273</Paragraphs>
  <Slides>12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24" baseType="lpstr">
      <vt:lpstr>Comic Sans MS</vt:lpstr>
      <vt:lpstr>Arial</vt:lpstr>
      <vt:lpstr>Times New Roman</vt:lpstr>
      <vt:lpstr>Calibri</vt:lpstr>
      <vt:lpstr>Wingdings</vt:lpstr>
      <vt:lpstr>Symbol</vt:lpstr>
      <vt:lpstr>Lucida Sans Unicode</vt:lpstr>
      <vt:lpstr>Microsoft YaHei</vt:lpstr>
      <vt:lpstr>Modern</vt:lpstr>
      <vt:lpstr>2_Benutzerdefiniertes Design</vt:lpstr>
      <vt:lpstr>1_Benutzerdefiniertes Design</vt:lpstr>
      <vt:lpstr>Benutzerdefiniertes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Scheidenberger</dc:creator>
  <cp:lastModifiedBy>tecno</cp:lastModifiedBy>
  <cp:revision>1733</cp:revision>
  <cp:lastPrinted>2003-05-21T14:35:36Z</cp:lastPrinted>
  <dcterms:created xsi:type="dcterms:W3CDTF">2003-02-25T13:44:20Z</dcterms:created>
  <dcterms:modified xsi:type="dcterms:W3CDTF">2013-06-06T06:14:57Z</dcterms:modified>
</cp:coreProperties>
</file>