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83" r:id="rId4"/>
    <p:sldId id="262" r:id="rId5"/>
    <p:sldId id="264" r:id="rId6"/>
    <p:sldId id="266" r:id="rId7"/>
    <p:sldId id="269" r:id="rId8"/>
    <p:sldId id="270" r:id="rId9"/>
    <p:sldId id="277" r:id="rId10"/>
    <p:sldId id="280" r:id="rId11"/>
    <p:sldId id="274" r:id="rId12"/>
    <p:sldId id="275" r:id="rId13"/>
    <p:sldId id="276" r:id="rId14"/>
    <p:sldId id="279" r:id="rId15"/>
    <p:sldId id="281" r:id="rId16"/>
    <p:sldId id="278" r:id="rId17"/>
    <p:sldId id="267" r:id="rId18"/>
    <p:sldId id="265" r:id="rId19"/>
    <p:sldId id="284" r:id="rId20"/>
  </p:sldIdLst>
  <p:sldSz cx="9144000" cy="6858000" type="screen4x3"/>
  <p:notesSz cx="6805613" cy="9939338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S PGothic" pitchFamily="34" charset="-128"/>
      <p:regular r:id="rId26"/>
    </p:embeddedFont>
    <p:embeddedFont>
      <p:font typeface="HGP創英ﾌﾟﾚｾﾞﾝｽEB" pitchFamily="18" charset="-128"/>
      <p:regular r:id="rId27"/>
    </p:embeddedFont>
    <p:embeddedFont>
      <p:font typeface="Helvetica" pitchFamily="34" charset="0"/>
      <p:regular r:id="rId28"/>
      <p:bold r:id="rId29"/>
      <p:italic r:id="rId30"/>
      <p:boldItalic r:id="rId31"/>
    </p:embeddedFont>
    <p:embeddedFont>
      <p:font typeface="HG創英角ｺﾞｼｯｸUB" pitchFamily="49" charset="-128"/>
      <p:regular r:id="rId32"/>
    </p:embeddedFont>
    <p:embeddedFont>
      <p:font typeface="HGP創英角ｺﾞｼｯｸUB" pitchFamily="50" charset="-128"/>
      <p:regular r:id="rId33"/>
    </p:embeddedFont>
    <p:embeddedFont>
      <p:font typeface="HGP創英角ﾎﾟｯﾌﾟ体" pitchFamily="50" charset="-128"/>
      <p:regular r:id="rId34"/>
    </p:embeddedFont>
    <p:embeddedFont>
      <p:font typeface="Century" pitchFamily="18" charset="0"/>
      <p:regular r:id="rId35"/>
    </p:embeddedFont>
    <p:embeddedFont>
      <p:font typeface="MS PMincho" pitchFamily="18" charset="-128"/>
      <p:regular r:id="rId36"/>
    </p:embeddedFont>
    <p:embeddedFont>
      <p:font typeface="MS Mincho" pitchFamily="49" charset="-128"/>
      <p:regular r:id="rId37"/>
    </p:embeddedFont>
    <p:embeddedFont>
      <p:font typeface="Tahoma" pitchFamily="34" charset="0"/>
      <p:regular r:id="rId38"/>
      <p:bold r:id="rId39"/>
    </p:embeddedFont>
    <p:embeddedFont>
      <p:font typeface="HGS創英角ｺﾞｼｯｸUB" pitchFamily="50" charset="-128"/>
      <p:regular r:id="rId40"/>
    </p:embeddedFont>
    <p:embeddedFont>
      <p:font typeface="Arial Black" pitchFamily="34" charset="0"/>
      <p:bold r:id="rId4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ＤＨＰ平成ゴシックW5"/>
        <a:cs typeface="ＤＨＰ平成ゴシックW5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318" autoAdjust="0"/>
    <p:restoredTop sz="96918" autoAdjust="0"/>
  </p:normalViewPr>
  <p:slideViewPr>
    <p:cSldViewPr>
      <p:cViewPr varScale="1">
        <p:scale>
          <a:sx n="78" d="100"/>
          <a:sy n="78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fld id="{1207B7EB-9241-46AC-B540-B6D056722A00}" type="datetimeFigureOut">
              <a:rPr lang="ja-JP" altLang="it-IT"/>
              <a:pPr/>
              <a:t>2013/6/6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fld id="{8666501B-937D-4E59-AFC9-DA98B77B3778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400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273050"/>
            <a:ext cx="6165850" cy="4624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latin typeface="Arial" pitchFamily="34" charset="0"/>
              <a:ea typeface="MS PMincho" pitchFamily="18" charset="-128"/>
            </a:endParaRPr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F20442D6-DCF4-48D9-9503-79A69BA934ED}" type="slidenum">
              <a:rPr lang="en-US" altLang="ja-JP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1</a:t>
            </a:fld>
            <a:endParaRPr lang="en-US" altLang="ja-JP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6600" y="1595438"/>
            <a:ext cx="7731125" cy="5799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8088" y="331788"/>
            <a:ext cx="3055937" cy="886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latin typeface="Arial" pitchFamily="34" charset="0"/>
              <a:ea typeface="MS PMincho" pitchFamily="1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ADF742BE-EBBB-43F5-B290-8EE4FC0F99A0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19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653627D6-3759-4658-99EC-01EE156E7A63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2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latin typeface="Arial" pitchFamily="34" charset="0"/>
              <a:ea typeface="MS PMincho" pitchFamily="18" charset="-128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BAD94760-07EF-4EA4-9D45-ECF87DBBE52F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3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  <a:ea typeface="MS PMincho" pitchFamily="18" charset="-128"/>
            </a:endParaRPr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6B79E668-B3C6-45DF-B7F4-DC1B4D8612B1}" type="slidenum">
              <a:rPr lang="en-US" altLang="ja-JP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4</a:t>
            </a:fld>
            <a:endParaRPr lang="en-US" altLang="ja-JP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09B2C4EF-582C-45CC-8989-C6642A230036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5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F8957BB9-6B52-445A-905F-3B52A83C9A13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6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CF287723-3692-4D8F-8C24-1B0A3CB180FB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7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4585B21C-7088-4999-BDE7-CAF652DB5A6F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8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fld id="{72D97D96-C39A-42E5-9267-AA1530421F79}" type="slidenum">
              <a:rPr lang="en-US" altLang="ja-JP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17</a:t>
            </a:fld>
            <a:endParaRPr lang="en-US" altLang="ja-JP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1"/>
          <p:cNvSpPr/>
          <p:nvPr userDrawn="1"/>
        </p:nvSpPr>
        <p:spPr>
          <a:xfrm>
            <a:off x="601663" y="473075"/>
            <a:ext cx="7551737" cy="9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200" b="1">
              <a:solidFill>
                <a:srgbClr val="FFFFFF"/>
              </a:solidFill>
              <a:cs typeface="ＤＨＰ平成ゴシックW5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6" y="2565402"/>
            <a:ext cx="7272339" cy="8921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63941" y="3644902"/>
            <a:ext cx="5184775" cy="576263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82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2" y="346075"/>
            <a:ext cx="2195513" cy="553243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346075"/>
            <a:ext cx="6437312" cy="553243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56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44624"/>
            <a:ext cx="6858047" cy="50405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891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1"/>
          <p:cNvSpPr/>
          <p:nvPr userDrawn="1"/>
        </p:nvSpPr>
        <p:spPr>
          <a:xfrm>
            <a:off x="611188" y="438150"/>
            <a:ext cx="754538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200" b="1">
              <a:solidFill>
                <a:srgbClr val="FFFFFF"/>
              </a:solidFill>
              <a:cs typeface="ＤＨＰ平成ゴシックW5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2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4" y="214290"/>
            <a:ext cx="6786611" cy="706438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95288" y="1341440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86288" y="1341440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28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-24"/>
            <a:ext cx="78295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44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4" y="222234"/>
            <a:ext cx="6786611" cy="706438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031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560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819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8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3188" y="6545263"/>
            <a:ext cx="38719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450"/>
            <a:ext cx="678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</a:t>
            </a:r>
            <a:r>
              <a:rPr lang="ja-JP" altLang="en-US" smtClean="0"/>
              <a:t>あいうえお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76"/>
          <p:cNvGrpSpPr>
            <a:grpSpLocks/>
          </p:cNvGrpSpPr>
          <p:nvPr/>
        </p:nvGrpSpPr>
        <p:grpSpPr bwMode="auto">
          <a:xfrm>
            <a:off x="638175" y="520700"/>
            <a:ext cx="8088313" cy="44450"/>
            <a:chOff x="663" y="4238"/>
            <a:chExt cx="4629" cy="24"/>
          </a:xfrm>
        </p:grpSpPr>
        <p:sp>
          <p:nvSpPr>
            <p:cNvPr id="1033" name="Rectangle 13"/>
            <p:cNvSpPr>
              <a:spLocks noChangeArrowheads="1"/>
            </p:cNvSpPr>
            <p:nvPr userDrawn="1"/>
          </p:nvSpPr>
          <p:spPr bwMode="auto">
            <a:xfrm>
              <a:off x="663" y="4238"/>
              <a:ext cx="82" cy="2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4" name="Rectangle 14"/>
            <p:cNvSpPr>
              <a:spLocks noChangeArrowheads="1"/>
            </p:cNvSpPr>
            <p:nvPr userDrawn="1"/>
          </p:nvSpPr>
          <p:spPr bwMode="auto">
            <a:xfrm>
              <a:off x="745" y="4238"/>
              <a:ext cx="126" cy="24"/>
            </a:xfrm>
            <a:prstGeom prst="rect">
              <a:avLst/>
            </a:prstGeom>
            <a:solidFill>
              <a:srgbClr val="353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5" name="Rectangle 15"/>
            <p:cNvSpPr>
              <a:spLocks noChangeArrowheads="1"/>
            </p:cNvSpPr>
            <p:nvPr userDrawn="1"/>
          </p:nvSpPr>
          <p:spPr bwMode="auto">
            <a:xfrm>
              <a:off x="871" y="4238"/>
              <a:ext cx="91" cy="24"/>
            </a:xfrm>
            <a:prstGeom prst="rect">
              <a:avLst/>
            </a:prstGeom>
            <a:solidFill>
              <a:srgbClr val="373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6" name="Rectangle 16"/>
            <p:cNvSpPr>
              <a:spLocks noChangeArrowheads="1"/>
            </p:cNvSpPr>
            <p:nvPr userDrawn="1"/>
          </p:nvSpPr>
          <p:spPr bwMode="auto">
            <a:xfrm>
              <a:off x="962" y="4238"/>
              <a:ext cx="90" cy="24"/>
            </a:xfrm>
            <a:prstGeom prst="rect">
              <a:avLst/>
            </a:prstGeom>
            <a:solidFill>
              <a:srgbClr val="393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7" name="Rectangle 17"/>
            <p:cNvSpPr>
              <a:spLocks noChangeArrowheads="1"/>
            </p:cNvSpPr>
            <p:nvPr userDrawn="1"/>
          </p:nvSpPr>
          <p:spPr bwMode="auto">
            <a:xfrm>
              <a:off x="1052" y="4238"/>
              <a:ext cx="72" cy="24"/>
            </a:xfrm>
            <a:prstGeom prst="rect">
              <a:avLst/>
            </a:prstGeom>
            <a:solidFill>
              <a:srgbClr val="3B3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8" name="Rectangle 18"/>
            <p:cNvSpPr>
              <a:spLocks noChangeArrowheads="1"/>
            </p:cNvSpPr>
            <p:nvPr userDrawn="1"/>
          </p:nvSpPr>
          <p:spPr bwMode="auto">
            <a:xfrm>
              <a:off x="1124" y="4238"/>
              <a:ext cx="72" cy="24"/>
            </a:xfrm>
            <a:prstGeom prst="rect">
              <a:avLst/>
            </a:prstGeom>
            <a:solidFill>
              <a:srgbClr val="3D3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39" name="Rectangle 19"/>
            <p:cNvSpPr>
              <a:spLocks noChangeArrowheads="1"/>
            </p:cNvSpPr>
            <p:nvPr userDrawn="1"/>
          </p:nvSpPr>
          <p:spPr bwMode="auto">
            <a:xfrm>
              <a:off x="1196" y="4238"/>
              <a:ext cx="55" cy="24"/>
            </a:xfrm>
            <a:prstGeom prst="rect">
              <a:avLst/>
            </a:prstGeom>
            <a:solidFill>
              <a:srgbClr val="3F3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0" name="Rectangle 20"/>
            <p:cNvSpPr>
              <a:spLocks noChangeArrowheads="1"/>
            </p:cNvSpPr>
            <p:nvPr userDrawn="1"/>
          </p:nvSpPr>
          <p:spPr bwMode="auto">
            <a:xfrm>
              <a:off x="1251" y="4238"/>
              <a:ext cx="90" cy="24"/>
            </a:xfrm>
            <a:prstGeom prst="rect">
              <a:avLst/>
            </a:prstGeom>
            <a:solidFill>
              <a:srgbClr val="414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1" name="Rectangle 21"/>
            <p:cNvSpPr>
              <a:spLocks noChangeArrowheads="1"/>
            </p:cNvSpPr>
            <p:nvPr userDrawn="1"/>
          </p:nvSpPr>
          <p:spPr bwMode="auto">
            <a:xfrm>
              <a:off x="1341" y="4238"/>
              <a:ext cx="54" cy="24"/>
            </a:xfrm>
            <a:prstGeom prst="rect">
              <a:avLst/>
            </a:prstGeom>
            <a:solidFill>
              <a:srgbClr val="434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2" name="Rectangle 22"/>
            <p:cNvSpPr>
              <a:spLocks noChangeArrowheads="1"/>
            </p:cNvSpPr>
            <p:nvPr userDrawn="1"/>
          </p:nvSpPr>
          <p:spPr bwMode="auto">
            <a:xfrm>
              <a:off x="1395" y="4238"/>
              <a:ext cx="55" cy="24"/>
            </a:xfrm>
            <a:prstGeom prst="rect">
              <a:avLst/>
            </a:prstGeom>
            <a:solidFill>
              <a:srgbClr val="454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3" name="Rectangle 23"/>
            <p:cNvSpPr>
              <a:spLocks noChangeArrowheads="1"/>
            </p:cNvSpPr>
            <p:nvPr userDrawn="1"/>
          </p:nvSpPr>
          <p:spPr bwMode="auto">
            <a:xfrm>
              <a:off x="1450" y="4238"/>
              <a:ext cx="72" cy="24"/>
            </a:xfrm>
            <a:prstGeom prst="rect">
              <a:avLst/>
            </a:prstGeom>
            <a:solidFill>
              <a:srgbClr val="474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4" name="Rectangle 24"/>
            <p:cNvSpPr>
              <a:spLocks noChangeArrowheads="1"/>
            </p:cNvSpPr>
            <p:nvPr userDrawn="1"/>
          </p:nvSpPr>
          <p:spPr bwMode="auto">
            <a:xfrm>
              <a:off x="1522" y="4238"/>
              <a:ext cx="54" cy="24"/>
            </a:xfrm>
            <a:prstGeom prst="rect">
              <a:avLst/>
            </a:prstGeom>
            <a:solidFill>
              <a:srgbClr val="494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5" name="Rectangle 25"/>
            <p:cNvSpPr>
              <a:spLocks noChangeArrowheads="1"/>
            </p:cNvSpPr>
            <p:nvPr userDrawn="1"/>
          </p:nvSpPr>
          <p:spPr bwMode="auto">
            <a:xfrm>
              <a:off x="1576" y="4238"/>
              <a:ext cx="54" cy="24"/>
            </a:xfrm>
            <a:prstGeom prst="rect">
              <a:avLst/>
            </a:prstGeom>
            <a:solidFill>
              <a:srgbClr val="4B4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6" name="Rectangle 26"/>
            <p:cNvSpPr>
              <a:spLocks noChangeArrowheads="1"/>
            </p:cNvSpPr>
            <p:nvPr userDrawn="1"/>
          </p:nvSpPr>
          <p:spPr bwMode="auto">
            <a:xfrm>
              <a:off x="1630" y="4238"/>
              <a:ext cx="55" cy="24"/>
            </a:xfrm>
            <a:prstGeom prst="rect">
              <a:avLst/>
            </a:prstGeom>
            <a:solidFill>
              <a:srgbClr val="4D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7" name="Rectangle 27"/>
            <p:cNvSpPr>
              <a:spLocks noChangeArrowheads="1"/>
            </p:cNvSpPr>
            <p:nvPr userDrawn="1"/>
          </p:nvSpPr>
          <p:spPr bwMode="auto">
            <a:xfrm>
              <a:off x="1685" y="4238"/>
              <a:ext cx="54" cy="24"/>
            </a:xfrm>
            <a:prstGeom prst="rect">
              <a:avLst/>
            </a:prstGeom>
            <a:solidFill>
              <a:srgbClr val="4F4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8" name="Rectangle 28"/>
            <p:cNvSpPr>
              <a:spLocks noChangeArrowheads="1"/>
            </p:cNvSpPr>
            <p:nvPr userDrawn="1"/>
          </p:nvSpPr>
          <p:spPr bwMode="auto">
            <a:xfrm>
              <a:off x="1739" y="4238"/>
              <a:ext cx="54" cy="24"/>
            </a:xfrm>
            <a:prstGeom prst="rect">
              <a:avLst/>
            </a:prstGeom>
            <a:solidFill>
              <a:srgbClr val="515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49" name="Rectangle 29"/>
            <p:cNvSpPr>
              <a:spLocks noChangeArrowheads="1"/>
            </p:cNvSpPr>
            <p:nvPr userDrawn="1"/>
          </p:nvSpPr>
          <p:spPr bwMode="auto">
            <a:xfrm>
              <a:off x="1793" y="4238"/>
              <a:ext cx="54" cy="24"/>
            </a:xfrm>
            <a:prstGeom prst="rect">
              <a:avLst/>
            </a:prstGeom>
            <a:solidFill>
              <a:srgbClr val="535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0" name="Rectangle 30"/>
            <p:cNvSpPr>
              <a:spLocks noChangeArrowheads="1"/>
            </p:cNvSpPr>
            <p:nvPr userDrawn="1"/>
          </p:nvSpPr>
          <p:spPr bwMode="auto">
            <a:xfrm>
              <a:off x="1847" y="4238"/>
              <a:ext cx="37" cy="24"/>
            </a:xfrm>
            <a:prstGeom prst="rect">
              <a:avLst/>
            </a:prstGeom>
            <a:solidFill>
              <a:srgbClr val="555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1" name="Rectangle 31"/>
            <p:cNvSpPr>
              <a:spLocks noChangeArrowheads="1"/>
            </p:cNvSpPr>
            <p:nvPr userDrawn="1"/>
          </p:nvSpPr>
          <p:spPr bwMode="auto">
            <a:xfrm>
              <a:off x="1884" y="4238"/>
              <a:ext cx="53" cy="24"/>
            </a:xfrm>
            <a:prstGeom prst="rect">
              <a:avLst/>
            </a:prstGeom>
            <a:solidFill>
              <a:srgbClr val="57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2" name="Rectangle 32"/>
            <p:cNvSpPr>
              <a:spLocks noChangeArrowheads="1"/>
            </p:cNvSpPr>
            <p:nvPr userDrawn="1"/>
          </p:nvSpPr>
          <p:spPr bwMode="auto">
            <a:xfrm>
              <a:off x="1937" y="4238"/>
              <a:ext cx="55" cy="24"/>
            </a:xfrm>
            <a:prstGeom prst="rect">
              <a:avLst/>
            </a:prstGeom>
            <a:solidFill>
              <a:srgbClr val="595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3" name="Rectangle 33"/>
            <p:cNvSpPr>
              <a:spLocks noChangeArrowheads="1"/>
            </p:cNvSpPr>
            <p:nvPr userDrawn="1"/>
          </p:nvSpPr>
          <p:spPr bwMode="auto">
            <a:xfrm>
              <a:off x="1992" y="4238"/>
              <a:ext cx="36" cy="24"/>
            </a:xfrm>
            <a:prstGeom prst="rect">
              <a:avLst/>
            </a:prstGeom>
            <a:solidFill>
              <a:srgbClr val="5B5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4" name="Rectangle 34"/>
            <p:cNvSpPr>
              <a:spLocks noChangeArrowheads="1"/>
            </p:cNvSpPr>
            <p:nvPr userDrawn="1"/>
          </p:nvSpPr>
          <p:spPr bwMode="auto">
            <a:xfrm>
              <a:off x="2028" y="4238"/>
              <a:ext cx="54" cy="24"/>
            </a:xfrm>
            <a:prstGeom prst="rect">
              <a:avLst/>
            </a:prstGeom>
            <a:solidFill>
              <a:srgbClr val="5D5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5" name="Rectangle 35"/>
            <p:cNvSpPr>
              <a:spLocks noChangeArrowheads="1"/>
            </p:cNvSpPr>
            <p:nvPr userDrawn="1"/>
          </p:nvSpPr>
          <p:spPr bwMode="auto">
            <a:xfrm>
              <a:off x="2082" y="4238"/>
              <a:ext cx="54" cy="24"/>
            </a:xfrm>
            <a:prstGeom prst="rect">
              <a:avLst/>
            </a:prstGeom>
            <a:solidFill>
              <a:srgbClr val="5F5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6" name="Rectangle 36"/>
            <p:cNvSpPr>
              <a:spLocks noChangeArrowheads="1"/>
            </p:cNvSpPr>
            <p:nvPr userDrawn="1"/>
          </p:nvSpPr>
          <p:spPr bwMode="auto">
            <a:xfrm>
              <a:off x="2136" y="4238"/>
              <a:ext cx="55" cy="24"/>
            </a:xfrm>
            <a:prstGeom prst="rect">
              <a:avLst/>
            </a:prstGeom>
            <a:solidFill>
              <a:srgbClr val="61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7" name="Rectangle 37"/>
            <p:cNvSpPr>
              <a:spLocks noChangeArrowheads="1"/>
            </p:cNvSpPr>
            <p:nvPr userDrawn="1"/>
          </p:nvSpPr>
          <p:spPr bwMode="auto">
            <a:xfrm>
              <a:off x="2191" y="4238"/>
              <a:ext cx="35" cy="24"/>
            </a:xfrm>
            <a:prstGeom prst="rect">
              <a:avLst/>
            </a:prstGeom>
            <a:solidFill>
              <a:srgbClr val="636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8" name="Rectangle 38"/>
            <p:cNvSpPr>
              <a:spLocks noChangeArrowheads="1"/>
            </p:cNvSpPr>
            <p:nvPr userDrawn="1"/>
          </p:nvSpPr>
          <p:spPr bwMode="auto">
            <a:xfrm>
              <a:off x="2226" y="4238"/>
              <a:ext cx="55" cy="24"/>
            </a:xfrm>
            <a:prstGeom prst="rect">
              <a:avLst/>
            </a:prstGeom>
            <a:solidFill>
              <a:srgbClr val="65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59" name="Rectangle 39"/>
            <p:cNvSpPr>
              <a:spLocks noChangeArrowheads="1"/>
            </p:cNvSpPr>
            <p:nvPr userDrawn="1"/>
          </p:nvSpPr>
          <p:spPr bwMode="auto">
            <a:xfrm>
              <a:off x="2281" y="4238"/>
              <a:ext cx="37" cy="24"/>
            </a:xfrm>
            <a:prstGeom prst="rect">
              <a:avLst/>
            </a:prstGeom>
            <a:solidFill>
              <a:srgbClr val="676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0" name="Rectangle 40"/>
            <p:cNvSpPr>
              <a:spLocks noChangeArrowheads="1"/>
            </p:cNvSpPr>
            <p:nvPr userDrawn="1"/>
          </p:nvSpPr>
          <p:spPr bwMode="auto">
            <a:xfrm>
              <a:off x="2318" y="4238"/>
              <a:ext cx="53" cy="24"/>
            </a:xfrm>
            <a:prstGeom prst="rect">
              <a:avLst/>
            </a:prstGeom>
            <a:solidFill>
              <a:srgbClr val="696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1" name="Rectangle 41"/>
            <p:cNvSpPr>
              <a:spLocks noChangeArrowheads="1"/>
            </p:cNvSpPr>
            <p:nvPr userDrawn="1"/>
          </p:nvSpPr>
          <p:spPr bwMode="auto">
            <a:xfrm>
              <a:off x="2371" y="4238"/>
              <a:ext cx="54" cy="24"/>
            </a:xfrm>
            <a:prstGeom prst="rect">
              <a:avLst/>
            </a:prstGeom>
            <a:solidFill>
              <a:srgbClr val="6B6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2" name="Rectangle 42"/>
            <p:cNvSpPr>
              <a:spLocks noChangeArrowheads="1"/>
            </p:cNvSpPr>
            <p:nvPr userDrawn="1"/>
          </p:nvSpPr>
          <p:spPr bwMode="auto">
            <a:xfrm>
              <a:off x="2425" y="4238"/>
              <a:ext cx="37" cy="24"/>
            </a:xfrm>
            <a:prstGeom prst="rect">
              <a:avLst/>
            </a:prstGeom>
            <a:solidFill>
              <a:srgbClr val="6D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3" name="Rectangle 43"/>
            <p:cNvSpPr>
              <a:spLocks noChangeArrowheads="1"/>
            </p:cNvSpPr>
            <p:nvPr userDrawn="1"/>
          </p:nvSpPr>
          <p:spPr bwMode="auto">
            <a:xfrm>
              <a:off x="2462" y="4238"/>
              <a:ext cx="54" cy="24"/>
            </a:xfrm>
            <a:prstGeom prst="rect">
              <a:avLst/>
            </a:prstGeom>
            <a:solidFill>
              <a:srgbClr val="6F6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4" name="Rectangle 44"/>
            <p:cNvSpPr>
              <a:spLocks noChangeArrowheads="1"/>
            </p:cNvSpPr>
            <p:nvPr userDrawn="1"/>
          </p:nvSpPr>
          <p:spPr bwMode="auto">
            <a:xfrm>
              <a:off x="2516" y="4238"/>
              <a:ext cx="54" cy="24"/>
            </a:xfrm>
            <a:prstGeom prst="rect">
              <a:avLst/>
            </a:prstGeom>
            <a:solidFill>
              <a:srgbClr val="717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5" name="Rectangle 45"/>
            <p:cNvSpPr>
              <a:spLocks noChangeArrowheads="1"/>
            </p:cNvSpPr>
            <p:nvPr userDrawn="1"/>
          </p:nvSpPr>
          <p:spPr bwMode="auto">
            <a:xfrm>
              <a:off x="2570" y="4238"/>
              <a:ext cx="37" cy="24"/>
            </a:xfrm>
            <a:prstGeom prst="rect">
              <a:avLst/>
            </a:prstGeom>
            <a:solidFill>
              <a:srgbClr val="737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6" name="Rectangle 46"/>
            <p:cNvSpPr>
              <a:spLocks noChangeArrowheads="1"/>
            </p:cNvSpPr>
            <p:nvPr userDrawn="1"/>
          </p:nvSpPr>
          <p:spPr bwMode="auto">
            <a:xfrm>
              <a:off x="2607" y="4238"/>
              <a:ext cx="53" cy="24"/>
            </a:xfrm>
            <a:prstGeom prst="rect">
              <a:avLst/>
            </a:prstGeom>
            <a:solidFill>
              <a:srgbClr val="757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7" name="Rectangle 47"/>
            <p:cNvSpPr>
              <a:spLocks noChangeArrowheads="1"/>
            </p:cNvSpPr>
            <p:nvPr userDrawn="1"/>
          </p:nvSpPr>
          <p:spPr bwMode="auto">
            <a:xfrm>
              <a:off x="2660" y="4238"/>
              <a:ext cx="55" cy="24"/>
            </a:xfrm>
            <a:prstGeom prst="rect">
              <a:avLst/>
            </a:prstGeom>
            <a:solidFill>
              <a:srgbClr val="777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8" name="Rectangle 48"/>
            <p:cNvSpPr>
              <a:spLocks noChangeArrowheads="1"/>
            </p:cNvSpPr>
            <p:nvPr userDrawn="1"/>
          </p:nvSpPr>
          <p:spPr bwMode="auto">
            <a:xfrm>
              <a:off x="2715" y="4238"/>
              <a:ext cx="54" cy="24"/>
            </a:xfrm>
            <a:prstGeom prst="rect">
              <a:avLst/>
            </a:prstGeom>
            <a:solidFill>
              <a:srgbClr val="797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69" name="Rectangle 49"/>
            <p:cNvSpPr>
              <a:spLocks noChangeArrowheads="1"/>
            </p:cNvSpPr>
            <p:nvPr userDrawn="1"/>
          </p:nvSpPr>
          <p:spPr bwMode="auto">
            <a:xfrm>
              <a:off x="2769" y="4238"/>
              <a:ext cx="55" cy="24"/>
            </a:xfrm>
            <a:prstGeom prst="rect">
              <a:avLst/>
            </a:prstGeom>
            <a:solidFill>
              <a:srgbClr val="7B7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0" name="Rectangle 50"/>
            <p:cNvSpPr>
              <a:spLocks noChangeArrowheads="1"/>
            </p:cNvSpPr>
            <p:nvPr userDrawn="1"/>
          </p:nvSpPr>
          <p:spPr bwMode="auto">
            <a:xfrm>
              <a:off x="2824" y="4238"/>
              <a:ext cx="35" cy="24"/>
            </a:xfrm>
            <a:prstGeom prst="rect">
              <a:avLst/>
            </a:prstGeom>
            <a:solidFill>
              <a:srgbClr val="7D7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1" name="Rectangle 51"/>
            <p:cNvSpPr>
              <a:spLocks noChangeArrowheads="1"/>
            </p:cNvSpPr>
            <p:nvPr userDrawn="1"/>
          </p:nvSpPr>
          <p:spPr bwMode="auto">
            <a:xfrm>
              <a:off x="2859" y="4238"/>
              <a:ext cx="55" cy="24"/>
            </a:xfrm>
            <a:prstGeom prst="rect">
              <a:avLst/>
            </a:prstGeom>
            <a:solidFill>
              <a:srgbClr val="7F7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2" name="Rectangle 52"/>
            <p:cNvSpPr>
              <a:spLocks noChangeArrowheads="1"/>
            </p:cNvSpPr>
            <p:nvPr userDrawn="1"/>
          </p:nvSpPr>
          <p:spPr bwMode="auto">
            <a:xfrm>
              <a:off x="2914" y="4238"/>
              <a:ext cx="54" cy="24"/>
            </a:xfrm>
            <a:prstGeom prst="rect">
              <a:avLst/>
            </a:prstGeom>
            <a:solidFill>
              <a:srgbClr val="81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3" name="Rectangle 53"/>
            <p:cNvSpPr>
              <a:spLocks noChangeArrowheads="1"/>
            </p:cNvSpPr>
            <p:nvPr userDrawn="1"/>
          </p:nvSpPr>
          <p:spPr bwMode="auto">
            <a:xfrm>
              <a:off x="2968" y="4238"/>
              <a:ext cx="54" cy="24"/>
            </a:xfrm>
            <a:prstGeom prst="rect">
              <a:avLst/>
            </a:prstGeom>
            <a:solidFill>
              <a:srgbClr val="838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4" name="Rectangle 54"/>
            <p:cNvSpPr>
              <a:spLocks noChangeArrowheads="1"/>
            </p:cNvSpPr>
            <p:nvPr userDrawn="1"/>
          </p:nvSpPr>
          <p:spPr bwMode="auto">
            <a:xfrm>
              <a:off x="3022" y="4238"/>
              <a:ext cx="54" cy="24"/>
            </a:xfrm>
            <a:prstGeom prst="rect">
              <a:avLst/>
            </a:prstGeom>
            <a:solidFill>
              <a:srgbClr val="858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5" name="Rectangle 55"/>
            <p:cNvSpPr>
              <a:spLocks noChangeArrowheads="1"/>
            </p:cNvSpPr>
            <p:nvPr userDrawn="1"/>
          </p:nvSpPr>
          <p:spPr bwMode="auto">
            <a:xfrm>
              <a:off x="3076" y="4238"/>
              <a:ext cx="55" cy="24"/>
            </a:xfrm>
            <a:prstGeom prst="rect">
              <a:avLst/>
            </a:prstGeom>
            <a:solidFill>
              <a:srgbClr val="878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6" name="Rectangle 56"/>
            <p:cNvSpPr>
              <a:spLocks noChangeArrowheads="1"/>
            </p:cNvSpPr>
            <p:nvPr userDrawn="1"/>
          </p:nvSpPr>
          <p:spPr bwMode="auto">
            <a:xfrm>
              <a:off x="3131" y="4238"/>
              <a:ext cx="53" cy="24"/>
            </a:xfrm>
            <a:prstGeom prst="rect">
              <a:avLst/>
            </a:prstGeom>
            <a:solidFill>
              <a:srgbClr val="898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7" name="Rectangle 57"/>
            <p:cNvSpPr>
              <a:spLocks noChangeArrowheads="1"/>
            </p:cNvSpPr>
            <p:nvPr userDrawn="1"/>
          </p:nvSpPr>
          <p:spPr bwMode="auto">
            <a:xfrm>
              <a:off x="3184" y="4238"/>
              <a:ext cx="73" cy="24"/>
            </a:xfrm>
            <a:prstGeom prst="rect">
              <a:avLst/>
            </a:prstGeom>
            <a:solidFill>
              <a:srgbClr val="8B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8" name="Rectangle 58"/>
            <p:cNvSpPr>
              <a:spLocks noChangeArrowheads="1"/>
            </p:cNvSpPr>
            <p:nvPr userDrawn="1"/>
          </p:nvSpPr>
          <p:spPr bwMode="auto">
            <a:xfrm>
              <a:off x="3257" y="4238"/>
              <a:ext cx="54" cy="24"/>
            </a:xfrm>
            <a:prstGeom prst="rect">
              <a:avLst/>
            </a:prstGeom>
            <a:solidFill>
              <a:srgbClr val="8D8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79" name="Rectangle 59"/>
            <p:cNvSpPr>
              <a:spLocks noChangeArrowheads="1"/>
            </p:cNvSpPr>
            <p:nvPr userDrawn="1"/>
          </p:nvSpPr>
          <p:spPr bwMode="auto">
            <a:xfrm>
              <a:off x="3311" y="4238"/>
              <a:ext cx="72" cy="24"/>
            </a:xfrm>
            <a:prstGeom prst="rect">
              <a:avLst/>
            </a:prstGeom>
            <a:solidFill>
              <a:srgbClr val="8F8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0" name="Rectangle 60"/>
            <p:cNvSpPr>
              <a:spLocks noChangeArrowheads="1"/>
            </p:cNvSpPr>
            <p:nvPr userDrawn="1"/>
          </p:nvSpPr>
          <p:spPr bwMode="auto">
            <a:xfrm>
              <a:off x="3383" y="4238"/>
              <a:ext cx="55" cy="24"/>
            </a:xfrm>
            <a:prstGeom prst="rect">
              <a:avLst/>
            </a:prstGeom>
            <a:solidFill>
              <a:srgbClr val="91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1" name="Rectangle 61"/>
            <p:cNvSpPr>
              <a:spLocks noChangeArrowheads="1"/>
            </p:cNvSpPr>
            <p:nvPr userDrawn="1"/>
          </p:nvSpPr>
          <p:spPr bwMode="auto">
            <a:xfrm>
              <a:off x="3438" y="4238"/>
              <a:ext cx="72" cy="24"/>
            </a:xfrm>
            <a:prstGeom prst="rect">
              <a:avLst/>
            </a:prstGeom>
            <a:solidFill>
              <a:srgbClr val="93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2" name="Rectangle 62"/>
            <p:cNvSpPr>
              <a:spLocks noChangeArrowheads="1"/>
            </p:cNvSpPr>
            <p:nvPr userDrawn="1"/>
          </p:nvSpPr>
          <p:spPr bwMode="auto">
            <a:xfrm>
              <a:off x="3510" y="4238"/>
              <a:ext cx="72" cy="24"/>
            </a:xfrm>
            <a:prstGeom prst="rect">
              <a:avLst/>
            </a:prstGeom>
            <a:solidFill>
              <a:srgbClr val="959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3" name="Rectangle 63"/>
            <p:cNvSpPr>
              <a:spLocks noChangeArrowheads="1"/>
            </p:cNvSpPr>
            <p:nvPr userDrawn="1"/>
          </p:nvSpPr>
          <p:spPr bwMode="auto">
            <a:xfrm>
              <a:off x="3582" y="4238"/>
              <a:ext cx="73" cy="24"/>
            </a:xfrm>
            <a:prstGeom prst="rect">
              <a:avLst/>
            </a:prstGeom>
            <a:solidFill>
              <a:srgbClr val="979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4" name="Rectangle 64"/>
            <p:cNvSpPr>
              <a:spLocks noChangeArrowheads="1"/>
            </p:cNvSpPr>
            <p:nvPr userDrawn="1"/>
          </p:nvSpPr>
          <p:spPr bwMode="auto">
            <a:xfrm>
              <a:off x="3655" y="4238"/>
              <a:ext cx="72" cy="24"/>
            </a:xfrm>
            <a:prstGeom prst="rect">
              <a:avLst/>
            </a:prstGeom>
            <a:solidFill>
              <a:srgbClr val="99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5" name="Rectangle 65"/>
            <p:cNvSpPr>
              <a:spLocks noChangeArrowheads="1"/>
            </p:cNvSpPr>
            <p:nvPr userDrawn="1"/>
          </p:nvSpPr>
          <p:spPr bwMode="auto">
            <a:xfrm>
              <a:off x="3727" y="4238"/>
              <a:ext cx="90" cy="24"/>
            </a:xfrm>
            <a:prstGeom prst="rect">
              <a:avLst/>
            </a:prstGeom>
            <a:solidFill>
              <a:srgbClr val="9B9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6" name="Rectangle 66"/>
            <p:cNvSpPr>
              <a:spLocks noChangeArrowheads="1"/>
            </p:cNvSpPr>
            <p:nvPr userDrawn="1"/>
          </p:nvSpPr>
          <p:spPr bwMode="auto">
            <a:xfrm>
              <a:off x="3817" y="4238"/>
              <a:ext cx="90" cy="24"/>
            </a:xfrm>
            <a:prstGeom prst="rect">
              <a:avLst/>
            </a:prstGeom>
            <a:solidFill>
              <a:srgbClr val="9D9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7" name="Rectangle 67"/>
            <p:cNvSpPr>
              <a:spLocks noChangeArrowheads="1"/>
            </p:cNvSpPr>
            <p:nvPr userDrawn="1"/>
          </p:nvSpPr>
          <p:spPr bwMode="auto">
            <a:xfrm>
              <a:off x="3907" y="4238"/>
              <a:ext cx="91" cy="24"/>
            </a:xfrm>
            <a:prstGeom prst="rect">
              <a:avLst/>
            </a:prstGeom>
            <a:solidFill>
              <a:srgbClr val="9F9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8" name="Rectangle 68"/>
            <p:cNvSpPr>
              <a:spLocks noChangeArrowheads="1"/>
            </p:cNvSpPr>
            <p:nvPr userDrawn="1"/>
          </p:nvSpPr>
          <p:spPr bwMode="auto">
            <a:xfrm>
              <a:off x="3998" y="4238"/>
              <a:ext cx="108" cy="24"/>
            </a:xfrm>
            <a:prstGeom prst="rect">
              <a:avLst/>
            </a:prstGeom>
            <a:solidFill>
              <a:srgbClr val="A1A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89" name="Rectangle 69"/>
            <p:cNvSpPr>
              <a:spLocks noChangeArrowheads="1"/>
            </p:cNvSpPr>
            <p:nvPr userDrawn="1"/>
          </p:nvSpPr>
          <p:spPr bwMode="auto">
            <a:xfrm>
              <a:off x="4106" y="4238"/>
              <a:ext cx="109" cy="24"/>
            </a:xfrm>
            <a:prstGeom prst="rect">
              <a:avLst/>
            </a:prstGeom>
            <a:solidFill>
              <a:srgbClr val="A3A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0" name="Rectangle 70"/>
            <p:cNvSpPr>
              <a:spLocks noChangeArrowheads="1"/>
            </p:cNvSpPr>
            <p:nvPr userDrawn="1"/>
          </p:nvSpPr>
          <p:spPr bwMode="auto">
            <a:xfrm>
              <a:off x="4215" y="4238"/>
              <a:ext cx="145" cy="24"/>
            </a:xfrm>
            <a:prstGeom prst="rect">
              <a:avLst/>
            </a:prstGeom>
            <a:solidFill>
              <a:srgbClr val="A5A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1" name="Rectangle 71"/>
            <p:cNvSpPr>
              <a:spLocks noChangeArrowheads="1"/>
            </p:cNvSpPr>
            <p:nvPr userDrawn="1"/>
          </p:nvSpPr>
          <p:spPr bwMode="auto">
            <a:xfrm>
              <a:off x="4360" y="4238"/>
              <a:ext cx="162" cy="24"/>
            </a:xfrm>
            <a:prstGeom prst="rect">
              <a:avLst/>
            </a:prstGeom>
            <a:solidFill>
              <a:srgbClr val="A7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2" name="Rectangle 72"/>
            <p:cNvSpPr>
              <a:spLocks noChangeArrowheads="1"/>
            </p:cNvSpPr>
            <p:nvPr userDrawn="1"/>
          </p:nvSpPr>
          <p:spPr bwMode="auto">
            <a:xfrm>
              <a:off x="4522" y="4238"/>
              <a:ext cx="163" cy="24"/>
            </a:xfrm>
            <a:prstGeom prst="rect">
              <a:avLst/>
            </a:prstGeom>
            <a:solidFill>
              <a:srgbClr val="A9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3" name="Rectangle 73"/>
            <p:cNvSpPr>
              <a:spLocks noChangeArrowheads="1"/>
            </p:cNvSpPr>
            <p:nvPr userDrawn="1"/>
          </p:nvSpPr>
          <p:spPr bwMode="auto">
            <a:xfrm>
              <a:off x="4685" y="4238"/>
              <a:ext cx="144" cy="24"/>
            </a:xfrm>
            <a:prstGeom prst="rect">
              <a:avLst/>
            </a:prstGeom>
            <a:solidFill>
              <a:srgbClr val="AA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4" name="Rectangle 74"/>
            <p:cNvSpPr>
              <a:spLocks noChangeArrowheads="1"/>
            </p:cNvSpPr>
            <p:nvPr userDrawn="1"/>
          </p:nvSpPr>
          <p:spPr bwMode="auto">
            <a:xfrm>
              <a:off x="4829" y="4238"/>
              <a:ext cx="308" cy="24"/>
            </a:xfrm>
            <a:prstGeom prst="rect">
              <a:avLst/>
            </a:prstGeom>
            <a:solidFill>
              <a:srgbClr val="ACA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095" name="Rectangle 75"/>
            <p:cNvSpPr>
              <a:spLocks noChangeArrowheads="1"/>
            </p:cNvSpPr>
            <p:nvPr userDrawn="1"/>
          </p:nvSpPr>
          <p:spPr bwMode="auto">
            <a:xfrm>
              <a:off x="5137" y="4238"/>
              <a:ext cx="155" cy="24"/>
            </a:xfrm>
            <a:prstGeom prst="rect">
              <a:avLst/>
            </a:prstGeom>
            <a:solidFill>
              <a:srgbClr val="AEA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pic>
        <p:nvPicPr>
          <p:cNvPr id="1031" name="Picture 7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692150"/>
            <a:ext cx="1095375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58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ＤＨＰ平成ゴシックW5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  <a:cs typeface="ＤＨＰ平成ゴシックW5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  <a:cs typeface="ＤＨＰ平成ゴシックW5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  <a:cs typeface="ＤＨＰ平成ゴシックW5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  <a:cs typeface="ＤＨＰ平成ゴシックW5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ＤＨＰ平成ゴシックW5" pitchFamily="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ＤＨＰ平成ゴシックW5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179388" y="836613"/>
            <a:ext cx="8820150" cy="30607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285750" y="1125538"/>
            <a:ext cx="8572500" cy="2357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50800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ja-JP" sz="4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Laser Spectroscopy of RI atoms</a:t>
            </a:r>
          </a:p>
          <a:p>
            <a:pPr algn="ctr"/>
            <a:r>
              <a:rPr lang="en-US" altLang="ja-JP" sz="4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stopped in superfluid helium</a:t>
            </a:r>
          </a:p>
          <a:p>
            <a:pPr algn="ctr"/>
            <a:endParaRPr lang="en-US" altLang="ja-JP" sz="1000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  <a:p>
            <a:pPr algn="ctr"/>
            <a:r>
              <a:rPr lang="en-US" altLang="ja-JP" sz="6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“</a:t>
            </a:r>
            <a:r>
              <a:rPr lang="en-US" altLang="ja-JP" sz="6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OROCHI</a:t>
            </a:r>
            <a:r>
              <a:rPr lang="en-US" altLang="ja-JP" sz="6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”</a:t>
            </a:r>
          </a:p>
          <a:p>
            <a:pPr algn="ctr"/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(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O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ptical 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R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I atom 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O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bservation in 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C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ondensed 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H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elium as </a:t>
            </a:r>
            <a:r>
              <a:rPr lang="en-US" altLang="ja-JP" sz="2000" b="1">
                <a:solidFill>
                  <a:srgbClr val="0066CC"/>
                </a:solidFill>
                <a:latin typeface="Tahoma" pitchFamily="34" charset="0"/>
                <a:ea typeface="MS Mincho" pitchFamily="49" charset="-128"/>
              </a:rPr>
              <a:t>I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on-catcher)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632450" y="23813"/>
            <a:ext cx="2579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@ Florence, Italy    2013 6/2-7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73425" y="5678488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ja-JP" sz="28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Takeshi Furukawa</a:t>
            </a:r>
            <a:endParaRPr lang="ja-JP" altLang="en-US" sz="2800" b="1">
              <a:solidFill>
                <a:srgbClr val="000000"/>
              </a:solidFill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203575" y="5391150"/>
            <a:ext cx="346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Tokyo Metropolitan University</a:t>
            </a:r>
          </a:p>
        </p:txBody>
      </p:sp>
      <p:grpSp>
        <p:nvGrpSpPr>
          <p:cNvPr id="13319" name="グループ化 18"/>
          <p:cNvGrpSpPr>
            <a:grpSpLocks/>
          </p:cNvGrpSpPr>
          <p:nvPr/>
        </p:nvGrpSpPr>
        <p:grpSpPr bwMode="auto">
          <a:xfrm>
            <a:off x="6804025" y="4581525"/>
            <a:ext cx="2232025" cy="2117725"/>
            <a:chOff x="107504" y="993775"/>
            <a:chExt cx="5572125" cy="5387975"/>
          </a:xfrm>
        </p:grpSpPr>
        <p:grpSp>
          <p:nvGrpSpPr>
            <p:cNvPr id="13323" name="グループ化 16"/>
            <p:cNvGrpSpPr>
              <a:grpSpLocks/>
            </p:cNvGrpSpPr>
            <p:nvPr/>
          </p:nvGrpSpPr>
          <p:grpSpPr bwMode="auto">
            <a:xfrm>
              <a:off x="107504" y="993775"/>
              <a:ext cx="5572125" cy="5387975"/>
              <a:chOff x="107504" y="993775"/>
              <a:chExt cx="5572125" cy="5387975"/>
            </a:xfrm>
          </p:grpSpPr>
          <p:pic>
            <p:nvPicPr>
              <p:cNvPr id="1332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993775"/>
                <a:ext cx="5572125" cy="538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326" name="直線矢印コネクタ 9"/>
              <p:cNvCxnSpPr>
                <a:cxnSpLocks noChangeShapeType="1"/>
              </p:cNvCxnSpPr>
              <p:nvPr/>
            </p:nvCxnSpPr>
            <p:spPr bwMode="auto">
              <a:xfrm flipV="1">
                <a:off x="250825" y="1196975"/>
                <a:ext cx="4968875" cy="4679950"/>
              </a:xfrm>
              <a:prstGeom prst="straightConnector1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7" name="直線矢印コネクタ 20"/>
              <p:cNvCxnSpPr>
                <a:cxnSpLocks noChangeShapeType="1"/>
              </p:cNvCxnSpPr>
              <p:nvPr/>
            </p:nvCxnSpPr>
            <p:spPr bwMode="auto">
              <a:xfrm rot="16200000" flipV="1">
                <a:off x="2483644" y="4941094"/>
                <a:ext cx="863600" cy="2873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324" name="直線矢印コネクタ 7"/>
            <p:cNvCxnSpPr>
              <a:cxnSpLocks noChangeShapeType="1"/>
            </p:cNvCxnSpPr>
            <p:nvPr/>
          </p:nvCxnSpPr>
          <p:spPr bwMode="auto">
            <a:xfrm rot="10800000">
              <a:off x="2987676" y="3429001"/>
              <a:ext cx="2232025" cy="2016125"/>
            </a:xfrm>
            <a:prstGeom prst="straightConnector1">
              <a:avLst/>
            </a:prstGeom>
            <a:noFill/>
            <a:ln w="76200" algn="ctr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20" name="Group 41"/>
          <p:cNvGrpSpPr>
            <a:grpSpLocks/>
          </p:cNvGrpSpPr>
          <p:nvPr/>
        </p:nvGrpSpPr>
        <p:grpSpPr bwMode="auto">
          <a:xfrm>
            <a:off x="12700" y="3962400"/>
            <a:ext cx="3046413" cy="2635250"/>
            <a:chOff x="-1686" y="1566"/>
            <a:chExt cx="2192" cy="2318"/>
          </a:xfrm>
        </p:grpSpPr>
        <p:pic>
          <p:nvPicPr>
            <p:cNvPr id="13321" name="Picture 42" descr="hydra03"/>
            <p:cNvPicPr>
              <a:picLocks noChangeAspect="1" noChangeArrowheads="1"/>
            </p:cNvPicPr>
            <p:nvPr/>
          </p:nvPicPr>
          <p:blipFill>
            <a:blip r:embed="rId4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5"/>
            <a:stretch>
              <a:fillRect/>
            </a:stretch>
          </p:blipFill>
          <p:spPr bwMode="auto">
            <a:xfrm>
              <a:off x="-1686" y="1566"/>
              <a:ext cx="2192" cy="2111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43"/>
            <p:cNvSpPr txBox="1">
              <a:spLocks noChangeArrowheads="1"/>
            </p:cNvSpPr>
            <p:nvPr/>
          </p:nvSpPr>
          <p:spPr bwMode="auto">
            <a:xfrm>
              <a:off x="-1561" y="3673"/>
              <a:ext cx="1963" cy="21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9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from “DRAEMON” vol. 22, by FUJIKO, F. Fujio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00100"/>
            <a:ext cx="334803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\\172.27.218.104\takefolder\works\photo\RIKEN\2010Oct-MT\DSC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17838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542"/>
          <p:cNvSpPr>
            <a:spLocks noChangeArrowheads="1"/>
          </p:cNvSpPr>
          <p:nvPr/>
        </p:nvSpPr>
        <p:spPr bwMode="auto">
          <a:xfrm>
            <a:off x="720725" y="107950"/>
            <a:ext cx="7351713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28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Improvement for the next experiment</a:t>
            </a:r>
            <a:endParaRPr lang="en-US" altLang="ja-JP" sz="2000" b="1" i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61925" y="692150"/>
            <a:ext cx="5702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Small resonance peak:</a:t>
            </a:r>
          </a:p>
          <a:p>
            <a:pPr eaLnBrk="1" hangingPunct="1">
              <a:defRPr/>
            </a:pPr>
            <a:r>
              <a:rPr lang="en-US" altLang="ja-JP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 due to </a:t>
            </a:r>
            <a:r>
              <a:rPr lang="en-US" altLang="ja-JP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insufficient </a:t>
            </a:r>
            <a:r>
              <a:rPr lang="en-US" altLang="ja-JP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rf</a:t>
            </a:r>
            <a:r>
              <a:rPr lang="en-US" altLang="ja-JP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power</a:t>
            </a:r>
          </a:p>
          <a:p>
            <a:pPr eaLnBrk="1" hangingPunct="1">
              <a:defRPr/>
            </a:pPr>
            <a:r>
              <a:rPr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  </a:t>
            </a:r>
            <a:r>
              <a:rPr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  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absorbed to</a:t>
            </a:r>
            <a:r>
              <a:rPr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the metallic beam window</a:t>
            </a:r>
          </a:p>
          <a:p>
            <a:pPr eaLnBrk="1" hangingPunct="1"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                             (Stainless steel and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Havar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)</a:t>
            </a:r>
          </a:p>
        </p:txBody>
      </p:sp>
      <p:sp>
        <p:nvSpPr>
          <p:cNvPr id="22534" name="円/楕円 2"/>
          <p:cNvSpPr>
            <a:spLocks noChangeArrowheads="1"/>
          </p:cNvSpPr>
          <p:nvPr/>
        </p:nvSpPr>
        <p:spPr bwMode="auto">
          <a:xfrm>
            <a:off x="6227763" y="3141663"/>
            <a:ext cx="865187" cy="935037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en-US" sz="1200" b="1"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87313" y="2433638"/>
            <a:ext cx="5060950" cy="3140075"/>
            <a:chOff x="86870" y="2433082"/>
            <a:chExt cx="5061194" cy="3141325"/>
          </a:xfrm>
        </p:grpSpPr>
        <p:grpSp>
          <p:nvGrpSpPr>
            <p:cNvPr id="22539" name="グループ化 6"/>
            <p:cNvGrpSpPr>
              <a:grpSpLocks/>
            </p:cNvGrpSpPr>
            <p:nvPr/>
          </p:nvGrpSpPr>
          <p:grpSpPr bwMode="auto">
            <a:xfrm>
              <a:off x="853827" y="3120132"/>
              <a:ext cx="4294237" cy="2454275"/>
              <a:chOff x="853827" y="3120132"/>
              <a:chExt cx="4294237" cy="2454275"/>
            </a:xfrm>
          </p:grpSpPr>
          <p:pic>
            <p:nvPicPr>
              <p:cNvPr id="22541" name="Picture 3" descr="C:\Users\riken\Pictures\online cryo\IMG_095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27" y="3120132"/>
                <a:ext cx="3286125" cy="2454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2" name="右矢印 1"/>
              <p:cNvSpPr>
                <a:spLocks noChangeArrowheads="1"/>
              </p:cNvSpPr>
              <p:nvPr/>
            </p:nvSpPr>
            <p:spPr bwMode="auto">
              <a:xfrm rot="10800000">
                <a:off x="4212332" y="3789040"/>
                <a:ext cx="935732" cy="1080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22543" name="円/楕円 8"/>
              <p:cNvSpPr>
                <a:spLocks noChangeArrowheads="1"/>
              </p:cNvSpPr>
              <p:nvPr/>
            </p:nvSpPr>
            <p:spPr bwMode="auto">
              <a:xfrm>
                <a:off x="2051720" y="3717032"/>
                <a:ext cx="864096" cy="936104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200" b="1">
                  <a:latin typeface="MS Mincho" pitchFamily="49" charset="-128"/>
                  <a:ea typeface="MS Mincho" pitchFamily="49" charset="-128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86870" y="2433082"/>
              <a:ext cx="4791306" cy="70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ｺﾞｼｯｸUB" pitchFamily="50" charset="-128"/>
                </a:rPr>
                <a:t>Made new beam window </a:t>
              </a:r>
            </a:p>
            <a:p>
              <a:pPr eaLnBrk="1" hangingPunct="1"/>
              <a:r>
                <a:rPr lang="en-US" altLang="ja-JP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ｺﾞｼｯｸUB" pitchFamily="50" charset="-128"/>
                </a:rPr>
                <a:t>  by non-metallic  FRP and Kapton foil</a:t>
              </a:r>
              <a:endParaRPr lang="en-US" altLang="ja-JP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endParaRPr>
            </a:p>
          </p:txBody>
        </p:sp>
      </p:grp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07950" y="5622925"/>
            <a:ext cx="9070975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Next experiment: scheduled on next month</a:t>
            </a:r>
          </a:p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       for measuring the hyperfine/Zeeman structures of </a:t>
            </a:r>
            <a:r>
              <a:rPr lang="en-US" altLang="ja-JP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84,86</a:t>
            </a:r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Rb</a:t>
            </a:r>
          </a:p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      - required RI yields: -10</a:t>
            </a:r>
            <a:r>
              <a:rPr lang="en-US" altLang="ja-JP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3</a:t>
            </a:r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 pps</a:t>
            </a:r>
            <a:endParaRPr lang="en-US" altLang="ja-JP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6259513" y="927100"/>
            <a:ext cx="2846387" cy="1854200"/>
          </a:xfrm>
          <a:custGeom>
            <a:avLst/>
            <a:gdLst>
              <a:gd name="T0" fmla="*/ 38636 w 2846232"/>
              <a:gd name="T1" fmla="*/ 38637 h 1854559"/>
              <a:gd name="T2" fmla="*/ 373488 w 2846232"/>
              <a:gd name="T3" fmla="*/ 618186 h 1854559"/>
              <a:gd name="T4" fmla="*/ 785612 w 2846232"/>
              <a:gd name="T5" fmla="*/ 1030310 h 1854559"/>
              <a:gd name="T6" fmla="*/ 1262130 w 2846232"/>
              <a:gd name="T7" fmla="*/ 1236372 h 1854559"/>
              <a:gd name="T8" fmla="*/ 1403798 w 2846232"/>
              <a:gd name="T9" fmla="*/ 965915 h 1854559"/>
              <a:gd name="T10" fmla="*/ 1519707 w 2846232"/>
              <a:gd name="T11" fmla="*/ 0 h 1854559"/>
              <a:gd name="T12" fmla="*/ 1609860 w 2846232"/>
              <a:gd name="T13" fmla="*/ 1094704 h 1854559"/>
              <a:gd name="T14" fmla="*/ 1841679 w 2846232"/>
              <a:gd name="T15" fmla="*/ 1442434 h 1854559"/>
              <a:gd name="T16" fmla="*/ 2356834 w 2846232"/>
              <a:gd name="T17" fmla="*/ 1442434 h 1854559"/>
              <a:gd name="T18" fmla="*/ 2562896 w 2846232"/>
              <a:gd name="T19" fmla="*/ 1429555 h 1854559"/>
              <a:gd name="T20" fmla="*/ 2846232 w 2846232"/>
              <a:gd name="T21" fmla="*/ 1455313 h 1854559"/>
              <a:gd name="T22" fmla="*/ 2846231 w 2846232"/>
              <a:gd name="T23" fmla="*/ 1854558 h 1854559"/>
              <a:gd name="T24" fmla="*/ 0 w 2846232"/>
              <a:gd name="T25" fmla="*/ 1854559 h 18545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46232" h="1854559">
                <a:moveTo>
                  <a:pt x="38636" y="38637"/>
                </a:moveTo>
                <a:lnTo>
                  <a:pt x="373488" y="618186"/>
                </a:lnTo>
                <a:lnTo>
                  <a:pt x="785612" y="1030310"/>
                </a:lnTo>
                <a:lnTo>
                  <a:pt x="1262130" y="1236372"/>
                </a:lnTo>
                <a:lnTo>
                  <a:pt x="1403798" y="965915"/>
                </a:lnTo>
                <a:lnTo>
                  <a:pt x="1519707" y="0"/>
                </a:lnTo>
                <a:lnTo>
                  <a:pt x="1609860" y="1094704"/>
                </a:lnTo>
                <a:lnTo>
                  <a:pt x="1841679" y="1442434"/>
                </a:lnTo>
                <a:lnTo>
                  <a:pt x="2356834" y="1442434"/>
                </a:lnTo>
                <a:lnTo>
                  <a:pt x="2562896" y="1429555"/>
                </a:lnTo>
                <a:lnTo>
                  <a:pt x="2846232" y="1455313"/>
                </a:lnTo>
                <a:cubicBezTo>
                  <a:pt x="2846232" y="1588395"/>
                  <a:pt x="2846231" y="1721476"/>
                  <a:pt x="2846231" y="1854558"/>
                </a:cubicBezTo>
                <a:lnTo>
                  <a:pt x="0" y="1854559"/>
                </a:lnTo>
              </a:path>
            </a:pathLst>
          </a:custGeom>
          <a:solidFill>
            <a:srgbClr val="00B0F0">
              <a:alpha val="3999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8" name="テキスト ボックス 71"/>
          <p:cNvSpPr txBox="1">
            <a:spLocks noChangeArrowheads="1"/>
          </p:cNvSpPr>
          <p:nvPr/>
        </p:nvSpPr>
        <p:spPr bwMode="auto">
          <a:xfrm>
            <a:off x="8235950" y="981075"/>
            <a:ext cx="728663" cy="3397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 baseline="30000">
                <a:solidFill>
                  <a:srgbClr val="000000"/>
                </a:solidFill>
                <a:latin typeface="Century" pitchFamily="18" charset="0"/>
                <a:ea typeface="MS PGothic" pitchFamily="34" charset="-128"/>
              </a:rPr>
              <a:t>85</a:t>
            </a:r>
            <a:r>
              <a:rPr lang="en-US" altLang="ja-JP" sz="1600" b="1">
                <a:solidFill>
                  <a:srgbClr val="000000"/>
                </a:solidFill>
                <a:latin typeface="Century" pitchFamily="18" charset="0"/>
                <a:ea typeface="MS PGothic" pitchFamily="34" charset="-128"/>
              </a:rPr>
              <a:t>Rb</a:t>
            </a:r>
            <a:r>
              <a:rPr lang="en-US" altLang="ja-JP" sz="1600" b="1" baseline="30000">
                <a:solidFill>
                  <a:srgbClr val="000000"/>
                </a:solidFill>
                <a:latin typeface="Century" pitchFamily="18" charset="0"/>
                <a:ea typeface="MS PGothic" pitchFamily="34" charset="-128"/>
              </a:rPr>
              <a:t> </a:t>
            </a:r>
            <a:endParaRPr lang="en-US" altLang="ja-JP" sz="1400" b="1">
              <a:solidFill>
                <a:srgbClr val="000000"/>
              </a:solidFill>
              <a:latin typeface="Century" pitchFamily="18" charset="0"/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1"/>
          <p:cNvSpPr txBox="1">
            <a:spLocks noChangeArrowheads="1"/>
          </p:cNvSpPr>
          <p:nvPr/>
        </p:nvSpPr>
        <p:spPr bwMode="auto">
          <a:xfrm>
            <a:off x="298450" y="44450"/>
            <a:ext cx="853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3600" b="1" i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Summary &amp; Future</a:t>
            </a:r>
          </a:p>
        </p:txBody>
      </p:sp>
      <p:grpSp>
        <p:nvGrpSpPr>
          <p:cNvPr id="23555" name="Group 97"/>
          <p:cNvGrpSpPr>
            <a:grpSpLocks/>
          </p:cNvGrpSpPr>
          <p:nvPr/>
        </p:nvGrpSpPr>
        <p:grpSpPr bwMode="auto">
          <a:xfrm>
            <a:off x="184150" y="765175"/>
            <a:ext cx="8780463" cy="1042988"/>
            <a:chOff x="116" y="1112"/>
            <a:chExt cx="5531" cy="657"/>
          </a:xfrm>
        </p:grpSpPr>
        <p:sp>
          <p:nvSpPr>
            <p:cNvPr id="23561" name="AutoShape 11"/>
            <p:cNvSpPr>
              <a:spLocks noChangeArrowheads="1"/>
            </p:cNvSpPr>
            <p:nvPr/>
          </p:nvSpPr>
          <p:spPr bwMode="auto">
            <a:xfrm>
              <a:off x="167" y="1157"/>
              <a:ext cx="5419" cy="60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23562" name="Text Box 13"/>
            <p:cNvSpPr txBox="1">
              <a:spLocks noChangeArrowheads="1"/>
            </p:cNvSpPr>
            <p:nvPr/>
          </p:nvSpPr>
          <p:spPr bwMode="auto">
            <a:xfrm>
              <a:off x="1742" y="1112"/>
              <a:ext cx="2255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 i="1">
                  <a:solidFill>
                    <a:srgbClr val="FF3399"/>
                  </a:solidFill>
                  <a:latin typeface="Times New Roman" pitchFamily="18" charset="0"/>
                  <a:ea typeface="MS Mincho" pitchFamily="49" charset="-128"/>
                </a:rPr>
                <a:t>“</a:t>
              </a:r>
              <a:r>
                <a:rPr lang="en-US" altLang="ja-JP" sz="4800" b="1" i="1">
                  <a:solidFill>
                    <a:srgbClr val="FF3399"/>
                  </a:solidFill>
                  <a:latin typeface="Tahoma" pitchFamily="34" charset="0"/>
                  <a:ea typeface="MS Mincho" pitchFamily="49" charset="-128"/>
                </a:rPr>
                <a:t>OROCHI</a:t>
              </a:r>
              <a:r>
                <a:rPr lang="en-US" altLang="ja-JP" sz="4800" b="1" i="1">
                  <a:solidFill>
                    <a:srgbClr val="FF3399"/>
                  </a:solidFill>
                  <a:latin typeface="Arial Black" pitchFamily="34" charset="0"/>
                  <a:ea typeface="MS Mincho" pitchFamily="49" charset="-128"/>
                </a:rPr>
                <a:t> </a:t>
              </a:r>
              <a:r>
                <a:rPr lang="en-US" altLang="ja-JP" sz="4800" b="1" i="1">
                  <a:solidFill>
                    <a:srgbClr val="FF3399"/>
                  </a:solidFill>
                  <a:latin typeface="Times New Roman" pitchFamily="18" charset="0"/>
                  <a:ea typeface="MS Mincho" pitchFamily="49" charset="-128"/>
                </a:rPr>
                <a:t>”</a:t>
              </a:r>
              <a:endParaRPr lang="en-US" altLang="ja-JP" sz="4800" b="1">
                <a:solidFill>
                  <a:srgbClr val="FF3399"/>
                </a:solidFill>
                <a:latin typeface="Times New Roman" pitchFamily="18" charset="0"/>
                <a:ea typeface="MS Mincho" pitchFamily="49" charset="-128"/>
              </a:endParaRPr>
            </a:p>
          </p:txBody>
        </p:sp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116" y="1517"/>
              <a:ext cx="55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O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ptical </a:t>
              </a:r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R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adioisotope-atom </a:t>
              </a:r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O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bservation in </a:t>
              </a:r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C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ondensed </a:t>
              </a:r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H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elium as </a:t>
              </a:r>
              <a:r>
                <a:rPr lang="en-US" altLang="ja-JP" sz="20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</a:rPr>
                <a:t>I</a:t>
              </a:r>
              <a:r>
                <a:rPr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on-catcher</a:t>
              </a:r>
              <a:endParaRPr lang="ja-JP" altLang="en-US" sz="2000" b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endParaRPr>
            </a:p>
          </p:txBody>
        </p:sp>
      </p:grpSp>
      <p:sp>
        <p:nvSpPr>
          <p:cNvPr id="23556" name="テキスト ボックス 18"/>
          <p:cNvSpPr txBox="1">
            <a:spLocks noChangeArrowheads="1"/>
          </p:cNvSpPr>
          <p:nvPr/>
        </p:nvSpPr>
        <p:spPr bwMode="auto">
          <a:xfrm>
            <a:off x="107950" y="2000250"/>
            <a:ext cx="8524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dist" eaLnBrk="1" hangingPunct="1">
              <a:lnSpc>
                <a:spcPts val="2400"/>
              </a:lnSpc>
            </a:pPr>
            <a:r>
              <a:rPr lang="ja-JP" altLang="en-US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・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We developed the new laser spectroscopy method “OROCHI” for exotic RIs</a:t>
            </a:r>
          </a:p>
          <a:p>
            <a:pPr algn="dist" eaLnBrk="1" hangingPunct="1">
              <a:lnSpc>
                <a:spcPts val="2400"/>
              </a:lnSpc>
            </a:pP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far from stability, by using superfluid helium (He II) as a stopper of RI beam</a:t>
            </a:r>
          </a:p>
          <a:p>
            <a:pPr algn="dist" eaLnBrk="1" hangingPunct="1">
              <a:lnSpc>
                <a:spcPts val="2400"/>
              </a:lnSpc>
            </a:pP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and host matrix of laser spectroscopy.</a:t>
            </a:r>
            <a:endParaRPr lang="ja-JP" altLang="en-US" b="1">
              <a:solidFill>
                <a:srgbClr val="000000"/>
              </a:solidFill>
              <a:latin typeface="Century" pitchFamily="18" charset="0"/>
              <a:ea typeface="MS Mincho" pitchFamily="49" charset="-128"/>
            </a:endParaRPr>
          </a:p>
        </p:txBody>
      </p:sp>
      <p:sp>
        <p:nvSpPr>
          <p:cNvPr id="23557" name="テキスト ボックス 20"/>
          <p:cNvSpPr txBox="1">
            <a:spLocks noChangeArrowheads="1"/>
          </p:cNvSpPr>
          <p:nvPr/>
        </p:nvSpPr>
        <p:spPr bwMode="auto">
          <a:xfrm>
            <a:off x="100013" y="3284538"/>
            <a:ext cx="8936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・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We have successfully demonstrated the feasibility with energetic RI beams.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Zeeman resonances from </a:t>
            </a:r>
            <a:r>
              <a:rPr lang="en-US" altLang="ja-JP" b="1" baseline="30000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84,85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Rb atoms injected into He II whose intensity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as the order of 10</a:t>
            </a:r>
            <a:r>
              <a:rPr lang="en-US" altLang="ja-JP" b="1" baseline="30000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4 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pps have been observed.</a:t>
            </a:r>
          </a:p>
        </p:txBody>
      </p:sp>
      <p:sp>
        <p:nvSpPr>
          <p:cNvPr id="23558" name="テキスト ボックス 21"/>
          <p:cNvSpPr txBox="1">
            <a:spLocks noChangeArrowheads="1"/>
          </p:cNvSpPr>
          <p:nvPr/>
        </p:nvSpPr>
        <p:spPr bwMode="auto">
          <a:xfrm>
            <a:off x="107950" y="5745163"/>
            <a:ext cx="8612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・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Next, we will measure the hyperfine structure of radioisotope </a:t>
            </a:r>
            <a:r>
              <a:rPr lang="en-US" altLang="ja-JP" b="1" baseline="30000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84,86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Rb</a:t>
            </a:r>
            <a:r>
              <a:rPr lang="ja-JP" altLang="en-US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in He II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 in next month. After that we will apply it to exotic RI of feasible elements,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 for example Ag, Au and Fr in near future.</a:t>
            </a:r>
          </a:p>
        </p:txBody>
      </p:sp>
      <p:sp>
        <p:nvSpPr>
          <p:cNvPr id="23559" name="テキスト ボックス 20"/>
          <p:cNvSpPr txBox="1">
            <a:spLocks noChangeArrowheads="1"/>
          </p:cNvSpPr>
          <p:nvPr/>
        </p:nvSpPr>
        <p:spPr bwMode="auto">
          <a:xfrm>
            <a:off x="107950" y="4521200"/>
            <a:ext cx="901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・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We will upgrade some of our experimental setups and improve the overall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efficiency. The required RI intensity for one-day measurement is now estimated</a:t>
            </a:r>
          </a:p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   as 10</a:t>
            </a:r>
            <a:r>
              <a:rPr lang="en-US" altLang="ja-JP" b="1" baseline="30000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3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 pps. We will reduce it to less than 10 pps with the improvement of setups.</a:t>
            </a: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950" y="804863"/>
            <a:ext cx="8928100" cy="6002337"/>
          </a:xfrm>
          <a:prstGeom prst="rect">
            <a:avLst/>
          </a:prstGeom>
          <a:solidFill>
            <a:srgbClr val="EAF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79375" y="1506538"/>
            <a:ext cx="6135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RIKEN</a:t>
            </a:r>
            <a:r>
              <a:rPr lang="ja-JP" altLang="en-US" sz="1600" b="1">
                <a:latin typeface="Century" pitchFamily="18" charset="0"/>
                <a:ea typeface="HGP創英角ｺﾞｼｯｸUB" pitchFamily="50" charset="-128"/>
              </a:rPr>
              <a:t>：</a:t>
            </a:r>
            <a:endParaRPr lang="en-US" altLang="ja-JP" sz="1600" b="1">
              <a:latin typeface="Century" pitchFamily="18" charset="0"/>
              <a:ea typeface="HGP創英角ｺﾞｼｯｸUB" pitchFamily="50" charset="-128"/>
            </a:endParaRP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X.Yang, H. Ueno, Y. Ishibashi, M. Wada, T. Sonoda, Y. Itou , </a:t>
            </a:r>
          </a:p>
          <a:p>
            <a:pPr eaLnBrk="1" hangingPunct="1"/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      T. Kobayashi, S. Nishimura, M, Nishimura, K. Yoneda, S. Kubono</a:t>
            </a:r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34925" y="2946400"/>
            <a:ext cx="2298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Osaka Univ.:</a:t>
            </a: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T. Fujita, T. Shimoda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50800" y="2370138"/>
            <a:ext cx="2470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CYRIC, Tohoku Univ.:</a:t>
            </a: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T. Wakui, T. Shinozuka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2827338" y="3090863"/>
            <a:ext cx="3257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Meiji Univ.:</a:t>
            </a: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K. Imamura, Y. Yamaguchi,</a:t>
            </a:r>
          </a:p>
          <a:p>
            <a:pPr eaLnBrk="1" hangingPunct="1"/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        Y. Mitsuya, S. Arai, M. Muraoka</a:t>
            </a: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2635250" y="5589588"/>
            <a:ext cx="3736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Tokyo Univ. of Agriculture and Tech.</a:t>
            </a:r>
            <a:r>
              <a:rPr lang="ja-JP" altLang="en-US" sz="1600" b="1">
                <a:latin typeface="Century" pitchFamily="18" charset="0"/>
                <a:ea typeface="HGP創英角ｺﾞｼｯｸUB" pitchFamily="50" charset="-128"/>
              </a:rPr>
              <a:t>：</a:t>
            </a:r>
            <a:endParaRPr lang="en-US" altLang="ja-JP" sz="1600" b="1">
              <a:latin typeface="Century" pitchFamily="18" charset="0"/>
              <a:ea typeface="HGP創英角ｺﾞｼｯｸUB" pitchFamily="50" charset="-128"/>
            </a:endParaRP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A. Hatakeyama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114300" y="746125"/>
            <a:ext cx="84788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Spokesperson:</a:t>
            </a:r>
          </a:p>
          <a:p>
            <a:pPr eaLnBrk="1" hangingPunct="1"/>
            <a:r>
              <a:rPr lang="ja-JP" altLang="en-US" b="1">
                <a:solidFill>
                  <a:srgbClr val="0000FF"/>
                </a:solidFill>
                <a:latin typeface="Century" pitchFamily="18" charset="0"/>
                <a:ea typeface="HGP創英角ｺﾞｼｯｸUB" pitchFamily="50" charset="-128"/>
              </a:rPr>
              <a:t>   </a:t>
            </a:r>
            <a:r>
              <a:rPr lang="en-US" altLang="ja-JP" b="1" u="sng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Takeshi Furukawa</a:t>
            </a:r>
            <a:r>
              <a:rPr lang="en-US" altLang="ja-JP" b="1">
                <a:solidFill>
                  <a:srgbClr val="0000FF"/>
                </a:solidFill>
                <a:latin typeface="Century" pitchFamily="18" charset="0"/>
                <a:ea typeface="HGP創英角ｺﾞｼｯｸUB" pitchFamily="50" charset="-128"/>
              </a:rPr>
              <a:t> </a:t>
            </a:r>
            <a:r>
              <a:rPr lang="en-US" altLang="ja-JP" sz="14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(Tokyo</a:t>
            </a:r>
            <a:r>
              <a:rPr lang="ja-JP" altLang="en-US" sz="14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 </a:t>
            </a:r>
            <a:r>
              <a:rPr lang="en-US" altLang="ja-JP" sz="14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Metropolitan University)</a:t>
            </a:r>
            <a:r>
              <a:rPr lang="en-US" altLang="ja-JP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,  Yukari Matsuo </a:t>
            </a:r>
            <a:r>
              <a:rPr lang="en-US" altLang="ja-JP" sz="14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(Hosei University)</a:t>
            </a:r>
            <a:endParaRPr lang="en-US" altLang="ja-JP" sz="500" b="1">
              <a:solidFill>
                <a:srgbClr val="000000"/>
              </a:solidFill>
              <a:latin typeface="Century" pitchFamily="18" charset="0"/>
              <a:ea typeface="HGP創英角ｺﾞｼｯｸUB" pitchFamily="50" charset="-128"/>
            </a:endParaRPr>
          </a:p>
          <a:p>
            <a:pPr eaLnBrk="1" hangingPunct="1"/>
            <a:r>
              <a:rPr lang="en-US" altLang="ja-JP" sz="1200" b="1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                          </a:t>
            </a:r>
            <a:r>
              <a:rPr lang="en-US" altLang="ja-JP" sz="1400" b="1">
                <a:solidFill>
                  <a:srgbClr val="333399"/>
                </a:solidFill>
                <a:latin typeface="Century" pitchFamily="18" charset="0"/>
                <a:ea typeface="HGP創英角ｺﾞｼｯｸUB" pitchFamily="50" charset="-128"/>
              </a:rPr>
              <a:t>Email: takeshi@tmu.ac.jp</a:t>
            </a:r>
            <a:endParaRPr lang="ja-JP" altLang="en-US" sz="1600" b="1">
              <a:solidFill>
                <a:srgbClr val="333399"/>
              </a:solidFill>
              <a:latin typeface="Century" pitchFamily="18" charset="0"/>
              <a:ea typeface="MS Mincho" pitchFamily="49" charset="-128"/>
            </a:endParaRP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2663825" y="6188075"/>
            <a:ext cx="1917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CNS, Univ. Tokyo:</a:t>
            </a:r>
          </a:p>
          <a:p>
            <a:pPr eaLnBrk="1" hangingPunct="1"/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      Y. Oshiro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2624138" y="4027488"/>
            <a:ext cx="2589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Tokyo Gakugei Univ.:</a:t>
            </a: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　 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H. Tetsuka, Y.Tsutsui, </a:t>
            </a:r>
          </a:p>
          <a:p>
            <a:pPr eaLnBrk="1" hangingPunct="1"/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        Y. Ebara, M. Hayasaka, 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pic>
        <p:nvPicPr>
          <p:cNvPr id="24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423988"/>
            <a:ext cx="10795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700213"/>
            <a:ext cx="1076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479675"/>
            <a:ext cx="11271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5267325"/>
            <a:ext cx="23955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284538"/>
            <a:ext cx="19065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992563"/>
            <a:ext cx="15367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06925"/>
            <a:ext cx="172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9" descr="C:\Users\takeshi\Google Drive\2009020514035549275508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88088"/>
            <a:ext cx="1168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0" descr="C:\Users\takeshi\Downloads\cns-logo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37275"/>
            <a:ext cx="647700" cy="604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Text Box 17"/>
          <p:cNvSpPr txBox="1">
            <a:spLocks noChangeArrowheads="1"/>
          </p:cNvSpPr>
          <p:nvPr/>
        </p:nvSpPr>
        <p:spPr bwMode="auto">
          <a:xfrm>
            <a:off x="2663825" y="4819650"/>
            <a:ext cx="33353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latin typeface="Century" pitchFamily="18" charset="0"/>
                <a:ea typeface="HGP創英角ｺﾞｼｯｸUB" pitchFamily="50" charset="-128"/>
              </a:rPr>
              <a:t>Tokyo institute of Technology:</a:t>
            </a:r>
          </a:p>
          <a:p>
            <a:pPr eaLnBrk="1" hangingPunct="1"/>
            <a:r>
              <a:rPr lang="ja-JP" altLang="en-US" sz="1400" b="1">
                <a:latin typeface="Century" pitchFamily="18" charset="0"/>
                <a:ea typeface="HGP創英角ｺﾞｼｯｸUB" pitchFamily="50" charset="-128"/>
              </a:rPr>
              <a:t>       </a:t>
            </a:r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Y. Ichikawa, K. Asahi, N. Yoshida,</a:t>
            </a:r>
          </a:p>
          <a:p>
            <a:pPr eaLnBrk="1" hangingPunct="1"/>
            <a:r>
              <a:rPr lang="en-US" altLang="ja-JP" sz="1400" b="1">
                <a:latin typeface="Century" pitchFamily="18" charset="0"/>
                <a:ea typeface="HGP創英角ｺﾞｼｯｸUB" pitchFamily="50" charset="-128"/>
              </a:rPr>
              <a:t>      H. Shirai, Y. Kondo</a:t>
            </a:r>
            <a:endParaRPr lang="ja-JP" altLang="en-US" sz="1400" b="1">
              <a:latin typeface="Century" pitchFamily="18" charset="0"/>
              <a:ea typeface="HGP創英角ｺﾞｼｯｸUB" pitchFamily="50" charset="-128"/>
            </a:endParaRPr>
          </a:p>
        </p:txBody>
      </p:sp>
      <p:sp>
        <p:nvSpPr>
          <p:cNvPr id="23" name="Rectangle 41"/>
          <p:cNvSpPr txBox="1">
            <a:spLocks noChangeArrowheads="1"/>
          </p:cNvSpPr>
          <p:nvPr/>
        </p:nvSpPr>
        <p:spPr bwMode="auto">
          <a:xfrm>
            <a:off x="-3175" y="33338"/>
            <a:ext cx="85359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3200" b="1" i="1" kern="0" dirty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Collaboration</a:t>
            </a:r>
          </a:p>
        </p:txBody>
      </p:sp>
      <p:sp>
        <p:nvSpPr>
          <p:cNvPr id="24598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pic>
        <p:nvPicPr>
          <p:cNvPr id="24599" name="Picture 2" descr="C:\Users\Takeshi\Google Drive\OROCHI\写真\コラボレーション\P100050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4900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2544763" y="2349500"/>
            <a:ext cx="4043362" cy="3887788"/>
            <a:chOff x="2905125" y="2903562"/>
            <a:chExt cx="3333750" cy="3333750"/>
          </a:xfrm>
        </p:grpSpPr>
        <p:pic>
          <p:nvPicPr>
            <p:cNvPr id="25605" name="Picture 9" descr="fukusuketop0000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25" y="2903562"/>
              <a:ext cx="3333750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正方形/長方形 1"/>
            <p:cNvSpPr>
              <a:spLocks noChangeArrowheads="1"/>
            </p:cNvSpPr>
            <p:nvPr/>
          </p:nvSpPr>
          <p:spPr bwMode="auto">
            <a:xfrm>
              <a:off x="2905125" y="2903562"/>
              <a:ext cx="3333750" cy="38142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FFFFFF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25607" name="正方形/長方形 6"/>
            <p:cNvSpPr>
              <a:spLocks noChangeArrowheads="1"/>
            </p:cNvSpPr>
            <p:nvPr/>
          </p:nvSpPr>
          <p:spPr bwMode="auto">
            <a:xfrm>
              <a:off x="5842422" y="3055962"/>
              <a:ext cx="385762" cy="13811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FFFFFF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25603" name="Rectangle 34"/>
          <p:cNvSpPr>
            <a:spLocks noChangeArrowheads="1"/>
          </p:cNvSpPr>
          <p:nvPr/>
        </p:nvSpPr>
        <p:spPr bwMode="auto">
          <a:xfrm>
            <a:off x="285750" y="1773238"/>
            <a:ext cx="8639175" cy="86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4800" b="1" i="1">
                <a:solidFill>
                  <a:srgbClr val="000000"/>
                </a:solidFill>
                <a:ea typeface="HG創英角ｺﾞｼｯｸUB" pitchFamily="49" charset="-128"/>
              </a:rPr>
              <a:t>Thank you for your attention.</a:t>
            </a:r>
            <a:endParaRPr lang="ja-JP" altLang="en-US" sz="4800" b="1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95963" y="34925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16100"/>
            <a:ext cx="4500563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14625" y="4919663"/>
            <a:ext cx="1368425" cy="13668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073400" y="5568950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3073400" y="4992688"/>
            <a:ext cx="647700" cy="650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30350" y="1285875"/>
            <a:ext cx="1871663" cy="18002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3159125"/>
            <a:ext cx="1368425" cy="13668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4513" y="4919663"/>
            <a:ext cx="1368425" cy="13668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714625" y="3159125"/>
            <a:ext cx="1368425" cy="13668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86000" y="3951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sz="1200" b="1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1984375" y="5640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sz="1200" b="1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192213" y="4570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sz="1200" b="1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362325" y="4643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 sz="1200" b="1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695450" y="1428750"/>
            <a:ext cx="1500188" cy="15001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904875" y="5292725"/>
            <a:ext cx="649288" cy="6492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366963" y="2090738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035175" y="2078038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＋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682875" y="21336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</a:t>
            </a:r>
            <a:r>
              <a:rPr lang="en-US" altLang="ja-JP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-</a:t>
            </a: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963613" y="5353050"/>
            <a:ext cx="504825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833438" y="3519488"/>
            <a:ext cx="719137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3144838" y="5353050"/>
            <a:ext cx="504825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3073400" y="3808413"/>
            <a:ext cx="647700" cy="650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3073400" y="3303588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26648" name="Group 41"/>
          <p:cNvGrpSpPr>
            <a:grpSpLocks/>
          </p:cNvGrpSpPr>
          <p:nvPr/>
        </p:nvGrpSpPr>
        <p:grpSpPr bwMode="auto">
          <a:xfrm>
            <a:off x="976313" y="3376613"/>
            <a:ext cx="431800" cy="1008062"/>
            <a:chOff x="2699" y="3475"/>
            <a:chExt cx="272" cy="635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699" y="3475"/>
              <a:ext cx="272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699" y="3837"/>
              <a:ext cx="272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2789" y="3748"/>
              <a:ext cx="91" cy="9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789" y="3702"/>
              <a:ext cx="91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grpSp>
        <p:nvGrpSpPr>
          <p:cNvPr id="26649" name="Group 43"/>
          <p:cNvGrpSpPr>
            <a:grpSpLocks/>
          </p:cNvGrpSpPr>
          <p:nvPr/>
        </p:nvGrpSpPr>
        <p:grpSpPr bwMode="auto">
          <a:xfrm>
            <a:off x="3178175" y="3376613"/>
            <a:ext cx="431800" cy="1008062"/>
            <a:chOff x="2699" y="3475"/>
            <a:chExt cx="272" cy="635"/>
          </a:xfrm>
        </p:grpSpPr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2699" y="3475"/>
              <a:ext cx="272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2699" y="3837"/>
              <a:ext cx="272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2789" y="3748"/>
              <a:ext cx="91" cy="9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2789" y="3702"/>
              <a:ext cx="91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847850" y="1581150"/>
            <a:ext cx="1204913" cy="12049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2814638" y="2438400"/>
            <a:ext cx="215900" cy="217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767013" y="2773363"/>
            <a:ext cx="67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He </a:t>
            </a:r>
            <a:r>
              <a:rPr lang="en-US" altLang="ja-JP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ﾌﾟﾚｾﾞﾝｽEB" pitchFamily="18" charset="-128"/>
              </a:rPr>
              <a:t>II</a:t>
            </a:r>
            <a:endParaRPr lang="ja-JP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ﾌﾟﾚｾﾞﾝｽEB" pitchFamily="18" charset="-128"/>
            </a:endParaRPr>
          </a:p>
        </p:txBody>
      </p:sp>
      <p:sp>
        <p:nvSpPr>
          <p:cNvPr id="39" name="テキスト ボックス 42"/>
          <p:cNvSpPr txBox="1">
            <a:spLocks noChangeArrowheads="1"/>
          </p:cNvSpPr>
          <p:nvPr/>
        </p:nvSpPr>
        <p:spPr bwMode="auto">
          <a:xfrm>
            <a:off x="61913" y="4572000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absorb</a:t>
            </a:r>
            <a:endParaRPr lang="ja-JP" alt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Mincho" pitchFamily="49" charset="-128"/>
            </a:endParaRPr>
          </a:p>
        </p:txBody>
      </p:sp>
      <p:sp>
        <p:nvSpPr>
          <p:cNvPr id="40" name="テキスト ボックス 43"/>
          <p:cNvSpPr txBox="1">
            <a:spLocks noChangeArrowheads="1"/>
          </p:cNvSpPr>
          <p:nvPr/>
        </p:nvSpPr>
        <p:spPr bwMode="auto">
          <a:xfrm>
            <a:off x="3440113" y="4572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radiate</a:t>
            </a:r>
            <a:endParaRPr lang="ja-JP" alt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Mincho" pitchFamily="49" charset="-128"/>
            </a:endParaRPr>
          </a:p>
        </p:txBody>
      </p:sp>
      <p:sp>
        <p:nvSpPr>
          <p:cNvPr id="41" name="テキスト ボックス 44"/>
          <p:cNvSpPr txBox="1">
            <a:spLocks noChangeArrowheads="1"/>
          </p:cNvSpPr>
          <p:nvPr/>
        </p:nvSpPr>
        <p:spPr bwMode="auto">
          <a:xfrm>
            <a:off x="1857375" y="3643313"/>
            <a:ext cx="881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deform</a:t>
            </a:r>
            <a:endParaRPr lang="ja-JP" alt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Mincho" pitchFamily="49" charset="-128"/>
            </a:endParaRPr>
          </a:p>
        </p:txBody>
      </p:sp>
      <p:sp>
        <p:nvSpPr>
          <p:cNvPr id="42" name="テキスト ボックス 45"/>
          <p:cNvSpPr txBox="1">
            <a:spLocks noChangeArrowheads="1"/>
          </p:cNvSpPr>
          <p:nvPr/>
        </p:nvSpPr>
        <p:spPr bwMode="auto">
          <a:xfrm>
            <a:off x="1857375" y="5357813"/>
            <a:ext cx="881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deform</a:t>
            </a:r>
            <a:endParaRPr lang="ja-JP" alt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Mincho" pitchFamily="49" charset="-128"/>
            </a:endParaRPr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auto">
          <a:xfrm>
            <a:off x="4067175" y="1143000"/>
            <a:ext cx="5041900" cy="785813"/>
          </a:xfrm>
          <a:prstGeom prst="roundRect">
            <a:avLst>
              <a:gd name="adj" fmla="val 16667"/>
            </a:avLst>
          </a:prstGeom>
          <a:solidFill>
            <a:srgbClr val="FFF6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 b="1">
              <a:solidFill>
                <a:srgbClr val="0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4067175" y="1196975"/>
            <a:ext cx="497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・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Need more energy </a:t>
            </a:r>
            <a:r>
              <a:rPr lang="ja-JP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→ </a:t>
            </a:r>
            <a:r>
              <a:rPr lang="en-US" altLang="ja-JP" sz="16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blue shifted abs. spectrum</a:t>
            </a:r>
            <a:endParaRPr lang="ja-JP" altLang="en-US" sz="1600" b="1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076700" y="1577975"/>
            <a:ext cx="503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・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Different atom-He distance </a:t>
            </a:r>
            <a:r>
              <a:rPr lang="ja-JP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→ </a:t>
            </a:r>
            <a:r>
              <a:rPr lang="en-US" altLang="ja-JP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broadened spectra</a:t>
            </a:r>
            <a:endParaRPr lang="ja-JP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6500813" y="1928813"/>
            <a:ext cx="46037" cy="428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1200" b="1">
              <a:solidFill>
                <a:srgbClr val="000000"/>
              </a:solidFill>
              <a:latin typeface="ＭＳ 明朝" pitchFamily="17" charset="-128"/>
              <a:ea typeface="ＭＳ 明朝" pitchFamily="17" charset="-128"/>
              <a:cs typeface="+mn-cs"/>
            </a:endParaRPr>
          </a:p>
        </p:txBody>
      </p:sp>
      <p:sp>
        <p:nvSpPr>
          <p:cNvPr id="47" name="テキスト ボックス 45"/>
          <p:cNvSpPr txBox="1">
            <a:spLocks noChangeArrowheads="1"/>
          </p:cNvSpPr>
          <p:nvPr/>
        </p:nvSpPr>
        <p:spPr bwMode="auto">
          <a:xfrm>
            <a:off x="5129213" y="2181225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ground</a:t>
            </a:r>
          </a:p>
          <a:p>
            <a:pPr eaLnBrk="1" hangingPunct="1"/>
            <a:r>
              <a:rPr lang="en-US" altLang="ja-JP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  state</a:t>
            </a:r>
            <a:endParaRPr lang="ja-JP" altLang="en-US" sz="12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48" name="テキスト ボックス 46"/>
          <p:cNvSpPr txBox="1">
            <a:spLocks noChangeArrowheads="1"/>
          </p:cNvSpPr>
          <p:nvPr/>
        </p:nvSpPr>
        <p:spPr bwMode="auto">
          <a:xfrm>
            <a:off x="5651500" y="3898900"/>
            <a:ext cx="17065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Atom-He distance</a:t>
            </a:r>
            <a:endParaRPr lang="ja-JP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49" name="テキスト ボックス 47"/>
          <p:cNvSpPr txBox="1">
            <a:spLocks noChangeArrowheads="1"/>
          </p:cNvSpPr>
          <p:nvPr/>
        </p:nvSpPr>
        <p:spPr bwMode="auto">
          <a:xfrm rot="-5400000">
            <a:off x="3841750" y="2889250"/>
            <a:ext cx="1584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Energy potential</a:t>
            </a:r>
            <a:endParaRPr lang="ja-JP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50" name="テキスト ボックス 48"/>
          <p:cNvSpPr txBox="1">
            <a:spLocks noChangeArrowheads="1"/>
          </p:cNvSpPr>
          <p:nvPr/>
        </p:nvSpPr>
        <p:spPr bwMode="auto">
          <a:xfrm>
            <a:off x="5822950" y="1966913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excited</a:t>
            </a:r>
          </a:p>
          <a:p>
            <a:pPr eaLnBrk="1" hangingPunct="1"/>
            <a:r>
              <a:rPr lang="en-US" altLang="ja-JP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   state</a:t>
            </a:r>
            <a:endParaRPr lang="ja-JP" altLang="en-US" sz="12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51" name="Rectangle 41"/>
          <p:cNvSpPr txBox="1">
            <a:spLocks noChangeArrowheads="1"/>
          </p:cNvSpPr>
          <p:nvPr/>
        </p:nvSpPr>
        <p:spPr bwMode="auto">
          <a:xfrm>
            <a:off x="1143000" y="88900"/>
            <a:ext cx="6572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r>
              <a:rPr kumimoji="0" lang="en-US" altLang="ja-JP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</a:rPr>
              <a:t>Atomic Spectra in He</a:t>
            </a:r>
            <a:r>
              <a:rPr kumimoji="0" lang="en-US" altLang="ja-JP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kumimoji="0" lang="en-US" altLang="ja-JP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</a:rPr>
              <a:t>II</a:t>
            </a:r>
            <a:endParaRPr kumimoji="0" lang="en-US" altLang="ja-JP" sz="40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26666" name="テキスト ボックス 47"/>
          <p:cNvSpPr txBox="1">
            <a:spLocks noChangeArrowheads="1"/>
          </p:cNvSpPr>
          <p:nvPr/>
        </p:nvSpPr>
        <p:spPr bwMode="auto">
          <a:xfrm rot="-5400000">
            <a:off x="4558506" y="3296444"/>
            <a:ext cx="7667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  </a:t>
            </a:r>
            <a:endParaRPr lang="ja-JP" altLang="en-US" sz="14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67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9055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テキスト ボックス 66"/>
          <p:cNvSpPr txBox="1">
            <a:spLocks noChangeArrowheads="1"/>
          </p:cNvSpPr>
          <p:nvPr/>
        </p:nvSpPr>
        <p:spPr bwMode="auto">
          <a:xfrm>
            <a:off x="6221413" y="2411413"/>
            <a:ext cx="2814637" cy="5857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Preliminarily</a:t>
            </a:r>
            <a:endParaRPr lang="en-US" altLang="ja-JP" sz="2800" b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cxnSp>
        <p:nvCxnSpPr>
          <p:cNvPr id="27652" name="直線コネクタ 3"/>
          <p:cNvCxnSpPr>
            <a:cxnSpLocks noChangeShapeType="1"/>
          </p:cNvCxnSpPr>
          <p:nvPr/>
        </p:nvCxnSpPr>
        <p:spPr bwMode="auto">
          <a:xfrm>
            <a:off x="1106488" y="3425825"/>
            <a:ext cx="50498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" name="テキスト ボックス 66"/>
          <p:cNvSpPr txBox="1">
            <a:spLocks noChangeArrowheads="1"/>
          </p:cNvSpPr>
          <p:nvPr/>
        </p:nvSpPr>
        <p:spPr bwMode="auto">
          <a:xfrm>
            <a:off x="1673225" y="3541713"/>
            <a:ext cx="4122738" cy="387350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B.G. from stray laser light</a:t>
            </a:r>
            <a:endParaRPr lang="en-US" altLang="ja-JP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cxnSp>
        <p:nvCxnSpPr>
          <p:cNvPr id="27654" name="直線コネクタ 6"/>
          <p:cNvCxnSpPr>
            <a:cxnSpLocks noChangeShapeType="1"/>
          </p:cNvCxnSpPr>
          <p:nvPr/>
        </p:nvCxnSpPr>
        <p:spPr bwMode="auto">
          <a:xfrm>
            <a:off x="1106488" y="1435100"/>
            <a:ext cx="49180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27655" name="直線矢印コネクタ 8"/>
          <p:cNvCxnSpPr>
            <a:cxnSpLocks noChangeShapeType="1"/>
          </p:cNvCxnSpPr>
          <p:nvPr/>
        </p:nvCxnSpPr>
        <p:spPr bwMode="auto">
          <a:xfrm>
            <a:off x="5292725" y="1435100"/>
            <a:ext cx="0" cy="1990725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8" name="テキスト ボックス 66"/>
          <p:cNvSpPr txBox="1">
            <a:spLocks noChangeArrowheads="1"/>
          </p:cNvSpPr>
          <p:nvPr/>
        </p:nvSpPr>
        <p:spPr bwMode="auto">
          <a:xfrm>
            <a:off x="1403350" y="2062163"/>
            <a:ext cx="4535488" cy="4270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B.G. from unpolarized atoms</a:t>
            </a:r>
            <a:endParaRPr lang="en-US" altLang="ja-JP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088" y="4983163"/>
            <a:ext cx="3024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Increase rf power</a:t>
            </a:r>
            <a:endParaRPr lang="ja-JP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388" y="5414963"/>
            <a:ext cx="53990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Reduce remaining stray laser light</a:t>
            </a:r>
            <a:endParaRPr lang="ja-JP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388" y="5919788"/>
            <a:ext cx="44592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Reduce stray magnetic field</a:t>
            </a:r>
            <a:endParaRPr lang="ja-JP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388" y="6423025"/>
            <a:ext cx="4984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Reduce convection flow in He II</a:t>
            </a:r>
            <a:endParaRPr lang="ja-JP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2088" y="4508500"/>
            <a:ext cx="4800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Increase polarization of atoms</a:t>
            </a:r>
            <a:endParaRPr lang="ja-JP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5329237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1"/>
          <p:cNvSpPr txBox="1">
            <a:spLocks noChangeArrowheads="1"/>
          </p:cNvSpPr>
          <p:nvPr/>
        </p:nvSpPr>
        <p:spPr bwMode="auto">
          <a:xfrm>
            <a:off x="139700" y="115888"/>
            <a:ext cx="8535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2800" b="1" i="1" kern="0" dirty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Optical-Detected Magnetic Resonance</a:t>
            </a:r>
          </a:p>
        </p:txBody>
      </p:sp>
      <p:grpSp>
        <p:nvGrpSpPr>
          <p:cNvPr id="4" name="グループ化 2063"/>
          <p:cNvGrpSpPr>
            <a:grpSpLocks/>
          </p:cNvGrpSpPr>
          <p:nvPr/>
        </p:nvGrpSpPr>
        <p:grpSpPr bwMode="auto">
          <a:xfrm>
            <a:off x="3805238" y="3341688"/>
            <a:ext cx="5264150" cy="3613150"/>
            <a:chOff x="3054593" y="1501747"/>
            <a:chExt cx="6186052" cy="4370598"/>
          </a:xfrm>
        </p:grpSpPr>
        <p:pic>
          <p:nvPicPr>
            <p:cNvPr id="2874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93" y="1501747"/>
              <a:ext cx="6186052" cy="437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円/楕円 5"/>
            <p:cNvSpPr/>
            <p:nvPr/>
          </p:nvSpPr>
          <p:spPr>
            <a:xfrm>
              <a:off x="5233516" y="3368277"/>
              <a:ext cx="162299" cy="168986"/>
            </a:xfrm>
            <a:prstGeom prst="ellipse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</p:grpSp>
      <p:sp>
        <p:nvSpPr>
          <p:cNvPr id="7" name="テキスト ボックス 72"/>
          <p:cNvSpPr txBox="1">
            <a:spLocks noChangeArrowheads="1"/>
          </p:cNvSpPr>
          <p:nvPr/>
        </p:nvSpPr>
        <p:spPr bwMode="auto">
          <a:xfrm>
            <a:off x="5076825" y="3625850"/>
            <a:ext cx="403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(applying RF with the frequency 2 MHz)</a:t>
            </a:r>
            <a:endParaRPr lang="ja-JP" altLang="en-US" sz="1400" b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28678" name="グループ化 8"/>
          <p:cNvGrpSpPr>
            <a:grpSpLocks/>
          </p:cNvGrpSpPr>
          <p:nvPr/>
        </p:nvGrpSpPr>
        <p:grpSpPr bwMode="auto">
          <a:xfrm>
            <a:off x="3600450" y="765175"/>
            <a:ext cx="392113" cy="1377950"/>
            <a:chOff x="2792374" y="2204864"/>
            <a:chExt cx="749421" cy="2808312"/>
          </a:xfrm>
        </p:grpSpPr>
        <p:sp>
          <p:nvSpPr>
            <p:cNvPr id="9" name="円/楕円 8"/>
            <p:cNvSpPr/>
            <p:nvPr/>
          </p:nvSpPr>
          <p:spPr>
            <a:xfrm>
              <a:off x="2792374" y="2204864"/>
              <a:ext cx="464217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925874" y="2204864"/>
              <a:ext cx="464217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077578" y="2204864"/>
              <a:ext cx="464217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flipV="1">
            <a:off x="142875" y="1484313"/>
            <a:ext cx="4465638" cy="635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135188" y="790575"/>
            <a:ext cx="7937" cy="1425575"/>
          </a:xfrm>
          <a:prstGeom prst="line">
            <a:avLst/>
          </a:prstGeom>
          <a:ln w="28575">
            <a:prstDash val="sys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2049463" y="1419225"/>
            <a:ext cx="150812" cy="1412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cs typeface="ＤＨＰ平成ゴシックW5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446088" y="1312863"/>
            <a:ext cx="979487" cy="3429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cs typeface="ＤＨＰ平成ゴシックW5"/>
            </a:endParaRPr>
          </a:p>
        </p:txBody>
      </p:sp>
      <p:grpSp>
        <p:nvGrpSpPr>
          <p:cNvPr id="28683" name="グループ化 7"/>
          <p:cNvGrpSpPr>
            <a:grpSpLocks/>
          </p:cNvGrpSpPr>
          <p:nvPr/>
        </p:nvGrpSpPr>
        <p:grpSpPr bwMode="auto">
          <a:xfrm>
            <a:off x="503238" y="836613"/>
            <a:ext cx="392112" cy="1379537"/>
            <a:chOff x="2792374" y="2204864"/>
            <a:chExt cx="749421" cy="2808312"/>
          </a:xfrm>
        </p:grpSpPr>
        <p:sp>
          <p:nvSpPr>
            <p:cNvPr id="17" name="円/楕円 3"/>
            <p:cNvSpPr/>
            <p:nvPr/>
          </p:nvSpPr>
          <p:spPr>
            <a:xfrm>
              <a:off x="2792374" y="2204864"/>
              <a:ext cx="464216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925874" y="2204864"/>
              <a:ext cx="464216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077579" y="2204864"/>
              <a:ext cx="464216" cy="2808312"/>
            </a:xfrm>
            <a:prstGeom prst="ellips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cs typeface="ＤＨＰ平成ゴシックW5"/>
              </a:endParaRPr>
            </a:p>
          </p:txBody>
        </p:sp>
      </p:grp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4103688" y="1555750"/>
            <a:ext cx="137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sz="2400" b="1" baseline="-25000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coil</a:t>
            </a:r>
            <a:endParaRPr lang="ja-JP" altLang="en-US" sz="2400" b="1" baseline="-25000">
              <a:solidFill>
                <a:srgbClr val="FFC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8685" name="テキスト ボックス 15"/>
          <p:cNvSpPr txBox="1">
            <a:spLocks noChangeArrowheads="1"/>
          </p:cNvSpPr>
          <p:nvPr/>
        </p:nvSpPr>
        <p:spPr bwMode="auto">
          <a:xfrm>
            <a:off x="1022350" y="830263"/>
            <a:ext cx="105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7030A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sz="2400" b="1" baseline="-25000">
                <a:solidFill>
                  <a:srgbClr val="7030A0"/>
                </a:solidFill>
                <a:latin typeface="Tahoma" pitchFamily="34" charset="0"/>
                <a:ea typeface="MS PGothic" pitchFamily="34" charset="-128"/>
              </a:rPr>
              <a:t>room</a:t>
            </a:r>
            <a:endParaRPr lang="ja-JP" altLang="en-US" sz="2400" b="1" baseline="-25000">
              <a:solidFill>
                <a:srgbClr val="7030A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695325" y="1322388"/>
            <a:ext cx="730250" cy="34448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cs typeface="ＤＨＰ平成ゴシックW5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2135188" y="1484313"/>
            <a:ext cx="2165350" cy="63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2024063" y="1279525"/>
            <a:ext cx="112712" cy="21907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084388" y="1279525"/>
            <a:ext cx="211931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03700" y="1279525"/>
            <a:ext cx="88900" cy="2047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2146300" y="1311275"/>
            <a:ext cx="2078038" cy="173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104"/>
          <p:cNvGrpSpPr>
            <a:grpSpLocks/>
          </p:cNvGrpSpPr>
          <p:nvPr/>
        </p:nvGrpSpPr>
        <p:grpSpPr bwMode="auto">
          <a:xfrm>
            <a:off x="2152650" y="1246188"/>
            <a:ext cx="223838" cy="249237"/>
            <a:chOff x="2310814" y="5551569"/>
            <a:chExt cx="222609" cy="248711"/>
          </a:xfrm>
        </p:grpSpPr>
        <p:cxnSp>
          <p:nvCxnSpPr>
            <p:cNvPr id="29" name="直線矢印コネクタ 28"/>
            <p:cNvCxnSpPr/>
            <p:nvPr/>
          </p:nvCxnSpPr>
          <p:spPr>
            <a:xfrm flipV="1">
              <a:off x="2310814" y="5551569"/>
              <a:ext cx="0" cy="2122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2310814" y="5792360"/>
              <a:ext cx="222609" cy="792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326602" y="5565826"/>
              <a:ext cx="85254" cy="22653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116"/>
          <p:cNvGrpSpPr>
            <a:grpSpLocks/>
          </p:cNvGrpSpPr>
          <p:nvPr/>
        </p:nvGrpSpPr>
        <p:grpSpPr bwMode="auto">
          <a:xfrm>
            <a:off x="2052638" y="1271588"/>
            <a:ext cx="1262062" cy="212725"/>
            <a:chOff x="2244252" y="5589893"/>
            <a:chExt cx="1261191" cy="213396"/>
          </a:xfrm>
        </p:grpSpPr>
        <p:grpSp>
          <p:nvGrpSpPr>
            <p:cNvPr id="28734" name="グループ化 66589"/>
            <p:cNvGrpSpPr>
              <a:grpSpLocks/>
            </p:cNvGrpSpPr>
            <p:nvPr/>
          </p:nvGrpSpPr>
          <p:grpSpPr bwMode="auto">
            <a:xfrm>
              <a:off x="2324234" y="5598517"/>
              <a:ext cx="1181209" cy="204772"/>
              <a:chOff x="2324234" y="5598517"/>
              <a:chExt cx="1181209" cy="204772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3365839" y="5597855"/>
                <a:ext cx="88839" cy="2054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>
                <a:off x="2323572" y="5795326"/>
                <a:ext cx="1181871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2323572" y="5597855"/>
                <a:ext cx="1039094" cy="19747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コネクタ 33"/>
            <p:cNvCxnSpPr/>
            <p:nvPr/>
          </p:nvCxnSpPr>
          <p:spPr>
            <a:xfrm>
              <a:off x="2244252" y="5589893"/>
              <a:ext cx="1154902" cy="63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4175125" y="815975"/>
            <a:ext cx="43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</a:t>
            </a:r>
            <a:endParaRPr lang="ja-JP" altLang="en-US" sz="2400" b="1" baseline="-2500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2808288" y="7731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</a:t>
            </a:r>
            <a:endParaRPr lang="ja-JP" altLang="en-US" sz="2400" b="1" baseline="-2500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2879725" y="1493838"/>
            <a:ext cx="137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sz="2400" b="1" baseline="-25000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coil</a:t>
            </a:r>
            <a:endParaRPr lang="ja-JP" altLang="en-US" sz="2400" b="1" baseline="-25000">
              <a:solidFill>
                <a:srgbClr val="FFC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2087563" y="1493838"/>
            <a:ext cx="137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sz="2400" b="1" baseline="-25000">
                <a:solidFill>
                  <a:srgbClr val="FFC000"/>
                </a:solidFill>
                <a:latin typeface="Tahoma" pitchFamily="34" charset="0"/>
                <a:ea typeface="MS PGothic" pitchFamily="34" charset="-128"/>
              </a:rPr>
              <a:t>coil</a:t>
            </a:r>
            <a:endParaRPr lang="ja-JP" altLang="en-US" sz="2400" b="1" baseline="-25000">
              <a:solidFill>
                <a:srgbClr val="FFC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1871663" y="77311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</a:t>
            </a:r>
            <a:endParaRPr lang="ja-JP" altLang="en-US" sz="2400" b="1" baseline="-2500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5284788" y="1322388"/>
            <a:ext cx="389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coil</a:t>
            </a:r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: Max = Large polarization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/>
        </p:nvSpPr>
        <p:spPr bwMode="auto">
          <a:xfrm>
            <a:off x="5280025" y="169227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coil</a:t>
            </a:r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:   0    = Small polarization</a:t>
            </a:r>
            <a:endParaRPr lang="en-US" altLang="ja-JP" sz="1600" b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62" name="グループ化 61"/>
          <p:cNvGrpSpPr>
            <a:grpSpLocks/>
          </p:cNvGrpSpPr>
          <p:nvPr/>
        </p:nvGrpSpPr>
        <p:grpSpPr bwMode="auto">
          <a:xfrm>
            <a:off x="34925" y="2565400"/>
            <a:ext cx="3816350" cy="3667125"/>
            <a:chOff x="35570" y="2564904"/>
            <a:chExt cx="3816350" cy="3667125"/>
          </a:xfrm>
        </p:grpSpPr>
        <p:grpSp>
          <p:nvGrpSpPr>
            <p:cNvPr id="28719" name="グループ化 13"/>
            <p:cNvGrpSpPr>
              <a:grpSpLocks/>
            </p:cNvGrpSpPr>
            <p:nvPr/>
          </p:nvGrpSpPr>
          <p:grpSpPr bwMode="auto">
            <a:xfrm>
              <a:off x="35570" y="2564904"/>
              <a:ext cx="3816350" cy="3667125"/>
              <a:chOff x="5364087" y="1432520"/>
              <a:chExt cx="3816424" cy="3667205"/>
            </a:xfrm>
          </p:grpSpPr>
          <p:grpSp>
            <p:nvGrpSpPr>
              <p:cNvPr id="28724" name="グループ化 110"/>
              <p:cNvGrpSpPr>
                <a:grpSpLocks/>
              </p:cNvGrpSpPr>
              <p:nvPr/>
            </p:nvGrpSpPr>
            <p:grpSpPr bwMode="auto">
              <a:xfrm>
                <a:off x="5364087" y="1556792"/>
                <a:ext cx="3816424" cy="3542933"/>
                <a:chOff x="4974176" y="1254219"/>
                <a:chExt cx="4248347" cy="3542933"/>
              </a:xfrm>
            </p:grpSpPr>
            <p:pic>
              <p:nvPicPr>
                <p:cNvPr id="28732" name="Picture 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4048" y="1458466"/>
                  <a:ext cx="4218475" cy="3338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角丸四角形 52"/>
                <p:cNvSpPr/>
                <p:nvPr/>
              </p:nvSpPr>
              <p:spPr>
                <a:xfrm>
                  <a:off x="4974176" y="1253775"/>
                  <a:ext cx="3990336" cy="3411612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ja-JP" altLang="en-US" sz="2400">
                    <a:solidFill>
                      <a:srgbClr val="FFFFFF"/>
                    </a:solidFill>
                    <a:cs typeface="ＤＨＰ平成ゴシックW5"/>
                  </a:endParaRPr>
                </a:p>
              </p:txBody>
            </p:sp>
          </p:grpSp>
          <p:grpSp>
            <p:nvGrpSpPr>
              <p:cNvPr id="28725" name="グループ化 114"/>
              <p:cNvGrpSpPr>
                <a:grpSpLocks/>
              </p:cNvGrpSpPr>
              <p:nvPr/>
            </p:nvGrpSpPr>
            <p:grpSpPr bwMode="auto">
              <a:xfrm>
                <a:off x="6012159" y="1432520"/>
                <a:ext cx="1296143" cy="1259794"/>
                <a:chOff x="5970009" y="1405224"/>
                <a:chExt cx="1296143" cy="1259794"/>
              </a:xfrm>
            </p:grpSpPr>
            <p:grpSp>
              <p:nvGrpSpPr>
                <p:cNvPr id="28726" name="グループ化 115"/>
                <p:cNvGrpSpPr>
                  <a:grpSpLocks/>
                </p:cNvGrpSpPr>
                <p:nvPr/>
              </p:nvGrpSpPr>
              <p:grpSpPr bwMode="auto">
                <a:xfrm>
                  <a:off x="5970009" y="1405224"/>
                  <a:ext cx="749179" cy="870382"/>
                  <a:chOff x="5970009" y="1405224"/>
                  <a:chExt cx="749179" cy="870382"/>
                </a:xfrm>
              </p:grpSpPr>
              <p:sp>
                <p:nvSpPr>
                  <p:cNvPr id="50" name="下矢印 49"/>
                  <p:cNvSpPr/>
                  <p:nvPr/>
                </p:nvSpPr>
                <p:spPr>
                  <a:xfrm>
                    <a:off x="6041089" y="1557627"/>
                    <a:ext cx="558810" cy="725504"/>
                  </a:xfrm>
                  <a:prstGeom prst="downArrow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/>
                    <a:endParaRPr lang="ja-JP" altLang="en-US" sz="2400">
                      <a:solidFill>
                        <a:srgbClr val="000000"/>
                      </a:solidFill>
                      <a:cs typeface="ＤＨＰ平成ゴシックW5"/>
                    </a:endParaRPr>
                  </a:p>
                </p:txBody>
              </p:sp>
              <p:sp>
                <p:nvSpPr>
                  <p:cNvPr id="28731" name="テキスト ボックス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0009" y="1405224"/>
                    <a:ext cx="749179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b="1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B</a:t>
                    </a:r>
                    <a:r>
                      <a:rPr lang="en-US" altLang="ja-JP" b="1" baseline="-25000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coil</a:t>
                    </a:r>
                  </a:p>
                  <a:p>
                    <a:pPr algn="ctr" eaLnBrk="1" hangingPunct="1"/>
                    <a:r>
                      <a:rPr lang="en-US" altLang="ja-JP" b="1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max</a:t>
                    </a:r>
                    <a:endParaRPr lang="ja-JP" altLang="en-US" b="1">
                      <a:solidFill>
                        <a:srgbClr val="000000"/>
                      </a:solidFill>
                      <a:latin typeface="Tahoma" pitchFamily="34" charset="0"/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8727" name="グループ化 117"/>
                <p:cNvGrpSpPr>
                  <a:grpSpLocks/>
                </p:cNvGrpSpPr>
                <p:nvPr/>
              </p:nvGrpSpPr>
              <p:grpSpPr bwMode="auto">
                <a:xfrm>
                  <a:off x="6518777" y="1909280"/>
                  <a:ext cx="747375" cy="755738"/>
                  <a:chOff x="6518777" y="1909280"/>
                  <a:chExt cx="747375" cy="755738"/>
                </a:xfrm>
              </p:grpSpPr>
              <p:sp>
                <p:nvSpPr>
                  <p:cNvPr id="48" name="下矢印 47"/>
                  <p:cNvSpPr/>
                  <p:nvPr/>
                </p:nvSpPr>
                <p:spPr>
                  <a:xfrm>
                    <a:off x="6588787" y="1981500"/>
                    <a:ext cx="503247" cy="684226"/>
                  </a:xfrm>
                  <a:prstGeom prst="downArrow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/>
                    <a:endParaRPr lang="ja-JP" altLang="en-US" sz="2400">
                      <a:solidFill>
                        <a:srgbClr val="000000"/>
                      </a:solidFill>
                      <a:cs typeface="ＤＨＰ平成ゴシックW5"/>
                    </a:endParaRPr>
                  </a:p>
                </p:txBody>
              </p:sp>
              <p:sp>
                <p:nvSpPr>
                  <p:cNvPr id="28729" name="テキスト ボックス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8777" y="1909280"/>
                    <a:ext cx="747375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B</a:t>
                    </a:r>
                    <a:r>
                      <a:rPr lang="en-US" altLang="ja-JP" sz="2000" b="1" baseline="-25000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coil</a:t>
                    </a:r>
                  </a:p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latin typeface="Tahoma" pitchFamily="34" charset="0"/>
                        <a:ea typeface="MS PGothic" pitchFamily="34" charset="-128"/>
                      </a:rPr>
                      <a:t>0</a:t>
                    </a:r>
                    <a:endParaRPr lang="ja-JP" altLang="en-US" sz="2000" b="1">
                      <a:solidFill>
                        <a:srgbClr val="000000"/>
                      </a:solidFill>
                      <a:latin typeface="Tahoma" pitchFamily="34" charset="0"/>
                      <a:ea typeface="MS PGothic" pitchFamily="34" charset="-128"/>
                    </a:endParaRPr>
                  </a:p>
                </p:txBody>
              </p:sp>
            </p:grpSp>
          </p:grpSp>
        </p:grpSp>
        <p:sp>
          <p:nvSpPr>
            <p:cNvPr id="28720" name="テキスト ボックス 57"/>
            <p:cNvSpPr txBox="1">
              <a:spLocks noChangeArrowheads="1"/>
            </p:cNvSpPr>
            <p:nvPr/>
          </p:nvSpPr>
          <p:spPr bwMode="auto">
            <a:xfrm>
              <a:off x="2976741" y="4283804"/>
              <a:ext cx="659155" cy="3693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0000"/>
                  </a:solidFill>
                  <a:ea typeface="MS Mincho" pitchFamily="49" charset="-128"/>
                </a:rPr>
                <a:t>time</a:t>
              </a:r>
              <a:endParaRPr lang="ja-JP" altLang="en-US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28721" name="テキスト ボックス 58"/>
            <p:cNvSpPr txBox="1">
              <a:spLocks noChangeArrowheads="1"/>
            </p:cNvSpPr>
            <p:nvPr/>
          </p:nvSpPr>
          <p:spPr bwMode="auto">
            <a:xfrm>
              <a:off x="2987824" y="5651956"/>
              <a:ext cx="659155" cy="3693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0000"/>
                  </a:solidFill>
                  <a:ea typeface="MS Mincho" pitchFamily="49" charset="-128"/>
                </a:rPr>
                <a:t>time</a:t>
              </a:r>
              <a:endParaRPr lang="ja-JP" altLang="en-US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28722" name="テキスト ボックス 59"/>
            <p:cNvSpPr txBox="1">
              <a:spLocks noChangeArrowheads="1"/>
            </p:cNvSpPr>
            <p:nvPr/>
          </p:nvSpPr>
          <p:spPr bwMode="auto">
            <a:xfrm rot="-5400000">
              <a:off x="-286832" y="4908402"/>
              <a:ext cx="1394934" cy="5847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endParaRPr lang="en-US" altLang="ja-JP" sz="1600" b="1">
                <a:solidFill>
                  <a:srgbClr val="000000"/>
                </a:solidFill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b="1">
                  <a:solidFill>
                    <a:srgbClr val="000000"/>
                  </a:solidFill>
                  <a:ea typeface="MS Mincho" pitchFamily="49" charset="-128"/>
                </a:rPr>
                <a:t>LIF intensity</a:t>
              </a:r>
              <a:endParaRPr lang="ja-JP" altLang="en-US" sz="1600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28723" name="テキスト ボックス 60"/>
            <p:cNvSpPr txBox="1">
              <a:spLocks noChangeArrowheads="1"/>
            </p:cNvSpPr>
            <p:nvPr/>
          </p:nvSpPr>
          <p:spPr bwMode="auto">
            <a:xfrm rot="-5400000">
              <a:off x="-268721" y="3445186"/>
              <a:ext cx="1337226" cy="5847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endParaRPr lang="en-US" altLang="ja-JP" sz="1600" b="1">
                <a:solidFill>
                  <a:srgbClr val="000000"/>
                </a:solidFill>
                <a:ea typeface="MS Mincho" pitchFamily="49" charset="-128"/>
              </a:endParaRPr>
            </a:p>
            <a:p>
              <a:pPr eaLnBrk="1" hangingPunct="1"/>
              <a:r>
                <a:rPr lang="en-US" altLang="ja-JP" sz="1600" b="1">
                  <a:solidFill>
                    <a:srgbClr val="000000"/>
                  </a:solidFill>
                  <a:ea typeface="MS Mincho" pitchFamily="49" charset="-128"/>
                </a:rPr>
                <a:t>Coil current</a:t>
              </a:r>
              <a:endParaRPr lang="ja-JP" altLang="en-US" sz="1600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</p:grpSp>
      <p:sp>
        <p:nvSpPr>
          <p:cNvPr id="63" name="テキスト ボックス 62"/>
          <p:cNvSpPr txBox="1">
            <a:spLocks noChangeArrowheads="1"/>
          </p:cNvSpPr>
          <p:nvPr/>
        </p:nvSpPr>
        <p:spPr bwMode="auto">
          <a:xfrm>
            <a:off x="5219700" y="2627313"/>
            <a:ext cx="379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coil</a:t>
            </a:r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:   h</a:t>
            </a:r>
            <a:r>
              <a:rPr lang="en-US" altLang="ja-JP" b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n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rf</a:t>
            </a:r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/g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F</a:t>
            </a:r>
            <a:r>
              <a:rPr lang="en-US" altLang="ja-JP" b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ja-JP" b="1" baseline="-2500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B</a:t>
            </a:r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    = Resonance</a:t>
            </a:r>
            <a:endParaRPr lang="en-US" altLang="ja-JP" sz="1600" b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grpSp>
        <p:nvGrpSpPr>
          <p:cNvPr id="64" name="グループ化 105"/>
          <p:cNvGrpSpPr>
            <a:grpSpLocks/>
          </p:cNvGrpSpPr>
          <p:nvPr/>
        </p:nvGrpSpPr>
        <p:grpSpPr bwMode="auto">
          <a:xfrm rot="2572906">
            <a:off x="2312988" y="1560513"/>
            <a:ext cx="1023937" cy="957262"/>
            <a:chOff x="3878713" y="5429250"/>
            <a:chExt cx="1023038" cy="958037"/>
          </a:xfrm>
        </p:grpSpPr>
        <p:sp>
          <p:nvSpPr>
            <p:cNvPr id="28716" name="テキスト ボックス 173"/>
            <p:cNvSpPr txBox="1">
              <a:spLocks noChangeArrowheads="1"/>
            </p:cNvSpPr>
            <p:nvPr/>
          </p:nvSpPr>
          <p:spPr bwMode="auto">
            <a:xfrm>
              <a:off x="3878714" y="5429250"/>
              <a:ext cx="1023037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40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6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2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1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endParaRPr lang="ja-JP" altLang="en-US" sz="1200" b="1">
                <a:solidFill>
                  <a:srgbClr val="0000FF"/>
                </a:solidFill>
                <a:ea typeface="MS PGothic" pitchFamily="34" charset="-128"/>
              </a:endParaRPr>
            </a:p>
          </p:txBody>
        </p:sp>
        <p:sp>
          <p:nvSpPr>
            <p:cNvPr id="28717" name="テキスト ボックス 174"/>
            <p:cNvSpPr txBox="1">
              <a:spLocks noChangeArrowheads="1"/>
            </p:cNvSpPr>
            <p:nvPr/>
          </p:nvSpPr>
          <p:spPr bwMode="auto">
            <a:xfrm>
              <a:off x="3878713" y="5456254"/>
              <a:ext cx="1023037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40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6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2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1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endParaRPr lang="ja-JP" altLang="en-US" sz="1200" b="1">
                <a:solidFill>
                  <a:srgbClr val="0000FF"/>
                </a:solidFill>
                <a:ea typeface="MS PGothic" pitchFamily="34" charset="-128"/>
              </a:endParaRPr>
            </a:p>
          </p:txBody>
        </p:sp>
        <p:sp>
          <p:nvSpPr>
            <p:cNvPr id="28718" name="テキスト ボックス 176"/>
            <p:cNvSpPr txBox="1">
              <a:spLocks noChangeArrowheads="1"/>
            </p:cNvSpPr>
            <p:nvPr/>
          </p:nvSpPr>
          <p:spPr bwMode="auto">
            <a:xfrm>
              <a:off x="4406903" y="6110288"/>
              <a:ext cx="2952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000000"/>
                  </a:solidFill>
                  <a:ea typeface="MS PGothic" pitchFamily="34" charset="-128"/>
                </a:rPr>
                <a:t>rf</a:t>
              </a:r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68" name="グループ化 116"/>
          <p:cNvGrpSpPr>
            <a:grpSpLocks/>
          </p:cNvGrpSpPr>
          <p:nvPr/>
        </p:nvGrpSpPr>
        <p:grpSpPr bwMode="auto">
          <a:xfrm>
            <a:off x="2051050" y="1263650"/>
            <a:ext cx="1262063" cy="212725"/>
            <a:chOff x="2244252" y="5589893"/>
            <a:chExt cx="1261191" cy="213396"/>
          </a:xfrm>
        </p:grpSpPr>
        <p:grpSp>
          <p:nvGrpSpPr>
            <p:cNvPr id="28711" name="グループ化 66589"/>
            <p:cNvGrpSpPr>
              <a:grpSpLocks/>
            </p:cNvGrpSpPr>
            <p:nvPr/>
          </p:nvGrpSpPr>
          <p:grpSpPr bwMode="auto">
            <a:xfrm>
              <a:off x="2324234" y="5598517"/>
              <a:ext cx="1181209" cy="204772"/>
              <a:chOff x="2324234" y="5598517"/>
              <a:chExt cx="1181209" cy="204772"/>
            </a:xfrm>
          </p:grpSpPr>
          <p:cxnSp>
            <p:nvCxnSpPr>
              <p:cNvPr id="71" name="直線コネクタ 70"/>
              <p:cNvCxnSpPr/>
              <p:nvPr/>
            </p:nvCxnSpPr>
            <p:spPr>
              <a:xfrm>
                <a:off x="3365840" y="5597856"/>
                <a:ext cx="88839" cy="2054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/>
              <p:cNvCxnSpPr/>
              <p:nvPr/>
            </p:nvCxnSpPr>
            <p:spPr>
              <a:xfrm>
                <a:off x="2323572" y="5795327"/>
                <a:ext cx="1181871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矢印コネクタ 72"/>
              <p:cNvCxnSpPr/>
              <p:nvPr/>
            </p:nvCxnSpPr>
            <p:spPr>
              <a:xfrm flipV="1">
                <a:off x="2323572" y="5597856"/>
                <a:ext cx="1039094" cy="19747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直線コネクタ 69"/>
            <p:cNvCxnSpPr/>
            <p:nvPr/>
          </p:nvCxnSpPr>
          <p:spPr>
            <a:xfrm>
              <a:off x="2244252" y="5589893"/>
              <a:ext cx="1154901" cy="63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テキスト ボックス 73"/>
          <p:cNvSpPr txBox="1">
            <a:spLocks noChangeArrowheads="1"/>
          </p:cNvSpPr>
          <p:nvPr/>
        </p:nvSpPr>
        <p:spPr bwMode="auto">
          <a:xfrm>
            <a:off x="2806700" y="76517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</a:t>
            </a:r>
            <a:endParaRPr lang="ja-JP" altLang="en-US" sz="2400" b="1" baseline="-2500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8706" name="テキスト ボックス 74"/>
          <p:cNvSpPr txBox="1">
            <a:spLocks noChangeArrowheads="1"/>
          </p:cNvSpPr>
          <p:nvPr/>
        </p:nvSpPr>
        <p:spPr bwMode="auto">
          <a:xfrm>
            <a:off x="4802188" y="908050"/>
            <a:ext cx="421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B050"/>
                </a:solidFill>
                <a:ea typeface="MS Mincho" pitchFamily="49" charset="-128"/>
              </a:rPr>
              <a:t>Sweeping magnetic field strength…</a:t>
            </a:r>
            <a:endParaRPr lang="ja-JP" altLang="en-US" b="1">
              <a:solidFill>
                <a:srgbClr val="00B050"/>
              </a:solidFill>
              <a:ea typeface="MS Mincho" pitchFamily="49" charset="-128"/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/>
        </p:nvSpPr>
        <p:spPr bwMode="auto">
          <a:xfrm>
            <a:off x="4897438" y="2205038"/>
            <a:ext cx="276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7030A0"/>
                </a:solidFill>
                <a:ea typeface="MS Mincho" pitchFamily="49" charset="-128"/>
              </a:rPr>
              <a:t>With applying rf field …</a:t>
            </a:r>
            <a:endParaRPr lang="ja-JP" altLang="en-US" b="1">
              <a:solidFill>
                <a:srgbClr val="7030A0"/>
              </a:solidFill>
              <a:ea typeface="MS Mincho" pitchFamily="49" charset="-128"/>
            </a:endParaRPr>
          </a:p>
        </p:txBody>
      </p:sp>
      <p:sp>
        <p:nvSpPr>
          <p:cNvPr id="78" name="テキスト ボックス 77"/>
          <p:cNvSpPr txBox="1">
            <a:spLocks noChangeArrowheads="1"/>
          </p:cNvSpPr>
          <p:nvPr/>
        </p:nvSpPr>
        <p:spPr bwMode="auto">
          <a:xfrm>
            <a:off x="4787900" y="3275013"/>
            <a:ext cx="3497263" cy="3698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B050"/>
                </a:solidFill>
                <a:ea typeface="MS Mincho" pitchFamily="49" charset="-128"/>
              </a:rPr>
              <a:t>In the case of stable </a:t>
            </a:r>
            <a:r>
              <a:rPr lang="en-US" altLang="ja-JP" b="1">
                <a:solidFill>
                  <a:srgbClr val="000000"/>
                </a:solidFill>
                <a:ea typeface="MS Mincho" pitchFamily="49" charset="-128"/>
              </a:rPr>
              <a:t>Au</a:t>
            </a:r>
            <a:r>
              <a:rPr lang="en-US" altLang="ja-JP" b="1">
                <a:solidFill>
                  <a:srgbClr val="00B050"/>
                </a:solidFill>
                <a:ea typeface="MS Mincho" pitchFamily="49" charset="-128"/>
              </a:rPr>
              <a:t> atoms</a:t>
            </a:r>
            <a:endParaRPr lang="ja-JP" altLang="en-US" b="1">
              <a:solidFill>
                <a:srgbClr val="00B050"/>
              </a:solidFill>
              <a:ea typeface="MS Mincho" pitchFamily="49" charset="-128"/>
            </a:endParaRP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5853113" y="560388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28710" name="テキスト ボックス 66"/>
          <p:cNvSpPr txBox="1">
            <a:spLocks noChangeArrowheads="1"/>
          </p:cNvSpPr>
          <p:nvPr/>
        </p:nvSpPr>
        <p:spPr bwMode="auto">
          <a:xfrm>
            <a:off x="5651500" y="5899150"/>
            <a:ext cx="1770063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Preliminarily</a:t>
            </a:r>
            <a:endParaRPr lang="en-US" altLang="ja-JP" sz="1600" b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0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54" grpId="0"/>
      <p:bldP spid="55" grpId="0"/>
      <p:bldP spid="63" grpId="0"/>
      <p:bldP spid="74" grpId="0"/>
      <p:bldP spid="76" grpId="0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2" descr="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7463"/>
            <a:ext cx="28209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1"/>
          <p:cNvSpPr txBox="1">
            <a:spLocks noChangeArrowheads="1"/>
          </p:cNvSpPr>
          <p:nvPr/>
        </p:nvSpPr>
        <p:spPr bwMode="auto">
          <a:xfrm>
            <a:off x="0" y="115888"/>
            <a:ext cx="8535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3600" b="1" i="1" kern="0" dirty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Optical pumping in He II</a:t>
            </a:r>
          </a:p>
        </p:txBody>
      </p:sp>
      <p:grpSp>
        <p:nvGrpSpPr>
          <p:cNvPr id="29700" name="グループ化 12"/>
          <p:cNvGrpSpPr>
            <a:grpSpLocks/>
          </p:cNvGrpSpPr>
          <p:nvPr/>
        </p:nvGrpSpPr>
        <p:grpSpPr bwMode="auto">
          <a:xfrm>
            <a:off x="2857500" y="1292225"/>
            <a:ext cx="6156325" cy="5016500"/>
            <a:chOff x="2376488" y="1797051"/>
            <a:chExt cx="6156325" cy="5016501"/>
          </a:xfrm>
        </p:grpSpPr>
        <p:grpSp>
          <p:nvGrpSpPr>
            <p:cNvPr id="29707" name="Group 34"/>
            <p:cNvGrpSpPr>
              <a:grpSpLocks/>
            </p:cNvGrpSpPr>
            <p:nvPr/>
          </p:nvGrpSpPr>
          <p:grpSpPr bwMode="auto">
            <a:xfrm>
              <a:off x="2376488" y="1797051"/>
              <a:ext cx="6156325" cy="5016501"/>
              <a:chOff x="1497" y="1132"/>
              <a:chExt cx="3878" cy="3160"/>
            </a:xfrm>
          </p:grpSpPr>
          <p:sp>
            <p:nvSpPr>
              <p:cNvPr id="29711" name="テキスト ボックス 2563"/>
              <p:cNvSpPr txBox="1">
                <a:spLocks noChangeArrowheads="1"/>
              </p:cNvSpPr>
              <p:nvPr/>
            </p:nvSpPr>
            <p:spPr bwMode="auto">
              <a:xfrm>
                <a:off x="1942" y="1132"/>
                <a:ext cx="2940" cy="44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eaLnBrk="1" hangingPunct="1"/>
                <a:r>
                  <a:rPr lang="en-US" altLang="ja-JP" sz="2000" b="1">
                    <a:solidFill>
                      <a:srgbClr val="000000"/>
                    </a:solidFill>
                    <a:ea typeface="HGP創英角ｺﾞｼｯｸUB" pitchFamily="50" charset="-128"/>
                  </a:rPr>
                  <a:t> Polarization  </a:t>
                </a:r>
                <a:r>
                  <a:rPr lang="ja-JP" altLang="en-US" sz="2000" b="1">
                    <a:solidFill>
                      <a:srgbClr val="000000"/>
                    </a:solidFill>
                    <a:ea typeface="HGP創英角ｺﾞｼｯｸUB" pitchFamily="50" charset="-128"/>
                  </a:rPr>
                  <a:t>：</a:t>
                </a:r>
                <a:r>
                  <a:rPr lang="en-US" altLang="ja-JP" sz="2000" b="1">
                    <a:solidFill>
                      <a:srgbClr val="FF0000"/>
                    </a:solidFill>
                    <a:ea typeface="MS PGothic" pitchFamily="34" charset="-128"/>
                  </a:rPr>
                  <a:t>~90 % (Cs), ~40 %(Rb)</a:t>
                </a:r>
              </a:p>
              <a:p>
                <a:pPr eaLnBrk="1" hangingPunct="1"/>
                <a:r>
                  <a:rPr lang="en-US" altLang="ja-JP" sz="2000" b="1">
                    <a:solidFill>
                      <a:srgbClr val="FF0000"/>
                    </a:solidFill>
                    <a:ea typeface="MS PGothic" pitchFamily="34" charset="-128"/>
                  </a:rPr>
                  <a:t>		~85 % (Ag and Au)</a:t>
                </a:r>
              </a:p>
            </p:txBody>
          </p:sp>
          <p:pic>
            <p:nvPicPr>
              <p:cNvPr id="29712" name="Picture 2538" descr="C:\Users\take\Desktop\temp2.em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" y="1658"/>
                <a:ext cx="3878" cy="26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708" name="テキスト ボックス 8"/>
            <p:cNvSpPr txBox="1">
              <a:spLocks noChangeArrowheads="1"/>
            </p:cNvSpPr>
            <p:nvPr/>
          </p:nvSpPr>
          <p:spPr bwMode="auto">
            <a:xfrm>
              <a:off x="3154884" y="2689906"/>
              <a:ext cx="460895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Mincho" pitchFamily="49" charset="-128"/>
                </a:rPr>
                <a:t>Polarization switched (in the case of </a:t>
              </a:r>
              <a:r>
                <a:rPr lang="en-US" altLang="ja-JP" sz="1600" b="1">
                  <a:solidFill>
                    <a:srgbClr val="00B050"/>
                  </a:solidFill>
                  <a:latin typeface="Century" pitchFamily="18" charset="0"/>
                  <a:ea typeface="MS Mincho" pitchFamily="49" charset="-128"/>
                </a:rPr>
                <a:t>Cs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Mincho" pitchFamily="49" charset="-128"/>
                </a:rPr>
                <a:t> atoms)</a:t>
              </a:r>
              <a:endParaRPr lang="ja-JP" altLang="en-US" sz="1600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endParaRPr>
            </a:p>
          </p:txBody>
        </p:sp>
        <p:sp>
          <p:nvSpPr>
            <p:cNvPr id="29709" name="テキスト ボックス 9"/>
            <p:cNvSpPr txBox="1">
              <a:spLocks noChangeArrowheads="1"/>
            </p:cNvSpPr>
            <p:nvPr/>
          </p:nvSpPr>
          <p:spPr bwMode="auto">
            <a:xfrm>
              <a:off x="3500431" y="4071942"/>
              <a:ext cx="123303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66CC"/>
                  </a:solidFill>
                  <a:latin typeface="Century" pitchFamily="18" charset="0"/>
                  <a:ea typeface="MS Mincho" pitchFamily="49" charset="-128"/>
                </a:rPr>
                <a:t>Linearly</a:t>
              </a:r>
            </a:p>
            <a:p>
              <a:pPr eaLnBrk="1" hangingPunct="1"/>
              <a:r>
                <a:rPr lang="en-US" altLang="ja-JP" sz="1600" b="1">
                  <a:solidFill>
                    <a:srgbClr val="0066CC"/>
                  </a:solidFill>
                  <a:latin typeface="Century" pitchFamily="18" charset="0"/>
                  <a:ea typeface="MS Mincho" pitchFamily="49" charset="-128"/>
                </a:rPr>
                <a:t>   polarized</a:t>
              </a:r>
              <a:endParaRPr lang="ja-JP" altLang="en-US" sz="1600" b="1">
                <a:solidFill>
                  <a:srgbClr val="0066CC"/>
                </a:solidFill>
                <a:latin typeface="Century" pitchFamily="18" charset="0"/>
                <a:ea typeface="MS Mincho" pitchFamily="49" charset="-128"/>
              </a:endParaRPr>
            </a:p>
          </p:txBody>
        </p:sp>
        <p:sp>
          <p:nvSpPr>
            <p:cNvPr id="29710" name="テキスト ボックス 10"/>
            <p:cNvSpPr txBox="1">
              <a:spLocks noChangeArrowheads="1"/>
            </p:cNvSpPr>
            <p:nvPr/>
          </p:nvSpPr>
          <p:spPr bwMode="auto">
            <a:xfrm>
              <a:off x="6267928" y="5058803"/>
              <a:ext cx="134844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FF0000"/>
                  </a:solidFill>
                  <a:latin typeface="Century" pitchFamily="18" charset="0"/>
                  <a:ea typeface="MS Mincho" pitchFamily="49" charset="-128"/>
                </a:rPr>
                <a:t>Circularly </a:t>
              </a:r>
            </a:p>
            <a:p>
              <a:pPr eaLnBrk="1" hangingPunct="1"/>
              <a:r>
                <a:rPr lang="en-US" altLang="ja-JP" sz="1600" b="1">
                  <a:solidFill>
                    <a:srgbClr val="FF0000"/>
                  </a:solidFill>
                  <a:latin typeface="Century" pitchFamily="18" charset="0"/>
                  <a:ea typeface="MS Mincho" pitchFamily="49" charset="-128"/>
                </a:rPr>
                <a:t>     polarized</a:t>
              </a:r>
              <a:endParaRPr lang="ja-JP" altLang="en-US" sz="1600" b="1">
                <a:solidFill>
                  <a:srgbClr val="FF0000"/>
                </a:solidFill>
                <a:latin typeface="Century" pitchFamily="18" charset="0"/>
                <a:ea typeface="MS Mincho" pitchFamily="49" charset="-128"/>
              </a:endParaRPr>
            </a:p>
          </p:txBody>
        </p:sp>
      </p:grpSp>
      <p:sp>
        <p:nvSpPr>
          <p:cNvPr id="29701" name="Text Box 530"/>
          <p:cNvSpPr txBox="1">
            <a:spLocks noChangeArrowheads="1"/>
          </p:cNvSpPr>
          <p:nvPr/>
        </p:nvSpPr>
        <p:spPr bwMode="auto">
          <a:xfrm>
            <a:off x="5751513" y="6386513"/>
            <a:ext cx="3397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1100" b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T. Furukawa </a:t>
            </a:r>
            <a:r>
              <a:rPr lang="en-US" altLang="ja-JP" sz="1100" b="1" i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et al</a:t>
            </a:r>
            <a:r>
              <a:rPr lang="en-US" altLang="ja-JP" sz="1100" b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., Phys. Rev. Lett. 96, 095301 (2006)</a:t>
            </a:r>
          </a:p>
        </p:txBody>
      </p:sp>
      <p:sp>
        <p:nvSpPr>
          <p:cNvPr id="29702" name="Text Box 530"/>
          <p:cNvSpPr txBox="1">
            <a:spLocks noChangeArrowheads="1"/>
          </p:cNvSpPr>
          <p:nvPr/>
        </p:nvSpPr>
        <p:spPr bwMode="auto">
          <a:xfrm>
            <a:off x="1343025" y="787400"/>
            <a:ext cx="62865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000000"/>
                </a:solidFill>
                <a:latin typeface="Century" pitchFamily="18" charset="0"/>
                <a:ea typeface="MS Mincho" pitchFamily="49" charset="-128"/>
              </a:rPr>
              <a:t>Produce the polarization on stable isotopes in He II </a:t>
            </a:r>
          </a:p>
        </p:txBody>
      </p:sp>
      <p:sp>
        <p:nvSpPr>
          <p:cNvPr id="29703" name="テキスト ボックス 13"/>
          <p:cNvSpPr txBox="1">
            <a:spLocks noChangeArrowheads="1"/>
          </p:cNvSpPr>
          <p:nvPr/>
        </p:nvSpPr>
        <p:spPr bwMode="auto">
          <a:xfrm>
            <a:off x="71438" y="3073400"/>
            <a:ext cx="255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Polarization: </a:t>
            </a:r>
            <a:r>
              <a:rPr lang="en-US" altLang="ja-JP" sz="1600" b="1">
                <a:solidFill>
                  <a:srgbClr val="FF9900"/>
                </a:solidFill>
                <a:latin typeface="Tahoma" pitchFamily="34" charset="0"/>
                <a:ea typeface="MS Mincho" pitchFamily="49" charset="-128"/>
              </a:rPr>
              <a:t>increased</a:t>
            </a:r>
            <a:endParaRPr lang="ja-JP" altLang="en-US" sz="1600" b="1">
              <a:solidFill>
                <a:srgbClr val="FF99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29704" name="テキスト ボックス 15"/>
          <p:cNvSpPr txBox="1">
            <a:spLocks noChangeArrowheads="1"/>
          </p:cNvSpPr>
          <p:nvPr/>
        </p:nvSpPr>
        <p:spPr bwMode="auto">
          <a:xfrm>
            <a:off x="30163" y="3417888"/>
            <a:ext cx="267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LIF intensity: </a:t>
            </a:r>
            <a:r>
              <a:rPr lang="en-US" altLang="ja-JP" sz="1600" b="1">
                <a:solidFill>
                  <a:srgbClr val="7030A0"/>
                </a:solidFill>
                <a:latin typeface="Tahoma" pitchFamily="34" charset="0"/>
                <a:ea typeface="MS Mincho" pitchFamily="49" charset="-128"/>
              </a:rPr>
              <a:t>decreased</a:t>
            </a:r>
            <a:endParaRPr lang="ja-JP" altLang="en-US" sz="1600" b="1">
              <a:solidFill>
                <a:srgbClr val="7030A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29705" name="Text Box 530"/>
          <p:cNvSpPr txBox="1">
            <a:spLocks noChangeArrowheads="1"/>
          </p:cNvSpPr>
          <p:nvPr/>
        </p:nvSpPr>
        <p:spPr bwMode="auto">
          <a:xfrm>
            <a:off x="5745163" y="6602413"/>
            <a:ext cx="28241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1100" b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T. Furukawa </a:t>
            </a:r>
            <a:r>
              <a:rPr lang="en-US" altLang="ja-JP" sz="1100" b="1" i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et al</a:t>
            </a:r>
            <a:r>
              <a:rPr lang="en-US" altLang="ja-JP" sz="1100" b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., Physica E 43, 843 (2011)</a:t>
            </a:r>
          </a:p>
        </p:txBody>
      </p:sp>
      <p:sp>
        <p:nvSpPr>
          <p:cNvPr id="29706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J:\OROCHI-exp\Oct-MT\Cryo台\pics\beam-line-全体-forOct2009-3d_v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38313"/>
            <a:ext cx="82867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1"/>
          <p:cNvSpPr txBox="1">
            <a:spLocks noChangeArrowheads="1"/>
          </p:cNvSpPr>
          <p:nvPr/>
        </p:nvSpPr>
        <p:spPr bwMode="auto">
          <a:xfrm>
            <a:off x="608013" y="115888"/>
            <a:ext cx="7321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>
              <a:lnSpc>
                <a:spcPts val="3000"/>
              </a:lnSpc>
            </a:pPr>
            <a:r>
              <a:rPr kumimoji="0" lang="en-US" altLang="ja-JP" sz="32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Feasibility test with Rb ion beams</a:t>
            </a:r>
          </a:p>
        </p:txBody>
      </p:sp>
      <p:cxnSp>
        <p:nvCxnSpPr>
          <p:cNvPr id="30724" name="直線矢印コネクタ 19"/>
          <p:cNvCxnSpPr>
            <a:cxnSpLocks noChangeShapeType="1"/>
          </p:cNvCxnSpPr>
          <p:nvPr/>
        </p:nvCxnSpPr>
        <p:spPr bwMode="auto">
          <a:xfrm rot="10800000" flipV="1">
            <a:off x="6143625" y="2857500"/>
            <a:ext cx="2500313" cy="500063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テキスト ボックス 21"/>
          <p:cNvSpPr txBox="1">
            <a:spLocks noChangeArrowheads="1"/>
          </p:cNvSpPr>
          <p:nvPr/>
        </p:nvSpPr>
        <p:spPr bwMode="auto">
          <a:xfrm>
            <a:off x="6715125" y="3344863"/>
            <a:ext cx="1208088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Rb beam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30726" name="テキスト ボックス 22"/>
          <p:cNvSpPr txBox="1">
            <a:spLocks noChangeArrowheads="1"/>
          </p:cNvSpPr>
          <p:nvPr/>
        </p:nvSpPr>
        <p:spPr bwMode="auto">
          <a:xfrm>
            <a:off x="2824163" y="2786063"/>
            <a:ext cx="747712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laser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30727" name="テキスト ボックス 23"/>
          <p:cNvSpPr txBox="1">
            <a:spLocks noChangeArrowheads="1"/>
          </p:cNvSpPr>
          <p:nvPr/>
        </p:nvSpPr>
        <p:spPr bwMode="auto">
          <a:xfrm>
            <a:off x="5072063" y="1916113"/>
            <a:ext cx="1130300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cryostat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30728" name="テキスト ボックス 24"/>
          <p:cNvSpPr txBox="1">
            <a:spLocks noChangeArrowheads="1"/>
          </p:cNvSpPr>
          <p:nvPr/>
        </p:nvSpPr>
        <p:spPr bwMode="auto">
          <a:xfrm>
            <a:off x="3263900" y="5429250"/>
            <a:ext cx="2951163" cy="36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Photo-detection system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30729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20495" name="Text Box 5"/>
          <p:cNvSpPr txBox="1">
            <a:spLocks noChangeArrowheads="1"/>
          </p:cNvSpPr>
          <p:nvPr/>
        </p:nvSpPr>
        <p:spPr bwMode="auto">
          <a:xfrm>
            <a:off x="2982913" y="1196975"/>
            <a:ext cx="619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lang="en-US" altLang="ja-JP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84, 85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Rb (&lt; 50 MeV/u)  from 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RIKEN RIPS beam line</a:t>
            </a:r>
            <a:endParaRPr lang="en-US" altLang="ja-JP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950" y="793750"/>
            <a:ext cx="82470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Next step: </a:t>
            </a:r>
            <a:r>
              <a:rPr lang="en-US" altLang="ja-JP" sz="2800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Using energetic ion beams</a:t>
            </a:r>
            <a:endParaRPr lang="en-US" altLang="ja-JP" sz="2800" b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142875" y="2657475"/>
            <a:ext cx="8778875" cy="4156075"/>
            <a:chOff x="142875" y="2565102"/>
            <a:chExt cx="8778875" cy="4156085"/>
          </a:xfrm>
        </p:grpSpPr>
        <p:grpSp>
          <p:nvGrpSpPr>
            <p:cNvPr id="14344" name="Group 97"/>
            <p:cNvGrpSpPr>
              <a:grpSpLocks/>
            </p:cNvGrpSpPr>
            <p:nvPr/>
          </p:nvGrpSpPr>
          <p:grpSpPr bwMode="auto">
            <a:xfrm>
              <a:off x="142875" y="2565102"/>
              <a:ext cx="8778875" cy="963613"/>
              <a:chOff x="116" y="1435"/>
              <a:chExt cx="5531" cy="607"/>
            </a:xfrm>
          </p:grpSpPr>
          <p:sp>
            <p:nvSpPr>
              <p:cNvPr id="14403" name="AutoShape 11"/>
              <p:cNvSpPr>
                <a:spLocks noChangeArrowheads="1"/>
              </p:cNvSpPr>
              <p:nvPr/>
            </p:nvSpPr>
            <p:spPr bwMode="auto">
              <a:xfrm>
                <a:off x="502" y="1480"/>
                <a:ext cx="4761" cy="56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Mincho" pitchFamily="49" charset="-128"/>
                </a:endParaRPr>
              </a:p>
            </p:txBody>
          </p:sp>
          <p:sp>
            <p:nvSpPr>
              <p:cNvPr id="14404" name="Text Box 13"/>
              <p:cNvSpPr txBox="1">
                <a:spLocks noChangeArrowheads="1"/>
              </p:cNvSpPr>
              <p:nvPr/>
            </p:nvSpPr>
            <p:spPr bwMode="auto">
              <a:xfrm>
                <a:off x="1858" y="1435"/>
                <a:ext cx="2077" cy="48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4400" b="1" i="1">
                    <a:solidFill>
                      <a:srgbClr val="FF3399"/>
                    </a:solidFill>
                    <a:latin typeface="Times New Roman" pitchFamily="18" charset="0"/>
                    <a:ea typeface="MS Mincho" pitchFamily="49" charset="-128"/>
                  </a:rPr>
                  <a:t>“</a:t>
                </a:r>
                <a:r>
                  <a:rPr lang="en-US" altLang="ja-JP" sz="4400" b="1" i="1">
                    <a:solidFill>
                      <a:srgbClr val="FF3399"/>
                    </a:solidFill>
                    <a:latin typeface="Tahoma" pitchFamily="34" charset="0"/>
                    <a:ea typeface="MS Mincho" pitchFamily="49" charset="-128"/>
                  </a:rPr>
                  <a:t>OROCHI</a:t>
                </a:r>
                <a:r>
                  <a:rPr lang="en-US" altLang="ja-JP" sz="4400" b="1" i="1">
                    <a:solidFill>
                      <a:srgbClr val="FF3399"/>
                    </a:solidFill>
                    <a:latin typeface="Arial Black" pitchFamily="34" charset="0"/>
                    <a:ea typeface="MS Mincho" pitchFamily="49" charset="-128"/>
                  </a:rPr>
                  <a:t> </a:t>
                </a:r>
                <a:r>
                  <a:rPr lang="en-US" altLang="ja-JP" sz="4400" b="1" i="1">
                    <a:solidFill>
                      <a:srgbClr val="FF3399"/>
                    </a:solidFill>
                    <a:latin typeface="Times New Roman" pitchFamily="18" charset="0"/>
                    <a:ea typeface="MS Mincho" pitchFamily="49" charset="-128"/>
                  </a:rPr>
                  <a:t>”</a:t>
                </a:r>
                <a:endParaRPr lang="en-US" altLang="ja-JP" sz="4400" b="1">
                  <a:solidFill>
                    <a:srgbClr val="FF3399"/>
                  </a:solidFill>
                  <a:latin typeface="Times New Roman" pitchFamily="18" charset="0"/>
                  <a:ea typeface="MS Mincho" pitchFamily="49" charset="-128"/>
                </a:endParaRPr>
              </a:p>
            </p:txBody>
          </p:sp>
          <p:sp>
            <p:nvSpPr>
              <p:cNvPr id="14405" name="Text Box 12"/>
              <p:cNvSpPr txBox="1">
                <a:spLocks noChangeArrowheads="1"/>
              </p:cNvSpPr>
              <p:nvPr/>
            </p:nvSpPr>
            <p:spPr bwMode="auto">
              <a:xfrm>
                <a:off x="116" y="1765"/>
                <a:ext cx="55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O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ptical </a:t>
                </a:r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R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I-atom </a:t>
                </a:r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O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bservation in </a:t>
                </a:r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C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ondensed </a:t>
                </a:r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H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elium as </a:t>
                </a:r>
                <a:r>
                  <a:rPr lang="en-US" altLang="ja-JP" sz="2000" b="1">
                    <a:solidFill>
                      <a:srgbClr val="0000FF"/>
                    </a:solidFill>
                    <a:latin typeface="Times New Roman" pitchFamily="18" charset="0"/>
                    <a:ea typeface="MS Mincho" pitchFamily="49" charset="-128"/>
                  </a:rPr>
                  <a:t>I</a:t>
                </a:r>
                <a:r>
                  <a:rPr lang="en-US" altLang="ja-JP" sz="2000" b="1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on-catcher</a:t>
                </a:r>
                <a:endParaRPr lang="ja-JP" altLang="en-US" sz="20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</p:txBody>
          </p:sp>
        </p:grpSp>
        <p:grpSp>
          <p:nvGrpSpPr>
            <p:cNvPr id="14345" name="Group 151"/>
            <p:cNvGrpSpPr>
              <a:grpSpLocks/>
            </p:cNvGrpSpPr>
            <p:nvPr/>
          </p:nvGrpSpPr>
          <p:grpSpPr bwMode="auto">
            <a:xfrm>
              <a:off x="4721225" y="4890781"/>
              <a:ext cx="658813" cy="306998"/>
              <a:chOff x="3344" y="2571"/>
              <a:chExt cx="461" cy="214"/>
            </a:xfrm>
          </p:grpSpPr>
          <p:sp>
            <p:nvSpPr>
              <p:cNvPr id="14401" name="AutoShape 152"/>
              <p:cNvSpPr>
                <a:spLocks noChangeArrowheads="1"/>
              </p:cNvSpPr>
              <p:nvPr/>
            </p:nvSpPr>
            <p:spPr bwMode="auto">
              <a:xfrm>
                <a:off x="3376" y="2572"/>
                <a:ext cx="408" cy="18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5424" name="Text Box 153"/>
              <p:cNvSpPr txBox="1">
                <a:spLocks noChangeAspect="1" noChangeArrowheads="1"/>
              </p:cNvSpPr>
              <p:nvPr/>
            </p:nvSpPr>
            <p:spPr bwMode="auto">
              <a:xfrm>
                <a:off x="3344" y="2571"/>
                <a:ext cx="46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9913" tIns="44955" rIns="89913" bIns="44955">
                <a:spAutoFit/>
              </a:bodyPr>
              <a:lstStyle>
                <a:lvl1pPr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14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  <a:cs typeface="Times New Roman" pitchFamily="18" charset="0"/>
                  </a:rPr>
                  <a:t>Laser</a:t>
                </a:r>
              </a:p>
            </p:txBody>
          </p:sp>
        </p:grpSp>
        <p:sp>
          <p:nvSpPr>
            <p:cNvPr id="14346" name="AutoShape 155"/>
            <p:cNvSpPr>
              <a:spLocks noChangeAspect="1" noChangeArrowheads="1"/>
            </p:cNvSpPr>
            <p:nvPr/>
          </p:nvSpPr>
          <p:spPr bwMode="auto">
            <a:xfrm rot="2212194">
              <a:off x="5491163" y="3819227"/>
              <a:ext cx="1136650" cy="8953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0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67 w 21600"/>
                <a:gd name="T13" fmla="*/ 5772 h 21600"/>
                <a:gd name="T14" fmla="*/ 15833 w 21600"/>
                <a:gd name="T15" fmla="*/ 158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954" y="21600"/>
                  </a:lnTo>
                  <a:lnTo>
                    <a:pt x="1364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47" name="AutoShape 156"/>
            <p:cNvSpPr>
              <a:spLocks noChangeAspect="1" noChangeArrowheads="1"/>
            </p:cNvSpPr>
            <p:nvPr/>
          </p:nvSpPr>
          <p:spPr bwMode="auto">
            <a:xfrm>
              <a:off x="1420813" y="3789065"/>
              <a:ext cx="1136650" cy="992187"/>
            </a:xfrm>
            <a:prstGeom prst="hexagon">
              <a:avLst>
                <a:gd name="adj" fmla="val 28645"/>
                <a:gd name="vf" fmla="val 115470"/>
              </a:avLst>
            </a:prstGeom>
            <a:solidFill>
              <a:srgbClr val="33CC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48" name="Oval 157"/>
            <p:cNvSpPr>
              <a:spLocks noChangeAspect="1" noChangeArrowheads="1"/>
            </p:cNvSpPr>
            <p:nvPr/>
          </p:nvSpPr>
          <p:spPr bwMode="auto">
            <a:xfrm>
              <a:off x="1541463" y="3835102"/>
              <a:ext cx="884237" cy="895350"/>
            </a:xfrm>
            <a:prstGeom prst="ellipse">
              <a:avLst/>
            </a:prstGeom>
            <a:solidFill>
              <a:srgbClr val="FF99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49" name="Line 158"/>
            <p:cNvSpPr>
              <a:spLocks noChangeAspect="1" noChangeShapeType="1"/>
            </p:cNvSpPr>
            <p:nvPr/>
          </p:nvSpPr>
          <p:spPr bwMode="auto">
            <a:xfrm>
              <a:off x="2409825" y="4036715"/>
              <a:ext cx="1384300" cy="0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0" name="Line 159"/>
            <p:cNvSpPr>
              <a:spLocks noChangeAspect="1" noChangeShapeType="1"/>
            </p:cNvSpPr>
            <p:nvPr/>
          </p:nvSpPr>
          <p:spPr bwMode="auto">
            <a:xfrm flipV="1">
              <a:off x="1173163" y="4487565"/>
              <a:ext cx="320675" cy="3984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0" name="Text Box 160"/>
            <p:cNvSpPr txBox="1">
              <a:spLocks noChangeAspect="1" noChangeArrowheads="1"/>
            </p:cNvSpPr>
            <p:nvPr/>
          </p:nvSpPr>
          <p:spPr bwMode="auto">
            <a:xfrm>
              <a:off x="2570163" y="3673180"/>
              <a:ext cx="966787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Ion beam</a:t>
              </a:r>
            </a:p>
          </p:txBody>
        </p:sp>
        <p:sp>
          <p:nvSpPr>
            <p:cNvPr id="14352" name="Oval 161"/>
            <p:cNvSpPr>
              <a:spLocks noChangeAspect="1" noChangeArrowheads="1"/>
            </p:cNvSpPr>
            <p:nvPr/>
          </p:nvSpPr>
          <p:spPr bwMode="auto">
            <a:xfrm>
              <a:off x="3775075" y="3936702"/>
              <a:ext cx="196850" cy="200025"/>
            </a:xfrm>
            <a:prstGeom prst="ellipse">
              <a:avLst/>
            </a:prstGeom>
            <a:solidFill>
              <a:srgbClr val="0099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372" name="Text Box 162"/>
            <p:cNvSpPr txBox="1">
              <a:spLocks noChangeAspect="1" noChangeArrowheads="1"/>
            </p:cNvSpPr>
            <p:nvPr/>
          </p:nvSpPr>
          <p:spPr bwMode="auto">
            <a:xfrm>
              <a:off x="4487863" y="4101806"/>
              <a:ext cx="1298575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&gt; 50 MeV/u</a:t>
              </a:r>
            </a:p>
          </p:txBody>
        </p:sp>
        <p:sp>
          <p:nvSpPr>
            <p:cNvPr id="14354" name="Rectangle 163"/>
            <p:cNvSpPr>
              <a:spLocks noChangeAspect="1" noChangeArrowheads="1"/>
            </p:cNvSpPr>
            <p:nvPr/>
          </p:nvSpPr>
          <p:spPr bwMode="auto">
            <a:xfrm>
              <a:off x="4041775" y="3789065"/>
              <a:ext cx="96838" cy="495300"/>
            </a:xfrm>
            <a:prstGeom prst="rect">
              <a:avLst/>
            </a:prstGeom>
            <a:solidFill>
              <a:srgbClr val="777777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55" name="Oval 164"/>
            <p:cNvSpPr>
              <a:spLocks noChangeAspect="1" noChangeArrowheads="1"/>
            </p:cNvSpPr>
            <p:nvPr/>
          </p:nvSpPr>
          <p:spPr bwMode="auto">
            <a:xfrm>
              <a:off x="4238625" y="3789065"/>
              <a:ext cx="96838" cy="96837"/>
            </a:xfrm>
            <a:prstGeom prst="ellipse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56" name="Oval 165"/>
            <p:cNvSpPr>
              <a:spLocks noChangeAspect="1" noChangeArrowheads="1"/>
            </p:cNvSpPr>
            <p:nvPr/>
          </p:nvSpPr>
          <p:spPr bwMode="auto">
            <a:xfrm>
              <a:off x="4284663" y="4182765"/>
              <a:ext cx="100012" cy="101600"/>
            </a:xfrm>
            <a:prstGeom prst="ellipse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57" name="Oval 166"/>
            <p:cNvSpPr>
              <a:spLocks noChangeAspect="1" noChangeArrowheads="1"/>
            </p:cNvSpPr>
            <p:nvPr/>
          </p:nvSpPr>
          <p:spPr bwMode="auto">
            <a:xfrm>
              <a:off x="4437063" y="4136727"/>
              <a:ext cx="100012" cy="96838"/>
            </a:xfrm>
            <a:prstGeom prst="ellipse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58" name="Line 167"/>
            <p:cNvSpPr>
              <a:spLocks noChangeAspect="1" noChangeShapeType="1"/>
            </p:cNvSpPr>
            <p:nvPr/>
          </p:nvSpPr>
          <p:spPr bwMode="auto">
            <a:xfrm flipV="1">
              <a:off x="4138613" y="3885902"/>
              <a:ext cx="100012" cy="10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9" name="Line 168"/>
            <p:cNvSpPr>
              <a:spLocks noChangeAspect="1" noChangeShapeType="1"/>
            </p:cNvSpPr>
            <p:nvPr/>
          </p:nvSpPr>
          <p:spPr bwMode="auto">
            <a:xfrm>
              <a:off x="4138613" y="4036715"/>
              <a:ext cx="595312" cy="0"/>
            </a:xfrm>
            <a:prstGeom prst="line">
              <a:avLst/>
            </a:prstGeom>
            <a:noFill/>
            <a:ln w="3175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0" name="Line 169"/>
            <p:cNvSpPr>
              <a:spLocks noChangeAspect="1" noChangeShapeType="1"/>
            </p:cNvSpPr>
            <p:nvPr/>
          </p:nvSpPr>
          <p:spPr bwMode="auto">
            <a:xfrm>
              <a:off x="4138613" y="4087515"/>
              <a:ext cx="14605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Line 170"/>
            <p:cNvSpPr>
              <a:spLocks noChangeAspect="1" noChangeShapeType="1"/>
            </p:cNvSpPr>
            <p:nvPr/>
          </p:nvSpPr>
          <p:spPr bwMode="auto">
            <a:xfrm>
              <a:off x="4138613" y="4036715"/>
              <a:ext cx="347662" cy="146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2" name="Freeform 171"/>
            <p:cNvSpPr>
              <a:spLocks noChangeAspect="1"/>
            </p:cNvSpPr>
            <p:nvPr/>
          </p:nvSpPr>
          <p:spPr bwMode="auto">
            <a:xfrm>
              <a:off x="5027613" y="4036715"/>
              <a:ext cx="792162" cy="0"/>
            </a:xfrm>
            <a:custGeom>
              <a:avLst/>
              <a:gdLst>
                <a:gd name="T0" fmla="*/ 0 w 726"/>
                <a:gd name="T1" fmla="*/ 0 h 1"/>
                <a:gd name="T2" fmla="*/ 2147483647 w 726"/>
                <a:gd name="T3" fmla="*/ 0 h 1"/>
                <a:gd name="T4" fmla="*/ 0 60000 65536"/>
                <a:gd name="T5" fmla="*/ 0 60000 65536"/>
                <a:gd name="T6" fmla="*/ 0 w 726"/>
                <a:gd name="T7" fmla="*/ 0 h 1"/>
                <a:gd name="T8" fmla="*/ 726 w 72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6" h="1">
                  <a:moveTo>
                    <a:pt x="0" y="0"/>
                  </a:moveTo>
                  <a:cubicBezTo>
                    <a:pt x="302" y="0"/>
                    <a:pt x="605" y="0"/>
                    <a:pt x="726" y="0"/>
                  </a:cubicBezTo>
                </a:path>
              </a:pathLst>
            </a:custGeom>
            <a:noFill/>
            <a:ln w="317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3" name="Freeform 172"/>
            <p:cNvSpPr>
              <a:spLocks noChangeAspect="1"/>
            </p:cNvSpPr>
            <p:nvPr/>
          </p:nvSpPr>
          <p:spPr bwMode="auto">
            <a:xfrm>
              <a:off x="5819775" y="4036715"/>
              <a:ext cx="568325" cy="546100"/>
            </a:xfrm>
            <a:custGeom>
              <a:avLst/>
              <a:gdLst>
                <a:gd name="T0" fmla="*/ 0 w 522"/>
                <a:gd name="T1" fmla="*/ 0 h 499"/>
                <a:gd name="T2" fmla="*/ 2147483647 w 522"/>
                <a:gd name="T3" fmla="*/ 2147483647 h 499"/>
                <a:gd name="T4" fmla="*/ 2147483647 w 522"/>
                <a:gd name="T5" fmla="*/ 2147483647 h 499"/>
                <a:gd name="T6" fmla="*/ 2147483647 w 522"/>
                <a:gd name="T7" fmla="*/ 2147483647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499"/>
                <a:gd name="T14" fmla="*/ 522 w 522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499">
                  <a:moveTo>
                    <a:pt x="0" y="0"/>
                  </a:moveTo>
                  <a:cubicBezTo>
                    <a:pt x="140" y="0"/>
                    <a:pt x="280" y="0"/>
                    <a:pt x="363" y="45"/>
                  </a:cubicBezTo>
                  <a:cubicBezTo>
                    <a:pt x="446" y="90"/>
                    <a:pt x="476" y="196"/>
                    <a:pt x="499" y="272"/>
                  </a:cubicBezTo>
                  <a:cubicBezTo>
                    <a:pt x="522" y="348"/>
                    <a:pt x="499" y="461"/>
                    <a:pt x="499" y="499"/>
                  </a:cubicBezTo>
                </a:path>
              </a:pathLst>
            </a:custGeom>
            <a:noFill/>
            <a:ln w="317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3" name="Text Box 173"/>
            <p:cNvSpPr txBox="1">
              <a:spLocks noChangeAspect="1" noChangeArrowheads="1"/>
            </p:cNvSpPr>
            <p:nvPr/>
          </p:nvSpPr>
          <p:spPr bwMode="auto">
            <a:xfrm>
              <a:off x="6300788" y="3587454"/>
              <a:ext cx="2373312" cy="52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Separator </a:t>
              </a:r>
            </a:p>
            <a:p>
              <a:pPr eaLnBrk="1" hangingPunct="1">
                <a:defRPr/>
              </a:pPr>
              <a:r>
                <a:rPr lang="en-US" altLang="ja-JP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     (i.e. BigRIPS in RIKEN)</a:t>
              </a:r>
            </a:p>
          </p:txBody>
        </p:sp>
        <p:sp>
          <p:nvSpPr>
            <p:cNvPr id="15384" name="Text Box 174"/>
            <p:cNvSpPr txBox="1">
              <a:spLocks noChangeAspect="1" noChangeArrowheads="1"/>
            </p:cNvSpPr>
            <p:nvPr/>
          </p:nvSpPr>
          <p:spPr bwMode="auto">
            <a:xfrm>
              <a:off x="2373313" y="4354219"/>
              <a:ext cx="18954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Accelerator</a:t>
              </a:r>
            </a:p>
            <a:p>
              <a:pPr eaLnBrk="1" hangingPunct="1"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  (i.e. SRC in RIKEN)</a:t>
              </a:r>
            </a:p>
          </p:txBody>
        </p:sp>
        <p:sp>
          <p:nvSpPr>
            <p:cNvPr id="14366" name="Oval 175"/>
            <p:cNvSpPr>
              <a:spLocks noChangeArrowheads="1"/>
            </p:cNvSpPr>
            <p:nvPr/>
          </p:nvSpPr>
          <p:spPr bwMode="auto">
            <a:xfrm>
              <a:off x="4764088" y="3931940"/>
              <a:ext cx="188912" cy="188912"/>
            </a:xfrm>
            <a:prstGeom prst="ellipse">
              <a:avLst/>
            </a:prstGeom>
            <a:solidFill>
              <a:srgbClr val="800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386" name="Text Box 176"/>
            <p:cNvSpPr txBox="1">
              <a:spLocks noChangeAspect="1" noChangeArrowheads="1"/>
            </p:cNvSpPr>
            <p:nvPr/>
          </p:nvSpPr>
          <p:spPr bwMode="auto">
            <a:xfrm>
              <a:off x="4500563" y="3614443"/>
              <a:ext cx="8794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RI beam</a:t>
              </a:r>
            </a:p>
          </p:txBody>
        </p:sp>
        <p:sp>
          <p:nvSpPr>
            <p:cNvPr id="15387" name="Text Box 177"/>
            <p:cNvSpPr txBox="1">
              <a:spLocks noChangeAspect="1" noChangeArrowheads="1"/>
            </p:cNvSpPr>
            <p:nvPr/>
          </p:nvSpPr>
          <p:spPr bwMode="auto">
            <a:xfrm>
              <a:off x="3722688" y="4257381"/>
              <a:ext cx="715962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imes New Roman" pitchFamily="18" charset="0"/>
                </a:rPr>
                <a:t>Target</a:t>
              </a:r>
            </a:p>
          </p:txBody>
        </p:sp>
        <p:sp>
          <p:nvSpPr>
            <p:cNvPr id="14369" name="Rectangle 6"/>
            <p:cNvSpPr>
              <a:spLocks noChangeAspect="1" noChangeArrowheads="1"/>
            </p:cNvSpPr>
            <p:nvPr/>
          </p:nvSpPr>
          <p:spPr bwMode="auto">
            <a:xfrm>
              <a:off x="5495925" y="4890790"/>
              <a:ext cx="1484313" cy="114141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9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70" name="Freeform 7"/>
            <p:cNvSpPr>
              <a:spLocks noChangeAspect="1"/>
            </p:cNvSpPr>
            <p:nvPr/>
          </p:nvSpPr>
          <p:spPr bwMode="auto">
            <a:xfrm>
              <a:off x="5683250" y="5238452"/>
              <a:ext cx="1120775" cy="1131888"/>
            </a:xfrm>
            <a:custGeom>
              <a:avLst/>
              <a:gdLst>
                <a:gd name="T0" fmla="*/ 2147483647 w 10000"/>
                <a:gd name="T1" fmla="*/ 2147483647 h 8449"/>
                <a:gd name="T2" fmla="*/ 0 w 10000"/>
                <a:gd name="T3" fmla="*/ 2147483647 h 8449"/>
                <a:gd name="T4" fmla="*/ 2147483647 w 10000"/>
                <a:gd name="T5" fmla="*/ 2147483647 h 8449"/>
                <a:gd name="T6" fmla="*/ 2147483647 w 10000"/>
                <a:gd name="T7" fmla="*/ 2147483647 h 8449"/>
                <a:gd name="T8" fmla="*/ 2147483647 w 10000"/>
                <a:gd name="T9" fmla="*/ 0 h 8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8449">
                  <a:moveTo>
                    <a:pt x="1412" y="1853"/>
                  </a:moveTo>
                  <a:lnTo>
                    <a:pt x="0" y="5045"/>
                  </a:lnTo>
                  <a:lnTo>
                    <a:pt x="4946" y="8449"/>
                  </a:lnTo>
                  <a:lnTo>
                    <a:pt x="10000" y="4980"/>
                  </a:lnTo>
                  <a:lnTo>
                    <a:pt x="6709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4209" tIns="37105" rIns="74209" bIns="37105"/>
            <a:lstStyle/>
            <a:p>
              <a:endParaRPr lang="it-IT"/>
            </a:p>
          </p:txBody>
        </p:sp>
        <p:sp>
          <p:nvSpPr>
            <p:cNvPr id="14371" name="Rectangle 8"/>
            <p:cNvSpPr>
              <a:spLocks noChangeAspect="1" noChangeArrowheads="1"/>
            </p:cNvSpPr>
            <p:nvPr/>
          </p:nvSpPr>
          <p:spPr bwMode="auto">
            <a:xfrm>
              <a:off x="5443538" y="5041602"/>
              <a:ext cx="52387" cy="742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72" name="Rectangle 9"/>
            <p:cNvSpPr>
              <a:spLocks noChangeAspect="1" noChangeArrowheads="1"/>
            </p:cNvSpPr>
            <p:nvPr/>
          </p:nvSpPr>
          <p:spPr bwMode="auto">
            <a:xfrm>
              <a:off x="6980238" y="5041602"/>
              <a:ext cx="49212" cy="742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73" name="Rectangle 15"/>
            <p:cNvSpPr>
              <a:spLocks noChangeAspect="1" noChangeArrowheads="1"/>
            </p:cNvSpPr>
            <p:nvPr/>
          </p:nvSpPr>
          <p:spPr bwMode="auto">
            <a:xfrm>
              <a:off x="5741988" y="6032202"/>
              <a:ext cx="990600" cy="49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74" name="Oval 25"/>
            <p:cNvSpPr>
              <a:spLocks noChangeAspect="1" noChangeArrowheads="1"/>
            </p:cNvSpPr>
            <p:nvPr/>
          </p:nvSpPr>
          <p:spPr bwMode="auto">
            <a:xfrm>
              <a:off x="5670550" y="5833765"/>
              <a:ext cx="1138238" cy="14922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75" name="Line 10"/>
            <p:cNvSpPr>
              <a:spLocks noChangeShapeType="1"/>
            </p:cNvSpPr>
            <p:nvPr/>
          </p:nvSpPr>
          <p:spPr bwMode="auto">
            <a:xfrm flipV="1">
              <a:off x="5070475" y="5408315"/>
              <a:ext cx="2597150" cy="6350"/>
            </a:xfrm>
            <a:prstGeom prst="line">
              <a:avLst/>
            </a:prstGeom>
            <a:noFill/>
            <a:ln w="254000">
              <a:solidFill>
                <a:srgbClr val="FFFF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76" name="Line 192"/>
            <p:cNvSpPr>
              <a:spLocks noChangeAspect="1" noChangeShapeType="1"/>
            </p:cNvSpPr>
            <p:nvPr/>
          </p:nvSpPr>
          <p:spPr bwMode="auto">
            <a:xfrm flipH="1">
              <a:off x="6291263" y="4582815"/>
              <a:ext cx="66675" cy="452437"/>
            </a:xfrm>
            <a:prstGeom prst="line">
              <a:avLst/>
            </a:prstGeom>
            <a:noFill/>
            <a:ln w="3175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77" name="Text Box 193"/>
            <p:cNvSpPr txBox="1">
              <a:spLocks noChangeAspect="1" noChangeArrowheads="1"/>
            </p:cNvSpPr>
            <p:nvPr/>
          </p:nvSpPr>
          <p:spPr bwMode="auto">
            <a:xfrm>
              <a:off x="4822825" y="6030615"/>
              <a:ext cx="12922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13" tIns="44955" rIns="89913" bIns="44955">
              <a:spAutoFit/>
            </a:bodyPr>
            <a:lstStyle>
              <a:lvl1pPr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defTabSz="8985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defTabSz="8985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4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Laser Induced</a:t>
              </a:r>
            </a:p>
            <a:p>
              <a:pPr algn="ctr" eaLnBrk="1" hangingPunct="1"/>
              <a:r>
                <a:rPr lang="en-US" altLang="ja-JP" sz="14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Fluorescence</a:t>
              </a:r>
            </a:p>
          </p:txBody>
        </p:sp>
        <p:grpSp>
          <p:nvGrpSpPr>
            <p:cNvPr id="14378" name="Group 194"/>
            <p:cNvGrpSpPr>
              <a:grpSpLocks/>
            </p:cNvGrpSpPr>
            <p:nvPr/>
          </p:nvGrpSpPr>
          <p:grpSpPr bwMode="auto">
            <a:xfrm rot="-5400000">
              <a:off x="6142832" y="6348908"/>
              <a:ext cx="233362" cy="263525"/>
              <a:chOff x="1158" y="3347"/>
              <a:chExt cx="233" cy="257"/>
            </a:xfrm>
          </p:grpSpPr>
          <p:sp>
            <p:nvSpPr>
              <p:cNvPr id="14398" name="Arc 195"/>
              <p:cNvSpPr>
                <a:spLocks/>
              </p:cNvSpPr>
              <p:nvPr/>
            </p:nvSpPr>
            <p:spPr bwMode="auto">
              <a:xfrm flipH="1" flipV="1">
                <a:off x="1254" y="3347"/>
                <a:ext cx="128" cy="257"/>
              </a:xfrm>
              <a:custGeom>
                <a:avLst/>
                <a:gdLst>
                  <a:gd name="T0" fmla="*/ 0 w 21600"/>
                  <a:gd name="T1" fmla="*/ 0 h 43190"/>
                  <a:gd name="T2" fmla="*/ 0 w 21600"/>
                  <a:gd name="T3" fmla="*/ 0 h 43190"/>
                  <a:gd name="T4" fmla="*/ 0 w 21600"/>
                  <a:gd name="T5" fmla="*/ 0 h 4319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0"/>
                  <a:gd name="T11" fmla="*/ 21600 w 21600"/>
                  <a:gd name="T12" fmla="*/ 43190 h 43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7"/>
                      <a:pt x="12334" y="42826"/>
                      <a:pt x="671" y="43189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67"/>
                      <a:pt x="12334" y="42826"/>
                      <a:pt x="671" y="4318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99" name="Oval 196"/>
              <p:cNvSpPr>
                <a:spLocks noChangeArrowheads="1"/>
              </p:cNvSpPr>
              <p:nvPr/>
            </p:nvSpPr>
            <p:spPr bwMode="auto">
              <a:xfrm>
                <a:off x="1312" y="3437"/>
                <a:ext cx="79" cy="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400" name="Line 197"/>
              <p:cNvSpPr>
                <a:spLocks noChangeShapeType="1"/>
              </p:cNvSpPr>
              <p:nvPr/>
            </p:nvSpPr>
            <p:spPr bwMode="auto">
              <a:xfrm flipH="1">
                <a:off x="1158" y="3482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4379" name="Group 198"/>
            <p:cNvGrpSpPr>
              <a:grpSpLocks/>
            </p:cNvGrpSpPr>
            <p:nvPr/>
          </p:nvGrpSpPr>
          <p:grpSpPr bwMode="auto">
            <a:xfrm>
              <a:off x="5534025" y="4886027"/>
              <a:ext cx="560388" cy="306388"/>
              <a:chOff x="3912" y="2567"/>
              <a:chExt cx="391" cy="214"/>
            </a:xfrm>
          </p:grpSpPr>
          <p:sp>
            <p:nvSpPr>
              <p:cNvPr id="14396" name="AutoShape 199"/>
              <p:cNvSpPr>
                <a:spLocks noChangeArrowheads="1"/>
              </p:cNvSpPr>
              <p:nvPr/>
            </p:nvSpPr>
            <p:spPr bwMode="auto">
              <a:xfrm>
                <a:off x="3912" y="2593"/>
                <a:ext cx="384" cy="173"/>
              </a:xfrm>
              <a:prstGeom prst="roundRect">
                <a:avLst>
                  <a:gd name="adj" fmla="val 16667"/>
                </a:avLst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4397" name="Text Box 200"/>
              <p:cNvSpPr txBox="1">
                <a:spLocks noChangeAspect="1" noChangeArrowheads="1"/>
              </p:cNvSpPr>
              <p:nvPr/>
            </p:nvSpPr>
            <p:spPr bwMode="auto">
              <a:xfrm>
                <a:off x="3912" y="2567"/>
                <a:ext cx="39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9913" tIns="44955" rIns="89913" bIns="44955">
                <a:spAutoFit/>
              </a:bodyPr>
              <a:lstStyle>
                <a:lvl1pPr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defTabSz="898525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defTabSz="8985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1400" b="1">
                    <a:solidFill>
                      <a:srgbClr val="FFFFFF"/>
                    </a:solidFill>
                    <a:ea typeface="MS Mincho" pitchFamily="49" charset="-128"/>
                  </a:rPr>
                  <a:t>He II</a:t>
                </a:r>
              </a:p>
            </p:txBody>
          </p:sp>
        </p:grpSp>
        <p:sp>
          <p:nvSpPr>
            <p:cNvPr id="14380" name="Line 73"/>
            <p:cNvSpPr>
              <a:spLocks noChangeShapeType="1"/>
            </p:cNvSpPr>
            <p:nvPr/>
          </p:nvSpPr>
          <p:spPr bwMode="auto">
            <a:xfrm>
              <a:off x="6430963" y="5060652"/>
              <a:ext cx="287337" cy="214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81" name="Line 74"/>
            <p:cNvSpPr>
              <a:spLocks noChangeShapeType="1"/>
            </p:cNvSpPr>
            <p:nvPr/>
          </p:nvSpPr>
          <p:spPr bwMode="auto">
            <a:xfrm>
              <a:off x="6502400" y="4916190"/>
              <a:ext cx="431800" cy="358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82" name="テキスト ボックス 173"/>
            <p:cNvSpPr txBox="1">
              <a:spLocks noChangeArrowheads="1"/>
            </p:cNvSpPr>
            <p:nvPr/>
          </p:nvSpPr>
          <p:spPr bwMode="auto">
            <a:xfrm rot="-2462894">
              <a:off x="5602288" y="4941590"/>
              <a:ext cx="102235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r>
                <a:rPr lang="en-US" altLang="ja-JP" sz="40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r>
                <a:rPr lang="en-US" altLang="ja-JP" sz="36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r>
                <a:rPr lang="en-US" altLang="ja-JP" sz="32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r>
                <a:rPr lang="en-US" altLang="ja-JP" sz="28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r>
                <a:rPr lang="en-US" altLang="ja-JP" sz="1200" b="1">
                  <a:solidFill>
                    <a:srgbClr val="008000"/>
                  </a:solidFill>
                  <a:ea typeface="MS PGothic" pitchFamily="34" charset="-128"/>
                </a:rPr>
                <a:t>(</a:t>
              </a:r>
              <a:endParaRPr lang="ja-JP" altLang="en-US" sz="1200" b="1">
                <a:solidFill>
                  <a:srgbClr val="008000"/>
                </a:solidFill>
                <a:ea typeface="MS PGothic" pitchFamily="34" charset="-128"/>
              </a:endParaRPr>
            </a:p>
          </p:txBody>
        </p:sp>
        <p:sp>
          <p:nvSpPr>
            <p:cNvPr id="14383" name="Line 75"/>
            <p:cNvSpPr>
              <a:spLocks noChangeShapeType="1"/>
            </p:cNvSpPr>
            <p:nvPr/>
          </p:nvSpPr>
          <p:spPr bwMode="auto">
            <a:xfrm flipV="1">
              <a:off x="6573838" y="4944765"/>
              <a:ext cx="3603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84" name="Oval 17"/>
            <p:cNvSpPr>
              <a:spLocks noChangeAspect="1" noChangeArrowheads="1"/>
            </p:cNvSpPr>
            <p:nvPr/>
          </p:nvSpPr>
          <p:spPr bwMode="auto">
            <a:xfrm>
              <a:off x="6040438" y="5090815"/>
              <a:ext cx="147637" cy="147637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85" name="Oval 18"/>
            <p:cNvSpPr>
              <a:spLocks noChangeAspect="1" noChangeArrowheads="1"/>
            </p:cNvSpPr>
            <p:nvPr/>
          </p:nvSpPr>
          <p:spPr bwMode="auto">
            <a:xfrm>
              <a:off x="6040438" y="5287665"/>
              <a:ext cx="147637" cy="15081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86" name="Oval 19"/>
            <p:cNvSpPr>
              <a:spLocks noChangeAspect="1" noChangeArrowheads="1"/>
            </p:cNvSpPr>
            <p:nvPr/>
          </p:nvSpPr>
          <p:spPr bwMode="auto">
            <a:xfrm>
              <a:off x="6188075" y="5438477"/>
              <a:ext cx="147638" cy="14763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87" name="Oval 21"/>
            <p:cNvSpPr>
              <a:spLocks noChangeAspect="1" noChangeArrowheads="1"/>
            </p:cNvSpPr>
            <p:nvPr/>
          </p:nvSpPr>
          <p:spPr bwMode="auto">
            <a:xfrm>
              <a:off x="6286500" y="5189240"/>
              <a:ext cx="147638" cy="15081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88" name="Oval 22"/>
            <p:cNvSpPr>
              <a:spLocks noChangeAspect="1" noChangeArrowheads="1"/>
            </p:cNvSpPr>
            <p:nvPr/>
          </p:nvSpPr>
          <p:spPr bwMode="auto">
            <a:xfrm>
              <a:off x="5842000" y="5389265"/>
              <a:ext cx="147638" cy="147637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89" name="Oval 23"/>
            <p:cNvSpPr>
              <a:spLocks noChangeAspect="1" noChangeArrowheads="1"/>
            </p:cNvSpPr>
            <p:nvPr/>
          </p:nvSpPr>
          <p:spPr bwMode="auto">
            <a:xfrm>
              <a:off x="5989638" y="5536902"/>
              <a:ext cx="149225" cy="14922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90" name="Oval 20"/>
            <p:cNvSpPr>
              <a:spLocks noChangeAspect="1" noChangeArrowheads="1"/>
            </p:cNvSpPr>
            <p:nvPr/>
          </p:nvSpPr>
          <p:spPr bwMode="auto">
            <a:xfrm>
              <a:off x="6335713" y="5536902"/>
              <a:ext cx="149225" cy="14922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4209" tIns="37105" rIns="74209" bIns="37105" anchor="ctr"/>
            <a:lstStyle/>
            <a:p>
              <a:pPr algn="ctr" defTabSz="741363"/>
              <a:endParaRPr lang="ja-JP" altLang="ja-JP" sz="20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4391" name="AutoShape 149"/>
            <p:cNvSpPr>
              <a:spLocks noChangeArrowheads="1"/>
            </p:cNvSpPr>
            <p:nvPr/>
          </p:nvSpPr>
          <p:spPr bwMode="auto">
            <a:xfrm>
              <a:off x="6942317" y="4355265"/>
              <a:ext cx="1150937" cy="5476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446" tIns="41222" rIns="82446" bIns="41222" anchor="ctr"/>
            <a:lstStyle/>
            <a:p>
              <a:pPr algn="ctr" defTabSz="823913" eaLnBrk="0" hangingPunct="0">
                <a:lnSpc>
                  <a:spcPct val="50000"/>
                </a:lnSpc>
              </a:pPr>
              <a:endParaRPr lang="ja-JP" altLang="ja-JP" sz="2200" b="1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5411" name="Text Box 24"/>
            <p:cNvSpPr txBox="1">
              <a:spLocks noChangeArrowheads="1"/>
            </p:cNvSpPr>
            <p:nvPr/>
          </p:nvSpPr>
          <p:spPr bwMode="auto">
            <a:xfrm>
              <a:off x="6988175" y="4379619"/>
              <a:ext cx="1076325" cy="52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209" tIns="37105" rIns="74209" bIns="37105">
              <a:spAutoFit/>
            </a:bodyPr>
            <a:lstStyle>
              <a:lvl1pPr defTabSz="74136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74136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74136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74136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74136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altLang="ja-JP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Radiowave</a:t>
              </a:r>
              <a:endParaRPr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or</a:t>
              </a:r>
            </a:p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imes New Roman" pitchFamily="18" charset="0"/>
                </a:rPr>
                <a:t>Microwave</a:t>
              </a:r>
            </a:p>
          </p:txBody>
        </p:sp>
        <p:sp>
          <p:nvSpPr>
            <p:cNvPr id="15412" name="テキスト ボックス 73"/>
            <p:cNvSpPr txBox="1">
              <a:spLocks noChangeArrowheads="1"/>
            </p:cNvSpPr>
            <p:nvPr/>
          </p:nvSpPr>
          <p:spPr bwMode="auto">
            <a:xfrm>
              <a:off x="1042988" y="5013033"/>
              <a:ext cx="2549525" cy="70802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Zeeman structure</a:t>
              </a:r>
            </a:p>
            <a:p>
              <a:pPr eaLnBrk="1" hangingPunct="1">
                <a:defRPr/>
              </a:pPr>
              <a:r>
                <a:rPr kumimoji="0"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Hyperfine structure</a:t>
              </a:r>
            </a:p>
          </p:txBody>
        </p:sp>
        <p:sp>
          <p:nvSpPr>
            <p:cNvPr id="15413" name="テキスト ボックス 74"/>
            <p:cNvSpPr txBox="1">
              <a:spLocks noChangeArrowheads="1"/>
            </p:cNvSpPr>
            <p:nvPr/>
          </p:nvSpPr>
          <p:spPr bwMode="auto">
            <a:xfrm>
              <a:off x="1162050" y="6013160"/>
              <a:ext cx="2193925" cy="70802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ahoma" pitchFamily="34" charset="0"/>
                </a:rPr>
                <a:t>Nuclear spin</a:t>
              </a:r>
            </a:p>
            <a:p>
              <a:pPr eaLnBrk="1" hangingPunct="1">
                <a:defRPr/>
              </a:pPr>
              <a:r>
                <a:rPr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Tahoma" pitchFamily="34" charset="0"/>
                </a:rPr>
                <a:t>Nuclear moment</a:t>
              </a:r>
            </a:p>
          </p:txBody>
        </p:sp>
        <p:cxnSp>
          <p:nvCxnSpPr>
            <p:cNvPr id="14395" name="直線矢印コネクタ 80"/>
            <p:cNvCxnSpPr>
              <a:cxnSpLocks noChangeShapeType="1"/>
            </p:cNvCxnSpPr>
            <p:nvPr/>
          </p:nvCxnSpPr>
          <p:spPr bwMode="auto">
            <a:xfrm rot="5400000">
              <a:off x="2125663" y="5805611"/>
              <a:ext cx="28575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Rectangle 41"/>
          <p:cNvSpPr txBox="1">
            <a:spLocks noChangeArrowheads="1"/>
          </p:cNvSpPr>
          <p:nvPr/>
        </p:nvSpPr>
        <p:spPr bwMode="auto">
          <a:xfrm>
            <a:off x="71438" y="85725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50" charset="-128"/>
                <a:cs typeface="Tahoma" pitchFamily="34" charset="0"/>
              </a:rPr>
              <a:t>What is “OROCHI” 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250825" y="1600200"/>
            <a:ext cx="8734425" cy="8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effectLst>
                  <a:outerShdw blurRad="38100" dist="38100" dir="2700000" algn="tl">
                    <a:srgbClr val="FFFFFF"/>
                  </a:outerShdw>
                </a:effectLst>
                <a:ea typeface="MS Mincho" pitchFamily="49" charset="-128"/>
              </a:rPr>
              <a:t>To measure the nuclear spins &amp; moments in exotic nuclei</a:t>
            </a:r>
          </a:p>
          <a:p>
            <a:pPr eaLnBrk="1" hangingPunct="1"/>
            <a:r>
              <a:rPr lang="en-US" altLang="ja-JP" sz="2800" b="1">
                <a:effectLst>
                  <a:outerShdw blurRad="38100" dist="38100" dir="2700000" algn="tl">
                    <a:srgbClr val="FFFFFF"/>
                  </a:outerShdw>
                </a:effectLst>
                <a:ea typeface="MS Mincho" pitchFamily="49" charset="-128"/>
              </a:rPr>
              <a:t>  “Laser spectroscopy </a:t>
            </a:r>
            <a:r>
              <a:rPr lang="en-US" altLang="ja-JP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in superfluid helium (He II)</a:t>
            </a:r>
            <a:r>
              <a:rPr lang="en-US" altLang="ja-JP" sz="2800" b="1">
                <a:effectLst>
                  <a:outerShdw blurRad="38100" dist="38100" dir="2700000" algn="tl">
                    <a:srgbClr val="FFFFFF"/>
                  </a:outerShdw>
                </a:effectLst>
                <a:ea typeface="MS Mincho" pitchFamily="49" charset="-128"/>
              </a:rPr>
              <a:t>”</a:t>
            </a:r>
          </a:p>
        </p:txBody>
      </p: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107950" y="725488"/>
            <a:ext cx="873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Nuclear Laser spectroscopy:</a:t>
            </a:r>
          </a:p>
          <a:p>
            <a:pPr eaLnBrk="1" hangingPunct="1"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effective, … but difficult for low yield exotic RIs. </a:t>
            </a:r>
          </a:p>
        </p:txBody>
      </p:sp>
      <p:cxnSp>
        <p:nvCxnSpPr>
          <p:cNvPr id="14343" name="直線コネクタ 2"/>
          <p:cNvCxnSpPr>
            <a:cxnSpLocks noChangeShapeType="1"/>
          </p:cNvCxnSpPr>
          <p:nvPr/>
        </p:nvCxnSpPr>
        <p:spPr bwMode="auto">
          <a:xfrm>
            <a:off x="336550" y="1128713"/>
            <a:ext cx="41814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グループ化 69"/>
          <p:cNvGrpSpPr>
            <a:grpSpLocks/>
          </p:cNvGrpSpPr>
          <p:nvPr/>
        </p:nvGrpSpPr>
        <p:grpSpPr bwMode="auto">
          <a:xfrm>
            <a:off x="4716463" y="2325688"/>
            <a:ext cx="4357687" cy="4271962"/>
            <a:chOff x="4718081" y="5132430"/>
            <a:chExt cx="4358152" cy="4271963"/>
          </a:xfrm>
        </p:grpSpPr>
        <p:grpSp>
          <p:nvGrpSpPr>
            <p:cNvPr id="15390" name="グループ化 40"/>
            <p:cNvGrpSpPr>
              <a:grpSpLocks/>
            </p:cNvGrpSpPr>
            <p:nvPr/>
          </p:nvGrpSpPr>
          <p:grpSpPr bwMode="auto">
            <a:xfrm>
              <a:off x="4718081" y="5132430"/>
              <a:ext cx="4358152" cy="4271963"/>
              <a:chOff x="4284663" y="2565400"/>
              <a:chExt cx="4358152" cy="4271963"/>
            </a:xfrm>
          </p:grpSpPr>
          <p:sp>
            <p:nvSpPr>
              <p:cNvPr id="15392" name="Rectangle 44"/>
              <p:cNvSpPr>
                <a:spLocks noChangeArrowheads="1"/>
              </p:cNvSpPr>
              <p:nvPr/>
            </p:nvSpPr>
            <p:spPr bwMode="auto">
              <a:xfrm>
                <a:off x="4284663" y="2565400"/>
                <a:ext cx="4211637" cy="3363930"/>
              </a:xfrm>
              <a:prstGeom prst="rect">
                <a:avLst/>
              </a:prstGeom>
              <a:solidFill>
                <a:srgbClr val="FEFCD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3" name="AutoShape 108"/>
              <p:cNvSpPr>
                <a:spLocks noChangeArrowheads="1"/>
              </p:cNvSpPr>
              <p:nvPr/>
            </p:nvSpPr>
            <p:spPr bwMode="auto">
              <a:xfrm>
                <a:off x="4887913" y="6000750"/>
                <a:ext cx="3608387" cy="836613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4" name="Rectangle 45"/>
              <p:cNvSpPr>
                <a:spLocks noChangeArrowheads="1"/>
              </p:cNvSpPr>
              <p:nvPr/>
            </p:nvSpPr>
            <p:spPr bwMode="auto">
              <a:xfrm>
                <a:off x="5338763" y="2641600"/>
                <a:ext cx="1635125" cy="1658938"/>
              </a:xfrm>
              <a:prstGeom prst="rect">
                <a:avLst/>
              </a:prstGeom>
              <a:solidFill>
                <a:srgbClr val="B6D1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5" name="Line 46"/>
              <p:cNvSpPr>
                <a:spLocks noChangeShapeType="1"/>
              </p:cNvSpPr>
              <p:nvPr/>
            </p:nvSpPr>
            <p:spPr bwMode="auto">
              <a:xfrm>
                <a:off x="4695825" y="3502025"/>
                <a:ext cx="2919413" cy="0"/>
              </a:xfrm>
              <a:prstGeom prst="line">
                <a:avLst/>
              </a:prstGeom>
              <a:noFill/>
              <a:ln w="50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6" name="Oval 47"/>
              <p:cNvSpPr>
                <a:spLocks noChangeArrowheads="1"/>
              </p:cNvSpPr>
              <p:nvPr/>
            </p:nvSpPr>
            <p:spPr bwMode="auto">
              <a:xfrm>
                <a:off x="5803900" y="3132138"/>
                <a:ext cx="642938" cy="676275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7" name="Rectangle 48"/>
              <p:cNvSpPr>
                <a:spLocks noChangeArrowheads="1"/>
              </p:cNvSpPr>
              <p:nvPr/>
            </p:nvSpPr>
            <p:spPr bwMode="auto">
              <a:xfrm>
                <a:off x="5310188" y="2887663"/>
                <a:ext cx="58737" cy="1104900"/>
              </a:xfrm>
              <a:prstGeom prst="rect">
                <a:avLst/>
              </a:prstGeom>
              <a:solidFill>
                <a:srgbClr val="B6D1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8" name="Rectangle 49"/>
              <p:cNvSpPr>
                <a:spLocks noChangeArrowheads="1"/>
              </p:cNvSpPr>
              <p:nvPr/>
            </p:nvSpPr>
            <p:spPr bwMode="auto">
              <a:xfrm>
                <a:off x="6945313" y="2887663"/>
                <a:ext cx="58737" cy="1104900"/>
              </a:xfrm>
              <a:prstGeom prst="rect">
                <a:avLst/>
              </a:prstGeom>
              <a:solidFill>
                <a:srgbClr val="B6D1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399" name="Rectangle 50"/>
              <p:cNvSpPr>
                <a:spLocks noChangeArrowheads="1"/>
              </p:cNvSpPr>
              <p:nvPr/>
            </p:nvSpPr>
            <p:spPr bwMode="auto">
              <a:xfrm>
                <a:off x="5572125" y="4278313"/>
                <a:ext cx="1166813" cy="63500"/>
              </a:xfrm>
              <a:prstGeom prst="rect">
                <a:avLst/>
              </a:prstGeom>
              <a:solidFill>
                <a:srgbClr val="B6D1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400" name="AutoShape 51"/>
              <p:cNvSpPr>
                <a:spLocks noChangeArrowheads="1"/>
              </p:cNvSpPr>
              <p:nvPr/>
            </p:nvSpPr>
            <p:spPr bwMode="auto">
              <a:xfrm rot="-1887762">
                <a:off x="6927850" y="2947988"/>
                <a:ext cx="992188" cy="860425"/>
              </a:xfrm>
              <a:prstGeom prst="triangle">
                <a:avLst>
                  <a:gd name="adj" fmla="val 5006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85" name="Text Box 52"/>
              <p:cNvSpPr txBox="1">
                <a:spLocks noChangeArrowheads="1"/>
              </p:cNvSpPr>
              <p:nvPr/>
            </p:nvSpPr>
            <p:spPr bwMode="auto">
              <a:xfrm>
                <a:off x="7031331" y="3254375"/>
                <a:ext cx="80018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</a:rPr>
                  <a:t>Laser</a:t>
                </a:r>
              </a:p>
            </p:txBody>
          </p:sp>
          <p:sp>
            <p:nvSpPr>
              <p:cNvPr id="15402" name="Rectangle 53"/>
              <p:cNvSpPr>
                <a:spLocks noChangeArrowheads="1"/>
              </p:cNvSpPr>
              <p:nvPr/>
            </p:nvSpPr>
            <p:spPr bwMode="auto">
              <a:xfrm>
                <a:off x="5454650" y="5159375"/>
                <a:ext cx="1401763" cy="355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ja-JP" sz="1200" b="1">
                  <a:solidFill>
                    <a:srgbClr val="EAFDDF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87" name="Text Box 54"/>
              <p:cNvSpPr txBox="1">
                <a:spLocks noChangeArrowheads="1"/>
              </p:cNvSpPr>
              <p:nvPr/>
            </p:nvSpPr>
            <p:spPr bwMode="auto">
              <a:xfrm>
                <a:off x="5472240" y="5118101"/>
                <a:ext cx="122409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</a:rPr>
                  <a:t>Detector</a:t>
                </a:r>
              </a:p>
            </p:txBody>
          </p:sp>
          <p:sp>
            <p:nvSpPr>
              <p:cNvPr id="15404" name="Line 55"/>
              <p:cNvSpPr>
                <a:spLocks noChangeShapeType="1"/>
              </p:cNvSpPr>
              <p:nvPr/>
            </p:nvSpPr>
            <p:spPr bwMode="auto">
              <a:xfrm>
                <a:off x="5980113" y="3746500"/>
                <a:ext cx="176212" cy="14097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5" name="Line 56"/>
              <p:cNvSpPr>
                <a:spLocks noChangeShapeType="1"/>
              </p:cNvSpPr>
              <p:nvPr/>
            </p:nvSpPr>
            <p:spPr bwMode="auto">
              <a:xfrm flipH="1">
                <a:off x="5724525" y="3808413"/>
                <a:ext cx="431800" cy="127635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6" name="Line 57"/>
              <p:cNvSpPr>
                <a:spLocks noChangeShapeType="1"/>
              </p:cNvSpPr>
              <p:nvPr/>
            </p:nvSpPr>
            <p:spPr bwMode="auto">
              <a:xfrm>
                <a:off x="6273800" y="3746500"/>
                <a:ext cx="242888" cy="14097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7" name="Line 58"/>
              <p:cNvSpPr>
                <a:spLocks noChangeShapeType="1"/>
              </p:cNvSpPr>
              <p:nvPr/>
            </p:nvSpPr>
            <p:spPr bwMode="auto">
              <a:xfrm flipH="1">
                <a:off x="6300788" y="3624263"/>
                <a:ext cx="625475" cy="11001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8" name="Line 59"/>
              <p:cNvSpPr>
                <a:spLocks noChangeShapeType="1"/>
              </p:cNvSpPr>
              <p:nvPr/>
            </p:nvSpPr>
            <p:spPr bwMode="auto">
              <a:xfrm>
                <a:off x="5395913" y="3686175"/>
                <a:ext cx="615950" cy="10382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Text Box 60"/>
              <p:cNvSpPr txBox="1">
                <a:spLocks noChangeArrowheads="1"/>
              </p:cNvSpPr>
              <p:nvPr/>
            </p:nvSpPr>
            <p:spPr bwMode="auto">
              <a:xfrm>
                <a:off x="4797480" y="5553076"/>
                <a:ext cx="3127709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eaLnBrk="1" hangingPunct="1"/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34" charset="0"/>
                    <a:ea typeface="MS Mincho" pitchFamily="49" charset="-128"/>
                  </a:rPr>
                  <a:t>wavelength:</a:t>
                </a:r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en-US" altLang="ja-JP" sz="2000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ea typeface="MS Mincho" pitchFamily="49" charset="-128"/>
                  </a:rPr>
                  <a:t>l</a:t>
                </a:r>
                <a:r>
                  <a:rPr lang="en-US" altLang="ja-JP" sz="2000" b="1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S Mincho" pitchFamily="49" charset="-128"/>
                    <a:ea typeface="MS Mincho" pitchFamily="49" charset="-128"/>
                  </a:rPr>
                  <a:t>LIF</a:t>
                </a:r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ea typeface="MS Mincho" pitchFamily="49" charset="-128"/>
                  </a:rPr>
                  <a:t> </a:t>
                </a:r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GS創英角ｺﾞｼｯｸUB" pitchFamily="50" charset="-128"/>
                    <a:ea typeface="MS Mincho" pitchFamily="49" charset="-128"/>
                  </a:rPr>
                  <a:t>≠</a:t>
                </a:r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ea typeface="MS Mincho" pitchFamily="49" charset="-128"/>
                  </a:rPr>
                  <a:t> </a:t>
                </a:r>
                <a:r>
                  <a:rPr lang="en-US" altLang="ja-JP" sz="2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ea typeface="MS Mincho" pitchFamily="49" charset="-128"/>
                  </a:rPr>
                  <a:t>l</a:t>
                </a:r>
                <a:r>
                  <a:rPr lang="en-US" altLang="ja-JP" sz="20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S Mincho" pitchFamily="49" charset="-128"/>
                    <a:ea typeface="MS Mincho" pitchFamily="49" charset="-128"/>
                  </a:rPr>
                  <a:t>laser</a:t>
                </a:r>
              </a:p>
            </p:txBody>
          </p:sp>
          <p:sp>
            <p:nvSpPr>
              <p:cNvPr id="15410" name="Line 61"/>
              <p:cNvSpPr>
                <a:spLocks noChangeShapeType="1"/>
              </p:cNvSpPr>
              <p:nvPr/>
            </p:nvSpPr>
            <p:spPr bwMode="auto">
              <a:xfrm>
                <a:off x="4384675" y="6199188"/>
                <a:ext cx="5032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4859399" y="6043613"/>
                <a:ext cx="3783416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eaLnBrk="1" hangingPunct="1"/>
                <a:r>
                  <a:rPr lang="en-US" altLang="ja-JP" sz="2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Suppress background count</a:t>
                </a:r>
                <a:endParaRPr lang="ja-JP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ｺﾞｼｯｸUB" pitchFamily="50" charset="-128"/>
                </a:endParaRPr>
              </a:p>
            </p:txBody>
          </p:sp>
          <p:sp>
            <p:nvSpPr>
              <p:cNvPr id="15412" name="Rectangle 53"/>
              <p:cNvSpPr>
                <a:spLocks noChangeArrowheads="1"/>
              </p:cNvSpPr>
              <p:nvPr/>
            </p:nvSpPr>
            <p:spPr bwMode="auto">
              <a:xfrm>
                <a:off x="5453063" y="4702175"/>
                <a:ext cx="1401762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ja-JP" sz="1200" b="1">
                  <a:solidFill>
                    <a:srgbClr val="EAFDDF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15413" name="Rectangle 53"/>
              <p:cNvSpPr>
                <a:spLocks noChangeArrowheads="1"/>
              </p:cNvSpPr>
              <p:nvPr/>
            </p:nvSpPr>
            <p:spPr bwMode="auto">
              <a:xfrm>
                <a:off x="5457825" y="4724400"/>
                <a:ext cx="1401763" cy="7921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ja-JP" sz="1200" b="1">
                  <a:solidFill>
                    <a:srgbClr val="EAFDDF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sp>
            <p:nvSpPr>
              <p:cNvPr id="98" name="Text Box 41"/>
              <p:cNvSpPr txBox="1">
                <a:spLocks noChangeArrowheads="1"/>
              </p:cNvSpPr>
              <p:nvPr/>
            </p:nvSpPr>
            <p:spPr bwMode="auto">
              <a:xfrm>
                <a:off x="5067384" y="6405563"/>
                <a:ext cx="28149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eaLnBrk="1" hangingPunct="1"/>
                <a:r>
                  <a:rPr lang="en-US" altLang="ja-JP" sz="20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Reduction:10</a:t>
                </a:r>
                <a:r>
                  <a:rPr lang="en-US" altLang="ja-JP" sz="2000" b="1" baseline="3000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-10</a:t>
                </a:r>
                <a:r>
                  <a:rPr lang="ja-JP" altLang="en-US" sz="20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 </a:t>
                </a:r>
                <a:r>
                  <a:rPr lang="en-US" altLang="ja-JP" sz="20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- 10</a:t>
                </a:r>
                <a:r>
                  <a:rPr lang="en-US" altLang="ja-JP" sz="2000" b="1" baseline="3000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ｺﾞｼｯｸUB" pitchFamily="50" charset="-128"/>
                  </a:rPr>
                  <a:t>-13</a:t>
                </a:r>
                <a:endParaRPr lang="ja-JP" altLang="en-US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ｺﾞｼｯｸUB" pitchFamily="50" charset="-128"/>
                </a:endParaRPr>
              </a:p>
            </p:txBody>
          </p:sp>
        </p:grpSp>
        <p:sp>
          <p:nvSpPr>
            <p:cNvPr id="75" name="テキスト ボックス 68"/>
            <p:cNvSpPr txBox="1">
              <a:spLocks noChangeArrowheads="1"/>
            </p:cNvSpPr>
            <p:nvPr/>
          </p:nvSpPr>
          <p:spPr bwMode="auto">
            <a:xfrm>
              <a:off x="6786814" y="5162592"/>
              <a:ext cx="619191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Mincho" pitchFamily="49" charset="-128"/>
                </a:rPr>
                <a:t>He II</a:t>
              </a:r>
              <a:endParaRPr lang="ja-JP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endParaRPr>
            </a:p>
          </p:txBody>
        </p:sp>
      </p:grpSp>
      <p:sp>
        <p:nvSpPr>
          <p:cNvPr id="73" name="Rectangle 41"/>
          <p:cNvSpPr txBox="1">
            <a:spLocks noChangeArrowheads="1"/>
          </p:cNvSpPr>
          <p:nvPr/>
        </p:nvSpPr>
        <p:spPr bwMode="auto">
          <a:xfrm>
            <a:off x="1258888" y="98425"/>
            <a:ext cx="6572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ＤＨＰ平成ゴシックW5"/>
              </a:rPr>
              <a:t>Advantage in He II</a:t>
            </a:r>
          </a:p>
        </p:txBody>
      </p:sp>
      <p:grpSp>
        <p:nvGrpSpPr>
          <p:cNvPr id="74" name="グループ化 69"/>
          <p:cNvGrpSpPr>
            <a:grpSpLocks/>
          </p:cNvGrpSpPr>
          <p:nvPr/>
        </p:nvGrpSpPr>
        <p:grpSpPr bwMode="auto">
          <a:xfrm>
            <a:off x="179388" y="1011238"/>
            <a:ext cx="7874000" cy="5156200"/>
            <a:chOff x="179523" y="1340767"/>
            <a:chExt cx="7873177" cy="5156648"/>
          </a:xfrm>
        </p:grpSpPr>
        <p:sp>
          <p:nvSpPr>
            <p:cNvPr id="15368" name="Rectangle 35"/>
            <p:cNvSpPr>
              <a:spLocks noChangeArrowheads="1"/>
            </p:cNvSpPr>
            <p:nvPr/>
          </p:nvSpPr>
          <p:spPr bwMode="auto">
            <a:xfrm>
              <a:off x="304800" y="2763615"/>
              <a:ext cx="3200400" cy="3733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200" b="1">
                <a:solidFill>
                  <a:srgbClr val="000000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  <p:sp>
          <p:nvSpPr>
            <p:cNvPr id="15369" name="Text Box 29"/>
            <p:cNvSpPr txBox="1">
              <a:spLocks noChangeArrowheads="1"/>
            </p:cNvSpPr>
            <p:nvPr/>
          </p:nvSpPr>
          <p:spPr bwMode="auto">
            <a:xfrm>
              <a:off x="1341439" y="6100540"/>
              <a:ext cx="11945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ja-JP" altLang="en-US" sz="140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光波長</a:t>
              </a:r>
              <a:r>
                <a:rPr lang="en-US" altLang="ja-JP" sz="140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(nm)</a:t>
              </a:r>
            </a:p>
          </p:txBody>
        </p:sp>
        <p:pic>
          <p:nvPicPr>
            <p:cNvPr id="15370" name="Picture 25" descr="Cs Spectrum in He 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" y="2776315"/>
              <a:ext cx="3154362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Line 26"/>
            <p:cNvSpPr>
              <a:spLocks noChangeShapeType="1"/>
            </p:cNvSpPr>
            <p:nvPr/>
          </p:nvSpPr>
          <p:spPr bwMode="auto">
            <a:xfrm>
              <a:off x="892175" y="2819177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2" name="Text Box 36"/>
            <p:cNvSpPr txBox="1">
              <a:spLocks noChangeArrowheads="1"/>
            </p:cNvSpPr>
            <p:nvPr/>
          </p:nvSpPr>
          <p:spPr bwMode="auto">
            <a:xfrm rot="-5400000">
              <a:off x="-685006" y="4047692"/>
              <a:ext cx="259556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Mincho" pitchFamily="49" charset="-128"/>
                </a:rPr>
                <a:t>Intensity (arb.unit)</a:t>
              </a:r>
            </a:p>
          </p:txBody>
        </p:sp>
        <p:sp>
          <p:nvSpPr>
            <p:cNvPr id="15373" name="Freeform 48"/>
            <p:cNvSpPr>
              <a:spLocks/>
            </p:cNvSpPr>
            <p:nvPr/>
          </p:nvSpPr>
          <p:spPr bwMode="auto">
            <a:xfrm>
              <a:off x="1568450" y="3198590"/>
              <a:ext cx="889000" cy="2709862"/>
            </a:xfrm>
            <a:custGeom>
              <a:avLst/>
              <a:gdLst>
                <a:gd name="T0" fmla="*/ 2147483647 w 560"/>
                <a:gd name="T1" fmla="*/ 2147483647 h 1707"/>
                <a:gd name="T2" fmla="*/ 2147483647 w 560"/>
                <a:gd name="T3" fmla="*/ 2147483647 h 1707"/>
                <a:gd name="T4" fmla="*/ 2147483647 w 560"/>
                <a:gd name="T5" fmla="*/ 2147483647 h 1707"/>
                <a:gd name="T6" fmla="*/ 2147483647 w 560"/>
                <a:gd name="T7" fmla="*/ 2147483647 h 1707"/>
                <a:gd name="T8" fmla="*/ 2147483647 w 560"/>
                <a:gd name="T9" fmla="*/ 2147483647 h 1707"/>
                <a:gd name="T10" fmla="*/ 2147483647 w 560"/>
                <a:gd name="T11" fmla="*/ 2147483647 h 1707"/>
                <a:gd name="T12" fmla="*/ 2147483647 w 560"/>
                <a:gd name="T13" fmla="*/ 2147483647 h 1707"/>
                <a:gd name="T14" fmla="*/ 2147483647 w 560"/>
                <a:gd name="T15" fmla="*/ 2147483647 h 1707"/>
                <a:gd name="T16" fmla="*/ 2147483647 w 560"/>
                <a:gd name="T17" fmla="*/ 2147483647 h 1707"/>
                <a:gd name="T18" fmla="*/ 2147483647 w 560"/>
                <a:gd name="T19" fmla="*/ 2147483647 h 1707"/>
                <a:gd name="T20" fmla="*/ 2147483647 w 560"/>
                <a:gd name="T21" fmla="*/ 0 h 1707"/>
                <a:gd name="T22" fmla="*/ 2147483647 w 560"/>
                <a:gd name="T23" fmla="*/ 2147483647 h 1707"/>
                <a:gd name="T24" fmla="*/ 2147483647 w 560"/>
                <a:gd name="T25" fmla="*/ 2147483647 h 1707"/>
                <a:gd name="T26" fmla="*/ 2147483647 w 560"/>
                <a:gd name="T27" fmla="*/ 2147483647 h 1707"/>
                <a:gd name="T28" fmla="*/ 2147483647 w 560"/>
                <a:gd name="T29" fmla="*/ 2147483647 h 1707"/>
                <a:gd name="T30" fmla="*/ 2147483647 w 560"/>
                <a:gd name="T31" fmla="*/ 2147483647 h 1707"/>
                <a:gd name="T32" fmla="*/ 2147483647 w 560"/>
                <a:gd name="T33" fmla="*/ 2147483647 h 17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0"/>
                <a:gd name="T52" fmla="*/ 0 h 1707"/>
                <a:gd name="T53" fmla="*/ 560 w 560"/>
                <a:gd name="T54" fmla="*/ 1707 h 17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0" h="1707">
                  <a:moveTo>
                    <a:pt x="6" y="1599"/>
                  </a:moveTo>
                  <a:cubicBezTo>
                    <a:pt x="24" y="1543"/>
                    <a:pt x="0" y="1612"/>
                    <a:pt x="27" y="1556"/>
                  </a:cubicBezTo>
                  <a:cubicBezTo>
                    <a:pt x="45" y="1518"/>
                    <a:pt x="55" y="1474"/>
                    <a:pt x="63" y="1433"/>
                  </a:cubicBezTo>
                  <a:cubicBezTo>
                    <a:pt x="71" y="1343"/>
                    <a:pt x="75" y="1249"/>
                    <a:pt x="92" y="1160"/>
                  </a:cubicBezTo>
                  <a:cubicBezTo>
                    <a:pt x="109" y="1070"/>
                    <a:pt x="140" y="983"/>
                    <a:pt x="157" y="893"/>
                  </a:cubicBezTo>
                  <a:cubicBezTo>
                    <a:pt x="179" y="778"/>
                    <a:pt x="170" y="660"/>
                    <a:pt x="207" y="548"/>
                  </a:cubicBezTo>
                  <a:cubicBezTo>
                    <a:pt x="214" y="500"/>
                    <a:pt x="224" y="452"/>
                    <a:pt x="236" y="404"/>
                  </a:cubicBezTo>
                  <a:cubicBezTo>
                    <a:pt x="246" y="320"/>
                    <a:pt x="267" y="159"/>
                    <a:pt x="315" y="87"/>
                  </a:cubicBezTo>
                  <a:cubicBezTo>
                    <a:pt x="317" y="80"/>
                    <a:pt x="318" y="72"/>
                    <a:pt x="322" y="65"/>
                  </a:cubicBezTo>
                  <a:cubicBezTo>
                    <a:pt x="326" y="57"/>
                    <a:pt x="333" y="52"/>
                    <a:pt x="337" y="44"/>
                  </a:cubicBezTo>
                  <a:cubicBezTo>
                    <a:pt x="343" y="30"/>
                    <a:pt x="351" y="0"/>
                    <a:pt x="351" y="0"/>
                  </a:cubicBezTo>
                  <a:cubicBezTo>
                    <a:pt x="374" y="34"/>
                    <a:pt x="363" y="14"/>
                    <a:pt x="380" y="65"/>
                  </a:cubicBezTo>
                  <a:cubicBezTo>
                    <a:pt x="382" y="72"/>
                    <a:pt x="387" y="87"/>
                    <a:pt x="387" y="87"/>
                  </a:cubicBezTo>
                  <a:cubicBezTo>
                    <a:pt x="394" y="188"/>
                    <a:pt x="402" y="289"/>
                    <a:pt x="416" y="389"/>
                  </a:cubicBezTo>
                  <a:cubicBezTo>
                    <a:pt x="431" y="687"/>
                    <a:pt x="420" y="572"/>
                    <a:pt x="438" y="735"/>
                  </a:cubicBezTo>
                  <a:cubicBezTo>
                    <a:pt x="451" y="998"/>
                    <a:pt x="482" y="1259"/>
                    <a:pt x="517" y="1520"/>
                  </a:cubicBezTo>
                  <a:cubicBezTo>
                    <a:pt x="522" y="1561"/>
                    <a:pt x="560" y="1670"/>
                    <a:pt x="560" y="170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4" name="Line 49"/>
            <p:cNvSpPr>
              <a:spLocks noChangeShapeType="1"/>
            </p:cNvSpPr>
            <p:nvPr/>
          </p:nvSpPr>
          <p:spPr bwMode="auto">
            <a:xfrm>
              <a:off x="2916238" y="2841402"/>
              <a:ext cx="0" cy="30241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5" name="Freeform 54"/>
            <p:cNvSpPr>
              <a:spLocks/>
            </p:cNvSpPr>
            <p:nvPr/>
          </p:nvSpPr>
          <p:spPr bwMode="auto">
            <a:xfrm>
              <a:off x="2555875" y="3117627"/>
              <a:ext cx="519113" cy="2830513"/>
            </a:xfrm>
            <a:custGeom>
              <a:avLst/>
              <a:gdLst>
                <a:gd name="T0" fmla="*/ 0 w 327"/>
                <a:gd name="T1" fmla="*/ 2147483647 h 1783"/>
                <a:gd name="T2" fmla="*/ 2147483647 w 327"/>
                <a:gd name="T3" fmla="*/ 2147483647 h 1783"/>
                <a:gd name="T4" fmla="*/ 2147483647 w 327"/>
                <a:gd name="T5" fmla="*/ 2147483647 h 1783"/>
                <a:gd name="T6" fmla="*/ 2147483647 w 327"/>
                <a:gd name="T7" fmla="*/ 2147483647 h 1783"/>
                <a:gd name="T8" fmla="*/ 2147483647 w 327"/>
                <a:gd name="T9" fmla="*/ 2147483647 h 1783"/>
                <a:gd name="T10" fmla="*/ 2147483647 w 327"/>
                <a:gd name="T11" fmla="*/ 2147483647 h 1783"/>
                <a:gd name="T12" fmla="*/ 2147483647 w 327"/>
                <a:gd name="T13" fmla="*/ 2147483647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783"/>
                <a:gd name="T23" fmla="*/ 327 w 327"/>
                <a:gd name="T24" fmla="*/ 1783 h 1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783">
                  <a:moveTo>
                    <a:pt x="0" y="1731"/>
                  </a:moveTo>
                  <a:cubicBezTo>
                    <a:pt x="17" y="1721"/>
                    <a:pt x="86" y="1708"/>
                    <a:pt x="104" y="1671"/>
                  </a:cubicBezTo>
                  <a:cubicBezTo>
                    <a:pt x="122" y="1634"/>
                    <a:pt x="98" y="1783"/>
                    <a:pt x="111" y="1506"/>
                  </a:cubicBezTo>
                  <a:cubicBezTo>
                    <a:pt x="124" y="1229"/>
                    <a:pt x="164" y="14"/>
                    <a:pt x="181" y="7"/>
                  </a:cubicBezTo>
                  <a:cubicBezTo>
                    <a:pt x="198" y="0"/>
                    <a:pt x="204" y="1182"/>
                    <a:pt x="212" y="1463"/>
                  </a:cubicBezTo>
                  <a:cubicBezTo>
                    <a:pt x="220" y="1744"/>
                    <a:pt x="207" y="1654"/>
                    <a:pt x="226" y="1693"/>
                  </a:cubicBezTo>
                  <a:cubicBezTo>
                    <a:pt x="245" y="1732"/>
                    <a:pt x="306" y="1699"/>
                    <a:pt x="327" y="170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5" name="Text Box 40"/>
            <p:cNvSpPr txBox="1">
              <a:spLocks noChangeArrowheads="1"/>
            </p:cNvSpPr>
            <p:nvPr/>
          </p:nvSpPr>
          <p:spPr bwMode="auto">
            <a:xfrm>
              <a:off x="179523" y="2414010"/>
              <a:ext cx="3247686" cy="36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</a:rPr>
                <a:t>133</a:t>
              </a:r>
              <a:r>
                <a:rPr lang="en-US" altLang="ja-JP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</a:rPr>
                <a:t>Cs atomic spectra in He II</a:t>
              </a:r>
            </a:p>
          </p:txBody>
        </p:sp>
        <p:sp>
          <p:nvSpPr>
            <p:cNvPr id="12330" name="Text Box 31"/>
            <p:cNvSpPr txBox="1">
              <a:spLocks noChangeArrowheads="1"/>
            </p:cNvSpPr>
            <p:nvPr/>
          </p:nvSpPr>
          <p:spPr bwMode="auto">
            <a:xfrm>
              <a:off x="5330422" y="1804357"/>
              <a:ext cx="2722278" cy="40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① largely blue-shifted</a:t>
              </a:r>
              <a:endParaRPr lang="ja-JP" altLang="en-US" sz="2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5378" name="Text Box 33"/>
            <p:cNvSpPr txBox="1">
              <a:spLocks noChangeArrowheads="1"/>
            </p:cNvSpPr>
            <p:nvPr/>
          </p:nvSpPr>
          <p:spPr bwMode="auto">
            <a:xfrm>
              <a:off x="5072065" y="1769071"/>
              <a:ext cx="4427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4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(</a:t>
              </a:r>
            </a:p>
          </p:txBody>
        </p:sp>
        <p:sp>
          <p:nvSpPr>
            <p:cNvPr id="15379" name="Line 27"/>
            <p:cNvSpPr>
              <a:spLocks noChangeShapeType="1"/>
            </p:cNvSpPr>
            <p:nvPr/>
          </p:nvSpPr>
          <p:spPr bwMode="auto">
            <a:xfrm flipH="1" flipV="1">
              <a:off x="2071688" y="4133627"/>
              <a:ext cx="1714500" cy="7143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0" name="Line 42"/>
            <p:cNvSpPr>
              <a:spLocks noChangeShapeType="1"/>
            </p:cNvSpPr>
            <p:nvPr/>
          </p:nvSpPr>
          <p:spPr bwMode="auto">
            <a:xfrm flipV="1">
              <a:off x="2916238" y="2847752"/>
              <a:ext cx="941387" cy="5651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31" name="Text Box 41"/>
            <p:cNvSpPr txBox="1">
              <a:spLocks noChangeArrowheads="1"/>
            </p:cNvSpPr>
            <p:nvPr/>
          </p:nvSpPr>
          <p:spPr bwMode="auto">
            <a:xfrm>
              <a:off x="3389112" y="2553722"/>
              <a:ext cx="1327011" cy="36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</a:rPr>
                <a:t>in vacuum</a:t>
              </a:r>
            </a:p>
          </p:txBody>
        </p:sp>
        <p:sp>
          <p:nvSpPr>
            <p:cNvPr id="15382" name="Line 28"/>
            <p:cNvSpPr>
              <a:spLocks noChangeShapeType="1"/>
            </p:cNvSpPr>
            <p:nvPr/>
          </p:nvSpPr>
          <p:spPr bwMode="auto">
            <a:xfrm flipH="1">
              <a:off x="2843213" y="3776440"/>
              <a:ext cx="871537" cy="14287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33" name="Text Box 38"/>
            <p:cNvSpPr txBox="1">
              <a:spLocks noChangeArrowheads="1"/>
            </p:cNvSpPr>
            <p:nvPr/>
          </p:nvSpPr>
          <p:spPr bwMode="auto">
            <a:xfrm>
              <a:off x="3714515" y="3561872"/>
              <a:ext cx="1295265" cy="40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b="1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</a:rPr>
                <a:t>emission</a:t>
              </a:r>
            </a:p>
          </p:txBody>
        </p:sp>
        <p:sp>
          <p:nvSpPr>
            <p:cNvPr id="12339" name="Text Box 32"/>
            <p:cNvSpPr txBox="1">
              <a:spLocks noChangeArrowheads="1"/>
            </p:cNvSpPr>
            <p:nvPr/>
          </p:nvSpPr>
          <p:spPr bwMode="auto">
            <a:xfrm>
              <a:off x="5343120" y="2093307"/>
              <a:ext cx="2477829" cy="40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② widely broadened</a:t>
              </a:r>
              <a:endParaRPr lang="ja-JP" altLang="en-US" sz="200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5385" name="Text Box 29"/>
            <p:cNvSpPr txBox="1">
              <a:spLocks noChangeArrowheads="1"/>
            </p:cNvSpPr>
            <p:nvPr/>
          </p:nvSpPr>
          <p:spPr bwMode="auto">
            <a:xfrm>
              <a:off x="1285874" y="6160865"/>
              <a:ext cx="1308371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100" b="1">
                  <a:solidFill>
                    <a:srgbClr val="000000"/>
                  </a:solidFill>
                  <a:latin typeface="Century" pitchFamily="18" charset="0"/>
                  <a:ea typeface="MS Mincho" pitchFamily="49" charset="-128"/>
                </a:rPr>
                <a:t>Wavelength (nm)</a:t>
              </a:r>
            </a:p>
          </p:txBody>
        </p:sp>
        <p:sp>
          <p:nvSpPr>
            <p:cNvPr id="12341" name="Text Box 32"/>
            <p:cNvSpPr txBox="1">
              <a:spLocks noChangeArrowheads="1"/>
            </p:cNvSpPr>
            <p:nvPr/>
          </p:nvSpPr>
          <p:spPr bwMode="auto">
            <a:xfrm>
              <a:off x="2339884" y="1340767"/>
              <a:ext cx="811128" cy="46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HGP創英角ｺﾞｼｯｸUB" pitchFamily="50" charset="-128"/>
                </a:rPr>
                <a:t>also</a:t>
              </a:r>
              <a:endPara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342" name="Text Box 32"/>
            <p:cNvSpPr txBox="1">
              <a:spLocks noChangeArrowheads="1"/>
            </p:cNvSpPr>
            <p:nvPr/>
          </p:nvSpPr>
          <p:spPr bwMode="auto">
            <a:xfrm>
              <a:off x="587467" y="1958358"/>
              <a:ext cx="4628666" cy="40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HGP創英角ｺﾞｼｯｸUB" pitchFamily="50" charset="-128"/>
                </a:rPr>
                <a:t>Atomic absorption spectra in He II</a:t>
              </a:r>
              <a:endParaRPr lang="en-US" altLang="ja-JP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343" name="Text Box 32"/>
            <p:cNvSpPr txBox="1">
              <a:spLocks noChangeArrowheads="1"/>
            </p:cNvSpPr>
            <p:nvPr/>
          </p:nvSpPr>
          <p:spPr bwMode="auto">
            <a:xfrm>
              <a:off x="3143075" y="1340767"/>
              <a:ext cx="4355645" cy="46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ＭＳ 明朝" pitchFamily="17" charset="-128"/>
                  <a:ea typeface="ＭＳ 明朝" pitchFamily="17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u="sng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HGP創英角ｺﾞｼｯｸUB" pitchFamily="50" charset="-128"/>
                  <a:cs typeface="Tahoma" pitchFamily="34" charset="0"/>
                </a:rPr>
                <a:t>to reduce the b.g. photons.</a:t>
              </a:r>
            </a:p>
          </p:txBody>
        </p:sp>
        <p:sp>
          <p:nvSpPr>
            <p:cNvPr id="16429" name="Text Box 37"/>
            <p:cNvSpPr txBox="1">
              <a:spLocks noChangeArrowheads="1"/>
            </p:cNvSpPr>
            <p:nvPr/>
          </p:nvSpPr>
          <p:spPr bwMode="auto">
            <a:xfrm>
              <a:off x="3563719" y="4871674"/>
              <a:ext cx="1511142" cy="40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</a:rPr>
                <a:t>absorption</a:t>
              </a:r>
            </a:p>
          </p:txBody>
        </p:sp>
      </p:grp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1049338" y="620713"/>
            <a:ext cx="2208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We use He II</a:t>
            </a:r>
            <a:endParaRPr lang="en-US" altLang="ja-JP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2293" name="Text Box 32"/>
          <p:cNvSpPr txBox="1">
            <a:spLocks noChangeArrowheads="1"/>
          </p:cNvSpPr>
          <p:nvPr/>
        </p:nvSpPr>
        <p:spPr bwMode="auto">
          <a:xfrm>
            <a:off x="3168650" y="620713"/>
            <a:ext cx="4605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  <a:cs typeface="Tahoma" pitchFamily="34" charset="0"/>
              </a:rPr>
              <a:t>to trap the atoms efficiently,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4"/>
          <p:cNvSpPr>
            <a:spLocks noChangeArrowheads="1"/>
          </p:cNvSpPr>
          <p:nvPr/>
        </p:nvSpPr>
        <p:spPr bwMode="auto">
          <a:xfrm>
            <a:off x="6049963" y="3071813"/>
            <a:ext cx="2665412" cy="1584325"/>
          </a:xfrm>
          <a:prstGeom prst="rect">
            <a:avLst/>
          </a:prstGeom>
          <a:solidFill>
            <a:srgbClr val="E4F8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87" name="Oval 25"/>
          <p:cNvSpPr>
            <a:spLocks noChangeArrowheads="1"/>
          </p:cNvSpPr>
          <p:nvPr/>
        </p:nvSpPr>
        <p:spPr bwMode="auto">
          <a:xfrm>
            <a:off x="7996238" y="3360738"/>
            <a:ext cx="288925" cy="2873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88" name="Oval 26"/>
          <p:cNvSpPr>
            <a:spLocks noChangeArrowheads="1"/>
          </p:cNvSpPr>
          <p:nvPr/>
        </p:nvSpPr>
        <p:spPr bwMode="auto">
          <a:xfrm>
            <a:off x="8139113" y="3863975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89" name="Oval 27"/>
          <p:cNvSpPr>
            <a:spLocks noChangeArrowheads="1"/>
          </p:cNvSpPr>
          <p:nvPr/>
        </p:nvSpPr>
        <p:spPr bwMode="auto">
          <a:xfrm>
            <a:off x="7707313" y="3576638"/>
            <a:ext cx="288925" cy="2873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90" name="Oval 28"/>
          <p:cNvSpPr>
            <a:spLocks noChangeArrowheads="1"/>
          </p:cNvSpPr>
          <p:nvPr/>
        </p:nvSpPr>
        <p:spPr bwMode="auto">
          <a:xfrm>
            <a:off x="7707313" y="3937000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91" name="Line 29"/>
          <p:cNvSpPr>
            <a:spLocks noChangeShapeType="1"/>
          </p:cNvSpPr>
          <p:nvPr/>
        </p:nvSpPr>
        <p:spPr bwMode="auto">
          <a:xfrm>
            <a:off x="6699250" y="4368800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6380163" y="416083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000000"/>
                </a:solidFill>
                <a:ea typeface="MS PGothic" pitchFamily="34" charset="-128"/>
              </a:rPr>
              <a:t>B</a:t>
            </a:r>
          </a:p>
        </p:txBody>
      </p:sp>
      <p:sp>
        <p:nvSpPr>
          <p:cNvPr id="16393" name="Line 31"/>
          <p:cNvSpPr>
            <a:spLocks noChangeShapeType="1"/>
          </p:cNvSpPr>
          <p:nvPr/>
        </p:nvSpPr>
        <p:spPr bwMode="auto">
          <a:xfrm>
            <a:off x="6340475" y="3792538"/>
            <a:ext cx="1223963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4" name="Text Box 32"/>
          <p:cNvSpPr txBox="1">
            <a:spLocks noChangeArrowheads="1"/>
          </p:cNvSpPr>
          <p:nvPr/>
        </p:nvSpPr>
        <p:spPr bwMode="auto">
          <a:xfrm>
            <a:off x="6329363" y="34004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008000"/>
                </a:solidFill>
                <a:ea typeface="MS PGothic" pitchFamily="34" charset="-128"/>
              </a:rPr>
              <a:t>laser</a:t>
            </a:r>
          </a:p>
        </p:txBody>
      </p:sp>
      <p:sp>
        <p:nvSpPr>
          <p:cNvPr id="16395" name="Text Box 33"/>
          <p:cNvSpPr txBox="1">
            <a:spLocks noChangeArrowheads="1"/>
          </p:cNvSpPr>
          <p:nvPr/>
        </p:nvSpPr>
        <p:spPr bwMode="auto">
          <a:xfrm>
            <a:off x="7707313" y="30003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b="1">
                <a:solidFill>
                  <a:srgbClr val="000000"/>
                </a:solidFill>
                <a:ea typeface="MS PGothic" pitchFamily="34" charset="-128"/>
              </a:rPr>
              <a:t>atoms</a:t>
            </a:r>
          </a:p>
        </p:txBody>
      </p:sp>
      <p:grpSp>
        <p:nvGrpSpPr>
          <p:cNvPr id="16396" name="グループ化 72"/>
          <p:cNvGrpSpPr>
            <a:grpSpLocks/>
          </p:cNvGrpSpPr>
          <p:nvPr/>
        </p:nvGrpSpPr>
        <p:grpSpPr bwMode="auto">
          <a:xfrm>
            <a:off x="179388" y="3325813"/>
            <a:ext cx="5011737" cy="2905125"/>
            <a:chOff x="423863" y="2924173"/>
            <a:chExt cx="5011737" cy="2905126"/>
          </a:xfrm>
        </p:grpSpPr>
        <p:grpSp>
          <p:nvGrpSpPr>
            <p:cNvPr id="16478" name="Group 72"/>
            <p:cNvGrpSpPr>
              <a:grpSpLocks/>
            </p:cNvGrpSpPr>
            <p:nvPr/>
          </p:nvGrpSpPr>
          <p:grpSpPr bwMode="auto">
            <a:xfrm>
              <a:off x="423863" y="2924173"/>
              <a:ext cx="5011737" cy="2905126"/>
              <a:chOff x="267" y="1842"/>
              <a:chExt cx="3157" cy="1830"/>
            </a:xfrm>
          </p:grpSpPr>
          <p:sp>
            <p:nvSpPr>
              <p:cNvPr id="16480" name="Rectangle 7"/>
              <p:cNvSpPr>
                <a:spLocks noChangeArrowheads="1"/>
              </p:cNvSpPr>
              <p:nvPr/>
            </p:nvSpPr>
            <p:spPr bwMode="auto">
              <a:xfrm>
                <a:off x="294" y="1842"/>
                <a:ext cx="3130" cy="1815"/>
              </a:xfrm>
              <a:prstGeom prst="rect">
                <a:avLst/>
              </a:prstGeom>
              <a:solidFill>
                <a:srgbClr val="F7FB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ja-JP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81" name="Line 8"/>
              <p:cNvSpPr>
                <a:spLocks noChangeShapeType="1"/>
              </p:cNvSpPr>
              <p:nvPr/>
            </p:nvSpPr>
            <p:spPr bwMode="auto">
              <a:xfrm>
                <a:off x="612" y="3249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2" name="Line 9"/>
              <p:cNvSpPr>
                <a:spLocks noChangeShapeType="1"/>
              </p:cNvSpPr>
              <p:nvPr/>
            </p:nvSpPr>
            <p:spPr bwMode="auto">
              <a:xfrm>
                <a:off x="1564" y="315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3" name="Line 10"/>
              <p:cNvSpPr>
                <a:spLocks noChangeShapeType="1"/>
              </p:cNvSpPr>
              <p:nvPr/>
            </p:nvSpPr>
            <p:spPr bwMode="auto">
              <a:xfrm>
                <a:off x="612" y="2432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4" name="Line 11"/>
              <p:cNvSpPr>
                <a:spLocks noChangeShapeType="1"/>
              </p:cNvSpPr>
              <p:nvPr/>
            </p:nvSpPr>
            <p:spPr bwMode="auto">
              <a:xfrm>
                <a:off x="1564" y="234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5" name="Text Box 12"/>
              <p:cNvSpPr txBox="1">
                <a:spLocks noChangeArrowheads="1"/>
              </p:cNvSpPr>
              <p:nvPr/>
            </p:nvSpPr>
            <p:spPr bwMode="auto">
              <a:xfrm>
                <a:off x="623" y="3420"/>
                <a:ext cx="7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m = -1/2</a:t>
                </a:r>
              </a:p>
            </p:txBody>
          </p:sp>
          <p:sp>
            <p:nvSpPr>
              <p:cNvPr id="16486" name="Text Box 13"/>
              <p:cNvSpPr txBox="1">
                <a:spLocks noChangeArrowheads="1"/>
              </p:cNvSpPr>
              <p:nvPr/>
            </p:nvSpPr>
            <p:spPr bwMode="auto">
              <a:xfrm>
                <a:off x="1545" y="3420"/>
                <a:ext cx="76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m = +1/2</a:t>
                </a:r>
              </a:p>
            </p:txBody>
          </p:sp>
          <p:sp>
            <p:nvSpPr>
              <p:cNvPr id="16487" name="Line 14"/>
              <p:cNvSpPr>
                <a:spLocks noChangeShapeType="1"/>
              </p:cNvSpPr>
              <p:nvPr/>
            </p:nvSpPr>
            <p:spPr bwMode="auto">
              <a:xfrm flipV="1">
                <a:off x="1020" y="2430"/>
                <a:ext cx="915" cy="72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8" name="Line 15"/>
              <p:cNvSpPr>
                <a:spLocks noChangeShapeType="1"/>
              </p:cNvSpPr>
              <p:nvPr/>
            </p:nvSpPr>
            <p:spPr bwMode="auto">
              <a:xfrm flipH="1">
                <a:off x="2063" y="2475"/>
                <a:ext cx="0" cy="6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89" name="Line 16"/>
              <p:cNvSpPr>
                <a:spLocks noChangeShapeType="1"/>
              </p:cNvSpPr>
              <p:nvPr/>
            </p:nvSpPr>
            <p:spPr bwMode="auto">
              <a:xfrm flipH="1">
                <a:off x="1111" y="2475"/>
                <a:ext cx="869" cy="6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90" name="Oval 17"/>
              <p:cNvSpPr>
                <a:spLocks noChangeArrowheads="1"/>
              </p:cNvSpPr>
              <p:nvPr/>
            </p:nvSpPr>
            <p:spPr bwMode="auto">
              <a:xfrm>
                <a:off x="793" y="3158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91" name="Oval 18"/>
              <p:cNvSpPr>
                <a:spLocks noChangeArrowheads="1"/>
              </p:cNvSpPr>
              <p:nvPr/>
            </p:nvSpPr>
            <p:spPr bwMode="auto">
              <a:xfrm>
                <a:off x="1019" y="3158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92" name="Oval 19"/>
              <p:cNvSpPr>
                <a:spLocks noChangeArrowheads="1"/>
              </p:cNvSpPr>
              <p:nvPr/>
            </p:nvSpPr>
            <p:spPr bwMode="auto">
              <a:xfrm>
                <a:off x="1745" y="3059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93" name="Oval 20"/>
              <p:cNvSpPr>
                <a:spLocks noChangeArrowheads="1"/>
              </p:cNvSpPr>
              <p:nvPr/>
            </p:nvSpPr>
            <p:spPr bwMode="auto">
              <a:xfrm>
                <a:off x="1972" y="3059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94" name="Oval 21"/>
              <p:cNvSpPr>
                <a:spLocks noChangeArrowheads="1"/>
              </p:cNvSpPr>
              <p:nvPr/>
            </p:nvSpPr>
            <p:spPr bwMode="auto">
              <a:xfrm>
                <a:off x="1927" y="2250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95" name="Text Box 22"/>
              <p:cNvSpPr txBox="1">
                <a:spLocks noChangeArrowheads="1"/>
              </p:cNvSpPr>
              <p:nvPr/>
            </p:nvSpPr>
            <p:spPr bwMode="auto">
              <a:xfrm>
                <a:off x="267" y="3112"/>
                <a:ext cx="37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S</a:t>
                </a:r>
                <a:r>
                  <a:rPr lang="en-US" altLang="ja-JP" sz="2000" b="1" baseline="-25000">
                    <a:solidFill>
                      <a:srgbClr val="000000"/>
                    </a:solidFill>
                    <a:ea typeface="MS PGothic" pitchFamily="34" charset="-128"/>
                  </a:rPr>
                  <a:t>1/2</a:t>
                </a:r>
              </a:p>
            </p:txBody>
          </p:sp>
          <p:sp>
            <p:nvSpPr>
              <p:cNvPr id="16496" name="Text Box 23"/>
              <p:cNvSpPr txBox="1">
                <a:spLocks noChangeArrowheads="1"/>
              </p:cNvSpPr>
              <p:nvPr/>
            </p:nvSpPr>
            <p:spPr bwMode="auto">
              <a:xfrm>
                <a:off x="269" y="2296"/>
                <a:ext cx="37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P</a:t>
                </a:r>
                <a:r>
                  <a:rPr lang="en-US" altLang="ja-JP" sz="2000" b="1" baseline="-25000">
                    <a:solidFill>
                      <a:srgbClr val="000000"/>
                    </a:solidFill>
                    <a:ea typeface="MS PGothic" pitchFamily="34" charset="-128"/>
                  </a:rPr>
                  <a:t>1/2</a:t>
                </a:r>
              </a:p>
            </p:txBody>
          </p:sp>
          <p:sp>
            <p:nvSpPr>
              <p:cNvPr id="16497" name="Text Box 35"/>
              <p:cNvSpPr txBox="1">
                <a:spLocks noChangeArrowheads="1"/>
              </p:cNvSpPr>
              <p:nvPr/>
            </p:nvSpPr>
            <p:spPr bwMode="auto">
              <a:xfrm>
                <a:off x="1373" y="2454"/>
                <a:ext cx="3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9999"/>
                    </a:solidFill>
                    <a:latin typeface="Lucida Grande"/>
                    <a:ea typeface="MS PGothic" pitchFamily="34" charset="-128"/>
                  </a:rPr>
                  <a:t>σ</a:t>
                </a:r>
                <a:r>
                  <a:rPr lang="en-US" altLang="ja-JP" sz="2000" b="1" baseline="30000">
                    <a:solidFill>
                      <a:srgbClr val="009999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16498" name="Line 40"/>
              <p:cNvSpPr>
                <a:spLocks noChangeShapeType="1"/>
              </p:cNvSpPr>
              <p:nvPr/>
            </p:nvSpPr>
            <p:spPr bwMode="auto">
              <a:xfrm>
                <a:off x="2517" y="225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99" name="Line 41"/>
              <p:cNvSpPr>
                <a:spLocks noChangeShapeType="1"/>
              </p:cNvSpPr>
              <p:nvPr/>
            </p:nvSpPr>
            <p:spPr bwMode="auto">
              <a:xfrm flipV="1">
                <a:off x="2250" y="2295"/>
                <a:ext cx="720" cy="85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00" name="Text Box 42"/>
              <p:cNvSpPr txBox="1">
                <a:spLocks noChangeArrowheads="1"/>
              </p:cNvSpPr>
              <p:nvPr/>
            </p:nvSpPr>
            <p:spPr bwMode="auto">
              <a:xfrm>
                <a:off x="2429" y="2682"/>
                <a:ext cx="1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1200" b="1">
                    <a:solidFill>
                      <a:srgbClr val="660066"/>
                    </a:solidFill>
                    <a:ea typeface="MS PGothic" pitchFamily="34" charset="-128"/>
                  </a:rPr>
                  <a:t>X</a:t>
                </a:r>
              </a:p>
            </p:txBody>
          </p:sp>
          <p:sp>
            <p:nvSpPr>
              <p:cNvPr id="16501" name="Line 43"/>
              <p:cNvSpPr>
                <a:spLocks noChangeShapeType="1"/>
              </p:cNvSpPr>
              <p:nvPr/>
            </p:nvSpPr>
            <p:spPr bwMode="auto">
              <a:xfrm>
                <a:off x="385" y="2568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02" name="Text Box 44"/>
              <p:cNvSpPr txBox="1">
                <a:spLocks noChangeArrowheads="1"/>
              </p:cNvSpPr>
              <p:nvPr/>
            </p:nvSpPr>
            <p:spPr bwMode="auto">
              <a:xfrm>
                <a:off x="385" y="2698"/>
                <a:ext cx="7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CC3399"/>
                    </a:solidFill>
                    <a:ea typeface="MS PGothic" pitchFamily="34" charset="-128"/>
                  </a:rPr>
                  <a:t>D1 Line</a:t>
                </a:r>
              </a:p>
            </p:txBody>
          </p:sp>
          <p:sp>
            <p:nvSpPr>
              <p:cNvPr id="16503" name="Text Box 45"/>
              <p:cNvSpPr txBox="1">
                <a:spLocks noChangeArrowheads="1"/>
              </p:cNvSpPr>
              <p:nvPr/>
            </p:nvSpPr>
            <p:spPr bwMode="auto">
              <a:xfrm>
                <a:off x="2315" y="2478"/>
                <a:ext cx="3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9999"/>
                    </a:solidFill>
                    <a:latin typeface="Lucida Grande"/>
                    <a:ea typeface="MS PGothic" pitchFamily="34" charset="-128"/>
                  </a:rPr>
                  <a:t>σ</a:t>
                </a:r>
                <a:r>
                  <a:rPr lang="en-US" altLang="ja-JP" sz="2000" b="1" baseline="30000">
                    <a:solidFill>
                      <a:srgbClr val="009999"/>
                    </a:solidFill>
                    <a:ea typeface="MS PGothic" pitchFamily="34" charset="-128"/>
                  </a:rPr>
                  <a:t>+</a:t>
                </a:r>
              </a:p>
            </p:txBody>
          </p:sp>
        </p:grpSp>
        <p:sp>
          <p:nvSpPr>
            <p:cNvPr id="16479" name="Text Box 13"/>
            <p:cNvSpPr txBox="1">
              <a:spLocks noChangeArrowheads="1"/>
            </p:cNvSpPr>
            <p:nvPr/>
          </p:nvSpPr>
          <p:spPr bwMode="auto">
            <a:xfrm>
              <a:off x="4031169" y="2928934"/>
              <a:ext cx="1207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000000"/>
                  </a:solidFill>
                  <a:ea typeface="MS PGothic" pitchFamily="34" charset="-128"/>
                </a:rPr>
                <a:t>m = +3/2</a:t>
              </a:r>
            </a:p>
          </p:txBody>
        </p:sp>
      </p:grpSp>
      <p:sp>
        <p:nvSpPr>
          <p:cNvPr id="41" name="テキスト ボックス 154"/>
          <p:cNvSpPr txBox="1">
            <a:spLocks noChangeArrowheads="1"/>
          </p:cNvSpPr>
          <p:nvPr/>
        </p:nvSpPr>
        <p:spPr bwMode="auto">
          <a:xfrm>
            <a:off x="341313" y="620713"/>
            <a:ext cx="7399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Measurement of atomic sublevel structure</a:t>
            </a:r>
          </a:p>
          <a:p>
            <a:pPr algn="ctr" eaLnBrk="1" hangingPunct="1"/>
            <a:r>
              <a:rPr lang="en-US" altLang="ja-JP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            </a:t>
            </a:r>
            <a:r>
              <a:rPr lang="ja-JP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ｺﾞｼｯｸUB" pitchFamily="49" charset="-128"/>
              </a:rPr>
              <a:t>：</a:t>
            </a:r>
            <a:r>
              <a:rPr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Double resonance spectroscopy</a:t>
            </a:r>
            <a:endParaRPr lang="ja-JP" alt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2174875" y="1482725"/>
            <a:ext cx="5421313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テキスト ボックス 158"/>
          <p:cNvSpPr txBox="1">
            <a:spLocks noChangeArrowheads="1"/>
          </p:cNvSpPr>
          <p:nvPr/>
        </p:nvSpPr>
        <p:spPr bwMode="auto">
          <a:xfrm>
            <a:off x="1714500" y="2171700"/>
            <a:ext cx="5761038" cy="400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In the case of Zeeman splitting in alkali atoms</a:t>
            </a:r>
            <a:endParaRPr lang="ja-JP" alt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HGP創英角ｺﾞｼｯｸUB" pitchFamily="50" charset="-128"/>
            </a:endParaRPr>
          </a:p>
        </p:txBody>
      </p:sp>
      <p:grpSp>
        <p:nvGrpSpPr>
          <p:cNvPr id="49" name="グループ化 100"/>
          <p:cNvGrpSpPr>
            <a:grpSpLocks/>
          </p:cNvGrpSpPr>
          <p:nvPr/>
        </p:nvGrpSpPr>
        <p:grpSpPr bwMode="auto">
          <a:xfrm>
            <a:off x="185738" y="3317875"/>
            <a:ext cx="5011737" cy="2905125"/>
            <a:chOff x="423864" y="2924173"/>
            <a:chExt cx="5011738" cy="2905126"/>
          </a:xfrm>
        </p:grpSpPr>
        <p:grpSp>
          <p:nvGrpSpPr>
            <p:cNvPr id="16454" name="Group 72"/>
            <p:cNvGrpSpPr>
              <a:grpSpLocks/>
            </p:cNvGrpSpPr>
            <p:nvPr/>
          </p:nvGrpSpPr>
          <p:grpSpPr bwMode="auto">
            <a:xfrm>
              <a:off x="423864" y="2924173"/>
              <a:ext cx="5011738" cy="2905126"/>
              <a:chOff x="267" y="1842"/>
              <a:chExt cx="3157" cy="1830"/>
            </a:xfrm>
          </p:grpSpPr>
          <p:sp>
            <p:nvSpPr>
              <p:cNvPr id="16456" name="Rectangle 7"/>
              <p:cNvSpPr>
                <a:spLocks noChangeArrowheads="1"/>
              </p:cNvSpPr>
              <p:nvPr/>
            </p:nvSpPr>
            <p:spPr bwMode="auto">
              <a:xfrm>
                <a:off x="294" y="1842"/>
                <a:ext cx="3130" cy="1815"/>
              </a:xfrm>
              <a:prstGeom prst="rect">
                <a:avLst/>
              </a:prstGeom>
              <a:solidFill>
                <a:srgbClr val="F7FB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ja-JP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57" name="Line 8"/>
              <p:cNvSpPr>
                <a:spLocks noChangeShapeType="1"/>
              </p:cNvSpPr>
              <p:nvPr/>
            </p:nvSpPr>
            <p:spPr bwMode="auto">
              <a:xfrm>
                <a:off x="612" y="3249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58" name="Line 9"/>
              <p:cNvSpPr>
                <a:spLocks noChangeShapeType="1"/>
              </p:cNvSpPr>
              <p:nvPr/>
            </p:nvSpPr>
            <p:spPr bwMode="auto">
              <a:xfrm>
                <a:off x="1564" y="315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59" name="Line 10"/>
              <p:cNvSpPr>
                <a:spLocks noChangeShapeType="1"/>
              </p:cNvSpPr>
              <p:nvPr/>
            </p:nvSpPr>
            <p:spPr bwMode="auto">
              <a:xfrm>
                <a:off x="612" y="2432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60" name="Line 11"/>
              <p:cNvSpPr>
                <a:spLocks noChangeShapeType="1"/>
              </p:cNvSpPr>
              <p:nvPr/>
            </p:nvSpPr>
            <p:spPr bwMode="auto">
              <a:xfrm>
                <a:off x="1564" y="234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61" name="Text Box 12"/>
              <p:cNvSpPr txBox="1">
                <a:spLocks noChangeArrowheads="1"/>
              </p:cNvSpPr>
              <p:nvPr/>
            </p:nvSpPr>
            <p:spPr bwMode="auto">
              <a:xfrm>
                <a:off x="623" y="3420"/>
                <a:ext cx="7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m = -1/2</a:t>
                </a:r>
              </a:p>
            </p:txBody>
          </p:sp>
          <p:sp>
            <p:nvSpPr>
              <p:cNvPr id="16462" name="Text Box 13"/>
              <p:cNvSpPr txBox="1">
                <a:spLocks noChangeArrowheads="1"/>
              </p:cNvSpPr>
              <p:nvPr/>
            </p:nvSpPr>
            <p:spPr bwMode="auto">
              <a:xfrm>
                <a:off x="1545" y="3420"/>
                <a:ext cx="76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m = +1/2</a:t>
                </a:r>
              </a:p>
            </p:txBody>
          </p:sp>
          <p:sp>
            <p:nvSpPr>
              <p:cNvPr id="16463" name="Line 14"/>
              <p:cNvSpPr>
                <a:spLocks noChangeShapeType="1"/>
              </p:cNvSpPr>
              <p:nvPr/>
            </p:nvSpPr>
            <p:spPr bwMode="auto">
              <a:xfrm flipV="1">
                <a:off x="1020" y="2430"/>
                <a:ext cx="915" cy="72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64" name="Line 15"/>
              <p:cNvSpPr>
                <a:spLocks noChangeShapeType="1"/>
              </p:cNvSpPr>
              <p:nvPr/>
            </p:nvSpPr>
            <p:spPr bwMode="auto">
              <a:xfrm flipH="1">
                <a:off x="2063" y="2475"/>
                <a:ext cx="0" cy="6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65" name="Line 16"/>
              <p:cNvSpPr>
                <a:spLocks noChangeShapeType="1"/>
              </p:cNvSpPr>
              <p:nvPr/>
            </p:nvSpPr>
            <p:spPr bwMode="auto">
              <a:xfrm flipH="1">
                <a:off x="1111" y="2475"/>
                <a:ext cx="869" cy="6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66" name="Oval 17"/>
              <p:cNvSpPr>
                <a:spLocks noChangeArrowheads="1"/>
              </p:cNvSpPr>
              <p:nvPr/>
            </p:nvSpPr>
            <p:spPr bwMode="auto">
              <a:xfrm>
                <a:off x="1796" y="3158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67" name="Oval 18"/>
              <p:cNvSpPr>
                <a:spLocks noChangeArrowheads="1"/>
              </p:cNvSpPr>
              <p:nvPr/>
            </p:nvSpPr>
            <p:spPr bwMode="auto">
              <a:xfrm>
                <a:off x="1886" y="3065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68" name="Oval 19"/>
              <p:cNvSpPr>
                <a:spLocks noChangeArrowheads="1"/>
              </p:cNvSpPr>
              <p:nvPr/>
            </p:nvSpPr>
            <p:spPr bwMode="auto">
              <a:xfrm>
                <a:off x="1704" y="3059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69" name="Oval 20"/>
              <p:cNvSpPr>
                <a:spLocks noChangeArrowheads="1"/>
              </p:cNvSpPr>
              <p:nvPr/>
            </p:nvSpPr>
            <p:spPr bwMode="auto">
              <a:xfrm>
                <a:off x="2064" y="3059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70" name="Oval 21"/>
              <p:cNvSpPr>
                <a:spLocks noChangeArrowheads="1"/>
              </p:cNvSpPr>
              <p:nvPr/>
            </p:nvSpPr>
            <p:spPr bwMode="auto">
              <a:xfrm>
                <a:off x="1974" y="3154"/>
                <a:ext cx="182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471" name="Text Box 22"/>
              <p:cNvSpPr txBox="1">
                <a:spLocks noChangeArrowheads="1"/>
              </p:cNvSpPr>
              <p:nvPr/>
            </p:nvSpPr>
            <p:spPr bwMode="auto">
              <a:xfrm>
                <a:off x="267" y="3112"/>
                <a:ext cx="37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S</a:t>
                </a:r>
                <a:r>
                  <a:rPr lang="en-US" altLang="ja-JP" sz="2000" b="1" baseline="-25000">
                    <a:solidFill>
                      <a:srgbClr val="000000"/>
                    </a:solidFill>
                    <a:ea typeface="MS PGothic" pitchFamily="34" charset="-128"/>
                  </a:rPr>
                  <a:t>1/2</a:t>
                </a:r>
              </a:p>
            </p:txBody>
          </p:sp>
          <p:sp>
            <p:nvSpPr>
              <p:cNvPr id="16472" name="Text Box 23"/>
              <p:cNvSpPr txBox="1">
                <a:spLocks noChangeArrowheads="1"/>
              </p:cNvSpPr>
              <p:nvPr/>
            </p:nvSpPr>
            <p:spPr bwMode="auto">
              <a:xfrm>
                <a:off x="269" y="2296"/>
                <a:ext cx="37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0000"/>
                    </a:solidFill>
                    <a:ea typeface="MS PGothic" pitchFamily="34" charset="-128"/>
                  </a:rPr>
                  <a:t>P</a:t>
                </a:r>
                <a:r>
                  <a:rPr lang="en-US" altLang="ja-JP" sz="2000" b="1" baseline="-25000">
                    <a:solidFill>
                      <a:srgbClr val="000000"/>
                    </a:solidFill>
                    <a:ea typeface="MS PGothic" pitchFamily="34" charset="-128"/>
                  </a:rPr>
                  <a:t>1/2</a:t>
                </a:r>
              </a:p>
            </p:txBody>
          </p:sp>
          <p:sp>
            <p:nvSpPr>
              <p:cNvPr id="16473" name="Text Box 35"/>
              <p:cNvSpPr txBox="1">
                <a:spLocks noChangeArrowheads="1"/>
              </p:cNvSpPr>
              <p:nvPr/>
            </p:nvSpPr>
            <p:spPr bwMode="auto">
              <a:xfrm>
                <a:off x="1373" y="2454"/>
                <a:ext cx="3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9999"/>
                    </a:solidFill>
                    <a:latin typeface="Lucida Grande"/>
                    <a:ea typeface="MS PGothic" pitchFamily="34" charset="-128"/>
                  </a:rPr>
                  <a:t>σ</a:t>
                </a:r>
                <a:r>
                  <a:rPr lang="en-US" altLang="ja-JP" sz="2000" b="1" baseline="30000">
                    <a:solidFill>
                      <a:srgbClr val="009999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16474" name="Line 40"/>
              <p:cNvSpPr>
                <a:spLocks noChangeShapeType="1"/>
              </p:cNvSpPr>
              <p:nvPr/>
            </p:nvSpPr>
            <p:spPr bwMode="auto">
              <a:xfrm>
                <a:off x="2517" y="2250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75" name="Line 41"/>
              <p:cNvSpPr>
                <a:spLocks noChangeShapeType="1"/>
              </p:cNvSpPr>
              <p:nvPr/>
            </p:nvSpPr>
            <p:spPr bwMode="auto">
              <a:xfrm flipV="1">
                <a:off x="2250" y="2295"/>
                <a:ext cx="720" cy="85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76" name="Text Box 42"/>
              <p:cNvSpPr txBox="1">
                <a:spLocks noChangeArrowheads="1"/>
              </p:cNvSpPr>
              <p:nvPr/>
            </p:nvSpPr>
            <p:spPr bwMode="auto">
              <a:xfrm>
                <a:off x="2429" y="2682"/>
                <a:ext cx="1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1200" b="1">
                    <a:solidFill>
                      <a:srgbClr val="660066"/>
                    </a:solidFill>
                    <a:ea typeface="MS PGothic" pitchFamily="34" charset="-128"/>
                  </a:rPr>
                  <a:t>X</a:t>
                </a:r>
              </a:p>
            </p:txBody>
          </p:sp>
          <p:sp>
            <p:nvSpPr>
              <p:cNvPr id="16477" name="Text Box 45"/>
              <p:cNvSpPr txBox="1">
                <a:spLocks noChangeArrowheads="1"/>
              </p:cNvSpPr>
              <p:nvPr/>
            </p:nvSpPr>
            <p:spPr bwMode="auto">
              <a:xfrm>
                <a:off x="2315" y="2478"/>
                <a:ext cx="3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algn="ctr" eaLnBrk="1" hangingPunct="1"/>
                <a:r>
                  <a:rPr lang="en-US" altLang="ja-JP" sz="2000" b="1">
                    <a:solidFill>
                      <a:srgbClr val="009999"/>
                    </a:solidFill>
                    <a:latin typeface="Lucida Grande"/>
                    <a:ea typeface="MS PGothic" pitchFamily="34" charset="-128"/>
                  </a:rPr>
                  <a:t>σ</a:t>
                </a:r>
                <a:r>
                  <a:rPr lang="en-US" altLang="ja-JP" sz="2000" b="1" baseline="30000">
                    <a:solidFill>
                      <a:srgbClr val="009999"/>
                    </a:solidFill>
                    <a:ea typeface="MS PGothic" pitchFamily="34" charset="-128"/>
                  </a:rPr>
                  <a:t>+</a:t>
                </a:r>
              </a:p>
            </p:txBody>
          </p:sp>
        </p:grpSp>
        <p:sp>
          <p:nvSpPr>
            <p:cNvPr id="16455" name="Text Box 13"/>
            <p:cNvSpPr txBox="1">
              <a:spLocks noChangeArrowheads="1"/>
            </p:cNvSpPr>
            <p:nvPr/>
          </p:nvSpPr>
          <p:spPr bwMode="auto">
            <a:xfrm>
              <a:off x="4031168" y="2928934"/>
              <a:ext cx="12073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000000"/>
                  </a:solidFill>
                  <a:ea typeface="MS PGothic" pitchFamily="34" charset="-128"/>
                </a:rPr>
                <a:t>m = +3/2</a:t>
              </a:r>
            </a:p>
          </p:txBody>
        </p:sp>
      </p:grp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541338" y="2836863"/>
            <a:ext cx="390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en-US" altLang="ja-JP" sz="2400" b="1" baseline="30000">
                <a:solidFill>
                  <a:srgbClr val="000000"/>
                </a:solidFill>
                <a:ea typeface="MS PGothic" pitchFamily="34" charset="-128"/>
              </a:rPr>
              <a:t>st</a:t>
            </a:r>
            <a:r>
              <a:rPr lang="en-US" altLang="ja-JP" sz="2400" b="1">
                <a:solidFill>
                  <a:srgbClr val="000000"/>
                </a:solidFill>
                <a:ea typeface="MS PGothic" pitchFamily="34" charset="-128"/>
              </a:rPr>
              <a:t> step : optical pumping</a:t>
            </a:r>
            <a:endParaRPr lang="ja-JP" altLang="en-US" sz="2400" b="1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541338" y="2857500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0000"/>
                </a:solidFill>
                <a:ea typeface="MS PGothic" pitchFamily="34" charset="-128"/>
              </a:rPr>
              <a:t>2</a:t>
            </a:r>
            <a:r>
              <a:rPr lang="en-US" altLang="ja-JP" sz="2400" b="1" baseline="30000">
                <a:solidFill>
                  <a:srgbClr val="000000"/>
                </a:solidFill>
                <a:ea typeface="MS PGothic" pitchFamily="34" charset="-128"/>
              </a:rPr>
              <a:t>nd</a:t>
            </a:r>
            <a:r>
              <a:rPr lang="en-US" altLang="ja-JP" sz="2400" b="1">
                <a:solidFill>
                  <a:srgbClr val="000000"/>
                </a:solidFill>
                <a:ea typeface="MS PGothic" pitchFamily="34" charset="-128"/>
              </a:rPr>
              <a:t> step: double resonance</a:t>
            </a:r>
            <a:endParaRPr lang="ja-JP" altLang="en-US" sz="2400" b="1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grpSp>
        <p:nvGrpSpPr>
          <p:cNvPr id="76" name="グループ化 101"/>
          <p:cNvGrpSpPr>
            <a:grpSpLocks/>
          </p:cNvGrpSpPr>
          <p:nvPr/>
        </p:nvGrpSpPr>
        <p:grpSpPr bwMode="auto">
          <a:xfrm>
            <a:off x="182563" y="3313113"/>
            <a:ext cx="5011737" cy="2905125"/>
            <a:chOff x="417520" y="2928933"/>
            <a:chExt cx="5011738" cy="2905126"/>
          </a:xfrm>
        </p:grpSpPr>
        <p:grpSp>
          <p:nvGrpSpPr>
            <p:cNvPr id="16424" name="グループ化 128"/>
            <p:cNvGrpSpPr>
              <a:grpSpLocks/>
            </p:cNvGrpSpPr>
            <p:nvPr/>
          </p:nvGrpSpPr>
          <p:grpSpPr bwMode="auto">
            <a:xfrm>
              <a:off x="417520" y="2928933"/>
              <a:ext cx="5011738" cy="2905126"/>
              <a:chOff x="417520" y="2928933"/>
              <a:chExt cx="5011738" cy="2905126"/>
            </a:xfrm>
          </p:grpSpPr>
          <p:grpSp>
            <p:nvGrpSpPr>
              <p:cNvPr id="16426" name="グループ化 100"/>
              <p:cNvGrpSpPr>
                <a:grpSpLocks/>
              </p:cNvGrpSpPr>
              <p:nvPr/>
            </p:nvGrpSpPr>
            <p:grpSpPr bwMode="auto">
              <a:xfrm>
                <a:off x="417520" y="2928933"/>
                <a:ext cx="5011738" cy="2905126"/>
                <a:chOff x="423864" y="2924173"/>
                <a:chExt cx="5011738" cy="2905126"/>
              </a:xfrm>
            </p:grpSpPr>
            <p:grpSp>
              <p:nvGrpSpPr>
                <p:cNvPr id="16428" name="Group 72"/>
                <p:cNvGrpSpPr>
                  <a:grpSpLocks/>
                </p:cNvGrpSpPr>
                <p:nvPr/>
              </p:nvGrpSpPr>
              <p:grpSpPr bwMode="auto">
                <a:xfrm>
                  <a:off x="423864" y="2924173"/>
                  <a:ext cx="5011738" cy="2905126"/>
                  <a:chOff x="267" y="1842"/>
                  <a:chExt cx="3157" cy="1830"/>
                </a:xfrm>
              </p:grpSpPr>
              <p:sp>
                <p:nvSpPr>
                  <p:cNvPr id="1643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1842"/>
                    <a:ext cx="3130" cy="1815"/>
                  </a:xfrm>
                  <a:prstGeom prst="rect">
                    <a:avLst/>
                  </a:prstGeom>
                  <a:solidFill>
                    <a:srgbClr val="F7FBC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ja-JP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3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249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4" y="3150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432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64" y="2340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3420"/>
                    <a:ext cx="72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ea typeface="MS PGothic" pitchFamily="34" charset="-128"/>
                      </a:rPr>
                      <a:t>m = -1/2</a:t>
                    </a:r>
                  </a:p>
                </p:txBody>
              </p:sp>
              <p:sp>
                <p:nvSpPr>
                  <p:cNvPr id="1643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5" y="3420"/>
                    <a:ext cx="76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ea typeface="MS PGothic" pitchFamily="34" charset="-128"/>
                      </a:rPr>
                      <a:t>m = +1/2</a:t>
                    </a:r>
                  </a:p>
                </p:txBody>
              </p:sp>
              <p:sp>
                <p:nvSpPr>
                  <p:cNvPr id="1643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0" y="2430"/>
                    <a:ext cx="915" cy="728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8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3" y="2475"/>
                    <a:ext cx="0" cy="63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39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11" y="2475"/>
                    <a:ext cx="869" cy="68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4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939" y="2247"/>
                    <a:ext cx="182" cy="18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en-US" sz="1200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4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886" y="3065"/>
                    <a:ext cx="182" cy="18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en-US" sz="1200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4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704" y="3059"/>
                    <a:ext cx="182" cy="18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en-US" sz="1200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4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059"/>
                    <a:ext cx="182" cy="18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en-US" sz="1200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4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3192"/>
                    <a:ext cx="182" cy="18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ja-JP" altLang="en-US" sz="1200" b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445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" y="3112"/>
                    <a:ext cx="37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ea typeface="MS PGothic" pitchFamily="34" charset="-128"/>
                      </a:rPr>
                      <a:t>S</a:t>
                    </a:r>
                    <a:r>
                      <a:rPr lang="en-US" altLang="ja-JP" sz="2000" b="1" baseline="-25000">
                        <a:solidFill>
                          <a:srgbClr val="000000"/>
                        </a:solidFill>
                        <a:ea typeface="MS PGothic" pitchFamily="34" charset="-128"/>
                      </a:rPr>
                      <a:t>1/2</a:t>
                    </a:r>
                  </a:p>
                </p:txBody>
              </p:sp>
              <p:sp>
                <p:nvSpPr>
                  <p:cNvPr id="16446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" y="2296"/>
                    <a:ext cx="37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0000"/>
                        </a:solidFill>
                        <a:ea typeface="MS PGothic" pitchFamily="34" charset="-128"/>
                      </a:rPr>
                      <a:t>P</a:t>
                    </a:r>
                    <a:r>
                      <a:rPr lang="en-US" altLang="ja-JP" sz="2000" b="1" baseline="-25000">
                        <a:solidFill>
                          <a:srgbClr val="000000"/>
                        </a:solidFill>
                        <a:ea typeface="MS PGothic" pitchFamily="34" charset="-128"/>
                      </a:rPr>
                      <a:t>1/2</a:t>
                    </a:r>
                  </a:p>
                </p:txBody>
              </p:sp>
              <p:sp>
                <p:nvSpPr>
                  <p:cNvPr id="16447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3" y="2454"/>
                    <a:ext cx="3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9999"/>
                        </a:solidFill>
                        <a:latin typeface="Lucida Grande"/>
                        <a:ea typeface="MS PGothic" pitchFamily="34" charset="-128"/>
                      </a:rPr>
                      <a:t>σ</a:t>
                    </a:r>
                    <a:r>
                      <a:rPr lang="en-US" altLang="ja-JP" sz="2000" b="1" baseline="30000">
                        <a:solidFill>
                          <a:srgbClr val="009999"/>
                        </a:solidFill>
                        <a:ea typeface="MS PGothic" pitchFamily="34" charset="-128"/>
                      </a:rPr>
                      <a:t>+</a:t>
                    </a:r>
                  </a:p>
                </p:txBody>
              </p:sp>
              <p:sp>
                <p:nvSpPr>
                  <p:cNvPr id="1644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250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49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0" y="2295"/>
                    <a:ext cx="720" cy="855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5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9" y="2682"/>
                    <a:ext cx="181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1200" b="1">
                        <a:solidFill>
                          <a:srgbClr val="660066"/>
                        </a:solidFill>
                        <a:ea typeface="MS PGothic" pitchFamily="34" charset="-128"/>
                      </a:rPr>
                      <a:t>X</a:t>
                    </a:r>
                  </a:p>
                </p:txBody>
              </p:sp>
              <p:sp>
                <p:nvSpPr>
                  <p:cNvPr id="1645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2568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52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" y="2698"/>
                    <a:ext cx="70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CC3399"/>
                        </a:solidFill>
                        <a:ea typeface="MS PGothic" pitchFamily="34" charset="-128"/>
                      </a:rPr>
                      <a:t>D1 Line</a:t>
                    </a:r>
                  </a:p>
                </p:txBody>
              </p:sp>
              <p:sp>
                <p:nvSpPr>
                  <p:cNvPr id="1645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5" y="2478"/>
                    <a:ext cx="3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sz="2000" b="1">
                        <a:solidFill>
                          <a:srgbClr val="009999"/>
                        </a:solidFill>
                        <a:latin typeface="Lucida Grande"/>
                        <a:ea typeface="MS PGothic" pitchFamily="34" charset="-128"/>
                      </a:rPr>
                      <a:t>σ</a:t>
                    </a:r>
                    <a:r>
                      <a:rPr lang="en-US" altLang="ja-JP" sz="2000" b="1" baseline="30000">
                        <a:solidFill>
                          <a:srgbClr val="009999"/>
                        </a:solidFill>
                        <a:ea typeface="MS PGothic" pitchFamily="34" charset="-128"/>
                      </a:rPr>
                      <a:t>+</a:t>
                    </a:r>
                  </a:p>
                </p:txBody>
              </p:sp>
            </p:grpSp>
            <p:sp>
              <p:nvSpPr>
                <p:cNvPr id="164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31170" y="2928934"/>
                  <a:ext cx="120738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9pPr>
                </a:lstStyle>
                <a:p>
                  <a:pPr algn="ctr" eaLnBrk="1" hangingPunct="1"/>
                  <a:r>
                    <a:rPr lang="en-US" altLang="ja-JP" sz="2000" b="1">
                      <a:solidFill>
                        <a:srgbClr val="000000"/>
                      </a:solidFill>
                      <a:ea typeface="MS PGothic" pitchFamily="34" charset="-128"/>
                    </a:rPr>
                    <a:t>m = +3/2</a:t>
                  </a:r>
                </a:p>
              </p:txBody>
            </p:sp>
          </p:grpSp>
          <p:sp>
            <p:nvSpPr>
              <p:cNvPr id="80" name="環状矢印 79"/>
              <p:cNvSpPr/>
              <p:nvPr/>
            </p:nvSpPr>
            <p:spPr>
              <a:xfrm rot="10800000">
                <a:off x="1714507" y="4643434"/>
                <a:ext cx="1285875" cy="1071562"/>
              </a:xfrm>
              <a:prstGeom prst="circularArrow">
                <a:avLst>
                  <a:gd name="adj1" fmla="val 11550"/>
                  <a:gd name="adj2" fmla="val 1085280"/>
                  <a:gd name="adj3" fmla="val 19231540"/>
                  <a:gd name="adj4" fmla="val 10800000"/>
                  <a:gd name="adj5" fmla="val 25000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25" name="Text Box 15"/>
            <p:cNvSpPr txBox="1">
              <a:spLocks noChangeArrowheads="1"/>
            </p:cNvSpPr>
            <p:nvPr/>
          </p:nvSpPr>
          <p:spPr bwMode="auto">
            <a:xfrm>
              <a:off x="2688895" y="5187567"/>
              <a:ext cx="1582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000000"/>
                  </a:solidFill>
                  <a:ea typeface="MS PGothic" pitchFamily="34" charset="-128"/>
                </a:rPr>
                <a:t>rf-resonance</a:t>
              </a:r>
              <a:endParaRPr lang="en-US" altLang="ja-JP" b="1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07" name="グループ化 105"/>
          <p:cNvGrpSpPr>
            <a:grpSpLocks/>
          </p:cNvGrpSpPr>
          <p:nvPr/>
        </p:nvGrpSpPr>
        <p:grpSpPr bwMode="auto">
          <a:xfrm>
            <a:off x="3633788" y="4857750"/>
            <a:ext cx="1023937" cy="957263"/>
            <a:chOff x="3878713" y="5429250"/>
            <a:chExt cx="1023038" cy="958037"/>
          </a:xfrm>
        </p:grpSpPr>
        <p:sp>
          <p:nvSpPr>
            <p:cNvPr id="16421" name="テキスト ボックス 173"/>
            <p:cNvSpPr txBox="1">
              <a:spLocks noChangeArrowheads="1"/>
            </p:cNvSpPr>
            <p:nvPr/>
          </p:nvSpPr>
          <p:spPr bwMode="auto">
            <a:xfrm>
              <a:off x="3878714" y="5429250"/>
              <a:ext cx="1023037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40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6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2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1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endParaRPr lang="ja-JP" altLang="en-US" sz="1200" b="1">
                <a:solidFill>
                  <a:srgbClr val="0000FF"/>
                </a:solidFill>
                <a:ea typeface="MS PGothic" pitchFamily="34" charset="-128"/>
              </a:endParaRPr>
            </a:p>
          </p:txBody>
        </p:sp>
        <p:sp>
          <p:nvSpPr>
            <p:cNvPr id="16422" name="テキスト ボックス 174"/>
            <p:cNvSpPr txBox="1">
              <a:spLocks noChangeArrowheads="1"/>
            </p:cNvSpPr>
            <p:nvPr/>
          </p:nvSpPr>
          <p:spPr bwMode="auto">
            <a:xfrm>
              <a:off x="3878713" y="5456254"/>
              <a:ext cx="1023037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4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40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6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3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28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r>
                <a:rPr lang="en-US" altLang="ja-JP" sz="1200" b="1">
                  <a:solidFill>
                    <a:srgbClr val="0000FF"/>
                  </a:solidFill>
                  <a:ea typeface="MS PGothic" pitchFamily="34" charset="-128"/>
                </a:rPr>
                <a:t>(</a:t>
              </a:r>
              <a:endParaRPr lang="ja-JP" altLang="en-US" sz="1200" b="1">
                <a:solidFill>
                  <a:srgbClr val="0000FF"/>
                </a:solidFill>
                <a:ea typeface="MS PGothic" pitchFamily="34" charset="-128"/>
              </a:endParaRPr>
            </a:p>
          </p:txBody>
        </p:sp>
        <p:sp>
          <p:nvSpPr>
            <p:cNvPr id="16423" name="テキスト ボックス 176"/>
            <p:cNvSpPr txBox="1">
              <a:spLocks noChangeArrowheads="1"/>
            </p:cNvSpPr>
            <p:nvPr/>
          </p:nvSpPr>
          <p:spPr bwMode="auto">
            <a:xfrm>
              <a:off x="4406903" y="6110288"/>
              <a:ext cx="2952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000000"/>
                  </a:solidFill>
                  <a:ea typeface="MS PGothic" pitchFamily="34" charset="-128"/>
                </a:rPr>
                <a:t>rf</a:t>
              </a:r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11" name="Group 9"/>
          <p:cNvGrpSpPr>
            <a:grpSpLocks/>
          </p:cNvGrpSpPr>
          <p:nvPr/>
        </p:nvGrpSpPr>
        <p:grpSpPr bwMode="auto">
          <a:xfrm>
            <a:off x="6084888" y="1698625"/>
            <a:ext cx="2657475" cy="3243263"/>
            <a:chOff x="650" y="1480"/>
            <a:chExt cx="1674" cy="2345"/>
          </a:xfrm>
        </p:grpSpPr>
        <p:sp>
          <p:nvSpPr>
            <p:cNvPr id="16414" name="Rectangle 10"/>
            <p:cNvSpPr>
              <a:spLocks noChangeArrowheads="1"/>
            </p:cNvSpPr>
            <p:nvPr/>
          </p:nvSpPr>
          <p:spPr bwMode="auto">
            <a:xfrm>
              <a:off x="650" y="1485"/>
              <a:ext cx="1633" cy="2340"/>
            </a:xfrm>
            <a:prstGeom prst="rect">
              <a:avLst/>
            </a:prstGeom>
            <a:solidFill>
              <a:srgbClr val="BCFF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415" name="Line 11"/>
            <p:cNvSpPr>
              <a:spLocks noChangeShapeType="1"/>
            </p:cNvSpPr>
            <p:nvPr/>
          </p:nvSpPr>
          <p:spPr bwMode="auto">
            <a:xfrm>
              <a:off x="890" y="1831"/>
              <a:ext cx="0" cy="1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 flipH="1">
              <a:off x="890" y="3430"/>
              <a:ext cx="1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7" name="Freeform 13"/>
            <p:cNvSpPr>
              <a:spLocks/>
            </p:cNvSpPr>
            <p:nvPr/>
          </p:nvSpPr>
          <p:spPr bwMode="auto">
            <a:xfrm>
              <a:off x="1057" y="1992"/>
              <a:ext cx="1009" cy="1236"/>
            </a:xfrm>
            <a:custGeom>
              <a:avLst/>
              <a:gdLst>
                <a:gd name="T0" fmla="*/ 0 w 1375"/>
                <a:gd name="T1" fmla="*/ 3 h 1437"/>
                <a:gd name="T2" fmla="*/ 1 w 1375"/>
                <a:gd name="T3" fmla="*/ 3 h 1437"/>
                <a:gd name="T4" fmla="*/ 1 w 1375"/>
                <a:gd name="T5" fmla="*/ 0 h 1437"/>
                <a:gd name="T6" fmla="*/ 1 w 1375"/>
                <a:gd name="T7" fmla="*/ 3 h 1437"/>
                <a:gd name="T8" fmla="*/ 1 w 1375"/>
                <a:gd name="T9" fmla="*/ 3 h 1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437"/>
                <a:gd name="T17" fmla="*/ 1375 w 1375"/>
                <a:gd name="T18" fmla="*/ 1437 h 1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5" h="1437">
                  <a:moveTo>
                    <a:pt x="0" y="1375"/>
                  </a:moveTo>
                  <a:cubicBezTo>
                    <a:pt x="74" y="1347"/>
                    <a:pt x="326" y="1437"/>
                    <a:pt x="437" y="1208"/>
                  </a:cubicBezTo>
                  <a:cubicBezTo>
                    <a:pt x="548" y="979"/>
                    <a:pt x="592" y="0"/>
                    <a:pt x="669" y="0"/>
                  </a:cubicBezTo>
                  <a:cubicBezTo>
                    <a:pt x="746" y="0"/>
                    <a:pt x="783" y="979"/>
                    <a:pt x="901" y="1208"/>
                  </a:cubicBezTo>
                  <a:cubicBezTo>
                    <a:pt x="1019" y="1437"/>
                    <a:pt x="1276" y="1340"/>
                    <a:pt x="1375" y="1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38" name="Text Box 14"/>
            <p:cNvSpPr txBox="1">
              <a:spLocks noChangeArrowheads="1"/>
            </p:cNvSpPr>
            <p:nvPr/>
          </p:nvSpPr>
          <p:spPr bwMode="auto">
            <a:xfrm rot="16200000">
              <a:off x="597" y="2413"/>
              <a:ext cx="3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2000" b="1" dirty="0" smtClean="0">
                  <a:solidFill>
                    <a:srgbClr val="000000"/>
                  </a:solidFill>
                  <a:latin typeface="+mj-lt"/>
                  <a:cs typeface="Tahoma" pitchFamily="34" charset="0"/>
                </a:rPr>
                <a:t>I</a:t>
              </a:r>
              <a:r>
                <a:rPr lang="en-US" altLang="ja-JP" sz="2000" b="1" baseline="-25000" dirty="0" smtClean="0">
                  <a:solidFill>
                    <a:srgbClr val="000000"/>
                  </a:solidFill>
                  <a:latin typeface="+mj-lt"/>
                  <a:cs typeface="Tahoma" pitchFamily="34" charset="0"/>
                </a:rPr>
                <a:t>LIF</a:t>
              </a:r>
            </a:p>
          </p:txBody>
        </p:sp>
        <p:sp>
          <p:nvSpPr>
            <p:cNvPr id="17439" name="Text Box 15"/>
            <p:cNvSpPr txBox="1">
              <a:spLocks noChangeArrowheads="1"/>
            </p:cNvSpPr>
            <p:nvPr/>
          </p:nvSpPr>
          <p:spPr bwMode="auto">
            <a:xfrm>
              <a:off x="944" y="3401"/>
              <a:ext cx="138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600" b="1">
                  <a:solidFill>
                    <a:srgbClr val="000000"/>
                  </a:solidFill>
                  <a:ea typeface="MS PGothic" pitchFamily="34" charset="-128"/>
                </a:rPr>
                <a:t>rf frequency </a:t>
              </a:r>
            </a:p>
            <a:p>
              <a:pPr algn="ctr" eaLnBrk="1" hangingPunct="1"/>
              <a:r>
                <a:rPr lang="en-US" altLang="ja-JP" sz="1600" b="1">
                  <a:solidFill>
                    <a:srgbClr val="000000"/>
                  </a:solidFill>
                  <a:ea typeface="MS PGothic" pitchFamily="34" charset="-128"/>
                </a:rPr>
                <a:t>         / Magnetic field</a:t>
              </a:r>
              <a:endParaRPr lang="en-US" altLang="ja-JP" sz="1600" b="1">
                <a:solidFill>
                  <a:srgbClr val="000000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16420" name="Text Box 16"/>
            <p:cNvSpPr txBox="1">
              <a:spLocks noChangeArrowheads="1"/>
            </p:cNvSpPr>
            <p:nvPr/>
          </p:nvSpPr>
          <p:spPr bwMode="auto">
            <a:xfrm>
              <a:off x="679" y="1480"/>
              <a:ext cx="160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FF6600"/>
                  </a:solidFill>
                  <a:ea typeface="MS PGothic" pitchFamily="34" charset="-128"/>
                </a:rPr>
                <a:t>Expected spectrum</a:t>
              </a:r>
              <a:endParaRPr lang="en-US" altLang="ja-JP" sz="20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1068388" y="44450"/>
            <a:ext cx="70088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kumimoji="0" lang="en-US" altLang="ja-JP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ｺﾞｼｯｸUB" pitchFamily="49" charset="-128"/>
              </a:rPr>
              <a:t>Double resonance spectroscopy</a:t>
            </a:r>
            <a:endParaRPr kumimoji="0" lang="ja-JP" altLang="en-US" sz="32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ｺﾞｼｯｸUB" pitchFamily="49" charset="-128"/>
            </a:endParaRPr>
          </a:p>
        </p:txBody>
      </p:sp>
      <p:sp>
        <p:nvSpPr>
          <p:cNvPr id="16407" name="Text Box 13"/>
          <p:cNvSpPr txBox="1">
            <a:spLocks noChangeArrowheads="1"/>
          </p:cNvSpPr>
          <p:nvPr/>
        </p:nvSpPr>
        <p:spPr bwMode="auto">
          <a:xfrm>
            <a:off x="3770313" y="3616325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ea typeface="MS PGothic" pitchFamily="34" charset="-128"/>
              </a:rPr>
              <a:t>No level</a:t>
            </a:r>
          </a:p>
        </p:txBody>
      </p:sp>
      <p:sp>
        <p:nvSpPr>
          <p:cNvPr id="16408" name="Text Box 4"/>
          <p:cNvSpPr txBox="1">
            <a:spLocks noChangeArrowheads="1"/>
          </p:cNvSpPr>
          <p:nvPr/>
        </p:nvSpPr>
        <p:spPr bwMode="auto">
          <a:xfrm>
            <a:off x="5853113" y="528638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grpSp>
        <p:nvGrpSpPr>
          <p:cNvPr id="44" name="グループ化 116"/>
          <p:cNvGrpSpPr>
            <a:grpSpLocks/>
          </p:cNvGrpSpPr>
          <p:nvPr/>
        </p:nvGrpSpPr>
        <p:grpSpPr bwMode="auto">
          <a:xfrm>
            <a:off x="5303838" y="5024438"/>
            <a:ext cx="3732212" cy="1428750"/>
            <a:chOff x="5507596" y="4857750"/>
            <a:chExt cx="3733799" cy="1428767"/>
          </a:xfrm>
        </p:grpSpPr>
        <p:sp>
          <p:nvSpPr>
            <p:cNvPr id="17498" name="AutoShape 5"/>
            <p:cNvSpPr>
              <a:spLocks noChangeArrowheads="1"/>
            </p:cNvSpPr>
            <p:nvPr/>
          </p:nvSpPr>
          <p:spPr bwMode="auto">
            <a:xfrm>
              <a:off x="5644179" y="5857887"/>
              <a:ext cx="1999512" cy="4286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solidFill>
                    <a:srgbClr val="000000"/>
                  </a:solidFill>
                  <a:ea typeface="MS PGothic" pitchFamily="34" charset="-128"/>
                </a:rPr>
                <a:t>[</a:t>
              </a:r>
              <a:r>
                <a:rPr lang="en-US" altLang="ja-JP" sz="2000" b="1" i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r>
                <a:rPr lang="en-US" altLang="ja-JP" sz="2000" b="1" baseline="-25000">
                  <a:solidFill>
                    <a:srgbClr val="000000"/>
                  </a:solidFill>
                  <a:ea typeface="MS PGothic" pitchFamily="34" charset="-128"/>
                </a:rPr>
                <a:t>LIF</a:t>
              </a:r>
              <a:r>
                <a:rPr lang="en-US" altLang="ja-JP" sz="2000" b="1">
                  <a:solidFill>
                    <a:srgbClr val="000000"/>
                  </a:solidFill>
                  <a:ea typeface="MS PGothic" pitchFamily="34" charset="-128"/>
                </a:rPr>
                <a:t>] ∝ 1 - </a:t>
              </a:r>
              <a:r>
                <a:rPr lang="en-US" altLang="ja-JP" sz="2000" b="1" i="1">
                  <a:solidFill>
                    <a:srgbClr val="000000"/>
                  </a:solidFill>
                  <a:ea typeface="MS PGothic" pitchFamily="34" charset="-128"/>
                </a:rPr>
                <a:t>P</a:t>
              </a:r>
              <a:r>
                <a:rPr lang="en-US" altLang="ja-JP" sz="2000" b="1" baseline="-25000">
                  <a:solidFill>
                    <a:srgbClr val="000000"/>
                  </a:solidFill>
                  <a:ea typeface="MS PGothic" pitchFamily="34" charset="-128"/>
                </a:rPr>
                <a:t>z</a:t>
              </a:r>
            </a:p>
          </p:txBody>
        </p:sp>
        <p:sp>
          <p:nvSpPr>
            <p:cNvPr id="17500" name="Text Box 37"/>
            <p:cNvSpPr txBox="1">
              <a:spLocks noChangeArrowheads="1"/>
            </p:cNvSpPr>
            <p:nvPr/>
          </p:nvSpPr>
          <p:spPr bwMode="auto">
            <a:xfrm>
              <a:off x="5868111" y="5189541"/>
              <a:ext cx="2664958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decreased gradually</a:t>
              </a:r>
              <a:endParaRPr lang="ja-JP" altLang="en-US" sz="20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endParaRPr>
            </a:p>
          </p:txBody>
        </p:sp>
        <p:sp>
          <p:nvSpPr>
            <p:cNvPr id="17501" name="Text Box 38"/>
            <p:cNvSpPr txBox="1">
              <a:spLocks noChangeArrowheads="1"/>
            </p:cNvSpPr>
            <p:nvPr/>
          </p:nvSpPr>
          <p:spPr bwMode="auto">
            <a:xfrm>
              <a:off x="5507596" y="5516570"/>
              <a:ext cx="3733799" cy="33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(LIF : Laser Induced Fluorescence)</a:t>
              </a:r>
            </a:p>
          </p:txBody>
        </p:sp>
        <p:sp>
          <p:nvSpPr>
            <p:cNvPr id="17499" name="Text Box 36"/>
            <p:cNvSpPr txBox="1">
              <a:spLocks noChangeArrowheads="1"/>
            </p:cNvSpPr>
            <p:nvPr/>
          </p:nvSpPr>
          <p:spPr bwMode="auto">
            <a:xfrm>
              <a:off x="5579063" y="4857750"/>
              <a:ext cx="1839107" cy="36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ｺﾞｼｯｸUB" pitchFamily="50" charset="-128"/>
                </a:rPr>
                <a:t>LIF Intensity…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IMGP0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3565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23" descr="図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475"/>
            <a:ext cx="554355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40413" y="5016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08013" y="735013"/>
            <a:ext cx="6796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Introducing atoms in He II by </a:t>
            </a:r>
            <a:r>
              <a:rPr lang="en-US" altLang="ja-JP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Tahoma" pitchFamily="34" charset="0"/>
              </a:rPr>
              <a:t>laser sputtering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059113" y="1268413"/>
            <a:ext cx="5576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Stable isotopes of Rb, Cs, Ag and Au</a:t>
            </a:r>
            <a:endParaRPr lang="en-US" altLang="ja-JP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cxnSp>
        <p:nvCxnSpPr>
          <p:cNvPr id="17415" name="直線コネクタ 2"/>
          <p:cNvCxnSpPr>
            <a:cxnSpLocks noChangeShapeType="1"/>
          </p:cNvCxnSpPr>
          <p:nvPr/>
        </p:nvCxnSpPr>
        <p:spPr bwMode="auto">
          <a:xfrm>
            <a:off x="3089275" y="1168400"/>
            <a:ext cx="288925" cy="231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6" name="直線コネクタ 14"/>
          <p:cNvCxnSpPr>
            <a:cxnSpLocks noChangeShapeType="1"/>
          </p:cNvCxnSpPr>
          <p:nvPr/>
        </p:nvCxnSpPr>
        <p:spPr bwMode="auto">
          <a:xfrm>
            <a:off x="2432050" y="1138238"/>
            <a:ext cx="950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8313" y="44450"/>
            <a:ext cx="7708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 eaLnBrk="1" hangingPunct="1"/>
            <a:r>
              <a:rPr kumimoji="0" lang="en-US" altLang="ja-JP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ｺﾞｼｯｸUB" pitchFamily="49" charset="-128"/>
              </a:rPr>
              <a:t>So far, feasibility test with stable isotopes</a:t>
            </a:r>
            <a:endParaRPr kumimoji="0" lang="ja-JP" altLang="en-US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ｺﾞｼｯｸUB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727200" y="752475"/>
            <a:ext cx="5484813" cy="10001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200" b="1">
              <a:solidFill>
                <a:srgbClr val="FFFFFF"/>
              </a:solidFill>
              <a:cs typeface="ＤＨＰ平成ゴシックW5"/>
            </a:endParaRPr>
          </a:p>
        </p:txBody>
      </p:sp>
      <p:sp>
        <p:nvSpPr>
          <p:cNvPr id="18435" name="Rectangle 230"/>
          <p:cNvSpPr>
            <a:spLocks noChangeArrowheads="1"/>
          </p:cNvSpPr>
          <p:nvPr/>
        </p:nvSpPr>
        <p:spPr bwMode="auto">
          <a:xfrm>
            <a:off x="1727200" y="730250"/>
            <a:ext cx="235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>
                <a:solidFill>
                  <a:srgbClr val="000000"/>
                </a:solidFill>
                <a:ea typeface="MS PGothic" pitchFamily="34" charset="-128"/>
              </a:rPr>
              <a:t>atomic sublevel structure</a:t>
            </a:r>
          </a:p>
        </p:txBody>
      </p:sp>
      <p:grpSp>
        <p:nvGrpSpPr>
          <p:cNvPr id="18436" name="Group 197"/>
          <p:cNvGrpSpPr>
            <a:grpSpLocks/>
          </p:cNvGrpSpPr>
          <p:nvPr/>
        </p:nvGrpSpPr>
        <p:grpSpPr bwMode="auto">
          <a:xfrm>
            <a:off x="2633663" y="835025"/>
            <a:ext cx="3500437" cy="841375"/>
            <a:chOff x="2576" y="3043"/>
            <a:chExt cx="2205" cy="530"/>
          </a:xfrm>
        </p:grpSpPr>
        <p:grpSp>
          <p:nvGrpSpPr>
            <p:cNvPr id="18482" name="Group 198"/>
            <p:cNvGrpSpPr>
              <a:grpSpLocks/>
            </p:cNvGrpSpPr>
            <p:nvPr/>
          </p:nvGrpSpPr>
          <p:grpSpPr bwMode="auto">
            <a:xfrm>
              <a:off x="2576" y="3156"/>
              <a:ext cx="1625" cy="314"/>
              <a:chOff x="2947" y="3492"/>
              <a:chExt cx="1890" cy="376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>
                <a:off x="2947" y="3722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3622" y="3492"/>
                <a:ext cx="1215" cy="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3622" y="3866"/>
                <a:ext cx="118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4" name="直線コネクタ 93"/>
              <p:cNvCxnSpPr>
                <a:cxnSpLocks noChangeShapeType="1"/>
              </p:cNvCxnSpPr>
              <p:nvPr/>
            </p:nvCxnSpPr>
            <p:spPr bwMode="auto">
              <a:xfrm flipV="1">
                <a:off x="3397" y="3492"/>
                <a:ext cx="225" cy="22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5" name="直線コネクタ 96"/>
              <p:cNvCxnSpPr>
                <a:cxnSpLocks noChangeShapeType="1"/>
              </p:cNvCxnSpPr>
              <p:nvPr/>
            </p:nvCxnSpPr>
            <p:spPr bwMode="auto">
              <a:xfrm>
                <a:off x="3397" y="3722"/>
                <a:ext cx="237" cy="14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83" name="Group 204"/>
            <p:cNvGrpSpPr>
              <a:grpSpLocks/>
            </p:cNvGrpSpPr>
            <p:nvPr/>
          </p:nvGrpSpPr>
          <p:grpSpPr bwMode="auto">
            <a:xfrm>
              <a:off x="4162" y="3381"/>
              <a:ext cx="619" cy="192"/>
              <a:chOff x="4792" y="3744"/>
              <a:chExt cx="720" cy="229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5062" y="3750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5062" y="3795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5062" y="3839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5062" y="3885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5062" y="3928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5062" y="3972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4792" y="3744"/>
                <a:ext cx="270" cy="9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4792" y="3839"/>
                <a:ext cx="315" cy="11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84" name="Group 213"/>
            <p:cNvGrpSpPr>
              <a:grpSpLocks/>
            </p:cNvGrpSpPr>
            <p:nvPr/>
          </p:nvGrpSpPr>
          <p:grpSpPr bwMode="auto">
            <a:xfrm>
              <a:off x="4201" y="3043"/>
              <a:ext cx="580" cy="195"/>
              <a:chOff x="4837" y="3349"/>
              <a:chExt cx="675" cy="234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5062" y="3349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5062" y="3395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5062" y="3439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5062" y="3485"/>
                <a:ext cx="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5062" y="3529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5062" y="3582"/>
                <a:ext cx="45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4837" y="3349"/>
                <a:ext cx="225" cy="13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4837" y="3492"/>
                <a:ext cx="270" cy="8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7" name="Group 222"/>
          <p:cNvGrpSpPr>
            <a:grpSpLocks/>
          </p:cNvGrpSpPr>
          <p:nvPr/>
        </p:nvGrpSpPr>
        <p:grpSpPr bwMode="auto">
          <a:xfrm>
            <a:off x="6202363" y="768350"/>
            <a:ext cx="981075" cy="682625"/>
            <a:chOff x="2827" y="1468"/>
            <a:chExt cx="618" cy="430"/>
          </a:xfrm>
        </p:grpSpPr>
        <p:sp>
          <p:nvSpPr>
            <p:cNvPr id="18478" name="Rectangle 223"/>
            <p:cNvSpPr>
              <a:spLocks noChangeArrowheads="1"/>
            </p:cNvSpPr>
            <p:nvPr/>
          </p:nvSpPr>
          <p:spPr bwMode="auto">
            <a:xfrm>
              <a:off x="2829" y="1582"/>
              <a:ext cx="61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solidFill>
                    <a:srgbClr val="FF0066"/>
                  </a:solidFill>
                  <a:ea typeface="MS PGothic" pitchFamily="34" charset="-128"/>
                </a:rPr>
                <a:t>Zeeman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1400" b="1">
                  <a:solidFill>
                    <a:srgbClr val="FF0066"/>
                  </a:solidFill>
                  <a:ea typeface="MS PGothic" pitchFamily="34" charset="-128"/>
                </a:rPr>
                <a:t>splittings</a:t>
              </a:r>
            </a:p>
          </p:txBody>
        </p:sp>
        <p:grpSp>
          <p:nvGrpSpPr>
            <p:cNvPr id="18479" name="Group 224"/>
            <p:cNvGrpSpPr>
              <a:grpSpLocks/>
            </p:cNvGrpSpPr>
            <p:nvPr/>
          </p:nvGrpSpPr>
          <p:grpSpPr bwMode="auto">
            <a:xfrm>
              <a:off x="2827" y="1468"/>
              <a:ext cx="105" cy="148"/>
              <a:chOff x="5489" y="3354"/>
              <a:chExt cx="105" cy="148"/>
            </a:xfrm>
          </p:grpSpPr>
          <p:sp>
            <p:nvSpPr>
              <p:cNvPr id="18480" name="左カーブ矢印 356"/>
              <p:cNvSpPr>
                <a:spLocks noChangeArrowheads="1"/>
              </p:cNvSpPr>
              <p:nvPr/>
            </p:nvSpPr>
            <p:spPr bwMode="auto">
              <a:xfrm>
                <a:off x="5519" y="3389"/>
                <a:ext cx="75" cy="113"/>
              </a:xfrm>
              <a:prstGeom prst="curvedLeftArrow">
                <a:avLst>
                  <a:gd name="adj1" fmla="val 33307"/>
                  <a:gd name="adj2" fmla="val 58669"/>
                  <a:gd name="adj3" fmla="val 19384"/>
                </a:avLst>
              </a:prstGeom>
              <a:solidFill>
                <a:srgbClr val="FF0066"/>
              </a:solidFill>
              <a:ln w="25400" algn="ctr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lIns="75255" tIns="37628" rIns="75255" bIns="37628" anchor="ctr"/>
              <a:lstStyle/>
              <a:p>
                <a:pPr algn="ctr" defTabSz="752475"/>
                <a:endParaRPr lang="ja-JP" altLang="ja-JP" b="1">
                  <a:solidFill>
                    <a:srgbClr val="000000"/>
                  </a:solidFill>
                  <a:ea typeface="MS Mincho" pitchFamily="49" charset="-128"/>
                </a:endParaRPr>
              </a:p>
            </p:txBody>
          </p:sp>
          <p:sp>
            <p:nvSpPr>
              <p:cNvPr id="33" name="AutoShape 226"/>
              <p:cNvSpPr>
                <a:spLocks noChangeArrowheads="1"/>
              </p:cNvSpPr>
              <p:nvPr/>
            </p:nvSpPr>
            <p:spPr bwMode="auto">
              <a:xfrm rot="-5400000">
                <a:off x="5468" y="3375"/>
                <a:ext cx="88" cy="45"/>
              </a:xfrm>
              <a:prstGeom prst="triangle">
                <a:avLst>
                  <a:gd name="adj" fmla="val 50000"/>
                </a:avLst>
              </a:prstGeom>
              <a:solidFill>
                <a:srgbClr val="FF00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34" name="グループ化 68"/>
          <p:cNvGrpSpPr>
            <a:grpSpLocks/>
          </p:cNvGrpSpPr>
          <p:nvPr/>
        </p:nvGrpSpPr>
        <p:grpSpPr bwMode="auto">
          <a:xfrm>
            <a:off x="254000" y="1752600"/>
            <a:ext cx="3933825" cy="3125788"/>
            <a:chOff x="254000" y="1946275"/>
            <a:chExt cx="3934291" cy="3125788"/>
          </a:xfrm>
        </p:grpSpPr>
        <p:pic>
          <p:nvPicPr>
            <p:cNvPr id="18476" name="Picture 2539" descr="C:\Users\take\Desktop\temp2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" y="2278063"/>
              <a:ext cx="3889375" cy="27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9" name="テキスト ボックス 123"/>
            <p:cNvSpPr txBox="1">
              <a:spLocks noChangeArrowheads="1"/>
            </p:cNvSpPr>
            <p:nvPr/>
          </p:nvSpPr>
          <p:spPr bwMode="auto">
            <a:xfrm>
              <a:off x="476276" y="1946275"/>
              <a:ext cx="371201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>
              <a:lvl1pPr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7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Zeeman resonance</a:t>
              </a:r>
              <a:r>
                <a:rPr lang="en-US" altLang="ja-JP" sz="17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</a:t>
              </a:r>
              <a:r>
                <a:rPr lang="en-US" altLang="ja-JP" sz="17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Rb</a:t>
              </a:r>
              <a:r>
                <a:rPr lang="en-US" altLang="ja-JP" sz="17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isotopes</a:t>
              </a:r>
            </a:p>
          </p:txBody>
        </p:sp>
      </p:grpSp>
      <p:grpSp>
        <p:nvGrpSpPr>
          <p:cNvPr id="37" name="グループ化 104"/>
          <p:cNvGrpSpPr>
            <a:grpSpLocks/>
          </p:cNvGrpSpPr>
          <p:nvPr/>
        </p:nvGrpSpPr>
        <p:grpSpPr bwMode="auto">
          <a:xfrm>
            <a:off x="785813" y="4878388"/>
            <a:ext cx="3000375" cy="1143000"/>
            <a:chOff x="285720" y="5064146"/>
            <a:chExt cx="3000396" cy="1217706"/>
          </a:xfrm>
        </p:grpSpPr>
        <p:sp>
          <p:nvSpPr>
            <p:cNvPr id="18470" name="角丸四角形 2613"/>
            <p:cNvSpPr>
              <a:spLocks noChangeArrowheads="1"/>
            </p:cNvSpPr>
            <p:nvPr/>
          </p:nvSpPr>
          <p:spPr bwMode="auto">
            <a:xfrm>
              <a:off x="285720" y="5064160"/>
              <a:ext cx="3000396" cy="121769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7761" tIns="38880" rIns="77761" bIns="38880" anchor="ctr"/>
            <a:lstStyle/>
            <a:p>
              <a:pPr algn="ctr" defTabSz="777875"/>
              <a:endParaRPr lang="ja-JP" altLang="ja-JP" sz="2000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8471" name="Text Box 11"/>
            <p:cNvSpPr txBox="1">
              <a:spLocks noChangeArrowheads="1"/>
            </p:cNvSpPr>
            <p:nvPr/>
          </p:nvSpPr>
          <p:spPr bwMode="auto">
            <a:xfrm>
              <a:off x="517742" y="5064146"/>
              <a:ext cx="1971654" cy="34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>
              <a:lvl1pPr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Δ</a:t>
              </a:r>
              <a:r>
                <a:rPr lang="en-US" altLang="ja-JP" sz="1600" b="1" i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n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Zmn </a:t>
              </a: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=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 g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F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 m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B 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B / h</a:t>
              </a:r>
              <a:endParaRPr lang="en-US" altLang="ja-JP" sz="1600" b="1" i="1" baseline="-25000">
                <a:solidFill>
                  <a:srgbClr val="000000"/>
                </a:solidFill>
                <a:latin typeface="Century" pitchFamily="18" charset="0"/>
                <a:ea typeface="MS PGothic" pitchFamily="34" charset="-128"/>
              </a:endParaRPr>
            </a:p>
          </p:txBody>
        </p:sp>
        <p:sp>
          <p:nvSpPr>
            <p:cNvPr id="18472" name="正方形/長方形 146"/>
            <p:cNvSpPr>
              <a:spLocks noChangeArrowheads="1"/>
            </p:cNvSpPr>
            <p:nvPr/>
          </p:nvSpPr>
          <p:spPr bwMode="auto">
            <a:xfrm>
              <a:off x="1101399" y="5421334"/>
              <a:ext cx="1707157" cy="34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/>
            <a:p>
              <a:pPr algn="ctr" defTabSz="777875"/>
              <a:r>
                <a:rPr lang="en-US" altLang="ja-JP" sz="16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2.8</a:t>
              </a:r>
              <a:r>
                <a:rPr lang="en-US" altLang="ja-JP" sz="11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(MHz)</a:t>
              </a:r>
              <a:r>
                <a:rPr lang="en-US" altLang="ja-JP" sz="16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×B</a:t>
              </a:r>
              <a:r>
                <a:rPr lang="en-US" altLang="ja-JP" sz="11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(Gauss)</a:t>
              </a:r>
            </a:p>
          </p:txBody>
        </p:sp>
        <p:cxnSp>
          <p:nvCxnSpPr>
            <p:cNvPr id="41" name="直線コネクタ 40"/>
            <p:cNvCxnSpPr/>
            <p:nvPr/>
          </p:nvCxnSpPr>
          <p:spPr bwMode="auto">
            <a:xfrm>
              <a:off x="962000" y="5720354"/>
              <a:ext cx="2071701" cy="0"/>
            </a:xfrm>
            <a:prstGeom prst="line">
              <a:avLst/>
            </a:prstGeom>
            <a:ln w="3810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4" name="正方形/長方形 181"/>
            <p:cNvSpPr>
              <a:spLocks noChangeArrowheads="1"/>
            </p:cNvSpPr>
            <p:nvPr/>
          </p:nvSpPr>
          <p:spPr bwMode="auto">
            <a:xfrm>
              <a:off x="628409" y="5540050"/>
              <a:ext cx="376656" cy="4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/>
            <a:p>
              <a:pPr algn="ctr" defTabSz="777875"/>
              <a:r>
                <a:rPr lang="en-US" altLang="ja-JP" sz="2000" b="1">
                  <a:solidFill>
                    <a:srgbClr val="000000"/>
                  </a:solidFill>
                  <a:ea typeface="MS PGothic" pitchFamily="34" charset="-128"/>
                </a:rPr>
                <a:t>=</a:t>
              </a:r>
              <a:r>
                <a:rPr lang="en-US" altLang="ja-JP" sz="2000" b="1">
                  <a:solidFill>
                    <a:srgbClr val="D60093"/>
                  </a:solidFill>
                  <a:ea typeface="MS PGothic" pitchFamily="34" charset="-128"/>
                </a:rPr>
                <a:t> </a:t>
              </a:r>
            </a:p>
          </p:txBody>
        </p:sp>
        <p:sp>
          <p:nvSpPr>
            <p:cNvPr id="18475" name="正方形/長方形 198"/>
            <p:cNvSpPr>
              <a:spLocks noChangeArrowheads="1"/>
            </p:cNvSpPr>
            <p:nvPr/>
          </p:nvSpPr>
          <p:spPr bwMode="auto">
            <a:xfrm>
              <a:off x="1556200" y="5778526"/>
              <a:ext cx="1168544" cy="46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/>
            <a:p>
              <a:pPr defTabSz="777875">
                <a:lnSpc>
                  <a:spcPts val="1425"/>
                </a:lnSpc>
              </a:pPr>
              <a:r>
                <a:rPr lang="en-US" altLang="ja-JP" sz="16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(2</a:t>
              </a:r>
              <a:r>
                <a:rPr lang="en-US" altLang="ja-JP" sz="1600" b="1" i="1" u="sng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I</a:t>
              </a:r>
              <a:r>
                <a:rPr lang="en-US" altLang="ja-JP" sz="16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+1) </a:t>
              </a:r>
            </a:p>
            <a:p>
              <a:pPr defTabSz="777875">
                <a:lnSpc>
                  <a:spcPts val="1425"/>
                </a:lnSpc>
              </a:pPr>
              <a:r>
                <a:rPr lang="en-US" altLang="ja-JP" sz="16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   </a:t>
              </a:r>
              <a:r>
                <a:rPr lang="en-US" altLang="ja-JP" sz="1100" b="1" i="1">
                  <a:solidFill>
                    <a:srgbClr val="D60093"/>
                  </a:solidFill>
                  <a:latin typeface="Century" pitchFamily="18" charset="0"/>
                  <a:ea typeface="MS PGothic" pitchFamily="34" charset="-128"/>
                </a:rPr>
                <a:t>Nuclear spin</a:t>
              </a:r>
            </a:p>
          </p:txBody>
        </p:sp>
      </p:grpSp>
      <p:grpSp>
        <p:nvGrpSpPr>
          <p:cNvPr id="47" name="グループ化 103"/>
          <p:cNvGrpSpPr>
            <a:grpSpLocks/>
          </p:cNvGrpSpPr>
          <p:nvPr/>
        </p:nvGrpSpPr>
        <p:grpSpPr bwMode="auto">
          <a:xfrm>
            <a:off x="823913" y="2967038"/>
            <a:ext cx="3105150" cy="1557337"/>
            <a:chOff x="824566" y="2966332"/>
            <a:chExt cx="3104492" cy="1557410"/>
          </a:xfrm>
        </p:grpSpPr>
        <p:sp>
          <p:nvSpPr>
            <p:cNvPr id="18468" name="テキスト ボックス 24"/>
            <p:cNvSpPr txBox="1">
              <a:spLocks noChangeArrowheads="1"/>
            </p:cNvSpPr>
            <p:nvPr/>
          </p:nvSpPr>
          <p:spPr bwMode="auto">
            <a:xfrm>
              <a:off x="824566" y="2966332"/>
              <a:ext cx="1428760" cy="52323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400" b="1" i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I</a:t>
              </a:r>
              <a:r>
                <a:rPr lang="en-US" altLang="ja-JP" sz="1400" b="1" baseline="-2500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85Rb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= 2.6(1)</a:t>
              </a:r>
            </a:p>
            <a:p>
              <a:pPr algn="ctr" eaLnBrk="1" hangingPunct="1"/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ﾎﾟｯﾌﾟ体" pitchFamily="50" charset="-128"/>
                </a:rPr>
                <a:t>→ 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5/2</a:t>
              </a:r>
              <a:endParaRPr lang="en-US" altLang="ja-JP" sz="1400" b="1">
                <a:solidFill>
                  <a:srgbClr val="000000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18469" name="テキスト ボックス 26"/>
            <p:cNvSpPr txBox="1">
              <a:spLocks noChangeArrowheads="1"/>
            </p:cNvSpPr>
            <p:nvPr/>
          </p:nvSpPr>
          <p:spPr bwMode="auto">
            <a:xfrm>
              <a:off x="2357470" y="4000504"/>
              <a:ext cx="1571588" cy="52323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400" b="1" i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I</a:t>
              </a:r>
              <a:r>
                <a:rPr lang="en-US" altLang="ja-JP" sz="1400" b="1" baseline="-2500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87Rb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= 1.55(5)</a:t>
              </a:r>
            </a:p>
            <a:p>
              <a:pPr algn="ctr" eaLnBrk="1" hangingPunct="1"/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ﾎﾟｯﾌﾟ体" pitchFamily="50" charset="-128"/>
                </a:rPr>
                <a:t>→ 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3/2</a:t>
              </a:r>
              <a:endParaRPr lang="en-US" altLang="ja-JP" sz="1400" b="1">
                <a:solidFill>
                  <a:srgbClr val="000000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</p:grpSp>
      <p:grpSp>
        <p:nvGrpSpPr>
          <p:cNvPr id="18441" name="グループ化 109"/>
          <p:cNvGrpSpPr>
            <a:grpSpLocks/>
          </p:cNvGrpSpPr>
          <p:nvPr/>
        </p:nvGrpSpPr>
        <p:grpSpPr bwMode="auto">
          <a:xfrm>
            <a:off x="3951288" y="982663"/>
            <a:ext cx="1047750" cy="600075"/>
            <a:chOff x="4429124" y="1142984"/>
            <a:chExt cx="1048969" cy="600075"/>
          </a:xfrm>
        </p:grpSpPr>
        <p:sp>
          <p:nvSpPr>
            <p:cNvPr id="18466" name="Rectangle 228"/>
            <p:cNvSpPr>
              <a:spLocks noChangeArrowheads="1"/>
            </p:cNvSpPr>
            <p:nvPr/>
          </p:nvSpPr>
          <p:spPr bwMode="auto">
            <a:xfrm>
              <a:off x="4488155" y="1180969"/>
              <a:ext cx="989938" cy="50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solidFill>
                    <a:srgbClr val="0066FF"/>
                  </a:solidFill>
                  <a:ea typeface="MS PGothic" pitchFamily="34" charset="-128"/>
                </a:rPr>
                <a:t>hyperfine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1400" b="1">
                  <a:solidFill>
                    <a:srgbClr val="0066FF"/>
                  </a:solidFill>
                  <a:ea typeface="MS PGothic" pitchFamily="34" charset="-128"/>
                </a:rPr>
                <a:t>splitting</a:t>
              </a:r>
            </a:p>
          </p:txBody>
        </p:sp>
        <p:cxnSp>
          <p:nvCxnSpPr>
            <p:cNvPr id="18467" name="直線矢印コネクタ 100"/>
            <p:cNvCxnSpPr>
              <a:cxnSpLocks noChangeShapeType="1"/>
            </p:cNvCxnSpPr>
            <p:nvPr/>
          </p:nvCxnSpPr>
          <p:spPr bwMode="auto">
            <a:xfrm flipH="1">
              <a:off x="4429124" y="1142984"/>
              <a:ext cx="1587" cy="600075"/>
            </a:xfrm>
            <a:prstGeom prst="straightConnector1">
              <a:avLst/>
            </a:prstGeom>
            <a:noFill/>
            <a:ln w="57150" algn="ctr">
              <a:solidFill>
                <a:srgbClr val="00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104"/>
          <p:cNvGrpSpPr>
            <a:grpSpLocks/>
          </p:cNvGrpSpPr>
          <p:nvPr/>
        </p:nvGrpSpPr>
        <p:grpSpPr bwMode="auto">
          <a:xfrm>
            <a:off x="4968875" y="4594225"/>
            <a:ext cx="3995738" cy="1714500"/>
            <a:chOff x="3176" y="2984"/>
            <a:chExt cx="2517" cy="1071"/>
          </a:xfrm>
        </p:grpSpPr>
        <p:grpSp>
          <p:nvGrpSpPr>
            <p:cNvPr id="18452" name="Group 289"/>
            <p:cNvGrpSpPr>
              <a:grpSpLocks/>
            </p:cNvGrpSpPr>
            <p:nvPr/>
          </p:nvGrpSpPr>
          <p:grpSpPr bwMode="auto">
            <a:xfrm>
              <a:off x="3177" y="3118"/>
              <a:ext cx="2516" cy="937"/>
              <a:chOff x="3244" y="3114"/>
              <a:chExt cx="2432" cy="937"/>
            </a:xfrm>
          </p:grpSpPr>
          <p:sp>
            <p:nvSpPr>
              <p:cNvPr id="18461" name="Rectangle 274"/>
              <p:cNvSpPr>
                <a:spLocks noChangeArrowheads="1"/>
              </p:cNvSpPr>
              <p:nvPr/>
            </p:nvSpPr>
            <p:spPr bwMode="auto">
              <a:xfrm>
                <a:off x="3244" y="3114"/>
                <a:ext cx="2432" cy="937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8462" name="Line 275"/>
              <p:cNvSpPr>
                <a:spLocks noChangeShapeType="1"/>
              </p:cNvSpPr>
              <p:nvPr/>
            </p:nvSpPr>
            <p:spPr bwMode="auto">
              <a:xfrm>
                <a:off x="4618" y="3114"/>
                <a:ext cx="0" cy="9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3" name="Line 276"/>
              <p:cNvSpPr>
                <a:spLocks noChangeShapeType="1"/>
              </p:cNvSpPr>
              <p:nvPr/>
            </p:nvSpPr>
            <p:spPr bwMode="auto">
              <a:xfrm>
                <a:off x="3252" y="3317"/>
                <a:ext cx="241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4" name="Line 277"/>
              <p:cNvSpPr>
                <a:spLocks noChangeShapeType="1"/>
              </p:cNvSpPr>
              <p:nvPr/>
            </p:nvSpPr>
            <p:spPr bwMode="auto">
              <a:xfrm>
                <a:off x="3248" y="3579"/>
                <a:ext cx="241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5" name="Line 278"/>
              <p:cNvSpPr>
                <a:spLocks noChangeShapeType="1"/>
              </p:cNvSpPr>
              <p:nvPr/>
            </p:nvSpPr>
            <p:spPr bwMode="auto">
              <a:xfrm>
                <a:off x="3249" y="3822"/>
                <a:ext cx="241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453" name="Rectangle 281"/>
            <p:cNvSpPr>
              <a:spLocks noChangeArrowheads="1"/>
            </p:cNvSpPr>
            <p:nvPr/>
          </p:nvSpPr>
          <p:spPr bwMode="auto">
            <a:xfrm>
              <a:off x="3176" y="3360"/>
              <a:ext cx="15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This work (from </a:t>
              </a:r>
              <a:r>
                <a:rPr lang="en-US" altLang="ja-JP" sz="1600" b="1" i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A</a:t>
              </a:r>
              <a:r>
                <a:rPr lang="en-US" altLang="ja-JP" sz="1600" b="1" baseline="-25000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HeII</a:t>
              </a:r>
              <a:r>
                <a:rPr lang="en-US" altLang="ja-JP" sz="1600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rPr>
                <a:t>)</a:t>
              </a:r>
            </a:p>
          </p:txBody>
        </p:sp>
        <p:sp>
          <p:nvSpPr>
            <p:cNvPr id="18454" name="Rectangle 282"/>
            <p:cNvSpPr>
              <a:spLocks noChangeArrowheads="1"/>
            </p:cNvSpPr>
            <p:nvPr/>
          </p:nvSpPr>
          <p:spPr bwMode="auto">
            <a:xfrm>
              <a:off x="3222" y="3612"/>
              <a:ext cx="14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4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evaluated (from </a:t>
              </a:r>
              <a:r>
                <a:rPr lang="en-US" altLang="ja-JP" sz="1400" b="1" i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A</a:t>
              </a:r>
              <a:r>
                <a:rPr lang="en-US" altLang="ja-JP" sz="1400" b="1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vacuum</a:t>
              </a:r>
              <a:r>
                <a:rPr lang="en-US" altLang="ja-JP" sz="14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)</a:t>
              </a:r>
            </a:p>
          </p:txBody>
        </p:sp>
        <p:sp>
          <p:nvSpPr>
            <p:cNvPr id="18455" name="Rectangle 283"/>
            <p:cNvSpPr>
              <a:spLocks noChangeArrowheads="1"/>
            </p:cNvSpPr>
            <p:nvPr/>
          </p:nvSpPr>
          <p:spPr bwMode="auto">
            <a:xfrm>
              <a:off x="3301" y="3834"/>
              <a:ext cx="12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ja-JP" sz="14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literature value (NMR)</a:t>
              </a:r>
            </a:p>
          </p:txBody>
        </p:sp>
        <p:sp>
          <p:nvSpPr>
            <p:cNvPr id="18456" name="Text Box 285"/>
            <p:cNvSpPr txBox="1">
              <a:spLocks noChangeArrowheads="1"/>
            </p:cNvSpPr>
            <p:nvPr/>
          </p:nvSpPr>
          <p:spPr bwMode="auto">
            <a:xfrm>
              <a:off x="4749" y="3100"/>
              <a:ext cx="8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algn="ctr" eaLnBrk="1" hangingPunct="1"/>
              <a:r>
                <a:rPr lang="en-US" altLang="ja-JP" sz="1600" b="1" i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I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85Rb</a:t>
              </a:r>
              <a:r>
                <a:rPr lang="en-US" altLang="ja-JP" sz="16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 (</a:t>
              </a:r>
              <a:r>
                <a:rPr lang="en-US" altLang="ja-JP" sz="1600" b="1" i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N</a:t>
              </a:r>
              <a:r>
                <a:rPr lang="en-US" altLang="ja-JP" sz="16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)</a:t>
              </a:r>
            </a:p>
          </p:txBody>
        </p:sp>
        <p:sp>
          <p:nvSpPr>
            <p:cNvPr id="18457" name="Rectangle 286"/>
            <p:cNvSpPr>
              <a:spLocks noChangeArrowheads="1"/>
            </p:cNvSpPr>
            <p:nvPr/>
          </p:nvSpPr>
          <p:spPr bwMode="auto">
            <a:xfrm>
              <a:off x="4661" y="3374"/>
              <a:ext cx="10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ja-JP" sz="1600" b="1">
                  <a:solidFill>
                    <a:srgbClr val="FF0000"/>
                  </a:solidFill>
                  <a:ea typeface="MS PGothic" pitchFamily="34" charset="-128"/>
                </a:rPr>
                <a:t>1.357 83 (7)  </a:t>
              </a:r>
              <a:r>
                <a:rPr lang="en-US" altLang="ja-JP" sz="1600" b="1" i="1">
                  <a:solidFill>
                    <a:srgbClr val="FF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altLang="ja-JP" sz="1600" b="1" i="1" baseline="-25000">
                  <a:solidFill>
                    <a:srgbClr val="FF0000"/>
                  </a:solidFill>
                  <a:ea typeface="MS PGothic" pitchFamily="34" charset="-128"/>
                </a:rPr>
                <a:t>N</a:t>
              </a:r>
            </a:p>
          </p:txBody>
        </p:sp>
        <p:sp>
          <p:nvSpPr>
            <p:cNvPr id="18458" name="Rectangle 287"/>
            <p:cNvSpPr>
              <a:spLocks noChangeArrowheads="1"/>
            </p:cNvSpPr>
            <p:nvPr/>
          </p:nvSpPr>
          <p:spPr bwMode="auto">
            <a:xfrm>
              <a:off x="4677" y="3590"/>
              <a:ext cx="9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ja-JP" sz="16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1.358 071(1)  </a:t>
              </a:r>
              <a:r>
                <a:rPr lang="en-US" altLang="ja-JP" sz="1600" b="1" i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N</a:t>
              </a:r>
            </a:p>
          </p:txBody>
        </p:sp>
        <p:sp>
          <p:nvSpPr>
            <p:cNvPr id="18459" name="Rectangle 288"/>
            <p:cNvSpPr>
              <a:spLocks noChangeArrowheads="1"/>
            </p:cNvSpPr>
            <p:nvPr/>
          </p:nvSpPr>
          <p:spPr bwMode="auto">
            <a:xfrm>
              <a:off x="4661" y="3826"/>
              <a:ext cx="10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ja-JP" sz="16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1.353 351 5  </a:t>
              </a:r>
              <a:r>
                <a:rPr lang="en-US" altLang="ja-JP" sz="1600" b="1" i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altLang="ja-JP" sz="1600" b="1" i="1" baseline="-250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rPr>
                <a:t>N</a:t>
              </a:r>
            </a:p>
          </p:txBody>
        </p:sp>
        <p:sp>
          <p:nvSpPr>
            <p:cNvPr id="18460" name="AutoShape 139"/>
            <p:cNvSpPr>
              <a:spLocks noChangeArrowheads="1"/>
            </p:cNvSpPr>
            <p:nvPr/>
          </p:nvSpPr>
          <p:spPr bwMode="auto">
            <a:xfrm>
              <a:off x="4463" y="2984"/>
              <a:ext cx="89" cy="134"/>
            </a:xfrm>
            <a:prstGeom prst="downArrow">
              <a:avLst>
                <a:gd name="adj1" fmla="val 50000"/>
                <a:gd name="adj2" fmla="val 6095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68" name="グループ化 69"/>
          <p:cNvGrpSpPr>
            <a:grpSpLocks/>
          </p:cNvGrpSpPr>
          <p:nvPr/>
        </p:nvGrpSpPr>
        <p:grpSpPr bwMode="auto">
          <a:xfrm>
            <a:off x="5022850" y="1806575"/>
            <a:ext cx="3725863" cy="2787650"/>
            <a:chOff x="5284929" y="2000250"/>
            <a:chExt cx="3287571" cy="2571750"/>
          </a:xfrm>
        </p:grpSpPr>
        <p:pic>
          <p:nvPicPr>
            <p:cNvPr id="18450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2262188"/>
              <a:ext cx="3286125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テキスト ボックス 123"/>
            <p:cNvSpPr txBox="1">
              <a:spLocks noChangeArrowheads="1"/>
            </p:cNvSpPr>
            <p:nvPr/>
          </p:nvSpPr>
          <p:spPr bwMode="auto">
            <a:xfrm>
              <a:off x="5284929" y="2000250"/>
              <a:ext cx="3095667" cy="33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61" tIns="38880" rIns="77761" bIns="38880">
              <a:spAutoFit/>
            </a:bodyPr>
            <a:lstStyle>
              <a:lvl1pPr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7778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700" b="1" dirty="0" smtClean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Hyperfine resonance </a:t>
              </a:r>
              <a:r>
                <a:rPr lang="en-US" altLang="ja-JP" sz="17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of </a:t>
              </a:r>
              <a:r>
                <a:rPr lang="en-US" altLang="ja-JP" sz="17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85</a:t>
              </a:r>
              <a:r>
                <a:rPr lang="en-US" altLang="ja-JP" sz="17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Rb</a:t>
              </a:r>
            </a:p>
          </p:txBody>
        </p:sp>
      </p:grpSp>
      <p:sp>
        <p:nvSpPr>
          <p:cNvPr id="72" name="Rectangle 41"/>
          <p:cNvSpPr txBox="1">
            <a:spLocks noChangeArrowheads="1"/>
          </p:cNvSpPr>
          <p:nvPr/>
        </p:nvSpPr>
        <p:spPr bwMode="auto">
          <a:xfrm>
            <a:off x="139700" y="142875"/>
            <a:ext cx="8535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ja-JP" sz="2800" b="1" i="1" kern="0" dirty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Nuclear spin &amp; moment determination</a:t>
            </a:r>
          </a:p>
        </p:txBody>
      </p:sp>
      <p:sp>
        <p:nvSpPr>
          <p:cNvPr id="18445" name="Text Box 4"/>
          <p:cNvSpPr txBox="1">
            <a:spLocks noChangeArrowheads="1"/>
          </p:cNvSpPr>
          <p:nvPr/>
        </p:nvSpPr>
        <p:spPr bwMode="auto">
          <a:xfrm>
            <a:off x="5853113" y="515938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73" name="テキスト ボックス 2563"/>
          <p:cNvSpPr txBox="1">
            <a:spLocks noChangeArrowheads="1"/>
          </p:cNvSpPr>
          <p:nvPr/>
        </p:nvSpPr>
        <p:spPr bwMode="auto">
          <a:xfrm>
            <a:off x="179388" y="6126163"/>
            <a:ext cx="4667250" cy="7080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</a:rPr>
              <a:t> Polarization  </a:t>
            </a:r>
            <a:r>
              <a:rPr lang="ja-JP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</a:rPr>
              <a:t>：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~90 % (Cs), ~40 %(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Rb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~85 % (Ag and Au)</a:t>
            </a:r>
          </a:p>
        </p:txBody>
      </p:sp>
      <p:grpSp>
        <p:nvGrpSpPr>
          <p:cNvPr id="18447" name="グループ化 3"/>
          <p:cNvGrpSpPr>
            <a:grpSpLocks/>
          </p:cNvGrpSpPr>
          <p:nvPr/>
        </p:nvGrpSpPr>
        <p:grpSpPr bwMode="auto">
          <a:xfrm>
            <a:off x="6221413" y="6308725"/>
            <a:ext cx="2892425" cy="504825"/>
            <a:chOff x="6221174" y="6309320"/>
            <a:chExt cx="2892354" cy="504056"/>
          </a:xfrm>
        </p:grpSpPr>
        <p:sp>
          <p:nvSpPr>
            <p:cNvPr id="19464" name="Rectangle 291"/>
            <p:cNvSpPr>
              <a:spLocks noChangeArrowheads="1"/>
            </p:cNvSpPr>
            <p:nvPr/>
          </p:nvSpPr>
          <p:spPr bwMode="auto">
            <a:xfrm>
              <a:off x="6443419" y="6551838"/>
              <a:ext cx="2670109" cy="26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rPr>
                <a:t>T. F. Doctoral thesis, Osaka Univ. (2007)</a:t>
              </a:r>
            </a:p>
          </p:txBody>
        </p:sp>
        <p:sp>
          <p:nvSpPr>
            <p:cNvPr id="74" name="Rectangle 291"/>
            <p:cNvSpPr>
              <a:spLocks noChangeArrowheads="1"/>
            </p:cNvSpPr>
            <p:nvPr/>
          </p:nvSpPr>
          <p:spPr bwMode="auto">
            <a:xfrm>
              <a:off x="6221174" y="6309320"/>
              <a:ext cx="2887591" cy="2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</a:rPr>
                <a:t>T. F., Hyperfine Interactions 196, 191 (2009)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1"/>
          <p:cNvSpPr txBox="1">
            <a:spLocks noChangeArrowheads="1"/>
          </p:cNvSpPr>
          <p:nvPr/>
        </p:nvSpPr>
        <p:spPr bwMode="auto">
          <a:xfrm>
            <a:off x="608013" y="115888"/>
            <a:ext cx="7321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algn="ctr">
              <a:lnSpc>
                <a:spcPts val="3000"/>
              </a:lnSpc>
            </a:pPr>
            <a:r>
              <a:rPr kumimoji="0" lang="en-US" altLang="ja-JP" sz="32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Feasibility test with Rb ion beams</a:t>
            </a:r>
          </a:p>
        </p:txBody>
      </p:sp>
      <p:sp>
        <p:nvSpPr>
          <p:cNvPr id="19459" name="テキスト ボックス 21"/>
          <p:cNvSpPr txBox="1">
            <a:spLocks noChangeArrowheads="1"/>
          </p:cNvSpPr>
          <p:nvPr/>
        </p:nvSpPr>
        <p:spPr bwMode="auto">
          <a:xfrm>
            <a:off x="6715125" y="3344863"/>
            <a:ext cx="1208088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Rb beam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19460" name="テキスト ボックス 22"/>
          <p:cNvSpPr txBox="1">
            <a:spLocks noChangeArrowheads="1"/>
          </p:cNvSpPr>
          <p:nvPr/>
        </p:nvSpPr>
        <p:spPr bwMode="auto">
          <a:xfrm>
            <a:off x="2824163" y="2786063"/>
            <a:ext cx="747712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laser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19461" name="テキスト ボックス 23"/>
          <p:cNvSpPr txBox="1">
            <a:spLocks noChangeArrowheads="1"/>
          </p:cNvSpPr>
          <p:nvPr/>
        </p:nvSpPr>
        <p:spPr bwMode="auto">
          <a:xfrm>
            <a:off x="5072063" y="1916113"/>
            <a:ext cx="1130300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cryostat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sp>
        <p:nvSpPr>
          <p:cNvPr id="19462" name="テキスト ボックス 24"/>
          <p:cNvSpPr txBox="1">
            <a:spLocks noChangeArrowheads="1"/>
          </p:cNvSpPr>
          <p:nvPr/>
        </p:nvSpPr>
        <p:spPr bwMode="auto">
          <a:xfrm>
            <a:off x="3263900" y="5429250"/>
            <a:ext cx="2951163" cy="36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Photo-detection system</a:t>
            </a:r>
            <a:endParaRPr lang="ja-JP" altLang="en-US" b="1">
              <a:solidFill>
                <a:srgbClr val="000000"/>
              </a:solidFill>
              <a:latin typeface="Tahoma" pitchFamily="34" charset="0"/>
              <a:ea typeface="MS Mincho" pitchFamily="49" charset="-128"/>
            </a:endParaRPr>
          </a:p>
        </p:txBody>
      </p:sp>
      <p:pic>
        <p:nvPicPr>
          <p:cNvPr id="19463" name="Picture 12" descr="F:\OROCHI-exp\Oct-MT\photo\セットアップ\DSCN0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23"/>
          <p:cNvGrpSpPr>
            <a:grpSpLocks/>
          </p:cNvGrpSpPr>
          <p:nvPr/>
        </p:nvGrpSpPr>
        <p:grpSpPr bwMode="auto">
          <a:xfrm>
            <a:off x="4067175" y="2886075"/>
            <a:ext cx="3238500" cy="1385888"/>
            <a:chOff x="1714646" y="3543160"/>
            <a:chExt cx="3239684" cy="1386090"/>
          </a:xfrm>
        </p:grpSpPr>
        <p:sp>
          <p:nvSpPr>
            <p:cNvPr id="20496" name="テキスト ボックス 35"/>
            <p:cNvSpPr txBox="1">
              <a:spLocks noChangeArrowheads="1"/>
            </p:cNvSpPr>
            <p:nvPr/>
          </p:nvSpPr>
          <p:spPr bwMode="auto">
            <a:xfrm>
              <a:off x="2375287" y="3543160"/>
              <a:ext cx="2579043" cy="6160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ahoma" pitchFamily="34" charset="0"/>
                </a:rPr>
                <a:t>Rb</a:t>
              </a:r>
              <a:r>
                <a:rPr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ahoma" pitchFamily="34" charset="0"/>
                </a:rPr>
                <a:t> beam from RIPS</a:t>
              </a:r>
            </a:p>
            <a:p>
              <a:pPr eaLnBrk="1" hangingPunct="1">
                <a:defRPr/>
              </a:pPr>
              <a:r>
                <a:rPr lang="it-IT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ahoma" pitchFamily="34" charset="0"/>
                </a:rPr>
                <a:t>    10</a:t>
              </a:r>
              <a:r>
                <a:rPr lang="it-IT" altLang="ja-JP" sz="14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ahoma" pitchFamily="34" charset="0"/>
                </a:rPr>
                <a:t>4-5</a:t>
              </a:r>
              <a:r>
                <a:rPr lang="it-IT" altLang="ja-JP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ＭＳ 明朝" pitchFamily="17" charset="-128"/>
                  <a:cs typeface="Tahoma" pitchFamily="34" charset="0"/>
                </a:rPr>
                <a:t> pps = 0.01pnA</a:t>
              </a:r>
            </a:p>
          </p:txBody>
        </p:sp>
        <p:cxnSp>
          <p:nvCxnSpPr>
            <p:cNvPr id="19471" name="直線矢印コネクタ 36"/>
            <p:cNvCxnSpPr>
              <a:cxnSpLocks noChangeShapeType="1"/>
            </p:cNvCxnSpPr>
            <p:nvPr/>
          </p:nvCxnSpPr>
          <p:spPr bwMode="auto">
            <a:xfrm rot="10800000">
              <a:off x="1714646" y="4927662"/>
              <a:ext cx="3000759" cy="1588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テキスト ボックス 37"/>
          <p:cNvSpPr txBox="1">
            <a:spLocks noChangeArrowheads="1"/>
          </p:cNvSpPr>
          <p:nvPr/>
        </p:nvSpPr>
        <p:spPr bwMode="auto">
          <a:xfrm>
            <a:off x="1554163" y="2857500"/>
            <a:ext cx="12700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Mincho" pitchFamily="49" charset="-128"/>
              </a:rPr>
              <a:t>Cryostat</a:t>
            </a:r>
            <a:endParaRPr lang="ja-JP" alt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Mincho" pitchFamily="49" charset="-128"/>
            </a:endParaRPr>
          </a:p>
        </p:txBody>
      </p:sp>
      <p:sp>
        <p:nvSpPr>
          <p:cNvPr id="19" name="テキスト ボックス 38"/>
          <p:cNvSpPr txBox="1">
            <a:spLocks noChangeArrowheads="1"/>
          </p:cNvSpPr>
          <p:nvPr/>
        </p:nvSpPr>
        <p:spPr bwMode="auto">
          <a:xfrm>
            <a:off x="4516438" y="5435600"/>
            <a:ext cx="3544887" cy="12303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  <a:cs typeface="Tahoma" pitchFamily="34" charset="0"/>
              </a:rPr>
              <a:t>Photo-detection system</a:t>
            </a:r>
          </a:p>
          <a:p>
            <a:pPr eaLnBrk="1" hangingPunct="1">
              <a:defRPr/>
            </a:pP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  <a:cs typeface="Tahoma" pitchFamily="34" charset="0"/>
              </a:rPr>
              <a:t>  - large Fresnel lens x 3</a:t>
            </a:r>
          </a:p>
          <a:p>
            <a:pPr eaLnBrk="1" hangingPunct="1">
              <a:defRPr/>
            </a:pP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  <a:cs typeface="Tahoma" pitchFamily="34" charset="0"/>
              </a:rPr>
              <a:t>  - Interference filter x 2</a:t>
            </a:r>
          </a:p>
          <a:p>
            <a:pPr eaLnBrk="1" hangingPunct="1">
              <a:defRPr/>
            </a:pP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  <a:cs typeface="Tahoma" pitchFamily="34" charset="0"/>
              </a:rPr>
              <a:t>  - Cooled Photomultiplier tube</a:t>
            </a:r>
          </a:p>
        </p:txBody>
      </p:sp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sp>
        <p:nvSpPr>
          <p:cNvPr id="20495" name="Text Box 5"/>
          <p:cNvSpPr txBox="1">
            <a:spLocks noChangeArrowheads="1"/>
          </p:cNvSpPr>
          <p:nvPr/>
        </p:nvSpPr>
        <p:spPr bwMode="auto">
          <a:xfrm>
            <a:off x="2982913" y="1196975"/>
            <a:ext cx="619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lang="en-US" altLang="ja-JP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84, 85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Rb (&lt; 50 MeV/u)  from </a:t>
            </a:r>
            <a:r>
              <a:rPr lang="en-US" altLang="ja-JP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RIKEN RIPS beam line</a:t>
            </a:r>
            <a:endParaRPr lang="en-US" altLang="ja-JP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950" y="793750"/>
            <a:ext cx="82470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Next step: </a:t>
            </a:r>
            <a:r>
              <a:rPr lang="en-US" altLang="ja-JP" sz="2800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Using energetic ion beams</a:t>
            </a:r>
            <a:endParaRPr lang="en-US" altLang="ja-JP" sz="2800" b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ｺﾞｼｯｸUB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11225"/>
            <a:ext cx="244792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3" name="グループ化 4"/>
          <p:cNvGrpSpPr>
            <a:grpSpLocks/>
          </p:cNvGrpSpPr>
          <p:nvPr/>
        </p:nvGrpSpPr>
        <p:grpSpPr bwMode="auto">
          <a:xfrm>
            <a:off x="1403350" y="981075"/>
            <a:ext cx="6813550" cy="5324475"/>
            <a:chOff x="107504" y="446173"/>
            <a:chExt cx="8231760" cy="6417371"/>
          </a:xfrm>
        </p:grpSpPr>
        <p:grpSp>
          <p:nvGrpSpPr>
            <p:cNvPr id="20495" name="グループ化 333828"/>
            <p:cNvGrpSpPr>
              <a:grpSpLocks/>
            </p:cNvGrpSpPr>
            <p:nvPr/>
          </p:nvGrpSpPr>
          <p:grpSpPr bwMode="auto">
            <a:xfrm>
              <a:off x="107504" y="446173"/>
              <a:ext cx="6177086" cy="6417371"/>
              <a:chOff x="107504" y="446173"/>
              <a:chExt cx="6177086" cy="6417371"/>
            </a:xfrm>
          </p:grpSpPr>
          <p:grpSp>
            <p:nvGrpSpPr>
              <p:cNvPr id="20500" name="グループ化 18"/>
              <p:cNvGrpSpPr>
                <a:grpSpLocks/>
              </p:cNvGrpSpPr>
              <p:nvPr/>
            </p:nvGrpSpPr>
            <p:grpSpPr bwMode="auto">
              <a:xfrm>
                <a:off x="107504" y="446173"/>
                <a:ext cx="6177086" cy="6248350"/>
                <a:chOff x="107504" y="446173"/>
                <a:chExt cx="6177086" cy="6248350"/>
              </a:xfrm>
            </p:grpSpPr>
            <p:grpSp>
              <p:nvGrpSpPr>
                <p:cNvPr id="20502" name="グループ化 16"/>
                <p:cNvGrpSpPr>
                  <a:grpSpLocks/>
                </p:cNvGrpSpPr>
                <p:nvPr/>
              </p:nvGrpSpPr>
              <p:grpSpPr bwMode="auto">
                <a:xfrm>
                  <a:off x="107504" y="446173"/>
                  <a:ext cx="6177086" cy="6248350"/>
                  <a:chOff x="107504" y="446173"/>
                  <a:chExt cx="6177086" cy="6248350"/>
                </a:xfrm>
              </p:grpSpPr>
              <p:pic>
                <p:nvPicPr>
                  <p:cNvPr id="2050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993775"/>
                    <a:ext cx="5572125" cy="53879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527" name="テキスト ボックス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6872" y="446173"/>
                    <a:ext cx="2518243" cy="7787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US" altLang="ja-JP" b="1" dirty="0" err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Ti:Sa</a:t>
                    </a: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 Laser</a:t>
                    </a:r>
                  </a:p>
                  <a:p>
                    <a:pPr eaLnBrk="1" hangingPunct="1">
                      <a:defRPr/>
                    </a:pPr>
                    <a:r>
                      <a:rPr lang="ja-JP" altLang="en-US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　</a:t>
                    </a: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780nm, 100mW</a:t>
                    </a:r>
                  </a:p>
                </p:txBody>
              </p:sp>
              <p:sp>
                <p:nvSpPr>
                  <p:cNvPr id="21528" name="テキスト ボックス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718" y="2401615"/>
                    <a:ext cx="1555443" cy="7787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Optical</a:t>
                    </a:r>
                  </a:p>
                  <a:p>
                    <a:pPr eaLnBrk="1" hangingPunct="1">
                      <a:defRPr/>
                    </a:pP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    window</a:t>
                    </a:r>
                  </a:p>
                </p:txBody>
              </p:sp>
              <p:sp>
                <p:nvSpPr>
                  <p:cNvPr id="21529" name="テキスト ボックス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1100" y="5916437"/>
                    <a:ext cx="1478724" cy="778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Optical</a:t>
                    </a:r>
                  </a:p>
                  <a:p>
                    <a:pPr eaLnBrk="1" hangingPunct="1">
                      <a:defRPr/>
                    </a:pP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   window</a:t>
                    </a:r>
                  </a:p>
                </p:txBody>
              </p:sp>
              <p:sp>
                <p:nvSpPr>
                  <p:cNvPr id="21530" name="テキスト ボックス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7665" y="5516546"/>
                    <a:ext cx="1085549" cy="445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US" altLang="ja-JP" b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B</a:t>
                    </a:r>
                    <a:r>
                      <a:rPr lang="en-US" altLang="ja-JP" b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0</a:t>
                    </a:r>
                    <a:r>
                      <a:rPr lang="ja-JP" altLang="en-US" b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 </a:t>
                    </a:r>
                    <a:r>
                      <a:rPr lang="en-US" altLang="ja-JP" b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coil</a:t>
                    </a:r>
                  </a:p>
                </p:txBody>
              </p:sp>
              <p:cxnSp>
                <p:nvCxnSpPr>
                  <p:cNvPr id="20512" name="直線矢印コネクタ 20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483644" y="4941094"/>
                    <a:ext cx="863600" cy="28733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13" name="直線矢印コネクタ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0825" y="1196975"/>
                    <a:ext cx="4968875" cy="4679950"/>
                  </a:xfrm>
                  <a:prstGeom prst="straightConnector1">
                    <a:avLst/>
                  </a:prstGeom>
                  <a:noFill/>
                  <a:ln w="76200" algn="ctr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0503" name="グループ化 17"/>
                <p:cNvGrpSpPr>
                  <a:grpSpLocks/>
                </p:cNvGrpSpPr>
                <p:nvPr/>
              </p:nvGrpSpPr>
              <p:grpSpPr bwMode="auto">
                <a:xfrm>
                  <a:off x="647700" y="2708275"/>
                  <a:ext cx="5384427" cy="3281150"/>
                  <a:chOff x="647700" y="2708275"/>
                  <a:chExt cx="5384427" cy="3281150"/>
                </a:xfrm>
              </p:grpSpPr>
              <p:cxnSp>
                <p:nvCxnSpPr>
                  <p:cNvPr id="20504" name="直線矢印コネクタ 7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2987675" y="3429000"/>
                    <a:ext cx="2232025" cy="2016125"/>
                  </a:xfrm>
                  <a:prstGeom prst="straightConnector1">
                    <a:avLst/>
                  </a:prstGeom>
                  <a:noFill/>
                  <a:ln w="76200" algn="ctr">
                    <a:solidFill>
                      <a:srgbClr val="0066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1523" name="テキスト ボックス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1904" y="5543333"/>
                    <a:ext cx="1400090" cy="445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ＤＨＰ平成ゴシックW5"/>
                        <a:cs typeface="ＤＨＰ平成ゴシックW5"/>
                      </a:defRPr>
                    </a:lvl9pPr>
                  </a:lstStyle>
                  <a:p>
                    <a:pPr eaLnBrk="1" hangingPunct="1"/>
                    <a:r>
                      <a:rPr lang="en-US" altLang="ja-JP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HGS創英角ｺﾞｼｯｸUB" pitchFamily="50" charset="-128"/>
                      </a:rPr>
                      <a:t>Rb</a:t>
                    </a:r>
                    <a:r>
                      <a:rPr lang="ja-JP" altLang="en-US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HGS創英角ｺﾞｼｯｸUB" pitchFamily="50" charset="-128"/>
                      </a:rPr>
                      <a:t> </a:t>
                    </a:r>
                    <a:r>
                      <a:rPr lang="en-US" altLang="ja-JP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HGS創英角ｺﾞｼｯｸUB" pitchFamily="50" charset="-128"/>
                      </a:rPr>
                      <a:t>beam</a:t>
                    </a:r>
                    <a:endParaRPr lang="ja-JP" alt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HGS創英角ｺﾞｼｯｸUB" pitchFamily="50" charset="-128"/>
                    </a:endParaRPr>
                  </a:p>
                </p:txBody>
              </p:sp>
              <p:sp>
                <p:nvSpPr>
                  <p:cNvPr id="21524" name="テキスト ボックス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361" y="2707751"/>
                    <a:ext cx="1152677" cy="445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RF</a:t>
                    </a:r>
                    <a:r>
                      <a:rPr lang="ja-JP" altLang="en-US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 </a:t>
                    </a:r>
                    <a:r>
                      <a:rPr lang="en-US" altLang="ja-JP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GS創英角ｺﾞｼｯｸUB" pitchFamily="50" charset="-128"/>
                      </a:rPr>
                      <a:t>coil</a:t>
                    </a:r>
                  </a:p>
                </p:txBody>
              </p:sp>
            </p:grpSp>
          </p:grpSp>
          <p:sp>
            <p:nvSpPr>
              <p:cNvPr id="21519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2545195" y="6381380"/>
                <a:ext cx="1912177" cy="482164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000" b="1" i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明朝" pitchFamily="17" charset="-128"/>
                    <a:cs typeface="Tahoma" pitchFamily="34" charset="0"/>
                  </a:rPr>
                  <a:t>T</a:t>
                </a:r>
                <a:r>
                  <a:rPr lang="en-US" altLang="ja-JP" sz="2000" b="1" baseline="-2500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明朝" pitchFamily="17" charset="-128"/>
                    <a:cs typeface="Tahoma" pitchFamily="34" charset="0"/>
                  </a:rPr>
                  <a:t>He</a:t>
                </a:r>
                <a:r>
                  <a:rPr lang="en-US" altLang="ja-JP" sz="20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明朝" pitchFamily="17" charset="-128"/>
                    <a:cs typeface="Tahoma" pitchFamily="34" charset="0"/>
                  </a:rPr>
                  <a:t> = 1.8 K</a:t>
                </a:r>
              </a:p>
            </p:txBody>
          </p:sp>
        </p:grpSp>
        <p:grpSp>
          <p:nvGrpSpPr>
            <p:cNvPr id="20496" name="グループ化 333827"/>
            <p:cNvGrpSpPr>
              <a:grpSpLocks/>
            </p:cNvGrpSpPr>
            <p:nvPr/>
          </p:nvGrpSpPr>
          <p:grpSpPr bwMode="auto">
            <a:xfrm>
              <a:off x="5796136" y="1124744"/>
              <a:ext cx="2543128" cy="3528218"/>
              <a:chOff x="5796136" y="1124744"/>
              <a:chExt cx="2543128" cy="3528218"/>
            </a:xfrm>
          </p:grpSpPr>
          <p:sp>
            <p:nvSpPr>
              <p:cNvPr id="20497" name="円/楕円 19"/>
              <p:cNvSpPr>
                <a:spLocks noChangeArrowheads="1"/>
              </p:cNvSpPr>
              <p:nvPr/>
            </p:nvSpPr>
            <p:spPr bwMode="auto">
              <a:xfrm>
                <a:off x="7475168" y="2070680"/>
                <a:ext cx="864096" cy="83237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2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endParaRPr>
              </a:p>
            </p:txBody>
          </p:sp>
          <p:cxnSp>
            <p:nvCxnSpPr>
              <p:cNvPr id="20498" name="直線コネクタ 21"/>
              <p:cNvCxnSpPr>
                <a:cxnSpLocks noChangeShapeType="1"/>
              </p:cNvCxnSpPr>
              <p:nvPr/>
            </p:nvCxnSpPr>
            <p:spPr bwMode="auto">
              <a:xfrm>
                <a:off x="5796136" y="1124744"/>
                <a:ext cx="1679032" cy="94593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9" name="直線コネクタ 23"/>
              <p:cNvCxnSpPr>
                <a:cxnSpLocks noChangeShapeType="1"/>
              </p:cNvCxnSpPr>
              <p:nvPr/>
            </p:nvCxnSpPr>
            <p:spPr bwMode="auto">
              <a:xfrm flipV="1">
                <a:off x="6016090" y="3001741"/>
                <a:ext cx="1508238" cy="165122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0484" name="Picture 2" descr="\\172.27.218.104\takefolder\works\photo\RIKEN\2010Oct-MT\DSCN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4702175"/>
            <a:ext cx="28146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\\172.27.218.104\takefolder\works\photo\RIKEN\2010Oct-MT\DSCN0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0713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テキスト ボックス 38"/>
          <p:cNvSpPr txBox="1">
            <a:spLocks noChangeArrowheads="1"/>
          </p:cNvSpPr>
          <p:nvPr/>
        </p:nvSpPr>
        <p:spPr bwMode="auto">
          <a:xfrm>
            <a:off x="107950" y="62372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/>
            <a:endParaRPr lang="en-US" altLang="ja-JP" sz="2800" b="1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0487" name="Rectangle 2542"/>
          <p:cNvSpPr>
            <a:spLocks noChangeArrowheads="1"/>
          </p:cNvSpPr>
          <p:nvPr/>
        </p:nvSpPr>
        <p:spPr bwMode="auto">
          <a:xfrm>
            <a:off x="720725" y="107950"/>
            <a:ext cx="7351713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36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Inner Cryostat</a:t>
            </a: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5853113" y="4889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cxnSp>
        <p:nvCxnSpPr>
          <p:cNvPr id="20489" name="直線矢印コネクタ 20"/>
          <p:cNvCxnSpPr>
            <a:cxnSpLocks noChangeShapeType="1"/>
          </p:cNvCxnSpPr>
          <p:nvPr/>
        </p:nvCxnSpPr>
        <p:spPr bwMode="auto">
          <a:xfrm flipH="1" flipV="1">
            <a:off x="3995738" y="3429000"/>
            <a:ext cx="1462087" cy="188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テキスト ボックス 13"/>
          <p:cNvSpPr txBox="1">
            <a:spLocks noChangeArrowheads="1"/>
          </p:cNvSpPr>
          <p:nvPr/>
        </p:nvSpPr>
        <p:spPr bwMode="auto">
          <a:xfrm>
            <a:off x="5381625" y="3430588"/>
            <a:ext cx="123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Havar</a:t>
            </a: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 foil</a:t>
            </a:r>
          </a:p>
          <a:p>
            <a:pPr eaLnBrk="1" hangingPunct="1">
              <a:defRPr/>
            </a:pP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   (20 </a:t>
            </a: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HGS創英角ｺﾞｼｯｸUB" pitchFamily="50" charset="-128"/>
              </a:rPr>
              <a:t>m</a:t>
            </a: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m)</a:t>
            </a:r>
          </a:p>
        </p:txBody>
      </p:sp>
      <p:sp>
        <p:nvSpPr>
          <p:cNvPr id="20491" name="円/楕円 2"/>
          <p:cNvSpPr>
            <a:spLocks noChangeArrowheads="1"/>
          </p:cNvSpPr>
          <p:nvPr/>
        </p:nvSpPr>
        <p:spPr bwMode="auto">
          <a:xfrm>
            <a:off x="3455988" y="3101975"/>
            <a:ext cx="261937" cy="2619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0492" name="円/楕円 31"/>
          <p:cNvSpPr>
            <a:spLocks noChangeArrowheads="1"/>
          </p:cNvSpPr>
          <p:nvPr/>
        </p:nvSpPr>
        <p:spPr bwMode="auto">
          <a:xfrm>
            <a:off x="3419475" y="3454400"/>
            <a:ext cx="261938" cy="2619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0493" name="円/楕円 32"/>
          <p:cNvSpPr>
            <a:spLocks noChangeArrowheads="1"/>
          </p:cNvSpPr>
          <p:nvPr/>
        </p:nvSpPr>
        <p:spPr bwMode="auto">
          <a:xfrm>
            <a:off x="3779838" y="3068638"/>
            <a:ext cx="261937" cy="2619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0494" name="円/楕円 33"/>
          <p:cNvSpPr>
            <a:spLocks noChangeArrowheads="1"/>
          </p:cNvSpPr>
          <p:nvPr/>
        </p:nvSpPr>
        <p:spPr bwMode="auto">
          <a:xfrm>
            <a:off x="3589338" y="3213100"/>
            <a:ext cx="261937" cy="2619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200" b="1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542"/>
          <p:cNvSpPr>
            <a:spLocks noChangeArrowheads="1"/>
          </p:cNvSpPr>
          <p:nvPr/>
        </p:nvSpPr>
        <p:spPr bwMode="auto">
          <a:xfrm>
            <a:off x="720725" y="44450"/>
            <a:ext cx="7351713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36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Observed spectra </a:t>
            </a:r>
            <a:r>
              <a:rPr lang="en-US" altLang="ja-JP" sz="2800" b="1" i="1">
                <a:solidFill>
                  <a:srgbClr val="000000"/>
                </a:solidFill>
                <a:latin typeface="Tahoma" pitchFamily="34" charset="0"/>
                <a:ea typeface="MS Mincho" pitchFamily="49" charset="-128"/>
              </a:rPr>
              <a:t>(preliminarily)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795963" y="501650"/>
            <a:ext cx="239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ＤＨＰ平成ゴシックW5"/>
                <a:cs typeface="ＤＨＰ平成ゴシックW5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000">
                <a:solidFill>
                  <a:srgbClr val="000000"/>
                </a:solidFill>
                <a:latin typeface="Century" pitchFamily="18" charset="0"/>
                <a:ea typeface="HGP創英角ｺﾞｼｯｸUB" pitchFamily="50" charset="-128"/>
              </a:rPr>
              <a:t>INPC2013 ,  2013 6/2-7, T. Furukawa</a:t>
            </a:r>
          </a:p>
        </p:txBody>
      </p:sp>
      <p:grpSp>
        <p:nvGrpSpPr>
          <p:cNvPr id="21508" name="グループ化 8"/>
          <p:cNvGrpSpPr>
            <a:grpSpLocks/>
          </p:cNvGrpSpPr>
          <p:nvPr/>
        </p:nvGrpSpPr>
        <p:grpSpPr bwMode="auto">
          <a:xfrm>
            <a:off x="4572000" y="1570038"/>
            <a:ext cx="4429125" cy="2932112"/>
            <a:chOff x="4572000" y="3882662"/>
            <a:chExt cx="4429125" cy="2930888"/>
          </a:xfrm>
        </p:grpSpPr>
        <p:pic>
          <p:nvPicPr>
            <p:cNvPr id="215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82662"/>
              <a:ext cx="4429125" cy="29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9" name="テキスト ボックス 71"/>
            <p:cNvSpPr txBox="1">
              <a:spLocks noChangeArrowheads="1"/>
            </p:cNvSpPr>
            <p:nvPr/>
          </p:nvSpPr>
          <p:spPr bwMode="auto">
            <a:xfrm>
              <a:off x="5508625" y="4048125"/>
              <a:ext cx="1277938" cy="33813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84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Rb, 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I 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=2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-</a:t>
              </a:r>
              <a:endParaRPr lang="en-US" altLang="ja-JP" sz="1400" b="1" baseline="30000">
                <a:solidFill>
                  <a:srgbClr val="000000"/>
                </a:solidFill>
                <a:latin typeface="Century" pitchFamily="18" charset="0"/>
                <a:ea typeface="MS PGothic" pitchFamily="34" charset="-128"/>
              </a:endParaRPr>
            </a:p>
          </p:txBody>
        </p:sp>
        <p:cxnSp>
          <p:nvCxnSpPr>
            <p:cNvPr id="21530" name="直線コネクタ 21"/>
            <p:cNvCxnSpPr>
              <a:cxnSpLocks noChangeShapeType="1"/>
            </p:cNvCxnSpPr>
            <p:nvPr/>
          </p:nvCxnSpPr>
          <p:spPr bwMode="auto">
            <a:xfrm>
              <a:off x="5868144" y="4386488"/>
              <a:ext cx="203878" cy="70303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6392863" y="2195513"/>
            <a:ext cx="2709862" cy="1166812"/>
            <a:chOff x="6392863" y="4506913"/>
            <a:chExt cx="2709862" cy="1167021"/>
          </a:xfrm>
        </p:grpSpPr>
        <p:sp>
          <p:nvSpPr>
            <p:cNvPr id="21524" name="テキスト ボックス 71"/>
            <p:cNvSpPr txBox="1">
              <a:spLocks noChangeArrowheads="1"/>
            </p:cNvSpPr>
            <p:nvPr/>
          </p:nvSpPr>
          <p:spPr bwMode="auto">
            <a:xfrm>
              <a:off x="6392863" y="4506913"/>
              <a:ext cx="1563687" cy="33813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85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Rb, 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I 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=5/2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-  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?</a:t>
              </a:r>
              <a:endParaRPr lang="en-US" altLang="ja-JP" sz="1400" b="1">
                <a:solidFill>
                  <a:srgbClr val="000000"/>
                </a:solidFill>
                <a:latin typeface="Century" pitchFamily="18" charset="0"/>
                <a:ea typeface="MS PGothic" pitchFamily="34" charset="-128"/>
              </a:endParaRPr>
            </a:p>
          </p:txBody>
        </p:sp>
        <p:sp>
          <p:nvSpPr>
            <p:cNvPr id="21525" name="テキスト ボックス 71"/>
            <p:cNvSpPr txBox="1">
              <a:spLocks noChangeArrowheads="1"/>
            </p:cNvSpPr>
            <p:nvPr/>
          </p:nvSpPr>
          <p:spPr bwMode="auto">
            <a:xfrm>
              <a:off x="7524750" y="5029200"/>
              <a:ext cx="1577975" cy="33813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ＤＨＰ平成ゴシックW5"/>
                  <a:cs typeface="ＤＨＰ平成ゴシックW5"/>
                </a:defRPr>
              </a:lvl9pPr>
            </a:lstStyle>
            <a:p>
              <a:pPr eaLnBrk="1" hangingPunct="1"/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84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Rb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m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, </a:t>
              </a:r>
              <a:r>
                <a:rPr lang="en-US" altLang="ja-JP" sz="1600" b="1" i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I 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=6</a:t>
              </a:r>
              <a:r>
                <a:rPr lang="en-US" altLang="ja-JP" sz="1600" b="1" baseline="30000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-  </a:t>
              </a:r>
              <a:r>
                <a:rPr lang="en-US" altLang="ja-JP" sz="16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rPr>
                <a:t>?</a:t>
              </a:r>
              <a:endParaRPr lang="en-US" altLang="ja-JP" sz="1400" b="1" baseline="30000">
                <a:solidFill>
                  <a:srgbClr val="000000"/>
                </a:solidFill>
                <a:latin typeface="Century" pitchFamily="18" charset="0"/>
                <a:ea typeface="MS PGothic" pitchFamily="34" charset="-128"/>
              </a:endParaRPr>
            </a:p>
          </p:txBody>
        </p:sp>
        <p:cxnSp>
          <p:nvCxnSpPr>
            <p:cNvPr id="21526" name="直線コネクタ 21"/>
            <p:cNvCxnSpPr>
              <a:cxnSpLocks noChangeShapeType="1"/>
            </p:cNvCxnSpPr>
            <p:nvPr/>
          </p:nvCxnSpPr>
          <p:spPr bwMode="auto">
            <a:xfrm flipH="1">
              <a:off x="6444208" y="4835403"/>
              <a:ext cx="245856" cy="53193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7" name="直線コネクタ 21"/>
            <p:cNvCxnSpPr>
              <a:cxnSpLocks noChangeShapeType="1"/>
            </p:cNvCxnSpPr>
            <p:nvPr/>
          </p:nvCxnSpPr>
          <p:spPr bwMode="auto">
            <a:xfrm>
              <a:off x="8040530" y="5322416"/>
              <a:ext cx="59689" cy="35151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0" name="グループ化 12"/>
          <p:cNvGrpSpPr>
            <a:grpSpLocks/>
          </p:cNvGrpSpPr>
          <p:nvPr/>
        </p:nvGrpSpPr>
        <p:grpSpPr bwMode="auto">
          <a:xfrm>
            <a:off x="107950" y="1557338"/>
            <a:ext cx="4267200" cy="2843212"/>
            <a:chOff x="66675" y="3930711"/>
            <a:chExt cx="4267200" cy="2843153"/>
          </a:xfrm>
        </p:grpSpPr>
        <p:grpSp>
          <p:nvGrpSpPr>
            <p:cNvPr id="21517" name="グループ化 10"/>
            <p:cNvGrpSpPr>
              <a:grpSpLocks/>
            </p:cNvGrpSpPr>
            <p:nvPr/>
          </p:nvGrpSpPr>
          <p:grpSpPr bwMode="auto">
            <a:xfrm>
              <a:off x="66675" y="3930711"/>
              <a:ext cx="4267200" cy="2843153"/>
              <a:chOff x="66675" y="3930711"/>
              <a:chExt cx="4267200" cy="2843153"/>
            </a:xfrm>
          </p:grpSpPr>
          <p:grpSp>
            <p:nvGrpSpPr>
              <p:cNvPr id="21519" name="グループ化 31"/>
              <p:cNvGrpSpPr>
                <a:grpSpLocks/>
              </p:cNvGrpSpPr>
              <p:nvPr/>
            </p:nvGrpSpPr>
            <p:grpSpPr bwMode="auto">
              <a:xfrm>
                <a:off x="66675" y="3930711"/>
                <a:ext cx="4267200" cy="2843153"/>
                <a:chOff x="66675" y="3930711"/>
                <a:chExt cx="4267200" cy="2843153"/>
              </a:xfrm>
            </p:grpSpPr>
            <p:pic>
              <p:nvPicPr>
                <p:cNvPr id="21521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75" y="3930711"/>
                  <a:ext cx="4267200" cy="2843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2" name="テキスト ボックス 71"/>
                <p:cNvSpPr txBox="1">
                  <a:spLocks noChangeArrowheads="1"/>
                </p:cNvSpPr>
                <p:nvPr/>
              </p:nvSpPr>
              <p:spPr bwMode="auto">
                <a:xfrm>
                  <a:off x="2647132" y="4437112"/>
                  <a:ext cx="1420812" cy="33972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ＤＨＰ平成ゴシックW5"/>
                      <a:cs typeface="ＤＨＰ平成ゴシックW5"/>
                    </a:defRPr>
                  </a:lvl9pPr>
                </a:lstStyle>
                <a:p>
                  <a:pPr eaLnBrk="1" hangingPunct="1"/>
                  <a:r>
                    <a:rPr lang="en-US" altLang="ja-JP" sz="1600" b="1" baseline="30000">
                      <a:solidFill>
                        <a:srgbClr val="000000"/>
                      </a:solidFill>
                      <a:latin typeface="Century" pitchFamily="18" charset="0"/>
                      <a:ea typeface="MS PGothic" pitchFamily="34" charset="-128"/>
                    </a:rPr>
                    <a:t>85</a:t>
                  </a:r>
                  <a:r>
                    <a:rPr lang="en-US" altLang="ja-JP" sz="1600" b="1">
                      <a:solidFill>
                        <a:srgbClr val="000000"/>
                      </a:solidFill>
                      <a:latin typeface="Century" pitchFamily="18" charset="0"/>
                      <a:ea typeface="MS PGothic" pitchFamily="34" charset="-128"/>
                    </a:rPr>
                    <a:t>Rb, </a:t>
                  </a:r>
                  <a:r>
                    <a:rPr lang="en-US" altLang="ja-JP" sz="1600" b="1" i="1">
                      <a:solidFill>
                        <a:srgbClr val="000000"/>
                      </a:solidFill>
                      <a:latin typeface="Century" pitchFamily="18" charset="0"/>
                      <a:ea typeface="MS PGothic" pitchFamily="34" charset="-128"/>
                    </a:rPr>
                    <a:t>I </a:t>
                  </a:r>
                  <a:r>
                    <a:rPr lang="en-US" altLang="ja-JP" sz="1600" b="1" baseline="30000">
                      <a:solidFill>
                        <a:srgbClr val="000000"/>
                      </a:solidFill>
                      <a:latin typeface="Symbol" pitchFamily="18" charset="2"/>
                      <a:ea typeface="MS PGothic" pitchFamily="34" charset="-128"/>
                    </a:rPr>
                    <a:t>p</a:t>
                  </a:r>
                  <a:r>
                    <a:rPr lang="en-US" altLang="ja-JP" sz="1600" b="1">
                      <a:solidFill>
                        <a:srgbClr val="000000"/>
                      </a:solidFill>
                      <a:latin typeface="Century" pitchFamily="18" charset="0"/>
                      <a:ea typeface="MS PGothic" pitchFamily="34" charset="-128"/>
                    </a:rPr>
                    <a:t>=5/2</a:t>
                  </a:r>
                  <a:r>
                    <a:rPr lang="en-US" altLang="ja-JP" sz="1600" b="1" baseline="30000">
                      <a:solidFill>
                        <a:srgbClr val="000000"/>
                      </a:solidFill>
                      <a:latin typeface="Century" pitchFamily="18" charset="0"/>
                      <a:ea typeface="MS PGothic" pitchFamily="34" charset="-128"/>
                    </a:rPr>
                    <a:t>- </a:t>
                  </a:r>
                  <a:endParaRPr lang="en-US" altLang="ja-JP" sz="1400" b="1">
                    <a:solidFill>
                      <a:srgbClr val="000000"/>
                    </a:solidFill>
                    <a:latin typeface="Century" pitchFamily="18" charset="0"/>
                    <a:ea typeface="MS PGothic" pitchFamily="34" charset="-128"/>
                  </a:endParaRPr>
                </a:p>
              </p:txBody>
            </p:sp>
            <p:cxnSp>
              <p:nvCxnSpPr>
                <p:cNvPr id="21523" name="直線コネクタ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76268" y="4776837"/>
                  <a:ext cx="267540" cy="397591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520" name="テキスト ボックス 71"/>
              <p:cNvSpPr txBox="1">
                <a:spLocks noChangeArrowheads="1"/>
              </p:cNvSpPr>
              <p:nvPr/>
            </p:nvSpPr>
            <p:spPr bwMode="auto">
              <a:xfrm>
                <a:off x="1090545" y="4097387"/>
                <a:ext cx="1542375" cy="307777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ＤＨＰ平成ゴシックW5"/>
                    <a:cs typeface="ＤＨＰ平成ゴシックW5"/>
                  </a:defRPr>
                </a:lvl9pPr>
              </a:lstStyle>
              <a:p>
                <a:pPr eaLnBrk="1" hangingPunct="1"/>
                <a:r>
                  <a:rPr lang="en-US" altLang="ja-JP" sz="1400" b="1">
                    <a:solidFill>
                      <a:srgbClr val="000000"/>
                    </a:solidFill>
                    <a:latin typeface="Century" pitchFamily="18" charset="0"/>
                    <a:ea typeface="MS PGothic" pitchFamily="34" charset="-128"/>
                  </a:rPr>
                  <a:t>Peak with </a:t>
                </a:r>
                <a:r>
                  <a:rPr lang="en-US" altLang="ja-JP" sz="1400" b="1" i="1">
                    <a:solidFill>
                      <a:srgbClr val="000000"/>
                    </a:solidFill>
                    <a:latin typeface="Century" pitchFamily="18" charset="0"/>
                    <a:ea typeface="MS PGothic" pitchFamily="34" charset="-128"/>
                  </a:rPr>
                  <a:t>B </a:t>
                </a:r>
                <a:r>
                  <a:rPr lang="en-US" altLang="ja-JP" sz="1400" b="1">
                    <a:solidFill>
                      <a:srgbClr val="000000"/>
                    </a:solidFill>
                    <a:latin typeface="Century" pitchFamily="18" charset="0"/>
                    <a:ea typeface="MS PGothic" pitchFamily="34" charset="-128"/>
                  </a:rPr>
                  <a:t>= 0</a:t>
                </a:r>
                <a:endParaRPr lang="en-US" altLang="ja-JP" sz="1200" b="1">
                  <a:solidFill>
                    <a:srgbClr val="000000"/>
                  </a:solidFill>
                  <a:latin typeface="Century" pitchFamily="18" charset="0"/>
                  <a:ea typeface="MS PGothic" pitchFamily="34" charset="-128"/>
                </a:endParaRPr>
              </a:p>
            </p:txBody>
          </p:sp>
        </p:grpSp>
        <p:cxnSp>
          <p:nvCxnSpPr>
            <p:cNvPr id="21518" name="直線コネクタ 21"/>
            <p:cNvCxnSpPr>
              <a:cxnSpLocks noChangeShapeType="1"/>
            </p:cNvCxnSpPr>
            <p:nvPr/>
          </p:nvCxnSpPr>
          <p:spPr bwMode="auto">
            <a:xfrm flipH="1">
              <a:off x="720725" y="4340504"/>
              <a:ext cx="307865" cy="4581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テキスト ボックス 64"/>
          <p:cNvSpPr txBox="1">
            <a:spLocks noChangeArrowheads="1"/>
          </p:cNvSpPr>
          <p:nvPr/>
        </p:nvSpPr>
        <p:spPr bwMode="auto">
          <a:xfrm>
            <a:off x="955675" y="4445000"/>
            <a:ext cx="30861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85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Rb: 8.6 x 10</a:t>
            </a:r>
            <a:r>
              <a:rPr lang="en-US" altLang="ja-JP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4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</a:t>
            </a:r>
            <a:r>
              <a:rPr lang="en-US" altLang="ja-JP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pps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, 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15 min. measurement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Frequency 1.5 MHz</a:t>
            </a:r>
          </a:p>
        </p:txBody>
      </p:sp>
      <p:sp>
        <p:nvSpPr>
          <p:cNvPr id="22535" name="テキスト ボックス 93"/>
          <p:cNvSpPr txBox="1">
            <a:spLocks noChangeArrowheads="1"/>
          </p:cNvSpPr>
          <p:nvPr/>
        </p:nvSpPr>
        <p:spPr bwMode="auto">
          <a:xfrm>
            <a:off x="5508625" y="4437063"/>
            <a:ext cx="3014663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84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Rb: 5.7 x 10</a:t>
            </a:r>
            <a:r>
              <a:rPr lang="en-US" altLang="ja-JP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4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</a:t>
            </a:r>
            <a:r>
              <a:rPr lang="en-US" altLang="ja-JP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pps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,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30 min. measurement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Frequency: 1.0 MHz</a:t>
            </a:r>
          </a:p>
        </p:txBody>
      </p:sp>
      <p:sp>
        <p:nvSpPr>
          <p:cNvPr id="48" name="テキスト ボックス 64"/>
          <p:cNvSpPr txBox="1">
            <a:spLocks noChangeArrowheads="1"/>
          </p:cNvSpPr>
          <p:nvPr/>
        </p:nvSpPr>
        <p:spPr bwMode="auto">
          <a:xfrm>
            <a:off x="755650" y="765175"/>
            <a:ext cx="6399213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By sweeping applied magnetic field strength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                             (not the frequency of </a:t>
            </a:r>
            <a:r>
              <a:rPr lang="en-US" altLang="ja-JP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radiowave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)</a:t>
            </a:r>
          </a:p>
        </p:txBody>
      </p:sp>
      <p:cxnSp>
        <p:nvCxnSpPr>
          <p:cNvPr id="21514" name="直線コネクタ 14"/>
          <p:cNvCxnSpPr>
            <a:cxnSpLocks noChangeShapeType="1"/>
          </p:cNvCxnSpPr>
          <p:nvPr/>
        </p:nvCxnSpPr>
        <p:spPr bwMode="auto">
          <a:xfrm flipV="1">
            <a:off x="755650" y="1119188"/>
            <a:ext cx="5545138" cy="63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2" name="テキスト ボックス 64"/>
          <p:cNvSpPr txBox="1">
            <a:spLocks noChangeArrowheads="1"/>
          </p:cNvSpPr>
          <p:nvPr/>
        </p:nvSpPr>
        <p:spPr bwMode="auto">
          <a:xfrm>
            <a:off x="1979613" y="5805488"/>
            <a:ext cx="5427662" cy="10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B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= 0: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Atoms can not conserve their polarization</a:t>
            </a:r>
          </a:p>
          <a:p>
            <a:pPr eaLnBrk="1" hangingPunct="1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明朝" pitchFamily="17" charset="-128"/>
              </a:rPr>
              <a:t>                All the atoms can emit the LIF</a:t>
            </a:r>
          </a:p>
        </p:txBody>
      </p:sp>
      <p:cxnSp>
        <p:nvCxnSpPr>
          <p:cNvPr id="21516" name="直線矢印コネクタ 17"/>
          <p:cNvCxnSpPr>
            <a:cxnSpLocks noChangeShapeType="1"/>
          </p:cNvCxnSpPr>
          <p:nvPr/>
        </p:nvCxnSpPr>
        <p:spPr bwMode="auto">
          <a:xfrm>
            <a:off x="2492375" y="6642100"/>
            <a:ext cx="509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ＤＨＰ平成ゴシックW5"/>
        <a:cs typeface=""/>
      </a:majorFont>
      <a:minorFont>
        <a:latin typeface="Arial"/>
        <a:ea typeface="ＤＨＰ平成ゴシック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明朝" pitchFamily="17" charset="-128"/>
            <a:ea typeface="ＭＳ 明朝" pitchFamily="1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明朝" pitchFamily="17" charset="-128"/>
            <a:ea typeface="ＭＳ 明朝" pitchFamily="17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9902</TotalTime>
  <Words>1421</Words>
  <Application>Microsoft Office PowerPoint</Application>
  <PresentationFormat>Presentazione su schermo (4:3)</PresentationFormat>
  <Paragraphs>333</Paragraphs>
  <Slides>19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8" baseType="lpstr">
      <vt:lpstr>Arial</vt:lpstr>
      <vt:lpstr>ＤＨＰ平成ゴシックW5</vt:lpstr>
      <vt:lpstr>Calibri</vt:lpstr>
      <vt:lpstr>MS PGothic</vt:lpstr>
      <vt:lpstr>HGP創英ﾌﾟﾚｾﾞﾝｽEB</vt:lpstr>
      <vt:lpstr>Helvetica</vt:lpstr>
      <vt:lpstr>HG創英角ｺﾞｼｯｸUB</vt:lpstr>
      <vt:lpstr>Lucida Grande</vt:lpstr>
      <vt:lpstr>Symbol</vt:lpstr>
      <vt:lpstr>HGP創英角ｺﾞｼｯｸUB</vt:lpstr>
      <vt:lpstr>HGP創英角ﾎﾟｯﾌﾟ体</vt:lpstr>
      <vt:lpstr>Times New Roman</vt:lpstr>
      <vt:lpstr>Century</vt:lpstr>
      <vt:lpstr>MS PMincho</vt:lpstr>
      <vt:lpstr>MS Mincho</vt:lpstr>
      <vt:lpstr>Tahoma</vt:lpstr>
      <vt:lpstr>HGS創英角ｺﾞｼｯｸUB</vt:lpstr>
      <vt:lpstr>Arial Black</vt:lpstr>
      <vt:lpstr>3_標準デザイン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takeshi</dc:creator>
  <cp:lastModifiedBy>tecno</cp:lastModifiedBy>
  <cp:revision>71</cp:revision>
  <cp:lastPrinted>2013-05-31T12:19:12Z</cp:lastPrinted>
  <dcterms:created xsi:type="dcterms:W3CDTF">2012-12-06T03:04:52Z</dcterms:created>
  <dcterms:modified xsi:type="dcterms:W3CDTF">2013-06-06T10:34:34Z</dcterms:modified>
</cp:coreProperties>
</file>