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8" r:id="rId2"/>
    <p:sldId id="358" r:id="rId3"/>
    <p:sldId id="357" r:id="rId4"/>
    <p:sldId id="354" r:id="rId5"/>
    <p:sldId id="362" r:id="rId6"/>
    <p:sldId id="360" r:id="rId7"/>
    <p:sldId id="365" r:id="rId8"/>
    <p:sldId id="347" r:id="rId9"/>
    <p:sldId id="364" r:id="rId10"/>
    <p:sldId id="385" r:id="rId11"/>
    <p:sldId id="366" r:id="rId12"/>
    <p:sldId id="369" r:id="rId13"/>
    <p:sldId id="368" r:id="rId14"/>
    <p:sldId id="376" r:id="rId15"/>
    <p:sldId id="378" r:id="rId16"/>
    <p:sldId id="381" r:id="rId17"/>
    <p:sldId id="382" r:id="rId18"/>
    <p:sldId id="352" r:id="rId19"/>
    <p:sldId id="311" r:id="rId20"/>
    <p:sldId id="386" r:id="rId21"/>
    <p:sldId id="388" r:id="rId22"/>
    <p:sldId id="312" r:id="rId23"/>
    <p:sldId id="293" r:id="rId24"/>
    <p:sldId id="353" r:id="rId25"/>
    <p:sldId id="317" r:id="rId26"/>
    <p:sldId id="307" r:id="rId27"/>
    <p:sldId id="308" r:id="rId28"/>
    <p:sldId id="338" r:id="rId29"/>
    <p:sldId id="404" r:id="rId30"/>
    <p:sldId id="383" r:id="rId31"/>
    <p:sldId id="324" r:id="rId32"/>
    <p:sldId id="327" r:id="rId33"/>
    <p:sldId id="391" r:id="rId34"/>
    <p:sldId id="389" r:id="rId35"/>
    <p:sldId id="393" r:id="rId36"/>
    <p:sldId id="394" r:id="rId37"/>
    <p:sldId id="397" r:id="rId38"/>
    <p:sldId id="400" r:id="rId39"/>
    <p:sldId id="405" r:id="rId40"/>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34"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34"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34"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34"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74"/>
    <a:srgbClr val="FF16F5"/>
    <a:srgbClr val="1207FF"/>
    <a:srgbClr val="A7FCFF"/>
    <a:srgbClr val="E0F3FF"/>
    <a:srgbClr val="08D821"/>
    <a:srgbClr val="FFFF95"/>
    <a:srgbClr val="FFD6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94660"/>
  </p:normalViewPr>
  <p:slideViewPr>
    <p:cSldViewPr>
      <p:cViewPr>
        <p:scale>
          <a:sx n="94" d="100"/>
          <a:sy n="94" d="100"/>
        </p:scale>
        <p:origin x="-768" y="-72"/>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F96EC44-330E-429B-B96E-DBC05E92682B}" type="datetimeFigureOut">
              <a:rPr lang="ja-JP" altLang="it-IT"/>
              <a:pPr/>
              <a:t>2013/6/4</a:t>
            </a:fld>
            <a:endParaRPr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ja-JP" altLang="en-US" smtClean="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wrap="square" lIns="91440" tIns="45720" rIns="91440" bIns="45720" numCol="1" anchor="t" anchorCtr="0" compatLnSpc="1">
            <a:prstTxWarp prst="textNoShape">
              <a:avLst/>
            </a:prstTxWarp>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5E5C03E-6715-4C37-8E5B-E1798287DFDC}" type="slidenum">
              <a:rPr lang="ja-JP" altLang="en-US"/>
              <a:pPr/>
              <a:t>‹N›</a:t>
            </a:fld>
            <a:endParaRPr lang="ja-JP" altLang="en-US"/>
          </a:p>
        </p:txBody>
      </p:sp>
    </p:spTree>
    <p:extLst>
      <p:ext uri="{BB962C8B-B14F-4D97-AF65-F5344CB8AC3E}">
        <p14:creationId xmlns:p14="http://schemas.microsoft.com/office/powerpoint/2010/main" val="15548566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4096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fld id="{3D9375D3-7E8E-4F35-AAA7-CBFF19CA06CC}" type="slidenum">
              <a:rPr lang="ja-JP" altLang="en-US" sz="1200"/>
              <a:pPr/>
              <a:t>26</a:t>
            </a:fld>
            <a:endParaRPr lang="ja-JP"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t>　前の図の拡大像です。</a:t>
            </a:r>
          </a:p>
          <a:p>
            <a:pPr eaLnBrk="1" hangingPunct="1"/>
            <a:r>
              <a:rPr lang="ja-JP" altLang="en-US" smtClean="0"/>
              <a:t>　</a:t>
            </a:r>
            <a:r>
              <a:rPr lang="en-US" altLang="ja-JP" smtClean="0"/>
              <a:t>2</a:t>
            </a:r>
            <a:r>
              <a:rPr lang="ja-JP" altLang="en-US" smtClean="0"/>
              <a:t>ヶ月経っても古い葉に降ってきて吸着した放射性核種はしっかり吸着されたままです。</a:t>
            </a:r>
          </a:p>
          <a:p>
            <a:pPr eaLnBrk="1" hangingPunct="1"/>
            <a:r>
              <a:rPr lang="ja-JP" altLang="en-US" smtClean="0"/>
              <a:t>　葉脈が殆ど見られないということは、他の葉への転流量は非常に少ないのではないかと推測されます。</a:t>
            </a:r>
          </a:p>
          <a:p>
            <a:pPr eaLnBrk="1" hangingPunct="1"/>
            <a:r>
              <a:rPr lang="ja-JP" altLang="en-US" smtClean="0"/>
              <a:t>　ただ、スポットは見方によっては葉脈に沿っているようにも見受けられますので転流は全く無い訳ではないと考えられます。</a:t>
            </a:r>
          </a:p>
          <a:p>
            <a:pPr eaLnBrk="1" hangingPunct="1"/>
            <a:r>
              <a:rPr lang="ja-JP" altLang="en-US" smtClean="0"/>
              <a:t>　事故後に展開した葉にスポット状に見られる放射能はその後降ってきた（粉塵？）ものか、イメージングをとる際に誤ってコンタミさせてしまったのかは判りませんが、転流では無いと思われます。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latin typeface="Arial" pitchFamily="34" charset="0"/>
              </a:rPr>
              <a:t>イネは水耕をすると効率良く放射性セシウムを吸収する</a:t>
            </a:r>
            <a:endParaRPr lang="en-US" altLang="ja-JP" smtClean="0">
              <a:latin typeface="Arial" pitchFamily="34" charset="0"/>
            </a:endParaRPr>
          </a:p>
          <a:p>
            <a:pPr eaLnBrk="1" hangingPunct="1"/>
            <a:r>
              <a:rPr lang="ja-JP" altLang="en-US" smtClean="0">
                <a:latin typeface="Arial" pitchFamily="34" charset="0"/>
              </a:rPr>
              <a:t>イネ用の水耕液（イネに必要な肥料成分を溶かした水）に、昨年春に降下した放射性セシウムを溶かして、イネを２６日間栽培</a:t>
            </a:r>
          </a:p>
          <a:p>
            <a:pPr eaLnBrk="1" hangingPunct="1"/>
            <a:endParaRPr lang="ja-JP" altLang="en-US" smtClean="0">
              <a:latin typeface="Arial" pitchFamily="34" charset="0"/>
            </a:endParaRPr>
          </a:p>
          <a:p>
            <a:pPr eaLnBrk="1" hangingPunct="1"/>
            <a:r>
              <a:rPr lang="ja-JP" altLang="en-US" smtClean="0">
                <a:latin typeface="Arial" pitchFamily="34" charset="0"/>
              </a:rPr>
              <a:t>水耕液の放射性セシウム濃度は、０．１、 １、 １０ベクレル／リットルの３段階とした</a:t>
            </a:r>
          </a:p>
          <a:p>
            <a:pPr eaLnBrk="1" hangingPunct="1"/>
            <a:endParaRPr lang="ja-JP" altLang="en-US" smtClean="0">
              <a:latin typeface="Arial" pitchFamily="34" charset="0"/>
            </a:endParaRPr>
          </a:p>
          <a:p>
            <a:pPr eaLnBrk="1" hangingPunct="1"/>
            <a:r>
              <a:rPr lang="ja-JP" altLang="en-US" sz="1100" b="1" smtClean="0">
                <a:solidFill>
                  <a:srgbClr val="FF0000"/>
                </a:solidFill>
                <a:latin typeface="Arial" pitchFamily="34" charset="0"/>
              </a:rPr>
              <a:t>参考　水における放射性セシウムの検出　　</a:t>
            </a:r>
          </a:p>
          <a:p>
            <a:pPr eaLnBrk="1" hangingPunct="1"/>
            <a:r>
              <a:rPr lang="ja-JP" altLang="en-US" sz="1100" b="1" smtClean="0">
                <a:solidFill>
                  <a:srgbClr val="FF0000"/>
                </a:solidFill>
                <a:latin typeface="Arial" pitchFamily="34" charset="0"/>
              </a:rPr>
              <a:t>　　　　限界は、１ベクレル／リットル程度</a:t>
            </a:r>
          </a:p>
          <a:p>
            <a:pPr eaLnBrk="1" hangingPunct="1"/>
            <a:r>
              <a:rPr lang="ja-JP" altLang="en-US" smtClean="0">
                <a:latin typeface="Arial" pitchFamily="34" charset="0"/>
              </a:rPr>
              <a:t>検出限界（約１ベクレル／リットル）以下の濃度であっても、茎葉部に数百ベクレルのセシウムの蓄積が生じる</a:t>
            </a:r>
          </a:p>
          <a:p>
            <a:pPr eaLnBrk="1" hangingPunct="1"/>
            <a:r>
              <a:rPr lang="ja-JP" altLang="en-US" smtClean="0">
                <a:solidFill>
                  <a:srgbClr val="FF0000"/>
                </a:solidFill>
                <a:latin typeface="Arial" pitchFamily="34" charset="0"/>
              </a:rPr>
              <a:t>０．２ベクレルの水</a:t>
            </a:r>
            <a:r>
              <a:rPr lang="ja-JP" altLang="en-US" smtClean="0">
                <a:latin typeface="Arial" pitchFamily="34" charset="0"/>
              </a:rPr>
              <a:t>からの放射性セシウムの吸収は、</a:t>
            </a:r>
            <a:r>
              <a:rPr lang="ja-JP" altLang="en-US" smtClean="0">
                <a:solidFill>
                  <a:srgbClr val="FF0000"/>
                </a:solidFill>
                <a:latin typeface="Arial" pitchFamily="34" charset="0"/>
              </a:rPr>
              <a:t>１００００ベクレルの土壌</a:t>
            </a:r>
            <a:r>
              <a:rPr lang="ja-JP" altLang="en-US" smtClean="0">
                <a:latin typeface="Arial" pitchFamily="34" charset="0"/>
              </a:rPr>
              <a:t>からの吸収に匹敵する</a:t>
            </a:r>
          </a:p>
          <a:p>
            <a:pPr eaLnBrk="1" hangingPunct="1"/>
            <a:endParaRPr lang="ja-JP" altLang="en-US" smtClean="0">
              <a:latin typeface="Arial" pitchFamily="34" charset="0"/>
            </a:endParaRPr>
          </a:p>
        </p:txBody>
      </p:sp>
      <p:sp>
        <p:nvSpPr>
          <p:cNvPr id="5529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fld id="{615BBDD3-3AC4-4ED7-BC9B-04A1E97B8860}" type="slidenum">
              <a:rPr lang="ja-JP" altLang="en-US" sz="1200"/>
              <a:pPr/>
              <a:t>38</a:t>
            </a:fld>
            <a:endParaRPr lang="ja-JP"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0EDBFFE-693E-491D-B364-45B2107BA22C}" type="slidenum">
              <a:rPr lang="en-US" altLang="ja-JP"/>
              <a:pPr/>
              <a:t>‹N›</a:t>
            </a:fld>
            <a:endParaRPr lang="en-US" altLang="ja-JP"/>
          </a:p>
        </p:txBody>
      </p:sp>
    </p:spTree>
    <p:extLst>
      <p:ext uri="{BB962C8B-B14F-4D97-AF65-F5344CB8AC3E}">
        <p14:creationId xmlns:p14="http://schemas.microsoft.com/office/powerpoint/2010/main" val="66969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055C445F-2255-41CA-8B6B-725EDA4043DC}" type="slidenum">
              <a:rPr lang="en-US" altLang="ja-JP"/>
              <a:pPr/>
              <a:t>‹N›</a:t>
            </a:fld>
            <a:endParaRPr lang="en-US" altLang="ja-JP"/>
          </a:p>
        </p:txBody>
      </p:sp>
    </p:spTree>
    <p:extLst>
      <p:ext uri="{BB962C8B-B14F-4D97-AF65-F5344CB8AC3E}">
        <p14:creationId xmlns:p14="http://schemas.microsoft.com/office/powerpoint/2010/main" val="392587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8F1B1A1-733A-47E8-AA27-CB9794A346E7}" type="slidenum">
              <a:rPr lang="en-US" altLang="ja-JP"/>
              <a:pPr/>
              <a:t>‹N›</a:t>
            </a:fld>
            <a:endParaRPr lang="en-US" altLang="ja-JP"/>
          </a:p>
        </p:txBody>
      </p:sp>
    </p:spTree>
    <p:extLst>
      <p:ext uri="{BB962C8B-B14F-4D97-AF65-F5344CB8AC3E}">
        <p14:creationId xmlns:p14="http://schemas.microsoft.com/office/powerpoint/2010/main" val="175248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E855B2D4-2138-4AC1-87EF-5824672A31A1}" type="slidenum">
              <a:rPr lang="en-US" altLang="ja-JP"/>
              <a:pPr/>
              <a:t>‹N›</a:t>
            </a:fld>
            <a:endParaRPr lang="en-US" altLang="ja-JP"/>
          </a:p>
        </p:txBody>
      </p:sp>
    </p:spTree>
    <p:extLst>
      <p:ext uri="{BB962C8B-B14F-4D97-AF65-F5344CB8AC3E}">
        <p14:creationId xmlns:p14="http://schemas.microsoft.com/office/powerpoint/2010/main" val="642450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52B08F26-025A-47AE-A19C-60B3DADDFE92}" type="slidenum">
              <a:rPr lang="en-US" altLang="ja-JP"/>
              <a:pPr/>
              <a:t>‹N›</a:t>
            </a:fld>
            <a:endParaRPr lang="en-US" altLang="ja-JP"/>
          </a:p>
        </p:txBody>
      </p:sp>
    </p:spTree>
    <p:extLst>
      <p:ext uri="{BB962C8B-B14F-4D97-AF65-F5344CB8AC3E}">
        <p14:creationId xmlns:p14="http://schemas.microsoft.com/office/powerpoint/2010/main" val="418613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575EC1F2-CBB8-4682-AA0A-9CC280DBF496}" type="slidenum">
              <a:rPr lang="en-US" altLang="ja-JP"/>
              <a:pPr/>
              <a:t>‹N›</a:t>
            </a:fld>
            <a:endParaRPr lang="en-US" altLang="ja-JP"/>
          </a:p>
        </p:txBody>
      </p:sp>
    </p:spTree>
    <p:extLst>
      <p:ext uri="{BB962C8B-B14F-4D97-AF65-F5344CB8AC3E}">
        <p14:creationId xmlns:p14="http://schemas.microsoft.com/office/powerpoint/2010/main" val="2422980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endParaRPr lang="en-US" altLang="ja-JP"/>
          </a:p>
        </p:txBody>
      </p:sp>
      <p:sp>
        <p:nvSpPr>
          <p:cNvPr id="8" name="Rectangle 5"/>
          <p:cNvSpPr>
            <a:spLocks noGrp="1" noChangeArrowheads="1"/>
          </p:cNvSpPr>
          <p:nvPr>
            <p:ph type="ftr" sz="quarter" idx="11"/>
          </p:nvPr>
        </p:nvSpPr>
        <p:spPr>
          <a:ln/>
        </p:spPr>
        <p:txBody>
          <a:bodyPr/>
          <a:lstStyle>
            <a:lvl1pPr>
              <a:defRPr/>
            </a:lvl1pPr>
          </a:lstStyle>
          <a:p>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7C61852A-3FEF-44D4-BDA4-1C206FB72C27}" type="slidenum">
              <a:rPr lang="en-US" altLang="ja-JP"/>
              <a:pPr/>
              <a:t>‹N›</a:t>
            </a:fld>
            <a:endParaRPr lang="en-US" altLang="ja-JP"/>
          </a:p>
        </p:txBody>
      </p:sp>
    </p:spTree>
    <p:extLst>
      <p:ext uri="{BB962C8B-B14F-4D97-AF65-F5344CB8AC3E}">
        <p14:creationId xmlns:p14="http://schemas.microsoft.com/office/powerpoint/2010/main" val="240427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endParaRPr lang="en-US" altLang="ja-JP"/>
          </a:p>
        </p:txBody>
      </p:sp>
      <p:sp>
        <p:nvSpPr>
          <p:cNvPr id="4" name="Rectangle 5"/>
          <p:cNvSpPr>
            <a:spLocks noGrp="1" noChangeArrowheads="1"/>
          </p:cNvSpPr>
          <p:nvPr>
            <p:ph type="ftr" sz="quarter" idx="11"/>
          </p:nvPr>
        </p:nvSpPr>
        <p:spPr>
          <a:ln/>
        </p:spPr>
        <p:txBody>
          <a:bodyPr/>
          <a:lstStyle>
            <a:lvl1pPr>
              <a:defRPr/>
            </a:lvl1pPr>
          </a:lstStyle>
          <a:p>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57B34D41-DB5C-486C-824F-3559C0566D9C}" type="slidenum">
              <a:rPr lang="en-US" altLang="ja-JP"/>
              <a:pPr/>
              <a:t>‹N›</a:t>
            </a:fld>
            <a:endParaRPr lang="en-US" altLang="ja-JP"/>
          </a:p>
        </p:txBody>
      </p:sp>
    </p:spTree>
    <p:extLst>
      <p:ext uri="{BB962C8B-B14F-4D97-AF65-F5344CB8AC3E}">
        <p14:creationId xmlns:p14="http://schemas.microsoft.com/office/powerpoint/2010/main" val="4970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ja-JP"/>
          </a:p>
        </p:txBody>
      </p:sp>
      <p:sp>
        <p:nvSpPr>
          <p:cNvPr id="3" name="Rectangle 5"/>
          <p:cNvSpPr>
            <a:spLocks noGrp="1" noChangeArrowheads="1"/>
          </p:cNvSpPr>
          <p:nvPr>
            <p:ph type="ftr" sz="quarter" idx="11"/>
          </p:nvPr>
        </p:nvSpPr>
        <p:spPr>
          <a:ln/>
        </p:spPr>
        <p:txBody>
          <a:bodyPr/>
          <a:lstStyle>
            <a:lvl1pPr>
              <a:defRPr/>
            </a:lvl1pPr>
          </a:lstStyle>
          <a:p>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D45353F5-A784-49E9-BD2E-C4613DBEF5FA}" type="slidenum">
              <a:rPr lang="en-US" altLang="ja-JP"/>
              <a:pPr/>
              <a:t>‹N›</a:t>
            </a:fld>
            <a:endParaRPr lang="en-US" altLang="ja-JP"/>
          </a:p>
        </p:txBody>
      </p:sp>
    </p:spTree>
    <p:extLst>
      <p:ext uri="{BB962C8B-B14F-4D97-AF65-F5344CB8AC3E}">
        <p14:creationId xmlns:p14="http://schemas.microsoft.com/office/powerpoint/2010/main" val="200728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42FDB03C-68BD-4137-9199-EDB5AD2739EE}" type="slidenum">
              <a:rPr lang="en-US" altLang="ja-JP"/>
              <a:pPr/>
              <a:t>‹N›</a:t>
            </a:fld>
            <a:endParaRPr lang="en-US" altLang="ja-JP"/>
          </a:p>
        </p:txBody>
      </p:sp>
    </p:spTree>
    <p:extLst>
      <p:ext uri="{BB962C8B-B14F-4D97-AF65-F5344CB8AC3E}">
        <p14:creationId xmlns:p14="http://schemas.microsoft.com/office/powerpoint/2010/main" val="247817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C3AD6588-1BC0-43D3-9E46-911DADDCB735}" type="slidenum">
              <a:rPr lang="en-US" altLang="ja-JP"/>
              <a:pPr/>
              <a:t>‹N›</a:t>
            </a:fld>
            <a:endParaRPr lang="en-US" altLang="ja-JP"/>
          </a:p>
        </p:txBody>
      </p:sp>
    </p:spTree>
    <p:extLst>
      <p:ext uri="{BB962C8B-B14F-4D97-AF65-F5344CB8AC3E}">
        <p14:creationId xmlns:p14="http://schemas.microsoft.com/office/powerpoint/2010/main" val="192400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fld id="{37533483-BEFA-4A83-957E-AFDBE7D2E4D6}" type="slidenum">
              <a:rPr lang="en-US" altLang="ja-JP"/>
              <a:pPr/>
              <a:t>‹N›</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2.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85800" y="1981200"/>
            <a:ext cx="7772400" cy="1981200"/>
          </a:xfrm>
          <a:prstGeom prst="rect">
            <a:avLst/>
          </a:prstGeom>
          <a:solidFill>
            <a:schemeClr val="accent6">
              <a:lumMod val="20000"/>
              <a:lumOff val="80000"/>
            </a:schemeClr>
          </a:solidFill>
        </p:spPr>
        <p:txBody>
          <a:bodyPr/>
          <a:lstStyle/>
          <a:p>
            <a:pPr algn="ctr">
              <a:lnSpc>
                <a:spcPct val="150000"/>
              </a:lnSpc>
              <a:defRPr/>
            </a:pPr>
            <a:r>
              <a:rPr lang="en-US" altLang="ja-JP" sz="2400" dirty="0">
                <a:latin typeface="Arial" charset="0"/>
                <a:ea typeface="ＭＳ Ｐゴシック" charset="0"/>
                <a:cs typeface="ＭＳ Ｐゴシック" charset="0"/>
              </a:rPr>
              <a:t>Fukushima Nuclear Power Plant Accident </a:t>
            </a:r>
          </a:p>
          <a:p>
            <a:pPr algn="ctr">
              <a:lnSpc>
                <a:spcPct val="150000"/>
              </a:lnSpc>
              <a:defRPr/>
            </a:pPr>
            <a:r>
              <a:rPr lang="en-US" altLang="ja-JP" sz="2400" dirty="0">
                <a:latin typeface="Arial" charset="0"/>
                <a:ea typeface="ＭＳ Ｐゴシック" charset="0"/>
                <a:cs typeface="ＭＳ Ｐゴシック" charset="0"/>
              </a:rPr>
              <a:t>and </a:t>
            </a:r>
          </a:p>
          <a:p>
            <a:pPr algn="ctr">
              <a:lnSpc>
                <a:spcPct val="150000"/>
              </a:lnSpc>
              <a:defRPr/>
            </a:pPr>
            <a:r>
              <a:rPr lang="en-US" altLang="ja-JP" sz="2400" dirty="0">
                <a:latin typeface="Arial" charset="0"/>
                <a:ea typeface="ＭＳ Ｐゴシック" charset="0"/>
                <a:cs typeface="ＭＳ Ｐゴシック" charset="0"/>
              </a:rPr>
              <a:t>Nuclear Physicists</a:t>
            </a:r>
            <a:r>
              <a:rPr lang="ja-JP" altLang="ja-JP" sz="2400" dirty="0">
                <a:latin typeface="Arial" charset="0"/>
                <a:ea typeface="ＭＳ Ｐゴシック" charset="0"/>
                <a:cs typeface="ＭＳ Ｐゴシック" charset="0"/>
              </a:rPr>
              <a:t> </a:t>
            </a:r>
            <a:endParaRPr lang="en-US" altLang="ja-JP" sz="2400" kern="0" dirty="0">
              <a:solidFill>
                <a:schemeClr val="tx2"/>
              </a:solidFill>
              <a:latin typeface="+mn-ea"/>
              <a:ea typeface="+mj-ea"/>
              <a:cs typeface="+mj-cs"/>
            </a:endParaRPr>
          </a:p>
        </p:txBody>
      </p:sp>
      <p:sp>
        <p:nvSpPr>
          <p:cNvPr id="14338" name="テキスト ボックス 9"/>
          <p:cNvSpPr txBox="1">
            <a:spLocks noChangeArrowheads="1"/>
          </p:cNvSpPr>
          <p:nvPr/>
        </p:nvSpPr>
        <p:spPr bwMode="auto">
          <a:xfrm>
            <a:off x="5943600" y="381000"/>
            <a:ext cx="2771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gn="r"/>
            <a:r>
              <a:rPr lang="en-US" altLang="ja-JP">
                <a:solidFill>
                  <a:srgbClr val="000090"/>
                </a:solidFill>
                <a:latin typeface="Times New Roman" pitchFamily="18" charset="0"/>
                <a:cs typeface="Times New Roman" pitchFamily="18" charset="0"/>
              </a:rPr>
              <a:t> INPC</a:t>
            </a:r>
          </a:p>
          <a:p>
            <a:pPr algn="r"/>
            <a:r>
              <a:rPr lang="en-US" altLang="ja-JP">
                <a:solidFill>
                  <a:srgbClr val="000090"/>
                </a:solidFill>
                <a:latin typeface="Times New Roman" pitchFamily="18" charset="0"/>
                <a:cs typeface="Times New Roman" pitchFamily="18" charset="0"/>
              </a:rPr>
              <a:t> Firenze</a:t>
            </a:r>
          </a:p>
          <a:p>
            <a:pPr algn="r"/>
            <a:r>
              <a:rPr lang="en-US" altLang="ja-JP">
                <a:solidFill>
                  <a:srgbClr val="000090"/>
                </a:solidFill>
                <a:latin typeface="Times New Roman" pitchFamily="18" charset="0"/>
                <a:cs typeface="Times New Roman" pitchFamily="18" charset="0"/>
              </a:rPr>
              <a:t>June 4 (3-7), 2013</a:t>
            </a:r>
            <a:endParaRPr lang="ja-JP" altLang="en-US">
              <a:solidFill>
                <a:srgbClr val="000090"/>
              </a:solidFill>
              <a:latin typeface="Times New Roman" pitchFamily="18" charset="0"/>
              <a:cs typeface="Times New Roman" pitchFamily="18" charset="0"/>
            </a:endParaRPr>
          </a:p>
        </p:txBody>
      </p:sp>
      <p:sp>
        <p:nvSpPr>
          <p:cNvPr id="14339" name="Rectangle 3"/>
          <p:cNvSpPr txBox="1">
            <a:spLocks noChangeArrowheads="1"/>
          </p:cNvSpPr>
          <p:nvPr/>
        </p:nvSpPr>
        <p:spPr bwMode="auto">
          <a:xfrm>
            <a:off x="2705100" y="4643438"/>
            <a:ext cx="3810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nSpc>
                <a:spcPct val="80000"/>
              </a:lnSpc>
              <a:spcBef>
                <a:spcPct val="20000"/>
              </a:spcBef>
              <a:buFont typeface="Arial" pitchFamily="34" charset="0"/>
              <a:buNone/>
            </a:pPr>
            <a:r>
              <a:rPr lang="en-US" altLang="ja-JP" i="1">
                <a:latin typeface="Times New Roman" pitchFamily="18" charset="0"/>
                <a:cs typeface="Times New Roman" pitchFamily="18" charset="0"/>
              </a:rPr>
              <a:t>Takaharu Otsuka</a:t>
            </a:r>
          </a:p>
          <a:p>
            <a:pPr>
              <a:lnSpc>
                <a:spcPct val="80000"/>
              </a:lnSpc>
              <a:spcBef>
                <a:spcPct val="20000"/>
              </a:spcBef>
              <a:buFont typeface="Arial" pitchFamily="34" charset="0"/>
              <a:buNone/>
            </a:pPr>
            <a:r>
              <a:rPr lang="en-US" altLang="ja-JP" i="1">
                <a:latin typeface="Times New Roman" pitchFamily="18" charset="0"/>
                <a:cs typeface="Times New Roman" pitchFamily="18" charset="0"/>
              </a:rPr>
              <a:t>University of Tokyo / MSU</a:t>
            </a:r>
          </a:p>
        </p:txBody>
      </p:sp>
      <p:graphicFrame>
        <p:nvGraphicFramePr>
          <p:cNvPr id="14340" name="Object 6"/>
          <p:cNvGraphicFramePr>
            <a:graphicFrameLocks noChangeAspect="1"/>
          </p:cNvGraphicFramePr>
          <p:nvPr/>
        </p:nvGraphicFramePr>
        <p:xfrm>
          <a:off x="163513" y="4497388"/>
          <a:ext cx="2547937" cy="922337"/>
        </p:xfrm>
        <a:graphic>
          <a:graphicData uri="http://schemas.openxmlformats.org/presentationml/2006/ole">
            <mc:AlternateContent xmlns:mc="http://schemas.openxmlformats.org/markup-compatibility/2006">
              <mc:Choice xmlns:v="urn:schemas-microsoft-com:vml" Requires="v">
                <p:oleObj spid="_x0000_s14343" name="Photo Editor 写真" r:id="rId3" imgW="5152381" imgH="1838095" progId="MSPhotoEd.3">
                  <p:embed/>
                </p:oleObj>
              </mc:Choice>
              <mc:Fallback>
                <p:oleObj name="Photo Editor 写真" r:id="rId3" imgW="5152381" imgH="1838095"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4497388"/>
                        <a:ext cx="25479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341" name="Picture 25" descr="nscl_logo_pbg2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6900" y="4578350"/>
            <a:ext cx="7508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図 10" descr="cns_mark_colo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888" y="5483225"/>
            <a:ext cx="9302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1056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4" name="グループ化 5"/>
          <p:cNvGrpSpPr>
            <a:grpSpLocks/>
          </p:cNvGrpSpPr>
          <p:nvPr/>
        </p:nvGrpSpPr>
        <p:grpSpPr bwMode="auto">
          <a:xfrm>
            <a:off x="762000" y="304800"/>
            <a:ext cx="7543800" cy="533400"/>
            <a:chOff x="1447800" y="228600"/>
            <a:chExt cx="7543800" cy="533400"/>
          </a:xfrm>
        </p:grpSpPr>
        <p:sp>
          <p:nvSpPr>
            <p:cNvPr id="4" name="正方形/長方形 3"/>
            <p:cNvSpPr/>
            <p:nvPr/>
          </p:nvSpPr>
          <p:spPr>
            <a:xfrm>
              <a:off x="1447800" y="228600"/>
              <a:ext cx="7543800"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sp>
          <p:nvSpPr>
            <p:cNvPr id="23564" name="テキスト ボックス 2"/>
            <p:cNvSpPr txBox="1">
              <a:spLocks noChangeArrowheads="1"/>
            </p:cNvSpPr>
            <p:nvPr/>
          </p:nvSpPr>
          <p:spPr bwMode="auto">
            <a:xfrm>
              <a:off x="1676400" y="304800"/>
              <a:ext cx="7251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b="1">
                  <a:solidFill>
                    <a:srgbClr val="3366FF"/>
                  </a:solidFill>
                </a:rPr>
                <a:t>Radioactivity put into the air was about 1/10 of that of Chernobyl</a:t>
              </a:r>
              <a:endParaRPr lang="ja-JP" altLang="en-US" sz="1800">
                <a:solidFill>
                  <a:srgbClr val="3366FF"/>
                </a:solidFill>
              </a:endParaRPr>
            </a:p>
          </p:txBody>
        </p:sp>
      </p:grpSp>
      <p:sp>
        <p:nvSpPr>
          <p:cNvPr id="23555" name="テキスト ボックス 4"/>
          <p:cNvSpPr txBox="1">
            <a:spLocks noChangeArrowheads="1"/>
          </p:cNvSpPr>
          <p:nvPr/>
        </p:nvSpPr>
        <p:spPr bwMode="auto">
          <a:xfrm>
            <a:off x="685800" y="4495800"/>
            <a:ext cx="6510338" cy="747713"/>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nSpc>
                <a:spcPct val="120000"/>
              </a:lnSpc>
            </a:pPr>
            <a:r>
              <a:rPr lang="en-US" altLang="ja-JP" sz="1800" b="1"/>
              <a:t>Chernobyl</a:t>
            </a:r>
            <a:r>
              <a:rPr lang="en-US" altLang="ja-JP" sz="1800"/>
              <a:t> :  About 15 kids may have died due to </a:t>
            </a:r>
            <a:r>
              <a:rPr lang="en-US" altLang="ja-JP" sz="1800" baseline="30000"/>
              <a:t>131</a:t>
            </a:r>
            <a:r>
              <a:rPr lang="en-US" altLang="ja-JP" sz="1800"/>
              <a:t>I in milk.</a:t>
            </a:r>
          </a:p>
          <a:p>
            <a:pPr>
              <a:lnSpc>
                <a:spcPct val="120000"/>
              </a:lnSpc>
            </a:pPr>
            <a:r>
              <a:rPr lang="en-US" altLang="ja-JP" sz="1800"/>
              <a:t>                      No death has been reported due to Cs isotopes.</a:t>
            </a:r>
          </a:p>
        </p:txBody>
      </p:sp>
      <p:sp>
        <p:nvSpPr>
          <p:cNvPr id="23556" name="テキスト ボックス 1"/>
          <p:cNvSpPr txBox="1">
            <a:spLocks noChangeArrowheads="1"/>
          </p:cNvSpPr>
          <p:nvPr/>
        </p:nvSpPr>
        <p:spPr bwMode="auto">
          <a:xfrm>
            <a:off x="6248400" y="1295400"/>
            <a:ext cx="13255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b="1"/>
              <a:t>Chernobyl</a:t>
            </a:r>
            <a:endParaRPr lang="ja-JP" altLang="en-US" sz="1800"/>
          </a:p>
        </p:txBody>
      </p:sp>
      <p:grpSp>
        <p:nvGrpSpPr>
          <p:cNvPr id="23557" name="グループ化 5"/>
          <p:cNvGrpSpPr>
            <a:grpSpLocks/>
          </p:cNvGrpSpPr>
          <p:nvPr/>
        </p:nvGrpSpPr>
        <p:grpSpPr bwMode="auto">
          <a:xfrm>
            <a:off x="685800" y="3505200"/>
            <a:ext cx="7543800" cy="838200"/>
            <a:chOff x="1447800" y="228600"/>
            <a:chExt cx="7543800" cy="838200"/>
          </a:xfrm>
        </p:grpSpPr>
        <p:sp>
          <p:nvSpPr>
            <p:cNvPr id="11" name="正方形/長方形 10"/>
            <p:cNvSpPr/>
            <p:nvPr/>
          </p:nvSpPr>
          <p:spPr>
            <a:xfrm>
              <a:off x="1447800" y="228600"/>
              <a:ext cx="7543800" cy="838200"/>
            </a:xfrm>
            <a:prstGeom prst="rect">
              <a:avLst/>
            </a:prstGeom>
            <a:solidFill>
              <a:srgbClr val="FFFF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sp>
          <p:nvSpPr>
            <p:cNvPr id="23562" name="テキスト ボックス 2"/>
            <p:cNvSpPr txBox="1">
              <a:spLocks noChangeArrowheads="1"/>
            </p:cNvSpPr>
            <p:nvPr/>
          </p:nvSpPr>
          <p:spPr bwMode="auto">
            <a:xfrm>
              <a:off x="1676400" y="304800"/>
              <a:ext cx="7159344"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nSpc>
                  <a:spcPct val="120000"/>
                </a:lnSpc>
              </a:pPr>
              <a:r>
                <a:rPr lang="en-US" altLang="ja-JP" sz="1800"/>
                <a:t>These numbers have been verified recently by United Nations </a:t>
              </a:r>
            </a:p>
            <a:p>
              <a:pPr>
                <a:lnSpc>
                  <a:spcPct val="120000"/>
                </a:lnSpc>
              </a:pPr>
              <a:r>
                <a:rPr lang="en-US" altLang="ja-JP" sz="1800"/>
                <a:t>Scientific Committee on the Effects of Atomic Radiation (UNSCEAR) </a:t>
              </a:r>
              <a:r>
                <a:rPr lang="en-US" altLang="ja-JP" sz="1800" b="1"/>
                <a:t> </a:t>
              </a:r>
              <a:endParaRPr lang="ja-JP" altLang="en-US" sz="1800"/>
            </a:p>
          </p:txBody>
        </p:sp>
      </p:grpSp>
      <p:sp>
        <p:nvSpPr>
          <p:cNvPr id="2" name="正方形/長方形 1"/>
          <p:cNvSpPr/>
          <p:nvPr/>
        </p:nvSpPr>
        <p:spPr>
          <a:xfrm>
            <a:off x="990600" y="2057400"/>
            <a:ext cx="5029200" cy="5334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ja-JP" altLang="en-US">
              <a:solidFill>
                <a:srgbClr val="FFFFFF"/>
              </a:solidFill>
            </a:endParaRPr>
          </a:p>
        </p:txBody>
      </p:sp>
      <p:sp>
        <p:nvSpPr>
          <p:cNvPr id="3" name="正方形/長方形 2"/>
          <p:cNvSpPr/>
          <p:nvPr/>
        </p:nvSpPr>
        <p:spPr>
          <a:xfrm>
            <a:off x="6096000" y="1219200"/>
            <a:ext cx="1752600" cy="1371600"/>
          </a:xfrm>
          <a:prstGeom prst="rect">
            <a:avLst/>
          </a:prstGeom>
          <a:noFill/>
          <a:ln w="28575" cmpd="sng">
            <a:solidFill>
              <a:srgbClr val="08D82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ja-JP" altLang="en-US">
              <a:solidFill>
                <a:srgbClr val="FFFFFF"/>
              </a:solidFill>
            </a:endParaRPr>
          </a:p>
        </p:txBody>
      </p:sp>
      <p:sp>
        <p:nvSpPr>
          <p:cNvPr id="23560" name="テキスト ボックス 4"/>
          <p:cNvSpPr txBox="1">
            <a:spLocks noChangeArrowheads="1"/>
          </p:cNvSpPr>
          <p:nvPr/>
        </p:nvSpPr>
        <p:spPr bwMode="auto">
          <a:xfrm>
            <a:off x="304800" y="5715000"/>
            <a:ext cx="8691563"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1207FF"/>
                </a:solidFill>
              </a:rPr>
              <a:t>Need to clarify radioactive contaminations of people and environment of Fukushima</a:t>
            </a:r>
            <a:endParaRPr lang="ja-JP" altLang="en-US" sz="1800">
              <a:solidFill>
                <a:srgbClr val="1207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2"/>
          <p:cNvSpPr txBox="1">
            <a:spLocks noChangeArrowheads="1"/>
          </p:cNvSpPr>
          <p:nvPr/>
        </p:nvSpPr>
        <p:spPr bwMode="auto">
          <a:xfrm>
            <a:off x="838200" y="152400"/>
            <a:ext cx="7129463" cy="457200"/>
          </a:xfrm>
          <a:prstGeom prst="rect">
            <a:avLst/>
          </a:prstGeom>
          <a:solidFill>
            <a:srgbClr val="FFFF9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gn="ctr">
              <a:spcBef>
                <a:spcPct val="50000"/>
              </a:spcBef>
            </a:pPr>
            <a:r>
              <a:rPr lang="en-US" altLang="ja-JP">
                <a:solidFill>
                  <a:srgbClr val="FF0000"/>
                </a:solidFill>
              </a:rPr>
              <a:t>Nuclear Physicists right after the earthquake</a:t>
            </a:r>
            <a:endParaRPr lang="ja-JP" altLang="en-US">
              <a:solidFill>
                <a:srgbClr val="FF0000"/>
              </a:solidFill>
            </a:endParaRPr>
          </a:p>
        </p:txBody>
      </p:sp>
      <p:sp>
        <p:nvSpPr>
          <p:cNvPr id="24578" name="Text Box 3"/>
          <p:cNvSpPr txBox="1">
            <a:spLocks noChangeArrowheads="1"/>
          </p:cNvSpPr>
          <p:nvPr/>
        </p:nvSpPr>
        <p:spPr bwMode="auto">
          <a:xfrm>
            <a:off x="533400" y="1828800"/>
            <a:ext cx="8353425" cy="3905250"/>
          </a:xfrm>
          <a:prstGeom prst="rect">
            <a:avLst/>
          </a:prstGeom>
          <a:solidFill>
            <a:srgbClr val="E0F3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nSpc>
                <a:spcPct val="120000"/>
              </a:lnSpc>
            </a:pPr>
            <a:r>
              <a:rPr lang="en-US" altLang="ja-JP" sz="1800"/>
              <a:t>Mar 12, 14, 15</a:t>
            </a:r>
            <a:r>
              <a:rPr lang="ja-JP" altLang="en-US" sz="1800"/>
              <a:t>	</a:t>
            </a:r>
            <a:r>
              <a:rPr lang="en-US" altLang="ja-JP" sz="1800"/>
              <a:t>Hydrogen Gas explosion</a:t>
            </a:r>
          </a:p>
          <a:p>
            <a:pPr>
              <a:lnSpc>
                <a:spcPct val="120000"/>
              </a:lnSpc>
            </a:pPr>
            <a:r>
              <a:rPr lang="en-US" altLang="ja-JP" sz="1800"/>
              <a:t>Mar 16</a:t>
            </a:r>
            <a:r>
              <a:rPr lang="ja-JP" altLang="en-US" sz="1800"/>
              <a:t>	</a:t>
            </a:r>
            <a:r>
              <a:rPr lang="en-US" altLang="ja-JP" sz="1800"/>
              <a:t>	meeting @ RCNP  on the possibility of nuclear physicist’s </a:t>
            </a:r>
          </a:p>
          <a:p>
            <a:pPr>
              <a:lnSpc>
                <a:spcPct val="120000"/>
              </a:lnSpc>
            </a:pPr>
            <a:r>
              <a:rPr lang="en-US" altLang="ja-JP" sz="1800"/>
              <a:t>                             contribution </a:t>
            </a:r>
          </a:p>
          <a:p>
            <a:pPr>
              <a:lnSpc>
                <a:spcPct val="120000"/>
              </a:lnSpc>
              <a:spcBef>
                <a:spcPct val="50000"/>
              </a:spcBef>
            </a:pPr>
            <a:r>
              <a:rPr lang="en-US" altLang="ja-JP" sz="1800"/>
              <a:t>Mar 20                 meeting on planning to send nuclear physicists to Fukushima</a:t>
            </a:r>
          </a:p>
          <a:p>
            <a:pPr>
              <a:lnSpc>
                <a:spcPct val="120000"/>
              </a:lnSpc>
              <a:spcBef>
                <a:spcPct val="50000"/>
              </a:spcBef>
            </a:pPr>
            <a:r>
              <a:rPr lang="en-US" altLang="ja-JP" sz="1800"/>
              <a:t>Mar 21                  1</a:t>
            </a:r>
            <a:r>
              <a:rPr lang="en-US" altLang="ja-JP" sz="1800" baseline="30000"/>
              <a:t>st</a:t>
            </a:r>
            <a:r>
              <a:rPr lang="en-US" altLang="ja-JP" sz="1800"/>
              <a:t> team arrived at Fukushima for screening of human body</a:t>
            </a:r>
          </a:p>
          <a:p>
            <a:pPr>
              <a:lnSpc>
                <a:spcPct val="120000"/>
              </a:lnSpc>
              <a:spcBef>
                <a:spcPct val="50000"/>
              </a:spcBef>
            </a:pPr>
            <a:r>
              <a:rPr lang="en-US" altLang="ja-JP" sz="1800"/>
              <a:t>Mar 23                  2</a:t>
            </a:r>
            <a:r>
              <a:rPr lang="en-US" altLang="ja-JP" sz="1800" baseline="30000"/>
              <a:t>nd</a:t>
            </a:r>
            <a:r>
              <a:rPr lang="en-US" altLang="ja-JP" sz="1800"/>
              <a:t> team</a:t>
            </a:r>
          </a:p>
          <a:p>
            <a:pPr>
              <a:lnSpc>
                <a:spcPct val="120000"/>
              </a:lnSpc>
              <a:spcBef>
                <a:spcPct val="50000"/>
              </a:spcBef>
            </a:pPr>
            <a:r>
              <a:rPr lang="en-US" altLang="ja-JP" sz="1800"/>
              <a:t>Mar 24-30             measurement especially for thyroid gland </a:t>
            </a:r>
          </a:p>
          <a:p>
            <a:pPr>
              <a:lnSpc>
                <a:spcPct val="120000"/>
              </a:lnSpc>
              <a:spcBef>
                <a:spcPct val="50000"/>
              </a:spcBef>
            </a:pPr>
            <a:r>
              <a:rPr lang="en-US" altLang="ja-JP" sz="1800"/>
              <a:t>                                </a:t>
            </a:r>
            <a:r>
              <a:rPr lang="en-US" altLang="ja-JP" sz="1800" baseline="30000"/>
              <a:t>131</a:t>
            </a:r>
            <a:r>
              <a:rPr lang="en-US" altLang="ja-JP" sz="1800"/>
              <a:t>I  harmful particularly for kids (serious in Chernobyl</a:t>
            </a:r>
            <a:r>
              <a:rPr lang="ja-JP" altLang="en-US" sz="1800" b="1"/>
              <a:t>）</a:t>
            </a:r>
            <a:endParaRPr lang="en-US" altLang="ja-JP" sz="1800"/>
          </a:p>
          <a:p>
            <a:pPr>
              <a:lnSpc>
                <a:spcPct val="120000"/>
              </a:lnSpc>
              <a:spcBef>
                <a:spcPct val="50000"/>
              </a:spcBef>
            </a:pPr>
            <a:r>
              <a:rPr lang="en-US" altLang="ja-JP" sz="1800"/>
              <a:t>Mar 25                  3</a:t>
            </a:r>
            <a:r>
              <a:rPr lang="en-US" altLang="ja-JP" sz="1800" baseline="30000"/>
              <a:t>rd</a:t>
            </a:r>
            <a:r>
              <a:rPr lang="en-US" altLang="ja-JP" sz="1800"/>
              <a:t> team</a:t>
            </a:r>
          </a:p>
        </p:txBody>
      </p:sp>
      <p:sp>
        <p:nvSpPr>
          <p:cNvPr id="24579" name="テキスト ボックス 3"/>
          <p:cNvSpPr txBox="1">
            <a:spLocks noChangeArrowheads="1"/>
          </p:cNvSpPr>
          <p:nvPr/>
        </p:nvSpPr>
        <p:spPr bwMode="auto">
          <a:xfrm>
            <a:off x="533400" y="762000"/>
            <a:ext cx="8289925" cy="90011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nSpc>
                <a:spcPct val="150000"/>
              </a:lnSpc>
            </a:pPr>
            <a:r>
              <a:rPr lang="en-US" altLang="ja-JP" sz="1800"/>
              <a:t>Headquarter :</a:t>
            </a:r>
            <a:r>
              <a:rPr lang="ja-JP" altLang="en-US" sz="1800"/>
              <a:t>　</a:t>
            </a:r>
            <a:r>
              <a:rPr lang="en-US" altLang="ja-JP" sz="1800">
                <a:solidFill>
                  <a:srgbClr val="FF1FEC"/>
                </a:solidFill>
              </a:rPr>
              <a:t>RCNP</a:t>
            </a:r>
            <a:r>
              <a:rPr lang="en-US" altLang="ja-JP" sz="1800"/>
              <a:t> (Research Center for Nuclear Physics), Osaka University</a:t>
            </a:r>
          </a:p>
          <a:p>
            <a:pPr>
              <a:lnSpc>
                <a:spcPct val="150000"/>
              </a:lnSpc>
            </a:pPr>
            <a:r>
              <a:rPr lang="en-US" altLang="ja-JP" sz="1800"/>
              <a:t>      Tanihata, Fujiwara, Tamii, Hosaka, ….</a:t>
            </a:r>
          </a:p>
        </p:txBody>
      </p:sp>
      <p:sp>
        <p:nvSpPr>
          <p:cNvPr id="24580" name="テキスト ボックス 1"/>
          <p:cNvSpPr txBox="1">
            <a:spLocks noChangeArrowheads="1"/>
          </p:cNvSpPr>
          <p:nvPr/>
        </p:nvSpPr>
        <p:spPr bwMode="auto">
          <a:xfrm>
            <a:off x="914400" y="6019800"/>
            <a:ext cx="7212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i="1"/>
              <a:t>Areas in and near Tokyo were suffering quakes and lack of electricity </a:t>
            </a:r>
            <a:endParaRPr lang="ja-JP" altLang="en-US" sz="1800" i="1"/>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4"/>
          <p:cNvSpPr txBox="1">
            <a:spLocks noChangeArrowheads="1"/>
          </p:cNvSpPr>
          <p:nvPr/>
        </p:nvSpPr>
        <p:spPr bwMode="auto">
          <a:xfrm>
            <a:off x="1295400" y="152400"/>
            <a:ext cx="6480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gn="ctr">
              <a:spcBef>
                <a:spcPct val="50000"/>
              </a:spcBef>
            </a:pPr>
            <a:r>
              <a:rPr lang="en-US" altLang="ja-JP"/>
              <a:t>Scene from the screening of </a:t>
            </a:r>
            <a:r>
              <a:rPr lang="en-US" altLang="ja-JP">
                <a:solidFill>
                  <a:srgbClr val="FF16F5"/>
                </a:solidFill>
              </a:rPr>
              <a:t>human bodies</a:t>
            </a:r>
            <a:endParaRPr lang="ja-JP" altLang="en-US">
              <a:solidFill>
                <a:srgbClr val="FF16F5"/>
              </a:solidFill>
            </a:endParaRPr>
          </a:p>
        </p:txBody>
      </p:sp>
      <p:pic>
        <p:nvPicPr>
          <p:cNvPr id="25602" name="Picture 6" descr="IMG_051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02050"/>
            <a:ext cx="4208463"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8"/>
          <p:cNvSpPr txBox="1">
            <a:spLocks noChangeArrowheads="1"/>
          </p:cNvSpPr>
          <p:nvPr/>
        </p:nvSpPr>
        <p:spPr bwMode="auto">
          <a:xfrm>
            <a:off x="609600" y="4191000"/>
            <a:ext cx="3168650" cy="366713"/>
          </a:xfrm>
          <a:prstGeom prst="rect">
            <a:avLst/>
          </a:prstGeom>
          <a:solidFill>
            <a:srgbClr val="D5FB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1800"/>
              <a:t>Kouriyama  2011.3.23</a:t>
            </a:r>
          </a:p>
        </p:txBody>
      </p:sp>
      <p:pic>
        <p:nvPicPr>
          <p:cNvPr id="25604" name="Picture 7" descr="P32205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4465638"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9"/>
          <p:cNvSpPr txBox="1">
            <a:spLocks noChangeArrowheads="1"/>
          </p:cNvSpPr>
          <p:nvPr/>
        </p:nvSpPr>
        <p:spPr bwMode="auto">
          <a:xfrm>
            <a:off x="457200" y="762000"/>
            <a:ext cx="3168650" cy="366713"/>
          </a:xfrm>
          <a:prstGeom prst="rect">
            <a:avLst/>
          </a:prstGeom>
          <a:solidFill>
            <a:srgbClr val="D5FB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1800"/>
              <a:t>Kouriyama</a:t>
            </a:r>
            <a:r>
              <a:rPr lang="ja-JP" altLang="en-US" sz="1800"/>
              <a:t> </a:t>
            </a:r>
            <a:r>
              <a:rPr lang="en-US" altLang="ja-JP" sz="1800"/>
              <a:t>2011.3.22</a:t>
            </a:r>
          </a:p>
        </p:txBody>
      </p:sp>
      <p:sp>
        <p:nvSpPr>
          <p:cNvPr id="29702" name="Text Box 10"/>
          <p:cNvSpPr txBox="1">
            <a:spLocks noChangeArrowheads="1"/>
          </p:cNvSpPr>
          <p:nvPr/>
        </p:nvSpPr>
        <p:spPr bwMode="auto">
          <a:xfrm>
            <a:off x="762000" y="3200400"/>
            <a:ext cx="3632200" cy="646113"/>
          </a:xfrm>
          <a:prstGeom prst="rect">
            <a:avLst/>
          </a:prstGeom>
          <a:solidFill>
            <a:schemeClr val="accent5">
              <a:lumMod val="90000"/>
            </a:schemeClr>
          </a:solidFill>
          <a:ln>
            <a:noFill/>
          </a:ln>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dirty="0" smtClean="0">
                <a:solidFill>
                  <a:srgbClr val="3366FF"/>
                </a:solidFill>
              </a:rPr>
              <a:t>1-2 minutes/person by GM survey</a:t>
            </a:r>
          </a:p>
          <a:p>
            <a:pPr>
              <a:defRPr/>
            </a:pPr>
            <a:r>
              <a:rPr lang="en-US" altLang="ja-JP" sz="1800" dirty="0" smtClean="0">
                <a:solidFill>
                  <a:srgbClr val="3366FF"/>
                </a:solidFill>
              </a:rPr>
              <a:t>meter</a:t>
            </a:r>
            <a:endParaRPr lang="ja-JP" altLang="en-US" sz="1800" dirty="0" smtClean="0">
              <a:solidFill>
                <a:srgbClr val="3366FF"/>
              </a:solidFill>
            </a:endParaRPr>
          </a:p>
        </p:txBody>
      </p:sp>
      <p:pic>
        <p:nvPicPr>
          <p:cNvPr id="25607" name="図 5" descr="bokash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2004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9"/>
          <p:cNvSpPr txBox="1">
            <a:spLocks noChangeArrowheads="1"/>
          </p:cNvSpPr>
          <p:nvPr/>
        </p:nvSpPr>
        <p:spPr bwMode="auto">
          <a:xfrm>
            <a:off x="5029200" y="2209800"/>
            <a:ext cx="3581400" cy="784225"/>
          </a:xfrm>
          <a:prstGeom prst="rect">
            <a:avLst/>
          </a:prstGeom>
          <a:solidFill>
            <a:srgbClr val="CD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gn="ctr">
              <a:spcBef>
                <a:spcPct val="50000"/>
              </a:spcBef>
            </a:pPr>
            <a:r>
              <a:rPr lang="en-US" altLang="ja-JP" sz="1800"/>
              <a:t>Screening of Thyroid for kids</a:t>
            </a:r>
          </a:p>
          <a:p>
            <a:pPr algn="ctr">
              <a:spcBef>
                <a:spcPct val="50000"/>
              </a:spcBef>
            </a:pPr>
            <a:r>
              <a:rPr lang="en-US" altLang="ja-JP" sz="1800"/>
              <a:t>(under 20 yrs) by NaI scintilater </a:t>
            </a:r>
          </a:p>
        </p:txBody>
      </p:sp>
      <p:sp>
        <p:nvSpPr>
          <p:cNvPr id="25609" name="Text Box 9"/>
          <p:cNvSpPr txBox="1">
            <a:spLocks noChangeArrowheads="1"/>
          </p:cNvSpPr>
          <p:nvPr/>
        </p:nvSpPr>
        <p:spPr bwMode="auto">
          <a:xfrm>
            <a:off x="5715000" y="3048000"/>
            <a:ext cx="2514600" cy="366713"/>
          </a:xfrm>
          <a:prstGeom prst="rect">
            <a:avLst/>
          </a:prstGeom>
          <a:solidFill>
            <a:srgbClr val="CD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1800"/>
              <a:t>Kawamata   2011.3.24</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672"/>
          <p:cNvSpPr txBox="1">
            <a:spLocks noChangeArrowheads="1"/>
          </p:cNvSpPr>
          <p:nvPr/>
        </p:nvSpPr>
        <p:spPr bwMode="auto">
          <a:xfrm>
            <a:off x="609600" y="533400"/>
            <a:ext cx="813752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400" b="1">
                <a:latin typeface="Palatino Linotype" pitchFamily="18" charset="0"/>
              </a:rPr>
              <a:t>date        # of staffs</a:t>
            </a:r>
            <a:r>
              <a:rPr lang="ja-JP" altLang="en-US" sz="1400" b="1">
                <a:latin typeface="Palatino Linotype" pitchFamily="18" charset="0"/>
              </a:rPr>
              <a:t>	</a:t>
            </a:r>
            <a:r>
              <a:rPr lang="en-US" altLang="ja-JP" sz="1400" b="1">
                <a:latin typeface="Palatino Linotype" pitchFamily="18" charset="0"/>
              </a:rPr>
              <a:t>location</a:t>
            </a:r>
            <a:r>
              <a:rPr lang="ja-JP" altLang="en-US" sz="1400" b="1">
                <a:latin typeface="Palatino Linotype" pitchFamily="18" charset="0"/>
              </a:rPr>
              <a:t>		　　</a:t>
            </a:r>
            <a:r>
              <a:rPr lang="en-US" altLang="ja-JP" sz="1400" b="1">
                <a:latin typeface="Palatino Linotype" pitchFamily="18" charset="0"/>
              </a:rPr>
              <a:t>  # of screened persons     </a:t>
            </a:r>
            <a:r>
              <a:rPr lang="en-US" altLang="ja-JP" sz="1400"/>
              <a:t>thyroid gland screening</a:t>
            </a:r>
            <a:endParaRPr lang="ja-JP" altLang="en-US" sz="1400" b="1">
              <a:latin typeface="Palatino Linotype" pitchFamily="18" charset="0"/>
            </a:endParaRPr>
          </a:p>
          <a:p>
            <a:r>
              <a:rPr lang="en-US" altLang="ja-JP" sz="1400">
                <a:latin typeface="Palatino Linotype" pitchFamily="18" charset="0"/>
              </a:rPr>
              <a:t>3/21	  1</a:t>
            </a:r>
            <a:r>
              <a:rPr lang="ja-JP" altLang="en-US" sz="1400">
                <a:latin typeface="Palatino Linotype" pitchFamily="18" charset="0"/>
              </a:rPr>
              <a:t>人	福島市あづま総合体育館	 </a:t>
            </a:r>
            <a:r>
              <a:rPr lang="en-US" altLang="ja-JP" sz="1400">
                <a:latin typeface="Palatino Linotype" pitchFamily="18" charset="0"/>
              </a:rPr>
              <a:t>~</a:t>
            </a:r>
            <a:r>
              <a:rPr lang="en-US" altLang="ja-JP" sz="900">
                <a:latin typeface="Palatino Linotype" pitchFamily="18" charset="0"/>
              </a:rPr>
              <a:t> </a:t>
            </a:r>
            <a:r>
              <a:rPr lang="en-US" altLang="ja-JP" sz="1400">
                <a:latin typeface="Palatino Linotype" pitchFamily="18" charset="0"/>
              </a:rPr>
              <a:t>380</a:t>
            </a:r>
            <a:r>
              <a:rPr lang="ja-JP" altLang="en-US" sz="1400">
                <a:latin typeface="Palatino Linotype" pitchFamily="18" charset="0"/>
              </a:rPr>
              <a:t>人	</a:t>
            </a:r>
          </a:p>
          <a:p>
            <a:r>
              <a:rPr lang="en-US" altLang="ja-JP" sz="1400">
                <a:latin typeface="Palatino Linotype" pitchFamily="18" charset="0"/>
              </a:rPr>
              <a:t>3/22	  8</a:t>
            </a:r>
            <a:r>
              <a:rPr lang="ja-JP" altLang="en-US" sz="1400">
                <a:latin typeface="Palatino Linotype" pitchFamily="18" charset="0"/>
              </a:rPr>
              <a:t>人	郡山市総合体育館 		　 </a:t>
            </a:r>
            <a:r>
              <a:rPr lang="en-US" altLang="ja-JP" sz="1400">
                <a:latin typeface="Palatino Linotype" pitchFamily="18" charset="0"/>
              </a:rPr>
              <a:t>298</a:t>
            </a:r>
            <a:r>
              <a:rPr lang="ja-JP" altLang="en-US" sz="1400">
                <a:latin typeface="Palatino Linotype" pitchFamily="18" charset="0"/>
              </a:rPr>
              <a:t>人	</a:t>
            </a:r>
          </a:p>
          <a:p>
            <a:r>
              <a:rPr lang="en-US" altLang="ja-JP" sz="1400">
                <a:latin typeface="Palatino Linotype" pitchFamily="18" charset="0"/>
              </a:rPr>
              <a:t>3/23	  5</a:t>
            </a:r>
            <a:r>
              <a:rPr lang="ja-JP" altLang="en-US" sz="1400">
                <a:latin typeface="Palatino Linotype" pitchFamily="18" charset="0"/>
              </a:rPr>
              <a:t>人	郡山ビッグパレット 		　 </a:t>
            </a:r>
            <a:r>
              <a:rPr lang="en-US" altLang="ja-JP" sz="1400">
                <a:latin typeface="Palatino Linotype" pitchFamily="18" charset="0"/>
              </a:rPr>
              <a:t>226</a:t>
            </a:r>
            <a:r>
              <a:rPr lang="ja-JP" altLang="en-US" sz="1400">
                <a:latin typeface="Palatino Linotype" pitchFamily="18" charset="0"/>
              </a:rPr>
              <a:t>人	</a:t>
            </a:r>
          </a:p>
          <a:p>
            <a:r>
              <a:rPr lang="en-US" altLang="ja-JP" sz="1400">
                <a:latin typeface="Palatino Linotype" pitchFamily="18" charset="0"/>
              </a:rPr>
              <a:t>3/24	  5</a:t>
            </a:r>
            <a:r>
              <a:rPr lang="ja-JP" altLang="en-US" sz="1400">
                <a:latin typeface="Palatino Linotype" pitchFamily="18" charset="0"/>
              </a:rPr>
              <a:t>人	川俣町山木屋出張所 		 </a:t>
            </a:r>
            <a:r>
              <a:rPr lang="en-US" altLang="ja-JP" sz="1400">
                <a:latin typeface="Palatino Linotype" pitchFamily="18" charset="0"/>
              </a:rPr>
              <a:t>~</a:t>
            </a:r>
            <a:r>
              <a:rPr lang="en-US" altLang="ja-JP" sz="900">
                <a:latin typeface="Palatino Linotype" pitchFamily="18" charset="0"/>
              </a:rPr>
              <a:t> </a:t>
            </a:r>
            <a:r>
              <a:rPr lang="en-US" altLang="ja-JP" sz="1400">
                <a:latin typeface="Palatino Linotype" pitchFamily="18" charset="0"/>
              </a:rPr>
              <a:t>250</a:t>
            </a:r>
            <a:r>
              <a:rPr lang="ja-JP" altLang="en-US" sz="1400">
                <a:latin typeface="Palatino Linotype" pitchFamily="18" charset="0"/>
              </a:rPr>
              <a:t>人		 </a:t>
            </a:r>
            <a:r>
              <a:rPr lang="en-US" altLang="ja-JP" sz="1400">
                <a:latin typeface="Palatino Linotype" pitchFamily="18" charset="0"/>
              </a:rPr>
              <a:t>~80</a:t>
            </a:r>
            <a:r>
              <a:rPr lang="ja-JP" altLang="en-US" sz="1400">
                <a:latin typeface="Palatino Linotype" pitchFamily="18" charset="0"/>
              </a:rPr>
              <a:t>人	</a:t>
            </a:r>
          </a:p>
          <a:p>
            <a:r>
              <a:rPr lang="ja-JP" altLang="en-US" sz="1400">
                <a:latin typeface="Palatino Linotype" pitchFamily="18" charset="0"/>
              </a:rPr>
              <a:t>	  </a:t>
            </a:r>
            <a:r>
              <a:rPr lang="en-US" altLang="ja-JP" sz="1400">
                <a:latin typeface="Palatino Linotype" pitchFamily="18" charset="0"/>
              </a:rPr>
              <a:t>8</a:t>
            </a:r>
            <a:r>
              <a:rPr lang="ja-JP" altLang="en-US" sz="1400">
                <a:latin typeface="Palatino Linotype" pitchFamily="18" charset="0"/>
              </a:rPr>
              <a:t>人	川俣町保険センター 		　 </a:t>
            </a:r>
            <a:r>
              <a:rPr lang="en-US" altLang="ja-JP" sz="1400">
                <a:latin typeface="Palatino Linotype" pitchFamily="18" charset="0"/>
              </a:rPr>
              <a:t>257</a:t>
            </a:r>
            <a:r>
              <a:rPr lang="ja-JP" altLang="en-US" sz="1400">
                <a:latin typeface="Palatino Linotype" pitchFamily="18" charset="0"/>
              </a:rPr>
              <a:t>人		　</a:t>
            </a:r>
            <a:r>
              <a:rPr lang="en-US" altLang="ja-JP" sz="1400">
                <a:latin typeface="Palatino Linotype" pitchFamily="18" charset="0"/>
              </a:rPr>
              <a:t>39</a:t>
            </a:r>
            <a:r>
              <a:rPr lang="ja-JP" altLang="en-US" sz="1400">
                <a:latin typeface="Palatino Linotype" pitchFamily="18" charset="0"/>
              </a:rPr>
              <a:t>人	</a:t>
            </a:r>
          </a:p>
          <a:p>
            <a:r>
              <a:rPr lang="en-US" altLang="ja-JP" sz="1400">
                <a:latin typeface="Palatino Linotype" pitchFamily="18" charset="0"/>
              </a:rPr>
              <a:t>3/25	13</a:t>
            </a:r>
            <a:r>
              <a:rPr lang="ja-JP" altLang="en-US" sz="1400">
                <a:latin typeface="Palatino Linotype" pitchFamily="18" charset="0"/>
              </a:rPr>
              <a:t>人	川俣町保険センター 		　 </a:t>
            </a:r>
            <a:r>
              <a:rPr lang="en-US" altLang="ja-JP" sz="1400">
                <a:latin typeface="Palatino Linotype" pitchFamily="18" charset="0"/>
              </a:rPr>
              <a:t>255</a:t>
            </a:r>
            <a:r>
              <a:rPr lang="ja-JP" altLang="en-US" sz="1400">
                <a:latin typeface="Palatino Linotype" pitchFamily="18" charset="0"/>
              </a:rPr>
              <a:t>人	</a:t>
            </a:r>
          </a:p>
          <a:p>
            <a:r>
              <a:rPr lang="en-US" altLang="ja-JP" sz="1400">
                <a:latin typeface="Palatino Linotype" pitchFamily="18" charset="0"/>
              </a:rPr>
              <a:t>3/26	  8</a:t>
            </a:r>
            <a:r>
              <a:rPr lang="ja-JP" altLang="en-US" sz="1400">
                <a:latin typeface="Palatino Linotype" pitchFamily="18" charset="0"/>
              </a:rPr>
              <a:t>人	いわき市保健所 		　 </a:t>
            </a:r>
            <a:r>
              <a:rPr lang="en-US" altLang="ja-JP" sz="1400">
                <a:latin typeface="Palatino Linotype" pitchFamily="18" charset="0"/>
              </a:rPr>
              <a:t>729</a:t>
            </a:r>
            <a:r>
              <a:rPr lang="ja-JP" altLang="en-US" sz="1400">
                <a:latin typeface="Palatino Linotype" pitchFamily="18" charset="0"/>
              </a:rPr>
              <a:t>人		　</a:t>
            </a:r>
            <a:r>
              <a:rPr lang="en-US" altLang="ja-JP" sz="1400">
                <a:latin typeface="Palatino Linotype" pitchFamily="18" charset="0"/>
              </a:rPr>
              <a:t>49</a:t>
            </a:r>
            <a:r>
              <a:rPr lang="ja-JP" altLang="en-US" sz="1400">
                <a:latin typeface="Palatino Linotype" pitchFamily="18" charset="0"/>
              </a:rPr>
              <a:t>人</a:t>
            </a:r>
          </a:p>
          <a:p>
            <a:r>
              <a:rPr lang="ja-JP" altLang="en-US" sz="1400">
                <a:latin typeface="Palatino Linotype" pitchFamily="18" charset="0"/>
              </a:rPr>
              <a:t>	  </a:t>
            </a:r>
            <a:r>
              <a:rPr lang="en-US" altLang="ja-JP" sz="1400">
                <a:latin typeface="Palatino Linotype" pitchFamily="18" charset="0"/>
              </a:rPr>
              <a:t>7</a:t>
            </a:r>
            <a:r>
              <a:rPr lang="ja-JP" altLang="en-US" sz="1400">
                <a:latin typeface="Palatino Linotype" pitchFamily="18" charset="0"/>
              </a:rPr>
              <a:t>人	川俣町保険センター 		　 </a:t>
            </a:r>
            <a:r>
              <a:rPr lang="en-US" altLang="ja-JP" sz="1400">
                <a:latin typeface="Palatino Linotype" pitchFamily="18" charset="0"/>
              </a:rPr>
              <a:t>240</a:t>
            </a:r>
            <a:r>
              <a:rPr lang="ja-JP" altLang="en-US" sz="1400">
                <a:latin typeface="Palatino Linotype" pitchFamily="18" charset="0"/>
              </a:rPr>
              <a:t>人	</a:t>
            </a:r>
          </a:p>
          <a:p>
            <a:r>
              <a:rPr lang="en-US" altLang="ja-JP" sz="1400">
                <a:latin typeface="Palatino Linotype" pitchFamily="18" charset="0"/>
              </a:rPr>
              <a:t>3/27	16</a:t>
            </a:r>
            <a:r>
              <a:rPr lang="ja-JP" altLang="en-US" sz="1400">
                <a:latin typeface="Palatino Linotype" pitchFamily="18" charset="0"/>
              </a:rPr>
              <a:t>人	いわき市保健所 		　 </a:t>
            </a:r>
            <a:r>
              <a:rPr lang="en-US" altLang="ja-JP" sz="1400">
                <a:latin typeface="Palatino Linotype" pitchFamily="18" charset="0"/>
              </a:rPr>
              <a:t>922</a:t>
            </a:r>
            <a:r>
              <a:rPr lang="ja-JP" altLang="en-US" sz="1400">
                <a:latin typeface="Palatino Linotype" pitchFamily="18" charset="0"/>
              </a:rPr>
              <a:t>人		　</a:t>
            </a:r>
            <a:r>
              <a:rPr lang="en-US" altLang="ja-JP" sz="1400">
                <a:latin typeface="Palatino Linotype" pitchFamily="18" charset="0"/>
              </a:rPr>
              <a:t>86</a:t>
            </a:r>
            <a:r>
              <a:rPr lang="ja-JP" altLang="en-US" sz="1400">
                <a:latin typeface="Palatino Linotype" pitchFamily="18" charset="0"/>
              </a:rPr>
              <a:t>人</a:t>
            </a:r>
          </a:p>
          <a:p>
            <a:r>
              <a:rPr lang="en-US" altLang="ja-JP" sz="1400">
                <a:latin typeface="Palatino Linotype" pitchFamily="18" charset="0"/>
              </a:rPr>
              <a:t>3/28	10</a:t>
            </a:r>
            <a:r>
              <a:rPr lang="ja-JP" altLang="en-US" sz="1400">
                <a:latin typeface="Palatino Linotype" pitchFamily="18" charset="0"/>
              </a:rPr>
              <a:t>人	川俣町保険センター 		 </a:t>
            </a:r>
            <a:r>
              <a:rPr lang="en-US" altLang="ja-JP" sz="1400">
                <a:latin typeface="Palatino Linotype" pitchFamily="18" charset="0"/>
              </a:rPr>
              <a:t>~</a:t>
            </a:r>
            <a:r>
              <a:rPr lang="en-US" altLang="ja-JP" sz="900">
                <a:latin typeface="Palatino Linotype" pitchFamily="18" charset="0"/>
              </a:rPr>
              <a:t> </a:t>
            </a:r>
            <a:r>
              <a:rPr lang="en-US" altLang="ja-JP" sz="1400">
                <a:latin typeface="Palatino Linotype" pitchFamily="18" charset="0"/>
              </a:rPr>
              <a:t>500</a:t>
            </a:r>
            <a:r>
              <a:rPr lang="ja-JP" altLang="en-US" sz="1400">
                <a:latin typeface="Palatino Linotype" pitchFamily="18" charset="0"/>
              </a:rPr>
              <a:t>人		</a:t>
            </a:r>
            <a:r>
              <a:rPr lang="en-US" altLang="ja-JP" sz="1400">
                <a:latin typeface="Palatino Linotype" pitchFamily="18" charset="0"/>
              </a:rPr>
              <a:t>230</a:t>
            </a:r>
            <a:r>
              <a:rPr lang="ja-JP" altLang="en-US" sz="1400">
                <a:latin typeface="Palatino Linotype" pitchFamily="18" charset="0"/>
              </a:rPr>
              <a:t>人</a:t>
            </a:r>
          </a:p>
          <a:p>
            <a:r>
              <a:rPr lang="en-US" altLang="ja-JP" sz="1400">
                <a:latin typeface="Palatino Linotype" pitchFamily="18" charset="0"/>
              </a:rPr>
              <a:t>3/29	  7</a:t>
            </a:r>
            <a:r>
              <a:rPr lang="ja-JP" altLang="en-US" sz="1400">
                <a:latin typeface="Palatino Linotype" pitchFamily="18" charset="0"/>
              </a:rPr>
              <a:t>人	川俣町保険センター 		 </a:t>
            </a:r>
            <a:r>
              <a:rPr lang="en-US" altLang="ja-JP" sz="1400">
                <a:latin typeface="Palatino Linotype" pitchFamily="18" charset="0"/>
              </a:rPr>
              <a:t>~</a:t>
            </a:r>
            <a:r>
              <a:rPr lang="en-US" altLang="ja-JP" sz="900">
                <a:latin typeface="Palatino Linotype" pitchFamily="18" charset="0"/>
              </a:rPr>
              <a:t> </a:t>
            </a:r>
            <a:r>
              <a:rPr lang="en-US" altLang="ja-JP" sz="1400">
                <a:latin typeface="Palatino Linotype" pitchFamily="18" charset="0"/>
              </a:rPr>
              <a:t>500</a:t>
            </a:r>
            <a:r>
              <a:rPr lang="ja-JP" altLang="en-US" sz="1400">
                <a:latin typeface="Palatino Linotype" pitchFamily="18" charset="0"/>
              </a:rPr>
              <a:t>人		</a:t>
            </a:r>
            <a:r>
              <a:rPr lang="en-US" altLang="ja-JP" sz="1400">
                <a:latin typeface="Palatino Linotype" pitchFamily="18" charset="0"/>
              </a:rPr>
              <a:t>253</a:t>
            </a:r>
            <a:r>
              <a:rPr lang="ja-JP" altLang="en-US" sz="1400">
                <a:latin typeface="Palatino Linotype" pitchFamily="18" charset="0"/>
              </a:rPr>
              <a:t>人</a:t>
            </a:r>
          </a:p>
          <a:p>
            <a:r>
              <a:rPr lang="en-US" altLang="ja-JP" sz="1400">
                <a:latin typeface="Palatino Linotype" pitchFamily="18" charset="0"/>
              </a:rPr>
              <a:t>3/30	  3</a:t>
            </a:r>
            <a:r>
              <a:rPr lang="ja-JP" altLang="en-US" sz="1400">
                <a:latin typeface="Palatino Linotype" pitchFamily="18" charset="0"/>
              </a:rPr>
              <a:t>人	川俣町保険センター 		　　　</a:t>
            </a:r>
            <a:r>
              <a:rPr lang="en-US" altLang="ja-JP" sz="1400">
                <a:latin typeface="Palatino Linotype" pitchFamily="18" charset="0"/>
              </a:rPr>
              <a:t>0</a:t>
            </a:r>
            <a:r>
              <a:rPr lang="ja-JP" altLang="en-US" sz="1400">
                <a:latin typeface="Palatino Linotype" pitchFamily="18" charset="0"/>
              </a:rPr>
              <a:t>人		</a:t>
            </a:r>
            <a:r>
              <a:rPr lang="en-US" altLang="ja-JP" sz="1400">
                <a:latin typeface="Palatino Linotype" pitchFamily="18" charset="0"/>
              </a:rPr>
              <a:t>156</a:t>
            </a:r>
            <a:r>
              <a:rPr lang="ja-JP" altLang="en-US" sz="1400">
                <a:latin typeface="Palatino Linotype" pitchFamily="18" charset="0"/>
              </a:rPr>
              <a:t>人</a:t>
            </a:r>
          </a:p>
          <a:p>
            <a:r>
              <a:rPr lang="ja-JP" altLang="en-US" sz="1400">
                <a:latin typeface="Palatino Linotype" pitchFamily="18" charset="0"/>
              </a:rPr>
              <a:t>	  </a:t>
            </a:r>
            <a:r>
              <a:rPr lang="en-US" altLang="ja-JP" sz="1400">
                <a:latin typeface="Palatino Linotype" pitchFamily="18" charset="0"/>
              </a:rPr>
              <a:t>2</a:t>
            </a:r>
            <a:r>
              <a:rPr lang="ja-JP" altLang="en-US" sz="1400">
                <a:latin typeface="Palatino Linotype" pitchFamily="18" charset="0"/>
              </a:rPr>
              <a:t>人	飯舘村 			　 </a:t>
            </a:r>
            <a:r>
              <a:rPr lang="en-US" altLang="ja-JP" sz="1400">
                <a:latin typeface="Palatino Linotype" pitchFamily="18" charset="0"/>
              </a:rPr>
              <a:t>312</a:t>
            </a:r>
            <a:r>
              <a:rPr lang="ja-JP" altLang="en-US" sz="1400">
                <a:latin typeface="Palatino Linotype" pitchFamily="18" charset="0"/>
              </a:rPr>
              <a:t>人</a:t>
            </a:r>
          </a:p>
          <a:p>
            <a:r>
              <a:rPr lang="en-US" altLang="ja-JP" sz="1400">
                <a:latin typeface="Palatino Linotype" pitchFamily="18" charset="0"/>
              </a:rPr>
              <a:t>3/31	  4</a:t>
            </a:r>
            <a:r>
              <a:rPr lang="ja-JP" altLang="en-US" sz="1400">
                <a:latin typeface="Palatino Linotype" pitchFamily="18" charset="0"/>
              </a:rPr>
              <a:t>人	郡山ビッグパレット 		　 </a:t>
            </a:r>
            <a:r>
              <a:rPr lang="en-US" altLang="ja-JP" sz="1400">
                <a:latin typeface="Palatino Linotype" pitchFamily="18" charset="0"/>
              </a:rPr>
              <a:t>217</a:t>
            </a:r>
            <a:r>
              <a:rPr lang="ja-JP" altLang="en-US" sz="1400">
                <a:latin typeface="Palatino Linotype" pitchFamily="18" charset="0"/>
              </a:rPr>
              <a:t>人</a:t>
            </a:r>
          </a:p>
          <a:p>
            <a:r>
              <a:rPr lang="en-US" altLang="ja-JP" sz="1400">
                <a:latin typeface="Palatino Linotype" pitchFamily="18" charset="0"/>
              </a:rPr>
              <a:t>4/ 1	  3</a:t>
            </a:r>
            <a:r>
              <a:rPr lang="ja-JP" altLang="en-US" sz="1400">
                <a:latin typeface="Palatino Linotype" pitchFamily="18" charset="0"/>
              </a:rPr>
              <a:t>人	郡山ビッグパレット 		　 </a:t>
            </a:r>
            <a:r>
              <a:rPr lang="en-US" altLang="ja-JP" sz="1400">
                <a:latin typeface="Palatino Linotype" pitchFamily="18" charset="0"/>
              </a:rPr>
              <a:t>245</a:t>
            </a:r>
            <a:r>
              <a:rPr lang="ja-JP" altLang="en-US" sz="1400">
                <a:latin typeface="Palatino Linotype" pitchFamily="18" charset="0"/>
              </a:rPr>
              <a:t>人</a:t>
            </a:r>
          </a:p>
          <a:p>
            <a:r>
              <a:rPr lang="en-US" altLang="ja-JP" sz="1400">
                <a:latin typeface="Palatino Linotype" pitchFamily="18" charset="0"/>
              </a:rPr>
              <a:t>4/ 2	  5</a:t>
            </a:r>
            <a:r>
              <a:rPr lang="ja-JP" altLang="en-US" sz="1400">
                <a:latin typeface="Palatino Linotype" pitchFamily="18" charset="0"/>
              </a:rPr>
              <a:t>人	郡山市総合体育館 		　 </a:t>
            </a:r>
            <a:r>
              <a:rPr lang="en-US" altLang="ja-JP" sz="1400">
                <a:latin typeface="Palatino Linotype" pitchFamily="18" charset="0"/>
              </a:rPr>
              <a:t>173</a:t>
            </a:r>
            <a:r>
              <a:rPr lang="ja-JP" altLang="en-US" sz="1400">
                <a:latin typeface="Palatino Linotype" pitchFamily="18" charset="0"/>
              </a:rPr>
              <a:t>人</a:t>
            </a:r>
          </a:p>
          <a:p>
            <a:r>
              <a:rPr lang="en-US" altLang="ja-JP" sz="1400">
                <a:latin typeface="Palatino Linotype" pitchFamily="18" charset="0"/>
              </a:rPr>
              <a:t>4/ 3	  6</a:t>
            </a:r>
            <a:r>
              <a:rPr lang="ja-JP" altLang="en-US" sz="1400">
                <a:latin typeface="Palatino Linotype" pitchFamily="18" charset="0"/>
              </a:rPr>
              <a:t>人	郡山市総合体育館 		　 </a:t>
            </a:r>
            <a:r>
              <a:rPr lang="en-US" altLang="ja-JP" sz="1400">
                <a:latin typeface="Palatino Linotype" pitchFamily="18" charset="0"/>
              </a:rPr>
              <a:t>185</a:t>
            </a:r>
            <a:r>
              <a:rPr lang="ja-JP" altLang="en-US" sz="1400">
                <a:latin typeface="Palatino Linotype" pitchFamily="18" charset="0"/>
              </a:rPr>
              <a:t>人</a:t>
            </a:r>
          </a:p>
          <a:p>
            <a:r>
              <a:rPr lang="en-US" altLang="ja-JP" sz="1400">
                <a:latin typeface="Palatino Linotype" pitchFamily="18" charset="0"/>
              </a:rPr>
              <a:t>4/ 4	  4</a:t>
            </a:r>
            <a:r>
              <a:rPr lang="ja-JP" altLang="en-US" sz="1400">
                <a:latin typeface="Palatino Linotype" pitchFamily="18" charset="0"/>
              </a:rPr>
              <a:t>人	郡山市総合体育館 		　 </a:t>
            </a:r>
            <a:r>
              <a:rPr lang="en-US" altLang="ja-JP" sz="1400">
                <a:latin typeface="Palatino Linotype" pitchFamily="18" charset="0"/>
              </a:rPr>
              <a:t>137</a:t>
            </a:r>
            <a:r>
              <a:rPr lang="ja-JP" altLang="en-US" sz="1400">
                <a:latin typeface="Palatino Linotype" pitchFamily="18" charset="0"/>
              </a:rPr>
              <a:t>人</a:t>
            </a:r>
          </a:p>
          <a:p>
            <a:r>
              <a:rPr lang="en-US" altLang="ja-JP" sz="1400">
                <a:latin typeface="Palatino Linotype" pitchFamily="18" charset="0"/>
              </a:rPr>
              <a:t>4/ 5	  4</a:t>
            </a:r>
            <a:r>
              <a:rPr lang="ja-JP" altLang="en-US" sz="1400">
                <a:latin typeface="Palatino Linotype" pitchFamily="18" charset="0"/>
              </a:rPr>
              <a:t>人	郡山市総合体育館 		　 </a:t>
            </a:r>
            <a:r>
              <a:rPr lang="en-US" altLang="ja-JP" sz="1400">
                <a:latin typeface="Palatino Linotype" pitchFamily="18" charset="0"/>
              </a:rPr>
              <a:t>126</a:t>
            </a:r>
            <a:r>
              <a:rPr lang="ja-JP" altLang="en-US" sz="1400">
                <a:latin typeface="Palatino Linotype" pitchFamily="18" charset="0"/>
              </a:rPr>
              <a:t>人</a:t>
            </a:r>
          </a:p>
          <a:p>
            <a:r>
              <a:rPr lang="en-US" altLang="ja-JP" sz="1400">
                <a:latin typeface="Palatino Linotype" pitchFamily="18" charset="0"/>
              </a:rPr>
              <a:t>4/ 6	  4</a:t>
            </a:r>
            <a:r>
              <a:rPr lang="ja-JP" altLang="en-US" sz="1400">
                <a:latin typeface="Palatino Linotype" pitchFamily="18" charset="0"/>
              </a:rPr>
              <a:t>人	いわき市　勿来高校 		　 </a:t>
            </a:r>
            <a:r>
              <a:rPr lang="en-US" altLang="ja-JP" sz="1400">
                <a:latin typeface="Palatino Linotype" pitchFamily="18" charset="0"/>
              </a:rPr>
              <a:t>114</a:t>
            </a:r>
            <a:r>
              <a:rPr lang="ja-JP" altLang="en-US" sz="1400">
                <a:latin typeface="Palatino Linotype" pitchFamily="18" charset="0"/>
              </a:rPr>
              <a:t>人</a:t>
            </a:r>
          </a:p>
          <a:p>
            <a:r>
              <a:rPr lang="en-US" altLang="ja-JP" sz="1400">
                <a:latin typeface="Palatino Linotype" pitchFamily="18" charset="0"/>
              </a:rPr>
              <a:t>4/ 7	  3</a:t>
            </a:r>
            <a:r>
              <a:rPr lang="ja-JP" altLang="en-US" sz="1400">
                <a:latin typeface="Palatino Linotype" pitchFamily="18" charset="0"/>
              </a:rPr>
              <a:t>人	郡山ビッグパレット 		　 </a:t>
            </a:r>
            <a:r>
              <a:rPr lang="en-US" altLang="ja-JP" sz="1400">
                <a:latin typeface="Palatino Linotype" pitchFamily="18" charset="0"/>
              </a:rPr>
              <a:t>118</a:t>
            </a:r>
            <a:r>
              <a:rPr lang="ja-JP" altLang="en-US" sz="1400">
                <a:latin typeface="Palatino Linotype" pitchFamily="18" charset="0"/>
              </a:rPr>
              <a:t>人</a:t>
            </a:r>
          </a:p>
          <a:p>
            <a:r>
              <a:rPr lang="en-US" altLang="ja-JP" sz="1400">
                <a:latin typeface="Palatino Linotype" pitchFamily="18" charset="0"/>
              </a:rPr>
              <a:t>4/ 8	  4</a:t>
            </a:r>
            <a:r>
              <a:rPr lang="ja-JP" altLang="en-US" sz="1400">
                <a:latin typeface="Palatino Linotype" pitchFamily="18" charset="0"/>
              </a:rPr>
              <a:t>人	いわき市　勿来高校 		　   </a:t>
            </a:r>
            <a:r>
              <a:rPr lang="en-US" altLang="ja-JP" sz="1400">
                <a:latin typeface="Palatino Linotype" pitchFamily="18" charset="0"/>
              </a:rPr>
              <a:t>80</a:t>
            </a:r>
            <a:r>
              <a:rPr lang="ja-JP" altLang="en-US" sz="1400">
                <a:latin typeface="Palatino Linotype" pitchFamily="18" charset="0"/>
              </a:rPr>
              <a:t>人</a:t>
            </a:r>
          </a:p>
          <a:p>
            <a:r>
              <a:rPr lang="en-US" altLang="ja-JP" sz="1400">
                <a:latin typeface="Palatino Linotype" pitchFamily="18" charset="0"/>
              </a:rPr>
              <a:t>4/ 9	  5</a:t>
            </a:r>
            <a:r>
              <a:rPr lang="ja-JP" altLang="en-US" sz="1400">
                <a:latin typeface="Palatino Linotype" pitchFamily="18" charset="0"/>
              </a:rPr>
              <a:t>人	川俣町体育館 		　 </a:t>
            </a:r>
            <a:r>
              <a:rPr lang="en-US" altLang="ja-JP" sz="1400">
                <a:latin typeface="Palatino Linotype" pitchFamily="18" charset="0"/>
              </a:rPr>
              <a:t>163</a:t>
            </a:r>
            <a:r>
              <a:rPr lang="ja-JP" altLang="en-US" sz="1400">
                <a:latin typeface="Palatino Linotype" pitchFamily="18" charset="0"/>
              </a:rPr>
              <a:t>人</a:t>
            </a:r>
            <a:br>
              <a:rPr lang="ja-JP" altLang="en-US" sz="1400">
                <a:latin typeface="Palatino Linotype" pitchFamily="18" charset="0"/>
              </a:rPr>
            </a:br>
            <a:r>
              <a:rPr lang="en-US" altLang="ja-JP" sz="1400">
                <a:solidFill>
                  <a:srgbClr val="FF0000"/>
                </a:solidFill>
                <a:latin typeface="Palatino Linotype" pitchFamily="18" charset="0"/>
              </a:rPr>
              <a:t>TOTAL</a:t>
            </a:r>
            <a:r>
              <a:rPr lang="ja-JP" altLang="en-US" sz="1400">
                <a:latin typeface="Palatino Linotype" pitchFamily="18" charset="0"/>
              </a:rPr>
              <a:t/>
            </a:r>
            <a:br>
              <a:rPr lang="ja-JP" altLang="en-US" sz="1400">
                <a:latin typeface="Palatino Linotype" pitchFamily="18" charset="0"/>
              </a:rPr>
            </a:br>
            <a:r>
              <a:rPr lang="en-US" altLang="ja-JP" sz="1400">
                <a:latin typeface="Palatino Linotype" pitchFamily="18" charset="0"/>
              </a:rPr>
              <a:t>20days</a:t>
            </a:r>
            <a:r>
              <a:rPr lang="ja-JP" altLang="en-US" sz="1400">
                <a:latin typeface="Palatino Linotype" pitchFamily="18" charset="0"/>
              </a:rPr>
              <a:t>	</a:t>
            </a:r>
            <a:r>
              <a:rPr lang="en-US" altLang="ja-JP" sz="1400">
                <a:latin typeface="Palatino Linotype" pitchFamily="18" charset="0"/>
              </a:rPr>
              <a:t>135person</a:t>
            </a:r>
            <a:r>
              <a:rPr lang="ja-JP" altLang="en-US" sz="1400">
                <a:latin typeface="Palatino Linotype" pitchFamily="18" charset="0"/>
              </a:rPr>
              <a:t>・</a:t>
            </a:r>
            <a:r>
              <a:rPr lang="en-US" altLang="ja-JP" sz="1400">
                <a:latin typeface="Palatino Linotype" pitchFamily="18" charset="0"/>
              </a:rPr>
              <a:t>day</a:t>
            </a:r>
            <a:r>
              <a:rPr lang="ja-JP" altLang="en-US" sz="1400">
                <a:latin typeface="Palatino Linotype" pitchFamily="18" charset="0"/>
              </a:rPr>
              <a:t>	</a:t>
            </a:r>
            <a:r>
              <a:rPr lang="en-US" altLang="ja-JP" sz="1400">
                <a:latin typeface="Palatino Linotype" pitchFamily="18" charset="0"/>
              </a:rPr>
              <a:t>                     </a:t>
            </a:r>
            <a:r>
              <a:rPr lang="ja-JP" altLang="en-US" sz="1400">
                <a:latin typeface="Palatino Linotype" pitchFamily="18" charset="0"/>
              </a:rPr>
              <a:t>	 </a:t>
            </a:r>
            <a:r>
              <a:rPr lang="en-US" altLang="ja-JP" sz="1400">
                <a:latin typeface="Palatino Linotype" pitchFamily="18" charset="0"/>
              </a:rPr>
              <a:t>~</a:t>
            </a:r>
            <a:r>
              <a:rPr lang="en-US" altLang="ja-JP" sz="900">
                <a:latin typeface="Palatino Linotype" pitchFamily="18" charset="0"/>
              </a:rPr>
              <a:t> </a:t>
            </a:r>
            <a:r>
              <a:rPr lang="en-US" altLang="ja-JP" sz="1400">
                <a:latin typeface="Palatino Linotype" pitchFamily="18" charset="0"/>
              </a:rPr>
              <a:t>6,100</a:t>
            </a:r>
            <a:r>
              <a:rPr lang="ja-JP" altLang="en-US" sz="1400">
                <a:latin typeface="Palatino Linotype" pitchFamily="18" charset="0"/>
              </a:rPr>
              <a:t>人		 </a:t>
            </a:r>
            <a:r>
              <a:rPr lang="en-US" altLang="ja-JP" sz="1400">
                <a:latin typeface="Palatino Linotype" pitchFamily="18" charset="0"/>
              </a:rPr>
              <a:t>~</a:t>
            </a:r>
            <a:r>
              <a:rPr lang="en-US" altLang="ja-JP" sz="900">
                <a:latin typeface="Palatino Linotype" pitchFamily="18" charset="0"/>
              </a:rPr>
              <a:t> </a:t>
            </a:r>
            <a:r>
              <a:rPr lang="en-US" altLang="ja-JP" sz="1400">
                <a:latin typeface="Palatino Linotype" pitchFamily="18" charset="0"/>
              </a:rPr>
              <a:t>890</a:t>
            </a:r>
            <a:r>
              <a:rPr lang="ja-JP" altLang="en-US" sz="1400">
                <a:latin typeface="Palatino Linotype" pitchFamily="18" charset="0"/>
              </a:rPr>
              <a:t>人</a:t>
            </a:r>
            <a:br>
              <a:rPr lang="ja-JP" altLang="en-US" sz="1400">
                <a:latin typeface="Palatino Linotype" pitchFamily="18" charset="0"/>
              </a:rPr>
            </a:br>
            <a:r>
              <a:rPr lang="ja-JP" altLang="en-US" sz="1400">
                <a:latin typeface="Palatino Linotype" pitchFamily="18" charset="0"/>
              </a:rPr>
              <a:t>					（</a:t>
            </a:r>
            <a:r>
              <a:rPr lang="en-US" altLang="ja-JP" sz="1400">
                <a:latin typeface="Palatino Linotype" pitchFamily="18" charset="0"/>
              </a:rPr>
              <a:t>incl. collaborations with other groups</a:t>
            </a:r>
            <a:r>
              <a:rPr lang="ja-JP" altLang="en-US" sz="1400">
                <a:latin typeface="Palatino Linotype" pitchFamily="18" charset="0"/>
              </a:rPr>
              <a:t>）</a:t>
            </a:r>
          </a:p>
        </p:txBody>
      </p:sp>
      <p:sp>
        <p:nvSpPr>
          <p:cNvPr id="26626" name="Text Box 673"/>
          <p:cNvSpPr txBox="1">
            <a:spLocks noChangeArrowheads="1"/>
          </p:cNvSpPr>
          <p:nvPr/>
        </p:nvSpPr>
        <p:spPr bwMode="auto">
          <a:xfrm>
            <a:off x="1371600" y="6172200"/>
            <a:ext cx="220980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1400"/>
              <a:t>46 nuclear physicists </a:t>
            </a:r>
            <a:r>
              <a:rPr lang="ja-JP" altLang="en-US" sz="1400"/>
              <a:t/>
            </a:r>
            <a:br>
              <a:rPr lang="ja-JP" altLang="en-US" sz="1400"/>
            </a:br>
            <a:r>
              <a:rPr lang="en-US" altLang="ja-JP" sz="1400"/>
              <a:t>total dose ~ 5-10μSv/day</a:t>
            </a:r>
          </a:p>
        </p:txBody>
      </p:sp>
      <p:sp>
        <p:nvSpPr>
          <p:cNvPr id="26627" name="テキスト ボックス 3"/>
          <p:cNvSpPr txBox="1">
            <a:spLocks noChangeArrowheads="1"/>
          </p:cNvSpPr>
          <p:nvPr/>
        </p:nvSpPr>
        <p:spPr bwMode="auto">
          <a:xfrm>
            <a:off x="1219200" y="152400"/>
            <a:ext cx="6527800" cy="36988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ja-JP" altLang="en-US" sz="1800">
                <a:solidFill>
                  <a:srgbClr val="002060"/>
                </a:solidFill>
              </a:rPr>
              <a:t>初期における放射線計測</a:t>
            </a:r>
            <a:r>
              <a:rPr lang="en-US" altLang="ja-JP" sz="1800">
                <a:solidFill>
                  <a:srgbClr val="002060"/>
                </a:solidFill>
              </a:rPr>
              <a:t> </a:t>
            </a:r>
            <a:r>
              <a:rPr lang="en-US" altLang="ja-JP" sz="1800">
                <a:solidFill>
                  <a:srgbClr val="FF0000"/>
                </a:solidFill>
              </a:rPr>
              <a:t>radiation measurement at early stage</a:t>
            </a:r>
            <a:endParaRPr lang="ja-JP" altLang="en-US" sz="18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テキスト ボックス 1"/>
          <p:cNvSpPr txBox="1">
            <a:spLocks noChangeArrowheads="1"/>
          </p:cNvSpPr>
          <p:nvPr/>
        </p:nvSpPr>
        <p:spPr bwMode="auto">
          <a:xfrm>
            <a:off x="838200" y="152400"/>
            <a:ext cx="7527925" cy="523875"/>
          </a:xfrm>
          <a:prstGeom prst="rect">
            <a:avLst/>
          </a:prstGeom>
          <a:solidFill>
            <a:srgbClr val="FFF7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t>Measurement of </a:t>
            </a:r>
            <a:r>
              <a:rPr lang="en-US" altLang="ja-JP" sz="2800">
                <a:solidFill>
                  <a:srgbClr val="FF1FEC"/>
                </a:solidFill>
              </a:rPr>
              <a:t>soil samples </a:t>
            </a:r>
            <a:r>
              <a:rPr lang="en-US" altLang="ja-JP" sz="2800"/>
              <a:t>from Fukushima</a:t>
            </a:r>
            <a:endParaRPr lang="ja-JP" altLang="en-US" sz="2800"/>
          </a:p>
        </p:txBody>
      </p:sp>
      <p:sp>
        <p:nvSpPr>
          <p:cNvPr id="27650" name="テキスト ボックス 2"/>
          <p:cNvSpPr txBox="1">
            <a:spLocks noChangeArrowheads="1"/>
          </p:cNvSpPr>
          <p:nvPr/>
        </p:nvSpPr>
        <p:spPr bwMode="auto">
          <a:xfrm>
            <a:off x="762000" y="1371600"/>
            <a:ext cx="8423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ja-JP" altLang="en-US" sz="2000"/>
              <a:t>「</a:t>
            </a:r>
            <a:r>
              <a:rPr lang="ja-JP" altLang="en-US" sz="2000">
                <a:solidFill>
                  <a:srgbClr val="FF0000"/>
                </a:solidFill>
              </a:rPr>
              <a:t>環境放射線核物理・地球科学合同会議</a:t>
            </a:r>
            <a:r>
              <a:rPr lang="en-US" altLang="ja-JP" sz="2000">
                <a:solidFill>
                  <a:srgbClr val="FF0000"/>
                </a:solidFill>
              </a:rPr>
              <a:t> </a:t>
            </a:r>
          </a:p>
          <a:p>
            <a:r>
              <a:rPr lang="en-US" altLang="ja-JP" sz="2000">
                <a:solidFill>
                  <a:srgbClr val="FF0000"/>
                </a:solidFill>
              </a:rPr>
              <a:t>(Nuclear Physics-Geoscience Joint Forum on Environmental Radiation)</a:t>
            </a:r>
            <a:r>
              <a:rPr lang="ja-JP" altLang="en-US" sz="2000"/>
              <a:t>」</a:t>
            </a:r>
            <a:r>
              <a:rPr lang="en-US" altLang="ja-JP" sz="2000"/>
              <a:t> </a:t>
            </a:r>
          </a:p>
          <a:p>
            <a:r>
              <a:rPr lang="en-US" altLang="ja-JP" sz="2000"/>
              <a:t>was formed in April</a:t>
            </a:r>
            <a:endParaRPr lang="ja-JP" altLang="en-US" sz="2000"/>
          </a:p>
        </p:txBody>
      </p:sp>
      <p:sp>
        <p:nvSpPr>
          <p:cNvPr id="27651" name="テキスト ボックス 4"/>
          <p:cNvSpPr txBox="1">
            <a:spLocks noChangeArrowheads="1"/>
          </p:cNvSpPr>
          <p:nvPr/>
        </p:nvSpPr>
        <p:spPr bwMode="auto">
          <a:xfrm>
            <a:off x="457200" y="838200"/>
            <a:ext cx="461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ja-JP" altLang="en-US" sz="1800"/>
              <a:t>１．</a:t>
            </a:r>
            <a:r>
              <a:rPr lang="en-US" altLang="ja-JP" sz="2000"/>
              <a:t>University people’s voluntary activity</a:t>
            </a:r>
            <a:endParaRPr lang="ja-JP" altLang="en-US" sz="2000"/>
          </a:p>
        </p:txBody>
      </p:sp>
      <p:sp>
        <p:nvSpPr>
          <p:cNvPr id="27652" name="テキスト ボックス 6"/>
          <p:cNvSpPr txBox="1">
            <a:spLocks noChangeArrowheads="1"/>
          </p:cNvSpPr>
          <p:nvPr/>
        </p:nvSpPr>
        <p:spPr bwMode="auto">
          <a:xfrm>
            <a:off x="457200" y="3810000"/>
            <a:ext cx="6237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ja-JP" altLang="en-US" sz="1800"/>
              <a:t>２．</a:t>
            </a:r>
            <a:r>
              <a:rPr lang="en-US" altLang="ja-JP" sz="2000"/>
              <a:t>National project by MEXT</a:t>
            </a:r>
            <a:r>
              <a:rPr lang="ja-JP" altLang="en-US" sz="2000"/>
              <a:t>、</a:t>
            </a:r>
            <a:r>
              <a:rPr lang="en-US" altLang="ja-JP" sz="2000"/>
              <a:t> cooperation with JAEA</a:t>
            </a:r>
            <a:endParaRPr lang="ja-JP" altLang="en-US" sz="2000"/>
          </a:p>
        </p:txBody>
      </p:sp>
      <p:sp>
        <p:nvSpPr>
          <p:cNvPr id="27653" name="テキスト ボックス 5"/>
          <p:cNvSpPr txBox="1">
            <a:spLocks noChangeArrowheads="1"/>
          </p:cNvSpPr>
          <p:nvPr/>
        </p:nvSpPr>
        <p:spPr bwMode="auto">
          <a:xfrm>
            <a:off x="838200" y="2438400"/>
            <a:ext cx="7915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solidFill>
                  <a:srgbClr val="3366FF"/>
                </a:solidFill>
              </a:rPr>
              <a:t>To measure gamma rays from </a:t>
            </a:r>
            <a:r>
              <a:rPr lang="en-US" altLang="ja-JP" sz="2000" baseline="30000">
                <a:solidFill>
                  <a:srgbClr val="3366FF"/>
                </a:solidFill>
              </a:rPr>
              <a:t>131</a:t>
            </a:r>
            <a:r>
              <a:rPr lang="en-US" altLang="ja-JP" sz="2000">
                <a:solidFill>
                  <a:srgbClr val="3366FF"/>
                </a:solidFill>
              </a:rPr>
              <a:t>I, </a:t>
            </a:r>
            <a:r>
              <a:rPr lang="en-US" altLang="ja-JP" sz="2000" baseline="30000">
                <a:solidFill>
                  <a:srgbClr val="3366FF"/>
                </a:solidFill>
              </a:rPr>
              <a:t>134,137</a:t>
            </a:r>
            <a:r>
              <a:rPr lang="en-US" altLang="ja-JP" sz="2000">
                <a:solidFill>
                  <a:srgbClr val="3366FF"/>
                </a:solidFill>
              </a:rPr>
              <a:t>Cs contained in surface soil</a:t>
            </a:r>
          </a:p>
          <a:p>
            <a:r>
              <a:rPr lang="en-US" altLang="ja-JP" sz="2000">
                <a:solidFill>
                  <a:srgbClr val="3366FF"/>
                </a:solidFill>
              </a:rPr>
              <a:t>by using Germanium detectors</a:t>
            </a:r>
          </a:p>
        </p:txBody>
      </p:sp>
      <p:sp>
        <p:nvSpPr>
          <p:cNvPr id="27654" name="テキスト ボックス 7"/>
          <p:cNvSpPr txBox="1">
            <a:spLocks noChangeArrowheads="1"/>
          </p:cNvSpPr>
          <p:nvPr/>
        </p:nvSpPr>
        <p:spPr bwMode="auto">
          <a:xfrm>
            <a:off x="838200" y="44196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solidFill>
                  <a:srgbClr val="FF0000"/>
                </a:solidFill>
              </a:rPr>
              <a:t>Protocol must be unified, well tested, internationally acceptable</a:t>
            </a:r>
          </a:p>
          <a:p>
            <a:r>
              <a:rPr lang="en-US" altLang="ja-JP" sz="2000">
                <a:solidFill>
                  <a:srgbClr val="FF0000"/>
                </a:solidFill>
              </a:rPr>
              <a:t>Prompt simultaneous and systematic operation </a:t>
            </a:r>
          </a:p>
        </p:txBody>
      </p:sp>
      <p:sp>
        <p:nvSpPr>
          <p:cNvPr id="27655" name="テキスト ボックス 8"/>
          <p:cNvSpPr txBox="1">
            <a:spLocks noChangeArrowheads="1"/>
          </p:cNvSpPr>
          <p:nvPr/>
        </p:nvSpPr>
        <p:spPr bwMode="auto">
          <a:xfrm>
            <a:off x="838200" y="3276600"/>
            <a:ext cx="5081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t>Pilot study before big operation  -&gt; protocol</a:t>
            </a:r>
            <a:endParaRPr lang="ja-JP" altLang="en-US" sz="2000"/>
          </a:p>
        </p:txBody>
      </p:sp>
      <p:sp>
        <p:nvSpPr>
          <p:cNvPr id="27656" name="テキスト ボックス 9"/>
          <p:cNvSpPr txBox="1">
            <a:spLocks noChangeArrowheads="1"/>
          </p:cNvSpPr>
          <p:nvPr/>
        </p:nvSpPr>
        <p:spPr bwMode="auto">
          <a:xfrm>
            <a:off x="838200" y="5257800"/>
            <a:ext cx="63579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t>Soil is property of individual, local community or nation</a:t>
            </a:r>
          </a:p>
          <a:p>
            <a:r>
              <a:rPr lang="en-US" altLang="ja-JP" sz="2000"/>
              <a:t> -&gt; public framework was essential  </a:t>
            </a:r>
          </a:p>
          <a:p>
            <a:endParaRPr lang="en-US" altLang="ja-JP" sz="2000"/>
          </a:p>
          <a:p>
            <a:r>
              <a:rPr lang="en-US" altLang="ja-JP" sz="2000"/>
              <a:t>Positive cooperation by local community was needed</a:t>
            </a:r>
            <a:endParaRPr lang="ja-JP" altLang="en-US" sz="20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38200"/>
            <a:ext cx="3733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4038600" y="152400"/>
            <a:ext cx="3149600" cy="400050"/>
          </a:xfrm>
          <a:prstGeom prst="rect">
            <a:avLst/>
          </a:prstGeom>
          <a:solidFill>
            <a:srgbClr val="FFFF95"/>
          </a:solidFill>
        </p:spPr>
        <p:txBody>
          <a:bodyPr wrap="none">
            <a:spAutoFit/>
          </a:bodyPr>
          <a:lstStyle/>
          <a:p>
            <a:pPr>
              <a:defRPr/>
            </a:pPr>
            <a:r>
              <a:rPr lang="en-US" altLang="ja-JP" sz="2000" dirty="0">
                <a:solidFill>
                  <a:srgbClr val="FF16F5"/>
                </a:solidFill>
                <a:latin typeface="Arial" charset="0"/>
                <a:ea typeface="ＭＳ Ｐゴシック" pitchFamily="50" charset="-128"/>
              </a:rPr>
              <a:t>Protocol : Soft soil sample</a:t>
            </a:r>
            <a:endParaRPr lang="ja-JP" altLang="en-US" sz="2000" dirty="0">
              <a:solidFill>
                <a:srgbClr val="FF16F5"/>
              </a:solidFill>
              <a:latin typeface="Arial" charset="0"/>
              <a:ea typeface="ＭＳ Ｐゴシック" pitchFamily="50" charset="-128"/>
            </a:endParaRPr>
          </a:p>
        </p:txBody>
      </p:sp>
      <p:sp>
        <p:nvSpPr>
          <p:cNvPr id="28675" name="テキスト ボックス 4"/>
          <p:cNvSpPr txBox="1">
            <a:spLocks noChangeArrowheads="1"/>
          </p:cNvSpPr>
          <p:nvPr/>
        </p:nvSpPr>
        <p:spPr bwMode="auto">
          <a:xfrm>
            <a:off x="5257800" y="6019800"/>
            <a:ext cx="3365500" cy="6461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i="1">
                <a:solidFill>
                  <a:srgbClr val="FF1FEC"/>
                </a:solidFill>
              </a:rPr>
              <a:t>Revision</a:t>
            </a:r>
            <a:r>
              <a:rPr lang="en-US" altLang="ja-JP" sz="1800">
                <a:solidFill>
                  <a:srgbClr val="FF1FEC"/>
                </a:solidFill>
              </a:rPr>
              <a:t> : Put into plastic bag, </a:t>
            </a:r>
          </a:p>
          <a:p>
            <a:r>
              <a:rPr lang="en-US" altLang="ja-JP" sz="1800">
                <a:solidFill>
                  <a:srgbClr val="FF1FEC"/>
                </a:solidFill>
              </a:rPr>
              <a:t>mix well, return to U8 container </a:t>
            </a:r>
            <a:endParaRPr lang="ja-JP" altLang="en-US" sz="1800">
              <a:solidFill>
                <a:srgbClr val="FF1FEC"/>
              </a:solidFill>
            </a:endParaRPr>
          </a:p>
        </p:txBody>
      </p:sp>
      <p:cxnSp>
        <p:nvCxnSpPr>
          <p:cNvPr id="7" name="直線矢印コネクタ 6"/>
          <p:cNvCxnSpPr/>
          <p:nvPr/>
        </p:nvCxnSpPr>
        <p:spPr>
          <a:xfrm rot="5400000" flipH="1" flipV="1">
            <a:off x="4876801" y="4724400"/>
            <a:ext cx="2590800" cy="317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28677" name="図 10" descr="恩田＿藤原.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図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4241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2286000" y="1143000"/>
            <a:ext cx="2462213" cy="338138"/>
          </a:xfrm>
          <a:prstGeom prst="rect">
            <a:avLst/>
          </a:prstGeom>
          <a:solidFill>
            <a:schemeClr val="accent5">
              <a:lumMod val="90000"/>
            </a:schemeClr>
          </a:solidFill>
        </p:spPr>
        <p:txBody>
          <a:bodyPr wrap="none">
            <a:spAutoFit/>
          </a:bodyPr>
          <a:lstStyle/>
          <a:p>
            <a:pPr>
              <a:defRPr/>
            </a:pPr>
            <a:r>
              <a:rPr lang="en-US" altLang="ja-JP" sz="1600" dirty="0">
                <a:latin typeface="Arial" charset="0"/>
                <a:ea typeface="ＭＳ Ｐゴシック" pitchFamily="50" charset="-128"/>
              </a:rPr>
              <a:t>Prof. </a:t>
            </a:r>
            <a:r>
              <a:rPr lang="en-US" altLang="ja-JP" sz="1600" dirty="0" err="1">
                <a:latin typeface="Arial" charset="0"/>
                <a:ea typeface="ＭＳ Ｐゴシック" pitchFamily="50" charset="-128"/>
              </a:rPr>
              <a:t>Onda</a:t>
            </a:r>
            <a:r>
              <a:rPr lang="en-US" altLang="ja-JP" sz="1600" dirty="0">
                <a:latin typeface="Arial" charset="0"/>
                <a:ea typeface="ＭＳ Ｐゴシック" pitchFamily="50" charset="-128"/>
              </a:rPr>
              <a:t> from Tsukuba</a:t>
            </a:r>
            <a:endParaRPr lang="ja-JP" altLang="en-US" sz="1600" dirty="0">
              <a:latin typeface="Arial" charset="0"/>
              <a:ea typeface="ＭＳ Ｐゴシック" pitchFamily="50"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グループ化 3"/>
          <p:cNvGrpSpPr>
            <a:grpSpLocks/>
          </p:cNvGrpSpPr>
          <p:nvPr/>
        </p:nvGrpSpPr>
        <p:grpSpPr bwMode="auto">
          <a:xfrm>
            <a:off x="850900" y="457200"/>
            <a:ext cx="7548563" cy="5715000"/>
            <a:chOff x="851011" y="457200"/>
            <a:chExt cx="7548293" cy="571500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011" y="762000"/>
              <a:ext cx="754829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テキスト ボックス 2"/>
            <p:cNvSpPr txBox="1">
              <a:spLocks noChangeArrowheads="1"/>
            </p:cNvSpPr>
            <p:nvPr/>
          </p:nvSpPr>
          <p:spPr bwMode="auto">
            <a:xfrm>
              <a:off x="1447800" y="457200"/>
              <a:ext cx="1437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FF1FEC"/>
                  </a:solidFill>
                </a:rPr>
                <a:t>May 2, 2011</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12738"/>
            <a:ext cx="8601075" cy="58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rot="18110579">
            <a:off x="4933157" y="4067969"/>
            <a:ext cx="1416050" cy="166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sp>
        <p:nvSpPr>
          <p:cNvPr id="5" name="正方形/長方形 4"/>
          <p:cNvSpPr/>
          <p:nvPr/>
        </p:nvSpPr>
        <p:spPr>
          <a:xfrm>
            <a:off x="762000" y="4419600"/>
            <a:ext cx="1447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sp>
        <p:nvSpPr>
          <p:cNvPr id="6" name="正方形/長方形 5"/>
          <p:cNvSpPr/>
          <p:nvPr/>
        </p:nvSpPr>
        <p:spPr>
          <a:xfrm>
            <a:off x="609600" y="1828800"/>
            <a:ext cx="838200" cy="381000"/>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sp>
        <p:nvSpPr>
          <p:cNvPr id="7" name="正方形/長方形 6"/>
          <p:cNvSpPr/>
          <p:nvPr/>
        </p:nvSpPr>
        <p:spPr>
          <a:xfrm>
            <a:off x="4648200" y="5867400"/>
            <a:ext cx="838200" cy="381000"/>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2281238" y="4763"/>
            <a:ext cx="4586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ja-JP" altLang="en-US" sz="1800">
                <a:ea typeface="HGPｺﾞｼｯｸE" charset="-128"/>
              </a:rPr>
              <a:t>放射線量等分布マップにおける土壌採取地点</a:t>
            </a:r>
          </a:p>
        </p:txBody>
      </p:sp>
      <p:sp>
        <p:nvSpPr>
          <p:cNvPr id="6154" name="Text Box 10"/>
          <p:cNvSpPr txBox="1">
            <a:spLocks noChangeArrowheads="1"/>
          </p:cNvSpPr>
          <p:nvPr/>
        </p:nvSpPr>
        <p:spPr bwMode="auto">
          <a:xfrm>
            <a:off x="4191000" y="6629400"/>
            <a:ext cx="48656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000">
                <a:ea typeface="HGPｺﾞｼｯｸE" charset="-128"/>
              </a:rPr>
              <a:t>※</a:t>
            </a:r>
            <a:r>
              <a:rPr lang="ja-JP" altLang="en-US" sz="1000">
                <a:ea typeface="HGPｺﾞｼｯｸE" charset="-128"/>
              </a:rPr>
              <a:t>測定範囲及び測定メッシュの間隔については、今後の自治体との調整の中で変更あり</a:t>
            </a:r>
          </a:p>
        </p:txBody>
      </p:sp>
      <p:sp>
        <p:nvSpPr>
          <p:cNvPr id="6155" name="Text Box 11"/>
          <p:cNvSpPr txBox="1">
            <a:spLocks noChangeArrowheads="1"/>
          </p:cNvSpPr>
          <p:nvPr/>
        </p:nvSpPr>
        <p:spPr bwMode="auto">
          <a:xfrm>
            <a:off x="8394700" y="76200"/>
            <a:ext cx="59690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ja-JP" altLang="en-US" sz="1200">
                <a:ea typeface="HGPｺﾞｼｯｸE" charset="-128"/>
              </a:rPr>
              <a:t>別紙２</a:t>
            </a:r>
          </a:p>
        </p:txBody>
      </p:sp>
      <p:pic>
        <p:nvPicPr>
          <p:cNvPr id="615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81000"/>
            <a:ext cx="8763000" cy="615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57" name="Text Box 13"/>
          <p:cNvSpPr txBox="1">
            <a:spLocks noChangeArrowheads="1"/>
          </p:cNvSpPr>
          <p:nvPr/>
        </p:nvSpPr>
        <p:spPr bwMode="auto">
          <a:xfrm>
            <a:off x="6800850" y="6319838"/>
            <a:ext cx="10985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ja-JP" altLang="en-US" sz="900">
                <a:solidFill>
                  <a:srgbClr val="000066"/>
                </a:solidFill>
                <a:ea typeface="HGｺﾞｼｯｸM" pitchFamily="49" charset="-128"/>
              </a:rPr>
              <a:t>背景図：電子国土</a:t>
            </a:r>
          </a:p>
        </p:txBody>
      </p:sp>
      <p:sp>
        <p:nvSpPr>
          <p:cNvPr id="31750" name="テキスト ボックス 1"/>
          <p:cNvSpPr txBox="1">
            <a:spLocks noChangeArrowheads="1"/>
          </p:cNvSpPr>
          <p:nvPr/>
        </p:nvSpPr>
        <p:spPr bwMode="auto">
          <a:xfrm>
            <a:off x="2209800" y="22225"/>
            <a:ext cx="46482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gn="ctr"/>
            <a:r>
              <a:rPr lang="en-US" altLang="ja-JP" sz="1800" b="1">
                <a:solidFill>
                  <a:srgbClr val="1207FF"/>
                </a:solidFill>
              </a:rPr>
              <a:t>Location of soil sampling</a:t>
            </a:r>
          </a:p>
          <a:p>
            <a:pPr algn="ctr"/>
            <a:r>
              <a:rPr lang="en-US" altLang="ja-JP" sz="1800" b="1">
                <a:solidFill>
                  <a:srgbClr val="1207FF"/>
                </a:solidFill>
              </a:rPr>
              <a:t>One location from each box </a:t>
            </a:r>
            <a:endParaRPr lang="ja-JP" altLang="en-US" sz="1800" b="1">
              <a:solidFill>
                <a:srgbClr val="1207FF"/>
              </a:solidFill>
            </a:endParaRPr>
          </a:p>
        </p:txBody>
      </p:sp>
      <p:sp>
        <p:nvSpPr>
          <p:cNvPr id="31751" name="テキスト ボックス 2"/>
          <p:cNvSpPr txBox="1">
            <a:spLocks noChangeArrowheads="1"/>
          </p:cNvSpPr>
          <p:nvPr/>
        </p:nvSpPr>
        <p:spPr bwMode="auto">
          <a:xfrm>
            <a:off x="6096000" y="4038600"/>
            <a:ext cx="13128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996633"/>
                </a:solidFill>
              </a:rPr>
              <a:t>2 km mesh</a:t>
            </a:r>
            <a:endParaRPr lang="ja-JP" altLang="en-US" sz="1800">
              <a:solidFill>
                <a:srgbClr val="996633"/>
              </a:solidFill>
            </a:endParaRPr>
          </a:p>
        </p:txBody>
      </p:sp>
      <p:sp>
        <p:nvSpPr>
          <p:cNvPr id="31752" name="テキスト ボックス 8"/>
          <p:cNvSpPr txBox="1">
            <a:spLocks noChangeArrowheads="1"/>
          </p:cNvSpPr>
          <p:nvPr/>
        </p:nvSpPr>
        <p:spPr bwMode="auto">
          <a:xfrm>
            <a:off x="1828800" y="3429000"/>
            <a:ext cx="14414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0BAB3A"/>
                </a:solidFill>
              </a:rPr>
              <a:t>10 km mesh</a:t>
            </a:r>
            <a:endParaRPr lang="ja-JP" altLang="en-US" sz="1800">
              <a:solidFill>
                <a:srgbClr val="0BAB3A"/>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図 2" descr="k_5 - コピー.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379663"/>
            <a:ext cx="754380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図 4" descr="IMG_25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61214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テキスト ボックス 6"/>
          <p:cNvSpPr txBox="1">
            <a:spLocks noChangeArrowheads="1"/>
          </p:cNvSpPr>
          <p:nvPr/>
        </p:nvSpPr>
        <p:spPr bwMode="auto">
          <a:xfrm>
            <a:off x="3733800" y="152400"/>
            <a:ext cx="19050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Morning</a:t>
            </a:r>
            <a:endParaRPr lang="ja-JP" altLang="en-US" sz="1800"/>
          </a:p>
        </p:txBody>
      </p:sp>
      <p:sp>
        <p:nvSpPr>
          <p:cNvPr id="32772" name="テキスト ボックス 7"/>
          <p:cNvSpPr txBox="1">
            <a:spLocks noChangeArrowheads="1"/>
          </p:cNvSpPr>
          <p:nvPr/>
        </p:nvSpPr>
        <p:spPr bwMode="auto">
          <a:xfrm>
            <a:off x="5181600" y="5791200"/>
            <a:ext cx="33655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After return from sample taking</a:t>
            </a:r>
            <a:endParaRPr lang="ja-JP" altLang="en-US" sz="1800"/>
          </a:p>
        </p:txBody>
      </p:sp>
      <p:sp>
        <p:nvSpPr>
          <p:cNvPr id="32773" name="テキスト ボックス 8"/>
          <p:cNvSpPr txBox="1">
            <a:spLocks noChangeArrowheads="1"/>
          </p:cNvSpPr>
          <p:nvPr/>
        </p:nvSpPr>
        <p:spPr bwMode="auto">
          <a:xfrm>
            <a:off x="6858000" y="685800"/>
            <a:ext cx="1801813" cy="369888"/>
          </a:xfrm>
          <a:prstGeom prst="rect">
            <a:avLst/>
          </a:prstGeom>
          <a:solidFill>
            <a:srgbClr val="FFF9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On site meeting</a:t>
            </a:r>
            <a:endParaRPr lang="ja-JP"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テキスト ボックス 2"/>
          <p:cNvSpPr txBox="1">
            <a:spLocks noChangeArrowheads="1"/>
          </p:cNvSpPr>
          <p:nvPr/>
        </p:nvSpPr>
        <p:spPr bwMode="auto">
          <a:xfrm>
            <a:off x="381000" y="304800"/>
            <a:ext cx="4516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t>Very brief summary of what happened</a:t>
            </a:r>
            <a:endParaRPr lang="ja-JP" altLang="en-US" sz="2000"/>
          </a:p>
        </p:txBody>
      </p:sp>
      <p:sp>
        <p:nvSpPr>
          <p:cNvPr id="15362" name="テキスト ボックス 3"/>
          <p:cNvSpPr txBox="1">
            <a:spLocks noChangeArrowheads="1"/>
          </p:cNvSpPr>
          <p:nvPr/>
        </p:nvSpPr>
        <p:spPr bwMode="auto">
          <a:xfrm>
            <a:off x="381000" y="914400"/>
            <a:ext cx="85248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t>3.11   14:46:18    The big earthquake occurred with the magnitude 9.0</a:t>
            </a:r>
          </a:p>
          <a:p>
            <a:endParaRPr lang="en-US" altLang="ja-JP" sz="2000"/>
          </a:p>
          <a:p>
            <a:r>
              <a:rPr lang="en-US" altLang="ja-JP" sz="2000"/>
              <a:t>                  The biggest in the recorded history of Japan</a:t>
            </a:r>
          </a:p>
          <a:p>
            <a:r>
              <a:rPr lang="en-US" altLang="ja-JP" sz="2000"/>
              <a:t>                  18,564 people dead or missing</a:t>
            </a:r>
          </a:p>
          <a:p>
            <a:r>
              <a:rPr lang="en-US" altLang="ja-JP" sz="2000"/>
              <a:t>                  Economical loss  ~16-25 10</a:t>
            </a:r>
            <a:r>
              <a:rPr lang="en-US" altLang="ja-JP" sz="2000" baseline="30000"/>
              <a:t>12</a:t>
            </a:r>
            <a:r>
              <a:rPr lang="en-US" altLang="ja-JP" sz="2000"/>
              <a:t> yen ~ 1.2-2 10</a:t>
            </a:r>
            <a:r>
              <a:rPr lang="en-US" altLang="ja-JP" sz="2000" baseline="30000"/>
              <a:t>10</a:t>
            </a:r>
            <a:r>
              <a:rPr lang="en-US" altLang="ja-JP" sz="2000"/>
              <a:t> Euro </a:t>
            </a:r>
          </a:p>
          <a:p>
            <a:endParaRPr lang="en-US" altLang="ja-JP" sz="2000"/>
          </a:p>
          <a:p>
            <a:r>
              <a:rPr lang="en-US" altLang="ja-JP" sz="2000"/>
              <a:t>                  </a:t>
            </a:r>
            <a:r>
              <a:rPr lang="en-US" altLang="ja-JP" sz="2000">
                <a:solidFill>
                  <a:srgbClr val="3366FF"/>
                </a:solidFill>
              </a:rPr>
              <a:t>No major damage to the Fukushima Power Plant of TEPCO</a:t>
            </a:r>
          </a:p>
          <a:p>
            <a:r>
              <a:rPr lang="en-US" altLang="ja-JP" sz="2000">
                <a:solidFill>
                  <a:srgbClr val="3366FF"/>
                </a:solidFill>
              </a:rPr>
              <a:t>                       (Tokyo Electric Power Corp.) :</a:t>
            </a:r>
          </a:p>
          <a:p>
            <a:r>
              <a:rPr lang="en-US" altLang="ja-JP" sz="2000">
                <a:solidFill>
                  <a:srgbClr val="3366FF"/>
                </a:solidFill>
              </a:rPr>
              <a:t>                  all reactors were stopped by the normal emergency procedure</a:t>
            </a:r>
          </a:p>
          <a:p>
            <a:r>
              <a:rPr lang="en-US" altLang="ja-JP" sz="2000">
                <a:solidFill>
                  <a:srgbClr val="3366FF"/>
                </a:solidFill>
              </a:rPr>
              <a:t>                       as planned </a:t>
            </a:r>
          </a:p>
          <a:p>
            <a:endParaRPr lang="en-US" altLang="ja-JP" sz="2000">
              <a:solidFill>
                <a:srgbClr val="3366FF"/>
              </a:solidFill>
            </a:endParaRPr>
          </a:p>
          <a:p>
            <a:r>
              <a:rPr lang="en-US" altLang="ja-JP" sz="2000">
                <a:solidFill>
                  <a:srgbClr val="3366FF"/>
                </a:solidFill>
              </a:rPr>
              <a:t>                  </a:t>
            </a:r>
            <a:r>
              <a:rPr lang="en-US" altLang="ja-JP" sz="2000">
                <a:solidFill>
                  <a:srgbClr val="E60CFC"/>
                </a:solidFill>
              </a:rPr>
              <a:t>Electric power supply from outside was lost, </a:t>
            </a:r>
          </a:p>
          <a:p>
            <a:r>
              <a:rPr lang="en-US" altLang="ja-JP" sz="2000">
                <a:solidFill>
                  <a:srgbClr val="E60CFC"/>
                </a:solidFill>
              </a:rPr>
              <a:t>                       as one of the power-cable towers has fallen</a:t>
            </a:r>
          </a:p>
          <a:p>
            <a:r>
              <a:rPr lang="en-US" altLang="ja-JP" sz="2000">
                <a:solidFill>
                  <a:srgbClr val="E60CFC"/>
                </a:solidFill>
              </a:rPr>
              <a:t>                       (one of the major “miscalculations” made by TEPCO) </a:t>
            </a:r>
          </a:p>
          <a:p>
            <a:endParaRPr lang="en-US" altLang="ja-JP" sz="2000">
              <a:solidFill>
                <a:srgbClr val="E60CFC"/>
              </a:solidFill>
            </a:endParaRPr>
          </a:p>
          <a:p>
            <a:r>
              <a:rPr lang="en-US" altLang="ja-JP" sz="2000">
                <a:solidFill>
                  <a:srgbClr val="E60CFC"/>
                </a:solidFill>
              </a:rPr>
              <a:t>                  Emergency power generators with diesel engines started </a:t>
            </a:r>
          </a:p>
          <a:p>
            <a:r>
              <a:rPr lang="en-US" altLang="ja-JP" sz="2000">
                <a:solidFill>
                  <a:srgbClr val="E60CFC"/>
                </a:solidFill>
              </a:rPr>
              <a:t>                        to work normally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図 5" descr="k_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14325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図 4" descr="k_2 - コピー.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
            <a:ext cx="3424238"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図 1" descr="k_0 - コピー.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056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図 2" descr="k_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71900"/>
            <a:ext cx="4191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テキスト ボックス 6"/>
          <p:cNvSpPr txBox="1">
            <a:spLocks noChangeArrowheads="1"/>
          </p:cNvSpPr>
          <p:nvPr/>
        </p:nvSpPr>
        <p:spPr bwMode="auto">
          <a:xfrm>
            <a:off x="1752600" y="762000"/>
            <a:ext cx="35941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Sample taking June 5, Tanakura</a:t>
            </a:r>
            <a:endParaRPr lang="ja-JP" altLang="en-US" sz="1800"/>
          </a:p>
        </p:txBody>
      </p:sp>
      <p:sp>
        <p:nvSpPr>
          <p:cNvPr id="8" name="テキスト ボックス 7"/>
          <p:cNvSpPr txBox="1"/>
          <p:nvPr/>
        </p:nvSpPr>
        <p:spPr>
          <a:xfrm>
            <a:off x="7543800" y="304800"/>
            <a:ext cx="2057400" cy="646113"/>
          </a:xfrm>
          <a:prstGeom prst="rect">
            <a:avLst/>
          </a:prstGeom>
          <a:solidFill>
            <a:schemeClr val="accent5"/>
          </a:solidFill>
        </p:spPr>
        <p:txBody>
          <a:bodyPr wrap="none">
            <a:spAutoFit/>
          </a:bodyPr>
          <a:lstStyle/>
          <a:p>
            <a:pPr>
              <a:defRPr/>
            </a:pPr>
            <a:r>
              <a:rPr lang="en-US" altLang="ja-JP" dirty="0">
                <a:latin typeface="Arial" charset="0"/>
                <a:ea typeface="ＭＳ Ｐゴシック" pitchFamily="50" charset="-128"/>
              </a:rPr>
              <a:t>Putting plastic into </a:t>
            </a:r>
          </a:p>
          <a:p>
            <a:pPr>
              <a:defRPr/>
            </a:pPr>
            <a:r>
              <a:rPr lang="en-US" altLang="ja-JP" dirty="0">
                <a:latin typeface="Arial" charset="0"/>
                <a:ea typeface="ＭＳ Ｐゴシック" pitchFamily="50" charset="-128"/>
              </a:rPr>
              <a:t>the ground</a:t>
            </a:r>
            <a:endParaRPr lang="ja-JP" altLang="en-US" dirty="0">
              <a:latin typeface="Arial" charset="0"/>
              <a:ea typeface="ＭＳ Ｐゴシック" pitchFamily="50" charset="-128"/>
            </a:endParaRPr>
          </a:p>
        </p:txBody>
      </p:sp>
      <p:sp>
        <p:nvSpPr>
          <p:cNvPr id="9" name="テキスト ボックス 8"/>
          <p:cNvSpPr txBox="1"/>
          <p:nvPr/>
        </p:nvSpPr>
        <p:spPr>
          <a:xfrm>
            <a:off x="228600" y="6248400"/>
            <a:ext cx="3124200" cy="369888"/>
          </a:xfrm>
          <a:prstGeom prst="rect">
            <a:avLst/>
          </a:prstGeom>
          <a:solidFill>
            <a:schemeClr val="accent5"/>
          </a:solidFill>
        </p:spPr>
        <p:txBody>
          <a:bodyPr>
            <a:spAutoFit/>
          </a:bodyPr>
          <a:lstStyle/>
          <a:p>
            <a:pPr>
              <a:defRPr/>
            </a:pPr>
            <a:r>
              <a:rPr lang="en-US" altLang="ja-JP" dirty="0">
                <a:latin typeface="Arial" charset="0"/>
                <a:ea typeface="ＭＳ Ｐゴシック" pitchFamily="50" charset="-128"/>
              </a:rPr>
              <a:t>U8 container to plastic bag</a:t>
            </a:r>
            <a:endParaRPr lang="ja-JP" altLang="en-US" dirty="0">
              <a:latin typeface="Arial" charset="0"/>
              <a:ea typeface="ＭＳ Ｐゴシック" pitchFamily="50" charset="-128"/>
            </a:endParaRPr>
          </a:p>
        </p:txBody>
      </p:sp>
      <p:sp>
        <p:nvSpPr>
          <p:cNvPr id="10" name="テキスト ボックス 9"/>
          <p:cNvSpPr txBox="1"/>
          <p:nvPr/>
        </p:nvSpPr>
        <p:spPr>
          <a:xfrm>
            <a:off x="4800600" y="6248400"/>
            <a:ext cx="2286000" cy="369888"/>
          </a:xfrm>
          <a:prstGeom prst="rect">
            <a:avLst/>
          </a:prstGeom>
          <a:solidFill>
            <a:schemeClr val="accent5"/>
          </a:solidFill>
        </p:spPr>
        <p:txBody>
          <a:bodyPr>
            <a:spAutoFit/>
          </a:bodyPr>
          <a:lstStyle/>
          <a:p>
            <a:pPr>
              <a:defRPr/>
            </a:pPr>
            <a:r>
              <a:rPr lang="en-US" altLang="ja-JP" dirty="0">
                <a:latin typeface="Arial" charset="0"/>
                <a:ea typeface="ＭＳ Ｐゴシック" pitchFamily="50" charset="-128"/>
              </a:rPr>
              <a:t>Three U8 containers</a:t>
            </a:r>
            <a:endParaRPr lang="ja-JP" altLang="en-US" dirty="0">
              <a:latin typeface="Arial" charset="0"/>
              <a:ea typeface="ＭＳ Ｐゴシック" pitchFamily="50"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C:\Users\Taka\Documents\福島\学会シンポ\自分で撮った写真\DSC024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743200"/>
            <a:ext cx="444976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3" descr="C:\Users\Taka\Documents\福島\学会シンポ\自分で撮った写真\DSC024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100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テキスト ボックス 5"/>
          <p:cNvSpPr txBox="1">
            <a:spLocks noChangeArrowheads="1"/>
          </p:cNvSpPr>
          <p:nvPr/>
        </p:nvSpPr>
        <p:spPr bwMode="auto">
          <a:xfrm>
            <a:off x="2590800" y="381000"/>
            <a:ext cx="329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ja-JP" altLang="en-US" sz="1800"/>
              <a:t>２</a:t>
            </a:r>
            <a:r>
              <a:rPr lang="en-US" altLang="ja-JP" sz="1800"/>
              <a:t>2</a:t>
            </a:r>
            <a:r>
              <a:rPr lang="ja-JP" altLang="en-US" sz="1800"/>
              <a:t>００</a:t>
            </a:r>
            <a:r>
              <a:rPr lang="en-US" altLang="ja-JP" sz="1800"/>
              <a:t> locations</a:t>
            </a:r>
            <a:r>
              <a:rPr lang="ja-JP" altLang="en-US" sz="1800"/>
              <a:t>　</a:t>
            </a:r>
            <a:r>
              <a:rPr lang="en-US" altLang="ja-JP" sz="1800"/>
              <a:t>×</a:t>
            </a:r>
            <a:r>
              <a:rPr lang="ja-JP" altLang="en-US" sz="1800"/>
              <a:t>　５</a:t>
            </a:r>
            <a:r>
              <a:rPr lang="en-US" altLang="ja-JP" sz="1800"/>
              <a:t> samples</a:t>
            </a:r>
            <a:endParaRPr lang="ja-JP" altLang="en-US" sz="1800"/>
          </a:p>
        </p:txBody>
      </p:sp>
      <p:sp>
        <p:nvSpPr>
          <p:cNvPr id="34820" name="テキスト ボックス 6"/>
          <p:cNvSpPr txBox="1">
            <a:spLocks noChangeArrowheads="1"/>
          </p:cNvSpPr>
          <p:nvPr/>
        </p:nvSpPr>
        <p:spPr bwMode="auto">
          <a:xfrm>
            <a:off x="762000" y="990600"/>
            <a:ext cx="6648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30 teams for about two weeks since June 6, 2011</a:t>
            </a:r>
          </a:p>
          <a:p>
            <a:endParaRPr lang="en-US" altLang="ja-JP" sz="1800"/>
          </a:p>
          <a:p>
            <a:r>
              <a:rPr lang="ja-JP" altLang="en-US" sz="1800"/>
              <a:t>　　１</a:t>
            </a:r>
            <a:r>
              <a:rPr lang="en-US" altLang="ja-JP" sz="1800"/>
              <a:t> team </a:t>
            </a:r>
            <a:r>
              <a:rPr lang="ja-JP" altLang="en-US" sz="1800"/>
              <a:t>＝３</a:t>
            </a:r>
            <a:r>
              <a:rPr lang="en-US" altLang="ja-JP" sz="1800"/>
              <a:t> scientists </a:t>
            </a:r>
            <a:r>
              <a:rPr lang="ja-JP" altLang="en-US" sz="1800"/>
              <a:t>＋</a:t>
            </a:r>
            <a:r>
              <a:rPr lang="en-US" altLang="ja-JP" sz="1800"/>
              <a:t> taxi driver</a:t>
            </a:r>
            <a:r>
              <a:rPr lang="ja-JP" altLang="en-US" sz="1800"/>
              <a:t>　　　４～１０</a:t>
            </a:r>
            <a:r>
              <a:rPr lang="en-US" altLang="ja-JP" sz="1800"/>
              <a:t> location / day</a:t>
            </a:r>
            <a:endParaRPr lang="ja-JP"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図 1" descr="DSC025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9718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テキスト ボックス 6"/>
          <p:cNvSpPr txBox="1">
            <a:spLocks noChangeArrowheads="1"/>
          </p:cNvSpPr>
          <p:nvPr/>
        </p:nvSpPr>
        <p:spPr bwMode="auto">
          <a:xfrm>
            <a:off x="5791200" y="3124200"/>
            <a:ext cx="2352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9 cartons everyday </a:t>
            </a:r>
          </a:p>
          <a:p>
            <a:r>
              <a:rPr lang="en-US" altLang="ja-JP" sz="1800"/>
              <a:t> ( 50 samples/carton)</a:t>
            </a:r>
            <a:endParaRPr lang="ja-JP" altLang="en-US" sz="1800"/>
          </a:p>
        </p:txBody>
      </p:sp>
      <p:sp>
        <p:nvSpPr>
          <p:cNvPr id="35843" name="テキスト ボックス 7"/>
          <p:cNvSpPr txBox="1">
            <a:spLocks noChangeArrowheads="1"/>
          </p:cNvSpPr>
          <p:nvPr/>
        </p:nvSpPr>
        <p:spPr bwMode="auto">
          <a:xfrm>
            <a:off x="6019800" y="5867400"/>
            <a:ext cx="2417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20 groups over Japan</a:t>
            </a:r>
            <a:endParaRPr lang="ja-JP" altLang="en-US" sz="1800"/>
          </a:p>
        </p:txBody>
      </p:sp>
      <p:cxnSp>
        <p:nvCxnSpPr>
          <p:cNvPr id="3" name="直線矢印コネクタ 2"/>
          <p:cNvCxnSpPr>
            <a:cxnSpLocks noChangeShapeType="1"/>
          </p:cNvCxnSpPr>
          <p:nvPr/>
        </p:nvCxnSpPr>
        <p:spPr bwMode="auto">
          <a:xfrm>
            <a:off x="6705600" y="4038600"/>
            <a:ext cx="0" cy="1524000"/>
          </a:xfrm>
          <a:prstGeom prst="straightConnector1">
            <a:avLst/>
          </a:prstGeom>
          <a:noFill/>
          <a:ln w="57150">
            <a:solidFill>
              <a:srgbClr val="26267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45" name="テキスト ボックス 4"/>
          <p:cNvSpPr txBox="1">
            <a:spLocks noChangeArrowheads="1"/>
          </p:cNvSpPr>
          <p:nvPr/>
        </p:nvSpPr>
        <p:spPr bwMode="auto">
          <a:xfrm>
            <a:off x="6858000" y="4343400"/>
            <a:ext cx="2185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After check and</a:t>
            </a:r>
          </a:p>
          <a:p>
            <a:r>
              <a:rPr lang="en-US" altLang="ja-JP" sz="1800"/>
              <a:t>recovery of missing</a:t>
            </a:r>
          </a:p>
          <a:p>
            <a:r>
              <a:rPr lang="en-US" altLang="ja-JP" sz="1800"/>
              <a:t>Information, if any</a:t>
            </a:r>
            <a:endParaRPr lang="ja-JP" altLang="en-US" sz="1800"/>
          </a:p>
        </p:txBody>
      </p:sp>
      <p:sp>
        <p:nvSpPr>
          <p:cNvPr id="35846" name="テキスト ボックス 1"/>
          <p:cNvSpPr txBox="1">
            <a:spLocks noChangeArrowheads="1"/>
          </p:cNvSpPr>
          <p:nvPr/>
        </p:nvSpPr>
        <p:spPr bwMode="auto">
          <a:xfrm>
            <a:off x="609600" y="304800"/>
            <a:ext cx="7969250" cy="400050"/>
          </a:xfrm>
          <a:prstGeom prst="rect">
            <a:avLst/>
          </a:prstGeom>
          <a:solidFill>
            <a:srgbClr val="FFFF9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t>Gamma-ray measurements of 11,000 samples :  universities + JAEA </a:t>
            </a:r>
            <a:endParaRPr lang="ja-JP" altLang="en-US" sz="2000"/>
          </a:p>
        </p:txBody>
      </p:sp>
      <p:sp>
        <p:nvSpPr>
          <p:cNvPr id="35847" name="テキスト ボックス 4"/>
          <p:cNvSpPr txBox="1">
            <a:spLocks noChangeArrowheads="1"/>
          </p:cNvSpPr>
          <p:nvPr/>
        </p:nvSpPr>
        <p:spPr bwMode="auto">
          <a:xfrm>
            <a:off x="990600" y="83820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t>About half  </a:t>
            </a:r>
            <a:r>
              <a:rPr lang="en-US" altLang="ja-JP" sz="2000">
                <a:sym typeface="Wingdings" pitchFamily="2" charset="2"/>
              </a:rPr>
              <a:t> universities   </a:t>
            </a:r>
            <a:endParaRPr lang="ja-JP" altLang="en-US" sz="2000"/>
          </a:p>
        </p:txBody>
      </p:sp>
      <p:sp>
        <p:nvSpPr>
          <p:cNvPr id="35848" name="テキスト ボックス 5"/>
          <p:cNvSpPr txBox="1">
            <a:spLocks noChangeArrowheads="1"/>
          </p:cNvSpPr>
          <p:nvPr/>
        </p:nvSpPr>
        <p:spPr bwMode="auto">
          <a:xfrm>
            <a:off x="838200" y="1295400"/>
            <a:ext cx="7848600" cy="1323975"/>
          </a:xfrm>
          <a:prstGeom prst="rect">
            <a:avLst/>
          </a:prstGeom>
          <a:solidFill>
            <a:srgbClr val="A7F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solidFill>
                  <a:srgbClr val="1207FF"/>
                </a:solidFill>
              </a:rPr>
              <a:t>They were sent first to CNS (U. Tokyo) for checking of site and date, recovering lost information if any, and assigning to actual measuring groups. </a:t>
            </a:r>
          </a:p>
          <a:p>
            <a:r>
              <a:rPr lang="en-US" altLang="ja-JP" sz="2000">
                <a:solidFill>
                  <a:srgbClr val="1207FF"/>
                </a:solidFill>
              </a:rPr>
              <a:t>Cross checks were made. </a:t>
            </a:r>
            <a:endParaRPr lang="ja-JP" altLang="en-US" sz="2000">
              <a:solidFill>
                <a:srgbClr val="1207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図 3" descr="measureme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図 1" descr="samples_May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552450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テキスト ボックス 4"/>
          <p:cNvSpPr txBox="1">
            <a:spLocks noChangeArrowheads="1"/>
          </p:cNvSpPr>
          <p:nvPr/>
        </p:nvSpPr>
        <p:spPr bwMode="auto">
          <a:xfrm>
            <a:off x="1447800" y="304800"/>
            <a:ext cx="268605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Soil samples just arrived</a:t>
            </a:r>
            <a:endParaRPr lang="ja-JP" altLang="en-US" sz="1800"/>
          </a:p>
        </p:txBody>
      </p:sp>
      <p:sp>
        <p:nvSpPr>
          <p:cNvPr id="36868" name="テキスト ボックス 6"/>
          <p:cNvSpPr txBox="1">
            <a:spLocks noChangeArrowheads="1"/>
          </p:cNvSpPr>
          <p:nvPr/>
        </p:nvSpPr>
        <p:spPr bwMode="auto">
          <a:xfrm>
            <a:off x="5562600" y="381000"/>
            <a:ext cx="3354388"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Germanium detectors with </a:t>
            </a:r>
          </a:p>
          <a:p>
            <a:r>
              <a:rPr lang="en-US" altLang="ja-JP" sz="1800"/>
              <a:t>shield from natural background</a:t>
            </a:r>
            <a:endParaRPr lang="ja-JP" altLang="en-US" sz="1800"/>
          </a:p>
        </p:txBody>
      </p:sp>
      <p:sp>
        <p:nvSpPr>
          <p:cNvPr id="36869" name="テキスト ボックス 10"/>
          <p:cNvSpPr txBox="1">
            <a:spLocks noChangeArrowheads="1"/>
          </p:cNvSpPr>
          <p:nvPr/>
        </p:nvSpPr>
        <p:spPr bwMode="auto">
          <a:xfrm>
            <a:off x="-722313" y="4967288"/>
            <a:ext cx="1582738"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U8</a:t>
            </a:r>
            <a:r>
              <a:rPr lang="ja-JP" altLang="en-US" sz="1800"/>
              <a:t>　</a:t>
            </a:r>
            <a:r>
              <a:rPr lang="en-US" altLang="ja-JP" sz="1800"/>
              <a:t>container</a:t>
            </a:r>
            <a:endParaRPr lang="ja-JP" altLang="en-US" sz="1800"/>
          </a:p>
        </p:txBody>
      </p:sp>
      <p:cxnSp>
        <p:nvCxnSpPr>
          <p:cNvPr id="12" name="直線矢印コネクタ 11"/>
          <p:cNvCxnSpPr/>
          <p:nvPr/>
        </p:nvCxnSpPr>
        <p:spPr>
          <a:xfrm>
            <a:off x="381000" y="5181600"/>
            <a:ext cx="11430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871" name="テキスト ボックス 16"/>
          <p:cNvSpPr txBox="1">
            <a:spLocks noChangeArrowheads="1"/>
          </p:cNvSpPr>
          <p:nvPr/>
        </p:nvSpPr>
        <p:spPr bwMode="auto">
          <a:xfrm>
            <a:off x="228600" y="3505200"/>
            <a:ext cx="1595438"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Measurement</a:t>
            </a:r>
          </a:p>
        </p:txBody>
      </p:sp>
      <p:sp>
        <p:nvSpPr>
          <p:cNvPr id="11" name="正方形/長方形 10"/>
          <p:cNvSpPr/>
          <p:nvPr/>
        </p:nvSpPr>
        <p:spPr>
          <a:xfrm>
            <a:off x="1524000" y="5334000"/>
            <a:ext cx="3810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pic>
        <p:nvPicPr>
          <p:cNvPr id="36873" name="図 12" descr="23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12192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線矢印コネクタ 8"/>
          <p:cNvCxnSpPr/>
          <p:nvPr/>
        </p:nvCxnSpPr>
        <p:spPr>
          <a:xfrm flipH="1">
            <a:off x="6477000" y="1066800"/>
            <a:ext cx="304800" cy="1752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7086600" y="1066800"/>
            <a:ext cx="3810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5916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457200" y="152400"/>
            <a:ext cx="5867400" cy="461963"/>
          </a:xfrm>
          <a:prstGeom prst="rect">
            <a:avLst/>
          </a:prstGeom>
          <a:solidFill>
            <a:schemeClr val="accent5">
              <a:lumMod val="20000"/>
              <a:lumOff val="80000"/>
            </a:schemeClr>
          </a:solidFill>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defRPr/>
            </a:pPr>
            <a:r>
              <a:rPr lang="en-US" altLang="ja-JP" sz="2400" dirty="0" smtClean="0">
                <a:latin typeface="+mj-lt"/>
              </a:rPr>
              <a:t># of samples measured at each institute</a:t>
            </a:r>
            <a:endParaRPr lang="ja-JP" altLang="en-US" sz="2400" dirty="0" smtClean="0">
              <a:latin typeface="+mj-lt"/>
            </a:endParaRPr>
          </a:p>
        </p:txBody>
      </p:sp>
      <p:grpSp>
        <p:nvGrpSpPr>
          <p:cNvPr id="37891" name="図形グループ 1"/>
          <p:cNvGrpSpPr>
            <a:grpSpLocks/>
          </p:cNvGrpSpPr>
          <p:nvPr/>
        </p:nvGrpSpPr>
        <p:grpSpPr bwMode="auto">
          <a:xfrm>
            <a:off x="3581400" y="2667000"/>
            <a:ext cx="5657850" cy="1828800"/>
            <a:chOff x="4267200" y="2743200"/>
            <a:chExt cx="5657406" cy="1828800"/>
          </a:xfrm>
        </p:grpSpPr>
        <p:sp>
          <p:nvSpPr>
            <p:cNvPr id="3" name="正方形/長方形 2"/>
            <p:cNvSpPr>
              <a:spLocks noChangeArrowheads="1"/>
            </p:cNvSpPr>
            <p:nvPr/>
          </p:nvSpPr>
          <p:spPr bwMode="auto">
            <a:xfrm>
              <a:off x="4267200" y="2743200"/>
              <a:ext cx="5638357" cy="1828800"/>
            </a:xfrm>
            <a:prstGeom prst="rect">
              <a:avLst/>
            </a:prstGeom>
            <a:solidFill>
              <a:srgbClr val="FFF7DC"/>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endParaRPr lang="ja-JP" altLang="en-US">
                <a:solidFill>
                  <a:srgbClr val="FFFFFF"/>
                </a:solidFill>
              </a:endParaRPr>
            </a:p>
          </p:txBody>
        </p:sp>
        <p:sp>
          <p:nvSpPr>
            <p:cNvPr id="37893" name="テキスト ボックス 1"/>
            <p:cNvSpPr txBox="1">
              <a:spLocks noChangeArrowheads="1"/>
            </p:cNvSpPr>
            <p:nvPr/>
          </p:nvSpPr>
          <p:spPr bwMode="auto">
            <a:xfrm>
              <a:off x="4800600" y="2895600"/>
              <a:ext cx="5124006" cy="16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nSpc>
                  <a:spcPct val="140000"/>
                </a:lnSpc>
              </a:pPr>
              <a:r>
                <a:rPr lang="en-US" altLang="ja-JP" sz="1800"/>
                <a:t>Cross-checked by CNS after university groups</a:t>
              </a:r>
            </a:p>
            <a:p>
              <a:pPr>
                <a:lnSpc>
                  <a:spcPct val="140000"/>
                </a:lnSpc>
              </a:pPr>
              <a:r>
                <a:rPr lang="en-US" altLang="ja-JP" sz="1800"/>
                <a:t>Taken inside 20km from the plant</a:t>
              </a:r>
            </a:p>
            <a:p>
              <a:pPr>
                <a:lnSpc>
                  <a:spcPct val="140000"/>
                </a:lnSpc>
              </a:pPr>
              <a:r>
                <a:rPr lang="en-US" altLang="ja-JP" sz="1800"/>
                <a:t>Sent to JCAC (Japan Chemical Analysis Center)</a:t>
              </a:r>
            </a:p>
            <a:p>
              <a:pPr>
                <a:lnSpc>
                  <a:spcPct val="140000"/>
                </a:lnSpc>
              </a:pPr>
              <a:r>
                <a:rPr lang="en-US" altLang="ja-JP" sz="1800"/>
                <a:t>for cross check</a:t>
              </a:r>
            </a:p>
          </p:txBody>
        </p:sp>
        <p:grpSp>
          <p:nvGrpSpPr>
            <p:cNvPr id="37894" name="図形グループ 5"/>
            <p:cNvGrpSpPr>
              <a:grpSpLocks/>
            </p:cNvGrpSpPr>
            <p:nvPr/>
          </p:nvGrpSpPr>
          <p:grpSpPr bwMode="auto">
            <a:xfrm>
              <a:off x="4495800" y="3124200"/>
              <a:ext cx="152400" cy="914400"/>
              <a:chOff x="7239000" y="304800"/>
              <a:chExt cx="152400" cy="914400"/>
            </a:xfrm>
          </p:grpSpPr>
          <p:sp>
            <p:nvSpPr>
              <p:cNvPr id="4" name="正方形/長方形 3"/>
              <p:cNvSpPr>
                <a:spLocks noChangeArrowheads="1"/>
              </p:cNvSpPr>
              <p:nvPr/>
            </p:nvSpPr>
            <p:spPr bwMode="auto">
              <a:xfrm>
                <a:off x="7238982" y="1066800"/>
                <a:ext cx="152388" cy="152400"/>
              </a:xfrm>
              <a:prstGeom prst="rect">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ja-JP" altLang="en-US">
                  <a:solidFill>
                    <a:srgbClr val="FFFFFF"/>
                  </a:solidFill>
                </a:endParaRPr>
              </a:p>
            </p:txBody>
          </p:sp>
          <p:sp>
            <p:nvSpPr>
              <p:cNvPr id="9" name="正方形/長方形 8"/>
              <p:cNvSpPr>
                <a:spLocks noChangeArrowheads="1"/>
              </p:cNvSpPr>
              <p:nvPr/>
            </p:nvSpPr>
            <p:spPr bwMode="auto">
              <a:xfrm>
                <a:off x="7238982" y="304800"/>
                <a:ext cx="152388" cy="152400"/>
              </a:xfrm>
              <a:prstGeom prst="rect">
                <a:avLst/>
              </a:prstGeom>
              <a:solidFill>
                <a:srgbClr val="008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ja-JP" altLang="en-US">
                  <a:solidFill>
                    <a:srgbClr val="FFFFFF"/>
                  </a:solidFill>
                </a:endParaRPr>
              </a:p>
            </p:txBody>
          </p:sp>
          <p:sp>
            <p:nvSpPr>
              <p:cNvPr id="10" name="正方形/長方形 9"/>
              <p:cNvSpPr>
                <a:spLocks noChangeArrowheads="1"/>
              </p:cNvSpPr>
              <p:nvPr/>
            </p:nvSpPr>
            <p:spPr bwMode="auto">
              <a:xfrm>
                <a:off x="7238982" y="685800"/>
                <a:ext cx="152388" cy="152400"/>
              </a:xfrm>
              <a:prstGeom prst="rect">
                <a:avLst/>
              </a:prstGeom>
              <a:solidFill>
                <a:srgbClr val="FFE90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ja-JP" altLang="en-US">
                  <a:solidFill>
                    <a:srgbClr val="FFFFFF"/>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699135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テキスト ボックス 11"/>
          <p:cNvSpPr txBox="1">
            <a:spLocks noChangeArrowheads="1"/>
          </p:cNvSpPr>
          <p:nvPr/>
        </p:nvSpPr>
        <p:spPr bwMode="auto">
          <a:xfrm>
            <a:off x="381000" y="152400"/>
            <a:ext cx="8504238"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solidFill>
                  <a:srgbClr val="1207FF"/>
                </a:solidFill>
              </a:rPr>
              <a:t>Sample taking : </a:t>
            </a:r>
            <a:r>
              <a:rPr lang="ja-JP" altLang="en-US">
                <a:solidFill>
                  <a:srgbClr val="1207FF"/>
                </a:solidFill>
              </a:rPr>
              <a:t>４０９</a:t>
            </a:r>
            <a:r>
              <a:rPr lang="en-US" altLang="ja-JP">
                <a:solidFill>
                  <a:srgbClr val="1207FF"/>
                </a:solidFill>
              </a:rPr>
              <a:t> scientists with all names (incl. students)</a:t>
            </a:r>
            <a:endParaRPr lang="ja-JP" altLang="en-US">
              <a:solidFill>
                <a:srgbClr val="1207FF"/>
              </a:solidFill>
            </a:endParaRP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6600"/>
            <a:ext cx="67151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テキスト ボックス 11"/>
          <p:cNvSpPr txBox="1">
            <a:spLocks noChangeArrowheads="1"/>
          </p:cNvSpPr>
          <p:nvPr/>
        </p:nvSpPr>
        <p:spPr bwMode="auto">
          <a:xfrm>
            <a:off x="381000" y="3200400"/>
            <a:ext cx="8915400"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solidFill>
                  <a:srgbClr val="1207FF"/>
                </a:solidFill>
              </a:rPr>
              <a:t>Measurement :</a:t>
            </a:r>
            <a:r>
              <a:rPr lang="ja-JP" altLang="en-US">
                <a:solidFill>
                  <a:srgbClr val="1207FF"/>
                </a:solidFill>
              </a:rPr>
              <a:t>　２１</a:t>
            </a:r>
            <a:r>
              <a:rPr lang="en-US" altLang="ja-JP">
                <a:solidFill>
                  <a:srgbClr val="1207FF"/>
                </a:solidFill>
              </a:rPr>
              <a:t> institutions</a:t>
            </a:r>
            <a:r>
              <a:rPr lang="ja-JP" altLang="en-US">
                <a:solidFill>
                  <a:srgbClr val="1207FF"/>
                </a:solidFill>
              </a:rPr>
              <a:t>　３４０</a:t>
            </a:r>
            <a:r>
              <a:rPr lang="en-US" altLang="ja-JP">
                <a:solidFill>
                  <a:srgbClr val="1207FF"/>
                </a:solidFill>
              </a:rPr>
              <a:t> scientists with all names (incl. students)</a:t>
            </a:r>
            <a:endParaRPr lang="ja-JP" altLang="en-US">
              <a:solidFill>
                <a:srgbClr val="1207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タイトル 1"/>
          <p:cNvSpPr>
            <a:spLocks noGrp="1"/>
          </p:cNvSpPr>
          <p:nvPr>
            <p:ph type="title"/>
          </p:nvPr>
        </p:nvSpPr>
        <p:spPr/>
        <p:txBody>
          <a:bodyPr/>
          <a:lstStyle/>
          <a:p>
            <a:endParaRPr lang="ja-JP" altLang="en-US" smtClean="0"/>
          </a:p>
        </p:txBody>
      </p:sp>
      <p:sp>
        <p:nvSpPr>
          <p:cNvPr id="39938" name="コンテンツ プレースホルダ 2"/>
          <p:cNvSpPr>
            <a:spLocks noGrp="1"/>
          </p:cNvSpPr>
          <p:nvPr>
            <p:ph idx="1"/>
          </p:nvPr>
        </p:nvSpPr>
        <p:spPr/>
        <p:txBody>
          <a:bodyPr/>
          <a:lstStyle/>
          <a:p>
            <a:endParaRPr lang="ja-JP" altLang="en-US" smtClean="0"/>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l="11897" r="10791"/>
          <a:stretch>
            <a:fillRect/>
          </a:stretch>
        </p:blipFill>
        <p:spPr bwMode="auto">
          <a:xfrm>
            <a:off x="381000" y="269875"/>
            <a:ext cx="869950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3276600" y="304800"/>
            <a:ext cx="1371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sp>
        <p:nvSpPr>
          <p:cNvPr id="39941" name="テキスト ボックス 2"/>
          <p:cNvSpPr txBox="1">
            <a:spLocks noChangeArrowheads="1"/>
          </p:cNvSpPr>
          <p:nvPr/>
        </p:nvSpPr>
        <p:spPr bwMode="auto">
          <a:xfrm>
            <a:off x="7772400" y="4191000"/>
            <a:ext cx="809625" cy="369888"/>
          </a:xfrm>
          <a:prstGeom prst="rect">
            <a:avLst/>
          </a:prstGeom>
          <a:solidFill>
            <a:srgbClr val="FFE90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Bq/m</a:t>
            </a:r>
            <a:r>
              <a:rPr lang="en-US" altLang="ja-JP" sz="1800" baseline="30000"/>
              <a:t>2</a:t>
            </a:r>
            <a:endParaRPr lang="ja-JP" altLang="en-US" sz="1800" baseline="30000"/>
          </a:p>
        </p:txBody>
      </p:sp>
      <p:sp>
        <p:nvSpPr>
          <p:cNvPr id="39942" name="テキスト ボックス 6"/>
          <p:cNvSpPr txBox="1">
            <a:spLocks noChangeArrowheads="1"/>
          </p:cNvSpPr>
          <p:nvPr/>
        </p:nvSpPr>
        <p:spPr bwMode="auto">
          <a:xfrm>
            <a:off x="2438400" y="152400"/>
            <a:ext cx="4751388" cy="461963"/>
          </a:xfrm>
          <a:prstGeom prst="rect">
            <a:avLst/>
          </a:prstGeom>
          <a:solidFill>
            <a:srgbClr val="FFE90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t>Radioactivity per area from</a:t>
            </a:r>
            <a:r>
              <a:rPr lang="en-US" altLang="ja-JP" baseline="30000"/>
              <a:t> 134</a:t>
            </a:r>
            <a:r>
              <a:rPr lang="en-US" altLang="ja-JP"/>
              <a:t>Cs</a:t>
            </a:r>
            <a:endParaRPr lang="ja-JP"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タイトル 1"/>
          <p:cNvSpPr>
            <a:spLocks noGrp="1"/>
          </p:cNvSpPr>
          <p:nvPr>
            <p:ph type="title"/>
          </p:nvPr>
        </p:nvSpPr>
        <p:spPr/>
        <p:txBody>
          <a:bodyPr/>
          <a:lstStyle/>
          <a:p>
            <a:endParaRPr lang="ja-JP" altLang="en-US" smtClean="0"/>
          </a:p>
        </p:txBody>
      </p:sp>
      <p:sp>
        <p:nvSpPr>
          <p:cNvPr id="41986" name="コンテンツ プレースホルダ 2"/>
          <p:cNvSpPr>
            <a:spLocks noGrp="1"/>
          </p:cNvSpPr>
          <p:nvPr>
            <p:ph idx="1"/>
          </p:nvPr>
        </p:nvSpPr>
        <p:spPr/>
        <p:txBody>
          <a:bodyPr/>
          <a:lstStyle/>
          <a:p>
            <a:endParaRPr lang="ja-JP" altLang="en-US" smtClean="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l="10791" r="10791"/>
          <a:stretch>
            <a:fillRect/>
          </a:stretch>
        </p:blipFill>
        <p:spPr bwMode="auto">
          <a:xfrm>
            <a:off x="228600" y="304800"/>
            <a:ext cx="8620125"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3200400" y="228600"/>
            <a:ext cx="1371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sp>
        <p:nvSpPr>
          <p:cNvPr id="41989" name="テキスト ボックス 6"/>
          <p:cNvSpPr txBox="1">
            <a:spLocks noChangeArrowheads="1"/>
          </p:cNvSpPr>
          <p:nvPr/>
        </p:nvSpPr>
        <p:spPr bwMode="auto">
          <a:xfrm>
            <a:off x="2438400" y="152400"/>
            <a:ext cx="4694238" cy="461963"/>
          </a:xfrm>
          <a:prstGeom prst="rect">
            <a:avLst/>
          </a:prstGeom>
          <a:solidFill>
            <a:srgbClr val="FFE90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t>Radioactivity per area from</a:t>
            </a:r>
            <a:r>
              <a:rPr lang="en-US" altLang="ja-JP" baseline="30000"/>
              <a:t> 137</a:t>
            </a:r>
            <a:r>
              <a:rPr lang="en-US" altLang="ja-JP"/>
              <a:t>Cs</a:t>
            </a:r>
            <a:endParaRPr lang="ja-JP" altLang="en-US"/>
          </a:p>
        </p:txBody>
      </p:sp>
      <p:sp>
        <p:nvSpPr>
          <p:cNvPr id="41990" name="テキスト ボックス 7"/>
          <p:cNvSpPr txBox="1">
            <a:spLocks noChangeArrowheads="1"/>
          </p:cNvSpPr>
          <p:nvPr/>
        </p:nvSpPr>
        <p:spPr bwMode="auto">
          <a:xfrm>
            <a:off x="7467600" y="4038600"/>
            <a:ext cx="809625" cy="369888"/>
          </a:xfrm>
          <a:prstGeom prst="rect">
            <a:avLst/>
          </a:prstGeom>
          <a:solidFill>
            <a:srgbClr val="FFE90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Bq/m</a:t>
            </a:r>
            <a:r>
              <a:rPr lang="en-US" altLang="ja-JP" sz="1800" baseline="30000"/>
              <a:t>2</a:t>
            </a:r>
            <a:endParaRPr lang="ja-JP" altLang="en-US" sz="1800" baseline="300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5160963"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0" name="グループ化 17"/>
          <p:cNvGrpSpPr>
            <a:grpSpLocks/>
          </p:cNvGrpSpPr>
          <p:nvPr/>
        </p:nvGrpSpPr>
        <p:grpSpPr bwMode="auto">
          <a:xfrm>
            <a:off x="5334000" y="1066800"/>
            <a:ext cx="3505200" cy="1600200"/>
            <a:chOff x="5257800" y="2971800"/>
            <a:chExt cx="3505200" cy="1600200"/>
          </a:xfrm>
        </p:grpSpPr>
        <p:sp>
          <p:nvSpPr>
            <p:cNvPr id="13" name="正方形/長方形 12"/>
            <p:cNvSpPr/>
            <p:nvPr/>
          </p:nvSpPr>
          <p:spPr>
            <a:xfrm>
              <a:off x="5257800" y="2971800"/>
              <a:ext cx="3505200" cy="1600200"/>
            </a:xfrm>
            <a:prstGeom prst="rect">
              <a:avLst/>
            </a:prstGeom>
            <a:solidFill>
              <a:srgbClr val="A7F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grpSp>
          <p:nvGrpSpPr>
            <p:cNvPr id="43019" name="グループ化 11"/>
            <p:cNvGrpSpPr>
              <a:grpSpLocks/>
            </p:cNvGrpSpPr>
            <p:nvPr/>
          </p:nvGrpSpPr>
          <p:grpSpPr bwMode="auto">
            <a:xfrm>
              <a:off x="5486400" y="3124200"/>
              <a:ext cx="2965879" cy="826532"/>
              <a:chOff x="5562600" y="3276600"/>
              <a:chExt cx="2965879" cy="826532"/>
            </a:xfrm>
          </p:grpSpPr>
          <p:sp>
            <p:nvSpPr>
              <p:cNvPr id="43021" name="テキスト ボックス 3"/>
              <p:cNvSpPr txBox="1">
                <a:spLocks noChangeArrowheads="1"/>
              </p:cNvSpPr>
              <p:nvPr/>
            </p:nvSpPr>
            <p:spPr bwMode="auto">
              <a:xfrm>
                <a:off x="5562600" y="3276600"/>
                <a:ext cx="2070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Cs-134 decay rate</a:t>
                </a:r>
                <a:endParaRPr lang="ja-JP" altLang="en-US" sz="1800"/>
              </a:p>
            </p:txBody>
          </p:sp>
          <p:sp>
            <p:nvSpPr>
              <p:cNvPr id="43022" name="テキスト ボックス 4"/>
              <p:cNvSpPr txBox="1">
                <a:spLocks noChangeArrowheads="1"/>
              </p:cNvSpPr>
              <p:nvPr/>
            </p:nvSpPr>
            <p:spPr bwMode="auto">
              <a:xfrm>
                <a:off x="5562600" y="3733800"/>
                <a:ext cx="2070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Cs-137 decay rate</a:t>
                </a:r>
                <a:endParaRPr lang="ja-JP" altLang="en-US" sz="1800"/>
              </a:p>
            </p:txBody>
          </p:sp>
          <p:cxnSp>
            <p:nvCxnSpPr>
              <p:cNvPr id="7" name="直線コネクタ 6"/>
              <p:cNvCxnSpPr/>
              <p:nvPr/>
            </p:nvCxnSpPr>
            <p:spPr>
              <a:xfrm>
                <a:off x="5562600" y="3657600"/>
                <a:ext cx="198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024" name="テキスト ボックス 10"/>
              <p:cNvSpPr txBox="1">
                <a:spLocks noChangeArrowheads="1"/>
              </p:cNvSpPr>
              <p:nvPr/>
            </p:nvSpPr>
            <p:spPr bwMode="auto">
              <a:xfrm>
                <a:off x="7696200" y="3429000"/>
                <a:ext cx="8322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 0.92</a:t>
                </a:r>
                <a:endParaRPr lang="ja-JP" altLang="en-US" sz="1800"/>
              </a:p>
            </p:txBody>
          </p:sp>
        </p:grpSp>
        <p:sp>
          <p:nvSpPr>
            <p:cNvPr id="43020" name="テキスト ボックス 13"/>
            <p:cNvSpPr txBox="1">
              <a:spLocks noChangeArrowheads="1"/>
            </p:cNvSpPr>
            <p:nvPr/>
          </p:nvSpPr>
          <p:spPr bwMode="auto">
            <a:xfrm>
              <a:off x="5486400" y="4114800"/>
              <a:ext cx="32342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(normalized to June 14, 2011)</a:t>
              </a:r>
              <a:endParaRPr lang="ja-JP" altLang="en-US" sz="1800"/>
            </a:p>
          </p:txBody>
        </p:sp>
      </p:grpSp>
      <p:grpSp>
        <p:nvGrpSpPr>
          <p:cNvPr id="43011" name="グループ化 16"/>
          <p:cNvGrpSpPr>
            <a:grpSpLocks/>
          </p:cNvGrpSpPr>
          <p:nvPr/>
        </p:nvGrpSpPr>
        <p:grpSpPr bwMode="auto">
          <a:xfrm>
            <a:off x="5410200" y="3048000"/>
            <a:ext cx="3276600" cy="838200"/>
            <a:chOff x="5410200" y="5105400"/>
            <a:chExt cx="3276600" cy="838200"/>
          </a:xfrm>
        </p:grpSpPr>
        <p:sp>
          <p:nvSpPr>
            <p:cNvPr id="16" name="正方形/長方形 15"/>
            <p:cNvSpPr/>
            <p:nvPr/>
          </p:nvSpPr>
          <p:spPr>
            <a:xfrm>
              <a:off x="5410200" y="5105400"/>
              <a:ext cx="3276600" cy="8382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sp>
          <p:nvSpPr>
            <p:cNvPr id="43017" name="テキスト ボックス 14"/>
            <p:cNvSpPr txBox="1">
              <a:spLocks noChangeArrowheads="1"/>
            </p:cNvSpPr>
            <p:nvPr/>
          </p:nvSpPr>
          <p:spPr bwMode="auto">
            <a:xfrm>
              <a:off x="5486400" y="5181600"/>
              <a:ext cx="3147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Half life</a:t>
              </a:r>
              <a:r>
                <a:rPr lang="ja-JP" altLang="en-US" sz="1800"/>
                <a:t>　</a:t>
              </a:r>
              <a:r>
                <a:rPr lang="en-US" altLang="ja-JP" sz="1800"/>
                <a:t>Cs-134</a:t>
              </a:r>
              <a:r>
                <a:rPr lang="ja-JP" altLang="en-US" sz="1800"/>
                <a:t>　　　</a:t>
              </a:r>
              <a:r>
                <a:rPr lang="en-US" altLang="ja-JP" sz="1800"/>
                <a:t> 2 years</a:t>
              </a:r>
            </a:p>
            <a:p>
              <a:r>
                <a:rPr lang="en-US" altLang="ja-JP" sz="1800"/>
                <a:t>               Cs-137</a:t>
              </a:r>
              <a:r>
                <a:rPr lang="ja-JP" altLang="en-US" sz="1800"/>
                <a:t>　　３０</a:t>
              </a:r>
              <a:r>
                <a:rPr lang="en-US" altLang="ja-JP" sz="1800"/>
                <a:t> years</a:t>
              </a:r>
              <a:endParaRPr lang="ja-JP" altLang="en-US" sz="1800"/>
            </a:p>
          </p:txBody>
        </p:sp>
      </p:grpSp>
      <p:sp>
        <p:nvSpPr>
          <p:cNvPr id="43012" name="テキスト ボックス 18"/>
          <p:cNvSpPr txBox="1">
            <a:spLocks noChangeArrowheads="1"/>
          </p:cNvSpPr>
          <p:nvPr/>
        </p:nvSpPr>
        <p:spPr bwMode="auto">
          <a:xfrm>
            <a:off x="4953000" y="4419600"/>
            <a:ext cx="4021138" cy="646113"/>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Useful to distinguish from bomb tests</a:t>
            </a:r>
          </a:p>
          <a:p>
            <a:r>
              <a:rPr lang="en-US" altLang="ja-JP" sz="1800"/>
              <a:t>by US, USSR, UK, France and China </a:t>
            </a:r>
            <a:endParaRPr lang="ja-JP" altLang="en-US" sz="1800"/>
          </a:p>
        </p:txBody>
      </p:sp>
      <p:sp>
        <p:nvSpPr>
          <p:cNvPr id="43013" name="テキスト ボックス 19"/>
          <p:cNvSpPr txBox="1">
            <a:spLocks noChangeArrowheads="1"/>
          </p:cNvSpPr>
          <p:nvPr/>
        </p:nvSpPr>
        <p:spPr bwMode="auto">
          <a:xfrm>
            <a:off x="914400" y="457200"/>
            <a:ext cx="432752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t>Most important scientific result</a:t>
            </a:r>
            <a:endParaRPr lang="ja-JP" altLang="en-US"/>
          </a:p>
        </p:txBody>
      </p:sp>
      <p:sp>
        <p:nvSpPr>
          <p:cNvPr id="43014" name="テキスト ボックス 16"/>
          <p:cNvSpPr txBox="1">
            <a:spLocks noChangeArrowheads="1"/>
          </p:cNvSpPr>
          <p:nvPr/>
        </p:nvSpPr>
        <p:spPr bwMode="auto">
          <a:xfrm>
            <a:off x="2971800" y="5486400"/>
            <a:ext cx="903288" cy="461963"/>
          </a:xfrm>
          <a:prstGeom prst="rect">
            <a:avLst/>
          </a:prstGeom>
          <a:solidFill>
            <a:srgbClr val="FFE90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baseline="30000"/>
              <a:t>134</a:t>
            </a:r>
            <a:r>
              <a:rPr lang="en-US" altLang="ja-JP"/>
              <a:t>Cs</a:t>
            </a:r>
            <a:endParaRPr lang="ja-JP" altLang="en-US"/>
          </a:p>
        </p:txBody>
      </p:sp>
      <p:sp>
        <p:nvSpPr>
          <p:cNvPr id="43015" name="テキスト ボックス 17"/>
          <p:cNvSpPr txBox="1">
            <a:spLocks noChangeArrowheads="1"/>
          </p:cNvSpPr>
          <p:nvPr/>
        </p:nvSpPr>
        <p:spPr bwMode="auto">
          <a:xfrm rot="-5400000">
            <a:off x="-30162" y="1630362"/>
            <a:ext cx="979488" cy="461963"/>
          </a:xfrm>
          <a:prstGeom prst="rect">
            <a:avLst/>
          </a:prstGeom>
          <a:solidFill>
            <a:srgbClr val="FFE90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baseline="30000"/>
              <a:t>137</a:t>
            </a:r>
            <a:r>
              <a:rPr lang="en-US" altLang="ja-JP"/>
              <a:t>Cs</a:t>
            </a:r>
            <a:endParaRPr lang="ja-JP"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C:\Documents and Settings\fujiwara\デスクトップ\Mt. Fuji\富士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836613"/>
            <a:ext cx="39243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034" name="Object 2"/>
          <p:cNvGraphicFramePr>
            <a:graphicFrameLocks noChangeAspect="1"/>
          </p:cNvGraphicFramePr>
          <p:nvPr/>
        </p:nvGraphicFramePr>
        <p:xfrm>
          <a:off x="179388" y="3357563"/>
          <a:ext cx="3719512" cy="2911475"/>
        </p:xfrm>
        <a:graphic>
          <a:graphicData uri="http://schemas.openxmlformats.org/presentationml/2006/ole">
            <mc:AlternateContent xmlns:mc="http://schemas.openxmlformats.org/markup-compatibility/2006">
              <mc:Choice xmlns:v="urn:schemas-microsoft-com:vml" Requires="v">
                <p:oleObj spid="_x0000_s44042" name="Acrobat Document" r:id="rId4" imgW="5448300" imgH="4267200" progId="AcroExch.Document.7">
                  <p:embed/>
                </p:oleObj>
              </mc:Choice>
              <mc:Fallback>
                <p:oleObj name="Acrobat Document" r:id="rId4" imgW="5448300" imgH="42672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357563"/>
                        <a:ext cx="3719512"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4035" name="Object 3"/>
          <p:cNvGraphicFramePr>
            <a:graphicFrameLocks noChangeAspect="1"/>
          </p:cNvGraphicFramePr>
          <p:nvPr/>
        </p:nvGraphicFramePr>
        <p:xfrm>
          <a:off x="4043363" y="69850"/>
          <a:ext cx="5045075" cy="6669088"/>
        </p:xfrm>
        <a:graphic>
          <a:graphicData uri="http://schemas.openxmlformats.org/presentationml/2006/ole">
            <mc:AlternateContent xmlns:mc="http://schemas.openxmlformats.org/markup-compatibility/2006">
              <mc:Choice xmlns:v="urn:schemas-microsoft-com:vml" Requires="v">
                <p:oleObj spid="_x0000_s44043" name="Acrobat Document" r:id="rId6" imgW="5549900" imgH="7327900" progId="AcroExch.Document.7">
                  <p:embed/>
                </p:oleObj>
              </mc:Choice>
              <mc:Fallback>
                <p:oleObj name="Acrobat Document" r:id="rId6" imgW="5549900" imgH="7327900" progId="AcroExch.Document.7">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3363" y="69850"/>
                        <a:ext cx="5045075" cy="66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cxnSp>
        <p:nvCxnSpPr>
          <p:cNvPr id="8" name="直線矢印コネクタ 7"/>
          <p:cNvCxnSpPr/>
          <p:nvPr/>
        </p:nvCxnSpPr>
        <p:spPr>
          <a:xfrm flipH="1" flipV="1">
            <a:off x="4953000" y="2667000"/>
            <a:ext cx="533400" cy="228600"/>
          </a:xfrm>
          <a:prstGeom prst="straightConnector1">
            <a:avLst/>
          </a:prstGeom>
          <a:ln w="57150">
            <a:solidFill>
              <a:srgbClr val="996633"/>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a:off x="4953000" y="3124200"/>
            <a:ext cx="914400" cy="1066800"/>
          </a:xfrm>
          <a:prstGeom prst="straightConnector1">
            <a:avLst/>
          </a:prstGeom>
          <a:ln w="57150">
            <a:solidFill>
              <a:srgbClr val="996633"/>
            </a:solidFill>
            <a:tailEnd type="arrow"/>
          </a:ln>
        </p:spPr>
        <p:style>
          <a:lnRef idx="1">
            <a:schemeClr val="accent1"/>
          </a:lnRef>
          <a:fillRef idx="0">
            <a:schemeClr val="accent1"/>
          </a:fillRef>
          <a:effectRef idx="0">
            <a:schemeClr val="accent1"/>
          </a:effectRef>
          <a:fontRef idx="minor">
            <a:schemeClr val="tx1"/>
          </a:fontRef>
        </p:style>
      </p:cxnSp>
      <p:sp>
        <p:nvSpPr>
          <p:cNvPr id="44038" name="テキスト ボックス 5"/>
          <p:cNvSpPr txBox="1">
            <a:spLocks noChangeArrowheads="1"/>
          </p:cNvSpPr>
          <p:nvPr/>
        </p:nvSpPr>
        <p:spPr bwMode="auto">
          <a:xfrm>
            <a:off x="5334000" y="2743200"/>
            <a:ext cx="3008313" cy="369888"/>
          </a:xfrm>
          <a:prstGeom prst="rect">
            <a:avLst/>
          </a:prstGeom>
          <a:solidFill>
            <a:srgbClr val="FFFF99"/>
          </a:solidFill>
          <a:ln w="9525">
            <a:solidFill>
              <a:srgbClr val="996633"/>
            </a:solidFill>
            <a:miter lim="800000"/>
            <a:headEnd/>
            <a:tailEnd/>
          </a:ln>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Both only at lower elevation</a:t>
            </a:r>
            <a:endParaRPr lang="ja-JP" altLang="en-US" sz="1800"/>
          </a:p>
        </p:txBody>
      </p:sp>
      <p:sp>
        <p:nvSpPr>
          <p:cNvPr id="44039" name="テキスト ボックス 7"/>
          <p:cNvSpPr txBox="1">
            <a:spLocks noChangeArrowheads="1"/>
          </p:cNvSpPr>
          <p:nvPr/>
        </p:nvSpPr>
        <p:spPr bwMode="auto">
          <a:xfrm>
            <a:off x="304800" y="152400"/>
            <a:ext cx="3057525" cy="646113"/>
          </a:xfrm>
          <a:prstGeom prst="rect">
            <a:avLst/>
          </a:prstGeom>
          <a:solidFill>
            <a:srgbClr val="FFF9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Radioactivity on at Mt. Fuji</a:t>
            </a:r>
          </a:p>
          <a:p>
            <a:r>
              <a:rPr lang="ja-JP" altLang="en-US" sz="1800"/>
              <a:t>　　　</a:t>
            </a:r>
            <a:r>
              <a:rPr lang="en-US" altLang="ja-JP" sz="1800"/>
              <a:t>by T. Saito, Osaka Univ.</a:t>
            </a:r>
            <a:endParaRPr lang="ja-JP" altLang="en-US" sz="1800"/>
          </a:p>
        </p:txBody>
      </p:sp>
      <p:sp>
        <p:nvSpPr>
          <p:cNvPr id="44040" name="テキスト ボックス 1"/>
          <p:cNvSpPr txBox="1">
            <a:spLocks noChangeArrowheads="1"/>
          </p:cNvSpPr>
          <p:nvPr/>
        </p:nvSpPr>
        <p:spPr bwMode="auto">
          <a:xfrm>
            <a:off x="7086600" y="1219200"/>
            <a:ext cx="160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FF6600"/>
                </a:solidFill>
              </a:rPr>
              <a:t>basically zero</a:t>
            </a:r>
            <a:endParaRPr lang="ja-JP" altLang="en-US" sz="1800">
              <a:solidFill>
                <a:srgbClr val="FF6600"/>
              </a:solidFill>
            </a:endParaRPr>
          </a:p>
        </p:txBody>
      </p:sp>
      <p:cxnSp>
        <p:nvCxnSpPr>
          <p:cNvPr id="11" name="直線矢印コネクタ 10"/>
          <p:cNvCxnSpPr/>
          <p:nvPr/>
        </p:nvCxnSpPr>
        <p:spPr>
          <a:xfrm flipH="1" flipV="1">
            <a:off x="4953000" y="533400"/>
            <a:ext cx="838200" cy="2209800"/>
          </a:xfrm>
          <a:prstGeom prst="straightConnector1">
            <a:avLst/>
          </a:prstGeom>
          <a:ln w="57150">
            <a:solidFill>
              <a:srgbClr val="996633"/>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図形グループ 6"/>
          <p:cNvGrpSpPr>
            <a:grpSpLocks/>
          </p:cNvGrpSpPr>
          <p:nvPr/>
        </p:nvGrpSpPr>
        <p:grpSpPr bwMode="auto">
          <a:xfrm>
            <a:off x="0" y="17463"/>
            <a:ext cx="8161338" cy="6858000"/>
            <a:chOff x="492475" y="17733"/>
            <a:chExt cx="8161464" cy="6858000"/>
          </a:xfrm>
        </p:grpSpPr>
        <p:pic>
          <p:nvPicPr>
            <p:cNvPr id="1639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475" y="17733"/>
              <a:ext cx="81614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フリーフォーム 3"/>
            <p:cNvSpPr>
              <a:spLocks/>
            </p:cNvSpPr>
            <p:nvPr/>
          </p:nvSpPr>
          <p:spPr bwMode="auto">
            <a:xfrm>
              <a:off x="6158350" y="3495945"/>
              <a:ext cx="1076342" cy="855663"/>
            </a:xfrm>
            <a:custGeom>
              <a:avLst/>
              <a:gdLst/>
              <a:ahLst/>
              <a:cxnLst/>
              <a:rect l="0" t="0" r="r" b="b"/>
              <a:pathLst>
                <a:path w="1077747" h="856340">
                  <a:moveTo>
                    <a:pt x="978700" y="809737"/>
                  </a:moveTo>
                  <a:cubicBezTo>
                    <a:pt x="968991" y="805853"/>
                    <a:pt x="959588" y="801091"/>
                    <a:pt x="949572" y="798086"/>
                  </a:cubicBezTo>
                  <a:cubicBezTo>
                    <a:pt x="940088" y="795241"/>
                    <a:pt x="930050" y="794661"/>
                    <a:pt x="920444" y="792260"/>
                  </a:cubicBezTo>
                  <a:cubicBezTo>
                    <a:pt x="914487" y="790771"/>
                    <a:pt x="908793" y="788377"/>
                    <a:pt x="902967" y="786435"/>
                  </a:cubicBezTo>
                  <a:cubicBezTo>
                    <a:pt x="887432" y="788377"/>
                    <a:pt x="871467" y="788141"/>
                    <a:pt x="856363" y="792260"/>
                  </a:cubicBezTo>
                  <a:cubicBezTo>
                    <a:pt x="849608" y="794102"/>
                    <a:pt x="845148" y="800780"/>
                    <a:pt x="838886" y="803911"/>
                  </a:cubicBezTo>
                  <a:cubicBezTo>
                    <a:pt x="833393" y="806657"/>
                    <a:pt x="827235" y="807795"/>
                    <a:pt x="821409" y="809737"/>
                  </a:cubicBezTo>
                  <a:cubicBezTo>
                    <a:pt x="815583" y="815562"/>
                    <a:pt x="810636" y="822425"/>
                    <a:pt x="803932" y="827213"/>
                  </a:cubicBezTo>
                  <a:cubicBezTo>
                    <a:pt x="784607" y="841017"/>
                    <a:pt x="782173" y="836538"/>
                    <a:pt x="763153" y="844689"/>
                  </a:cubicBezTo>
                  <a:cubicBezTo>
                    <a:pt x="755171" y="848110"/>
                    <a:pt x="747618" y="852456"/>
                    <a:pt x="739851" y="856340"/>
                  </a:cubicBezTo>
                  <a:cubicBezTo>
                    <a:pt x="728200" y="852456"/>
                    <a:pt x="715428" y="851008"/>
                    <a:pt x="704897" y="844689"/>
                  </a:cubicBezTo>
                  <a:cubicBezTo>
                    <a:pt x="695478" y="839038"/>
                    <a:pt x="688744" y="829728"/>
                    <a:pt x="681595" y="821388"/>
                  </a:cubicBezTo>
                  <a:cubicBezTo>
                    <a:pt x="677038" y="816072"/>
                    <a:pt x="675770" y="807795"/>
                    <a:pt x="669944" y="803911"/>
                  </a:cubicBezTo>
                  <a:cubicBezTo>
                    <a:pt x="663282" y="799470"/>
                    <a:pt x="654409" y="800028"/>
                    <a:pt x="646641" y="798086"/>
                  </a:cubicBezTo>
                  <a:cubicBezTo>
                    <a:pt x="625129" y="765817"/>
                    <a:pt x="641724" y="795890"/>
                    <a:pt x="629165" y="745657"/>
                  </a:cubicBezTo>
                  <a:cubicBezTo>
                    <a:pt x="626186" y="733742"/>
                    <a:pt x="627103" y="718376"/>
                    <a:pt x="617513" y="710704"/>
                  </a:cubicBezTo>
                  <a:lnTo>
                    <a:pt x="588385" y="687402"/>
                  </a:lnTo>
                  <a:cubicBezTo>
                    <a:pt x="577058" y="653420"/>
                    <a:pt x="592390" y="683034"/>
                    <a:pt x="559257" y="664101"/>
                  </a:cubicBezTo>
                  <a:cubicBezTo>
                    <a:pt x="498166" y="629192"/>
                    <a:pt x="578870" y="658986"/>
                    <a:pt x="524304" y="640799"/>
                  </a:cubicBezTo>
                  <a:lnTo>
                    <a:pt x="489350" y="617497"/>
                  </a:lnTo>
                  <a:cubicBezTo>
                    <a:pt x="477699" y="609730"/>
                    <a:pt x="467681" y="598623"/>
                    <a:pt x="454397" y="594195"/>
                  </a:cubicBezTo>
                  <a:lnTo>
                    <a:pt x="436920" y="588370"/>
                  </a:lnTo>
                  <a:cubicBezTo>
                    <a:pt x="431094" y="590312"/>
                    <a:pt x="424811" y="591213"/>
                    <a:pt x="419443" y="594195"/>
                  </a:cubicBezTo>
                  <a:cubicBezTo>
                    <a:pt x="407202" y="600995"/>
                    <a:pt x="396141" y="609730"/>
                    <a:pt x="384490" y="617497"/>
                  </a:cubicBezTo>
                  <a:cubicBezTo>
                    <a:pt x="378664" y="621381"/>
                    <a:pt x="373275" y="626017"/>
                    <a:pt x="367013" y="629148"/>
                  </a:cubicBezTo>
                  <a:cubicBezTo>
                    <a:pt x="355362" y="634973"/>
                    <a:pt x="344083" y="641614"/>
                    <a:pt x="332059" y="646624"/>
                  </a:cubicBezTo>
                  <a:cubicBezTo>
                    <a:pt x="320722" y="651347"/>
                    <a:pt x="297106" y="658275"/>
                    <a:pt x="297106" y="658275"/>
                  </a:cubicBezTo>
                  <a:cubicBezTo>
                    <a:pt x="285455" y="666042"/>
                    <a:pt x="266581" y="668293"/>
                    <a:pt x="262152" y="681577"/>
                  </a:cubicBezTo>
                  <a:cubicBezTo>
                    <a:pt x="255754" y="700769"/>
                    <a:pt x="257940" y="702895"/>
                    <a:pt x="238850" y="716530"/>
                  </a:cubicBezTo>
                  <a:cubicBezTo>
                    <a:pt x="210571" y="736728"/>
                    <a:pt x="223420" y="721331"/>
                    <a:pt x="198070" y="734006"/>
                  </a:cubicBezTo>
                  <a:cubicBezTo>
                    <a:pt x="191808" y="737137"/>
                    <a:pt x="186856" y="742526"/>
                    <a:pt x="180594" y="745657"/>
                  </a:cubicBezTo>
                  <a:cubicBezTo>
                    <a:pt x="171241" y="750334"/>
                    <a:pt x="161294" y="753734"/>
                    <a:pt x="151466" y="757308"/>
                  </a:cubicBezTo>
                  <a:cubicBezTo>
                    <a:pt x="139924" y="761505"/>
                    <a:pt x="116512" y="768959"/>
                    <a:pt x="116512" y="768959"/>
                  </a:cubicBezTo>
                  <a:cubicBezTo>
                    <a:pt x="114570" y="774784"/>
                    <a:pt x="113846" y="781170"/>
                    <a:pt x="110687" y="786435"/>
                  </a:cubicBezTo>
                  <a:cubicBezTo>
                    <a:pt x="94840" y="812846"/>
                    <a:pt x="70373" y="795220"/>
                    <a:pt x="40779" y="792260"/>
                  </a:cubicBezTo>
                  <a:cubicBezTo>
                    <a:pt x="34954" y="786435"/>
                    <a:pt x="25566" y="782705"/>
                    <a:pt x="23303" y="774784"/>
                  </a:cubicBezTo>
                  <a:cubicBezTo>
                    <a:pt x="21103" y="767086"/>
                    <a:pt x="29128" y="759488"/>
                    <a:pt x="29128" y="751482"/>
                  </a:cubicBezTo>
                  <a:cubicBezTo>
                    <a:pt x="29128" y="735827"/>
                    <a:pt x="25132" y="720427"/>
                    <a:pt x="23303" y="704879"/>
                  </a:cubicBezTo>
                  <a:cubicBezTo>
                    <a:pt x="21248" y="687416"/>
                    <a:pt x="21292" y="669615"/>
                    <a:pt x="17477" y="652450"/>
                  </a:cubicBezTo>
                  <a:cubicBezTo>
                    <a:pt x="13481" y="634467"/>
                    <a:pt x="0" y="600021"/>
                    <a:pt x="0" y="600021"/>
                  </a:cubicBezTo>
                  <a:cubicBezTo>
                    <a:pt x="1942" y="574777"/>
                    <a:pt x="1426" y="549223"/>
                    <a:pt x="5826" y="524290"/>
                  </a:cubicBezTo>
                  <a:cubicBezTo>
                    <a:pt x="7335" y="515738"/>
                    <a:pt x="14056" y="508970"/>
                    <a:pt x="17477" y="500988"/>
                  </a:cubicBezTo>
                  <a:cubicBezTo>
                    <a:pt x="19896" y="495344"/>
                    <a:pt x="21814" y="489469"/>
                    <a:pt x="23303" y="483512"/>
                  </a:cubicBezTo>
                  <a:cubicBezTo>
                    <a:pt x="27645" y="466144"/>
                    <a:pt x="25571" y="446330"/>
                    <a:pt x="34954" y="431083"/>
                  </a:cubicBezTo>
                  <a:cubicBezTo>
                    <a:pt x="39361" y="423922"/>
                    <a:pt x="72259" y="403637"/>
                    <a:pt x="87384" y="401956"/>
                  </a:cubicBezTo>
                  <a:cubicBezTo>
                    <a:pt x="116398" y="398732"/>
                    <a:pt x="145640" y="398072"/>
                    <a:pt x="174768" y="396130"/>
                  </a:cubicBezTo>
                  <a:cubicBezTo>
                    <a:pt x="186281" y="392293"/>
                    <a:pt x="201508" y="388921"/>
                    <a:pt x="209722" y="378654"/>
                  </a:cubicBezTo>
                  <a:cubicBezTo>
                    <a:pt x="214596" y="372561"/>
                    <a:pt x="220924" y="333698"/>
                    <a:pt x="221373" y="332051"/>
                  </a:cubicBezTo>
                  <a:cubicBezTo>
                    <a:pt x="224605" y="320203"/>
                    <a:pt x="221373" y="300982"/>
                    <a:pt x="233024" y="297098"/>
                  </a:cubicBezTo>
                  <a:lnTo>
                    <a:pt x="250501" y="291272"/>
                  </a:lnTo>
                  <a:lnTo>
                    <a:pt x="285454" y="256320"/>
                  </a:lnTo>
                  <a:cubicBezTo>
                    <a:pt x="289338" y="252436"/>
                    <a:pt x="292536" y="247716"/>
                    <a:pt x="297106" y="244669"/>
                  </a:cubicBezTo>
                  <a:lnTo>
                    <a:pt x="314582" y="233018"/>
                  </a:lnTo>
                  <a:cubicBezTo>
                    <a:pt x="307277" y="189185"/>
                    <a:pt x="303097" y="181756"/>
                    <a:pt x="314582" y="128160"/>
                  </a:cubicBezTo>
                  <a:cubicBezTo>
                    <a:pt x="315733" y="122789"/>
                    <a:pt x="321321" y="118965"/>
                    <a:pt x="326234" y="116509"/>
                  </a:cubicBezTo>
                  <a:cubicBezTo>
                    <a:pt x="333395" y="112929"/>
                    <a:pt x="341769" y="112626"/>
                    <a:pt x="349536" y="110684"/>
                  </a:cubicBezTo>
                  <a:cubicBezTo>
                    <a:pt x="380606" y="114568"/>
                    <a:pt x="411780" y="117690"/>
                    <a:pt x="442745" y="122335"/>
                  </a:cubicBezTo>
                  <a:cubicBezTo>
                    <a:pt x="450663" y="123523"/>
                    <a:pt x="458379" y="125859"/>
                    <a:pt x="466048" y="128160"/>
                  </a:cubicBezTo>
                  <a:cubicBezTo>
                    <a:pt x="477811" y="131689"/>
                    <a:pt x="501001" y="139811"/>
                    <a:pt x="501001" y="139811"/>
                  </a:cubicBezTo>
                  <a:cubicBezTo>
                    <a:pt x="508769" y="145636"/>
                    <a:pt x="515874" y="152470"/>
                    <a:pt x="524304" y="157287"/>
                  </a:cubicBezTo>
                  <a:cubicBezTo>
                    <a:pt x="537864" y="165035"/>
                    <a:pt x="573588" y="167656"/>
                    <a:pt x="582560" y="168938"/>
                  </a:cubicBezTo>
                  <a:cubicBezTo>
                    <a:pt x="590031" y="167070"/>
                    <a:pt x="614978" y="161467"/>
                    <a:pt x="623339" y="157287"/>
                  </a:cubicBezTo>
                  <a:cubicBezTo>
                    <a:pt x="629601" y="154156"/>
                    <a:pt x="634990" y="149520"/>
                    <a:pt x="640816" y="145636"/>
                  </a:cubicBezTo>
                  <a:cubicBezTo>
                    <a:pt x="664184" y="87216"/>
                    <a:pt x="643236" y="143390"/>
                    <a:pt x="658292" y="93207"/>
                  </a:cubicBezTo>
                  <a:cubicBezTo>
                    <a:pt x="661821" y="81444"/>
                    <a:pt x="669944" y="58255"/>
                    <a:pt x="669944" y="58255"/>
                  </a:cubicBezTo>
                  <a:cubicBezTo>
                    <a:pt x="671886" y="42720"/>
                    <a:pt x="666791" y="24476"/>
                    <a:pt x="675769" y="11651"/>
                  </a:cubicBezTo>
                  <a:cubicBezTo>
                    <a:pt x="682812" y="1590"/>
                    <a:pt x="710723" y="0"/>
                    <a:pt x="710723" y="0"/>
                  </a:cubicBezTo>
                  <a:cubicBezTo>
                    <a:pt x="724316" y="1942"/>
                    <a:pt x="739412" y="-684"/>
                    <a:pt x="751502" y="5826"/>
                  </a:cubicBezTo>
                  <a:cubicBezTo>
                    <a:pt x="766010" y="13638"/>
                    <a:pt x="774805" y="29127"/>
                    <a:pt x="786456" y="40778"/>
                  </a:cubicBezTo>
                  <a:cubicBezTo>
                    <a:pt x="803007" y="57328"/>
                    <a:pt x="818775" y="74813"/>
                    <a:pt x="838886" y="87382"/>
                  </a:cubicBezTo>
                  <a:cubicBezTo>
                    <a:pt x="844093" y="90636"/>
                    <a:pt x="850537" y="91265"/>
                    <a:pt x="856363" y="93207"/>
                  </a:cubicBezTo>
                  <a:cubicBezTo>
                    <a:pt x="864130" y="91265"/>
                    <a:pt x="871967" y="85183"/>
                    <a:pt x="879665" y="87382"/>
                  </a:cubicBezTo>
                  <a:cubicBezTo>
                    <a:pt x="887587" y="89645"/>
                    <a:pt x="888954" y="103948"/>
                    <a:pt x="897142" y="104858"/>
                  </a:cubicBezTo>
                  <a:cubicBezTo>
                    <a:pt x="909348" y="106214"/>
                    <a:pt x="920444" y="97091"/>
                    <a:pt x="932095" y="93207"/>
                  </a:cubicBezTo>
                  <a:cubicBezTo>
                    <a:pt x="941804" y="95149"/>
                    <a:pt x="952122" y="95133"/>
                    <a:pt x="961223" y="99033"/>
                  </a:cubicBezTo>
                  <a:cubicBezTo>
                    <a:pt x="966271" y="101197"/>
                    <a:pt x="968586" y="107253"/>
                    <a:pt x="972875" y="110684"/>
                  </a:cubicBezTo>
                  <a:cubicBezTo>
                    <a:pt x="978342" y="115058"/>
                    <a:pt x="984654" y="118266"/>
                    <a:pt x="990351" y="122335"/>
                  </a:cubicBezTo>
                  <a:cubicBezTo>
                    <a:pt x="998252" y="127978"/>
                    <a:pt x="1005166" y="135096"/>
                    <a:pt x="1013654" y="139811"/>
                  </a:cubicBezTo>
                  <a:cubicBezTo>
                    <a:pt x="1022795" y="144889"/>
                    <a:pt x="1033073" y="147578"/>
                    <a:pt x="1042782" y="151462"/>
                  </a:cubicBezTo>
                  <a:cubicBezTo>
                    <a:pt x="1048608" y="149520"/>
                    <a:pt x="1055917" y="149978"/>
                    <a:pt x="1060259" y="145636"/>
                  </a:cubicBezTo>
                  <a:cubicBezTo>
                    <a:pt x="1064601" y="141294"/>
                    <a:pt x="1063665" y="133804"/>
                    <a:pt x="1066084" y="128160"/>
                  </a:cubicBezTo>
                  <a:cubicBezTo>
                    <a:pt x="1078603" y="98948"/>
                    <a:pt x="1077735" y="114475"/>
                    <a:pt x="1077735" y="99033"/>
                  </a:cubicBezTo>
                </a:path>
              </a:pathLst>
            </a:custGeom>
            <a:noFill/>
            <a:ln w="25400" cap="flat" cmpd="sng">
              <a:solidFill>
                <a:srgbClr val="FF0000"/>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it-IT"/>
            </a:p>
          </p:txBody>
        </p:sp>
        <p:sp>
          <p:nvSpPr>
            <p:cNvPr id="5" name="フリーフォーム 4"/>
            <p:cNvSpPr>
              <a:spLocks/>
            </p:cNvSpPr>
            <p:nvPr/>
          </p:nvSpPr>
          <p:spPr bwMode="auto">
            <a:xfrm>
              <a:off x="6028173" y="5043758"/>
              <a:ext cx="571509" cy="244475"/>
            </a:xfrm>
            <a:custGeom>
              <a:avLst/>
              <a:gdLst>
                <a:gd name="T0" fmla="*/ 489865 w 571261"/>
                <a:gd name="T1" fmla="*/ 244475 h 244815"/>
                <a:gd name="T2" fmla="*/ 454145 w 571261"/>
                <a:gd name="T3" fmla="*/ 239382 h 244815"/>
                <a:gd name="T4" fmla="*/ 449043 w 571261"/>
                <a:gd name="T5" fmla="*/ 224102 h 244815"/>
                <a:gd name="T6" fmla="*/ 428632 w 571261"/>
                <a:gd name="T7" fmla="*/ 208823 h 244815"/>
                <a:gd name="T8" fmla="*/ 362295 w 571261"/>
                <a:gd name="T9" fmla="*/ 173170 h 244815"/>
                <a:gd name="T10" fmla="*/ 321473 w 571261"/>
                <a:gd name="T11" fmla="*/ 152797 h 244815"/>
                <a:gd name="T12" fmla="*/ 306165 w 571261"/>
                <a:gd name="T13" fmla="*/ 147704 h 244815"/>
                <a:gd name="T14" fmla="*/ 280652 w 571261"/>
                <a:gd name="T15" fmla="*/ 137518 h 244815"/>
                <a:gd name="T16" fmla="*/ 173493 w 571261"/>
                <a:gd name="T17" fmla="*/ 132424 h 244815"/>
                <a:gd name="T18" fmla="*/ 147980 w 571261"/>
                <a:gd name="T19" fmla="*/ 127331 h 244815"/>
                <a:gd name="T20" fmla="*/ 40822 w 571261"/>
                <a:gd name="T21" fmla="*/ 112051 h 244815"/>
                <a:gd name="T22" fmla="*/ 30616 w 571261"/>
                <a:gd name="T23" fmla="*/ 91678 h 244815"/>
                <a:gd name="T24" fmla="*/ 20411 w 571261"/>
                <a:gd name="T25" fmla="*/ 61119 h 244815"/>
                <a:gd name="T26" fmla="*/ 15308 w 571261"/>
                <a:gd name="T27" fmla="*/ 45839 h 244815"/>
                <a:gd name="T28" fmla="*/ 0 w 571261"/>
                <a:gd name="T29" fmla="*/ 10187 h 244815"/>
                <a:gd name="T30" fmla="*/ 35720 w 571261"/>
                <a:gd name="T31" fmla="*/ 0 h 244815"/>
                <a:gd name="T32" fmla="*/ 127568 w 571261"/>
                <a:gd name="T33" fmla="*/ 5094 h 244815"/>
                <a:gd name="T34" fmla="*/ 147980 w 571261"/>
                <a:gd name="T35" fmla="*/ 20374 h 244815"/>
                <a:gd name="T36" fmla="*/ 163288 w 571261"/>
                <a:gd name="T37" fmla="*/ 25467 h 244815"/>
                <a:gd name="T38" fmla="*/ 173493 w 571261"/>
                <a:gd name="T39" fmla="*/ 40746 h 244815"/>
                <a:gd name="T40" fmla="*/ 250034 w 571261"/>
                <a:gd name="T41" fmla="*/ 45839 h 244815"/>
                <a:gd name="T42" fmla="*/ 413323 w 571261"/>
                <a:gd name="T43" fmla="*/ 45839 h 244815"/>
                <a:gd name="T44" fmla="*/ 479659 w 571261"/>
                <a:gd name="T45" fmla="*/ 40746 h 244815"/>
                <a:gd name="T46" fmla="*/ 515379 w 571261"/>
                <a:gd name="T47" fmla="*/ 45839 h 244815"/>
                <a:gd name="T48" fmla="*/ 520481 w 571261"/>
                <a:gd name="T49" fmla="*/ 61119 h 244815"/>
                <a:gd name="T50" fmla="*/ 535789 w 571261"/>
                <a:gd name="T51" fmla="*/ 66212 h 244815"/>
                <a:gd name="T52" fmla="*/ 551098 w 571261"/>
                <a:gd name="T53" fmla="*/ 96771 h 244815"/>
                <a:gd name="T54" fmla="*/ 561304 w 571261"/>
                <a:gd name="T55" fmla="*/ 112051 h 244815"/>
                <a:gd name="T56" fmla="*/ 571509 w 571261"/>
                <a:gd name="T57" fmla="*/ 157890 h 244815"/>
                <a:gd name="T58" fmla="*/ 566406 w 571261"/>
                <a:gd name="T59" fmla="*/ 168077 h 2448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71261" h="244815">
                  <a:moveTo>
                    <a:pt x="489652" y="244815"/>
                  </a:moveTo>
                  <a:cubicBezTo>
                    <a:pt x="477751" y="243115"/>
                    <a:pt x="464701" y="245091"/>
                    <a:pt x="453948" y="239715"/>
                  </a:cubicBezTo>
                  <a:cubicBezTo>
                    <a:pt x="449139" y="237311"/>
                    <a:pt x="452290" y="228544"/>
                    <a:pt x="448848" y="224414"/>
                  </a:cubicBezTo>
                  <a:cubicBezTo>
                    <a:pt x="443406" y="217884"/>
                    <a:pt x="435363" y="214054"/>
                    <a:pt x="428446" y="209113"/>
                  </a:cubicBezTo>
                  <a:cubicBezTo>
                    <a:pt x="404242" y="191825"/>
                    <a:pt x="397189" y="190935"/>
                    <a:pt x="362138" y="173411"/>
                  </a:cubicBezTo>
                  <a:cubicBezTo>
                    <a:pt x="362131" y="173407"/>
                    <a:pt x="321342" y="153013"/>
                    <a:pt x="321334" y="153010"/>
                  </a:cubicBezTo>
                  <a:cubicBezTo>
                    <a:pt x="316233" y="151310"/>
                    <a:pt x="311066" y="149797"/>
                    <a:pt x="306032" y="147909"/>
                  </a:cubicBezTo>
                  <a:cubicBezTo>
                    <a:pt x="297459" y="144694"/>
                    <a:pt x="289625" y="138758"/>
                    <a:pt x="280530" y="137709"/>
                  </a:cubicBezTo>
                  <a:cubicBezTo>
                    <a:pt x="245021" y="133612"/>
                    <a:pt x="209122" y="134308"/>
                    <a:pt x="173418" y="132608"/>
                  </a:cubicBezTo>
                  <a:cubicBezTo>
                    <a:pt x="164917" y="130908"/>
                    <a:pt x="156552" y="128259"/>
                    <a:pt x="147916" y="127508"/>
                  </a:cubicBezTo>
                  <a:cubicBezTo>
                    <a:pt x="44681" y="118532"/>
                    <a:pt x="82670" y="140117"/>
                    <a:pt x="40804" y="112207"/>
                  </a:cubicBezTo>
                  <a:cubicBezTo>
                    <a:pt x="37404" y="105407"/>
                    <a:pt x="33427" y="98865"/>
                    <a:pt x="30603" y="91806"/>
                  </a:cubicBezTo>
                  <a:cubicBezTo>
                    <a:pt x="26609" y="81823"/>
                    <a:pt x="23802" y="71405"/>
                    <a:pt x="20402" y="61204"/>
                  </a:cubicBezTo>
                  <a:cubicBezTo>
                    <a:pt x="18702" y="56104"/>
                    <a:pt x="17705" y="50712"/>
                    <a:pt x="15301" y="45903"/>
                  </a:cubicBezTo>
                  <a:cubicBezTo>
                    <a:pt x="2696" y="20693"/>
                    <a:pt x="7504" y="32715"/>
                    <a:pt x="0" y="10201"/>
                  </a:cubicBezTo>
                  <a:cubicBezTo>
                    <a:pt x="7215" y="7796"/>
                    <a:pt x="29302" y="0"/>
                    <a:pt x="35704" y="0"/>
                  </a:cubicBezTo>
                  <a:cubicBezTo>
                    <a:pt x="66354" y="0"/>
                    <a:pt x="96910" y="3401"/>
                    <a:pt x="127513" y="5101"/>
                  </a:cubicBezTo>
                  <a:cubicBezTo>
                    <a:pt x="134314" y="10201"/>
                    <a:pt x="140535" y="16185"/>
                    <a:pt x="147916" y="20402"/>
                  </a:cubicBezTo>
                  <a:cubicBezTo>
                    <a:pt x="152584" y="23069"/>
                    <a:pt x="159019" y="22144"/>
                    <a:pt x="163217" y="25502"/>
                  </a:cubicBezTo>
                  <a:cubicBezTo>
                    <a:pt x="168004" y="29331"/>
                    <a:pt x="167451" y="39399"/>
                    <a:pt x="173418" y="40803"/>
                  </a:cubicBezTo>
                  <a:cubicBezTo>
                    <a:pt x="198298" y="46657"/>
                    <a:pt x="224423" y="44203"/>
                    <a:pt x="249926" y="45903"/>
                  </a:cubicBezTo>
                  <a:cubicBezTo>
                    <a:pt x="315578" y="62314"/>
                    <a:pt x="269875" y="52891"/>
                    <a:pt x="413144" y="45903"/>
                  </a:cubicBezTo>
                  <a:cubicBezTo>
                    <a:pt x="435285" y="44823"/>
                    <a:pt x="457349" y="42503"/>
                    <a:pt x="479451" y="40803"/>
                  </a:cubicBezTo>
                  <a:cubicBezTo>
                    <a:pt x="491352" y="42503"/>
                    <a:pt x="504402" y="40527"/>
                    <a:pt x="515155" y="45903"/>
                  </a:cubicBezTo>
                  <a:cubicBezTo>
                    <a:pt x="519964" y="48307"/>
                    <a:pt x="516453" y="57403"/>
                    <a:pt x="520255" y="61204"/>
                  </a:cubicBezTo>
                  <a:cubicBezTo>
                    <a:pt x="524057" y="65006"/>
                    <a:pt x="530456" y="64604"/>
                    <a:pt x="535557" y="66304"/>
                  </a:cubicBezTo>
                  <a:cubicBezTo>
                    <a:pt x="540658" y="76505"/>
                    <a:pt x="545320" y="86936"/>
                    <a:pt x="550859" y="96906"/>
                  </a:cubicBezTo>
                  <a:cubicBezTo>
                    <a:pt x="553836" y="102264"/>
                    <a:pt x="558319" y="106724"/>
                    <a:pt x="561060" y="112207"/>
                  </a:cubicBezTo>
                  <a:cubicBezTo>
                    <a:pt x="566319" y="122724"/>
                    <a:pt x="571261" y="150278"/>
                    <a:pt x="571261" y="158110"/>
                  </a:cubicBezTo>
                  <a:cubicBezTo>
                    <a:pt x="571261" y="161912"/>
                    <a:pt x="567860" y="164911"/>
                    <a:pt x="566160" y="168311"/>
                  </a:cubicBezTo>
                </a:path>
              </a:pathLst>
            </a:custGeom>
            <a:noFill/>
            <a:ln w="25400" cap="flat" cmpd="sng">
              <a:solidFill>
                <a:srgbClr val="3366FF"/>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it-IT"/>
            </a:p>
          </p:txBody>
        </p:sp>
      </p:grpSp>
      <p:sp>
        <p:nvSpPr>
          <p:cNvPr id="16386" name="テキスト ボックス 5"/>
          <p:cNvSpPr txBox="1">
            <a:spLocks noChangeArrowheads="1"/>
          </p:cNvSpPr>
          <p:nvPr/>
        </p:nvSpPr>
        <p:spPr bwMode="auto">
          <a:xfrm>
            <a:off x="5257800" y="2895600"/>
            <a:ext cx="1312863" cy="646113"/>
          </a:xfrm>
          <a:prstGeom prst="rect">
            <a:avLst/>
          </a:prstGeom>
          <a:solidFill>
            <a:srgbClr val="FFF7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FF0000"/>
                </a:solidFill>
              </a:rPr>
              <a:t>Fukushima </a:t>
            </a:r>
          </a:p>
          <a:p>
            <a:r>
              <a:rPr lang="en-US" altLang="ja-JP" sz="1800">
                <a:solidFill>
                  <a:srgbClr val="FF0000"/>
                </a:solidFill>
              </a:rPr>
              <a:t>prefecture</a:t>
            </a:r>
            <a:endParaRPr lang="ja-JP" altLang="en-US" sz="1800">
              <a:solidFill>
                <a:srgbClr val="FF0000"/>
              </a:solidFill>
            </a:endParaRPr>
          </a:p>
        </p:txBody>
      </p:sp>
      <p:sp>
        <p:nvSpPr>
          <p:cNvPr id="16387" name="テキスト ボックス 7"/>
          <p:cNvSpPr txBox="1">
            <a:spLocks noChangeArrowheads="1"/>
          </p:cNvSpPr>
          <p:nvPr/>
        </p:nvSpPr>
        <p:spPr bwMode="auto">
          <a:xfrm>
            <a:off x="6248400" y="5257800"/>
            <a:ext cx="2122488" cy="369888"/>
          </a:xfrm>
          <a:prstGeom prst="rect">
            <a:avLst/>
          </a:prstGeom>
          <a:solidFill>
            <a:srgbClr val="FFF7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0000FF"/>
                </a:solidFill>
              </a:rPr>
              <a:t>Tokyo Metropolitan </a:t>
            </a:r>
            <a:endParaRPr lang="ja-JP" altLang="en-US" sz="1800">
              <a:solidFill>
                <a:srgbClr val="0000FF"/>
              </a:solidFill>
            </a:endParaRPr>
          </a:p>
        </p:txBody>
      </p:sp>
      <p:sp>
        <p:nvSpPr>
          <p:cNvPr id="9" name="乗算記号 8"/>
          <p:cNvSpPr>
            <a:spLocks/>
          </p:cNvSpPr>
          <p:nvPr/>
        </p:nvSpPr>
        <p:spPr bwMode="auto">
          <a:xfrm>
            <a:off x="6629400" y="3810000"/>
            <a:ext cx="228600" cy="228600"/>
          </a:xfrm>
          <a:custGeom>
            <a:avLst/>
            <a:gdLst>
              <a:gd name="T0" fmla="*/ 35895 w 228600"/>
              <a:gd name="T1" fmla="*/ 73913 h 228600"/>
              <a:gd name="T2" fmla="*/ 73913 w 228600"/>
              <a:gd name="T3" fmla="*/ 35895 h 228600"/>
              <a:gd name="T4" fmla="*/ 114300 w 228600"/>
              <a:gd name="T5" fmla="*/ 76281 h 228600"/>
              <a:gd name="T6" fmla="*/ 154687 w 228600"/>
              <a:gd name="T7" fmla="*/ 35895 h 228600"/>
              <a:gd name="T8" fmla="*/ 192705 w 228600"/>
              <a:gd name="T9" fmla="*/ 73913 h 228600"/>
              <a:gd name="T10" fmla="*/ 152319 w 228600"/>
              <a:gd name="T11" fmla="*/ 114300 h 228600"/>
              <a:gd name="T12" fmla="*/ 192705 w 228600"/>
              <a:gd name="T13" fmla="*/ 154687 h 228600"/>
              <a:gd name="T14" fmla="*/ 154687 w 228600"/>
              <a:gd name="T15" fmla="*/ 192705 h 228600"/>
              <a:gd name="T16" fmla="*/ 114300 w 228600"/>
              <a:gd name="T17" fmla="*/ 152319 h 228600"/>
              <a:gd name="T18" fmla="*/ 73913 w 228600"/>
              <a:gd name="T19" fmla="*/ 192705 h 228600"/>
              <a:gd name="T20" fmla="*/ 35895 w 228600"/>
              <a:gd name="T21" fmla="*/ 154687 h 228600"/>
              <a:gd name="T22" fmla="*/ 76281 w 228600"/>
              <a:gd name="T23" fmla="*/ 114300 h 228600"/>
              <a:gd name="T24" fmla="*/ 35895 w 228600"/>
              <a:gd name="T25" fmla="*/ 73913 h 228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8600" h="228600">
                <a:moveTo>
                  <a:pt x="35895" y="73913"/>
                </a:moveTo>
                <a:lnTo>
                  <a:pt x="73913" y="35895"/>
                </a:lnTo>
                <a:lnTo>
                  <a:pt x="114300" y="76281"/>
                </a:lnTo>
                <a:lnTo>
                  <a:pt x="154687" y="35895"/>
                </a:lnTo>
                <a:lnTo>
                  <a:pt x="192705" y="73913"/>
                </a:lnTo>
                <a:lnTo>
                  <a:pt x="152319" y="114300"/>
                </a:lnTo>
                <a:lnTo>
                  <a:pt x="192705" y="154687"/>
                </a:lnTo>
                <a:lnTo>
                  <a:pt x="154687" y="192705"/>
                </a:lnTo>
                <a:lnTo>
                  <a:pt x="114300" y="152319"/>
                </a:lnTo>
                <a:lnTo>
                  <a:pt x="73913" y="192705"/>
                </a:lnTo>
                <a:lnTo>
                  <a:pt x="35895" y="154687"/>
                </a:lnTo>
                <a:lnTo>
                  <a:pt x="76281" y="114300"/>
                </a:lnTo>
                <a:lnTo>
                  <a:pt x="35895" y="73913"/>
                </a:lnTo>
                <a:close/>
              </a:path>
            </a:pathLst>
          </a:custGeom>
          <a:solidFill>
            <a:srgbClr val="FF6600"/>
          </a:solidFill>
          <a:ln w="9525" cap="flat" cmpd="sng">
            <a:solidFill>
              <a:srgbClr val="3366FF"/>
            </a:solidFill>
            <a:prstDash val="solid"/>
            <a:round/>
            <a:headEnd/>
            <a:tailEnd/>
          </a:ln>
          <a:effectLst>
            <a:outerShdw blurRad="40000" dist="23000" dir="5400000" rotWithShape="0">
              <a:srgbClr val="000000">
                <a:alpha val="34999"/>
              </a:srgbClr>
            </a:outerShdw>
          </a:effectLst>
        </p:spPr>
        <p:txBody>
          <a:bodyPr anchor="ctr"/>
          <a:lstStyle/>
          <a:p>
            <a:endParaRPr lang="it-IT"/>
          </a:p>
        </p:txBody>
      </p:sp>
      <p:cxnSp>
        <p:nvCxnSpPr>
          <p:cNvPr id="11" name="直線矢印コネクタ 10"/>
          <p:cNvCxnSpPr>
            <a:cxnSpLocks noChangeShapeType="1"/>
            <a:stCxn id="5" idx="24"/>
            <a:endCxn id="9" idx="3"/>
          </p:cNvCxnSpPr>
          <p:nvPr/>
        </p:nvCxnSpPr>
        <p:spPr bwMode="auto">
          <a:xfrm flipV="1">
            <a:off x="6056313" y="3983038"/>
            <a:ext cx="628650" cy="1122362"/>
          </a:xfrm>
          <a:prstGeom prst="straightConnector1">
            <a:avLst/>
          </a:prstGeom>
          <a:noFill/>
          <a:ln w="25400">
            <a:solidFill>
              <a:srgbClr val="17CBE3"/>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390" name="テキスト ボックス 13"/>
          <p:cNvSpPr txBox="1">
            <a:spLocks noChangeArrowheads="1"/>
          </p:cNvSpPr>
          <p:nvPr/>
        </p:nvSpPr>
        <p:spPr bwMode="auto">
          <a:xfrm>
            <a:off x="6400800" y="4419600"/>
            <a:ext cx="1139825" cy="3698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0000FF"/>
                </a:solidFill>
              </a:rPr>
              <a:t>~ 200 km</a:t>
            </a:r>
            <a:endParaRPr lang="ja-JP" altLang="en-US" sz="1800">
              <a:solidFill>
                <a:srgbClr val="0000FF"/>
              </a:solidFill>
            </a:endParaRPr>
          </a:p>
        </p:txBody>
      </p:sp>
      <p:sp>
        <p:nvSpPr>
          <p:cNvPr id="15" name="テキスト ボックス 14"/>
          <p:cNvSpPr txBox="1"/>
          <p:nvPr/>
        </p:nvSpPr>
        <p:spPr>
          <a:xfrm>
            <a:off x="3124200" y="914400"/>
            <a:ext cx="2225675" cy="2092325"/>
          </a:xfrm>
          <a:prstGeom prst="rect">
            <a:avLst/>
          </a:prstGeom>
          <a:solidFill>
            <a:schemeClr val="bg1">
              <a:lumMod val="85000"/>
            </a:schemeClr>
          </a:solidFill>
        </p:spPr>
        <p:txBody>
          <a:bodyPr wrap="none">
            <a:spAutoFit/>
          </a:bodyPr>
          <a:lstStyle/>
          <a:p>
            <a:pPr>
              <a:defRPr/>
            </a:pPr>
            <a:r>
              <a:rPr lang="en-US" altLang="ja-JP" sz="1600" dirty="0">
                <a:latin typeface="Arial" charset="0"/>
                <a:ea typeface="ＭＳ Ｐゴシック" charset="0"/>
                <a:cs typeface="ＭＳ Ｐゴシック" charset="0"/>
              </a:rPr>
              <a:t>Fukushima prefecture:</a:t>
            </a:r>
          </a:p>
          <a:p>
            <a:pPr>
              <a:defRPr/>
            </a:pPr>
            <a:r>
              <a:rPr lang="en-US" altLang="ja-JP" sz="1600" dirty="0">
                <a:latin typeface="Arial" charset="0"/>
                <a:ea typeface="ＭＳ Ｐゴシック" charset="0"/>
                <a:cs typeface="ＭＳ Ｐゴシック" charset="0"/>
              </a:rPr>
              <a:t>Rural area</a:t>
            </a:r>
          </a:p>
          <a:p>
            <a:pPr>
              <a:defRPr/>
            </a:pPr>
            <a:r>
              <a:rPr lang="en-US" altLang="ja-JP" sz="1600" dirty="0">
                <a:latin typeface="Arial" charset="0"/>
                <a:ea typeface="ＭＳ Ｐゴシック" charset="0"/>
                <a:cs typeface="ＭＳ Ｐゴシック" charset="0"/>
              </a:rPr>
              <a:t>Population low</a:t>
            </a:r>
          </a:p>
          <a:p>
            <a:pPr>
              <a:defRPr/>
            </a:pPr>
            <a:r>
              <a:rPr lang="en-US" altLang="ja-JP" sz="1600" dirty="0">
                <a:latin typeface="Arial" charset="0"/>
                <a:ea typeface="ＭＳ Ｐゴシック" charset="0"/>
                <a:cs typeface="ＭＳ Ｐゴシック" charset="0"/>
              </a:rPr>
              <a:t>Many big power plants</a:t>
            </a:r>
          </a:p>
          <a:p>
            <a:pPr>
              <a:defRPr/>
            </a:pPr>
            <a:r>
              <a:rPr lang="en-US" altLang="ja-JP" sz="1600" dirty="0">
                <a:latin typeface="Arial" charset="0"/>
                <a:ea typeface="ＭＳ Ｐゴシック" charset="0"/>
                <a:cs typeface="ＭＳ Ｐゴシック" charset="0"/>
              </a:rPr>
              <a:t>   10 nuclear </a:t>
            </a:r>
          </a:p>
          <a:p>
            <a:pPr>
              <a:defRPr/>
            </a:pPr>
            <a:r>
              <a:rPr lang="en-US" altLang="ja-JP" sz="1600" dirty="0">
                <a:latin typeface="Arial" charset="0"/>
                <a:ea typeface="ＭＳ Ｐゴシック" charset="0"/>
                <a:cs typeface="ＭＳ Ｐゴシック" charset="0"/>
              </a:rPr>
              <a:t>     4  oil</a:t>
            </a:r>
          </a:p>
          <a:p>
            <a:pPr>
              <a:defRPr/>
            </a:pPr>
            <a:r>
              <a:rPr lang="en-US" altLang="ja-JP" sz="1600" dirty="0">
                <a:latin typeface="Arial" charset="0"/>
                <a:ea typeface="ＭＳ Ｐゴシック" charset="0"/>
                <a:cs typeface="ＭＳ Ｐゴシック" charset="0"/>
              </a:rPr>
              <a:t>     2  coal</a:t>
            </a:r>
          </a:p>
          <a:p>
            <a:pPr>
              <a:defRPr/>
            </a:pPr>
            <a:r>
              <a:rPr lang="en-US" altLang="ja-JP" sz="1600" dirty="0">
                <a:latin typeface="Arial" charset="0"/>
                <a:ea typeface="ＭＳ Ｐゴシック" charset="0"/>
                <a:cs typeface="ＭＳ Ｐゴシック" charset="0"/>
              </a:rPr>
              <a:t>  all by TEPCO</a:t>
            </a:r>
            <a:r>
              <a:rPr lang="en-US" altLang="ja-JP" dirty="0">
                <a:latin typeface="Arial" charset="0"/>
                <a:ea typeface="ＭＳ Ｐゴシック" charset="0"/>
                <a:cs typeface="ＭＳ Ｐゴシック" charset="0"/>
              </a:rPr>
              <a:t>   </a:t>
            </a:r>
            <a:endParaRPr lang="ja-JP" altLang="en-US" dirty="0">
              <a:latin typeface="Arial" charset="0"/>
              <a:ea typeface="ＭＳ Ｐゴシック" charset="0"/>
              <a:cs typeface="ＭＳ Ｐゴシック" charset="0"/>
            </a:endParaRPr>
          </a:p>
        </p:txBody>
      </p:sp>
      <p:sp>
        <p:nvSpPr>
          <p:cNvPr id="6" name="円/楕円 5"/>
          <p:cNvSpPr>
            <a:spLocks noChangeArrowheads="1"/>
          </p:cNvSpPr>
          <p:nvPr/>
        </p:nvSpPr>
        <p:spPr bwMode="auto">
          <a:xfrm rot="1221811">
            <a:off x="7497763" y="1900238"/>
            <a:ext cx="412750" cy="2438400"/>
          </a:xfrm>
          <a:prstGeom prst="ellipse">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endParaRPr lang="ja-JP" altLang="en-US">
              <a:solidFill>
                <a:srgbClr val="FFFFFF"/>
              </a:solidFill>
            </a:endParaRPr>
          </a:p>
        </p:txBody>
      </p:sp>
      <p:sp>
        <p:nvSpPr>
          <p:cNvPr id="7" name="テキスト ボックス 6"/>
          <p:cNvSpPr txBox="1"/>
          <p:nvPr/>
        </p:nvSpPr>
        <p:spPr>
          <a:xfrm>
            <a:off x="6629400" y="1219200"/>
            <a:ext cx="1416050" cy="646113"/>
          </a:xfrm>
          <a:prstGeom prst="rect">
            <a:avLst/>
          </a:prstGeom>
          <a:solidFill>
            <a:schemeClr val="accent5">
              <a:lumMod val="90000"/>
            </a:schemeClr>
          </a:solidFill>
        </p:spPr>
        <p:txBody>
          <a:bodyPr wrap="none">
            <a:spAutoFit/>
          </a:bodyPr>
          <a:lstStyle/>
          <a:p>
            <a:pPr>
              <a:defRPr/>
            </a:pPr>
            <a:r>
              <a:rPr lang="en-US" altLang="ja-JP" dirty="0">
                <a:latin typeface="Arial" charset="0"/>
                <a:ea typeface="ＭＳ Ｐゴシック" charset="0"/>
                <a:cs typeface="ＭＳ Ｐゴシック" charset="0"/>
              </a:rPr>
              <a:t>Earthquake </a:t>
            </a:r>
          </a:p>
          <a:p>
            <a:pPr>
              <a:defRPr/>
            </a:pPr>
            <a:r>
              <a:rPr lang="en-US" altLang="ja-JP" dirty="0">
                <a:latin typeface="Arial" charset="0"/>
                <a:ea typeface="ＭＳ Ｐゴシック" charset="0"/>
                <a:cs typeface="ＭＳ Ｐゴシック" charset="0"/>
              </a:rPr>
              <a:t>started here</a:t>
            </a:r>
            <a:endParaRPr lang="ja-JP" altLang="en-US"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667000"/>
            <a:ext cx="5305425"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8" name="グループ化 2"/>
          <p:cNvGrpSpPr>
            <a:grpSpLocks/>
          </p:cNvGrpSpPr>
          <p:nvPr/>
        </p:nvGrpSpPr>
        <p:grpSpPr bwMode="auto">
          <a:xfrm>
            <a:off x="304800" y="228600"/>
            <a:ext cx="4876800" cy="3733800"/>
            <a:chOff x="851011" y="457200"/>
            <a:chExt cx="7548293" cy="5715000"/>
          </a:xfrm>
        </p:grpSpPr>
        <p:pic>
          <p:nvPicPr>
            <p:cNvPr id="450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11" y="762000"/>
              <a:ext cx="754829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テキスト ボックス 4"/>
            <p:cNvSpPr txBox="1">
              <a:spLocks noChangeArrowheads="1"/>
            </p:cNvSpPr>
            <p:nvPr/>
          </p:nvSpPr>
          <p:spPr bwMode="auto">
            <a:xfrm>
              <a:off x="1447799" y="457200"/>
              <a:ext cx="1258755" cy="5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May 2</a:t>
              </a:r>
            </a:p>
          </p:txBody>
        </p:sp>
      </p:grpSp>
      <p:sp>
        <p:nvSpPr>
          <p:cNvPr id="45059" name="テキスト ボックス 5"/>
          <p:cNvSpPr txBox="1">
            <a:spLocks noChangeArrowheads="1"/>
          </p:cNvSpPr>
          <p:nvPr/>
        </p:nvSpPr>
        <p:spPr bwMode="auto">
          <a:xfrm>
            <a:off x="7543800" y="2286000"/>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June 9</a:t>
            </a:r>
            <a:endParaRPr lang="ja-JP" altLang="en-US" sz="1800"/>
          </a:p>
        </p:txBody>
      </p:sp>
      <p:sp>
        <p:nvSpPr>
          <p:cNvPr id="45060" name="テキスト ボックス 1"/>
          <p:cNvSpPr txBox="1">
            <a:spLocks noChangeArrowheads="1"/>
          </p:cNvSpPr>
          <p:nvPr/>
        </p:nvSpPr>
        <p:spPr bwMode="auto">
          <a:xfrm>
            <a:off x="5562600" y="609600"/>
            <a:ext cx="2073275" cy="830263"/>
          </a:xfrm>
          <a:prstGeom prst="rect">
            <a:avLst/>
          </a:prstGeom>
          <a:solidFill>
            <a:srgbClr val="FFFF9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t>However,</a:t>
            </a:r>
            <a:r>
              <a:rPr lang="en-US" altLang="ja-JP" baseline="30000"/>
              <a:t> </a:t>
            </a:r>
          </a:p>
          <a:p>
            <a:r>
              <a:rPr lang="en-US" altLang="ja-JP" baseline="30000"/>
              <a:t> 131</a:t>
            </a:r>
            <a:r>
              <a:rPr lang="en-US" altLang="ja-JP"/>
              <a:t>I was gone </a:t>
            </a:r>
            <a:endParaRPr lang="ja-JP"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533400"/>
            <a:ext cx="8788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テキスト ボックス 2"/>
          <p:cNvSpPr txBox="1">
            <a:spLocks noChangeArrowheads="1"/>
          </p:cNvSpPr>
          <p:nvPr/>
        </p:nvSpPr>
        <p:spPr bwMode="auto">
          <a:xfrm>
            <a:off x="6096000" y="1676400"/>
            <a:ext cx="698500" cy="461963"/>
          </a:xfrm>
          <a:prstGeom prst="rect">
            <a:avLst/>
          </a:prstGeom>
          <a:solidFill>
            <a:srgbClr val="FFE90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baseline="30000"/>
              <a:t>131</a:t>
            </a:r>
            <a:r>
              <a:rPr lang="en-US" altLang="ja-JP"/>
              <a:t> I</a:t>
            </a:r>
            <a:endParaRPr lang="ja-JP" altLang="en-US"/>
          </a:p>
        </p:txBody>
      </p:sp>
      <p:sp>
        <p:nvSpPr>
          <p:cNvPr id="46083" name="テキスト ボックス 3"/>
          <p:cNvSpPr txBox="1">
            <a:spLocks noChangeArrowheads="1"/>
          </p:cNvSpPr>
          <p:nvPr/>
        </p:nvSpPr>
        <p:spPr bwMode="auto">
          <a:xfrm>
            <a:off x="7772400" y="3886200"/>
            <a:ext cx="809625" cy="369888"/>
          </a:xfrm>
          <a:prstGeom prst="rect">
            <a:avLst/>
          </a:prstGeom>
          <a:solidFill>
            <a:srgbClr val="FFE90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Bq/m</a:t>
            </a:r>
            <a:r>
              <a:rPr lang="en-US" altLang="ja-JP" sz="1800" baseline="30000"/>
              <a:t>2</a:t>
            </a:r>
            <a:endParaRPr lang="ja-JP" altLang="en-US" sz="1800" baseline="30000"/>
          </a:p>
        </p:txBody>
      </p:sp>
      <p:sp>
        <p:nvSpPr>
          <p:cNvPr id="46084" name="テキスト ボックス 4"/>
          <p:cNvSpPr txBox="1">
            <a:spLocks noChangeArrowheads="1"/>
          </p:cNvSpPr>
          <p:nvPr/>
        </p:nvSpPr>
        <p:spPr bwMode="auto">
          <a:xfrm>
            <a:off x="152400" y="457200"/>
            <a:ext cx="3725863"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too late for  </a:t>
            </a:r>
            <a:r>
              <a:rPr lang="en-US" altLang="ja-JP" sz="1800" baseline="30000"/>
              <a:t>131</a:t>
            </a:r>
            <a:r>
              <a:rPr lang="en-US" altLang="ja-JP" sz="1800"/>
              <a:t> I  (half life : 8days)</a:t>
            </a:r>
            <a:endParaRPr lang="ja-JP" altLang="en-US" sz="1800"/>
          </a:p>
        </p:txBody>
      </p:sp>
      <p:sp>
        <p:nvSpPr>
          <p:cNvPr id="46085" name="テキスト ボックス 5"/>
          <p:cNvSpPr txBox="1">
            <a:spLocks noChangeArrowheads="1"/>
          </p:cNvSpPr>
          <p:nvPr/>
        </p:nvSpPr>
        <p:spPr bwMode="auto">
          <a:xfrm>
            <a:off x="228600" y="914400"/>
            <a:ext cx="3867150" cy="923925"/>
          </a:xfrm>
          <a:prstGeom prst="rect">
            <a:avLst/>
          </a:prstGeom>
          <a:solidFill>
            <a:srgbClr val="FFF7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gamma ray from the decay of </a:t>
            </a:r>
            <a:r>
              <a:rPr lang="en-US" altLang="ja-JP" sz="1800" baseline="30000"/>
              <a:t>131</a:t>
            </a:r>
            <a:r>
              <a:rPr lang="en-US" altLang="ja-JP" sz="1800"/>
              <a:t>I is </a:t>
            </a:r>
          </a:p>
          <a:p>
            <a:r>
              <a:rPr lang="en-US" altLang="ja-JP" sz="1800"/>
              <a:t>buried by Compton gammas </a:t>
            </a:r>
          </a:p>
          <a:p>
            <a:r>
              <a:rPr lang="en-US" altLang="ja-JP" sz="1800"/>
              <a:t>from the decays of  Cs isotopes</a:t>
            </a:r>
            <a:endParaRPr lang="ja-JP" altLang="en-US" sz="1800"/>
          </a:p>
        </p:txBody>
      </p:sp>
      <p:sp>
        <p:nvSpPr>
          <p:cNvPr id="46086" name="テキスト ボックス 1"/>
          <p:cNvSpPr txBox="1">
            <a:spLocks noChangeArrowheads="1"/>
          </p:cNvSpPr>
          <p:nvPr/>
        </p:nvSpPr>
        <p:spPr bwMode="auto">
          <a:xfrm>
            <a:off x="228600" y="3886200"/>
            <a:ext cx="4518025" cy="2554288"/>
          </a:xfrm>
          <a:prstGeom prst="rect">
            <a:avLst/>
          </a:prstGeom>
          <a:solidFill>
            <a:srgbClr val="FFF7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solidFill>
                  <a:srgbClr val="1207FF"/>
                </a:solidFill>
              </a:rPr>
              <a:t>Bureaucracy needs some steps</a:t>
            </a:r>
          </a:p>
          <a:p>
            <a:r>
              <a:rPr lang="en-US" altLang="ja-JP" sz="2000">
                <a:solidFill>
                  <a:srgbClr val="1207FF"/>
                </a:solidFill>
                <a:sym typeface="Wingdings" pitchFamily="2" charset="2"/>
              </a:rPr>
              <a:t> </a:t>
            </a:r>
            <a:r>
              <a:rPr lang="en-US" altLang="ja-JP" sz="2000">
                <a:solidFill>
                  <a:srgbClr val="1207FF"/>
                </a:solidFill>
              </a:rPr>
              <a:t>prompt action was impossible</a:t>
            </a:r>
          </a:p>
          <a:p>
            <a:endParaRPr lang="en-US" altLang="ja-JP" sz="2000">
              <a:solidFill>
                <a:srgbClr val="1207FF"/>
              </a:solidFill>
            </a:endParaRPr>
          </a:p>
          <a:p>
            <a:r>
              <a:rPr lang="en-US" altLang="ja-JP" sz="2000">
                <a:solidFill>
                  <a:srgbClr val="1207FF"/>
                </a:solidFill>
              </a:rPr>
              <a:t>But we need administrative</a:t>
            </a:r>
          </a:p>
          <a:p>
            <a:r>
              <a:rPr lang="en-US" altLang="ja-JP" sz="2000">
                <a:solidFill>
                  <a:srgbClr val="1207FF"/>
                </a:solidFill>
              </a:rPr>
              <a:t>endorsement for large-scale operation</a:t>
            </a:r>
          </a:p>
          <a:p>
            <a:endParaRPr lang="en-US" altLang="ja-JP" sz="2000">
              <a:solidFill>
                <a:srgbClr val="1207FF"/>
              </a:solidFill>
            </a:endParaRPr>
          </a:p>
          <a:p>
            <a:r>
              <a:rPr lang="en-US" altLang="ja-JP" sz="2000">
                <a:solidFill>
                  <a:srgbClr val="1207FF"/>
                </a:solidFill>
                <a:sym typeface="Wingdings" pitchFamily="2" charset="2"/>
              </a:rPr>
              <a:t> Need for the framework </a:t>
            </a:r>
          </a:p>
          <a:p>
            <a:r>
              <a:rPr lang="en-US" altLang="ja-JP" sz="2000">
                <a:solidFill>
                  <a:srgbClr val="1207FF"/>
                </a:solidFill>
                <a:sym typeface="Wingdings" pitchFamily="2" charset="2"/>
              </a:rPr>
              <a:t>        for quick scientific action scheme</a:t>
            </a:r>
            <a:r>
              <a:rPr lang="en-US" altLang="ja-JP" sz="2000">
                <a:solidFill>
                  <a:srgbClr val="1207FF"/>
                </a:solidFill>
              </a:rPr>
              <a:t> </a:t>
            </a:r>
            <a:r>
              <a:rPr lang="en-US" altLang="ja-JP" sz="1800"/>
              <a:t> </a:t>
            </a:r>
            <a:endParaRPr lang="ja-JP"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テキスト ボックス 1"/>
          <p:cNvSpPr txBox="1">
            <a:spLocks noChangeArrowheads="1"/>
          </p:cNvSpPr>
          <p:nvPr/>
        </p:nvSpPr>
        <p:spPr bwMode="auto">
          <a:xfrm>
            <a:off x="685800" y="152400"/>
            <a:ext cx="2859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solidFill>
                  <a:srgbClr val="FF0000"/>
                </a:solidFill>
              </a:rPr>
              <a:t>Present situation</a:t>
            </a:r>
          </a:p>
        </p:txBody>
      </p:sp>
      <p:pic>
        <p:nvPicPr>
          <p:cNvPr id="47106"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91440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矢印コネクタ 2"/>
          <p:cNvCxnSpPr/>
          <p:nvPr/>
        </p:nvCxnSpPr>
        <p:spPr>
          <a:xfrm flipV="1">
            <a:off x="8153400" y="5867400"/>
            <a:ext cx="0" cy="76200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番号プレースホルダ 1"/>
          <p:cNvSpPr>
            <a:spLocks noGrp="1"/>
          </p:cNvSpPr>
          <p:nvPr>
            <p:ph type="sldNum" sz="quarter" idx="12"/>
          </p:nvPr>
        </p:nvSpPr>
        <p:spPr>
          <a:xfrm>
            <a:off x="-228600" y="63166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gn="l"/>
            <a:fld id="{EFCE26AF-EBBB-4E9A-919C-009F022FC70E}" type="slidenum">
              <a:rPr lang="en-US" altLang="ja-JP" sz="1400">
                <a:solidFill>
                  <a:srgbClr val="898989"/>
                </a:solidFill>
                <a:latin typeface="Calibri" pitchFamily="34" charset="0"/>
              </a:rPr>
              <a:pPr algn="l"/>
              <a:t>33</a:t>
            </a:fld>
            <a:endParaRPr lang="en-US" altLang="ja-JP" sz="1400">
              <a:solidFill>
                <a:srgbClr val="898989"/>
              </a:solidFill>
              <a:latin typeface="Calibri" pitchFamily="34" charset="0"/>
            </a:endParaRPr>
          </a:p>
        </p:txBody>
      </p:sp>
      <p:sp>
        <p:nvSpPr>
          <p:cNvPr id="48130" name="フッター プレースホルダ 2"/>
          <p:cNvSpPr>
            <a:spLocks noGrp="1"/>
          </p:cNvSpPr>
          <p:nvPr>
            <p:ph type="ftr" sz="quarter" idx="11"/>
          </p:nvPr>
        </p:nvSpPr>
        <p:spPr>
          <a:xfrm>
            <a:off x="2438400" y="6316663"/>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400">
                <a:solidFill>
                  <a:srgbClr val="898989"/>
                </a:solidFill>
                <a:latin typeface="Calibri" pitchFamily="34" charset="0"/>
              </a:rPr>
              <a:t>© 2011 </a:t>
            </a:r>
            <a:r>
              <a:rPr lang="ja-JP" altLang="en-US" sz="1400">
                <a:solidFill>
                  <a:srgbClr val="898989"/>
                </a:solidFill>
                <a:latin typeface="Calibri" pitchFamily="34" charset="0"/>
              </a:rPr>
              <a:t>放射線医学総合研究所</a:t>
            </a:r>
            <a:endParaRPr lang="en-US" altLang="ja-JP" sz="1400">
              <a:solidFill>
                <a:srgbClr val="898989"/>
              </a:solidFill>
              <a:latin typeface="Calibri" pitchFamily="34" charset="0"/>
            </a:endParaRP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7325"/>
            <a:ext cx="9144000"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線コネクタ 8"/>
          <p:cNvCxnSpPr/>
          <p:nvPr/>
        </p:nvCxnSpPr>
        <p:spPr>
          <a:xfrm>
            <a:off x="2949575" y="4005263"/>
            <a:ext cx="1728788"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48133" name="テキスト ボックス 4"/>
          <p:cNvSpPr txBox="1">
            <a:spLocks noChangeArrowheads="1"/>
          </p:cNvSpPr>
          <p:nvPr/>
        </p:nvSpPr>
        <p:spPr bwMode="auto">
          <a:xfrm>
            <a:off x="3022600" y="3716338"/>
            <a:ext cx="1735138" cy="338137"/>
          </a:xfrm>
          <a:prstGeom prst="rect">
            <a:avLst/>
          </a:prstGeom>
          <a:solidFill>
            <a:schemeClr val="bg1"/>
          </a:solidFill>
          <a:ln w="28575">
            <a:solidFill>
              <a:srgbClr val="00B050"/>
            </a:solidFill>
            <a:miter lim="800000"/>
            <a:headEnd/>
            <a:tailEnd/>
          </a:ln>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600" b="1">
                <a:solidFill>
                  <a:srgbClr val="00B050"/>
                </a:solidFill>
              </a:rPr>
              <a:t>my annual dose</a:t>
            </a:r>
            <a:endParaRPr lang="ja-JP" altLang="en-US" sz="1600" b="1">
              <a:solidFill>
                <a:srgbClr val="00B050"/>
              </a:solidFill>
            </a:endParaRPr>
          </a:p>
        </p:txBody>
      </p:sp>
      <p:sp>
        <p:nvSpPr>
          <p:cNvPr id="7" name="正方形/長方形 6"/>
          <p:cNvSpPr/>
          <p:nvPr/>
        </p:nvSpPr>
        <p:spPr>
          <a:xfrm>
            <a:off x="2949575" y="5661025"/>
            <a:ext cx="187325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endParaRPr>
          </a:p>
        </p:txBody>
      </p:sp>
      <p:cxnSp>
        <p:nvCxnSpPr>
          <p:cNvPr id="3" name="直線コネクタ 2"/>
          <p:cNvCxnSpPr>
            <a:cxnSpLocks noChangeShapeType="1"/>
          </p:cNvCxnSpPr>
          <p:nvPr/>
        </p:nvCxnSpPr>
        <p:spPr bwMode="auto">
          <a:xfrm>
            <a:off x="2514600" y="3500438"/>
            <a:ext cx="5257800"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8136" name="テキスト ボックス 7"/>
          <p:cNvSpPr txBox="1">
            <a:spLocks noChangeArrowheads="1"/>
          </p:cNvSpPr>
          <p:nvPr/>
        </p:nvSpPr>
        <p:spPr bwMode="auto">
          <a:xfrm>
            <a:off x="7229475" y="3886200"/>
            <a:ext cx="1914525" cy="1477963"/>
          </a:xfrm>
          <a:prstGeom prst="rect">
            <a:avLst/>
          </a:prstGeom>
          <a:solidFill>
            <a:srgbClr val="FFF7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FF0000"/>
                </a:solidFill>
              </a:rPr>
              <a:t>20 mSv/y (body)</a:t>
            </a:r>
          </a:p>
          <a:p>
            <a:r>
              <a:rPr lang="en-US" altLang="ja-JP" sz="1800">
                <a:solidFill>
                  <a:srgbClr val="FF0000"/>
                </a:solidFill>
              </a:rPr>
              <a:t>upper limit of</a:t>
            </a:r>
          </a:p>
          <a:p>
            <a:r>
              <a:rPr lang="en-US" altLang="ja-JP" sz="1800">
                <a:solidFill>
                  <a:srgbClr val="FF0000"/>
                </a:solidFill>
              </a:rPr>
              <a:t>normal citizen</a:t>
            </a:r>
          </a:p>
          <a:p>
            <a:r>
              <a:rPr lang="en-US" altLang="ja-JP" sz="1800">
                <a:solidFill>
                  <a:srgbClr val="0000FF"/>
                </a:solidFill>
              </a:rPr>
              <a:t>(ICRP 20-100)</a:t>
            </a:r>
          </a:p>
          <a:p>
            <a:r>
              <a:rPr lang="en-US" altLang="ja-JP" sz="1800">
                <a:solidFill>
                  <a:srgbClr val="FF0000"/>
                </a:solidFill>
              </a:rPr>
              <a:t>-&gt; 3.8 </a:t>
            </a:r>
            <a:r>
              <a:rPr lang="en-US" altLang="ja-JP" sz="1800">
                <a:solidFill>
                  <a:srgbClr val="FF0000"/>
                </a:solidFill>
                <a:latin typeface="Symbol" pitchFamily="18" charset="2"/>
              </a:rPr>
              <a:t>m</a:t>
            </a:r>
            <a:r>
              <a:rPr lang="en-US" altLang="ja-JP" sz="1800">
                <a:solidFill>
                  <a:srgbClr val="FF0000"/>
                </a:solidFill>
              </a:rPr>
              <a:t>Sv/h (air)</a:t>
            </a:r>
            <a:endParaRPr lang="ja-JP" altLang="en-US" sz="1800">
              <a:solidFill>
                <a:srgbClr val="FF0000"/>
              </a:solidFill>
            </a:endParaRPr>
          </a:p>
        </p:txBody>
      </p:sp>
      <p:sp>
        <p:nvSpPr>
          <p:cNvPr id="48137" name="テキスト ボックス 9"/>
          <p:cNvSpPr txBox="1">
            <a:spLocks noChangeArrowheads="1"/>
          </p:cNvSpPr>
          <p:nvPr/>
        </p:nvSpPr>
        <p:spPr bwMode="auto">
          <a:xfrm>
            <a:off x="6172200" y="152400"/>
            <a:ext cx="2867025" cy="923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ICRP :</a:t>
            </a:r>
          </a:p>
          <a:p>
            <a:r>
              <a:rPr lang="en-US" altLang="ja-JP" sz="1800"/>
              <a:t>International Commission </a:t>
            </a:r>
          </a:p>
          <a:p>
            <a:r>
              <a:rPr lang="en-US" altLang="ja-JP" sz="1800"/>
              <a:t>on Radiological Protection</a:t>
            </a:r>
            <a:endParaRPr lang="ja-JP" altLang="en-US" sz="1800"/>
          </a:p>
        </p:txBody>
      </p:sp>
      <p:sp>
        <p:nvSpPr>
          <p:cNvPr id="48138" name="テキスト ボックス 1"/>
          <p:cNvSpPr txBox="1">
            <a:spLocks noChangeArrowheads="1"/>
          </p:cNvSpPr>
          <p:nvPr/>
        </p:nvSpPr>
        <p:spPr bwMode="auto">
          <a:xfrm>
            <a:off x="5486400" y="3810000"/>
            <a:ext cx="1473200" cy="338138"/>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600"/>
              <a:t>world average</a:t>
            </a:r>
            <a:endParaRPr lang="ja-JP" altLang="en-US" sz="1600"/>
          </a:p>
        </p:txBody>
      </p:sp>
      <p:sp>
        <p:nvSpPr>
          <p:cNvPr id="52235" name="テキスト ボックス 11"/>
          <p:cNvSpPr txBox="1">
            <a:spLocks noChangeArrowheads="1"/>
          </p:cNvSpPr>
          <p:nvPr/>
        </p:nvSpPr>
        <p:spPr bwMode="auto">
          <a:xfrm>
            <a:off x="5486400" y="4191000"/>
            <a:ext cx="1524000" cy="338138"/>
          </a:xfrm>
          <a:prstGeom prst="rect">
            <a:avLst/>
          </a:prstGeom>
          <a:solidFill>
            <a:schemeClr val="accent1">
              <a:lumMod val="90000"/>
            </a:schemeClr>
          </a:solidFill>
          <a:ln>
            <a:noFill/>
          </a:ln>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600" smtClean="0"/>
              <a:t>Japan average</a:t>
            </a:r>
            <a:endParaRPr lang="ja-JP" altLang="en-US" sz="1600" smtClean="0"/>
          </a:p>
        </p:txBody>
      </p:sp>
      <p:sp>
        <p:nvSpPr>
          <p:cNvPr id="48140" name="テキスト ボックス 1"/>
          <p:cNvSpPr txBox="1">
            <a:spLocks noChangeArrowheads="1"/>
          </p:cNvSpPr>
          <p:nvPr/>
        </p:nvSpPr>
        <p:spPr bwMode="auto">
          <a:xfrm>
            <a:off x="1066800" y="304800"/>
            <a:ext cx="4889500" cy="523875"/>
          </a:xfrm>
          <a:prstGeom prst="rect">
            <a:avLst/>
          </a:prstGeom>
          <a:solidFill>
            <a:srgbClr val="FFF9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t>Radiation dose and its effect</a:t>
            </a:r>
            <a:endParaRPr lang="ja-JP" altLang="en-US" sz="2800"/>
          </a:p>
        </p:txBody>
      </p:sp>
      <p:sp>
        <p:nvSpPr>
          <p:cNvPr id="5" name="屈折矢印 4"/>
          <p:cNvSpPr/>
          <p:nvPr/>
        </p:nvSpPr>
        <p:spPr>
          <a:xfrm rot="16200000">
            <a:off x="7924800" y="3276600"/>
            <a:ext cx="533400" cy="685800"/>
          </a:xfrm>
          <a:prstGeom prst="bentUp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テキスト ボックス 1"/>
          <p:cNvSpPr txBox="1">
            <a:spLocks noChangeArrowheads="1"/>
          </p:cNvSpPr>
          <p:nvPr/>
        </p:nvSpPr>
        <p:spPr bwMode="auto">
          <a:xfrm>
            <a:off x="685800" y="1295400"/>
            <a:ext cx="71247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t>What happened for agricultural products</a:t>
            </a:r>
          </a:p>
          <a:p>
            <a:endParaRPr lang="en-US" altLang="ja-JP"/>
          </a:p>
          <a:p>
            <a:r>
              <a:rPr lang="en-US" altLang="ja-JP"/>
              <a:t>    by Prof. T. Nakanishi, </a:t>
            </a:r>
          </a:p>
          <a:p>
            <a:r>
              <a:rPr lang="en-US" altLang="ja-JP"/>
              <a:t>            School of Agriculture and Life Sciences, UT </a:t>
            </a:r>
            <a:endParaRPr lang="ja-JP"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47"/>
          <p:cNvGrpSpPr>
            <a:grpSpLocks/>
          </p:cNvGrpSpPr>
          <p:nvPr/>
        </p:nvGrpSpPr>
        <p:grpSpPr bwMode="auto">
          <a:xfrm>
            <a:off x="827088" y="0"/>
            <a:ext cx="7218362" cy="6843713"/>
            <a:chOff x="521" y="0"/>
            <a:chExt cx="4547" cy="4311"/>
          </a:xfrm>
        </p:grpSpPr>
        <p:grpSp>
          <p:nvGrpSpPr>
            <p:cNvPr id="50178" name="図形グループ 8"/>
            <p:cNvGrpSpPr>
              <a:grpSpLocks/>
            </p:cNvGrpSpPr>
            <p:nvPr/>
          </p:nvGrpSpPr>
          <p:grpSpPr bwMode="auto">
            <a:xfrm>
              <a:off x="1431" y="930"/>
              <a:ext cx="2996" cy="2800"/>
              <a:chOff x="2398889" y="1425222"/>
              <a:chExt cx="4755444" cy="4445000"/>
            </a:xfrm>
          </p:grpSpPr>
          <p:pic>
            <p:nvPicPr>
              <p:cNvPr id="50216" name="図 3"/>
              <p:cNvPicPr>
                <a:picLocks noChangeAspect="1"/>
              </p:cNvPicPr>
              <p:nvPr/>
            </p:nvPicPr>
            <p:blipFill>
              <a:blip r:embed="rId2">
                <a:extLst>
                  <a:ext uri="{28A0092B-C50C-407E-A947-70E740481C1C}">
                    <a14:useLocalDpi xmlns:a14="http://schemas.microsoft.com/office/drawing/2010/main" val="0"/>
                  </a:ext>
                </a:extLst>
              </a:blip>
              <a:srcRect l="18314" t="17799" r="12346" b="10771"/>
              <a:stretch>
                <a:fillRect/>
              </a:stretch>
            </p:blipFill>
            <p:spPr bwMode="auto">
              <a:xfrm>
                <a:off x="2398889" y="1425222"/>
                <a:ext cx="4755444"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7" name="図 4"/>
              <p:cNvPicPr>
                <a:picLocks noChangeAspect="1"/>
              </p:cNvPicPr>
              <p:nvPr/>
            </p:nvPicPr>
            <p:blipFill>
              <a:blip r:embed="rId3">
                <a:extLst>
                  <a:ext uri="{28A0092B-C50C-407E-A947-70E740481C1C}">
                    <a14:useLocalDpi xmlns:a14="http://schemas.microsoft.com/office/drawing/2010/main" val="0"/>
                  </a:ext>
                </a:extLst>
              </a:blip>
              <a:srcRect l="8653" t="18689" r="8136" b="12817"/>
              <a:stretch>
                <a:fillRect/>
              </a:stretch>
            </p:blipFill>
            <p:spPr bwMode="auto">
              <a:xfrm>
                <a:off x="2398889" y="1425222"/>
                <a:ext cx="4755444"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正方形/長方形 52"/>
            <p:cNvSpPr>
              <a:spLocks noChangeArrowheads="1"/>
            </p:cNvSpPr>
            <p:nvPr/>
          </p:nvSpPr>
          <p:spPr bwMode="auto">
            <a:xfrm>
              <a:off x="1513" y="1009"/>
              <a:ext cx="2878" cy="2627"/>
            </a:xfrm>
            <a:prstGeom prst="rect">
              <a:avLst/>
            </a:prstGeom>
            <a:noFill/>
            <a:ln w="381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ja-JP" altLang="en-US">
                <a:solidFill>
                  <a:srgbClr val="FFFFFF"/>
                </a:solidFill>
              </a:endParaRPr>
            </a:p>
          </p:txBody>
        </p:sp>
        <p:sp>
          <p:nvSpPr>
            <p:cNvPr id="50180" name="テキスト ボックス 9"/>
            <p:cNvSpPr txBox="1">
              <a:spLocks noChangeArrowheads="1"/>
            </p:cNvSpPr>
            <p:nvPr/>
          </p:nvSpPr>
          <p:spPr bwMode="auto">
            <a:xfrm>
              <a:off x="521" y="3984"/>
              <a:ext cx="382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b="1">
                  <a:latin typeface="Calibri" pitchFamily="34" charset="0"/>
                </a:rPr>
                <a:t>Total radioactive caesium levels (Bq/kg)</a:t>
              </a:r>
              <a:endParaRPr lang="ja-JP" altLang="en-US" sz="2800" b="1">
                <a:latin typeface="Calibri" pitchFamily="34" charset="0"/>
              </a:endParaRPr>
            </a:p>
          </p:txBody>
        </p:sp>
        <p:sp>
          <p:nvSpPr>
            <p:cNvPr id="50181" name="テキスト ボックス 10"/>
            <p:cNvSpPr txBox="1">
              <a:spLocks noChangeArrowheads="1"/>
            </p:cNvSpPr>
            <p:nvPr/>
          </p:nvSpPr>
          <p:spPr bwMode="auto">
            <a:xfrm rot="-5400000">
              <a:off x="-769" y="2001"/>
              <a:ext cx="313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3200" b="1">
                  <a:latin typeface="Calibri" pitchFamily="34" charset="0"/>
                </a:rPr>
                <a:t>Depth from soil surface (cm)</a:t>
              </a:r>
              <a:endParaRPr lang="ja-JP" altLang="en-US" sz="3200" b="1">
                <a:latin typeface="Calibri" pitchFamily="34" charset="0"/>
              </a:endParaRPr>
            </a:p>
          </p:txBody>
        </p:sp>
        <p:sp>
          <p:nvSpPr>
            <p:cNvPr id="50182" name="テキスト ボックス 11"/>
            <p:cNvSpPr txBox="1">
              <a:spLocks noChangeArrowheads="1"/>
            </p:cNvSpPr>
            <p:nvPr/>
          </p:nvSpPr>
          <p:spPr bwMode="auto">
            <a:xfrm>
              <a:off x="1163" y="842"/>
              <a:ext cx="23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latin typeface="Calibri" pitchFamily="34" charset="0"/>
                </a:rPr>
                <a:t>0</a:t>
              </a:r>
              <a:endParaRPr lang="ja-JP" altLang="en-US" sz="2800">
                <a:latin typeface="Calibri" pitchFamily="34" charset="0"/>
              </a:endParaRPr>
            </a:p>
          </p:txBody>
        </p:sp>
        <p:sp>
          <p:nvSpPr>
            <p:cNvPr id="50183" name="テキスト ボックス 12"/>
            <p:cNvSpPr txBox="1">
              <a:spLocks noChangeArrowheads="1"/>
            </p:cNvSpPr>
            <p:nvPr/>
          </p:nvSpPr>
          <p:spPr bwMode="auto">
            <a:xfrm>
              <a:off x="1109" y="1713"/>
              <a:ext cx="29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latin typeface="Calibri" pitchFamily="34" charset="0"/>
                </a:rPr>
                <a:t>-5</a:t>
              </a:r>
              <a:endParaRPr lang="ja-JP" altLang="en-US" sz="2800">
                <a:latin typeface="Calibri" pitchFamily="34" charset="0"/>
              </a:endParaRPr>
            </a:p>
          </p:txBody>
        </p:sp>
        <p:sp>
          <p:nvSpPr>
            <p:cNvPr id="50184" name="テキスト ボックス 14"/>
            <p:cNvSpPr txBox="1">
              <a:spLocks noChangeArrowheads="1"/>
            </p:cNvSpPr>
            <p:nvPr/>
          </p:nvSpPr>
          <p:spPr bwMode="auto">
            <a:xfrm>
              <a:off x="1045" y="2605"/>
              <a:ext cx="41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latin typeface="Calibri" pitchFamily="34" charset="0"/>
                </a:rPr>
                <a:t>-10</a:t>
              </a:r>
              <a:endParaRPr lang="ja-JP" altLang="en-US" sz="2800">
                <a:latin typeface="Calibri" pitchFamily="34" charset="0"/>
              </a:endParaRPr>
            </a:p>
          </p:txBody>
        </p:sp>
        <p:sp>
          <p:nvSpPr>
            <p:cNvPr id="50185" name="テキスト ボックス 15"/>
            <p:cNvSpPr txBox="1">
              <a:spLocks noChangeArrowheads="1"/>
            </p:cNvSpPr>
            <p:nvPr/>
          </p:nvSpPr>
          <p:spPr bwMode="auto">
            <a:xfrm>
              <a:off x="1045" y="3454"/>
              <a:ext cx="41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latin typeface="Calibri" pitchFamily="34" charset="0"/>
                </a:rPr>
                <a:t>-15</a:t>
              </a:r>
              <a:endParaRPr lang="ja-JP" altLang="en-US" sz="2800">
                <a:latin typeface="Calibri" pitchFamily="34" charset="0"/>
              </a:endParaRPr>
            </a:p>
          </p:txBody>
        </p:sp>
        <p:sp>
          <p:nvSpPr>
            <p:cNvPr id="50186" name="テキスト ボックス 17"/>
            <p:cNvSpPr txBox="1">
              <a:spLocks noChangeArrowheads="1"/>
            </p:cNvSpPr>
            <p:nvPr/>
          </p:nvSpPr>
          <p:spPr bwMode="auto">
            <a:xfrm>
              <a:off x="3691" y="3702"/>
              <a:ext cx="6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latin typeface="Calibri" pitchFamily="34" charset="0"/>
                </a:rPr>
                <a:t>30000</a:t>
              </a:r>
            </a:p>
          </p:txBody>
        </p:sp>
        <p:sp>
          <p:nvSpPr>
            <p:cNvPr id="50187" name="テキスト ボックス 19"/>
            <p:cNvSpPr txBox="1">
              <a:spLocks noChangeArrowheads="1"/>
            </p:cNvSpPr>
            <p:nvPr/>
          </p:nvSpPr>
          <p:spPr bwMode="auto">
            <a:xfrm>
              <a:off x="2861" y="3702"/>
              <a:ext cx="6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latin typeface="Calibri" pitchFamily="34" charset="0"/>
                </a:rPr>
                <a:t>20000</a:t>
              </a:r>
            </a:p>
          </p:txBody>
        </p:sp>
        <p:sp>
          <p:nvSpPr>
            <p:cNvPr id="50188" name="テキスト ボックス 20"/>
            <p:cNvSpPr txBox="1">
              <a:spLocks noChangeArrowheads="1"/>
            </p:cNvSpPr>
            <p:nvPr/>
          </p:nvSpPr>
          <p:spPr bwMode="auto">
            <a:xfrm>
              <a:off x="2038" y="3702"/>
              <a:ext cx="6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latin typeface="Calibri" pitchFamily="34" charset="0"/>
                </a:rPr>
                <a:t>10000</a:t>
              </a:r>
            </a:p>
          </p:txBody>
        </p:sp>
        <p:sp>
          <p:nvSpPr>
            <p:cNvPr id="50189" name="テキスト ボックス 21"/>
            <p:cNvSpPr txBox="1">
              <a:spLocks noChangeArrowheads="1"/>
            </p:cNvSpPr>
            <p:nvPr/>
          </p:nvSpPr>
          <p:spPr bwMode="auto">
            <a:xfrm>
              <a:off x="1389" y="3702"/>
              <a:ext cx="23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latin typeface="Calibri" pitchFamily="34" charset="0"/>
                </a:rPr>
                <a:t>0</a:t>
              </a:r>
              <a:endParaRPr lang="ja-JP" altLang="en-US" sz="2800">
                <a:latin typeface="Calibri" pitchFamily="34" charset="0"/>
              </a:endParaRPr>
            </a:p>
          </p:txBody>
        </p:sp>
        <p:sp>
          <p:nvSpPr>
            <p:cNvPr id="26" name="正方形/長方形 25"/>
            <p:cNvSpPr/>
            <p:nvPr/>
          </p:nvSpPr>
          <p:spPr>
            <a:xfrm>
              <a:off x="1512" y="1198"/>
              <a:ext cx="890" cy="350"/>
            </a:xfrm>
            <a:prstGeom prst="rect">
              <a:avLst/>
            </a:prstGeom>
            <a:solidFill>
              <a:srgbClr val="40800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27" name="正方形/長方形 26"/>
            <p:cNvSpPr/>
            <p:nvPr/>
          </p:nvSpPr>
          <p:spPr>
            <a:xfrm>
              <a:off x="1512" y="1546"/>
              <a:ext cx="242" cy="350"/>
            </a:xfrm>
            <a:prstGeom prst="rect">
              <a:avLst/>
            </a:prstGeom>
            <a:solidFill>
              <a:srgbClr val="40800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28" name="正方形/長方形 27"/>
            <p:cNvSpPr/>
            <p:nvPr/>
          </p:nvSpPr>
          <p:spPr>
            <a:xfrm>
              <a:off x="1512" y="1896"/>
              <a:ext cx="70" cy="354"/>
            </a:xfrm>
            <a:prstGeom prst="rect">
              <a:avLst/>
            </a:prstGeom>
            <a:solidFill>
              <a:srgbClr val="40800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29" name="正方形/長方形 28"/>
            <p:cNvSpPr/>
            <p:nvPr/>
          </p:nvSpPr>
          <p:spPr>
            <a:xfrm>
              <a:off x="1512" y="2248"/>
              <a:ext cx="30" cy="520"/>
            </a:xfrm>
            <a:prstGeom prst="rect">
              <a:avLst/>
            </a:prstGeom>
            <a:solidFill>
              <a:srgbClr val="40800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30" name="正方形/長方形 29"/>
            <p:cNvSpPr/>
            <p:nvPr/>
          </p:nvSpPr>
          <p:spPr>
            <a:xfrm>
              <a:off x="1512" y="2768"/>
              <a:ext cx="11" cy="850"/>
            </a:xfrm>
            <a:prstGeom prst="rect">
              <a:avLst/>
            </a:prstGeom>
            <a:solidFill>
              <a:srgbClr val="40800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32" name="正方形/長方形 31"/>
            <p:cNvSpPr/>
            <p:nvPr/>
          </p:nvSpPr>
          <p:spPr>
            <a:xfrm>
              <a:off x="2402" y="1198"/>
              <a:ext cx="936" cy="350"/>
            </a:xfrm>
            <a:prstGeom prst="rect">
              <a:avLst/>
            </a:prstGeom>
            <a:solidFill>
              <a:srgbClr val="00009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33" name="正方形/長方形 32"/>
            <p:cNvSpPr/>
            <p:nvPr/>
          </p:nvSpPr>
          <p:spPr>
            <a:xfrm>
              <a:off x="1754" y="1548"/>
              <a:ext cx="256" cy="350"/>
            </a:xfrm>
            <a:prstGeom prst="rect">
              <a:avLst/>
            </a:prstGeom>
            <a:solidFill>
              <a:srgbClr val="00009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37" name="正方形/長方形 36"/>
            <p:cNvSpPr/>
            <p:nvPr/>
          </p:nvSpPr>
          <p:spPr>
            <a:xfrm>
              <a:off x="1582" y="1896"/>
              <a:ext cx="92" cy="354"/>
            </a:xfrm>
            <a:prstGeom prst="rect">
              <a:avLst/>
            </a:prstGeom>
            <a:solidFill>
              <a:srgbClr val="00009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38" name="正方形/長方形 37"/>
            <p:cNvSpPr/>
            <p:nvPr/>
          </p:nvSpPr>
          <p:spPr>
            <a:xfrm>
              <a:off x="1544" y="2252"/>
              <a:ext cx="32" cy="514"/>
            </a:xfrm>
            <a:prstGeom prst="rect">
              <a:avLst/>
            </a:prstGeom>
            <a:solidFill>
              <a:srgbClr val="00009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cxnSp>
          <p:nvCxnSpPr>
            <p:cNvPr id="42" name="直線コネクタ 41"/>
            <p:cNvCxnSpPr/>
            <p:nvPr/>
          </p:nvCxnSpPr>
          <p:spPr>
            <a:xfrm>
              <a:off x="1505" y="1549"/>
              <a:ext cx="1834" cy="1"/>
            </a:xfrm>
            <a:prstGeom prst="line">
              <a:avLst/>
            </a:prstGeom>
            <a:ln w="12700">
              <a:solidFill>
                <a:srgbClr val="E6E6E6"/>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1488" y="1897"/>
              <a:ext cx="521" cy="1"/>
            </a:xfrm>
            <a:prstGeom prst="line">
              <a:avLst/>
            </a:prstGeom>
            <a:ln w="12700">
              <a:solidFill>
                <a:srgbClr val="E6E6E6"/>
              </a:solidFill>
            </a:ln>
            <a:effectLst/>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1505" y="2254"/>
              <a:ext cx="173" cy="1"/>
            </a:xfrm>
            <a:prstGeom prst="line">
              <a:avLst/>
            </a:prstGeom>
            <a:ln w="12700">
              <a:solidFill>
                <a:srgbClr val="E6E6E6"/>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endCxn id="38" idx="2"/>
            </p:cNvCxnSpPr>
            <p:nvPr/>
          </p:nvCxnSpPr>
          <p:spPr>
            <a:xfrm>
              <a:off x="1506" y="2759"/>
              <a:ext cx="54" cy="7"/>
            </a:xfrm>
            <a:prstGeom prst="line">
              <a:avLst/>
            </a:prstGeom>
            <a:ln w="12700">
              <a:solidFill>
                <a:srgbClr val="E6E6E6"/>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rot="5400000" flipH="1" flipV="1">
              <a:off x="3879" y="1062"/>
              <a:ext cx="19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rot="5400000" flipH="1" flipV="1">
              <a:off x="3094" y="1023"/>
              <a:ext cx="112"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rot="5400000" flipH="1" flipV="1">
              <a:off x="2254" y="1045"/>
              <a:ext cx="156"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1512" y="1015"/>
              <a:ext cx="1402" cy="192"/>
            </a:xfrm>
            <a:prstGeom prst="rect">
              <a:avLst/>
            </a:prstGeom>
            <a:solidFill>
              <a:srgbClr val="40800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31" name="正方形/長方形 30"/>
            <p:cNvSpPr/>
            <p:nvPr/>
          </p:nvSpPr>
          <p:spPr>
            <a:xfrm>
              <a:off x="2912" y="1015"/>
              <a:ext cx="1466" cy="192"/>
            </a:xfrm>
            <a:prstGeom prst="rect">
              <a:avLst/>
            </a:prstGeom>
            <a:solidFill>
              <a:srgbClr val="00009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cxnSp>
          <p:nvCxnSpPr>
            <p:cNvPr id="40" name="直線コネクタ 39"/>
            <p:cNvCxnSpPr/>
            <p:nvPr/>
          </p:nvCxnSpPr>
          <p:spPr>
            <a:xfrm>
              <a:off x="1513" y="1201"/>
              <a:ext cx="2867" cy="5"/>
            </a:xfrm>
            <a:prstGeom prst="line">
              <a:avLst/>
            </a:prstGeom>
            <a:ln w="12700">
              <a:solidFill>
                <a:srgbClr val="E6E6E6"/>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a:off x="1478" y="1891"/>
              <a:ext cx="2954"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a:off x="1478" y="2763"/>
              <a:ext cx="2954"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2592" y="2064"/>
              <a:ext cx="227" cy="227"/>
            </a:xfrm>
            <a:prstGeom prst="rect">
              <a:avLst/>
            </a:prstGeom>
            <a:solidFill>
              <a:srgbClr val="40800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73" name="正方形/長方形 72"/>
            <p:cNvSpPr/>
            <p:nvPr/>
          </p:nvSpPr>
          <p:spPr>
            <a:xfrm>
              <a:off x="2592" y="2443"/>
              <a:ext cx="227" cy="227"/>
            </a:xfrm>
            <a:prstGeom prst="rect">
              <a:avLst/>
            </a:prstGeom>
            <a:solidFill>
              <a:srgbClr val="00009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ja-JP" altLang="en-US">
                <a:solidFill>
                  <a:srgbClr val="000000"/>
                </a:solidFill>
              </a:endParaRPr>
            </a:p>
          </p:txBody>
        </p:sp>
        <p:sp>
          <p:nvSpPr>
            <p:cNvPr id="50213" name="テキスト ボックス 73"/>
            <p:cNvSpPr txBox="1">
              <a:spLocks noChangeArrowheads="1"/>
            </p:cNvSpPr>
            <p:nvPr/>
          </p:nvSpPr>
          <p:spPr bwMode="auto">
            <a:xfrm>
              <a:off x="2790" y="1944"/>
              <a:ext cx="67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3600" b="1" baseline="30000">
                  <a:latin typeface="Calibri" pitchFamily="34" charset="0"/>
                </a:rPr>
                <a:t>134</a:t>
              </a:r>
              <a:r>
                <a:rPr lang="en-US" altLang="ja-JP" sz="3600" b="1">
                  <a:latin typeface="Calibri" pitchFamily="34" charset="0"/>
                </a:rPr>
                <a:t>Cs</a:t>
              </a:r>
              <a:endParaRPr lang="ja-JP" altLang="en-US" sz="3600" b="1">
                <a:latin typeface="Calibri" pitchFamily="34" charset="0"/>
              </a:endParaRPr>
            </a:p>
          </p:txBody>
        </p:sp>
        <p:sp>
          <p:nvSpPr>
            <p:cNvPr id="50214" name="テキスト ボックス 74"/>
            <p:cNvSpPr txBox="1">
              <a:spLocks noChangeArrowheads="1"/>
            </p:cNvSpPr>
            <p:nvPr/>
          </p:nvSpPr>
          <p:spPr bwMode="auto">
            <a:xfrm>
              <a:off x="2816" y="2352"/>
              <a:ext cx="67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3600" b="1" baseline="30000">
                  <a:latin typeface="Calibri" pitchFamily="34" charset="0"/>
                </a:rPr>
                <a:t>137</a:t>
              </a:r>
              <a:r>
                <a:rPr lang="en-US" altLang="ja-JP" sz="3600" b="1">
                  <a:latin typeface="Calibri" pitchFamily="34" charset="0"/>
                </a:rPr>
                <a:t>Cs</a:t>
              </a:r>
              <a:endParaRPr lang="ja-JP" altLang="en-US" sz="3600" b="1">
                <a:latin typeface="Calibri" pitchFamily="34" charset="0"/>
              </a:endParaRPr>
            </a:p>
          </p:txBody>
        </p:sp>
        <p:sp>
          <p:nvSpPr>
            <p:cNvPr id="50215" name="テキスト ボックス 46"/>
            <p:cNvSpPr txBox="1">
              <a:spLocks noChangeArrowheads="1"/>
            </p:cNvSpPr>
            <p:nvPr/>
          </p:nvSpPr>
          <p:spPr bwMode="auto">
            <a:xfrm>
              <a:off x="1199" y="0"/>
              <a:ext cx="386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t>SKIN DEEP</a:t>
              </a:r>
            </a:p>
            <a:p>
              <a:r>
                <a:rPr lang="en-US" altLang="ja-JP"/>
                <a:t>Soil contamination is limited to the top few centimeters of fields around Fukushima.</a:t>
              </a:r>
              <a:endParaRPr lang="ja-JP" alt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タイトル 1"/>
          <p:cNvSpPr txBox="1">
            <a:spLocks/>
          </p:cNvSpPr>
          <p:nvPr/>
        </p:nvSpPr>
        <p:spPr bwMode="auto">
          <a:xfrm>
            <a:off x="533400" y="76200"/>
            <a:ext cx="8229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gn="ctr" eaLnBrk="0" hangingPunct="0"/>
            <a:r>
              <a:rPr lang="en-US" altLang="ja-JP" sz="3200">
                <a:solidFill>
                  <a:schemeClr val="tx2"/>
                </a:solidFill>
                <a:latin typeface="Times New Roman" pitchFamily="18" charset="0"/>
                <a:cs typeface="Times New Roman" pitchFamily="18" charset="0"/>
              </a:rPr>
              <a:t>Contaminated soil in Koriyama in Fukushima</a:t>
            </a:r>
          </a:p>
        </p:txBody>
      </p:sp>
      <p:sp>
        <p:nvSpPr>
          <p:cNvPr id="51202" name="コンテンツ プレースホルダ 2"/>
          <p:cNvSpPr txBox="1">
            <a:spLocks/>
          </p:cNvSpPr>
          <p:nvPr/>
        </p:nvSpPr>
        <p:spPr bwMode="auto">
          <a:xfrm>
            <a:off x="457200" y="762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eaLnBrk="0" hangingPunct="0">
              <a:spcBef>
                <a:spcPct val="20000"/>
              </a:spcBef>
              <a:buFontTx/>
              <a:buChar char="•"/>
            </a:pPr>
            <a:r>
              <a:rPr lang="en-US" altLang="ja-JP" sz="2000">
                <a:latin typeface="Tahoma" pitchFamily="34" charset="0"/>
              </a:rPr>
              <a:t>Wet soil</a:t>
            </a:r>
          </a:p>
          <a:p>
            <a:pPr eaLnBrk="0" hangingPunct="0">
              <a:spcBef>
                <a:spcPct val="20000"/>
              </a:spcBef>
            </a:pPr>
            <a:r>
              <a:rPr lang="ja-JP" altLang="en-US" sz="2000">
                <a:latin typeface="Tahoma" pitchFamily="34" charset="0"/>
              </a:rPr>
              <a:t>　　　</a:t>
            </a:r>
            <a:r>
              <a:rPr lang="en-US" altLang="ja-JP">
                <a:latin typeface="Tahoma" pitchFamily="34" charset="0"/>
              </a:rPr>
              <a:t>15g each  24h exposure to IP</a:t>
            </a:r>
          </a:p>
        </p:txBody>
      </p:sp>
      <p:pic>
        <p:nvPicPr>
          <p:cNvPr id="51203" name="図 5" descr="Soils.png"/>
          <p:cNvPicPr>
            <a:picLocks noChangeAspect="1"/>
          </p:cNvPicPr>
          <p:nvPr/>
        </p:nvPicPr>
        <p:blipFill>
          <a:blip r:embed="rId2">
            <a:extLst>
              <a:ext uri="{28A0092B-C50C-407E-A947-70E740481C1C}">
                <a14:useLocalDpi xmlns:a14="http://schemas.microsoft.com/office/drawing/2010/main" val="0"/>
              </a:ext>
            </a:extLst>
          </a:blip>
          <a:srcRect r="2222" b="7916"/>
          <a:stretch>
            <a:fillRect/>
          </a:stretch>
        </p:blipFill>
        <p:spPr bwMode="auto">
          <a:xfrm>
            <a:off x="457200" y="1600200"/>
            <a:ext cx="54864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テキスト ボックス 6"/>
          <p:cNvSpPr txBox="1">
            <a:spLocks noChangeArrowheads="1"/>
          </p:cNvSpPr>
          <p:nvPr/>
        </p:nvSpPr>
        <p:spPr bwMode="auto">
          <a:xfrm>
            <a:off x="6477000" y="4648200"/>
            <a:ext cx="2365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u="sng"/>
              <a:t>Std.spots</a:t>
            </a:r>
          </a:p>
          <a:p>
            <a:r>
              <a:rPr lang="en-US" altLang="ja-JP" sz="1800" baseline="30000"/>
              <a:t>134</a:t>
            </a:r>
            <a:r>
              <a:rPr lang="en-US" altLang="ja-JP" sz="1800"/>
              <a:t>Cs &amp;</a:t>
            </a:r>
            <a:r>
              <a:rPr lang="en-US" altLang="ja-JP" sz="1800" baseline="30000"/>
              <a:t>137</a:t>
            </a:r>
            <a:r>
              <a:rPr lang="en-US" altLang="ja-JP" sz="1800"/>
              <a:t>Cs</a:t>
            </a:r>
          </a:p>
          <a:p>
            <a:r>
              <a:rPr lang="ja-JP" altLang="en-US" sz="1800"/>
              <a:t>（</a:t>
            </a:r>
            <a:r>
              <a:rPr lang="en-US" altLang="ja-JP" sz="1800"/>
              <a:t>from0.0625Bq/spot</a:t>
            </a:r>
            <a:r>
              <a:rPr lang="ja-JP" altLang="en-US" sz="1800"/>
              <a:t>）</a:t>
            </a:r>
          </a:p>
        </p:txBody>
      </p:sp>
      <p:sp>
        <p:nvSpPr>
          <p:cNvPr id="51205" name="テキスト ボックス 7"/>
          <p:cNvSpPr txBox="1">
            <a:spLocks noChangeArrowheads="1"/>
          </p:cNvSpPr>
          <p:nvPr/>
        </p:nvSpPr>
        <p:spPr bwMode="auto">
          <a:xfrm>
            <a:off x="5791200" y="1371600"/>
            <a:ext cx="309721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t>①</a:t>
            </a:r>
            <a:r>
              <a:rPr lang="ja-JP" altLang="en-US"/>
              <a:t>　</a:t>
            </a:r>
            <a:r>
              <a:rPr lang="en-US" altLang="ja-JP"/>
              <a:t>soil</a:t>
            </a:r>
            <a:r>
              <a:rPr lang="ja-JP" altLang="en-US"/>
              <a:t> </a:t>
            </a:r>
            <a:r>
              <a:rPr lang="en-US" altLang="ja-JP"/>
              <a:t>50000Bq/kg</a:t>
            </a:r>
          </a:p>
          <a:p>
            <a:r>
              <a:rPr lang="en-US" altLang="ja-JP"/>
              <a:t>②</a:t>
            </a:r>
            <a:r>
              <a:rPr lang="ja-JP" altLang="en-US"/>
              <a:t>　</a:t>
            </a:r>
            <a:r>
              <a:rPr lang="en-US" altLang="ja-JP"/>
              <a:t>paddy soil</a:t>
            </a:r>
            <a:r>
              <a:rPr lang="ja-JP" altLang="en-US"/>
              <a:t>　</a:t>
            </a:r>
            <a:endParaRPr lang="en-US" altLang="ja-JP"/>
          </a:p>
          <a:p>
            <a:r>
              <a:rPr lang="en-US" altLang="ja-JP"/>
              <a:t>             37000Bq/kg</a:t>
            </a:r>
          </a:p>
          <a:p>
            <a:r>
              <a:rPr lang="en-US" altLang="ja-JP"/>
              <a:t>③</a:t>
            </a:r>
            <a:r>
              <a:rPr lang="ja-JP" altLang="en-US"/>
              <a:t>　</a:t>
            </a:r>
            <a:r>
              <a:rPr lang="en-US" altLang="ja-JP"/>
              <a:t>Soil for weat  </a:t>
            </a:r>
          </a:p>
          <a:p>
            <a:r>
              <a:rPr lang="en-US" altLang="ja-JP"/>
              <a:t>               7000Bq/kg</a:t>
            </a:r>
          </a:p>
          <a:p>
            <a:r>
              <a:rPr lang="en-US" altLang="ja-JP"/>
              <a:t>④</a:t>
            </a:r>
            <a:r>
              <a:rPr lang="ja-JP" altLang="en-US"/>
              <a:t>　</a:t>
            </a:r>
            <a:r>
              <a:rPr lang="en-US" altLang="ja-JP"/>
              <a:t>Soil for vegitable   </a:t>
            </a:r>
          </a:p>
          <a:p>
            <a:r>
              <a:rPr lang="en-US" altLang="ja-JP"/>
              <a:t>                 800Bq/kg</a:t>
            </a:r>
          </a:p>
        </p:txBody>
      </p:sp>
      <p:sp>
        <p:nvSpPr>
          <p:cNvPr id="51206" name="テキスト ボックス 8"/>
          <p:cNvSpPr txBox="1">
            <a:spLocks noChangeArrowheads="1"/>
          </p:cNvSpPr>
          <p:nvPr/>
        </p:nvSpPr>
        <p:spPr bwMode="auto">
          <a:xfrm>
            <a:off x="517525" y="2373313"/>
            <a:ext cx="3873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①</a:t>
            </a:r>
          </a:p>
        </p:txBody>
      </p:sp>
      <p:sp>
        <p:nvSpPr>
          <p:cNvPr id="51207" name="テキスト ボックス 9"/>
          <p:cNvSpPr txBox="1">
            <a:spLocks noChangeArrowheads="1"/>
          </p:cNvSpPr>
          <p:nvPr/>
        </p:nvSpPr>
        <p:spPr bwMode="auto">
          <a:xfrm>
            <a:off x="4548188" y="5205413"/>
            <a:ext cx="3889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②</a:t>
            </a:r>
          </a:p>
        </p:txBody>
      </p:sp>
      <p:sp>
        <p:nvSpPr>
          <p:cNvPr id="51208" name="テキスト ボックス 10"/>
          <p:cNvSpPr txBox="1">
            <a:spLocks noChangeArrowheads="1"/>
          </p:cNvSpPr>
          <p:nvPr/>
        </p:nvSpPr>
        <p:spPr bwMode="auto">
          <a:xfrm>
            <a:off x="582613" y="5237163"/>
            <a:ext cx="3873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③</a:t>
            </a:r>
          </a:p>
        </p:txBody>
      </p:sp>
      <p:sp>
        <p:nvSpPr>
          <p:cNvPr id="51209" name="テキスト ボックス 11"/>
          <p:cNvSpPr txBox="1">
            <a:spLocks noChangeArrowheads="1"/>
          </p:cNvSpPr>
          <p:nvPr/>
        </p:nvSpPr>
        <p:spPr bwMode="auto">
          <a:xfrm>
            <a:off x="4603750" y="2387600"/>
            <a:ext cx="3889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④</a:t>
            </a:r>
          </a:p>
        </p:txBody>
      </p:sp>
      <p:sp>
        <p:nvSpPr>
          <p:cNvPr id="51210" name="テキスト ボックス 1"/>
          <p:cNvSpPr txBox="1">
            <a:spLocks noChangeArrowheads="1"/>
          </p:cNvSpPr>
          <p:nvPr/>
        </p:nvSpPr>
        <p:spPr bwMode="auto">
          <a:xfrm>
            <a:off x="1143000" y="5943600"/>
            <a:ext cx="6850063"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800">
                <a:solidFill>
                  <a:srgbClr val="3366FF"/>
                </a:solidFill>
              </a:rPr>
              <a:t>Once Cs is caught by soil, it never leaves.</a:t>
            </a:r>
            <a:endParaRPr lang="ja-JP" altLang="en-US" sz="2800">
              <a:solidFill>
                <a:srgbClr val="3366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図 1" descr="CLIP 4.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695325"/>
            <a:ext cx="391001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図 2" descr="CLIP 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775" y="695325"/>
            <a:ext cx="477837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テキスト ボックス 3"/>
          <p:cNvSpPr txBox="1">
            <a:spLocks noChangeArrowheads="1"/>
          </p:cNvSpPr>
          <p:nvPr/>
        </p:nvSpPr>
        <p:spPr bwMode="auto">
          <a:xfrm>
            <a:off x="212725" y="6427788"/>
            <a:ext cx="8931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latin typeface="Calibri" pitchFamily="34" charset="0"/>
              </a:rPr>
              <a:t>Most of the radioactivity was found in the leaf expanded at the time of the fall out. </a:t>
            </a:r>
          </a:p>
        </p:txBody>
      </p:sp>
      <p:sp>
        <p:nvSpPr>
          <p:cNvPr id="52228" name="テキスト ボックス 3"/>
          <p:cNvSpPr txBox="1">
            <a:spLocks noChangeArrowheads="1"/>
          </p:cNvSpPr>
          <p:nvPr/>
        </p:nvSpPr>
        <p:spPr bwMode="auto">
          <a:xfrm>
            <a:off x="212725" y="228600"/>
            <a:ext cx="893127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latin typeface="Calibri" pitchFamily="34" charset="0"/>
              </a:rPr>
              <a:t>Radioactivity image of leafs</a:t>
            </a:r>
          </a:p>
        </p:txBody>
      </p:sp>
      <p:sp>
        <p:nvSpPr>
          <p:cNvPr id="52229" name="テキスト ボックス 1"/>
          <p:cNvSpPr txBox="1">
            <a:spLocks noChangeArrowheads="1"/>
          </p:cNvSpPr>
          <p:nvPr/>
        </p:nvSpPr>
        <p:spPr bwMode="auto">
          <a:xfrm>
            <a:off x="381000" y="1219200"/>
            <a:ext cx="658813"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New</a:t>
            </a:r>
          </a:p>
          <a:p>
            <a:r>
              <a:rPr lang="en-US" altLang="ja-JP" sz="1800"/>
              <a:t>leaf</a:t>
            </a:r>
            <a:endParaRPr lang="ja-JP" altLang="en-US" sz="1800"/>
          </a:p>
        </p:txBody>
      </p:sp>
      <p:sp>
        <p:nvSpPr>
          <p:cNvPr id="52230" name="テキスト ボックス 6"/>
          <p:cNvSpPr txBox="1">
            <a:spLocks noChangeArrowheads="1"/>
          </p:cNvSpPr>
          <p:nvPr/>
        </p:nvSpPr>
        <p:spPr bwMode="auto">
          <a:xfrm>
            <a:off x="3657600" y="1676400"/>
            <a:ext cx="954088"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Time of </a:t>
            </a:r>
          </a:p>
          <a:p>
            <a:r>
              <a:rPr lang="en-US" altLang="ja-JP" sz="1800"/>
              <a:t>Fall out</a:t>
            </a:r>
            <a:endParaRPr lang="ja-JP"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2012_0206平成２４年２月６日　水耕写真ほか0175　縮小版"/>
          <p:cNvPicPr>
            <a:picLocks noChangeAspect="1" noChangeArrowheads="1"/>
          </p:cNvPicPr>
          <p:nvPr>
            <p:ph idx="1"/>
          </p:nvPr>
        </p:nvPicPr>
        <p:blipFill>
          <a:blip r:embed="rId3">
            <a:extLst>
              <a:ext uri="{28A0092B-C50C-407E-A947-70E740481C1C}">
                <a14:useLocalDpi xmlns:a14="http://schemas.microsoft.com/office/drawing/2010/main" val="0"/>
              </a:ext>
            </a:extLst>
          </a:blip>
          <a:srcRect l="15117" t="8583" r="4631" b="1804"/>
          <a:stretch>
            <a:fillRect/>
          </a:stretch>
        </p:blipFill>
        <p:spPr>
          <a:xfrm>
            <a:off x="0" y="1125538"/>
            <a:ext cx="9144000" cy="5732462"/>
          </a:xfrm>
          <a:noFill/>
        </p:spPr>
      </p:pic>
      <p:sp>
        <p:nvSpPr>
          <p:cNvPr id="54274" name="Text Box 4"/>
          <p:cNvSpPr txBox="1">
            <a:spLocks noChangeArrowheads="1"/>
          </p:cNvSpPr>
          <p:nvPr/>
        </p:nvSpPr>
        <p:spPr bwMode="auto">
          <a:xfrm>
            <a:off x="1116013" y="5084763"/>
            <a:ext cx="1800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5400" b="1">
                <a:latin typeface="Calibri" pitchFamily="34" charset="0"/>
              </a:rPr>
              <a:t>0.1</a:t>
            </a:r>
            <a:r>
              <a:rPr lang="en-US" altLang="ja-JP" sz="3200" b="1">
                <a:latin typeface="Calibri" pitchFamily="34" charset="0"/>
              </a:rPr>
              <a:t>Bq/l</a:t>
            </a:r>
          </a:p>
        </p:txBody>
      </p:sp>
      <p:sp>
        <p:nvSpPr>
          <p:cNvPr id="54275" name="Text Box 5"/>
          <p:cNvSpPr txBox="1">
            <a:spLocks noChangeArrowheads="1"/>
          </p:cNvSpPr>
          <p:nvPr/>
        </p:nvSpPr>
        <p:spPr bwMode="auto">
          <a:xfrm>
            <a:off x="6769100" y="5084763"/>
            <a:ext cx="2266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5400" b="1">
                <a:latin typeface="Calibri" pitchFamily="34" charset="0"/>
              </a:rPr>
              <a:t>10</a:t>
            </a:r>
            <a:r>
              <a:rPr lang="en-US" altLang="ja-JP" sz="3200" b="1">
                <a:latin typeface="Calibri" pitchFamily="34" charset="0"/>
              </a:rPr>
              <a:t>Bq/l</a:t>
            </a:r>
            <a:endParaRPr lang="ja-JP" altLang="en-US" sz="3200" b="1">
              <a:latin typeface="Calibri" pitchFamily="34" charset="0"/>
            </a:endParaRPr>
          </a:p>
        </p:txBody>
      </p:sp>
      <p:sp>
        <p:nvSpPr>
          <p:cNvPr id="54276" name="Text Box 6"/>
          <p:cNvSpPr txBox="1">
            <a:spLocks noChangeArrowheads="1"/>
          </p:cNvSpPr>
          <p:nvPr/>
        </p:nvSpPr>
        <p:spPr bwMode="auto">
          <a:xfrm>
            <a:off x="4140200" y="5084763"/>
            <a:ext cx="16557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5400" b="1">
                <a:latin typeface="Calibri" pitchFamily="34" charset="0"/>
              </a:rPr>
              <a:t>1</a:t>
            </a:r>
            <a:r>
              <a:rPr lang="en-US" altLang="ja-JP" sz="3200" b="1">
                <a:latin typeface="Calibri" pitchFamily="34" charset="0"/>
              </a:rPr>
              <a:t>Bq/l</a:t>
            </a:r>
            <a:endParaRPr lang="en-US" altLang="ja-JP" sz="5400" b="1">
              <a:latin typeface="Calibri" pitchFamily="34" charset="0"/>
            </a:endParaRPr>
          </a:p>
        </p:txBody>
      </p:sp>
      <p:sp>
        <p:nvSpPr>
          <p:cNvPr id="54277" name="Text Box 8"/>
          <p:cNvSpPr txBox="1">
            <a:spLocks noChangeArrowheads="1"/>
          </p:cNvSpPr>
          <p:nvPr/>
        </p:nvSpPr>
        <p:spPr bwMode="auto">
          <a:xfrm>
            <a:off x="323850" y="1341438"/>
            <a:ext cx="2376488" cy="769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4400" b="1">
                <a:latin typeface="Calibri" pitchFamily="34" charset="0"/>
              </a:rPr>
              <a:t>76 </a:t>
            </a:r>
            <a:r>
              <a:rPr lang="en-US" altLang="ja-JP" sz="2800" b="1">
                <a:latin typeface="Calibri" pitchFamily="34" charset="0"/>
              </a:rPr>
              <a:t>Bq/kgDW</a:t>
            </a:r>
            <a:endParaRPr lang="ja-JP" altLang="en-US" sz="1800" b="1">
              <a:latin typeface="Calibri" pitchFamily="34" charset="0"/>
            </a:endParaRPr>
          </a:p>
        </p:txBody>
      </p:sp>
      <p:sp>
        <p:nvSpPr>
          <p:cNvPr id="54278" name="Text Box 9"/>
          <p:cNvSpPr txBox="1">
            <a:spLocks noChangeArrowheads="1"/>
          </p:cNvSpPr>
          <p:nvPr/>
        </p:nvSpPr>
        <p:spPr bwMode="auto">
          <a:xfrm>
            <a:off x="3168650" y="1341438"/>
            <a:ext cx="2266950" cy="769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4400" b="1">
                <a:latin typeface="Calibri" pitchFamily="34" charset="0"/>
              </a:rPr>
              <a:t>590</a:t>
            </a:r>
            <a:r>
              <a:rPr lang="en-US" altLang="ja-JP" b="1">
                <a:latin typeface="Calibri" pitchFamily="34" charset="0"/>
              </a:rPr>
              <a:t>Bq/kgDW</a:t>
            </a:r>
            <a:endParaRPr lang="ja-JP" altLang="en-US" b="1">
              <a:latin typeface="Calibri" pitchFamily="34" charset="0"/>
            </a:endParaRPr>
          </a:p>
        </p:txBody>
      </p:sp>
      <p:sp>
        <p:nvSpPr>
          <p:cNvPr id="54279" name="Text Box 10"/>
          <p:cNvSpPr txBox="1">
            <a:spLocks noChangeArrowheads="1"/>
          </p:cNvSpPr>
          <p:nvPr/>
        </p:nvSpPr>
        <p:spPr bwMode="auto">
          <a:xfrm>
            <a:off x="6264275" y="1341438"/>
            <a:ext cx="2555875" cy="769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spcBef>
                <a:spcPct val="50000"/>
              </a:spcBef>
            </a:pPr>
            <a:r>
              <a:rPr lang="en-US" altLang="ja-JP" sz="4400" b="1">
                <a:latin typeface="Calibri" pitchFamily="34" charset="0"/>
              </a:rPr>
              <a:t>5700</a:t>
            </a:r>
            <a:r>
              <a:rPr lang="en-US" altLang="ja-JP" b="1">
                <a:latin typeface="Calibri" pitchFamily="34" charset="0"/>
              </a:rPr>
              <a:t>Bq/kgDW</a:t>
            </a:r>
            <a:endParaRPr lang="ja-JP" altLang="en-US" b="1">
              <a:latin typeface="Calibri" pitchFamily="34" charset="0"/>
            </a:endParaRPr>
          </a:p>
        </p:txBody>
      </p:sp>
      <p:sp>
        <p:nvSpPr>
          <p:cNvPr id="54280" name="Rectangle 11"/>
          <p:cNvSpPr>
            <a:spLocks noGrp="1" noChangeArrowheads="1"/>
          </p:cNvSpPr>
          <p:nvPr>
            <p:ph type="title"/>
          </p:nvPr>
        </p:nvSpPr>
        <p:spPr>
          <a:xfrm>
            <a:off x="468313" y="44450"/>
            <a:ext cx="8229600" cy="998538"/>
          </a:xfrm>
          <a:noFill/>
        </p:spPr>
        <p:txBody>
          <a:bodyPr/>
          <a:lstStyle/>
          <a:p>
            <a:pPr eaLnBrk="1" hangingPunct="1"/>
            <a:r>
              <a:rPr lang="en-US" altLang="ja-JP" sz="3600" baseline="30000" smtClean="0"/>
              <a:t>137</a:t>
            </a:r>
            <a:r>
              <a:rPr lang="en-US" altLang="ja-JP" sz="3600" smtClean="0"/>
              <a:t>Cs absorption in water culture</a:t>
            </a:r>
            <a:endParaRPr lang="ja-JP" altLang="en-US" sz="3600" smtClean="0"/>
          </a:p>
        </p:txBody>
      </p:sp>
      <p:sp>
        <p:nvSpPr>
          <p:cNvPr id="54281" name="テキスト ボックス 1"/>
          <p:cNvSpPr txBox="1">
            <a:spLocks noChangeArrowheads="1"/>
          </p:cNvSpPr>
          <p:nvPr/>
        </p:nvSpPr>
        <p:spPr bwMode="auto">
          <a:xfrm>
            <a:off x="457200" y="3124200"/>
            <a:ext cx="8394700" cy="4619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a:t>If there is only water (water culture), rice absorbs a lot of Cs.</a:t>
            </a:r>
            <a:endParaRPr lang="ja-JP"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テキスト ボックス 1"/>
          <p:cNvSpPr txBox="1">
            <a:spLocks noChangeArrowheads="1"/>
          </p:cNvSpPr>
          <p:nvPr/>
        </p:nvSpPr>
        <p:spPr bwMode="auto">
          <a:xfrm>
            <a:off x="381000" y="15240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Remarks</a:t>
            </a:r>
            <a:endParaRPr lang="ja-JP" altLang="en-US" sz="1800"/>
          </a:p>
        </p:txBody>
      </p:sp>
      <p:sp>
        <p:nvSpPr>
          <p:cNvPr id="3" name="テキスト ボックス 2"/>
          <p:cNvSpPr txBox="1"/>
          <p:nvPr/>
        </p:nvSpPr>
        <p:spPr>
          <a:xfrm>
            <a:off x="381000" y="533400"/>
            <a:ext cx="9012238" cy="6186488"/>
          </a:xfrm>
          <a:prstGeom prst="rect">
            <a:avLst/>
          </a:prstGeom>
          <a:noFill/>
        </p:spPr>
        <p:txBody>
          <a:bodyPr wrap="none">
            <a:spAutoFit/>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buFontTx/>
              <a:buAutoNum type="arabicPeriod"/>
            </a:pPr>
            <a:r>
              <a:rPr lang="en-US" altLang="ja-JP" sz="1800"/>
              <a:t>Nuclear power plant accident    (</a:t>
            </a:r>
            <a:r>
              <a:rPr lang="en-US" altLang="ja-JP" sz="1800" i="1"/>
              <a:t>Details have not been disclosed</a:t>
            </a:r>
            <a:r>
              <a:rPr lang="en-US" altLang="ja-JP" sz="1800"/>
              <a:t>.)</a:t>
            </a:r>
          </a:p>
          <a:p>
            <a:r>
              <a:rPr lang="en-US" altLang="ja-JP" sz="1800"/>
              <a:t>        Fatal mismanagement of TEPCO.  Could have been avoided.</a:t>
            </a:r>
          </a:p>
          <a:p>
            <a:endParaRPr lang="en-US" altLang="ja-JP" sz="1800"/>
          </a:p>
          <a:p>
            <a:pPr>
              <a:buFontTx/>
              <a:buAutoNum type="arabicPeriod" startAt="2"/>
            </a:pPr>
            <a:r>
              <a:rPr lang="en-US" altLang="ja-JP" sz="1800"/>
              <a:t>Radioactivity ~1/10 of Chernobyl, still terrible but less.   </a:t>
            </a:r>
          </a:p>
          <a:p>
            <a:r>
              <a:rPr lang="en-US" altLang="ja-JP" sz="1800"/>
              <a:t>        Fukushima + Pacific ocean.   No direct emission of FP, </a:t>
            </a:r>
            <a:r>
              <a:rPr lang="en-US" altLang="ja-JP" sz="1800" i="1"/>
              <a:t>e.g.</a:t>
            </a:r>
            <a:r>
              <a:rPr lang="en-US" altLang="ja-JP" sz="1800"/>
              <a:t>, Sr. </a:t>
            </a:r>
          </a:p>
          <a:p>
            <a:pPr>
              <a:buFontTx/>
              <a:buAutoNum type="arabicPeriod" startAt="2"/>
            </a:pPr>
            <a:endParaRPr lang="en-US" altLang="ja-JP" sz="1800"/>
          </a:p>
          <a:p>
            <a:pPr>
              <a:buFontTx/>
              <a:buAutoNum type="arabicPeriod" startAt="2"/>
            </a:pPr>
            <a:r>
              <a:rPr lang="en-US" altLang="ja-JP" sz="1800"/>
              <a:t>Nuclear physicists made important contributions in many ways.</a:t>
            </a:r>
          </a:p>
          <a:p>
            <a:r>
              <a:rPr lang="en-US" altLang="ja-JP" sz="1800"/>
              <a:t>        - screening of human being for </a:t>
            </a:r>
            <a:r>
              <a:rPr lang="en-US" altLang="ja-JP" sz="1800" baseline="30000"/>
              <a:t>131</a:t>
            </a:r>
            <a:r>
              <a:rPr lang="en-US" altLang="ja-JP" sz="1800"/>
              <a:t>I + …</a:t>
            </a:r>
          </a:p>
          <a:p>
            <a:r>
              <a:rPr lang="en-US" altLang="ja-JP" sz="1800"/>
              <a:t>        - measurement of soil samples for </a:t>
            </a:r>
            <a:r>
              <a:rPr lang="en-US" altLang="ja-JP" sz="1800" baseline="30000"/>
              <a:t>134,137</a:t>
            </a:r>
            <a:r>
              <a:rPr lang="en-US" altLang="ja-JP" sz="1800"/>
              <a:t>Cs (+ </a:t>
            </a:r>
            <a:r>
              <a:rPr lang="en-US" altLang="ja-JP" sz="1800" baseline="30000"/>
              <a:t>131</a:t>
            </a:r>
            <a:r>
              <a:rPr lang="en-US" altLang="ja-JP" sz="1800"/>
              <a:t>I) </a:t>
            </a:r>
            <a:r>
              <a:rPr lang="en-US" altLang="ja-JP" sz="1800">
                <a:solidFill>
                  <a:srgbClr val="FF6600"/>
                </a:solidFill>
                <a:sym typeface="Wingdings" pitchFamily="2" charset="2"/>
              </a:rPr>
              <a:t> data base</a:t>
            </a:r>
            <a:r>
              <a:rPr lang="en-US" altLang="ja-JP" sz="1800">
                <a:solidFill>
                  <a:srgbClr val="FF6600"/>
                </a:solidFill>
              </a:rPr>
              <a:t>  </a:t>
            </a:r>
          </a:p>
          <a:p>
            <a:r>
              <a:rPr lang="en-US" altLang="ja-JP" sz="1800"/>
              <a:t>            409 scientists for sample taking, 340 (21 institutions) for measurements</a:t>
            </a:r>
          </a:p>
          <a:p>
            <a:r>
              <a:rPr lang="en-US" altLang="ja-JP" sz="1800"/>
              <a:t>         </a:t>
            </a:r>
            <a:r>
              <a:rPr lang="en-US" altLang="ja-JP" sz="1800">
                <a:sym typeface="Wingdings" pitchFamily="2" charset="2"/>
              </a:rPr>
              <a:t> </a:t>
            </a:r>
            <a:r>
              <a:rPr lang="en-US" altLang="ja-JP" sz="1800">
                <a:solidFill>
                  <a:srgbClr val="FF6600"/>
                </a:solidFill>
                <a:sym typeface="Wingdings" pitchFamily="2" charset="2"/>
              </a:rPr>
              <a:t>Gauge (</a:t>
            </a:r>
            <a:r>
              <a:rPr lang="en-US" altLang="ja-JP" sz="1800" baseline="30000">
                <a:solidFill>
                  <a:srgbClr val="FF6600"/>
                </a:solidFill>
                <a:sym typeface="Wingdings" pitchFamily="2" charset="2"/>
              </a:rPr>
              <a:t>134</a:t>
            </a:r>
            <a:r>
              <a:rPr lang="en-US" altLang="ja-JP" sz="1800">
                <a:solidFill>
                  <a:srgbClr val="FF6600"/>
                </a:solidFill>
                <a:sym typeface="Wingdings" pitchFamily="2" charset="2"/>
              </a:rPr>
              <a:t>Cs/</a:t>
            </a:r>
            <a:r>
              <a:rPr lang="en-US" altLang="ja-JP" sz="1800" baseline="30000">
                <a:solidFill>
                  <a:srgbClr val="FF6600"/>
                </a:solidFill>
                <a:sym typeface="Wingdings" pitchFamily="2" charset="2"/>
              </a:rPr>
              <a:t>137</a:t>
            </a:r>
            <a:r>
              <a:rPr lang="en-US" altLang="ja-JP" sz="1800">
                <a:solidFill>
                  <a:srgbClr val="FF6600"/>
                </a:solidFill>
                <a:sym typeface="Wingdings" pitchFamily="2" charset="2"/>
              </a:rPr>
              <a:t>Cs) to distinguish Fukushima accident </a:t>
            </a:r>
            <a:r>
              <a:rPr lang="en-US" altLang="ja-JP" sz="1800">
                <a:sym typeface="Wingdings" pitchFamily="2" charset="2"/>
              </a:rPr>
              <a:t>from bomb tests   </a:t>
            </a:r>
            <a:endParaRPr lang="en-US" altLang="ja-JP" sz="1800"/>
          </a:p>
          <a:p>
            <a:endParaRPr lang="en-US" altLang="ja-JP" sz="1800"/>
          </a:p>
          <a:p>
            <a:pPr>
              <a:buFontTx/>
              <a:buAutoNum type="arabicPeriod" startAt="4"/>
            </a:pPr>
            <a:r>
              <a:rPr lang="en-US" altLang="ja-JP" sz="1800"/>
              <a:t>Present situation</a:t>
            </a:r>
          </a:p>
          <a:p>
            <a:r>
              <a:rPr lang="en-US" altLang="ja-JP" sz="1800"/>
              <a:t>        Radiation is lower now, less than 4 </a:t>
            </a:r>
            <a:r>
              <a:rPr lang="en-US" altLang="ja-JP" sz="1800">
                <a:latin typeface="Symbol" pitchFamily="18" charset="2"/>
              </a:rPr>
              <a:t>m</a:t>
            </a:r>
            <a:r>
              <a:rPr lang="en-US" altLang="ja-JP" sz="1800"/>
              <a:t>Sv/h for most of the areas</a:t>
            </a:r>
          </a:p>
          <a:p>
            <a:r>
              <a:rPr lang="en-US" altLang="ja-JP" sz="1800"/>
              <a:t>        No patients due to radioactivity at present and probably in future (</a:t>
            </a:r>
            <a:r>
              <a:rPr lang="en-US" altLang="ja-JP" sz="1400"/>
              <a:t>also UNSCEAR</a:t>
            </a:r>
            <a:r>
              <a:rPr lang="en-US" altLang="ja-JP" sz="1800"/>
              <a:t>) </a:t>
            </a:r>
          </a:p>
          <a:p>
            <a:endParaRPr lang="en-US" altLang="ja-JP" sz="1800"/>
          </a:p>
          <a:p>
            <a:pPr>
              <a:buFontTx/>
              <a:buAutoNum type="arabicPeriod" startAt="5"/>
            </a:pPr>
            <a:r>
              <a:rPr lang="en-US" altLang="ja-JP" sz="1800"/>
              <a:t>Cs isotopes are kept in soil  </a:t>
            </a:r>
          </a:p>
          <a:p>
            <a:r>
              <a:rPr lang="en-US" altLang="ja-JP" sz="1800"/>
              <a:t>        Agricultural products can be safe, even if the soil is somewhat contaminated</a:t>
            </a:r>
          </a:p>
          <a:p>
            <a:endParaRPr lang="en-US" altLang="ja-JP" sz="1800"/>
          </a:p>
          <a:p>
            <a:pPr>
              <a:buFontTx/>
              <a:buAutoNum type="arabicPeriod" startAt="6"/>
            </a:pPr>
            <a:r>
              <a:rPr lang="en-US" altLang="ja-JP" sz="1800"/>
              <a:t>Surveys continue for human body (</a:t>
            </a:r>
            <a:r>
              <a:rPr lang="en-US" altLang="ja-JP" sz="1800">
                <a:sym typeface="Wingdings" pitchFamily="2" charset="2"/>
              </a:rPr>
              <a:t></a:t>
            </a:r>
            <a:r>
              <a:rPr lang="en-US" altLang="ja-JP" sz="1600"/>
              <a:t>Hayano</a:t>
            </a:r>
            <a:r>
              <a:rPr lang="en-US" altLang="ja-JP" sz="1800"/>
              <a:t>), </a:t>
            </a:r>
            <a:r>
              <a:rPr lang="en-US" altLang="ja-JP" sz="1800" i="1"/>
              <a:t>environment</a:t>
            </a:r>
            <a:r>
              <a:rPr lang="en-US" altLang="ja-JP" sz="1800"/>
              <a:t> (</a:t>
            </a:r>
            <a:r>
              <a:rPr lang="en-US" altLang="ja-JP" sz="1800">
                <a:sym typeface="Wingdings" pitchFamily="2" charset="2"/>
              </a:rPr>
              <a:t></a:t>
            </a:r>
            <a:r>
              <a:rPr lang="en-US" altLang="ja-JP" sz="1600">
                <a:sym typeface="Wingdings" pitchFamily="2" charset="2"/>
              </a:rPr>
              <a:t>CNS</a:t>
            </a:r>
            <a:r>
              <a:rPr lang="en-US" altLang="ja-JP" sz="1800"/>
              <a:t>) and food</a:t>
            </a:r>
          </a:p>
          <a:p>
            <a:pPr>
              <a:buFontTx/>
              <a:buAutoNum type="arabicPeriod" startAt="6"/>
            </a:pPr>
            <a:endParaRPr lang="en-US" altLang="ja-JP" sz="1800"/>
          </a:p>
          <a:p>
            <a:pPr>
              <a:buFontTx/>
              <a:buAutoNum type="arabicPeriod" startAt="6"/>
            </a:pPr>
            <a:r>
              <a:rPr lang="en-US" altLang="ja-JP" sz="1800"/>
              <a:t>Scheme for contributions of scientists at the time of major disaster  (SCJ)    </a:t>
            </a:r>
            <a:endParaRPr lang="ja-JP"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53" descr="com_ic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213" y="9547225"/>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0" name="Group 431"/>
          <p:cNvGrpSpPr>
            <a:grpSpLocks/>
          </p:cNvGrpSpPr>
          <p:nvPr/>
        </p:nvGrpSpPr>
        <p:grpSpPr bwMode="auto">
          <a:xfrm>
            <a:off x="304800" y="990600"/>
            <a:ext cx="8642350" cy="5159375"/>
            <a:chOff x="158" y="709"/>
            <a:chExt cx="5444" cy="3250"/>
          </a:xfrm>
        </p:grpSpPr>
        <p:sp>
          <p:nvSpPr>
            <p:cNvPr id="120234" name="Rectangle 426"/>
            <p:cNvSpPr>
              <a:spLocks noChangeArrowheads="1"/>
            </p:cNvSpPr>
            <p:nvPr/>
          </p:nvSpPr>
          <p:spPr bwMode="auto">
            <a:xfrm>
              <a:off x="158" y="799"/>
              <a:ext cx="5353" cy="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a:t>　　　　　　　　　　　　　　　　　</a:t>
              </a:r>
              <a:r>
                <a:rPr lang="en-US" altLang="ja-JP" sz="2000"/>
                <a:t>No. 1</a:t>
              </a:r>
              <a:r>
                <a:rPr lang="ja-JP" altLang="en-US" sz="2000"/>
                <a:t>　</a:t>
              </a:r>
              <a:r>
                <a:rPr lang="en-US" altLang="ja-JP" sz="2000"/>
                <a:t>	</a:t>
              </a:r>
              <a:r>
                <a:rPr lang="ja-JP" altLang="en-US" sz="2000"/>
                <a:t>　　</a:t>
              </a:r>
              <a:r>
                <a:rPr lang="en-US" altLang="ja-JP" sz="2000"/>
                <a:t>No. 2	No. 3	</a:t>
              </a:r>
              <a:r>
                <a:rPr lang="ja-JP" altLang="en-US" sz="2000"/>
                <a:t>　　　　</a:t>
              </a:r>
              <a:r>
                <a:rPr lang="en-US" altLang="ja-JP" sz="2000"/>
                <a:t>No. 4	</a:t>
              </a:r>
            </a:p>
            <a:p>
              <a:r>
                <a:rPr lang="ja-JP" altLang="en-US" sz="2000"/>
                <a:t>　　　　　　　　　　　　　　　　　</a:t>
              </a:r>
              <a:endParaRPr lang="en-US" altLang="ja-JP" sz="2000"/>
            </a:p>
            <a:p>
              <a:r>
                <a:rPr lang="en-US" altLang="ja-JP" sz="2000"/>
                <a:t>Type            </a:t>
              </a:r>
              <a:r>
                <a:rPr lang="ja-JP" altLang="en-US" sz="2000"/>
                <a:t>　　　　　　　</a:t>
              </a:r>
              <a:r>
                <a:rPr lang="en-US" altLang="ja-JP" sz="2000"/>
                <a:t>Mark-1	</a:t>
              </a:r>
              <a:r>
                <a:rPr lang="ja-JP" altLang="en-US" sz="2000"/>
                <a:t>　　</a:t>
              </a:r>
              <a:r>
                <a:rPr lang="en-US" altLang="ja-JP" sz="2000"/>
                <a:t>Mark-1</a:t>
              </a:r>
              <a:r>
                <a:rPr lang="ja-JP" altLang="en-US" sz="2000"/>
                <a:t>　　　　</a:t>
              </a:r>
              <a:r>
                <a:rPr lang="en-US" altLang="ja-JP" sz="2000"/>
                <a:t>Mark-1</a:t>
              </a:r>
              <a:r>
                <a:rPr lang="ja-JP" altLang="en-US" sz="2000"/>
                <a:t>　　　　　</a:t>
              </a:r>
              <a:r>
                <a:rPr lang="en-US" altLang="ja-JP" sz="2000"/>
                <a:t>Mark-1	</a:t>
              </a:r>
            </a:p>
            <a:p>
              <a:r>
                <a:rPr lang="en-US" altLang="ja-JP" sz="2000"/>
                <a:t>Power (MWe)	</a:t>
              </a:r>
              <a:r>
                <a:rPr lang="ja-JP" altLang="en-US" sz="2000"/>
                <a:t>　　　　　</a:t>
              </a:r>
              <a:r>
                <a:rPr lang="en-US" altLang="ja-JP" sz="2000"/>
                <a:t>460	</a:t>
              </a:r>
              <a:r>
                <a:rPr lang="ja-JP" altLang="en-US" sz="2000"/>
                <a:t>　　</a:t>
              </a:r>
              <a:r>
                <a:rPr lang="en-US" altLang="ja-JP" sz="2000"/>
                <a:t>784	</a:t>
              </a:r>
              <a:r>
                <a:rPr lang="ja-JP" altLang="en-US" sz="2000"/>
                <a:t>　　　　　</a:t>
              </a:r>
              <a:r>
                <a:rPr lang="en-US" altLang="ja-JP" sz="2000"/>
                <a:t>784	</a:t>
              </a:r>
              <a:r>
                <a:rPr lang="ja-JP" altLang="en-US" sz="2000"/>
                <a:t>　　　　　</a:t>
              </a:r>
              <a:r>
                <a:rPr lang="en-US" altLang="ja-JP" sz="2000"/>
                <a:t>784</a:t>
              </a:r>
            </a:p>
            <a:p>
              <a:r>
                <a:rPr lang="en-US" altLang="ja-JP" sz="2000"/>
                <a:t>Press. Vessel (RPV)</a:t>
              </a:r>
            </a:p>
            <a:p>
              <a:r>
                <a:rPr lang="ja-JP" altLang="en-US" sz="2000"/>
                <a:t>　</a:t>
              </a:r>
              <a:r>
                <a:rPr lang="en-US" altLang="ja-JP" sz="2000"/>
                <a:t>Max. Pressure	</a:t>
              </a:r>
              <a:r>
                <a:rPr lang="ja-JP" altLang="en-US" sz="2000"/>
                <a:t>　　　　</a:t>
              </a:r>
              <a:r>
                <a:rPr lang="en-US" altLang="ja-JP" sz="2000"/>
                <a:t>8.24MPa	</a:t>
              </a:r>
              <a:r>
                <a:rPr lang="ja-JP" altLang="en-US" sz="2000"/>
                <a:t>　</a:t>
              </a:r>
              <a:r>
                <a:rPr lang="en-US" altLang="ja-JP" sz="2000"/>
                <a:t>8.24MPa	8.24MPa</a:t>
              </a:r>
              <a:r>
                <a:rPr lang="ja-JP" altLang="en-US" sz="2000"/>
                <a:t>　　　</a:t>
              </a:r>
              <a:r>
                <a:rPr lang="en-US" altLang="ja-JP" sz="2000"/>
                <a:t>8.24MPa</a:t>
              </a:r>
            </a:p>
            <a:p>
              <a:endParaRPr lang="en-US" altLang="ja-JP" sz="2000"/>
            </a:p>
            <a:p>
              <a:r>
                <a:rPr lang="ja-JP" altLang="en-US" sz="2000"/>
                <a:t>　</a:t>
              </a:r>
              <a:r>
                <a:rPr lang="en-US" altLang="ja-JP" sz="2000"/>
                <a:t>Max. Temp.	</a:t>
              </a:r>
              <a:r>
                <a:rPr lang="ja-JP" altLang="en-US" sz="2000"/>
                <a:t>　　　　　</a:t>
              </a:r>
              <a:r>
                <a:rPr lang="en-US" altLang="ja-JP" sz="2000"/>
                <a:t>300℃	</a:t>
              </a:r>
              <a:r>
                <a:rPr lang="ja-JP" altLang="en-US" sz="2000"/>
                <a:t>　　</a:t>
              </a:r>
              <a:r>
                <a:rPr lang="en-US" altLang="ja-JP" sz="2000"/>
                <a:t>300℃	</a:t>
              </a:r>
              <a:r>
                <a:rPr lang="ja-JP" altLang="en-US" sz="2000"/>
                <a:t>　</a:t>
              </a:r>
              <a:r>
                <a:rPr lang="en-US" altLang="ja-JP" sz="2000"/>
                <a:t>300℃	</a:t>
              </a:r>
              <a:r>
                <a:rPr lang="ja-JP" altLang="en-US" sz="2000"/>
                <a:t>　　　　</a:t>
              </a:r>
              <a:r>
                <a:rPr lang="en-US" altLang="ja-JP" sz="2000"/>
                <a:t>300℃</a:t>
              </a:r>
            </a:p>
            <a:p>
              <a:endParaRPr lang="en-US" altLang="ja-JP" sz="2000"/>
            </a:p>
            <a:p>
              <a:r>
                <a:rPr lang="en-US" altLang="ja-JP" sz="2000"/>
                <a:t>Container (D/W)</a:t>
              </a:r>
            </a:p>
            <a:p>
              <a:r>
                <a:rPr lang="ja-JP" altLang="en-US" sz="2000"/>
                <a:t>　</a:t>
              </a:r>
              <a:r>
                <a:rPr lang="en-US" altLang="ja-JP" sz="2000"/>
                <a:t>Max Press.	</a:t>
              </a:r>
              <a:r>
                <a:rPr lang="ja-JP" altLang="en-US" sz="2000"/>
                <a:t>　　　　</a:t>
              </a:r>
              <a:r>
                <a:rPr lang="en-US" altLang="ja-JP" sz="2000"/>
                <a:t>0.38MPa	</a:t>
              </a:r>
              <a:r>
                <a:rPr lang="ja-JP" altLang="en-US" sz="2000"/>
                <a:t>　</a:t>
              </a:r>
              <a:r>
                <a:rPr lang="en-US" altLang="ja-JP" sz="2000"/>
                <a:t>0.38MPa	0.38MPa</a:t>
              </a:r>
              <a:r>
                <a:rPr lang="ja-JP" altLang="en-US" sz="2000"/>
                <a:t>　　　</a:t>
              </a:r>
              <a:r>
                <a:rPr lang="en-US" altLang="ja-JP" sz="2000"/>
                <a:t>0.38MPa</a:t>
              </a:r>
              <a:r>
                <a:rPr lang="ja-JP" altLang="en-US" sz="2000"/>
                <a:t>　</a:t>
              </a:r>
              <a:endParaRPr lang="en-US" altLang="ja-JP" sz="2000"/>
            </a:p>
            <a:p>
              <a:r>
                <a:rPr lang="ja-JP" altLang="en-US" sz="2000"/>
                <a:t>　</a:t>
              </a:r>
              <a:r>
                <a:rPr lang="en-US" altLang="ja-JP" sz="2000"/>
                <a:t>Max Temp.	</a:t>
              </a:r>
              <a:r>
                <a:rPr lang="ja-JP" altLang="en-US" sz="2000"/>
                <a:t>　　　　　</a:t>
              </a:r>
              <a:r>
                <a:rPr lang="en-US" altLang="ja-JP" sz="2000"/>
                <a:t>140℃	</a:t>
              </a:r>
              <a:r>
                <a:rPr lang="ja-JP" altLang="en-US" sz="2000"/>
                <a:t>　　</a:t>
              </a:r>
              <a:r>
                <a:rPr lang="en-US" altLang="ja-JP" sz="2000"/>
                <a:t>140℃	</a:t>
              </a:r>
              <a:r>
                <a:rPr lang="ja-JP" altLang="en-US" sz="2000"/>
                <a:t>　</a:t>
              </a:r>
              <a:r>
                <a:rPr lang="en-US" altLang="ja-JP" sz="2000"/>
                <a:t>140℃	</a:t>
              </a:r>
              <a:r>
                <a:rPr lang="ja-JP" altLang="en-US" sz="2000"/>
                <a:t>　　　　</a:t>
              </a:r>
              <a:r>
                <a:rPr lang="en-US" altLang="ja-JP" sz="2000"/>
                <a:t>140℃		</a:t>
              </a:r>
            </a:p>
            <a:p>
              <a:r>
                <a:rPr lang="en-US" altLang="ja-JP" sz="2000" b="1">
                  <a:solidFill>
                    <a:srgbClr val="3366FF"/>
                  </a:solidFill>
                </a:rPr>
                <a:t>Op. since	</a:t>
              </a:r>
              <a:r>
                <a:rPr lang="ja-JP" altLang="en-US" sz="2000" b="1">
                  <a:solidFill>
                    <a:srgbClr val="3366FF"/>
                  </a:solidFill>
                </a:rPr>
                <a:t>　　　　</a:t>
              </a:r>
              <a:r>
                <a:rPr lang="en-US" altLang="ja-JP" sz="2000" b="1">
                  <a:solidFill>
                    <a:srgbClr val="3366FF"/>
                  </a:solidFill>
                </a:rPr>
                <a:t>1971,3	</a:t>
              </a:r>
              <a:r>
                <a:rPr lang="ja-JP" altLang="en-US" sz="2000" b="1">
                  <a:solidFill>
                    <a:srgbClr val="3366FF"/>
                  </a:solidFill>
                </a:rPr>
                <a:t>　　</a:t>
              </a:r>
              <a:r>
                <a:rPr lang="en-US" altLang="ja-JP" sz="2000" b="1">
                  <a:solidFill>
                    <a:srgbClr val="3366FF"/>
                  </a:solidFill>
                </a:rPr>
                <a:t>1974,7	1976,3</a:t>
              </a:r>
              <a:r>
                <a:rPr lang="ja-JP" altLang="en-US" sz="2000" b="1">
                  <a:solidFill>
                    <a:srgbClr val="3366FF"/>
                  </a:solidFill>
                </a:rPr>
                <a:t>　　　　　</a:t>
              </a:r>
              <a:r>
                <a:rPr lang="en-US" altLang="ja-JP" sz="2000" b="1">
                  <a:solidFill>
                    <a:srgbClr val="3366FF"/>
                  </a:solidFill>
                </a:rPr>
                <a:t>1978,10</a:t>
              </a:r>
            </a:p>
            <a:p>
              <a:r>
                <a:rPr lang="en-US" altLang="ja-JP" sz="2000"/>
                <a:t>Emerg. Gen.	</a:t>
              </a:r>
              <a:r>
                <a:rPr lang="ja-JP" altLang="en-US" sz="2000"/>
                <a:t>　　　　</a:t>
              </a:r>
              <a:r>
                <a:rPr lang="en-US" altLang="ja-JP" sz="2000"/>
                <a:t> </a:t>
              </a:r>
              <a:r>
                <a:rPr lang="ja-JP" altLang="en-US" sz="2000"/>
                <a:t>　</a:t>
              </a:r>
              <a:r>
                <a:rPr lang="en-US" altLang="ja-JP" sz="2000"/>
                <a:t>2	</a:t>
              </a:r>
              <a:r>
                <a:rPr lang="ja-JP" altLang="en-US" sz="2000"/>
                <a:t>　　　</a:t>
              </a:r>
              <a:r>
                <a:rPr lang="en-US" altLang="ja-JP" sz="2000"/>
                <a:t> 2	</a:t>
              </a:r>
              <a:r>
                <a:rPr lang="ja-JP" altLang="en-US" sz="2000"/>
                <a:t>　　　　　</a:t>
              </a:r>
              <a:r>
                <a:rPr lang="en-US" altLang="ja-JP" sz="2000"/>
                <a:t>  </a:t>
              </a:r>
              <a:r>
                <a:rPr lang="ja-JP" altLang="en-US" sz="2000"/>
                <a:t>　</a:t>
              </a:r>
              <a:r>
                <a:rPr lang="en-US" altLang="ja-JP" sz="2000"/>
                <a:t>2	</a:t>
              </a:r>
              <a:r>
                <a:rPr lang="ja-JP" altLang="en-US" sz="2000"/>
                <a:t>　　　　　</a:t>
              </a:r>
              <a:r>
                <a:rPr lang="en-US" altLang="ja-JP" sz="2000"/>
                <a:t>  2		</a:t>
              </a:r>
            </a:p>
          </p:txBody>
        </p:sp>
        <p:sp>
          <p:nvSpPr>
            <p:cNvPr id="120235" name="Line 427"/>
            <p:cNvSpPr>
              <a:spLocks noChangeShapeType="1"/>
            </p:cNvSpPr>
            <p:nvPr/>
          </p:nvSpPr>
          <p:spPr bwMode="auto">
            <a:xfrm>
              <a:off x="158" y="709"/>
              <a:ext cx="53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Arial" charset="0"/>
                <a:ea typeface="ＭＳ Ｐゴシック" charset="0"/>
                <a:cs typeface="ＭＳ Ｐゴシック" charset="0"/>
              </a:endParaRPr>
            </a:p>
          </p:txBody>
        </p:sp>
        <p:sp>
          <p:nvSpPr>
            <p:cNvPr id="120236" name="Line 428"/>
            <p:cNvSpPr>
              <a:spLocks noChangeShapeType="1"/>
            </p:cNvSpPr>
            <p:nvPr/>
          </p:nvSpPr>
          <p:spPr bwMode="auto">
            <a:xfrm>
              <a:off x="204" y="1162"/>
              <a:ext cx="53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Arial" charset="0"/>
                <a:ea typeface="ＭＳ Ｐゴシック" charset="0"/>
                <a:cs typeface="ＭＳ Ｐゴシック" charset="0"/>
              </a:endParaRPr>
            </a:p>
          </p:txBody>
        </p:sp>
        <p:sp>
          <p:nvSpPr>
            <p:cNvPr id="120237" name="Line 429"/>
            <p:cNvSpPr>
              <a:spLocks noChangeShapeType="1"/>
            </p:cNvSpPr>
            <p:nvPr/>
          </p:nvSpPr>
          <p:spPr bwMode="auto">
            <a:xfrm>
              <a:off x="158" y="3829"/>
              <a:ext cx="53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Arial" charset="0"/>
                <a:ea typeface="ＭＳ Ｐゴシック" charset="0"/>
                <a:cs typeface="ＭＳ Ｐゴシック" charset="0"/>
              </a:endParaRPr>
            </a:p>
          </p:txBody>
        </p:sp>
      </p:grpSp>
      <p:sp>
        <p:nvSpPr>
          <p:cNvPr id="120238" name="Text Box 430"/>
          <p:cNvSpPr txBox="1">
            <a:spLocks noChangeArrowheads="1"/>
          </p:cNvSpPr>
          <p:nvPr/>
        </p:nvSpPr>
        <p:spPr bwMode="auto">
          <a:xfrm>
            <a:off x="838200" y="228600"/>
            <a:ext cx="71262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800" dirty="0">
                <a:latin typeface="Times New Roman"/>
                <a:ea typeface="ＭＳ Ｐゴシック" charset="0"/>
                <a:cs typeface="Times New Roman"/>
              </a:rPr>
              <a:t>Fukushima Dai-Ichi (First) Power Plant  (BWR) </a:t>
            </a:r>
          </a:p>
        </p:txBody>
      </p:sp>
      <p:sp>
        <p:nvSpPr>
          <p:cNvPr id="17412" name="テキスト ボックス 1"/>
          <p:cNvSpPr txBox="1">
            <a:spLocks noChangeArrowheads="1"/>
          </p:cNvSpPr>
          <p:nvPr/>
        </p:nvSpPr>
        <p:spPr bwMode="auto">
          <a:xfrm>
            <a:off x="762000" y="6172200"/>
            <a:ext cx="817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There are Reactors 5 and 6 which have survived partly due to higher elevation.</a:t>
            </a:r>
            <a:endParaRPr lang="ja-JP"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テキスト ボックス 2"/>
          <p:cNvSpPr txBox="1">
            <a:spLocks noChangeArrowheads="1"/>
          </p:cNvSpPr>
          <p:nvPr/>
        </p:nvSpPr>
        <p:spPr bwMode="auto">
          <a:xfrm>
            <a:off x="685800" y="30163"/>
            <a:ext cx="5443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2000"/>
              <a:t>Very brief summary of what happened (cont’d)</a:t>
            </a:r>
            <a:endParaRPr lang="ja-JP" altLang="en-US" sz="2000"/>
          </a:p>
        </p:txBody>
      </p:sp>
      <p:sp>
        <p:nvSpPr>
          <p:cNvPr id="18434" name="テキスト ボックス 3"/>
          <p:cNvSpPr txBox="1">
            <a:spLocks noChangeArrowheads="1"/>
          </p:cNvSpPr>
          <p:nvPr/>
        </p:nvSpPr>
        <p:spPr bwMode="auto">
          <a:xfrm>
            <a:off x="304800" y="533400"/>
            <a:ext cx="88392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3.11   ~16:00   </a:t>
            </a:r>
            <a:r>
              <a:rPr lang="en-US" altLang="ja-JP" sz="1800">
                <a:solidFill>
                  <a:srgbClr val="FF0000"/>
                </a:solidFill>
              </a:rPr>
              <a:t>Tsunami came also to the Nuclear Power Plant </a:t>
            </a:r>
          </a:p>
          <a:p>
            <a:r>
              <a:rPr lang="en-US" altLang="ja-JP" sz="1800"/>
              <a:t>                        </a:t>
            </a:r>
            <a:r>
              <a:rPr lang="en-US" altLang="ja-JP" sz="1800">
                <a:solidFill>
                  <a:srgbClr val="3366FF"/>
                </a:solidFill>
              </a:rPr>
              <a:t>wave height 13.1 m, higher than the bank prepared up to 5.7 m wave</a:t>
            </a:r>
          </a:p>
          <a:p>
            <a:r>
              <a:rPr lang="en-US" altLang="ja-JP" sz="1800">
                <a:solidFill>
                  <a:srgbClr val="3366FF"/>
                </a:solidFill>
              </a:rPr>
              <a:t>                        (warning before the quake, unfortunate timing or bad management)</a:t>
            </a:r>
          </a:p>
          <a:p>
            <a:endParaRPr lang="en-US" altLang="ja-JP" sz="1800">
              <a:solidFill>
                <a:srgbClr val="3366FF"/>
              </a:solidFill>
            </a:endParaRPr>
          </a:p>
          <a:p>
            <a:r>
              <a:rPr lang="en-US" altLang="ja-JP" sz="1800">
                <a:solidFill>
                  <a:srgbClr val="3366FF"/>
                </a:solidFill>
              </a:rPr>
              <a:t>                      </a:t>
            </a:r>
            <a:r>
              <a:rPr lang="en-US" altLang="ja-JP" sz="1800">
                <a:solidFill>
                  <a:srgbClr val="000090"/>
                </a:solidFill>
              </a:rPr>
              <a:t> Emergency diesel generators all stopped due to sea water</a:t>
            </a:r>
          </a:p>
          <a:p>
            <a:r>
              <a:rPr lang="en-US" altLang="ja-JP" sz="1800">
                <a:solidFill>
                  <a:srgbClr val="000090"/>
                </a:solidFill>
              </a:rPr>
              <a:t>                       (placed in the basement, American design against hurricane)</a:t>
            </a:r>
          </a:p>
          <a:p>
            <a:r>
              <a:rPr lang="en-US" altLang="ja-JP" sz="1800">
                <a:solidFill>
                  <a:srgbClr val="FF0000"/>
                </a:solidFill>
              </a:rPr>
              <a:t>                       </a:t>
            </a:r>
            <a:r>
              <a:rPr lang="en-US" altLang="ja-JP" sz="1800">
                <a:solidFill>
                  <a:srgbClr val="FF1FEC"/>
                </a:solidFill>
              </a:rPr>
              <a:t>-&gt;  No cooling water in long term for reactors and storage pools </a:t>
            </a:r>
          </a:p>
          <a:p>
            <a:r>
              <a:rPr lang="en-US" altLang="ja-JP" sz="1800">
                <a:solidFill>
                  <a:srgbClr val="FF1FEC"/>
                </a:solidFill>
              </a:rPr>
              <a:t>                            which were </a:t>
            </a:r>
            <a:r>
              <a:rPr lang="en-US" altLang="ja-JP" sz="1800" b="1">
                <a:solidFill>
                  <a:srgbClr val="FF1FEC"/>
                </a:solidFill>
              </a:rPr>
              <a:t>kept heated</a:t>
            </a:r>
            <a:r>
              <a:rPr lang="en-US" altLang="ja-JP" sz="1800">
                <a:solidFill>
                  <a:srgbClr val="FF1FEC"/>
                </a:solidFill>
              </a:rPr>
              <a:t> by decay heat</a:t>
            </a:r>
          </a:p>
          <a:p>
            <a:endParaRPr lang="en-US" altLang="ja-JP" sz="1800">
              <a:solidFill>
                <a:srgbClr val="FF1FEC"/>
              </a:solidFill>
            </a:endParaRPr>
          </a:p>
          <a:p>
            <a:r>
              <a:rPr lang="en-US" altLang="ja-JP" sz="1800"/>
              <a:t>          20:30    Reactor No.2 ’s cooling system stopped (battery gone)</a:t>
            </a:r>
          </a:p>
          <a:p>
            <a:endParaRPr lang="en-US" altLang="ja-JP" sz="1800"/>
          </a:p>
          <a:p>
            <a:r>
              <a:rPr lang="en-US" altLang="ja-JP" sz="1800"/>
              <a:t>          22:50</a:t>
            </a:r>
            <a:r>
              <a:rPr lang="ja-JP" altLang="en-US" sz="1800"/>
              <a:t>　　</a:t>
            </a:r>
            <a:r>
              <a:rPr lang="en-US" altLang="ja-JP" sz="1800">
                <a:solidFill>
                  <a:srgbClr val="E60CFC"/>
                </a:solidFill>
              </a:rPr>
              <a:t>Core uncovery, fuel melting </a:t>
            </a:r>
            <a:r>
              <a:rPr lang="en-US" altLang="ja-JP" sz="1800"/>
              <a:t>feared for Rector No. 2</a:t>
            </a:r>
          </a:p>
          <a:p>
            <a:r>
              <a:rPr lang="en-US" altLang="ja-JP" sz="1800"/>
              <a:t>                            by NISA (Nuclear and Industrial Safety Agency)</a:t>
            </a:r>
          </a:p>
          <a:p>
            <a:endParaRPr lang="en-US" altLang="ja-JP" sz="1800"/>
          </a:p>
          <a:p>
            <a:r>
              <a:rPr lang="en-US" altLang="ja-JP" sz="1800"/>
              <a:t>3.12     1:20      Pressure high in Reactor No. 1 container vessel</a:t>
            </a:r>
          </a:p>
          <a:p>
            <a:endParaRPr lang="en-US" altLang="ja-JP" sz="1800"/>
          </a:p>
          <a:p>
            <a:r>
              <a:rPr lang="en-US" altLang="ja-JP" sz="1800"/>
              <a:t>           15:36     </a:t>
            </a:r>
            <a:r>
              <a:rPr lang="en-US" altLang="ja-JP" sz="1800">
                <a:solidFill>
                  <a:srgbClr val="FF0000"/>
                </a:solidFill>
              </a:rPr>
              <a:t>Hydrogen Gas Explosion in Reactor No. 1, later more explosions</a:t>
            </a:r>
          </a:p>
          <a:p>
            <a:endParaRPr lang="en-US" altLang="ja-JP" sz="1800">
              <a:solidFill>
                <a:srgbClr val="FF0000"/>
              </a:solidFill>
            </a:endParaRPr>
          </a:p>
          <a:p>
            <a:r>
              <a:rPr lang="en-US" altLang="ja-JP" sz="1800"/>
              <a:t>           20:32     Sea water is put into Reactor No. 1, but this was too late </a:t>
            </a:r>
            <a:endParaRPr lang="ja-JP"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581400"/>
            <a:ext cx="44577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36083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0"/>
            <a:ext cx="5075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テキスト ボックス 4"/>
          <p:cNvSpPr txBox="1">
            <a:spLocks noChangeArrowheads="1"/>
          </p:cNvSpPr>
          <p:nvPr/>
        </p:nvSpPr>
        <p:spPr bwMode="auto">
          <a:xfrm>
            <a:off x="533400" y="457200"/>
            <a:ext cx="26050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Huge Tsunami came</a:t>
            </a:r>
          </a:p>
          <a:p>
            <a:r>
              <a:rPr lang="en-US" altLang="ja-JP" sz="1800"/>
              <a:t>with 10m height</a:t>
            </a:r>
          </a:p>
          <a:p>
            <a:r>
              <a:rPr lang="en-US" altLang="ja-JP" sz="1800"/>
              <a:t>(30 m at the end of bay,</a:t>
            </a:r>
          </a:p>
          <a:p>
            <a:r>
              <a:rPr lang="en-US" altLang="ja-JP" sz="1800"/>
              <a:t>for instance).</a:t>
            </a:r>
            <a:endParaRPr lang="ja-JP"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52400"/>
            <a:ext cx="5715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19400"/>
            <a:ext cx="51816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51720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5" descr="福島原発3.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847975"/>
            <a:ext cx="6002338"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4648200" y="152400"/>
            <a:ext cx="2827338" cy="923925"/>
          </a:xfrm>
          <a:prstGeom prst="rect">
            <a:avLst/>
          </a:prstGeom>
          <a:solidFill>
            <a:schemeClr val="accent5">
              <a:lumMod val="90000"/>
            </a:schemeClr>
          </a:solidFill>
        </p:spPr>
        <p:txBody>
          <a:bodyPr wrap="none">
            <a:spAutoFit/>
          </a:bodyPr>
          <a:lstStyle/>
          <a:p>
            <a:pPr>
              <a:defRPr/>
            </a:pPr>
            <a:r>
              <a:rPr lang="en-US" altLang="ja-JP" dirty="0">
                <a:latin typeface="Arial" charset="0"/>
                <a:ea typeface="ＭＳ Ｐゴシック" charset="0"/>
                <a:cs typeface="ＭＳ Ｐゴシック" charset="0"/>
              </a:rPr>
              <a:t>Fukushima Dai-Ichi (First)</a:t>
            </a:r>
          </a:p>
          <a:p>
            <a:pPr>
              <a:defRPr/>
            </a:pPr>
            <a:r>
              <a:rPr lang="en-US" altLang="ja-JP" dirty="0">
                <a:latin typeface="Arial" charset="0"/>
                <a:ea typeface="ＭＳ Ｐゴシック" charset="0"/>
                <a:cs typeface="ＭＳ Ｐゴシック" charset="0"/>
              </a:rPr>
              <a:t>Power Plant </a:t>
            </a:r>
          </a:p>
          <a:p>
            <a:pPr>
              <a:defRPr/>
            </a:pPr>
            <a:r>
              <a:rPr lang="en-US" altLang="ja-JP" dirty="0">
                <a:latin typeface="Arial" charset="0"/>
                <a:ea typeface="ＭＳ Ｐゴシック" charset="0"/>
                <a:cs typeface="ＭＳ Ｐゴシック" charset="0"/>
              </a:rPr>
              <a:t>before the Earthquake</a:t>
            </a:r>
            <a:endParaRPr lang="ja-JP" altLang="en-US" dirty="0">
              <a:latin typeface="Arial" charset="0"/>
              <a:ea typeface="ＭＳ Ｐゴシック" charset="0"/>
              <a:cs typeface="ＭＳ Ｐゴシック" charset="0"/>
            </a:endParaRPr>
          </a:p>
        </p:txBody>
      </p:sp>
      <p:sp>
        <p:nvSpPr>
          <p:cNvPr id="21508" name="テキスト ボックス 2"/>
          <p:cNvSpPr txBox="1">
            <a:spLocks noChangeArrowheads="1"/>
          </p:cNvSpPr>
          <p:nvPr/>
        </p:nvSpPr>
        <p:spPr bwMode="auto">
          <a:xfrm>
            <a:off x="5638800" y="1981200"/>
            <a:ext cx="2122488"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FF0000"/>
                </a:solidFill>
              </a:rPr>
              <a:t>Reactors  No. 1 - 4 </a:t>
            </a:r>
            <a:endParaRPr lang="ja-JP" altLang="en-US" sz="1800">
              <a:solidFill>
                <a:srgbClr val="FF0000"/>
              </a:solidFill>
            </a:endParaRPr>
          </a:p>
        </p:txBody>
      </p:sp>
      <p:sp>
        <p:nvSpPr>
          <p:cNvPr id="21509" name="テキスト ボックス 5"/>
          <p:cNvSpPr txBox="1">
            <a:spLocks noChangeArrowheads="1"/>
          </p:cNvSpPr>
          <p:nvPr/>
        </p:nvSpPr>
        <p:spPr bwMode="auto">
          <a:xfrm>
            <a:off x="5867400" y="1219200"/>
            <a:ext cx="2198688"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solidFill>
                  <a:srgbClr val="FF0000"/>
                </a:solidFill>
              </a:rPr>
              <a:t>Reactors  No. 5 &amp; 6</a:t>
            </a:r>
            <a:endParaRPr lang="ja-JP" altLang="en-US" sz="1800">
              <a:solidFill>
                <a:srgbClr val="FF0000"/>
              </a:solidFill>
            </a:endParaRPr>
          </a:p>
        </p:txBody>
      </p:sp>
      <p:cxnSp>
        <p:nvCxnSpPr>
          <p:cNvPr id="5" name="直線矢印コネクタ 4"/>
          <p:cNvCxnSpPr>
            <a:cxnSpLocks noChangeShapeType="1"/>
            <a:stCxn id="21509" idx="1"/>
          </p:cNvCxnSpPr>
          <p:nvPr/>
        </p:nvCxnSpPr>
        <p:spPr bwMode="auto">
          <a:xfrm flipH="1" flipV="1">
            <a:off x="4419600" y="1219200"/>
            <a:ext cx="1447800" cy="18415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直線矢印コネクタ 8"/>
          <p:cNvCxnSpPr>
            <a:cxnSpLocks noChangeShapeType="1"/>
            <a:stCxn id="21508" idx="1"/>
          </p:cNvCxnSpPr>
          <p:nvPr/>
        </p:nvCxnSpPr>
        <p:spPr bwMode="auto">
          <a:xfrm flipH="1">
            <a:off x="2895600" y="2165350"/>
            <a:ext cx="2743200" cy="4445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円/楕円 10"/>
          <p:cNvSpPr>
            <a:spLocks noChangeArrowheads="1"/>
          </p:cNvSpPr>
          <p:nvPr/>
        </p:nvSpPr>
        <p:spPr bwMode="auto">
          <a:xfrm rot="-1085037">
            <a:off x="809625" y="1709738"/>
            <a:ext cx="2351088" cy="685800"/>
          </a:xfrm>
          <a:prstGeom prst="ellipse">
            <a:avLst/>
          </a:prstGeom>
          <a:noFill/>
          <a:ln w="1905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ja-JP" altLang="en-US">
              <a:solidFill>
                <a:srgbClr val="FFFFFF"/>
              </a:solidFill>
            </a:endParaRPr>
          </a:p>
        </p:txBody>
      </p:sp>
      <p:sp>
        <p:nvSpPr>
          <p:cNvPr id="14" name="円/楕円 13"/>
          <p:cNvSpPr>
            <a:spLocks noChangeArrowheads="1"/>
          </p:cNvSpPr>
          <p:nvPr/>
        </p:nvSpPr>
        <p:spPr bwMode="auto">
          <a:xfrm rot="-1085037">
            <a:off x="3332163" y="992188"/>
            <a:ext cx="1076325" cy="533400"/>
          </a:xfrm>
          <a:prstGeom prst="ellipse">
            <a:avLst/>
          </a:prstGeom>
          <a:noFill/>
          <a:ln w="1905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ja-JP" altLang="en-US">
              <a:solidFill>
                <a:srgbClr val="FFFFFF"/>
              </a:solidFill>
            </a:endParaRPr>
          </a:p>
        </p:txBody>
      </p:sp>
      <p:cxnSp>
        <p:nvCxnSpPr>
          <p:cNvPr id="15" name="直線矢印コネクタ 14"/>
          <p:cNvCxnSpPr>
            <a:cxnSpLocks noChangeShapeType="1"/>
          </p:cNvCxnSpPr>
          <p:nvPr/>
        </p:nvCxnSpPr>
        <p:spPr bwMode="auto">
          <a:xfrm flipH="1">
            <a:off x="6019800" y="2362200"/>
            <a:ext cx="457200" cy="30480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テキスト ボックス 16"/>
          <p:cNvSpPr txBox="1"/>
          <p:nvPr/>
        </p:nvSpPr>
        <p:spPr>
          <a:xfrm>
            <a:off x="1447800" y="4191000"/>
            <a:ext cx="2276475" cy="369888"/>
          </a:xfrm>
          <a:prstGeom prst="rect">
            <a:avLst/>
          </a:prstGeom>
          <a:solidFill>
            <a:schemeClr val="accent5">
              <a:lumMod val="90000"/>
            </a:schemeClr>
          </a:solidFill>
        </p:spPr>
        <p:txBody>
          <a:bodyPr wrap="none">
            <a:spAutoFit/>
          </a:bodyPr>
          <a:lstStyle/>
          <a:p>
            <a:pPr>
              <a:defRPr/>
            </a:pPr>
            <a:r>
              <a:rPr lang="en-US" altLang="ja-JP" dirty="0">
                <a:solidFill>
                  <a:srgbClr val="E60CFC"/>
                </a:solidFill>
                <a:latin typeface="Arial" charset="0"/>
                <a:ea typeface="ＭＳ Ｐゴシック" charset="0"/>
                <a:cs typeface="ＭＳ Ｐゴシック" charset="0"/>
              </a:rPr>
              <a:t>after the Earthquake</a:t>
            </a:r>
            <a:endParaRPr lang="ja-JP" altLang="en-US" dirty="0">
              <a:solidFill>
                <a:srgbClr val="E60CFC"/>
              </a:solidFill>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descr="asahi.com（朝日新聞社）：SPEEDI（緊急時迅速放射能影響予測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413702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8"/>
          <p:cNvSpPr txBox="1">
            <a:spLocks noChangeArrowheads="1"/>
          </p:cNvSpPr>
          <p:nvPr/>
        </p:nvSpPr>
        <p:spPr bwMode="auto">
          <a:xfrm>
            <a:off x="4800600" y="1828800"/>
            <a:ext cx="3649663" cy="1558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nSpc>
                <a:spcPct val="120000"/>
              </a:lnSpc>
            </a:pPr>
            <a:r>
              <a:rPr lang="en-US" altLang="ja-JP" sz="2000"/>
              <a:t>Simulation of the thyroid</a:t>
            </a:r>
          </a:p>
          <a:p>
            <a:pPr>
              <a:lnSpc>
                <a:spcPct val="120000"/>
              </a:lnSpc>
            </a:pPr>
            <a:r>
              <a:rPr lang="en-US" altLang="ja-JP" sz="2000"/>
              <a:t>internal exposure dose </a:t>
            </a:r>
          </a:p>
          <a:p>
            <a:pPr>
              <a:lnSpc>
                <a:spcPct val="120000"/>
              </a:lnSpc>
            </a:pPr>
            <a:r>
              <a:rPr lang="en-US" altLang="ja-JP" sz="2000"/>
              <a:t>by the code </a:t>
            </a:r>
            <a:r>
              <a:rPr lang="en-US" altLang="ja-JP" sz="2000">
                <a:solidFill>
                  <a:srgbClr val="3366FF"/>
                </a:solidFill>
              </a:rPr>
              <a:t>SPEEDI</a:t>
            </a:r>
            <a:r>
              <a:rPr lang="en-US" altLang="ja-JP" sz="2000"/>
              <a:t> based on</a:t>
            </a:r>
          </a:p>
          <a:p>
            <a:pPr>
              <a:lnSpc>
                <a:spcPct val="120000"/>
              </a:lnSpc>
            </a:pPr>
            <a:r>
              <a:rPr lang="en-US" altLang="ja-JP" sz="2000"/>
              <a:t>the air flow and rain.</a:t>
            </a:r>
          </a:p>
        </p:txBody>
      </p:sp>
      <p:sp>
        <p:nvSpPr>
          <p:cNvPr id="22531" name="テキスト ボックス 2"/>
          <p:cNvSpPr txBox="1">
            <a:spLocks noChangeArrowheads="1"/>
          </p:cNvSpPr>
          <p:nvPr/>
        </p:nvSpPr>
        <p:spPr bwMode="auto">
          <a:xfrm>
            <a:off x="457200" y="4419600"/>
            <a:ext cx="17240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Exposure dose</a:t>
            </a:r>
          </a:p>
          <a:p>
            <a:r>
              <a:rPr lang="en-US" altLang="ja-JP" sz="1800"/>
              <a:t>(mSv)</a:t>
            </a:r>
            <a:endParaRPr lang="ja-JP" altLang="en-US" sz="1800"/>
          </a:p>
        </p:txBody>
      </p:sp>
      <p:sp>
        <p:nvSpPr>
          <p:cNvPr id="22532" name="テキスト ボックス 1"/>
          <p:cNvSpPr txBox="1">
            <a:spLocks noChangeArrowheads="1"/>
          </p:cNvSpPr>
          <p:nvPr/>
        </p:nvSpPr>
        <p:spPr bwMode="auto">
          <a:xfrm>
            <a:off x="4648200" y="3505200"/>
            <a:ext cx="4405313" cy="30749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nSpc>
                <a:spcPct val="120000"/>
              </a:lnSpc>
            </a:pPr>
            <a:r>
              <a:rPr lang="en-US" altLang="ja-JP" sz="1800"/>
              <a:t>This was </a:t>
            </a:r>
            <a:r>
              <a:rPr lang="en-US" altLang="ja-JP" sz="1800" i="1">
                <a:solidFill>
                  <a:srgbClr val="FF0000"/>
                </a:solidFill>
              </a:rPr>
              <a:t>not</a:t>
            </a:r>
            <a:r>
              <a:rPr lang="en-US" altLang="ja-JP" sz="1800"/>
              <a:t> used for the evacuation of </a:t>
            </a:r>
          </a:p>
          <a:p>
            <a:pPr>
              <a:lnSpc>
                <a:spcPct val="120000"/>
              </a:lnSpc>
            </a:pPr>
            <a:r>
              <a:rPr lang="en-US" altLang="ja-JP" sz="1800"/>
              <a:t>inhabitants by the government.  </a:t>
            </a:r>
          </a:p>
          <a:p>
            <a:pPr>
              <a:lnSpc>
                <a:spcPct val="120000"/>
              </a:lnSpc>
            </a:pPr>
            <a:r>
              <a:rPr lang="en-US" altLang="ja-JP" sz="1800"/>
              <a:t>The reason (by the government) was that </a:t>
            </a:r>
          </a:p>
          <a:p>
            <a:pPr>
              <a:lnSpc>
                <a:spcPct val="120000"/>
              </a:lnSpc>
            </a:pPr>
            <a:r>
              <a:rPr lang="en-US" altLang="ja-JP" sz="1800"/>
              <a:t>the absolute magnitude was unknown.</a:t>
            </a:r>
          </a:p>
          <a:p>
            <a:pPr>
              <a:lnSpc>
                <a:spcPct val="120000"/>
              </a:lnSpc>
            </a:pPr>
            <a:endParaRPr lang="en-US" altLang="ja-JP" sz="1800"/>
          </a:p>
          <a:p>
            <a:pPr>
              <a:lnSpc>
                <a:spcPct val="120000"/>
              </a:lnSpc>
            </a:pPr>
            <a:r>
              <a:rPr lang="en-US" altLang="ja-JP" sz="1800"/>
              <a:t>This has become a general problem,  </a:t>
            </a:r>
          </a:p>
          <a:p>
            <a:pPr>
              <a:lnSpc>
                <a:spcPct val="120000"/>
              </a:lnSpc>
            </a:pPr>
            <a:r>
              <a:rPr lang="en-US" altLang="ja-JP" sz="1800">
                <a:solidFill>
                  <a:srgbClr val="3366FF"/>
                </a:solidFill>
              </a:rPr>
              <a:t>as to how scientific information should </a:t>
            </a:r>
          </a:p>
          <a:p>
            <a:pPr>
              <a:lnSpc>
                <a:spcPct val="120000"/>
              </a:lnSpc>
            </a:pPr>
            <a:r>
              <a:rPr lang="en-US" altLang="ja-JP" sz="1800">
                <a:solidFill>
                  <a:srgbClr val="3366FF"/>
                </a:solidFill>
              </a:rPr>
              <a:t>be publicized at emergency/disaster.</a:t>
            </a:r>
          </a:p>
          <a:p>
            <a:pPr>
              <a:lnSpc>
                <a:spcPct val="120000"/>
              </a:lnSpc>
            </a:pPr>
            <a:r>
              <a:rPr lang="en-US" altLang="ja-JP" sz="1800"/>
              <a:t>-&gt; Being discussed in Science Council.</a:t>
            </a:r>
          </a:p>
        </p:txBody>
      </p:sp>
      <p:sp>
        <p:nvSpPr>
          <p:cNvPr id="22533" name="テキスト ボックス 1"/>
          <p:cNvSpPr txBox="1">
            <a:spLocks noChangeArrowheads="1"/>
          </p:cNvSpPr>
          <p:nvPr/>
        </p:nvSpPr>
        <p:spPr bwMode="auto">
          <a:xfrm>
            <a:off x="304800" y="152400"/>
            <a:ext cx="8721725" cy="1081088"/>
          </a:xfrm>
          <a:prstGeom prst="rect">
            <a:avLst/>
          </a:prstGeom>
          <a:solidFill>
            <a:srgbClr val="FFE90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pPr>
              <a:lnSpc>
                <a:spcPct val="120000"/>
              </a:lnSpc>
            </a:pPr>
            <a:r>
              <a:rPr lang="en-US" altLang="ja-JP" sz="1800"/>
              <a:t>Fuel rods were damaged by high temperature.  Fission products, </a:t>
            </a:r>
            <a:r>
              <a:rPr lang="en-US" altLang="ja-JP" sz="1800" i="1"/>
              <a:t>e.g.</a:t>
            </a:r>
            <a:r>
              <a:rPr lang="en-US" altLang="ja-JP" sz="1800"/>
              <a:t>, </a:t>
            </a:r>
            <a:r>
              <a:rPr lang="en-US" altLang="ja-JP" sz="1800" baseline="30000"/>
              <a:t>131</a:t>
            </a:r>
            <a:r>
              <a:rPr lang="en-US" altLang="ja-JP" sz="1800"/>
              <a:t>I, </a:t>
            </a:r>
            <a:r>
              <a:rPr lang="en-US" altLang="ja-JP" sz="1800" baseline="30000"/>
              <a:t>134,137</a:t>
            </a:r>
            <a:r>
              <a:rPr lang="en-US" altLang="ja-JP" sz="1800"/>
              <a:t>Cs, </a:t>
            </a:r>
          </a:p>
          <a:p>
            <a:pPr>
              <a:lnSpc>
                <a:spcPct val="120000"/>
              </a:lnSpc>
            </a:pPr>
            <a:r>
              <a:rPr lang="en-US" altLang="ja-JP" sz="1800"/>
              <a:t>in fuel rods leaked into water, and were evaporated into air.    They leaked further to </a:t>
            </a:r>
          </a:p>
          <a:p>
            <a:pPr>
              <a:lnSpc>
                <a:spcPct val="120000"/>
              </a:lnSpc>
            </a:pPr>
            <a:r>
              <a:rPr lang="en-US" altLang="ja-JP" sz="1800"/>
              <a:t>outside air as the containers were damaged by explosions and high pressure.    </a:t>
            </a:r>
            <a:endParaRPr lang="ja-JP" altLang="en-US" sz="1800"/>
          </a:p>
        </p:txBody>
      </p:sp>
      <p:sp>
        <p:nvSpPr>
          <p:cNvPr id="22534" name="テキスト ボックス 2"/>
          <p:cNvSpPr txBox="1">
            <a:spLocks noChangeArrowheads="1"/>
          </p:cNvSpPr>
          <p:nvPr/>
        </p:nvSpPr>
        <p:spPr bwMode="auto">
          <a:xfrm>
            <a:off x="4800600" y="1371600"/>
            <a:ext cx="3879850" cy="369888"/>
          </a:xfrm>
          <a:prstGeom prst="rect">
            <a:avLst/>
          </a:prstGeom>
          <a:solidFill>
            <a:srgbClr val="FFD6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34" charset="-128"/>
              </a:defRPr>
            </a:lvl9pPr>
          </a:lstStyle>
          <a:p>
            <a:r>
              <a:rPr lang="en-US" altLang="ja-JP" sz="1800"/>
              <a:t>Contamination was not simple at all.</a:t>
            </a:r>
            <a:endParaRPr lang="ja-JP"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1769</TotalTime>
  <Words>1685</Words>
  <Application>Microsoft Office PowerPoint</Application>
  <PresentationFormat>Presentazione su schermo (4:3)</PresentationFormat>
  <Paragraphs>362</Paragraphs>
  <Slides>39</Slides>
  <Notes>3</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2</vt:i4>
      </vt:variant>
      <vt:variant>
        <vt:lpstr>Titoli diapositive</vt:lpstr>
      </vt:variant>
      <vt:variant>
        <vt:i4>39</vt:i4>
      </vt:variant>
    </vt:vector>
  </HeadingPairs>
  <TitlesOfParts>
    <vt:vector size="52" baseType="lpstr">
      <vt:lpstr>Arial</vt:lpstr>
      <vt:lpstr>ＭＳ Ｐゴシック</vt:lpstr>
      <vt:lpstr>Calibri</vt:lpstr>
      <vt:lpstr>Times New Roman</vt:lpstr>
      <vt:lpstr>Palatino Linotype</vt:lpstr>
      <vt:lpstr>HGPｺﾞｼｯｸE</vt:lpstr>
      <vt:lpstr>HGｺﾞｼｯｸM</vt:lpstr>
      <vt:lpstr>Wingdings</vt:lpstr>
      <vt:lpstr>Symbol</vt:lpstr>
      <vt:lpstr>Tahoma</vt:lpstr>
      <vt:lpstr>標準デザイン</vt:lpstr>
      <vt:lpstr>Photo Editor 写真</vt:lpstr>
      <vt:lpstr>Acrobat Document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137Cs absorption in water culture</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Taka</dc:creator>
  <cp:lastModifiedBy>tecno</cp:lastModifiedBy>
  <cp:revision>139</cp:revision>
  <cp:lastPrinted>1601-01-01T00:00:00Z</cp:lastPrinted>
  <dcterms:created xsi:type="dcterms:W3CDTF">1601-01-01T00:00:00Z</dcterms:created>
  <dcterms:modified xsi:type="dcterms:W3CDTF">2013-06-04T12:14:55Z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