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1.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4.xml" ContentType="application/vnd.openxmlformats-officedocument.theme+xml"/>
  <Override PartName="/ppt/theme/theme6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2" r:id="rId23"/>
    <p:sldMasterId id="2147483673" r:id="rId24"/>
    <p:sldMasterId id="2147483674" r:id="rId25"/>
    <p:sldMasterId id="2147483675" r:id="rId26"/>
    <p:sldMasterId id="2147483676" r:id="rId27"/>
    <p:sldMasterId id="2147483677" r:id="rId28"/>
    <p:sldMasterId id="2147483678" r:id="rId29"/>
    <p:sldMasterId id="2147483679" r:id="rId30"/>
    <p:sldMasterId id="2147483680" r:id="rId31"/>
    <p:sldMasterId id="2147483681" r:id="rId32"/>
    <p:sldMasterId id="2147483682" r:id="rId33"/>
    <p:sldMasterId id="2147483683" r:id="rId34"/>
    <p:sldMasterId id="2147483684" r:id="rId35"/>
    <p:sldMasterId id="2147483685" r:id="rId36"/>
    <p:sldMasterId id="2147483686" r:id="rId37"/>
    <p:sldMasterId id="2147483687" r:id="rId38"/>
    <p:sldMasterId id="2147483688" r:id="rId39"/>
    <p:sldMasterId id="2147483689" r:id="rId40"/>
    <p:sldMasterId id="2147483690" r:id="rId41"/>
    <p:sldMasterId id="2147483691" r:id="rId42"/>
    <p:sldMasterId id="2147483692" r:id="rId43"/>
    <p:sldMasterId id="2147483693" r:id="rId44"/>
    <p:sldMasterId id="2147483694" r:id="rId45"/>
    <p:sldMasterId id="2147483695" r:id="rId46"/>
    <p:sldMasterId id="2147483696" r:id="rId47"/>
    <p:sldMasterId id="2147483697" r:id="rId48"/>
    <p:sldMasterId id="2147483698" r:id="rId49"/>
    <p:sldMasterId id="2147483699" r:id="rId50"/>
    <p:sldMasterId id="2147483700" r:id="rId51"/>
    <p:sldMasterId id="2147483701" r:id="rId52"/>
    <p:sldMasterId id="2147483702" r:id="rId53"/>
    <p:sldMasterId id="2147483703" r:id="rId54"/>
    <p:sldMasterId id="2147483704" r:id="rId55"/>
    <p:sldMasterId id="2147483705" r:id="rId56"/>
    <p:sldMasterId id="2147483706" r:id="rId57"/>
    <p:sldMasterId id="2147483707" r:id="rId58"/>
    <p:sldMasterId id="2147483708" r:id="rId59"/>
    <p:sldMasterId id="2147483709" r:id="rId60"/>
    <p:sldMasterId id="2147483710" r:id="rId61"/>
    <p:sldMasterId id="2147483711" r:id="rId62"/>
    <p:sldMasterId id="2147483712" r:id="rId63"/>
    <p:sldMasterId id="2147483713" r:id="rId64"/>
  </p:sldMasterIdLst>
  <p:notesMasterIdLst>
    <p:notesMasterId r:id="rId97"/>
  </p:notesMasterIdLst>
  <p:sldIdLst>
    <p:sldId id="256" r:id="rId65"/>
    <p:sldId id="284" r:id="rId66"/>
    <p:sldId id="286" r:id="rId67"/>
    <p:sldId id="285" r:id="rId68"/>
    <p:sldId id="259" r:id="rId69"/>
    <p:sldId id="260" r:id="rId70"/>
    <p:sldId id="287" r:id="rId71"/>
    <p:sldId id="261" r:id="rId72"/>
    <p:sldId id="262" r:id="rId73"/>
    <p:sldId id="265" r:id="rId74"/>
    <p:sldId id="270" r:id="rId75"/>
    <p:sldId id="271" r:id="rId76"/>
    <p:sldId id="272" r:id="rId77"/>
    <p:sldId id="288" r:id="rId78"/>
    <p:sldId id="273" r:id="rId79"/>
    <p:sldId id="274" r:id="rId80"/>
    <p:sldId id="275" r:id="rId81"/>
    <p:sldId id="276" r:id="rId82"/>
    <p:sldId id="290" r:id="rId83"/>
    <p:sldId id="277" r:id="rId84"/>
    <p:sldId id="278" r:id="rId85"/>
    <p:sldId id="282" r:id="rId86"/>
    <p:sldId id="283" r:id="rId87"/>
    <p:sldId id="299" r:id="rId88"/>
    <p:sldId id="291" r:id="rId89"/>
    <p:sldId id="292" r:id="rId90"/>
    <p:sldId id="293" r:id="rId91"/>
    <p:sldId id="294" r:id="rId92"/>
    <p:sldId id="295" r:id="rId93"/>
    <p:sldId id="296" r:id="rId94"/>
    <p:sldId id="297" r:id="rId95"/>
    <p:sldId id="298" r:id="rId96"/>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mn-ea"/>
        <a:cs typeface="+mn-cs"/>
      </a:defRPr>
    </a:lvl5pPr>
    <a:lvl6pPr marL="2286000" algn="l" defTabSz="914400" rtl="0" eaLnBrk="1" latinLnBrk="0" hangingPunct="1">
      <a:defRPr sz="2400" kern="1200">
        <a:solidFill>
          <a:schemeClr val="bg1"/>
        </a:solidFill>
        <a:latin typeface="Arial" charset="0"/>
        <a:ea typeface="+mn-ea"/>
        <a:cs typeface="+mn-cs"/>
      </a:defRPr>
    </a:lvl6pPr>
    <a:lvl7pPr marL="2743200" algn="l" defTabSz="914400" rtl="0" eaLnBrk="1" latinLnBrk="0" hangingPunct="1">
      <a:defRPr sz="2400" kern="1200">
        <a:solidFill>
          <a:schemeClr val="bg1"/>
        </a:solidFill>
        <a:latin typeface="Arial" charset="0"/>
        <a:ea typeface="+mn-ea"/>
        <a:cs typeface="+mn-cs"/>
      </a:defRPr>
    </a:lvl7pPr>
    <a:lvl8pPr marL="3200400" algn="l" defTabSz="914400" rtl="0" eaLnBrk="1" latinLnBrk="0" hangingPunct="1">
      <a:defRPr sz="2400" kern="1200">
        <a:solidFill>
          <a:schemeClr val="bg1"/>
        </a:solidFill>
        <a:latin typeface="Arial" charset="0"/>
        <a:ea typeface="+mn-ea"/>
        <a:cs typeface="+mn-cs"/>
      </a:defRPr>
    </a:lvl8pPr>
    <a:lvl9pPr marL="3657600" algn="l" defTabSz="914400" rtl="0" eaLnBrk="1" latinLnBrk="0" hangingPunct="1">
      <a:defRPr sz="24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00FF00"/>
    <a:srgbClr val="003300"/>
    <a:srgbClr val="66FFFF"/>
    <a:srgbClr val="00B8FF"/>
    <a:srgbClr val="3399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579" autoAdjust="0"/>
    <p:restoredTop sz="81435" autoAdjust="0"/>
  </p:normalViewPr>
  <p:slideViewPr>
    <p:cSldViewPr>
      <p:cViewPr varScale="1">
        <p:scale>
          <a:sx n="62" d="100"/>
          <a:sy n="62" d="100"/>
        </p:scale>
        <p:origin x="-1668" y="-78"/>
      </p:cViewPr>
      <p:guideLst>
        <p:guide orient="horz" pos="2160"/>
        <p:guide pos="2880"/>
      </p:guideLst>
    </p:cSldViewPr>
  </p:slideViewPr>
  <p:outlineViewPr>
    <p:cViewPr varScale="1">
      <p:scale>
        <a:sx n="170" d="200"/>
        <a:sy n="170" d="200"/>
      </p:scale>
      <p:origin x="0" y="4908"/>
    </p:cViewPr>
  </p:outlineViewPr>
  <p:notesTextViewPr>
    <p:cViewPr>
      <p:scale>
        <a:sx n="75" d="100"/>
        <a:sy n="75"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63" Type="http://schemas.openxmlformats.org/officeDocument/2006/relationships/slideMaster" Target="slideMasters/slideMaster63.xml"/><Relationship Id="rId68" Type="http://schemas.openxmlformats.org/officeDocument/2006/relationships/slide" Target="slides/slide4.xml"/><Relationship Id="rId76" Type="http://schemas.openxmlformats.org/officeDocument/2006/relationships/slide" Target="slides/slide12.xml"/><Relationship Id="rId84" Type="http://schemas.openxmlformats.org/officeDocument/2006/relationships/slide" Target="slides/slide20.xml"/><Relationship Id="rId89" Type="http://schemas.openxmlformats.org/officeDocument/2006/relationships/slide" Target="slides/slide25.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7.xml"/><Relationship Id="rId92"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66" Type="http://schemas.openxmlformats.org/officeDocument/2006/relationships/slide" Target="slides/slide2.xml"/><Relationship Id="rId74" Type="http://schemas.openxmlformats.org/officeDocument/2006/relationships/slide" Target="slides/slide10.xml"/><Relationship Id="rId79" Type="http://schemas.openxmlformats.org/officeDocument/2006/relationships/slide" Target="slides/slide15.xml"/><Relationship Id="rId87" Type="http://schemas.openxmlformats.org/officeDocument/2006/relationships/slide" Target="slides/slide23.xml"/><Relationship Id="rId5" Type="http://schemas.openxmlformats.org/officeDocument/2006/relationships/slideMaster" Target="slideMasters/slideMaster5.xml"/><Relationship Id="rId61" Type="http://schemas.openxmlformats.org/officeDocument/2006/relationships/slideMaster" Target="slideMasters/slideMaster61.xml"/><Relationship Id="rId82" Type="http://schemas.openxmlformats.org/officeDocument/2006/relationships/slide" Target="slides/slide18.xml"/><Relationship Id="rId90" Type="http://schemas.openxmlformats.org/officeDocument/2006/relationships/slide" Target="slides/slide26.xml"/><Relationship Id="rId95" Type="http://schemas.openxmlformats.org/officeDocument/2006/relationships/slide" Target="slides/slide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Master" Target="slideMasters/slideMaster64.xml"/><Relationship Id="rId69" Type="http://schemas.openxmlformats.org/officeDocument/2006/relationships/slide" Target="slides/slide5.xml"/><Relationship Id="rId77" Type="http://schemas.openxmlformats.org/officeDocument/2006/relationships/slide" Target="slides/slide13.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8.xml"/><Relationship Id="rId80" Type="http://schemas.openxmlformats.org/officeDocument/2006/relationships/slide" Target="slides/slide16.xml"/><Relationship Id="rId85" Type="http://schemas.openxmlformats.org/officeDocument/2006/relationships/slide" Target="slides/slide21.xml"/><Relationship Id="rId93" Type="http://schemas.openxmlformats.org/officeDocument/2006/relationships/slide" Target="slides/slide29.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 Target="slides/slide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 Target="slides/slide6.xml"/><Relationship Id="rId75" Type="http://schemas.openxmlformats.org/officeDocument/2006/relationships/slide" Target="slides/slide11.xml"/><Relationship Id="rId83" Type="http://schemas.openxmlformats.org/officeDocument/2006/relationships/slide" Target="slides/slide19.xml"/><Relationship Id="rId88" Type="http://schemas.openxmlformats.org/officeDocument/2006/relationships/slide" Target="slides/slide24.xml"/><Relationship Id="rId91" Type="http://schemas.openxmlformats.org/officeDocument/2006/relationships/slide" Target="slides/slide27.xml"/><Relationship Id="rId96"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 Target="slides/slide1.xml"/><Relationship Id="rId73" Type="http://schemas.openxmlformats.org/officeDocument/2006/relationships/slide" Target="slides/slide9.xml"/><Relationship Id="rId78" Type="http://schemas.openxmlformats.org/officeDocument/2006/relationships/slide" Target="slides/slide14.xml"/><Relationship Id="rId81" Type="http://schemas.openxmlformats.org/officeDocument/2006/relationships/slide" Target="slides/slide17.xml"/><Relationship Id="rId86" Type="http://schemas.openxmlformats.org/officeDocument/2006/relationships/slide" Target="slides/slide22.xml"/><Relationship Id="rId94" Type="http://schemas.openxmlformats.org/officeDocument/2006/relationships/slide" Target="slides/slide3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AutoShape 1"/>
          <p:cNvSpPr>
            <a:spLocks noChangeArrowheads="1"/>
          </p:cNvSpPr>
          <p:nvPr/>
        </p:nvSpPr>
        <p:spPr bwMode="auto">
          <a:xfrm>
            <a:off x="0" y="0"/>
            <a:ext cx="7315200" cy="9601200"/>
          </a:xfrm>
          <a:prstGeom prst="roundRect">
            <a:avLst>
              <a:gd name="adj" fmla="val 23"/>
            </a:avLst>
          </a:prstGeom>
          <a:solidFill>
            <a:srgbClr val="FFFFFF"/>
          </a:solidFill>
          <a:ln w="9360">
            <a:noFill/>
            <a:miter lim="800000"/>
            <a:headEnd/>
            <a:tailEnd/>
          </a:ln>
          <a:effectLst/>
        </p:spPr>
        <p:txBody>
          <a:bodyPr wrap="none" anchor="ctr"/>
          <a:lstStyle/>
          <a:p>
            <a:endParaRPr lang="en-US"/>
          </a:p>
        </p:txBody>
      </p:sp>
      <p:sp>
        <p:nvSpPr>
          <p:cNvPr id="68610" name="AutoShape 2"/>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68611" name="AutoShape 3"/>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68612" name="AutoShape 4"/>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68613" name="AutoShape 5"/>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68614" name="AutoShape 6"/>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68615" name="AutoShape 7"/>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68616" name="AutoShape 8"/>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68617" name="AutoShape 9"/>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68618" name="Text Box 10"/>
          <p:cNvSpPr txBox="1">
            <a:spLocks noChangeArrowheads="1"/>
          </p:cNvSpPr>
          <p:nvPr/>
        </p:nvSpPr>
        <p:spPr bwMode="auto">
          <a:xfrm>
            <a:off x="1" y="0"/>
            <a:ext cx="3169920" cy="480060"/>
          </a:xfrm>
          <a:prstGeom prst="rect">
            <a:avLst/>
          </a:prstGeom>
          <a:noFill/>
          <a:ln w="9525">
            <a:noFill/>
            <a:round/>
            <a:headEnd/>
            <a:tailEnd/>
          </a:ln>
          <a:effectLst/>
        </p:spPr>
        <p:txBody>
          <a:bodyPr wrap="none" anchor="ctr"/>
          <a:lstStyle/>
          <a:p>
            <a:endParaRPr lang="en-US"/>
          </a:p>
        </p:txBody>
      </p:sp>
      <p:sp>
        <p:nvSpPr>
          <p:cNvPr id="68619" name="Text Box 11"/>
          <p:cNvSpPr txBox="1">
            <a:spLocks noChangeArrowheads="1"/>
          </p:cNvSpPr>
          <p:nvPr/>
        </p:nvSpPr>
        <p:spPr bwMode="auto">
          <a:xfrm>
            <a:off x="4143587" y="0"/>
            <a:ext cx="3169920" cy="480060"/>
          </a:xfrm>
          <a:prstGeom prst="rect">
            <a:avLst/>
          </a:prstGeom>
          <a:noFill/>
          <a:ln w="9525">
            <a:noFill/>
            <a:round/>
            <a:headEnd/>
            <a:tailEnd/>
          </a:ln>
          <a:effectLst/>
        </p:spPr>
        <p:txBody>
          <a:bodyPr wrap="none" anchor="ctr"/>
          <a:lstStyle/>
          <a:p>
            <a:endParaRPr lang="en-US"/>
          </a:p>
        </p:txBody>
      </p:sp>
      <p:sp>
        <p:nvSpPr>
          <p:cNvPr id="68620" name="Rectangle 12"/>
          <p:cNvSpPr>
            <a:spLocks noGrp="1" noRot="1" noChangeAspect="1" noChangeArrowheads="1"/>
          </p:cNvSpPr>
          <p:nvPr>
            <p:ph type="sldImg"/>
          </p:nvPr>
        </p:nvSpPr>
        <p:spPr bwMode="auto">
          <a:xfrm>
            <a:off x="1260475" y="720725"/>
            <a:ext cx="4778375" cy="3584575"/>
          </a:xfrm>
          <a:prstGeom prst="rect">
            <a:avLst/>
          </a:prstGeom>
          <a:noFill/>
          <a:ln w="9360">
            <a:solidFill>
              <a:srgbClr val="000000"/>
            </a:solidFill>
            <a:miter lim="800000"/>
            <a:headEnd/>
            <a:tailEnd/>
          </a:ln>
          <a:effectLst/>
        </p:spPr>
      </p:sp>
      <p:sp>
        <p:nvSpPr>
          <p:cNvPr id="68621" name="Rectangle 13"/>
          <p:cNvSpPr>
            <a:spLocks noGrp="1" noChangeArrowheads="1"/>
          </p:cNvSpPr>
          <p:nvPr>
            <p:ph type="body"/>
          </p:nvPr>
        </p:nvSpPr>
        <p:spPr bwMode="auto">
          <a:xfrm>
            <a:off x="731520" y="4560571"/>
            <a:ext cx="5836921" cy="4305539"/>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smtClean="0"/>
          </a:p>
        </p:txBody>
      </p:sp>
      <p:sp>
        <p:nvSpPr>
          <p:cNvPr id="68622" name="Text Box 14"/>
          <p:cNvSpPr txBox="1">
            <a:spLocks noChangeArrowheads="1"/>
          </p:cNvSpPr>
          <p:nvPr/>
        </p:nvSpPr>
        <p:spPr bwMode="auto">
          <a:xfrm>
            <a:off x="1" y="9119474"/>
            <a:ext cx="3169920" cy="480060"/>
          </a:xfrm>
          <a:prstGeom prst="rect">
            <a:avLst/>
          </a:prstGeom>
          <a:noFill/>
          <a:ln w="9525">
            <a:noFill/>
            <a:round/>
            <a:headEnd/>
            <a:tailEnd/>
          </a:ln>
          <a:effectLst/>
        </p:spPr>
        <p:txBody>
          <a:bodyPr wrap="none" anchor="ctr"/>
          <a:lstStyle/>
          <a:p>
            <a:endParaRPr lang="en-US"/>
          </a:p>
        </p:txBody>
      </p:sp>
      <p:sp>
        <p:nvSpPr>
          <p:cNvPr id="68623" name="Rectangle 15"/>
          <p:cNvSpPr>
            <a:spLocks noGrp="1" noChangeArrowheads="1"/>
          </p:cNvSpPr>
          <p:nvPr>
            <p:ph type="sldNum"/>
          </p:nvPr>
        </p:nvSpPr>
        <p:spPr bwMode="auto">
          <a:xfrm>
            <a:off x="4143587" y="9119474"/>
            <a:ext cx="3154680" cy="465058"/>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itchFamily="16" charset="0"/>
                <a:ea typeface="DejaVu Sans" charset="0"/>
                <a:cs typeface="DejaVu Sans" charset="0"/>
              </a:defRPr>
            </a:lvl1pPr>
          </a:lstStyle>
          <a:p>
            <a:fld id="{82A7B228-B758-4A09-9C99-9D1C1B458ACB}" type="slidenum">
              <a:rPr lang="en-US"/>
              <a:pPr/>
              <a:t>‹N›</a:t>
            </a:fld>
            <a:endParaRPr lang="en-US"/>
          </a:p>
        </p:txBody>
      </p:sp>
    </p:spTree>
    <p:extLst>
      <p:ext uri="{BB962C8B-B14F-4D97-AF65-F5344CB8AC3E}">
        <p14:creationId xmlns:p14="http://schemas.microsoft.com/office/powerpoint/2010/main" val="174789484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59C2A95E-2E4A-4B1D-A94E-2DE7E3C7E3B4}" type="slidenum">
              <a:rPr lang="en-US"/>
              <a:pPr/>
              <a:t>1</a:t>
            </a:fld>
            <a:endParaRPr lang="en-US"/>
          </a:p>
        </p:txBody>
      </p:sp>
      <p:sp>
        <p:nvSpPr>
          <p:cNvPr id="97281"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8F23582-A0BC-4091-B196-2F24E2CBFC65}"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n-US" sz="1200">
              <a:solidFill>
                <a:srgbClr val="000000"/>
              </a:solidFill>
              <a:latin typeface="Times New Roman" pitchFamily="16" charset="0"/>
              <a:ea typeface="DejaVu Sans" charset="0"/>
              <a:cs typeface="DejaVu Sans" charset="0"/>
            </a:endParaRPr>
          </a:p>
        </p:txBody>
      </p:sp>
      <p:sp>
        <p:nvSpPr>
          <p:cNvPr id="97282"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97283"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pPr algn="l"/>
            <a:r>
              <a:rPr lang="en-US" sz="1200" dirty="0" smtClean="0"/>
              <a:t>Most of the  work which</a:t>
            </a:r>
            <a:r>
              <a:rPr lang="en-US" sz="1200" baseline="0" dirty="0" smtClean="0"/>
              <a:t> I’m going to talk about, couldn’t exist </a:t>
            </a:r>
          </a:p>
          <a:p>
            <a:pPr algn="l"/>
            <a:r>
              <a:rPr lang="en-US" sz="1200" baseline="0" dirty="0" smtClean="0"/>
              <a:t>without his efforts and dedication</a:t>
            </a:r>
            <a:endParaRPr lang="en-US" sz="1200" dirty="0" smtClean="0"/>
          </a:p>
          <a:p>
            <a:pPr algn="l"/>
            <a:endParaRPr lang="en-US" sz="1200" dirty="0" smtClean="0"/>
          </a:p>
          <a:p>
            <a:pPr algn="l"/>
            <a:r>
              <a:rPr lang="en-US" sz="1200" dirty="0" smtClean="0"/>
              <a:t>Today</a:t>
            </a:r>
            <a:r>
              <a:rPr lang="en-US" sz="1200" baseline="0" dirty="0" smtClean="0"/>
              <a:t> </a:t>
            </a:r>
            <a:r>
              <a:rPr lang="en-US" sz="1200" dirty="0" smtClean="0"/>
              <a:t>the</a:t>
            </a:r>
            <a:r>
              <a:rPr lang="en-US" sz="1200" baseline="0" dirty="0" smtClean="0"/>
              <a:t> contribution will focus on the AGATA project, </a:t>
            </a:r>
          </a:p>
          <a:p>
            <a:pPr algn="l"/>
            <a:r>
              <a:rPr lang="en-US" sz="1200" baseline="0" dirty="0" smtClean="0"/>
              <a:t>indeed a </a:t>
            </a:r>
            <a:r>
              <a:rPr lang="en-US" sz="1200" baseline="0" dirty="0" err="1" smtClean="0"/>
              <a:t>subarray</a:t>
            </a:r>
            <a:r>
              <a:rPr lang="en-US" sz="1200" baseline="0" dirty="0" smtClean="0"/>
              <a:t> of the whole spectrometer, </a:t>
            </a:r>
          </a:p>
          <a:p>
            <a:pPr algn="l"/>
            <a:r>
              <a:rPr lang="en-US" sz="1200" baseline="0" dirty="0" smtClean="0"/>
              <a:t>namely the AGATA demonstrator which was firstly installed at LNL, </a:t>
            </a:r>
          </a:p>
          <a:p>
            <a:pPr algn="l"/>
            <a:r>
              <a:rPr lang="en-US" sz="1200" baseline="0" dirty="0" smtClean="0"/>
              <a:t>for commissioning and physics campaign.</a:t>
            </a:r>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5"/>
          <p:cNvSpPr>
            <a:spLocks noGrp="1" noChangeArrowheads="1"/>
          </p:cNvSpPr>
          <p:nvPr>
            <p:ph type="sldNum"/>
          </p:nvPr>
        </p:nvSpPr>
        <p:spPr>
          <a:ln/>
        </p:spPr>
        <p:txBody>
          <a:bodyPr/>
          <a:lstStyle/>
          <a:p>
            <a:fld id="{BFE54C20-36D1-4AA6-B8BD-8FB8DCF0B33D}" type="slidenum">
              <a:rPr lang="en-US"/>
              <a:pPr/>
              <a:t>11</a:t>
            </a:fld>
            <a:endParaRPr lang="en-US"/>
          </a:p>
        </p:txBody>
      </p:sp>
      <p:sp>
        <p:nvSpPr>
          <p:cNvPr id="111617"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743C840-F072-4C54-8474-649AC6B88B3B}"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11</a:t>
            </a:fld>
            <a:endParaRPr lang="en-US" sz="1200">
              <a:solidFill>
                <a:srgbClr val="000000"/>
              </a:solidFill>
              <a:latin typeface="Times New Roman" pitchFamily="16" charset="0"/>
              <a:ea typeface="DejaVu Sans" charset="0"/>
              <a:cs typeface="DejaVu Sans" charset="0"/>
            </a:endParaRPr>
          </a:p>
        </p:txBody>
      </p:sp>
      <p:sp>
        <p:nvSpPr>
          <p:cNvPr id="111618" name="Rectangle 2"/>
          <p:cNvSpPr txBox="1">
            <a:spLocks noGrp="1" noRot="1" noChangeAspect="1" noChangeArrowheads="1"/>
          </p:cNvSpPr>
          <p:nvPr>
            <p:ph type="sldImg"/>
          </p:nvPr>
        </p:nvSpPr>
        <p:spPr bwMode="auto">
          <a:xfrm>
            <a:off x="1257300" y="720725"/>
            <a:ext cx="4799013" cy="3598863"/>
          </a:xfrm>
          <a:prstGeom prst="rect">
            <a:avLst/>
          </a:prstGeom>
          <a:solidFill>
            <a:srgbClr val="FFFFFF"/>
          </a:solidFill>
          <a:ln>
            <a:solidFill>
              <a:srgbClr val="000000"/>
            </a:solidFill>
            <a:miter lim="800000"/>
            <a:headEnd/>
            <a:tailEnd/>
          </a:ln>
        </p:spPr>
      </p:sp>
      <p:sp>
        <p:nvSpPr>
          <p:cNvPr id="111619" name="Text Box 3"/>
          <p:cNvSpPr txBox="1">
            <a:spLocks noGrp="1" noChangeArrowheads="1"/>
          </p:cNvSpPr>
          <p:nvPr>
            <p:ph type="body" idx="1"/>
          </p:nvPr>
        </p:nvSpPr>
        <p:spPr bwMode="auto">
          <a:xfrm>
            <a:off x="731520" y="4560570"/>
            <a:ext cx="5852160" cy="4320540"/>
          </a:xfrm>
          <a:prstGeom prst="rect">
            <a:avLst/>
          </a:prstGeom>
          <a:noFill/>
          <a:ln>
            <a:round/>
            <a:headEnd/>
            <a:tailEnd/>
          </a:ln>
        </p:spPr>
        <p:txBody>
          <a:bodyPr lIns="90000" tIns="46800" rIns="90000" bIns="46800"/>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latin typeface="Arial" charset="0"/>
                <a:ea typeface="ＭＳ Ｐゴシック" charset="0"/>
                <a:cs typeface="ＭＳ Ｐゴシック" charset="0"/>
              </a:rPr>
              <a:t>FROM CATE: It </a:t>
            </a:r>
            <a:r>
              <a:rPr lang="en-US" dirty="0">
                <a:latin typeface="Arial" charset="0"/>
                <a:ea typeface="ＭＳ Ｐゴシック" charset="0"/>
                <a:cs typeface="ＭＳ Ｐゴシック" charset="0"/>
              </a:rPr>
              <a:t>has been pointed out by many authors here only some </a:t>
            </a:r>
            <a:endParaRPr lang="en-US" dirty="0" smtClean="0">
              <a:latin typeface="Arial" charset="0"/>
              <a:ea typeface="ＭＳ Ｐゴシック" charset="0"/>
              <a:cs typeface="ＭＳ Ｐゴシック"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latin typeface="Arial" charset="0"/>
                <a:ea typeface="ＭＳ Ｐゴシック" charset="0"/>
                <a:cs typeface="ＭＳ Ｐゴシック" charset="0"/>
              </a:rPr>
              <a:t>examples </a:t>
            </a:r>
            <a:r>
              <a:rPr lang="en-US" dirty="0">
                <a:latin typeface="Arial" charset="0"/>
                <a:ea typeface="ＭＳ Ｐゴシック" charset="0"/>
                <a:cs typeface="ＭＳ Ｐゴシック" charset="0"/>
              </a:rPr>
              <a:t>of ref, that the </a:t>
            </a:r>
            <a:r>
              <a:rPr lang="en-US" dirty="0" err="1">
                <a:latin typeface="Arial" charset="0"/>
                <a:ea typeface="ＭＳ Ｐゴシック" charset="0"/>
                <a:cs typeface="ＭＳ Ｐゴシック" charset="0"/>
              </a:rPr>
              <a:t>astro</a:t>
            </a:r>
            <a:r>
              <a:rPr lang="en-US" dirty="0">
                <a:latin typeface="Arial" charset="0"/>
                <a:ea typeface="ＭＳ Ｐゴシック" charset="0"/>
                <a:cs typeface="ＭＳ Ｐゴシック" charset="0"/>
              </a:rPr>
              <a:t> S factor at 0 </a:t>
            </a:r>
            <a:r>
              <a:rPr lang="en-US" dirty="0" err="1">
                <a:latin typeface="Arial" charset="0"/>
                <a:ea typeface="ＭＳ Ｐゴシック" charset="0"/>
                <a:cs typeface="ＭＳ Ｐゴシック" charset="0"/>
              </a:rPr>
              <a:t>ener</a:t>
            </a:r>
            <a:r>
              <a:rPr lang="en-US" dirty="0">
                <a:latin typeface="Arial" charset="0"/>
                <a:ea typeface="ＭＳ Ｐゴシック" charset="0"/>
                <a:cs typeface="ＭＳ Ｐゴシック" charset="0"/>
              </a:rPr>
              <a:t> for the </a:t>
            </a:r>
            <a:r>
              <a:rPr lang="en-US" dirty="0" err="1">
                <a:latin typeface="Arial" charset="0"/>
                <a:ea typeface="ＭＳ Ｐゴシック" charset="0"/>
                <a:cs typeface="ＭＳ Ｐゴシック" charset="0"/>
              </a:rPr>
              <a:t>gs</a:t>
            </a:r>
            <a:r>
              <a:rPr lang="en-US" dirty="0">
                <a:latin typeface="Arial" charset="0"/>
                <a:ea typeface="ＭＳ Ｐゴシック" charset="0"/>
                <a:cs typeface="ＭＳ Ｐゴシック" charset="0"/>
              </a:rPr>
              <a:t> transition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latin typeface="Arial" charset="0"/>
                <a:ea typeface="ＭＳ Ｐゴシック" charset="0"/>
                <a:cs typeface="ＭＳ Ｐゴシック" charset="0"/>
              </a:rPr>
              <a:t>is dominated by the tail of the </a:t>
            </a:r>
            <a:r>
              <a:rPr lang="en-US" dirty="0" err="1">
                <a:latin typeface="Arial" charset="0"/>
                <a:ea typeface="ＭＳ Ｐゴシック" charset="0"/>
                <a:cs typeface="ＭＳ Ｐゴシック" charset="0"/>
              </a:rPr>
              <a:t>st</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reson</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corresp</a:t>
            </a:r>
            <a:r>
              <a:rPr lang="en-US" dirty="0">
                <a:latin typeface="Arial" charset="0"/>
                <a:ea typeface="ＭＳ Ｐゴシック" charset="0"/>
                <a:cs typeface="ＭＳ Ｐゴシック" charset="0"/>
              </a:rPr>
              <a:t> to the 6.79 state 15O, </a:t>
            </a:r>
            <a:endParaRPr lang="en-US" dirty="0" smtClean="0">
              <a:latin typeface="Arial" charset="0"/>
              <a:ea typeface="ＭＳ Ｐゴシック" charset="0"/>
              <a:cs typeface="ＭＳ Ｐゴシック"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latin typeface="Arial" charset="0"/>
                <a:ea typeface="ＭＳ Ｐゴシック" charset="0"/>
                <a:cs typeface="ＭＳ Ｐゴシック" charset="0"/>
              </a:rPr>
              <a:t>just </a:t>
            </a:r>
            <a:r>
              <a:rPr lang="en-US" dirty="0">
                <a:latin typeface="Arial" charset="0"/>
                <a:ea typeface="ＭＳ Ｐゴシック" charset="0"/>
                <a:cs typeface="ＭＳ Ｐゴシック" charset="0"/>
              </a:rPr>
              <a:t>to give u idea of what does it mean </a:t>
            </a:r>
            <a:r>
              <a:rPr lang="en-US" dirty="0" smtClean="0">
                <a:latin typeface="Arial" charset="0"/>
                <a:ea typeface="ＭＳ Ｐゴシック" charset="0"/>
                <a:cs typeface="ＭＳ Ｐゴシック" charset="0"/>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smtClean="0">
              <a:latin typeface="Arial" charset="0"/>
              <a:ea typeface="ＭＳ Ｐゴシック" charset="0"/>
              <a:cs typeface="ＭＳ Ｐゴシック"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Arial" charset="0"/>
                <a:ea typeface="ＭＳ Ｐゴシック" charset="0"/>
                <a:cs typeface="ＭＳ Ｐゴシック" charset="0"/>
              </a:rPr>
              <a:t>The (</a:t>
            </a:r>
            <a:r>
              <a:rPr lang="en-US" baseline="0" dirty="0" err="1" smtClean="0">
                <a:latin typeface="Arial" charset="0"/>
                <a:ea typeface="ＭＳ Ｐゴシック" charset="0"/>
                <a:cs typeface="ＭＳ Ｐゴシック" charset="0"/>
              </a:rPr>
              <a:t>p,g</a:t>
            </a:r>
            <a:r>
              <a:rPr lang="en-US" baseline="0" dirty="0" smtClean="0">
                <a:latin typeface="Arial" charset="0"/>
                <a:ea typeface="ＭＳ Ｐゴシック" charset="0"/>
                <a:cs typeface="ＭＳ Ｐゴシック" charset="0"/>
              </a:rPr>
              <a:t>) reaction on 14N is the slowest reaction in the CNO cycle  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err="1" smtClean="0">
                <a:latin typeface="Arial" charset="0"/>
                <a:ea typeface="ＭＳ Ｐゴシック" charset="0"/>
                <a:cs typeface="ＭＳ Ｐゴシック" charset="0"/>
              </a:rPr>
              <a:t>nd</a:t>
            </a:r>
            <a:r>
              <a:rPr lang="en-US" baseline="0" dirty="0" smtClean="0">
                <a:latin typeface="Arial" charset="0"/>
                <a:ea typeface="ＭＳ Ｐゴシック" charset="0"/>
                <a:cs typeface="ＭＳ Ｐゴシック" charset="0"/>
              </a:rPr>
              <a:t> thus of high astrophysics importance, in fact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Arial" charset="0"/>
                <a:ea typeface="ＭＳ Ｐゴシック" charset="0"/>
                <a:cs typeface="ＭＳ Ｐゴシック" charset="0"/>
              </a:rPr>
              <a:t>it governs the overall rate of hydrogen burning in this cycle.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Arial" charset="0"/>
                <a:ea typeface="ＭＳ Ｐゴシック" charset="0"/>
                <a:cs typeface="ＭＳ Ｐゴシック" charset="0"/>
              </a:rPr>
              <a:t>The reaction is important to disentangle the solar composition problem,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Arial" charset="0"/>
                <a:ea typeface="ＭＳ Ｐゴシック" charset="0"/>
                <a:cs typeface="ＭＳ Ｐゴシック" charset="0"/>
              </a:rPr>
              <a:t>in particular the </a:t>
            </a:r>
            <a:r>
              <a:rPr lang="en-US" baseline="0" dirty="0" err="1" smtClean="0">
                <a:latin typeface="Arial" charset="0"/>
                <a:ea typeface="ＭＳ Ｐゴシック" charset="0"/>
                <a:cs typeface="ＭＳ Ｐゴシック" charset="0"/>
              </a:rPr>
              <a:t>metallicity</a:t>
            </a:r>
            <a:r>
              <a:rPr lang="en-US" baseline="0" dirty="0" smtClean="0">
                <a:latin typeface="Arial" charset="0"/>
                <a:ea typeface="ＭＳ Ｐゴシック" charset="0"/>
                <a:cs typeface="ＭＳ Ｐゴシック" charset="0"/>
              </a:rPr>
              <a:t> distribution along the solar volume.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aseline="0" dirty="0" smtClean="0">
                <a:latin typeface="Arial" charset="0"/>
                <a:ea typeface="ＭＳ Ｐゴシック" charset="0"/>
                <a:cs typeface="ＭＳ Ｐゴシック" charset="0"/>
              </a:rPr>
              <a:t>The reaction rate is strongly affected by the sub-threshold resonance in the 15O. </a:t>
            </a:r>
          </a:p>
          <a:p>
            <a:pPr marL="228600" marR="0" indent="-228600" algn="l" defTabSz="457200" rtl="0" eaLnBrk="0" fontAlgn="base" latinLnBrk="0" hangingPunct="0">
              <a:lnSpc>
                <a:spcPct val="100000"/>
              </a:lnSpc>
              <a:spcBef>
                <a:spcPts val="45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aseline="0" dirty="0" smtClean="0">
                <a:latin typeface="Arial" charset="0"/>
                <a:ea typeface="ＭＳ Ｐゴシック" charset="0"/>
                <a:cs typeface="ＭＳ Ｐゴシック" charset="0"/>
              </a:rPr>
              <a:t>Thus we performed an  experiment using inverse kinematics, </a:t>
            </a:r>
          </a:p>
          <a:p>
            <a:pPr marL="228600" marR="0" indent="-228600" algn="l" defTabSz="457200" rtl="0" eaLnBrk="0" fontAlgn="base" latinLnBrk="0" hangingPunct="0">
              <a:lnSpc>
                <a:spcPct val="100000"/>
              </a:lnSpc>
              <a:spcBef>
                <a:spcPts val="45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aseline="0" dirty="0" smtClean="0">
                <a:latin typeface="Arial" charset="0"/>
                <a:ea typeface="ＭＳ Ｐゴシック" charset="0"/>
                <a:cs typeface="ＭＳ Ｐゴシック" charset="0"/>
              </a:rPr>
              <a:t>14N on a </a:t>
            </a:r>
            <a:r>
              <a:rPr lang="en-US" baseline="0" dirty="0" err="1" smtClean="0">
                <a:latin typeface="Arial" charset="0"/>
                <a:ea typeface="ＭＳ Ｐゴシック" charset="0"/>
                <a:cs typeface="ＭＳ Ｐゴシック" charset="0"/>
              </a:rPr>
              <a:t>deuterated</a:t>
            </a:r>
            <a:r>
              <a:rPr lang="en-US" baseline="0" dirty="0" smtClean="0">
                <a:latin typeface="Arial" charset="0"/>
                <a:ea typeface="ＭＳ Ｐゴシック" charset="0"/>
                <a:cs typeface="ＭＳ Ｐゴシック" charset="0"/>
              </a:rPr>
              <a:t> target, </a:t>
            </a:r>
          </a:p>
          <a:p>
            <a:pPr marL="228600" marR="0" indent="-228600" algn="l" defTabSz="457200" rtl="0" eaLnBrk="0" fontAlgn="base" latinLnBrk="0" hangingPunct="0">
              <a:lnSpc>
                <a:spcPct val="100000"/>
              </a:lnSpc>
              <a:spcBef>
                <a:spcPts val="45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aseline="0" dirty="0" smtClean="0">
                <a:latin typeface="Arial" charset="0"/>
                <a:ea typeface="ＭＳ Ｐゴシック" charset="0"/>
                <a:cs typeface="ＭＳ Ｐゴシック" charset="0"/>
              </a:rPr>
              <a:t>to extract the width of the resonance by measuring its lifetime.</a:t>
            </a:r>
          </a:p>
          <a:p>
            <a:pPr marL="228600" indent="-228600">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aseline="0" dirty="0" smtClean="0">
              <a:latin typeface="Arial" charset="0"/>
              <a:ea typeface="ＭＳ Ｐゴシック" charset="0"/>
              <a:cs typeface="ＭＳ Ｐゴシック" charset="0"/>
            </a:endParaRPr>
          </a:p>
        </p:txBody>
      </p:sp>
      <p:sp>
        <p:nvSpPr>
          <p:cNvPr id="111620" name="Text Box 4"/>
          <p:cNvSpPr txBox="1">
            <a:spLocks noChangeArrowheads="1"/>
          </p:cNvSpPr>
          <p:nvPr/>
        </p:nvSpPr>
        <p:spPr bwMode="auto">
          <a:xfrm>
            <a:off x="4143587" y="9119474"/>
            <a:ext cx="3169920" cy="480060"/>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E461AE6-9677-4CC2-BA97-7EC4FC346BD6}" type="slidenum">
              <a:rPr lang="en-US" sz="1200">
                <a:solidFill>
                  <a:srgbClr val="000000"/>
                </a:solidFill>
                <a:latin typeface="Calibri" charset="0"/>
                <a:ea typeface="ＭＳ Ｐゴシック" charset="0"/>
                <a:cs typeface="ＭＳ Ｐゴシック"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11</a:t>
            </a:fld>
            <a:endParaRPr lang="en-US" sz="1200">
              <a:solidFill>
                <a:srgbClr val="000000"/>
              </a:solidFill>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5"/>
          <p:cNvSpPr>
            <a:spLocks noGrp="1" noChangeArrowheads="1"/>
          </p:cNvSpPr>
          <p:nvPr>
            <p:ph type="sldNum"/>
          </p:nvPr>
        </p:nvSpPr>
        <p:spPr>
          <a:ln/>
        </p:spPr>
        <p:txBody>
          <a:bodyPr/>
          <a:lstStyle/>
          <a:p>
            <a:fld id="{6E9479FF-2932-4BE6-8726-4E1E53FF29F2}" type="slidenum">
              <a:rPr lang="en-US"/>
              <a:pPr/>
              <a:t>12</a:t>
            </a:fld>
            <a:endParaRPr lang="en-US"/>
          </a:p>
        </p:txBody>
      </p:sp>
      <p:sp>
        <p:nvSpPr>
          <p:cNvPr id="112641"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929D82B-0D8C-4A12-9318-77116D5E3E9C}"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12</a:t>
            </a:fld>
            <a:endParaRPr lang="en-US" sz="1200">
              <a:solidFill>
                <a:srgbClr val="000000"/>
              </a:solidFill>
              <a:latin typeface="Times New Roman" pitchFamily="16" charset="0"/>
              <a:ea typeface="DejaVu Sans" charset="0"/>
              <a:cs typeface="DejaVu Sans" charset="0"/>
            </a:endParaRPr>
          </a:p>
        </p:txBody>
      </p:sp>
      <p:sp>
        <p:nvSpPr>
          <p:cNvPr id="112642" name="Rectangle 2"/>
          <p:cNvSpPr txBox="1">
            <a:spLocks noGrp="1" noRot="1" noChangeAspect="1" noChangeArrowheads="1"/>
          </p:cNvSpPr>
          <p:nvPr>
            <p:ph type="sldImg"/>
          </p:nvPr>
        </p:nvSpPr>
        <p:spPr bwMode="auto">
          <a:xfrm>
            <a:off x="1257300" y="720725"/>
            <a:ext cx="4799013" cy="3598863"/>
          </a:xfrm>
          <a:prstGeom prst="rect">
            <a:avLst/>
          </a:prstGeom>
          <a:solidFill>
            <a:srgbClr val="FFFFFF"/>
          </a:solidFill>
          <a:ln>
            <a:solidFill>
              <a:srgbClr val="000000"/>
            </a:solidFill>
            <a:miter lim="800000"/>
            <a:headEnd/>
            <a:tailEnd/>
          </a:ln>
        </p:spPr>
      </p:sp>
      <p:sp>
        <p:nvSpPr>
          <p:cNvPr id="112643" name="Text Box 3"/>
          <p:cNvSpPr txBox="1">
            <a:spLocks noGrp="1" noChangeArrowheads="1"/>
          </p:cNvSpPr>
          <p:nvPr>
            <p:ph type="body" idx="1"/>
          </p:nvPr>
        </p:nvSpPr>
        <p:spPr bwMode="auto">
          <a:xfrm>
            <a:off x="731520" y="4560570"/>
            <a:ext cx="5852160" cy="4320540"/>
          </a:xfrm>
          <a:prstGeom prst="rect">
            <a:avLst/>
          </a:prstGeom>
          <a:noFill/>
          <a:ln>
            <a:round/>
            <a:headEnd/>
            <a:tailEnd/>
          </a:ln>
        </p:spPr>
        <p:txBody>
          <a:bodyPr lIns="90000" tIns="46800" rIns="90000" bIns="46800"/>
          <a:lstStyle/>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NB: L</a:t>
            </a:r>
            <a:r>
              <a:rPr lang="en-US" dirty="0">
                <a:latin typeface="Arial" charset="0"/>
                <a:ea typeface="ＭＳ Ｐゴシック" charset="0"/>
                <a:cs typeface="ＭＳ Ｐゴシック" charset="0"/>
              </a:rPr>
              <a:t>’</a:t>
            </a:r>
            <a:r>
              <a:rPr lang="it-IT" dirty="0">
                <a:latin typeface="Arial" charset="0"/>
                <a:ea typeface="ＭＳ Ｐゴシック" charset="0"/>
                <a:cs typeface="ＭＳ Ｐゴシック" charset="0"/>
              </a:rPr>
              <a:t> energia dei calcoli non e`la «nostra», DWBA e CC calc in progress...</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Vita media messa nella simul = 1fs</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a voce di che stimiamo che con questa cinematica ecc. la nostra sensibilita`e`di circa 4 fs (preliminare</a:t>
            </a:r>
            <a:r>
              <a:rPr lang="it-IT" dirty="0" smtClean="0">
                <a:latin typeface="Arial" charset="0"/>
                <a:ea typeface="ＭＳ Ｐゴシック" charset="0"/>
                <a:cs typeface="ＭＳ Ｐゴシック" charset="0"/>
              </a:rPr>
              <a:t>)</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it-IT" dirty="0" smtClean="0">
              <a:latin typeface="Arial" charset="0"/>
              <a:ea typeface="ＭＳ Ｐゴシック" charset="0"/>
              <a:cs typeface="ＭＳ Ｐゴシック" charset="0"/>
            </a:endParaRP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smtClean="0">
                <a:latin typeface="Arial" charset="0"/>
                <a:ea typeface="ＭＳ Ｐゴシック" charset="0"/>
                <a:cs typeface="ＭＳ Ｐゴシック" charset="0"/>
              </a:rPr>
              <a:t>The g-ray energy emitted</a:t>
            </a:r>
            <a:r>
              <a:rPr lang="it-IT" baseline="0" dirty="0" smtClean="0">
                <a:latin typeface="Arial" charset="0"/>
                <a:ea typeface="ＭＳ Ｐゴシック" charset="0"/>
                <a:cs typeface="ＭＳ Ｐゴシック" charset="0"/>
              </a:rPr>
              <a:t> from a slowyng down nucleus changes accordingly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with the velocity. To fully exploit theDSAM method the nucleus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must appreciably slow down within a time interval comparable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with the intended lifetime. In the case of AGATA the energy data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can be sorted as a function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of a CONTINUOS theta angle shows up the quality of collected data. </a:t>
            </a:r>
            <a:endParaRPr lang="it-IT" dirty="0">
              <a:latin typeface="Arial" charset="0"/>
              <a:ea typeface="ＭＳ Ｐゴシック" charset="0"/>
              <a:cs typeface="ＭＳ Ｐゴシック" charset="0"/>
            </a:endParaRPr>
          </a:p>
        </p:txBody>
      </p:sp>
      <p:sp>
        <p:nvSpPr>
          <p:cNvPr id="112644" name="Text Box 4"/>
          <p:cNvSpPr txBox="1">
            <a:spLocks noChangeArrowheads="1"/>
          </p:cNvSpPr>
          <p:nvPr/>
        </p:nvSpPr>
        <p:spPr bwMode="auto">
          <a:xfrm>
            <a:off x="4143587" y="9119474"/>
            <a:ext cx="3169920" cy="480060"/>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E318598-EBB7-4164-A3F0-966FC2C17D1D}" type="slidenum">
              <a:rPr lang="en-US" sz="1200">
                <a:solidFill>
                  <a:srgbClr val="000000"/>
                </a:solidFill>
                <a:latin typeface="Calibri" charset="0"/>
                <a:ea typeface="ＭＳ Ｐゴシック" charset="0"/>
                <a:cs typeface="ＭＳ Ｐゴシック"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12</a:t>
            </a:fld>
            <a:endParaRPr lang="en-US" sz="1200">
              <a:solidFill>
                <a:srgbClr val="000000"/>
              </a:solidFill>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5"/>
          <p:cNvSpPr>
            <a:spLocks noGrp="1" noChangeArrowheads="1"/>
          </p:cNvSpPr>
          <p:nvPr>
            <p:ph type="sldNum"/>
          </p:nvPr>
        </p:nvSpPr>
        <p:spPr>
          <a:ln/>
        </p:spPr>
        <p:txBody>
          <a:bodyPr/>
          <a:lstStyle/>
          <a:p>
            <a:fld id="{E3951B0F-DBE2-4392-A1B3-07F537B3A098}" type="slidenum">
              <a:rPr lang="en-US"/>
              <a:pPr/>
              <a:t>13</a:t>
            </a:fld>
            <a:endParaRPr lang="en-US"/>
          </a:p>
        </p:txBody>
      </p:sp>
      <p:sp>
        <p:nvSpPr>
          <p:cNvPr id="113665"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63B7FB8-A273-4B06-96BB-1F394C0FD6CE}"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13</a:t>
            </a:fld>
            <a:endParaRPr lang="en-US" sz="1200">
              <a:solidFill>
                <a:srgbClr val="000000"/>
              </a:solidFill>
              <a:latin typeface="Times New Roman" pitchFamily="16" charset="0"/>
              <a:ea typeface="DejaVu Sans" charset="0"/>
              <a:cs typeface="DejaVu Sans" charset="0"/>
            </a:endParaRPr>
          </a:p>
        </p:txBody>
      </p:sp>
      <p:sp>
        <p:nvSpPr>
          <p:cNvPr id="113666" name="Rectangle 2"/>
          <p:cNvSpPr txBox="1">
            <a:spLocks noGrp="1" noRot="1" noChangeAspect="1" noChangeArrowheads="1"/>
          </p:cNvSpPr>
          <p:nvPr>
            <p:ph type="sldImg"/>
          </p:nvPr>
        </p:nvSpPr>
        <p:spPr bwMode="auto">
          <a:xfrm>
            <a:off x="1257300" y="720725"/>
            <a:ext cx="4799013" cy="3598863"/>
          </a:xfrm>
          <a:prstGeom prst="rect">
            <a:avLst/>
          </a:prstGeom>
          <a:solidFill>
            <a:srgbClr val="FFFFFF"/>
          </a:solidFill>
          <a:ln>
            <a:solidFill>
              <a:srgbClr val="000000"/>
            </a:solidFill>
            <a:miter lim="800000"/>
            <a:headEnd/>
            <a:tailEnd/>
          </a:ln>
        </p:spPr>
      </p:sp>
      <p:sp>
        <p:nvSpPr>
          <p:cNvPr id="113667" name="Text Box 3"/>
          <p:cNvSpPr txBox="1">
            <a:spLocks noGrp="1" noChangeArrowheads="1"/>
          </p:cNvSpPr>
          <p:nvPr>
            <p:ph type="body" idx="1"/>
          </p:nvPr>
        </p:nvSpPr>
        <p:spPr bwMode="auto">
          <a:xfrm>
            <a:off x="731520" y="4560570"/>
            <a:ext cx="5852160" cy="4320540"/>
          </a:xfrm>
          <a:prstGeom prst="rect">
            <a:avLst/>
          </a:prstGeom>
          <a:noFill/>
          <a:ln>
            <a:round/>
            <a:headEnd/>
            <a:tailEnd/>
          </a:ln>
        </p:spPr>
        <p:txBody>
          <a:bodyPr lIns="90000" tIns="46800" rIns="90000" bIns="46800"/>
          <a:lstStyle/>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NB: L</a:t>
            </a:r>
            <a:r>
              <a:rPr lang="en-US" dirty="0">
                <a:latin typeface="Arial" charset="0"/>
                <a:ea typeface="ＭＳ Ｐゴシック" charset="0"/>
                <a:cs typeface="ＭＳ Ｐゴシック" charset="0"/>
              </a:rPr>
              <a:t>’</a:t>
            </a:r>
            <a:r>
              <a:rPr lang="it-IT" dirty="0">
                <a:latin typeface="Arial" charset="0"/>
                <a:ea typeface="ＭＳ Ｐゴシック" charset="0"/>
                <a:cs typeface="ＭＳ Ｐゴシック" charset="0"/>
              </a:rPr>
              <a:t> energia dei calcoli non e`la «nostra», DWBA e CC calc in progress...</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Vita media messa nella simul = 1fs</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a:latin typeface="Arial" charset="0"/>
                <a:ea typeface="ＭＳ Ｐゴシック" charset="0"/>
                <a:cs typeface="ＭＳ Ｐゴシック" charset="0"/>
              </a:rPr>
              <a:t>a voce di che stimiamo che con questa cinematica ecc. la nostra sensibilita`e`di circa 4 fs (preliminare</a:t>
            </a:r>
            <a:r>
              <a:rPr lang="it-IT" dirty="0" smtClean="0">
                <a:latin typeface="Arial" charset="0"/>
                <a:ea typeface="ＭＳ Ｐゴシック" charset="0"/>
                <a:cs typeface="ＭＳ Ｐゴシック" charset="0"/>
              </a:rPr>
              <a:t>)</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it-IT" dirty="0" smtClean="0">
              <a:latin typeface="Arial" charset="0"/>
              <a:ea typeface="ＭＳ Ｐゴシック" charset="0"/>
              <a:cs typeface="ＭＳ Ｐゴシック" charset="0"/>
            </a:endParaRP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dirty="0" smtClean="0">
                <a:latin typeface="Arial" charset="0"/>
                <a:ea typeface="ＭＳ Ｐゴシック" charset="0"/>
                <a:cs typeface="ＭＳ Ｐゴシック" charset="0"/>
              </a:rPr>
              <a:t>Further</a:t>
            </a:r>
            <a:r>
              <a:rPr lang="it-IT" baseline="0" dirty="0" smtClean="0">
                <a:latin typeface="Arial" charset="0"/>
                <a:ea typeface="ＭＳ Ｐゴシック" charset="0"/>
                <a:cs typeface="ＭＳ Ｐゴシック" charset="0"/>
              </a:rPr>
              <a:t> </a:t>
            </a:r>
            <a:r>
              <a:rPr lang="it-IT" dirty="0" smtClean="0">
                <a:latin typeface="Arial" charset="0"/>
                <a:ea typeface="ＭＳ Ｐゴシック" charset="0"/>
                <a:cs typeface="ＭＳ Ｐゴシック" charset="0"/>
              </a:rPr>
              <a:t>analysis has been</a:t>
            </a:r>
            <a:r>
              <a:rPr lang="it-IT" baseline="0" dirty="0" smtClean="0">
                <a:latin typeface="Arial" charset="0"/>
                <a:ea typeface="ＭＳ Ｐゴシック" charset="0"/>
                <a:cs typeface="ＭＳ Ｐゴシック" charset="0"/>
              </a:rPr>
              <a:t> performed by squeezing only few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degrees and comparing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such distribution with a MonteCarlo simulation where the physics events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were either from a transfer or a FE reactions, hence the smooth bump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on the right of a narrower peak. The overall sensitivity </a:t>
            </a:r>
          </a:p>
          <a:p>
            <a:pPr>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baseline="0" dirty="0" smtClean="0">
                <a:latin typeface="Arial" charset="0"/>
                <a:ea typeface="ＭＳ Ｐゴシック" charset="0"/>
                <a:cs typeface="ＭＳ Ｐゴシック" charset="0"/>
              </a:rPr>
              <a:t>which resulted from such analysis is a few fs.</a:t>
            </a:r>
            <a:endParaRPr lang="it-IT" dirty="0">
              <a:latin typeface="Arial" charset="0"/>
              <a:ea typeface="ＭＳ Ｐゴシック" charset="0"/>
              <a:cs typeface="ＭＳ Ｐゴシック" charset="0"/>
            </a:endParaRPr>
          </a:p>
        </p:txBody>
      </p:sp>
      <p:sp>
        <p:nvSpPr>
          <p:cNvPr id="113668" name="Text Box 4"/>
          <p:cNvSpPr txBox="1">
            <a:spLocks noChangeArrowheads="1"/>
          </p:cNvSpPr>
          <p:nvPr/>
        </p:nvSpPr>
        <p:spPr bwMode="auto">
          <a:xfrm>
            <a:off x="4143587" y="9119474"/>
            <a:ext cx="3169920" cy="480060"/>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05076A2-A416-4BD9-B04E-415B3BD08D04}" type="slidenum">
              <a:rPr lang="en-US" sz="1200">
                <a:solidFill>
                  <a:srgbClr val="000000"/>
                </a:solidFill>
                <a:latin typeface="Calibri" charset="0"/>
                <a:ea typeface="ＭＳ Ｐゴシック" charset="0"/>
                <a:cs typeface="ＭＳ Ｐゴシック"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13</a:t>
            </a:fld>
            <a:endParaRPr lang="en-US" sz="1200">
              <a:solidFill>
                <a:srgbClr val="000000"/>
              </a:solidFill>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8740EF70-B856-404F-9444-E82CC9D08FED}" type="slidenum">
              <a:rPr lang="en-US"/>
              <a:pPr/>
              <a:t>15</a:t>
            </a:fld>
            <a:endParaRPr lang="en-US"/>
          </a:p>
        </p:txBody>
      </p:sp>
      <p:sp>
        <p:nvSpPr>
          <p:cNvPr id="114689" name="Rectangle 1"/>
          <p:cNvSpPr txBox="1">
            <a:spLocks noGrp="1" noRot="1" noChangeAspect="1" noChangeArrowheads="1"/>
          </p:cNvSpPr>
          <p:nvPr>
            <p:ph type="sldImg"/>
          </p:nvPr>
        </p:nvSpPr>
        <p:spPr bwMode="auto">
          <a:xfrm>
            <a:off x="1258888" y="720725"/>
            <a:ext cx="4789487" cy="3590925"/>
          </a:xfrm>
          <a:prstGeom prst="rect">
            <a:avLst/>
          </a:prstGeom>
          <a:solidFill>
            <a:srgbClr val="FFFFFF"/>
          </a:solidFill>
          <a:ln>
            <a:solidFill>
              <a:srgbClr val="000000"/>
            </a:solidFill>
            <a:miter lim="800000"/>
            <a:headEnd/>
            <a:tailEnd/>
          </a:ln>
        </p:spPr>
      </p:sp>
      <p:sp>
        <p:nvSpPr>
          <p:cNvPr id="114690" name="Rectangle 2"/>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r>
              <a:rPr lang="en-US" dirty="0" smtClean="0"/>
              <a:t>We now move to high</a:t>
            </a:r>
            <a:r>
              <a:rPr lang="en-US" baseline="0" dirty="0" smtClean="0"/>
              <a:t> excitation energy and high collective states.</a:t>
            </a:r>
          </a:p>
          <a:p>
            <a:r>
              <a:rPr lang="en-US" baseline="0" dirty="0" smtClean="0"/>
              <a:t>The first experiment refers to the Order=to=chaos transition.</a:t>
            </a:r>
          </a:p>
          <a:p>
            <a:r>
              <a:rPr lang="en-US" baseline="0" dirty="0" smtClean="0"/>
              <a:t>Close to the </a:t>
            </a:r>
            <a:r>
              <a:rPr lang="en-US" baseline="0" dirty="0" err="1" smtClean="0"/>
              <a:t>Yrast</a:t>
            </a:r>
            <a:r>
              <a:rPr lang="en-US" baseline="0" dirty="0" smtClean="0"/>
              <a:t> line, the nucleus is a well ordered system, </a:t>
            </a:r>
          </a:p>
          <a:p>
            <a:r>
              <a:rPr lang="en-US" baseline="0" dirty="0" smtClean="0"/>
              <a:t>with associated selection rules. With the excitation energy </a:t>
            </a:r>
          </a:p>
          <a:p>
            <a:r>
              <a:rPr lang="en-US" baseline="0" dirty="0" smtClean="0"/>
              <a:t>the energy levels start to interact , the selection rules gradually vanish: </a:t>
            </a:r>
          </a:p>
          <a:p>
            <a:r>
              <a:rPr lang="en-US" baseline="0" dirty="0" smtClean="0"/>
              <a:t>quantum numbers lose their meaning with the temperature.</a:t>
            </a:r>
          </a:p>
          <a:p>
            <a:r>
              <a:rPr lang="en-US" baseline="0" dirty="0" smtClean="0"/>
              <a:t>The weakening of the selection rules can investigated </a:t>
            </a:r>
          </a:p>
          <a:p>
            <a:r>
              <a:rPr lang="en-US" baseline="0" dirty="0" smtClean="0"/>
              <a:t>by studying the validity of the K quantum number. </a:t>
            </a:r>
          </a:p>
          <a:p>
            <a:endParaRPr lang="en-US" baseline="0" dirty="0" smtClean="0"/>
          </a:p>
          <a:p>
            <a:r>
              <a:rPr lang="en-US" baseline="0" dirty="0" smtClean="0"/>
              <a:t>A FE experiment was performed to populate low and high bands in 174W, </a:t>
            </a:r>
          </a:p>
          <a:p>
            <a:r>
              <a:rPr lang="en-US" baseline="0" dirty="0" smtClean="0"/>
              <a:t>using a setup that combined AGATA with an array of BaF2</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DC7AA3F7-4108-43CC-9906-5B8085F33CCA}" type="slidenum">
              <a:rPr lang="en-US"/>
              <a:pPr/>
              <a:t>16</a:t>
            </a:fld>
            <a:endParaRPr lang="en-US"/>
          </a:p>
        </p:txBody>
      </p:sp>
      <p:sp>
        <p:nvSpPr>
          <p:cNvPr id="115713" name="Rectangle 1"/>
          <p:cNvSpPr txBox="1">
            <a:spLocks noGrp="1" noRot="1" noChangeAspect="1" noChangeArrowheads="1"/>
          </p:cNvSpPr>
          <p:nvPr>
            <p:ph type="sldImg"/>
          </p:nvPr>
        </p:nvSpPr>
        <p:spPr bwMode="auto">
          <a:xfrm>
            <a:off x="1258888" y="720725"/>
            <a:ext cx="4789487" cy="3590925"/>
          </a:xfrm>
          <a:prstGeom prst="rect">
            <a:avLst/>
          </a:prstGeom>
          <a:solidFill>
            <a:srgbClr val="FFFFFF"/>
          </a:solidFill>
          <a:ln>
            <a:solidFill>
              <a:srgbClr val="000000"/>
            </a:solidFill>
            <a:miter lim="800000"/>
            <a:headEnd/>
            <a:tailEnd/>
          </a:ln>
        </p:spPr>
      </p:sp>
      <p:sp>
        <p:nvSpPr>
          <p:cNvPr id="115714" name="Rectangle 2"/>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r>
              <a:rPr lang="en-US" dirty="0" smtClean="0"/>
              <a:t>RESULTS: Collecting the decay</a:t>
            </a:r>
            <a:r>
              <a:rPr lang="en-US" baseline="0" dirty="0" smtClean="0"/>
              <a:t> flux into </a:t>
            </a:r>
            <a:r>
              <a:rPr lang="en-US" baseline="0" dirty="0" err="1" smtClean="0"/>
              <a:t>gg</a:t>
            </a:r>
            <a:r>
              <a:rPr lang="en-US" baseline="0" dirty="0" smtClean="0"/>
              <a:t> matrix it is evident  </a:t>
            </a:r>
          </a:p>
          <a:p>
            <a:r>
              <a:rPr lang="en-US" baseline="0" dirty="0" smtClean="0"/>
              <a:t>that it exists a ridge-valley structure typical of rotational nuclei,  </a:t>
            </a:r>
          </a:p>
          <a:p>
            <a:r>
              <a:rPr lang="en-US" baseline="0" dirty="0" smtClean="0"/>
              <a:t>where the gap between</a:t>
            </a:r>
          </a:p>
          <a:p>
            <a:r>
              <a:rPr lang="en-US" baseline="0" dirty="0" smtClean="0"/>
              <a:t> the most inner ridges proportional to the </a:t>
            </a:r>
            <a:r>
              <a:rPr lang="en-US" baseline="0" dirty="0" err="1" smtClean="0"/>
              <a:t>MoI</a:t>
            </a:r>
            <a:r>
              <a:rPr lang="en-US" baseline="0" dirty="0" smtClean="0"/>
              <a:t> of the band. </a:t>
            </a:r>
          </a:p>
          <a:p>
            <a:r>
              <a:rPr lang="en-US" baseline="0" dirty="0" smtClean="0"/>
              <a:t>After subtracting the uncorrelated background and </a:t>
            </a:r>
          </a:p>
          <a:p>
            <a:r>
              <a:rPr lang="en-US" baseline="0" dirty="0" smtClean="0"/>
              <a:t>known discrete transitions, </a:t>
            </a:r>
          </a:p>
          <a:p>
            <a:r>
              <a:rPr lang="en-US" baseline="0" dirty="0" smtClean="0"/>
              <a:t>a FAM method has been pursued to reconstruction the bands </a:t>
            </a:r>
          </a:p>
          <a:p>
            <a:r>
              <a:rPr lang="en-US" baseline="0" dirty="0" smtClean="0"/>
              <a:t>at least two-step long. Almost 30bands, equally distributed between H and L K bands. </a:t>
            </a:r>
          </a:p>
          <a:p>
            <a:endParaRPr lang="en-US" baseline="0" dirty="0" smtClean="0"/>
          </a:p>
          <a:p>
            <a:pPr marL="228600" indent="-228600">
              <a:buNone/>
            </a:pPr>
            <a:r>
              <a:rPr lang="en-US" baseline="0" dirty="0" smtClean="0"/>
              <a:t>The INTERPRETATION </a:t>
            </a:r>
          </a:p>
          <a:p>
            <a:pPr marL="228600" indent="-228600">
              <a:buNone/>
            </a:pPr>
            <a:r>
              <a:rPr lang="en-US" baseline="0" dirty="0" smtClean="0"/>
              <a:t>1)</a:t>
            </a:r>
            <a:r>
              <a:rPr lang="en-US" baseline="0" dirty="0" err="1" smtClean="0"/>
              <a:t>Montestella</a:t>
            </a:r>
            <a:r>
              <a:rPr lang="en-US" baseline="0" dirty="0" smtClean="0"/>
              <a:t> code has been run to simulate the decay flux </a:t>
            </a:r>
          </a:p>
          <a:p>
            <a:pPr marL="228600" indent="-228600">
              <a:buNone/>
            </a:pPr>
            <a:r>
              <a:rPr lang="en-US" baseline="0" dirty="0" smtClean="0"/>
              <a:t>from the residual entry distribution down to the </a:t>
            </a:r>
            <a:r>
              <a:rPr lang="en-US" baseline="0" dirty="0" err="1" smtClean="0"/>
              <a:t>yrast</a:t>
            </a:r>
            <a:r>
              <a:rPr lang="en-US" baseline="0" dirty="0" smtClean="0"/>
              <a:t> line, by competing E1 or E2.</a:t>
            </a:r>
          </a:p>
          <a:p>
            <a:pPr marL="228600" indent="-228600">
              <a:buNone/>
            </a:pPr>
            <a:r>
              <a:rPr lang="en-US" baseline="0" dirty="0" smtClean="0"/>
              <a:t> The key feature of the code is that the energy levels are </a:t>
            </a:r>
          </a:p>
          <a:p>
            <a:pPr marL="228600" indent="-228600">
              <a:buNone/>
            </a:pPr>
            <a:r>
              <a:rPr lang="en-US" baseline="0" dirty="0" smtClean="0"/>
              <a:t>calculated by the Cranked shell model for a nucleus of known </a:t>
            </a:r>
          </a:p>
          <a:p>
            <a:pPr marL="228600" indent="-228600">
              <a:buNone/>
            </a:pPr>
            <a:r>
              <a:rPr lang="en-US" baseline="0" dirty="0" smtClean="0"/>
              <a:t>deformation and the decay takes into account the angular </a:t>
            </a:r>
          </a:p>
          <a:p>
            <a:pPr marL="228600" indent="-228600">
              <a:buNone/>
            </a:pPr>
            <a:r>
              <a:rPr lang="en-US" baseline="0" dirty="0" smtClean="0"/>
              <a:t>momentum carried by the K quantum number. The E1 transition probability </a:t>
            </a:r>
          </a:p>
          <a:p>
            <a:pPr marL="228600" indent="-228600">
              <a:buNone/>
            </a:pPr>
            <a:r>
              <a:rPr lang="en-US" baseline="0" dirty="0" smtClean="0"/>
              <a:t>is quenched by a factor which depends on the initial and </a:t>
            </a:r>
            <a:r>
              <a:rPr lang="en-US" baseline="0" dirty="0" err="1" smtClean="0"/>
              <a:t>intial</a:t>
            </a:r>
            <a:r>
              <a:rPr lang="en-US" baseline="0" dirty="0" smtClean="0"/>
              <a:t> k distribution. </a:t>
            </a:r>
          </a:p>
          <a:p>
            <a:pPr marL="228600" indent="-228600">
              <a:buNone/>
            </a:pPr>
            <a:r>
              <a:rPr lang="en-US" baseline="0" dirty="0" smtClean="0"/>
              <a:t>To reproduce the experimental data, an hindrance factor must be assumed, </a:t>
            </a:r>
          </a:p>
          <a:p>
            <a:pPr marL="228600" indent="-228600">
              <a:buNone/>
            </a:pPr>
            <a:r>
              <a:rPr lang="en-US" baseline="0" dirty="0" smtClean="0"/>
              <a:t>which is also a function of the temperature.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892216BD-15A1-495C-A7A2-EC7FF541CDF1}" type="slidenum">
              <a:rPr lang="en-US"/>
              <a:pPr/>
              <a:t>17</a:t>
            </a:fld>
            <a:endParaRPr lang="en-US"/>
          </a:p>
        </p:txBody>
      </p:sp>
      <p:sp>
        <p:nvSpPr>
          <p:cNvPr id="116737" name="Rectangle 1"/>
          <p:cNvSpPr txBox="1">
            <a:spLocks noGrp="1" noRot="1" noChangeAspect="1" noChangeArrowheads="1"/>
          </p:cNvSpPr>
          <p:nvPr>
            <p:ph type="sldImg"/>
          </p:nvPr>
        </p:nvSpPr>
        <p:spPr bwMode="auto">
          <a:xfrm>
            <a:off x="-14549438" y="-12385675"/>
            <a:ext cx="16514763" cy="12385675"/>
          </a:xfrm>
          <a:prstGeom prst="rect">
            <a:avLst/>
          </a:prstGeom>
          <a:solidFill>
            <a:srgbClr val="FFFFFF"/>
          </a:solidFill>
          <a:ln>
            <a:solidFill>
              <a:srgbClr val="000000"/>
            </a:solidFill>
            <a:miter lim="800000"/>
            <a:headEnd/>
            <a:tailEnd/>
          </a:ln>
        </p:spPr>
      </p:sp>
      <p:sp>
        <p:nvSpPr>
          <p:cNvPr id="116738" name="Rectangle 2"/>
          <p:cNvSpPr txBox="1">
            <a:spLocks noGrp="1" noChangeArrowheads="1"/>
          </p:cNvSpPr>
          <p:nvPr>
            <p:ph type="body" idx="1"/>
          </p:nvPr>
        </p:nvSpPr>
        <p:spPr bwMode="auto">
          <a:xfrm>
            <a:off x="-12584853" y="-12388214"/>
            <a:ext cx="12586547" cy="12389882"/>
          </a:xfrm>
          <a:prstGeom prst="rect">
            <a:avLst/>
          </a:prstGeom>
          <a:noFill/>
          <a:ln>
            <a:round/>
            <a:headEnd/>
            <a:tailEnd/>
          </a:ln>
        </p:spPr>
        <p:txBody>
          <a:bodyPr wrap="none" anchor="ctr"/>
          <a:lstStyle/>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r>
              <a:rPr lang="en-US" sz="2600" dirty="0" smtClean="0">
                <a:latin typeface="Arial" charset="0"/>
                <a:ea typeface="Droid Sans Fallback" charset="0"/>
                <a:cs typeface="Droid Sans Fallback" charset="0"/>
              </a:rPr>
              <a:t>Still</a:t>
            </a:r>
            <a:r>
              <a:rPr lang="en-US" sz="2600" baseline="0" dirty="0" smtClean="0">
                <a:latin typeface="Arial" charset="0"/>
                <a:ea typeface="Droid Sans Fallback" charset="0"/>
                <a:cs typeface="Droid Sans Fallback" charset="0"/>
              </a:rPr>
              <a:t> considering the high-excitation response of the nucleus, </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r>
              <a:rPr lang="en-US" sz="2600" baseline="0" dirty="0" smtClean="0">
                <a:latin typeface="Arial" charset="0"/>
                <a:ea typeface="Droid Sans Fallback" charset="0"/>
                <a:cs typeface="Droid Sans Fallback" charset="0"/>
              </a:rPr>
              <a:t>GQR and GDR, and specifically the strength concentrated in the low energy tail </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r>
              <a:rPr lang="en-US" sz="2600" baseline="0" dirty="0" smtClean="0">
                <a:latin typeface="Arial" charset="0"/>
                <a:ea typeface="Droid Sans Fallback" charset="0"/>
                <a:cs typeface="Droid Sans Fallback" charset="0"/>
              </a:rPr>
              <a:t>were the PYGMY might appears, have been studied by using </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r>
              <a:rPr lang="en-US" sz="2600" baseline="0" dirty="0" smtClean="0">
                <a:latin typeface="Arial" charset="0"/>
                <a:ea typeface="Droid Sans Fallback" charset="0"/>
                <a:cs typeface="Droid Sans Fallback" charset="0"/>
              </a:rPr>
              <a:t>the inelastic scattering of 17O on a series of targets, among which </a:t>
            </a:r>
            <a:r>
              <a:rPr lang="en-US" sz="2600" baseline="0" dirty="0" err="1" smtClean="0">
                <a:latin typeface="Arial" charset="0"/>
                <a:ea typeface="Droid Sans Fallback" charset="0"/>
                <a:cs typeface="Droid Sans Fallback" charset="0"/>
              </a:rPr>
              <a:t>Pb,Zr,Sn</a:t>
            </a:r>
            <a:r>
              <a:rPr lang="en-US" sz="2600" baseline="0" dirty="0" smtClean="0">
                <a:latin typeface="Arial" charset="0"/>
                <a:ea typeface="Droid Sans Fallback" charset="0"/>
                <a:cs typeface="Droid Sans Fallback" charset="0"/>
              </a:rPr>
              <a:t> and </a:t>
            </a:r>
            <a:r>
              <a:rPr lang="en-US" sz="2600" baseline="0" dirty="0" err="1" smtClean="0">
                <a:latin typeface="Arial" charset="0"/>
                <a:ea typeface="Droid Sans Fallback" charset="0"/>
                <a:cs typeface="Droid Sans Fallback" charset="0"/>
              </a:rPr>
              <a:t>Ce</a:t>
            </a:r>
            <a:endParaRPr lang="en-US" sz="2600" baseline="0" dirty="0" smtClean="0">
              <a:latin typeface="Arial" charset="0"/>
              <a:ea typeface="Droid Sans Fallback" charset="0"/>
              <a:cs typeface="Droid Sans Fallback" charset="0"/>
            </a:endParaRP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endParaRPr lang="en-US" sz="2600" baseline="0" dirty="0" smtClean="0">
              <a:latin typeface="Arial" charset="0"/>
              <a:ea typeface="Droid Sans Fallback" charset="0"/>
              <a:cs typeface="Droid Sans Fallback" charset="0"/>
            </a:endParaRP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r>
              <a:rPr lang="en-US" sz="2600" baseline="0" dirty="0" smtClean="0">
                <a:latin typeface="Arial" charset="0"/>
                <a:ea typeface="Droid Sans Fallback" charset="0"/>
                <a:cs typeface="Droid Sans Fallback" charset="0"/>
              </a:rPr>
              <a:t>The setup consisted in the AGATA clusters coupled with an array of </a:t>
            </a:r>
            <a:r>
              <a:rPr lang="en-US" sz="2600" baseline="0" dirty="0" err="1" smtClean="0">
                <a:latin typeface="Arial" charset="0"/>
                <a:ea typeface="Droid Sans Fallback" charset="0"/>
                <a:cs typeface="Droid Sans Fallback" charset="0"/>
              </a:rPr>
              <a:t>LaBr</a:t>
            </a:r>
            <a:r>
              <a:rPr lang="en-US" sz="2600" baseline="0" dirty="0" smtClean="0">
                <a:latin typeface="Arial" charset="0"/>
                <a:ea typeface="Droid Sans Fallback" charset="0"/>
                <a:cs typeface="Droid Sans Fallback" charset="0"/>
              </a:rPr>
              <a:t> </a:t>
            </a:r>
          </a:p>
          <a:p>
            <a:pPr eaLnBrk="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r>
              <a:rPr lang="en-US" sz="2600" baseline="0" dirty="0" smtClean="0">
                <a:latin typeface="Arial" charset="0"/>
                <a:ea typeface="Droid Sans Fallback" charset="0"/>
                <a:cs typeface="Droid Sans Fallback" charset="0"/>
              </a:rPr>
              <a:t>and few highly segmented silicon telescopes from the TRACE array.</a:t>
            </a:r>
            <a:endParaRPr lang="en-US" sz="2600" dirty="0">
              <a:latin typeface="Arial" charset="0"/>
              <a:ea typeface="Droid Sans Fallback" charset="0"/>
              <a:cs typeface="Droid Sans Fallback" charset="0"/>
            </a:endParaRPr>
          </a:p>
        </p:txBody>
      </p:sp>
      <p:sp>
        <p:nvSpPr>
          <p:cNvPr id="116739" name="Text Box 3"/>
          <p:cNvSpPr txBox="1">
            <a:spLocks noChangeArrowheads="1"/>
          </p:cNvSpPr>
          <p:nvPr/>
        </p:nvSpPr>
        <p:spPr bwMode="auto">
          <a:xfrm>
            <a:off x="-12584853" y="-12388214"/>
            <a:ext cx="12586547" cy="12389882"/>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fld id="{84A81390-E3F0-44C0-ADE5-78C2F1400696}" type="slidenum">
              <a:rPr lang="en-US" sz="1800">
                <a:solidFill>
                  <a:srgbClr val="000000"/>
                </a:solidFill>
                <a:latin typeface="+mn-lt" charset="0"/>
                <a:ea typeface="+mn-ea" charset="0"/>
                <a:cs typeface="+mn-ea" charset="0"/>
              </a:rPr>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Lst>
              </a:pPr>
              <a:t>17</a:t>
            </a:fld>
            <a:endParaRPr lang="en-US" sz="1800">
              <a:solidFill>
                <a:srgbClr val="000000"/>
              </a:solidFill>
              <a:latin typeface="+mn-lt" charset="0"/>
              <a:ea typeface="+mn-ea" charset="0"/>
              <a:cs typeface="+mn-e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398A8582-53D5-46A6-9DBB-FC09D0C0CD94}" type="slidenum">
              <a:rPr lang="en-US"/>
              <a:pPr/>
              <a:t>18</a:t>
            </a:fld>
            <a:endParaRPr lang="en-US"/>
          </a:p>
        </p:txBody>
      </p:sp>
      <p:sp>
        <p:nvSpPr>
          <p:cNvPr id="117761" name="Rectangle 1"/>
          <p:cNvSpPr txBox="1">
            <a:spLocks noGrp="1" noRot="1" noChangeAspect="1" noChangeArrowheads="1"/>
          </p:cNvSpPr>
          <p:nvPr>
            <p:ph type="sldImg"/>
          </p:nvPr>
        </p:nvSpPr>
        <p:spPr bwMode="auto">
          <a:xfrm>
            <a:off x="1504950" y="801688"/>
            <a:ext cx="5281613" cy="3960812"/>
          </a:xfrm>
          <a:prstGeom prst="rect">
            <a:avLst/>
          </a:prstGeom>
          <a:solidFill>
            <a:srgbClr val="FFFFFF"/>
          </a:solidFill>
          <a:ln>
            <a:solidFill>
              <a:srgbClr val="000000"/>
            </a:solidFill>
            <a:miter lim="800000"/>
            <a:headEnd/>
            <a:tailEnd/>
          </a:ln>
        </p:spPr>
      </p:sp>
      <p:sp>
        <p:nvSpPr>
          <p:cNvPr id="117762" name="Rectangle 2"/>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r>
              <a:rPr lang="en-US" dirty="0" smtClean="0"/>
              <a:t>Centre: By gating on the scattered 17O and the</a:t>
            </a:r>
            <a:r>
              <a:rPr lang="en-US" baseline="0" dirty="0" smtClean="0"/>
              <a:t> </a:t>
            </a:r>
            <a:r>
              <a:rPr lang="en-US" dirty="0" smtClean="0"/>
              <a:t>TKEL -&gt;</a:t>
            </a:r>
            <a:r>
              <a:rPr lang="en-US" baseline="0" dirty="0" smtClean="0"/>
              <a:t> peaks </a:t>
            </a:r>
          </a:p>
          <a:p>
            <a:r>
              <a:rPr lang="en-US" baseline="0" dirty="0" smtClean="0"/>
              <a:t>in the region of GDR are pronounced. When the yields is extracted and </a:t>
            </a:r>
          </a:p>
          <a:p>
            <a:r>
              <a:rPr lang="en-US" baseline="0" dirty="0" smtClean="0"/>
              <a:t>compared with </a:t>
            </a:r>
            <a:r>
              <a:rPr lang="en-US" baseline="0" dirty="0" err="1" smtClean="0"/>
              <a:t>gg</a:t>
            </a:r>
            <a:r>
              <a:rPr lang="en-US" baseline="0" dirty="0" smtClean="0"/>
              <a:t>’ and pp’, it is evident that different states respectively</a:t>
            </a:r>
          </a:p>
          <a:p>
            <a:r>
              <a:rPr lang="en-US" baseline="0" dirty="0" smtClean="0"/>
              <a:t> in the </a:t>
            </a:r>
            <a:r>
              <a:rPr lang="en-US" baseline="0" dirty="0" err="1" smtClean="0"/>
              <a:t>isoscalar</a:t>
            </a:r>
            <a:r>
              <a:rPr lang="en-US" baseline="0" dirty="0" smtClean="0"/>
              <a:t> and </a:t>
            </a:r>
            <a:r>
              <a:rPr lang="en-US" baseline="0" dirty="0" err="1" smtClean="0"/>
              <a:t>isovector</a:t>
            </a:r>
            <a:r>
              <a:rPr lang="en-US" baseline="0" dirty="0" smtClean="0"/>
              <a:t> part of the GDR are selectively populated,</a:t>
            </a:r>
          </a:p>
          <a:p>
            <a:r>
              <a:rPr lang="en-US" baseline="0" dirty="0" smtClean="0"/>
              <a:t> as also predicted well by QRPA.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7E240D08-17B7-4C7E-BB5D-C07DC18F7319}" type="slidenum">
              <a:rPr lang="en-US"/>
              <a:pPr/>
              <a:t>20</a:t>
            </a:fld>
            <a:endParaRPr lang="en-US"/>
          </a:p>
        </p:txBody>
      </p:sp>
      <p:sp>
        <p:nvSpPr>
          <p:cNvPr id="118785" name="Rectangle 1"/>
          <p:cNvSpPr txBox="1">
            <a:spLocks noGrp="1" noRot="1" noChangeAspect="1" noChangeArrowheads="1"/>
          </p:cNvSpPr>
          <p:nvPr>
            <p:ph type="sldImg"/>
          </p:nvPr>
        </p:nvSpPr>
        <p:spPr bwMode="auto">
          <a:xfrm>
            <a:off x="1258888" y="720725"/>
            <a:ext cx="4783137" cy="3586163"/>
          </a:xfrm>
          <a:prstGeom prst="rect">
            <a:avLst/>
          </a:prstGeom>
          <a:solidFill>
            <a:srgbClr val="FFFFFF"/>
          </a:solidFill>
          <a:ln>
            <a:solidFill>
              <a:srgbClr val="000000"/>
            </a:solidFill>
            <a:miter lim="800000"/>
            <a:headEnd/>
            <a:tailEnd/>
          </a:ln>
        </p:spPr>
      </p:sp>
      <p:sp>
        <p:nvSpPr>
          <p:cNvPr id="118786" name="Rectangle 2"/>
          <p:cNvSpPr txBox="1">
            <a:spLocks noGrp="1" noChangeArrowheads="1"/>
          </p:cNvSpPr>
          <p:nvPr>
            <p:ph type="body" idx="1"/>
          </p:nvPr>
        </p:nvSpPr>
        <p:spPr bwMode="auto">
          <a:xfrm>
            <a:off x="731520" y="4560570"/>
            <a:ext cx="5838613" cy="4307205"/>
          </a:xfrm>
          <a:prstGeom prst="rect">
            <a:avLst/>
          </a:prstGeom>
          <a:noFill/>
          <a:ln>
            <a:round/>
            <a:headEnd/>
            <a:tailEnd/>
          </a:ln>
        </p:spPr>
        <p:txBody>
          <a:bodyPr wrap="none" anchor="ctr"/>
          <a:lstStyle/>
          <a:p>
            <a:r>
              <a:rPr lang="en-US" dirty="0" smtClean="0"/>
              <a:t>Another distinguished</a:t>
            </a:r>
            <a:r>
              <a:rPr lang="en-US" baseline="0" dirty="0" smtClean="0"/>
              <a:t> feature of a tracking array, which </a:t>
            </a:r>
          </a:p>
          <a:p>
            <a:r>
              <a:rPr lang="en-US" baseline="0" dirty="0" smtClean="0"/>
              <a:t>thus strongly relays on the position resolution, </a:t>
            </a:r>
          </a:p>
          <a:p>
            <a:r>
              <a:rPr lang="en-US" baseline="0" dirty="0" smtClean="0"/>
              <a:t>is the possibility to measure the polarization of </a:t>
            </a:r>
          </a:p>
          <a:p>
            <a:r>
              <a:rPr lang="en-US" baseline="0" dirty="0" smtClean="0"/>
              <a:t>scattered gamma rays, with high sensitivity. </a:t>
            </a:r>
          </a:p>
          <a:p>
            <a:r>
              <a:rPr lang="en-US" baseline="0" dirty="0" smtClean="0"/>
              <a:t>Three exp have been run on purpose, indeed any </a:t>
            </a:r>
          </a:p>
          <a:p>
            <a:r>
              <a:rPr lang="en-US" baseline="0" dirty="0" err="1" smtClean="0"/>
              <a:t>exps</a:t>
            </a:r>
            <a:r>
              <a:rPr lang="en-US" baseline="0" dirty="0" smtClean="0"/>
              <a:t> could make their own “polarization measurement”. </a:t>
            </a:r>
          </a:p>
          <a:p>
            <a:r>
              <a:rPr lang="en-US" baseline="0" dirty="0" smtClean="0"/>
              <a:t>The figure refers to the entanglement measurements </a:t>
            </a:r>
          </a:p>
          <a:p>
            <a:r>
              <a:rPr lang="en-US" baseline="0" dirty="0" smtClean="0"/>
              <a:t>where two clusters were positioned as </a:t>
            </a:r>
          </a:p>
          <a:p>
            <a:r>
              <a:rPr lang="en-US" baseline="0" dirty="0" smtClean="0"/>
              <a:t>facing each other in three distinct set of measurements.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FFBBD61B-537F-424A-994D-9406C18CD774}" type="slidenum">
              <a:rPr lang="en-US"/>
              <a:pPr/>
              <a:t>21</a:t>
            </a:fld>
            <a:endParaRPr lang="en-US"/>
          </a:p>
        </p:txBody>
      </p:sp>
      <p:sp>
        <p:nvSpPr>
          <p:cNvPr id="119809" name="Rectangle 1"/>
          <p:cNvSpPr txBox="1">
            <a:spLocks noGrp="1" noRot="1" noChangeAspect="1" noChangeArrowheads="1"/>
          </p:cNvSpPr>
          <p:nvPr>
            <p:ph type="sldImg"/>
          </p:nvPr>
        </p:nvSpPr>
        <p:spPr bwMode="auto">
          <a:xfrm>
            <a:off x="1258888" y="720725"/>
            <a:ext cx="4783137" cy="3586163"/>
          </a:xfrm>
          <a:prstGeom prst="rect">
            <a:avLst/>
          </a:prstGeom>
          <a:solidFill>
            <a:srgbClr val="FFFFFF"/>
          </a:solidFill>
          <a:ln>
            <a:solidFill>
              <a:srgbClr val="000000"/>
            </a:solidFill>
            <a:miter lim="800000"/>
            <a:headEnd/>
            <a:tailEnd/>
          </a:ln>
        </p:spPr>
      </p:sp>
      <p:sp>
        <p:nvSpPr>
          <p:cNvPr id="119810" name="Rectangle 2"/>
          <p:cNvSpPr txBox="1">
            <a:spLocks noGrp="1" noChangeArrowheads="1"/>
          </p:cNvSpPr>
          <p:nvPr>
            <p:ph type="body" idx="1"/>
          </p:nvPr>
        </p:nvSpPr>
        <p:spPr bwMode="auto">
          <a:xfrm>
            <a:off x="731520" y="4560570"/>
            <a:ext cx="5838613" cy="4307205"/>
          </a:xfrm>
          <a:prstGeom prst="rect">
            <a:avLst/>
          </a:prstGeom>
          <a:noFill/>
          <a:ln>
            <a:round/>
            <a:headEnd/>
            <a:tailEnd/>
          </a:ln>
        </p:spPr>
        <p:txBody>
          <a:bodyPr wrap="none" anchor="ctr"/>
          <a:lstStyle/>
          <a:p>
            <a:pPr algn="l"/>
            <a:r>
              <a:rPr lang="en-US" dirty="0" smtClean="0"/>
              <a:t>Partially polarized Gamma</a:t>
            </a:r>
            <a:r>
              <a:rPr lang="en-US" baseline="0" dirty="0" smtClean="0"/>
              <a:t> rays emitted at about 90 </a:t>
            </a:r>
          </a:p>
          <a:p>
            <a:pPr algn="l"/>
            <a:r>
              <a:rPr lang="en-US" baseline="0" dirty="0" smtClean="0"/>
              <a:t>degrees with respect to the beam direction have been </a:t>
            </a:r>
          </a:p>
          <a:p>
            <a:pPr algn="l"/>
            <a:r>
              <a:rPr lang="en-US" baseline="0" dirty="0" smtClean="0"/>
              <a:t>collected by 2 ATC and subsequently all those who </a:t>
            </a:r>
          </a:p>
          <a:p>
            <a:pPr algn="l"/>
            <a:r>
              <a:rPr lang="en-US" baseline="0" dirty="0" smtClean="0"/>
              <a:t>scattered have been considered to extract </a:t>
            </a:r>
          </a:p>
          <a:p>
            <a:pPr algn="l"/>
            <a:r>
              <a:rPr lang="en-US" baseline="0" dirty="0" smtClean="0"/>
              <a:t>the analyzing power. The Compton formula can be simply </a:t>
            </a:r>
          </a:p>
          <a:p>
            <a:pPr algn="l"/>
            <a:r>
              <a:rPr lang="en-US" baseline="0" dirty="0" smtClean="0"/>
              <a:t>rewritten, Thus it depends on a </a:t>
            </a:r>
          </a:p>
          <a:p>
            <a:pPr algn="l"/>
            <a:r>
              <a:rPr lang="en-US" baseline="0" dirty="0" smtClean="0"/>
              <a:t>measurable quantity, a fit, and a coefficient with is a </a:t>
            </a:r>
          </a:p>
          <a:p>
            <a:pPr algn="l"/>
            <a:r>
              <a:rPr lang="en-US" baseline="0" dirty="0" smtClean="0"/>
              <a:t>ration between the polarization, </a:t>
            </a:r>
          </a:p>
          <a:p>
            <a:pPr algn="l"/>
            <a:r>
              <a:rPr lang="en-US" baseline="0" dirty="0" smtClean="0"/>
              <a:t>calculated here for </a:t>
            </a:r>
            <a:r>
              <a:rPr lang="en-US" baseline="0" dirty="0" err="1" smtClean="0"/>
              <a:t>Coulex</a:t>
            </a:r>
            <a:r>
              <a:rPr lang="en-US" baseline="0" dirty="0" smtClean="0"/>
              <a:t>, and the analyzing power, </a:t>
            </a:r>
          </a:p>
          <a:p>
            <a:pPr algn="l"/>
            <a:r>
              <a:rPr lang="en-US" baseline="0" dirty="0" smtClean="0"/>
              <a:t>which therefore can be extracted.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CFB96A4D-1188-4BD7-8F4E-DE52BC7E5625}" type="slidenum">
              <a:rPr lang="en-US"/>
              <a:pPr/>
              <a:t>22</a:t>
            </a:fld>
            <a:endParaRPr lang="en-US"/>
          </a:p>
        </p:txBody>
      </p:sp>
      <p:sp>
        <p:nvSpPr>
          <p:cNvPr id="123905"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70640F5-8E49-4343-8DA7-5A18D1E293D4}"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22</a:t>
            </a:fld>
            <a:endParaRPr lang="en-US" sz="1200">
              <a:solidFill>
                <a:srgbClr val="000000"/>
              </a:solidFill>
              <a:latin typeface="Times New Roman" pitchFamily="16" charset="0"/>
              <a:ea typeface="DejaVu Sans" charset="0"/>
              <a:cs typeface="DejaVu Sans" charset="0"/>
            </a:endParaRPr>
          </a:p>
        </p:txBody>
      </p:sp>
      <p:sp>
        <p:nvSpPr>
          <p:cNvPr id="123906"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23907"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r>
              <a:rPr lang="en-US" dirty="0" err="1" smtClean="0"/>
              <a:t>Tra</a:t>
            </a:r>
            <a:r>
              <a:rPr lang="en-US" dirty="0" smtClean="0"/>
              <a:t> </a:t>
            </a:r>
            <a:r>
              <a:rPr lang="en-US" dirty="0" err="1" smtClean="0"/>
              <a:t>i</a:t>
            </a:r>
            <a:r>
              <a:rPr lang="en-US" baseline="0" dirty="0" smtClean="0"/>
              <a:t> paper ongoing </a:t>
            </a:r>
            <a:r>
              <a:rPr lang="en-US" baseline="0" dirty="0" err="1" smtClean="0"/>
              <a:t>citare</a:t>
            </a:r>
            <a:r>
              <a:rPr lang="en-US" baseline="0" dirty="0" smtClean="0"/>
              <a:t> high lying states e astrophysics </a:t>
            </a:r>
          </a:p>
          <a:p>
            <a:r>
              <a:rPr lang="en-US" baseline="0" dirty="0" smtClean="0"/>
              <a:t>Already submitted, about to, or in preparation</a:t>
            </a:r>
          </a:p>
          <a:p>
            <a:endParaRPr lang="en-US" baseline="0" dirty="0" smtClean="0"/>
          </a:p>
          <a:p>
            <a:r>
              <a:rPr lang="en-US" baseline="0" dirty="0" smtClean="0"/>
              <a:t>Overall the performance of the demonstrator, with </a:t>
            </a:r>
          </a:p>
          <a:p>
            <a:r>
              <a:rPr lang="en-US" baseline="0" dirty="0" smtClean="0"/>
              <a:t>or without ancillaries, were positive  and very promising in </a:t>
            </a:r>
          </a:p>
          <a:p>
            <a:r>
              <a:rPr lang="en-US" baseline="0" dirty="0" smtClean="0"/>
              <a:t>view of further increase in number of the detectors.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AGATA stands for …. Which means that</a:t>
            </a:r>
            <a:r>
              <a:rPr lang="en-US" baseline="0" dirty="0" smtClean="0"/>
              <a:t> the array has the ability of </a:t>
            </a:r>
          </a:p>
          <a:p>
            <a:r>
              <a:rPr lang="en-US" baseline="0" dirty="0" smtClean="0"/>
              <a:t>tracking the single interacting photon, please refer to the presentation of </a:t>
            </a:r>
          </a:p>
          <a:p>
            <a:r>
              <a:rPr lang="en-US" baseline="0" dirty="0" smtClean="0"/>
              <a:t>Dino during this </a:t>
            </a:r>
            <a:r>
              <a:rPr lang="en-US" baseline="0" dirty="0" err="1" smtClean="0"/>
              <a:t>INPC.The</a:t>
            </a:r>
            <a:r>
              <a:rPr lang="en-US" baseline="0" dirty="0" smtClean="0"/>
              <a:t> physics campaign has been split </a:t>
            </a:r>
          </a:p>
          <a:p>
            <a:r>
              <a:rPr lang="en-US" baseline="0" dirty="0" smtClean="0"/>
              <a:t>into three parts to benefits of the properties of different facilities . </a:t>
            </a:r>
          </a:p>
          <a:p>
            <a:r>
              <a:rPr lang="en-US" baseline="0" dirty="0" smtClean="0"/>
              <a:t>The first one as we will see at LNL, concluded, the second one, ongoing at GSI, </a:t>
            </a:r>
          </a:p>
          <a:p>
            <a:r>
              <a:rPr lang="en-US" baseline="0" dirty="0" smtClean="0"/>
              <a:t>and the third one foreseen for GANIL in 2014. </a:t>
            </a:r>
          </a:p>
          <a:p>
            <a:r>
              <a:rPr lang="en-US" baseline="0" dirty="0" smtClean="0"/>
              <a:t>Thereafter  (2017?) the spectrometer might also take back again the road to LNL, at the time of SPES. </a:t>
            </a:r>
            <a:endParaRPr lang="en-US" dirty="0"/>
          </a:p>
        </p:txBody>
      </p:sp>
      <p:sp>
        <p:nvSpPr>
          <p:cNvPr id="4" name="Slide Number Placeholder 3"/>
          <p:cNvSpPr>
            <a:spLocks noGrp="1"/>
          </p:cNvSpPr>
          <p:nvPr>
            <p:ph type="sldNum" idx="10"/>
          </p:nvPr>
        </p:nvSpPr>
        <p:spPr/>
        <p:txBody>
          <a:bodyPr/>
          <a:lstStyle/>
          <a:p>
            <a:fld id="{82A7B228-B758-4A09-9C99-9D1C1B458AC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1855EB8B-28B6-4EC0-A3D6-08E78B6637D2}" type="slidenum">
              <a:rPr lang="en-US"/>
              <a:pPr/>
              <a:t>23</a:t>
            </a:fld>
            <a:endParaRPr lang="en-US"/>
          </a:p>
        </p:txBody>
      </p:sp>
      <p:sp>
        <p:nvSpPr>
          <p:cNvPr id="122881" name="Rectangle 1"/>
          <p:cNvSpPr txBox="1">
            <a:spLocks noGrp="1" noRot="1" noChangeAspect="1" noChangeArrowheads="1"/>
          </p:cNvSpPr>
          <p:nvPr>
            <p:ph type="sldImg"/>
          </p:nvPr>
        </p:nvSpPr>
        <p:spPr bwMode="auto">
          <a:xfrm>
            <a:off x="1258888" y="720725"/>
            <a:ext cx="4783137" cy="3586163"/>
          </a:xfrm>
          <a:prstGeom prst="rect">
            <a:avLst/>
          </a:prstGeom>
          <a:solidFill>
            <a:srgbClr val="FFFFFF"/>
          </a:solidFill>
          <a:ln>
            <a:solidFill>
              <a:srgbClr val="000000"/>
            </a:solidFill>
            <a:miter lim="800000"/>
            <a:headEnd/>
            <a:tailEnd/>
          </a:ln>
        </p:spPr>
      </p:sp>
      <p:sp>
        <p:nvSpPr>
          <p:cNvPr id="122882" name="Rectangle 2"/>
          <p:cNvSpPr txBox="1">
            <a:spLocks noGrp="1" noChangeArrowheads="1"/>
          </p:cNvSpPr>
          <p:nvPr>
            <p:ph type="body" idx="1"/>
          </p:nvPr>
        </p:nvSpPr>
        <p:spPr bwMode="auto">
          <a:xfrm>
            <a:off x="731520" y="4560570"/>
            <a:ext cx="5838613" cy="4307205"/>
          </a:xfrm>
          <a:prstGeom prst="rect">
            <a:avLst/>
          </a:prstGeom>
          <a:noFill/>
          <a:ln>
            <a:round/>
            <a:headEnd/>
            <a:tailEnd/>
          </a:ln>
        </p:spPr>
        <p:txBody>
          <a:bodyPr wrap="none" anchor="ctr"/>
          <a:lstStyle/>
          <a:p>
            <a:r>
              <a:rPr lang="en-US" dirty="0" smtClean="0"/>
              <a:t>I’d like to thank</a:t>
            </a:r>
            <a:r>
              <a:rPr lang="en-US" baseline="0" dirty="0" smtClean="0"/>
              <a:t> all the contributors to the project, mostly listed in the referred paper, coming from 13 different countries and here ideally put under the collaboration flag.</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fld id="{82A7B228-B758-4A09-9C99-9D1C1B458ACB}"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15"/>
          <p:cNvSpPr>
            <a:spLocks noGrp="1" noChangeArrowheads="1"/>
          </p:cNvSpPr>
          <p:nvPr>
            <p:ph type="sldNum"/>
          </p:nvPr>
        </p:nvSpPr>
        <p:spPr>
          <a:ln/>
        </p:spPr>
        <p:txBody>
          <a:bodyPr/>
          <a:lstStyle/>
          <a:p>
            <a:fld id="{D2E63C88-3603-4892-B092-F8C06D5FF969}" type="slidenum">
              <a:rPr lang="en-US"/>
              <a:pPr/>
              <a:t>25</a:t>
            </a:fld>
            <a:endParaRPr lang="en-US"/>
          </a:p>
        </p:txBody>
      </p:sp>
      <p:sp>
        <p:nvSpPr>
          <p:cNvPr id="120833"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C867C2B-84CA-4CC2-B95B-840D88B56849}"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25</a:t>
            </a:fld>
            <a:endParaRPr lang="en-US" sz="1200">
              <a:solidFill>
                <a:srgbClr val="000000"/>
              </a:solidFill>
              <a:latin typeface="Times New Roman" pitchFamily="16" charset="0"/>
              <a:ea typeface="DejaVu Sans" charset="0"/>
              <a:cs typeface="DejaVu Sans" charset="0"/>
            </a:endParaRPr>
          </a:p>
        </p:txBody>
      </p:sp>
      <p:sp>
        <p:nvSpPr>
          <p:cNvPr id="120834"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20835" name="Rectangle 3"/>
          <p:cNvSpPr txBox="1">
            <a:spLocks noGrp="1" noChangeArrowheads="1"/>
          </p:cNvSpPr>
          <p:nvPr>
            <p:ph type="body" idx="1"/>
          </p:nvPr>
        </p:nvSpPr>
        <p:spPr bwMode="auto">
          <a:xfrm>
            <a:off x="731520" y="4560570"/>
            <a:ext cx="5852160" cy="4320540"/>
          </a:xfrm>
          <a:prstGeom prst="rect">
            <a:avLst/>
          </a:prstGeom>
          <a:noFill/>
          <a:ln>
            <a:round/>
            <a:headEnd/>
            <a:tailEnd/>
          </a:ln>
        </p:spPr>
        <p:txBody>
          <a:bodyPr wrap="none"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it-IT">
              <a:latin typeface="Arial" charset="0"/>
              <a:ea typeface="ＭＳ Ｐゴシック" charset="0"/>
              <a:cs typeface="ＭＳ Ｐゴシック" charset="0"/>
            </a:endParaRPr>
          </a:p>
        </p:txBody>
      </p:sp>
      <p:sp>
        <p:nvSpPr>
          <p:cNvPr id="120836" name="Text Box 4"/>
          <p:cNvSpPr txBox="1">
            <a:spLocks noChangeArrowheads="1"/>
          </p:cNvSpPr>
          <p:nvPr/>
        </p:nvSpPr>
        <p:spPr bwMode="auto">
          <a:xfrm>
            <a:off x="1" y="0"/>
            <a:ext cx="3169920" cy="480060"/>
          </a:xfrm>
          <a:prstGeom prst="rect">
            <a:avLst/>
          </a:prstGeom>
          <a:noFill/>
          <a:ln w="9525">
            <a:noFill/>
            <a:round/>
            <a:headEnd/>
            <a:tailEnd/>
          </a:ln>
          <a:effectLst/>
        </p:spPr>
        <p:txBody>
          <a:bodyPr wrap="none" anchor="ctr"/>
          <a:lstStyle/>
          <a:p>
            <a:endParaRPr lang="en-US"/>
          </a:p>
        </p:txBody>
      </p:sp>
      <p:sp>
        <p:nvSpPr>
          <p:cNvPr id="120837" name="Text Box 5"/>
          <p:cNvSpPr txBox="1">
            <a:spLocks noChangeArrowheads="1"/>
          </p:cNvSpPr>
          <p:nvPr/>
        </p:nvSpPr>
        <p:spPr bwMode="auto">
          <a:xfrm>
            <a:off x="4143587" y="0"/>
            <a:ext cx="3169920" cy="480060"/>
          </a:xfrm>
          <a:prstGeom prst="rect">
            <a:avLst/>
          </a:prstGeom>
          <a:noFill/>
          <a:ln w="9525">
            <a:noFill/>
            <a:round/>
            <a:headEnd/>
            <a:tailEnd/>
          </a:ln>
          <a:effectLst/>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ea typeface="ＭＳ Ｐゴシック" charset="0"/>
                <a:cs typeface="ＭＳ Ｐゴシック" charset="0"/>
              </a:rPr>
              <a:t>03/15/13 03/18/13</a:t>
            </a:r>
          </a:p>
        </p:txBody>
      </p:sp>
      <p:sp>
        <p:nvSpPr>
          <p:cNvPr id="120838" name="Text Box 6"/>
          <p:cNvSpPr txBox="1">
            <a:spLocks noChangeArrowheads="1"/>
          </p:cNvSpPr>
          <p:nvPr/>
        </p:nvSpPr>
        <p:spPr bwMode="auto">
          <a:xfrm>
            <a:off x="1" y="9119474"/>
            <a:ext cx="3169920" cy="480060"/>
          </a:xfrm>
          <a:prstGeom prst="rect">
            <a:avLst/>
          </a:prstGeom>
          <a:noFill/>
          <a:ln w="9525">
            <a:noFill/>
            <a:round/>
            <a:headEnd/>
            <a:tailEnd/>
          </a:ln>
          <a:effectLst/>
        </p:spPr>
        <p:txBody>
          <a:bodyPr lIns="90000" tIns="46800" rIns="90000" bIns="46800" anchor="b"/>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ea typeface="ＭＳ Ｐゴシック" charset="0"/>
                <a:cs typeface="ＭＳ Ｐゴシック" charset="0"/>
              </a:rPr>
              <a:t>© 2007 Microsoft Corporation. All rights reserved. Microsoft, Windows, Windows Vista and other product names are or may be registered trademarks and/or trademarks in the U.S. and/or other countries.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0000"/>
                </a:solidFill>
                <a:ea typeface="ＭＳ Ｐゴシック" charset="0"/>
                <a:cs typeface="ＭＳ Ｐゴシック"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1200">
                <a:solidFill>
                  <a:srgbClr val="000000"/>
                </a:solidFill>
                <a:ea typeface="ＭＳ Ｐゴシック" charset="0"/>
                <a:cs typeface="ＭＳ Ｐゴシック" charset="0"/>
              </a:rPr>
            </a:br>
            <a:r>
              <a:rPr lang="en-US" sz="1200">
                <a:solidFill>
                  <a:srgbClr val="000000"/>
                </a:solidFill>
                <a:ea typeface="ＭＳ Ｐゴシック" charset="0"/>
                <a:cs typeface="ＭＳ Ｐゴシック" charset="0"/>
              </a:rPr>
              <a:t>MICROSOFT MAKES NO WARRANTIES, EXPRESS, IMPLIED OR STATUTORY, AS TO THE INFORMATION IN THIS PRESENTATION.</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a:solidFill>
                <a:srgbClr val="000000"/>
              </a:solidFill>
              <a:ea typeface="ＭＳ Ｐゴシック" charset="0"/>
              <a:cs typeface="ＭＳ Ｐゴシック" charset="0"/>
            </a:endParaRPr>
          </a:p>
        </p:txBody>
      </p:sp>
      <p:sp>
        <p:nvSpPr>
          <p:cNvPr id="120839" name="Text Box 7"/>
          <p:cNvSpPr txBox="1">
            <a:spLocks noChangeArrowheads="1"/>
          </p:cNvSpPr>
          <p:nvPr/>
        </p:nvSpPr>
        <p:spPr bwMode="auto">
          <a:xfrm>
            <a:off x="4143587" y="9119474"/>
            <a:ext cx="3169920" cy="480060"/>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90C7D06-0245-4557-9BBF-10DB63305CFD}" type="slidenum">
              <a:rPr lang="en-US" sz="1200">
                <a:solidFill>
                  <a:srgbClr val="000000"/>
                </a:solidFill>
                <a:ea typeface="ＭＳ Ｐゴシック" charset="0"/>
                <a:cs typeface="ＭＳ Ｐゴシック"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25</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41C90FCD-93B6-4CE1-9FE4-A665C44DA25C}" type="slidenum">
              <a:rPr lang="en-US"/>
              <a:pPr/>
              <a:t>26</a:t>
            </a:fld>
            <a:endParaRPr lang="en-US"/>
          </a:p>
        </p:txBody>
      </p:sp>
      <p:sp>
        <p:nvSpPr>
          <p:cNvPr id="121857"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B53E4D0-CB00-4945-B854-972B45FD597B}"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26</a:t>
            </a:fld>
            <a:endParaRPr lang="en-US" sz="1200">
              <a:solidFill>
                <a:srgbClr val="000000"/>
              </a:solidFill>
              <a:latin typeface="Times New Roman" pitchFamily="16" charset="0"/>
              <a:ea typeface="DejaVu Sans" charset="0"/>
              <a:cs typeface="DejaVu Sans" charset="0"/>
            </a:endParaRPr>
          </a:p>
        </p:txBody>
      </p:sp>
      <p:sp>
        <p:nvSpPr>
          <p:cNvPr id="121858"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21859"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8565F3B5-932B-4592-8506-3E4E151CE0DD}" type="slidenum">
              <a:rPr lang="en-US"/>
              <a:pPr/>
              <a:t>27</a:t>
            </a:fld>
            <a:endParaRPr lang="en-US"/>
          </a:p>
        </p:txBody>
      </p:sp>
      <p:sp>
        <p:nvSpPr>
          <p:cNvPr id="104449"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F816E5B-D640-4E93-AA86-69710126ABF4}"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27</a:t>
            </a:fld>
            <a:endParaRPr lang="en-US" sz="1200">
              <a:solidFill>
                <a:srgbClr val="000000"/>
              </a:solidFill>
              <a:latin typeface="Times New Roman" pitchFamily="16" charset="0"/>
              <a:ea typeface="DejaVu Sans" charset="0"/>
              <a:cs typeface="DejaVu Sans" charset="0"/>
            </a:endParaRPr>
          </a:p>
        </p:txBody>
      </p:sp>
      <p:sp>
        <p:nvSpPr>
          <p:cNvPr id="104450"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04451"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6A2AC19F-5BF1-4E27-B830-94A490B6AA61}" type="slidenum">
              <a:rPr lang="en-US"/>
              <a:pPr/>
              <a:t>28</a:t>
            </a:fld>
            <a:endParaRPr lang="en-US"/>
          </a:p>
        </p:txBody>
      </p:sp>
      <p:sp>
        <p:nvSpPr>
          <p:cNvPr id="105473"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3A556E1-B909-4B20-A240-0ECCBA2A3C63}"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28</a:t>
            </a:fld>
            <a:endParaRPr lang="en-US" sz="1200">
              <a:solidFill>
                <a:srgbClr val="000000"/>
              </a:solidFill>
              <a:latin typeface="Times New Roman" pitchFamily="16" charset="0"/>
              <a:ea typeface="DejaVu Sans" charset="0"/>
              <a:cs typeface="DejaVu Sans" charset="0"/>
            </a:endParaRPr>
          </a:p>
        </p:txBody>
      </p:sp>
      <p:sp>
        <p:nvSpPr>
          <p:cNvPr id="105474"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05475"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4128BE3F-1F50-481B-9A17-65BB27D8DF38}" type="slidenum">
              <a:rPr lang="en-US"/>
              <a:pPr/>
              <a:t>29</a:t>
            </a:fld>
            <a:endParaRPr lang="en-US"/>
          </a:p>
        </p:txBody>
      </p:sp>
      <p:sp>
        <p:nvSpPr>
          <p:cNvPr id="107521"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CC6FA84-CCA2-409C-A83A-5AA37E576939}"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29</a:t>
            </a:fld>
            <a:endParaRPr lang="en-US" sz="1200">
              <a:solidFill>
                <a:srgbClr val="000000"/>
              </a:solidFill>
              <a:latin typeface="Times New Roman" pitchFamily="16" charset="0"/>
              <a:ea typeface="DejaVu Sans" charset="0"/>
              <a:cs typeface="DejaVu Sans" charset="0"/>
            </a:endParaRPr>
          </a:p>
        </p:txBody>
      </p:sp>
      <p:sp>
        <p:nvSpPr>
          <p:cNvPr id="107522"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07523"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0FE32285-8F33-4C80-A371-D0270C317122}" type="slidenum">
              <a:rPr lang="en-US"/>
              <a:pPr/>
              <a:t>30</a:t>
            </a:fld>
            <a:endParaRPr lang="en-US"/>
          </a:p>
        </p:txBody>
      </p:sp>
      <p:sp>
        <p:nvSpPr>
          <p:cNvPr id="108545"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B5FD162-700D-4E8C-9605-DA229417537F}"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30</a:t>
            </a:fld>
            <a:endParaRPr lang="en-US" sz="1200">
              <a:solidFill>
                <a:srgbClr val="000000"/>
              </a:solidFill>
              <a:latin typeface="Times New Roman" pitchFamily="16" charset="0"/>
              <a:ea typeface="DejaVu Sans" charset="0"/>
              <a:cs typeface="DejaVu Sans" charset="0"/>
            </a:endParaRPr>
          </a:p>
        </p:txBody>
      </p:sp>
      <p:sp>
        <p:nvSpPr>
          <p:cNvPr id="108546"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08547"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D22AA4AB-AE4F-47D2-BAA1-3B7D4818FF46}" type="slidenum">
              <a:rPr lang="en-US"/>
              <a:pPr/>
              <a:t>31</a:t>
            </a:fld>
            <a:endParaRPr lang="en-US"/>
          </a:p>
        </p:txBody>
      </p:sp>
      <p:sp>
        <p:nvSpPr>
          <p:cNvPr id="109569" name="Rectangle 1"/>
          <p:cNvSpPr txBox="1">
            <a:spLocks noGrp="1" noRot="1" noChangeAspect="1" noChangeArrowheads="1"/>
          </p:cNvSpPr>
          <p:nvPr>
            <p:ph type="sldImg"/>
          </p:nvPr>
        </p:nvSpPr>
        <p:spPr bwMode="auto">
          <a:xfrm>
            <a:off x="1258888" y="720725"/>
            <a:ext cx="4789487" cy="3590925"/>
          </a:xfrm>
          <a:prstGeom prst="rect">
            <a:avLst/>
          </a:prstGeom>
          <a:solidFill>
            <a:srgbClr val="FFFFFF"/>
          </a:solidFill>
          <a:ln>
            <a:solidFill>
              <a:srgbClr val="000000"/>
            </a:solidFill>
            <a:miter lim="800000"/>
            <a:headEnd/>
            <a:tailEnd/>
          </a:ln>
        </p:spPr>
      </p:sp>
      <p:sp>
        <p:nvSpPr>
          <p:cNvPr id="109570" name="Rectangle 2"/>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C189C8B8-0926-49EB-AC0B-6505253533A9}" type="slidenum">
              <a:rPr lang="en-US"/>
              <a:pPr/>
              <a:t>32</a:t>
            </a:fld>
            <a:endParaRPr lang="en-US"/>
          </a:p>
        </p:txBody>
      </p:sp>
      <p:sp>
        <p:nvSpPr>
          <p:cNvPr id="110593" name="Rectangle 1"/>
          <p:cNvSpPr txBox="1">
            <a:spLocks noGrp="1" noRot="1" noChangeAspect="1" noChangeArrowheads="1"/>
          </p:cNvSpPr>
          <p:nvPr>
            <p:ph type="sldImg"/>
          </p:nvPr>
        </p:nvSpPr>
        <p:spPr bwMode="auto">
          <a:xfrm>
            <a:off x="1258888" y="720725"/>
            <a:ext cx="4789487" cy="3590925"/>
          </a:xfrm>
          <a:prstGeom prst="rect">
            <a:avLst/>
          </a:prstGeom>
          <a:solidFill>
            <a:srgbClr val="FFFFFF"/>
          </a:solidFill>
          <a:ln>
            <a:solidFill>
              <a:srgbClr val="000000"/>
            </a:solidFill>
            <a:miter lim="800000"/>
            <a:headEnd/>
            <a:tailEnd/>
          </a:ln>
        </p:spPr>
      </p:sp>
      <p:sp>
        <p:nvSpPr>
          <p:cNvPr id="110594" name="Rectangle 2"/>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AGATA</a:t>
            </a:r>
            <a:r>
              <a:rPr lang="en-US" baseline="0" dirty="0" smtClean="0"/>
              <a:t> at the time of the LNL installation, in all his beauty </a:t>
            </a:r>
          </a:p>
          <a:p>
            <a:r>
              <a:rPr lang="en-US" baseline="0" dirty="0" smtClean="0"/>
              <a:t>(</a:t>
            </a:r>
            <a:r>
              <a:rPr lang="en-US" dirty="0" smtClean="0"/>
              <a:t>A beautiful flower  indeed.) It consisted</a:t>
            </a:r>
            <a:r>
              <a:rPr lang="en-US" baseline="0" dirty="0" smtClean="0"/>
              <a:t> of</a:t>
            </a:r>
            <a:endParaRPr lang="en-US" dirty="0" smtClean="0"/>
          </a:p>
          <a:p>
            <a:r>
              <a:rPr lang="en-US" dirty="0" smtClean="0"/>
              <a:t>5ATC, 15 36 fold,&gt;500</a:t>
            </a:r>
            <a:r>
              <a:rPr lang="en-US" baseline="0" dirty="0" smtClean="0"/>
              <a:t> digital channels, PSA and Tracking online, </a:t>
            </a:r>
          </a:p>
          <a:p>
            <a:r>
              <a:rPr lang="en-US" baseline="0" dirty="0" smtClean="0"/>
              <a:t>absolute </a:t>
            </a:r>
            <a:r>
              <a:rPr lang="en-US" baseline="0" dirty="0" err="1" smtClean="0"/>
              <a:t>efficiency,at</a:t>
            </a:r>
            <a:r>
              <a:rPr lang="en-US" baseline="0" dirty="0" smtClean="0"/>
              <a:t> the closer distance of~ 6%</a:t>
            </a:r>
            <a:endParaRPr lang="en-US" dirty="0"/>
          </a:p>
        </p:txBody>
      </p:sp>
      <p:sp>
        <p:nvSpPr>
          <p:cNvPr id="4" name="Slide Number Placeholder 3"/>
          <p:cNvSpPr>
            <a:spLocks noGrp="1"/>
          </p:cNvSpPr>
          <p:nvPr>
            <p:ph type="sldNum" idx="10"/>
          </p:nvPr>
        </p:nvSpPr>
        <p:spPr/>
        <p:txBody>
          <a:bodyPr/>
          <a:lstStyle/>
          <a:p>
            <a:fld id="{82A7B228-B758-4A09-9C99-9D1C1B458AC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host site position was chosen to face the magnetic spectrometer PRISMA, </a:t>
            </a:r>
          </a:p>
          <a:p>
            <a:r>
              <a:rPr lang="en-US" baseline="0" dirty="0" smtClean="0"/>
              <a:t>which, by a series of entrance and focal plane detector, is able </a:t>
            </a:r>
          </a:p>
          <a:p>
            <a:r>
              <a:rPr lang="en-US" baseline="0" dirty="0" smtClean="0"/>
              <a:t>to fully discriminate in A,Z the incoming ion.</a:t>
            </a:r>
            <a:endParaRPr lang="en-US" dirty="0"/>
          </a:p>
        </p:txBody>
      </p:sp>
      <p:sp>
        <p:nvSpPr>
          <p:cNvPr id="4" name="Slide Number Placeholder 3"/>
          <p:cNvSpPr>
            <a:spLocks noGrp="1"/>
          </p:cNvSpPr>
          <p:nvPr>
            <p:ph type="sldNum" idx="10"/>
          </p:nvPr>
        </p:nvSpPr>
        <p:spPr/>
        <p:txBody>
          <a:bodyPr/>
          <a:lstStyle/>
          <a:p>
            <a:fld id="{82A7B228-B758-4A09-9C99-9D1C1B458AC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8A79485C-C7F8-4D17-9070-AC3B24D550B0}" type="slidenum">
              <a:rPr lang="en-US"/>
              <a:pPr/>
              <a:t>5</a:t>
            </a:fld>
            <a:endParaRPr lang="en-US"/>
          </a:p>
        </p:txBody>
      </p:sp>
      <p:sp>
        <p:nvSpPr>
          <p:cNvPr id="100353"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05C94A4-ACAF-4277-9E46-F3572EB1D32E}"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a:t>
            </a:fld>
            <a:endParaRPr lang="en-US" sz="1200">
              <a:solidFill>
                <a:srgbClr val="000000"/>
              </a:solidFill>
              <a:latin typeface="Times New Roman" pitchFamily="16" charset="0"/>
              <a:ea typeface="DejaVu Sans" charset="0"/>
              <a:cs typeface="DejaVu Sans" charset="0"/>
            </a:endParaRPr>
          </a:p>
        </p:txBody>
      </p:sp>
      <p:sp>
        <p:nvSpPr>
          <p:cNvPr id="100354"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00355"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r>
              <a:rPr lang="en-US" dirty="0" smtClean="0"/>
              <a:t>AGATA</a:t>
            </a:r>
            <a:r>
              <a:rPr lang="en-US" baseline="0" dirty="0" smtClean="0"/>
              <a:t> in such limited configuration, counting 5ATC, </a:t>
            </a:r>
          </a:p>
          <a:p>
            <a:r>
              <a:rPr lang="en-US" baseline="0" dirty="0" smtClean="0"/>
              <a:t>can provide only 6% absolute efficiency, </a:t>
            </a:r>
          </a:p>
          <a:p>
            <a:r>
              <a:rPr lang="en-US" baseline="0" dirty="0" smtClean="0"/>
              <a:t>but still an intrinsically high angular resolution, that reflects on </a:t>
            </a:r>
          </a:p>
          <a:p>
            <a:r>
              <a:rPr lang="en-US" baseline="0" dirty="0" smtClean="0"/>
              <a:t>a sensational Doppler correction which up to relativistic </a:t>
            </a:r>
          </a:p>
          <a:p>
            <a:r>
              <a:rPr lang="en-US" baseline="0" dirty="0" smtClean="0"/>
              <a:t>energies is expected to recover the </a:t>
            </a:r>
            <a:r>
              <a:rPr lang="en-US" baseline="0" dirty="0" err="1" smtClean="0"/>
              <a:t>HPGe</a:t>
            </a:r>
            <a:r>
              <a:rPr lang="en-US" baseline="0" dirty="0" smtClean="0"/>
              <a:t> detector intrinsic resolution. </a:t>
            </a:r>
          </a:p>
          <a:p>
            <a:r>
              <a:rPr lang="en-US" baseline="0" dirty="0" smtClean="0"/>
              <a:t>For this reason, lifetime measurements , where the Doppler correction </a:t>
            </a:r>
          </a:p>
          <a:p>
            <a:r>
              <a:rPr lang="en-US" baseline="0" dirty="0" smtClean="0"/>
              <a:t>–also in terms of available angle- </a:t>
            </a:r>
          </a:p>
          <a:p>
            <a:r>
              <a:rPr lang="en-US" baseline="0" dirty="0" smtClean="0"/>
              <a:t>is fundamental to separate the two peaks, were a sort of flag experiment.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5"/>
          <p:cNvSpPr>
            <a:spLocks noGrp="1" noChangeArrowheads="1"/>
          </p:cNvSpPr>
          <p:nvPr>
            <p:ph type="sldNum"/>
          </p:nvPr>
        </p:nvSpPr>
        <p:spPr>
          <a:ln/>
        </p:spPr>
        <p:txBody>
          <a:bodyPr/>
          <a:lstStyle/>
          <a:p>
            <a:fld id="{4701848B-81EC-4AF2-889E-895628724631}" type="slidenum">
              <a:rPr lang="en-US"/>
              <a:pPr/>
              <a:t>6</a:t>
            </a:fld>
            <a:endParaRPr lang="en-US"/>
          </a:p>
        </p:txBody>
      </p:sp>
      <p:sp>
        <p:nvSpPr>
          <p:cNvPr id="101377"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D2F8F1D-BE5C-47A5-AC5E-BC5D5CEA2A86}"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latin typeface="Times New Roman" pitchFamily="16" charset="0"/>
              <a:ea typeface="DejaVu Sans" charset="0"/>
              <a:cs typeface="DejaVu Sans" charset="0"/>
            </a:endParaRPr>
          </a:p>
        </p:txBody>
      </p:sp>
      <p:sp>
        <p:nvSpPr>
          <p:cNvPr id="101378"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01379"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r>
              <a:rPr lang="en-US" dirty="0" smtClean="0"/>
              <a:t>Over all</a:t>
            </a:r>
            <a:r>
              <a:rPr lang="en-US" baseline="0" dirty="0" smtClean="0"/>
              <a:t> 20 </a:t>
            </a:r>
            <a:r>
              <a:rPr lang="en-US" baseline="0" dirty="0" err="1" smtClean="0"/>
              <a:t>exps</a:t>
            </a:r>
            <a:r>
              <a:rPr lang="en-US" baseline="0" dirty="0" smtClean="0"/>
              <a:t> have been run, ranging  from n- to p- rich nuclei from the light </a:t>
            </a:r>
          </a:p>
          <a:p>
            <a:r>
              <a:rPr lang="en-US" baseline="0" dirty="0" smtClean="0"/>
              <a:t>15O and 21Ne up the spectroscopy of heavy Actinides. A variety of ancillary </a:t>
            </a:r>
          </a:p>
          <a:p>
            <a:r>
              <a:rPr lang="en-US" baseline="0" dirty="0" smtClean="0"/>
              <a:t>detectors have been also employed, mostly PRISMA on the n-rich side for quasi-elastic, </a:t>
            </a:r>
          </a:p>
          <a:p>
            <a:r>
              <a:rPr lang="en-US" baseline="0" dirty="0" smtClean="0"/>
              <a:t>MNT, deep inelastic induced fission and other ancillary detectors for </a:t>
            </a:r>
            <a:r>
              <a:rPr lang="en-US" baseline="0" dirty="0" err="1" smtClean="0"/>
              <a:t>Feand</a:t>
            </a:r>
            <a:r>
              <a:rPr lang="en-US" baseline="0" dirty="0" smtClean="0"/>
              <a:t> Coulomb </a:t>
            </a:r>
          </a:p>
          <a:p>
            <a:r>
              <a:rPr lang="en-US" baseline="0" dirty="0" smtClean="0"/>
              <a:t>Excitation with stable or p-rich nuclei. These were TRACE, HELENA, HECTOR, DANTE..</a:t>
            </a:r>
            <a:endParaRPr lang="en-US" dirty="0"/>
          </a:p>
        </p:txBody>
      </p:sp>
      <p:sp>
        <p:nvSpPr>
          <p:cNvPr id="101380" name="Text Box 4"/>
          <p:cNvSpPr txBox="1">
            <a:spLocks noChangeArrowheads="1"/>
          </p:cNvSpPr>
          <p:nvPr/>
        </p:nvSpPr>
        <p:spPr bwMode="auto">
          <a:xfrm>
            <a:off x="4143587" y="9119474"/>
            <a:ext cx="3169920" cy="480060"/>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C7B0DE8-03A6-4FFA-9C7A-AB3F5F7D9AE9}" type="slidenum">
              <a:rPr lang="en-US" sz="1200">
                <a:solidFill>
                  <a:srgbClr val="000000"/>
                </a:solidFill>
                <a:ea typeface="ＭＳ Ｐゴシック" charset="0"/>
                <a:cs typeface="ＭＳ Ｐゴシック"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FC47EE0A-47FD-4FBB-86F3-F9D9F212C4ED}" type="slidenum">
              <a:rPr lang="en-US"/>
              <a:pPr/>
              <a:t>8</a:t>
            </a:fld>
            <a:endParaRPr lang="en-US"/>
          </a:p>
        </p:txBody>
      </p:sp>
      <p:sp>
        <p:nvSpPr>
          <p:cNvPr id="102401"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CA56FA9-D0D9-486E-B862-B1E08581C91B}"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8</a:t>
            </a:fld>
            <a:endParaRPr lang="en-US" sz="1200">
              <a:solidFill>
                <a:srgbClr val="000000"/>
              </a:solidFill>
              <a:latin typeface="Times New Roman" pitchFamily="16" charset="0"/>
              <a:ea typeface="DejaVu Sans" charset="0"/>
              <a:cs typeface="DejaVu Sans" charset="0"/>
            </a:endParaRPr>
          </a:p>
        </p:txBody>
      </p:sp>
      <p:sp>
        <p:nvSpPr>
          <p:cNvPr id="102402"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02403"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r>
              <a:rPr lang="en-US" dirty="0" smtClean="0"/>
              <a:t>A prototype experiment  for lifetime measurement is the following.</a:t>
            </a:r>
            <a:r>
              <a:rPr lang="en-US" baseline="0" dirty="0" smtClean="0"/>
              <a:t> </a:t>
            </a:r>
          </a:p>
          <a:p>
            <a:r>
              <a:rPr lang="en-US" baseline="0" dirty="0" smtClean="0"/>
              <a:t>It aims at the investigation of the deformation while approaching the N=40.</a:t>
            </a:r>
          </a:p>
          <a:p>
            <a:r>
              <a:rPr lang="en-US" baseline="0" dirty="0" smtClean="0"/>
              <a:t>The 68Ni is a spherical nucleus almost magic, yet, by removing few protons, in the </a:t>
            </a:r>
          </a:p>
          <a:p>
            <a:r>
              <a:rPr lang="en-US" baseline="0" dirty="0" smtClean="0"/>
              <a:t>Fe isotopes deformation arises, </a:t>
            </a:r>
          </a:p>
          <a:p>
            <a:r>
              <a:rPr lang="en-US" baseline="0" dirty="0" smtClean="0"/>
              <a:t>as results of the correlation emerging from the interaction of the g9/2 and d5/2 </a:t>
            </a:r>
            <a:r>
              <a:rPr lang="en-US" baseline="0" dirty="0" err="1" smtClean="0"/>
              <a:t>orbitals</a:t>
            </a:r>
            <a:r>
              <a:rPr lang="en-US" baseline="0" dirty="0" smtClean="0"/>
              <a:t>. </a:t>
            </a:r>
          </a:p>
          <a:p>
            <a:r>
              <a:rPr lang="en-US" baseline="0" dirty="0" smtClean="0"/>
              <a:t>The mechanism is well explained by the LNPS interaction, in the reference.</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baseline="0" dirty="0" smtClean="0"/>
              <a:t>This behavior has been partially observed  also in the Energy observable of the Co isotopes, </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baseline="0" dirty="0" smtClean="0"/>
              <a:t>between the two, where some states follow the spherical Ni and other the deformed Fe.</a:t>
            </a:r>
          </a:p>
          <a:p>
            <a:endParaRPr lang="en-US" baseline="0" dirty="0" smtClean="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E055BA5B-E745-4E46-A9BF-9EF2588C0844}" type="slidenum">
              <a:rPr lang="en-US"/>
              <a:pPr/>
              <a:t>9</a:t>
            </a:fld>
            <a:endParaRPr lang="en-US"/>
          </a:p>
        </p:txBody>
      </p:sp>
      <p:sp>
        <p:nvSpPr>
          <p:cNvPr id="103425"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B9A42D5-2C7E-40B7-971A-2D0E6666DE12}"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9</a:t>
            </a:fld>
            <a:endParaRPr lang="en-US" sz="1200">
              <a:solidFill>
                <a:srgbClr val="000000"/>
              </a:solidFill>
              <a:latin typeface="Times New Roman" pitchFamily="16" charset="0"/>
              <a:ea typeface="DejaVu Sans" charset="0"/>
              <a:cs typeface="DejaVu Sans" charset="0"/>
            </a:endParaRPr>
          </a:p>
        </p:txBody>
      </p:sp>
      <p:sp>
        <p:nvSpPr>
          <p:cNvPr id="103426"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03427"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r>
              <a:rPr lang="en-US" dirty="0" smtClean="0"/>
              <a:t>The </a:t>
            </a:r>
            <a:r>
              <a:rPr lang="en-US" dirty="0" err="1" smtClean="0"/>
              <a:t>infos</a:t>
            </a:r>
            <a:r>
              <a:rPr lang="en-US" dirty="0" smtClean="0"/>
              <a:t> has</a:t>
            </a:r>
            <a:r>
              <a:rPr lang="en-US" baseline="0" dirty="0" smtClean="0"/>
              <a:t> been enriched  by studying the lifetime of the light 63,65Co, </a:t>
            </a:r>
          </a:p>
          <a:p>
            <a:r>
              <a:rPr lang="en-US" baseline="0" dirty="0" smtClean="0"/>
              <a:t>through a MNT reaction of 64Ni on U.</a:t>
            </a:r>
          </a:p>
          <a:p>
            <a:r>
              <a:rPr lang="en-US" baseline="0" dirty="0" smtClean="0"/>
              <a:t>After gating on the </a:t>
            </a:r>
            <a:r>
              <a:rPr lang="en-US" baseline="0" dirty="0" err="1" smtClean="0"/>
              <a:t>Qval</a:t>
            </a:r>
            <a:r>
              <a:rPr lang="en-US" baseline="0" dirty="0" smtClean="0"/>
              <a:t> to get rid of spurious gamma lines and </a:t>
            </a:r>
          </a:p>
          <a:p>
            <a:r>
              <a:rPr lang="en-US" baseline="0" dirty="0" smtClean="0"/>
              <a:t>better control the entry point of the reaction </a:t>
            </a:r>
          </a:p>
          <a:p>
            <a:r>
              <a:rPr lang="en-US" baseline="0" dirty="0" smtClean="0"/>
              <a:t>to avoid if possible any side feeding, the lifetime of the two 11/2 states </a:t>
            </a:r>
          </a:p>
          <a:p>
            <a:r>
              <a:rPr lang="en-US" baseline="0" dirty="0" smtClean="0"/>
              <a:t>have been extracted . The result is in agreement </a:t>
            </a:r>
          </a:p>
          <a:p>
            <a:r>
              <a:rPr lang="en-US" baseline="0" dirty="0" smtClean="0"/>
              <a:t>with the conclusion of the previous experiment.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031D40E3-4B1D-4F1D-9223-556F4FFF49A7}" type="slidenum">
              <a:rPr lang="en-US"/>
              <a:pPr/>
              <a:t>10</a:t>
            </a:fld>
            <a:endParaRPr lang="en-US"/>
          </a:p>
        </p:txBody>
      </p:sp>
      <p:sp>
        <p:nvSpPr>
          <p:cNvPr id="106497" name="Text Box 1"/>
          <p:cNvSpPr txBox="1">
            <a:spLocks noChangeArrowheads="1"/>
          </p:cNvSpPr>
          <p:nvPr/>
        </p:nvSpPr>
        <p:spPr bwMode="auto">
          <a:xfrm>
            <a:off x="4143588" y="9119475"/>
            <a:ext cx="3166533" cy="476726"/>
          </a:xfrm>
          <a:prstGeom prst="rect">
            <a:avLst/>
          </a:prstGeom>
          <a:noFill/>
          <a:ln w="9525">
            <a:noFill/>
            <a:round/>
            <a:headEnd/>
            <a:tailEnd/>
          </a:ln>
          <a:effectLst/>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BE328F9-B076-4FBC-B621-14C073448C76}" type="slidenum">
              <a:rPr lang="en-US" sz="1200">
                <a:solidFill>
                  <a:srgbClr val="000000"/>
                </a:solidFill>
                <a:latin typeface="Times New Roman" pitchFamily="16" charset="0"/>
                <a:ea typeface="DejaVu Sans"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10</a:t>
            </a:fld>
            <a:endParaRPr lang="en-US" sz="1200">
              <a:solidFill>
                <a:srgbClr val="000000"/>
              </a:solidFill>
              <a:latin typeface="Times New Roman" pitchFamily="16" charset="0"/>
              <a:ea typeface="DejaVu Sans" charset="0"/>
              <a:cs typeface="DejaVu Sans" charset="0"/>
            </a:endParaRPr>
          </a:p>
        </p:txBody>
      </p:sp>
      <p:sp>
        <p:nvSpPr>
          <p:cNvPr id="106498" name="Rectangle 2"/>
          <p:cNvSpPr txBox="1">
            <a:spLocks noGrp="1" noRot="1" noChangeAspect="1" noChangeArrowheads="1"/>
          </p:cNvSpPr>
          <p:nvPr>
            <p:ph type="sldImg"/>
          </p:nvPr>
        </p:nvSpPr>
        <p:spPr bwMode="auto">
          <a:xfrm>
            <a:off x="1258888" y="720725"/>
            <a:ext cx="4797425" cy="3598863"/>
          </a:xfrm>
          <a:prstGeom prst="rect">
            <a:avLst/>
          </a:prstGeom>
          <a:solidFill>
            <a:srgbClr val="FFFFFF"/>
          </a:solidFill>
          <a:ln>
            <a:solidFill>
              <a:srgbClr val="000000"/>
            </a:solidFill>
            <a:miter lim="800000"/>
            <a:headEnd/>
            <a:tailEnd/>
          </a:ln>
        </p:spPr>
      </p:sp>
      <p:sp>
        <p:nvSpPr>
          <p:cNvPr id="106499" name="Rectangle 3"/>
          <p:cNvSpPr txBox="1">
            <a:spLocks noGrp="1" noChangeArrowheads="1"/>
          </p:cNvSpPr>
          <p:nvPr>
            <p:ph type="body" idx="1"/>
          </p:nvPr>
        </p:nvSpPr>
        <p:spPr bwMode="auto">
          <a:xfrm>
            <a:off x="731520" y="4560571"/>
            <a:ext cx="5843694" cy="4312206"/>
          </a:xfrm>
          <a:prstGeom prst="rect">
            <a:avLst/>
          </a:prstGeom>
          <a:noFill/>
          <a:ln>
            <a:round/>
            <a:headEnd/>
            <a:tailEnd/>
          </a:ln>
        </p:spPr>
        <p:txBody>
          <a:bodyPr wrap="none" anchor="ctr"/>
          <a:lstStyle/>
          <a:p>
            <a:r>
              <a:rPr lang="en-US" dirty="0" smtClean="0"/>
              <a:t>In a similar</a:t>
            </a:r>
            <a:r>
              <a:rPr lang="en-US" baseline="0" dirty="0" smtClean="0"/>
              <a:t> experiment Zn and Cu have been studied. </a:t>
            </a:r>
          </a:p>
          <a:p>
            <a:r>
              <a:rPr lang="en-US" baseline="0" dirty="0" smtClean="0"/>
              <a:t>I only remark the main result obtained in the Zn. </a:t>
            </a:r>
          </a:p>
          <a:p>
            <a:r>
              <a:rPr lang="en-US" baseline="0" dirty="0" smtClean="0"/>
              <a:t>Low-lying states,2+.4+,6+ (in same case) of 70,72,74Zn  </a:t>
            </a:r>
          </a:p>
          <a:p>
            <a:r>
              <a:rPr lang="en-US" baseline="0" dirty="0" smtClean="0"/>
              <a:t>have been populated and their lifetime extracted. The 2+ is </a:t>
            </a:r>
          </a:p>
          <a:p>
            <a:r>
              <a:rPr lang="en-US" baseline="0" dirty="0" smtClean="0"/>
              <a:t>in good agreement with the systematic of the region and with LSSM calculations.  </a:t>
            </a:r>
          </a:p>
          <a:p>
            <a:r>
              <a:rPr lang="en-US" baseline="0" dirty="0" smtClean="0"/>
              <a:t>The 4+ instead doesn’t fit with the systematic and can’t be reproduced </a:t>
            </a:r>
          </a:p>
          <a:p>
            <a:r>
              <a:rPr lang="en-US" baseline="0" dirty="0" smtClean="0"/>
              <a:t>by any calculation. Combining the two </a:t>
            </a:r>
            <a:r>
              <a:rPr lang="en-US" baseline="0" dirty="0" err="1" smtClean="0"/>
              <a:t>infos</a:t>
            </a:r>
            <a:r>
              <a:rPr lang="en-US" baseline="0" dirty="0" smtClean="0"/>
              <a:t>, one obtained the plot in figure: </a:t>
            </a:r>
          </a:p>
          <a:p>
            <a:r>
              <a:rPr lang="en-US" baseline="0" dirty="0" smtClean="0"/>
              <a:t>the B(4/2) is the slowest  in the region, signing a non collective character of Zn, </a:t>
            </a:r>
          </a:p>
          <a:p>
            <a:r>
              <a:rPr lang="en-US" baseline="0" dirty="0" smtClean="0"/>
              <a:t> close to the Ni. Such trend finds a possible explanation if the seniority quantum number were valid.</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674868A2-D5D2-4AA4-BE17-F90760F9D1CD}"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C54459D-B540-42F1-8CA6-FE456074472D}" type="slidenum">
              <a:rPr lang="it-IT"/>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F0EC1E23-87D4-4F67-8698-236D2E6035E2}" type="slidenum">
              <a:rPr lang="en-US"/>
              <a:pPr/>
              <a:t>‹N›</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BC846CA6-3ED3-4118-A88D-B688D5E24533}" type="slidenum">
              <a:rPr lang="en-US"/>
              <a:pPr/>
              <a:t>‹N›</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F1EC1F81-6203-4F98-9831-069E7B719610}" type="slidenum">
              <a:rPr lang="en-US"/>
              <a:pPr/>
              <a:t>‹N›</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FA52758F-F2B5-483F-8073-48A1134236A5}" type="slidenum">
              <a:rPr lang="en-US"/>
              <a:pPr/>
              <a:t>‹N›</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F8E89B60-B60F-4760-8839-66CF20C288A2}" type="slidenum">
              <a:rPr lang="en-US"/>
              <a:pPr/>
              <a:t>‹N›</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2482E5B0-5DEA-41CA-BD0F-54B73293679A}" type="slidenum">
              <a:rPr lang="en-US"/>
              <a:pPr/>
              <a:t>‹N›</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4FA5D435-5CB2-472F-B59A-EC33EDEBCE82}" type="slidenum">
              <a:rPr lang="en-US"/>
              <a:pPr/>
              <a:t>‹N›</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031244A-DE9A-4FED-A255-32A220C863C3}" type="slidenum">
              <a:rPr lang="en-US"/>
              <a:pPr/>
              <a:t>‹N›</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C579CE9-3485-4E7E-9572-FAF8EFFF0A69}" type="slidenum">
              <a:rPr lang="en-US"/>
              <a:pPr/>
              <a:t>‹N›</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E4F46F37-8088-40B3-A1B7-F3162F2FE3FA}" type="slidenum">
              <a:rPr lang="en-US"/>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609600"/>
            <a:ext cx="1938338"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67375"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D8914D4-F77A-46CD-B61F-EDBD8DF03484}" type="slidenum">
              <a:rPr lang="it-IT"/>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CB1A2C46-F4C6-45DC-85A3-507013E97B81}" type="slidenum">
              <a:rPr lang="en-US"/>
              <a:pPr/>
              <a:t>‹N›</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1DF49BC-77D2-48D3-A55A-4A133D5AEC59}" type="slidenum">
              <a:rPr lang="en-US"/>
              <a:pPr/>
              <a:t>‹N›</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BD2263F0-BEB6-47CA-9244-C8B9BBC09E8E}" type="slidenum">
              <a:rPr lang="en-US"/>
              <a:pPr/>
              <a:t>‹N›</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88525489-56CA-457C-8A6C-75559317496E}" type="slidenum">
              <a:rPr lang="en-US"/>
              <a:pPr/>
              <a:t>‹N›</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07158D10-523A-4937-871B-A35C74006987}" type="slidenum">
              <a:rPr lang="en-US"/>
              <a:pPr/>
              <a:t>‹N›</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9EA6718B-DDED-4385-B218-431762C96E65}" type="slidenum">
              <a:rPr lang="en-US"/>
              <a:pPr/>
              <a:t>‹N›</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102F381C-C364-4EE4-B06C-AF354CAF9CD6}" type="slidenum">
              <a:rPr lang="en-US"/>
              <a:pPr/>
              <a:t>‹N›</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02CA9537-A2FF-4D6F-B57B-6689D64B8F53}" type="slidenum">
              <a:rPr lang="en-US"/>
              <a:pPr/>
              <a:t>‹N›</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DC88C97F-DBA4-4619-802C-5CFF9E89DB48}" type="slidenum">
              <a:rPr lang="en-US"/>
              <a:pPr/>
              <a:t>‹N›</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D188F2C3-1D43-4B98-836B-EE283867A1C2}" type="slidenum">
              <a:rPr lang="en-US"/>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69AFDE2F-FE9C-43E9-ADA1-4099B2CF97BB}" type="slidenum">
              <a:rPr lang="en-GB"/>
              <a:pPr/>
              <a:t>‹N›</a:t>
            </a:fld>
            <a:endParaRPr lang="en-GB"/>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B35574FB-FC8E-4684-AE57-079FB3CF4F47}" type="slidenum">
              <a:rPr lang="en-US"/>
              <a:pPr/>
              <a:t>‹N›</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43F0C71F-F6D0-4EBC-95B7-A7D553B585D4}" type="slidenum">
              <a:rPr lang="en-US"/>
              <a:pPr/>
              <a:t>‹N›</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079CDEBE-790A-4890-AE74-790D52413965}" type="slidenum">
              <a:rPr lang="en-US"/>
              <a:pPr/>
              <a:t>‹N›</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1FEEEF57-9846-4470-AE49-885B6A488E27}" type="slidenum">
              <a:rPr lang="en-US"/>
              <a:pPr/>
              <a:t>‹N›</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B16CE6F4-C0C6-4ACF-BAD8-CEA7051E6E89}" type="slidenum">
              <a:rPr lang="en-US"/>
              <a:pPr/>
              <a:t>‹N›</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1898B29C-BB12-4FB1-8798-144EE1291878}" type="slidenum">
              <a:rPr lang="en-US"/>
              <a:pPr/>
              <a:t>‹N›</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69349077-9C54-4273-9E84-5FAAC5643180}" type="slidenum">
              <a:rPr lang="en-US"/>
              <a:pPr/>
              <a:t>‹N›</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F96C7F2B-C802-4AAC-84F3-49DD9E237DE6}" type="slidenum">
              <a:rPr lang="en-US"/>
              <a:pPr/>
              <a:t>‹N›</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3761CC52-3D21-46F4-83F8-765C90066D4D}" type="slidenum">
              <a:rPr lang="en-US"/>
              <a:pPr/>
              <a:t>‹N›</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238F39FA-1805-4C4C-A407-3526CAB6FB0B}" type="slidenum">
              <a:rPr lang="en-US"/>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4281E24D-B8DC-4F9F-BE09-0A49DEED531D}" type="slidenum">
              <a:rPr lang="en-GB"/>
              <a:pPr/>
              <a:t>‹N›</a:t>
            </a:fld>
            <a:endParaRPr lang="en-GB"/>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BA253B4-40CD-4101-A344-5D68F34C75F2}" type="slidenum">
              <a:rPr lang="en-US"/>
              <a:pPr/>
              <a:t>‹N›</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6A1B20C-21E0-4383-A466-F2A0AEBAB8A0}" type="slidenum">
              <a:rPr lang="en-US"/>
              <a:pPr/>
              <a:t>‹N›</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858B821E-848E-4843-B9BC-FEAFFB423F8F}" type="slidenum">
              <a:rPr lang="en-US"/>
              <a:pPr/>
              <a:t>‹N›</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D425D87-9942-4A3E-84F9-BF5CB2B9FA33}" type="slidenum">
              <a:rPr lang="en-US"/>
              <a:pPr/>
              <a:t>‹N›</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344B7D96-10A3-402E-B2BE-FC45DA86FF7D}" type="slidenum">
              <a:rPr lang="en-US"/>
              <a:pPr/>
              <a:t>‹N›</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10B7ADA5-7B23-4A12-96B1-76ED99588B40}" type="slidenum">
              <a:rPr lang="en-US"/>
              <a:pPr/>
              <a:t>‹N›</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B60B3327-28C0-4A11-B5CE-B6DC6144040B}" type="slidenum">
              <a:rPr lang="en-US"/>
              <a:pPr/>
              <a:t>‹N›</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F99AC491-668D-4145-A3F9-582C80B29ED1}" type="slidenum">
              <a:rPr lang="en-US"/>
              <a:pPr/>
              <a:t>‹N›</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35A73EBA-6683-4673-A9C4-B9BD03BF0666}" type="slidenum">
              <a:rPr lang="en-US"/>
              <a:pPr/>
              <a:t>‹N›</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9E701668-73BF-4B39-91AC-67C864DCA3B1}" type="slidenum">
              <a:rPr lang="en-US"/>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6DE9796A-6F48-4A50-84E8-4A393F4EDB43}" type="slidenum">
              <a:rPr lang="en-GB"/>
              <a:pPr/>
              <a:t>‹N›</a:t>
            </a:fld>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19C86566-4B70-4B7C-865A-519CDDA8AD7B}" type="slidenum">
              <a:rPr lang="en-US"/>
              <a:pPr/>
              <a:t>‹N›</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024AFEB-3B8C-4799-8FD6-F0B159A46E31}" type="slidenum">
              <a:rPr lang="en-US"/>
              <a:pPr/>
              <a:t>‹N›</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7A9188C-3574-4305-A2C1-65169F2C3136}" type="slidenum">
              <a:rPr lang="en-US"/>
              <a:pPr/>
              <a:t>‹N›</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7FB2E7A-0A62-4EC0-8662-CEE5E394E7C8}" type="slidenum">
              <a:rPr lang="en-US"/>
              <a:pPr/>
              <a:t>‹N›</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D7CD6515-0E93-4478-B424-32561A05E4C1}" type="slidenum">
              <a:rPr lang="en-US"/>
              <a:pPr/>
              <a:t>‹N›</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C368B64-0CA8-4446-9D92-851387B7FAE0}" type="slidenum">
              <a:rPr lang="en-US"/>
              <a:pPr/>
              <a:t>‹N›</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F36CC4AE-6CA9-4AA3-8D19-08934DD02ED7}" type="slidenum">
              <a:rPr lang="en-US"/>
              <a:pPr/>
              <a:t>‹N›</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BE7DAD5A-3C96-4AF2-ACD8-A0ADBCF9E8D7}" type="slidenum">
              <a:rPr lang="en-US"/>
              <a:pPr/>
              <a:t>‹N›</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BE024A5E-FD50-49C9-B87E-3113F0E658DF}" type="slidenum">
              <a:rPr lang="en-US"/>
              <a:pPr/>
              <a:t>‹N›</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D032D5D5-5E06-4815-B764-0242D6B3DEE1}" type="slidenum">
              <a:rPr lang="en-US"/>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00125"/>
            <a:ext cx="4030663"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000125"/>
            <a:ext cx="4032250"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D937C607-B11F-4040-8724-BDF8EB525BD2}" type="slidenum">
              <a:rPr lang="en-GB"/>
              <a:pPr/>
              <a:t>‹N›</a:t>
            </a:fld>
            <a:endParaRPr lang="en-GB"/>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994E0952-9172-4E01-B3FD-F9F175FDDDD3}" type="slidenum">
              <a:rPr lang="en-US"/>
              <a:pPr/>
              <a:t>‹N›</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D2C34C40-F05B-46D3-B93E-8E2F668DB16C}" type="slidenum">
              <a:rPr lang="en-US"/>
              <a:pPr/>
              <a:t>‹N›</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10DEB3CF-CB78-4E23-B675-5662C64354B2}" type="slidenum">
              <a:rPr lang="en-US"/>
              <a:pPr/>
              <a:t>‹N›</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947369C0-414F-4CEB-86A2-DFA852E53BE9}" type="slidenum">
              <a:rPr lang="en-US"/>
              <a:pPr/>
              <a:t>‹N›</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351EA86-CF33-47F1-ADEA-32597CD4748F}" type="slidenum">
              <a:rPr lang="en-US"/>
              <a:pPr/>
              <a:t>‹N›</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3EB34F31-429B-4EE2-8AD2-58CAC43CDE7D}" type="slidenum">
              <a:rPr lang="en-US"/>
              <a:pPr/>
              <a:t>‹N›</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2F2C6B9-3D2C-466B-B078-EF83EC8E5B36}" type="slidenum">
              <a:rPr lang="en-US"/>
              <a:pPr/>
              <a:t>‹N›</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78D06C00-59BD-463A-B6A1-97C32C77CDBE}" type="slidenum">
              <a:rPr lang="en-US"/>
              <a:pPr/>
              <a:t>‹N›</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DD06EC32-30A5-47A8-A923-F2018C83819C}" type="slidenum">
              <a:rPr lang="en-US"/>
              <a:pPr/>
              <a:t>‹N›</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339FF69D-26D9-419E-9C54-421854BCC3A6}" type="slidenum">
              <a:rPr lang="en-US"/>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it-IT"/>
              <a:t>01/02/2010</a:t>
            </a:r>
          </a:p>
        </p:txBody>
      </p:sp>
      <p:sp>
        <p:nvSpPr>
          <p:cNvPr id="8" name="Footer Placeholder 7"/>
          <p:cNvSpPr>
            <a:spLocks noGrp="1"/>
          </p:cNvSpPr>
          <p:nvPr>
            <p:ph type="ftr" idx="11"/>
          </p:nvPr>
        </p:nvSpPr>
        <p:spPr/>
        <p:txBody>
          <a:bodyPr/>
          <a:lstStyle>
            <a:lvl1pPr>
              <a:defRPr/>
            </a:lvl1pPr>
          </a:lstStyle>
          <a:p>
            <a:r>
              <a:rPr lang="en-GB"/>
              <a:t>ELI NP Workshop Bucharest</a:t>
            </a:r>
          </a:p>
        </p:txBody>
      </p:sp>
      <p:sp>
        <p:nvSpPr>
          <p:cNvPr id="9" name="Slide Number Placeholder 8"/>
          <p:cNvSpPr>
            <a:spLocks noGrp="1"/>
          </p:cNvSpPr>
          <p:nvPr>
            <p:ph type="sldNum" idx="12"/>
          </p:nvPr>
        </p:nvSpPr>
        <p:spPr/>
        <p:txBody>
          <a:bodyPr/>
          <a:lstStyle>
            <a:lvl1pPr>
              <a:defRPr/>
            </a:lvl1pPr>
          </a:lstStyle>
          <a:p>
            <a:fld id="{60FC094F-F377-4DCC-A307-40A2A103C46E}" type="slidenum">
              <a:rPr lang="en-GB"/>
              <a:pPr/>
              <a:t>‹N›</a:t>
            </a:fld>
            <a:endParaRPr lang="en-GB"/>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16EA5E95-832D-4B25-9350-CFFCF0E8DFDE}" type="slidenum">
              <a:rPr lang="en-US"/>
              <a:pPr/>
              <a:t>‹N›</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E80BD4A0-E2E3-414D-A3B0-52AD85516FC7}" type="slidenum">
              <a:rPr lang="en-US"/>
              <a:pPr/>
              <a:t>‹N›</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2F4DFCE-3D83-40E2-8EFE-D5EEB6316AF2}" type="slidenum">
              <a:rPr lang="en-US"/>
              <a:pPr/>
              <a:t>‹N›</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812DE33-E60A-4FA9-A920-342B8CD07AE2}" type="slidenum">
              <a:rPr lang="en-US"/>
              <a:pPr/>
              <a:t>‹N›</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8D104E6C-F70B-45D2-A647-1C65B3E2A271}" type="slidenum">
              <a:rPr lang="en-US"/>
              <a:pPr/>
              <a:t>‹N›</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B03270C1-0A2B-4906-9DDE-61B2CF8CF55E}" type="slidenum">
              <a:rPr lang="en-US"/>
              <a:pPr/>
              <a:t>‹N›</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081BF98C-809C-4686-982F-056FBE2B7E04}" type="slidenum">
              <a:rPr lang="en-US"/>
              <a:pPr/>
              <a:t>‹N›</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2E644968-8447-4DC6-B676-CB6167A0FEB4}" type="slidenum">
              <a:rPr lang="en-US"/>
              <a:pPr/>
              <a:t>‹N›</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2D299179-C586-473F-A980-33D9CD8ADDAF}" type="slidenum">
              <a:rPr lang="en-US"/>
              <a:pPr/>
              <a:t>‹N›</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D331EE4C-8296-4882-84FE-0F56A8F0D2BC}" type="slidenum">
              <a:rPr lang="en-US"/>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it-IT"/>
              <a:t>01/02/2010</a:t>
            </a:r>
          </a:p>
        </p:txBody>
      </p:sp>
      <p:sp>
        <p:nvSpPr>
          <p:cNvPr id="4" name="Footer Placeholder 3"/>
          <p:cNvSpPr>
            <a:spLocks noGrp="1"/>
          </p:cNvSpPr>
          <p:nvPr>
            <p:ph type="ftr" idx="11"/>
          </p:nvPr>
        </p:nvSpPr>
        <p:spPr/>
        <p:txBody>
          <a:bodyPr/>
          <a:lstStyle>
            <a:lvl1pPr>
              <a:defRPr/>
            </a:lvl1pPr>
          </a:lstStyle>
          <a:p>
            <a:r>
              <a:rPr lang="en-GB"/>
              <a:t>ELI NP Workshop Bucharest</a:t>
            </a:r>
          </a:p>
        </p:txBody>
      </p:sp>
      <p:sp>
        <p:nvSpPr>
          <p:cNvPr id="5" name="Slide Number Placeholder 4"/>
          <p:cNvSpPr>
            <a:spLocks noGrp="1"/>
          </p:cNvSpPr>
          <p:nvPr>
            <p:ph type="sldNum" idx="12"/>
          </p:nvPr>
        </p:nvSpPr>
        <p:spPr/>
        <p:txBody>
          <a:bodyPr/>
          <a:lstStyle>
            <a:lvl1pPr>
              <a:defRPr/>
            </a:lvl1pPr>
          </a:lstStyle>
          <a:p>
            <a:fld id="{BBDB882F-E558-4A99-802C-170B56D90106}" type="slidenum">
              <a:rPr lang="en-GB"/>
              <a:pPr/>
              <a:t>‹N›</a:t>
            </a:fld>
            <a:endParaRPr lang="en-GB"/>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8D4D9E2D-6CB8-4685-A29A-C9DE6FD032C0}" type="slidenum">
              <a:rPr lang="en-US"/>
              <a:pPr/>
              <a:t>‹N›</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A8183DD1-E49B-4A1D-A1F5-4D7089AD83CB}" type="slidenum">
              <a:rPr lang="en-US"/>
              <a:pPr/>
              <a:t>‹N›</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1C62CF7-EA73-4548-9ED1-3F1B9C1081D9}" type="slidenum">
              <a:rPr lang="en-US"/>
              <a:pPr/>
              <a:t>‹N›</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3867F51F-E4F7-43B3-8E17-9C3CA8BD1C34}" type="slidenum">
              <a:rPr lang="en-US"/>
              <a:pPr/>
              <a:t>‹N›</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EB6A9182-9CEF-457F-8DB7-926770F2FAAC}" type="slidenum">
              <a:rPr lang="en-US"/>
              <a:pPr/>
              <a:t>‹N›</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67150E3-6440-4096-B6BE-0FDF94980658}" type="slidenum">
              <a:rPr lang="en-US"/>
              <a:pPr/>
              <a:t>‹N›</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89928B75-B772-465A-A860-63EF204AED7D}" type="slidenum">
              <a:rPr lang="en-US"/>
              <a:pPr/>
              <a:t>‹N›</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E286DCF2-0142-43E3-BCC2-1530C84A1836}" type="slidenum">
              <a:rPr lang="en-US"/>
              <a:pPr/>
              <a:t>‹N›</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402A523-30F7-460D-B432-64654EC3F09A}" type="slidenum">
              <a:rPr lang="en-US"/>
              <a:pPr/>
              <a:t>‹N›</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224E3567-1862-4551-A3FC-68FC5581ACF5}" type="slidenum">
              <a:rPr lang="en-US"/>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it-IT"/>
              <a:t>01/02/2010</a:t>
            </a:r>
          </a:p>
        </p:txBody>
      </p:sp>
      <p:sp>
        <p:nvSpPr>
          <p:cNvPr id="3" name="Footer Placeholder 2"/>
          <p:cNvSpPr>
            <a:spLocks noGrp="1"/>
          </p:cNvSpPr>
          <p:nvPr>
            <p:ph type="ftr" idx="11"/>
          </p:nvPr>
        </p:nvSpPr>
        <p:spPr/>
        <p:txBody>
          <a:bodyPr/>
          <a:lstStyle>
            <a:lvl1pPr>
              <a:defRPr/>
            </a:lvl1pPr>
          </a:lstStyle>
          <a:p>
            <a:r>
              <a:rPr lang="en-GB"/>
              <a:t>ELI NP Workshop Bucharest</a:t>
            </a:r>
          </a:p>
        </p:txBody>
      </p:sp>
      <p:sp>
        <p:nvSpPr>
          <p:cNvPr id="4" name="Slide Number Placeholder 3"/>
          <p:cNvSpPr>
            <a:spLocks noGrp="1"/>
          </p:cNvSpPr>
          <p:nvPr>
            <p:ph type="sldNum" idx="12"/>
          </p:nvPr>
        </p:nvSpPr>
        <p:spPr/>
        <p:txBody>
          <a:bodyPr/>
          <a:lstStyle>
            <a:lvl1pPr>
              <a:defRPr/>
            </a:lvl1pPr>
          </a:lstStyle>
          <a:p>
            <a:fld id="{5857225F-DF00-4FA6-9138-D2D24F5CAC7D}" type="slidenum">
              <a:rPr lang="en-GB"/>
              <a:pPr/>
              <a:t>‹N›</a:t>
            </a:fld>
            <a:endParaRPr lang="en-GB"/>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9633B446-4D29-4B42-970D-01FF925DF0FC}" type="slidenum">
              <a:rPr lang="en-US"/>
              <a:pPr/>
              <a:t>‹N›</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CC5881C8-DF60-499F-9350-2D7D7BE28D78}" type="slidenum">
              <a:rPr lang="en-US"/>
              <a:pPr/>
              <a:t>‹N›</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F559994C-920F-4470-BD1D-4E013C5FBB9D}" type="slidenum">
              <a:rPr lang="en-US"/>
              <a:pPr/>
              <a:t>‹N›</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2526194-F61F-4591-A00E-A9E1284AA036}" type="slidenum">
              <a:rPr lang="en-US"/>
              <a:pPr/>
              <a:t>‹N›</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3A221800-DFC3-4F96-A62B-E45463B8CE3D}" type="slidenum">
              <a:rPr lang="en-US"/>
              <a:pPr/>
              <a:t>‹N›</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106AF0F4-2C69-4307-AA67-06F678DFD46F}" type="slidenum">
              <a:rPr lang="en-US"/>
              <a:pPr/>
              <a:t>‹N›</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48869B2C-4007-4194-AB53-7334D2AFE418}" type="slidenum">
              <a:rPr lang="en-US"/>
              <a:pPr/>
              <a:t>‹N›</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3C46608-2A32-485F-855E-6225C11123E7}" type="slidenum">
              <a:rPr lang="en-US"/>
              <a:pPr/>
              <a:t>‹N›</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854372C5-8DF7-47C9-9738-7BE1DAFA200A}" type="slidenum">
              <a:rPr lang="en-US"/>
              <a:pPr/>
              <a:t>‹N›</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3B5AEBDE-B396-4589-97BC-B0DE1CBBB849}" type="slidenum">
              <a:rPr lang="en-US"/>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7663B266-6A92-4FA5-B776-B61433BE54C3}" type="slidenum">
              <a:rPr lang="en-GB"/>
              <a:pPr/>
              <a:t>‹N›</a:t>
            </a:fld>
            <a:endParaRPr lang="en-GB"/>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2D5CF027-8E6A-4079-88AB-5F0785BAB58C}" type="slidenum">
              <a:rPr lang="en-US"/>
              <a:pPr/>
              <a:t>‹N›</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F91E08BC-63FD-4546-A9D5-7AEADFDBD7BF}" type="slidenum">
              <a:rPr lang="en-US"/>
              <a:pPr/>
              <a:t>‹N›</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2A1CE7FF-EFE5-4A0C-BA18-E7C16521B582}" type="slidenum">
              <a:rPr lang="en-US"/>
              <a:pPr/>
              <a:t>‹N›</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9ACFF00B-C4D9-4B07-9E32-3F3ACF6AF350}" type="slidenum">
              <a:rPr lang="en-US"/>
              <a:pPr/>
              <a:t>‹N›</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28EC2256-81BF-4760-8FD2-858DA0942BF3}" type="slidenum">
              <a:rPr lang="en-US"/>
              <a:pPr/>
              <a:t>‹N›</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525E239F-15FE-4778-ADAE-33A31521D89E}" type="slidenum">
              <a:rPr lang="en-US"/>
              <a:pPr/>
              <a:t>‹N›</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462C517F-28A2-46C6-9422-ED421DF8D40C}" type="slidenum">
              <a:rPr lang="en-US"/>
              <a:pPr/>
              <a:t>‹N›</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084EC91D-5018-4AFD-9B2B-2D2E909717DA}" type="slidenum">
              <a:rPr lang="en-US"/>
              <a:pPr/>
              <a:t>‹N›</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4374BFEF-A186-4FB7-BEC6-4D967A7A4B23}" type="slidenum">
              <a:rPr lang="en-US"/>
              <a:pPr/>
              <a:t>‹N›</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74AD102E-24B0-4617-9201-7067BBE9A1EA}" type="slidenum">
              <a:rPr lang="en-US"/>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2A2DCAA3-3873-4D95-B3D4-16F37FDFB479}" type="slidenum">
              <a:rPr lang="it-IT"/>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738737EE-EF1C-4248-882B-1739C1A74848}" type="slidenum">
              <a:rPr lang="en-GB"/>
              <a:pPr/>
              <a:t>‹N›</a:t>
            </a:fld>
            <a:endParaRPr lang="en-GB"/>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D7FCD90-FB8E-45E6-9B0A-3E63FCD521F3}" type="slidenum">
              <a:rPr lang="en-US"/>
              <a:pPr/>
              <a:t>‹N›</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A0602E51-6680-4BC3-9BA6-DCFF24FB06DC}" type="slidenum">
              <a:rPr lang="en-US"/>
              <a:pPr/>
              <a:t>‹N›</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0AE82CB4-33F5-40A7-A56D-757A79CE4A8A}" type="slidenum">
              <a:rPr lang="en-US"/>
              <a:pPr/>
              <a:t>‹N›</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E7C70C8E-65BA-4E28-A1CA-C7B1DC573298}" type="slidenum">
              <a:rPr lang="en-US"/>
              <a:pPr/>
              <a:t>‹N›</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EFC01561-4AFC-4A90-AE27-0823114212E0}" type="slidenum">
              <a:rPr lang="en-US"/>
              <a:pPr/>
              <a:t>‹N›</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CE63450-B8A0-4371-AE64-6FDAC6547062}" type="slidenum">
              <a:rPr lang="en-US"/>
              <a:pPr/>
              <a:t>‹N›</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742F4ECE-9756-4832-8F8B-5B018375265F}" type="slidenum">
              <a:rPr lang="en-US"/>
              <a:pPr/>
              <a:t>‹N›</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C362D86-5E3C-4266-937A-8D69E53EDF32}" type="slidenum">
              <a:rPr lang="en-US"/>
              <a:pPr/>
              <a:t>‹N›</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21B133F0-78A0-4493-B793-84A1D5089B2F}" type="slidenum">
              <a:rPr lang="en-US"/>
              <a:pPr/>
              <a:t>‹N›</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51AD84A-E60E-4EC0-BD22-B752DF55A9E4}" type="slidenum">
              <a:rPr lang="en-US"/>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C20F4C44-67C7-4A7F-9787-A9C08C577809}" type="slidenum">
              <a:rPr lang="en-GB"/>
              <a:pPr/>
              <a:t>‹N›</a:t>
            </a:fld>
            <a:endParaRPr lang="en-GB"/>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223B1807-3145-4947-9EC6-4BBA032B00E8}" type="slidenum">
              <a:rPr lang="pl-PL"/>
              <a:pPr/>
              <a:t>‹N›</a:t>
            </a:fld>
            <a:endParaRPr lang="pl-PL"/>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33CA8A15-E164-4E7A-892A-5A062014B7E2}" type="slidenum">
              <a:rPr lang="pl-PL"/>
              <a:pPr/>
              <a:t>‹N›</a:t>
            </a:fld>
            <a:endParaRPr lang="pl-PL"/>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6827B31C-9BC8-4595-99F9-44C5CDE589AA}" type="slidenum">
              <a:rPr lang="pl-PL"/>
              <a:pPr/>
              <a:t>‹N›</a:t>
            </a:fld>
            <a:endParaRPr lang="pl-PL"/>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7450" y="1989138"/>
            <a:ext cx="380206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1913" y="1989138"/>
            <a:ext cx="3803650"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660343A1-91F0-4F09-BEEB-B63ED55B0DB0}" type="slidenum">
              <a:rPr lang="pl-PL"/>
              <a:pPr/>
              <a:t>‹N›</a:t>
            </a:fld>
            <a:endParaRPr lang="pl-PL"/>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8682D6F5-70F1-40ED-A157-E6936123BACC}" type="slidenum">
              <a:rPr lang="pl-PL"/>
              <a:pPr/>
              <a:t>‹N›</a:t>
            </a:fld>
            <a:endParaRPr lang="pl-PL"/>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24EEA8FD-882F-48BC-BE81-10B77B64315B}" type="slidenum">
              <a:rPr lang="pl-PL"/>
              <a:pPr/>
              <a:t>‹N›</a:t>
            </a:fld>
            <a:endParaRPr lang="pl-PL"/>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464A731D-2909-4783-A79F-9D2652218BFD}" type="slidenum">
              <a:rPr lang="pl-PL"/>
              <a:pPr/>
              <a:t>‹N›</a:t>
            </a:fld>
            <a:endParaRPr lang="pl-PL"/>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50C01155-8D57-468D-B0BA-C15666B1A52C}" type="slidenum">
              <a:rPr lang="pl-PL"/>
              <a:pPr/>
              <a:t>‹N›</a:t>
            </a:fld>
            <a:endParaRPr lang="pl-PL"/>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041F9D08-C56E-4648-87AC-324EA9049D11}" type="slidenum">
              <a:rPr lang="pl-PL"/>
              <a:pPr/>
              <a:t>‹N›</a:t>
            </a:fld>
            <a:endParaRPr lang="pl-PL"/>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7B11241-3032-46BA-BFD3-E9FE87ED97A5}" type="slidenum">
              <a:rPr lang="pl-PL"/>
              <a:pPr/>
              <a:t>‹N›</a:t>
            </a:fld>
            <a:endParaRPr lang="pl-P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87325"/>
            <a:ext cx="2052638" cy="653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7325"/>
            <a:ext cx="6010275" cy="653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4C8B692C-4C80-46B8-9E4E-098C5B540046}" type="slidenum">
              <a:rPr lang="en-GB"/>
              <a:pPr/>
              <a:t>‹N›</a:t>
            </a:fld>
            <a:endParaRPr lang="en-GB"/>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7225" y="463550"/>
            <a:ext cx="1938338"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87450" y="463550"/>
            <a:ext cx="56673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9C36F2CB-AD98-47C3-8855-AE8D68B3CEB8}" type="slidenum">
              <a:rPr lang="pl-PL"/>
              <a:pPr/>
              <a:t>‹N›</a:t>
            </a:fld>
            <a:endParaRPr lang="pl-PL"/>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EE963DEB-7A7D-4E6B-99F7-11BB25866FDF}" type="slidenum">
              <a:rPr lang="en-US"/>
              <a:pPr/>
              <a:t>‹N›</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21F2B54F-815E-4BE8-AEF4-85C89B499CE1}" type="slidenum">
              <a:rPr lang="en-US"/>
              <a:pPr/>
              <a:t>‹N›</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481DF13E-886E-4873-96EA-81C04D397234}" type="slidenum">
              <a:rPr lang="en-US"/>
              <a:pPr/>
              <a:t>‹N›</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0206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557338"/>
            <a:ext cx="380365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4D1376EA-0570-4EA9-B1EF-5674B981377C}" type="slidenum">
              <a:rPr lang="en-US"/>
              <a:pPr/>
              <a:t>‹N›</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DF47657B-DD81-480C-9F9F-500B9573A8B8}" type="slidenum">
              <a:rPr lang="en-US"/>
              <a:pPr/>
              <a:t>‹N›</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170BFE6D-477D-4E77-A255-649FB0086FAC}" type="slidenum">
              <a:rPr lang="en-US"/>
              <a:pPr/>
              <a:t>‹N›</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5816A2E9-60D7-4C82-889D-27864F374C14}" type="slidenum">
              <a:rPr lang="en-US"/>
              <a:pPr/>
              <a:t>‹N›</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530C5E6C-7D50-461F-B7E6-C5EE8518C63D}" type="slidenum">
              <a:rPr lang="en-US"/>
              <a:pPr/>
              <a:t>‹N›</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5BA336CA-2BFE-4E0B-A2E0-EE9049B0B808}" type="slidenum">
              <a:rPr lang="en-US"/>
              <a:pPr/>
              <a:t>‹N›</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DC199D88-066F-4EF9-BE5E-755C65CB9561}" type="slidenum">
              <a:rPr lang="en-GB"/>
              <a:pPr/>
              <a:t>‹N›</a:t>
            </a:fld>
            <a:endParaRPr lang="en-GB"/>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95E51FAA-15C6-4635-B874-696D17A119FE}" type="slidenum">
              <a:rPr lang="en-US"/>
              <a:pPr/>
              <a:t>‹N›</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187325"/>
            <a:ext cx="1938338" cy="5894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87325"/>
            <a:ext cx="5667375" cy="5894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81205F3C-1ACA-44AE-85FB-F51CB93A4F8D}" type="slidenum">
              <a:rPr lang="en-US"/>
              <a:pPr/>
              <a:t>‹N›</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089AC09A-8286-4199-B15C-58F494553B59}" type="slidenum">
              <a:rPr lang="en-US"/>
              <a:pPr/>
              <a:t>‹N›</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B8F3131D-974D-4502-A3A7-5C663C283945}" type="slidenum">
              <a:rPr lang="en-US"/>
              <a:pPr/>
              <a:t>‹N›</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2D873351-594D-4B04-B1A7-3BA6BAA3481D}" type="slidenum">
              <a:rPr lang="en-US"/>
              <a:pPr/>
              <a:t>‹N›</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206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981200"/>
            <a:ext cx="380365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B6695C13-DB87-4BF7-B0F6-F1F8F9D7B769}" type="slidenum">
              <a:rPr lang="en-US"/>
              <a:pPr/>
              <a:t>‹N›</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B72E7160-D229-4ABB-A1D7-19D905C74356}" type="slidenum">
              <a:rPr lang="en-US"/>
              <a:pPr/>
              <a:t>‹N›</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F92191F4-6A30-4F77-BD6F-4757CDAA50B6}" type="slidenum">
              <a:rPr lang="en-US"/>
              <a:pPr/>
              <a:t>‹N›</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54AD84A9-2B35-4C3E-B99B-CF571AFA39C6}" type="slidenum">
              <a:rPr lang="en-US"/>
              <a:pPr/>
              <a:t>‹N›</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E2E79DE-8AFB-4312-92F5-F77F34CF1A7B}" type="slidenum">
              <a:rPr lang="en-US"/>
              <a:pPr/>
              <a:t>‹N›</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3E5BC343-0137-438F-ACD6-E39FDE394CC9}" type="slidenum">
              <a:rPr lang="en-GB"/>
              <a:pPr/>
              <a:t>‹N›</a:t>
            </a:fld>
            <a:endParaRPr lang="en-GB"/>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36D9CF25-5218-4896-8400-FE8E3C520DD9}" type="slidenum">
              <a:rPr lang="en-US"/>
              <a:pPr/>
              <a:t>‹N›</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F87E855-82D5-49CE-BB6D-F6636A993E47}" type="slidenum">
              <a:rPr lang="en-US"/>
              <a:pPr/>
              <a:t>‹N›</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609600"/>
            <a:ext cx="1938338"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67375"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255EA396-AB04-4F1B-996E-BAEAF6E07B02}" type="slidenum">
              <a:rPr lang="en-US"/>
              <a:pPr/>
              <a:t>‹N›</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79A236BB-E040-44A0-958E-76806CFEA523}" type="slidenum">
              <a:rPr lang="it-IT"/>
              <a:pPr/>
              <a:t>‹N›</a:t>
            </a:fld>
            <a:endParaRPr lang="it-IT"/>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E76E34D5-A514-4214-A84C-7108696C4B13}" type="slidenum">
              <a:rPr lang="it-IT"/>
              <a:pPr/>
              <a:t>‹N›</a:t>
            </a:fld>
            <a:endParaRPr lang="it-IT"/>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BC365108-8632-4979-90E8-6544D567E6DC}" type="slidenum">
              <a:rPr lang="it-IT"/>
              <a:pPr/>
              <a:t>‹N›</a:t>
            </a:fld>
            <a:endParaRPr lang="it-IT"/>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1D95211E-02A2-4D11-9E11-748CFA9B6EFF}" type="slidenum">
              <a:rPr lang="it-IT"/>
              <a:pPr/>
              <a:t>‹N›</a:t>
            </a:fld>
            <a:endParaRPr lang="it-IT"/>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53C70876-FB5A-4352-BA6F-9201D0930986}" type="slidenum">
              <a:rPr lang="it-IT"/>
              <a:pPr/>
              <a:t>‹N›</a:t>
            </a:fld>
            <a:endParaRPr lang="it-IT"/>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A04DC4DA-2AB7-4224-8F85-28396344AEF6}" type="slidenum">
              <a:rPr lang="it-IT"/>
              <a:pPr/>
              <a:t>‹N›</a:t>
            </a:fld>
            <a:endParaRPr lang="it-IT"/>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FDE6200A-331E-4986-877C-7CAD825D4CDD}" type="slidenum">
              <a:rPr lang="it-IT"/>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DB69CF74-1E63-494E-BC60-007519E0289E}" type="slidenum">
              <a:rPr lang="en-GB"/>
              <a:pPr/>
              <a:t>‹N›</a:t>
            </a:fld>
            <a:endParaRPr lang="en-GB"/>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78C0308-006E-4A2D-9323-1CF421EE28D8}" type="slidenum">
              <a:rPr lang="it-IT"/>
              <a:pPr/>
              <a:t>‹N›</a:t>
            </a:fld>
            <a:endParaRPr lang="it-IT"/>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8A0A541F-4964-4C55-AB09-67563C2525BD}" type="slidenum">
              <a:rPr lang="it-IT"/>
              <a:pPr/>
              <a:t>‹N›</a:t>
            </a:fld>
            <a:endParaRPr lang="it-IT"/>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6EBE6793-28ED-4D13-8723-664BC1E4D706}" type="slidenum">
              <a:rPr lang="it-IT"/>
              <a:pPr/>
              <a:t>‹N›</a:t>
            </a:fld>
            <a:endParaRPr lang="it-IT"/>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B88C9D7-BD02-4149-BFDC-800ECD166C11}" type="slidenum">
              <a:rPr lang="it-IT"/>
              <a:pPr/>
              <a:t>‹N›</a:t>
            </a:fld>
            <a:endParaRPr lang="it-IT"/>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A517CBE4-00B0-464A-BFD6-5DA21819F929}" type="slidenum">
              <a:rPr lang="it-IT"/>
              <a:pPr/>
              <a:t>‹N›</a:t>
            </a:fld>
            <a:endParaRPr lang="it-IT"/>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FCB3CD63-CAA7-4B8A-A0DB-D721C8DBA6EC}" type="slidenum">
              <a:rPr lang="it-IT"/>
              <a:pPr/>
              <a:t>‹N›</a:t>
            </a:fld>
            <a:endParaRPr lang="it-IT"/>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FCBB26C-13D8-4225-85E9-E2D2E908C3B8}" type="slidenum">
              <a:rPr lang="it-IT"/>
              <a:pPr/>
              <a:t>‹N›</a:t>
            </a:fld>
            <a:endParaRPr lang="it-IT"/>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862BD0A1-BEE0-45F5-8A4D-122601E26447}" type="slidenum">
              <a:rPr lang="it-IT"/>
              <a:pPr/>
              <a:t>‹N›</a:t>
            </a:fld>
            <a:endParaRPr lang="it-IT"/>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54EA6E0E-B15A-4BA0-B2F6-D44F3EFDD51F}" type="slidenum">
              <a:rPr lang="it-IT"/>
              <a:pPr/>
              <a:t>‹N›</a:t>
            </a:fld>
            <a:endParaRPr lang="it-IT"/>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200B338F-2C90-40F3-8A17-64B4ACC9F8A6}" type="slidenum">
              <a:rPr lang="it-IT"/>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00125"/>
            <a:ext cx="4030663"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000125"/>
            <a:ext cx="4032250"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F5FDE4DF-C6B6-403A-8C53-716E7BABCBC1}" type="slidenum">
              <a:rPr lang="en-GB"/>
              <a:pPr/>
              <a:t>‹N›</a:t>
            </a:fld>
            <a:endParaRPr lang="en-GB"/>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EF572DC8-7743-46C5-9588-AAF5A8B72A5B}" type="slidenum">
              <a:rPr lang="it-IT"/>
              <a:pPr/>
              <a:t>‹N›</a:t>
            </a:fld>
            <a:endParaRPr lang="it-IT"/>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186EF8F5-8647-4E15-A5C7-D1825E3F653E}" type="slidenum">
              <a:rPr lang="it-IT"/>
              <a:pPr/>
              <a:t>‹N›</a:t>
            </a:fld>
            <a:endParaRPr lang="it-IT"/>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A7C4548-11D3-437B-BE11-7B0AD9F49467}" type="slidenum">
              <a:rPr lang="it-IT"/>
              <a:pPr/>
              <a:t>‹N›</a:t>
            </a:fld>
            <a:endParaRPr lang="it-IT"/>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E0C08F9E-54D2-4C81-B9A9-48963623EBA3}" type="slidenum">
              <a:rPr lang="it-IT"/>
              <a:pPr/>
              <a:t>‹N›</a:t>
            </a:fld>
            <a:endParaRPr lang="it-IT"/>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BB287FF5-EB6B-4224-B132-BD6B669C4F5B}" type="slidenum">
              <a:rPr lang="it-IT"/>
              <a:pPr/>
              <a:t>‹N›</a:t>
            </a:fld>
            <a:endParaRPr lang="it-IT"/>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F774F0A7-D5D9-4E52-878C-F1FE4D035087}" type="slidenum">
              <a:rPr lang="en-US"/>
              <a:pPr/>
              <a:t>‹N›</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F665A5A-3FE5-4E83-8632-AF62350B26DE}" type="slidenum">
              <a:rPr lang="en-US"/>
              <a:pPr/>
              <a:t>‹N›</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0FB5EE01-0BE3-4B8A-BDDD-D274196A46FD}" type="slidenum">
              <a:rPr lang="en-US"/>
              <a:pPr/>
              <a:t>‹N›</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8ED81D4A-9550-4B0B-BF78-C9214FD6D1B8}" type="slidenum">
              <a:rPr lang="en-US"/>
              <a:pPr/>
              <a:t>‹N›</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6B85963D-F4C9-46C2-84FB-5AEF914EB3F5}" type="slidenum">
              <a:rPr lang="en-US"/>
              <a:pPr/>
              <a:t>‹N›</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it-IT"/>
              <a:t>01/02/2010</a:t>
            </a:r>
          </a:p>
        </p:txBody>
      </p:sp>
      <p:sp>
        <p:nvSpPr>
          <p:cNvPr id="8" name="Footer Placeholder 7"/>
          <p:cNvSpPr>
            <a:spLocks noGrp="1"/>
          </p:cNvSpPr>
          <p:nvPr>
            <p:ph type="ftr" idx="11"/>
          </p:nvPr>
        </p:nvSpPr>
        <p:spPr/>
        <p:txBody>
          <a:bodyPr/>
          <a:lstStyle>
            <a:lvl1pPr>
              <a:defRPr/>
            </a:lvl1pPr>
          </a:lstStyle>
          <a:p>
            <a:r>
              <a:rPr lang="en-GB"/>
              <a:t>ELI NP Workshop Bucharest</a:t>
            </a:r>
          </a:p>
        </p:txBody>
      </p:sp>
      <p:sp>
        <p:nvSpPr>
          <p:cNvPr id="9" name="Slide Number Placeholder 8"/>
          <p:cNvSpPr>
            <a:spLocks noGrp="1"/>
          </p:cNvSpPr>
          <p:nvPr>
            <p:ph type="sldNum" idx="12"/>
          </p:nvPr>
        </p:nvSpPr>
        <p:spPr/>
        <p:txBody>
          <a:bodyPr/>
          <a:lstStyle>
            <a:lvl1pPr>
              <a:defRPr/>
            </a:lvl1pPr>
          </a:lstStyle>
          <a:p>
            <a:fld id="{97300883-16F8-48AF-A053-BABC30E1236A}" type="slidenum">
              <a:rPr lang="en-GB"/>
              <a:pPr/>
              <a:t>‹N›</a:t>
            </a:fld>
            <a:endParaRPr lang="en-GB"/>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9330C8DC-E7A0-4682-A44E-9E15DAA408F2}" type="slidenum">
              <a:rPr lang="en-US"/>
              <a:pPr/>
              <a:t>‹N›</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7C16B6E3-A529-4E1A-83D1-61CC42A00214}" type="slidenum">
              <a:rPr lang="en-US"/>
              <a:pPr/>
              <a:t>‹N›</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ED1F8E8C-8E48-410D-9FC4-0A058BDE4A2B}" type="slidenum">
              <a:rPr lang="en-US"/>
              <a:pPr/>
              <a:t>‹N›</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953C8332-2091-4600-AD35-54C64FC4D56E}" type="slidenum">
              <a:rPr lang="en-US"/>
              <a:pPr/>
              <a:t>‹N›</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4E3DEF87-D9BB-47E6-937B-E8B3678FD56F}" type="slidenum">
              <a:rPr lang="en-US"/>
              <a:pPr/>
              <a:t>‹N›</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10589DD4-E94D-486B-9E63-7115331BA582}" type="slidenum">
              <a:rPr lang="en-US"/>
              <a:pPr/>
              <a:t>‹N›</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4A6A9D56-1E6D-46CE-A9CB-F47B38BA1FD5}" type="slidenum">
              <a:rPr lang="en-GB"/>
              <a:pPr/>
              <a:t>‹N›</a:t>
            </a:fld>
            <a:endParaRPr lang="en-GB"/>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5A08D1D-110D-4D66-8BC3-8EC53485470A}" type="slidenum">
              <a:rPr lang="en-GB"/>
              <a:pPr/>
              <a:t>‹N›</a:t>
            </a:fld>
            <a:endParaRPr lang="en-GB"/>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BEC9D3E7-51B1-4FA3-B7A6-5A8C993FE44E}" type="slidenum">
              <a:rPr lang="en-GB"/>
              <a:pPr/>
              <a:t>‹N›</a:t>
            </a:fld>
            <a:endParaRPr lang="en-GB"/>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206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981200"/>
            <a:ext cx="380365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DF9ACFE7-CAEF-4061-B614-C2E0C75E3225}" type="slidenum">
              <a:rPr lang="en-GB"/>
              <a:pPr/>
              <a:t>‹N›</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it-IT"/>
              <a:t>01/02/2010</a:t>
            </a:r>
          </a:p>
        </p:txBody>
      </p:sp>
      <p:sp>
        <p:nvSpPr>
          <p:cNvPr id="4" name="Footer Placeholder 3"/>
          <p:cNvSpPr>
            <a:spLocks noGrp="1"/>
          </p:cNvSpPr>
          <p:nvPr>
            <p:ph type="ftr" idx="11"/>
          </p:nvPr>
        </p:nvSpPr>
        <p:spPr/>
        <p:txBody>
          <a:bodyPr/>
          <a:lstStyle>
            <a:lvl1pPr>
              <a:defRPr/>
            </a:lvl1pPr>
          </a:lstStyle>
          <a:p>
            <a:r>
              <a:rPr lang="en-GB"/>
              <a:t>ELI NP Workshop Bucharest</a:t>
            </a:r>
          </a:p>
        </p:txBody>
      </p:sp>
      <p:sp>
        <p:nvSpPr>
          <p:cNvPr id="5" name="Slide Number Placeholder 4"/>
          <p:cNvSpPr>
            <a:spLocks noGrp="1"/>
          </p:cNvSpPr>
          <p:nvPr>
            <p:ph type="sldNum" idx="12"/>
          </p:nvPr>
        </p:nvSpPr>
        <p:spPr/>
        <p:txBody>
          <a:bodyPr/>
          <a:lstStyle>
            <a:lvl1pPr>
              <a:defRPr/>
            </a:lvl1pPr>
          </a:lstStyle>
          <a:p>
            <a:fld id="{28E377C3-362A-4850-A99F-11FAE2F8BFB9}" type="slidenum">
              <a:rPr lang="en-GB"/>
              <a:pPr/>
              <a:t>‹N›</a:t>
            </a:fld>
            <a:endParaRPr lang="en-GB"/>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C865EA16-0757-440E-857B-ED8D2B9E638C}" type="slidenum">
              <a:rPr lang="en-GB"/>
              <a:pPr/>
              <a:t>‹N›</a:t>
            </a:fld>
            <a:endParaRPr lang="en-GB"/>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BF4E7C11-C91E-45D4-B56F-6F0656C13480}" type="slidenum">
              <a:rPr lang="en-GB"/>
              <a:pPr/>
              <a:t>‹N›</a:t>
            </a:fld>
            <a:endParaRPr lang="en-GB"/>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5F867F80-CCD5-40F7-B8F8-530CB3D7CF66}" type="slidenum">
              <a:rPr lang="en-GB"/>
              <a:pPr/>
              <a:t>‹N›</a:t>
            </a:fld>
            <a:endParaRPr lang="en-GB"/>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A0ABC4D6-D7A5-4ED9-ABE1-0044F10FBBE5}" type="slidenum">
              <a:rPr lang="en-GB"/>
              <a:pPr/>
              <a:t>‹N›</a:t>
            </a:fld>
            <a:endParaRPr lang="en-GB"/>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713CB26D-7DD3-440B-9F8A-08A63D2A45A6}" type="slidenum">
              <a:rPr lang="en-GB"/>
              <a:pPr/>
              <a:t>‹N›</a:t>
            </a:fld>
            <a:endParaRPr lang="en-GB"/>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E1919333-E60A-4D15-BCD5-A971EB1D540F}" type="slidenum">
              <a:rPr lang="en-GB"/>
              <a:pPr/>
              <a:t>‹N›</a:t>
            </a:fld>
            <a:endParaRPr lang="en-GB"/>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609600"/>
            <a:ext cx="1938338"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67375"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F03EA93-07CD-4860-9815-E00C00B44CFF}" type="slidenum">
              <a:rPr lang="en-GB"/>
              <a:pPr/>
              <a:t>‹N›</a:t>
            </a:fld>
            <a:endParaRPr lang="en-GB"/>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0D8D5DCF-B3F2-4566-A66B-E390AC30A433}" type="slidenum">
              <a:rPr lang="en-US"/>
              <a:pPr/>
              <a:t>‹N›</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C9875268-2DDE-44F3-9E51-E60FC2F2011E}" type="slidenum">
              <a:rPr lang="en-US"/>
              <a:pPr/>
              <a:t>‹N›</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6B501093-3CAF-42EE-83C0-E837163D706F}" type="slidenum">
              <a:rPr lang="en-US"/>
              <a:pPr/>
              <a:t>‹N›</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it-IT"/>
              <a:t>01/02/2010</a:t>
            </a:r>
          </a:p>
        </p:txBody>
      </p:sp>
      <p:sp>
        <p:nvSpPr>
          <p:cNvPr id="3" name="Footer Placeholder 2"/>
          <p:cNvSpPr>
            <a:spLocks noGrp="1"/>
          </p:cNvSpPr>
          <p:nvPr>
            <p:ph type="ftr" idx="11"/>
          </p:nvPr>
        </p:nvSpPr>
        <p:spPr/>
        <p:txBody>
          <a:bodyPr/>
          <a:lstStyle>
            <a:lvl1pPr>
              <a:defRPr/>
            </a:lvl1pPr>
          </a:lstStyle>
          <a:p>
            <a:r>
              <a:rPr lang="en-GB"/>
              <a:t>ELI NP Workshop Bucharest</a:t>
            </a:r>
          </a:p>
        </p:txBody>
      </p:sp>
      <p:sp>
        <p:nvSpPr>
          <p:cNvPr id="4" name="Slide Number Placeholder 3"/>
          <p:cNvSpPr>
            <a:spLocks noGrp="1"/>
          </p:cNvSpPr>
          <p:nvPr>
            <p:ph type="sldNum" idx="12"/>
          </p:nvPr>
        </p:nvSpPr>
        <p:spPr/>
        <p:txBody>
          <a:bodyPr/>
          <a:lstStyle>
            <a:lvl1pPr>
              <a:defRPr/>
            </a:lvl1pPr>
          </a:lstStyle>
          <a:p>
            <a:fld id="{D7A464FB-F368-4431-B150-FFA0C2F412AB}" type="slidenum">
              <a:rPr lang="en-GB"/>
              <a:pPr/>
              <a:t>‹N›</a:t>
            </a:fld>
            <a:endParaRPr lang="en-GB"/>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206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981200"/>
            <a:ext cx="380365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CDC7DF64-8585-43FF-87BA-BCC2280C9F22}" type="slidenum">
              <a:rPr lang="en-US"/>
              <a:pPr/>
              <a:t>‹N›</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AE5B9581-CFA6-4FC2-BD92-949668CCFE22}" type="slidenum">
              <a:rPr lang="en-US"/>
              <a:pPr/>
              <a:t>‹N›</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D6FC42CF-34E3-4668-A803-51FA1534D3CC}" type="slidenum">
              <a:rPr lang="en-US"/>
              <a:pPr/>
              <a:t>‹N›</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E8127C59-CD05-402F-BA9B-BF0EC45AF63A}" type="slidenum">
              <a:rPr lang="en-US"/>
              <a:pPr/>
              <a:t>‹N›</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AFC61DBD-BD6C-4B32-A706-E246B38983E6}" type="slidenum">
              <a:rPr lang="en-US"/>
              <a:pPr/>
              <a:t>‹N›</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5F0791F9-1B61-42CD-BF08-C6DF94BC622B}" type="slidenum">
              <a:rPr lang="en-US"/>
              <a:pPr/>
              <a:t>‹N›</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EE8356D-ED10-4B70-A791-98F2F666B729}" type="slidenum">
              <a:rPr lang="en-US"/>
              <a:pPr/>
              <a:t>‹N›</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609600"/>
            <a:ext cx="1938338"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67375"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D98927EE-ED81-40DF-A138-07E275508AA5}" type="slidenum">
              <a:rPr lang="en-US"/>
              <a:pPr/>
              <a:t>‹N›</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69357110-DBA8-48F5-9E0D-AE2EE7D3ADBF}" type="slidenum">
              <a:rPr lang="it-IT"/>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7DD629AD-9FCD-4B3B-A2EE-BF6381A2686E}" type="slidenum">
              <a:rPr lang="en-GB"/>
              <a:pPr/>
              <a:t>‹N›</a:t>
            </a:fld>
            <a:endParaRPr lang="en-GB"/>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206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981200"/>
            <a:ext cx="380365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609600"/>
            <a:ext cx="1938338"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67375"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en-US"/>
              <a:t>03/15/13</a:t>
            </a:r>
          </a:p>
        </p:txBody>
      </p:sp>
      <p:sp>
        <p:nvSpPr>
          <p:cNvPr id="5" name="Slide Number Placeholder 4"/>
          <p:cNvSpPr>
            <a:spLocks noGrp="1"/>
          </p:cNvSpPr>
          <p:nvPr>
            <p:ph type="sldNum" idx="11"/>
          </p:nvPr>
        </p:nvSpPr>
        <p:spPr/>
        <p:txBody>
          <a:bodyPr/>
          <a:lstStyle>
            <a:lvl1pPr>
              <a:defRPr/>
            </a:lvl1pPr>
          </a:lstStyle>
          <a:p>
            <a:fld id="{99A2C3DF-99B5-48A3-8923-9B181670D7F2}" type="slidenum">
              <a:rPr lang="en-US"/>
              <a:pPr/>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B78BC243-45B5-4427-8566-99973D4B2702}" type="slidenum">
              <a:rPr lang="en-GB"/>
              <a:pPr/>
              <a:t>‹N›</a:t>
            </a:fld>
            <a:endParaRPr lang="en-GB"/>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US"/>
              <a:t>03/15/13</a:t>
            </a:r>
          </a:p>
        </p:txBody>
      </p:sp>
      <p:sp>
        <p:nvSpPr>
          <p:cNvPr id="5" name="Slide Number Placeholder 4"/>
          <p:cNvSpPr>
            <a:spLocks noGrp="1"/>
          </p:cNvSpPr>
          <p:nvPr>
            <p:ph type="sldNum" idx="11"/>
          </p:nvPr>
        </p:nvSpPr>
        <p:spPr/>
        <p:txBody>
          <a:bodyPr/>
          <a:lstStyle>
            <a:lvl1pPr>
              <a:defRPr/>
            </a:lvl1pPr>
          </a:lstStyle>
          <a:p>
            <a:fld id="{7CD309FC-B9B9-45DE-970D-F8B0B27FAEF0}" type="slidenum">
              <a:rPr lang="en-US"/>
              <a:pPr/>
              <a:t>‹N›</a:t>
            </a:fld>
            <a:endParaRPr 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en-US"/>
              <a:t>03/15/13</a:t>
            </a:r>
          </a:p>
        </p:txBody>
      </p:sp>
      <p:sp>
        <p:nvSpPr>
          <p:cNvPr id="5" name="Slide Number Placeholder 4"/>
          <p:cNvSpPr>
            <a:spLocks noGrp="1"/>
          </p:cNvSpPr>
          <p:nvPr>
            <p:ph type="sldNum" idx="11"/>
          </p:nvPr>
        </p:nvSpPr>
        <p:spPr/>
        <p:txBody>
          <a:bodyPr/>
          <a:lstStyle>
            <a:lvl1pPr>
              <a:defRPr/>
            </a:lvl1pPr>
          </a:lstStyle>
          <a:p>
            <a:fld id="{93DC2DEB-3508-4FB5-9453-172D9AB2A942}" type="slidenum">
              <a:rPr lang="en-US"/>
              <a:pPr/>
              <a:t>‹N›</a:t>
            </a:fld>
            <a:endParaRPr 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206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981200"/>
            <a:ext cx="380365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en-US"/>
              <a:t>03/15/13</a:t>
            </a:r>
          </a:p>
        </p:txBody>
      </p:sp>
      <p:sp>
        <p:nvSpPr>
          <p:cNvPr id="6" name="Slide Number Placeholder 5"/>
          <p:cNvSpPr>
            <a:spLocks noGrp="1"/>
          </p:cNvSpPr>
          <p:nvPr>
            <p:ph type="sldNum" idx="11"/>
          </p:nvPr>
        </p:nvSpPr>
        <p:spPr/>
        <p:txBody>
          <a:bodyPr/>
          <a:lstStyle>
            <a:lvl1pPr>
              <a:defRPr/>
            </a:lvl1pPr>
          </a:lstStyle>
          <a:p>
            <a:fld id="{36F9954F-B072-4E26-ACA6-8840ACE68098}" type="slidenum">
              <a:rPr lang="en-US"/>
              <a:pPr/>
              <a:t>‹N›</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en-US"/>
              <a:t>03/15/13</a:t>
            </a:r>
          </a:p>
        </p:txBody>
      </p:sp>
      <p:sp>
        <p:nvSpPr>
          <p:cNvPr id="8" name="Slide Number Placeholder 7"/>
          <p:cNvSpPr>
            <a:spLocks noGrp="1"/>
          </p:cNvSpPr>
          <p:nvPr>
            <p:ph type="sldNum" idx="11"/>
          </p:nvPr>
        </p:nvSpPr>
        <p:spPr/>
        <p:txBody>
          <a:bodyPr/>
          <a:lstStyle>
            <a:lvl1pPr>
              <a:defRPr/>
            </a:lvl1pPr>
          </a:lstStyle>
          <a:p>
            <a:fld id="{E0C9E18C-C415-4495-B8A5-A897ECDF053F}" type="slidenum">
              <a:rPr lang="en-US"/>
              <a:pPr/>
              <a:t>‹N›</a:t>
            </a:fld>
            <a:endParaRPr 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en-US"/>
              <a:t>03/15/13</a:t>
            </a:r>
          </a:p>
        </p:txBody>
      </p:sp>
      <p:sp>
        <p:nvSpPr>
          <p:cNvPr id="4" name="Slide Number Placeholder 3"/>
          <p:cNvSpPr>
            <a:spLocks noGrp="1"/>
          </p:cNvSpPr>
          <p:nvPr>
            <p:ph type="sldNum" idx="11"/>
          </p:nvPr>
        </p:nvSpPr>
        <p:spPr/>
        <p:txBody>
          <a:bodyPr/>
          <a:lstStyle>
            <a:lvl1pPr>
              <a:defRPr/>
            </a:lvl1pPr>
          </a:lstStyle>
          <a:p>
            <a:fld id="{A32B3882-B498-4EB2-A27C-1B8311B3E4FC}" type="slidenum">
              <a:rPr lang="en-US"/>
              <a:pPr/>
              <a:t>‹N›</a:t>
            </a:fld>
            <a:endParaRPr 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t>03/15/13</a:t>
            </a:r>
          </a:p>
        </p:txBody>
      </p:sp>
      <p:sp>
        <p:nvSpPr>
          <p:cNvPr id="3" name="Slide Number Placeholder 2"/>
          <p:cNvSpPr>
            <a:spLocks noGrp="1"/>
          </p:cNvSpPr>
          <p:nvPr>
            <p:ph type="sldNum" idx="11"/>
          </p:nvPr>
        </p:nvSpPr>
        <p:spPr/>
        <p:txBody>
          <a:bodyPr/>
          <a:lstStyle>
            <a:lvl1pPr>
              <a:defRPr/>
            </a:lvl1pPr>
          </a:lstStyle>
          <a:p>
            <a:fld id="{9EB346F4-E4D1-433F-9DE5-9B9688F9F511}" type="slidenum">
              <a:rPr lang="en-US"/>
              <a:pPr/>
              <a:t>‹N›</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en-US"/>
              <a:t>03/15/13</a:t>
            </a:r>
          </a:p>
        </p:txBody>
      </p:sp>
      <p:sp>
        <p:nvSpPr>
          <p:cNvPr id="6" name="Slide Number Placeholder 5"/>
          <p:cNvSpPr>
            <a:spLocks noGrp="1"/>
          </p:cNvSpPr>
          <p:nvPr>
            <p:ph type="sldNum" idx="11"/>
          </p:nvPr>
        </p:nvSpPr>
        <p:spPr/>
        <p:txBody>
          <a:bodyPr/>
          <a:lstStyle>
            <a:lvl1pPr>
              <a:defRPr/>
            </a:lvl1pPr>
          </a:lstStyle>
          <a:p>
            <a:fld id="{893D4F01-5314-48F5-9E2F-8B55A4991634}" type="slidenum">
              <a:rPr lang="en-US"/>
              <a:pPr/>
              <a:t>‹N›</a:t>
            </a:fld>
            <a:endParaRPr 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en-US"/>
              <a:t>03/15/13</a:t>
            </a:r>
          </a:p>
        </p:txBody>
      </p:sp>
      <p:sp>
        <p:nvSpPr>
          <p:cNvPr id="6" name="Slide Number Placeholder 5"/>
          <p:cNvSpPr>
            <a:spLocks noGrp="1"/>
          </p:cNvSpPr>
          <p:nvPr>
            <p:ph type="sldNum" idx="11"/>
          </p:nvPr>
        </p:nvSpPr>
        <p:spPr/>
        <p:txBody>
          <a:bodyPr/>
          <a:lstStyle>
            <a:lvl1pPr>
              <a:defRPr/>
            </a:lvl1pPr>
          </a:lstStyle>
          <a:p>
            <a:fld id="{703CDD80-ED93-4BC2-8650-891A7A3AAF5E}" type="slidenum">
              <a:rPr lang="en-US"/>
              <a:pPr/>
              <a:t>‹N›</a:t>
            </a:fld>
            <a:endParaRPr 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US"/>
              <a:t>03/15/13</a:t>
            </a:r>
          </a:p>
        </p:txBody>
      </p:sp>
      <p:sp>
        <p:nvSpPr>
          <p:cNvPr id="5" name="Slide Number Placeholder 4"/>
          <p:cNvSpPr>
            <a:spLocks noGrp="1"/>
          </p:cNvSpPr>
          <p:nvPr>
            <p:ph type="sldNum" idx="11"/>
          </p:nvPr>
        </p:nvSpPr>
        <p:spPr/>
        <p:txBody>
          <a:bodyPr/>
          <a:lstStyle>
            <a:lvl1pPr>
              <a:defRPr/>
            </a:lvl1pPr>
          </a:lstStyle>
          <a:p>
            <a:fld id="{39F695AF-738F-4199-A7A6-E188FFBDE7EB}" type="slidenum">
              <a:rPr lang="en-US"/>
              <a:pPr/>
              <a:t>‹N›</a:t>
            </a:fld>
            <a:endParaRPr 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609600"/>
            <a:ext cx="1938338" cy="5484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67375"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US"/>
              <a:t>03/15/13</a:t>
            </a:r>
          </a:p>
        </p:txBody>
      </p:sp>
      <p:sp>
        <p:nvSpPr>
          <p:cNvPr id="5" name="Slide Number Placeholder 4"/>
          <p:cNvSpPr>
            <a:spLocks noGrp="1"/>
          </p:cNvSpPr>
          <p:nvPr>
            <p:ph type="sldNum" idx="11"/>
          </p:nvPr>
        </p:nvSpPr>
        <p:spPr/>
        <p:txBody>
          <a:bodyPr/>
          <a:lstStyle>
            <a:lvl1pPr>
              <a:defRPr/>
            </a:lvl1pPr>
          </a:lstStyle>
          <a:p>
            <a:fld id="{4FDF9D7C-C004-4E78-A984-5DCBDBFDAD00}" type="slidenum">
              <a:rPr lang="en-US"/>
              <a:pPr/>
              <a:t>‹N›</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B22564F5-DBA7-453F-9AC6-3231844DD72C}" type="slidenum">
              <a:rPr lang="en-GB"/>
              <a:pPr/>
              <a:t>‹N›</a:t>
            </a:fld>
            <a:endParaRPr lang="en-GB"/>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808F1D2-9A2F-4EBF-B1EA-7E2D1ECF1A52}" type="slidenum">
              <a:rPr lang="it-IT"/>
              <a:pPr/>
              <a:t>‹N›</a:t>
            </a:fld>
            <a:endParaRPr lang="it-IT"/>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37E6C33D-4BAA-44D0-8669-4DC5BDC5FA0E}" type="slidenum">
              <a:rPr lang="it-IT"/>
              <a:pPr/>
              <a:t>‹N›</a:t>
            </a:fld>
            <a:endParaRPr lang="it-IT"/>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1FAF6C7-FA12-487A-AAF8-B4DBE3FF0828}" type="slidenum">
              <a:rPr lang="it-IT"/>
              <a:pPr/>
              <a:t>‹N›</a:t>
            </a:fld>
            <a:endParaRPr lang="it-IT"/>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614785D9-A051-4C32-BFDF-79A04DEE7F99}" type="slidenum">
              <a:rPr lang="it-IT"/>
              <a:pPr/>
              <a:t>‹N›</a:t>
            </a:fld>
            <a:endParaRPr lang="it-IT"/>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E8C5C085-6AAE-4F46-8715-0B67816787C8}" type="slidenum">
              <a:rPr lang="it-IT"/>
              <a:pPr/>
              <a:t>‹N›</a:t>
            </a:fld>
            <a:endParaRPr lang="it-IT"/>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276036EA-6512-4544-9558-80E8E5D28382}" type="slidenum">
              <a:rPr lang="it-IT"/>
              <a:pPr/>
              <a:t>‹N›</a:t>
            </a:fld>
            <a:endParaRPr lang="it-IT"/>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26AFF2E5-1D6E-4511-95DD-C6D1E8AD2645}" type="slidenum">
              <a:rPr lang="it-IT"/>
              <a:pPr/>
              <a:t>‹N›</a:t>
            </a:fld>
            <a:endParaRPr lang="it-IT"/>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7B01C8B7-1141-4F59-9668-F8CF74826805}" type="slidenum">
              <a:rPr lang="it-IT"/>
              <a:pPr/>
              <a:t>‹N›</a:t>
            </a:fld>
            <a:endParaRPr lang="it-IT"/>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8A866B9D-96A5-41F5-B86D-9E1A69804BBD}" type="slidenum">
              <a:rPr lang="it-IT"/>
              <a:pPr/>
              <a:t>‹N›</a:t>
            </a:fld>
            <a:endParaRPr lang="it-IT"/>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2A12656-94DA-4F06-B5EC-1A41D9FFBD9D}" type="slidenum">
              <a:rPr lang="it-IT"/>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87325"/>
            <a:ext cx="2052638" cy="653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7325"/>
            <a:ext cx="6010275" cy="653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9DF3ABC3-A5B6-43BC-B0B3-DD8F0A5D036C}" type="slidenum">
              <a:rPr lang="en-GB"/>
              <a:pPr/>
              <a:t>‹N›</a:t>
            </a:fld>
            <a:endParaRPr lang="en-GB"/>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36957954-ED97-4093-AB06-2F6C0FBA244A}" type="slidenum">
              <a:rPr lang="it-IT"/>
              <a:pPr/>
              <a:t>‹N›</a:t>
            </a:fld>
            <a:endParaRPr lang="it-IT"/>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F93C4F1-B359-4BF3-8B1D-688EFA505DC5}" type="slidenum">
              <a:rPr lang="it-IT"/>
              <a:pPr/>
              <a:t>‹N›</a:t>
            </a:fld>
            <a:endParaRPr lang="it-IT"/>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2FC09B6-ADF4-4BBB-BFAA-1BBDA4DD5BC0}" type="slidenum">
              <a:rPr lang="it-IT"/>
              <a:pPr/>
              <a:t>‹N›</a:t>
            </a:fld>
            <a:endParaRPr lang="it-IT"/>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A6716BC3-8571-45BD-84B7-C1C1D0D3FB50}" type="slidenum">
              <a:rPr lang="it-IT"/>
              <a:pPr/>
              <a:t>‹N›</a:t>
            </a:fld>
            <a:endParaRPr lang="it-IT"/>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C12C8F33-C4B6-4F49-8984-C3CB0F9FF1EC}" type="slidenum">
              <a:rPr lang="it-IT"/>
              <a:pPr/>
              <a:t>‹N›</a:t>
            </a:fld>
            <a:endParaRPr lang="it-IT"/>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DD64B9EA-D1D3-4B2A-BDE7-49AAE9FACC9A}" type="slidenum">
              <a:rPr lang="it-IT"/>
              <a:pPr/>
              <a:t>‹N›</a:t>
            </a:fld>
            <a:endParaRPr lang="it-IT"/>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A5563F6F-68E2-4FCD-BDF1-6608FEA0D9DD}" type="slidenum">
              <a:rPr lang="it-IT"/>
              <a:pPr/>
              <a:t>‹N›</a:t>
            </a:fld>
            <a:endParaRPr lang="it-IT"/>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C48E1BAE-A554-4CF0-A362-25DB3521B162}" type="slidenum">
              <a:rPr lang="it-IT"/>
              <a:pPr/>
              <a:t>‹N›</a:t>
            </a:fld>
            <a:endParaRPr lang="it-IT"/>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AC32906B-FE79-44A0-B8DA-E4E4D95F2051}" type="slidenum">
              <a:rPr lang="it-IT"/>
              <a:pPr/>
              <a:t>‹N›</a:t>
            </a:fld>
            <a:endParaRPr lang="it-IT"/>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B8D1218-425D-42DE-AF12-EF6CCBAC44B3}" type="slidenum">
              <a:rPr lang="it-IT"/>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D9BD0360-384C-4C74-ACBF-CC18009DC023}" type="slidenum">
              <a:rPr lang="en-GB"/>
              <a:pPr/>
              <a:t>‹N›</a:t>
            </a:fld>
            <a:endParaRPr lang="en-GB"/>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5A819DF8-40F3-4603-B320-ED83964D83B7}" type="slidenum">
              <a:rPr lang="it-IT"/>
              <a:pPr/>
              <a:t>‹N›</a:t>
            </a:fld>
            <a:endParaRPr lang="it-IT"/>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1976BBB-2DFF-4BB3-A855-896DB4F772D1}" type="slidenum">
              <a:rPr lang="it-IT"/>
              <a:pPr/>
              <a:t>‹N›</a:t>
            </a:fld>
            <a:endParaRPr lang="it-IT"/>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820CC84-FB5D-4F32-886E-7069851411DF}" type="slidenum">
              <a:rPr lang="it-IT"/>
              <a:pPr/>
              <a:t>‹N›</a:t>
            </a:fld>
            <a:endParaRPr lang="it-IT"/>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D23BA9EB-0C97-42F9-99F6-EB1FC6DF08CE}" type="slidenum">
              <a:rPr lang="it-IT"/>
              <a:pPr/>
              <a:t>‹N›</a:t>
            </a:fld>
            <a:endParaRPr lang="it-IT"/>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31F39B7A-66C3-466D-9BD7-C0816503ED6D}" type="slidenum">
              <a:rPr lang="it-IT"/>
              <a:pPr/>
              <a:t>‹N›</a:t>
            </a:fld>
            <a:endParaRPr lang="it-IT"/>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4E54863E-F23A-4654-8E4F-E5934399D429}" type="slidenum">
              <a:rPr lang="it-IT"/>
              <a:pPr/>
              <a:t>‹N›</a:t>
            </a:fld>
            <a:endParaRPr lang="it-IT"/>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ED5E527F-F2D5-47C6-86B7-8D2C266E149D}" type="slidenum">
              <a:rPr lang="it-IT"/>
              <a:pPr/>
              <a:t>‹N›</a:t>
            </a:fld>
            <a:endParaRPr lang="it-IT"/>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ECF6B799-D929-4560-A299-F0435EF1CE35}" type="slidenum">
              <a:rPr lang="it-IT"/>
              <a:pPr/>
              <a:t>‹N›</a:t>
            </a:fld>
            <a:endParaRPr lang="it-IT"/>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BAACB249-0516-4B98-B7A9-A3C344E2B04B}" type="slidenum">
              <a:rPr lang="it-IT"/>
              <a:pPr/>
              <a:t>‹N›</a:t>
            </a:fld>
            <a:endParaRPr lang="it-IT"/>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E87320A2-2513-4A57-97C0-09E320DC89D6}" type="slidenum">
              <a:rPr lang="it-IT"/>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1AC63763-822A-4C2F-A4E9-BE6820A32469}" type="slidenum">
              <a:rPr lang="en-GB"/>
              <a:pPr/>
              <a:t>‹N›</a:t>
            </a:fld>
            <a:endParaRPr lang="en-GB"/>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6722B84-2794-4DFB-92EA-EBE5C5F51A65}" type="slidenum">
              <a:rPr lang="it-IT"/>
              <a:pPr/>
              <a:t>‹N›</a:t>
            </a:fld>
            <a:endParaRPr lang="it-IT"/>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5FDF0D33-FE9B-4AFF-A09D-1A966010B74F}" type="slidenum">
              <a:rPr lang="it-IT"/>
              <a:pPr/>
              <a:t>‹N›</a:t>
            </a:fld>
            <a:endParaRPr lang="it-IT"/>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C35325D7-EF2A-49CA-AB1A-BC7701C9610F}" type="slidenum">
              <a:rPr lang="it-IT"/>
              <a:pPr/>
              <a:t>‹N›</a:t>
            </a:fld>
            <a:endParaRPr lang="it-IT"/>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C352D7FD-58C7-494E-AB28-2F0F6EFB9B3A}" type="slidenum">
              <a:rPr lang="it-IT"/>
              <a:pPr/>
              <a:t>‹N›</a:t>
            </a:fld>
            <a:endParaRPr lang="it-IT"/>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EAE93D5-EDC1-474E-8076-C9E42C484E58}" type="slidenum">
              <a:rPr lang="it-IT"/>
              <a:pPr/>
              <a:t>‹N›</a:t>
            </a:fld>
            <a:endParaRPr lang="it-IT"/>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C6A35AE-6971-4EC2-9F3E-F67AB5B62902}" type="slidenum">
              <a:rPr lang="it-IT"/>
              <a:pPr/>
              <a:t>‹N›</a:t>
            </a:fld>
            <a:endParaRPr lang="it-IT"/>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62FBB450-BE19-4A16-9224-1739ECD2454D}" type="slidenum">
              <a:rPr lang="it-IT"/>
              <a:pPr/>
              <a:t>‹N›</a:t>
            </a:fld>
            <a:endParaRPr lang="it-IT"/>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DC4E4A66-C3C6-4454-AE31-25E9DF0C6633}" type="slidenum">
              <a:rPr lang="it-IT"/>
              <a:pPr/>
              <a:t>‹N›</a:t>
            </a:fld>
            <a:endParaRPr lang="it-IT"/>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250596D7-BD91-4A7D-A8F9-0A03523FF5F7}" type="slidenum">
              <a:rPr lang="it-IT"/>
              <a:pPr/>
              <a:t>‹N›</a:t>
            </a:fld>
            <a:endParaRPr lang="it-IT"/>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44015C01-82DD-44DE-AF59-FB8EA362D31C}" type="slidenum">
              <a:rPr lang="it-IT"/>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1675908C-DBF7-4C68-9D0D-EF7526BC4D0F}" type="slidenum">
              <a:rPr lang="en-GB"/>
              <a:pPr/>
              <a:t>‹N›</a:t>
            </a:fld>
            <a:endParaRPr lang="en-GB"/>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E87FEDDF-A6CE-420F-81DA-9DF8D3236264}" type="slidenum">
              <a:rPr lang="it-IT"/>
              <a:pPr/>
              <a:t>‹N›</a:t>
            </a:fld>
            <a:endParaRPr lang="it-IT"/>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43063E7D-A60E-4A3E-B862-82EEC69E056B}" type="slidenum">
              <a:rPr lang="it-IT"/>
              <a:pPr/>
              <a:t>‹N›</a:t>
            </a:fld>
            <a:endParaRPr lang="it-IT"/>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9E8CE169-0FD3-4E87-9D0D-7BEA8BD573ED}" type="slidenum">
              <a:rPr lang="it-IT"/>
              <a:pPr/>
              <a:t>‹N›</a:t>
            </a:fld>
            <a:endParaRPr lang="it-IT"/>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B45263E3-D850-4C9D-8AB0-85770E9C23B3}" type="slidenum">
              <a:rPr lang="it-IT"/>
              <a:pPr/>
              <a:t>‹N›</a:t>
            </a:fld>
            <a:endParaRPr lang="it-IT"/>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27062CB-E235-4AD8-A73A-3C67BD33CEDD}" type="slidenum">
              <a:rPr lang="it-IT"/>
              <a:pPr/>
              <a:t>‹N›</a:t>
            </a:fld>
            <a:endParaRPr lang="it-IT"/>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26160BD4-6A5F-4A98-8324-BE76D2CD4937}" type="slidenum">
              <a:rPr lang="it-IT"/>
              <a:pPr/>
              <a:t>‹N›</a:t>
            </a:fld>
            <a:endParaRPr lang="it-IT"/>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9AF1030-14B6-4192-A789-D1FA42B67880}" type="slidenum">
              <a:rPr lang="it-IT"/>
              <a:pPr/>
              <a:t>‹N›</a:t>
            </a:fld>
            <a:endParaRPr lang="it-IT"/>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6DFA0E3-26E6-489D-8AB1-DF45162CB9D1}" type="slidenum">
              <a:rPr lang="it-IT"/>
              <a:pPr/>
              <a:t>‹N›</a:t>
            </a:fld>
            <a:endParaRPr lang="it-IT"/>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CFC97B5E-F261-418B-B6E1-3035EF8D91F5}" type="slidenum">
              <a:rPr lang="it-IT"/>
              <a:pPr/>
              <a:t>‹N›</a:t>
            </a:fld>
            <a:endParaRPr lang="it-IT"/>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5DCC5588-3C6E-4B73-90E2-B120FFD1D89A}" type="slidenum">
              <a:rPr lang="it-IT"/>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00125"/>
            <a:ext cx="4030663"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000125"/>
            <a:ext cx="4032250"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9336871D-F753-45B6-9726-8C8289392717}" type="slidenum">
              <a:rPr lang="en-GB"/>
              <a:pPr/>
              <a:t>‹N›</a:t>
            </a:fld>
            <a:endParaRPr lang="en-GB"/>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6F6AE575-22D6-4116-9075-9CF306CF05D9}" type="slidenum">
              <a:rPr lang="it-IT"/>
              <a:pPr/>
              <a:t>‹N›</a:t>
            </a:fld>
            <a:endParaRPr lang="it-IT"/>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5E73FCC7-B37C-4454-B12B-52D62C0C8F66}" type="slidenum">
              <a:rPr lang="it-IT"/>
              <a:pPr/>
              <a:t>‹N›</a:t>
            </a:fld>
            <a:endParaRPr lang="it-IT"/>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6E08C079-F0F7-4394-B3AA-79A388C1F33F}" type="slidenum">
              <a:rPr lang="it-IT"/>
              <a:pPr/>
              <a:t>‹N›</a:t>
            </a:fld>
            <a:endParaRPr lang="it-IT"/>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3D1D1E9-C83D-4F84-874C-33DE191B1940}" type="slidenum">
              <a:rPr lang="it-IT"/>
              <a:pPr/>
              <a:t>‹N›</a:t>
            </a:fld>
            <a:endParaRPr lang="it-IT"/>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6C83996E-AE96-419E-B252-3F428F287013}" type="slidenum">
              <a:rPr lang="it-IT"/>
              <a:pPr/>
              <a:t>‹N›</a:t>
            </a:fld>
            <a:endParaRPr lang="it-IT"/>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C6FF7371-10C0-4C81-AEA3-A4997033DCD5}" type="slidenum">
              <a:rPr lang="it-IT"/>
              <a:pPr/>
              <a:t>‹N›</a:t>
            </a:fld>
            <a:endParaRPr lang="it-IT"/>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FE8A7BB2-D636-41EB-862B-F6F3AE7BE8AC}" type="slidenum">
              <a:rPr lang="it-IT"/>
              <a:pPr/>
              <a:t>‹N›</a:t>
            </a:fld>
            <a:endParaRPr lang="it-IT"/>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F4B948C8-06D4-4840-AF5C-0F6AB0FC262F}" type="slidenum">
              <a:rPr lang="it-IT"/>
              <a:pPr/>
              <a:t>‹N›</a:t>
            </a:fld>
            <a:endParaRPr lang="it-IT"/>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49225984-CD01-4BB9-BD85-6E556FCD5EC5}" type="slidenum">
              <a:rPr lang="it-IT"/>
              <a:pPr/>
              <a:t>‹N›</a:t>
            </a:fld>
            <a:endParaRPr lang="it-IT"/>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6E70048D-9E4D-42E2-B313-30F815913A8D}" type="slidenum">
              <a:rPr lang="it-IT"/>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it-IT"/>
              <a:t>01/02/2010</a:t>
            </a:r>
          </a:p>
        </p:txBody>
      </p:sp>
      <p:sp>
        <p:nvSpPr>
          <p:cNvPr id="8" name="Footer Placeholder 7"/>
          <p:cNvSpPr>
            <a:spLocks noGrp="1"/>
          </p:cNvSpPr>
          <p:nvPr>
            <p:ph type="ftr" idx="11"/>
          </p:nvPr>
        </p:nvSpPr>
        <p:spPr/>
        <p:txBody>
          <a:bodyPr/>
          <a:lstStyle>
            <a:lvl1pPr>
              <a:defRPr/>
            </a:lvl1pPr>
          </a:lstStyle>
          <a:p>
            <a:r>
              <a:rPr lang="en-GB"/>
              <a:t>ELI NP Workshop Bucharest</a:t>
            </a:r>
          </a:p>
        </p:txBody>
      </p:sp>
      <p:sp>
        <p:nvSpPr>
          <p:cNvPr id="9" name="Slide Number Placeholder 8"/>
          <p:cNvSpPr>
            <a:spLocks noGrp="1"/>
          </p:cNvSpPr>
          <p:nvPr>
            <p:ph type="sldNum" idx="12"/>
          </p:nvPr>
        </p:nvSpPr>
        <p:spPr/>
        <p:txBody>
          <a:bodyPr/>
          <a:lstStyle>
            <a:lvl1pPr>
              <a:defRPr/>
            </a:lvl1pPr>
          </a:lstStyle>
          <a:p>
            <a:fld id="{E3B881C5-25B7-4EF9-9E93-138A94964563}" type="slidenum">
              <a:rPr lang="en-GB"/>
              <a:pPr/>
              <a:t>‹N›</a:t>
            </a:fld>
            <a:endParaRPr lang="en-GB"/>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EC1FF008-C398-4375-8C3C-4E6DD3995808}" type="slidenum">
              <a:rPr lang="it-IT"/>
              <a:pPr/>
              <a:t>‹N›</a:t>
            </a:fld>
            <a:endParaRPr lang="it-IT"/>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4FDCA28E-1768-4F41-AA60-C3EA306B6ADB}" type="slidenum">
              <a:rPr lang="it-IT"/>
              <a:pPr/>
              <a:t>‹N›</a:t>
            </a:fld>
            <a:endParaRPr lang="it-IT"/>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F2F293B3-B723-41DD-97BB-F1032951A9CF}" type="slidenum">
              <a:rPr lang="it-IT"/>
              <a:pPr/>
              <a:t>‹N›</a:t>
            </a:fld>
            <a:endParaRPr lang="it-IT"/>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C9103A1D-9978-469E-81FE-3415431287CD}" type="slidenum">
              <a:rPr lang="it-IT"/>
              <a:pPr/>
              <a:t>‹N›</a:t>
            </a:fld>
            <a:endParaRPr lang="it-IT"/>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ADE9A299-0FAC-4A09-8A37-5F0001558102}" type="slidenum">
              <a:rPr lang="it-IT"/>
              <a:pPr/>
              <a:t>‹N›</a:t>
            </a:fld>
            <a:endParaRPr lang="it-IT"/>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27DE547-701E-4D0A-93B8-2DB6EFF1B5F1}" type="slidenum">
              <a:rPr lang="it-IT"/>
              <a:pPr/>
              <a:t>‹N›</a:t>
            </a:fld>
            <a:endParaRPr lang="it-IT"/>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FC8653E9-BABB-41E0-A3E6-CA59F7504D39}" type="slidenum">
              <a:rPr lang="it-IT"/>
              <a:pPr/>
              <a:t>‹N›</a:t>
            </a:fld>
            <a:endParaRPr lang="it-IT"/>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3E825AE6-DAD1-48A1-A817-A7A9BF9593F9}" type="slidenum">
              <a:rPr lang="it-IT"/>
              <a:pPr/>
              <a:t>‹N›</a:t>
            </a:fld>
            <a:endParaRPr lang="it-IT"/>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2602881-944E-4CEF-8B32-CE98936D5F49}" type="slidenum">
              <a:rPr lang="it-IT"/>
              <a:pPr/>
              <a:t>‹N›</a:t>
            </a:fld>
            <a:endParaRPr lang="it-IT"/>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A9DBB8FC-1BA6-4525-B7EC-8D4FFC9CC191}" type="slidenum">
              <a:rPr lang="it-IT"/>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it-IT"/>
              <a:t>01/02/2010</a:t>
            </a:r>
          </a:p>
        </p:txBody>
      </p:sp>
      <p:sp>
        <p:nvSpPr>
          <p:cNvPr id="4" name="Footer Placeholder 3"/>
          <p:cNvSpPr>
            <a:spLocks noGrp="1"/>
          </p:cNvSpPr>
          <p:nvPr>
            <p:ph type="ftr" idx="11"/>
          </p:nvPr>
        </p:nvSpPr>
        <p:spPr/>
        <p:txBody>
          <a:bodyPr/>
          <a:lstStyle>
            <a:lvl1pPr>
              <a:defRPr/>
            </a:lvl1pPr>
          </a:lstStyle>
          <a:p>
            <a:r>
              <a:rPr lang="en-GB"/>
              <a:t>ELI NP Workshop Bucharest</a:t>
            </a:r>
          </a:p>
        </p:txBody>
      </p:sp>
      <p:sp>
        <p:nvSpPr>
          <p:cNvPr id="5" name="Slide Number Placeholder 4"/>
          <p:cNvSpPr>
            <a:spLocks noGrp="1"/>
          </p:cNvSpPr>
          <p:nvPr>
            <p:ph type="sldNum" idx="12"/>
          </p:nvPr>
        </p:nvSpPr>
        <p:spPr/>
        <p:txBody>
          <a:bodyPr/>
          <a:lstStyle>
            <a:lvl1pPr>
              <a:defRPr/>
            </a:lvl1pPr>
          </a:lstStyle>
          <a:p>
            <a:fld id="{DE612C2C-6A1E-4753-B869-8E42F60F54B1}" type="slidenum">
              <a:rPr lang="en-GB"/>
              <a:pPr/>
              <a:t>‹N›</a:t>
            </a:fld>
            <a:endParaRPr lang="en-GB"/>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742D9269-CBD6-495E-A5E4-536801DB8C24}" type="slidenum">
              <a:rPr lang="it-IT"/>
              <a:pPr/>
              <a:t>‹N›</a:t>
            </a:fld>
            <a:endParaRPr lang="it-IT"/>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94C18F12-19FD-43BE-8FB6-BDB075283ED2}" type="slidenum">
              <a:rPr lang="it-IT"/>
              <a:pPr/>
              <a:t>‹N›</a:t>
            </a:fld>
            <a:endParaRPr lang="it-IT"/>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3579DBE0-E645-4B03-8B8A-DB0685232041}" type="slidenum">
              <a:rPr lang="it-IT"/>
              <a:pPr/>
              <a:t>‹N›</a:t>
            </a:fld>
            <a:endParaRPr lang="it-IT"/>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A5FBB442-4FB7-4C25-A563-978E31AEEDC0}" type="slidenum">
              <a:rPr lang="it-IT"/>
              <a:pPr/>
              <a:t>‹N›</a:t>
            </a:fld>
            <a:endParaRPr lang="it-IT"/>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0DDAFD1F-F4D2-4A2C-A2CF-07FA7FC63558}" type="slidenum">
              <a:rPr lang="it-IT"/>
              <a:pPr/>
              <a:t>‹N›</a:t>
            </a:fld>
            <a:endParaRPr lang="it-IT"/>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962C6C91-8863-44F5-9A21-C101D7A274F5}" type="slidenum">
              <a:rPr lang="it-IT"/>
              <a:pPr/>
              <a:t>‹N›</a:t>
            </a:fld>
            <a:endParaRPr lang="it-IT"/>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F40EF91-01BB-43D4-80B4-FFA259A79433}" type="slidenum">
              <a:rPr lang="it-IT"/>
              <a:pPr/>
              <a:t>‹N›</a:t>
            </a:fld>
            <a:endParaRPr lang="it-IT"/>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7D1EF300-5C19-4AEF-A954-46B7B171EA24}" type="slidenum">
              <a:rPr lang="it-IT"/>
              <a:pPr/>
              <a:t>‹N›</a:t>
            </a:fld>
            <a:endParaRPr lang="it-IT"/>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A7D2F332-9481-4BFF-AAB0-3B3B553913D4}" type="slidenum">
              <a:rPr lang="it-IT"/>
              <a:pPr/>
              <a:t>‹N›</a:t>
            </a:fld>
            <a:endParaRPr lang="it-IT"/>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D50C6A28-681F-4223-B167-69399C7F1B71}"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206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981200"/>
            <a:ext cx="380365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E1EA6931-EB94-403E-A2E0-D766BA53BD58}" type="slidenum">
              <a:rPr lang="it-IT"/>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it-IT"/>
              <a:t>01/02/2010</a:t>
            </a:r>
          </a:p>
        </p:txBody>
      </p:sp>
      <p:sp>
        <p:nvSpPr>
          <p:cNvPr id="3" name="Footer Placeholder 2"/>
          <p:cNvSpPr>
            <a:spLocks noGrp="1"/>
          </p:cNvSpPr>
          <p:nvPr>
            <p:ph type="ftr" idx="11"/>
          </p:nvPr>
        </p:nvSpPr>
        <p:spPr/>
        <p:txBody>
          <a:bodyPr/>
          <a:lstStyle>
            <a:lvl1pPr>
              <a:defRPr/>
            </a:lvl1pPr>
          </a:lstStyle>
          <a:p>
            <a:r>
              <a:rPr lang="en-GB"/>
              <a:t>ELI NP Workshop Bucharest</a:t>
            </a:r>
          </a:p>
        </p:txBody>
      </p:sp>
      <p:sp>
        <p:nvSpPr>
          <p:cNvPr id="4" name="Slide Number Placeholder 3"/>
          <p:cNvSpPr>
            <a:spLocks noGrp="1"/>
          </p:cNvSpPr>
          <p:nvPr>
            <p:ph type="sldNum" idx="12"/>
          </p:nvPr>
        </p:nvSpPr>
        <p:spPr/>
        <p:txBody>
          <a:bodyPr/>
          <a:lstStyle>
            <a:lvl1pPr>
              <a:defRPr/>
            </a:lvl1pPr>
          </a:lstStyle>
          <a:p>
            <a:fld id="{0B2FAB0C-5BFA-4D2C-9456-7562BBED0F60}" type="slidenum">
              <a:rPr lang="en-GB"/>
              <a:pPr/>
              <a:t>‹N›</a:t>
            </a:fld>
            <a:endParaRPr lang="en-GB"/>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4BFBB8EE-8AA6-492A-85F6-BBE6BB077649}" type="slidenum">
              <a:rPr lang="it-IT"/>
              <a:pPr/>
              <a:t>‹N›</a:t>
            </a:fld>
            <a:endParaRPr lang="it-IT"/>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E5277B2F-8002-464E-914A-BE5D2950F152}" type="slidenum">
              <a:rPr lang="it-IT"/>
              <a:pPr/>
              <a:t>‹N›</a:t>
            </a:fld>
            <a:endParaRPr lang="it-IT"/>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F04DA014-2BF2-423F-B667-0D633B7E7E45}" type="slidenum">
              <a:rPr lang="it-IT"/>
              <a:pPr/>
              <a:t>‹N›</a:t>
            </a:fld>
            <a:endParaRPr lang="it-IT"/>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8E3B8FBE-B443-4478-B34A-7B1A938C1E7C}" type="slidenum">
              <a:rPr lang="it-IT"/>
              <a:pPr/>
              <a:t>‹N›</a:t>
            </a:fld>
            <a:endParaRPr lang="it-IT"/>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031D6F71-2266-4F96-9CF6-EC21B5D51F1F}" type="slidenum">
              <a:rPr lang="it-IT"/>
              <a:pPr/>
              <a:t>‹N›</a:t>
            </a:fld>
            <a:endParaRPr lang="it-IT"/>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98E5B830-46B1-4DC5-BC1C-DB5DAB965FF8}" type="slidenum">
              <a:rPr lang="it-IT"/>
              <a:pPr/>
              <a:t>‹N›</a:t>
            </a:fld>
            <a:endParaRPr lang="it-IT"/>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9B8FA81-F8EF-4204-9CCD-74CA7ACC7295}" type="slidenum">
              <a:rPr lang="it-IT"/>
              <a:pPr/>
              <a:t>‹N›</a:t>
            </a:fld>
            <a:endParaRPr lang="it-IT"/>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52717B86-DC74-4554-A056-0DC009DA6C33}" type="slidenum">
              <a:rPr lang="it-IT"/>
              <a:pPr/>
              <a:t>‹N›</a:t>
            </a:fld>
            <a:endParaRPr lang="it-IT"/>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5D3C9B61-8F4C-427A-9950-0ED55C8128EE}" type="slidenum">
              <a:rPr lang="it-IT"/>
              <a:pPr/>
              <a:t>‹N›</a:t>
            </a:fld>
            <a:endParaRPr lang="it-IT"/>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C2EE285-C99B-43D5-8453-9505286310D6}" type="slidenum">
              <a:rPr lang="it-IT"/>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E02E709C-A836-48F4-8538-8E28DAE99F9E}" type="slidenum">
              <a:rPr lang="en-GB"/>
              <a:pPr/>
              <a:t>‹N›</a:t>
            </a:fld>
            <a:endParaRPr lang="en-GB"/>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60C7D1C9-D4F5-459F-AE1F-0F0C5F03D3A4}" type="slidenum">
              <a:rPr lang="it-IT"/>
              <a:pPr/>
              <a:t>‹N›</a:t>
            </a:fld>
            <a:endParaRPr lang="it-IT"/>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77415719-021C-48D5-920C-7FA75031BB17}" type="slidenum">
              <a:rPr lang="it-IT"/>
              <a:pPr/>
              <a:t>‹N›</a:t>
            </a:fld>
            <a:endParaRPr lang="it-IT"/>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55AC40BD-44E3-46D3-ADF1-4C5EFA316ECB}" type="slidenum">
              <a:rPr lang="it-IT"/>
              <a:pPr/>
              <a:t>‹N›</a:t>
            </a:fld>
            <a:endParaRPr lang="it-IT"/>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E725C0C4-292E-4307-B0A2-29276F9E5670}" type="slidenum">
              <a:rPr lang="it-IT"/>
              <a:pPr/>
              <a:t>‹N›</a:t>
            </a:fld>
            <a:endParaRPr lang="it-IT"/>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A77D7D8D-9B6A-4DF2-AAD6-17D6370577E6}" type="slidenum">
              <a:rPr lang="it-IT"/>
              <a:pPr/>
              <a:t>‹N›</a:t>
            </a:fld>
            <a:endParaRPr lang="it-IT"/>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0C53FF4F-B7CA-4DAD-B6AF-38983B4A3FFF}" type="slidenum">
              <a:rPr lang="it-IT"/>
              <a:pPr/>
              <a:t>‹N›</a:t>
            </a:fld>
            <a:endParaRPr lang="it-IT"/>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7C25F3CF-1DA4-4A8B-87C2-B3DA5786A841}" type="slidenum">
              <a:rPr lang="it-IT"/>
              <a:pPr/>
              <a:t>‹N›</a:t>
            </a:fld>
            <a:endParaRPr lang="it-IT"/>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4756757-C9B2-4BE6-B0C2-BCB46E2FDD97}" type="slidenum">
              <a:rPr lang="it-IT"/>
              <a:pPr/>
              <a:t>‹N›</a:t>
            </a:fld>
            <a:endParaRPr lang="it-IT"/>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BB2273B-12BF-4F8A-8843-FCD5EE09A516}" type="slidenum">
              <a:rPr lang="it-IT"/>
              <a:pPr/>
              <a:t>‹N›</a:t>
            </a:fld>
            <a:endParaRPr lang="it-IT"/>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E4184FFE-3CAF-4C91-9E58-B3CB7D97E962}" type="slidenum">
              <a:rPr lang="it-IT"/>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E5DE3498-8941-4F9C-85E6-34FE375649AF}" type="slidenum">
              <a:rPr lang="en-GB"/>
              <a:pPr/>
              <a:t>‹N›</a:t>
            </a:fld>
            <a:endParaRPr lang="en-GB"/>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ACC9C406-AC16-4DF8-BF5D-56B605C12EE7}" type="slidenum">
              <a:rPr lang="it-IT"/>
              <a:pPr/>
              <a:t>‹N›</a:t>
            </a:fld>
            <a:endParaRPr lang="it-IT"/>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B316245E-9771-4EF7-B4E7-6819A1DA3443}" type="slidenum">
              <a:rPr lang="it-IT"/>
              <a:pPr/>
              <a:t>‹N›</a:t>
            </a:fld>
            <a:endParaRPr lang="it-IT"/>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406B73DA-629F-486B-A53C-48185D48DD01}" type="slidenum">
              <a:rPr lang="it-IT"/>
              <a:pPr/>
              <a:t>‹N›</a:t>
            </a:fld>
            <a:endParaRPr lang="it-IT"/>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1DE5917F-A0C7-490E-BCC7-6AC2995E646E}" type="slidenum">
              <a:rPr lang="it-IT"/>
              <a:pPr/>
              <a:t>‹N›</a:t>
            </a:fld>
            <a:endParaRPr lang="it-IT"/>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2462C0D6-056B-4BE9-8503-73079C3AA336}" type="slidenum">
              <a:rPr lang="it-IT"/>
              <a:pPr/>
              <a:t>‹N›</a:t>
            </a:fld>
            <a:endParaRPr lang="it-IT"/>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9396C533-3E47-468E-8761-52CF7964D97C}" type="slidenum">
              <a:rPr lang="it-IT"/>
              <a:pPr/>
              <a:t>‹N›</a:t>
            </a:fld>
            <a:endParaRPr lang="it-IT"/>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7D481CA8-076C-472B-A0B4-5C8CA59E0C33}" type="slidenum">
              <a:rPr lang="it-IT"/>
              <a:pPr/>
              <a:t>‹N›</a:t>
            </a:fld>
            <a:endParaRPr lang="it-IT"/>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94F26043-BF8C-4B1D-9D6A-D225F6AA2860}" type="slidenum">
              <a:rPr lang="it-IT"/>
              <a:pPr/>
              <a:t>‹N›</a:t>
            </a:fld>
            <a:endParaRPr lang="it-IT"/>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F7564864-F3EF-4E63-815B-7DE00A325EFC}" type="slidenum">
              <a:rPr lang="it-IT"/>
              <a:pPr/>
              <a:t>‹N›</a:t>
            </a:fld>
            <a:endParaRPr lang="it-IT"/>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B28B2258-DA3E-40C0-9BC7-96BE45E8640D}" type="slidenum">
              <a:rPr lang="it-IT"/>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E4CEC3DA-DD92-400E-B22E-7A1206B69AB2}" type="slidenum">
              <a:rPr lang="en-GB"/>
              <a:pPr/>
              <a:t>‹N›</a:t>
            </a:fld>
            <a:endParaRPr lang="en-GB"/>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962701CB-CD17-4A5C-B1D1-7B1B095ADAD4}" type="slidenum">
              <a:rPr lang="it-IT"/>
              <a:pPr/>
              <a:t>‹N›</a:t>
            </a:fld>
            <a:endParaRPr lang="it-IT"/>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927A151D-9CA6-4095-B513-464B3018D4F1}" type="slidenum">
              <a:rPr lang="it-IT"/>
              <a:pPr/>
              <a:t>‹N›</a:t>
            </a:fld>
            <a:endParaRPr lang="it-IT"/>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C334476-CE9E-40DC-8A8F-F0D704B19B9E}" type="slidenum">
              <a:rPr lang="it-IT"/>
              <a:pPr/>
              <a:t>‹N›</a:t>
            </a:fld>
            <a:endParaRPr lang="it-IT"/>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08918D89-2BB4-4E5E-8845-225D2AB33E06}" type="slidenum">
              <a:rPr lang="it-IT"/>
              <a:pPr/>
              <a:t>‹N›</a:t>
            </a:fld>
            <a:endParaRPr lang="it-IT"/>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479B3EB7-0F30-411E-AB51-BB5886CDC2F0}" type="slidenum">
              <a:rPr lang="it-IT"/>
              <a:pPr/>
              <a:t>‹N›</a:t>
            </a:fld>
            <a:endParaRPr lang="it-IT"/>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EAB186FA-281F-4DAB-8D39-4EA7F31F80A1}" type="slidenum">
              <a:rPr lang="it-IT"/>
              <a:pPr/>
              <a:t>‹N›</a:t>
            </a:fld>
            <a:endParaRPr lang="it-IT"/>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15E53381-10E7-44D7-9882-67B5084902F8}" type="slidenum">
              <a:rPr lang="it-IT"/>
              <a:pPr/>
              <a:t>‹N›</a:t>
            </a:fld>
            <a:endParaRPr lang="it-IT"/>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0F0DA446-4F9D-4219-AF9D-DC5F5A5A8EBB}" type="slidenum">
              <a:rPr lang="it-IT"/>
              <a:pPr/>
              <a:t>‹N›</a:t>
            </a:fld>
            <a:endParaRPr lang="it-IT"/>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F443476C-06AF-4CA1-90E3-F466F4B0ED5F}" type="slidenum">
              <a:rPr lang="it-IT"/>
              <a:pPr/>
              <a:t>‹N›</a:t>
            </a:fld>
            <a:endParaRPr lang="it-IT"/>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DEB2A6A1-577B-4186-9B4D-0C84B371396D}" type="slidenum">
              <a:rPr lang="it-IT"/>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87325"/>
            <a:ext cx="2052638" cy="653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7325"/>
            <a:ext cx="6010275" cy="653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EDAA1D4B-BBB5-4A60-B9FC-93F1C108CB1E}" type="slidenum">
              <a:rPr lang="en-GB"/>
              <a:pPr/>
              <a:t>‹N›</a:t>
            </a:fld>
            <a:endParaRPr lang="en-GB"/>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6794189A-1FB4-42CD-AB5D-236ACC29C7F9}" type="slidenum">
              <a:rPr lang="it-IT"/>
              <a:pPr/>
              <a:t>‹N›</a:t>
            </a:fld>
            <a:endParaRPr lang="it-IT"/>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6F54B946-9205-4CD2-BBF2-F882E6853AE0}" type="slidenum">
              <a:rPr lang="it-IT"/>
              <a:pPr/>
              <a:t>‹N›</a:t>
            </a:fld>
            <a:endParaRPr lang="it-IT"/>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D68FF459-EB76-47D1-8DB6-A1DAF1227F63}" type="slidenum">
              <a:rPr lang="it-IT"/>
              <a:pPr/>
              <a:t>‹N›</a:t>
            </a:fld>
            <a:endParaRPr lang="it-IT"/>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EB7EAF17-D5CC-486F-AFD1-586015B24778}" type="slidenum">
              <a:rPr lang="it-IT"/>
              <a:pPr/>
              <a:t>‹N›</a:t>
            </a:fld>
            <a:endParaRPr lang="it-IT"/>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B5716851-3389-4C22-9409-1491AF5EB90B}" type="slidenum">
              <a:rPr lang="it-IT"/>
              <a:pPr/>
              <a:t>‹N›</a:t>
            </a:fld>
            <a:endParaRPr lang="it-IT"/>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31DAEE28-51AB-4120-BA90-A8F3C5C6BCB0}" type="slidenum">
              <a:rPr lang="it-IT"/>
              <a:pPr/>
              <a:t>‹N›</a:t>
            </a:fld>
            <a:endParaRPr lang="it-IT"/>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ED36292A-A5CC-4E64-894A-206AEA20C5DF}" type="slidenum">
              <a:rPr lang="it-IT"/>
              <a:pPr/>
              <a:t>‹N›</a:t>
            </a:fld>
            <a:endParaRPr lang="it-IT"/>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A4ACA793-BBC0-42F6-8BEA-EBEF6028D947}" type="slidenum">
              <a:rPr lang="it-IT"/>
              <a:pPr/>
              <a:t>‹N›</a:t>
            </a:fld>
            <a:endParaRPr lang="it-IT"/>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19A30ABF-3AA7-4601-BB96-2D1D8F5212CD}" type="slidenum">
              <a:rPr lang="it-IT"/>
              <a:pPr/>
              <a:t>‹N›</a:t>
            </a:fld>
            <a:endParaRPr lang="it-IT"/>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715751ED-8102-4AB1-B46D-97E7B3C3026A}" type="slidenum">
              <a:rPr lang="it-IT"/>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A77D455D-5FCA-435F-9C79-36D38AEA5BFB}" type="slidenum">
              <a:rPr lang="en-GB"/>
              <a:pPr/>
              <a:t>‹N›</a:t>
            </a:fld>
            <a:endParaRPr lang="en-GB"/>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EF1B23CE-9AAB-4565-ADBE-A3032C596054}" type="slidenum">
              <a:rPr lang="it-IT"/>
              <a:pPr/>
              <a:t>‹N›</a:t>
            </a:fld>
            <a:endParaRPr lang="it-IT"/>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7E387A85-1282-4D47-ACDA-39AC96BE8A88}" type="slidenum">
              <a:rPr lang="it-IT"/>
              <a:pPr/>
              <a:t>‹N›</a:t>
            </a:fld>
            <a:endParaRPr lang="it-IT"/>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FD45EB13-26B8-446C-AFCD-DCBBC291A285}" type="slidenum">
              <a:rPr lang="it-IT"/>
              <a:pPr/>
              <a:t>‹N›</a:t>
            </a:fld>
            <a:endParaRPr lang="it-IT"/>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587551A1-A6AB-4856-B197-05DFAEC0EED9}" type="slidenum">
              <a:rPr lang="it-IT"/>
              <a:pPr/>
              <a:t>‹N›</a:t>
            </a:fld>
            <a:endParaRPr lang="it-IT"/>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9F84AA41-0EA4-4FFA-9E6C-BFED19ED1AD7}" type="slidenum">
              <a:rPr lang="it-IT"/>
              <a:pPr/>
              <a:t>‹N›</a:t>
            </a:fld>
            <a:endParaRPr lang="it-IT"/>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1C311651-131E-4347-A9B8-A0FC9AE918BD}" type="slidenum">
              <a:rPr lang="it-IT"/>
              <a:pPr/>
              <a:t>‹N›</a:t>
            </a:fld>
            <a:endParaRPr lang="it-IT"/>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B234443B-8890-49CA-A219-5ACDE651B177}" type="slidenum">
              <a:rPr lang="it-IT"/>
              <a:pPr/>
              <a:t>‹N›</a:t>
            </a:fld>
            <a:endParaRPr lang="it-IT"/>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B3074971-E20C-4A66-9C84-811CD1510C95}" type="slidenum">
              <a:rPr lang="it-IT"/>
              <a:pPr/>
              <a:t>‹N›</a:t>
            </a:fld>
            <a:endParaRPr lang="it-IT"/>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57C4C515-69BB-404C-80A1-74F6FF142161}" type="slidenum">
              <a:rPr lang="it-IT"/>
              <a:pPr/>
              <a:t>‹N›</a:t>
            </a:fld>
            <a:endParaRPr lang="it-IT"/>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C3F6CB73-FB0D-4A76-8E40-4F6C5B35F7A7}" type="slidenum">
              <a:rPr lang="it-IT"/>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D7ABE8F2-E574-4F42-93CA-F2CADF28AAAE}" type="slidenum">
              <a:rPr lang="en-GB"/>
              <a:pPr/>
              <a:t>‹N›</a:t>
            </a:fld>
            <a:endParaRPr lang="en-GB"/>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CBB62EF-D6E7-442F-A9C3-0388E8897A15}" type="slidenum">
              <a:rPr lang="it-IT"/>
              <a:pPr/>
              <a:t>‹N›</a:t>
            </a:fld>
            <a:endParaRPr lang="it-IT"/>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F611E9A6-CF6E-4F90-A245-4747AEA64D76}" type="slidenum">
              <a:rPr lang="it-IT"/>
              <a:pPr/>
              <a:t>‹N›</a:t>
            </a:fld>
            <a:endParaRPr lang="it-IT"/>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7B75047D-B05C-4574-B7A1-DFD93EACE5EE}" type="slidenum">
              <a:rPr lang="it-IT"/>
              <a:pPr/>
              <a:t>‹N›</a:t>
            </a:fld>
            <a:endParaRPr lang="it-IT"/>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AA6D4A3-4229-414A-BF8E-5AC75C398E09}" type="slidenum">
              <a:rPr lang="it-IT"/>
              <a:pPr/>
              <a:t>‹N›</a:t>
            </a:fld>
            <a:endParaRPr lang="it-IT"/>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F1FFB99-C4F3-48F0-B983-E3AFAD71A507}" type="slidenum">
              <a:rPr lang="it-IT"/>
              <a:pPr/>
              <a:t>‹N›</a:t>
            </a:fld>
            <a:endParaRPr lang="it-IT"/>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214C9DC6-9A76-4E1B-A650-696DEFE70377}" type="slidenum">
              <a:rPr lang="it-IT"/>
              <a:pPr/>
              <a:t>‹N›</a:t>
            </a:fld>
            <a:endParaRPr lang="it-IT"/>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5365E118-CD72-4B99-897B-C5B609A9ED31}" type="slidenum">
              <a:rPr lang="it-IT"/>
              <a:pPr/>
              <a:t>‹N›</a:t>
            </a:fld>
            <a:endParaRPr lang="it-IT"/>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FC521454-6C4F-4FEB-B9D8-728074F4E6AF}" type="slidenum">
              <a:rPr lang="it-IT"/>
              <a:pPr/>
              <a:t>‹N›</a:t>
            </a:fld>
            <a:endParaRPr lang="it-IT"/>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4F135987-5ADB-434E-9FE7-548521DDD8D3}" type="slidenum">
              <a:rPr lang="it-IT"/>
              <a:pPr/>
              <a:t>‹N›</a:t>
            </a:fld>
            <a:endParaRPr lang="it-IT"/>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888F131A-1599-45F7-AD09-CC6B7666DD91}" type="slidenum">
              <a:rPr lang="it-IT"/>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05826F54-1AAA-4C95-A375-C9BA045D42E6}" type="slidenum">
              <a:rPr lang="en-GB"/>
              <a:pPr/>
              <a:t>‹N›</a:t>
            </a:fld>
            <a:endParaRPr lang="en-GB"/>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FF95842D-EDB3-435A-AA5B-423649BD276A}" type="slidenum">
              <a:rPr lang="it-IT"/>
              <a:pPr/>
              <a:t>‹N›</a:t>
            </a:fld>
            <a:endParaRPr lang="it-IT"/>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67F69272-74B1-4B8C-A0A6-517B6767825A}" type="slidenum">
              <a:rPr lang="it-IT"/>
              <a:pPr/>
              <a:t>‹N›</a:t>
            </a:fld>
            <a:endParaRPr lang="it-IT"/>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D18AA5D-BF3A-4833-87A2-082CA100E4DD}" type="slidenum">
              <a:rPr lang="it-IT"/>
              <a:pPr/>
              <a:t>‹N›</a:t>
            </a:fld>
            <a:endParaRPr lang="it-IT"/>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37CF0A9C-64B8-420D-B74B-3D66506B851A}" type="slidenum">
              <a:rPr lang="it-IT"/>
              <a:pPr/>
              <a:t>‹N›</a:t>
            </a:fld>
            <a:endParaRPr lang="it-IT"/>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2ADEC404-9F5E-4197-811A-179DD7ED3277}" type="slidenum">
              <a:rPr lang="it-IT"/>
              <a:pPr/>
              <a:t>‹N›</a:t>
            </a:fld>
            <a:endParaRPr lang="it-IT"/>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E8C921A-4743-4D4D-96B0-13C57D5EF7D2}" type="slidenum">
              <a:rPr lang="it-IT"/>
              <a:pPr/>
              <a:t>‹N›</a:t>
            </a:fld>
            <a:endParaRPr lang="it-IT"/>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FA5B490-F6F8-4835-95A8-365526A1A7E2}" type="slidenum">
              <a:rPr lang="it-IT"/>
              <a:pPr/>
              <a:t>‹N›</a:t>
            </a:fld>
            <a:endParaRPr lang="it-IT"/>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C19F7746-7EE0-41D8-A648-4822121294A8}" type="slidenum">
              <a:rPr lang="it-IT"/>
              <a:pPr/>
              <a:t>‹N›</a:t>
            </a:fld>
            <a:endParaRPr lang="it-IT"/>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8B1AB2A8-40D6-445A-A527-5348B1092420}" type="slidenum">
              <a:rPr lang="it-IT"/>
              <a:pPr/>
              <a:t>‹N›</a:t>
            </a:fld>
            <a:endParaRPr lang="it-IT"/>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17A6A93D-653B-4530-995F-8AB59591A8AA}" type="slidenum">
              <a:rPr lang="it-IT"/>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00125"/>
            <a:ext cx="4030663"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000125"/>
            <a:ext cx="4032250"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32DE40E5-F15F-4D5F-A2BF-22048427CFFD}" type="slidenum">
              <a:rPr lang="en-GB"/>
              <a:pPr/>
              <a:t>‹N›</a:t>
            </a:fld>
            <a:endParaRPr lang="en-GB"/>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2F9C2AF7-A050-4AB5-BB1B-ED1A2D82E7E8}" type="slidenum">
              <a:rPr lang="it-IT"/>
              <a:pPr/>
              <a:t>‹N›</a:t>
            </a:fld>
            <a:endParaRPr lang="it-IT"/>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56D55627-8114-45E3-A99E-34BBCAD3B8A5}" type="slidenum">
              <a:rPr lang="it-IT"/>
              <a:pPr/>
              <a:t>‹N›</a:t>
            </a:fld>
            <a:endParaRPr lang="it-IT"/>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1BEE9F55-4B0C-46D6-BFF0-7E8BA2309C8F}" type="slidenum">
              <a:rPr lang="it-IT"/>
              <a:pPr/>
              <a:t>‹N›</a:t>
            </a:fld>
            <a:endParaRPr lang="it-IT"/>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7E35EA37-DE16-4D95-8FE9-B5AF4FA01620}" type="slidenum">
              <a:rPr lang="it-IT"/>
              <a:pPr/>
              <a:t>‹N›</a:t>
            </a:fld>
            <a:endParaRPr lang="it-IT"/>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EC217627-2176-472C-9B9C-96A19E41B691}" type="slidenum">
              <a:rPr lang="it-IT"/>
              <a:pPr/>
              <a:t>‹N›</a:t>
            </a:fld>
            <a:endParaRPr lang="it-IT"/>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3C266BF5-2E95-4DB7-B532-2BB87D771E21}" type="slidenum">
              <a:rPr lang="it-IT"/>
              <a:pPr/>
              <a:t>‹N›</a:t>
            </a:fld>
            <a:endParaRPr lang="it-IT"/>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BFC064C7-4E7A-432A-8E23-B5113CE72EA0}" type="slidenum">
              <a:rPr lang="it-IT"/>
              <a:pPr/>
              <a:t>‹N›</a:t>
            </a:fld>
            <a:endParaRPr lang="it-IT"/>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650BA8D8-6333-49A8-9049-1123B5C15362}" type="slidenum">
              <a:rPr lang="it-IT"/>
              <a:pPr/>
              <a:t>‹N›</a:t>
            </a:fld>
            <a:endParaRPr lang="it-IT"/>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09C4FFDD-4C98-4581-9A70-4012CAF6AD7A}" type="slidenum">
              <a:rPr lang="it-IT"/>
              <a:pPr/>
              <a:t>‹N›</a:t>
            </a:fld>
            <a:endParaRPr lang="it-IT"/>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4598257A-70D4-41BA-AB3D-16347392D706}" type="slidenum">
              <a:rPr lang="it-IT"/>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it-IT"/>
              <a:t>01/02/2010</a:t>
            </a:r>
          </a:p>
        </p:txBody>
      </p:sp>
      <p:sp>
        <p:nvSpPr>
          <p:cNvPr id="8" name="Footer Placeholder 7"/>
          <p:cNvSpPr>
            <a:spLocks noGrp="1"/>
          </p:cNvSpPr>
          <p:nvPr>
            <p:ph type="ftr" idx="11"/>
          </p:nvPr>
        </p:nvSpPr>
        <p:spPr/>
        <p:txBody>
          <a:bodyPr/>
          <a:lstStyle>
            <a:lvl1pPr>
              <a:defRPr/>
            </a:lvl1pPr>
          </a:lstStyle>
          <a:p>
            <a:r>
              <a:rPr lang="en-GB"/>
              <a:t>ELI NP Workshop Bucharest</a:t>
            </a:r>
          </a:p>
        </p:txBody>
      </p:sp>
      <p:sp>
        <p:nvSpPr>
          <p:cNvPr id="9" name="Slide Number Placeholder 8"/>
          <p:cNvSpPr>
            <a:spLocks noGrp="1"/>
          </p:cNvSpPr>
          <p:nvPr>
            <p:ph type="sldNum" idx="12"/>
          </p:nvPr>
        </p:nvSpPr>
        <p:spPr/>
        <p:txBody>
          <a:bodyPr/>
          <a:lstStyle>
            <a:lvl1pPr>
              <a:defRPr/>
            </a:lvl1pPr>
          </a:lstStyle>
          <a:p>
            <a:fld id="{0B2EDFEC-6FA6-400C-9D55-D9BBC77BBD70}" type="slidenum">
              <a:rPr lang="en-GB"/>
              <a:pPr/>
              <a:t>‹N›</a:t>
            </a:fld>
            <a:endParaRPr lang="en-GB"/>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F2F70B5D-ACF6-4588-9103-5D072E977089}" type="slidenum">
              <a:rPr lang="it-IT"/>
              <a:pPr/>
              <a:t>‹N›</a:t>
            </a:fld>
            <a:endParaRPr lang="it-IT"/>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C314C96F-903A-4724-AD10-AEA5867B7169}" type="slidenum">
              <a:rPr lang="it-IT"/>
              <a:pPr/>
              <a:t>‹N›</a:t>
            </a:fld>
            <a:endParaRPr lang="it-IT"/>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8A81D963-E4E2-4F5A-9FCD-48AD58792619}" type="slidenum">
              <a:rPr lang="it-IT"/>
              <a:pPr/>
              <a:t>‹N›</a:t>
            </a:fld>
            <a:endParaRPr lang="it-IT"/>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22033284-8C9F-496F-8D27-225815DFB61B}" type="slidenum">
              <a:rPr lang="it-IT"/>
              <a:pPr/>
              <a:t>‹N›</a:t>
            </a:fld>
            <a:endParaRPr lang="it-IT"/>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3A559C31-3B8B-46FA-9BF0-FE3E38B6FAB6}" type="slidenum">
              <a:rPr lang="it-IT"/>
              <a:pPr/>
              <a:t>‹N›</a:t>
            </a:fld>
            <a:endParaRPr lang="it-IT"/>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B67AB798-7476-4D04-BC7B-F0EDF834DF92}" type="slidenum">
              <a:rPr lang="it-IT"/>
              <a:pPr/>
              <a:t>‹N›</a:t>
            </a:fld>
            <a:endParaRPr lang="it-IT"/>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D4440AC2-F836-4A34-BBB1-01F6FF002616}" type="slidenum">
              <a:rPr lang="it-IT"/>
              <a:pPr/>
              <a:t>‹N›</a:t>
            </a:fld>
            <a:endParaRPr lang="it-IT"/>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78061B8-EE07-443B-885E-91DACD63EED4}" type="slidenum">
              <a:rPr lang="it-IT"/>
              <a:pPr/>
              <a:t>‹N›</a:t>
            </a:fld>
            <a:endParaRPr lang="it-IT"/>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E7410A4C-5974-4F6A-A604-39D0D1A03F28}" type="slidenum">
              <a:rPr lang="it-IT"/>
              <a:pPr/>
              <a:t>‹N›</a:t>
            </a:fld>
            <a:endParaRPr lang="it-IT"/>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DDD45A2-9277-4ECE-9100-9226DAA4C2C8}"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D58F225E-A890-4ACE-857B-0974BCFAFE68}" type="slidenum">
              <a:rPr lang="it-IT"/>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it-IT"/>
              <a:t>01/02/2010</a:t>
            </a:r>
          </a:p>
        </p:txBody>
      </p:sp>
      <p:sp>
        <p:nvSpPr>
          <p:cNvPr id="4" name="Footer Placeholder 3"/>
          <p:cNvSpPr>
            <a:spLocks noGrp="1"/>
          </p:cNvSpPr>
          <p:nvPr>
            <p:ph type="ftr" idx="11"/>
          </p:nvPr>
        </p:nvSpPr>
        <p:spPr/>
        <p:txBody>
          <a:bodyPr/>
          <a:lstStyle>
            <a:lvl1pPr>
              <a:defRPr/>
            </a:lvl1pPr>
          </a:lstStyle>
          <a:p>
            <a:r>
              <a:rPr lang="en-GB"/>
              <a:t>ELI NP Workshop Bucharest</a:t>
            </a:r>
          </a:p>
        </p:txBody>
      </p:sp>
      <p:sp>
        <p:nvSpPr>
          <p:cNvPr id="5" name="Slide Number Placeholder 4"/>
          <p:cNvSpPr>
            <a:spLocks noGrp="1"/>
          </p:cNvSpPr>
          <p:nvPr>
            <p:ph type="sldNum" idx="12"/>
          </p:nvPr>
        </p:nvSpPr>
        <p:spPr/>
        <p:txBody>
          <a:bodyPr/>
          <a:lstStyle>
            <a:lvl1pPr>
              <a:defRPr/>
            </a:lvl1pPr>
          </a:lstStyle>
          <a:p>
            <a:fld id="{4B4CD560-5A6D-4887-A7D6-D83931F8BCED}" type="slidenum">
              <a:rPr lang="en-GB"/>
              <a:pPr/>
              <a:t>‹N›</a:t>
            </a:fld>
            <a:endParaRPr lang="en-GB"/>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073B5576-91F8-4A6D-A732-C9AD1C9CE38B}" type="slidenum">
              <a:rPr lang="it-IT"/>
              <a:pPr/>
              <a:t>‹N›</a:t>
            </a:fld>
            <a:endParaRPr lang="it-IT"/>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47D392CA-D8A0-411A-92B4-5DEFB0BBF2FD}" type="slidenum">
              <a:rPr lang="it-IT"/>
              <a:pPr/>
              <a:t>‹N›</a:t>
            </a:fld>
            <a:endParaRPr lang="it-IT"/>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233050F3-37C9-4FBB-8550-9DDF1608D991}" type="slidenum">
              <a:rPr lang="it-IT"/>
              <a:pPr/>
              <a:t>‹N›</a:t>
            </a:fld>
            <a:endParaRPr lang="it-IT"/>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FE2E8DA-134C-4B72-B95B-2ADFD8BD92DA}" type="slidenum">
              <a:rPr lang="it-IT"/>
              <a:pPr/>
              <a:t>‹N›</a:t>
            </a:fld>
            <a:endParaRPr lang="it-IT"/>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F7077634-4DB5-4629-8B54-F964C332388F}" type="slidenum">
              <a:rPr lang="it-IT"/>
              <a:pPr/>
              <a:t>‹N›</a:t>
            </a:fld>
            <a:endParaRPr lang="it-IT"/>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14183A5-C2B4-4A2B-9480-D001CBAC1822}" type="slidenum">
              <a:rPr lang="it-IT"/>
              <a:pPr/>
              <a:t>‹N›</a:t>
            </a:fld>
            <a:endParaRPr lang="it-IT"/>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9F30B6A5-14F4-402E-9C05-D7AC93F7A096}" type="slidenum">
              <a:rPr lang="it-IT"/>
              <a:pPr/>
              <a:t>‹N›</a:t>
            </a:fld>
            <a:endParaRPr lang="it-IT"/>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C6D8BE5-3DB4-4D22-A2D4-96F198C8C323}" type="slidenum">
              <a:rPr lang="it-IT"/>
              <a:pPr/>
              <a:t>‹N›</a:t>
            </a:fld>
            <a:endParaRPr lang="it-IT"/>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0AB3664-B9F5-4E26-A884-3EA15D42F5CC}" type="slidenum">
              <a:rPr lang="it-IT"/>
              <a:pPr/>
              <a:t>‹N›</a:t>
            </a:fld>
            <a:endParaRPr lang="it-IT"/>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C4402C55-C30E-489E-8EA0-138C53CA11F7}" type="slidenum">
              <a:rPr lang="it-IT"/>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it-IT"/>
              <a:t>01/02/2010</a:t>
            </a:r>
          </a:p>
        </p:txBody>
      </p:sp>
      <p:sp>
        <p:nvSpPr>
          <p:cNvPr id="3" name="Footer Placeholder 2"/>
          <p:cNvSpPr>
            <a:spLocks noGrp="1"/>
          </p:cNvSpPr>
          <p:nvPr>
            <p:ph type="ftr" idx="11"/>
          </p:nvPr>
        </p:nvSpPr>
        <p:spPr/>
        <p:txBody>
          <a:bodyPr/>
          <a:lstStyle>
            <a:lvl1pPr>
              <a:defRPr/>
            </a:lvl1pPr>
          </a:lstStyle>
          <a:p>
            <a:r>
              <a:rPr lang="en-GB"/>
              <a:t>ELI NP Workshop Bucharest</a:t>
            </a:r>
          </a:p>
        </p:txBody>
      </p:sp>
      <p:sp>
        <p:nvSpPr>
          <p:cNvPr id="4" name="Slide Number Placeholder 3"/>
          <p:cNvSpPr>
            <a:spLocks noGrp="1"/>
          </p:cNvSpPr>
          <p:nvPr>
            <p:ph type="sldNum" idx="12"/>
          </p:nvPr>
        </p:nvSpPr>
        <p:spPr/>
        <p:txBody>
          <a:bodyPr/>
          <a:lstStyle>
            <a:lvl1pPr>
              <a:defRPr/>
            </a:lvl1pPr>
          </a:lstStyle>
          <a:p>
            <a:fld id="{D2C2306F-FA70-461F-A5C8-9B6B9952CA97}" type="slidenum">
              <a:rPr lang="en-GB"/>
              <a:pPr/>
              <a:t>‹N›</a:t>
            </a:fld>
            <a:endParaRPr lang="en-GB"/>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5B56965F-F3E9-407C-BB21-491D7C78E951}" type="slidenum">
              <a:rPr lang="it-IT"/>
              <a:pPr/>
              <a:t>‹N›</a:t>
            </a:fld>
            <a:endParaRPr lang="it-IT"/>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9E5BC54C-2C63-4AE4-B1B8-9784D9DAD516}" type="slidenum">
              <a:rPr lang="it-IT"/>
              <a:pPr/>
              <a:t>‹N›</a:t>
            </a:fld>
            <a:endParaRPr lang="it-IT"/>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C62504F5-8067-434E-9E05-077837EF31FC}" type="slidenum">
              <a:rPr lang="it-IT"/>
              <a:pPr/>
              <a:t>‹N›</a:t>
            </a:fld>
            <a:endParaRPr lang="it-IT"/>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BDF87E35-1441-4EF8-A555-06FCEF139322}" type="slidenum">
              <a:rPr lang="it-IT"/>
              <a:pPr/>
              <a:t>‹N›</a:t>
            </a:fld>
            <a:endParaRPr lang="it-IT"/>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8BB03678-78B7-42BA-9701-CEC5DF85EDBC}" type="slidenum">
              <a:rPr lang="it-IT"/>
              <a:pPr/>
              <a:t>‹N›</a:t>
            </a:fld>
            <a:endParaRPr lang="it-IT"/>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A9C8C08C-F895-4B99-AA73-EC061FFC734E}" type="slidenum">
              <a:rPr lang="it-IT"/>
              <a:pPr/>
              <a:t>‹N›</a:t>
            </a:fld>
            <a:endParaRPr lang="it-IT"/>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058F47C-2C8C-42D3-AF7A-2E3262186466}" type="slidenum">
              <a:rPr lang="it-IT"/>
              <a:pPr/>
              <a:t>‹N›</a:t>
            </a:fld>
            <a:endParaRPr lang="it-IT"/>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31390844-5C85-456C-ACE7-B53A33AF74A5}" type="slidenum">
              <a:rPr lang="it-IT"/>
              <a:pPr/>
              <a:t>‹N›</a:t>
            </a:fld>
            <a:endParaRPr lang="it-IT"/>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7F4611C1-2B8B-42AA-B335-B547E7CF367F}" type="slidenum">
              <a:rPr lang="it-IT"/>
              <a:pPr/>
              <a:t>‹N›</a:t>
            </a:fld>
            <a:endParaRPr lang="it-IT"/>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0A725E9-ADE8-46EB-8377-B232A899BD02}" type="slidenum">
              <a:rPr lang="it-IT"/>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7F9DBFCB-1C17-448A-8A94-7428E593471B}" type="slidenum">
              <a:rPr lang="en-GB"/>
              <a:pPr/>
              <a:t>‹N›</a:t>
            </a:fld>
            <a:endParaRPr lang="en-GB"/>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E76EF3A-CE3C-4482-9566-9339F9E48A09}" type="slidenum">
              <a:rPr lang="it-IT"/>
              <a:pPr/>
              <a:t>‹N›</a:t>
            </a:fld>
            <a:endParaRPr lang="it-IT"/>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18842229-BF7C-4E7F-94B9-22861DDEDC47}" type="slidenum">
              <a:rPr lang="it-IT"/>
              <a:pPr/>
              <a:t>‹N›</a:t>
            </a:fld>
            <a:endParaRPr lang="it-IT"/>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93188B61-5DC6-43A4-A3AC-80BC02890259}" type="slidenum">
              <a:rPr lang="it-IT"/>
              <a:pPr/>
              <a:t>‹N›</a:t>
            </a:fld>
            <a:endParaRPr lang="it-IT"/>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B98ADB85-99F7-45EE-B11D-CD09B03CCABC}" type="slidenum">
              <a:rPr lang="it-IT"/>
              <a:pPr/>
              <a:t>‹N›</a:t>
            </a:fld>
            <a:endParaRPr lang="it-IT"/>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3E7844D8-36EB-4FA5-B364-4D0AB910EB0B}" type="slidenum">
              <a:rPr lang="it-IT"/>
              <a:pPr/>
              <a:t>‹N›</a:t>
            </a:fld>
            <a:endParaRPr lang="it-IT"/>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B5EEE4E9-12B9-4876-8BDA-4CCA6D513DC9}" type="slidenum">
              <a:rPr lang="it-IT"/>
              <a:pPr/>
              <a:t>‹N›</a:t>
            </a:fld>
            <a:endParaRPr lang="it-IT"/>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FCC92A9-53A4-4E8E-B159-43AF10FBFF04}" type="slidenum">
              <a:rPr lang="it-IT"/>
              <a:pPr/>
              <a:t>‹N›</a:t>
            </a:fld>
            <a:endParaRPr lang="it-IT"/>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26B16A86-DB1F-4BEB-96DE-AA99F57B2E71}" type="slidenum">
              <a:rPr lang="it-IT"/>
              <a:pPr/>
              <a:t>‹N›</a:t>
            </a:fld>
            <a:endParaRPr lang="it-IT"/>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6EA784F4-EEDD-4748-A20C-3FEBA9C16939}" type="slidenum">
              <a:rPr lang="it-IT"/>
              <a:pPr/>
              <a:t>‹N›</a:t>
            </a:fld>
            <a:endParaRPr lang="it-IT"/>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17AC8C7-67E7-4E08-B7EA-17724C0B3349}" type="slidenum">
              <a:rPr lang="it-IT"/>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55BE2A99-21CD-4705-BB9A-D1635FB8306B}" type="slidenum">
              <a:rPr lang="en-GB"/>
              <a:pPr/>
              <a:t>‹N›</a:t>
            </a:fld>
            <a:endParaRPr lang="en-GB"/>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7C11623-08FA-4E3A-BA3D-5C244AE3C10A}" type="slidenum">
              <a:rPr lang="it-IT"/>
              <a:pPr/>
              <a:t>‹N›</a:t>
            </a:fld>
            <a:endParaRPr lang="it-IT"/>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10EE0E7C-9D83-4806-816F-69BFA8408B37}" type="slidenum">
              <a:rPr lang="it-IT"/>
              <a:pPr/>
              <a:t>‹N›</a:t>
            </a:fld>
            <a:endParaRPr lang="it-IT"/>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A20478E5-DF25-4F3B-B67F-A6252F39E308}" type="slidenum">
              <a:rPr lang="it-IT"/>
              <a:pPr/>
              <a:t>‹N›</a:t>
            </a:fld>
            <a:endParaRPr lang="it-IT"/>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B8D0449E-9CB2-4D3A-9070-BE21397DEE0D}" type="slidenum">
              <a:rPr lang="it-IT"/>
              <a:pPr/>
              <a:t>‹N›</a:t>
            </a:fld>
            <a:endParaRPr lang="it-IT"/>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4283F44F-F9F7-4E3E-81BA-3098602335BC}" type="slidenum">
              <a:rPr lang="it-IT"/>
              <a:pPr/>
              <a:t>‹N›</a:t>
            </a:fld>
            <a:endParaRPr lang="it-IT"/>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34FC094B-7734-4DAA-9491-F9C904536FB9}" type="slidenum">
              <a:rPr lang="it-IT"/>
              <a:pPr/>
              <a:t>‹N›</a:t>
            </a:fld>
            <a:endParaRPr lang="it-IT"/>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ADA2568-BD99-45B6-AB62-3EBD4164207D}" type="slidenum">
              <a:rPr lang="it-IT"/>
              <a:pPr/>
              <a:t>‹N›</a:t>
            </a:fld>
            <a:endParaRPr lang="it-IT"/>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ED6FADEE-50B0-4E6A-AD69-E5EEA7072720}" type="slidenum">
              <a:rPr lang="it-IT"/>
              <a:pPr/>
              <a:t>‹N›</a:t>
            </a:fld>
            <a:endParaRPr lang="it-IT"/>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F8FDBFFA-5016-4105-8EB2-A250201493D3}" type="slidenum">
              <a:rPr lang="it-IT"/>
              <a:pPr/>
              <a:t>‹N›</a:t>
            </a:fld>
            <a:endParaRPr lang="it-IT"/>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DA8D95CF-A246-4BEF-B4CB-313949DBA197}" type="slidenum">
              <a:rPr lang="it-IT"/>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2E49815E-18F0-47E8-8421-FABB791378AF}" type="slidenum">
              <a:rPr lang="en-GB"/>
              <a:pPr/>
              <a:t>‹N›</a:t>
            </a:fld>
            <a:endParaRPr lang="en-GB"/>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AAB7450-8E08-4767-8620-09506AA4AD22}" type="slidenum">
              <a:rPr lang="it-IT"/>
              <a:pPr/>
              <a:t>‹N›</a:t>
            </a:fld>
            <a:endParaRPr lang="it-IT"/>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7E258CC-86EC-4739-8A37-972069482EE5}" type="slidenum">
              <a:rPr lang="it-IT"/>
              <a:pPr/>
              <a:t>‹N›</a:t>
            </a:fld>
            <a:endParaRPr lang="it-IT"/>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DE4D989A-9D7A-45D3-8DAF-3EDDAB2C52EC}" type="slidenum">
              <a:rPr lang="it-IT"/>
              <a:pPr/>
              <a:t>‹N›</a:t>
            </a:fld>
            <a:endParaRPr lang="it-IT"/>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21A8BD82-6AA0-44CB-A461-08CD3FD85743}" type="slidenum">
              <a:rPr lang="it-IT"/>
              <a:pPr/>
              <a:t>‹N›</a:t>
            </a:fld>
            <a:endParaRPr lang="it-IT"/>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06D53DC4-F860-46FE-A99C-AB018F855CDC}" type="slidenum">
              <a:rPr lang="it-IT"/>
              <a:pPr/>
              <a:t>‹N›</a:t>
            </a:fld>
            <a:endParaRPr lang="it-IT"/>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989B3E5D-ECF0-49C0-BB28-3C5B23DCF4C7}" type="slidenum">
              <a:rPr lang="it-IT"/>
              <a:pPr/>
              <a:t>‹N›</a:t>
            </a:fld>
            <a:endParaRPr lang="it-IT"/>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551C6551-48C6-4447-B67A-6EF81F2A85DF}" type="slidenum">
              <a:rPr lang="it-IT"/>
              <a:pPr/>
              <a:t>‹N›</a:t>
            </a:fld>
            <a:endParaRPr lang="it-IT"/>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B3825C0C-DEE5-4329-9629-5FDBA50B39D4}" type="slidenum">
              <a:rPr lang="it-IT"/>
              <a:pPr/>
              <a:t>‹N›</a:t>
            </a:fld>
            <a:endParaRPr lang="it-IT"/>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DCFDBD0C-7837-4833-814F-80F716F70984}" type="slidenum">
              <a:rPr lang="it-IT"/>
              <a:pPr/>
              <a:t>‹N›</a:t>
            </a:fld>
            <a:endParaRPr lang="it-IT"/>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8BFE762C-EA6F-4BC4-9F0A-75EF7DA3487E}" type="slidenum">
              <a:rPr lang="it-IT"/>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87325"/>
            <a:ext cx="2052638" cy="653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7325"/>
            <a:ext cx="6010275" cy="653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4C1DF725-22DE-4CDE-9C56-9D30F9E584CB}" type="slidenum">
              <a:rPr lang="en-GB"/>
              <a:pPr/>
              <a:t>‹N›</a:t>
            </a:fld>
            <a:endParaRPr lang="en-GB"/>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B36DB18E-D837-425E-A7A7-E08483E3645C}" type="slidenum">
              <a:rPr lang="it-IT"/>
              <a:pPr/>
              <a:t>‹N›</a:t>
            </a:fld>
            <a:endParaRPr lang="it-IT"/>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4DCE1A4E-4F78-473D-8D16-9C50C540540C}" type="slidenum">
              <a:rPr lang="it-IT"/>
              <a:pPr/>
              <a:t>‹N›</a:t>
            </a:fld>
            <a:endParaRPr lang="it-IT"/>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63343213-B7FD-4D71-8B67-7231D107D9A3}" type="slidenum">
              <a:rPr lang="it-IT"/>
              <a:pPr/>
              <a:t>‹N›</a:t>
            </a:fld>
            <a:endParaRPr lang="it-IT"/>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6C595113-0A97-4240-BBE9-01AB00605699}" type="slidenum">
              <a:rPr lang="it-IT"/>
              <a:pPr/>
              <a:t>‹N›</a:t>
            </a:fld>
            <a:endParaRPr lang="it-IT"/>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100" y="1447800"/>
            <a:ext cx="3665538"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3038" y="1447800"/>
            <a:ext cx="3667125" cy="4786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F108C5A3-7FCD-464D-9AFC-6C2A022EBE17}" type="slidenum">
              <a:rPr lang="it-IT"/>
              <a:pPr/>
              <a:t>‹N›</a:t>
            </a:fld>
            <a:endParaRPr lang="it-IT"/>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8" name="Slide Number Placeholder 7"/>
          <p:cNvSpPr>
            <a:spLocks noGrp="1"/>
          </p:cNvSpPr>
          <p:nvPr>
            <p:ph type="sldNum" idx="11"/>
          </p:nvPr>
        </p:nvSpPr>
        <p:spPr/>
        <p:txBody>
          <a:bodyPr/>
          <a:lstStyle>
            <a:lvl1pPr>
              <a:defRPr/>
            </a:lvl1pPr>
          </a:lstStyle>
          <a:p>
            <a:fld id="{C0448425-F06C-4F57-A6D5-0ACC43D9C095}" type="slidenum">
              <a:rPr lang="it-IT"/>
              <a:pPr/>
              <a:t>‹N›</a:t>
            </a:fld>
            <a:endParaRPr lang="it-IT"/>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4" name="Slide Number Placeholder 3"/>
          <p:cNvSpPr>
            <a:spLocks noGrp="1"/>
          </p:cNvSpPr>
          <p:nvPr>
            <p:ph type="sldNum" idx="11"/>
          </p:nvPr>
        </p:nvSpPr>
        <p:spPr/>
        <p:txBody>
          <a:bodyPr/>
          <a:lstStyle>
            <a:lvl1pPr>
              <a:defRPr/>
            </a:lvl1pPr>
          </a:lstStyle>
          <a:p>
            <a:fld id="{8F06C427-9242-4A1A-B3B7-A3A629B6D625}" type="slidenum">
              <a:rPr lang="it-IT"/>
              <a:pPr/>
              <a:t>‹N›</a:t>
            </a:fld>
            <a:endParaRPr lang="it-IT"/>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3" name="Slide Number Placeholder 2"/>
          <p:cNvSpPr>
            <a:spLocks noGrp="1"/>
          </p:cNvSpPr>
          <p:nvPr>
            <p:ph type="sldNum" idx="11"/>
          </p:nvPr>
        </p:nvSpPr>
        <p:spPr/>
        <p:txBody>
          <a:bodyPr/>
          <a:lstStyle>
            <a:lvl1pPr>
              <a:defRPr/>
            </a:lvl1pPr>
          </a:lstStyle>
          <a:p>
            <a:fld id="{20B00F0E-DC4A-4896-A65D-CAC156B751E5}" type="slidenum">
              <a:rPr lang="it-IT"/>
              <a:pPr/>
              <a:t>‹N›</a:t>
            </a:fld>
            <a:endParaRPr lang="it-IT"/>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85B688B3-A9BB-4C7B-9691-DAFC6B542A8C}" type="slidenum">
              <a:rPr lang="it-IT"/>
              <a:pPr/>
              <a:t>‹N›</a:t>
            </a:fld>
            <a:endParaRPr lang="it-IT"/>
          </a:p>
        </p:txBody>
      </p:sp>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6" name="Slide Number Placeholder 5"/>
          <p:cNvSpPr>
            <a:spLocks noGrp="1"/>
          </p:cNvSpPr>
          <p:nvPr>
            <p:ph type="sldNum" idx="11"/>
          </p:nvPr>
        </p:nvSpPr>
        <p:spPr/>
        <p:txBody>
          <a:bodyPr/>
          <a:lstStyle>
            <a:lvl1pPr>
              <a:defRPr/>
            </a:lvl1pPr>
          </a:lstStyle>
          <a:p>
            <a:fld id="{C2FDF994-1059-4576-B7D6-A2C8BEAE44AA}" type="slidenum">
              <a:rPr lang="it-IT"/>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D8D08D3B-A838-4861-B418-60BF558F2969}" type="slidenum">
              <a:rPr lang="en-GB"/>
              <a:pPr/>
              <a:t>‹N›</a:t>
            </a:fld>
            <a:endParaRPr lang="en-GB"/>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F8753BAE-9CC6-4435-AE2F-67783756A9FE}" type="slidenum">
              <a:rPr lang="it-IT"/>
              <a:pPr/>
              <a:t>‹N›</a:t>
            </a:fld>
            <a:endParaRPr lang="it-IT"/>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0088" y="144463"/>
            <a:ext cx="1870075"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5100" y="144463"/>
            <a:ext cx="5462588"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V. Vandone – First SPES School on Experimental Techniques with Radioactive Beams – LNS 8-11 Nov. 2011</a:t>
            </a:r>
          </a:p>
        </p:txBody>
      </p:sp>
      <p:sp>
        <p:nvSpPr>
          <p:cNvPr id="5" name="Slide Number Placeholder 4"/>
          <p:cNvSpPr>
            <a:spLocks noGrp="1"/>
          </p:cNvSpPr>
          <p:nvPr>
            <p:ph type="sldNum" idx="11"/>
          </p:nvPr>
        </p:nvSpPr>
        <p:spPr/>
        <p:txBody>
          <a:bodyPr/>
          <a:lstStyle>
            <a:lvl1pPr>
              <a:defRPr/>
            </a:lvl1pPr>
          </a:lstStyle>
          <a:p>
            <a:fld id="{0D6BB3D9-570B-427A-B7B0-FEC8342CB4F9}" type="slidenum">
              <a:rPr lang="it-IT"/>
              <a:pPr/>
              <a:t>‹N›</a:t>
            </a:fld>
            <a:endParaRPr lang="it-IT"/>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B0ECB47A-9A0E-42A0-B2CF-F71DFF29AF60}" type="slidenum">
              <a:rPr lang="en-US"/>
              <a:pPr/>
              <a:t>‹N›</a:t>
            </a:fld>
            <a:endParaRPr lang="en-US"/>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D9F42FA7-F82C-454A-A492-2AFB9B809526}" type="slidenum">
              <a:rPr lang="en-US"/>
              <a:pPr/>
              <a:t>‹N›</a:t>
            </a:fld>
            <a:endParaRPr lang="en-US"/>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62A724B7-A2B7-46C7-A8F8-0A0D6EF01808}" type="slidenum">
              <a:rPr lang="en-US"/>
              <a:pPr/>
              <a:t>‹N›</a:t>
            </a:fld>
            <a:endParaRPr lang="en-US"/>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155A1384-A5E2-4720-BCFB-324750F61635}" type="slidenum">
              <a:rPr lang="en-US"/>
              <a:pPr/>
              <a:t>‹N›</a:t>
            </a:fld>
            <a:endParaRPr lang="en-US"/>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FDE0478D-29BD-4A43-8F4C-B861197C6FB6}" type="slidenum">
              <a:rPr lang="en-US"/>
              <a:pPr/>
              <a:t>‹N›</a:t>
            </a:fld>
            <a:endParaRPr lang="en-US"/>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05B5A1F0-73AA-499D-AE7D-31F4606A0653}" type="slidenum">
              <a:rPr lang="en-US"/>
              <a:pPr/>
              <a:t>‹N›</a:t>
            </a:fld>
            <a:endParaRPr lang="en-US"/>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5A51B51C-A257-4744-A58E-9F0A1A970AD0}" type="slidenum">
              <a:rPr lang="en-US"/>
              <a:pPr/>
              <a:t>‹N›</a:t>
            </a:fld>
            <a:endParaRPr lang="en-US"/>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A9DA40B4-9220-45F5-81FD-5E07432FDE4C}" type="slidenum">
              <a:rPr lang="en-US"/>
              <a:pPr/>
              <a:t>‹N›</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BBE1D641-D161-4DC1-B8CF-9F2286F51E8C}" type="slidenum">
              <a:rPr lang="en-GB"/>
              <a:pPr/>
              <a:t>‹N›</a:t>
            </a:fld>
            <a:endParaRPr lang="en-GB"/>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7F024E47-3AB2-425A-A9BA-E63C24348687}" type="slidenum">
              <a:rPr lang="en-US"/>
              <a:pPr/>
              <a:t>‹N›</a:t>
            </a:fld>
            <a:endParaRPr lang="en-US"/>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E20B277-E577-4B1A-9F0A-D9B4C2BF2DDB}" type="slidenum">
              <a:rPr lang="en-US"/>
              <a:pPr/>
              <a:t>‹N›</a:t>
            </a:fld>
            <a:endParaRPr lang="en-US"/>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206F81D1-C842-49DF-8C9C-F7EA0E3DAE70}" type="slidenum">
              <a:rPr lang="en-US"/>
              <a:pPr/>
              <a:t>‹N›</a:t>
            </a:fld>
            <a:endParaRPr lang="en-US"/>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5B41EBC4-E412-4721-B545-92FD0E219E7A}" type="slidenum">
              <a:rPr lang="en-US"/>
              <a:pPr/>
              <a:t>‹N›</a:t>
            </a:fld>
            <a:endParaRPr lang="en-US"/>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09DF84B0-4FFC-45BD-9049-2221CBE14F42}" type="slidenum">
              <a:rPr lang="en-US"/>
              <a:pPr/>
              <a:t>‹N›</a:t>
            </a:fld>
            <a:endParaRPr lang="en-US"/>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24B3AFD2-F91B-41B3-8FF3-40C028DD9873}" type="slidenum">
              <a:rPr lang="en-US"/>
              <a:pPr/>
              <a:t>‹N›</a:t>
            </a:fld>
            <a:endParaRPr lang="en-US"/>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C86467C0-5C00-454A-8FBB-F550601A3A62}" type="slidenum">
              <a:rPr lang="en-US"/>
              <a:pPr/>
              <a:t>‹N›</a:t>
            </a:fld>
            <a:endParaRPr lang="en-US"/>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104B0085-D930-4245-9946-91C6F65420B8}" type="slidenum">
              <a:rPr lang="en-US"/>
              <a:pPr/>
              <a:t>‹N›</a:t>
            </a:fld>
            <a:endParaRPr lang="en-US"/>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D0464B90-7816-4155-9586-5788434BD578}" type="slidenum">
              <a:rPr lang="en-US"/>
              <a:pPr/>
              <a:t>‹N›</a:t>
            </a:fld>
            <a:endParaRPr lang="en-US"/>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06A10BC-A110-43C8-9B12-4F3A83BFA0F8}" type="slidenum">
              <a:rPr lang="en-US"/>
              <a:pPr/>
              <a:t>‹N›</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B4E58DD1-3A26-4173-A519-8EBBD820D3E6}" type="slidenum">
              <a:rPr lang="en-GB"/>
              <a:pPr/>
              <a:t>‹N›</a:t>
            </a:fld>
            <a:endParaRPr lang="en-GB"/>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285B400D-DC85-426B-B6E8-BFA09AD441CD}" type="slidenum">
              <a:rPr lang="en-US"/>
              <a:pPr/>
              <a:t>‹N›</a:t>
            </a:fld>
            <a:endParaRPr lang="en-US"/>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5876ED2A-497D-482D-B030-C43AE3481D2B}" type="slidenum">
              <a:rPr lang="en-US"/>
              <a:pPr/>
              <a:t>‹N›</a:t>
            </a:fld>
            <a:endParaRPr lang="en-US"/>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84709D28-8FA3-4E1E-B15D-C94854AB77C6}" type="slidenum">
              <a:rPr lang="en-US"/>
              <a:pPr/>
              <a:t>‹N›</a:t>
            </a:fld>
            <a:endParaRPr lang="en-US"/>
          </a:p>
        </p:txBody>
      </p:sp>
    </p:spTree>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9EBF3A0D-AA5D-4F48-9F12-5C3838D2F052}" type="slidenum">
              <a:rPr lang="en-US"/>
              <a:pPr/>
              <a:t>‹N›</a:t>
            </a:fld>
            <a:endParaRPr lang="en-US"/>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E7F515B7-5AB3-4B02-9E94-EE82D666965D}" type="slidenum">
              <a:rPr lang="en-US"/>
              <a:pPr/>
              <a:t>‹N›</a:t>
            </a:fld>
            <a:endParaRPr lang="en-US"/>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9EF93AD8-1222-4278-B05B-08194A9518FB}" type="slidenum">
              <a:rPr lang="en-US"/>
              <a:pPr/>
              <a:t>‹N›</a:t>
            </a:fld>
            <a:endParaRPr lang="en-US"/>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F29F51B6-C9CA-46AC-887E-E72345F1814E}" type="slidenum">
              <a:rPr lang="en-US"/>
              <a:pPr/>
              <a:t>‹N›</a:t>
            </a:fld>
            <a:endParaRPr lang="en-US"/>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3FE61F89-E9BA-4898-9226-36F0E74B5C7A}" type="slidenum">
              <a:rPr lang="en-US"/>
              <a:pPr/>
              <a:t>‹N›</a:t>
            </a:fld>
            <a:endParaRPr lang="en-US"/>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FE491B23-C391-4E00-834C-13E770AF0564}" type="slidenum">
              <a:rPr lang="en-US"/>
              <a:pPr/>
              <a:t>‹N›</a:t>
            </a:fld>
            <a:endParaRPr lang="en-US"/>
          </a:p>
        </p:txBody>
      </p:sp>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9F9A1E12-85EA-47E7-B08E-14519351264B}" type="slidenum">
              <a:rPr lang="en-US"/>
              <a:pPr/>
              <a:t>‹N›</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00125"/>
            <a:ext cx="4030663"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000125"/>
            <a:ext cx="4032250"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CB4A7AB1-8502-439D-B3A8-78AD735A3DD5}" type="slidenum">
              <a:rPr lang="en-GB"/>
              <a:pPr/>
              <a:t>‹N›</a:t>
            </a:fld>
            <a:endParaRPr lang="en-GB"/>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1719B53D-E788-4772-BBEB-4CBDBFBE7CB4}" type="slidenum">
              <a:rPr lang="en-US"/>
              <a:pPr/>
              <a:t>‹N›</a:t>
            </a:fld>
            <a:endParaRPr lang="en-US"/>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3F5D8CA1-C84F-49FE-8D86-AD0AB3795129}" type="slidenum">
              <a:rPr lang="en-US"/>
              <a:pPr/>
              <a:t>‹N›</a:t>
            </a:fld>
            <a:endParaRPr lang="en-US"/>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3F7EE8F6-FE40-4878-A705-241090D34C77}" type="slidenum">
              <a:rPr lang="en-US"/>
              <a:pPr/>
              <a:t>‹N›</a:t>
            </a:fld>
            <a:endParaRPr lang="en-US"/>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049B22A9-0F2D-49C7-B8F3-0163A90CE8E9}" type="slidenum">
              <a:rPr lang="en-US"/>
              <a:pPr/>
              <a:t>‹N›</a:t>
            </a:fld>
            <a:endParaRPr lang="en-US"/>
          </a:p>
        </p:txBody>
      </p:sp>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BCA48CF6-5881-4995-AA1E-3FB97EB3A9CC}" type="slidenum">
              <a:rPr lang="en-US"/>
              <a:pPr/>
              <a:t>‹N›</a:t>
            </a:fld>
            <a:endParaRPr lang="en-US"/>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E910906E-34F1-443B-9602-477F355DE045}" type="slidenum">
              <a:rPr lang="en-US"/>
              <a:pPr/>
              <a:t>‹N›</a:t>
            </a:fld>
            <a:endParaRPr lang="en-US"/>
          </a:p>
        </p:txBody>
      </p:sp>
    </p:spTree>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CBD909B6-7748-4605-8D59-A2478C7E67A6}" type="slidenum">
              <a:rPr lang="en-US"/>
              <a:pPr/>
              <a:t>‹N›</a:t>
            </a:fld>
            <a:endParaRPr lang="en-US"/>
          </a:p>
        </p:txBody>
      </p:sp>
    </p:spTree>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D03ED827-55F4-4B37-9AF3-736EBB7E869A}" type="slidenum">
              <a:rPr lang="en-US"/>
              <a:pPr/>
              <a:t>‹N›</a:t>
            </a:fld>
            <a:endParaRPr lang="en-US"/>
          </a:p>
        </p:txBody>
      </p:sp>
    </p:spTree>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1B6D8D39-D6C1-40EB-9280-26668110F4D0}" type="slidenum">
              <a:rPr lang="en-US"/>
              <a:pPr/>
              <a:t>‹N›</a:t>
            </a:fld>
            <a:endParaRPr lang="en-US"/>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E67B8C7C-D489-4FD3-92E0-5F5CE4E44528}" type="slidenum">
              <a:rPr lang="en-US"/>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1324C1B7-C183-41E4-86BF-C72FB131124F}" type="slidenum">
              <a:rPr lang="it-IT"/>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it-IT"/>
              <a:t>01/02/2010</a:t>
            </a:r>
          </a:p>
        </p:txBody>
      </p:sp>
      <p:sp>
        <p:nvSpPr>
          <p:cNvPr id="8" name="Footer Placeholder 7"/>
          <p:cNvSpPr>
            <a:spLocks noGrp="1"/>
          </p:cNvSpPr>
          <p:nvPr>
            <p:ph type="ftr" idx="11"/>
          </p:nvPr>
        </p:nvSpPr>
        <p:spPr/>
        <p:txBody>
          <a:bodyPr/>
          <a:lstStyle>
            <a:lvl1pPr>
              <a:defRPr/>
            </a:lvl1pPr>
          </a:lstStyle>
          <a:p>
            <a:r>
              <a:rPr lang="en-GB"/>
              <a:t>ELI NP Workshop Bucharest</a:t>
            </a:r>
          </a:p>
        </p:txBody>
      </p:sp>
      <p:sp>
        <p:nvSpPr>
          <p:cNvPr id="9" name="Slide Number Placeholder 8"/>
          <p:cNvSpPr>
            <a:spLocks noGrp="1"/>
          </p:cNvSpPr>
          <p:nvPr>
            <p:ph type="sldNum" idx="12"/>
          </p:nvPr>
        </p:nvSpPr>
        <p:spPr/>
        <p:txBody>
          <a:bodyPr/>
          <a:lstStyle>
            <a:lvl1pPr>
              <a:defRPr/>
            </a:lvl1pPr>
          </a:lstStyle>
          <a:p>
            <a:fld id="{921A3FD8-FC96-4E92-AE82-F626534A55D2}" type="slidenum">
              <a:rPr lang="en-GB"/>
              <a:pPr/>
              <a:t>‹N›</a:t>
            </a:fld>
            <a:endParaRPr lang="en-GB"/>
          </a:p>
        </p:txBody>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5A91496F-6EB8-4396-9D0C-EC6DF14E1F98}" type="slidenum">
              <a:rPr lang="en-US"/>
              <a:pPr/>
              <a:t>‹N›</a:t>
            </a:fld>
            <a:endParaRPr lang="en-US"/>
          </a:p>
        </p:txBody>
      </p:sp>
    </p:spTree>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C9CFA15-7317-4BA9-A08D-19EFA1E9E67D}" type="slidenum">
              <a:rPr lang="en-US"/>
              <a:pPr/>
              <a:t>‹N›</a:t>
            </a:fld>
            <a:endParaRPr lang="en-US"/>
          </a:p>
        </p:txBody>
      </p:sp>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893113C-B331-4997-8B14-658FB71C7434}" type="slidenum">
              <a:rPr lang="en-US"/>
              <a:pPr/>
              <a:t>‹N›</a:t>
            </a:fld>
            <a:endParaRPr lang="en-US"/>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756B19D1-2558-4AEB-8AFA-4370D40E5ACB}" type="slidenum">
              <a:rPr lang="en-US"/>
              <a:pPr/>
              <a:t>‹N›</a:t>
            </a:fld>
            <a:endParaRPr lang="en-US"/>
          </a:p>
        </p:txBody>
      </p: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2C8238EE-DCE0-495B-9D0B-6946E02E2869}" type="slidenum">
              <a:rPr lang="en-US"/>
              <a:pPr/>
              <a:t>‹N›</a:t>
            </a:fld>
            <a:endParaRPr lang="en-US"/>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09167F4E-041D-4082-B374-CA000B9608D9}" type="slidenum">
              <a:rPr lang="en-US"/>
              <a:pPr/>
              <a:t>‹N›</a:t>
            </a:fld>
            <a:endParaRPr lang="en-US"/>
          </a:p>
        </p:txBody>
      </p:sp>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55B7CF16-8ADD-4516-9559-480850860584}" type="slidenum">
              <a:rPr lang="en-US"/>
              <a:pPr/>
              <a:t>‹N›</a:t>
            </a:fld>
            <a:endParaRPr lang="en-US"/>
          </a:p>
        </p:txBody>
      </p: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392701D-4040-4735-9B7D-224C5BE7C7A9}" type="slidenum">
              <a:rPr lang="en-US"/>
              <a:pPr/>
              <a:t>‹N›</a:t>
            </a:fld>
            <a:endParaRPr lang="en-US"/>
          </a:p>
        </p:txBody>
      </p:sp>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FDBAFF0C-A95D-40B7-9B45-AAD316639867}" type="slidenum">
              <a:rPr lang="en-US"/>
              <a:pPr/>
              <a:t>‹N›</a:t>
            </a:fld>
            <a:endParaRPr lang="en-US"/>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D6A9D2B1-6FBA-44C8-89DB-B74D042D9B94}" type="slidenum">
              <a:rPr lang="en-US"/>
              <a:pPr/>
              <a:t>‹N›</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it-IT"/>
              <a:t>01/02/2010</a:t>
            </a:r>
          </a:p>
        </p:txBody>
      </p:sp>
      <p:sp>
        <p:nvSpPr>
          <p:cNvPr id="4" name="Footer Placeholder 3"/>
          <p:cNvSpPr>
            <a:spLocks noGrp="1"/>
          </p:cNvSpPr>
          <p:nvPr>
            <p:ph type="ftr" idx="11"/>
          </p:nvPr>
        </p:nvSpPr>
        <p:spPr/>
        <p:txBody>
          <a:bodyPr/>
          <a:lstStyle>
            <a:lvl1pPr>
              <a:defRPr/>
            </a:lvl1pPr>
          </a:lstStyle>
          <a:p>
            <a:r>
              <a:rPr lang="en-GB"/>
              <a:t>ELI NP Workshop Bucharest</a:t>
            </a:r>
          </a:p>
        </p:txBody>
      </p:sp>
      <p:sp>
        <p:nvSpPr>
          <p:cNvPr id="5" name="Slide Number Placeholder 4"/>
          <p:cNvSpPr>
            <a:spLocks noGrp="1"/>
          </p:cNvSpPr>
          <p:nvPr>
            <p:ph type="sldNum" idx="12"/>
          </p:nvPr>
        </p:nvSpPr>
        <p:spPr/>
        <p:txBody>
          <a:bodyPr/>
          <a:lstStyle>
            <a:lvl1pPr>
              <a:defRPr/>
            </a:lvl1pPr>
          </a:lstStyle>
          <a:p>
            <a:fld id="{71B7A3B3-2434-4B7E-8A7E-3795690A9152}" type="slidenum">
              <a:rPr lang="en-GB"/>
              <a:pPr/>
              <a:t>‹N›</a:t>
            </a:fld>
            <a:endParaRPr lang="en-GB"/>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61F924AE-E8A0-477A-998B-C23DAA71FE27}" type="slidenum">
              <a:rPr lang="en-US"/>
              <a:pPr/>
              <a:t>‹N›</a:t>
            </a:fld>
            <a:endParaRPr lang="en-US"/>
          </a:p>
        </p:txBody>
      </p:sp>
    </p:spTree>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AD4A049C-1FC2-4B89-9FDE-DCA5390D9F33}" type="slidenum">
              <a:rPr lang="en-US"/>
              <a:pPr/>
              <a:t>‹N›</a:t>
            </a:fld>
            <a:endParaRPr lang="en-US"/>
          </a:p>
        </p:txBody>
      </p:sp>
    </p:spTree>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95778F73-DF04-4F8D-8FD9-7251456BCF8A}" type="slidenum">
              <a:rPr lang="en-US"/>
              <a:pPr/>
              <a:t>‹N›</a:t>
            </a:fld>
            <a:endParaRPr lang="en-US"/>
          </a:p>
        </p:txBody>
      </p:sp>
    </p:spTree>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34D94AE0-CC20-44F1-826C-A16523632232}" type="slidenum">
              <a:rPr lang="en-US"/>
              <a:pPr/>
              <a:t>‹N›</a:t>
            </a:fld>
            <a:endParaRPr lang="en-US"/>
          </a:p>
        </p:txBody>
      </p:sp>
    </p:spTree>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0716F48-26A8-4BEE-9263-3CCCEAE0D03C}" type="slidenum">
              <a:rPr lang="en-US"/>
              <a:pPr/>
              <a:t>‹N›</a:t>
            </a:fld>
            <a:endParaRPr lang="en-US"/>
          </a:p>
        </p:txBody>
      </p:sp>
    </p:spTree>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B6A3A6E-13C4-4FE0-B089-D6B4BDC387EF}" type="slidenum">
              <a:rPr lang="en-US"/>
              <a:pPr/>
              <a:t>‹N›</a:t>
            </a:fld>
            <a:endParaRPr lang="en-US"/>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866665A-0347-4308-8850-A897249718B0}" type="slidenum">
              <a:rPr lang="en-US"/>
              <a:pPr/>
              <a:t>‹N›</a:t>
            </a:fld>
            <a:endParaRPr lang="en-US"/>
          </a:p>
        </p:txBody>
      </p:sp>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47DF8345-F1D5-4CC8-9664-A1751ABFEFDB}" type="slidenum">
              <a:rPr lang="en-US"/>
              <a:pPr/>
              <a:t>‹N›</a:t>
            </a:fld>
            <a:endParaRPr lang="en-US"/>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E1737CA8-E5D8-4609-A20D-944F455EF5A5}" type="slidenum">
              <a:rPr lang="en-US"/>
              <a:pPr/>
              <a:t>‹N›</a:t>
            </a:fld>
            <a:endParaRPr lang="en-US"/>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54927E9D-67DA-43CA-AA56-79A56F31AC2F}" type="slidenum">
              <a:rPr lang="en-US"/>
              <a:pPr/>
              <a:t>‹N›</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it-IT"/>
              <a:t>01/02/2010</a:t>
            </a:r>
          </a:p>
        </p:txBody>
      </p:sp>
      <p:sp>
        <p:nvSpPr>
          <p:cNvPr id="3" name="Footer Placeholder 2"/>
          <p:cNvSpPr>
            <a:spLocks noGrp="1"/>
          </p:cNvSpPr>
          <p:nvPr>
            <p:ph type="ftr" idx="11"/>
          </p:nvPr>
        </p:nvSpPr>
        <p:spPr/>
        <p:txBody>
          <a:bodyPr/>
          <a:lstStyle>
            <a:lvl1pPr>
              <a:defRPr/>
            </a:lvl1pPr>
          </a:lstStyle>
          <a:p>
            <a:r>
              <a:rPr lang="en-GB"/>
              <a:t>ELI NP Workshop Bucharest</a:t>
            </a:r>
          </a:p>
        </p:txBody>
      </p:sp>
      <p:sp>
        <p:nvSpPr>
          <p:cNvPr id="4" name="Slide Number Placeholder 3"/>
          <p:cNvSpPr>
            <a:spLocks noGrp="1"/>
          </p:cNvSpPr>
          <p:nvPr>
            <p:ph type="sldNum" idx="12"/>
          </p:nvPr>
        </p:nvSpPr>
        <p:spPr/>
        <p:txBody>
          <a:bodyPr/>
          <a:lstStyle>
            <a:lvl1pPr>
              <a:defRPr/>
            </a:lvl1pPr>
          </a:lstStyle>
          <a:p>
            <a:fld id="{C8C15B6C-0B01-47B6-98F8-B52ABF2CD030}" type="slidenum">
              <a:rPr lang="en-GB"/>
              <a:pPr/>
              <a:t>‹N›</a:t>
            </a:fld>
            <a:endParaRPr lang="en-GB"/>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8AF65CBE-7712-4DEA-ADE4-B46AAFFE074D}" type="slidenum">
              <a:rPr lang="en-US"/>
              <a:pPr/>
              <a:t>‹N›</a:t>
            </a:fld>
            <a:endParaRPr lang="en-US"/>
          </a:p>
        </p:txBody>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A773D446-D922-40E9-B8E9-D69AD6DD7802}" type="slidenum">
              <a:rPr lang="en-US"/>
              <a:pPr/>
              <a:t>‹N›</a:t>
            </a:fld>
            <a:endParaRPr lang="en-US"/>
          </a:p>
        </p:txBody>
      </p: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030DFE35-0513-4777-9642-2CE41CEBC655}" type="slidenum">
              <a:rPr lang="en-US"/>
              <a:pPr/>
              <a:t>‹N›</a:t>
            </a:fld>
            <a:endParaRPr lang="en-US"/>
          </a:p>
        </p:txBody>
      </p:sp>
    </p:spTree>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33BFD7C9-77A5-4377-A5F8-7F51AEBAF7A5}" type="slidenum">
              <a:rPr lang="en-US"/>
              <a:pPr/>
              <a:t>‹N›</a:t>
            </a:fld>
            <a:endParaRPr lang="en-US"/>
          </a:p>
        </p:txBody>
      </p:sp>
    </p:spTree>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9D50E7CE-C6AB-425F-82DB-7C22807CB720}" type="slidenum">
              <a:rPr lang="en-US"/>
              <a:pPr/>
              <a:t>‹N›</a:t>
            </a:fld>
            <a:endParaRPr lang="en-US"/>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1CB93B0-00D3-4FA3-86BF-8733E75C08A9}" type="slidenum">
              <a:rPr lang="en-US"/>
              <a:pPr/>
              <a:t>‹N›</a:t>
            </a:fld>
            <a:endParaRPr lang="en-US"/>
          </a:p>
        </p:txBody>
      </p:sp>
    </p:spTree>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14374FF-268F-4CA7-A5E7-BD45B009CF47}" type="slidenum">
              <a:rPr lang="en-US"/>
              <a:pPr/>
              <a:t>‹N›</a:t>
            </a:fld>
            <a:endParaRPr lang="en-US"/>
          </a:p>
        </p:txBody>
      </p:sp>
    </p:spTree>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46F4AFD0-7676-45D1-B975-FD3DA65FB44F}" type="slidenum">
              <a:rPr lang="en-US"/>
              <a:pPr/>
              <a:t>‹N›</a:t>
            </a:fld>
            <a:endParaRPr lang="en-US"/>
          </a:p>
        </p:txBody>
      </p:sp>
    </p:spTree>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41C1BDF9-8A35-4763-B1A4-45C6FEEB0EEB}" type="slidenum">
              <a:rPr lang="en-US"/>
              <a:pPr/>
              <a:t>‹N›</a:t>
            </a:fld>
            <a:endParaRPr lang="en-US"/>
          </a:p>
        </p:txBody>
      </p:sp>
    </p:spTree>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CB8BE2DE-9161-44AC-84C9-1A79EBC9E9AB}" type="slidenum">
              <a:rPr lang="en-US"/>
              <a:pPr/>
              <a:t>‹N›</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344E19CE-2549-4720-85E9-E436621F4EEF}" type="slidenum">
              <a:rPr lang="en-GB"/>
              <a:pPr/>
              <a:t>‹N›</a:t>
            </a:fld>
            <a:endParaRPr lang="en-GB"/>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C7E7AEA5-87B9-4F85-B6D9-7E5730285B64}" type="slidenum">
              <a:rPr lang="en-US"/>
              <a:pPr/>
              <a:t>‹N›</a:t>
            </a:fld>
            <a:endParaRPr lang="en-US"/>
          </a:p>
        </p:txBody>
      </p:sp>
    </p:spTree>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8C8FEEAA-FF35-41E5-9146-6B5C331D320A}" type="slidenum">
              <a:rPr lang="en-US"/>
              <a:pPr/>
              <a:t>‹N›</a:t>
            </a:fld>
            <a:endParaRPr lang="en-US"/>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EEAC29B9-547B-473A-B54B-C3137FCBE332}" type="slidenum">
              <a:rPr lang="en-US"/>
              <a:pPr/>
              <a:t>‹N›</a:t>
            </a:fld>
            <a:endParaRPr lang="en-US"/>
          </a:p>
        </p:txBody>
      </p:sp>
    </p:spTree>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A0DE930A-182E-48B4-8802-4AE5BFAA5937}" type="slidenum">
              <a:rPr lang="en-US"/>
              <a:pPr/>
              <a:t>‹N›</a:t>
            </a:fld>
            <a:endParaRPr lang="en-US"/>
          </a:p>
        </p:txBody>
      </p:sp>
    </p:spTree>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9E044FFB-B42A-433C-93D5-4AAB5C6B843E}" type="slidenum">
              <a:rPr lang="en-US"/>
              <a:pPr/>
              <a:t>‹N›</a:t>
            </a:fld>
            <a:endParaRPr lang="en-US"/>
          </a:p>
        </p:txBody>
      </p:sp>
    </p:spTree>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2AEECFE5-9EE2-4508-A842-81B964E7CD32}" type="slidenum">
              <a:rPr lang="en-US"/>
              <a:pPr/>
              <a:t>‹N›</a:t>
            </a:fld>
            <a:endParaRPr lang="en-US"/>
          </a:p>
        </p:txBody>
      </p:sp>
    </p:spTree>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2E80FBB9-9EC7-4132-A2B2-53363E10D61D}" type="slidenum">
              <a:rPr lang="en-US"/>
              <a:pPr/>
              <a:t>‹N›</a:t>
            </a:fld>
            <a:endParaRPr lang="en-US"/>
          </a:p>
        </p:txBody>
      </p:sp>
    </p:spTree>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C31E6427-E49C-4706-BDF5-B533E6B562F9}" type="slidenum">
              <a:rPr lang="en-US"/>
              <a:pPr/>
              <a:t>‹N›</a:t>
            </a:fld>
            <a:endParaRPr lang="en-US"/>
          </a:p>
        </p:txBody>
      </p:sp>
    </p:spTree>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EC319EF2-AC7D-4A6D-9AEF-6D727768AEBB}" type="slidenum">
              <a:rPr lang="en-US"/>
              <a:pPr/>
              <a:t>‹N›</a:t>
            </a:fld>
            <a:endParaRPr lang="en-US"/>
          </a:p>
        </p:txBody>
      </p:sp>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24327F7F-635F-4310-B86A-89C8EFDED108}" type="slidenum">
              <a:rPr lang="en-US"/>
              <a:pPr/>
              <a:t>‹N›</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00C42688-67E7-4817-83FE-172E4F645CDC}" type="slidenum">
              <a:rPr lang="en-GB"/>
              <a:pPr/>
              <a:t>‹N›</a:t>
            </a:fld>
            <a:endParaRPr lang="en-GB"/>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2BA3CE6-9386-440D-8FA7-447D9D9B703D}" type="slidenum">
              <a:rPr lang="en-US"/>
              <a:pPr/>
              <a:t>‹N›</a:t>
            </a:fld>
            <a:endParaRPr lang="en-US"/>
          </a:p>
        </p:txBody>
      </p:sp>
    </p:spTree>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2C40CF4B-FA44-48B3-8DB2-2D23DECBDC4A}" type="slidenum">
              <a:rPr lang="en-US"/>
              <a:pPr/>
              <a:t>‹N›</a:t>
            </a:fld>
            <a:endParaRPr lang="en-US"/>
          </a:p>
        </p:txBody>
      </p:sp>
    </p:spTree>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D0555751-1A70-4682-99F5-0CBC6C2793A5}" type="slidenum">
              <a:rPr lang="en-US"/>
              <a:pPr/>
              <a:t>‹N›</a:t>
            </a:fld>
            <a:endParaRPr lang="en-US"/>
          </a:p>
        </p:txBody>
      </p:sp>
    </p:spTree>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1FD9D44C-7783-4937-AF88-55B0645DC184}" type="slidenum">
              <a:rPr lang="en-US"/>
              <a:pPr/>
              <a:t>‹N›</a:t>
            </a:fld>
            <a:endParaRPr lang="en-US"/>
          </a:p>
        </p:txBody>
      </p:sp>
    </p:spTree>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5F511E63-371F-40A8-8DA9-C44A34AD8D20}" type="slidenum">
              <a:rPr lang="en-US"/>
              <a:pPr/>
              <a:t>‹N›</a:t>
            </a:fld>
            <a:endParaRPr lang="en-US"/>
          </a:p>
        </p:txBody>
      </p:sp>
    </p:spTree>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B40FAC44-980D-4873-9724-4EFC078CE6AB}" type="slidenum">
              <a:rPr lang="en-US"/>
              <a:pPr/>
              <a:t>‹N›</a:t>
            </a:fld>
            <a:endParaRPr lang="en-US"/>
          </a:p>
        </p:txBody>
      </p:sp>
    </p:spTree>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19DA3DF-287E-4EC6-8272-1462084EBB2C}" type="slidenum">
              <a:rPr lang="en-US"/>
              <a:pPr/>
              <a:t>‹N›</a:t>
            </a:fld>
            <a:endParaRPr lang="en-US"/>
          </a:p>
        </p:txBody>
      </p:sp>
    </p:spTree>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323AE1E-560D-401E-860E-369055A5A875}" type="slidenum">
              <a:rPr lang="en-US"/>
              <a:pPr/>
              <a:t>‹N›</a:t>
            </a:fld>
            <a:endParaRPr lang="en-US"/>
          </a:p>
        </p:txBody>
      </p:sp>
    </p:spTree>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CAB1B44-DFBC-476C-9BAD-A958B65A1448}" type="slidenum">
              <a:rPr lang="en-US"/>
              <a:pPr/>
              <a:t>‹N›</a:t>
            </a:fld>
            <a:endParaRPr lang="en-US"/>
          </a:p>
        </p:txBody>
      </p:sp>
    </p:spTree>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6AF64F2-D48D-42A7-8E0F-2893C5B652D0}" type="slidenum">
              <a:rPr lang="en-US"/>
              <a:pPr/>
              <a:t>‹N›</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14F0E25B-C5AC-4303-89E9-AF3EF1CF6439}" type="slidenum">
              <a:rPr lang="en-GB"/>
              <a:pPr/>
              <a:t>‹N›</a:t>
            </a:fld>
            <a:endParaRPr lang="en-GB"/>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7081E1AC-8A19-430F-9E2E-519486DB2F9A}" type="slidenum">
              <a:rPr lang="en-US"/>
              <a:pPr/>
              <a:t>‹N›</a:t>
            </a:fld>
            <a:endParaRPr lang="en-US"/>
          </a:p>
        </p:txBody>
      </p:sp>
    </p:spTree>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3942E13-0B4B-4C73-AA5F-86E94FA06CA4}" type="slidenum">
              <a:rPr lang="en-US"/>
              <a:pPr/>
              <a:t>‹N›</a:t>
            </a:fld>
            <a:endParaRPr lang="en-US"/>
          </a:p>
        </p:txBody>
      </p:sp>
    </p:spTree>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71D9D870-FE42-415D-9BAC-82CC717556A3}" type="slidenum">
              <a:rPr lang="en-US"/>
              <a:pPr/>
              <a:t>‹N›</a:t>
            </a:fld>
            <a:endParaRPr lang="en-US"/>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F7DAE324-C786-424E-89B1-68B88D27839E}" type="slidenum">
              <a:rPr lang="en-US"/>
              <a:pPr/>
              <a:t>‹N›</a:t>
            </a:fld>
            <a:endParaRPr lang="en-US"/>
          </a:p>
        </p:txBody>
      </p:sp>
    </p:spTree>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747710F9-C3FE-4F06-9188-5A1E86D5F2F4}" type="slidenum">
              <a:rPr lang="en-US"/>
              <a:pPr/>
              <a:t>‹N›</a:t>
            </a:fld>
            <a:endParaRPr lang="en-US"/>
          </a:p>
        </p:txBody>
      </p:sp>
    </p:spTree>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C590399D-7B51-41EE-A22C-6B5E33CC2754}" type="slidenum">
              <a:rPr lang="en-US"/>
              <a:pPr/>
              <a:t>‹N›</a:t>
            </a:fld>
            <a:endParaRPr lang="en-US"/>
          </a:p>
        </p:txBody>
      </p:sp>
    </p:spTree>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723B2507-3810-4053-A011-71CB4E793165}" type="slidenum">
              <a:rPr lang="en-US"/>
              <a:pPr/>
              <a:t>‹N›</a:t>
            </a:fld>
            <a:endParaRPr lang="en-US"/>
          </a:p>
        </p:txBody>
      </p:sp>
    </p:spTree>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ED89E100-F8A2-4022-9E3E-431E5E6BE28B}" type="slidenum">
              <a:rPr lang="en-US"/>
              <a:pPr/>
              <a:t>‹N›</a:t>
            </a:fld>
            <a:endParaRPr lang="en-US"/>
          </a:p>
        </p:txBody>
      </p:sp>
    </p:spTree>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B4F3F86-34F3-48F8-9D91-35D6FB8207F6}" type="slidenum">
              <a:rPr lang="en-US"/>
              <a:pPr/>
              <a:t>‹N›</a:t>
            </a:fld>
            <a:endParaRPr lang="en-US"/>
          </a:p>
        </p:txBody>
      </p:sp>
    </p:spTree>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C08AE54-CB75-4FCA-844A-7832A9F66231}" type="slidenum">
              <a:rPr lang="en-US"/>
              <a:pPr/>
              <a:t>‹N›</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87325"/>
            <a:ext cx="2052638" cy="653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7325"/>
            <a:ext cx="6010275" cy="653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2B061475-50BA-4E6B-8833-C12E3ACBB6C7}" type="slidenum">
              <a:rPr lang="en-GB"/>
              <a:pPr/>
              <a:t>‹N›</a:t>
            </a:fld>
            <a:endParaRPr lang="en-GB"/>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99148D27-F3C7-4704-B1E6-41C4ABCE9A70}" type="slidenum">
              <a:rPr lang="en-US"/>
              <a:pPr/>
              <a:t>‹N›</a:t>
            </a:fld>
            <a:endParaRPr lang="en-US"/>
          </a:p>
        </p:txBody>
      </p:sp>
    </p:spTree>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FB4B3AF6-A100-4A5F-A47D-848F970E204B}" type="slidenum">
              <a:rPr lang="en-US"/>
              <a:pPr/>
              <a:t>‹N›</a:t>
            </a:fld>
            <a:endParaRPr lang="en-US"/>
          </a:p>
        </p:txBody>
      </p:sp>
    </p:spTree>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CA9C372A-AB7C-45A3-9ADD-5DA0B7552881}" type="slidenum">
              <a:rPr lang="en-US"/>
              <a:pPr/>
              <a:t>‹N›</a:t>
            </a:fld>
            <a:endParaRPr lang="en-US"/>
          </a:p>
        </p:txBody>
      </p:sp>
    </p:spTree>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1E7B2702-5178-4E2F-89B2-C30461D0DAD8}" type="slidenum">
              <a:rPr lang="en-US"/>
              <a:pPr/>
              <a:t>‹N›</a:t>
            </a:fld>
            <a:endParaRPr lang="en-US"/>
          </a:p>
        </p:txBody>
      </p:sp>
    </p:spTree>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4918D4FA-B468-45AD-BAB4-7E36F3AF3D19}" type="slidenum">
              <a:rPr lang="en-US"/>
              <a:pPr/>
              <a:t>‹N›</a:t>
            </a:fld>
            <a:endParaRPr lang="en-US"/>
          </a:p>
        </p:txBody>
      </p:sp>
    </p:spTree>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09910ABF-F2BC-437B-B330-DC7099588355}" type="slidenum">
              <a:rPr lang="en-US"/>
              <a:pPr/>
              <a:t>‹N›</a:t>
            </a:fld>
            <a:endParaRPr lang="en-US"/>
          </a:p>
        </p:txBody>
      </p:sp>
    </p:spTree>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50BEBAFF-3440-4E85-A59A-67620A9BFDBC}" type="slidenum">
              <a:rPr lang="en-US"/>
              <a:pPr/>
              <a:t>‹N›</a:t>
            </a:fld>
            <a:endParaRPr lang="en-US"/>
          </a:p>
        </p:txBody>
      </p:sp>
    </p:spTree>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EBD13E8B-13E6-4CDC-A674-0C664ED74E48}" type="slidenum">
              <a:rPr lang="en-US"/>
              <a:pPr/>
              <a:t>‹N›</a:t>
            </a:fld>
            <a:endParaRPr lang="en-US"/>
          </a:p>
        </p:txBody>
      </p:sp>
    </p:spTree>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FFBCCA22-2930-43A6-ADF8-D05DF9FEC2FA}" type="slidenum">
              <a:rPr lang="en-US"/>
              <a:pPr/>
              <a:t>‹N›</a:t>
            </a:fld>
            <a:endParaRPr lang="en-US"/>
          </a:p>
        </p:txBody>
      </p:sp>
    </p:spTree>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EB205FC-DC37-408A-87B6-399DA171FD95}" type="slidenum">
              <a:rPr lang="en-US"/>
              <a:pPr/>
              <a:t>‹N›</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D5B93675-F7E3-433B-A4E0-F6DB57AED046}" type="slidenum">
              <a:rPr lang="en-GB"/>
              <a:pPr/>
              <a:t>‹N›</a:t>
            </a:fld>
            <a:endParaRPr lang="en-GB"/>
          </a:p>
        </p:txBody>
      </p:sp>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32F8DF8-4425-4614-A1C1-784FA9B2CBB1}" type="slidenum">
              <a:rPr lang="en-US"/>
              <a:pPr/>
              <a:t>‹N›</a:t>
            </a:fld>
            <a:endParaRPr lang="en-US"/>
          </a:p>
        </p:txBody>
      </p:sp>
    </p:spTree>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9228CC39-B304-40B1-B903-EE03EBC806A6}" type="slidenum">
              <a:rPr lang="en-US"/>
              <a:pPr/>
              <a:t>‹N›</a:t>
            </a:fld>
            <a:endParaRPr lang="en-US"/>
          </a:p>
        </p:txBody>
      </p:sp>
    </p:spTree>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236C10F2-037C-4434-8F14-5B2A5699F812}" type="slidenum">
              <a:rPr lang="en-US"/>
              <a:pPr/>
              <a:t>‹N›</a:t>
            </a:fld>
            <a:endParaRPr lang="en-US"/>
          </a:p>
        </p:txBody>
      </p:sp>
    </p:spTree>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E8F1CFEB-0CA8-403D-9B25-27C624E312AB}" type="slidenum">
              <a:rPr lang="en-US"/>
              <a:pPr/>
              <a:t>‹N›</a:t>
            </a:fld>
            <a:endParaRPr lang="en-US"/>
          </a:p>
        </p:txBody>
      </p:sp>
    </p:spTree>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5B0B2B38-5F6A-47AC-8348-BE15FED9529E}" type="slidenum">
              <a:rPr lang="en-US"/>
              <a:pPr/>
              <a:t>‹N›</a:t>
            </a:fld>
            <a:endParaRPr lang="en-US"/>
          </a:p>
        </p:txBody>
      </p:sp>
    </p:spTree>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29075"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604963"/>
            <a:ext cx="4030663" cy="4510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FB26E441-032B-4AED-A825-994F0BCBB5EB}" type="slidenum">
              <a:rPr lang="en-US"/>
              <a:pPr/>
              <a:t>‹N›</a:t>
            </a:fld>
            <a:endParaRPr lang="en-US"/>
          </a:p>
        </p:txBody>
      </p:sp>
    </p:spTree>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62C647D5-4D49-4226-A6C6-CB4B25D98B6F}" type="slidenum">
              <a:rPr lang="en-US"/>
              <a:pPr/>
              <a:t>‹N›</a:t>
            </a:fld>
            <a:endParaRPr lang="en-US"/>
          </a:p>
        </p:txBody>
      </p:sp>
    </p:spTree>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4FE8E634-2531-4678-A139-8C969AB611C8}" type="slidenum">
              <a:rPr lang="en-US"/>
              <a:pPr/>
              <a:t>‹N›</a:t>
            </a:fld>
            <a:endParaRPr lang="en-US"/>
          </a:p>
        </p:txBody>
      </p:sp>
    </p:spTree>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D44E3579-8F00-40A5-AE5D-0879A942B879}" type="slidenum">
              <a:rPr lang="en-US"/>
              <a:pPr/>
              <a:t>‹N›</a:t>
            </a:fld>
            <a:endParaRPr lang="en-US"/>
          </a:p>
        </p:txBody>
      </p:sp>
    </p:spTree>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DA24B31-C578-4D96-B162-830C782205B0}" type="slidenum">
              <a:rPr lang="en-US"/>
              <a:pPr/>
              <a:t>‹N›</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5C505916-3102-46E5-8247-03F61E615C51}" type="slidenum">
              <a:rPr lang="en-GB"/>
              <a:pPr/>
              <a:t>‹N›</a:t>
            </a:fld>
            <a:endParaRPr lang="en-GB"/>
          </a:p>
        </p:txBody>
      </p:sp>
    </p:spTree>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1D32222-BB00-4334-B166-62F59615CF3D}" type="slidenum">
              <a:rPr lang="en-US"/>
              <a:pPr/>
              <a:t>‹N›</a:t>
            </a:fld>
            <a:endParaRPr lang="en-US"/>
          </a:p>
        </p:txBody>
      </p:sp>
    </p:spTree>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CFB9DE6-3E53-49E1-B054-15DF361D559A}" type="slidenum">
              <a:rPr lang="en-US"/>
              <a:pPr/>
              <a:t>‹N›</a:t>
            </a:fld>
            <a:endParaRPr lang="en-US"/>
          </a:p>
        </p:txBody>
      </p:sp>
    </p:spTree>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273050"/>
            <a:ext cx="2052638"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0710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0E6CCAF4-7E08-4D57-996F-92335BE15214}" type="slidenum">
              <a:rPr lang="en-US"/>
              <a:pPr/>
              <a:t>‹N›</a:t>
            </a:fld>
            <a:endParaRPr lang="en-US"/>
          </a:p>
        </p:txBody>
      </p:sp>
    </p:spTree>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86A42EB-307E-4EBE-BC0D-A0BE48948E6B}" type="slidenum">
              <a:rPr lang="en-US"/>
              <a:pPr/>
              <a:t>‹N›</a:t>
            </a:fld>
            <a:endParaRPr lang="en-US"/>
          </a:p>
        </p:txBody>
      </p:sp>
    </p:spTree>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70B096B-AC90-4A04-90F1-53E505AEEAAC}" type="slidenum">
              <a:rPr lang="en-US"/>
              <a:pPr/>
              <a:t>‹N›</a:t>
            </a:fld>
            <a:endParaRPr lang="en-US"/>
          </a:p>
        </p:txBody>
      </p:sp>
    </p:spTree>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51A8168-47E8-4257-86C3-004845177F26}" type="slidenum">
              <a:rPr lang="en-US"/>
              <a:pPr/>
              <a:t>‹N›</a:t>
            </a:fld>
            <a:endParaRPr lang="en-US"/>
          </a:p>
        </p:txBody>
      </p:sp>
    </p:spTree>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2463" y="1795463"/>
            <a:ext cx="3933825"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8688" y="1795463"/>
            <a:ext cx="3935412"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71B62F6-3442-4299-82C1-44B3424C5E49}" type="slidenum">
              <a:rPr lang="en-US"/>
              <a:pPr/>
              <a:t>‹N›</a:t>
            </a:fld>
            <a:endParaRPr lang="en-US"/>
          </a:p>
        </p:txBody>
      </p:sp>
    </p:spTree>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A9759E3-7994-4A93-B165-DE926CAFD8D5}" type="slidenum">
              <a:rPr lang="en-US"/>
              <a:pPr/>
              <a:t>‹N›</a:t>
            </a:fld>
            <a:endParaRPr lang="en-US"/>
          </a:p>
        </p:txBody>
      </p:sp>
    </p:spTree>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967803A-9A61-4079-B6C3-9255EE4B03E3}" type="slidenum">
              <a:rPr lang="en-US"/>
              <a:pPr/>
              <a:t>‹N›</a:t>
            </a:fld>
            <a:endParaRPr lang="en-US"/>
          </a:p>
        </p:txBody>
      </p:sp>
    </p:spTree>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7EF6A4D-9F22-42F9-B7D9-5385E84E3476}" type="slidenum">
              <a:rPr lang="en-US"/>
              <a:pPr/>
              <a:t>‹N›</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4ECC80B7-5042-4D78-8B8E-8453C9576F29}" type="slidenum">
              <a:rPr lang="en-GB"/>
              <a:pPr/>
              <a:t>‹N›</a:t>
            </a:fld>
            <a:endParaRPr lang="en-GB"/>
          </a:p>
        </p:txBody>
      </p:sp>
    </p:spTree>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9A75BA5-0EF1-4975-85D9-B2538E3B03DB}" type="slidenum">
              <a:rPr lang="en-US"/>
              <a:pPr/>
              <a:t>‹N›</a:t>
            </a:fld>
            <a:endParaRPr lang="en-US"/>
          </a:p>
        </p:txBody>
      </p:sp>
    </p:spTree>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33A3ADE-EEC1-4D5C-AA05-B36352004A47}" type="slidenum">
              <a:rPr lang="en-US"/>
              <a:pPr/>
              <a:t>‹N›</a:t>
            </a:fld>
            <a:endParaRPr lang="en-US"/>
          </a:p>
        </p:txBody>
      </p:sp>
    </p:spTree>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50B6294-2CD1-4688-917B-5CBFAA9FFF53}" type="slidenum">
              <a:rPr lang="en-US"/>
              <a:pPr/>
              <a:t>‹N›</a:t>
            </a:fld>
            <a:endParaRPr lang="en-US"/>
          </a:p>
        </p:txBody>
      </p:sp>
    </p:spTree>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273050"/>
            <a:ext cx="2054225" cy="5489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11863" cy="5489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BFD4336-35C4-4E1C-994C-0F985F32CA08}" type="slidenum">
              <a:rPr lang="en-US"/>
              <a:pPr/>
              <a:t>‹N›</a:t>
            </a:fld>
            <a:endParaRPr lang="en-US"/>
          </a:p>
        </p:txBody>
      </p:sp>
    </p:spTree>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en-US"/>
              <a:t>5/24/13</a:t>
            </a:r>
          </a:p>
        </p:txBody>
      </p:sp>
      <p:sp>
        <p:nvSpPr>
          <p:cNvPr id="5" name="Slide Number Placeholder 4"/>
          <p:cNvSpPr>
            <a:spLocks noGrp="1"/>
          </p:cNvSpPr>
          <p:nvPr>
            <p:ph type="sldNum" idx="11"/>
          </p:nvPr>
        </p:nvSpPr>
        <p:spPr/>
        <p:txBody>
          <a:bodyPr/>
          <a:lstStyle>
            <a:lvl1pPr>
              <a:defRPr/>
            </a:lvl1pPr>
          </a:lstStyle>
          <a:p>
            <a:fld id="{356D9093-342C-4CB3-8F3F-FC97D44EB0F9}" type="slidenum">
              <a:rPr lang="en-US"/>
              <a:pPr/>
              <a:t>‹N›</a:t>
            </a:fld>
            <a:endParaRPr lang="en-US"/>
          </a:p>
        </p:txBody>
      </p:sp>
    </p:spTree>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US"/>
              <a:t>5/24/13</a:t>
            </a:r>
          </a:p>
        </p:txBody>
      </p:sp>
      <p:sp>
        <p:nvSpPr>
          <p:cNvPr id="5" name="Slide Number Placeholder 4"/>
          <p:cNvSpPr>
            <a:spLocks noGrp="1"/>
          </p:cNvSpPr>
          <p:nvPr>
            <p:ph type="sldNum" idx="11"/>
          </p:nvPr>
        </p:nvSpPr>
        <p:spPr/>
        <p:txBody>
          <a:bodyPr/>
          <a:lstStyle>
            <a:lvl1pPr>
              <a:defRPr/>
            </a:lvl1pPr>
          </a:lstStyle>
          <a:p>
            <a:fld id="{20D379A3-B183-4187-A126-89C7E159247B}" type="slidenum">
              <a:rPr lang="en-US"/>
              <a:pPr/>
              <a:t>‹N›</a:t>
            </a:fld>
            <a:endParaRPr lang="en-US"/>
          </a:p>
        </p:txBody>
      </p:sp>
    </p:spTree>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en-US"/>
              <a:t>5/24/13</a:t>
            </a:r>
          </a:p>
        </p:txBody>
      </p:sp>
      <p:sp>
        <p:nvSpPr>
          <p:cNvPr id="5" name="Slide Number Placeholder 4"/>
          <p:cNvSpPr>
            <a:spLocks noGrp="1"/>
          </p:cNvSpPr>
          <p:nvPr>
            <p:ph type="sldNum" idx="11"/>
          </p:nvPr>
        </p:nvSpPr>
        <p:spPr/>
        <p:txBody>
          <a:bodyPr/>
          <a:lstStyle>
            <a:lvl1pPr>
              <a:defRPr/>
            </a:lvl1pPr>
          </a:lstStyle>
          <a:p>
            <a:fld id="{C1ACBA38-2A20-43F0-A51C-A41013E37DB6}" type="slidenum">
              <a:rPr lang="en-US"/>
              <a:pPr/>
              <a:t>‹N›</a:t>
            </a:fld>
            <a:endParaRPr lang="en-US"/>
          </a:p>
        </p:txBody>
      </p:sp>
    </p:spTree>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3838"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600200"/>
            <a:ext cx="4033837"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en-US"/>
              <a:t>5/24/13</a:t>
            </a:r>
          </a:p>
        </p:txBody>
      </p:sp>
      <p:sp>
        <p:nvSpPr>
          <p:cNvPr id="6" name="Slide Number Placeholder 5"/>
          <p:cNvSpPr>
            <a:spLocks noGrp="1"/>
          </p:cNvSpPr>
          <p:nvPr>
            <p:ph type="sldNum" idx="11"/>
          </p:nvPr>
        </p:nvSpPr>
        <p:spPr/>
        <p:txBody>
          <a:bodyPr/>
          <a:lstStyle>
            <a:lvl1pPr>
              <a:defRPr/>
            </a:lvl1pPr>
          </a:lstStyle>
          <a:p>
            <a:fld id="{A3D18E4F-EDCF-4D89-9ADC-B9A418C666E1}" type="slidenum">
              <a:rPr lang="en-US"/>
              <a:pPr/>
              <a:t>‹N›</a:t>
            </a:fld>
            <a:endParaRPr lang="en-US"/>
          </a:p>
        </p:txBody>
      </p:sp>
    </p:spTree>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en-US"/>
              <a:t>5/24/13</a:t>
            </a:r>
          </a:p>
        </p:txBody>
      </p:sp>
      <p:sp>
        <p:nvSpPr>
          <p:cNvPr id="8" name="Slide Number Placeholder 7"/>
          <p:cNvSpPr>
            <a:spLocks noGrp="1"/>
          </p:cNvSpPr>
          <p:nvPr>
            <p:ph type="sldNum" idx="11"/>
          </p:nvPr>
        </p:nvSpPr>
        <p:spPr/>
        <p:txBody>
          <a:bodyPr/>
          <a:lstStyle>
            <a:lvl1pPr>
              <a:defRPr/>
            </a:lvl1pPr>
          </a:lstStyle>
          <a:p>
            <a:fld id="{2CE6B3D1-19CA-4640-A6DD-471D942DC44B}" type="slidenum">
              <a:rPr lang="en-US"/>
              <a:pPr/>
              <a:t>‹N›</a:t>
            </a:fld>
            <a:endParaRPr lang="en-US"/>
          </a:p>
        </p:txBody>
      </p:sp>
    </p:spTree>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en-US"/>
              <a:t>5/24/13</a:t>
            </a:r>
          </a:p>
        </p:txBody>
      </p:sp>
      <p:sp>
        <p:nvSpPr>
          <p:cNvPr id="4" name="Slide Number Placeholder 3"/>
          <p:cNvSpPr>
            <a:spLocks noGrp="1"/>
          </p:cNvSpPr>
          <p:nvPr>
            <p:ph type="sldNum" idx="11"/>
          </p:nvPr>
        </p:nvSpPr>
        <p:spPr/>
        <p:txBody>
          <a:bodyPr/>
          <a:lstStyle>
            <a:lvl1pPr>
              <a:defRPr/>
            </a:lvl1pPr>
          </a:lstStyle>
          <a:p>
            <a:fld id="{61F7F9C8-6D1C-4517-BF00-C884EBB5F2CF}" type="slidenum">
              <a:rPr lang="en-US"/>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E29B4855-BA9F-42CA-A887-EB3741EE518E}" type="slidenum">
              <a:rPr lang="it-IT"/>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00125"/>
            <a:ext cx="4030663"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000125"/>
            <a:ext cx="4032250"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358B822B-56A4-4A46-A414-7899C3C6D2F8}" type="slidenum">
              <a:rPr lang="en-GB"/>
              <a:pPr/>
              <a:t>‹N›</a:t>
            </a:fld>
            <a:endParaRPr lang="en-GB"/>
          </a:p>
        </p:txBody>
      </p:sp>
    </p:spTree>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t>5/24/13</a:t>
            </a:r>
          </a:p>
        </p:txBody>
      </p:sp>
      <p:sp>
        <p:nvSpPr>
          <p:cNvPr id="3" name="Slide Number Placeholder 2"/>
          <p:cNvSpPr>
            <a:spLocks noGrp="1"/>
          </p:cNvSpPr>
          <p:nvPr>
            <p:ph type="sldNum" idx="11"/>
          </p:nvPr>
        </p:nvSpPr>
        <p:spPr/>
        <p:txBody>
          <a:bodyPr/>
          <a:lstStyle>
            <a:lvl1pPr>
              <a:defRPr/>
            </a:lvl1pPr>
          </a:lstStyle>
          <a:p>
            <a:fld id="{36732B62-048F-4419-99B9-62B5DBD8D745}" type="slidenum">
              <a:rPr lang="en-US"/>
              <a:pPr/>
              <a:t>‹N›</a:t>
            </a:fld>
            <a:endParaRPr lang="en-US"/>
          </a:p>
        </p:txBody>
      </p:sp>
    </p:spTree>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en-US"/>
              <a:t>5/24/13</a:t>
            </a:r>
          </a:p>
        </p:txBody>
      </p:sp>
      <p:sp>
        <p:nvSpPr>
          <p:cNvPr id="6" name="Slide Number Placeholder 5"/>
          <p:cNvSpPr>
            <a:spLocks noGrp="1"/>
          </p:cNvSpPr>
          <p:nvPr>
            <p:ph type="sldNum" idx="11"/>
          </p:nvPr>
        </p:nvSpPr>
        <p:spPr/>
        <p:txBody>
          <a:bodyPr/>
          <a:lstStyle>
            <a:lvl1pPr>
              <a:defRPr/>
            </a:lvl1pPr>
          </a:lstStyle>
          <a:p>
            <a:fld id="{BA1B529E-14E6-4935-8C8A-C5922D171633}" type="slidenum">
              <a:rPr lang="en-US"/>
              <a:pPr/>
              <a:t>‹N›</a:t>
            </a:fld>
            <a:endParaRPr lang="en-US"/>
          </a:p>
        </p:txBody>
      </p:sp>
    </p:spTree>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en-US"/>
              <a:t>5/24/13</a:t>
            </a:r>
          </a:p>
        </p:txBody>
      </p:sp>
      <p:sp>
        <p:nvSpPr>
          <p:cNvPr id="6" name="Slide Number Placeholder 5"/>
          <p:cNvSpPr>
            <a:spLocks noGrp="1"/>
          </p:cNvSpPr>
          <p:nvPr>
            <p:ph type="sldNum" idx="11"/>
          </p:nvPr>
        </p:nvSpPr>
        <p:spPr/>
        <p:txBody>
          <a:bodyPr/>
          <a:lstStyle>
            <a:lvl1pPr>
              <a:defRPr/>
            </a:lvl1pPr>
          </a:lstStyle>
          <a:p>
            <a:fld id="{7CA842E4-280F-47E5-9DAB-EE0D53AD37AF}" type="slidenum">
              <a:rPr lang="en-US"/>
              <a:pPr/>
              <a:t>‹N›</a:t>
            </a:fld>
            <a:endParaRPr lang="en-US"/>
          </a:p>
        </p:txBody>
      </p:sp>
    </p:spTree>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US"/>
              <a:t>5/24/13</a:t>
            </a:r>
          </a:p>
        </p:txBody>
      </p:sp>
      <p:sp>
        <p:nvSpPr>
          <p:cNvPr id="5" name="Slide Number Placeholder 4"/>
          <p:cNvSpPr>
            <a:spLocks noGrp="1"/>
          </p:cNvSpPr>
          <p:nvPr>
            <p:ph type="sldNum" idx="11"/>
          </p:nvPr>
        </p:nvSpPr>
        <p:spPr/>
        <p:txBody>
          <a:bodyPr/>
          <a:lstStyle>
            <a:lvl1pPr>
              <a:defRPr/>
            </a:lvl1pPr>
          </a:lstStyle>
          <a:p>
            <a:fld id="{81F261E6-EEBF-493C-94E3-EE0950D82387}" type="slidenum">
              <a:rPr lang="en-US"/>
              <a:pPr/>
              <a:t>‹N›</a:t>
            </a:fld>
            <a:endParaRPr lang="en-US"/>
          </a:p>
        </p:txBody>
      </p:sp>
    </p:spTree>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274638"/>
            <a:ext cx="2054225" cy="584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3450" cy="584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US"/>
              <a:t>5/24/13</a:t>
            </a:r>
          </a:p>
        </p:txBody>
      </p:sp>
      <p:sp>
        <p:nvSpPr>
          <p:cNvPr id="5" name="Slide Number Placeholder 4"/>
          <p:cNvSpPr>
            <a:spLocks noGrp="1"/>
          </p:cNvSpPr>
          <p:nvPr>
            <p:ph type="sldNum" idx="11"/>
          </p:nvPr>
        </p:nvSpPr>
        <p:spPr/>
        <p:txBody>
          <a:bodyPr/>
          <a:lstStyle>
            <a:lvl1pPr>
              <a:defRPr/>
            </a:lvl1pPr>
          </a:lstStyle>
          <a:p>
            <a:fld id="{6A695AAB-A078-4010-95AA-E291CBBB772F}" type="slidenum">
              <a:rPr lang="en-US"/>
              <a:pPr/>
              <a:t>‹N›</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it-IT"/>
              <a:t>01/02/2010</a:t>
            </a:r>
          </a:p>
        </p:txBody>
      </p:sp>
      <p:sp>
        <p:nvSpPr>
          <p:cNvPr id="8" name="Footer Placeholder 7"/>
          <p:cNvSpPr>
            <a:spLocks noGrp="1"/>
          </p:cNvSpPr>
          <p:nvPr>
            <p:ph type="ftr" idx="11"/>
          </p:nvPr>
        </p:nvSpPr>
        <p:spPr/>
        <p:txBody>
          <a:bodyPr/>
          <a:lstStyle>
            <a:lvl1pPr>
              <a:defRPr/>
            </a:lvl1pPr>
          </a:lstStyle>
          <a:p>
            <a:r>
              <a:rPr lang="en-GB"/>
              <a:t>ELI NP Workshop Bucharest</a:t>
            </a:r>
          </a:p>
        </p:txBody>
      </p:sp>
      <p:sp>
        <p:nvSpPr>
          <p:cNvPr id="9" name="Slide Number Placeholder 8"/>
          <p:cNvSpPr>
            <a:spLocks noGrp="1"/>
          </p:cNvSpPr>
          <p:nvPr>
            <p:ph type="sldNum" idx="12"/>
          </p:nvPr>
        </p:nvSpPr>
        <p:spPr/>
        <p:txBody>
          <a:bodyPr/>
          <a:lstStyle>
            <a:lvl1pPr>
              <a:defRPr/>
            </a:lvl1pPr>
          </a:lstStyle>
          <a:p>
            <a:fld id="{D264E851-E19D-4D1B-9091-4C14564907BA}" type="slidenum">
              <a:rPr lang="en-GB"/>
              <a:pPr/>
              <a:t>‹N›</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it-IT"/>
              <a:t>01/02/2010</a:t>
            </a:r>
          </a:p>
        </p:txBody>
      </p:sp>
      <p:sp>
        <p:nvSpPr>
          <p:cNvPr id="4" name="Footer Placeholder 3"/>
          <p:cNvSpPr>
            <a:spLocks noGrp="1"/>
          </p:cNvSpPr>
          <p:nvPr>
            <p:ph type="ftr" idx="11"/>
          </p:nvPr>
        </p:nvSpPr>
        <p:spPr/>
        <p:txBody>
          <a:bodyPr/>
          <a:lstStyle>
            <a:lvl1pPr>
              <a:defRPr/>
            </a:lvl1pPr>
          </a:lstStyle>
          <a:p>
            <a:r>
              <a:rPr lang="en-GB"/>
              <a:t>ELI NP Workshop Bucharest</a:t>
            </a:r>
          </a:p>
        </p:txBody>
      </p:sp>
      <p:sp>
        <p:nvSpPr>
          <p:cNvPr id="5" name="Slide Number Placeholder 4"/>
          <p:cNvSpPr>
            <a:spLocks noGrp="1"/>
          </p:cNvSpPr>
          <p:nvPr>
            <p:ph type="sldNum" idx="12"/>
          </p:nvPr>
        </p:nvSpPr>
        <p:spPr/>
        <p:txBody>
          <a:bodyPr/>
          <a:lstStyle>
            <a:lvl1pPr>
              <a:defRPr/>
            </a:lvl1pPr>
          </a:lstStyle>
          <a:p>
            <a:fld id="{6365DC33-5944-4F98-B499-FBDD99DA5E8F}" type="slidenum">
              <a:rPr lang="en-GB"/>
              <a:pPr/>
              <a:t>‹N›</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it-IT"/>
              <a:t>01/02/2010</a:t>
            </a:r>
          </a:p>
        </p:txBody>
      </p:sp>
      <p:sp>
        <p:nvSpPr>
          <p:cNvPr id="3" name="Footer Placeholder 2"/>
          <p:cNvSpPr>
            <a:spLocks noGrp="1"/>
          </p:cNvSpPr>
          <p:nvPr>
            <p:ph type="ftr" idx="11"/>
          </p:nvPr>
        </p:nvSpPr>
        <p:spPr/>
        <p:txBody>
          <a:bodyPr/>
          <a:lstStyle>
            <a:lvl1pPr>
              <a:defRPr/>
            </a:lvl1pPr>
          </a:lstStyle>
          <a:p>
            <a:r>
              <a:rPr lang="en-GB"/>
              <a:t>ELI NP Workshop Bucharest</a:t>
            </a:r>
          </a:p>
        </p:txBody>
      </p:sp>
      <p:sp>
        <p:nvSpPr>
          <p:cNvPr id="4" name="Slide Number Placeholder 3"/>
          <p:cNvSpPr>
            <a:spLocks noGrp="1"/>
          </p:cNvSpPr>
          <p:nvPr>
            <p:ph type="sldNum" idx="12"/>
          </p:nvPr>
        </p:nvSpPr>
        <p:spPr/>
        <p:txBody>
          <a:bodyPr/>
          <a:lstStyle>
            <a:lvl1pPr>
              <a:defRPr/>
            </a:lvl1pPr>
          </a:lstStyle>
          <a:p>
            <a:fld id="{DD048E7E-BEC9-4071-986C-ED6840317442}" type="slidenum">
              <a:rPr lang="en-GB"/>
              <a:pPr/>
              <a:t>‹N›</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35DB997D-DE03-413A-9AE1-E6DCAB05E528}" type="slidenum">
              <a:rPr lang="en-GB"/>
              <a:pPr/>
              <a:t>‹N›</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C2DE53BA-67AF-4143-BE12-57974639B7BF}" type="slidenum">
              <a:rPr lang="en-GB"/>
              <a:pPr/>
              <a:t>‹N›</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CEB6A475-F10C-43B5-A8DD-ACA809646ACB}" type="slidenum">
              <a:rPr lang="en-GB"/>
              <a:pPr/>
              <a:t>‹N›</a:t>
            </a:fld>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87325"/>
            <a:ext cx="2052638" cy="653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7325"/>
            <a:ext cx="6010275" cy="653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A2CCFB46-B212-4206-8C46-7ECFE92A8719}" type="slidenum">
              <a:rPr lang="en-GB"/>
              <a:pPr/>
              <a:t>‹N›</a:t>
            </a:fld>
            <a:endParaRPr lang="en-GB"/>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A3B2709F-8CFC-4F44-9402-3D253BD8C443}" type="slidenum">
              <a:rPr lang="en-GB"/>
              <a:pPr/>
              <a:t>‹N›</a:t>
            </a:fld>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7F87BF8E-C4C0-43EE-BFA5-6741AF01CB4A}" type="slidenum">
              <a:rPr lang="en-GB"/>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D68D4C76-20B5-4021-86DA-044D4E894577}" type="slidenum">
              <a:rPr lang="it-IT"/>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1A585132-4663-4299-9305-D91CB84C0018}" type="slidenum">
              <a:rPr lang="en-GB"/>
              <a:pPr/>
              <a:t>‹N›</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00125"/>
            <a:ext cx="4030663"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000125"/>
            <a:ext cx="4032250" cy="5343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1B302420-D8B1-44FE-8D1D-7332F10B5220}" type="slidenum">
              <a:rPr lang="en-GB"/>
              <a:pPr/>
              <a:t>‹N›</a:t>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it-IT"/>
              <a:t>01/02/2010</a:t>
            </a:r>
          </a:p>
        </p:txBody>
      </p:sp>
      <p:sp>
        <p:nvSpPr>
          <p:cNvPr id="8" name="Footer Placeholder 7"/>
          <p:cNvSpPr>
            <a:spLocks noGrp="1"/>
          </p:cNvSpPr>
          <p:nvPr>
            <p:ph type="ftr" idx="11"/>
          </p:nvPr>
        </p:nvSpPr>
        <p:spPr/>
        <p:txBody>
          <a:bodyPr/>
          <a:lstStyle>
            <a:lvl1pPr>
              <a:defRPr/>
            </a:lvl1pPr>
          </a:lstStyle>
          <a:p>
            <a:r>
              <a:rPr lang="en-GB"/>
              <a:t>ELI NP Workshop Bucharest</a:t>
            </a:r>
          </a:p>
        </p:txBody>
      </p:sp>
      <p:sp>
        <p:nvSpPr>
          <p:cNvPr id="9" name="Slide Number Placeholder 8"/>
          <p:cNvSpPr>
            <a:spLocks noGrp="1"/>
          </p:cNvSpPr>
          <p:nvPr>
            <p:ph type="sldNum" idx="12"/>
          </p:nvPr>
        </p:nvSpPr>
        <p:spPr/>
        <p:txBody>
          <a:bodyPr/>
          <a:lstStyle>
            <a:lvl1pPr>
              <a:defRPr/>
            </a:lvl1pPr>
          </a:lstStyle>
          <a:p>
            <a:fld id="{482205C0-342E-419A-854E-CED465A02DFA}" type="slidenum">
              <a:rPr lang="en-GB"/>
              <a:pPr/>
              <a:t>‹N›</a:t>
            </a:fld>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it-IT"/>
              <a:t>01/02/2010</a:t>
            </a:r>
          </a:p>
        </p:txBody>
      </p:sp>
      <p:sp>
        <p:nvSpPr>
          <p:cNvPr id="4" name="Footer Placeholder 3"/>
          <p:cNvSpPr>
            <a:spLocks noGrp="1"/>
          </p:cNvSpPr>
          <p:nvPr>
            <p:ph type="ftr" idx="11"/>
          </p:nvPr>
        </p:nvSpPr>
        <p:spPr/>
        <p:txBody>
          <a:bodyPr/>
          <a:lstStyle>
            <a:lvl1pPr>
              <a:defRPr/>
            </a:lvl1pPr>
          </a:lstStyle>
          <a:p>
            <a:r>
              <a:rPr lang="en-GB"/>
              <a:t>ELI NP Workshop Bucharest</a:t>
            </a:r>
          </a:p>
        </p:txBody>
      </p:sp>
      <p:sp>
        <p:nvSpPr>
          <p:cNvPr id="5" name="Slide Number Placeholder 4"/>
          <p:cNvSpPr>
            <a:spLocks noGrp="1"/>
          </p:cNvSpPr>
          <p:nvPr>
            <p:ph type="sldNum" idx="12"/>
          </p:nvPr>
        </p:nvSpPr>
        <p:spPr/>
        <p:txBody>
          <a:bodyPr/>
          <a:lstStyle>
            <a:lvl1pPr>
              <a:defRPr/>
            </a:lvl1pPr>
          </a:lstStyle>
          <a:p>
            <a:fld id="{C8BDAFCE-9257-44EE-8FBC-252BCDB4BE1C}" type="slidenum">
              <a:rPr lang="en-GB"/>
              <a:pPr/>
              <a:t>‹N›</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it-IT"/>
              <a:t>01/02/2010</a:t>
            </a:r>
          </a:p>
        </p:txBody>
      </p:sp>
      <p:sp>
        <p:nvSpPr>
          <p:cNvPr id="3" name="Footer Placeholder 2"/>
          <p:cNvSpPr>
            <a:spLocks noGrp="1"/>
          </p:cNvSpPr>
          <p:nvPr>
            <p:ph type="ftr" idx="11"/>
          </p:nvPr>
        </p:nvSpPr>
        <p:spPr/>
        <p:txBody>
          <a:bodyPr/>
          <a:lstStyle>
            <a:lvl1pPr>
              <a:defRPr/>
            </a:lvl1pPr>
          </a:lstStyle>
          <a:p>
            <a:r>
              <a:rPr lang="en-GB"/>
              <a:t>ELI NP Workshop Bucharest</a:t>
            </a:r>
          </a:p>
        </p:txBody>
      </p:sp>
      <p:sp>
        <p:nvSpPr>
          <p:cNvPr id="4" name="Slide Number Placeholder 3"/>
          <p:cNvSpPr>
            <a:spLocks noGrp="1"/>
          </p:cNvSpPr>
          <p:nvPr>
            <p:ph type="sldNum" idx="12"/>
          </p:nvPr>
        </p:nvSpPr>
        <p:spPr/>
        <p:txBody>
          <a:bodyPr/>
          <a:lstStyle>
            <a:lvl1pPr>
              <a:defRPr/>
            </a:lvl1pPr>
          </a:lstStyle>
          <a:p>
            <a:fld id="{F95ACE41-607B-49EF-A36E-7B692C469DD6}" type="slidenum">
              <a:rPr lang="en-GB"/>
              <a:pPr/>
              <a:t>‹N›</a:t>
            </a:fld>
            <a:endParaRPr lang="en-GB"/>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B546B14E-7ECB-4312-90F3-B6FB42C2AFF3}" type="slidenum">
              <a:rPr lang="en-GB"/>
              <a:pPr/>
              <a:t>‹N›</a:t>
            </a:fld>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it-IT"/>
              <a:t>01/02/2010</a:t>
            </a:r>
          </a:p>
        </p:txBody>
      </p:sp>
      <p:sp>
        <p:nvSpPr>
          <p:cNvPr id="6" name="Footer Placeholder 5"/>
          <p:cNvSpPr>
            <a:spLocks noGrp="1"/>
          </p:cNvSpPr>
          <p:nvPr>
            <p:ph type="ftr" idx="11"/>
          </p:nvPr>
        </p:nvSpPr>
        <p:spPr/>
        <p:txBody>
          <a:bodyPr/>
          <a:lstStyle>
            <a:lvl1pPr>
              <a:defRPr/>
            </a:lvl1pPr>
          </a:lstStyle>
          <a:p>
            <a:r>
              <a:rPr lang="en-GB"/>
              <a:t>ELI NP Workshop Bucharest</a:t>
            </a:r>
          </a:p>
        </p:txBody>
      </p:sp>
      <p:sp>
        <p:nvSpPr>
          <p:cNvPr id="7" name="Slide Number Placeholder 6"/>
          <p:cNvSpPr>
            <a:spLocks noGrp="1"/>
          </p:cNvSpPr>
          <p:nvPr>
            <p:ph type="sldNum" idx="12"/>
          </p:nvPr>
        </p:nvSpPr>
        <p:spPr/>
        <p:txBody>
          <a:bodyPr/>
          <a:lstStyle>
            <a:lvl1pPr>
              <a:defRPr/>
            </a:lvl1pPr>
          </a:lstStyle>
          <a:p>
            <a:fld id="{C2D9CCCF-6A80-4BE1-A773-23D96359B55D}" type="slidenum">
              <a:rPr lang="en-GB"/>
              <a:pPr/>
              <a:t>‹N›</a:t>
            </a:fld>
            <a:endParaRPr lang="en-GB"/>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1A7ACBE8-2B31-4121-9279-9360BF84B276}" type="slidenum">
              <a:rPr lang="en-GB"/>
              <a:pPr/>
              <a:t>‹N›</a:t>
            </a:fld>
            <a:endParaRPr lang="en-GB"/>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87325"/>
            <a:ext cx="2052638" cy="653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7325"/>
            <a:ext cx="6010275" cy="653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it-IT"/>
              <a:t>01/02/2010</a:t>
            </a:r>
          </a:p>
        </p:txBody>
      </p:sp>
      <p:sp>
        <p:nvSpPr>
          <p:cNvPr id="5" name="Footer Placeholder 4"/>
          <p:cNvSpPr>
            <a:spLocks noGrp="1"/>
          </p:cNvSpPr>
          <p:nvPr>
            <p:ph type="ftr" idx="11"/>
          </p:nvPr>
        </p:nvSpPr>
        <p:spPr/>
        <p:txBody>
          <a:bodyPr/>
          <a:lstStyle>
            <a:lvl1pPr>
              <a:defRPr/>
            </a:lvl1pPr>
          </a:lstStyle>
          <a:p>
            <a:r>
              <a:rPr lang="en-GB"/>
              <a:t>ELI NP Workshop Bucharest</a:t>
            </a:r>
          </a:p>
        </p:txBody>
      </p:sp>
      <p:sp>
        <p:nvSpPr>
          <p:cNvPr id="6" name="Slide Number Placeholder 5"/>
          <p:cNvSpPr>
            <a:spLocks noGrp="1"/>
          </p:cNvSpPr>
          <p:nvPr>
            <p:ph type="sldNum" idx="12"/>
          </p:nvPr>
        </p:nvSpPr>
        <p:spPr/>
        <p:txBody>
          <a:bodyPr/>
          <a:lstStyle>
            <a:lvl1pPr>
              <a:defRPr/>
            </a:lvl1pPr>
          </a:lstStyle>
          <a:p>
            <a:fld id="{39BDE223-7E64-4FDB-B858-26E43D4AF106}" type="slidenum">
              <a:rPr lang="en-GB"/>
              <a:pPr/>
              <a:t>‹N›</a:t>
            </a:fld>
            <a:endParaRPr lang="en-GB"/>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28A48534-3C35-4AE8-94DD-16409BECA023}" type="slidenum">
              <a:rPr lang="pl-PL"/>
              <a:pPr/>
              <a:t>‹N›</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73AF27A0-AD34-4090-8F33-778EF35506FE}" type="slidenum">
              <a:rPr lang="it-IT"/>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B575B89-7857-43F4-8570-019C8C16E531}" type="slidenum">
              <a:rPr lang="pl-PL"/>
              <a:pPr/>
              <a:t>‹N›</a:t>
            </a:fld>
            <a:endParaRPr lang="pl-PL"/>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FA14AAA5-0197-4E3D-89C5-122A3B443ADD}" type="slidenum">
              <a:rPr lang="pl-PL"/>
              <a:pPr/>
              <a:t>‹N›</a:t>
            </a:fld>
            <a:endParaRPr lang="pl-PL"/>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7450" y="1989138"/>
            <a:ext cx="380206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1913" y="1989138"/>
            <a:ext cx="3803650"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F15DD5CD-563C-4D32-A28D-10FB5FC684C7}" type="slidenum">
              <a:rPr lang="pl-PL"/>
              <a:pPr/>
              <a:t>‹N›</a:t>
            </a:fld>
            <a:endParaRPr lang="pl-PL"/>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12A614AA-3D8B-46C1-AECF-45CFCF207997}" type="slidenum">
              <a:rPr lang="pl-PL"/>
              <a:pPr/>
              <a:t>‹N›</a:t>
            </a:fld>
            <a:endParaRPr lang="pl-PL"/>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67A3705B-985B-40A3-AB55-7006CFB5B783}" type="slidenum">
              <a:rPr lang="pl-PL"/>
              <a:pPr/>
              <a:t>‹N›</a:t>
            </a:fld>
            <a:endParaRPr lang="pl-PL"/>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C5BF791B-FD7E-4388-B6EE-B48455E09251}" type="slidenum">
              <a:rPr lang="pl-PL"/>
              <a:pPr/>
              <a:t>‹N›</a:t>
            </a:fld>
            <a:endParaRPr lang="pl-PL"/>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59A2BE6-96F5-4D92-AE17-6A3422672745}" type="slidenum">
              <a:rPr lang="pl-PL"/>
              <a:pPr/>
              <a:t>‹N›</a:t>
            </a:fld>
            <a:endParaRPr lang="pl-PL"/>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D2D923D6-FF2B-4555-8E71-9BD8B44394FF}" type="slidenum">
              <a:rPr lang="pl-PL"/>
              <a:pPr/>
              <a:t>‹N›</a:t>
            </a:fld>
            <a:endParaRPr lang="pl-PL"/>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322537F1-E911-4257-B7BC-AF7751B1B186}" type="slidenum">
              <a:rPr lang="pl-PL"/>
              <a:pPr/>
              <a:t>‹N›</a:t>
            </a:fld>
            <a:endParaRPr lang="pl-PL"/>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7225" y="463550"/>
            <a:ext cx="1938338"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87450" y="463550"/>
            <a:ext cx="56673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E4F7ED11-01B4-4826-9EDD-CF29EAD3251F}" type="slidenum">
              <a:rPr lang="pl-PL"/>
              <a:pPr/>
              <a:t>‹N›</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4.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4.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4.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4.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4.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4.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4.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wmf"/><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3.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4.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5.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6.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5.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6.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5.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7.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6.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5.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6.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5.pn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8.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5.pn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6.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5.pn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5.pn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6.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5.pn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5.pn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5.pn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9.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5.pn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5.pn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image" Target="../media/image6.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5.pn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5" Type="http://schemas.openxmlformats.org/officeDocument/2006/relationships/image" Target="../media/image7.png"/><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6.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5.pn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image" Target="../media/image6.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5.pn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8.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5.pn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image" Target="../media/image6.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5.pn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5.pn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image" Target="../media/image6.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5.pn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5.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5.pn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5.pn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image" Target="../media/image6.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5.pn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image" Target="../media/image6.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0.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61.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62.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image" Target="../media/image10.png"/><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64.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wmf"/><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58113" cy="11287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85800" y="1981200"/>
            <a:ext cx="77581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027"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028"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029" name="Rectangle 5"/>
          <p:cNvSpPr>
            <a:spLocks noGrp="1" noChangeArrowheads="1"/>
          </p:cNvSpPr>
          <p:nvPr>
            <p:ph type="sldNum"/>
          </p:nvPr>
        </p:nvSpPr>
        <p:spPr bwMode="auto">
          <a:xfrm>
            <a:off x="6553200" y="6248400"/>
            <a:ext cx="1890713" cy="4587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ea typeface="+mn-ea"/>
                <a:cs typeface="+mn-cs"/>
              </a:defRPr>
            </a:lvl1pPr>
          </a:lstStyle>
          <a:p>
            <a:fld id="{A8974EEC-81EC-48B4-A36E-D1B94283C41E}"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42"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0243"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0244"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0245"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A60658AF-AC24-4C95-BC1D-7051EBEB468C}" type="slidenum">
              <a:rPr lang="en-US"/>
              <a:pPr/>
              <a:t>‹N›</a:t>
            </a:fld>
            <a:endParaRPr lang="en-US"/>
          </a:p>
        </p:txBody>
      </p:sp>
      <p:pic>
        <p:nvPicPr>
          <p:cNvPr id="10246"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1266"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1267"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1268"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1269"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8CB28CBB-DBF9-41B4-B9CC-089426D1A28F}" type="slidenum">
              <a:rPr lang="en-US"/>
              <a:pPr/>
              <a:t>‹N›</a:t>
            </a:fld>
            <a:endParaRPr lang="en-US"/>
          </a:p>
        </p:txBody>
      </p:sp>
      <p:pic>
        <p:nvPicPr>
          <p:cNvPr id="11270"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2290"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2291"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2292"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2293"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88657088-9FEC-4F49-83AC-6E3C37A58BF2}" type="slidenum">
              <a:rPr lang="en-US"/>
              <a:pPr/>
              <a:t>‹N›</a:t>
            </a:fld>
            <a:endParaRPr lang="en-US"/>
          </a:p>
        </p:txBody>
      </p:sp>
      <p:pic>
        <p:nvPicPr>
          <p:cNvPr id="12294"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3314"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3315"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3316"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3317"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9C3B1A8A-374A-47A3-9F69-D263F7646FD7}" type="slidenum">
              <a:rPr lang="en-US"/>
              <a:pPr/>
              <a:t>‹N›</a:t>
            </a:fld>
            <a:endParaRPr lang="en-US"/>
          </a:p>
        </p:txBody>
      </p:sp>
      <p:pic>
        <p:nvPicPr>
          <p:cNvPr id="13318"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4338"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4339"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4340"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4341"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41E2E761-19E2-411F-A8B7-E28CC13D42F1}" type="slidenum">
              <a:rPr lang="en-US"/>
              <a:pPr/>
              <a:t>‹N›</a:t>
            </a:fld>
            <a:endParaRPr lang="en-US"/>
          </a:p>
        </p:txBody>
      </p:sp>
      <p:pic>
        <p:nvPicPr>
          <p:cNvPr id="14342"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6386"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6387"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6388"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6389"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9AFEF3C4-1709-43A5-8948-40419CE70631}" type="slidenum">
              <a:rPr lang="en-US"/>
              <a:pPr/>
              <a:t>‹N›</a:t>
            </a:fld>
            <a:endParaRPr lang="en-US"/>
          </a:p>
        </p:txBody>
      </p:sp>
      <p:pic>
        <p:nvPicPr>
          <p:cNvPr id="16390"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7410"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7411"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7412"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7413"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7AF701D2-DB28-44B8-89C1-07B856CCA89A}" type="slidenum">
              <a:rPr lang="en-US"/>
              <a:pPr/>
              <a:t>‹N›</a:t>
            </a:fld>
            <a:endParaRPr lang="en-US"/>
          </a:p>
        </p:txBody>
      </p:sp>
      <p:pic>
        <p:nvPicPr>
          <p:cNvPr id="17414"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8434"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8435"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8436"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8437"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3B900C2A-E6A0-4C86-B135-B7D84F6B2D43}" type="slidenum">
              <a:rPr lang="en-US"/>
              <a:pPr/>
              <a:t>‹N›</a:t>
            </a:fld>
            <a:endParaRPr lang="en-US"/>
          </a:p>
        </p:txBody>
      </p:sp>
      <p:pic>
        <p:nvPicPr>
          <p:cNvPr id="18438"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9458"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9459"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19460"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19461"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59A1E470-26D3-4F74-ABFE-E50EFC195C8F}" type="slidenum">
              <a:rPr lang="en-US"/>
              <a:pPr/>
              <a:t>‹N›</a:t>
            </a:fld>
            <a:endParaRPr lang="en-US"/>
          </a:p>
        </p:txBody>
      </p:sp>
      <p:pic>
        <p:nvPicPr>
          <p:cNvPr id="19462"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0482"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0483"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20484"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20485"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EDB76E6D-8667-47AA-B211-46E950486F86}" type="slidenum">
              <a:rPr lang="en-US"/>
              <a:pPr/>
              <a:t>‹N›</a:t>
            </a:fld>
            <a:endParaRPr lang="en-US"/>
          </a:p>
        </p:txBody>
      </p:sp>
      <p:pic>
        <p:nvPicPr>
          <p:cNvPr id="20486"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187325"/>
            <a:ext cx="82153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050" name="Rectangle 2"/>
          <p:cNvSpPr>
            <a:spLocks noGrp="1" noChangeArrowheads="1"/>
          </p:cNvSpPr>
          <p:nvPr>
            <p:ph type="body" idx="1"/>
          </p:nvPr>
        </p:nvSpPr>
        <p:spPr bwMode="auto">
          <a:xfrm>
            <a:off x="457200" y="1000125"/>
            <a:ext cx="8215313" cy="53435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051" name="Rectangle 3"/>
          <p:cNvSpPr>
            <a:spLocks noGrp="1" noChangeArrowheads="1"/>
          </p:cNvSpPr>
          <p:nvPr>
            <p:ph type="dt"/>
          </p:nvPr>
        </p:nvSpPr>
        <p:spPr bwMode="auto">
          <a:xfrm>
            <a:off x="457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723900" algn="l"/>
                <a:tab pos="1447800" algn="l"/>
              </a:tabLst>
              <a:defRPr sz="1200">
                <a:solidFill>
                  <a:srgbClr val="898989"/>
                </a:solidFill>
                <a:latin typeface="+mn-lt"/>
                <a:ea typeface="DejaVu Sans" charset="0"/>
                <a:cs typeface="DejaVu Sans" charset="0"/>
              </a:defRPr>
            </a:lvl1pPr>
          </a:lstStyle>
          <a:p>
            <a:r>
              <a:rPr lang="it-IT"/>
              <a:t>01/02/2010</a:t>
            </a:r>
          </a:p>
        </p:txBody>
      </p:sp>
      <p:sp>
        <p:nvSpPr>
          <p:cNvPr id="2052" name="Rectangle 4"/>
          <p:cNvSpPr>
            <a:spLocks noGrp="1" noChangeArrowheads="1"/>
          </p:cNvSpPr>
          <p:nvPr>
            <p:ph type="ftr"/>
          </p:nvPr>
        </p:nvSpPr>
        <p:spPr bwMode="auto">
          <a:xfrm>
            <a:off x="3124200" y="6459538"/>
            <a:ext cx="2881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a:buClrTx/>
              <a:buFontTx/>
              <a:buNone/>
              <a:tabLst>
                <a:tab pos="723900" algn="l"/>
                <a:tab pos="1447800" algn="l"/>
                <a:tab pos="2171700" algn="l"/>
              </a:tabLst>
              <a:defRPr sz="1200">
                <a:solidFill>
                  <a:srgbClr val="898989"/>
                </a:solidFill>
                <a:latin typeface="+mn-lt"/>
                <a:ea typeface="DejaVu Sans" charset="0"/>
                <a:cs typeface="DejaVu Sans" charset="0"/>
              </a:defRPr>
            </a:lvl1pPr>
          </a:lstStyle>
          <a:p>
            <a:r>
              <a:rPr lang="en-GB"/>
              <a:t>ELI NP Workshop Bucharest</a:t>
            </a:r>
          </a:p>
        </p:txBody>
      </p:sp>
      <p:sp>
        <p:nvSpPr>
          <p:cNvPr id="2053" name="Rectangle 5"/>
          <p:cNvSpPr>
            <a:spLocks noGrp="1" noChangeArrowheads="1"/>
          </p:cNvSpPr>
          <p:nvPr>
            <p:ph type="sldNum"/>
          </p:nvPr>
        </p:nvSpPr>
        <p:spPr bwMode="auto">
          <a:xfrm>
            <a:off x="6553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buClrTx/>
              <a:buFontTx/>
              <a:buNone/>
              <a:tabLst>
                <a:tab pos="723900" algn="l"/>
                <a:tab pos="1447800" algn="l"/>
              </a:tabLst>
              <a:defRPr sz="1200">
                <a:solidFill>
                  <a:srgbClr val="898989"/>
                </a:solidFill>
                <a:latin typeface="+mn-lt"/>
                <a:ea typeface="DejaVu Sans" charset="0"/>
                <a:cs typeface="DejaVu Sans" charset="0"/>
              </a:defRPr>
            </a:lvl1pPr>
          </a:lstStyle>
          <a:p>
            <a:fld id="{567A693E-7FB5-4D10-810D-A68C06EB6079}" type="slidenum">
              <a:rPr lang="en-GB"/>
              <a:pPr/>
              <a:t>‹N›</a:t>
            </a:fld>
            <a:endParaRPr lang="en-GB"/>
          </a:p>
        </p:txBody>
      </p:sp>
      <p:sp>
        <p:nvSpPr>
          <p:cNvPr id="2054" name="Line 6"/>
          <p:cNvSpPr>
            <a:spLocks noChangeShapeType="1"/>
          </p:cNvSpPr>
          <p:nvPr/>
        </p:nvSpPr>
        <p:spPr bwMode="auto">
          <a:xfrm>
            <a:off x="428625" y="857250"/>
            <a:ext cx="8286750" cy="1588"/>
          </a:xfrm>
          <a:prstGeom prst="line">
            <a:avLst/>
          </a:prstGeom>
          <a:noFill/>
          <a:ln w="25560">
            <a:solidFill>
              <a:srgbClr val="4F81BD"/>
            </a:solidFill>
            <a:miter lim="800000"/>
            <a:headEnd/>
            <a:tailEnd/>
          </a:ln>
          <a:effectLst>
            <a:outerShdw dist="74769" dir="938535" algn="ctr" rotWithShape="0">
              <a:srgbClr val="808080">
                <a:alpha val="38034"/>
              </a:srgbClr>
            </a:outerShdw>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1187450" y="463550"/>
            <a:ext cx="725646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1506" name="Rectangle 2"/>
          <p:cNvSpPr>
            <a:spLocks noGrp="1" noChangeArrowheads="1"/>
          </p:cNvSpPr>
          <p:nvPr>
            <p:ph type="body" idx="1"/>
          </p:nvPr>
        </p:nvSpPr>
        <p:spPr bwMode="auto">
          <a:xfrm>
            <a:off x="1187450" y="1989138"/>
            <a:ext cx="7758113" cy="4113212"/>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1507"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21508"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21509"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Times New Roman" pitchFamily="16" charset="0"/>
                <a:cs typeface="Times New Roman" pitchFamily="16" charset="0"/>
              </a:defRPr>
            </a:lvl1pPr>
          </a:lstStyle>
          <a:p>
            <a:fld id="{BE844063-4080-42A4-AD63-6449BA5BE857}" type="slidenum">
              <a:rPr lang="pl-PL"/>
              <a:pPr/>
              <a:t>‹N›</a:t>
            </a:fld>
            <a:endParaRPr lang="pl-PL"/>
          </a:p>
        </p:txBody>
      </p:sp>
      <p:pic>
        <p:nvPicPr>
          <p:cNvPr id="21510" name="Picture 6"/>
          <p:cNvPicPr>
            <a:picLocks noChangeAspect="1" noChangeArrowheads="1"/>
          </p:cNvPicPr>
          <p:nvPr/>
        </p:nvPicPr>
        <p:blipFill>
          <a:blip r:embed="rId13"/>
          <a:srcRect/>
          <a:stretch>
            <a:fillRect/>
          </a:stretch>
        </p:blipFill>
        <p:spPr bwMode="auto">
          <a:xfrm>
            <a:off x="685800" y="6096000"/>
            <a:ext cx="7772400" cy="569913"/>
          </a:xfrm>
          <a:prstGeom prst="rect">
            <a:avLst/>
          </a:prstGeom>
          <a:noFill/>
          <a:ln w="9525">
            <a:noFill/>
            <a:round/>
            <a:headEnd/>
            <a:tailEnd/>
          </a:ln>
          <a:effectLst/>
        </p:spPr>
      </p:pic>
      <p:pic>
        <p:nvPicPr>
          <p:cNvPr id="21511" name="Picture 7"/>
          <p:cNvPicPr>
            <a:picLocks noChangeAspect="1" noChangeArrowheads="1"/>
          </p:cNvPicPr>
          <p:nvPr/>
        </p:nvPicPr>
        <p:blipFill>
          <a:blip r:embed="rId14"/>
          <a:srcRect/>
          <a:stretch>
            <a:fillRect/>
          </a:stretch>
        </p:blipFill>
        <p:spPr bwMode="auto">
          <a:xfrm>
            <a:off x="731838" y="1798638"/>
            <a:ext cx="261937" cy="3602037"/>
          </a:xfrm>
          <a:prstGeom prst="rect">
            <a:avLst/>
          </a:prstGeom>
          <a:noFill/>
          <a:ln w="9525">
            <a:noFill/>
            <a:round/>
            <a:headEnd/>
            <a:tailEnd/>
          </a:ln>
          <a:effectLst/>
        </p:spPr>
      </p:pic>
      <p:pic>
        <p:nvPicPr>
          <p:cNvPr id="21512" name="Picture 8"/>
          <p:cNvPicPr>
            <a:picLocks noChangeAspect="1" noChangeArrowheads="1"/>
          </p:cNvPicPr>
          <p:nvPr/>
        </p:nvPicPr>
        <p:blipFill>
          <a:blip r:embed="rId15"/>
          <a:srcRect/>
          <a:stretch>
            <a:fillRect/>
          </a:stretch>
        </p:blipFill>
        <p:spPr bwMode="auto">
          <a:xfrm>
            <a:off x="611188" y="908050"/>
            <a:ext cx="403225" cy="503238"/>
          </a:xfrm>
          <a:prstGeom prst="rect">
            <a:avLst/>
          </a:prstGeom>
          <a:noFill/>
          <a:ln w="9360">
            <a:solidFill>
              <a:srgbClr val="FFFFFF"/>
            </a:solidFill>
            <a:miter lim="800000"/>
            <a:headEnd/>
            <a:tailEnd/>
          </a:ln>
          <a:effectLst/>
        </p:spPr>
      </p:pic>
      <p:sp>
        <p:nvSpPr>
          <p:cNvPr id="21513" name="Line 9"/>
          <p:cNvSpPr>
            <a:spLocks noChangeShapeType="1"/>
          </p:cNvSpPr>
          <p:nvPr/>
        </p:nvSpPr>
        <p:spPr bwMode="auto">
          <a:xfrm>
            <a:off x="1143000" y="685800"/>
            <a:ext cx="1588" cy="5486400"/>
          </a:xfrm>
          <a:prstGeom prst="line">
            <a:avLst/>
          </a:prstGeom>
          <a:noFill/>
          <a:ln w="19080">
            <a:solidFill>
              <a:srgbClr val="0033CC"/>
            </a:solidFill>
            <a:miter lim="800000"/>
            <a:headEnd/>
            <a:tailEnd/>
          </a:ln>
          <a:effectLst/>
        </p:spPr>
        <p:txBody>
          <a:bodyPr/>
          <a:lstStyle/>
          <a:p>
            <a:endParaRPr lang="en-US"/>
          </a:p>
        </p:txBody>
      </p:sp>
      <p:sp>
        <p:nvSpPr>
          <p:cNvPr id="21514" name="Line 10"/>
          <p:cNvSpPr>
            <a:spLocks noChangeShapeType="1"/>
          </p:cNvSpPr>
          <p:nvPr/>
        </p:nvSpPr>
        <p:spPr bwMode="auto">
          <a:xfrm>
            <a:off x="762000" y="6248400"/>
            <a:ext cx="533400" cy="1588"/>
          </a:xfrm>
          <a:prstGeom prst="line">
            <a:avLst/>
          </a:prstGeom>
          <a:noFill/>
          <a:ln w="28440">
            <a:solidFill>
              <a:srgbClr val="FFFFFF"/>
            </a:solidFill>
            <a:miter lim="800000"/>
            <a:headEnd/>
            <a:tailEnd/>
          </a:ln>
          <a:effectLst/>
        </p:spPr>
        <p:txBody>
          <a:bodyPr/>
          <a:lstStyle/>
          <a:p>
            <a:endParaRPr lang="en-US"/>
          </a:p>
        </p:txBody>
      </p:sp>
      <p:sp>
        <p:nvSpPr>
          <p:cNvPr id="21515" name="WordArt 11"/>
          <p:cNvSpPr>
            <a:spLocks noChangeArrowheads="1" noChangeShapeType="1" noTextEdit="1"/>
          </p:cNvSpPr>
          <p:nvPr/>
        </p:nvSpPr>
        <p:spPr bwMode="auto">
          <a:xfrm>
            <a:off x="1285875" y="6353175"/>
            <a:ext cx="1819275" cy="123825"/>
          </a:xfrm>
          <a:prstGeom prst="rect">
            <a:avLst/>
          </a:prstGeom>
        </p:spPr>
        <p:txBody>
          <a:bodyPr wrap="none" fromWordArt="1">
            <a:prstTxWarp prst="textPlain">
              <a:avLst>
                <a:gd name="adj" fmla="val 50000"/>
              </a:avLst>
            </a:prstTxWarp>
          </a:bodyPr>
          <a:lstStyle/>
          <a:p>
            <a:pPr algn="ctr"/>
            <a:r>
              <a:rPr lang="en-US" sz="3600" kern="10">
                <a:ln w="9360">
                  <a:solidFill>
                    <a:srgbClr val="FFFFFF"/>
                  </a:solidFill>
                  <a:miter lim="800000"/>
                  <a:headEnd/>
                  <a:tailEnd/>
                </a:ln>
                <a:solidFill>
                  <a:srgbClr val="FFFFFF"/>
                </a:solidFill>
                <a:latin typeface="Arial Unicode MS"/>
                <a:ea typeface="Arial Unicode MS"/>
                <a:cs typeface="Arial Unicode MS"/>
              </a:rPr>
              <a:t>AGATA week @ LNL, November'07</a:t>
            </a:r>
          </a:p>
        </p:txBody>
      </p:sp>
      <p:sp>
        <p:nvSpPr>
          <p:cNvPr id="21516" name="Line 12"/>
          <p:cNvSpPr>
            <a:spLocks noChangeShapeType="1"/>
          </p:cNvSpPr>
          <p:nvPr/>
        </p:nvSpPr>
        <p:spPr bwMode="auto">
          <a:xfrm>
            <a:off x="1143000" y="6096000"/>
            <a:ext cx="1588" cy="228600"/>
          </a:xfrm>
          <a:prstGeom prst="line">
            <a:avLst/>
          </a:prstGeom>
          <a:noFill/>
          <a:ln w="28440">
            <a:solidFill>
              <a:srgbClr val="FFFFFF"/>
            </a:solidFill>
            <a:miter lim="800000"/>
            <a:headEnd/>
            <a:tailEnd/>
          </a:ln>
          <a:effectLst/>
        </p:spPr>
        <p:txBody>
          <a:bodyPr/>
          <a:lstStyle/>
          <a:p>
            <a:endParaRPr lang="en-US"/>
          </a:p>
        </p:txBody>
      </p:sp>
      <p:sp>
        <p:nvSpPr>
          <p:cNvPr id="21517" name="Text Box 13"/>
          <p:cNvSpPr txBox="1">
            <a:spLocks noChangeArrowheads="1"/>
          </p:cNvSpPr>
          <p:nvPr/>
        </p:nvSpPr>
        <p:spPr bwMode="auto">
          <a:xfrm>
            <a:off x="1979613" y="5157788"/>
            <a:ext cx="2447925" cy="457200"/>
          </a:xfrm>
          <a:prstGeom prst="rect">
            <a:avLst/>
          </a:prstGeom>
          <a:noFill/>
          <a:ln w="9525">
            <a:no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Times New Roman" pitchFamily="16" charset="0"/>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cs typeface="Times New Roman" pitchFamily="16" charset="0"/>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685800" y="187325"/>
            <a:ext cx="77581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2530" name="Rectangle 2"/>
          <p:cNvSpPr>
            <a:spLocks noGrp="1" noChangeArrowheads="1"/>
          </p:cNvSpPr>
          <p:nvPr>
            <p:ph type="body" idx="1"/>
          </p:nvPr>
        </p:nvSpPr>
        <p:spPr bwMode="auto">
          <a:xfrm>
            <a:off x="685800" y="1557338"/>
            <a:ext cx="77581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2531"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22532"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22533"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mn-ea"/>
                <a:cs typeface="+mn-cs"/>
              </a:defRPr>
            </a:lvl1pPr>
          </a:lstStyle>
          <a:p>
            <a:fld id="{BF3534F0-16CF-4DE7-80B5-B70089DB1EE4}" type="slidenum">
              <a:rPr lang="en-US"/>
              <a:pPr/>
              <a:t>‹N›</a:t>
            </a:fld>
            <a:endParaRPr lang="en-US"/>
          </a:p>
        </p:txBody>
      </p:sp>
      <p:pic>
        <p:nvPicPr>
          <p:cNvPr id="22534" name="Picture 6"/>
          <p:cNvPicPr>
            <a:picLocks noChangeAspect="1" noChangeArrowheads="1"/>
          </p:cNvPicPr>
          <p:nvPr/>
        </p:nvPicPr>
        <p:blipFill>
          <a:blip r:embed="rId13"/>
          <a:srcRect/>
          <a:stretch>
            <a:fillRect/>
          </a:stretch>
        </p:blipFill>
        <p:spPr bwMode="auto">
          <a:xfrm>
            <a:off x="0" y="5280025"/>
            <a:ext cx="9144000" cy="1577975"/>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Lucida Grande" charset="0"/>
          <a:ea typeface="ヒラギノ角ゴ Pro W3" charset="0"/>
          <a:cs typeface="ヒラギノ角ゴ Pro W3"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685800" y="609600"/>
            <a:ext cx="7758113" cy="11287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3554" name="Rectangle 2"/>
          <p:cNvSpPr>
            <a:spLocks noGrp="1" noChangeArrowheads="1"/>
          </p:cNvSpPr>
          <p:nvPr>
            <p:ph type="body" idx="1"/>
          </p:nvPr>
        </p:nvSpPr>
        <p:spPr bwMode="auto">
          <a:xfrm>
            <a:off x="685800" y="1981200"/>
            <a:ext cx="77581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3555"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23556"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23557"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DejaVu Sans" charset="0"/>
                <a:cs typeface="DejaVu Sans" charset="0"/>
              </a:defRPr>
            </a:lvl1pPr>
          </a:lstStyle>
          <a:p>
            <a:fld id="{5E698654-5D15-4BD0-98BB-70DF8CD3C68D}"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1"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25602"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25603" name="Group 3"/>
          <p:cNvGrpSpPr>
            <a:grpSpLocks/>
          </p:cNvGrpSpPr>
          <p:nvPr/>
        </p:nvGrpSpPr>
        <p:grpSpPr bwMode="auto">
          <a:xfrm>
            <a:off x="171450" y="1042988"/>
            <a:ext cx="1143000" cy="1136650"/>
            <a:chOff x="108" y="657"/>
            <a:chExt cx="720" cy="716"/>
          </a:xfrm>
        </p:grpSpPr>
        <p:pic>
          <p:nvPicPr>
            <p:cNvPr id="25604"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25605"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25606"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25607"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5608"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5609" name="Rectangle 9"/>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25610" name="Rectangle 10"/>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B541F414-550D-4CD3-B99A-52D5E9E79114}"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5"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26626"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26627" name="Group 3"/>
          <p:cNvGrpSpPr>
            <a:grpSpLocks/>
          </p:cNvGrpSpPr>
          <p:nvPr/>
        </p:nvGrpSpPr>
        <p:grpSpPr bwMode="auto">
          <a:xfrm>
            <a:off x="171450" y="1042988"/>
            <a:ext cx="1143000" cy="1136650"/>
            <a:chOff x="108" y="657"/>
            <a:chExt cx="720" cy="716"/>
          </a:xfrm>
        </p:grpSpPr>
        <p:pic>
          <p:nvPicPr>
            <p:cNvPr id="26628"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26629"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26630"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26631"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6632"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6633" name="Rectangle 9"/>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26634" name="Rectangle 10"/>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C50F7F90-55E2-4F3D-BE1D-F685B047F219}"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27650"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7651"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7652"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27653"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27654"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723900" algn="l"/>
                <a:tab pos="1447800" algn="l"/>
              </a:tabLst>
              <a:defRPr sz="1300">
                <a:solidFill>
                  <a:srgbClr val="000000"/>
                </a:solidFill>
                <a:latin typeface="+mn-lt"/>
                <a:ea typeface="DejaVu Sans" charset="0"/>
                <a:cs typeface="DejaVu Sans" charset="0"/>
              </a:defRPr>
            </a:lvl1pPr>
          </a:lstStyle>
          <a:p>
            <a:fld id="{73F91DE7-8FB4-46B1-A89F-CCE9AA4AE93C}"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685800" y="609600"/>
            <a:ext cx="7758113" cy="11287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8674" name="Rectangle 2"/>
          <p:cNvSpPr>
            <a:spLocks noGrp="1" noChangeArrowheads="1"/>
          </p:cNvSpPr>
          <p:nvPr>
            <p:ph type="body" idx="1"/>
          </p:nvPr>
        </p:nvSpPr>
        <p:spPr bwMode="auto">
          <a:xfrm>
            <a:off x="685800" y="1981200"/>
            <a:ext cx="77581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8675"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28676"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28677"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DejaVu Sans" charset="0"/>
                <a:cs typeface="DejaVu Sans" charset="0"/>
              </a:defRPr>
            </a:lvl1pPr>
          </a:lstStyle>
          <a:p>
            <a:fld id="{EC511F8F-4C3F-4D7C-A0AF-F4FBC480109B}" type="slidenum">
              <a:rPr lang="en-GB"/>
              <a:pPr/>
              <a:t>‹N›</a:t>
            </a:fld>
            <a:endParaRPr lang="en-GB"/>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bwMode="auto">
          <a:xfrm>
            <a:off x="685800" y="609600"/>
            <a:ext cx="7758113" cy="11287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9698" name="Rectangle 2"/>
          <p:cNvSpPr>
            <a:spLocks noGrp="1" noChangeArrowheads="1"/>
          </p:cNvSpPr>
          <p:nvPr>
            <p:ph type="body" idx="1"/>
          </p:nvPr>
        </p:nvSpPr>
        <p:spPr bwMode="auto">
          <a:xfrm>
            <a:off x="685800" y="1981200"/>
            <a:ext cx="77581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9699"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29700"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29701"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DejaVu Sans" charset="0"/>
                <a:cs typeface="DejaVu Sans" charset="0"/>
              </a:defRPr>
            </a:lvl1pPr>
          </a:lstStyle>
          <a:p>
            <a:fld id="{B2F4A5DD-FE6E-41A1-9250-F8E31FA38A9F}"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685800" y="609600"/>
            <a:ext cx="7758113" cy="11287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0722" name="Rectangle 2"/>
          <p:cNvSpPr>
            <a:spLocks noGrp="1" noChangeArrowheads="1"/>
          </p:cNvSpPr>
          <p:nvPr>
            <p:ph type="body" idx="1"/>
          </p:nvPr>
        </p:nvSpPr>
        <p:spPr bwMode="auto">
          <a:xfrm>
            <a:off x="685800" y="1981200"/>
            <a:ext cx="77581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bwMode="auto">
          <a:xfrm>
            <a:off x="685800" y="609600"/>
            <a:ext cx="7758113" cy="11287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1746" name="Rectangle 2"/>
          <p:cNvSpPr>
            <a:spLocks noGrp="1" noChangeArrowheads="1"/>
          </p:cNvSpPr>
          <p:nvPr>
            <p:ph type="body" idx="1"/>
          </p:nvPr>
        </p:nvSpPr>
        <p:spPr bwMode="auto">
          <a:xfrm>
            <a:off x="685800" y="1981200"/>
            <a:ext cx="77581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1747" name="Rectangle 3"/>
          <p:cNvSpPr>
            <a:spLocks noGrp="1" noChangeArrowheads="1"/>
          </p:cNvSpPr>
          <p:nvPr>
            <p:ph type="dt"/>
          </p:nvPr>
        </p:nvSpPr>
        <p:spPr bwMode="auto">
          <a:xfrm>
            <a:off x="6858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Tx/>
              <a:buFontTx/>
              <a:buNone/>
              <a:tabLst>
                <a:tab pos="723900" algn="l"/>
                <a:tab pos="1447800" algn="l"/>
              </a:tabLst>
              <a:defRPr sz="1400">
                <a:solidFill>
                  <a:srgbClr val="898989"/>
                </a:solidFill>
                <a:latin typeface="+mn-lt"/>
                <a:ea typeface="DejaVu Sans" charset="0"/>
                <a:cs typeface="DejaVu Sans" charset="0"/>
              </a:defRPr>
            </a:lvl1pPr>
          </a:lstStyle>
          <a:p>
            <a:r>
              <a:rPr lang="en-US"/>
              <a:t>03/15/13</a:t>
            </a:r>
          </a:p>
        </p:txBody>
      </p:sp>
      <p:sp>
        <p:nvSpPr>
          <p:cNvPr id="31748"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31749"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898989"/>
                </a:solidFill>
                <a:latin typeface="+mn-lt"/>
                <a:ea typeface="DejaVu Sans" charset="0"/>
                <a:cs typeface="DejaVu Sans" charset="0"/>
              </a:defRPr>
            </a:lvl1pPr>
          </a:lstStyle>
          <a:p>
            <a:fld id="{09F95F3F-399E-4172-B994-A9B5C940C5AE}"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187325"/>
            <a:ext cx="82153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074" name="Rectangle 2"/>
          <p:cNvSpPr>
            <a:spLocks noGrp="1" noChangeArrowheads="1"/>
          </p:cNvSpPr>
          <p:nvPr>
            <p:ph type="body" idx="1"/>
          </p:nvPr>
        </p:nvSpPr>
        <p:spPr bwMode="auto">
          <a:xfrm>
            <a:off x="457200" y="1000125"/>
            <a:ext cx="8215313" cy="53435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075" name="Rectangle 3"/>
          <p:cNvSpPr>
            <a:spLocks noGrp="1" noChangeArrowheads="1"/>
          </p:cNvSpPr>
          <p:nvPr>
            <p:ph type="dt"/>
          </p:nvPr>
        </p:nvSpPr>
        <p:spPr bwMode="auto">
          <a:xfrm>
            <a:off x="457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723900" algn="l"/>
                <a:tab pos="1447800" algn="l"/>
              </a:tabLst>
              <a:defRPr sz="1200">
                <a:solidFill>
                  <a:srgbClr val="898989"/>
                </a:solidFill>
                <a:latin typeface="+mn-lt"/>
                <a:ea typeface="DejaVu Sans" charset="0"/>
                <a:cs typeface="DejaVu Sans" charset="0"/>
              </a:defRPr>
            </a:lvl1pPr>
          </a:lstStyle>
          <a:p>
            <a:r>
              <a:rPr lang="it-IT"/>
              <a:t>01/02/2010</a:t>
            </a:r>
          </a:p>
        </p:txBody>
      </p:sp>
      <p:sp>
        <p:nvSpPr>
          <p:cNvPr id="3076" name="Rectangle 4"/>
          <p:cNvSpPr>
            <a:spLocks noGrp="1" noChangeArrowheads="1"/>
          </p:cNvSpPr>
          <p:nvPr>
            <p:ph type="ftr"/>
          </p:nvPr>
        </p:nvSpPr>
        <p:spPr bwMode="auto">
          <a:xfrm>
            <a:off x="3124200" y="6459538"/>
            <a:ext cx="2881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a:buClrTx/>
              <a:buFontTx/>
              <a:buNone/>
              <a:tabLst>
                <a:tab pos="723900" algn="l"/>
                <a:tab pos="1447800" algn="l"/>
                <a:tab pos="2171700" algn="l"/>
              </a:tabLst>
              <a:defRPr sz="1200">
                <a:solidFill>
                  <a:srgbClr val="898989"/>
                </a:solidFill>
                <a:latin typeface="+mn-lt"/>
                <a:ea typeface="DejaVu Sans" charset="0"/>
                <a:cs typeface="DejaVu Sans" charset="0"/>
              </a:defRPr>
            </a:lvl1pPr>
          </a:lstStyle>
          <a:p>
            <a:r>
              <a:rPr lang="en-GB"/>
              <a:t>ELI NP Workshop Bucharest</a:t>
            </a:r>
          </a:p>
        </p:txBody>
      </p:sp>
      <p:sp>
        <p:nvSpPr>
          <p:cNvPr id="3077" name="Rectangle 5"/>
          <p:cNvSpPr>
            <a:spLocks noGrp="1" noChangeArrowheads="1"/>
          </p:cNvSpPr>
          <p:nvPr>
            <p:ph type="sldNum"/>
          </p:nvPr>
        </p:nvSpPr>
        <p:spPr bwMode="auto">
          <a:xfrm>
            <a:off x="6553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buClrTx/>
              <a:buFontTx/>
              <a:buNone/>
              <a:tabLst>
                <a:tab pos="723900" algn="l"/>
                <a:tab pos="1447800" algn="l"/>
              </a:tabLst>
              <a:defRPr sz="1200">
                <a:solidFill>
                  <a:srgbClr val="898989"/>
                </a:solidFill>
                <a:latin typeface="+mn-lt"/>
                <a:ea typeface="DejaVu Sans" charset="0"/>
                <a:cs typeface="DejaVu Sans" charset="0"/>
              </a:defRPr>
            </a:lvl1pPr>
          </a:lstStyle>
          <a:p>
            <a:fld id="{86D2A95A-A059-4631-9C27-5358AB8E068D}" type="slidenum">
              <a:rPr lang="en-GB"/>
              <a:pPr/>
              <a:t>‹N›</a:t>
            </a:fld>
            <a:endParaRPr lang="en-GB"/>
          </a:p>
        </p:txBody>
      </p:sp>
      <p:sp>
        <p:nvSpPr>
          <p:cNvPr id="3078" name="Line 6"/>
          <p:cNvSpPr>
            <a:spLocks noChangeShapeType="1"/>
          </p:cNvSpPr>
          <p:nvPr/>
        </p:nvSpPr>
        <p:spPr bwMode="auto">
          <a:xfrm>
            <a:off x="428625" y="857250"/>
            <a:ext cx="8286750" cy="1588"/>
          </a:xfrm>
          <a:prstGeom prst="line">
            <a:avLst/>
          </a:prstGeom>
          <a:noFill/>
          <a:ln w="25560">
            <a:solidFill>
              <a:srgbClr val="4F81BD"/>
            </a:solidFill>
            <a:miter lim="800000"/>
            <a:headEnd/>
            <a:tailEnd/>
          </a:ln>
          <a:effectLst>
            <a:outerShdw dist="74769" dir="938535" algn="ctr" rotWithShape="0">
              <a:srgbClr val="808080">
                <a:alpha val="38034"/>
              </a:srgbClr>
            </a:outerShdw>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69"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32770"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32771" name="Group 3"/>
          <p:cNvGrpSpPr>
            <a:grpSpLocks/>
          </p:cNvGrpSpPr>
          <p:nvPr/>
        </p:nvGrpSpPr>
        <p:grpSpPr bwMode="auto">
          <a:xfrm>
            <a:off x="171450" y="1042988"/>
            <a:ext cx="1143000" cy="1136650"/>
            <a:chOff x="108" y="657"/>
            <a:chExt cx="720" cy="716"/>
          </a:xfrm>
        </p:grpSpPr>
        <p:pic>
          <p:nvPicPr>
            <p:cNvPr id="32772"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32773"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32774"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grpSp>
        <p:nvGrpSpPr>
          <p:cNvPr id="32775" name="Group 7"/>
          <p:cNvGrpSpPr>
            <a:grpSpLocks/>
          </p:cNvGrpSpPr>
          <p:nvPr/>
        </p:nvGrpSpPr>
        <p:grpSpPr bwMode="auto">
          <a:xfrm>
            <a:off x="914400" y="1408113"/>
            <a:ext cx="211138" cy="204787"/>
            <a:chOff x="576" y="887"/>
            <a:chExt cx="133" cy="129"/>
          </a:xfrm>
        </p:grpSpPr>
        <p:pic>
          <p:nvPicPr>
            <p:cNvPr id="32776" name="Picture 8"/>
            <p:cNvPicPr>
              <a:picLocks noChangeAspect="1" noChangeArrowheads="1"/>
            </p:cNvPicPr>
            <p:nvPr/>
          </p:nvPicPr>
          <p:blipFill>
            <a:blip r:embed="rId15"/>
            <a:srcRect/>
            <a:stretch>
              <a:fillRect/>
            </a:stretch>
          </p:blipFill>
          <p:spPr bwMode="auto">
            <a:xfrm>
              <a:off x="576" y="887"/>
              <a:ext cx="133" cy="129"/>
            </a:xfrm>
            <a:prstGeom prst="rect">
              <a:avLst/>
            </a:prstGeom>
            <a:noFill/>
            <a:ln w="9525">
              <a:noFill/>
              <a:round/>
              <a:headEnd/>
              <a:tailEnd/>
            </a:ln>
            <a:effectLst/>
          </p:spPr>
        </p:pic>
        <p:sp>
          <p:nvSpPr>
            <p:cNvPr id="32777" name="Text Box 9"/>
            <p:cNvSpPr txBox="1">
              <a:spLocks noChangeArrowheads="1"/>
            </p:cNvSpPr>
            <p:nvPr/>
          </p:nvSpPr>
          <p:spPr bwMode="auto">
            <a:xfrm>
              <a:off x="600" y="910"/>
              <a:ext cx="85" cy="85"/>
            </a:xfrm>
            <a:prstGeom prst="rect">
              <a:avLst/>
            </a:prstGeom>
            <a:noFill/>
            <a:ln w="9525">
              <a:noFill/>
              <a:round/>
              <a:headEnd/>
              <a:tailEnd/>
            </a:ln>
            <a:effectLst/>
          </p:spPr>
          <p:txBody>
            <a:bodyPr wrap="none" anchor="ctr"/>
            <a:lstStyle/>
            <a:p>
              <a:endParaRPr lang="en-US"/>
            </a:p>
          </p:txBody>
        </p:sp>
      </p:grpSp>
      <p:sp>
        <p:nvSpPr>
          <p:cNvPr id="32778" name="Oval 10"/>
          <p:cNvSpPr>
            <a:spLocks noChangeArrowheads="1"/>
          </p:cNvSpPr>
          <p:nvPr/>
        </p:nvSpPr>
        <p:spPr bwMode="auto">
          <a:xfrm>
            <a:off x="1157288" y="1344613"/>
            <a:ext cx="63500" cy="65087"/>
          </a:xfrm>
          <a:prstGeom prst="ellipse">
            <a:avLst/>
          </a:prstGeom>
          <a:noFill/>
          <a:ln w="12600">
            <a:solidFill>
              <a:srgbClr val="0C61AE"/>
            </a:solidFill>
            <a:miter lim="800000"/>
            <a:headEnd/>
            <a:tailEnd/>
          </a:ln>
          <a:effectLst/>
        </p:spPr>
        <p:txBody>
          <a:bodyPr wrap="none" anchor="ctr"/>
          <a:lstStyle/>
          <a:p>
            <a:endParaRPr lang="en-US"/>
          </a:p>
        </p:txBody>
      </p:sp>
      <p:sp>
        <p:nvSpPr>
          <p:cNvPr id="32779" name="Rectangle 11"/>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2780" name="Rectangle 12"/>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2781" name="Rectangle 13"/>
          <p:cNvSpPr>
            <a:spLocks noGrp="1" noChangeArrowheads="1"/>
          </p:cNvSpPr>
          <p:nvPr>
            <p:ph type="ftr"/>
          </p:nvPr>
        </p:nvSpPr>
        <p:spPr bwMode="auto">
          <a:xfrm>
            <a:off x="1000125" y="6381750"/>
            <a:ext cx="6870700"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32782" name="Rectangle 14"/>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CEE75C5B-A36F-444A-9094-DA58E092CA43}"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3"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33794"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33795" name="Group 3"/>
          <p:cNvGrpSpPr>
            <a:grpSpLocks/>
          </p:cNvGrpSpPr>
          <p:nvPr/>
        </p:nvGrpSpPr>
        <p:grpSpPr bwMode="auto">
          <a:xfrm>
            <a:off x="171450" y="1042988"/>
            <a:ext cx="1143000" cy="1136650"/>
            <a:chOff x="108" y="657"/>
            <a:chExt cx="720" cy="716"/>
          </a:xfrm>
        </p:grpSpPr>
        <p:pic>
          <p:nvPicPr>
            <p:cNvPr id="33796"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33797"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33798"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33799"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3800"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3801" name="Rectangle 9"/>
          <p:cNvSpPr>
            <a:spLocks noGrp="1" noChangeArrowheads="1"/>
          </p:cNvSpPr>
          <p:nvPr>
            <p:ph type="ftr"/>
          </p:nvPr>
        </p:nvSpPr>
        <p:spPr bwMode="auto">
          <a:xfrm>
            <a:off x="1000125" y="6381750"/>
            <a:ext cx="7013575"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33802" name="Rectangle 10"/>
          <p:cNvSpPr>
            <a:spLocks noGrp="1" noChangeArrowheads="1"/>
          </p:cNvSpPr>
          <p:nvPr>
            <p:ph type="sldNum"/>
          </p:nvPr>
        </p:nvSpPr>
        <p:spPr bwMode="auto">
          <a:xfrm>
            <a:off x="214313" y="6381750"/>
            <a:ext cx="442912"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8D534F1F-5B97-4CF6-8165-C68253279129}"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2286000" y="0"/>
            <a:ext cx="6858000" cy="6858000"/>
          </a:xfrm>
          <a:prstGeom prst="rect">
            <a:avLst/>
          </a:prstGeom>
          <a:solidFill>
            <a:srgbClr val="FFFFFF"/>
          </a:solidFill>
          <a:ln w="9525">
            <a:noFill/>
            <a:round/>
            <a:headEnd/>
            <a:tailEnd/>
          </a:ln>
          <a:effectLst/>
        </p:spPr>
        <p:txBody>
          <a:bodyPr wrap="none" anchor="ctr"/>
          <a:lstStyle/>
          <a:p>
            <a:endParaRPr lang="en-US"/>
          </a:p>
        </p:txBody>
      </p:sp>
      <p:sp>
        <p:nvSpPr>
          <p:cNvPr id="34818" name="Rectangle 2"/>
          <p:cNvSpPr>
            <a:spLocks noChangeArrowheads="1"/>
          </p:cNvSpPr>
          <p:nvPr/>
        </p:nvSpPr>
        <p:spPr bwMode="auto">
          <a:xfrm>
            <a:off x="2286000" y="0"/>
            <a:ext cx="76200" cy="6858000"/>
          </a:xfrm>
          <a:prstGeom prst="rect">
            <a:avLst/>
          </a:prstGeom>
          <a:solidFill>
            <a:srgbClr val="FFFFFF"/>
          </a:solidFill>
          <a:ln w="9525">
            <a:noFill/>
            <a:round/>
            <a:headEnd/>
            <a:tailEnd/>
          </a:ln>
          <a:effectLst>
            <a:outerShdw dist="81487" dir="7075415" algn="ctr" rotWithShape="0">
              <a:srgbClr val="687779">
                <a:alpha val="25041"/>
              </a:srgbClr>
            </a:outerShdw>
          </a:effectLst>
        </p:spPr>
        <p:txBody>
          <a:bodyPr wrap="none" anchor="ctr"/>
          <a:lstStyle/>
          <a:p>
            <a:endParaRPr lang="en-US"/>
          </a:p>
        </p:txBody>
      </p:sp>
      <p:grpSp>
        <p:nvGrpSpPr>
          <p:cNvPr id="34819" name="Group 3"/>
          <p:cNvGrpSpPr>
            <a:grpSpLocks/>
          </p:cNvGrpSpPr>
          <p:nvPr/>
        </p:nvGrpSpPr>
        <p:grpSpPr bwMode="auto">
          <a:xfrm>
            <a:off x="2163763" y="2809875"/>
            <a:ext cx="211137" cy="204788"/>
            <a:chOff x="1363" y="1770"/>
            <a:chExt cx="133" cy="129"/>
          </a:xfrm>
        </p:grpSpPr>
        <p:pic>
          <p:nvPicPr>
            <p:cNvPr id="34820" name="Picture 4"/>
            <p:cNvPicPr>
              <a:picLocks noChangeAspect="1" noChangeArrowheads="1"/>
            </p:cNvPicPr>
            <p:nvPr/>
          </p:nvPicPr>
          <p:blipFill>
            <a:blip r:embed="rId14"/>
            <a:srcRect/>
            <a:stretch>
              <a:fillRect/>
            </a:stretch>
          </p:blipFill>
          <p:spPr bwMode="auto">
            <a:xfrm>
              <a:off x="1363" y="1770"/>
              <a:ext cx="133" cy="129"/>
            </a:xfrm>
            <a:prstGeom prst="rect">
              <a:avLst/>
            </a:prstGeom>
            <a:noFill/>
            <a:ln w="9525">
              <a:noFill/>
              <a:round/>
              <a:headEnd/>
              <a:tailEnd/>
            </a:ln>
            <a:effectLst/>
          </p:spPr>
        </p:pic>
        <p:sp>
          <p:nvSpPr>
            <p:cNvPr id="34821" name="Text Box 5"/>
            <p:cNvSpPr txBox="1">
              <a:spLocks noChangeArrowheads="1"/>
            </p:cNvSpPr>
            <p:nvPr/>
          </p:nvSpPr>
          <p:spPr bwMode="auto">
            <a:xfrm>
              <a:off x="1388" y="1792"/>
              <a:ext cx="84" cy="85"/>
            </a:xfrm>
            <a:prstGeom prst="rect">
              <a:avLst/>
            </a:prstGeom>
            <a:noFill/>
            <a:ln w="9525">
              <a:noFill/>
              <a:round/>
              <a:headEnd/>
              <a:tailEnd/>
            </a:ln>
            <a:effectLst/>
          </p:spPr>
          <p:txBody>
            <a:bodyPr wrap="none" anchor="ctr"/>
            <a:lstStyle/>
            <a:p>
              <a:endParaRPr lang="en-US"/>
            </a:p>
          </p:txBody>
        </p:sp>
      </p:grpSp>
      <p:sp>
        <p:nvSpPr>
          <p:cNvPr id="34822" name="Oval 6"/>
          <p:cNvSpPr>
            <a:spLocks noChangeArrowheads="1"/>
          </p:cNvSpPr>
          <p:nvPr/>
        </p:nvSpPr>
        <p:spPr bwMode="auto">
          <a:xfrm>
            <a:off x="2408238" y="2746375"/>
            <a:ext cx="63500" cy="63500"/>
          </a:xfrm>
          <a:prstGeom prst="ellipse">
            <a:avLst/>
          </a:prstGeom>
          <a:noFill/>
          <a:ln w="12600">
            <a:solidFill>
              <a:srgbClr val="0C61AE"/>
            </a:solidFill>
            <a:miter lim="800000"/>
            <a:headEnd/>
            <a:tailEnd/>
          </a:ln>
          <a:effectLst/>
        </p:spPr>
        <p:txBody>
          <a:bodyPr wrap="none" anchor="ctr"/>
          <a:lstStyle/>
          <a:p>
            <a:endParaRPr lang="en-US"/>
          </a:p>
        </p:txBody>
      </p:sp>
      <p:sp>
        <p:nvSpPr>
          <p:cNvPr id="34823"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4824"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4825" name="Rectangle 9"/>
          <p:cNvSpPr>
            <a:spLocks noGrp="1" noChangeArrowheads="1"/>
          </p:cNvSpPr>
          <p:nvPr>
            <p:ph type="ftr"/>
          </p:nvPr>
        </p:nvSpPr>
        <p:spPr bwMode="auto">
          <a:xfrm>
            <a:off x="2286000" y="6369050"/>
            <a:ext cx="68437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34826" name="Rectangle 10"/>
          <p:cNvSpPr>
            <a:spLocks noGrp="1" noChangeArrowheads="1"/>
          </p:cNvSpPr>
          <p:nvPr>
            <p:ph type="sldNum"/>
          </p:nvPr>
        </p:nvSpPr>
        <p:spPr bwMode="auto">
          <a:xfrm>
            <a:off x="0" y="63690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4B0CE623-D379-47CB-B465-4E7566FE520C}"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1"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35842"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35843" name="Group 3"/>
          <p:cNvGrpSpPr>
            <a:grpSpLocks/>
          </p:cNvGrpSpPr>
          <p:nvPr/>
        </p:nvGrpSpPr>
        <p:grpSpPr bwMode="auto">
          <a:xfrm>
            <a:off x="171450" y="1042988"/>
            <a:ext cx="1143000" cy="1136650"/>
            <a:chOff x="108" y="657"/>
            <a:chExt cx="720" cy="716"/>
          </a:xfrm>
        </p:grpSpPr>
        <p:pic>
          <p:nvPicPr>
            <p:cNvPr id="35844"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35845"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35846"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35847"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5848"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5849" name="Rectangle 9"/>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35850" name="Rectangle 10"/>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C213183C-392A-48DA-83BE-EDDA9242CDA5}"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6866" name="Rectangle 2"/>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6867" name="Text Box 3"/>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36868" name="Rectangle 4"/>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36869" name="Rectangle 5"/>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8F02D60D-45F0-448A-9C4C-D8128B950B7F}"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89"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37890"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37891" name="Group 3"/>
          <p:cNvGrpSpPr>
            <a:grpSpLocks/>
          </p:cNvGrpSpPr>
          <p:nvPr/>
        </p:nvGrpSpPr>
        <p:grpSpPr bwMode="auto">
          <a:xfrm>
            <a:off x="171450" y="1042988"/>
            <a:ext cx="1143000" cy="1136650"/>
            <a:chOff x="108" y="657"/>
            <a:chExt cx="720" cy="716"/>
          </a:xfrm>
        </p:grpSpPr>
        <p:pic>
          <p:nvPicPr>
            <p:cNvPr id="37892"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37893"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37894"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37895"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7896"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7897" name="Rectangle 9"/>
          <p:cNvSpPr>
            <a:spLocks noGrp="1" noChangeArrowheads="1"/>
          </p:cNvSpPr>
          <p:nvPr>
            <p:ph type="ftr"/>
          </p:nvPr>
        </p:nvSpPr>
        <p:spPr bwMode="auto">
          <a:xfrm>
            <a:off x="1000125" y="6386513"/>
            <a:ext cx="6870700" cy="457200"/>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37898" name="Rectangle 10"/>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B6324E75-9C42-4353-8EA6-C460884AB201}"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1014413" y="0"/>
            <a:ext cx="8129587" cy="6858000"/>
          </a:xfrm>
          <a:prstGeom prst="rect">
            <a:avLst/>
          </a:prstGeom>
          <a:solidFill>
            <a:srgbClr val="FFFFFF"/>
          </a:solidFill>
          <a:ln w="9525">
            <a:noFill/>
            <a:round/>
            <a:headEnd/>
            <a:tailEnd/>
          </a:ln>
          <a:effectLst/>
        </p:spPr>
        <p:txBody>
          <a:bodyPr wrap="none" anchor="ctr"/>
          <a:lstStyle/>
          <a:p>
            <a:endParaRPr lang="en-US"/>
          </a:p>
        </p:txBody>
      </p:sp>
      <p:sp>
        <p:nvSpPr>
          <p:cNvPr id="38914" name="Rectangle 2"/>
          <p:cNvSpPr>
            <a:spLocks noChangeArrowheads="1"/>
          </p:cNvSpPr>
          <p:nvPr/>
        </p:nvSpPr>
        <p:spPr bwMode="auto">
          <a:xfrm>
            <a:off x="1014413" y="0"/>
            <a:ext cx="73025" cy="6858000"/>
          </a:xfrm>
          <a:prstGeom prst="rect">
            <a:avLst/>
          </a:prstGeom>
          <a:solidFill>
            <a:srgbClr val="FFFFFF"/>
          </a:solidFill>
          <a:ln w="9525">
            <a:noFill/>
            <a:round/>
            <a:headEnd/>
            <a:tailEnd/>
          </a:ln>
          <a:effectLst>
            <a:outerShdw dist="81487" dir="7075415" algn="ctr" rotWithShape="0">
              <a:srgbClr val="687779">
                <a:alpha val="25041"/>
              </a:srgbClr>
            </a:outerShdw>
          </a:effectLst>
        </p:spPr>
        <p:txBody>
          <a:bodyPr wrap="none" anchor="ctr"/>
          <a:lstStyle/>
          <a:p>
            <a:endParaRPr lang="en-US"/>
          </a:p>
        </p:txBody>
      </p:sp>
      <p:sp>
        <p:nvSpPr>
          <p:cNvPr id="38915" name="Rectangle 3"/>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8916" name="Rectangle 4"/>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8917" name="Text Box 5"/>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38918" name="Rectangle 6"/>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38919" name="Rectangle 7"/>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43D5EB9C-531D-4317-858F-9FD9F3108A23}"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9938" name="Rectangle 2"/>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9939" name="Text Box 3"/>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39940" name="Rectangle 4"/>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39941" name="Rectangle 5"/>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1BCB297E-F14B-48B4-B804-7098DE4FD644}"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61" name="Group 1"/>
          <p:cNvGrpSpPr>
            <a:grpSpLocks/>
          </p:cNvGrpSpPr>
          <p:nvPr/>
        </p:nvGrpSpPr>
        <p:grpSpPr bwMode="auto">
          <a:xfrm>
            <a:off x="646113" y="969963"/>
            <a:ext cx="4789487" cy="4787900"/>
            <a:chOff x="407" y="611"/>
            <a:chExt cx="3017" cy="3016"/>
          </a:xfrm>
        </p:grpSpPr>
        <p:pic>
          <p:nvPicPr>
            <p:cNvPr id="40962" name="Picture 2"/>
            <p:cNvPicPr>
              <a:picLocks noChangeAspect="1" noChangeArrowheads="1"/>
            </p:cNvPicPr>
            <p:nvPr/>
          </p:nvPicPr>
          <p:blipFill>
            <a:blip r:embed="rId14"/>
            <a:srcRect/>
            <a:stretch>
              <a:fillRect/>
            </a:stretch>
          </p:blipFill>
          <p:spPr bwMode="auto">
            <a:xfrm>
              <a:off x="407" y="611"/>
              <a:ext cx="3017" cy="3016"/>
            </a:xfrm>
            <a:prstGeom prst="rect">
              <a:avLst/>
            </a:prstGeom>
            <a:noFill/>
            <a:ln w="9525">
              <a:noFill/>
              <a:round/>
              <a:headEnd/>
              <a:tailEnd/>
            </a:ln>
            <a:effectLst/>
          </p:spPr>
        </p:pic>
        <p:sp>
          <p:nvSpPr>
            <p:cNvPr id="40963" name="Text Box 3"/>
            <p:cNvSpPr txBox="1">
              <a:spLocks noChangeArrowheads="1"/>
            </p:cNvSpPr>
            <p:nvPr/>
          </p:nvSpPr>
          <p:spPr bwMode="auto">
            <a:xfrm>
              <a:off x="480" y="672"/>
              <a:ext cx="2871" cy="2871"/>
            </a:xfrm>
            <a:prstGeom prst="rect">
              <a:avLst/>
            </a:prstGeom>
            <a:noFill/>
            <a:ln w="9525">
              <a:noFill/>
              <a:round/>
              <a:headEnd/>
              <a:tailEnd/>
            </a:ln>
            <a:effectLst/>
          </p:spPr>
          <p:txBody>
            <a:bodyPr wrap="none" anchor="ctr"/>
            <a:lstStyle/>
            <a:p>
              <a:endParaRPr lang="en-US"/>
            </a:p>
          </p:txBody>
        </p:sp>
      </p:grpSp>
      <p:sp>
        <p:nvSpPr>
          <p:cNvPr id="40964" name="AutoShape 4"/>
          <p:cNvSpPr>
            <a:spLocks noChangeArrowheads="1"/>
          </p:cNvSpPr>
          <p:nvPr/>
        </p:nvSpPr>
        <p:spPr bwMode="auto">
          <a:xfrm rot="19440000">
            <a:off x="396875" y="954088"/>
            <a:ext cx="685800" cy="204787"/>
          </a:xfrm>
          <a:prstGeom prst="flowChartProcess">
            <a:avLst/>
          </a:prstGeom>
          <a:solidFill>
            <a:srgbClr val="FBFBFB">
              <a:alpha val="45000"/>
            </a:srgbClr>
          </a:solidFill>
          <a:ln w="6480">
            <a:solidFill>
              <a:srgbClr val="FFFFFF"/>
            </a:solidFill>
            <a:miter lim="800000"/>
            <a:headEnd/>
            <a:tailEnd/>
          </a:ln>
          <a:effectLst>
            <a:outerShdw dist="25364" dir="3324463" algn="ctr" rotWithShape="0">
              <a:srgbClr val="C3F4FC">
                <a:alpha val="40033"/>
              </a:srgbClr>
            </a:outerShdw>
          </a:effectLst>
        </p:spPr>
        <p:txBody>
          <a:bodyPr wrap="none" anchor="ctr"/>
          <a:lstStyle/>
          <a:p>
            <a:endParaRPr lang="en-US"/>
          </a:p>
        </p:txBody>
      </p:sp>
      <p:sp>
        <p:nvSpPr>
          <p:cNvPr id="40965" name="AutoShape 5"/>
          <p:cNvSpPr>
            <a:spLocks noChangeArrowheads="1"/>
          </p:cNvSpPr>
          <p:nvPr/>
        </p:nvSpPr>
        <p:spPr bwMode="auto">
          <a:xfrm rot="2100000" flipH="1">
            <a:off x="5003800" y="950913"/>
            <a:ext cx="649288" cy="204787"/>
          </a:xfrm>
          <a:prstGeom prst="flowChartProcess">
            <a:avLst/>
          </a:prstGeom>
          <a:solidFill>
            <a:srgbClr val="FBFBFB">
              <a:alpha val="45000"/>
            </a:srgbClr>
          </a:solidFill>
          <a:ln w="6480">
            <a:solidFill>
              <a:srgbClr val="FFFFFF"/>
            </a:solidFill>
            <a:miter lim="800000"/>
            <a:headEnd/>
            <a:tailEnd/>
          </a:ln>
          <a:effectLst>
            <a:outerShdw dist="25364" dir="3324463" algn="ctr" rotWithShape="0">
              <a:srgbClr val="DBF5F9">
                <a:alpha val="20044"/>
              </a:srgbClr>
            </a:outerShdw>
          </a:effectLst>
        </p:spPr>
        <p:txBody>
          <a:bodyPr wrap="none" anchor="ctr"/>
          <a:lstStyle/>
          <a:p>
            <a:endParaRPr lang="en-US"/>
          </a:p>
        </p:txBody>
      </p:sp>
      <p:sp>
        <p:nvSpPr>
          <p:cNvPr id="40966" name="Rectangle 6"/>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0967" name="Rectangle 7"/>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0968" name="Text Box 8"/>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40969" name="Rectangle 9"/>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40970" name="Rectangle 10"/>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D955A710-43DA-42B7-AFB2-8237CDC91493}"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5"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41986"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41987" name="Group 3"/>
          <p:cNvGrpSpPr>
            <a:grpSpLocks/>
          </p:cNvGrpSpPr>
          <p:nvPr/>
        </p:nvGrpSpPr>
        <p:grpSpPr bwMode="auto">
          <a:xfrm>
            <a:off x="171450" y="1042988"/>
            <a:ext cx="1143000" cy="1136650"/>
            <a:chOff x="108" y="657"/>
            <a:chExt cx="720" cy="716"/>
          </a:xfrm>
        </p:grpSpPr>
        <p:pic>
          <p:nvPicPr>
            <p:cNvPr id="41988"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41989"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41990"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41991"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1992"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1993" name="Text Box 9"/>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41994" name="Rectangle 10"/>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41995" name="Rectangle 11"/>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428EF4A1-B96B-425F-A0F5-0BDF8BA81741}"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457200" y="-187325"/>
            <a:ext cx="82153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098" name="Rectangle 2"/>
          <p:cNvSpPr>
            <a:spLocks noGrp="1" noChangeArrowheads="1"/>
          </p:cNvSpPr>
          <p:nvPr>
            <p:ph type="body" idx="1"/>
          </p:nvPr>
        </p:nvSpPr>
        <p:spPr bwMode="auto">
          <a:xfrm>
            <a:off x="457200" y="1000125"/>
            <a:ext cx="8215313" cy="53435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099" name="Rectangle 3"/>
          <p:cNvSpPr>
            <a:spLocks noGrp="1" noChangeArrowheads="1"/>
          </p:cNvSpPr>
          <p:nvPr>
            <p:ph type="dt"/>
          </p:nvPr>
        </p:nvSpPr>
        <p:spPr bwMode="auto">
          <a:xfrm>
            <a:off x="457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723900" algn="l"/>
                <a:tab pos="1447800" algn="l"/>
              </a:tabLst>
              <a:defRPr sz="1200">
                <a:solidFill>
                  <a:srgbClr val="898989"/>
                </a:solidFill>
                <a:latin typeface="+mn-lt"/>
                <a:ea typeface="DejaVu Sans" charset="0"/>
                <a:cs typeface="DejaVu Sans" charset="0"/>
              </a:defRPr>
            </a:lvl1pPr>
          </a:lstStyle>
          <a:p>
            <a:r>
              <a:rPr lang="it-IT"/>
              <a:t>01/02/2010</a:t>
            </a:r>
          </a:p>
        </p:txBody>
      </p:sp>
      <p:sp>
        <p:nvSpPr>
          <p:cNvPr id="4100" name="Rectangle 4"/>
          <p:cNvSpPr>
            <a:spLocks noGrp="1" noChangeArrowheads="1"/>
          </p:cNvSpPr>
          <p:nvPr>
            <p:ph type="ftr"/>
          </p:nvPr>
        </p:nvSpPr>
        <p:spPr bwMode="auto">
          <a:xfrm>
            <a:off x="3124200" y="6459538"/>
            <a:ext cx="2881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a:buClrTx/>
              <a:buFontTx/>
              <a:buNone/>
              <a:tabLst>
                <a:tab pos="723900" algn="l"/>
                <a:tab pos="1447800" algn="l"/>
                <a:tab pos="2171700" algn="l"/>
              </a:tabLst>
              <a:defRPr sz="1200">
                <a:solidFill>
                  <a:srgbClr val="898989"/>
                </a:solidFill>
                <a:latin typeface="+mn-lt"/>
                <a:ea typeface="DejaVu Sans" charset="0"/>
                <a:cs typeface="DejaVu Sans" charset="0"/>
              </a:defRPr>
            </a:lvl1pPr>
          </a:lstStyle>
          <a:p>
            <a:r>
              <a:rPr lang="en-GB"/>
              <a:t>ELI NP Workshop Bucharest</a:t>
            </a:r>
          </a:p>
        </p:txBody>
      </p:sp>
      <p:sp>
        <p:nvSpPr>
          <p:cNvPr id="4101" name="Rectangle 5"/>
          <p:cNvSpPr>
            <a:spLocks noGrp="1" noChangeArrowheads="1"/>
          </p:cNvSpPr>
          <p:nvPr>
            <p:ph type="sldNum"/>
          </p:nvPr>
        </p:nvSpPr>
        <p:spPr bwMode="auto">
          <a:xfrm>
            <a:off x="6553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buClrTx/>
              <a:buFontTx/>
              <a:buNone/>
              <a:tabLst>
                <a:tab pos="723900" algn="l"/>
                <a:tab pos="1447800" algn="l"/>
              </a:tabLst>
              <a:defRPr sz="1200">
                <a:solidFill>
                  <a:srgbClr val="898989"/>
                </a:solidFill>
                <a:latin typeface="+mn-lt"/>
                <a:ea typeface="DejaVu Sans" charset="0"/>
                <a:cs typeface="DejaVu Sans" charset="0"/>
              </a:defRPr>
            </a:lvl1pPr>
          </a:lstStyle>
          <a:p>
            <a:fld id="{59F9DC79-4A9A-4602-8CC6-F3A7567E46B2}" type="slidenum">
              <a:rPr lang="en-GB"/>
              <a:pPr/>
              <a:t>‹N›</a:t>
            </a:fld>
            <a:endParaRPr lang="en-GB"/>
          </a:p>
        </p:txBody>
      </p:sp>
      <p:sp>
        <p:nvSpPr>
          <p:cNvPr id="4102" name="Line 6"/>
          <p:cNvSpPr>
            <a:spLocks noChangeShapeType="1"/>
          </p:cNvSpPr>
          <p:nvPr/>
        </p:nvSpPr>
        <p:spPr bwMode="auto">
          <a:xfrm>
            <a:off x="428625" y="857250"/>
            <a:ext cx="8286750" cy="1588"/>
          </a:xfrm>
          <a:prstGeom prst="line">
            <a:avLst/>
          </a:prstGeom>
          <a:noFill/>
          <a:ln w="25560">
            <a:solidFill>
              <a:srgbClr val="4F81BD"/>
            </a:solidFill>
            <a:miter lim="800000"/>
            <a:headEnd/>
            <a:tailEnd/>
          </a:ln>
          <a:effectLst>
            <a:outerShdw dist="74769" dir="938535" algn="ctr" rotWithShape="0">
              <a:srgbClr val="808080">
                <a:alpha val="38034"/>
              </a:srgbClr>
            </a:outerShdw>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09"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43010"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43011" name="Group 3"/>
          <p:cNvGrpSpPr>
            <a:grpSpLocks/>
          </p:cNvGrpSpPr>
          <p:nvPr/>
        </p:nvGrpSpPr>
        <p:grpSpPr bwMode="auto">
          <a:xfrm>
            <a:off x="171450" y="1042988"/>
            <a:ext cx="1143000" cy="1136650"/>
            <a:chOff x="108" y="657"/>
            <a:chExt cx="720" cy="716"/>
          </a:xfrm>
        </p:grpSpPr>
        <p:pic>
          <p:nvPicPr>
            <p:cNvPr id="43012"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43013"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43014"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43015"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3016"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3017" name="Text Box 9"/>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43018" name="Rectangle 10"/>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43019" name="Rectangle 11"/>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843CF379-B0F5-417E-95D0-C21F24FED1D9}"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3"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44034"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44035" name="Group 3"/>
          <p:cNvGrpSpPr>
            <a:grpSpLocks/>
          </p:cNvGrpSpPr>
          <p:nvPr/>
        </p:nvGrpSpPr>
        <p:grpSpPr bwMode="auto">
          <a:xfrm>
            <a:off x="171450" y="1042988"/>
            <a:ext cx="1143000" cy="1136650"/>
            <a:chOff x="108" y="657"/>
            <a:chExt cx="720" cy="716"/>
          </a:xfrm>
        </p:grpSpPr>
        <p:pic>
          <p:nvPicPr>
            <p:cNvPr id="44036"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44037"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44038"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grpSp>
        <p:nvGrpSpPr>
          <p:cNvPr id="44039" name="Group 7"/>
          <p:cNvGrpSpPr>
            <a:grpSpLocks/>
          </p:cNvGrpSpPr>
          <p:nvPr/>
        </p:nvGrpSpPr>
        <p:grpSpPr bwMode="auto">
          <a:xfrm>
            <a:off x="914400" y="1408113"/>
            <a:ext cx="211138" cy="204787"/>
            <a:chOff x="576" y="887"/>
            <a:chExt cx="133" cy="129"/>
          </a:xfrm>
        </p:grpSpPr>
        <p:pic>
          <p:nvPicPr>
            <p:cNvPr id="44040" name="Picture 8"/>
            <p:cNvPicPr>
              <a:picLocks noChangeAspect="1" noChangeArrowheads="1"/>
            </p:cNvPicPr>
            <p:nvPr/>
          </p:nvPicPr>
          <p:blipFill>
            <a:blip r:embed="rId15"/>
            <a:srcRect/>
            <a:stretch>
              <a:fillRect/>
            </a:stretch>
          </p:blipFill>
          <p:spPr bwMode="auto">
            <a:xfrm>
              <a:off x="576" y="887"/>
              <a:ext cx="133" cy="129"/>
            </a:xfrm>
            <a:prstGeom prst="rect">
              <a:avLst/>
            </a:prstGeom>
            <a:noFill/>
            <a:ln w="9525">
              <a:noFill/>
              <a:round/>
              <a:headEnd/>
              <a:tailEnd/>
            </a:ln>
            <a:effectLst/>
          </p:spPr>
        </p:pic>
        <p:sp>
          <p:nvSpPr>
            <p:cNvPr id="44041" name="Text Box 9"/>
            <p:cNvSpPr txBox="1">
              <a:spLocks noChangeArrowheads="1"/>
            </p:cNvSpPr>
            <p:nvPr/>
          </p:nvSpPr>
          <p:spPr bwMode="auto">
            <a:xfrm>
              <a:off x="600" y="910"/>
              <a:ext cx="85" cy="85"/>
            </a:xfrm>
            <a:prstGeom prst="rect">
              <a:avLst/>
            </a:prstGeom>
            <a:noFill/>
            <a:ln w="9525">
              <a:noFill/>
              <a:round/>
              <a:headEnd/>
              <a:tailEnd/>
            </a:ln>
            <a:effectLst/>
          </p:spPr>
          <p:txBody>
            <a:bodyPr wrap="none" anchor="ctr"/>
            <a:lstStyle/>
            <a:p>
              <a:endParaRPr lang="en-US"/>
            </a:p>
          </p:txBody>
        </p:sp>
      </p:grpSp>
      <p:sp>
        <p:nvSpPr>
          <p:cNvPr id="44042" name="Oval 10"/>
          <p:cNvSpPr>
            <a:spLocks noChangeArrowheads="1"/>
          </p:cNvSpPr>
          <p:nvPr/>
        </p:nvSpPr>
        <p:spPr bwMode="auto">
          <a:xfrm>
            <a:off x="1157288" y="1344613"/>
            <a:ext cx="63500" cy="65087"/>
          </a:xfrm>
          <a:prstGeom prst="ellipse">
            <a:avLst/>
          </a:prstGeom>
          <a:noFill/>
          <a:ln w="12600">
            <a:solidFill>
              <a:srgbClr val="0C61AE"/>
            </a:solidFill>
            <a:miter lim="800000"/>
            <a:headEnd/>
            <a:tailEnd/>
          </a:ln>
          <a:effectLst/>
        </p:spPr>
        <p:txBody>
          <a:bodyPr wrap="none" anchor="ctr"/>
          <a:lstStyle/>
          <a:p>
            <a:endParaRPr lang="en-US"/>
          </a:p>
        </p:txBody>
      </p:sp>
      <p:sp>
        <p:nvSpPr>
          <p:cNvPr id="44043" name="Rectangle 11"/>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4044" name="Rectangle 12"/>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4045" name="Rectangle 13"/>
          <p:cNvSpPr>
            <a:spLocks noGrp="1" noChangeArrowheads="1"/>
          </p:cNvSpPr>
          <p:nvPr>
            <p:ph type="ftr"/>
          </p:nvPr>
        </p:nvSpPr>
        <p:spPr bwMode="auto">
          <a:xfrm>
            <a:off x="1000125" y="6381750"/>
            <a:ext cx="6870700"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44046" name="Rectangle 14"/>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8A05AB8D-8122-4509-9A0B-206909211B66}"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057"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45058"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45059" name="Group 3"/>
          <p:cNvGrpSpPr>
            <a:grpSpLocks/>
          </p:cNvGrpSpPr>
          <p:nvPr/>
        </p:nvGrpSpPr>
        <p:grpSpPr bwMode="auto">
          <a:xfrm>
            <a:off x="171450" y="1042988"/>
            <a:ext cx="1143000" cy="1136650"/>
            <a:chOff x="108" y="657"/>
            <a:chExt cx="720" cy="716"/>
          </a:xfrm>
        </p:grpSpPr>
        <p:pic>
          <p:nvPicPr>
            <p:cNvPr id="45060"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45061"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45062"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45063"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5064"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5065" name="Rectangle 9"/>
          <p:cNvSpPr>
            <a:spLocks noGrp="1" noChangeArrowheads="1"/>
          </p:cNvSpPr>
          <p:nvPr>
            <p:ph type="ftr"/>
          </p:nvPr>
        </p:nvSpPr>
        <p:spPr bwMode="auto">
          <a:xfrm>
            <a:off x="1000125" y="6381750"/>
            <a:ext cx="7013575"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45066" name="Rectangle 10"/>
          <p:cNvSpPr>
            <a:spLocks noGrp="1" noChangeArrowheads="1"/>
          </p:cNvSpPr>
          <p:nvPr>
            <p:ph type="sldNum"/>
          </p:nvPr>
        </p:nvSpPr>
        <p:spPr bwMode="auto">
          <a:xfrm>
            <a:off x="214313" y="6381750"/>
            <a:ext cx="442912"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F6016914-3516-4804-A12C-CD9F05CF280F}"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2286000" y="0"/>
            <a:ext cx="6858000" cy="6858000"/>
          </a:xfrm>
          <a:prstGeom prst="rect">
            <a:avLst/>
          </a:prstGeom>
          <a:solidFill>
            <a:srgbClr val="FFFFFF"/>
          </a:solidFill>
          <a:ln w="9525">
            <a:noFill/>
            <a:round/>
            <a:headEnd/>
            <a:tailEnd/>
          </a:ln>
          <a:effectLst/>
        </p:spPr>
        <p:txBody>
          <a:bodyPr wrap="none" anchor="ctr"/>
          <a:lstStyle/>
          <a:p>
            <a:endParaRPr lang="en-US"/>
          </a:p>
        </p:txBody>
      </p:sp>
      <p:sp>
        <p:nvSpPr>
          <p:cNvPr id="46082" name="Rectangle 2"/>
          <p:cNvSpPr>
            <a:spLocks noChangeArrowheads="1"/>
          </p:cNvSpPr>
          <p:nvPr/>
        </p:nvSpPr>
        <p:spPr bwMode="auto">
          <a:xfrm>
            <a:off x="2286000" y="0"/>
            <a:ext cx="76200" cy="6858000"/>
          </a:xfrm>
          <a:prstGeom prst="rect">
            <a:avLst/>
          </a:prstGeom>
          <a:solidFill>
            <a:srgbClr val="FFFFFF"/>
          </a:solidFill>
          <a:ln w="9525">
            <a:noFill/>
            <a:round/>
            <a:headEnd/>
            <a:tailEnd/>
          </a:ln>
          <a:effectLst>
            <a:outerShdw dist="81487" dir="7075415" algn="ctr" rotWithShape="0">
              <a:srgbClr val="687779">
                <a:alpha val="25041"/>
              </a:srgbClr>
            </a:outerShdw>
          </a:effectLst>
        </p:spPr>
        <p:txBody>
          <a:bodyPr wrap="none" anchor="ctr"/>
          <a:lstStyle/>
          <a:p>
            <a:endParaRPr lang="en-US"/>
          </a:p>
        </p:txBody>
      </p:sp>
      <p:grpSp>
        <p:nvGrpSpPr>
          <p:cNvPr id="46083" name="Group 3"/>
          <p:cNvGrpSpPr>
            <a:grpSpLocks/>
          </p:cNvGrpSpPr>
          <p:nvPr/>
        </p:nvGrpSpPr>
        <p:grpSpPr bwMode="auto">
          <a:xfrm>
            <a:off x="2163763" y="2809875"/>
            <a:ext cx="211137" cy="204788"/>
            <a:chOff x="1363" y="1770"/>
            <a:chExt cx="133" cy="129"/>
          </a:xfrm>
        </p:grpSpPr>
        <p:pic>
          <p:nvPicPr>
            <p:cNvPr id="46084" name="Picture 4"/>
            <p:cNvPicPr>
              <a:picLocks noChangeAspect="1" noChangeArrowheads="1"/>
            </p:cNvPicPr>
            <p:nvPr/>
          </p:nvPicPr>
          <p:blipFill>
            <a:blip r:embed="rId14"/>
            <a:srcRect/>
            <a:stretch>
              <a:fillRect/>
            </a:stretch>
          </p:blipFill>
          <p:spPr bwMode="auto">
            <a:xfrm>
              <a:off x="1363" y="1770"/>
              <a:ext cx="133" cy="129"/>
            </a:xfrm>
            <a:prstGeom prst="rect">
              <a:avLst/>
            </a:prstGeom>
            <a:noFill/>
            <a:ln w="9525">
              <a:noFill/>
              <a:round/>
              <a:headEnd/>
              <a:tailEnd/>
            </a:ln>
            <a:effectLst/>
          </p:spPr>
        </p:pic>
        <p:sp>
          <p:nvSpPr>
            <p:cNvPr id="46085" name="Text Box 5"/>
            <p:cNvSpPr txBox="1">
              <a:spLocks noChangeArrowheads="1"/>
            </p:cNvSpPr>
            <p:nvPr/>
          </p:nvSpPr>
          <p:spPr bwMode="auto">
            <a:xfrm>
              <a:off x="1388" y="1792"/>
              <a:ext cx="84" cy="85"/>
            </a:xfrm>
            <a:prstGeom prst="rect">
              <a:avLst/>
            </a:prstGeom>
            <a:noFill/>
            <a:ln w="9525">
              <a:noFill/>
              <a:round/>
              <a:headEnd/>
              <a:tailEnd/>
            </a:ln>
            <a:effectLst/>
          </p:spPr>
          <p:txBody>
            <a:bodyPr wrap="none" anchor="ctr"/>
            <a:lstStyle/>
            <a:p>
              <a:endParaRPr lang="en-US"/>
            </a:p>
          </p:txBody>
        </p:sp>
      </p:grpSp>
      <p:sp>
        <p:nvSpPr>
          <p:cNvPr id="46086" name="Oval 6"/>
          <p:cNvSpPr>
            <a:spLocks noChangeArrowheads="1"/>
          </p:cNvSpPr>
          <p:nvPr/>
        </p:nvSpPr>
        <p:spPr bwMode="auto">
          <a:xfrm>
            <a:off x="2408238" y="2746375"/>
            <a:ext cx="63500" cy="63500"/>
          </a:xfrm>
          <a:prstGeom prst="ellipse">
            <a:avLst/>
          </a:prstGeom>
          <a:noFill/>
          <a:ln w="12600">
            <a:solidFill>
              <a:srgbClr val="0C61AE"/>
            </a:solidFill>
            <a:miter lim="800000"/>
            <a:headEnd/>
            <a:tailEnd/>
          </a:ln>
          <a:effectLst/>
        </p:spPr>
        <p:txBody>
          <a:bodyPr wrap="none" anchor="ctr"/>
          <a:lstStyle/>
          <a:p>
            <a:endParaRPr lang="en-US"/>
          </a:p>
        </p:txBody>
      </p:sp>
      <p:sp>
        <p:nvSpPr>
          <p:cNvPr id="46087"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6088"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6089" name="Rectangle 9"/>
          <p:cNvSpPr>
            <a:spLocks noGrp="1" noChangeArrowheads="1"/>
          </p:cNvSpPr>
          <p:nvPr>
            <p:ph type="ftr"/>
          </p:nvPr>
        </p:nvSpPr>
        <p:spPr bwMode="auto">
          <a:xfrm>
            <a:off x="2286000" y="6369050"/>
            <a:ext cx="68437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46090" name="Rectangle 10"/>
          <p:cNvSpPr>
            <a:spLocks noGrp="1" noChangeArrowheads="1"/>
          </p:cNvSpPr>
          <p:nvPr>
            <p:ph type="sldNum"/>
          </p:nvPr>
        </p:nvSpPr>
        <p:spPr bwMode="auto">
          <a:xfrm>
            <a:off x="0" y="63690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413C8DE6-45F9-46F6-AF2D-AD0F845A648F}"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5"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47106"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47107" name="Group 3"/>
          <p:cNvGrpSpPr>
            <a:grpSpLocks/>
          </p:cNvGrpSpPr>
          <p:nvPr/>
        </p:nvGrpSpPr>
        <p:grpSpPr bwMode="auto">
          <a:xfrm>
            <a:off x="171450" y="1042988"/>
            <a:ext cx="1143000" cy="1136650"/>
            <a:chOff x="108" y="657"/>
            <a:chExt cx="720" cy="716"/>
          </a:xfrm>
        </p:grpSpPr>
        <p:pic>
          <p:nvPicPr>
            <p:cNvPr id="47108"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47109"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47110"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47111"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7112"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7113" name="Rectangle 9"/>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47114" name="Rectangle 10"/>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9B4E6149-1DAB-4EFD-BC4B-F6C0186E7E3D}"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8130" name="Rectangle 2"/>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8131" name="Text Box 3"/>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48132" name="Rectangle 4"/>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48133" name="Rectangle 5"/>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0695837C-1821-448A-B632-133A7959BABE}"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153"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49154"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49155" name="Group 3"/>
          <p:cNvGrpSpPr>
            <a:grpSpLocks/>
          </p:cNvGrpSpPr>
          <p:nvPr/>
        </p:nvGrpSpPr>
        <p:grpSpPr bwMode="auto">
          <a:xfrm>
            <a:off x="171450" y="1042988"/>
            <a:ext cx="1143000" cy="1136650"/>
            <a:chOff x="108" y="657"/>
            <a:chExt cx="720" cy="716"/>
          </a:xfrm>
        </p:grpSpPr>
        <p:pic>
          <p:nvPicPr>
            <p:cNvPr id="49156"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49157"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49158"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49159"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9160"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49161" name="Rectangle 9"/>
          <p:cNvSpPr>
            <a:spLocks noGrp="1" noChangeArrowheads="1"/>
          </p:cNvSpPr>
          <p:nvPr>
            <p:ph type="ftr"/>
          </p:nvPr>
        </p:nvSpPr>
        <p:spPr bwMode="auto">
          <a:xfrm>
            <a:off x="1000125" y="6386513"/>
            <a:ext cx="6870700" cy="457200"/>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49162" name="Rectangle 10"/>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2480BF63-19B6-48B1-8A3B-3528B3E9631F}"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1014413" y="0"/>
            <a:ext cx="8129587" cy="6858000"/>
          </a:xfrm>
          <a:prstGeom prst="rect">
            <a:avLst/>
          </a:prstGeom>
          <a:solidFill>
            <a:srgbClr val="FFFFFF"/>
          </a:solidFill>
          <a:ln w="9525">
            <a:noFill/>
            <a:round/>
            <a:headEnd/>
            <a:tailEnd/>
          </a:ln>
          <a:effectLst/>
        </p:spPr>
        <p:txBody>
          <a:bodyPr wrap="none" anchor="ctr"/>
          <a:lstStyle/>
          <a:p>
            <a:endParaRPr lang="en-US"/>
          </a:p>
        </p:txBody>
      </p:sp>
      <p:sp>
        <p:nvSpPr>
          <p:cNvPr id="50178" name="Rectangle 2"/>
          <p:cNvSpPr>
            <a:spLocks noChangeArrowheads="1"/>
          </p:cNvSpPr>
          <p:nvPr/>
        </p:nvSpPr>
        <p:spPr bwMode="auto">
          <a:xfrm>
            <a:off x="1014413" y="0"/>
            <a:ext cx="73025" cy="6858000"/>
          </a:xfrm>
          <a:prstGeom prst="rect">
            <a:avLst/>
          </a:prstGeom>
          <a:solidFill>
            <a:srgbClr val="FFFFFF"/>
          </a:solidFill>
          <a:ln w="9525">
            <a:noFill/>
            <a:round/>
            <a:headEnd/>
            <a:tailEnd/>
          </a:ln>
          <a:effectLst>
            <a:outerShdw dist="81487" dir="7075415" algn="ctr" rotWithShape="0">
              <a:srgbClr val="687779">
                <a:alpha val="25041"/>
              </a:srgbClr>
            </a:outerShdw>
          </a:effectLst>
        </p:spPr>
        <p:txBody>
          <a:bodyPr wrap="none" anchor="ctr"/>
          <a:lstStyle/>
          <a:p>
            <a:endParaRPr lang="en-US"/>
          </a:p>
        </p:txBody>
      </p:sp>
      <p:sp>
        <p:nvSpPr>
          <p:cNvPr id="50179" name="Rectangle 3"/>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50180" name="Rectangle 4"/>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0181" name="Text Box 5"/>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50182" name="Rectangle 6"/>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50183" name="Rectangle 7"/>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C3400E0C-C114-4C64-8A86-BC0B3B40EF96}"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51202" name="Rectangle 2"/>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1203" name="Text Box 3"/>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51204" name="Rectangle 4"/>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51205" name="Rectangle 5"/>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6FC8D0CF-24AB-49E5-B175-76729F429339}"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52225" name="Group 1"/>
          <p:cNvGrpSpPr>
            <a:grpSpLocks/>
          </p:cNvGrpSpPr>
          <p:nvPr/>
        </p:nvGrpSpPr>
        <p:grpSpPr bwMode="auto">
          <a:xfrm>
            <a:off x="646113" y="969963"/>
            <a:ext cx="4789487" cy="4787900"/>
            <a:chOff x="407" y="611"/>
            <a:chExt cx="3017" cy="3016"/>
          </a:xfrm>
        </p:grpSpPr>
        <p:pic>
          <p:nvPicPr>
            <p:cNvPr id="52226" name="Picture 2"/>
            <p:cNvPicPr>
              <a:picLocks noChangeAspect="1" noChangeArrowheads="1"/>
            </p:cNvPicPr>
            <p:nvPr/>
          </p:nvPicPr>
          <p:blipFill>
            <a:blip r:embed="rId14"/>
            <a:srcRect/>
            <a:stretch>
              <a:fillRect/>
            </a:stretch>
          </p:blipFill>
          <p:spPr bwMode="auto">
            <a:xfrm>
              <a:off x="407" y="611"/>
              <a:ext cx="3017" cy="3016"/>
            </a:xfrm>
            <a:prstGeom prst="rect">
              <a:avLst/>
            </a:prstGeom>
            <a:noFill/>
            <a:ln w="9525">
              <a:noFill/>
              <a:round/>
              <a:headEnd/>
              <a:tailEnd/>
            </a:ln>
            <a:effectLst/>
          </p:spPr>
        </p:pic>
        <p:sp>
          <p:nvSpPr>
            <p:cNvPr id="52227" name="Text Box 3"/>
            <p:cNvSpPr txBox="1">
              <a:spLocks noChangeArrowheads="1"/>
            </p:cNvSpPr>
            <p:nvPr/>
          </p:nvSpPr>
          <p:spPr bwMode="auto">
            <a:xfrm>
              <a:off x="480" y="672"/>
              <a:ext cx="2871" cy="2871"/>
            </a:xfrm>
            <a:prstGeom prst="rect">
              <a:avLst/>
            </a:prstGeom>
            <a:noFill/>
            <a:ln w="9525">
              <a:noFill/>
              <a:round/>
              <a:headEnd/>
              <a:tailEnd/>
            </a:ln>
            <a:effectLst/>
          </p:spPr>
          <p:txBody>
            <a:bodyPr wrap="none" anchor="ctr"/>
            <a:lstStyle/>
            <a:p>
              <a:endParaRPr lang="en-US"/>
            </a:p>
          </p:txBody>
        </p:sp>
      </p:grpSp>
      <p:sp>
        <p:nvSpPr>
          <p:cNvPr id="52228" name="AutoShape 4"/>
          <p:cNvSpPr>
            <a:spLocks noChangeArrowheads="1"/>
          </p:cNvSpPr>
          <p:nvPr/>
        </p:nvSpPr>
        <p:spPr bwMode="auto">
          <a:xfrm rot="19440000">
            <a:off x="396875" y="954088"/>
            <a:ext cx="685800" cy="204787"/>
          </a:xfrm>
          <a:prstGeom prst="flowChartProcess">
            <a:avLst/>
          </a:prstGeom>
          <a:solidFill>
            <a:srgbClr val="FBFBFB">
              <a:alpha val="45000"/>
            </a:srgbClr>
          </a:solidFill>
          <a:ln w="6480">
            <a:solidFill>
              <a:srgbClr val="FFFFFF"/>
            </a:solidFill>
            <a:miter lim="800000"/>
            <a:headEnd/>
            <a:tailEnd/>
          </a:ln>
          <a:effectLst>
            <a:outerShdw dist="25364" dir="3324463" algn="ctr" rotWithShape="0">
              <a:srgbClr val="C3F4FC">
                <a:alpha val="40033"/>
              </a:srgbClr>
            </a:outerShdw>
          </a:effectLst>
        </p:spPr>
        <p:txBody>
          <a:bodyPr wrap="none" anchor="ctr"/>
          <a:lstStyle/>
          <a:p>
            <a:endParaRPr lang="en-US"/>
          </a:p>
        </p:txBody>
      </p:sp>
      <p:sp>
        <p:nvSpPr>
          <p:cNvPr id="52229" name="AutoShape 5"/>
          <p:cNvSpPr>
            <a:spLocks noChangeArrowheads="1"/>
          </p:cNvSpPr>
          <p:nvPr/>
        </p:nvSpPr>
        <p:spPr bwMode="auto">
          <a:xfrm rot="2100000" flipH="1">
            <a:off x="5003800" y="950913"/>
            <a:ext cx="649288" cy="204787"/>
          </a:xfrm>
          <a:prstGeom prst="flowChartProcess">
            <a:avLst/>
          </a:prstGeom>
          <a:solidFill>
            <a:srgbClr val="FBFBFB">
              <a:alpha val="45000"/>
            </a:srgbClr>
          </a:solidFill>
          <a:ln w="6480">
            <a:solidFill>
              <a:srgbClr val="FFFFFF"/>
            </a:solidFill>
            <a:miter lim="800000"/>
            <a:headEnd/>
            <a:tailEnd/>
          </a:ln>
          <a:effectLst>
            <a:outerShdw dist="25364" dir="3324463" algn="ctr" rotWithShape="0">
              <a:srgbClr val="DBF5F9">
                <a:alpha val="20044"/>
              </a:srgbClr>
            </a:outerShdw>
          </a:effectLst>
        </p:spPr>
        <p:txBody>
          <a:bodyPr wrap="none" anchor="ctr"/>
          <a:lstStyle/>
          <a:p>
            <a:endParaRPr lang="en-US"/>
          </a:p>
        </p:txBody>
      </p:sp>
      <p:sp>
        <p:nvSpPr>
          <p:cNvPr id="52230" name="Rectangle 6"/>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52231" name="Rectangle 7"/>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2232" name="Text Box 8"/>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52233" name="Rectangle 9"/>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52234" name="Rectangle 10"/>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AFB8BC14-3D3A-434C-A914-3621DC54F4F3}"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00" y="-187325"/>
            <a:ext cx="82153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5122" name="Rectangle 2"/>
          <p:cNvSpPr>
            <a:spLocks noGrp="1" noChangeArrowheads="1"/>
          </p:cNvSpPr>
          <p:nvPr>
            <p:ph type="body" idx="1"/>
          </p:nvPr>
        </p:nvSpPr>
        <p:spPr bwMode="auto">
          <a:xfrm>
            <a:off x="457200" y="1000125"/>
            <a:ext cx="8215313" cy="53435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123" name="Rectangle 3"/>
          <p:cNvSpPr>
            <a:spLocks noGrp="1" noChangeArrowheads="1"/>
          </p:cNvSpPr>
          <p:nvPr>
            <p:ph type="dt"/>
          </p:nvPr>
        </p:nvSpPr>
        <p:spPr bwMode="auto">
          <a:xfrm>
            <a:off x="457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723900" algn="l"/>
                <a:tab pos="1447800" algn="l"/>
              </a:tabLst>
              <a:defRPr sz="1200">
                <a:solidFill>
                  <a:srgbClr val="898989"/>
                </a:solidFill>
                <a:latin typeface="+mn-lt"/>
                <a:ea typeface="DejaVu Sans" charset="0"/>
                <a:cs typeface="DejaVu Sans" charset="0"/>
              </a:defRPr>
            </a:lvl1pPr>
          </a:lstStyle>
          <a:p>
            <a:r>
              <a:rPr lang="it-IT"/>
              <a:t>01/02/2010</a:t>
            </a:r>
          </a:p>
        </p:txBody>
      </p:sp>
      <p:sp>
        <p:nvSpPr>
          <p:cNvPr id="5124" name="Rectangle 4"/>
          <p:cNvSpPr>
            <a:spLocks noGrp="1" noChangeArrowheads="1"/>
          </p:cNvSpPr>
          <p:nvPr>
            <p:ph type="ftr"/>
          </p:nvPr>
        </p:nvSpPr>
        <p:spPr bwMode="auto">
          <a:xfrm>
            <a:off x="3124200" y="6459538"/>
            <a:ext cx="2881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a:buClrTx/>
              <a:buFontTx/>
              <a:buNone/>
              <a:tabLst>
                <a:tab pos="723900" algn="l"/>
                <a:tab pos="1447800" algn="l"/>
                <a:tab pos="2171700" algn="l"/>
              </a:tabLst>
              <a:defRPr sz="1200">
                <a:solidFill>
                  <a:srgbClr val="898989"/>
                </a:solidFill>
                <a:latin typeface="+mn-lt"/>
                <a:ea typeface="DejaVu Sans" charset="0"/>
                <a:cs typeface="DejaVu Sans" charset="0"/>
              </a:defRPr>
            </a:lvl1pPr>
          </a:lstStyle>
          <a:p>
            <a:r>
              <a:rPr lang="en-GB"/>
              <a:t>ELI NP Workshop Bucharest</a:t>
            </a:r>
          </a:p>
        </p:txBody>
      </p:sp>
      <p:sp>
        <p:nvSpPr>
          <p:cNvPr id="5125" name="Rectangle 5"/>
          <p:cNvSpPr>
            <a:spLocks noGrp="1" noChangeArrowheads="1"/>
          </p:cNvSpPr>
          <p:nvPr>
            <p:ph type="sldNum"/>
          </p:nvPr>
        </p:nvSpPr>
        <p:spPr bwMode="auto">
          <a:xfrm>
            <a:off x="6553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buClrTx/>
              <a:buFontTx/>
              <a:buNone/>
              <a:tabLst>
                <a:tab pos="723900" algn="l"/>
                <a:tab pos="1447800" algn="l"/>
              </a:tabLst>
              <a:defRPr sz="1200">
                <a:solidFill>
                  <a:srgbClr val="898989"/>
                </a:solidFill>
                <a:latin typeface="+mn-lt"/>
                <a:ea typeface="DejaVu Sans" charset="0"/>
                <a:cs typeface="DejaVu Sans" charset="0"/>
              </a:defRPr>
            </a:lvl1pPr>
          </a:lstStyle>
          <a:p>
            <a:fld id="{1BB249BE-0CA0-456B-A5A3-648A5ED407D9}" type="slidenum">
              <a:rPr lang="en-GB"/>
              <a:pPr/>
              <a:t>‹N›</a:t>
            </a:fld>
            <a:endParaRPr lang="en-GB"/>
          </a:p>
        </p:txBody>
      </p:sp>
      <p:sp>
        <p:nvSpPr>
          <p:cNvPr id="5126" name="Line 6"/>
          <p:cNvSpPr>
            <a:spLocks noChangeShapeType="1"/>
          </p:cNvSpPr>
          <p:nvPr/>
        </p:nvSpPr>
        <p:spPr bwMode="auto">
          <a:xfrm>
            <a:off x="428625" y="857250"/>
            <a:ext cx="8286750" cy="1588"/>
          </a:xfrm>
          <a:prstGeom prst="line">
            <a:avLst/>
          </a:prstGeom>
          <a:noFill/>
          <a:ln w="25560">
            <a:solidFill>
              <a:srgbClr val="4F81BD"/>
            </a:solidFill>
            <a:miter lim="800000"/>
            <a:headEnd/>
            <a:tailEnd/>
          </a:ln>
          <a:effectLst>
            <a:outerShdw dist="74769" dir="938535" algn="ctr" rotWithShape="0">
              <a:srgbClr val="808080">
                <a:alpha val="38034"/>
              </a:srgbClr>
            </a:outerShdw>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49"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53250"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53251" name="Group 3"/>
          <p:cNvGrpSpPr>
            <a:grpSpLocks/>
          </p:cNvGrpSpPr>
          <p:nvPr/>
        </p:nvGrpSpPr>
        <p:grpSpPr bwMode="auto">
          <a:xfrm>
            <a:off x="171450" y="1042988"/>
            <a:ext cx="1143000" cy="1136650"/>
            <a:chOff x="108" y="657"/>
            <a:chExt cx="720" cy="716"/>
          </a:xfrm>
        </p:grpSpPr>
        <p:pic>
          <p:nvPicPr>
            <p:cNvPr id="53252"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53253"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53254"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53255"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53256"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3257" name="Text Box 9"/>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53258" name="Rectangle 10"/>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53259" name="Rectangle 11"/>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053FECA0-47DF-48E8-AC3F-0B23A28847D3}"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3" name="AutoShape 1"/>
          <p:cNvSpPr>
            <a:spLocks noChangeArrowheads="1"/>
          </p:cNvSpPr>
          <p:nvPr/>
        </p:nvSpPr>
        <p:spPr bwMode="auto">
          <a:xfrm>
            <a:off x="-815975" y="-815975"/>
            <a:ext cx="1638300" cy="1638300"/>
          </a:xfrm>
          <a:custGeom>
            <a:avLst/>
            <a:gdLst>
              <a:gd name="T0" fmla="*/ 1638300 w 1638887"/>
              <a:gd name="T1" fmla="*/ 819150 h 1638887"/>
              <a:gd name="T2" fmla="*/ 818645 w 1638887"/>
              <a:gd name="T3" fmla="*/ 1638301 h 1638887"/>
              <a:gd name="T4" fmla="*/ 819150 w 1638887"/>
              <a:gd name="T5" fmla="*/ 819150 h 1638887"/>
              <a:gd name="T6" fmla="*/ 1638300 w 1638887"/>
              <a:gd name="T7" fmla="*/ 819150 h 1638887"/>
              <a:gd name="T8" fmla="*/ 0 w 1638887"/>
              <a:gd name="T9" fmla="*/ 0 h 1638887"/>
              <a:gd name="T10" fmla="*/ 1638887 w 1638887"/>
              <a:gd name="T11" fmla="*/ 1638887 h 1638887"/>
            </a:gdLst>
            <a:ahLst/>
            <a:cxnLst>
              <a:cxn ang="0">
                <a:pos x="T0" y="T1"/>
              </a:cxn>
              <a:cxn ang="0">
                <a:pos x="T2" y="T3"/>
              </a:cxn>
              <a:cxn ang="0">
                <a:pos x="T4" y="T5"/>
              </a:cxn>
              <a:cxn ang="0">
                <a:pos x="T6" y="T7"/>
              </a:cxn>
            </a:cxnLst>
            <a:rect l="T8" t="T9" r="T10" b="T11"/>
            <a:pathLst>
              <a:path w="1638887" h="1638887">
                <a:moveTo>
                  <a:pt x="1638887" y="819444"/>
                </a:moveTo>
                <a:cubicBezTo>
                  <a:pt x="1638887" y="1272208"/>
                  <a:pt x="1271701" y="1639167"/>
                  <a:pt x="818938" y="1638888"/>
                </a:cubicBezTo>
                <a:cubicBezTo>
                  <a:pt x="819107" y="1365740"/>
                  <a:pt x="819275" y="1092592"/>
                  <a:pt x="819444" y="819444"/>
                </a:cubicBezTo>
                <a:lnTo>
                  <a:pt x="1638887" y="819444"/>
                </a:lnTo>
                <a:close/>
              </a:path>
            </a:pathLst>
          </a:custGeom>
          <a:solidFill>
            <a:srgbClr val="F6FFFF">
              <a:alpha val="32999"/>
            </a:srgbClr>
          </a:solidFill>
          <a:ln w="3240">
            <a:solidFill>
              <a:srgbClr val="AEDBE2"/>
            </a:solidFill>
            <a:round/>
            <a:headEnd/>
            <a:tailEnd/>
          </a:ln>
          <a:effectLst/>
        </p:spPr>
        <p:txBody>
          <a:bodyPr wrap="none" anchor="ctr"/>
          <a:lstStyle/>
          <a:p>
            <a:endParaRPr lang="en-US"/>
          </a:p>
        </p:txBody>
      </p:sp>
      <p:sp>
        <p:nvSpPr>
          <p:cNvPr id="54274" name="Oval 2"/>
          <p:cNvSpPr>
            <a:spLocks noChangeArrowheads="1"/>
          </p:cNvSpPr>
          <p:nvPr/>
        </p:nvSpPr>
        <p:spPr bwMode="auto">
          <a:xfrm>
            <a:off x="168275" y="20638"/>
            <a:ext cx="1703388" cy="1703387"/>
          </a:xfrm>
          <a:prstGeom prst="ellipse">
            <a:avLst/>
          </a:prstGeom>
          <a:noFill/>
          <a:ln w="27360">
            <a:solidFill>
              <a:srgbClr val="E1FFFF"/>
            </a:solidFill>
            <a:miter lim="800000"/>
            <a:headEnd/>
            <a:tailEnd/>
          </a:ln>
          <a:effectLst>
            <a:outerShdw dist="76402" dir="1172692" algn="ctr" rotWithShape="0">
              <a:srgbClr val="9BB8BD">
                <a:alpha val="85008"/>
              </a:srgbClr>
            </a:outerShdw>
          </a:effectLst>
        </p:spPr>
        <p:txBody>
          <a:bodyPr wrap="none" anchor="ctr"/>
          <a:lstStyle/>
          <a:p>
            <a:endParaRPr lang="en-US"/>
          </a:p>
        </p:txBody>
      </p:sp>
      <p:grpSp>
        <p:nvGrpSpPr>
          <p:cNvPr id="54275" name="Group 3"/>
          <p:cNvGrpSpPr>
            <a:grpSpLocks/>
          </p:cNvGrpSpPr>
          <p:nvPr/>
        </p:nvGrpSpPr>
        <p:grpSpPr bwMode="auto">
          <a:xfrm>
            <a:off x="171450" y="1042988"/>
            <a:ext cx="1143000" cy="1136650"/>
            <a:chOff x="108" y="657"/>
            <a:chExt cx="720" cy="716"/>
          </a:xfrm>
        </p:grpSpPr>
        <p:pic>
          <p:nvPicPr>
            <p:cNvPr id="54276" name="Picture 4"/>
            <p:cNvPicPr>
              <a:picLocks noChangeAspect="1" noChangeArrowheads="1"/>
            </p:cNvPicPr>
            <p:nvPr/>
          </p:nvPicPr>
          <p:blipFill>
            <a:blip r:embed="rId14"/>
            <a:srcRect/>
            <a:stretch>
              <a:fillRect/>
            </a:stretch>
          </p:blipFill>
          <p:spPr bwMode="auto">
            <a:xfrm>
              <a:off x="108" y="657"/>
              <a:ext cx="720" cy="716"/>
            </a:xfrm>
            <a:prstGeom prst="rect">
              <a:avLst/>
            </a:prstGeom>
            <a:noFill/>
            <a:ln w="9525">
              <a:noFill/>
              <a:round/>
              <a:headEnd/>
              <a:tailEnd/>
            </a:ln>
            <a:effectLst/>
          </p:spPr>
        </p:pic>
        <p:sp>
          <p:nvSpPr>
            <p:cNvPr id="54277" name="Text Box 5"/>
            <p:cNvSpPr txBox="1">
              <a:spLocks noChangeArrowheads="1"/>
            </p:cNvSpPr>
            <p:nvPr/>
          </p:nvSpPr>
          <p:spPr bwMode="auto">
            <a:xfrm rot="2340000">
              <a:off x="225" y="760"/>
              <a:ext cx="492" cy="482"/>
            </a:xfrm>
            <a:prstGeom prst="rect">
              <a:avLst/>
            </a:prstGeom>
            <a:noFill/>
            <a:ln w="9525">
              <a:noFill/>
              <a:round/>
              <a:headEnd/>
              <a:tailEnd/>
            </a:ln>
            <a:effectLst/>
          </p:spPr>
          <p:txBody>
            <a:bodyPr wrap="none" anchor="ctr"/>
            <a:lstStyle/>
            <a:p>
              <a:endParaRPr lang="en-US"/>
            </a:p>
          </p:txBody>
        </p:sp>
      </p:grpSp>
      <p:sp>
        <p:nvSpPr>
          <p:cNvPr id="54278" name="Rectangle 6"/>
          <p:cNvSpPr>
            <a:spLocks noChangeArrowheads="1"/>
          </p:cNvSpPr>
          <p:nvPr/>
        </p:nvSpPr>
        <p:spPr bwMode="auto">
          <a:xfrm>
            <a:off x="1012825" y="0"/>
            <a:ext cx="8131175" cy="6858000"/>
          </a:xfrm>
          <a:prstGeom prst="rect">
            <a:avLst/>
          </a:prstGeom>
          <a:solidFill>
            <a:srgbClr val="FFFFFF"/>
          </a:solidFill>
          <a:ln w="9525">
            <a:noFill/>
            <a:round/>
            <a:headEnd/>
            <a:tailEnd/>
          </a:ln>
          <a:effectLst/>
        </p:spPr>
        <p:txBody>
          <a:bodyPr wrap="none" anchor="ctr"/>
          <a:lstStyle/>
          <a:p>
            <a:endParaRPr lang="en-US"/>
          </a:p>
        </p:txBody>
      </p:sp>
      <p:sp>
        <p:nvSpPr>
          <p:cNvPr id="54279" name="Rectangle 7"/>
          <p:cNvSpPr>
            <a:spLocks noGrp="1" noChangeArrowheads="1"/>
          </p:cNvSpPr>
          <p:nvPr>
            <p:ph type="title"/>
          </p:nvPr>
        </p:nvSpPr>
        <p:spPr bwMode="auto">
          <a:xfrm>
            <a:off x="1435100" y="144463"/>
            <a:ext cx="7485063" cy="1403350"/>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54280" name="Rectangle 8"/>
          <p:cNvSpPr>
            <a:spLocks noGrp="1" noChangeArrowheads="1"/>
          </p:cNvSpPr>
          <p:nvPr>
            <p:ph type="body" idx="1"/>
          </p:nvPr>
        </p:nvSpPr>
        <p:spPr bwMode="auto">
          <a:xfrm>
            <a:off x="1435100" y="1447800"/>
            <a:ext cx="7485063" cy="47863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4281" name="Text Box 9"/>
          <p:cNvSpPr txBox="1">
            <a:spLocks noChangeArrowheads="1"/>
          </p:cNvSpPr>
          <p:nvPr/>
        </p:nvSpPr>
        <p:spPr bwMode="auto">
          <a:xfrm>
            <a:off x="7010400" y="6381750"/>
            <a:ext cx="2133600" cy="476250"/>
          </a:xfrm>
          <a:prstGeom prst="rect">
            <a:avLst/>
          </a:prstGeom>
          <a:noFill/>
          <a:ln w="9525">
            <a:noFill/>
            <a:round/>
            <a:headEnd/>
            <a:tailEnd/>
          </a:ln>
          <a:effectLst/>
        </p:spPr>
        <p:txBody>
          <a:bodyPr wrap="none" anchor="ctr"/>
          <a:lstStyle/>
          <a:p>
            <a:endParaRPr lang="en-US"/>
          </a:p>
        </p:txBody>
      </p:sp>
      <p:sp>
        <p:nvSpPr>
          <p:cNvPr id="54282" name="Rectangle 10"/>
          <p:cNvSpPr>
            <a:spLocks noGrp="1" noChangeArrowheads="1"/>
          </p:cNvSpPr>
          <p:nvPr>
            <p:ph type="ftr"/>
          </p:nvPr>
        </p:nvSpPr>
        <p:spPr bwMode="auto">
          <a:xfrm>
            <a:off x="1000125" y="6381750"/>
            <a:ext cx="6726238"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Lst>
              <a:defRPr sz="1200">
                <a:solidFill>
                  <a:srgbClr val="0F6FC6"/>
                </a:solidFill>
                <a:latin typeface="+mn-lt"/>
                <a:ea typeface="DejaVu Sans" charset="0"/>
                <a:cs typeface="DejaVu Sans" charset="0"/>
              </a:defRPr>
            </a:lvl1pPr>
          </a:lstStyle>
          <a:p>
            <a:r>
              <a:rPr lang="en-US"/>
              <a:t>V. Vandone – First SPES School on Experimental Techniques with Radioactive Beams – LNS 8-11 Nov. 2011</a:t>
            </a:r>
          </a:p>
        </p:txBody>
      </p:sp>
      <p:sp>
        <p:nvSpPr>
          <p:cNvPr id="54283" name="Rectangle 11"/>
          <p:cNvSpPr>
            <a:spLocks noGrp="1" noChangeArrowheads="1"/>
          </p:cNvSpPr>
          <p:nvPr>
            <p:ph type="sldNum"/>
          </p:nvPr>
        </p:nvSpPr>
        <p:spPr bwMode="auto">
          <a:xfrm>
            <a:off x="285750" y="6381750"/>
            <a:ext cx="442913"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a:buClrTx/>
              <a:buFontTx/>
              <a:buNone/>
              <a:defRPr sz="1200">
                <a:solidFill>
                  <a:srgbClr val="0F6FC6"/>
                </a:solidFill>
                <a:latin typeface="+mn-lt"/>
                <a:ea typeface="DejaVu Sans" charset="0"/>
                <a:cs typeface="DejaVu Sans" charset="0"/>
              </a:defRPr>
            </a:lvl1pPr>
          </a:lstStyle>
          <a:p>
            <a:fld id="{7BDECF00-6858-4166-946B-337D0C733F3C}"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hf sldNum="0" hdr="0" dt="0"/>
  <p:txStyles>
    <p:titleStyle>
      <a:lvl1pPr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mj-lt"/>
          <a:ea typeface="+mj-ea"/>
          <a:cs typeface="+mj-cs"/>
        </a:defRPr>
      </a:lvl1pPr>
      <a:lvl2pPr marL="742950" indent="-28575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300">
          <a:solidFill>
            <a:srgbClr val="006B8D"/>
          </a:solidFill>
          <a:latin typeface="Gill Sans MT" charset="0"/>
          <a:ea typeface="ＭＳ Ｐゴシック" charset="0"/>
          <a:cs typeface="ＭＳ Ｐゴシック" charset="0"/>
        </a:defRPr>
      </a:lvl9pPr>
    </p:titleStyle>
    <p:bodyStyle>
      <a:lvl1pPr marL="342900" indent="-342900" algn="l" defTabSz="457200" rtl="0" eaLnBrk="0" fontAlgn="base" hangingPunct="0">
        <a:spcBef>
          <a:spcPts val="6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55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55298"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55299"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5300"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55301"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55302"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7570DE2D-A991-4366-B497-CE77C2277092}"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56322"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56323"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6324"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56325"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56326"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4759A0CC-5E91-4E5B-8FAD-D486CFCDDADC}"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57346"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57347"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7348"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57349"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57350"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E2AA896F-5D28-4FD1-914D-3BEDB3961EB4}"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58370"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58371"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8372"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58373"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58374"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8F8143E6-5799-4868-85AC-EBC8B453944F}"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59394"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59395"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59396"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59397"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59398"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F56B0A49-DCAA-4D5F-AE1D-5C2DDFBD2748}"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60418"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60419"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60420"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60421"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60422"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6DFCF6E7-0269-4637-9198-64863F42C5B4}"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1"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61442"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61443"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61444"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61445"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61446"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142B08D1-3396-427F-BA3F-245107F49ED0}"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62466"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62467"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62468"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62469"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62470"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60463F4C-6062-4168-8504-B1B0E06291B1}"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457200" y="-187325"/>
            <a:ext cx="82153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6146" name="Rectangle 2"/>
          <p:cNvSpPr>
            <a:spLocks noGrp="1" noChangeArrowheads="1"/>
          </p:cNvSpPr>
          <p:nvPr>
            <p:ph type="body" idx="1"/>
          </p:nvPr>
        </p:nvSpPr>
        <p:spPr bwMode="auto">
          <a:xfrm>
            <a:off x="457200" y="1000125"/>
            <a:ext cx="8215313" cy="53435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6147" name="Rectangle 3"/>
          <p:cNvSpPr>
            <a:spLocks noGrp="1" noChangeArrowheads="1"/>
          </p:cNvSpPr>
          <p:nvPr>
            <p:ph type="dt"/>
          </p:nvPr>
        </p:nvSpPr>
        <p:spPr bwMode="auto">
          <a:xfrm>
            <a:off x="457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723900" algn="l"/>
                <a:tab pos="1447800" algn="l"/>
              </a:tabLst>
              <a:defRPr sz="1200">
                <a:solidFill>
                  <a:srgbClr val="898989"/>
                </a:solidFill>
                <a:latin typeface="+mn-lt"/>
                <a:ea typeface="DejaVu Sans" charset="0"/>
                <a:cs typeface="DejaVu Sans" charset="0"/>
              </a:defRPr>
            </a:lvl1pPr>
          </a:lstStyle>
          <a:p>
            <a:r>
              <a:rPr lang="it-IT"/>
              <a:t>01/02/2010</a:t>
            </a:r>
          </a:p>
        </p:txBody>
      </p:sp>
      <p:sp>
        <p:nvSpPr>
          <p:cNvPr id="6148" name="Rectangle 4"/>
          <p:cNvSpPr>
            <a:spLocks noGrp="1" noChangeArrowheads="1"/>
          </p:cNvSpPr>
          <p:nvPr>
            <p:ph type="ftr"/>
          </p:nvPr>
        </p:nvSpPr>
        <p:spPr bwMode="auto">
          <a:xfrm>
            <a:off x="3124200" y="6459538"/>
            <a:ext cx="2881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a:buClrTx/>
              <a:buFontTx/>
              <a:buNone/>
              <a:tabLst>
                <a:tab pos="723900" algn="l"/>
                <a:tab pos="1447800" algn="l"/>
                <a:tab pos="2171700" algn="l"/>
              </a:tabLst>
              <a:defRPr sz="1200">
                <a:solidFill>
                  <a:srgbClr val="898989"/>
                </a:solidFill>
                <a:latin typeface="+mn-lt"/>
                <a:ea typeface="DejaVu Sans" charset="0"/>
                <a:cs typeface="DejaVu Sans" charset="0"/>
              </a:defRPr>
            </a:lvl1pPr>
          </a:lstStyle>
          <a:p>
            <a:r>
              <a:rPr lang="en-GB"/>
              <a:t>ELI NP Workshop Bucharest</a:t>
            </a:r>
          </a:p>
        </p:txBody>
      </p:sp>
      <p:sp>
        <p:nvSpPr>
          <p:cNvPr id="6149" name="Rectangle 5"/>
          <p:cNvSpPr>
            <a:spLocks noGrp="1" noChangeArrowheads="1"/>
          </p:cNvSpPr>
          <p:nvPr>
            <p:ph type="sldNum"/>
          </p:nvPr>
        </p:nvSpPr>
        <p:spPr bwMode="auto">
          <a:xfrm>
            <a:off x="6553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buClrTx/>
              <a:buFontTx/>
              <a:buNone/>
              <a:tabLst>
                <a:tab pos="723900" algn="l"/>
                <a:tab pos="1447800" algn="l"/>
              </a:tabLst>
              <a:defRPr sz="1200">
                <a:solidFill>
                  <a:srgbClr val="898989"/>
                </a:solidFill>
                <a:latin typeface="+mn-lt"/>
                <a:ea typeface="DejaVu Sans" charset="0"/>
                <a:cs typeface="DejaVu Sans" charset="0"/>
              </a:defRPr>
            </a:lvl1pPr>
          </a:lstStyle>
          <a:p>
            <a:fld id="{AFB020C2-3619-4366-89C6-8C0FAA4ACBEB}" type="slidenum">
              <a:rPr lang="en-GB"/>
              <a:pPr/>
              <a:t>‹N›</a:t>
            </a:fld>
            <a:endParaRPr lang="en-GB"/>
          </a:p>
        </p:txBody>
      </p:sp>
      <p:sp>
        <p:nvSpPr>
          <p:cNvPr id="6150" name="Line 6"/>
          <p:cNvSpPr>
            <a:spLocks noChangeShapeType="1"/>
          </p:cNvSpPr>
          <p:nvPr/>
        </p:nvSpPr>
        <p:spPr bwMode="auto">
          <a:xfrm>
            <a:off x="428625" y="857250"/>
            <a:ext cx="8286750" cy="1588"/>
          </a:xfrm>
          <a:prstGeom prst="line">
            <a:avLst/>
          </a:prstGeom>
          <a:noFill/>
          <a:ln w="25560">
            <a:solidFill>
              <a:srgbClr val="4F81BD"/>
            </a:solidFill>
            <a:miter lim="800000"/>
            <a:headEnd/>
            <a:tailEnd/>
          </a:ln>
          <a:effectLst>
            <a:outerShdw dist="74769" dir="938535" algn="ctr" rotWithShape="0">
              <a:srgbClr val="808080">
                <a:alpha val="38034"/>
              </a:srgbClr>
            </a:outerShdw>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63490"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63491"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63492"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63493"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63494"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3885377D-E113-4F7B-9129-4222350FF715}"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64514"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64515"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64516"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64517"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64518"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9B7F11F2-6740-48B6-83F3-D8B87F2F032D}"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AutoShape 1"/>
          <p:cNvSpPr>
            <a:spLocks noChangeArrowheads="1"/>
          </p:cNvSpPr>
          <p:nvPr/>
        </p:nvSpPr>
        <p:spPr bwMode="auto">
          <a:xfrm>
            <a:off x="0" y="0"/>
            <a:ext cx="9144000" cy="3429000"/>
          </a:xfrm>
          <a:prstGeom prst="roundRect">
            <a:avLst>
              <a:gd name="adj" fmla="val 42"/>
            </a:avLst>
          </a:prstGeom>
          <a:gradFill rotWithShape="0">
            <a:gsLst>
              <a:gs pos="0">
                <a:srgbClr val="CCCCCC"/>
              </a:gs>
              <a:gs pos="100000">
                <a:srgbClr val="FFFFFF"/>
              </a:gs>
            </a:gsLst>
            <a:lin ang="5400000" scaled="1"/>
          </a:gradFill>
          <a:ln w="9525">
            <a:noFill/>
            <a:round/>
            <a:headEnd/>
            <a:tailEnd/>
          </a:ln>
          <a:effectLst/>
        </p:spPr>
        <p:txBody>
          <a:bodyPr wrap="none" anchor="ctr"/>
          <a:lstStyle/>
          <a:p>
            <a:endParaRPr lang="en-US"/>
          </a:p>
        </p:txBody>
      </p:sp>
      <p:sp>
        <p:nvSpPr>
          <p:cNvPr id="65538" name="Rectangle 2"/>
          <p:cNvSpPr>
            <a:spLocks noGrp="1" noChangeArrowheads="1"/>
          </p:cNvSpPr>
          <p:nvPr>
            <p:ph type="title"/>
          </p:nvPr>
        </p:nvSpPr>
        <p:spPr bwMode="auto">
          <a:xfrm>
            <a:off x="457200" y="273050"/>
            <a:ext cx="8212138" cy="11303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65539" name="Rectangle 3"/>
          <p:cNvSpPr>
            <a:spLocks noGrp="1" noChangeArrowheads="1"/>
          </p:cNvSpPr>
          <p:nvPr>
            <p:ph type="body" idx="1"/>
          </p:nvPr>
        </p:nvSpPr>
        <p:spPr bwMode="auto">
          <a:xfrm>
            <a:off x="457200" y="1604963"/>
            <a:ext cx="8212138" cy="4510087"/>
          </a:xfrm>
          <a:prstGeom prst="rect">
            <a:avLst/>
          </a:prstGeom>
          <a:noFill/>
          <a:ln w="9525">
            <a:noFill/>
            <a:round/>
            <a:headEnd/>
            <a:tailEnd/>
          </a:ln>
          <a:effectLst/>
        </p:spPr>
        <p:txBody>
          <a:bodyPr vert="horz" wrap="square" lIns="0" tIns="19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65540" name="Text Box 4"/>
          <p:cNvSpPr txBox="1">
            <a:spLocks noChangeArrowheads="1"/>
          </p:cNvSpPr>
          <p:nvPr/>
        </p:nvSpPr>
        <p:spPr bwMode="auto">
          <a:xfrm>
            <a:off x="457200" y="6246813"/>
            <a:ext cx="2127250" cy="471487"/>
          </a:xfrm>
          <a:prstGeom prst="rect">
            <a:avLst/>
          </a:prstGeom>
          <a:noFill/>
          <a:ln w="9525">
            <a:noFill/>
            <a:round/>
            <a:headEnd/>
            <a:tailEnd/>
          </a:ln>
          <a:effectLst/>
        </p:spPr>
        <p:txBody>
          <a:bodyPr wrap="none" anchor="ctr"/>
          <a:lstStyle/>
          <a:p>
            <a:endParaRPr lang="en-US"/>
          </a:p>
        </p:txBody>
      </p:sp>
      <p:sp>
        <p:nvSpPr>
          <p:cNvPr id="65541" name="Text Box 5"/>
          <p:cNvSpPr txBox="1">
            <a:spLocks noChangeArrowheads="1"/>
          </p:cNvSpPr>
          <p:nvPr/>
        </p:nvSpPr>
        <p:spPr bwMode="auto">
          <a:xfrm>
            <a:off x="3127375" y="6246813"/>
            <a:ext cx="2897188" cy="471487"/>
          </a:xfrm>
          <a:prstGeom prst="rect">
            <a:avLst/>
          </a:prstGeom>
          <a:noFill/>
          <a:ln w="9525">
            <a:noFill/>
            <a:round/>
            <a:headEnd/>
            <a:tailEnd/>
          </a:ln>
          <a:effectLst/>
        </p:spPr>
        <p:txBody>
          <a:bodyPr wrap="none" anchor="ctr"/>
          <a:lstStyle/>
          <a:p>
            <a:endParaRPr lang="en-US"/>
          </a:p>
        </p:txBody>
      </p:sp>
      <p:sp>
        <p:nvSpPr>
          <p:cNvPr id="65542" name="Rectangle 6"/>
          <p:cNvSpPr>
            <a:spLocks noGrp="1" noChangeArrowheads="1"/>
          </p:cNvSpPr>
          <p:nvPr>
            <p:ph type="sldNum"/>
          </p:nvPr>
        </p:nvSpPr>
        <p:spPr bwMode="auto">
          <a:xfrm>
            <a:off x="6554788" y="6246813"/>
            <a:ext cx="2114550" cy="4572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Lst>
              <a:defRPr sz="1300">
                <a:solidFill>
                  <a:srgbClr val="000000"/>
                </a:solidFill>
                <a:latin typeface="+mn-lt"/>
                <a:ea typeface="DejaVu Sans" charset="0"/>
                <a:cs typeface="DejaVu Sans" charset="0"/>
              </a:defRPr>
            </a:lvl1pPr>
          </a:lstStyle>
          <a:p>
            <a:fld id="{ED32EE87-550F-4D82-8447-6AB52FFF9CD2}"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Lst>
  <p:txStyles>
    <p:titleStyle>
      <a:lvl1pPr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mj-lt"/>
          <a:ea typeface="+mj-ea"/>
          <a:cs typeface="+mj-cs"/>
        </a:defRPr>
      </a:lvl1pPr>
      <a:lvl2pPr marL="742950" indent="-28575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2pPr>
      <a:lvl3pPr marL="1143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3pPr>
      <a:lvl4pPr marL="1600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4pPr>
      <a:lvl5pPr marL="20574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5pPr>
      <a:lvl6pPr marL="25146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6pPr>
      <a:lvl7pPr marL="29718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7pPr>
      <a:lvl8pPr marL="34290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8pPr>
      <a:lvl9pPr marL="3886200" indent="-228600" algn="ctr" defTabSz="457200" rtl="0" eaLnBrk="0" fontAlgn="base" hangingPunct="0">
        <a:lnSpc>
          <a:spcPct val="98000"/>
        </a:lnSpc>
        <a:spcBef>
          <a:spcPct val="0"/>
        </a:spcBef>
        <a:spcAft>
          <a:spcPct val="0"/>
        </a:spcAft>
        <a:buClr>
          <a:srgbClr val="000000"/>
        </a:buClr>
        <a:buSzPct val="100000"/>
        <a:buFont typeface="Times New Roman" pitchFamily="16" charset="0"/>
        <a:defRPr sz="3500" b="1">
          <a:solidFill>
            <a:srgbClr val="F57900"/>
          </a:solidFill>
          <a:latin typeface="Bitstream Vera Sans" pitchFamily="32" charset="0"/>
          <a:ea typeface="ＭＳ Ｐゴシック" charset="0"/>
          <a:cs typeface="ＭＳ Ｐゴシック"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6" charset="0"/>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6" charset="0"/>
        <a:defRPr sz="25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6" charset="0"/>
        <a:defRPr sz="2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6" charset="0"/>
        <a:defRPr>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5pPr>
      <a:lvl6pPr marL="25146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eaLnBrk="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bwMode="auto">
          <a:xfrm>
            <a:off x="457200" y="273050"/>
            <a:ext cx="8218488" cy="113347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66562" name="Rectangle 2"/>
          <p:cNvSpPr>
            <a:spLocks noGrp="1" noChangeArrowheads="1"/>
          </p:cNvSpPr>
          <p:nvPr>
            <p:ph type="body" idx="1"/>
          </p:nvPr>
        </p:nvSpPr>
        <p:spPr bwMode="auto">
          <a:xfrm>
            <a:off x="652463" y="1795463"/>
            <a:ext cx="8021637" cy="3967162"/>
          </a:xfrm>
          <a:prstGeom prst="rect">
            <a:avLst/>
          </a:prstGeom>
          <a:noFill/>
          <a:ln w="9525">
            <a:noFill/>
            <a:round/>
            <a:headEnd/>
            <a:tailEnd/>
          </a:ln>
          <a:effectLst/>
        </p:spPr>
        <p:txBody>
          <a:bodyPr vert="horz" wrap="square" lIns="0" tIns="2556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66563" name="Rectangle 3"/>
          <p:cNvSpPr>
            <a:spLocks noGrp="1" noChangeArrowheads="1"/>
          </p:cNvSpPr>
          <p:nvPr>
            <p:ph type="dt"/>
          </p:nvPr>
        </p:nvSpPr>
        <p:spPr bwMode="auto">
          <a:xfrm>
            <a:off x="555625" y="5953125"/>
            <a:ext cx="2119313" cy="4619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3000"/>
              </a:lnSpc>
              <a:buClrTx/>
              <a:buFontTx/>
              <a:buNone/>
              <a:tabLst>
                <a:tab pos="723900" algn="l"/>
                <a:tab pos="14478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66564" name="Rectangle 4"/>
          <p:cNvSpPr>
            <a:spLocks noGrp="1" noChangeArrowheads="1"/>
          </p:cNvSpPr>
          <p:nvPr>
            <p:ph type="ftr"/>
          </p:nvPr>
        </p:nvSpPr>
        <p:spPr bwMode="auto">
          <a:xfrm>
            <a:off x="3224213" y="5953125"/>
            <a:ext cx="2887662" cy="4619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93000"/>
              </a:lnSpc>
              <a:buClrTx/>
              <a:buFontTx/>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66565" name="Rectangle 5"/>
          <p:cNvSpPr>
            <a:spLocks noGrp="1" noChangeArrowheads="1"/>
          </p:cNvSpPr>
          <p:nvPr>
            <p:ph type="sldNum"/>
          </p:nvPr>
        </p:nvSpPr>
        <p:spPr bwMode="auto">
          <a:xfrm>
            <a:off x="6653213" y="5953125"/>
            <a:ext cx="2119312" cy="4619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buClrTx/>
              <a:buFontTx/>
              <a:buNone/>
              <a:tabLst>
                <a:tab pos="723900" algn="l"/>
                <a:tab pos="1447800" algn="l"/>
              </a:tabLst>
              <a:defRPr sz="1400">
                <a:solidFill>
                  <a:srgbClr val="000000"/>
                </a:solidFill>
                <a:latin typeface="Times New Roman" pitchFamily="16" charset="0"/>
                <a:ea typeface="DejaVu Sans" charset="0"/>
                <a:cs typeface="DejaVu Sans" charset="0"/>
              </a:defRPr>
            </a:lvl1pPr>
          </a:lstStyle>
          <a:p>
            <a:fld id="{61475DAC-2D2E-4DA6-A613-5625754DB2F4}"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defTabSz="457200" rtl="0" fontAlgn="base" hangingPunct="0">
        <a:lnSpc>
          <a:spcPct val="93000"/>
        </a:lnSpc>
        <a:spcBef>
          <a:spcPct val="0"/>
        </a:spcBef>
        <a:spcAft>
          <a:spcPct val="0"/>
        </a:spcAft>
        <a:buClr>
          <a:srgbClr val="000000"/>
        </a:buClr>
        <a:buSzPct val="100000"/>
        <a:buFont typeface="Times New Roman" pitchFamily="16" charset="0"/>
        <a:defRPr sz="3400">
          <a:solidFill>
            <a:srgbClr val="280099"/>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pitchFamily="16" charset="0"/>
        <a:defRPr sz="3400">
          <a:solidFill>
            <a:srgbClr val="280099"/>
          </a:solidFill>
          <a:latin typeface="Arial" charset="0"/>
          <a:cs typeface="Arial Unicode MS"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pitchFamily="16" charset="0"/>
        <a:defRPr sz="3400">
          <a:solidFill>
            <a:srgbClr val="280099"/>
          </a:solidFill>
          <a:latin typeface="Arial" charset="0"/>
          <a:cs typeface="Arial Unicode MS"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pitchFamily="16" charset="0"/>
        <a:defRPr sz="3400">
          <a:solidFill>
            <a:srgbClr val="280099"/>
          </a:solidFill>
          <a:latin typeface="Arial" charset="0"/>
          <a:cs typeface="Arial Unicode MS"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pitchFamily="16" charset="0"/>
        <a:defRPr sz="3400">
          <a:solidFill>
            <a:srgbClr val="280099"/>
          </a:solidFill>
          <a:latin typeface="Arial" charset="0"/>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3400">
          <a:solidFill>
            <a:srgbClr val="280099"/>
          </a:solidFill>
          <a:latin typeface="Arial"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3400">
          <a:solidFill>
            <a:srgbClr val="280099"/>
          </a:solidFill>
          <a:latin typeface="Arial"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3400">
          <a:solidFill>
            <a:srgbClr val="280099"/>
          </a:solidFill>
          <a:latin typeface="Arial"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3400">
          <a:solidFill>
            <a:srgbClr val="280099"/>
          </a:solidFill>
          <a:latin typeface="Arial" charset="0"/>
          <a:cs typeface="Arial Unicode MS" charset="0"/>
        </a:defRPr>
      </a:lvl9pPr>
    </p:titleStyle>
    <p:bodyStyle>
      <a:lvl1pPr marL="342900" indent="-342900" algn="l" defTabSz="457200" rtl="0" fontAlgn="base" hangingPunct="0">
        <a:lnSpc>
          <a:spcPct val="93000"/>
        </a:lnSpc>
        <a:spcBef>
          <a:spcPct val="0"/>
        </a:spcBef>
        <a:spcAft>
          <a:spcPts val="1288"/>
        </a:spcAft>
        <a:buClr>
          <a:srgbClr val="000000"/>
        </a:buClr>
        <a:buSzPct val="100000"/>
        <a:buFont typeface="Times New Roman" pitchFamily="16" charset="0"/>
        <a:defRPr sz="2900">
          <a:solidFill>
            <a:srgbClr val="000080"/>
          </a:solidFill>
          <a:latin typeface="+mn-lt"/>
          <a:ea typeface="+mn-ea"/>
          <a:cs typeface="+mn-cs"/>
        </a:defRPr>
      </a:lvl1pPr>
      <a:lvl2pPr marL="742950" indent="-285750" algn="l" defTabSz="457200" rtl="0" fontAlgn="base" hangingPunct="0">
        <a:lnSpc>
          <a:spcPct val="93000"/>
        </a:lnSpc>
        <a:spcBef>
          <a:spcPct val="0"/>
        </a:spcBef>
        <a:spcAft>
          <a:spcPts val="1025"/>
        </a:spcAft>
        <a:buClr>
          <a:srgbClr val="000000"/>
        </a:buClr>
        <a:buSzPct val="100000"/>
        <a:buFont typeface="Times New Roman" pitchFamily="16" charset="0"/>
        <a:defRPr sz="2500">
          <a:solidFill>
            <a:srgbClr val="000080"/>
          </a:solidFill>
          <a:latin typeface="+mn-lt"/>
          <a:cs typeface="+mn-cs"/>
        </a:defRPr>
      </a:lvl2pPr>
      <a:lvl3pPr marL="1143000" indent="-228600" algn="l" defTabSz="457200" rtl="0" fontAlgn="base" hangingPunct="0">
        <a:lnSpc>
          <a:spcPct val="93000"/>
        </a:lnSpc>
        <a:spcBef>
          <a:spcPct val="0"/>
        </a:spcBef>
        <a:spcAft>
          <a:spcPts val="775"/>
        </a:spcAft>
        <a:buClr>
          <a:srgbClr val="000000"/>
        </a:buClr>
        <a:buSzPct val="100000"/>
        <a:buFont typeface="Times New Roman" pitchFamily="16" charset="0"/>
        <a:defRPr sz="2200">
          <a:solidFill>
            <a:srgbClr val="000080"/>
          </a:solidFill>
          <a:latin typeface="+mn-lt"/>
          <a:cs typeface="+mn-cs"/>
        </a:defRPr>
      </a:lvl3pPr>
      <a:lvl4pPr marL="1600200" indent="-228600" algn="l" defTabSz="457200" rtl="0" fontAlgn="base" hangingPunct="0">
        <a:lnSpc>
          <a:spcPct val="93000"/>
        </a:lnSpc>
        <a:spcBef>
          <a:spcPct val="0"/>
        </a:spcBef>
        <a:spcAft>
          <a:spcPts val="513"/>
        </a:spcAft>
        <a:buClr>
          <a:srgbClr val="000000"/>
        </a:buClr>
        <a:buSzPct val="100000"/>
        <a:buFont typeface="Times New Roman" pitchFamily="16" charset="0"/>
        <a:defRPr>
          <a:solidFill>
            <a:srgbClr val="000080"/>
          </a:solidFill>
          <a:latin typeface="+mn-lt"/>
          <a:cs typeface="+mn-cs"/>
        </a:defRPr>
      </a:lvl4pPr>
      <a:lvl5pPr marL="20574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80"/>
          </a:solidFill>
          <a:latin typeface="+mn-lt"/>
          <a:cs typeface="+mn-cs"/>
        </a:defRPr>
      </a:lvl5pPr>
      <a:lvl6pPr marL="25146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80"/>
          </a:solidFill>
          <a:latin typeface="+mn-lt"/>
          <a:cs typeface="+mn-cs"/>
        </a:defRPr>
      </a:lvl6pPr>
      <a:lvl7pPr marL="29718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80"/>
          </a:solidFill>
          <a:latin typeface="+mn-lt"/>
          <a:cs typeface="+mn-cs"/>
        </a:defRPr>
      </a:lvl7pPr>
      <a:lvl8pPr marL="34290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80"/>
          </a:solidFill>
          <a:latin typeface="+mn-lt"/>
          <a:cs typeface="+mn-cs"/>
        </a:defRPr>
      </a:lvl8pPr>
      <a:lvl9pPr marL="38862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8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bwMode="auto">
          <a:xfrm>
            <a:off x="457200" y="274638"/>
            <a:ext cx="8220075" cy="1133475"/>
          </a:xfrm>
          <a:prstGeom prst="rect">
            <a:avLst/>
          </a:prstGeom>
          <a:noFill/>
          <a:ln w="9525">
            <a:noFill/>
            <a:round/>
            <a:headEnd/>
            <a:tailEnd/>
          </a:ln>
          <a:effectLst/>
        </p:spPr>
        <p:txBody>
          <a:bodyPr vert="horz" wrap="square" lIns="91440" tIns="45720" rIns="91440" bIns="45720" numCol="1" anchor="ctr" anchorCtr="0" compatLnSpc="1">
            <a:prstTxWarp prst="textNoShape">
              <a:avLst/>
            </a:prstTxWarp>
          </a:bodyPr>
          <a:lstStyle/>
          <a:p>
            <a:pPr lvl="0"/>
            <a:r>
              <a:rPr lang="en-GB" smtClean="0"/>
              <a:t>Click to edit the title text format</a:t>
            </a:r>
          </a:p>
        </p:txBody>
      </p:sp>
      <p:sp>
        <p:nvSpPr>
          <p:cNvPr id="67586" name="Rectangle 2"/>
          <p:cNvSpPr>
            <a:spLocks noGrp="1" noChangeArrowheads="1"/>
          </p:cNvSpPr>
          <p:nvPr>
            <p:ph type="body" idx="1"/>
          </p:nvPr>
        </p:nvSpPr>
        <p:spPr bwMode="auto">
          <a:xfrm>
            <a:off x="457200" y="1600200"/>
            <a:ext cx="8220075" cy="4516438"/>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67587" name="Rectangle 3"/>
          <p:cNvSpPr>
            <a:spLocks noGrp="1" noChangeArrowheads="1"/>
          </p:cNvSpPr>
          <p:nvPr>
            <p:ph type="dt"/>
          </p:nvPr>
        </p:nvSpPr>
        <p:spPr bwMode="auto">
          <a:xfrm>
            <a:off x="-11798300" y="-11798300"/>
            <a:ext cx="11790362" cy="11790362"/>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1800">
                <a:solidFill>
                  <a:srgbClr val="000000"/>
                </a:solidFill>
                <a:latin typeface="+mn-lt"/>
                <a:ea typeface="DejaVu Sans" charset="0"/>
                <a:cs typeface="DejaVu Sans" charset="0"/>
              </a:defRPr>
            </a:lvl1pPr>
          </a:lstStyle>
          <a:p>
            <a:r>
              <a:rPr lang="en-US"/>
              <a:t>5/24/13</a:t>
            </a:r>
          </a:p>
        </p:txBody>
      </p:sp>
      <p:sp>
        <p:nvSpPr>
          <p:cNvPr id="67588" name="Text Box 4"/>
          <p:cNvSpPr txBox="1">
            <a:spLocks noChangeArrowheads="1"/>
          </p:cNvSpPr>
          <p:nvPr/>
        </p:nvSpPr>
        <p:spPr bwMode="auto">
          <a:xfrm>
            <a:off x="-11798300" y="-11798300"/>
            <a:ext cx="11799888" cy="11799888"/>
          </a:xfrm>
          <a:prstGeom prst="rect">
            <a:avLst/>
          </a:prstGeom>
          <a:noFill/>
          <a:ln w="9525">
            <a:noFill/>
            <a:round/>
            <a:headEnd/>
            <a:tailEnd/>
          </a:ln>
          <a:effectLst/>
        </p:spPr>
        <p:txBody>
          <a:bodyPr wrap="none" anchor="ctr"/>
          <a:lstStyle/>
          <a:p>
            <a:endParaRPr lang="en-US"/>
          </a:p>
        </p:txBody>
      </p:sp>
      <p:sp>
        <p:nvSpPr>
          <p:cNvPr id="67589" name="Rectangle 5"/>
          <p:cNvSpPr>
            <a:spLocks noGrp="1" noChangeArrowheads="1"/>
          </p:cNvSpPr>
          <p:nvPr>
            <p:ph type="sldNum"/>
          </p:nvPr>
        </p:nvSpPr>
        <p:spPr bwMode="auto">
          <a:xfrm>
            <a:off x="-11798300" y="-11798300"/>
            <a:ext cx="11790362" cy="11790362"/>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1800">
                <a:solidFill>
                  <a:srgbClr val="000000"/>
                </a:solidFill>
                <a:latin typeface="+mn-lt"/>
                <a:ea typeface="DejaVu Sans" charset="0"/>
                <a:cs typeface="DejaVu Sans" charset="0"/>
              </a:defRPr>
            </a:lvl1pPr>
          </a:lstStyle>
          <a:p>
            <a:fld id="{AA36F5DF-59D8-4427-AB1E-631F0D78087A}"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hf sldNum="0" hdr="0" ftr="0"/>
  <p:txStyles>
    <p:titleStyle>
      <a:lvl1pPr algn="l" defTabSz="457200" rtl="0" fontAlgn="base">
        <a:lnSpc>
          <a:spcPct val="98000"/>
        </a:lnSpc>
        <a:spcBef>
          <a:spcPct val="0"/>
        </a:spcBef>
        <a:spcAft>
          <a:spcPct val="0"/>
        </a:spcAft>
        <a:buClr>
          <a:srgbClr val="000000"/>
        </a:buClr>
        <a:buSzPct val="100000"/>
        <a:buFont typeface="Times New Roman" pitchFamily="16" charset="0"/>
        <a:defRPr>
          <a:solidFill>
            <a:srgbClr val="000000"/>
          </a:solidFill>
          <a:latin typeface="+mj-lt"/>
          <a:ea typeface="+mj-ea"/>
          <a:cs typeface="+mj-cs"/>
        </a:defRPr>
      </a:lvl1pPr>
      <a:lvl2pPr marL="742950" indent="-285750" algn="l" defTabSz="457200" rtl="0" fontAlgn="base">
        <a:lnSpc>
          <a:spcPct val="98000"/>
        </a:lnSpc>
        <a:spcBef>
          <a:spcPct val="0"/>
        </a:spcBef>
        <a:spcAft>
          <a:spcPct val="0"/>
        </a:spcAft>
        <a:buClr>
          <a:srgbClr val="000000"/>
        </a:buClr>
        <a:buSzPct val="100000"/>
        <a:buFont typeface="Times New Roman" pitchFamily="16" charset="0"/>
        <a:defRPr>
          <a:solidFill>
            <a:srgbClr val="000000"/>
          </a:solidFill>
          <a:latin typeface="Calibri" charset="0"/>
          <a:ea typeface="Droid Sans Fallback" charset="0"/>
          <a:cs typeface="Droid Sans Fallback" charset="0"/>
        </a:defRPr>
      </a:lvl2pPr>
      <a:lvl3pPr marL="1143000" indent="-228600" algn="l" defTabSz="457200" rtl="0" fontAlgn="base">
        <a:lnSpc>
          <a:spcPct val="98000"/>
        </a:lnSpc>
        <a:spcBef>
          <a:spcPct val="0"/>
        </a:spcBef>
        <a:spcAft>
          <a:spcPct val="0"/>
        </a:spcAft>
        <a:buClr>
          <a:srgbClr val="000000"/>
        </a:buClr>
        <a:buSzPct val="100000"/>
        <a:buFont typeface="Times New Roman" pitchFamily="16" charset="0"/>
        <a:defRPr>
          <a:solidFill>
            <a:srgbClr val="000000"/>
          </a:solidFill>
          <a:latin typeface="Calibri" charset="0"/>
          <a:ea typeface="Droid Sans Fallback" charset="0"/>
          <a:cs typeface="Droid Sans Fallback" charset="0"/>
        </a:defRPr>
      </a:lvl3pPr>
      <a:lvl4pPr marL="1600200" indent="-228600" algn="l" defTabSz="457200" rtl="0" fontAlgn="base">
        <a:lnSpc>
          <a:spcPct val="98000"/>
        </a:lnSpc>
        <a:spcBef>
          <a:spcPct val="0"/>
        </a:spcBef>
        <a:spcAft>
          <a:spcPct val="0"/>
        </a:spcAft>
        <a:buClr>
          <a:srgbClr val="000000"/>
        </a:buClr>
        <a:buSzPct val="100000"/>
        <a:buFont typeface="Times New Roman" pitchFamily="16" charset="0"/>
        <a:defRPr>
          <a:solidFill>
            <a:srgbClr val="000000"/>
          </a:solidFill>
          <a:latin typeface="Calibri" charset="0"/>
          <a:ea typeface="Droid Sans Fallback" charset="0"/>
          <a:cs typeface="Droid Sans Fallback" charset="0"/>
        </a:defRPr>
      </a:lvl4pPr>
      <a:lvl5pPr marL="2057400" indent="-228600" algn="l" defTabSz="457200" rtl="0" fontAlgn="base">
        <a:lnSpc>
          <a:spcPct val="98000"/>
        </a:lnSpc>
        <a:spcBef>
          <a:spcPct val="0"/>
        </a:spcBef>
        <a:spcAft>
          <a:spcPct val="0"/>
        </a:spcAft>
        <a:buClr>
          <a:srgbClr val="000000"/>
        </a:buClr>
        <a:buSzPct val="100000"/>
        <a:buFont typeface="Times New Roman" pitchFamily="16" charset="0"/>
        <a:defRPr>
          <a:solidFill>
            <a:srgbClr val="000000"/>
          </a:solidFill>
          <a:latin typeface="Calibri" charset="0"/>
          <a:ea typeface="Droid Sans Fallback" charset="0"/>
          <a:cs typeface="Droid Sans Fallback" charset="0"/>
        </a:defRPr>
      </a:lvl5pPr>
      <a:lvl6pPr marL="2514600" indent="-228600" algn="l" defTabSz="457200" rtl="0" fontAlgn="base">
        <a:lnSpc>
          <a:spcPct val="98000"/>
        </a:lnSpc>
        <a:spcBef>
          <a:spcPct val="0"/>
        </a:spcBef>
        <a:spcAft>
          <a:spcPct val="0"/>
        </a:spcAft>
        <a:buClr>
          <a:srgbClr val="000000"/>
        </a:buClr>
        <a:buSzPct val="100000"/>
        <a:buFont typeface="Times New Roman" pitchFamily="16" charset="0"/>
        <a:defRPr>
          <a:solidFill>
            <a:srgbClr val="000000"/>
          </a:solidFill>
          <a:latin typeface="Calibri" charset="0"/>
          <a:ea typeface="Droid Sans Fallback" charset="0"/>
          <a:cs typeface="Droid Sans Fallback" charset="0"/>
        </a:defRPr>
      </a:lvl6pPr>
      <a:lvl7pPr marL="2971800" indent="-228600" algn="l" defTabSz="457200" rtl="0" fontAlgn="base">
        <a:lnSpc>
          <a:spcPct val="98000"/>
        </a:lnSpc>
        <a:spcBef>
          <a:spcPct val="0"/>
        </a:spcBef>
        <a:spcAft>
          <a:spcPct val="0"/>
        </a:spcAft>
        <a:buClr>
          <a:srgbClr val="000000"/>
        </a:buClr>
        <a:buSzPct val="100000"/>
        <a:buFont typeface="Times New Roman" pitchFamily="16" charset="0"/>
        <a:defRPr>
          <a:solidFill>
            <a:srgbClr val="000000"/>
          </a:solidFill>
          <a:latin typeface="Calibri" charset="0"/>
          <a:ea typeface="Droid Sans Fallback" charset="0"/>
          <a:cs typeface="Droid Sans Fallback" charset="0"/>
        </a:defRPr>
      </a:lvl7pPr>
      <a:lvl8pPr marL="3429000" indent="-228600" algn="l" defTabSz="457200" rtl="0" fontAlgn="base">
        <a:lnSpc>
          <a:spcPct val="98000"/>
        </a:lnSpc>
        <a:spcBef>
          <a:spcPct val="0"/>
        </a:spcBef>
        <a:spcAft>
          <a:spcPct val="0"/>
        </a:spcAft>
        <a:buClr>
          <a:srgbClr val="000000"/>
        </a:buClr>
        <a:buSzPct val="100000"/>
        <a:buFont typeface="Times New Roman" pitchFamily="16" charset="0"/>
        <a:defRPr>
          <a:solidFill>
            <a:srgbClr val="000000"/>
          </a:solidFill>
          <a:latin typeface="Calibri" charset="0"/>
          <a:ea typeface="Droid Sans Fallback" charset="0"/>
          <a:cs typeface="Droid Sans Fallback" charset="0"/>
        </a:defRPr>
      </a:lvl8pPr>
      <a:lvl9pPr marL="3886200" indent="-228600" algn="l" defTabSz="457200" rtl="0" fontAlgn="base">
        <a:lnSpc>
          <a:spcPct val="98000"/>
        </a:lnSpc>
        <a:spcBef>
          <a:spcPct val="0"/>
        </a:spcBef>
        <a:spcAft>
          <a:spcPct val="0"/>
        </a:spcAft>
        <a:buClr>
          <a:srgbClr val="000000"/>
        </a:buClr>
        <a:buSzPct val="100000"/>
        <a:buFont typeface="Times New Roman" pitchFamily="16" charset="0"/>
        <a:defRPr>
          <a:solidFill>
            <a:srgbClr val="000000"/>
          </a:solidFill>
          <a:latin typeface="Calibri" charset="0"/>
          <a:ea typeface="Droid Sans Fallback" charset="0"/>
          <a:cs typeface="Droid Sans Fallback" charset="0"/>
        </a:defRPr>
      </a:lvl9pPr>
    </p:titleStyle>
    <p:bodyStyle>
      <a:lvl1pPr marL="342900" indent="-342900" algn="l" defTabSz="457200" rtl="0" fontAlgn="base">
        <a:lnSpc>
          <a:spcPct val="98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fontAlgn="base">
        <a:lnSpc>
          <a:spcPct val="98000"/>
        </a:lnSpc>
        <a:spcBef>
          <a:spcPct val="0"/>
        </a:spcBef>
        <a:spcAft>
          <a:spcPts val="1138"/>
        </a:spcAft>
        <a:buClr>
          <a:srgbClr val="000000"/>
        </a:buClr>
        <a:buSzPct val="100000"/>
        <a:buFont typeface="Times New Roman" pitchFamily="16" charset="0"/>
        <a:defRPr sz="2400">
          <a:solidFill>
            <a:srgbClr val="000000"/>
          </a:solidFill>
          <a:latin typeface="+mn-lt"/>
          <a:ea typeface="+mn-ea"/>
          <a:cs typeface="+mn-cs"/>
        </a:defRPr>
      </a:lvl2pPr>
      <a:lvl3pPr marL="1143000" indent="-228600" algn="l" defTabSz="457200" rtl="0" fontAlgn="base">
        <a:lnSpc>
          <a:spcPct val="98000"/>
        </a:lnSpc>
        <a:spcBef>
          <a:spcPct val="0"/>
        </a:spcBef>
        <a:spcAft>
          <a:spcPts val="85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l" defTabSz="457200" rtl="0" fontAlgn="base">
        <a:lnSpc>
          <a:spcPct val="98000"/>
        </a:lnSpc>
        <a:spcBef>
          <a:spcPct val="0"/>
        </a:spcBef>
        <a:spcAft>
          <a:spcPts val="575"/>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fontAlgn="base">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fontAlgn="base">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fontAlgn="base">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fontAlgn="base">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fontAlgn="base">
        <a:lnSpc>
          <a:spcPct val="98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7200" y="-187325"/>
            <a:ext cx="82153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7170" name="Rectangle 2"/>
          <p:cNvSpPr>
            <a:spLocks noGrp="1" noChangeArrowheads="1"/>
          </p:cNvSpPr>
          <p:nvPr>
            <p:ph type="body" idx="1"/>
          </p:nvPr>
        </p:nvSpPr>
        <p:spPr bwMode="auto">
          <a:xfrm>
            <a:off x="457200" y="1000125"/>
            <a:ext cx="8215313" cy="53435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7171" name="Rectangle 3"/>
          <p:cNvSpPr>
            <a:spLocks noGrp="1" noChangeArrowheads="1"/>
          </p:cNvSpPr>
          <p:nvPr>
            <p:ph type="dt"/>
          </p:nvPr>
        </p:nvSpPr>
        <p:spPr bwMode="auto">
          <a:xfrm>
            <a:off x="457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723900" algn="l"/>
                <a:tab pos="1447800" algn="l"/>
              </a:tabLst>
              <a:defRPr sz="1200">
                <a:solidFill>
                  <a:srgbClr val="898989"/>
                </a:solidFill>
                <a:latin typeface="+mn-lt"/>
                <a:ea typeface="DejaVu Sans" charset="0"/>
                <a:cs typeface="DejaVu Sans" charset="0"/>
              </a:defRPr>
            </a:lvl1pPr>
          </a:lstStyle>
          <a:p>
            <a:r>
              <a:rPr lang="it-IT"/>
              <a:t>01/02/2010</a:t>
            </a:r>
          </a:p>
        </p:txBody>
      </p:sp>
      <p:sp>
        <p:nvSpPr>
          <p:cNvPr id="7172" name="Rectangle 4"/>
          <p:cNvSpPr>
            <a:spLocks noGrp="1" noChangeArrowheads="1"/>
          </p:cNvSpPr>
          <p:nvPr>
            <p:ph type="ftr"/>
          </p:nvPr>
        </p:nvSpPr>
        <p:spPr bwMode="auto">
          <a:xfrm>
            <a:off x="3124200" y="6459538"/>
            <a:ext cx="2881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a:buClrTx/>
              <a:buFontTx/>
              <a:buNone/>
              <a:tabLst>
                <a:tab pos="723900" algn="l"/>
                <a:tab pos="1447800" algn="l"/>
                <a:tab pos="2171700" algn="l"/>
              </a:tabLst>
              <a:defRPr sz="1200">
                <a:solidFill>
                  <a:srgbClr val="898989"/>
                </a:solidFill>
                <a:latin typeface="+mn-lt"/>
                <a:ea typeface="DejaVu Sans" charset="0"/>
                <a:cs typeface="DejaVu Sans" charset="0"/>
              </a:defRPr>
            </a:lvl1pPr>
          </a:lstStyle>
          <a:p>
            <a:r>
              <a:rPr lang="en-GB"/>
              <a:t>ELI NP Workshop Bucharest</a:t>
            </a:r>
          </a:p>
        </p:txBody>
      </p:sp>
      <p:sp>
        <p:nvSpPr>
          <p:cNvPr id="7173" name="Rectangle 5"/>
          <p:cNvSpPr>
            <a:spLocks noGrp="1" noChangeArrowheads="1"/>
          </p:cNvSpPr>
          <p:nvPr>
            <p:ph type="sldNum"/>
          </p:nvPr>
        </p:nvSpPr>
        <p:spPr bwMode="auto">
          <a:xfrm>
            <a:off x="6553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buClrTx/>
              <a:buFontTx/>
              <a:buNone/>
              <a:tabLst>
                <a:tab pos="723900" algn="l"/>
                <a:tab pos="1447800" algn="l"/>
              </a:tabLst>
              <a:defRPr sz="1200">
                <a:solidFill>
                  <a:srgbClr val="898989"/>
                </a:solidFill>
                <a:latin typeface="+mn-lt"/>
                <a:ea typeface="DejaVu Sans" charset="0"/>
                <a:cs typeface="DejaVu Sans" charset="0"/>
              </a:defRPr>
            </a:lvl1pPr>
          </a:lstStyle>
          <a:p>
            <a:fld id="{9C08B573-8FD4-433A-9D62-2F61D109BB94}" type="slidenum">
              <a:rPr lang="en-GB"/>
              <a:pPr/>
              <a:t>‹N›</a:t>
            </a:fld>
            <a:endParaRPr lang="en-GB"/>
          </a:p>
        </p:txBody>
      </p:sp>
      <p:sp>
        <p:nvSpPr>
          <p:cNvPr id="7174" name="Line 6"/>
          <p:cNvSpPr>
            <a:spLocks noChangeShapeType="1"/>
          </p:cNvSpPr>
          <p:nvPr/>
        </p:nvSpPr>
        <p:spPr bwMode="auto">
          <a:xfrm>
            <a:off x="428625" y="857250"/>
            <a:ext cx="8286750" cy="1588"/>
          </a:xfrm>
          <a:prstGeom prst="line">
            <a:avLst/>
          </a:prstGeom>
          <a:noFill/>
          <a:ln w="25560">
            <a:solidFill>
              <a:srgbClr val="4F81BD"/>
            </a:solidFill>
            <a:miter lim="800000"/>
            <a:headEnd/>
            <a:tailEnd/>
          </a:ln>
          <a:effectLst>
            <a:outerShdw dist="74769" dir="938535" algn="ctr" rotWithShape="0">
              <a:srgbClr val="808080">
                <a:alpha val="38034"/>
              </a:srgbClr>
            </a:outerShdw>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457200" y="-187325"/>
            <a:ext cx="821531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8194" name="Rectangle 2"/>
          <p:cNvSpPr>
            <a:spLocks noGrp="1" noChangeArrowheads="1"/>
          </p:cNvSpPr>
          <p:nvPr>
            <p:ph type="body" idx="1"/>
          </p:nvPr>
        </p:nvSpPr>
        <p:spPr bwMode="auto">
          <a:xfrm>
            <a:off x="457200" y="1000125"/>
            <a:ext cx="8215313" cy="53435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8195" name="Rectangle 3"/>
          <p:cNvSpPr>
            <a:spLocks noGrp="1" noChangeArrowheads="1"/>
          </p:cNvSpPr>
          <p:nvPr>
            <p:ph type="dt"/>
          </p:nvPr>
        </p:nvSpPr>
        <p:spPr bwMode="auto">
          <a:xfrm>
            <a:off x="457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723900" algn="l"/>
                <a:tab pos="1447800" algn="l"/>
              </a:tabLst>
              <a:defRPr sz="1200">
                <a:solidFill>
                  <a:srgbClr val="898989"/>
                </a:solidFill>
                <a:latin typeface="+mn-lt"/>
                <a:ea typeface="DejaVu Sans" charset="0"/>
                <a:cs typeface="DejaVu Sans" charset="0"/>
              </a:defRPr>
            </a:lvl1pPr>
          </a:lstStyle>
          <a:p>
            <a:r>
              <a:rPr lang="it-IT"/>
              <a:t>01/02/2010</a:t>
            </a:r>
          </a:p>
        </p:txBody>
      </p:sp>
      <p:sp>
        <p:nvSpPr>
          <p:cNvPr id="8196" name="Rectangle 4"/>
          <p:cNvSpPr>
            <a:spLocks noGrp="1" noChangeArrowheads="1"/>
          </p:cNvSpPr>
          <p:nvPr>
            <p:ph type="ftr"/>
          </p:nvPr>
        </p:nvSpPr>
        <p:spPr bwMode="auto">
          <a:xfrm>
            <a:off x="3124200" y="6459538"/>
            <a:ext cx="2881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ctr">
              <a:buClrTx/>
              <a:buFontTx/>
              <a:buNone/>
              <a:tabLst>
                <a:tab pos="723900" algn="l"/>
                <a:tab pos="1447800" algn="l"/>
                <a:tab pos="2171700" algn="l"/>
              </a:tabLst>
              <a:defRPr sz="1200">
                <a:solidFill>
                  <a:srgbClr val="898989"/>
                </a:solidFill>
                <a:latin typeface="+mn-lt"/>
                <a:ea typeface="DejaVu Sans" charset="0"/>
                <a:cs typeface="DejaVu Sans" charset="0"/>
              </a:defRPr>
            </a:lvl1pPr>
          </a:lstStyle>
          <a:p>
            <a:r>
              <a:rPr lang="en-GB"/>
              <a:t>ELI NP Workshop Bucharest</a:t>
            </a:r>
          </a:p>
        </p:txBody>
      </p:sp>
      <p:sp>
        <p:nvSpPr>
          <p:cNvPr id="8197" name="Rectangle 5"/>
          <p:cNvSpPr>
            <a:spLocks noGrp="1" noChangeArrowheads="1"/>
          </p:cNvSpPr>
          <p:nvPr>
            <p:ph type="sldNum"/>
          </p:nvPr>
        </p:nvSpPr>
        <p:spPr bwMode="auto">
          <a:xfrm>
            <a:off x="6553200" y="6459538"/>
            <a:ext cx="2119313" cy="274637"/>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a:buClrTx/>
              <a:buFontTx/>
              <a:buNone/>
              <a:tabLst>
                <a:tab pos="723900" algn="l"/>
                <a:tab pos="1447800" algn="l"/>
              </a:tabLst>
              <a:defRPr sz="1200">
                <a:solidFill>
                  <a:srgbClr val="898989"/>
                </a:solidFill>
                <a:latin typeface="+mn-lt"/>
                <a:ea typeface="DejaVu Sans" charset="0"/>
                <a:cs typeface="DejaVu Sans" charset="0"/>
              </a:defRPr>
            </a:lvl1pPr>
          </a:lstStyle>
          <a:p>
            <a:fld id="{6F230C94-B6BB-4919-8CAD-02236B20085E}" type="slidenum">
              <a:rPr lang="en-GB"/>
              <a:pPr/>
              <a:t>‹N›</a:t>
            </a:fld>
            <a:endParaRPr lang="en-GB"/>
          </a:p>
        </p:txBody>
      </p:sp>
      <p:sp>
        <p:nvSpPr>
          <p:cNvPr id="8198" name="Line 6"/>
          <p:cNvSpPr>
            <a:spLocks noChangeShapeType="1"/>
          </p:cNvSpPr>
          <p:nvPr/>
        </p:nvSpPr>
        <p:spPr bwMode="auto">
          <a:xfrm>
            <a:off x="428625" y="857250"/>
            <a:ext cx="8286750" cy="1588"/>
          </a:xfrm>
          <a:prstGeom prst="line">
            <a:avLst/>
          </a:prstGeom>
          <a:noFill/>
          <a:ln w="25560">
            <a:solidFill>
              <a:srgbClr val="4F81BD"/>
            </a:solidFill>
            <a:miter lim="800000"/>
            <a:headEnd/>
            <a:tailEnd/>
          </a:ln>
          <a:effectLst>
            <a:outerShdw dist="74769" dir="938535" algn="ctr" rotWithShape="0">
              <a:srgbClr val="808080">
                <a:alpha val="38034"/>
              </a:srgbClr>
            </a:outerShdw>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187450" y="463550"/>
            <a:ext cx="7256463" cy="14335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9218" name="Rectangle 2"/>
          <p:cNvSpPr>
            <a:spLocks noGrp="1" noChangeArrowheads="1"/>
          </p:cNvSpPr>
          <p:nvPr>
            <p:ph type="body" idx="1"/>
          </p:nvPr>
        </p:nvSpPr>
        <p:spPr bwMode="auto">
          <a:xfrm>
            <a:off x="1187450" y="1989138"/>
            <a:ext cx="7758113" cy="4113212"/>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9219" name="Text Box 3"/>
          <p:cNvSpPr txBox="1">
            <a:spLocks noChangeArrowheads="1"/>
          </p:cNvSpPr>
          <p:nvPr/>
        </p:nvSpPr>
        <p:spPr bwMode="auto">
          <a:xfrm>
            <a:off x="685800" y="6248400"/>
            <a:ext cx="1905000" cy="457200"/>
          </a:xfrm>
          <a:prstGeom prst="rect">
            <a:avLst/>
          </a:prstGeom>
          <a:noFill/>
          <a:ln w="9525">
            <a:noFill/>
            <a:round/>
            <a:headEnd/>
            <a:tailEnd/>
          </a:ln>
          <a:effectLst/>
        </p:spPr>
        <p:txBody>
          <a:bodyPr wrap="none" anchor="ctr"/>
          <a:lstStyle/>
          <a:p>
            <a:endParaRPr lang="en-US"/>
          </a:p>
        </p:txBody>
      </p:sp>
      <p:sp>
        <p:nvSpPr>
          <p:cNvPr id="9220" name="Text Box 4"/>
          <p:cNvSpPr txBox="1">
            <a:spLocks noChangeArrowheads="1"/>
          </p:cNvSpPr>
          <p:nvPr/>
        </p:nvSpPr>
        <p:spPr bwMode="auto">
          <a:xfrm>
            <a:off x="3124200" y="6248400"/>
            <a:ext cx="2895600" cy="457200"/>
          </a:xfrm>
          <a:prstGeom prst="rect">
            <a:avLst/>
          </a:prstGeom>
          <a:noFill/>
          <a:ln w="9525">
            <a:noFill/>
            <a:round/>
            <a:headEnd/>
            <a:tailEnd/>
          </a:ln>
          <a:effectLst/>
        </p:spPr>
        <p:txBody>
          <a:bodyPr wrap="none" anchor="ctr"/>
          <a:lstStyle/>
          <a:p>
            <a:endParaRPr lang="en-US"/>
          </a:p>
        </p:txBody>
      </p:sp>
      <p:sp>
        <p:nvSpPr>
          <p:cNvPr id="9221" name="Rectangle 5"/>
          <p:cNvSpPr>
            <a:spLocks noGrp="1" noChangeArrowheads="1"/>
          </p:cNvSpPr>
          <p:nvPr>
            <p:ph type="sldNum"/>
          </p:nvPr>
        </p:nvSpPr>
        <p:spPr bwMode="auto">
          <a:xfrm>
            <a:off x="6553200" y="6248400"/>
            <a:ext cx="1890713" cy="4429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Times New Roman" pitchFamily="16" charset="0"/>
                <a:cs typeface="Times New Roman" pitchFamily="16" charset="0"/>
              </a:defRPr>
            </a:lvl1pPr>
          </a:lstStyle>
          <a:p>
            <a:fld id="{57EAE0B0-E63A-4F2B-82CC-AEFC02351A64}" type="slidenum">
              <a:rPr lang="pl-PL"/>
              <a:pPr/>
              <a:t>‹N›</a:t>
            </a:fld>
            <a:endParaRPr lang="pl-PL"/>
          </a:p>
        </p:txBody>
      </p:sp>
      <p:pic>
        <p:nvPicPr>
          <p:cNvPr id="9222" name="Picture 6"/>
          <p:cNvPicPr>
            <a:picLocks noChangeAspect="1" noChangeArrowheads="1"/>
          </p:cNvPicPr>
          <p:nvPr/>
        </p:nvPicPr>
        <p:blipFill>
          <a:blip r:embed="rId13"/>
          <a:srcRect/>
          <a:stretch>
            <a:fillRect/>
          </a:stretch>
        </p:blipFill>
        <p:spPr bwMode="auto">
          <a:xfrm>
            <a:off x="685800" y="6096000"/>
            <a:ext cx="7772400" cy="569913"/>
          </a:xfrm>
          <a:prstGeom prst="rect">
            <a:avLst/>
          </a:prstGeom>
          <a:noFill/>
          <a:ln w="9525">
            <a:noFill/>
            <a:round/>
            <a:headEnd/>
            <a:tailEnd/>
          </a:ln>
          <a:effectLst/>
        </p:spPr>
      </p:pic>
      <p:pic>
        <p:nvPicPr>
          <p:cNvPr id="9223" name="Picture 7"/>
          <p:cNvPicPr>
            <a:picLocks noChangeAspect="1" noChangeArrowheads="1"/>
          </p:cNvPicPr>
          <p:nvPr/>
        </p:nvPicPr>
        <p:blipFill>
          <a:blip r:embed="rId14"/>
          <a:srcRect/>
          <a:stretch>
            <a:fillRect/>
          </a:stretch>
        </p:blipFill>
        <p:spPr bwMode="auto">
          <a:xfrm>
            <a:off x="731838" y="1798638"/>
            <a:ext cx="261937" cy="3602037"/>
          </a:xfrm>
          <a:prstGeom prst="rect">
            <a:avLst/>
          </a:prstGeom>
          <a:noFill/>
          <a:ln w="9525">
            <a:noFill/>
            <a:round/>
            <a:headEnd/>
            <a:tailEnd/>
          </a:ln>
          <a:effectLst/>
        </p:spPr>
      </p:pic>
      <p:pic>
        <p:nvPicPr>
          <p:cNvPr id="9224" name="Picture 8"/>
          <p:cNvPicPr>
            <a:picLocks noChangeAspect="1" noChangeArrowheads="1"/>
          </p:cNvPicPr>
          <p:nvPr/>
        </p:nvPicPr>
        <p:blipFill>
          <a:blip r:embed="rId15"/>
          <a:srcRect/>
          <a:stretch>
            <a:fillRect/>
          </a:stretch>
        </p:blipFill>
        <p:spPr bwMode="auto">
          <a:xfrm>
            <a:off x="611188" y="908050"/>
            <a:ext cx="403225" cy="503238"/>
          </a:xfrm>
          <a:prstGeom prst="rect">
            <a:avLst/>
          </a:prstGeom>
          <a:noFill/>
          <a:ln w="9360">
            <a:solidFill>
              <a:srgbClr val="FFFFFF"/>
            </a:solidFill>
            <a:miter lim="800000"/>
            <a:headEnd/>
            <a:tailEnd/>
          </a:ln>
          <a:effectLst/>
        </p:spPr>
      </p:pic>
      <p:sp>
        <p:nvSpPr>
          <p:cNvPr id="9225" name="Line 9"/>
          <p:cNvSpPr>
            <a:spLocks noChangeShapeType="1"/>
          </p:cNvSpPr>
          <p:nvPr/>
        </p:nvSpPr>
        <p:spPr bwMode="auto">
          <a:xfrm>
            <a:off x="1143000" y="685800"/>
            <a:ext cx="1588" cy="5486400"/>
          </a:xfrm>
          <a:prstGeom prst="line">
            <a:avLst/>
          </a:prstGeom>
          <a:noFill/>
          <a:ln w="19080">
            <a:solidFill>
              <a:srgbClr val="0033CC"/>
            </a:solidFill>
            <a:miter lim="800000"/>
            <a:headEnd/>
            <a:tailEnd/>
          </a:ln>
          <a:effectLst/>
        </p:spPr>
        <p:txBody>
          <a:bodyPr/>
          <a:lstStyle/>
          <a:p>
            <a:endParaRPr lang="en-US"/>
          </a:p>
        </p:txBody>
      </p:sp>
      <p:sp>
        <p:nvSpPr>
          <p:cNvPr id="9226" name="Line 10"/>
          <p:cNvSpPr>
            <a:spLocks noChangeShapeType="1"/>
          </p:cNvSpPr>
          <p:nvPr/>
        </p:nvSpPr>
        <p:spPr bwMode="auto">
          <a:xfrm>
            <a:off x="762000" y="6248400"/>
            <a:ext cx="533400" cy="1588"/>
          </a:xfrm>
          <a:prstGeom prst="line">
            <a:avLst/>
          </a:prstGeom>
          <a:noFill/>
          <a:ln w="28440">
            <a:solidFill>
              <a:srgbClr val="FFFFFF"/>
            </a:solidFill>
            <a:miter lim="800000"/>
            <a:headEnd/>
            <a:tailEnd/>
          </a:ln>
          <a:effectLst/>
        </p:spPr>
        <p:txBody>
          <a:bodyPr/>
          <a:lstStyle/>
          <a:p>
            <a:endParaRPr lang="en-US"/>
          </a:p>
        </p:txBody>
      </p:sp>
      <p:sp>
        <p:nvSpPr>
          <p:cNvPr id="9227" name="WordArt 11"/>
          <p:cNvSpPr>
            <a:spLocks noChangeArrowheads="1" noChangeShapeType="1" noTextEdit="1"/>
          </p:cNvSpPr>
          <p:nvPr/>
        </p:nvSpPr>
        <p:spPr bwMode="auto">
          <a:xfrm>
            <a:off x="1285875" y="6353175"/>
            <a:ext cx="1819275" cy="123825"/>
          </a:xfrm>
          <a:prstGeom prst="rect">
            <a:avLst/>
          </a:prstGeom>
        </p:spPr>
        <p:txBody>
          <a:bodyPr wrap="none" fromWordArt="1">
            <a:prstTxWarp prst="textPlain">
              <a:avLst>
                <a:gd name="adj" fmla="val 50000"/>
              </a:avLst>
            </a:prstTxWarp>
          </a:bodyPr>
          <a:lstStyle/>
          <a:p>
            <a:pPr algn="ctr"/>
            <a:r>
              <a:rPr lang="en-US" sz="3600" kern="10">
                <a:ln w="9360">
                  <a:solidFill>
                    <a:srgbClr val="FFFFFF"/>
                  </a:solidFill>
                  <a:miter lim="800000"/>
                  <a:headEnd/>
                  <a:tailEnd/>
                </a:ln>
                <a:solidFill>
                  <a:srgbClr val="FFFFFF"/>
                </a:solidFill>
                <a:latin typeface="Arial Unicode MS"/>
                <a:ea typeface="Arial Unicode MS"/>
                <a:cs typeface="Arial Unicode MS"/>
              </a:rPr>
              <a:t>AGATA week @ LNL, November'07</a:t>
            </a:r>
          </a:p>
        </p:txBody>
      </p:sp>
      <p:sp>
        <p:nvSpPr>
          <p:cNvPr id="9228" name="Line 12"/>
          <p:cNvSpPr>
            <a:spLocks noChangeShapeType="1"/>
          </p:cNvSpPr>
          <p:nvPr/>
        </p:nvSpPr>
        <p:spPr bwMode="auto">
          <a:xfrm>
            <a:off x="1143000" y="6096000"/>
            <a:ext cx="1588" cy="228600"/>
          </a:xfrm>
          <a:prstGeom prst="line">
            <a:avLst/>
          </a:prstGeom>
          <a:noFill/>
          <a:ln w="28440">
            <a:solidFill>
              <a:srgbClr val="FFFFFF"/>
            </a:solidFill>
            <a:miter lim="800000"/>
            <a:headEnd/>
            <a:tailEnd/>
          </a:ln>
          <a:effectLst/>
        </p:spPr>
        <p:txBody>
          <a:bodyPr/>
          <a:lstStyle/>
          <a:p>
            <a:endParaRPr lang="en-US"/>
          </a:p>
        </p:txBody>
      </p:sp>
      <p:sp>
        <p:nvSpPr>
          <p:cNvPr id="9229" name="Text Box 13"/>
          <p:cNvSpPr txBox="1">
            <a:spLocks noChangeArrowheads="1"/>
          </p:cNvSpPr>
          <p:nvPr/>
        </p:nvSpPr>
        <p:spPr bwMode="auto">
          <a:xfrm>
            <a:off x="1979613" y="5157788"/>
            <a:ext cx="2447925" cy="457200"/>
          </a:xfrm>
          <a:prstGeom prst="rect">
            <a:avLst/>
          </a:prstGeom>
          <a:noFill/>
          <a:ln w="9525">
            <a:no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33CC"/>
          </a:solidFill>
          <a:latin typeface="Comic Sans MS"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Times New Roman" pitchFamily="16" charset="0"/>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cs typeface="Times New Roman" pitchFamily="16" charset="0"/>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Times New Roman" pitchFamily="16"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8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04.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93.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15.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15.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1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315.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69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69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8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700.xml"/><Relationship Id="rId5" Type="http://schemas.openxmlformats.org/officeDocument/2006/relationships/image" Target="../media/image79.jpeg"/><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70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w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7.emf"/><Relationship Id="rId4" Type="http://schemas.openxmlformats.org/officeDocument/2006/relationships/image" Target="../media/image96.emf"/></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82.xml"/></Relationships>
</file>

<file path=ppt/slides/_rels/slide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notesSlide" Target="../notesSlides/notesSlide29.xml"/><Relationship Id="rId7"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5.png"/><Relationship Id="rId5" Type="http://schemas.openxmlformats.org/officeDocument/2006/relationships/image" Target="../media/image114.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8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9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0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0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04.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Text Box 1"/>
          <p:cNvSpPr txBox="1">
            <a:spLocks noChangeArrowheads="1"/>
          </p:cNvSpPr>
          <p:nvPr/>
        </p:nvSpPr>
        <p:spPr bwMode="auto">
          <a:xfrm>
            <a:off x="0" y="3857625"/>
            <a:ext cx="9144000" cy="1646238"/>
          </a:xfrm>
          <a:prstGeom prst="rect">
            <a:avLst/>
          </a:prstGeom>
          <a:noFill/>
          <a:ln w="9525">
            <a:noFill/>
            <a:round/>
            <a:headEnd/>
            <a:tailEnd/>
          </a:ln>
          <a:effectLst/>
        </p:spPr>
        <p:txBody>
          <a:bodyPr lIns="90000" tIns="46800" rIns="90000" bIns="46800" anchor="ctr"/>
          <a:lstStyle/>
          <a:p>
            <a:pPr algn="ctr">
              <a:lnSpc>
                <a:spcPct val="13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dirty="0">
                <a:solidFill>
                  <a:srgbClr val="000000"/>
                </a:solidFill>
                <a:cs typeface="Arial Unicode MS" charset="0"/>
              </a:rPr>
              <a:t> </a:t>
            </a:r>
            <a:r>
              <a:rPr lang="en-US" b="1" dirty="0">
                <a:solidFill>
                  <a:srgbClr val="000000"/>
                </a:solidFill>
                <a:cs typeface="Arial Unicode MS" charset="0"/>
              </a:rPr>
              <a:t>D. </a:t>
            </a:r>
            <a:r>
              <a:rPr lang="en-US" b="1" dirty="0" err="1">
                <a:solidFill>
                  <a:srgbClr val="000000"/>
                </a:solidFill>
                <a:cs typeface="Arial Unicode MS" charset="0"/>
              </a:rPr>
              <a:t>Mengoni</a:t>
            </a:r>
            <a:r>
              <a:rPr lang="en-US" sz="2800" b="1" dirty="0">
                <a:solidFill>
                  <a:srgbClr val="000000"/>
                </a:solidFill>
                <a:cs typeface="Arial Unicode MS" charset="0"/>
              </a:rPr>
              <a:t> </a:t>
            </a:r>
          </a:p>
          <a:p>
            <a:pPr algn="ctr">
              <a:lnSpc>
                <a:spcPct val="13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i="1" dirty="0" err="1">
                <a:solidFill>
                  <a:srgbClr val="000000"/>
                </a:solidFill>
                <a:cs typeface="Arial Unicode MS" charset="0"/>
              </a:rPr>
              <a:t>Università</a:t>
            </a:r>
            <a:r>
              <a:rPr lang="en-US" sz="1100" i="1" dirty="0">
                <a:solidFill>
                  <a:srgbClr val="000000"/>
                </a:solidFill>
                <a:cs typeface="Arial Unicode MS" charset="0"/>
              </a:rPr>
              <a:t> and INFN </a:t>
            </a:r>
            <a:r>
              <a:rPr lang="en-US" sz="1100" i="1" dirty="0" err="1" smtClean="0">
                <a:solidFill>
                  <a:srgbClr val="000000"/>
                </a:solidFill>
                <a:cs typeface="Arial Unicode MS" charset="0"/>
              </a:rPr>
              <a:t>Padova</a:t>
            </a:r>
            <a:r>
              <a:rPr lang="en-US" sz="1100" i="1" dirty="0" smtClean="0">
                <a:solidFill>
                  <a:srgbClr val="000000"/>
                </a:solidFill>
                <a:cs typeface="Arial Unicode MS" charset="0"/>
              </a:rPr>
              <a:t> - ITALY</a:t>
            </a:r>
            <a:endParaRPr lang="en-US" sz="1100" i="1" dirty="0">
              <a:solidFill>
                <a:srgbClr val="000000"/>
              </a:solidFill>
              <a:cs typeface="Arial Unicode MS" charset="0"/>
            </a:endParaRPr>
          </a:p>
          <a:p>
            <a:pPr algn="ctr">
              <a:lnSpc>
                <a:spcPct val="13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solidFill>
                  <a:srgbClr val="000000"/>
                </a:solidFill>
                <a:cs typeface="Arial Unicode MS" charset="0"/>
              </a:rPr>
              <a:t>for the AGATA collaboration</a:t>
            </a:r>
          </a:p>
        </p:txBody>
      </p:sp>
      <p:pic>
        <p:nvPicPr>
          <p:cNvPr id="69634" name="Picture 2"/>
          <p:cNvPicPr>
            <a:picLocks noChangeAspect="1" noChangeArrowheads="1"/>
          </p:cNvPicPr>
          <p:nvPr/>
        </p:nvPicPr>
        <p:blipFill>
          <a:blip r:embed="rId3" cstate="print"/>
          <a:srcRect/>
          <a:stretch>
            <a:fillRect/>
          </a:stretch>
        </p:blipFill>
        <p:spPr bwMode="auto">
          <a:xfrm>
            <a:off x="0" y="0"/>
            <a:ext cx="520700" cy="690563"/>
          </a:xfrm>
          <a:prstGeom prst="rect">
            <a:avLst/>
          </a:prstGeom>
          <a:noFill/>
          <a:ln w="9525">
            <a:noFill/>
            <a:round/>
            <a:headEnd/>
            <a:tailEnd/>
          </a:ln>
          <a:effectLst/>
        </p:spPr>
      </p:pic>
      <p:sp>
        <p:nvSpPr>
          <p:cNvPr id="69635" name="Text Box 3"/>
          <p:cNvSpPr txBox="1">
            <a:spLocks noChangeArrowheads="1"/>
          </p:cNvSpPr>
          <p:nvPr/>
        </p:nvSpPr>
        <p:spPr bwMode="auto">
          <a:xfrm>
            <a:off x="2289175" y="5332413"/>
            <a:ext cx="4389438" cy="549275"/>
          </a:xfrm>
          <a:prstGeom prst="rect">
            <a:avLst/>
          </a:prstGeom>
          <a:solidFill>
            <a:srgbClr val="FF0000"/>
          </a:solidFill>
          <a:ln w="9525">
            <a:noFill/>
            <a:round/>
            <a:headEnd/>
            <a:tailEnd/>
          </a:ln>
          <a:effectLst/>
        </p:spPr>
        <p:txBody>
          <a:bodyPr lIns="90000" tIns="46800" rIns="90000" bIns="468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FFFFFF"/>
                </a:solidFill>
                <a:latin typeface="Lucida Grande" charset="0"/>
                <a:cs typeface="Arial" charset="0"/>
              </a:rPr>
              <a:t>International Nuclear Physics Conference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FFFFFF"/>
                </a:solidFill>
                <a:latin typeface="Lucida Grande" charset="0"/>
                <a:cs typeface="Arial" charset="0"/>
              </a:rPr>
              <a:t>Florence </a:t>
            </a:r>
            <a:r>
              <a:rPr lang="en-GB" sz="1400" b="1" dirty="0">
                <a:solidFill>
                  <a:srgbClr val="FFFFFF"/>
                </a:solidFill>
                <a:cs typeface="Arial" charset="0"/>
              </a:rPr>
              <a:t>2</a:t>
            </a:r>
            <a:r>
              <a:rPr lang="en-GB" sz="1400" b="1" baseline="30000" dirty="0">
                <a:solidFill>
                  <a:srgbClr val="FFFFFF"/>
                </a:solidFill>
                <a:cs typeface="Arial" charset="0"/>
              </a:rPr>
              <a:t>nd</a:t>
            </a:r>
            <a:r>
              <a:rPr lang="en-GB" sz="1400" b="1" dirty="0">
                <a:solidFill>
                  <a:srgbClr val="FFFFFF"/>
                </a:solidFill>
                <a:cs typeface="Arial" charset="0"/>
              </a:rPr>
              <a:t>- 7</a:t>
            </a:r>
            <a:r>
              <a:rPr lang="en-GB" sz="1400" b="1" baseline="30000" dirty="0">
                <a:solidFill>
                  <a:srgbClr val="FFFFFF"/>
                </a:solidFill>
                <a:cs typeface="Arial" charset="0"/>
              </a:rPr>
              <a:t>th</a:t>
            </a:r>
            <a:r>
              <a:rPr lang="en-GB" sz="1400" b="1" dirty="0">
                <a:solidFill>
                  <a:srgbClr val="FFFFFF"/>
                </a:solidFill>
                <a:cs typeface="Arial" charset="0"/>
              </a:rPr>
              <a:t>  June 2013</a:t>
            </a:r>
          </a:p>
        </p:txBody>
      </p:sp>
      <p:pic>
        <p:nvPicPr>
          <p:cNvPr id="69636" name="Picture 4"/>
          <p:cNvPicPr>
            <a:picLocks noChangeAspect="1" noChangeArrowheads="1"/>
          </p:cNvPicPr>
          <p:nvPr/>
        </p:nvPicPr>
        <p:blipFill>
          <a:blip r:embed="rId4" cstate="print"/>
          <a:srcRect l="15468" r="21092"/>
          <a:stretch>
            <a:fillRect/>
          </a:stretch>
        </p:blipFill>
        <p:spPr bwMode="auto">
          <a:xfrm>
            <a:off x="565150" y="0"/>
            <a:ext cx="565150" cy="639763"/>
          </a:xfrm>
          <a:prstGeom prst="rect">
            <a:avLst/>
          </a:prstGeom>
          <a:noFill/>
          <a:ln w="9525">
            <a:noFill/>
            <a:round/>
            <a:headEnd/>
            <a:tailEnd/>
          </a:ln>
          <a:effectLst/>
        </p:spPr>
      </p:pic>
      <p:sp>
        <p:nvSpPr>
          <p:cNvPr id="69637" name="Text Box 5"/>
          <p:cNvSpPr txBox="1">
            <a:spLocks noChangeArrowheads="1"/>
          </p:cNvSpPr>
          <p:nvPr/>
        </p:nvSpPr>
        <p:spPr bwMode="auto">
          <a:xfrm>
            <a:off x="0" y="2257425"/>
            <a:ext cx="9144000" cy="1857375"/>
          </a:xfrm>
          <a:prstGeom prst="rect">
            <a:avLst/>
          </a:prstGeom>
          <a:solidFill>
            <a:srgbClr val="00B050"/>
          </a:solidFill>
          <a:ln w="9525">
            <a:noFill/>
            <a:round/>
            <a:headEnd/>
            <a:tailEnd/>
          </a:ln>
          <a:effectLst>
            <a:outerShdw blurRad="44450" dist="27940" dir="5400000" algn="ctr">
              <a:srgbClr val="000000">
                <a:alpha val="32000"/>
              </a:srgbClr>
            </a:outerShdw>
          </a:effectLst>
        </p:spPr>
        <p:txBody>
          <a:bodyPr lIns="90000" tIns="45000" rIns="90000" bIns="45000"/>
          <a:lstStyle/>
          <a:p>
            <a:pPr algn="ctr">
              <a:lnSpc>
                <a:spcPct val="13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smtClean="0">
                <a:solidFill>
                  <a:srgbClr val="FFFFFF"/>
                </a:solidFill>
                <a:cs typeface="Arial" charset="0"/>
              </a:rPr>
              <a:t>The  AGATA DEMONSTRATOR at </a:t>
            </a:r>
          </a:p>
          <a:p>
            <a:pPr algn="ctr">
              <a:lnSpc>
                <a:spcPct val="13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dirty="0" smtClean="0">
                <a:solidFill>
                  <a:srgbClr val="FFFFFF"/>
                </a:solidFill>
                <a:cs typeface="Arial" charset="0"/>
              </a:rPr>
              <a:t> </a:t>
            </a:r>
            <a:r>
              <a:rPr lang="en-US" sz="4000" b="1" dirty="0" err="1" smtClean="0">
                <a:solidFill>
                  <a:srgbClr val="FFFFFF"/>
                </a:solidFill>
                <a:cs typeface="Arial" charset="0"/>
              </a:rPr>
              <a:t>Legnaro</a:t>
            </a:r>
            <a:r>
              <a:rPr lang="en-US" sz="4000" b="1" dirty="0" smtClean="0">
                <a:solidFill>
                  <a:srgbClr val="FFFFFF"/>
                </a:solidFill>
                <a:cs typeface="Arial" charset="0"/>
              </a:rPr>
              <a:t> National Laboratory</a:t>
            </a:r>
            <a:endParaRPr lang="en-US" sz="4000" b="1" dirty="0">
              <a:solidFill>
                <a:srgbClr val="FFFFFF"/>
              </a:solidFill>
              <a:cs typeface="Arial" charset="0"/>
            </a:endParaRPr>
          </a:p>
        </p:txBody>
      </p:sp>
      <p:pic>
        <p:nvPicPr>
          <p:cNvPr id="69638" name="Picture 6"/>
          <p:cNvPicPr>
            <a:picLocks noChangeAspect="1" noChangeArrowheads="1"/>
          </p:cNvPicPr>
          <p:nvPr/>
        </p:nvPicPr>
        <p:blipFill>
          <a:blip r:embed="rId5" cstate="print"/>
          <a:srcRect/>
          <a:stretch>
            <a:fillRect/>
          </a:stretch>
        </p:blipFill>
        <p:spPr bwMode="auto">
          <a:xfrm>
            <a:off x="7864475" y="6218238"/>
            <a:ext cx="641350" cy="609600"/>
          </a:xfrm>
          <a:prstGeom prst="rect">
            <a:avLst/>
          </a:prstGeom>
          <a:noFill/>
          <a:ln w="9525">
            <a:noFill/>
            <a:round/>
            <a:headEnd/>
            <a:tailEnd/>
          </a:ln>
          <a:effectLst/>
        </p:spPr>
      </p:pic>
      <p:pic>
        <p:nvPicPr>
          <p:cNvPr id="69639" name="Picture 7"/>
          <p:cNvPicPr>
            <a:picLocks noChangeAspect="1" noChangeArrowheads="1"/>
          </p:cNvPicPr>
          <p:nvPr/>
        </p:nvPicPr>
        <p:blipFill>
          <a:blip r:embed="rId6" cstate="print"/>
          <a:srcRect/>
          <a:stretch>
            <a:fillRect/>
          </a:stretch>
        </p:blipFill>
        <p:spPr bwMode="auto">
          <a:xfrm>
            <a:off x="8594725" y="6264275"/>
            <a:ext cx="549275" cy="54451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0" y="-25866"/>
            <a:ext cx="9144000" cy="541337"/>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dirty="0">
                <a:solidFill>
                  <a:srgbClr val="FFFFFF"/>
                </a:solidFill>
                <a:cs typeface="Arial" charset="0"/>
              </a:rPr>
              <a:t>RESULTS ON </a:t>
            </a:r>
            <a:r>
              <a:rPr lang="it-IT" sz="2900" b="1" baseline="30000" dirty="0" smtClean="0">
                <a:solidFill>
                  <a:srgbClr val="FFFFFF"/>
                </a:solidFill>
                <a:cs typeface="Arial" charset="0"/>
              </a:rPr>
              <a:t>70,72,74</a:t>
            </a:r>
            <a:r>
              <a:rPr lang="it-IT" sz="2900" b="1" dirty="0" smtClean="0">
                <a:solidFill>
                  <a:srgbClr val="FFFFFF"/>
                </a:solidFill>
                <a:cs typeface="Arial" charset="0"/>
              </a:rPr>
              <a:t>Zn</a:t>
            </a:r>
            <a:endParaRPr lang="it-IT" sz="2900" b="1" dirty="0">
              <a:solidFill>
                <a:srgbClr val="FFFFFF"/>
              </a:solidFill>
              <a:cs typeface="Arial" charset="0"/>
            </a:endParaRPr>
          </a:p>
        </p:txBody>
      </p:sp>
      <p:sp>
        <p:nvSpPr>
          <p:cNvPr id="78850" name="Text Box 2"/>
          <p:cNvSpPr txBox="1">
            <a:spLocks noChangeArrowheads="1"/>
          </p:cNvSpPr>
          <p:nvPr/>
        </p:nvSpPr>
        <p:spPr bwMode="auto">
          <a:xfrm>
            <a:off x="5181600" y="6477000"/>
            <a:ext cx="3733800" cy="381000"/>
          </a:xfrm>
          <a:prstGeom prst="rect">
            <a:avLst/>
          </a:prstGeom>
          <a:noFill/>
          <a:ln w="9525">
            <a:noFill/>
            <a:round/>
            <a:headEnd/>
            <a:tailEnd/>
          </a:ln>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dirty="0" smtClean="0">
                <a:solidFill>
                  <a:srgbClr val="000000"/>
                </a:solidFill>
                <a:ea typeface="ＭＳ Ｐゴシック" charset="0"/>
                <a:cs typeface="ＭＳ Ｐゴシック" charset="0"/>
              </a:rPr>
              <a:t>C.Louchart et al.submitted to PRC</a:t>
            </a:r>
            <a:endParaRPr lang="it-IT" sz="1800" dirty="0">
              <a:solidFill>
                <a:srgbClr val="000000"/>
              </a:solidFill>
              <a:ea typeface="ＭＳ Ｐゴシック" charset="0"/>
              <a:cs typeface="ＭＳ Ｐゴシック" charset="0"/>
            </a:endParaRPr>
          </a:p>
        </p:txBody>
      </p:sp>
      <p:pic>
        <p:nvPicPr>
          <p:cNvPr id="78851" name="Picture 3"/>
          <p:cNvPicPr>
            <a:picLocks noChangeAspect="1" noChangeArrowheads="1"/>
          </p:cNvPicPr>
          <p:nvPr/>
        </p:nvPicPr>
        <p:blipFill>
          <a:blip r:embed="rId3"/>
          <a:srcRect r="38620"/>
          <a:stretch>
            <a:fillRect/>
          </a:stretch>
        </p:blipFill>
        <p:spPr bwMode="auto">
          <a:xfrm>
            <a:off x="107950" y="762000"/>
            <a:ext cx="3192175" cy="4059855"/>
          </a:xfrm>
          <a:prstGeom prst="rect">
            <a:avLst/>
          </a:prstGeom>
          <a:noFill/>
          <a:ln w="9525">
            <a:noFill/>
            <a:round/>
            <a:headEnd/>
            <a:tailEnd/>
          </a:ln>
          <a:effectLst/>
        </p:spPr>
      </p:pic>
      <p:pic>
        <p:nvPicPr>
          <p:cNvPr id="78852" name="Picture 4"/>
          <p:cNvPicPr>
            <a:picLocks noChangeAspect="1" noChangeArrowheads="1"/>
          </p:cNvPicPr>
          <p:nvPr/>
        </p:nvPicPr>
        <p:blipFill>
          <a:blip r:embed="rId3"/>
          <a:srcRect l="62868" t="37318" r="1724" b="41606"/>
          <a:stretch>
            <a:fillRect/>
          </a:stretch>
        </p:blipFill>
        <p:spPr bwMode="auto">
          <a:xfrm>
            <a:off x="2590800" y="685800"/>
            <a:ext cx="1804261" cy="838200"/>
          </a:xfrm>
          <a:prstGeom prst="rect">
            <a:avLst/>
          </a:prstGeom>
          <a:noFill/>
          <a:ln w="9525">
            <a:noFill/>
            <a:round/>
            <a:headEnd/>
            <a:tailEnd/>
          </a:ln>
          <a:effectLst/>
        </p:spPr>
      </p:pic>
      <p:pic>
        <p:nvPicPr>
          <p:cNvPr id="78853" name="Picture 5"/>
          <p:cNvPicPr>
            <a:picLocks noChangeAspect="1" noChangeArrowheads="1"/>
          </p:cNvPicPr>
          <p:nvPr/>
        </p:nvPicPr>
        <p:blipFill>
          <a:blip r:embed="rId4"/>
          <a:srcRect/>
          <a:stretch>
            <a:fillRect/>
          </a:stretch>
        </p:blipFill>
        <p:spPr bwMode="auto">
          <a:xfrm>
            <a:off x="5816726" y="1285913"/>
            <a:ext cx="3327274" cy="4964113"/>
          </a:xfrm>
          <a:prstGeom prst="rect">
            <a:avLst/>
          </a:prstGeom>
          <a:noFill/>
          <a:ln w="9525">
            <a:noFill/>
            <a:round/>
            <a:headEnd/>
            <a:tailEnd/>
          </a:ln>
          <a:effectLst/>
        </p:spPr>
      </p:pic>
      <p:sp>
        <p:nvSpPr>
          <p:cNvPr id="8" name="Rectangle 21"/>
          <p:cNvSpPr>
            <a:spLocks noChangeArrowheads="1"/>
          </p:cNvSpPr>
          <p:nvPr/>
        </p:nvSpPr>
        <p:spPr bwMode="auto">
          <a:xfrm>
            <a:off x="6248400" y="762000"/>
            <a:ext cx="2438400" cy="371513"/>
          </a:xfrm>
          <a:prstGeom prst="rect">
            <a:avLst/>
          </a:prstGeom>
          <a:noFill/>
          <a:ln w="9525">
            <a:noFill/>
            <a:round/>
            <a:headEnd/>
            <a:tailEnd/>
          </a:ln>
          <a:effectLst/>
        </p:spPr>
        <p:txBody>
          <a:bodyPr wrap="square" lIns="90000" tIns="46800" rIns="90000" bIns="46800">
            <a:spAutoFit/>
          </a:bodyPr>
          <a:lstStyle/>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smtClean="0">
                <a:solidFill>
                  <a:srgbClr val="000000"/>
                </a:solidFill>
                <a:cs typeface="Arial" charset="0"/>
              </a:rPr>
              <a:t> </a:t>
            </a:r>
            <a:r>
              <a:rPr lang="en-US" sz="1800" baseline="30000" dirty="0" smtClean="0">
                <a:solidFill>
                  <a:srgbClr val="000000"/>
                </a:solidFill>
                <a:ea typeface="ＭＳ Ｐゴシック" charset="0"/>
                <a:cs typeface="ＭＳ Ｐゴシック" charset="0"/>
              </a:rPr>
              <a:t>72</a:t>
            </a:r>
            <a:r>
              <a:rPr lang="en-US" sz="1800" dirty="0" smtClean="0">
                <a:solidFill>
                  <a:srgbClr val="000000"/>
                </a:solidFill>
                <a:ea typeface="ＭＳ Ｐゴシック" charset="0"/>
                <a:cs typeface="ＭＳ Ｐゴシック" charset="0"/>
              </a:rPr>
              <a:t>Zn      </a:t>
            </a:r>
            <a:r>
              <a:rPr lang="en-US" sz="1800" dirty="0" err="1" smtClean="0">
                <a:solidFill>
                  <a:srgbClr val="000000"/>
                </a:solidFill>
                <a:cs typeface="Arial" charset="0"/>
              </a:rPr>
              <a:t>Q</a:t>
            </a:r>
            <a:r>
              <a:rPr lang="en-US" sz="1800" baseline="-25000" dirty="0" err="1" smtClean="0">
                <a:solidFill>
                  <a:srgbClr val="000000"/>
                </a:solidFill>
                <a:cs typeface="Arial" charset="0"/>
              </a:rPr>
              <a:t>val</a:t>
            </a:r>
            <a:r>
              <a:rPr lang="en-US" sz="1800" dirty="0" smtClean="0">
                <a:solidFill>
                  <a:srgbClr val="000000"/>
                </a:solidFill>
                <a:cs typeface="Arial" charset="0"/>
              </a:rPr>
              <a:t> gate</a:t>
            </a:r>
            <a:endParaRPr lang="en-US" sz="1800" dirty="0">
              <a:solidFill>
                <a:srgbClr val="000000"/>
              </a:solidFill>
              <a:cs typeface="Arial" charset="0"/>
            </a:endParaRPr>
          </a:p>
        </p:txBody>
      </p:sp>
      <p:cxnSp>
        <p:nvCxnSpPr>
          <p:cNvPr id="10" name="Straight Arrow Connector 9"/>
          <p:cNvCxnSpPr/>
          <p:nvPr/>
        </p:nvCxnSpPr>
        <p:spPr bwMode="auto">
          <a:xfrm>
            <a:off x="7086600" y="914400"/>
            <a:ext cx="304800"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1" name="Rectangle 21"/>
          <p:cNvSpPr>
            <a:spLocks noChangeArrowheads="1"/>
          </p:cNvSpPr>
          <p:nvPr/>
        </p:nvSpPr>
        <p:spPr bwMode="auto">
          <a:xfrm>
            <a:off x="3429000" y="1524000"/>
            <a:ext cx="2667000" cy="1294843"/>
          </a:xfrm>
          <a:prstGeom prst="rect">
            <a:avLst/>
          </a:prstGeom>
          <a:noFill/>
          <a:ln w="9525">
            <a:noFill/>
            <a:round/>
            <a:headEnd/>
            <a:tailEnd/>
          </a:ln>
          <a:effectLst/>
        </p:spPr>
        <p:txBody>
          <a:bodyPr wrap="square" lIns="90000" tIns="46800" rIns="90000" bIns="46800">
            <a:spAutoFit/>
          </a:bodyPr>
          <a:lstStyle/>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000000"/>
                </a:solidFill>
                <a:cs typeface="Arial" charset="0"/>
              </a:rPr>
              <a:t> </a:t>
            </a:r>
            <a:r>
              <a:rPr lang="en-US" sz="1800" dirty="0" smtClean="0">
                <a:solidFill>
                  <a:srgbClr val="000000"/>
                </a:solidFill>
                <a:cs typeface="Arial" charset="0"/>
              </a:rPr>
              <a:t>2+:maximum collectivity at N=42 </a:t>
            </a:r>
          </a:p>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000000"/>
                </a:solidFill>
                <a:cs typeface="Arial" charset="0"/>
              </a:rPr>
              <a:t>Good agreement with previous results</a:t>
            </a:r>
          </a:p>
        </p:txBody>
      </p:sp>
      <p:pic>
        <p:nvPicPr>
          <p:cNvPr id="12" name="Picture 1"/>
          <p:cNvPicPr>
            <a:picLocks noChangeAspect="1" noChangeArrowheads="1"/>
          </p:cNvPicPr>
          <p:nvPr/>
        </p:nvPicPr>
        <p:blipFill>
          <a:blip r:embed="rId5"/>
          <a:srcRect/>
          <a:stretch>
            <a:fillRect/>
          </a:stretch>
        </p:blipFill>
        <p:spPr bwMode="auto">
          <a:xfrm>
            <a:off x="304800" y="4838481"/>
            <a:ext cx="2895599" cy="2019519"/>
          </a:xfrm>
          <a:prstGeom prst="rect">
            <a:avLst/>
          </a:prstGeom>
          <a:noFill/>
          <a:ln w="9525">
            <a:noFill/>
            <a:round/>
            <a:headEnd/>
            <a:tailEnd/>
          </a:ln>
          <a:effectLst/>
        </p:spPr>
      </p:pic>
      <p:sp>
        <p:nvSpPr>
          <p:cNvPr id="13" name="Rectangle 12"/>
          <p:cNvSpPr/>
          <p:nvPr/>
        </p:nvSpPr>
        <p:spPr>
          <a:xfrm>
            <a:off x="3352800" y="3124200"/>
            <a:ext cx="2590800" cy="1323439"/>
          </a:xfrm>
          <a:prstGeom prst="rect">
            <a:avLst/>
          </a:prstGeom>
        </p:spPr>
        <p:txBody>
          <a:bodyPr wrap="square">
            <a:spAutoFit/>
          </a:bodyPr>
          <a:lstStyle/>
          <a:p>
            <a:pPr>
              <a:buFont typeface="Wingdings" pitchFamily="2" charset="2"/>
              <a:buChar char="q"/>
            </a:pPr>
            <a:r>
              <a:rPr lang="en-US" sz="2000" dirty="0" smtClean="0">
                <a:solidFill>
                  <a:srgbClr val="000000"/>
                </a:solidFill>
                <a:cs typeface="Arial" charset="0"/>
              </a:rPr>
              <a:t>4+: disagreement with previous results</a:t>
            </a:r>
          </a:p>
          <a:p>
            <a:pPr>
              <a:buFont typeface="Wingdings" pitchFamily="2" charset="2"/>
              <a:buChar char="q"/>
            </a:pPr>
            <a:r>
              <a:rPr lang="en-US" sz="2000" dirty="0" smtClean="0">
                <a:solidFill>
                  <a:srgbClr val="000000"/>
                </a:solidFill>
                <a:cs typeface="Arial" charset="0"/>
              </a:rPr>
              <a:t>Not reproduced by LSSM</a:t>
            </a:r>
            <a:endParaRPr lang="en-US" sz="2000" dirty="0"/>
          </a:p>
        </p:txBody>
      </p:sp>
      <p:sp>
        <p:nvSpPr>
          <p:cNvPr id="14" name="Rectangle 13"/>
          <p:cNvSpPr/>
          <p:nvPr/>
        </p:nvSpPr>
        <p:spPr>
          <a:xfrm>
            <a:off x="3393760" y="5235714"/>
            <a:ext cx="2473640" cy="707886"/>
          </a:xfrm>
          <a:prstGeom prst="rect">
            <a:avLst/>
          </a:prstGeom>
        </p:spPr>
        <p:txBody>
          <a:bodyPr wrap="square">
            <a:spAutoFit/>
          </a:bodyPr>
          <a:lstStyle/>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000000"/>
                </a:solidFill>
                <a:cs typeface="Arial" charset="0"/>
              </a:rPr>
              <a:t>Lowest B(4/2)&lt;1</a:t>
            </a:r>
          </a:p>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000000"/>
                </a:solidFill>
                <a:cs typeface="Arial" charset="0"/>
              </a:rPr>
              <a:t>B(4/2) ~ seniority:</a:t>
            </a:r>
          </a:p>
        </p:txBody>
      </p:sp>
      <p:sp>
        <p:nvSpPr>
          <p:cNvPr id="15" name="Rounded Rectangle 14"/>
          <p:cNvSpPr/>
          <p:nvPr/>
        </p:nvSpPr>
        <p:spPr bwMode="auto">
          <a:xfrm>
            <a:off x="1676400" y="1066800"/>
            <a:ext cx="914400" cy="838200"/>
          </a:xfrm>
          <a:prstGeom prst="roundRect">
            <a:avLst/>
          </a:prstGeom>
          <a:solidFill>
            <a:srgbClr val="FF0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16" name="Rounded Rectangle 15"/>
          <p:cNvSpPr/>
          <p:nvPr/>
        </p:nvSpPr>
        <p:spPr bwMode="auto">
          <a:xfrm>
            <a:off x="1676400" y="3505200"/>
            <a:ext cx="914400" cy="838200"/>
          </a:xfrm>
          <a:prstGeom prst="roundRect">
            <a:avLst/>
          </a:prstGeom>
          <a:solidFill>
            <a:srgbClr val="FF0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17" name="Rounded Rectangle 16"/>
          <p:cNvSpPr/>
          <p:nvPr/>
        </p:nvSpPr>
        <p:spPr bwMode="auto">
          <a:xfrm>
            <a:off x="1524000" y="5638800"/>
            <a:ext cx="1219200" cy="1085850"/>
          </a:xfrm>
          <a:prstGeom prst="roundRect">
            <a:avLst/>
          </a:prstGeom>
          <a:solidFill>
            <a:srgbClr val="FF0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19" name="Text Box 28"/>
          <p:cNvSpPr txBox="1">
            <a:spLocks noChangeArrowheads="1"/>
          </p:cNvSpPr>
          <p:nvPr/>
        </p:nvSpPr>
        <p:spPr bwMode="auto">
          <a:xfrm>
            <a:off x="8287871" y="254220"/>
            <a:ext cx="9144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Lifetime</a:t>
            </a:r>
            <a:endParaRPr lang="it-IT" sz="1200" cap="all" dirty="0">
              <a:latin typeface="Times New Roman" pitchFamily="16"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Text Box 1"/>
          <p:cNvSpPr txBox="1">
            <a:spLocks noChangeArrowheads="1"/>
          </p:cNvSpPr>
          <p:nvPr/>
        </p:nvSpPr>
        <p:spPr bwMode="auto">
          <a:xfrm>
            <a:off x="0" y="-7390"/>
            <a:ext cx="9144000" cy="540790"/>
          </a:xfrm>
          <a:prstGeom prst="rect">
            <a:avLst/>
          </a:prstGeom>
          <a:solidFill>
            <a:srgbClr val="000000"/>
          </a:solidFill>
          <a:ln w="9525">
            <a:noFill/>
            <a:round/>
            <a:headEnd/>
            <a:tailEnd/>
          </a:ln>
          <a:effectLst/>
        </p:spPr>
        <p:txBody>
          <a:bodyPr wrap="squar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baseline="30000" dirty="0">
                <a:solidFill>
                  <a:srgbClr val="FFFFFF"/>
                </a:solidFill>
                <a:cs typeface="Arial" charset="0"/>
              </a:rPr>
              <a:t>14</a:t>
            </a:r>
            <a:r>
              <a:rPr lang="it-IT" sz="2900" b="1" dirty="0">
                <a:solidFill>
                  <a:srgbClr val="FFFFFF"/>
                </a:solidFill>
                <a:cs typeface="Arial" charset="0"/>
              </a:rPr>
              <a:t>N(p,</a:t>
            </a:r>
            <a:r>
              <a:rPr lang="el-GR" sz="2900" b="1" dirty="0">
                <a:solidFill>
                  <a:srgbClr val="FFFFFF"/>
                </a:solidFill>
                <a:cs typeface="Arial" charset="0"/>
              </a:rPr>
              <a:t>γ</a:t>
            </a:r>
            <a:r>
              <a:rPr lang="it-IT" sz="2900" b="1" dirty="0">
                <a:solidFill>
                  <a:srgbClr val="FFFFFF"/>
                </a:solidFill>
                <a:cs typeface="Arial" charset="0"/>
              </a:rPr>
              <a:t>)</a:t>
            </a:r>
            <a:r>
              <a:rPr lang="it-IT" sz="2900" b="1" baseline="30000" dirty="0">
                <a:solidFill>
                  <a:srgbClr val="FFFFFF"/>
                </a:solidFill>
                <a:cs typeface="Arial" charset="0"/>
              </a:rPr>
              <a:t>15</a:t>
            </a:r>
            <a:r>
              <a:rPr lang="it-IT" sz="2900" b="1" dirty="0">
                <a:solidFill>
                  <a:srgbClr val="FFFFFF"/>
                </a:solidFill>
                <a:cs typeface="Arial" charset="0"/>
              </a:rPr>
              <a:t>O REACTION CROSS SECTION</a:t>
            </a:r>
          </a:p>
        </p:txBody>
      </p:sp>
      <p:pic>
        <p:nvPicPr>
          <p:cNvPr id="83970" name="Picture 2"/>
          <p:cNvPicPr>
            <a:picLocks noChangeAspect="1" noChangeArrowheads="1"/>
          </p:cNvPicPr>
          <p:nvPr/>
        </p:nvPicPr>
        <p:blipFill>
          <a:blip r:embed="rId3"/>
          <a:srcRect/>
          <a:stretch>
            <a:fillRect/>
          </a:stretch>
        </p:blipFill>
        <p:spPr bwMode="auto">
          <a:xfrm>
            <a:off x="5003800" y="727075"/>
            <a:ext cx="4148138" cy="4789488"/>
          </a:xfrm>
          <a:prstGeom prst="rect">
            <a:avLst/>
          </a:prstGeom>
          <a:noFill/>
          <a:ln w="9525">
            <a:noFill/>
            <a:round/>
            <a:headEnd/>
            <a:tailEnd/>
          </a:ln>
          <a:effectLst/>
        </p:spPr>
      </p:pic>
      <p:sp>
        <p:nvSpPr>
          <p:cNvPr id="83971" name="Rectangle 3"/>
          <p:cNvSpPr>
            <a:spLocks noChangeArrowheads="1"/>
          </p:cNvSpPr>
          <p:nvPr/>
        </p:nvSpPr>
        <p:spPr bwMode="auto">
          <a:xfrm>
            <a:off x="6037263" y="2447925"/>
            <a:ext cx="876300" cy="457200"/>
          </a:xfrm>
          <a:prstGeom prst="rect">
            <a:avLst/>
          </a:prstGeom>
          <a:solidFill>
            <a:srgbClr val="FFFFFF"/>
          </a:solidFill>
          <a:ln w="9525">
            <a:noFill/>
            <a:round/>
            <a:headEnd/>
            <a:tailEnd/>
          </a:ln>
          <a:effectLst/>
        </p:spPr>
        <p:txBody>
          <a:bodyPr lIns="0" tIns="0" rIns="0" bIns="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0000"/>
                </a:solidFill>
                <a:latin typeface="Copperplate" charset="0"/>
                <a:ea typeface="Copperplate" charset="0"/>
                <a:cs typeface="Copperplate" charset="0"/>
              </a:rPr>
              <a:t>- </a:t>
            </a:r>
            <a:r>
              <a:rPr lang="en-US" sz="1600" b="1">
                <a:solidFill>
                  <a:srgbClr val="FF0000"/>
                </a:solidFill>
                <a:latin typeface="Copperplate" charset="0"/>
                <a:ea typeface="Copperplate" charset="0"/>
                <a:cs typeface="Copperplate" charset="0"/>
              </a:rPr>
              <a:t>507</a:t>
            </a:r>
            <a:r>
              <a:rPr lang="en-US" sz="1400" b="1">
                <a:solidFill>
                  <a:srgbClr val="FF0000"/>
                </a:solidFill>
                <a:latin typeface="Copperplate" charset="0"/>
                <a:ea typeface="Copperplate" charset="0"/>
                <a:cs typeface="Copperplate" charset="0"/>
              </a:rPr>
              <a:t> keV</a:t>
            </a:r>
          </a:p>
        </p:txBody>
      </p:sp>
      <p:pic>
        <p:nvPicPr>
          <p:cNvPr id="83972" name="Picture 4"/>
          <p:cNvPicPr>
            <a:picLocks noChangeAspect="1" noChangeArrowheads="1"/>
          </p:cNvPicPr>
          <p:nvPr/>
        </p:nvPicPr>
        <p:blipFill>
          <a:blip r:embed="rId4"/>
          <a:srcRect/>
          <a:stretch>
            <a:fillRect/>
          </a:stretch>
        </p:blipFill>
        <p:spPr bwMode="auto">
          <a:xfrm>
            <a:off x="6778625" y="2643188"/>
            <a:ext cx="2301875" cy="233362"/>
          </a:xfrm>
          <a:prstGeom prst="rect">
            <a:avLst/>
          </a:prstGeom>
          <a:noFill/>
          <a:ln w="9525">
            <a:noFill/>
            <a:round/>
            <a:headEnd/>
            <a:tailEnd/>
          </a:ln>
          <a:effectLst/>
        </p:spPr>
      </p:pic>
      <p:sp>
        <p:nvSpPr>
          <p:cNvPr id="83973" name="Text Box 5"/>
          <p:cNvSpPr txBox="1">
            <a:spLocks noChangeArrowheads="1"/>
          </p:cNvSpPr>
          <p:nvPr/>
        </p:nvSpPr>
        <p:spPr bwMode="auto">
          <a:xfrm>
            <a:off x="179388" y="4292600"/>
            <a:ext cx="3671887" cy="2439988"/>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cs typeface="Arial" charset="0"/>
              </a:rPr>
              <a:t>Captures to different excited states in </a:t>
            </a:r>
            <a:r>
              <a:rPr lang="en-US" sz="1800" baseline="30000">
                <a:solidFill>
                  <a:srgbClr val="000000"/>
                </a:solidFill>
                <a:cs typeface="Arial" charset="0"/>
              </a:rPr>
              <a:t>15</a:t>
            </a:r>
            <a:r>
              <a:rPr lang="en-US" sz="1800">
                <a:solidFill>
                  <a:srgbClr val="000000"/>
                </a:solidFill>
                <a:cs typeface="Arial" charset="0"/>
              </a:rPr>
              <a:t>O contribute to the</a:t>
            </a:r>
            <a:br>
              <a:rPr lang="en-US" sz="1800">
                <a:solidFill>
                  <a:srgbClr val="000000"/>
                </a:solidFill>
                <a:cs typeface="Arial" charset="0"/>
              </a:rPr>
            </a:br>
            <a:r>
              <a:rPr lang="en-US" sz="1800">
                <a:solidFill>
                  <a:srgbClr val="000000"/>
                </a:solidFill>
                <a:cs typeface="Arial" charset="0"/>
              </a:rPr>
              <a:t> cross-section.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cs typeface="Arial" charset="0"/>
              </a:rPr>
              <a:t>The one to the gs in </a:t>
            </a:r>
            <a:r>
              <a:rPr lang="en-US" sz="1800" baseline="30000">
                <a:solidFill>
                  <a:srgbClr val="000000"/>
                </a:solidFill>
                <a:cs typeface="Arial" charset="0"/>
              </a:rPr>
              <a:t>15</a:t>
            </a:r>
            <a:r>
              <a:rPr lang="en-US" sz="1800">
                <a:solidFill>
                  <a:srgbClr val="000000"/>
                </a:solidFill>
                <a:cs typeface="Arial" charset="0"/>
              </a:rPr>
              <a:t>O is dominated by the tail of the sub-threshold resonance at  </a:t>
            </a:r>
            <a:br>
              <a:rPr lang="en-US" sz="1800">
                <a:solidFill>
                  <a:srgbClr val="000000"/>
                </a:solidFill>
                <a:cs typeface="Arial" charset="0"/>
              </a:rPr>
            </a:br>
            <a:r>
              <a:rPr lang="en-US" sz="1800">
                <a:solidFill>
                  <a:srgbClr val="000000"/>
                </a:solidFill>
                <a:cs typeface="Arial" charset="0"/>
              </a:rPr>
              <a:t>-507 keV (</a:t>
            </a:r>
            <a:r>
              <a:rPr lang="en-US" sz="1800" b="1">
                <a:solidFill>
                  <a:srgbClr val="000000"/>
                </a:solidFill>
                <a:cs typeface="Arial" charset="0"/>
              </a:rPr>
              <a:t>6.79 MeV state in </a:t>
            </a:r>
            <a:r>
              <a:rPr lang="en-US" sz="1800" b="1" baseline="30000">
                <a:solidFill>
                  <a:srgbClr val="000000"/>
                </a:solidFill>
                <a:cs typeface="Arial" charset="0"/>
              </a:rPr>
              <a:t>15</a:t>
            </a:r>
            <a:r>
              <a:rPr lang="en-US" sz="1800" b="1">
                <a:solidFill>
                  <a:srgbClr val="000000"/>
                </a:solidFill>
                <a:cs typeface="Arial" charset="0"/>
              </a:rPr>
              <a:t>O</a:t>
            </a:r>
            <a:r>
              <a:rPr lang="en-US" sz="1800">
                <a:solidFill>
                  <a:srgbClr val="000000"/>
                </a:solidFill>
                <a:cs typeface="Arial"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cs typeface="Arial" charset="0"/>
              </a:rPr>
              <a:t>C.Angulo et al., NP A690 (2001) 755,</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cs typeface="Arial" charset="0"/>
              </a:rPr>
              <a:t>M.Marta et al., PR C78 (2008)  022802(R)</a:t>
            </a:r>
          </a:p>
        </p:txBody>
      </p:sp>
      <p:sp>
        <p:nvSpPr>
          <p:cNvPr id="83974" name="Oval 6"/>
          <p:cNvSpPr>
            <a:spLocks noChangeArrowheads="1"/>
          </p:cNvSpPr>
          <p:nvPr/>
        </p:nvSpPr>
        <p:spPr bwMode="auto">
          <a:xfrm>
            <a:off x="377825" y="1135063"/>
            <a:ext cx="639763" cy="639762"/>
          </a:xfrm>
          <a:prstGeom prst="ellipse">
            <a:avLst/>
          </a:prstGeom>
          <a:noFill/>
          <a:ln w="28440">
            <a:solidFill>
              <a:srgbClr val="1A1A1A"/>
            </a:solidFill>
            <a:miter lim="800000"/>
            <a:headEnd/>
            <a:tailEnd/>
          </a:ln>
          <a:effectLst/>
        </p:spPr>
        <p:txBody>
          <a:bodyPr wrap="none" anchor="ctr"/>
          <a:lstStyle/>
          <a:p>
            <a:endParaRPr lang="en-US"/>
          </a:p>
        </p:txBody>
      </p:sp>
      <p:sp>
        <p:nvSpPr>
          <p:cNvPr id="83975" name="Text Box 7"/>
          <p:cNvSpPr txBox="1">
            <a:spLocks noChangeArrowheads="1"/>
          </p:cNvSpPr>
          <p:nvPr/>
        </p:nvSpPr>
        <p:spPr bwMode="auto">
          <a:xfrm>
            <a:off x="274638" y="1177925"/>
            <a:ext cx="806450" cy="58102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baseline="30000">
                <a:solidFill>
                  <a:srgbClr val="FF0000"/>
                </a:solidFill>
                <a:latin typeface="Calibri" charset="0"/>
                <a:cs typeface="Arial" charset="0"/>
              </a:rPr>
              <a:t>13</a:t>
            </a:r>
            <a:r>
              <a:rPr lang="en-US" sz="3200" b="1">
                <a:solidFill>
                  <a:srgbClr val="FF0000"/>
                </a:solidFill>
                <a:latin typeface="Calibri" charset="0"/>
                <a:cs typeface="Arial" charset="0"/>
              </a:rPr>
              <a:t>C</a:t>
            </a:r>
          </a:p>
        </p:txBody>
      </p:sp>
      <p:sp>
        <p:nvSpPr>
          <p:cNvPr id="83976" name="Text Box 8"/>
          <p:cNvSpPr txBox="1">
            <a:spLocks noChangeArrowheads="1"/>
          </p:cNvSpPr>
          <p:nvPr/>
        </p:nvSpPr>
        <p:spPr bwMode="auto">
          <a:xfrm>
            <a:off x="1562100" y="1177925"/>
            <a:ext cx="846138" cy="58102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baseline="30000">
                <a:solidFill>
                  <a:srgbClr val="FF0000"/>
                </a:solidFill>
                <a:latin typeface="Calibri" charset="0"/>
                <a:cs typeface="Arial" charset="0"/>
              </a:rPr>
              <a:t>14</a:t>
            </a:r>
            <a:r>
              <a:rPr lang="en-US" sz="3200" b="1">
                <a:solidFill>
                  <a:srgbClr val="FF0000"/>
                </a:solidFill>
                <a:latin typeface="Calibri" charset="0"/>
                <a:cs typeface="Arial" charset="0"/>
              </a:rPr>
              <a:t>N</a:t>
            </a:r>
          </a:p>
        </p:txBody>
      </p:sp>
      <p:sp>
        <p:nvSpPr>
          <p:cNvPr id="83977" name="Text Box 9"/>
          <p:cNvSpPr txBox="1">
            <a:spLocks noChangeArrowheads="1"/>
          </p:cNvSpPr>
          <p:nvPr/>
        </p:nvSpPr>
        <p:spPr bwMode="auto">
          <a:xfrm>
            <a:off x="2884488" y="1273175"/>
            <a:ext cx="569912" cy="398463"/>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aseline="30000">
                <a:solidFill>
                  <a:srgbClr val="FF0000"/>
                </a:solidFill>
                <a:latin typeface="Calibri" charset="0"/>
                <a:cs typeface="Arial" charset="0"/>
              </a:rPr>
              <a:t>17</a:t>
            </a:r>
            <a:r>
              <a:rPr lang="en-US" sz="2000">
                <a:solidFill>
                  <a:srgbClr val="FF0000"/>
                </a:solidFill>
                <a:latin typeface="Calibri" charset="0"/>
                <a:cs typeface="Arial" charset="0"/>
              </a:rPr>
              <a:t>O</a:t>
            </a:r>
          </a:p>
        </p:txBody>
      </p:sp>
      <p:sp>
        <p:nvSpPr>
          <p:cNvPr id="83978" name="Text Box 10"/>
          <p:cNvSpPr txBox="1">
            <a:spLocks noChangeArrowheads="1"/>
          </p:cNvSpPr>
          <p:nvPr/>
        </p:nvSpPr>
        <p:spPr bwMode="auto">
          <a:xfrm>
            <a:off x="274638" y="2276475"/>
            <a:ext cx="846137" cy="58102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baseline="30000">
                <a:solidFill>
                  <a:srgbClr val="FF0000"/>
                </a:solidFill>
                <a:latin typeface="Calibri" charset="0"/>
                <a:cs typeface="Arial" charset="0"/>
              </a:rPr>
              <a:t>13</a:t>
            </a:r>
            <a:r>
              <a:rPr lang="en-US" sz="3200" b="1">
                <a:solidFill>
                  <a:srgbClr val="FF0000"/>
                </a:solidFill>
                <a:latin typeface="Calibri" charset="0"/>
                <a:cs typeface="Arial" charset="0"/>
              </a:rPr>
              <a:t>N</a:t>
            </a:r>
          </a:p>
        </p:txBody>
      </p:sp>
      <p:sp>
        <p:nvSpPr>
          <p:cNvPr id="83979" name="Text Box 11"/>
          <p:cNvSpPr txBox="1">
            <a:spLocks noChangeArrowheads="1"/>
          </p:cNvSpPr>
          <p:nvPr/>
        </p:nvSpPr>
        <p:spPr bwMode="auto">
          <a:xfrm>
            <a:off x="1554163" y="2287588"/>
            <a:ext cx="852487" cy="58102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baseline="30000">
                <a:solidFill>
                  <a:srgbClr val="FF0000"/>
                </a:solidFill>
                <a:latin typeface="Calibri" charset="0"/>
                <a:cs typeface="Arial" charset="0"/>
              </a:rPr>
              <a:t>15</a:t>
            </a:r>
            <a:r>
              <a:rPr lang="en-US" sz="3200" b="1">
                <a:solidFill>
                  <a:srgbClr val="FF0000"/>
                </a:solidFill>
                <a:latin typeface="Calibri" charset="0"/>
                <a:cs typeface="Arial" charset="0"/>
              </a:rPr>
              <a:t>O</a:t>
            </a:r>
          </a:p>
        </p:txBody>
      </p:sp>
      <p:sp>
        <p:nvSpPr>
          <p:cNvPr id="83980" name="Text Box 12"/>
          <p:cNvSpPr txBox="1">
            <a:spLocks noChangeArrowheads="1"/>
          </p:cNvSpPr>
          <p:nvPr/>
        </p:nvSpPr>
        <p:spPr bwMode="auto">
          <a:xfrm>
            <a:off x="315913" y="3357563"/>
            <a:ext cx="806450" cy="58102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baseline="30000">
                <a:solidFill>
                  <a:srgbClr val="FF0000"/>
                </a:solidFill>
                <a:latin typeface="Calibri" charset="0"/>
                <a:cs typeface="Arial" charset="0"/>
              </a:rPr>
              <a:t>12</a:t>
            </a:r>
            <a:r>
              <a:rPr lang="en-US" sz="3200" b="1">
                <a:solidFill>
                  <a:srgbClr val="FF0000"/>
                </a:solidFill>
                <a:latin typeface="Calibri" charset="0"/>
                <a:cs typeface="Arial" charset="0"/>
              </a:rPr>
              <a:t>C</a:t>
            </a:r>
          </a:p>
        </p:txBody>
      </p:sp>
      <p:sp>
        <p:nvSpPr>
          <p:cNvPr id="83981" name="Text Box 13"/>
          <p:cNvSpPr txBox="1">
            <a:spLocks noChangeArrowheads="1"/>
          </p:cNvSpPr>
          <p:nvPr/>
        </p:nvSpPr>
        <p:spPr bwMode="auto">
          <a:xfrm>
            <a:off x="1554163" y="3357563"/>
            <a:ext cx="846137" cy="58102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baseline="30000">
                <a:solidFill>
                  <a:srgbClr val="FF0000"/>
                </a:solidFill>
                <a:latin typeface="Calibri" charset="0"/>
                <a:cs typeface="Arial" charset="0"/>
              </a:rPr>
              <a:t>15</a:t>
            </a:r>
            <a:r>
              <a:rPr lang="en-US" sz="3200" b="1">
                <a:solidFill>
                  <a:srgbClr val="FF0000"/>
                </a:solidFill>
                <a:latin typeface="Calibri" charset="0"/>
                <a:cs typeface="Arial" charset="0"/>
              </a:rPr>
              <a:t>N</a:t>
            </a:r>
          </a:p>
        </p:txBody>
      </p:sp>
      <p:sp>
        <p:nvSpPr>
          <p:cNvPr id="83982" name="Text Box 14"/>
          <p:cNvSpPr txBox="1">
            <a:spLocks noChangeArrowheads="1"/>
          </p:cNvSpPr>
          <p:nvPr/>
        </p:nvSpPr>
        <p:spPr bwMode="auto">
          <a:xfrm>
            <a:off x="2884488" y="3400425"/>
            <a:ext cx="569912" cy="398463"/>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aseline="30000">
                <a:solidFill>
                  <a:srgbClr val="FF0000"/>
                </a:solidFill>
                <a:latin typeface="Calibri" charset="0"/>
                <a:cs typeface="Arial" charset="0"/>
              </a:rPr>
              <a:t>16</a:t>
            </a:r>
            <a:r>
              <a:rPr lang="en-US" sz="2000">
                <a:solidFill>
                  <a:srgbClr val="FF0000"/>
                </a:solidFill>
                <a:latin typeface="Calibri" charset="0"/>
                <a:cs typeface="Arial" charset="0"/>
              </a:rPr>
              <a:t>O</a:t>
            </a:r>
          </a:p>
        </p:txBody>
      </p:sp>
      <p:cxnSp>
        <p:nvCxnSpPr>
          <p:cNvPr id="83983" name="AutoShape 15"/>
          <p:cNvCxnSpPr>
            <a:cxnSpLocks noChangeShapeType="1"/>
            <a:stCxn id="83981" idx="1"/>
            <a:endCxn id="84000" idx="6"/>
          </p:cNvCxnSpPr>
          <p:nvPr/>
        </p:nvCxnSpPr>
        <p:spPr bwMode="auto">
          <a:xfrm flipH="1">
            <a:off x="1017588" y="3648075"/>
            <a:ext cx="536575" cy="1588"/>
          </a:xfrm>
          <a:prstGeom prst="straightConnector1">
            <a:avLst/>
          </a:prstGeom>
          <a:noFill/>
          <a:ln w="28440">
            <a:solidFill>
              <a:srgbClr val="FF0000"/>
            </a:solidFill>
            <a:miter lim="800000"/>
            <a:headEnd/>
            <a:tailEnd type="triangle" w="med" len="med"/>
          </a:ln>
          <a:effectLst/>
        </p:spPr>
      </p:cxnSp>
      <p:cxnSp>
        <p:nvCxnSpPr>
          <p:cNvPr id="83984" name="AutoShape 16"/>
          <p:cNvCxnSpPr>
            <a:cxnSpLocks noChangeShapeType="1"/>
          </p:cNvCxnSpPr>
          <p:nvPr/>
        </p:nvCxnSpPr>
        <p:spPr bwMode="auto">
          <a:xfrm flipV="1">
            <a:off x="2278063" y="3646488"/>
            <a:ext cx="639762" cy="3175"/>
          </a:xfrm>
          <a:prstGeom prst="straightConnector1">
            <a:avLst/>
          </a:prstGeom>
          <a:noFill/>
          <a:ln w="28440">
            <a:solidFill>
              <a:srgbClr val="FF0000"/>
            </a:solidFill>
            <a:prstDash val="dash"/>
            <a:miter lim="800000"/>
            <a:headEnd/>
            <a:tailEnd type="triangle" w="med" len="med"/>
          </a:ln>
          <a:effectLst/>
        </p:spPr>
      </p:cxnSp>
      <p:cxnSp>
        <p:nvCxnSpPr>
          <p:cNvPr id="83985" name="AutoShape 17"/>
          <p:cNvCxnSpPr>
            <a:cxnSpLocks noChangeShapeType="1"/>
            <a:endCxn id="83999" idx="4"/>
          </p:cNvCxnSpPr>
          <p:nvPr/>
        </p:nvCxnSpPr>
        <p:spPr bwMode="auto">
          <a:xfrm flipV="1">
            <a:off x="688975" y="2871788"/>
            <a:ext cx="9525" cy="433387"/>
          </a:xfrm>
          <a:prstGeom prst="straightConnector1">
            <a:avLst/>
          </a:prstGeom>
          <a:noFill/>
          <a:ln w="28440">
            <a:solidFill>
              <a:srgbClr val="FF0000"/>
            </a:solidFill>
            <a:miter lim="800000"/>
            <a:headEnd/>
            <a:tailEnd type="triangle" w="med" len="med"/>
          </a:ln>
          <a:effectLst/>
        </p:spPr>
      </p:cxnSp>
      <p:cxnSp>
        <p:nvCxnSpPr>
          <p:cNvPr id="83986" name="AutoShape 18"/>
          <p:cNvCxnSpPr>
            <a:cxnSpLocks noChangeShapeType="1"/>
            <a:stCxn id="84001" idx="4"/>
            <a:endCxn id="84002" idx="0"/>
          </p:cNvCxnSpPr>
          <p:nvPr/>
        </p:nvCxnSpPr>
        <p:spPr bwMode="auto">
          <a:xfrm>
            <a:off x="1979613" y="2871788"/>
            <a:ext cx="1587" cy="457200"/>
          </a:xfrm>
          <a:prstGeom prst="straightConnector1">
            <a:avLst/>
          </a:prstGeom>
          <a:noFill/>
          <a:ln w="28440">
            <a:solidFill>
              <a:srgbClr val="FF0000"/>
            </a:solidFill>
            <a:miter lim="800000"/>
            <a:headEnd/>
            <a:tailEnd type="triangle" w="med" len="med"/>
          </a:ln>
          <a:effectLst/>
        </p:spPr>
      </p:cxnSp>
      <p:sp>
        <p:nvSpPr>
          <p:cNvPr id="83987" name="Text Box 19"/>
          <p:cNvSpPr txBox="1">
            <a:spLocks noChangeArrowheads="1"/>
          </p:cNvSpPr>
          <p:nvPr/>
        </p:nvSpPr>
        <p:spPr bwMode="auto">
          <a:xfrm>
            <a:off x="984250" y="3625850"/>
            <a:ext cx="798513"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Calibri" charset="0"/>
                <a:cs typeface="Arial" charset="0"/>
              </a:rPr>
              <a:t>(p,</a:t>
            </a:r>
            <a:r>
              <a:rPr lang="el-GR" sz="1800" b="1">
                <a:solidFill>
                  <a:srgbClr val="000000"/>
                </a:solidFill>
                <a:latin typeface="Calibri" charset="0"/>
                <a:cs typeface="Arial" charset="0"/>
              </a:rPr>
              <a:t>α</a:t>
            </a:r>
            <a:r>
              <a:rPr lang="en-US" sz="1800" b="1">
                <a:solidFill>
                  <a:srgbClr val="000000"/>
                </a:solidFill>
                <a:latin typeface="Calibri" charset="0"/>
                <a:cs typeface="Arial" charset="0"/>
              </a:rPr>
              <a:t>)</a:t>
            </a:r>
          </a:p>
        </p:txBody>
      </p:sp>
      <p:sp>
        <p:nvSpPr>
          <p:cNvPr id="83988" name="Text Box 20"/>
          <p:cNvSpPr txBox="1">
            <a:spLocks noChangeArrowheads="1"/>
          </p:cNvSpPr>
          <p:nvPr/>
        </p:nvSpPr>
        <p:spPr bwMode="auto">
          <a:xfrm>
            <a:off x="2185988" y="1466850"/>
            <a:ext cx="727075" cy="33655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i="1">
                <a:solidFill>
                  <a:srgbClr val="000000"/>
                </a:solidFill>
                <a:latin typeface="Calibri" charset="0"/>
                <a:cs typeface="Arial" charset="0"/>
              </a:rPr>
              <a:t>(p,</a:t>
            </a:r>
            <a:r>
              <a:rPr lang="el-GR" sz="1600" b="1" i="1">
                <a:solidFill>
                  <a:srgbClr val="000000"/>
                </a:solidFill>
                <a:latin typeface="Calibri" charset="0"/>
                <a:cs typeface="Arial" charset="0"/>
              </a:rPr>
              <a:t>α</a:t>
            </a:r>
            <a:r>
              <a:rPr lang="en-US" sz="1600" b="1" i="1">
                <a:solidFill>
                  <a:srgbClr val="000000"/>
                </a:solidFill>
                <a:latin typeface="Calibri" charset="0"/>
                <a:cs typeface="Arial" charset="0"/>
              </a:rPr>
              <a:t>)</a:t>
            </a:r>
          </a:p>
        </p:txBody>
      </p:sp>
      <p:sp>
        <p:nvSpPr>
          <p:cNvPr id="83989" name="Text Box 21"/>
          <p:cNvSpPr txBox="1">
            <a:spLocks noChangeArrowheads="1"/>
          </p:cNvSpPr>
          <p:nvPr/>
        </p:nvSpPr>
        <p:spPr bwMode="auto">
          <a:xfrm>
            <a:off x="620713" y="2897188"/>
            <a:ext cx="811212"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Calibri" charset="0"/>
                <a:cs typeface="Arial" charset="0"/>
              </a:rPr>
              <a:t>(p,</a:t>
            </a:r>
            <a:r>
              <a:rPr lang="el-GR" sz="1800" b="1">
                <a:solidFill>
                  <a:srgbClr val="000000"/>
                </a:solidFill>
                <a:latin typeface="Calibri" charset="0"/>
                <a:cs typeface="Arial" charset="0"/>
              </a:rPr>
              <a:t>ϒ</a:t>
            </a:r>
            <a:r>
              <a:rPr lang="en-US" sz="1800" b="1">
                <a:solidFill>
                  <a:srgbClr val="000000"/>
                </a:solidFill>
                <a:latin typeface="Calibri" charset="0"/>
                <a:cs typeface="Arial" charset="0"/>
              </a:rPr>
              <a:t>)</a:t>
            </a:r>
          </a:p>
        </p:txBody>
      </p:sp>
      <p:sp>
        <p:nvSpPr>
          <p:cNvPr id="83990" name="Text Box 22"/>
          <p:cNvSpPr txBox="1">
            <a:spLocks noChangeArrowheads="1"/>
          </p:cNvSpPr>
          <p:nvPr/>
        </p:nvSpPr>
        <p:spPr bwMode="auto">
          <a:xfrm>
            <a:off x="1828800" y="1774825"/>
            <a:ext cx="811213"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Calibri" charset="0"/>
                <a:cs typeface="Arial" charset="0"/>
              </a:rPr>
              <a:t>(p,</a:t>
            </a:r>
            <a:r>
              <a:rPr lang="el-GR" sz="1800" b="1">
                <a:solidFill>
                  <a:srgbClr val="000000"/>
                </a:solidFill>
                <a:latin typeface="Calibri" charset="0"/>
                <a:cs typeface="Arial" charset="0"/>
              </a:rPr>
              <a:t>ϒ</a:t>
            </a:r>
            <a:r>
              <a:rPr lang="en-US" sz="1800" b="1">
                <a:solidFill>
                  <a:srgbClr val="000000"/>
                </a:solidFill>
                <a:latin typeface="Calibri" charset="0"/>
                <a:cs typeface="Arial" charset="0"/>
              </a:rPr>
              <a:t>)</a:t>
            </a:r>
          </a:p>
        </p:txBody>
      </p:sp>
      <p:sp>
        <p:nvSpPr>
          <p:cNvPr id="83991" name="Text Box 23"/>
          <p:cNvSpPr txBox="1">
            <a:spLocks noChangeArrowheads="1"/>
          </p:cNvSpPr>
          <p:nvPr/>
        </p:nvSpPr>
        <p:spPr bwMode="auto">
          <a:xfrm>
            <a:off x="2006600" y="2833688"/>
            <a:ext cx="455613"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b="1">
                <a:solidFill>
                  <a:srgbClr val="000000"/>
                </a:solidFill>
                <a:latin typeface="Calibri" charset="0"/>
                <a:cs typeface="Arial" charset="0"/>
              </a:rPr>
              <a:t>β</a:t>
            </a:r>
            <a:r>
              <a:rPr lang="en-US" sz="1800" b="1" baseline="30000">
                <a:solidFill>
                  <a:srgbClr val="000000"/>
                </a:solidFill>
                <a:latin typeface="Calibri" charset="0"/>
                <a:cs typeface="Arial" charset="0"/>
              </a:rPr>
              <a:t>+</a:t>
            </a:r>
          </a:p>
        </p:txBody>
      </p:sp>
      <p:sp>
        <p:nvSpPr>
          <p:cNvPr id="83992" name="Text Box 24"/>
          <p:cNvSpPr txBox="1">
            <a:spLocks noChangeArrowheads="1"/>
          </p:cNvSpPr>
          <p:nvPr/>
        </p:nvSpPr>
        <p:spPr bwMode="auto">
          <a:xfrm>
            <a:off x="685800" y="1825625"/>
            <a:ext cx="455613"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b="1">
                <a:solidFill>
                  <a:srgbClr val="000000"/>
                </a:solidFill>
                <a:latin typeface="Calibri" charset="0"/>
                <a:cs typeface="Arial" charset="0"/>
              </a:rPr>
              <a:t>β</a:t>
            </a:r>
            <a:r>
              <a:rPr lang="en-US" sz="1800" b="1" baseline="30000">
                <a:solidFill>
                  <a:srgbClr val="000000"/>
                </a:solidFill>
                <a:latin typeface="Calibri" charset="0"/>
                <a:cs typeface="Arial" charset="0"/>
              </a:rPr>
              <a:t>+</a:t>
            </a:r>
          </a:p>
        </p:txBody>
      </p:sp>
      <p:sp>
        <p:nvSpPr>
          <p:cNvPr id="83995" name="Text Box 27"/>
          <p:cNvSpPr txBox="1">
            <a:spLocks noChangeArrowheads="1"/>
          </p:cNvSpPr>
          <p:nvPr/>
        </p:nvSpPr>
        <p:spPr bwMode="auto">
          <a:xfrm>
            <a:off x="2209800" y="3287713"/>
            <a:ext cx="739775" cy="33655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i="1">
                <a:solidFill>
                  <a:srgbClr val="000000"/>
                </a:solidFill>
                <a:latin typeface="Calibri" charset="0"/>
                <a:cs typeface="Arial" charset="0"/>
              </a:rPr>
              <a:t>(p,</a:t>
            </a:r>
            <a:r>
              <a:rPr lang="el-GR" sz="1600" b="1" i="1">
                <a:solidFill>
                  <a:srgbClr val="000000"/>
                </a:solidFill>
                <a:latin typeface="Calibri" charset="0"/>
                <a:cs typeface="Arial" charset="0"/>
              </a:rPr>
              <a:t>ϒ</a:t>
            </a:r>
            <a:r>
              <a:rPr lang="en-US" sz="1600" b="1" i="1">
                <a:solidFill>
                  <a:srgbClr val="000000"/>
                </a:solidFill>
                <a:latin typeface="Calibri" charset="0"/>
                <a:cs typeface="Arial" charset="0"/>
              </a:rPr>
              <a:t>)</a:t>
            </a:r>
          </a:p>
        </p:txBody>
      </p:sp>
      <p:sp>
        <p:nvSpPr>
          <p:cNvPr id="83996" name="Text Box 28"/>
          <p:cNvSpPr txBox="1">
            <a:spLocks noChangeArrowheads="1"/>
          </p:cNvSpPr>
          <p:nvPr/>
        </p:nvSpPr>
        <p:spPr bwMode="auto">
          <a:xfrm>
            <a:off x="890588" y="1073150"/>
            <a:ext cx="811212"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Calibri" charset="0"/>
                <a:cs typeface="Arial" charset="0"/>
              </a:rPr>
              <a:t>(p,</a:t>
            </a:r>
            <a:r>
              <a:rPr lang="el-GR" sz="1800" b="1">
                <a:solidFill>
                  <a:srgbClr val="000000"/>
                </a:solidFill>
                <a:latin typeface="Calibri" charset="0"/>
                <a:cs typeface="Arial" charset="0"/>
              </a:rPr>
              <a:t>ϒ</a:t>
            </a:r>
            <a:r>
              <a:rPr lang="en-US" sz="1800" b="1">
                <a:solidFill>
                  <a:srgbClr val="000000"/>
                </a:solidFill>
                <a:latin typeface="Calibri" charset="0"/>
                <a:cs typeface="Arial" charset="0"/>
              </a:rPr>
              <a:t>)</a:t>
            </a:r>
          </a:p>
        </p:txBody>
      </p:sp>
      <p:sp>
        <p:nvSpPr>
          <p:cNvPr id="83997" name="AutoShape 29"/>
          <p:cNvSpPr>
            <a:spLocks noChangeArrowheads="1"/>
          </p:cNvSpPr>
          <p:nvPr/>
        </p:nvSpPr>
        <p:spPr bwMode="auto">
          <a:xfrm>
            <a:off x="179388" y="962025"/>
            <a:ext cx="2312987" cy="3187700"/>
          </a:xfrm>
          <a:prstGeom prst="roundRect">
            <a:avLst>
              <a:gd name="adj" fmla="val 16667"/>
            </a:avLst>
          </a:prstGeom>
          <a:noFill/>
          <a:ln w="57240">
            <a:solidFill>
              <a:srgbClr val="00B0F0"/>
            </a:solidFill>
            <a:miter lim="800000"/>
            <a:headEnd/>
            <a:tailEnd/>
          </a:ln>
          <a:effectLst/>
        </p:spPr>
        <p:txBody>
          <a:bodyPr wrap="none" anchor="ctr"/>
          <a:lstStyle/>
          <a:p>
            <a:endParaRPr lang="en-US"/>
          </a:p>
        </p:txBody>
      </p:sp>
      <p:sp>
        <p:nvSpPr>
          <p:cNvPr id="83998" name="Oval 30"/>
          <p:cNvSpPr>
            <a:spLocks noChangeArrowheads="1"/>
          </p:cNvSpPr>
          <p:nvPr/>
        </p:nvSpPr>
        <p:spPr bwMode="auto">
          <a:xfrm>
            <a:off x="1658938" y="1135063"/>
            <a:ext cx="639762" cy="639762"/>
          </a:xfrm>
          <a:prstGeom prst="ellipse">
            <a:avLst/>
          </a:prstGeom>
          <a:noFill/>
          <a:ln w="28440">
            <a:solidFill>
              <a:srgbClr val="1A1A1A"/>
            </a:solidFill>
            <a:miter lim="800000"/>
            <a:headEnd/>
            <a:tailEnd/>
          </a:ln>
          <a:effectLst/>
        </p:spPr>
        <p:txBody>
          <a:bodyPr wrap="none" anchor="ctr"/>
          <a:lstStyle/>
          <a:p>
            <a:endParaRPr lang="en-US"/>
          </a:p>
        </p:txBody>
      </p:sp>
      <p:sp>
        <p:nvSpPr>
          <p:cNvPr id="83999" name="Oval 31"/>
          <p:cNvSpPr>
            <a:spLocks noChangeArrowheads="1"/>
          </p:cNvSpPr>
          <p:nvPr/>
        </p:nvSpPr>
        <p:spPr bwMode="auto">
          <a:xfrm>
            <a:off x="377825" y="2232025"/>
            <a:ext cx="639763" cy="639763"/>
          </a:xfrm>
          <a:prstGeom prst="ellipse">
            <a:avLst/>
          </a:prstGeom>
          <a:noFill/>
          <a:ln w="28440">
            <a:solidFill>
              <a:srgbClr val="1A1A1A"/>
            </a:solidFill>
            <a:miter lim="800000"/>
            <a:headEnd/>
            <a:tailEnd/>
          </a:ln>
          <a:effectLst/>
        </p:spPr>
        <p:txBody>
          <a:bodyPr wrap="none" anchor="ctr"/>
          <a:lstStyle/>
          <a:p>
            <a:endParaRPr lang="en-US"/>
          </a:p>
        </p:txBody>
      </p:sp>
      <p:sp>
        <p:nvSpPr>
          <p:cNvPr id="84000" name="Oval 32"/>
          <p:cNvSpPr>
            <a:spLocks noChangeArrowheads="1"/>
          </p:cNvSpPr>
          <p:nvPr/>
        </p:nvSpPr>
        <p:spPr bwMode="auto">
          <a:xfrm>
            <a:off x="377825" y="3328988"/>
            <a:ext cx="639763" cy="641350"/>
          </a:xfrm>
          <a:prstGeom prst="ellipse">
            <a:avLst/>
          </a:prstGeom>
          <a:noFill/>
          <a:ln w="28440">
            <a:solidFill>
              <a:srgbClr val="1A1A1A"/>
            </a:solidFill>
            <a:miter lim="800000"/>
            <a:headEnd/>
            <a:tailEnd/>
          </a:ln>
          <a:effectLst/>
        </p:spPr>
        <p:txBody>
          <a:bodyPr wrap="none" anchor="ctr"/>
          <a:lstStyle/>
          <a:p>
            <a:endParaRPr lang="en-US"/>
          </a:p>
        </p:txBody>
      </p:sp>
      <p:sp>
        <p:nvSpPr>
          <p:cNvPr id="84001" name="Oval 33"/>
          <p:cNvSpPr>
            <a:spLocks noChangeArrowheads="1"/>
          </p:cNvSpPr>
          <p:nvPr/>
        </p:nvSpPr>
        <p:spPr bwMode="auto">
          <a:xfrm>
            <a:off x="1658938" y="2232025"/>
            <a:ext cx="639762" cy="639763"/>
          </a:xfrm>
          <a:prstGeom prst="ellipse">
            <a:avLst/>
          </a:prstGeom>
          <a:noFill/>
          <a:ln w="28440">
            <a:solidFill>
              <a:srgbClr val="1A1A1A"/>
            </a:solidFill>
            <a:miter lim="800000"/>
            <a:headEnd/>
            <a:tailEnd/>
          </a:ln>
          <a:effectLst/>
        </p:spPr>
        <p:txBody>
          <a:bodyPr wrap="none" anchor="ctr"/>
          <a:lstStyle/>
          <a:p>
            <a:endParaRPr lang="en-US"/>
          </a:p>
        </p:txBody>
      </p:sp>
      <p:sp>
        <p:nvSpPr>
          <p:cNvPr id="84002" name="Oval 34"/>
          <p:cNvSpPr>
            <a:spLocks noChangeArrowheads="1"/>
          </p:cNvSpPr>
          <p:nvPr/>
        </p:nvSpPr>
        <p:spPr bwMode="auto">
          <a:xfrm>
            <a:off x="1658938" y="3328988"/>
            <a:ext cx="639762" cy="641350"/>
          </a:xfrm>
          <a:prstGeom prst="ellipse">
            <a:avLst/>
          </a:prstGeom>
          <a:noFill/>
          <a:ln w="28440">
            <a:solidFill>
              <a:srgbClr val="1A1A1A"/>
            </a:solidFill>
            <a:miter lim="800000"/>
            <a:headEnd/>
            <a:tailEnd/>
          </a:ln>
          <a:effectLst/>
        </p:spPr>
        <p:txBody>
          <a:bodyPr wrap="none" anchor="ctr"/>
          <a:lstStyle/>
          <a:p>
            <a:endParaRPr lang="en-US"/>
          </a:p>
        </p:txBody>
      </p:sp>
      <p:sp>
        <p:nvSpPr>
          <p:cNvPr id="84003" name="Oval 35"/>
          <p:cNvSpPr>
            <a:spLocks noChangeArrowheads="1"/>
          </p:cNvSpPr>
          <p:nvPr/>
        </p:nvSpPr>
        <p:spPr bwMode="auto">
          <a:xfrm>
            <a:off x="2938463" y="1225550"/>
            <a:ext cx="457200" cy="457200"/>
          </a:xfrm>
          <a:prstGeom prst="ellipse">
            <a:avLst/>
          </a:prstGeom>
          <a:noFill/>
          <a:ln w="28440">
            <a:solidFill>
              <a:srgbClr val="1A1A1A"/>
            </a:solidFill>
            <a:prstDash val="sysDot"/>
            <a:miter lim="800000"/>
            <a:headEnd/>
            <a:tailEnd/>
          </a:ln>
          <a:effectLst/>
        </p:spPr>
        <p:txBody>
          <a:bodyPr wrap="none" anchor="ctr"/>
          <a:lstStyle/>
          <a:p>
            <a:endParaRPr lang="en-US"/>
          </a:p>
        </p:txBody>
      </p:sp>
      <p:sp>
        <p:nvSpPr>
          <p:cNvPr id="84004" name="Oval 36"/>
          <p:cNvSpPr>
            <a:spLocks noChangeArrowheads="1"/>
          </p:cNvSpPr>
          <p:nvPr/>
        </p:nvSpPr>
        <p:spPr bwMode="auto">
          <a:xfrm>
            <a:off x="2938463" y="3382963"/>
            <a:ext cx="457200" cy="457200"/>
          </a:xfrm>
          <a:prstGeom prst="ellipse">
            <a:avLst/>
          </a:prstGeom>
          <a:noFill/>
          <a:ln w="28440">
            <a:solidFill>
              <a:srgbClr val="1A1A1A"/>
            </a:solidFill>
            <a:prstDash val="sysDot"/>
            <a:miter lim="800000"/>
            <a:headEnd/>
            <a:tailEnd/>
          </a:ln>
          <a:effectLst/>
        </p:spPr>
        <p:txBody>
          <a:bodyPr wrap="none" anchor="ctr"/>
          <a:lstStyle/>
          <a:p>
            <a:endParaRPr lang="en-US"/>
          </a:p>
        </p:txBody>
      </p:sp>
      <p:cxnSp>
        <p:nvCxnSpPr>
          <p:cNvPr id="84005" name="AutoShape 37"/>
          <p:cNvCxnSpPr>
            <a:cxnSpLocks noChangeShapeType="1"/>
          </p:cNvCxnSpPr>
          <p:nvPr/>
        </p:nvCxnSpPr>
        <p:spPr bwMode="auto">
          <a:xfrm flipV="1">
            <a:off x="2279650" y="1452563"/>
            <a:ext cx="639763" cy="3175"/>
          </a:xfrm>
          <a:prstGeom prst="straightConnector1">
            <a:avLst/>
          </a:prstGeom>
          <a:noFill/>
          <a:ln w="28440">
            <a:solidFill>
              <a:srgbClr val="FF0000"/>
            </a:solidFill>
            <a:prstDash val="dash"/>
            <a:miter lim="800000"/>
            <a:headEnd type="triangle" w="med" len="med"/>
            <a:tailEnd/>
          </a:ln>
          <a:effectLst/>
        </p:spPr>
      </p:cxnSp>
      <p:cxnSp>
        <p:nvCxnSpPr>
          <p:cNvPr id="84006" name="AutoShape 38"/>
          <p:cNvCxnSpPr>
            <a:cxnSpLocks noChangeShapeType="1"/>
          </p:cNvCxnSpPr>
          <p:nvPr/>
        </p:nvCxnSpPr>
        <p:spPr bwMode="auto">
          <a:xfrm flipV="1">
            <a:off x="698500" y="1793875"/>
            <a:ext cx="11113" cy="433388"/>
          </a:xfrm>
          <a:prstGeom prst="straightConnector1">
            <a:avLst/>
          </a:prstGeom>
          <a:noFill/>
          <a:ln w="28440">
            <a:solidFill>
              <a:srgbClr val="FF0000"/>
            </a:solidFill>
            <a:miter lim="800000"/>
            <a:headEnd/>
            <a:tailEnd type="triangle" w="med" len="med"/>
          </a:ln>
          <a:effectLst/>
        </p:spPr>
      </p:cxnSp>
      <p:cxnSp>
        <p:nvCxnSpPr>
          <p:cNvPr id="84007" name="AutoShape 39"/>
          <p:cNvCxnSpPr>
            <a:cxnSpLocks noChangeShapeType="1"/>
          </p:cNvCxnSpPr>
          <p:nvPr/>
        </p:nvCxnSpPr>
        <p:spPr bwMode="auto">
          <a:xfrm>
            <a:off x="1978025" y="1763713"/>
            <a:ext cx="1588" cy="457200"/>
          </a:xfrm>
          <a:prstGeom prst="straightConnector1">
            <a:avLst/>
          </a:prstGeom>
          <a:noFill/>
          <a:ln w="28440">
            <a:solidFill>
              <a:srgbClr val="FF0000"/>
            </a:solidFill>
            <a:miter lim="800000"/>
            <a:headEnd/>
            <a:tailEnd type="triangle" w="med" len="med"/>
          </a:ln>
          <a:effectLst/>
        </p:spPr>
      </p:cxnSp>
      <p:cxnSp>
        <p:nvCxnSpPr>
          <p:cNvPr id="84008" name="AutoShape 40"/>
          <p:cNvCxnSpPr>
            <a:cxnSpLocks noChangeShapeType="1"/>
          </p:cNvCxnSpPr>
          <p:nvPr/>
        </p:nvCxnSpPr>
        <p:spPr bwMode="auto">
          <a:xfrm>
            <a:off x="1004888" y="1466850"/>
            <a:ext cx="627062" cy="1588"/>
          </a:xfrm>
          <a:prstGeom prst="straightConnector1">
            <a:avLst/>
          </a:prstGeom>
          <a:noFill/>
          <a:ln w="28440">
            <a:solidFill>
              <a:srgbClr val="FF0000"/>
            </a:solidFill>
            <a:miter lim="800000"/>
            <a:headEnd/>
            <a:tailEnd type="triangle" w="med" len="med"/>
          </a:ln>
          <a:effectLst/>
        </p:spPr>
      </p:cxnSp>
      <p:sp>
        <p:nvSpPr>
          <p:cNvPr id="84009" name="AutoShape 41"/>
          <p:cNvSpPr>
            <a:spLocks noChangeArrowheads="1"/>
          </p:cNvSpPr>
          <p:nvPr/>
        </p:nvSpPr>
        <p:spPr bwMode="auto">
          <a:xfrm>
            <a:off x="1385888" y="1049338"/>
            <a:ext cx="1182687" cy="1917700"/>
          </a:xfrm>
          <a:prstGeom prst="roundRect">
            <a:avLst>
              <a:gd name="adj" fmla="val 16667"/>
            </a:avLst>
          </a:prstGeom>
          <a:noFill/>
          <a:ln w="152280">
            <a:solidFill>
              <a:srgbClr val="FFFF00"/>
            </a:solidFill>
            <a:miter lim="800000"/>
            <a:headEnd/>
            <a:tailEnd/>
          </a:ln>
          <a:effectLst/>
        </p:spPr>
        <p:txBody>
          <a:bodyPr wrap="none" anchor="ctr"/>
          <a:lstStyle/>
          <a:p>
            <a:endParaRPr lang="en-US"/>
          </a:p>
        </p:txBody>
      </p:sp>
      <p:sp>
        <p:nvSpPr>
          <p:cNvPr id="84010" name="Rectangle 42"/>
          <p:cNvSpPr>
            <a:spLocks noChangeArrowheads="1"/>
          </p:cNvSpPr>
          <p:nvPr/>
        </p:nvSpPr>
        <p:spPr bwMode="auto">
          <a:xfrm>
            <a:off x="2771775" y="1773238"/>
            <a:ext cx="2808288" cy="1190625"/>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baseline="30000">
                <a:solidFill>
                  <a:srgbClr val="FF0000"/>
                </a:solidFill>
                <a:ea typeface="ＭＳ Ｐゴシック" charset="0"/>
                <a:cs typeface="ＭＳ Ｐゴシック" charset="0"/>
              </a:rPr>
              <a:t>14</a:t>
            </a:r>
            <a:r>
              <a:rPr lang="en-US" b="1">
                <a:solidFill>
                  <a:srgbClr val="FF0000"/>
                </a:solidFill>
                <a:ea typeface="ＭＳ Ｐゴシック" charset="0"/>
                <a:cs typeface="ＭＳ Ｐゴシック" charset="0"/>
              </a:rPr>
              <a:t>N(p,</a:t>
            </a:r>
            <a:r>
              <a:rPr lang="el-GR" b="1">
                <a:solidFill>
                  <a:srgbClr val="FF0000"/>
                </a:solidFill>
                <a:latin typeface="Comic Sans MS" charset="0"/>
                <a:ea typeface="ＭＳ Ｐゴシック" charset="0"/>
                <a:cs typeface="ＭＳ Ｐゴシック" charset="0"/>
              </a:rPr>
              <a:t>γ</a:t>
            </a:r>
            <a:r>
              <a:rPr lang="en-US" b="1">
                <a:solidFill>
                  <a:srgbClr val="FF0000"/>
                </a:solidFill>
                <a:ea typeface="ＭＳ Ｐゴシック" charset="0"/>
                <a:cs typeface="ＭＳ Ｐゴシック" charset="0"/>
              </a:rPr>
              <a:t>)</a:t>
            </a:r>
            <a:r>
              <a:rPr lang="en-US" b="1" baseline="30000">
                <a:solidFill>
                  <a:srgbClr val="FF0000"/>
                </a:solidFill>
                <a:ea typeface="ＭＳ Ｐゴシック" charset="0"/>
                <a:cs typeface="ＭＳ Ｐゴシック" charset="0"/>
              </a:rPr>
              <a:t>15</a:t>
            </a:r>
            <a:r>
              <a:rPr lang="en-US" b="1">
                <a:solidFill>
                  <a:srgbClr val="FF0000"/>
                </a:solidFill>
                <a:ea typeface="ＭＳ Ｐゴシック" charset="0"/>
                <a:cs typeface="ＭＳ Ｐゴシック" charset="0"/>
              </a:rPr>
              <a:t>O </a:t>
            </a:r>
            <a:br>
              <a:rPr lang="en-US" b="1">
                <a:solidFill>
                  <a:srgbClr val="FF0000"/>
                </a:solidFill>
                <a:ea typeface="ＭＳ Ｐゴシック" charset="0"/>
                <a:cs typeface="ＭＳ Ｐゴシック" charset="0"/>
              </a:rPr>
            </a:br>
            <a:r>
              <a:rPr lang="en-US">
                <a:solidFill>
                  <a:srgbClr val="000000"/>
                </a:solidFill>
                <a:ea typeface="ＭＳ Ｐゴシック" charset="0"/>
                <a:cs typeface="ＭＳ Ｐゴシック" charset="0"/>
              </a:rPr>
              <a:t>is the  </a:t>
            </a:r>
            <a:br>
              <a:rPr lang="en-US">
                <a:solidFill>
                  <a:srgbClr val="000000"/>
                </a:solidFill>
                <a:ea typeface="ＭＳ Ｐゴシック" charset="0"/>
                <a:cs typeface="ＭＳ Ｐゴシック" charset="0"/>
              </a:rPr>
            </a:br>
            <a:r>
              <a:rPr lang="en-US" u="sng">
                <a:solidFill>
                  <a:srgbClr val="FF0000"/>
                </a:solidFill>
                <a:ea typeface="ＭＳ Ｐゴシック" charset="0"/>
                <a:cs typeface="ＭＳ Ｐゴシック" charset="0"/>
              </a:rPr>
              <a:t>“bottle neck”</a:t>
            </a:r>
          </a:p>
        </p:txBody>
      </p:sp>
      <p:sp>
        <p:nvSpPr>
          <p:cNvPr id="84011" name="Text Box 43"/>
          <p:cNvSpPr txBox="1">
            <a:spLocks noChangeArrowheads="1"/>
          </p:cNvSpPr>
          <p:nvPr/>
        </p:nvSpPr>
        <p:spPr bwMode="auto">
          <a:xfrm>
            <a:off x="4889500" y="5514975"/>
            <a:ext cx="4254500" cy="1038225"/>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cs typeface="Arial" charset="0"/>
              </a:rPr>
              <a:t>possible solution for the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cs typeface="Arial" charset="0"/>
              </a:rPr>
              <a:t>“solar composition problem”</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err="1">
                <a:solidFill>
                  <a:srgbClr val="000000"/>
                </a:solidFill>
                <a:cs typeface="Arial" charset="0"/>
              </a:rPr>
              <a:t>A.M.Serenelli</a:t>
            </a:r>
            <a:r>
              <a:rPr lang="en-US" sz="1400" b="1" dirty="0">
                <a:solidFill>
                  <a:srgbClr val="000000"/>
                </a:solidFill>
                <a:cs typeface="Arial" charset="0"/>
              </a:rPr>
              <a:t> et al., </a:t>
            </a:r>
            <a:r>
              <a:rPr lang="en-US" sz="1400" b="1" dirty="0" err="1">
                <a:solidFill>
                  <a:srgbClr val="000000"/>
                </a:solidFill>
                <a:cs typeface="Arial" charset="0"/>
              </a:rPr>
              <a:t>As.J.Lett</a:t>
            </a:r>
            <a:r>
              <a:rPr lang="en-US" sz="1400" b="1" dirty="0">
                <a:solidFill>
                  <a:srgbClr val="000000"/>
                </a:solidFill>
                <a:cs typeface="Arial" charset="0"/>
              </a:rPr>
              <a:t>. 705 (2009)</a:t>
            </a:r>
          </a:p>
        </p:txBody>
      </p:sp>
      <p:pic>
        <p:nvPicPr>
          <p:cNvPr id="84012" name="Picture 44"/>
          <p:cNvPicPr>
            <a:picLocks noChangeAspect="1" noChangeArrowheads="1"/>
          </p:cNvPicPr>
          <p:nvPr/>
        </p:nvPicPr>
        <p:blipFill>
          <a:blip r:embed="rId5"/>
          <a:srcRect/>
          <a:stretch>
            <a:fillRect/>
          </a:stretch>
        </p:blipFill>
        <p:spPr bwMode="auto">
          <a:xfrm>
            <a:off x="3413125" y="3041650"/>
            <a:ext cx="3322638" cy="2335213"/>
          </a:xfrm>
          <a:prstGeom prst="rect">
            <a:avLst/>
          </a:prstGeom>
          <a:noFill/>
          <a:ln w="9525">
            <a:noFill/>
            <a:round/>
            <a:headEnd/>
            <a:tailEnd/>
          </a:ln>
          <a:effectLst/>
        </p:spPr>
      </p:pic>
      <p:sp>
        <p:nvSpPr>
          <p:cNvPr id="84013" name="Rectangle 45"/>
          <p:cNvSpPr>
            <a:spLocks noChangeArrowheads="1"/>
          </p:cNvSpPr>
          <p:nvPr/>
        </p:nvSpPr>
        <p:spPr bwMode="auto">
          <a:xfrm>
            <a:off x="4995863" y="4513263"/>
            <a:ext cx="636587" cy="639762"/>
          </a:xfrm>
          <a:prstGeom prst="rect">
            <a:avLst/>
          </a:prstGeom>
          <a:noFill/>
          <a:ln w="9525">
            <a:noFill/>
            <a:round/>
            <a:headEnd/>
            <a:tailEnd/>
          </a:ln>
          <a:effectLst/>
        </p:spPr>
        <p:txBody>
          <a:bodyPr wrap="none" lIns="0" tIns="0" rIns="0" bIns="0" anchor="ctr">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0000"/>
                </a:solidFill>
                <a:latin typeface="Calibri" charset="0"/>
                <a:ea typeface="Copperplate" charset="0"/>
                <a:cs typeface="Copperplate" charset="0"/>
              </a:rPr>
              <a:t>1.0 eV</a:t>
            </a:r>
          </a:p>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70C0"/>
                </a:solidFill>
                <a:latin typeface="Calibri" charset="0"/>
                <a:ea typeface="Copperplate" charset="0"/>
                <a:cs typeface="Copperplate" charset="0"/>
              </a:rPr>
              <a:t>0.8 eV</a:t>
            </a:r>
          </a:p>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B050"/>
                </a:solidFill>
                <a:latin typeface="Calibri" charset="0"/>
                <a:ea typeface="Copperplate" charset="0"/>
                <a:cs typeface="Copperplate" charset="0"/>
              </a:rPr>
              <a:t>0.6 eV</a:t>
            </a:r>
          </a:p>
        </p:txBody>
      </p:sp>
      <p:sp>
        <p:nvSpPr>
          <p:cNvPr id="84014" name="Rectangle 46"/>
          <p:cNvSpPr>
            <a:spLocks noChangeArrowheads="1"/>
          </p:cNvSpPr>
          <p:nvPr/>
        </p:nvSpPr>
        <p:spPr bwMode="auto">
          <a:xfrm>
            <a:off x="3703638" y="4725988"/>
            <a:ext cx="1528762" cy="212725"/>
          </a:xfrm>
          <a:prstGeom prst="rect">
            <a:avLst/>
          </a:prstGeom>
          <a:noFill/>
          <a:ln w="9525">
            <a:noFill/>
            <a:round/>
            <a:headEnd/>
            <a:tailEnd/>
          </a:ln>
          <a:effectLst/>
        </p:spPr>
        <p:txBody>
          <a:bodyPr wrap="none" lIns="0" tIns="0" rIns="0" bIns="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Calibri" charset="0"/>
                <a:ea typeface="ＭＳ Ｐゴシック" charset="0"/>
                <a:cs typeface="ＭＳ Ｐゴシック" charset="0"/>
              </a:rPr>
              <a:t>Γ</a:t>
            </a:r>
            <a:r>
              <a:rPr lang="en-US" sz="1400" b="1" baseline="-6000">
                <a:solidFill>
                  <a:srgbClr val="000000"/>
                </a:solidFill>
                <a:latin typeface="Calibri" charset="0"/>
                <a:ea typeface="ＭＳ Ｐゴシック" charset="0"/>
                <a:cs typeface="ＭＳ Ｐゴシック" charset="0"/>
              </a:rPr>
              <a:t>γ </a:t>
            </a:r>
            <a:r>
              <a:rPr lang="en-US" sz="1400" b="1">
                <a:solidFill>
                  <a:srgbClr val="000000"/>
                </a:solidFill>
                <a:latin typeface="Calibri" charset="0"/>
                <a:ea typeface="Copperplate" charset="0"/>
                <a:cs typeface="Copperplate" charset="0"/>
              </a:rPr>
              <a:t>(6792 keV) =</a:t>
            </a:r>
          </a:p>
        </p:txBody>
      </p:sp>
      <p:sp>
        <p:nvSpPr>
          <p:cNvPr id="48" name="Text Box 28"/>
          <p:cNvSpPr txBox="1">
            <a:spLocks noChangeArrowheads="1"/>
          </p:cNvSpPr>
          <p:nvPr/>
        </p:nvSpPr>
        <p:spPr bwMode="auto">
          <a:xfrm>
            <a:off x="8229600" y="260350"/>
            <a:ext cx="9144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Lifetime</a:t>
            </a:r>
            <a:endParaRPr lang="it-IT" sz="1200" cap="all" dirty="0">
              <a:latin typeface="Times New Roman" pitchFamily="16" charset="0"/>
              <a:ea typeface="ＭＳ Ｐゴシック" charset="0"/>
              <a:cs typeface="ＭＳ Ｐゴシック" charset="0"/>
            </a:endParaRPr>
          </a:p>
        </p:txBody>
      </p:sp>
      <p:sp>
        <p:nvSpPr>
          <p:cNvPr id="49" name="Text Box 14"/>
          <p:cNvSpPr txBox="1">
            <a:spLocks noChangeArrowheads="1"/>
          </p:cNvSpPr>
          <p:nvPr/>
        </p:nvSpPr>
        <p:spPr bwMode="auto">
          <a:xfrm>
            <a:off x="381000" y="609600"/>
            <a:ext cx="3733800" cy="402291"/>
          </a:xfrm>
          <a:prstGeom prst="rect">
            <a:avLst/>
          </a:prstGeom>
          <a:solidFill>
            <a:schemeClr val="tx1"/>
          </a:solidFill>
          <a:ln w="9525">
            <a:no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C.Michelagnoli TALK @INPC</a:t>
            </a:r>
            <a:endParaRPr lang="it-IT" sz="2000" b="1" dirty="0">
              <a:solidFill>
                <a:srgbClr val="FF0000"/>
              </a:solidFill>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4993" name="Picture 1"/>
          <p:cNvPicPr>
            <a:picLocks noChangeAspect="1" noChangeArrowheads="1"/>
          </p:cNvPicPr>
          <p:nvPr/>
        </p:nvPicPr>
        <p:blipFill>
          <a:blip r:embed="rId3"/>
          <a:srcRect t="7198" r="1654"/>
          <a:stretch>
            <a:fillRect/>
          </a:stretch>
        </p:blipFill>
        <p:spPr bwMode="auto">
          <a:xfrm>
            <a:off x="2246313" y="1666875"/>
            <a:ext cx="6794500" cy="3421063"/>
          </a:xfrm>
          <a:prstGeom prst="rect">
            <a:avLst/>
          </a:prstGeom>
          <a:noFill/>
          <a:ln w="9525">
            <a:noFill/>
            <a:round/>
            <a:headEnd/>
            <a:tailEnd/>
          </a:ln>
          <a:effectLst/>
        </p:spPr>
      </p:pic>
      <p:pic>
        <p:nvPicPr>
          <p:cNvPr id="84994" name="Picture 2"/>
          <p:cNvPicPr>
            <a:picLocks noChangeAspect="1" noChangeArrowheads="1"/>
          </p:cNvPicPr>
          <p:nvPr/>
        </p:nvPicPr>
        <p:blipFill>
          <a:blip r:embed="rId4"/>
          <a:srcRect t="7521"/>
          <a:stretch>
            <a:fillRect/>
          </a:stretch>
        </p:blipFill>
        <p:spPr bwMode="auto">
          <a:xfrm>
            <a:off x="2268538" y="4560888"/>
            <a:ext cx="6770687" cy="1868487"/>
          </a:xfrm>
          <a:prstGeom prst="rect">
            <a:avLst/>
          </a:prstGeom>
          <a:noFill/>
          <a:ln w="9525">
            <a:noFill/>
            <a:round/>
            <a:headEnd/>
            <a:tailEnd/>
          </a:ln>
          <a:effectLst/>
        </p:spPr>
      </p:pic>
      <p:sp>
        <p:nvSpPr>
          <p:cNvPr id="84995" name="Text Box 3"/>
          <p:cNvSpPr txBox="1">
            <a:spLocks noChangeArrowheads="1"/>
          </p:cNvSpPr>
          <p:nvPr/>
        </p:nvSpPr>
        <p:spPr bwMode="auto">
          <a:xfrm>
            <a:off x="0" y="-76200"/>
            <a:ext cx="9143999" cy="540790"/>
          </a:xfrm>
          <a:prstGeom prst="rect">
            <a:avLst/>
          </a:prstGeom>
          <a:solidFill>
            <a:srgbClr val="000000"/>
          </a:solidFill>
          <a:ln w="9525">
            <a:noFill/>
            <a:round/>
            <a:headEnd/>
            <a:tailEnd/>
          </a:ln>
          <a:effectLst/>
        </p:spPr>
        <p:txBody>
          <a:bodyPr wrap="squar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dirty="0">
                <a:solidFill>
                  <a:srgbClr val="FFFFFF"/>
                </a:solidFill>
                <a:cs typeface="Arial" charset="0"/>
              </a:rPr>
              <a:t>LIFETIME MEASUREMENT of 6.79 MeV in </a:t>
            </a:r>
            <a:r>
              <a:rPr lang="it-IT" sz="2900" b="1" baseline="30000" dirty="0">
                <a:solidFill>
                  <a:srgbClr val="FFFFFF"/>
                </a:solidFill>
                <a:cs typeface="Arial" charset="0"/>
              </a:rPr>
              <a:t>15</a:t>
            </a:r>
            <a:r>
              <a:rPr lang="it-IT" sz="2900" b="1" dirty="0">
                <a:solidFill>
                  <a:srgbClr val="FFFFFF"/>
                </a:solidFill>
                <a:cs typeface="Arial" charset="0"/>
              </a:rPr>
              <a:t>O  </a:t>
            </a:r>
          </a:p>
        </p:txBody>
      </p:sp>
      <p:pic>
        <p:nvPicPr>
          <p:cNvPr id="84996" name="Picture 4"/>
          <p:cNvPicPr>
            <a:picLocks noChangeAspect="1" noChangeArrowheads="1"/>
          </p:cNvPicPr>
          <p:nvPr/>
        </p:nvPicPr>
        <p:blipFill>
          <a:blip r:embed="rId3"/>
          <a:srcRect t="86426" r="1654"/>
          <a:stretch>
            <a:fillRect/>
          </a:stretch>
        </p:blipFill>
        <p:spPr bwMode="auto">
          <a:xfrm>
            <a:off x="2244725" y="6237288"/>
            <a:ext cx="6794500" cy="504825"/>
          </a:xfrm>
          <a:prstGeom prst="rect">
            <a:avLst/>
          </a:prstGeom>
          <a:noFill/>
          <a:ln w="9525">
            <a:noFill/>
            <a:round/>
            <a:headEnd/>
            <a:tailEnd/>
          </a:ln>
          <a:effectLst/>
        </p:spPr>
      </p:pic>
      <p:sp>
        <p:nvSpPr>
          <p:cNvPr id="84997" name="Text Box 5"/>
          <p:cNvSpPr txBox="1">
            <a:spLocks noChangeArrowheads="1"/>
          </p:cNvSpPr>
          <p:nvPr/>
        </p:nvSpPr>
        <p:spPr bwMode="auto">
          <a:xfrm>
            <a:off x="3243263" y="4640263"/>
            <a:ext cx="1920875" cy="642937"/>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baseline="30000">
                <a:solidFill>
                  <a:srgbClr val="000000"/>
                </a:solidFill>
                <a:latin typeface="Calibri" charset="0"/>
                <a:cs typeface="Arial" charset="0"/>
              </a:rPr>
              <a:t>15</a:t>
            </a:r>
            <a:r>
              <a:rPr lang="en-US" sz="1800" b="1">
                <a:solidFill>
                  <a:srgbClr val="000000"/>
                </a:solidFill>
                <a:latin typeface="Calibri" charset="0"/>
                <a:cs typeface="Arial" charset="0"/>
              </a:rPr>
              <a:t>O 6.79 MeV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Calibri" charset="0"/>
                <a:cs typeface="Arial" charset="0"/>
              </a:rPr>
              <a:t>τ??</a:t>
            </a:r>
          </a:p>
        </p:txBody>
      </p:sp>
      <p:sp>
        <p:nvSpPr>
          <p:cNvPr id="84998" name="Text Box 6"/>
          <p:cNvSpPr txBox="1">
            <a:spLocks noChangeArrowheads="1"/>
          </p:cNvSpPr>
          <p:nvPr/>
        </p:nvSpPr>
        <p:spPr bwMode="auto">
          <a:xfrm>
            <a:off x="4532313" y="4970463"/>
            <a:ext cx="1409700" cy="5207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baseline="30000">
                <a:solidFill>
                  <a:srgbClr val="000000"/>
                </a:solidFill>
                <a:latin typeface="Calibri" charset="0"/>
                <a:cs typeface="Arial" charset="0"/>
              </a:rPr>
              <a:t>15</a:t>
            </a:r>
            <a:r>
              <a:rPr lang="en-US" sz="1400" b="1">
                <a:solidFill>
                  <a:srgbClr val="000000"/>
                </a:solidFill>
                <a:latin typeface="Calibri" charset="0"/>
                <a:cs typeface="Arial" charset="0"/>
              </a:rPr>
              <a:t>N 7.3 MeV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Calibri" charset="0"/>
                <a:cs typeface="Arial" charset="0"/>
              </a:rPr>
              <a:t>τ=0.65 fs</a:t>
            </a:r>
          </a:p>
        </p:txBody>
      </p:sp>
      <p:sp>
        <p:nvSpPr>
          <p:cNvPr id="84999" name="Text Box 7"/>
          <p:cNvSpPr txBox="1">
            <a:spLocks noChangeArrowheads="1"/>
          </p:cNvSpPr>
          <p:nvPr/>
        </p:nvSpPr>
        <p:spPr bwMode="auto">
          <a:xfrm>
            <a:off x="7096125" y="5392738"/>
            <a:ext cx="1409700" cy="5207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baseline="30000">
                <a:solidFill>
                  <a:srgbClr val="000000"/>
                </a:solidFill>
                <a:latin typeface="Calibri" charset="0"/>
                <a:cs typeface="Arial" charset="0"/>
              </a:rPr>
              <a:t>15</a:t>
            </a:r>
            <a:r>
              <a:rPr lang="en-US" sz="1400" b="1">
                <a:solidFill>
                  <a:srgbClr val="000000"/>
                </a:solidFill>
                <a:latin typeface="Calibri" charset="0"/>
                <a:cs typeface="Arial" charset="0"/>
              </a:rPr>
              <a:t>N 8.3 MeV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Calibri" charset="0"/>
                <a:cs typeface="Arial" charset="0"/>
              </a:rPr>
              <a:t>τ=2 fs</a:t>
            </a:r>
          </a:p>
        </p:txBody>
      </p:sp>
      <p:sp>
        <p:nvSpPr>
          <p:cNvPr id="85000" name="Text Box 8"/>
          <p:cNvSpPr txBox="1">
            <a:spLocks noChangeArrowheads="1"/>
          </p:cNvSpPr>
          <p:nvPr/>
        </p:nvSpPr>
        <p:spPr bwMode="auto">
          <a:xfrm>
            <a:off x="7159625" y="4695825"/>
            <a:ext cx="1238250"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charset="0"/>
                <a:cs typeface="Arial" charset="0"/>
              </a:rPr>
              <a:t>source(*)</a:t>
            </a:r>
          </a:p>
        </p:txBody>
      </p:sp>
      <p:sp>
        <p:nvSpPr>
          <p:cNvPr id="85001" name="Rectangle 9"/>
          <p:cNvSpPr>
            <a:spLocks noChangeArrowheads="1"/>
          </p:cNvSpPr>
          <p:nvPr/>
        </p:nvSpPr>
        <p:spPr bwMode="auto">
          <a:xfrm>
            <a:off x="5740400" y="5086350"/>
            <a:ext cx="474663"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charset="0"/>
                <a:cs typeface="Arial" charset="0"/>
              </a:rPr>
              <a:t>(*)</a:t>
            </a:r>
          </a:p>
        </p:txBody>
      </p:sp>
      <p:cxnSp>
        <p:nvCxnSpPr>
          <p:cNvPr id="85002" name="AutoShape 10"/>
          <p:cNvCxnSpPr>
            <a:cxnSpLocks noChangeShapeType="1"/>
          </p:cNvCxnSpPr>
          <p:nvPr/>
        </p:nvCxnSpPr>
        <p:spPr bwMode="auto">
          <a:xfrm flipH="1">
            <a:off x="3690938" y="5173663"/>
            <a:ext cx="271462" cy="228600"/>
          </a:xfrm>
          <a:prstGeom prst="straightConnector1">
            <a:avLst/>
          </a:prstGeom>
          <a:noFill/>
          <a:ln w="9360">
            <a:solidFill>
              <a:srgbClr val="002060"/>
            </a:solidFill>
            <a:miter lim="800000"/>
            <a:headEnd/>
            <a:tailEnd type="triangle" w="med" len="med"/>
          </a:ln>
          <a:effectLst/>
        </p:spPr>
      </p:cxnSp>
      <p:sp>
        <p:nvSpPr>
          <p:cNvPr id="85003" name="Text Box 11"/>
          <p:cNvSpPr txBox="1">
            <a:spLocks noChangeArrowheads="1"/>
          </p:cNvSpPr>
          <p:nvPr/>
        </p:nvSpPr>
        <p:spPr bwMode="auto">
          <a:xfrm>
            <a:off x="179388" y="766763"/>
            <a:ext cx="8820150" cy="642937"/>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baseline="30000">
                <a:solidFill>
                  <a:srgbClr val="FF0000"/>
                </a:solidFill>
                <a:cs typeface="Arial" charset="0"/>
              </a:rPr>
              <a:t>14</a:t>
            </a:r>
            <a:r>
              <a:rPr lang="it-IT" sz="1800">
                <a:solidFill>
                  <a:srgbClr val="FF0000"/>
                </a:solidFill>
                <a:cs typeface="Arial" charset="0"/>
              </a:rPr>
              <a:t>N(</a:t>
            </a:r>
            <a:r>
              <a:rPr lang="it-IT" sz="1800" baseline="30000">
                <a:solidFill>
                  <a:srgbClr val="FF0000"/>
                </a:solidFill>
                <a:cs typeface="Arial" charset="0"/>
              </a:rPr>
              <a:t>2</a:t>
            </a:r>
            <a:r>
              <a:rPr lang="it-IT" sz="1800">
                <a:solidFill>
                  <a:srgbClr val="FF0000"/>
                </a:solidFill>
                <a:cs typeface="Arial" charset="0"/>
              </a:rPr>
              <a:t>H,n)</a:t>
            </a:r>
            <a:r>
              <a:rPr lang="it-IT" sz="1800" b="1" baseline="30000">
                <a:solidFill>
                  <a:srgbClr val="FF0000"/>
                </a:solidFill>
                <a:cs typeface="Arial" charset="0"/>
              </a:rPr>
              <a:t>15</a:t>
            </a:r>
            <a:r>
              <a:rPr lang="it-IT" sz="1800" b="1">
                <a:solidFill>
                  <a:srgbClr val="FF0000"/>
                </a:solidFill>
                <a:cs typeface="Arial" charset="0"/>
              </a:rPr>
              <a:t>O</a:t>
            </a:r>
            <a:r>
              <a:rPr lang="it-IT" sz="1800">
                <a:solidFill>
                  <a:srgbClr val="000000"/>
                </a:solidFill>
                <a:cs typeface="Arial" charset="0"/>
              </a:rPr>
              <a:t>  and </a:t>
            </a:r>
            <a:r>
              <a:rPr lang="it-IT" sz="1800" baseline="30000">
                <a:solidFill>
                  <a:srgbClr val="000000"/>
                </a:solidFill>
                <a:cs typeface="Arial" charset="0"/>
              </a:rPr>
              <a:t>14</a:t>
            </a:r>
            <a:r>
              <a:rPr lang="it-IT" sz="1800">
                <a:solidFill>
                  <a:srgbClr val="000000"/>
                </a:solidFill>
                <a:cs typeface="Arial" charset="0"/>
              </a:rPr>
              <a:t>N(</a:t>
            </a:r>
            <a:r>
              <a:rPr lang="it-IT" sz="1800" baseline="30000">
                <a:solidFill>
                  <a:srgbClr val="000000"/>
                </a:solidFill>
                <a:cs typeface="Arial" charset="0"/>
              </a:rPr>
              <a:t>2</a:t>
            </a:r>
            <a:r>
              <a:rPr lang="it-IT" sz="1800">
                <a:solidFill>
                  <a:srgbClr val="000000"/>
                </a:solidFill>
                <a:cs typeface="Arial" charset="0"/>
              </a:rPr>
              <a:t>H,p)</a:t>
            </a:r>
            <a:r>
              <a:rPr lang="it-IT" sz="1800" baseline="30000">
                <a:solidFill>
                  <a:srgbClr val="000000"/>
                </a:solidFill>
                <a:cs typeface="Arial" charset="0"/>
              </a:rPr>
              <a:t>15</a:t>
            </a:r>
            <a:r>
              <a:rPr lang="it-IT" sz="1800">
                <a:solidFill>
                  <a:srgbClr val="000000"/>
                </a:solidFill>
                <a:cs typeface="Arial" charset="0"/>
              </a:rPr>
              <a:t>N reactions @ 32 MeV </a:t>
            </a:r>
            <a:r>
              <a:rPr lang="it-IT" sz="1600">
                <a:solidFill>
                  <a:srgbClr val="000000"/>
                </a:solidFill>
                <a:cs typeface="Arial" charset="0"/>
              </a:rPr>
              <a:t>(XTU LNL Tandem)</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b="1">
                <a:solidFill>
                  <a:srgbClr val="FF0000"/>
                </a:solidFill>
                <a:cs typeface="Arial" charset="0"/>
              </a:rPr>
              <a:t>Direct lifetime measurement </a:t>
            </a:r>
            <a:r>
              <a:rPr lang="it-IT" sz="1600">
                <a:solidFill>
                  <a:srgbClr val="000000"/>
                </a:solidFill>
                <a:cs typeface="Arial" charset="0"/>
              </a:rPr>
              <a:t>with 4 ATCs at backward angles (close to the beam-line)</a:t>
            </a:r>
          </a:p>
        </p:txBody>
      </p:sp>
      <p:pic>
        <p:nvPicPr>
          <p:cNvPr id="85004" name="Picture 12"/>
          <p:cNvPicPr>
            <a:picLocks noChangeAspect="1" noChangeArrowheads="1"/>
          </p:cNvPicPr>
          <p:nvPr/>
        </p:nvPicPr>
        <p:blipFill>
          <a:blip r:embed="rId5"/>
          <a:srcRect/>
          <a:stretch>
            <a:fillRect/>
          </a:stretch>
        </p:blipFill>
        <p:spPr bwMode="auto">
          <a:xfrm>
            <a:off x="134938" y="1871663"/>
            <a:ext cx="1916112" cy="2062162"/>
          </a:xfrm>
          <a:prstGeom prst="rect">
            <a:avLst/>
          </a:prstGeom>
          <a:noFill/>
          <a:ln w="9525">
            <a:noFill/>
            <a:round/>
            <a:headEnd/>
            <a:tailEnd/>
          </a:ln>
          <a:effectLst/>
        </p:spPr>
      </p:pic>
      <p:sp>
        <p:nvSpPr>
          <p:cNvPr id="85005" name="Rectangle 13"/>
          <p:cNvSpPr>
            <a:spLocks noChangeArrowheads="1"/>
          </p:cNvSpPr>
          <p:nvPr/>
        </p:nvSpPr>
        <p:spPr bwMode="auto">
          <a:xfrm>
            <a:off x="2906713" y="2449513"/>
            <a:ext cx="5553075" cy="187325"/>
          </a:xfrm>
          <a:prstGeom prst="rect">
            <a:avLst/>
          </a:prstGeom>
          <a:noFill/>
          <a:ln w="38160">
            <a:solidFill>
              <a:srgbClr val="FF0000"/>
            </a:solidFill>
            <a:miter lim="800000"/>
            <a:headEnd/>
            <a:tailEnd/>
          </a:ln>
          <a:effectLst/>
        </p:spPr>
        <p:txBody>
          <a:bodyPr wrap="none" anchor="ctr"/>
          <a:lstStyle/>
          <a:p>
            <a:endParaRPr lang="en-US"/>
          </a:p>
        </p:txBody>
      </p:sp>
      <p:sp>
        <p:nvSpPr>
          <p:cNvPr id="85006" name="Text Box 14"/>
          <p:cNvSpPr txBox="1">
            <a:spLocks noChangeArrowheads="1"/>
          </p:cNvSpPr>
          <p:nvPr/>
        </p:nvSpPr>
        <p:spPr bwMode="auto">
          <a:xfrm>
            <a:off x="107950" y="4076700"/>
            <a:ext cx="2178050" cy="2014538"/>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cs typeface="Arial" charset="0"/>
              </a:rPr>
              <a:t>With a tracking array, detected gamma-rays can be sorted in few degrees </a:t>
            </a:r>
            <a:r>
              <a:rPr lang="el-GR" sz="1800">
                <a:solidFill>
                  <a:srgbClr val="000000"/>
                </a:solidFill>
                <a:cs typeface="Arial" charset="0"/>
              </a:rPr>
              <a:t>θ</a:t>
            </a:r>
            <a:r>
              <a:rPr lang="en-US" sz="1800">
                <a:solidFill>
                  <a:srgbClr val="000000"/>
                </a:solidFill>
                <a:cs typeface="Arial" charset="0"/>
              </a:rPr>
              <a:t> “slices” with a continuous distribution </a:t>
            </a:r>
          </a:p>
        </p:txBody>
      </p:sp>
      <p:sp>
        <p:nvSpPr>
          <p:cNvPr id="85007" name="Text Box 15"/>
          <p:cNvSpPr txBox="1">
            <a:spLocks noChangeArrowheads="1"/>
          </p:cNvSpPr>
          <p:nvPr/>
        </p:nvSpPr>
        <p:spPr bwMode="auto">
          <a:xfrm>
            <a:off x="323850" y="6372225"/>
            <a:ext cx="2087563" cy="306388"/>
          </a:xfrm>
          <a:prstGeom prst="rect">
            <a:avLst/>
          </a:prstGeom>
          <a:solidFill>
            <a:srgbClr val="00B0F0"/>
          </a:solidFill>
          <a:ln w="9525">
            <a:noFill/>
            <a:round/>
            <a:headEnd/>
            <a:tailEnd/>
          </a:ln>
          <a:effectLst>
            <a:outerShdw dist="38184" dir="8100000" algn="ctr" rotWithShape="0">
              <a:srgbClr val="808080">
                <a:alpha val="40033"/>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400" b="1">
                <a:solidFill>
                  <a:srgbClr val="000000"/>
                </a:solidFill>
                <a:ea typeface="ＭＳ Ｐゴシック" charset="0"/>
                <a:cs typeface="ＭＳ Ｐゴシック" charset="0"/>
              </a:rPr>
              <a:t>C.Michelagnoli et al.</a:t>
            </a:r>
          </a:p>
        </p:txBody>
      </p:sp>
      <p:sp>
        <p:nvSpPr>
          <p:cNvPr id="17" name="Rectangle 16"/>
          <p:cNvSpPr/>
          <p:nvPr/>
        </p:nvSpPr>
        <p:spPr bwMode="auto">
          <a:xfrm>
            <a:off x="228600" y="5181600"/>
            <a:ext cx="1981200" cy="914400"/>
          </a:xfrm>
          <a:prstGeom prst="rect">
            <a:avLst/>
          </a:prstGeom>
          <a:solidFill>
            <a:srgbClr val="C00000">
              <a:alpha val="20000"/>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18" name="Oval 17"/>
          <p:cNvSpPr/>
          <p:nvPr/>
        </p:nvSpPr>
        <p:spPr bwMode="auto">
          <a:xfrm>
            <a:off x="2971800" y="4572000"/>
            <a:ext cx="1143000" cy="1447800"/>
          </a:xfrm>
          <a:prstGeom prst="ellipse">
            <a:avLst/>
          </a:prstGeom>
          <a:solidFill>
            <a:srgbClr val="FF0000">
              <a:alpha val="20000"/>
            </a:srgbClr>
          </a:solidFill>
          <a:ln w="762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7" name="Text Box 1"/>
          <p:cNvSpPr txBox="1">
            <a:spLocks noChangeArrowheads="1"/>
          </p:cNvSpPr>
          <p:nvPr/>
        </p:nvSpPr>
        <p:spPr bwMode="auto">
          <a:xfrm>
            <a:off x="0" y="-9991"/>
            <a:ext cx="9143999" cy="540790"/>
          </a:xfrm>
          <a:prstGeom prst="rect">
            <a:avLst/>
          </a:prstGeom>
          <a:solidFill>
            <a:srgbClr val="000000"/>
          </a:solidFill>
          <a:ln w="9525">
            <a:noFill/>
            <a:round/>
            <a:headEnd/>
            <a:tailEnd/>
          </a:ln>
          <a:effectLst/>
        </p:spPr>
        <p:txBody>
          <a:bodyPr wrap="squar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dirty="0">
                <a:solidFill>
                  <a:srgbClr val="FFFFFF"/>
                </a:solidFill>
                <a:cs typeface="Arial" charset="0"/>
              </a:rPr>
              <a:t>THE 6.79-MeV LEVEL IN </a:t>
            </a:r>
            <a:r>
              <a:rPr lang="it-IT" sz="2900" b="1" baseline="30000" dirty="0">
                <a:solidFill>
                  <a:srgbClr val="FFFFFF"/>
                </a:solidFill>
                <a:cs typeface="Arial" charset="0"/>
              </a:rPr>
              <a:t>15</a:t>
            </a:r>
            <a:r>
              <a:rPr lang="it-IT" sz="2900" b="1" dirty="0">
                <a:solidFill>
                  <a:srgbClr val="FFFFFF"/>
                </a:solidFill>
                <a:cs typeface="Arial" charset="0"/>
              </a:rPr>
              <a:t>O</a:t>
            </a:r>
          </a:p>
        </p:txBody>
      </p:sp>
      <p:pic>
        <p:nvPicPr>
          <p:cNvPr id="86018" name="Picture 2"/>
          <p:cNvPicPr>
            <a:picLocks noChangeAspect="1" noChangeArrowheads="1"/>
          </p:cNvPicPr>
          <p:nvPr/>
        </p:nvPicPr>
        <p:blipFill>
          <a:blip r:embed="rId3"/>
          <a:srcRect/>
          <a:stretch>
            <a:fillRect/>
          </a:stretch>
        </p:blipFill>
        <p:spPr bwMode="auto">
          <a:xfrm>
            <a:off x="1608138" y="904875"/>
            <a:ext cx="7164387" cy="5724525"/>
          </a:xfrm>
          <a:prstGeom prst="rect">
            <a:avLst/>
          </a:prstGeom>
          <a:noFill/>
          <a:ln w="9525">
            <a:noFill/>
            <a:round/>
            <a:headEnd/>
            <a:tailEnd/>
          </a:ln>
          <a:effectLst/>
        </p:spPr>
      </p:pic>
      <p:pic>
        <p:nvPicPr>
          <p:cNvPr id="86019" name="Picture 3"/>
          <p:cNvPicPr>
            <a:picLocks noChangeAspect="1" noChangeArrowheads="1"/>
          </p:cNvPicPr>
          <p:nvPr/>
        </p:nvPicPr>
        <p:blipFill>
          <a:blip r:embed="rId4"/>
          <a:srcRect l="7466" t="37030" r="78589" b="1831"/>
          <a:stretch>
            <a:fillRect/>
          </a:stretch>
        </p:blipFill>
        <p:spPr bwMode="auto">
          <a:xfrm>
            <a:off x="250825" y="822325"/>
            <a:ext cx="1069975" cy="3106738"/>
          </a:xfrm>
          <a:prstGeom prst="rect">
            <a:avLst/>
          </a:prstGeom>
          <a:noFill/>
          <a:ln w="9525">
            <a:noFill/>
            <a:round/>
            <a:headEnd/>
            <a:tailEnd/>
          </a:ln>
          <a:effectLst/>
        </p:spPr>
      </p:pic>
      <p:sp>
        <p:nvSpPr>
          <p:cNvPr id="86020" name="Text Box 4"/>
          <p:cNvSpPr txBox="1">
            <a:spLocks noChangeArrowheads="1"/>
          </p:cNvSpPr>
          <p:nvPr/>
        </p:nvSpPr>
        <p:spPr bwMode="auto">
          <a:xfrm>
            <a:off x="320675" y="3787775"/>
            <a:ext cx="938213" cy="642938"/>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baseline="30000">
                <a:solidFill>
                  <a:srgbClr val="FF0000"/>
                </a:solidFill>
                <a:latin typeface="Maiandra GD" charset="0"/>
                <a:cs typeface="Arial" charset="0"/>
              </a:rPr>
              <a:t>15</a:t>
            </a:r>
            <a:r>
              <a:rPr lang="en-US" sz="3600" b="1">
                <a:solidFill>
                  <a:srgbClr val="FF0000"/>
                </a:solidFill>
                <a:latin typeface="Maiandra GD" charset="0"/>
                <a:cs typeface="Arial" charset="0"/>
              </a:rPr>
              <a:t>O</a:t>
            </a:r>
          </a:p>
        </p:txBody>
      </p:sp>
      <p:sp>
        <p:nvSpPr>
          <p:cNvPr id="86021" name="Text Box 5"/>
          <p:cNvSpPr txBox="1">
            <a:spLocks noChangeArrowheads="1"/>
          </p:cNvSpPr>
          <p:nvPr/>
        </p:nvSpPr>
        <p:spPr bwMode="auto">
          <a:xfrm>
            <a:off x="3479800" y="1185863"/>
            <a:ext cx="1049338" cy="425450"/>
          </a:xfrm>
          <a:prstGeom prst="rect">
            <a:avLst/>
          </a:prstGeom>
          <a:noFill/>
          <a:ln w="9525">
            <a:noFill/>
            <a:round/>
            <a:headEnd/>
            <a:tailEnd/>
          </a:ln>
          <a:effec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a:solidFill>
                  <a:srgbClr val="0000FF"/>
                </a:solidFill>
                <a:latin typeface="Comic Sans MS" charset="0"/>
                <a:ea typeface="DejaVu Sans" charset="0"/>
                <a:cs typeface="DejaVu Sans" charset="0"/>
              </a:rPr>
              <a:t>1.1 fs</a:t>
            </a:r>
          </a:p>
        </p:txBody>
      </p:sp>
      <p:sp>
        <p:nvSpPr>
          <p:cNvPr id="86022" name="Line 6"/>
          <p:cNvSpPr>
            <a:spLocks noChangeShapeType="1"/>
          </p:cNvSpPr>
          <p:nvPr/>
        </p:nvSpPr>
        <p:spPr bwMode="auto">
          <a:xfrm flipH="1">
            <a:off x="2932113" y="1443038"/>
            <a:ext cx="577850" cy="77787"/>
          </a:xfrm>
          <a:prstGeom prst="line">
            <a:avLst/>
          </a:prstGeom>
          <a:noFill/>
          <a:ln w="9360">
            <a:solidFill>
              <a:srgbClr val="0000FF"/>
            </a:solidFill>
            <a:miter lim="800000"/>
            <a:headEnd/>
            <a:tailEnd type="triangle" w="med" len="med"/>
          </a:ln>
          <a:effectLst/>
        </p:spPr>
        <p:txBody>
          <a:bodyPr/>
          <a:lstStyle/>
          <a:p>
            <a:endParaRPr lang="en-US"/>
          </a:p>
        </p:txBody>
      </p:sp>
      <p:sp>
        <p:nvSpPr>
          <p:cNvPr id="86023" name="Line 7"/>
          <p:cNvSpPr>
            <a:spLocks noChangeShapeType="1"/>
          </p:cNvSpPr>
          <p:nvPr/>
        </p:nvSpPr>
        <p:spPr bwMode="auto">
          <a:xfrm flipH="1">
            <a:off x="2795588" y="1062038"/>
            <a:ext cx="714375" cy="381000"/>
          </a:xfrm>
          <a:prstGeom prst="line">
            <a:avLst/>
          </a:prstGeom>
          <a:noFill/>
          <a:ln w="9360">
            <a:solidFill>
              <a:srgbClr val="FF0000"/>
            </a:solidFill>
            <a:miter lim="800000"/>
            <a:headEnd/>
            <a:tailEnd type="triangle" w="med" len="med"/>
          </a:ln>
          <a:effectLst/>
        </p:spPr>
        <p:txBody>
          <a:bodyPr/>
          <a:lstStyle/>
          <a:p>
            <a:endParaRPr lang="en-US"/>
          </a:p>
        </p:txBody>
      </p:sp>
      <p:sp>
        <p:nvSpPr>
          <p:cNvPr id="86024" name="Text Box 8"/>
          <p:cNvSpPr txBox="1">
            <a:spLocks noChangeArrowheads="1"/>
          </p:cNvSpPr>
          <p:nvPr/>
        </p:nvSpPr>
        <p:spPr bwMode="auto">
          <a:xfrm>
            <a:off x="3508375" y="1677988"/>
            <a:ext cx="993775" cy="425450"/>
          </a:xfrm>
          <a:prstGeom prst="rect">
            <a:avLst/>
          </a:prstGeom>
          <a:noFill/>
          <a:ln w="9525">
            <a:noFill/>
            <a:round/>
            <a:headEnd/>
            <a:tailEnd/>
          </a:ln>
          <a:effec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a:solidFill>
                  <a:srgbClr val="FF00FF"/>
                </a:solidFill>
                <a:latin typeface="Comic Sans MS" charset="0"/>
                <a:ea typeface="DejaVu Sans" charset="0"/>
                <a:cs typeface="DejaVu Sans" charset="0"/>
              </a:rPr>
              <a:t>4 fs</a:t>
            </a:r>
          </a:p>
        </p:txBody>
      </p:sp>
      <p:sp>
        <p:nvSpPr>
          <p:cNvPr id="86025" name="Line 9"/>
          <p:cNvSpPr>
            <a:spLocks noChangeShapeType="1"/>
          </p:cNvSpPr>
          <p:nvPr/>
        </p:nvSpPr>
        <p:spPr bwMode="auto">
          <a:xfrm flipH="1">
            <a:off x="3116263" y="2020888"/>
            <a:ext cx="398462" cy="82550"/>
          </a:xfrm>
          <a:prstGeom prst="line">
            <a:avLst/>
          </a:prstGeom>
          <a:noFill/>
          <a:ln w="9360">
            <a:solidFill>
              <a:srgbClr val="FF00FF"/>
            </a:solidFill>
            <a:miter lim="800000"/>
            <a:headEnd/>
            <a:tailEnd type="triangle" w="med" len="med"/>
          </a:ln>
          <a:effectLst/>
        </p:spPr>
        <p:txBody>
          <a:bodyPr/>
          <a:lstStyle/>
          <a:p>
            <a:endParaRPr lang="en-US"/>
          </a:p>
        </p:txBody>
      </p:sp>
      <p:sp>
        <p:nvSpPr>
          <p:cNvPr id="86026" name="Text Box 10"/>
          <p:cNvSpPr txBox="1">
            <a:spLocks noChangeArrowheads="1"/>
          </p:cNvSpPr>
          <p:nvPr/>
        </p:nvSpPr>
        <p:spPr bwMode="auto">
          <a:xfrm>
            <a:off x="3479800" y="822325"/>
            <a:ext cx="728663" cy="425450"/>
          </a:xfrm>
          <a:prstGeom prst="rect">
            <a:avLst/>
          </a:prstGeom>
          <a:noFill/>
          <a:ln w="9525">
            <a:noFill/>
            <a:round/>
            <a:headEnd/>
            <a:tailEnd/>
          </a:ln>
          <a:effectLst/>
        </p:spPr>
        <p:txBody>
          <a:bodyPr lIns="90000" tIns="45000" rIns="90000" bIns="450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a:solidFill>
                  <a:srgbClr val="FF0000"/>
                </a:solidFill>
                <a:latin typeface="Comic Sans MS" charset="0"/>
                <a:ea typeface="DejaVu Sans" charset="0"/>
                <a:cs typeface="DejaVu Sans" charset="0"/>
              </a:rPr>
              <a:t>0 fs</a:t>
            </a:r>
          </a:p>
        </p:txBody>
      </p:sp>
      <p:sp>
        <p:nvSpPr>
          <p:cNvPr id="86028" name="Text Box 12"/>
          <p:cNvSpPr txBox="1">
            <a:spLocks noChangeArrowheads="1"/>
          </p:cNvSpPr>
          <p:nvPr/>
        </p:nvSpPr>
        <p:spPr bwMode="auto">
          <a:xfrm>
            <a:off x="-252413" y="4233863"/>
            <a:ext cx="2185988" cy="917575"/>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Transfer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0000"/>
                </a:solidFill>
                <a:ea typeface="ＭＳ Ｐゴシック" charset="0"/>
                <a:cs typeface="ＭＳ Ｐゴシック" charset="0"/>
              </a:rPr>
              <a:t>CN reaction </a:t>
            </a:r>
          </a:p>
        </p:txBody>
      </p:sp>
      <p:pic>
        <p:nvPicPr>
          <p:cNvPr id="86029" name="Picture 13"/>
          <p:cNvPicPr>
            <a:picLocks noChangeAspect="1" noChangeArrowheads="1"/>
          </p:cNvPicPr>
          <p:nvPr/>
        </p:nvPicPr>
        <p:blipFill>
          <a:blip r:embed="rId5"/>
          <a:srcRect l="4886" t="12526" r="20203" b="19191"/>
          <a:stretch>
            <a:fillRect/>
          </a:stretch>
        </p:blipFill>
        <p:spPr bwMode="auto">
          <a:xfrm>
            <a:off x="0" y="5230813"/>
            <a:ext cx="1631950" cy="1150937"/>
          </a:xfrm>
          <a:prstGeom prst="rect">
            <a:avLst/>
          </a:prstGeom>
          <a:noFill/>
          <a:ln w="9525">
            <a:noFill/>
            <a:round/>
            <a:headEnd/>
            <a:tailEnd/>
          </a:ln>
          <a:effectLst/>
        </p:spPr>
      </p:pic>
      <p:sp>
        <p:nvSpPr>
          <p:cNvPr id="86030" name="Text Box 14"/>
          <p:cNvSpPr txBox="1">
            <a:spLocks noChangeArrowheads="1"/>
          </p:cNvSpPr>
          <p:nvPr/>
        </p:nvSpPr>
        <p:spPr bwMode="auto">
          <a:xfrm>
            <a:off x="3124200" y="3810000"/>
            <a:ext cx="3733800" cy="710067"/>
          </a:xfrm>
          <a:prstGeom prst="rect">
            <a:avLst/>
          </a:prstGeom>
          <a:solidFill>
            <a:schemeClr val="tx1"/>
          </a:solidFill>
          <a:ln w="9525">
            <a:no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further details: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C.Michelagnoli TALK @INPC</a:t>
            </a:r>
            <a:endParaRPr lang="it-IT" sz="2000" b="1" dirty="0">
              <a:solidFill>
                <a:srgbClr val="FF0000"/>
              </a:solidFill>
              <a:ea typeface="ＭＳ Ｐゴシック" charset="0"/>
              <a:cs typeface="ＭＳ Ｐゴシック" charset="0"/>
            </a:endParaRPr>
          </a:p>
        </p:txBody>
      </p:sp>
      <p:sp>
        <p:nvSpPr>
          <p:cNvPr id="15" name="Text Box 28"/>
          <p:cNvSpPr txBox="1">
            <a:spLocks noChangeArrowheads="1"/>
          </p:cNvSpPr>
          <p:nvPr/>
        </p:nvSpPr>
        <p:spPr bwMode="auto">
          <a:xfrm>
            <a:off x="8229600" y="260350"/>
            <a:ext cx="9144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Lifetime</a:t>
            </a:r>
            <a:endParaRPr lang="it-IT" sz="1200" cap="all" dirty="0">
              <a:latin typeface="Times New Roman" pitchFamily="16" charset="0"/>
              <a:ea typeface="ＭＳ Ｐゴシック" charset="0"/>
              <a:cs typeface="ＭＳ Ｐゴシック"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p>
            <a:r>
              <a:rPr lang="en-US" smtClean="0"/>
              <a:t>03/15/13</a:t>
            </a:r>
            <a:endParaRPr lang="en-US"/>
          </a:p>
        </p:txBody>
      </p:sp>
      <p:sp>
        <p:nvSpPr>
          <p:cNvPr id="3" name="Text Box 1"/>
          <p:cNvSpPr txBox="1">
            <a:spLocks noChangeArrowheads="1"/>
          </p:cNvSpPr>
          <p:nvPr/>
        </p:nvSpPr>
        <p:spPr bwMode="auto">
          <a:xfrm>
            <a:off x="0" y="2819400"/>
            <a:ext cx="9144000" cy="1143000"/>
          </a:xfrm>
          <a:prstGeom prst="rect">
            <a:avLst/>
          </a:prstGeom>
          <a:solidFill>
            <a:srgbClr val="00B050"/>
          </a:solidFill>
          <a:ln w="9525">
            <a:noFill/>
            <a:round/>
            <a:headEnd/>
            <a:tailEnd/>
          </a:ln>
          <a:effectLst/>
        </p:spPr>
        <p:txBody>
          <a:bodyPr lIns="90000" tIns="46800" rIns="90000" bIns="46800" anchor="ctr"/>
          <a:lstStyle/>
          <a:p>
            <a:pPr marL="514350" indent="-514350" algn="ct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6000" b="1" dirty="0" smtClean="0">
                <a:solidFill>
                  <a:srgbClr val="FFFFFF"/>
                </a:solidFill>
                <a:cs typeface="Arial" charset="0"/>
              </a:rPr>
              <a:t>Higher energy regime</a:t>
            </a:r>
            <a:endParaRPr lang="it-IT" sz="6000" b="1" dirty="0">
              <a:solidFill>
                <a:srgbClr val="FFFFFF"/>
              </a:solidFill>
              <a:cs typeface="Arial"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7041" name="Group 1"/>
          <p:cNvGrpSpPr>
            <a:grpSpLocks/>
          </p:cNvGrpSpPr>
          <p:nvPr/>
        </p:nvGrpSpPr>
        <p:grpSpPr bwMode="auto">
          <a:xfrm>
            <a:off x="250825" y="1773238"/>
            <a:ext cx="4594225" cy="2659062"/>
            <a:chOff x="158" y="1117"/>
            <a:chExt cx="2894" cy="1675"/>
          </a:xfrm>
        </p:grpSpPr>
        <p:grpSp>
          <p:nvGrpSpPr>
            <p:cNvPr id="87042" name="Group 2"/>
            <p:cNvGrpSpPr>
              <a:grpSpLocks/>
            </p:cNvGrpSpPr>
            <p:nvPr/>
          </p:nvGrpSpPr>
          <p:grpSpPr bwMode="auto">
            <a:xfrm>
              <a:off x="158" y="1117"/>
              <a:ext cx="2894" cy="1675"/>
              <a:chOff x="158" y="1117"/>
              <a:chExt cx="2894" cy="1675"/>
            </a:xfrm>
          </p:grpSpPr>
          <p:pic>
            <p:nvPicPr>
              <p:cNvPr id="87043" name="Picture 3"/>
              <p:cNvPicPr>
                <a:picLocks noChangeAspect="1" noChangeArrowheads="1"/>
              </p:cNvPicPr>
              <p:nvPr/>
            </p:nvPicPr>
            <p:blipFill>
              <a:blip r:embed="rId3"/>
              <a:srcRect/>
              <a:stretch>
                <a:fillRect/>
              </a:stretch>
            </p:blipFill>
            <p:spPr bwMode="auto">
              <a:xfrm>
                <a:off x="158" y="1117"/>
                <a:ext cx="2894" cy="1675"/>
              </a:xfrm>
              <a:prstGeom prst="rect">
                <a:avLst/>
              </a:prstGeom>
              <a:noFill/>
              <a:ln w="9525">
                <a:noFill/>
                <a:round/>
                <a:headEnd/>
                <a:tailEnd/>
              </a:ln>
              <a:effectLst/>
            </p:spPr>
          </p:pic>
          <p:sp>
            <p:nvSpPr>
              <p:cNvPr id="87044" name="Text Box 4"/>
              <p:cNvSpPr txBox="1">
                <a:spLocks noChangeArrowheads="1"/>
              </p:cNvSpPr>
              <p:nvPr/>
            </p:nvSpPr>
            <p:spPr bwMode="auto">
              <a:xfrm>
                <a:off x="374" y="1132"/>
                <a:ext cx="2661" cy="1475"/>
              </a:xfrm>
              <a:prstGeom prst="rect">
                <a:avLst/>
              </a:prstGeom>
              <a:noFill/>
              <a:ln w="9525">
                <a:noFill/>
                <a:round/>
                <a:headEnd/>
                <a:tailEnd/>
              </a:ln>
              <a:effectLst/>
            </p:spPr>
            <p:txBody>
              <a:bodyPr wrap="none" anchor="ctr"/>
              <a:lstStyle/>
              <a:p>
                <a:endParaRPr lang="en-US"/>
              </a:p>
            </p:txBody>
          </p:sp>
        </p:grpSp>
        <p:pic>
          <p:nvPicPr>
            <p:cNvPr id="87045" name="Picture 5"/>
            <p:cNvPicPr>
              <a:picLocks noChangeAspect="1" noChangeArrowheads="1"/>
            </p:cNvPicPr>
            <p:nvPr/>
          </p:nvPicPr>
          <p:blipFill>
            <a:blip r:embed="rId4"/>
            <a:srcRect/>
            <a:stretch>
              <a:fillRect/>
            </a:stretch>
          </p:blipFill>
          <p:spPr bwMode="auto">
            <a:xfrm>
              <a:off x="506" y="1359"/>
              <a:ext cx="1362" cy="1234"/>
            </a:xfrm>
            <a:prstGeom prst="rect">
              <a:avLst/>
            </a:prstGeom>
            <a:noFill/>
            <a:ln w="9525">
              <a:noFill/>
              <a:round/>
              <a:headEnd/>
              <a:tailEnd/>
            </a:ln>
            <a:effectLst/>
          </p:spPr>
        </p:pic>
        <p:sp>
          <p:nvSpPr>
            <p:cNvPr id="87046" name="Text Box 6"/>
            <p:cNvSpPr txBox="1">
              <a:spLocks noChangeArrowheads="1"/>
            </p:cNvSpPr>
            <p:nvPr/>
          </p:nvSpPr>
          <p:spPr bwMode="auto">
            <a:xfrm rot="18120000">
              <a:off x="1438" y="1616"/>
              <a:ext cx="473" cy="327"/>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Symbol" charset="2"/>
                  <a:ea typeface="ＭＳ Ｐゴシック" charset="0"/>
                  <a:cs typeface="ＭＳ Ｐゴシック" charset="0"/>
                </a:rPr>
                <a:t></a:t>
              </a:r>
              <a:r>
                <a:rPr lang="en-US" sz="1400" b="1">
                  <a:solidFill>
                    <a:srgbClr val="000000"/>
                  </a:solidFill>
                  <a:latin typeface="Comic Sans MS" charset="0"/>
                  <a:ea typeface="ＭＳ Ｐゴシック" charset="0"/>
                  <a:cs typeface="ＭＳ Ｐゴシック" charset="0"/>
                </a:rPr>
                <a:t>flow</a:t>
              </a:r>
            </a:p>
          </p:txBody>
        </p:sp>
        <p:sp>
          <p:nvSpPr>
            <p:cNvPr id="87047" name="AutoShape 7"/>
            <p:cNvSpPr>
              <a:spLocks noChangeArrowheads="1"/>
            </p:cNvSpPr>
            <p:nvPr/>
          </p:nvSpPr>
          <p:spPr bwMode="auto">
            <a:xfrm rot="180000">
              <a:off x="1323" y="1384"/>
              <a:ext cx="488" cy="712"/>
            </a:xfrm>
            <a:custGeom>
              <a:avLst/>
              <a:gdLst>
                <a:gd name="T0" fmla="*/ 36183 w 694"/>
                <a:gd name="T1" fmla="*/ 338094 h 1070"/>
                <a:gd name="T2" fmla="*/ 48896 w 694"/>
                <a:gd name="T3" fmla="*/ 277229 h 1070"/>
                <a:gd name="T4" fmla="*/ 69921 w 694"/>
                <a:gd name="T5" fmla="*/ 201773 h 1070"/>
                <a:gd name="T6" fmla="*/ 76278 w 694"/>
                <a:gd name="T7" fmla="*/ 142992 h 1070"/>
                <a:gd name="T8" fmla="*/ 106593 w 694"/>
                <a:gd name="T9" fmla="*/ 83794 h 1070"/>
                <a:gd name="T10" fmla="*/ 198518 w 694"/>
                <a:gd name="T11" fmla="*/ 17509 h 1070"/>
                <a:gd name="T12" fmla="*/ 303155 w 694"/>
                <a:gd name="T13" fmla="*/ 17509 h 1070"/>
                <a:gd name="T14" fmla="*/ 336894 w 694"/>
                <a:gd name="T15" fmla="*/ 123815 h 1070"/>
                <a:gd name="T16" fmla="*/ 288487 w 694"/>
                <a:gd name="T17" fmla="*/ 245129 h 1070"/>
                <a:gd name="T18" fmla="*/ 263060 w 694"/>
                <a:gd name="T19" fmla="*/ 309329 h 1070"/>
                <a:gd name="T20" fmla="*/ 196073 w 694"/>
                <a:gd name="T21" fmla="*/ 359771 h 1070"/>
                <a:gd name="T22" fmla="*/ 103660 w 694"/>
                <a:gd name="T23" fmla="*/ 406046 h 1070"/>
                <a:gd name="T24" fmla="*/ 11246 w 694"/>
                <a:gd name="T25" fmla="*/ 434811 h 1070"/>
                <a:gd name="T26" fmla="*/ 36183 w 694"/>
                <a:gd name="T27" fmla="*/ 338094 h 1070"/>
                <a:gd name="T28" fmla="*/ 0 w 694"/>
                <a:gd name="T29" fmla="*/ 0 h 1070"/>
                <a:gd name="T30" fmla="*/ 694 w 694"/>
                <a:gd name="T31" fmla="*/ 107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94" h="1070">
                  <a:moveTo>
                    <a:pt x="74" y="811"/>
                  </a:moveTo>
                  <a:cubicBezTo>
                    <a:pt x="87" y="749"/>
                    <a:pt x="89" y="719"/>
                    <a:pt x="100" y="665"/>
                  </a:cubicBezTo>
                  <a:cubicBezTo>
                    <a:pt x="111" y="611"/>
                    <a:pt x="134" y="538"/>
                    <a:pt x="143" y="484"/>
                  </a:cubicBezTo>
                  <a:cubicBezTo>
                    <a:pt x="152" y="430"/>
                    <a:pt x="144" y="390"/>
                    <a:pt x="156" y="343"/>
                  </a:cubicBezTo>
                  <a:cubicBezTo>
                    <a:pt x="168" y="296"/>
                    <a:pt x="177" y="251"/>
                    <a:pt x="218" y="201"/>
                  </a:cubicBezTo>
                  <a:cubicBezTo>
                    <a:pt x="260" y="152"/>
                    <a:pt x="340" y="69"/>
                    <a:pt x="406" y="42"/>
                  </a:cubicBezTo>
                  <a:cubicBezTo>
                    <a:pt x="473" y="16"/>
                    <a:pt x="572" y="0"/>
                    <a:pt x="620" y="42"/>
                  </a:cubicBezTo>
                  <a:cubicBezTo>
                    <a:pt x="666" y="86"/>
                    <a:pt x="694" y="206"/>
                    <a:pt x="689" y="297"/>
                  </a:cubicBezTo>
                  <a:cubicBezTo>
                    <a:pt x="684" y="388"/>
                    <a:pt x="615" y="514"/>
                    <a:pt x="590" y="588"/>
                  </a:cubicBezTo>
                  <a:cubicBezTo>
                    <a:pt x="565" y="662"/>
                    <a:pt x="569" y="696"/>
                    <a:pt x="538" y="742"/>
                  </a:cubicBezTo>
                  <a:cubicBezTo>
                    <a:pt x="507" y="788"/>
                    <a:pt x="455" y="824"/>
                    <a:pt x="401" y="863"/>
                  </a:cubicBezTo>
                  <a:cubicBezTo>
                    <a:pt x="347" y="902"/>
                    <a:pt x="275" y="944"/>
                    <a:pt x="212" y="974"/>
                  </a:cubicBezTo>
                  <a:cubicBezTo>
                    <a:pt x="149" y="1004"/>
                    <a:pt x="46" y="1070"/>
                    <a:pt x="23" y="1043"/>
                  </a:cubicBezTo>
                  <a:cubicBezTo>
                    <a:pt x="0" y="1016"/>
                    <a:pt x="64" y="859"/>
                    <a:pt x="74" y="811"/>
                  </a:cubicBezTo>
                  <a:close/>
                </a:path>
              </a:pathLst>
            </a:custGeom>
            <a:solidFill>
              <a:srgbClr val="CCFFCC"/>
            </a:solidFill>
            <a:ln w="9525">
              <a:noFill/>
              <a:round/>
              <a:headEnd/>
              <a:tailEnd/>
            </a:ln>
            <a:effectLst/>
          </p:spPr>
          <p:txBody>
            <a:bodyPr wrap="none" anchor="ctr"/>
            <a:lstStyle/>
            <a:p>
              <a:endParaRPr lang="en-US"/>
            </a:p>
          </p:txBody>
        </p:sp>
        <p:sp>
          <p:nvSpPr>
            <p:cNvPr id="87048" name="Text Box 8"/>
            <p:cNvSpPr txBox="1">
              <a:spLocks noChangeArrowheads="1"/>
            </p:cNvSpPr>
            <p:nvPr/>
          </p:nvSpPr>
          <p:spPr bwMode="auto">
            <a:xfrm>
              <a:off x="416" y="1127"/>
              <a:ext cx="2619" cy="365"/>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33CC"/>
                  </a:solidFill>
                  <a:latin typeface="Comic Sans MS" charset="0"/>
                  <a:ea typeface="ＭＳ Ｐゴシック" charset="0"/>
                  <a:cs typeface="ＭＳ Ｐゴシック" charset="0"/>
                </a:rPr>
                <a:t>Loss of selection rules on K with temperature</a:t>
              </a:r>
            </a:p>
          </p:txBody>
        </p:sp>
        <p:grpSp>
          <p:nvGrpSpPr>
            <p:cNvPr id="87049" name="Group 9"/>
            <p:cNvGrpSpPr>
              <a:grpSpLocks/>
            </p:cNvGrpSpPr>
            <p:nvPr/>
          </p:nvGrpSpPr>
          <p:grpSpPr bwMode="auto">
            <a:xfrm>
              <a:off x="1846" y="1493"/>
              <a:ext cx="1170" cy="843"/>
              <a:chOff x="1846" y="1493"/>
              <a:chExt cx="1170" cy="843"/>
            </a:xfrm>
          </p:grpSpPr>
          <p:sp>
            <p:nvSpPr>
              <p:cNvPr id="87050" name="Rectangle 10"/>
              <p:cNvSpPr>
                <a:spLocks noChangeArrowheads="1"/>
              </p:cNvSpPr>
              <p:nvPr/>
            </p:nvSpPr>
            <p:spPr bwMode="auto">
              <a:xfrm>
                <a:off x="2010" y="1493"/>
                <a:ext cx="826" cy="793"/>
              </a:xfrm>
              <a:prstGeom prst="rect">
                <a:avLst/>
              </a:prstGeom>
              <a:solidFill>
                <a:srgbClr val="21B2C9">
                  <a:alpha val="12000"/>
                </a:srgbClr>
              </a:solidFill>
              <a:ln w="38160">
                <a:solidFill>
                  <a:srgbClr val="0033CC"/>
                </a:solidFill>
                <a:miter lim="800000"/>
                <a:headEnd/>
                <a:tailEnd/>
              </a:ln>
              <a:effectLst/>
            </p:spPr>
            <p:txBody>
              <a:bodyPr wrap="none" anchor="ctr"/>
              <a:lstStyle/>
              <a:p>
                <a:endParaRPr lang="en-US"/>
              </a:p>
            </p:txBody>
          </p:sp>
          <p:pic>
            <p:nvPicPr>
              <p:cNvPr id="87051" name="Picture 11"/>
              <p:cNvPicPr>
                <a:picLocks noChangeAspect="1" noChangeArrowheads="1"/>
              </p:cNvPicPr>
              <p:nvPr/>
            </p:nvPicPr>
            <p:blipFill>
              <a:blip r:embed="rId5"/>
              <a:srcRect/>
              <a:stretch>
                <a:fillRect/>
              </a:stretch>
            </p:blipFill>
            <p:spPr bwMode="auto">
              <a:xfrm>
                <a:off x="2151" y="1616"/>
                <a:ext cx="543" cy="423"/>
              </a:xfrm>
              <a:prstGeom prst="rect">
                <a:avLst/>
              </a:prstGeom>
              <a:noFill/>
              <a:ln w="9525">
                <a:noFill/>
                <a:round/>
                <a:headEnd/>
                <a:tailEnd/>
              </a:ln>
              <a:effectLst/>
            </p:spPr>
          </p:pic>
          <p:sp>
            <p:nvSpPr>
              <p:cNvPr id="87052" name="Text Box 12"/>
              <p:cNvSpPr txBox="1">
                <a:spLocks noChangeArrowheads="1"/>
              </p:cNvSpPr>
              <p:nvPr/>
            </p:nvSpPr>
            <p:spPr bwMode="auto">
              <a:xfrm>
                <a:off x="1846" y="1498"/>
                <a:ext cx="1170" cy="173"/>
              </a:xfrm>
              <a:prstGeom prst="rect">
                <a:avLst/>
              </a:prstGeom>
              <a:solidFill>
                <a:srgbClr val="21B2C9">
                  <a:alpha val="10999"/>
                </a:srgbClr>
              </a:solid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a:solidFill>
                      <a:srgbClr val="0033CC"/>
                    </a:solidFill>
                    <a:latin typeface="Gill Sans MT" charset="0"/>
                    <a:ea typeface="ＭＳ Ｐゴシック" charset="0"/>
                    <a:cs typeface="ＭＳ Ｐゴシック" charset="0"/>
                  </a:rPr>
                  <a:t>K–quantum number</a:t>
                </a:r>
              </a:p>
            </p:txBody>
          </p:sp>
          <p:sp>
            <p:nvSpPr>
              <p:cNvPr id="87053" name="Text Box 13"/>
              <p:cNvSpPr txBox="1">
                <a:spLocks noChangeArrowheads="1"/>
              </p:cNvSpPr>
              <p:nvPr/>
            </p:nvSpPr>
            <p:spPr bwMode="auto">
              <a:xfrm>
                <a:off x="1941" y="2048"/>
                <a:ext cx="979" cy="288"/>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33CC"/>
                    </a:solidFill>
                    <a:latin typeface="Comic Sans MS" charset="0"/>
                    <a:ea typeface="ＭＳ Ｐゴシック" charset="0"/>
                    <a:cs typeface="ＭＳ Ｐゴシック" charset="0"/>
                  </a:rPr>
                  <a:t>K is robust at T=0</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33CC"/>
                    </a:solidFill>
                    <a:latin typeface="Comic Sans MS" charset="0"/>
                    <a:ea typeface="ＭＳ Ｐゴシック" charset="0"/>
                    <a:cs typeface="ＭＳ Ｐゴシック" charset="0"/>
                  </a:rPr>
                  <a:t>(K-isomers …)</a:t>
                </a:r>
              </a:p>
            </p:txBody>
          </p:sp>
        </p:grpSp>
        <p:sp>
          <p:nvSpPr>
            <p:cNvPr id="87054" name="Text Box 14"/>
            <p:cNvSpPr txBox="1">
              <a:spLocks noChangeArrowheads="1"/>
            </p:cNvSpPr>
            <p:nvPr/>
          </p:nvSpPr>
          <p:spPr bwMode="auto">
            <a:xfrm rot="18960000">
              <a:off x="1259" y="1631"/>
              <a:ext cx="688" cy="192"/>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33CC"/>
                  </a:solidFill>
                  <a:latin typeface="Comic Sans MS" charset="0"/>
                  <a:ea typeface="ＭＳ Ｐゴシック" charset="0"/>
                  <a:cs typeface="ＭＳ Ｐゴシック" charset="0"/>
                </a:rPr>
                <a:t>Loss of K</a:t>
              </a:r>
            </a:p>
          </p:txBody>
        </p:sp>
      </p:grpSp>
      <p:sp>
        <p:nvSpPr>
          <p:cNvPr id="87055" name="Text Box 15"/>
          <p:cNvSpPr txBox="1">
            <a:spLocks noChangeArrowheads="1"/>
          </p:cNvSpPr>
          <p:nvPr/>
        </p:nvSpPr>
        <p:spPr bwMode="auto">
          <a:xfrm>
            <a:off x="0" y="-12484"/>
            <a:ext cx="9144000" cy="519112"/>
          </a:xfrm>
          <a:prstGeom prst="rect">
            <a:avLst/>
          </a:prstGeom>
          <a:solidFill>
            <a:srgbClr val="000000"/>
          </a:solidFill>
          <a:ln w="9525">
            <a:noFill/>
            <a:round/>
            <a:headEnd/>
            <a:tailEnd/>
          </a:ln>
          <a:effectLst/>
        </p:spPr>
        <p:txBody>
          <a:bodyPr lIns="90000" tIns="46800" rIns="90000" bIns="46800" anchor="ct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smtClean="0">
                <a:solidFill>
                  <a:srgbClr val="FFFFFF"/>
                </a:solidFill>
                <a:latin typeface="Gill Sans MT" charset="0"/>
                <a:ea typeface="ＭＳ Ｐゴシック" charset="0"/>
                <a:cs typeface="ＭＳ Ｐゴシック" charset="0"/>
              </a:rPr>
              <a:t>     </a:t>
            </a:r>
            <a:r>
              <a:rPr lang="en-US" sz="2900" b="1" baseline="30000" dirty="0" smtClean="0">
                <a:solidFill>
                  <a:srgbClr val="FFFFFF"/>
                </a:solidFill>
                <a:latin typeface="Gill Sans MT" charset="0"/>
                <a:ea typeface="ＭＳ Ｐゴシック" charset="0"/>
                <a:cs typeface="ＭＳ Ｐゴシック" charset="0"/>
              </a:rPr>
              <a:t>174</a:t>
            </a:r>
            <a:r>
              <a:rPr lang="en-US" sz="2900" b="1" dirty="0" smtClean="0">
                <a:solidFill>
                  <a:srgbClr val="FFFFFF"/>
                </a:solidFill>
                <a:latin typeface="Gill Sans MT" charset="0"/>
                <a:ea typeface="ＭＳ Ｐゴシック" charset="0"/>
                <a:cs typeface="ＭＳ Ｐゴシック" charset="0"/>
              </a:rPr>
              <a:t>W: ORDER-TO-CHAOS TRANSITION</a:t>
            </a:r>
            <a:endParaRPr lang="en-US" sz="2900" b="1" dirty="0">
              <a:solidFill>
                <a:srgbClr val="FFFFFF"/>
              </a:solidFill>
              <a:latin typeface="Gill Sans MT" charset="0"/>
              <a:ea typeface="ＭＳ Ｐゴシック" charset="0"/>
              <a:cs typeface="ＭＳ Ｐゴシック" charset="0"/>
            </a:endParaRPr>
          </a:p>
        </p:txBody>
      </p:sp>
      <p:sp>
        <p:nvSpPr>
          <p:cNvPr id="87056" name="Text Box 16"/>
          <p:cNvSpPr txBox="1">
            <a:spLocks noChangeArrowheads="1"/>
          </p:cNvSpPr>
          <p:nvPr/>
        </p:nvSpPr>
        <p:spPr bwMode="auto">
          <a:xfrm>
            <a:off x="323850" y="992188"/>
            <a:ext cx="4506913" cy="642937"/>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latin typeface="Gill Sans MT" charset="0"/>
                <a:ea typeface="ＭＳ Ｐゴシック" charset="0"/>
                <a:cs typeface="ＭＳ Ｐゴシック" charset="0"/>
              </a:rPr>
              <a:t>High-Spin Fusion Evaporation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aseline="30000">
                <a:solidFill>
                  <a:srgbClr val="000000"/>
                </a:solidFill>
                <a:latin typeface="Gill Sans MT" charset="0"/>
                <a:ea typeface="ＭＳ Ｐゴシック" charset="0"/>
                <a:cs typeface="ＭＳ Ｐゴシック" charset="0"/>
              </a:rPr>
              <a:t>50</a:t>
            </a:r>
            <a:r>
              <a:rPr lang="en-US" sz="1800">
                <a:solidFill>
                  <a:srgbClr val="000000"/>
                </a:solidFill>
                <a:latin typeface="Gill Sans MT" charset="0"/>
                <a:ea typeface="ＭＳ Ｐゴシック" charset="0"/>
                <a:cs typeface="ＭＳ Ｐゴシック" charset="0"/>
              </a:rPr>
              <a:t>Ti on </a:t>
            </a:r>
            <a:r>
              <a:rPr lang="en-US" sz="1800" baseline="30000">
                <a:solidFill>
                  <a:srgbClr val="000000"/>
                </a:solidFill>
                <a:latin typeface="Gill Sans MT" charset="0"/>
                <a:ea typeface="ＭＳ Ｐゴシック" charset="0"/>
                <a:cs typeface="ＭＳ Ｐゴシック" charset="0"/>
              </a:rPr>
              <a:t>128</a:t>
            </a:r>
            <a:r>
              <a:rPr lang="en-US" sz="1800">
                <a:solidFill>
                  <a:srgbClr val="000000"/>
                </a:solidFill>
                <a:latin typeface="Gill Sans MT" charset="0"/>
                <a:ea typeface="ＭＳ Ｐゴシック" charset="0"/>
                <a:cs typeface="ＭＳ Ｐゴシック" charset="0"/>
              </a:rPr>
              <a:t>Te @ 217 MeV</a:t>
            </a:r>
            <a:r>
              <a:rPr lang="it-IT" sz="1800">
                <a:solidFill>
                  <a:srgbClr val="000000"/>
                </a:solidFill>
                <a:latin typeface="Gill Sans MT" charset="0"/>
                <a:ea typeface="ＭＳ Ｐゴシック" charset="0"/>
                <a:cs typeface="ＭＳ Ｐゴシック" charset="0"/>
              </a:rPr>
              <a:t>, I ≥ 60</a:t>
            </a:r>
            <a:r>
              <a:rPr lang="it-IT" sz="1800">
                <a:solidFill>
                  <a:srgbClr val="000000"/>
                </a:solidFill>
                <a:latin typeface="MT Extra" charset="0"/>
                <a:ea typeface="ＭＳ Ｐゴシック" charset="0"/>
                <a:cs typeface="ＭＳ Ｐゴシック" charset="0"/>
              </a:rPr>
              <a:t></a:t>
            </a:r>
          </a:p>
        </p:txBody>
      </p:sp>
      <p:sp>
        <p:nvSpPr>
          <p:cNvPr id="87057" name="Text Box 17"/>
          <p:cNvSpPr txBox="1">
            <a:spLocks noChangeArrowheads="1"/>
          </p:cNvSpPr>
          <p:nvPr/>
        </p:nvSpPr>
        <p:spPr bwMode="auto">
          <a:xfrm>
            <a:off x="6372225" y="6048375"/>
            <a:ext cx="2303463" cy="733425"/>
          </a:xfrm>
          <a:prstGeom prst="rect">
            <a:avLst/>
          </a:prstGeom>
          <a:solidFill>
            <a:srgbClr val="91C6F7"/>
          </a:solidFill>
          <a:ln w="9525">
            <a:noFill/>
            <a:round/>
            <a:headEnd/>
            <a:tailEnd/>
          </a:ln>
          <a:effectLst>
            <a:outerShdw dist="38184" dir="8100000" algn="ctr" rotWithShape="0">
              <a:srgbClr val="808080">
                <a:alpha val="40033"/>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400" b="1" i="1">
                <a:solidFill>
                  <a:srgbClr val="FF0000"/>
                </a:solidFill>
                <a:latin typeface="Gill Sans MT" charset="0"/>
                <a:ea typeface="ＭＳ Ｐゴシック" charset="0"/>
                <a:cs typeface="ＭＳ Ｐゴシック" charset="0"/>
              </a:rPr>
              <a:t>V. Vandone, S. Leoni,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400" b="1" i="1">
                <a:solidFill>
                  <a:srgbClr val="FF0000"/>
                </a:solidFill>
                <a:latin typeface="Gill Sans MT" charset="0"/>
                <a:ea typeface="ＭＳ Ｐゴシック" charset="0"/>
                <a:cs typeface="ＭＳ Ｐゴシック" charset="0"/>
              </a:rPr>
              <a:t>Milano University </a:t>
            </a:r>
          </a:p>
        </p:txBody>
      </p:sp>
      <p:pic>
        <p:nvPicPr>
          <p:cNvPr id="87058" name="Picture 18"/>
          <p:cNvPicPr>
            <a:picLocks noChangeAspect="1" noChangeArrowheads="1"/>
          </p:cNvPicPr>
          <p:nvPr/>
        </p:nvPicPr>
        <p:blipFill>
          <a:blip r:embed="rId6"/>
          <a:srcRect t="16881"/>
          <a:stretch>
            <a:fillRect/>
          </a:stretch>
        </p:blipFill>
        <p:spPr bwMode="auto">
          <a:xfrm>
            <a:off x="5364163" y="1554163"/>
            <a:ext cx="2879725" cy="3192462"/>
          </a:xfrm>
          <a:prstGeom prst="rect">
            <a:avLst/>
          </a:prstGeom>
          <a:noFill/>
          <a:ln w="9525">
            <a:noFill/>
            <a:round/>
            <a:headEnd/>
            <a:tailEnd/>
          </a:ln>
          <a:effectLst/>
        </p:spPr>
      </p:pic>
      <p:sp>
        <p:nvSpPr>
          <p:cNvPr id="87059" name="Text Box 19"/>
          <p:cNvSpPr txBox="1">
            <a:spLocks noChangeArrowheads="1"/>
          </p:cNvSpPr>
          <p:nvPr/>
        </p:nvSpPr>
        <p:spPr bwMode="auto">
          <a:xfrm>
            <a:off x="5854700" y="4581525"/>
            <a:ext cx="3167063" cy="976313"/>
          </a:xfrm>
          <a:prstGeom prst="rect">
            <a:avLst/>
          </a:prstGeom>
          <a:solidFill>
            <a:srgbClr val="91C6F7"/>
          </a:solidFill>
          <a:ln w="9525">
            <a:noFill/>
            <a:round/>
            <a:headEnd/>
            <a:tailEnd/>
          </a:ln>
          <a:effectLst>
            <a:outerShdw dist="38184" dir="8100000" algn="ctr" rotWithShape="0">
              <a:srgbClr val="808080">
                <a:alpha val="40033"/>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Comic Sans MS" charset="0"/>
                <a:ea typeface="ＭＳ Ｐゴシック" charset="0"/>
                <a:cs typeface="ＭＳ Ｐゴシック" charset="0"/>
              </a:rPr>
              <a:t>27 detectors:  5 clusters of BaF</a:t>
            </a:r>
            <a:r>
              <a:rPr lang="en-US" sz="1400" baseline="-25000">
                <a:solidFill>
                  <a:srgbClr val="000000"/>
                </a:solidFill>
                <a:latin typeface="Comic Sans MS" charset="0"/>
                <a:ea typeface="ＭＳ Ｐゴシック" charset="0"/>
                <a:cs typeface="ＭＳ Ｐゴシック" charset="0"/>
              </a:rPr>
              <a:t>2</a:t>
            </a:r>
            <a:r>
              <a:rPr lang="en-US" sz="1400">
                <a:solidFill>
                  <a:srgbClr val="000000"/>
                </a:solidFill>
                <a:latin typeface="Comic Sans MS" charset="0"/>
                <a:ea typeface="ＭＳ Ｐゴシック" charset="0"/>
                <a:cs typeface="ＭＳ Ｐゴシック" charset="0"/>
              </a:rPr>
              <a:t> (3”×3”, exagonal)</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Comic Sans MS" charset="0"/>
                <a:ea typeface="ＭＳ Ｐゴシック" charset="0"/>
                <a:cs typeface="ＭＳ Ｐゴシック" charset="0"/>
              </a:rPr>
              <a:t>Total solid angle: 25% of 4π</a:t>
            </a:r>
            <a:br>
              <a:rPr lang="en-US" sz="1400">
                <a:solidFill>
                  <a:srgbClr val="000000"/>
                </a:solidFill>
                <a:latin typeface="Comic Sans MS" charset="0"/>
                <a:ea typeface="ＭＳ Ｐゴシック" charset="0"/>
                <a:cs typeface="ＭＳ Ｐゴシック" charset="0"/>
              </a:rPr>
            </a:br>
            <a:r>
              <a:rPr lang="en-US" sz="1400">
                <a:solidFill>
                  <a:srgbClr val="000000"/>
                </a:solidFill>
                <a:latin typeface="Comic Sans MS" charset="0"/>
                <a:ea typeface="ＭＳ Ｐゴシック" charset="0"/>
                <a:cs typeface="ＭＳ Ｐゴシック" charset="0"/>
              </a:rPr>
              <a:t>Total efficiency: 16% @ 500keV</a:t>
            </a:r>
          </a:p>
        </p:txBody>
      </p:sp>
      <p:sp>
        <p:nvSpPr>
          <p:cNvPr id="87060" name="Text Box 20"/>
          <p:cNvSpPr txBox="1">
            <a:spLocks noChangeArrowheads="1"/>
          </p:cNvSpPr>
          <p:nvPr/>
        </p:nvSpPr>
        <p:spPr bwMode="auto">
          <a:xfrm>
            <a:off x="6956425" y="865188"/>
            <a:ext cx="2143125" cy="1135062"/>
          </a:xfrm>
          <a:prstGeom prst="rect">
            <a:avLst/>
          </a:prstGeom>
          <a:solidFill>
            <a:srgbClr val="7E9632"/>
          </a:solidFill>
          <a:ln w="9525">
            <a:noFill/>
            <a:round/>
            <a:headEnd/>
            <a:tailEnd/>
          </a:ln>
          <a:effectLst>
            <a:outerShdw dist="38184" dir="8100000" algn="ctr" rotWithShape="0">
              <a:srgbClr val="808080">
                <a:alpha val="40033"/>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Gill Sans MT" charset="0"/>
                <a:ea typeface="ＭＳ Ｐゴシック" charset="0"/>
                <a:cs typeface="ＭＳ Ｐゴシック" charset="0"/>
              </a:rPr>
              <a:t>4 Triple Clusters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Gill Sans MT" charset="0"/>
                <a:ea typeface="ＭＳ Ｐゴシック" charset="0"/>
                <a:cs typeface="ＭＳ Ｐゴシック" charset="0"/>
              </a:rPr>
              <a:t>2 and 3 folds: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Symbol" charset="2"/>
                <a:ea typeface="ＭＳ Ｐゴシック" charset="0"/>
                <a:cs typeface="ＭＳ Ｐゴシック" charset="0"/>
              </a:rPr>
              <a:t></a:t>
            </a:r>
            <a:r>
              <a:rPr lang="en-US" sz="1600" baseline="-25000">
                <a:solidFill>
                  <a:srgbClr val="000000"/>
                </a:solidFill>
                <a:latin typeface="Gill Sans MT" charset="0"/>
                <a:ea typeface="ＭＳ Ｐゴシック" charset="0"/>
                <a:cs typeface="ＭＳ Ｐゴシック" charset="0"/>
              </a:rPr>
              <a:t>2</a:t>
            </a:r>
            <a:r>
              <a:rPr lang="en-US" sz="1600" baseline="-25000">
                <a:solidFill>
                  <a:srgbClr val="000000"/>
                </a:solidFill>
                <a:latin typeface="Symbol" charset="2"/>
                <a:ea typeface="ＭＳ Ｐゴシック" charset="0"/>
                <a:cs typeface="ＭＳ Ｐゴシック" charset="0"/>
              </a:rPr>
              <a:t></a:t>
            </a:r>
            <a:r>
              <a:rPr lang="en-US" sz="1600">
                <a:solidFill>
                  <a:srgbClr val="000000"/>
                </a:solidFill>
                <a:latin typeface="Gill Sans MT" charset="0"/>
                <a:ea typeface="ＭＳ Ｐゴシック" charset="0"/>
                <a:cs typeface="ＭＳ Ｐゴシック" charset="0"/>
              </a:rPr>
              <a:t>=30%, </a:t>
            </a:r>
            <a:r>
              <a:rPr lang="en-US" sz="1600">
                <a:solidFill>
                  <a:srgbClr val="000000"/>
                </a:solidFill>
                <a:latin typeface="Symbol" charset="2"/>
                <a:ea typeface="ＭＳ Ｐゴシック" charset="0"/>
                <a:cs typeface="ＭＳ Ｐゴシック" charset="0"/>
              </a:rPr>
              <a:t></a:t>
            </a:r>
            <a:r>
              <a:rPr lang="en-US" sz="1600" baseline="-25000">
                <a:solidFill>
                  <a:srgbClr val="000000"/>
                </a:solidFill>
                <a:latin typeface="Gill Sans MT" charset="0"/>
                <a:ea typeface="ＭＳ Ｐゴシック" charset="0"/>
                <a:cs typeface="ＭＳ Ｐゴシック" charset="0"/>
              </a:rPr>
              <a:t>3</a:t>
            </a:r>
            <a:r>
              <a:rPr lang="en-US" sz="1600" baseline="-25000">
                <a:solidFill>
                  <a:srgbClr val="000000"/>
                </a:solidFill>
                <a:latin typeface="Symbol" charset="2"/>
                <a:ea typeface="ＭＳ Ｐゴシック" charset="0"/>
                <a:cs typeface="ＭＳ Ｐゴシック" charset="0"/>
              </a:rPr>
              <a:t></a:t>
            </a:r>
            <a:r>
              <a:rPr lang="en-US" sz="1600">
                <a:solidFill>
                  <a:srgbClr val="000000"/>
                </a:solidFill>
                <a:latin typeface="Gill Sans MT" charset="0"/>
                <a:ea typeface="ＭＳ Ｐゴシック" charset="0"/>
                <a:cs typeface="ＭＳ Ｐゴシック" charset="0"/>
              </a:rPr>
              <a:t>=10%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latin typeface="Gill Sans MT" charset="0"/>
                <a:ea typeface="ＭＳ Ｐゴシック" charset="0"/>
                <a:cs typeface="ＭＳ Ｐゴシック" charset="0"/>
              </a:rPr>
              <a:t>(M</a:t>
            </a:r>
            <a:r>
              <a:rPr lang="en-US" sz="1600" baseline="-25000">
                <a:solidFill>
                  <a:srgbClr val="000000"/>
                </a:solidFill>
                <a:latin typeface="Symbol" charset="2"/>
                <a:ea typeface="ＭＳ Ｐゴシック" charset="0"/>
                <a:cs typeface="ＭＳ Ｐゴシック" charset="0"/>
              </a:rPr>
              <a:t></a:t>
            </a:r>
            <a:r>
              <a:rPr lang="en-US" sz="1600">
                <a:solidFill>
                  <a:srgbClr val="000000"/>
                </a:solidFill>
                <a:latin typeface="Gill Sans MT" charset="0"/>
                <a:ea typeface="ＭＳ Ｐゴシック" charset="0"/>
                <a:cs typeface="ＭＳ Ｐゴシック" charset="0"/>
              </a:rPr>
              <a:t> = 30)</a:t>
            </a:r>
          </a:p>
        </p:txBody>
      </p:sp>
      <p:cxnSp>
        <p:nvCxnSpPr>
          <p:cNvPr id="87061" name="AutoShape 21"/>
          <p:cNvCxnSpPr>
            <a:cxnSpLocks noChangeShapeType="1"/>
          </p:cNvCxnSpPr>
          <p:nvPr/>
        </p:nvCxnSpPr>
        <p:spPr bwMode="auto">
          <a:xfrm flipH="1">
            <a:off x="7164388" y="1941513"/>
            <a:ext cx="1439862" cy="1339850"/>
          </a:xfrm>
          <a:prstGeom prst="straightConnector1">
            <a:avLst/>
          </a:prstGeom>
          <a:noFill/>
          <a:ln w="38160">
            <a:solidFill>
              <a:srgbClr val="7E9632"/>
            </a:solidFill>
            <a:miter lim="800000"/>
            <a:headEnd/>
            <a:tailEnd type="triangle" w="med" len="med"/>
          </a:ln>
          <a:effectLst/>
        </p:spPr>
      </p:cxnSp>
      <p:cxnSp>
        <p:nvCxnSpPr>
          <p:cNvPr id="87062" name="AutoShape 22"/>
          <p:cNvCxnSpPr>
            <a:cxnSpLocks noChangeShapeType="1"/>
          </p:cNvCxnSpPr>
          <p:nvPr/>
        </p:nvCxnSpPr>
        <p:spPr bwMode="auto">
          <a:xfrm flipH="1" flipV="1">
            <a:off x="7740650" y="3657600"/>
            <a:ext cx="719138" cy="923925"/>
          </a:xfrm>
          <a:prstGeom prst="straightConnector1">
            <a:avLst/>
          </a:prstGeom>
          <a:noFill/>
          <a:ln w="38160">
            <a:solidFill>
              <a:srgbClr val="59AAF2"/>
            </a:solidFill>
            <a:miter lim="800000"/>
            <a:headEnd/>
            <a:tailEnd type="triangle" w="med" len="med"/>
          </a:ln>
          <a:effectLst/>
        </p:spPr>
      </p:cxnSp>
      <p:sp>
        <p:nvSpPr>
          <p:cNvPr id="87063" name="Text Box 23"/>
          <p:cNvSpPr txBox="1">
            <a:spLocks noChangeArrowheads="1"/>
          </p:cNvSpPr>
          <p:nvPr/>
        </p:nvSpPr>
        <p:spPr bwMode="auto">
          <a:xfrm>
            <a:off x="107950" y="4868863"/>
            <a:ext cx="5543550" cy="173990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Gill Sans MT" charset="0"/>
                <a:ea typeface="ＭＳ Ｐゴシック" charset="0"/>
                <a:cs typeface="ＭＳ Ｐゴシック" charset="0"/>
              </a:rPr>
              <a:t>Goal: populate </a:t>
            </a:r>
            <a:r>
              <a:rPr lang="en-US" sz="1800" baseline="30000">
                <a:solidFill>
                  <a:srgbClr val="000000"/>
                </a:solidFill>
                <a:latin typeface="Gill Sans MT" charset="0"/>
                <a:ea typeface="ＭＳ Ｐゴシック" charset="0"/>
                <a:cs typeface="ＭＳ Ｐゴシック" charset="0"/>
              </a:rPr>
              <a:t>174</a:t>
            </a:r>
            <a:r>
              <a:rPr lang="en-US" sz="1800">
                <a:solidFill>
                  <a:srgbClr val="000000"/>
                </a:solidFill>
                <a:latin typeface="Gill Sans MT" charset="0"/>
                <a:ea typeface="ＭＳ Ｐゴシック" charset="0"/>
                <a:cs typeface="ＭＳ Ｐゴシック" charset="0"/>
              </a:rPr>
              <a:t>W at the </a:t>
            </a:r>
            <a:r>
              <a:rPr lang="en-US" sz="1800" b="1">
                <a:solidFill>
                  <a:srgbClr val="089CA3"/>
                </a:solidFill>
                <a:effectLst>
                  <a:outerShdw blurRad="38100" dist="38100" dir="2700000" algn="tl">
                    <a:srgbClr val="C0C0C0"/>
                  </a:outerShdw>
                </a:effectLst>
                <a:latin typeface="Gill Sans MT" charset="0"/>
                <a:ea typeface="ＭＳ Ｐゴシック" charset="0"/>
                <a:cs typeface="ＭＳ Ｐゴシック" charset="0"/>
              </a:rPr>
              <a:t>highest possible spins </a:t>
            </a:r>
            <a:r>
              <a:rPr lang="en-US" sz="1800">
                <a:solidFill>
                  <a:srgbClr val="000000"/>
                </a:solidFill>
                <a:latin typeface="Gill Sans MT" charset="0"/>
                <a:ea typeface="ＭＳ Ｐゴシック" charset="0"/>
                <a:cs typeface="ＭＳ Ｐゴシック" charset="0"/>
              </a:rPr>
              <a:t>(≥60ћ), in order to make the </a:t>
            </a:r>
            <a:r>
              <a:rPr lang="en-US" sz="1800" b="1">
                <a:solidFill>
                  <a:srgbClr val="04617B"/>
                </a:solidFill>
                <a:latin typeface="Gill Sans MT" charset="0"/>
                <a:ea typeface="ＭＳ Ｐゴシック" charset="0"/>
                <a:cs typeface="ＭＳ Ｐゴシック" charset="0"/>
              </a:rPr>
              <a:t>statistical fluctuation analysis of the ridge-valley structures in the </a:t>
            </a:r>
            <a:r>
              <a:rPr lang="el-GR" sz="1800" b="1">
                <a:solidFill>
                  <a:srgbClr val="04617B"/>
                </a:solidFill>
                <a:latin typeface="Corbel" charset="0"/>
                <a:ea typeface="ＭＳ Ｐゴシック" charset="0"/>
                <a:cs typeface="ＭＳ Ｐゴシック" charset="0"/>
              </a:rPr>
              <a:t>γ</a:t>
            </a:r>
            <a:r>
              <a:rPr lang="en-US" sz="1800" b="1">
                <a:solidFill>
                  <a:srgbClr val="04617B"/>
                </a:solidFill>
                <a:latin typeface="Gill Sans MT" charset="0"/>
                <a:ea typeface="ＭＳ Ｐゴシック" charset="0"/>
                <a:cs typeface="ＭＳ Ｐゴシック" charset="0"/>
              </a:rPr>
              <a:t>-</a:t>
            </a:r>
            <a:r>
              <a:rPr lang="el-GR" sz="1800" b="1">
                <a:solidFill>
                  <a:srgbClr val="04617B"/>
                </a:solidFill>
                <a:latin typeface="Corbel" charset="0"/>
                <a:ea typeface="ＭＳ Ｐゴシック" charset="0"/>
                <a:cs typeface="ＭＳ Ｐゴシック" charset="0"/>
              </a:rPr>
              <a:t>γ</a:t>
            </a:r>
            <a:r>
              <a:rPr lang="en-US" sz="1800" b="1">
                <a:solidFill>
                  <a:srgbClr val="04617B"/>
                </a:solidFill>
                <a:latin typeface="Gill Sans MT" charset="0"/>
                <a:ea typeface="ＭＳ Ｐゴシック" charset="0"/>
                <a:cs typeface="ＭＳ Ｐゴシック" charset="0"/>
              </a:rPr>
              <a:t> matrices</a:t>
            </a:r>
            <a:r>
              <a:rPr lang="en-US" sz="1800">
                <a:solidFill>
                  <a:srgbClr val="000000"/>
                </a:solidFill>
                <a:latin typeface="Gill Sans MT" charset="0"/>
                <a:ea typeface="ＭＳ Ｐゴシック" charset="0"/>
                <a:cs typeface="ＭＳ Ｐゴシック" charset="0"/>
              </a:rPr>
              <a:t>, to estimate the number of low-</a:t>
            </a:r>
            <a:r>
              <a:rPr lang="en-US" sz="1800" i="1">
                <a:solidFill>
                  <a:srgbClr val="000000"/>
                </a:solidFill>
                <a:latin typeface="Gill Sans MT" charset="0"/>
                <a:ea typeface="ＭＳ Ｐゴシック" charset="0"/>
                <a:cs typeface="ＭＳ Ｐゴシック" charset="0"/>
              </a:rPr>
              <a:t>K</a:t>
            </a:r>
            <a:r>
              <a:rPr lang="en-US" sz="1800">
                <a:solidFill>
                  <a:srgbClr val="000000"/>
                </a:solidFill>
                <a:latin typeface="Gill Sans MT" charset="0"/>
                <a:ea typeface="ＭＳ Ｐゴシック" charset="0"/>
                <a:cs typeface="ＭＳ Ｐゴシック" charset="0"/>
              </a:rPr>
              <a:t> and high-</a:t>
            </a:r>
            <a:r>
              <a:rPr lang="en-US" sz="1800" i="1">
                <a:solidFill>
                  <a:srgbClr val="000000"/>
                </a:solidFill>
                <a:latin typeface="Gill Sans MT" charset="0"/>
                <a:ea typeface="ＭＳ Ｐゴシック" charset="0"/>
                <a:cs typeface="ＭＳ Ｐゴシック" charset="0"/>
              </a:rPr>
              <a:t>K</a:t>
            </a:r>
            <a:r>
              <a:rPr lang="en-US" sz="1800">
                <a:solidFill>
                  <a:srgbClr val="000000"/>
                </a:solidFill>
                <a:latin typeface="Gill Sans MT" charset="0"/>
                <a:ea typeface="ＭＳ Ｐゴシック" charset="0"/>
                <a:cs typeface="ＭＳ Ｐゴシック" charset="0"/>
              </a:rPr>
              <a:t> bands and their correlation</a:t>
            </a:r>
          </a:p>
        </p:txBody>
      </p:sp>
      <p:sp>
        <p:nvSpPr>
          <p:cNvPr id="25" name="Text Box 2"/>
          <p:cNvSpPr txBox="1">
            <a:spLocks noChangeArrowheads="1"/>
          </p:cNvSpPr>
          <p:nvPr/>
        </p:nvSpPr>
        <p:spPr bwMode="auto">
          <a:xfrm>
            <a:off x="-36513" y="6516688"/>
            <a:ext cx="5599113" cy="36830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dirty="0" smtClean="0">
                <a:solidFill>
                  <a:srgbClr val="000000"/>
                </a:solidFill>
                <a:ea typeface="ＭＳ Ｐゴシック" charset="0"/>
                <a:cs typeface="ＭＳ Ｐゴシック" charset="0"/>
              </a:rPr>
              <a:t>V.Vandone et al.submitted to PLB</a:t>
            </a:r>
            <a:endParaRPr lang="it-IT" sz="1800" dirty="0">
              <a:solidFill>
                <a:srgbClr val="000000"/>
              </a:solidFill>
              <a:ea typeface="ＭＳ Ｐゴシック" charset="0"/>
              <a:cs typeface="ＭＳ Ｐゴシック" charset="0"/>
            </a:endParaRPr>
          </a:p>
        </p:txBody>
      </p:sp>
      <p:sp>
        <p:nvSpPr>
          <p:cNvPr id="26" name="Text Box 28"/>
          <p:cNvSpPr txBox="1">
            <a:spLocks noChangeArrowheads="1"/>
          </p:cNvSpPr>
          <p:nvPr/>
        </p:nvSpPr>
        <p:spPr bwMode="auto">
          <a:xfrm>
            <a:off x="8190722" y="251925"/>
            <a:ext cx="15240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High TEmp</a:t>
            </a:r>
            <a:endParaRPr lang="it-IT" sz="1200" cap="all" dirty="0">
              <a:latin typeface="Times New Roman" pitchFamily="16"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5" name="Text Box 1"/>
          <p:cNvSpPr txBox="1">
            <a:spLocks noChangeArrowheads="1"/>
          </p:cNvSpPr>
          <p:nvPr/>
        </p:nvSpPr>
        <p:spPr bwMode="auto">
          <a:xfrm>
            <a:off x="0" y="-6804"/>
            <a:ext cx="9144000" cy="523875"/>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dirty="0">
                <a:solidFill>
                  <a:srgbClr val="FFFFFF"/>
                </a:solidFill>
                <a:latin typeface="Arial" pitchFamily="34" charset="0"/>
                <a:ea typeface="ＭＳ Ｐゴシック" charset="0"/>
                <a:cs typeface="Arial" pitchFamily="34" charset="0"/>
              </a:rPr>
              <a:t>QUASI-CONTINUUM</a:t>
            </a:r>
            <a:r>
              <a:rPr lang="it-IT" sz="2900" b="1" dirty="0">
                <a:solidFill>
                  <a:srgbClr val="FFFFFF"/>
                </a:solidFill>
                <a:latin typeface="Comic Sans MS" charset="0"/>
                <a:ea typeface="ＭＳ Ｐゴシック" charset="0"/>
                <a:cs typeface="ＭＳ Ｐゴシック" charset="0"/>
              </a:rPr>
              <a:t> </a:t>
            </a:r>
            <a:r>
              <a:rPr lang="en-US" sz="3300" b="1" dirty="0">
                <a:solidFill>
                  <a:srgbClr val="FFFFFF"/>
                </a:solidFill>
                <a:latin typeface="Symbol" charset="2"/>
                <a:ea typeface="ＭＳ Ｐゴシック" charset="0"/>
                <a:cs typeface="ＭＳ Ｐゴシック" charset="0"/>
              </a:rPr>
              <a:t></a:t>
            </a:r>
            <a:r>
              <a:rPr lang="it-IT" sz="2900" b="1" dirty="0">
                <a:solidFill>
                  <a:srgbClr val="FFFFFF"/>
                </a:solidFill>
                <a:latin typeface="Comic Sans MS" charset="0"/>
                <a:ea typeface="ＭＳ Ｐゴシック" charset="0"/>
                <a:cs typeface="ＭＳ Ｐゴシック" charset="0"/>
              </a:rPr>
              <a:t>-</a:t>
            </a:r>
            <a:r>
              <a:rPr lang="en-US" sz="3300" b="1" dirty="0">
                <a:solidFill>
                  <a:srgbClr val="FFFFFF"/>
                </a:solidFill>
                <a:latin typeface="Symbol" charset="2"/>
                <a:ea typeface="ＭＳ Ｐゴシック" charset="0"/>
                <a:cs typeface="ＭＳ Ｐゴシック" charset="0"/>
              </a:rPr>
              <a:t></a:t>
            </a:r>
            <a:r>
              <a:rPr lang="it-IT" sz="2900" b="1" dirty="0">
                <a:solidFill>
                  <a:srgbClr val="FFFFFF"/>
                </a:solidFill>
                <a:latin typeface="Comic Sans MS" charset="0"/>
                <a:ea typeface="ＭＳ Ｐゴシック" charset="0"/>
                <a:cs typeface="ＭＳ Ｐゴシック" charset="0"/>
              </a:rPr>
              <a:t> </a:t>
            </a:r>
            <a:r>
              <a:rPr lang="it-IT" sz="2900" b="1" dirty="0">
                <a:solidFill>
                  <a:srgbClr val="FFFFFF"/>
                </a:solidFill>
                <a:latin typeface="Arial" pitchFamily="34" charset="0"/>
                <a:ea typeface="ＭＳ Ｐゴシック" charset="0"/>
                <a:cs typeface="Arial" pitchFamily="34" charset="0"/>
              </a:rPr>
              <a:t>MATRICES</a:t>
            </a:r>
          </a:p>
        </p:txBody>
      </p:sp>
      <p:grpSp>
        <p:nvGrpSpPr>
          <p:cNvPr id="88066" name="Group 2"/>
          <p:cNvGrpSpPr>
            <a:grpSpLocks/>
          </p:cNvGrpSpPr>
          <p:nvPr/>
        </p:nvGrpSpPr>
        <p:grpSpPr bwMode="auto">
          <a:xfrm>
            <a:off x="23813" y="533400"/>
            <a:ext cx="3252787" cy="2794000"/>
            <a:chOff x="15" y="414"/>
            <a:chExt cx="2049" cy="1760"/>
          </a:xfrm>
        </p:grpSpPr>
        <p:grpSp>
          <p:nvGrpSpPr>
            <p:cNvPr id="88067" name="Group 3"/>
            <p:cNvGrpSpPr>
              <a:grpSpLocks/>
            </p:cNvGrpSpPr>
            <p:nvPr/>
          </p:nvGrpSpPr>
          <p:grpSpPr bwMode="auto">
            <a:xfrm>
              <a:off x="68" y="414"/>
              <a:ext cx="1996" cy="1760"/>
              <a:chOff x="68" y="414"/>
              <a:chExt cx="1996" cy="1760"/>
            </a:xfrm>
          </p:grpSpPr>
          <p:sp>
            <p:nvSpPr>
              <p:cNvPr id="88068" name="Rectangle 4"/>
              <p:cNvSpPr>
                <a:spLocks noChangeArrowheads="1"/>
              </p:cNvSpPr>
              <p:nvPr/>
            </p:nvSpPr>
            <p:spPr bwMode="auto">
              <a:xfrm>
                <a:off x="68" y="414"/>
                <a:ext cx="1996" cy="1760"/>
              </a:xfrm>
              <a:prstGeom prst="rect">
                <a:avLst/>
              </a:prstGeom>
              <a:noFill/>
              <a:ln w="9525">
                <a:noFill/>
                <a:round/>
                <a:headEnd/>
                <a:tailEnd/>
              </a:ln>
              <a:effectLst/>
            </p:spPr>
            <p:txBody>
              <a:bodyPr wrap="none" anchor="ctr"/>
              <a:lstStyle/>
              <a:p>
                <a:endParaRPr lang="en-US"/>
              </a:p>
            </p:txBody>
          </p:sp>
          <p:sp>
            <p:nvSpPr>
              <p:cNvPr id="88069" name="Rectangle 5"/>
              <p:cNvSpPr>
                <a:spLocks noChangeArrowheads="1"/>
              </p:cNvSpPr>
              <p:nvPr/>
            </p:nvSpPr>
            <p:spPr bwMode="auto">
              <a:xfrm>
                <a:off x="85" y="470"/>
                <a:ext cx="1957" cy="1692"/>
              </a:xfrm>
              <a:prstGeom prst="rect">
                <a:avLst/>
              </a:prstGeom>
              <a:solidFill>
                <a:srgbClr val="FFFFFF"/>
              </a:solidFill>
              <a:ln w="9525">
                <a:noFill/>
                <a:round/>
                <a:headEnd/>
                <a:tailEnd/>
              </a:ln>
              <a:effectLst/>
            </p:spPr>
            <p:txBody>
              <a:bodyPr wrap="none" anchor="ctr"/>
              <a:lstStyle/>
              <a:p>
                <a:endParaRPr lang="en-US"/>
              </a:p>
            </p:txBody>
          </p:sp>
          <p:pic>
            <p:nvPicPr>
              <p:cNvPr id="88070" name="Picture 6"/>
              <p:cNvPicPr>
                <a:picLocks noChangeAspect="1" noChangeArrowheads="1"/>
              </p:cNvPicPr>
              <p:nvPr/>
            </p:nvPicPr>
            <p:blipFill>
              <a:blip r:embed="rId3"/>
              <a:srcRect/>
              <a:stretch>
                <a:fillRect/>
              </a:stretch>
            </p:blipFill>
            <p:spPr bwMode="auto">
              <a:xfrm>
                <a:off x="308" y="434"/>
                <a:ext cx="1756" cy="1622"/>
              </a:xfrm>
              <a:prstGeom prst="rect">
                <a:avLst/>
              </a:prstGeom>
              <a:noFill/>
              <a:ln w="9525">
                <a:noFill/>
                <a:round/>
                <a:headEnd/>
                <a:tailEnd/>
              </a:ln>
              <a:effectLst/>
            </p:spPr>
          </p:pic>
          <p:sp>
            <p:nvSpPr>
              <p:cNvPr id="88071" name="Rectangle 7"/>
              <p:cNvSpPr>
                <a:spLocks noChangeArrowheads="1"/>
              </p:cNvSpPr>
              <p:nvPr/>
            </p:nvSpPr>
            <p:spPr bwMode="auto">
              <a:xfrm>
                <a:off x="825" y="2026"/>
                <a:ext cx="437" cy="148"/>
              </a:xfrm>
              <a:prstGeom prst="rect">
                <a:avLst/>
              </a:prstGeom>
              <a:solidFill>
                <a:srgbClr val="FFFFFF"/>
              </a:solidFill>
              <a:ln w="9525">
                <a:noFill/>
                <a:round/>
                <a:headEnd/>
                <a:tailEnd/>
              </a:ln>
              <a:effectLst/>
            </p:spPr>
            <p:txBody>
              <a:bodyPr wrap="none" anchor="ctr"/>
              <a:lstStyle/>
              <a:p>
                <a:endParaRPr lang="en-US"/>
              </a:p>
            </p:txBody>
          </p:sp>
          <p:sp>
            <p:nvSpPr>
              <p:cNvPr id="88072" name="Rectangle 8"/>
              <p:cNvSpPr>
                <a:spLocks noChangeArrowheads="1"/>
              </p:cNvSpPr>
              <p:nvPr/>
            </p:nvSpPr>
            <p:spPr bwMode="auto">
              <a:xfrm>
                <a:off x="869" y="2041"/>
                <a:ext cx="60" cy="114"/>
              </a:xfrm>
              <a:prstGeom prst="rect">
                <a:avLst/>
              </a:prstGeom>
              <a:noFill/>
              <a:ln w="9525">
                <a:noFill/>
                <a:round/>
                <a:headEnd/>
                <a:tailEnd/>
              </a:ln>
              <a:effec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a:solidFill>
                      <a:srgbClr val="000000"/>
                    </a:solidFill>
                    <a:latin typeface="Gill Sans MT" charset="0"/>
                    <a:ea typeface="ＭＳ Ｐゴシック" charset="0"/>
                    <a:cs typeface="ＭＳ Ｐゴシック" charset="0"/>
                  </a:rPr>
                  <a:t>E</a:t>
                </a:r>
              </a:p>
            </p:txBody>
          </p:sp>
          <p:sp>
            <p:nvSpPr>
              <p:cNvPr id="88073" name="Rectangle 9"/>
              <p:cNvSpPr>
                <a:spLocks noChangeArrowheads="1"/>
              </p:cNvSpPr>
              <p:nvPr/>
            </p:nvSpPr>
            <p:spPr bwMode="auto">
              <a:xfrm>
                <a:off x="925" y="2099"/>
                <a:ext cx="23" cy="66"/>
              </a:xfrm>
              <a:prstGeom prst="rect">
                <a:avLst/>
              </a:prstGeom>
              <a:noFill/>
              <a:ln w="9525">
                <a:noFill/>
                <a:round/>
                <a:headEnd/>
                <a:tailEnd/>
              </a:ln>
              <a:effec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700">
                    <a:solidFill>
                      <a:srgbClr val="000000"/>
                    </a:solidFill>
                    <a:latin typeface="Symbol" charset="2"/>
                    <a:ea typeface="ＭＳ Ｐゴシック" charset="0"/>
                    <a:cs typeface="ＭＳ Ｐゴシック" charset="0"/>
                  </a:rPr>
                  <a:t></a:t>
                </a:r>
              </a:p>
            </p:txBody>
          </p:sp>
          <p:sp>
            <p:nvSpPr>
              <p:cNvPr id="88074" name="Rectangle 10"/>
              <p:cNvSpPr>
                <a:spLocks noChangeArrowheads="1"/>
              </p:cNvSpPr>
              <p:nvPr/>
            </p:nvSpPr>
            <p:spPr bwMode="auto">
              <a:xfrm>
                <a:off x="945" y="2094"/>
                <a:ext cx="35" cy="66"/>
              </a:xfrm>
              <a:prstGeom prst="rect">
                <a:avLst/>
              </a:prstGeom>
              <a:noFill/>
              <a:ln w="9525">
                <a:noFill/>
                <a:round/>
                <a:headEnd/>
                <a:tailEnd/>
              </a:ln>
              <a:effec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700">
                    <a:solidFill>
                      <a:srgbClr val="000000"/>
                    </a:solidFill>
                    <a:latin typeface="Gill Sans MT" charset="0"/>
                    <a:ea typeface="ＭＳ Ｐゴシック" charset="0"/>
                    <a:cs typeface="ＭＳ Ｐゴシック" charset="0"/>
                  </a:rPr>
                  <a:t>1</a:t>
                </a:r>
              </a:p>
            </p:txBody>
          </p:sp>
          <p:sp>
            <p:nvSpPr>
              <p:cNvPr id="88075" name="Rectangle 11"/>
              <p:cNvSpPr>
                <a:spLocks noChangeArrowheads="1"/>
              </p:cNvSpPr>
              <p:nvPr/>
            </p:nvSpPr>
            <p:spPr bwMode="auto">
              <a:xfrm>
                <a:off x="976" y="2041"/>
                <a:ext cx="255" cy="114"/>
              </a:xfrm>
              <a:prstGeom prst="rect">
                <a:avLst/>
              </a:prstGeom>
              <a:noFill/>
              <a:ln w="9525">
                <a:noFill/>
                <a:round/>
                <a:headEnd/>
                <a:tailEnd/>
              </a:ln>
              <a:effec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a:solidFill>
                      <a:srgbClr val="000000"/>
                    </a:solidFill>
                    <a:latin typeface="Gill Sans MT" charset="0"/>
                    <a:ea typeface="ＭＳ Ｐゴシック" charset="0"/>
                    <a:cs typeface="ＭＳ Ｐゴシック" charset="0"/>
                  </a:rPr>
                  <a:t>[keV]</a:t>
                </a:r>
              </a:p>
            </p:txBody>
          </p:sp>
          <p:sp>
            <p:nvSpPr>
              <p:cNvPr id="88076" name="Rectangle 12"/>
              <p:cNvSpPr>
                <a:spLocks noChangeArrowheads="1"/>
              </p:cNvSpPr>
              <p:nvPr/>
            </p:nvSpPr>
            <p:spPr bwMode="auto">
              <a:xfrm>
                <a:off x="379" y="1989"/>
                <a:ext cx="104" cy="75"/>
              </a:xfrm>
              <a:prstGeom prst="rect">
                <a:avLst/>
              </a:prstGeom>
              <a:solidFill>
                <a:srgbClr val="FFFFFF"/>
              </a:solidFill>
              <a:ln w="9525">
                <a:noFill/>
                <a:round/>
                <a:headEnd/>
                <a:tailEnd/>
              </a:ln>
              <a:effectLst/>
            </p:spPr>
            <p:txBody>
              <a:bodyPr wrap="none" anchor="ctr"/>
              <a:lstStyle/>
              <a:p>
                <a:endParaRPr lang="en-US"/>
              </a:p>
            </p:txBody>
          </p:sp>
          <p:sp>
            <p:nvSpPr>
              <p:cNvPr id="88077" name="Rectangle 13"/>
              <p:cNvSpPr>
                <a:spLocks noChangeArrowheads="1"/>
              </p:cNvSpPr>
              <p:nvPr/>
            </p:nvSpPr>
            <p:spPr bwMode="auto">
              <a:xfrm>
                <a:off x="369" y="1980"/>
                <a:ext cx="138" cy="86"/>
              </a:xfrm>
              <a:prstGeom prst="rect">
                <a:avLst/>
              </a:prstGeom>
              <a:noFill/>
              <a:ln w="9525">
                <a:noFill/>
                <a:round/>
                <a:headEnd/>
                <a:tailEnd/>
              </a:ln>
              <a:effec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900">
                    <a:solidFill>
                      <a:srgbClr val="000000"/>
                    </a:solidFill>
                    <a:latin typeface="Gill Sans MT" charset="0"/>
                    <a:ea typeface="ＭＳ Ｐゴシック" charset="0"/>
                    <a:cs typeface="ＭＳ Ｐゴシック" charset="0"/>
                  </a:rPr>
                  <a:t>400</a:t>
                </a:r>
              </a:p>
            </p:txBody>
          </p:sp>
          <p:sp>
            <p:nvSpPr>
              <p:cNvPr id="88078" name="Rectangle 14"/>
              <p:cNvSpPr>
                <a:spLocks noChangeArrowheads="1"/>
              </p:cNvSpPr>
              <p:nvPr/>
            </p:nvSpPr>
            <p:spPr bwMode="auto">
              <a:xfrm>
                <a:off x="1384" y="1975"/>
                <a:ext cx="138" cy="79"/>
              </a:xfrm>
              <a:prstGeom prst="rect">
                <a:avLst/>
              </a:prstGeom>
              <a:solidFill>
                <a:srgbClr val="FFFFFF"/>
              </a:solidFill>
              <a:ln w="9525">
                <a:noFill/>
                <a:round/>
                <a:headEnd/>
                <a:tailEnd/>
              </a:ln>
              <a:effectLst/>
            </p:spPr>
            <p:txBody>
              <a:bodyPr wrap="none" anchor="ctr"/>
              <a:lstStyle/>
              <a:p>
                <a:endParaRPr lang="en-US"/>
              </a:p>
            </p:txBody>
          </p:sp>
          <p:sp>
            <p:nvSpPr>
              <p:cNvPr id="88079" name="Rectangle 15"/>
              <p:cNvSpPr>
                <a:spLocks noChangeArrowheads="1"/>
              </p:cNvSpPr>
              <p:nvPr/>
            </p:nvSpPr>
            <p:spPr bwMode="auto">
              <a:xfrm>
                <a:off x="1365" y="1967"/>
                <a:ext cx="184" cy="86"/>
              </a:xfrm>
              <a:prstGeom prst="rect">
                <a:avLst/>
              </a:prstGeom>
              <a:noFill/>
              <a:ln w="9525">
                <a:noFill/>
                <a:round/>
                <a:headEnd/>
                <a:tailEnd/>
              </a:ln>
              <a:effec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900">
                    <a:solidFill>
                      <a:srgbClr val="000000"/>
                    </a:solidFill>
                    <a:latin typeface="Gill Sans MT" charset="0"/>
                    <a:ea typeface="ＭＳ Ｐゴシック" charset="0"/>
                    <a:cs typeface="ＭＳ Ｐゴシック" charset="0"/>
                  </a:rPr>
                  <a:t>1200</a:t>
                </a:r>
              </a:p>
            </p:txBody>
          </p:sp>
          <p:sp>
            <p:nvSpPr>
              <p:cNvPr id="88080" name="Rectangle 16"/>
              <p:cNvSpPr>
                <a:spLocks noChangeArrowheads="1"/>
              </p:cNvSpPr>
              <p:nvPr/>
            </p:nvSpPr>
            <p:spPr bwMode="auto">
              <a:xfrm>
                <a:off x="198" y="1431"/>
                <a:ext cx="138" cy="89"/>
              </a:xfrm>
              <a:prstGeom prst="rect">
                <a:avLst/>
              </a:prstGeom>
              <a:solidFill>
                <a:srgbClr val="FFFFFF"/>
              </a:solidFill>
              <a:ln w="9525">
                <a:noFill/>
                <a:round/>
                <a:headEnd/>
                <a:tailEnd/>
              </a:ln>
              <a:effectLst/>
            </p:spPr>
            <p:txBody>
              <a:bodyPr wrap="none" anchor="ctr"/>
              <a:lstStyle/>
              <a:p>
                <a:endParaRPr lang="en-US"/>
              </a:p>
            </p:txBody>
          </p:sp>
          <p:sp>
            <p:nvSpPr>
              <p:cNvPr id="88081" name="Rectangle 17"/>
              <p:cNvSpPr>
                <a:spLocks noChangeArrowheads="1"/>
              </p:cNvSpPr>
              <p:nvPr/>
            </p:nvSpPr>
            <p:spPr bwMode="auto">
              <a:xfrm>
                <a:off x="183" y="1425"/>
                <a:ext cx="152" cy="95"/>
              </a:xfrm>
              <a:prstGeom prst="rect">
                <a:avLst/>
              </a:prstGeom>
              <a:noFill/>
              <a:ln w="9525">
                <a:noFill/>
                <a:round/>
                <a:headEnd/>
                <a:tailEnd/>
              </a:ln>
              <a:effec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000">
                    <a:solidFill>
                      <a:srgbClr val="000000"/>
                    </a:solidFill>
                    <a:latin typeface="Gill Sans MT" charset="0"/>
                    <a:ea typeface="ＭＳ Ｐゴシック" charset="0"/>
                    <a:cs typeface="ＭＳ Ｐゴシック" charset="0"/>
                  </a:rPr>
                  <a:t>800</a:t>
                </a:r>
              </a:p>
            </p:txBody>
          </p:sp>
          <p:sp>
            <p:nvSpPr>
              <p:cNvPr id="88082" name="Rectangle 18"/>
              <p:cNvSpPr>
                <a:spLocks noChangeArrowheads="1"/>
              </p:cNvSpPr>
              <p:nvPr/>
            </p:nvSpPr>
            <p:spPr bwMode="auto">
              <a:xfrm>
                <a:off x="159" y="951"/>
                <a:ext cx="177" cy="84"/>
              </a:xfrm>
              <a:prstGeom prst="rect">
                <a:avLst/>
              </a:prstGeom>
              <a:solidFill>
                <a:srgbClr val="FFFFFF"/>
              </a:solidFill>
              <a:ln w="9525">
                <a:noFill/>
                <a:round/>
                <a:headEnd/>
                <a:tailEnd/>
              </a:ln>
              <a:effectLst/>
            </p:spPr>
            <p:txBody>
              <a:bodyPr wrap="none" anchor="ctr"/>
              <a:lstStyle/>
              <a:p>
                <a:endParaRPr lang="en-US"/>
              </a:p>
            </p:txBody>
          </p:sp>
          <p:sp>
            <p:nvSpPr>
              <p:cNvPr id="88083" name="Rectangle 19"/>
              <p:cNvSpPr>
                <a:spLocks noChangeArrowheads="1"/>
              </p:cNvSpPr>
              <p:nvPr/>
            </p:nvSpPr>
            <p:spPr bwMode="auto">
              <a:xfrm>
                <a:off x="141" y="942"/>
                <a:ext cx="203" cy="95"/>
              </a:xfrm>
              <a:prstGeom prst="rect">
                <a:avLst/>
              </a:prstGeom>
              <a:noFill/>
              <a:ln w="9525">
                <a:noFill/>
                <a:round/>
                <a:headEnd/>
                <a:tailEnd/>
              </a:ln>
              <a:effec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000">
                    <a:solidFill>
                      <a:srgbClr val="000000"/>
                    </a:solidFill>
                    <a:latin typeface="Gill Sans MT" charset="0"/>
                    <a:ea typeface="ＭＳ Ｐゴシック" charset="0"/>
                    <a:cs typeface="ＭＳ Ｐゴシック" charset="0"/>
                  </a:rPr>
                  <a:t>1200</a:t>
                </a:r>
              </a:p>
            </p:txBody>
          </p:sp>
          <p:sp>
            <p:nvSpPr>
              <p:cNvPr id="88084" name="Rectangle 20"/>
              <p:cNvSpPr>
                <a:spLocks noChangeArrowheads="1"/>
              </p:cNvSpPr>
              <p:nvPr/>
            </p:nvSpPr>
            <p:spPr bwMode="auto">
              <a:xfrm>
                <a:off x="198" y="1911"/>
                <a:ext cx="138" cy="89"/>
              </a:xfrm>
              <a:prstGeom prst="rect">
                <a:avLst/>
              </a:prstGeom>
              <a:solidFill>
                <a:srgbClr val="FFFFFF"/>
              </a:solidFill>
              <a:ln w="9525">
                <a:noFill/>
                <a:round/>
                <a:headEnd/>
                <a:tailEnd/>
              </a:ln>
              <a:effectLst/>
            </p:spPr>
            <p:txBody>
              <a:bodyPr wrap="none" anchor="ctr"/>
              <a:lstStyle/>
              <a:p>
                <a:endParaRPr lang="en-US"/>
              </a:p>
            </p:txBody>
          </p:sp>
          <p:sp>
            <p:nvSpPr>
              <p:cNvPr id="88085" name="Rectangle 21"/>
              <p:cNvSpPr>
                <a:spLocks noChangeArrowheads="1"/>
              </p:cNvSpPr>
              <p:nvPr/>
            </p:nvSpPr>
            <p:spPr bwMode="auto">
              <a:xfrm>
                <a:off x="183" y="1906"/>
                <a:ext cx="152" cy="95"/>
              </a:xfrm>
              <a:prstGeom prst="rect">
                <a:avLst/>
              </a:prstGeom>
              <a:noFill/>
              <a:ln w="9525">
                <a:noFill/>
                <a:round/>
                <a:headEnd/>
                <a:tailEnd/>
              </a:ln>
              <a:effec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000">
                    <a:solidFill>
                      <a:srgbClr val="000000"/>
                    </a:solidFill>
                    <a:latin typeface="Gill Sans MT" charset="0"/>
                    <a:ea typeface="ＭＳ Ｐゴシック" charset="0"/>
                    <a:cs typeface="ＭＳ Ｐゴシック" charset="0"/>
                  </a:rPr>
                  <a:t>400</a:t>
                </a:r>
              </a:p>
            </p:txBody>
          </p:sp>
          <p:sp>
            <p:nvSpPr>
              <p:cNvPr id="88086" name="Rectangle 22"/>
              <p:cNvSpPr>
                <a:spLocks noChangeArrowheads="1"/>
              </p:cNvSpPr>
              <p:nvPr/>
            </p:nvSpPr>
            <p:spPr bwMode="auto">
              <a:xfrm>
                <a:off x="189" y="1461"/>
                <a:ext cx="0" cy="165"/>
              </a:xfrm>
              <a:prstGeom prst="rect">
                <a:avLst/>
              </a:prstGeom>
              <a:noFill/>
              <a:ln w="9525">
                <a:noFill/>
                <a:round/>
                <a:headEnd/>
                <a:tailEnd/>
              </a:ln>
              <a:effectLst/>
            </p:spPr>
            <p:txBody>
              <a:bodyPr wrap="none" anchor="ctr"/>
              <a:lstStyle/>
              <a:p>
                <a:endParaRPr lang="en-US"/>
              </a:p>
            </p:txBody>
          </p:sp>
          <p:sp>
            <p:nvSpPr>
              <p:cNvPr id="88087" name="Rectangle 23"/>
              <p:cNvSpPr>
                <a:spLocks noChangeArrowheads="1"/>
              </p:cNvSpPr>
              <p:nvPr/>
            </p:nvSpPr>
            <p:spPr bwMode="auto">
              <a:xfrm>
                <a:off x="209" y="1412"/>
                <a:ext cx="0" cy="165"/>
              </a:xfrm>
              <a:prstGeom prst="rect">
                <a:avLst/>
              </a:prstGeom>
              <a:noFill/>
              <a:ln w="9525">
                <a:noFill/>
                <a:round/>
                <a:headEnd/>
                <a:tailEnd/>
              </a:ln>
              <a:effectLst/>
            </p:spPr>
            <p:txBody>
              <a:bodyPr wrap="none" anchor="ctr"/>
              <a:lstStyle/>
              <a:p>
                <a:endParaRPr lang="en-US"/>
              </a:p>
            </p:txBody>
          </p:sp>
          <p:sp>
            <p:nvSpPr>
              <p:cNvPr id="88088" name="Rectangle 24"/>
              <p:cNvSpPr>
                <a:spLocks noChangeArrowheads="1"/>
              </p:cNvSpPr>
              <p:nvPr/>
            </p:nvSpPr>
            <p:spPr bwMode="auto">
              <a:xfrm>
                <a:off x="209" y="1388"/>
                <a:ext cx="0" cy="165"/>
              </a:xfrm>
              <a:prstGeom prst="rect">
                <a:avLst/>
              </a:prstGeom>
              <a:noFill/>
              <a:ln w="9525">
                <a:noFill/>
                <a:round/>
                <a:headEnd/>
                <a:tailEnd/>
              </a:ln>
              <a:effectLst/>
            </p:spPr>
            <p:txBody>
              <a:bodyPr wrap="none" anchor="ctr"/>
              <a:lstStyle/>
              <a:p>
                <a:endParaRPr lang="en-US"/>
              </a:p>
            </p:txBody>
          </p:sp>
          <p:sp>
            <p:nvSpPr>
              <p:cNvPr id="88089" name="Rectangle 25"/>
              <p:cNvSpPr>
                <a:spLocks noChangeArrowheads="1"/>
              </p:cNvSpPr>
              <p:nvPr/>
            </p:nvSpPr>
            <p:spPr bwMode="auto">
              <a:xfrm>
                <a:off x="189" y="1339"/>
                <a:ext cx="0" cy="165"/>
              </a:xfrm>
              <a:prstGeom prst="rect">
                <a:avLst/>
              </a:prstGeom>
              <a:noFill/>
              <a:ln w="9525">
                <a:noFill/>
                <a:round/>
                <a:headEnd/>
                <a:tailEnd/>
              </a:ln>
              <a:effectLst/>
            </p:spPr>
            <p:txBody>
              <a:bodyPr wrap="none" anchor="ctr"/>
              <a:lstStyle/>
              <a:p>
                <a:endParaRPr lang="en-US"/>
              </a:p>
            </p:txBody>
          </p:sp>
        </p:grpSp>
        <p:sp>
          <p:nvSpPr>
            <p:cNvPr id="88090" name="Text Box 26"/>
            <p:cNvSpPr txBox="1">
              <a:spLocks noChangeArrowheads="1"/>
            </p:cNvSpPr>
            <p:nvPr/>
          </p:nvSpPr>
          <p:spPr bwMode="auto">
            <a:xfrm>
              <a:off x="15" y="1022"/>
              <a:ext cx="243" cy="497"/>
            </a:xfrm>
            <a:prstGeom prst="rect">
              <a:avLst/>
            </a:prstGeom>
            <a:noFill/>
            <a:ln w="9525">
              <a:noFill/>
              <a:round/>
              <a:headEnd/>
              <a:tailEnd/>
            </a:ln>
            <a:effectLst/>
          </p:spPr>
          <p:txBody>
            <a:bodyPr vert="eaVert"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a:solidFill>
                    <a:srgbClr val="000000"/>
                  </a:solidFill>
                  <a:latin typeface="Gill Sans MT" charset="0"/>
                  <a:ea typeface="ＭＳ Ｐゴシック" charset="0"/>
                  <a:cs typeface="ＭＳ Ｐゴシック" charset="0"/>
                </a:rPr>
                <a:t>E</a:t>
              </a:r>
              <a:r>
                <a:rPr lang="it-IT" sz="1200" baseline="-25000">
                  <a:solidFill>
                    <a:srgbClr val="000000"/>
                  </a:solidFill>
                  <a:latin typeface="Symbol" charset="2"/>
                  <a:ea typeface="ＭＳ Ｐゴシック" charset="0"/>
                  <a:cs typeface="ＭＳ Ｐゴシック" charset="0"/>
                </a:rPr>
                <a:t></a:t>
              </a:r>
              <a:r>
                <a:rPr lang="it-IT" sz="1200" baseline="-25000">
                  <a:solidFill>
                    <a:srgbClr val="000000"/>
                  </a:solidFill>
                  <a:latin typeface="Gill Sans MT" charset="0"/>
                  <a:ea typeface="ＭＳ Ｐゴシック" charset="0"/>
                  <a:cs typeface="ＭＳ Ｐゴシック" charset="0"/>
                </a:rPr>
                <a:t>2</a:t>
              </a:r>
              <a:r>
                <a:rPr lang="it-IT" sz="1200">
                  <a:solidFill>
                    <a:srgbClr val="000000"/>
                  </a:solidFill>
                  <a:latin typeface="Gill Sans MT" charset="0"/>
                  <a:ea typeface="ＭＳ Ｐゴシック" charset="0"/>
                  <a:cs typeface="ＭＳ Ｐゴシック" charset="0"/>
                </a:rPr>
                <a:t> [keV]</a:t>
              </a:r>
            </a:p>
          </p:txBody>
        </p:sp>
      </p:grpSp>
      <p:sp>
        <p:nvSpPr>
          <p:cNvPr id="88091" name="AutoShape 27"/>
          <p:cNvSpPr>
            <a:spLocks noChangeArrowheads="1"/>
          </p:cNvSpPr>
          <p:nvPr/>
        </p:nvSpPr>
        <p:spPr bwMode="auto">
          <a:xfrm>
            <a:off x="755650" y="3352800"/>
            <a:ext cx="1728788" cy="431800"/>
          </a:xfrm>
          <a:prstGeom prst="downArrow">
            <a:avLst>
              <a:gd name="adj1" fmla="val 50000"/>
              <a:gd name="adj2" fmla="val 50000"/>
            </a:avLst>
          </a:prstGeom>
          <a:solidFill>
            <a:schemeClr val="tx1"/>
          </a:solidFill>
          <a:ln w="28575">
            <a:solidFill>
              <a:srgbClr val="000000"/>
            </a:solidFill>
            <a:miter lim="800000"/>
            <a:headEnd/>
            <a:tailEnd/>
          </a:ln>
          <a:effectLst/>
        </p:spPr>
        <p:txBody>
          <a:bodyPr lIns="90000" tIns="46800" rIns="90000" bIns="46800" anchor="ct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600" dirty="0">
                <a:solidFill>
                  <a:srgbClr val="FF0000"/>
                </a:solidFill>
                <a:latin typeface="Gill Sans MT" charset="0"/>
                <a:ea typeface="ＭＳ Ｐゴシック" charset="0"/>
                <a:cs typeface="ＭＳ Ｐゴシック" charset="0"/>
              </a:rPr>
              <a:t>Cut 45°</a:t>
            </a:r>
          </a:p>
        </p:txBody>
      </p:sp>
      <p:pic>
        <p:nvPicPr>
          <p:cNvPr id="88092" name="Picture 28"/>
          <p:cNvPicPr>
            <a:picLocks noChangeAspect="1" noChangeArrowheads="1"/>
          </p:cNvPicPr>
          <p:nvPr/>
        </p:nvPicPr>
        <p:blipFill>
          <a:blip r:embed="rId4"/>
          <a:srcRect/>
          <a:stretch>
            <a:fillRect/>
          </a:stretch>
        </p:blipFill>
        <p:spPr bwMode="auto">
          <a:xfrm>
            <a:off x="3328988" y="785813"/>
            <a:ext cx="182562" cy="5773737"/>
          </a:xfrm>
          <a:prstGeom prst="rect">
            <a:avLst/>
          </a:prstGeom>
          <a:noFill/>
          <a:ln w="9525">
            <a:noFill/>
            <a:round/>
            <a:headEnd/>
            <a:tailEnd/>
          </a:ln>
          <a:effectLst/>
        </p:spPr>
      </p:pic>
      <p:pic>
        <p:nvPicPr>
          <p:cNvPr id="88093" name="Picture 29"/>
          <p:cNvPicPr>
            <a:picLocks noChangeAspect="1" noChangeArrowheads="1"/>
          </p:cNvPicPr>
          <p:nvPr/>
        </p:nvPicPr>
        <p:blipFill>
          <a:blip r:embed="rId5"/>
          <a:srcRect l="6523" t="27753" r="18472" b="679"/>
          <a:stretch>
            <a:fillRect/>
          </a:stretch>
        </p:blipFill>
        <p:spPr bwMode="auto">
          <a:xfrm>
            <a:off x="395288" y="3886200"/>
            <a:ext cx="2160587" cy="2952750"/>
          </a:xfrm>
          <a:prstGeom prst="rect">
            <a:avLst/>
          </a:prstGeom>
          <a:noFill/>
          <a:ln w="9525">
            <a:noFill/>
            <a:round/>
            <a:headEnd/>
            <a:tailEnd/>
          </a:ln>
          <a:effectLst/>
        </p:spPr>
      </p:pic>
      <p:pic>
        <p:nvPicPr>
          <p:cNvPr id="88094" name="Picture 30"/>
          <p:cNvPicPr>
            <a:picLocks noChangeAspect="1" noChangeArrowheads="1"/>
          </p:cNvPicPr>
          <p:nvPr/>
        </p:nvPicPr>
        <p:blipFill>
          <a:blip r:embed="rId6"/>
          <a:srcRect/>
          <a:stretch>
            <a:fillRect/>
          </a:stretch>
        </p:blipFill>
        <p:spPr bwMode="auto">
          <a:xfrm>
            <a:off x="3586163" y="1125538"/>
            <a:ext cx="3384550" cy="2649537"/>
          </a:xfrm>
          <a:prstGeom prst="rect">
            <a:avLst/>
          </a:prstGeom>
          <a:noFill/>
          <a:ln w="9525">
            <a:noFill/>
            <a:round/>
            <a:headEnd/>
            <a:tailEnd/>
          </a:ln>
          <a:effectLst/>
        </p:spPr>
      </p:pic>
      <p:sp>
        <p:nvSpPr>
          <p:cNvPr id="88095" name="Text Box 31"/>
          <p:cNvSpPr txBox="1">
            <a:spLocks noChangeArrowheads="1"/>
          </p:cNvSpPr>
          <p:nvPr/>
        </p:nvSpPr>
        <p:spPr bwMode="auto">
          <a:xfrm>
            <a:off x="7018338" y="2133600"/>
            <a:ext cx="2125662" cy="1202510"/>
          </a:xfrm>
          <a:prstGeom prst="rect">
            <a:avLst/>
          </a:prstGeom>
          <a:noFill/>
          <a:ln w="9525">
            <a:noFill/>
            <a:round/>
            <a:headEnd/>
            <a:tailEnd/>
          </a:ln>
          <a:effectLst/>
        </p:spPr>
        <p:txBody>
          <a:bodyPr wrap="square" lIns="90000" tIns="46800" rIns="90000" bIns="46800">
            <a:spAutoFit/>
          </a:bodyPr>
          <a:lstStyle/>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smtClean="0">
                <a:solidFill>
                  <a:srgbClr val="FF0000"/>
                </a:solidFill>
                <a:latin typeface="Gill Sans MT" charset="0"/>
                <a:ea typeface="ＭＳ Ｐゴシック" charset="0"/>
                <a:cs typeface="ＭＳ Ｐゴシック" charset="0"/>
              </a:rPr>
              <a:t> Similar </a:t>
            </a:r>
            <a:r>
              <a:rPr lang="en-US" sz="1400" b="1" dirty="0">
                <a:solidFill>
                  <a:srgbClr val="FF0000"/>
                </a:solidFill>
                <a:latin typeface="Gill Sans MT" charset="0"/>
                <a:ea typeface="ＭＳ Ｐゴシック" charset="0"/>
                <a:cs typeface="ＭＳ Ｐゴシック" charset="0"/>
              </a:rPr>
              <a:t>number</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FF0000"/>
                </a:solidFill>
                <a:latin typeface="Gill Sans MT" charset="0"/>
                <a:ea typeface="ＭＳ Ｐゴシック" charset="0"/>
                <a:cs typeface="ＭＳ Ｐゴシック" charset="0"/>
              </a:rPr>
              <a:t>Low-K and High-K</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FF0000"/>
                </a:solidFill>
                <a:latin typeface="Gill Sans MT" charset="0"/>
                <a:ea typeface="ＭＳ Ｐゴシック" charset="0"/>
                <a:cs typeface="ＭＳ Ｐゴシック" charset="0"/>
              </a:rPr>
              <a:t>Bands</a:t>
            </a:r>
            <a:r>
              <a:rPr lang="en-US" sz="1400" dirty="0">
                <a:solidFill>
                  <a:srgbClr val="000000"/>
                </a:solidFill>
                <a:latin typeface="Gill Sans MT" charset="0"/>
                <a:ea typeface="ＭＳ Ｐゴシック" charset="0"/>
                <a:cs typeface="ＭＳ Ｐゴシック" charset="0"/>
              </a:rPr>
              <a:t> </a:t>
            </a:r>
          </a:p>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i="1" dirty="0" smtClean="0">
                <a:solidFill>
                  <a:srgbClr val="0000FF"/>
                </a:solidFill>
                <a:latin typeface="Gill Sans MT" charset="0"/>
                <a:ea typeface="ＭＳ Ｐゴシック" charset="0"/>
                <a:cs typeface="ＭＳ Ｐゴシック" charset="0"/>
              </a:rPr>
              <a:t> As </a:t>
            </a:r>
            <a:r>
              <a:rPr lang="en-US" sz="1400" i="1" dirty="0">
                <a:solidFill>
                  <a:srgbClr val="0000FF"/>
                </a:solidFill>
                <a:latin typeface="Gill Sans MT" charset="0"/>
                <a:ea typeface="ＭＳ Ｐゴシック" charset="0"/>
                <a:cs typeface="ＭＳ Ｐゴシック" charset="0"/>
              </a:rPr>
              <a:t>in the only studied </a:t>
            </a:r>
            <a:r>
              <a:rPr lang="en-US" sz="1400" i="1" dirty="0" smtClean="0">
                <a:solidFill>
                  <a:srgbClr val="0000FF"/>
                </a:solidFill>
                <a:latin typeface="Gill Sans MT" charset="0"/>
                <a:ea typeface="ＭＳ Ｐゴシック" charset="0"/>
                <a:cs typeface="ＭＳ Ｐゴシック" charset="0"/>
              </a:rPr>
              <a:t>case of </a:t>
            </a:r>
            <a:r>
              <a:rPr lang="en-US" sz="1600" b="1" i="1" baseline="30000" dirty="0">
                <a:solidFill>
                  <a:srgbClr val="0000FF"/>
                </a:solidFill>
                <a:latin typeface="Gill Sans MT" charset="0"/>
                <a:ea typeface="ＭＳ Ｐゴシック" charset="0"/>
                <a:cs typeface="ＭＳ Ｐゴシック" charset="0"/>
              </a:rPr>
              <a:t>163</a:t>
            </a:r>
            <a:r>
              <a:rPr lang="en-US" sz="1600" b="1" i="1" dirty="0">
                <a:solidFill>
                  <a:srgbClr val="0000FF"/>
                </a:solidFill>
                <a:latin typeface="Gill Sans MT" charset="0"/>
                <a:ea typeface="ＭＳ Ｐゴシック" charset="0"/>
                <a:cs typeface="ＭＳ Ｐゴシック" charset="0"/>
              </a:rPr>
              <a:t>Er</a:t>
            </a:r>
          </a:p>
        </p:txBody>
      </p:sp>
      <p:cxnSp>
        <p:nvCxnSpPr>
          <p:cNvPr id="88096" name="AutoShape 32"/>
          <p:cNvCxnSpPr>
            <a:cxnSpLocks noChangeShapeType="1"/>
            <a:stCxn id="88095" idx="1"/>
          </p:cNvCxnSpPr>
          <p:nvPr/>
        </p:nvCxnSpPr>
        <p:spPr bwMode="auto">
          <a:xfrm rot="10800000" flipV="1">
            <a:off x="6664326" y="2734855"/>
            <a:ext cx="354012" cy="190908"/>
          </a:xfrm>
          <a:prstGeom prst="straightConnector1">
            <a:avLst/>
          </a:prstGeom>
          <a:noFill/>
          <a:ln w="19080">
            <a:solidFill>
              <a:srgbClr val="0000FF"/>
            </a:solidFill>
            <a:miter lim="800000"/>
            <a:headEnd/>
            <a:tailEnd type="triangle" w="med" len="med"/>
          </a:ln>
          <a:effectLst/>
        </p:spPr>
      </p:cxnSp>
      <p:sp>
        <p:nvSpPr>
          <p:cNvPr id="88097" name="Rectangle 33"/>
          <p:cNvSpPr>
            <a:spLocks noChangeArrowheads="1"/>
          </p:cNvSpPr>
          <p:nvPr/>
        </p:nvSpPr>
        <p:spPr bwMode="auto">
          <a:xfrm>
            <a:off x="4146550" y="1989138"/>
            <a:ext cx="771525" cy="398462"/>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i="1" baseline="30000">
                <a:solidFill>
                  <a:srgbClr val="FF0000"/>
                </a:solidFill>
                <a:latin typeface="Gill Sans MT" charset="0"/>
                <a:ea typeface="ＭＳ Ｐゴシック" charset="0"/>
                <a:cs typeface="ＭＳ Ｐゴシック" charset="0"/>
              </a:rPr>
              <a:t>174</a:t>
            </a:r>
            <a:r>
              <a:rPr lang="en-US" sz="2000" b="1" i="1">
                <a:solidFill>
                  <a:srgbClr val="FF0000"/>
                </a:solidFill>
                <a:latin typeface="Gill Sans MT" charset="0"/>
                <a:ea typeface="ＭＳ Ｐゴシック" charset="0"/>
                <a:cs typeface="ＭＳ Ｐゴシック" charset="0"/>
              </a:rPr>
              <a:t>W</a:t>
            </a:r>
          </a:p>
        </p:txBody>
      </p:sp>
      <p:pic>
        <p:nvPicPr>
          <p:cNvPr id="88098" name="Picture 34"/>
          <p:cNvPicPr>
            <a:picLocks noChangeAspect="1" noChangeArrowheads="1"/>
          </p:cNvPicPr>
          <p:nvPr/>
        </p:nvPicPr>
        <p:blipFill>
          <a:blip r:embed="rId7"/>
          <a:srcRect/>
          <a:stretch>
            <a:fillRect/>
          </a:stretch>
        </p:blipFill>
        <p:spPr bwMode="auto">
          <a:xfrm>
            <a:off x="3492500" y="4176713"/>
            <a:ext cx="3602038" cy="2681287"/>
          </a:xfrm>
          <a:prstGeom prst="rect">
            <a:avLst/>
          </a:prstGeom>
          <a:noFill/>
          <a:ln w="9525">
            <a:noFill/>
            <a:round/>
            <a:headEnd/>
            <a:tailEnd/>
          </a:ln>
          <a:effectLst/>
        </p:spPr>
      </p:pic>
      <p:pic>
        <p:nvPicPr>
          <p:cNvPr id="88099" name="Picture 35"/>
          <p:cNvPicPr>
            <a:picLocks noChangeAspect="1" noChangeArrowheads="1"/>
          </p:cNvPicPr>
          <p:nvPr/>
        </p:nvPicPr>
        <p:blipFill>
          <a:blip r:embed="rId8"/>
          <a:srcRect/>
          <a:stretch>
            <a:fillRect/>
          </a:stretch>
        </p:blipFill>
        <p:spPr bwMode="auto">
          <a:xfrm>
            <a:off x="3524250" y="615950"/>
            <a:ext cx="5443538" cy="712788"/>
          </a:xfrm>
          <a:prstGeom prst="rect">
            <a:avLst/>
          </a:prstGeom>
          <a:noFill/>
          <a:ln w="9525">
            <a:noFill/>
            <a:round/>
            <a:headEnd/>
            <a:tailEnd/>
          </a:ln>
          <a:effectLst/>
        </p:spPr>
      </p:pic>
      <p:pic>
        <p:nvPicPr>
          <p:cNvPr id="88100" name="Picture 36"/>
          <p:cNvPicPr>
            <a:picLocks noChangeAspect="1" noChangeArrowheads="1"/>
          </p:cNvPicPr>
          <p:nvPr/>
        </p:nvPicPr>
        <p:blipFill>
          <a:blip r:embed="rId9"/>
          <a:srcRect/>
          <a:stretch>
            <a:fillRect/>
          </a:stretch>
        </p:blipFill>
        <p:spPr bwMode="auto">
          <a:xfrm>
            <a:off x="3633788" y="3713163"/>
            <a:ext cx="5875337" cy="560387"/>
          </a:xfrm>
          <a:prstGeom prst="rect">
            <a:avLst/>
          </a:prstGeom>
          <a:noFill/>
          <a:ln w="9525">
            <a:noFill/>
            <a:round/>
            <a:headEnd/>
            <a:tailEnd/>
          </a:ln>
          <a:effectLst/>
        </p:spPr>
      </p:pic>
      <p:sp>
        <p:nvSpPr>
          <p:cNvPr id="88101" name="Text Box 37"/>
          <p:cNvSpPr txBox="1">
            <a:spLocks noChangeArrowheads="1"/>
          </p:cNvSpPr>
          <p:nvPr/>
        </p:nvSpPr>
        <p:spPr bwMode="auto">
          <a:xfrm>
            <a:off x="6919913" y="4652963"/>
            <a:ext cx="2300287" cy="1387176"/>
          </a:xfrm>
          <a:prstGeom prst="rect">
            <a:avLst/>
          </a:prstGeom>
          <a:noFill/>
          <a:ln w="9525">
            <a:noFill/>
            <a:round/>
            <a:headEnd/>
            <a:tailEnd/>
          </a:ln>
          <a:effectLst/>
        </p:spPr>
        <p:txBody>
          <a:bodyPr wrap="square" lIns="90000" tIns="46800" rIns="90000" bIns="46800">
            <a:spAutoFit/>
          </a:bodyPr>
          <a:lstStyle/>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smtClean="0">
                <a:solidFill>
                  <a:srgbClr val="FF0000"/>
                </a:solidFill>
                <a:latin typeface="Gill Sans MT" charset="0"/>
                <a:ea typeface="ＭＳ Ｐゴシック" charset="0"/>
                <a:cs typeface="ＭＳ Ｐゴシック" charset="0"/>
              </a:rPr>
              <a:t> K-mixing </a:t>
            </a:r>
            <a:r>
              <a:rPr lang="en-US" sz="1400" b="1" dirty="0">
                <a:solidFill>
                  <a:srgbClr val="FF0000"/>
                </a:solidFill>
                <a:latin typeface="Gill Sans MT" charset="0"/>
                <a:ea typeface="ＭＳ Ｐゴシック" charset="0"/>
                <a:cs typeface="ＭＳ Ｐゴシック" charset="0"/>
              </a:rPr>
              <a:t>due to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FF0000"/>
                </a:solidFill>
                <a:latin typeface="Gill Sans MT" charset="0"/>
                <a:ea typeface="ＭＳ Ｐゴシック" charset="0"/>
                <a:cs typeface="ＭＳ Ｐゴシック" charset="0"/>
              </a:rPr>
              <a:t>Temperature is the</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FF0000"/>
                </a:solidFill>
                <a:latin typeface="Gill Sans MT" charset="0"/>
                <a:ea typeface="ＭＳ Ｐゴシック" charset="0"/>
                <a:cs typeface="ＭＳ Ｐゴシック" charset="0"/>
              </a:rPr>
              <a:t>Leading phenomenon </a:t>
            </a:r>
            <a:endParaRPr lang="en-US" sz="1400" b="1" dirty="0" smtClean="0">
              <a:solidFill>
                <a:srgbClr val="FF0000"/>
              </a:solidFill>
              <a:latin typeface="Gill Sans MT" charset="0"/>
              <a:ea typeface="ＭＳ Ｐゴシック" charset="0"/>
              <a:cs typeface="ＭＳ Ｐゴシック"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dirty="0" smtClean="0">
              <a:solidFill>
                <a:srgbClr val="FF0000"/>
              </a:solidFill>
              <a:latin typeface="Gill Sans MT" charset="0"/>
              <a:ea typeface="ＭＳ Ｐゴシック" charset="0"/>
              <a:cs typeface="ＭＳ Ｐゴシック" charset="0"/>
            </a:endParaRPr>
          </a:p>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smtClean="0">
                <a:solidFill>
                  <a:srgbClr val="FF0000"/>
                </a:solidFill>
                <a:latin typeface="Gill Sans MT" charset="0"/>
                <a:ea typeface="ＭＳ Ｐゴシック" charset="0"/>
                <a:cs typeface="ＭＳ Ｐゴシック" charset="0"/>
              </a:rPr>
              <a:t>Progressive </a:t>
            </a:r>
            <a:r>
              <a:rPr lang="en-US" sz="1400" b="1" dirty="0">
                <a:solidFill>
                  <a:srgbClr val="FF0000"/>
                </a:solidFill>
                <a:latin typeface="Gill Sans MT" charset="0"/>
                <a:ea typeface="ＭＳ Ｐゴシック" charset="0"/>
                <a:cs typeface="ＭＳ Ｐゴシック" charset="0"/>
              </a:rPr>
              <a:t>weakening</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FF0000"/>
                </a:solidFill>
                <a:latin typeface="Gill Sans MT" charset="0"/>
                <a:ea typeface="ＭＳ Ｐゴシック" charset="0"/>
                <a:cs typeface="ＭＳ Ｐゴシック" charset="0"/>
              </a:rPr>
              <a:t>of selection rules on K</a:t>
            </a:r>
          </a:p>
        </p:txBody>
      </p:sp>
      <p:sp>
        <p:nvSpPr>
          <p:cNvPr id="40" name="Text Box 28"/>
          <p:cNvSpPr txBox="1">
            <a:spLocks noChangeArrowheads="1"/>
          </p:cNvSpPr>
          <p:nvPr/>
        </p:nvSpPr>
        <p:spPr bwMode="auto">
          <a:xfrm>
            <a:off x="8189166" y="251925"/>
            <a:ext cx="15240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High TEMP</a:t>
            </a:r>
            <a:endParaRPr lang="it-IT" sz="1200" cap="all" dirty="0">
              <a:latin typeface="Times New Roman" pitchFamily="16"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9089" name="Group 1"/>
          <p:cNvGrpSpPr>
            <a:grpSpLocks/>
          </p:cNvGrpSpPr>
          <p:nvPr/>
        </p:nvGrpSpPr>
        <p:grpSpPr bwMode="auto">
          <a:xfrm>
            <a:off x="3429000" y="1143000"/>
            <a:ext cx="5445125" cy="1879600"/>
            <a:chOff x="2114" y="603"/>
            <a:chExt cx="3430" cy="1184"/>
          </a:xfrm>
        </p:grpSpPr>
        <p:pic>
          <p:nvPicPr>
            <p:cNvPr id="89090" name="Picture 2"/>
            <p:cNvPicPr>
              <a:picLocks noChangeAspect="1" noChangeArrowheads="1"/>
            </p:cNvPicPr>
            <p:nvPr/>
          </p:nvPicPr>
          <p:blipFill>
            <a:blip r:embed="rId3"/>
            <a:srcRect/>
            <a:stretch>
              <a:fillRect/>
            </a:stretch>
          </p:blipFill>
          <p:spPr bwMode="auto">
            <a:xfrm>
              <a:off x="2114" y="608"/>
              <a:ext cx="3430" cy="1179"/>
            </a:xfrm>
            <a:prstGeom prst="rect">
              <a:avLst/>
            </a:prstGeom>
            <a:noFill/>
            <a:ln w="9525">
              <a:noFill/>
              <a:round/>
              <a:headEnd/>
              <a:tailEnd/>
            </a:ln>
            <a:effectLst/>
          </p:spPr>
        </p:pic>
        <p:grpSp>
          <p:nvGrpSpPr>
            <p:cNvPr id="89091" name="Group 3"/>
            <p:cNvGrpSpPr>
              <a:grpSpLocks/>
            </p:cNvGrpSpPr>
            <p:nvPr/>
          </p:nvGrpSpPr>
          <p:grpSpPr bwMode="auto">
            <a:xfrm>
              <a:off x="2924" y="603"/>
              <a:ext cx="381" cy="385"/>
              <a:chOff x="2924" y="603"/>
              <a:chExt cx="381" cy="385"/>
            </a:xfrm>
          </p:grpSpPr>
          <p:pic>
            <p:nvPicPr>
              <p:cNvPr id="89092" name="Picture 4"/>
              <p:cNvPicPr>
                <a:picLocks noChangeAspect="1" noChangeArrowheads="1"/>
              </p:cNvPicPr>
              <p:nvPr/>
            </p:nvPicPr>
            <p:blipFill>
              <a:blip r:embed="rId4"/>
              <a:srcRect/>
              <a:stretch>
                <a:fillRect/>
              </a:stretch>
            </p:blipFill>
            <p:spPr bwMode="auto">
              <a:xfrm>
                <a:off x="2967" y="647"/>
                <a:ext cx="338" cy="303"/>
              </a:xfrm>
              <a:prstGeom prst="rect">
                <a:avLst/>
              </a:prstGeom>
              <a:noFill/>
              <a:ln w="9525">
                <a:noFill/>
                <a:round/>
                <a:headEnd/>
                <a:tailEnd/>
              </a:ln>
              <a:effectLst/>
            </p:spPr>
          </p:pic>
          <p:sp>
            <p:nvSpPr>
              <p:cNvPr id="89093" name="Line 5"/>
              <p:cNvSpPr>
                <a:spLocks noChangeShapeType="1"/>
              </p:cNvSpPr>
              <p:nvPr/>
            </p:nvSpPr>
            <p:spPr bwMode="auto">
              <a:xfrm flipH="1">
                <a:off x="3047" y="603"/>
                <a:ext cx="199" cy="0"/>
              </a:xfrm>
              <a:prstGeom prst="line">
                <a:avLst/>
              </a:prstGeom>
              <a:noFill/>
              <a:ln w="19080">
                <a:solidFill>
                  <a:srgbClr val="000000"/>
                </a:solidFill>
                <a:round/>
                <a:headEnd type="triangle" w="med" len="med"/>
                <a:tailEnd type="triangle" w="med" len="med"/>
              </a:ln>
              <a:effectLst/>
            </p:spPr>
            <p:txBody>
              <a:bodyPr/>
              <a:lstStyle/>
              <a:p>
                <a:endParaRPr lang="en-US"/>
              </a:p>
            </p:txBody>
          </p:sp>
          <p:sp>
            <p:nvSpPr>
              <p:cNvPr id="89094" name="Line 6"/>
              <p:cNvSpPr>
                <a:spLocks noChangeShapeType="1"/>
              </p:cNvSpPr>
              <p:nvPr/>
            </p:nvSpPr>
            <p:spPr bwMode="auto">
              <a:xfrm flipV="1">
                <a:off x="2924" y="892"/>
                <a:ext cx="47" cy="97"/>
              </a:xfrm>
              <a:prstGeom prst="line">
                <a:avLst/>
              </a:prstGeom>
              <a:noFill/>
              <a:ln w="9360">
                <a:solidFill>
                  <a:srgbClr val="000000"/>
                </a:solidFill>
                <a:round/>
                <a:headEnd/>
                <a:tailEnd/>
              </a:ln>
              <a:effectLst/>
            </p:spPr>
            <p:txBody>
              <a:bodyPr/>
              <a:lstStyle/>
              <a:p>
                <a:endParaRPr lang="en-US"/>
              </a:p>
            </p:txBody>
          </p:sp>
        </p:grpSp>
        <p:grpSp>
          <p:nvGrpSpPr>
            <p:cNvPr id="89095" name="Group 7"/>
            <p:cNvGrpSpPr>
              <a:grpSpLocks/>
            </p:cNvGrpSpPr>
            <p:nvPr/>
          </p:nvGrpSpPr>
          <p:grpSpPr bwMode="auto">
            <a:xfrm>
              <a:off x="4684" y="837"/>
              <a:ext cx="597" cy="395"/>
              <a:chOff x="4684" y="837"/>
              <a:chExt cx="597" cy="395"/>
            </a:xfrm>
          </p:grpSpPr>
          <p:grpSp>
            <p:nvGrpSpPr>
              <p:cNvPr id="89096" name="Group 8"/>
              <p:cNvGrpSpPr>
                <a:grpSpLocks/>
              </p:cNvGrpSpPr>
              <p:nvPr/>
            </p:nvGrpSpPr>
            <p:grpSpPr bwMode="auto">
              <a:xfrm>
                <a:off x="4684" y="837"/>
                <a:ext cx="597" cy="395"/>
                <a:chOff x="4684" y="837"/>
                <a:chExt cx="597" cy="395"/>
              </a:xfrm>
            </p:grpSpPr>
            <p:pic>
              <p:nvPicPr>
                <p:cNvPr id="89097" name="Picture 9"/>
                <p:cNvPicPr>
                  <a:picLocks noChangeAspect="1" noChangeArrowheads="1"/>
                </p:cNvPicPr>
                <p:nvPr/>
              </p:nvPicPr>
              <p:blipFill>
                <a:blip r:embed="rId5"/>
                <a:srcRect/>
                <a:stretch>
                  <a:fillRect/>
                </a:stretch>
              </p:blipFill>
              <p:spPr bwMode="auto">
                <a:xfrm>
                  <a:off x="4877" y="837"/>
                  <a:ext cx="404" cy="367"/>
                </a:xfrm>
                <a:prstGeom prst="rect">
                  <a:avLst/>
                </a:prstGeom>
                <a:noFill/>
                <a:ln w="9525">
                  <a:noFill/>
                  <a:round/>
                  <a:headEnd/>
                  <a:tailEnd/>
                </a:ln>
                <a:effectLst/>
              </p:spPr>
            </p:pic>
            <p:sp>
              <p:nvSpPr>
                <p:cNvPr id="89098" name="Line 10"/>
                <p:cNvSpPr>
                  <a:spLocks noChangeShapeType="1"/>
                </p:cNvSpPr>
                <p:nvPr/>
              </p:nvSpPr>
              <p:spPr bwMode="auto">
                <a:xfrm flipV="1">
                  <a:off x="4684" y="1163"/>
                  <a:ext cx="166" cy="70"/>
                </a:xfrm>
                <a:prstGeom prst="line">
                  <a:avLst/>
                </a:prstGeom>
                <a:noFill/>
                <a:ln w="9360">
                  <a:solidFill>
                    <a:srgbClr val="000000"/>
                  </a:solidFill>
                  <a:round/>
                  <a:headEnd/>
                  <a:tailEnd/>
                </a:ln>
                <a:effectLst/>
              </p:spPr>
              <p:txBody>
                <a:bodyPr/>
                <a:lstStyle/>
                <a:p>
                  <a:endParaRPr lang="en-US"/>
                </a:p>
              </p:txBody>
            </p:sp>
          </p:grpSp>
          <p:sp>
            <p:nvSpPr>
              <p:cNvPr id="89099" name="Line 11"/>
              <p:cNvSpPr>
                <a:spLocks noChangeShapeType="1"/>
              </p:cNvSpPr>
              <p:nvPr/>
            </p:nvSpPr>
            <p:spPr bwMode="auto">
              <a:xfrm>
                <a:off x="5000" y="848"/>
                <a:ext cx="188" cy="0"/>
              </a:xfrm>
              <a:prstGeom prst="line">
                <a:avLst/>
              </a:prstGeom>
              <a:noFill/>
              <a:ln w="19080">
                <a:solidFill>
                  <a:srgbClr val="000000"/>
                </a:solidFill>
                <a:round/>
                <a:headEnd type="triangle" w="med" len="med"/>
                <a:tailEnd type="triangle" w="med" len="med"/>
              </a:ln>
              <a:effectLst/>
            </p:spPr>
            <p:txBody>
              <a:bodyPr/>
              <a:lstStyle/>
              <a:p>
                <a:endParaRPr lang="en-US"/>
              </a:p>
            </p:txBody>
          </p:sp>
        </p:grpSp>
        <p:grpSp>
          <p:nvGrpSpPr>
            <p:cNvPr id="89100" name="Group 12"/>
            <p:cNvGrpSpPr>
              <a:grpSpLocks/>
            </p:cNvGrpSpPr>
            <p:nvPr/>
          </p:nvGrpSpPr>
          <p:grpSpPr bwMode="auto">
            <a:xfrm>
              <a:off x="3310" y="798"/>
              <a:ext cx="446" cy="371"/>
              <a:chOff x="3310" y="798"/>
              <a:chExt cx="446" cy="371"/>
            </a:xfrm>
          </p:grpSpPr>
          <p:grpSp>
            <p:nvGrpSpPr>
              <p:cNvPr id="89101" name="Group 13"/>
              <p:cNvGrpSpPr>
                <a:grpSpLocks/>
              </p:cNvGrpSpPr>
              <p:nvPr/>
            </p:nvGrpSpPr>
            <p:grpSpPr bwMode="auto">
              <a:xfrm>
                <a:off x="3591" y="798"/>
                <a:ext cx="165" cy="202"/>
                <a:chOff x="3591" y="798"/>
                <a:chExt cx="165" cy="202"/>
              </a:xfrm>
            </p:grpSpPr>
            <p:pic>
              <p:nvPicPr>
                <p:cNvPr id="89102" name="Picture 14"/>
                <p:cNvPicPr>
                  <a:picLocks noChangeAspect="1" noChangeArrowheads="1"/>
                </p:cNvPicPr>
                <p:nvPr/>
              </p:nvPicPr>
              <p:blipFill>
                <a:blip r:embed="rId6"/>
                <a:srcRect/>
                <a:stretch>
                  <a:fillRect/>
                </a:stretch>
              </p:blipFill>
              <p:spPr bwMode="auto">
                <a:xfrm>
                  <a:off x="3591" y="832"/>
                  <a:ext cx="165" cy="168"/>
                </a:xfrm>
                <a:prstGeom prst="rect">
                  <a:avLst/>
                </a:prstGeom>
                <a:noFill/>
                <a:ln w="9525">
                  <a:noFill/>
                  <a:round/>
                  <a:headEnd/>
                  <a:tailEnd/>
                </a:ln>
                <a:effectLst/>
              </p:spPr>
            </p:pic>
            <p:sp>
              <p:nvSpPr>
                <p:cNvPr id="89103" name="Line 15"/>
                <p:cNvSpPr>
                  <a:spLocks noChangeShapeType="1"/>
                </p:cNvSpPr>
                <p:nvPr/>
              </p:nvSpPr>
              <p:spPr bwMode="auto">
                <a:xfrm>
                  <a:off x="3594" y="798"/>
                  <a:ext cx="156" cy="0"/>
                </a:xfrm>
                <a:prstGeom prst="line">
                  <a:avLst/>
                </a:prstGeom>
                <a:noFill/>
                <a:ln w="22320">
                  <a:solidFill>
                    <a:srgbClr val="000000"/>
                  </a:solidFill>
                  <a:round/>
                  <a:headEnd type="triangle" w="med" len="med"/>
                  <a:tailEnd type="triangle" w="med" len="med"/>
                </a:ln>
                <a:effectLst/>
              </p:spPr>
              <p:txBody>
                <a:bodyPr/>
                <a:lstStyle/>
                <a:p>
                  <a:endParaRPr lang="en-US"/>
                </a:p>
              </p:txBody>
            </p:sp>
          </p:grpSp>
          <p:sp>
            <p:nvSpPr>
              <p:cNvPr id="89104" name="Line 16"/>
              <p:cNvSpPr>
                <a:spLocks noChangeShapeType="1"/>
              </p:cNvSpPr>
              <p:nvPr/>
            </p:nvSpPr>
            <p:spPr bwMode="auto">
              <a:xfrm flipH="1">
                <a:off x="3309" y="995"/>
                <a:ext cx="282" cy="88"/>
              </a:xfrm>
              <a:prstGeom prst="line">
                <a:avLst/>
              </a:prstGeom>
              <a:noFill/>
              <a:ln w="9525">
                <a:noFill/>
                <a:round/>
                <a:headEnd/>
                <a:tailEnd/>
              </a:ln>
              <a:effectLst/>
            </p:spPr>
            <p:txBody>
              <a:bodyPr/>
              <a:lstStyle/>
              <a:p>
                <a:endParaRPr lang="en-US"/>
              </a:p>
            </p:txBody>
          </p:sp>
          <p:sp>
            <p:nvSpPr>
              <p:cNvPr id="89105" name="Line 17"/>
              <p:cNvSpPr>
                <a:spLocks noChangeShapeType="1"/>
              </p:cNvSpPr>
              <p:nvPr/>
            </p:nvSpPr>
            <p:spPr bwMode="auto">
              <a:xfrm flipH="1">
                <a:off x="3309" y="962"/>
                <a:ext cx="282" cy="207"/>
              </a:xfrm>
              <a:prstGeom prst="line">
                <a:avLst/>
              </a:prstGeom>
              <a:noFill/>
              <a:ln w="25560">
                <a:solidFill>
                  <a:srgbClr val="000000"/>
                </a:solidFill>
                <a:round/>
                <a:headEnd/>
                <a:tailEnd/>
              </a:ln>
              <a:effectLst/>
            </p:spPr>
            <p:txBody>
              <a:bodyPr/>
              <a:lstStyle/>
              <a:p>
                <a:endParaRPr lang="en-US"/>
              </a:p>
            </p:txBody>
          </p:sp>
        </p:grpSp>
      </p:grpSp>
      <p:sp>
        <p:nvSpPr>
          <p:cNvPr id="89106" name="Text Box 18"/>
          <p:cNvSpPr txBox="1">
            <a:spLocks noChangeArrowheads="1"/>
          </p:cNvSpPr>
          <p:nvPr/>
        </p:nvSpPr>
        <p:spPr bwMode="auto">
          <a:xfrm>
            <a:off x="4289425" y="2759075"/>
            <a:ext cx="1795463" cy="3651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33CC"/>
                </a:solidFill>
                <a:latin typeface="Calibri" charset="0"/>
                <a:ea typeface="ＭＳ Ｐゴシック" charset="0"/>
                <a:cs typeface="ＭＳ Ｐゴシック" charset="0"/>
              </a:rPr>
              <a:t>LOW ENERGY </a:t>
            </a:r>
          </a:p>
        </p:txBody>
      </p:sp>
      <p:sp>
        <p:nvSpPr>
          <p:cNvPr id="89107" name="Text Box 19"/>
          <p:cNvSpPr txBox="1">
            <a:spLocks noChangeArrowheads="1"/>
          </p:cNvSpPr>
          <p:nvPr/>
        </p:nvSpPr>
        <p:spPr bwMode="auto">
          <a:xfrm>
            <a:off x="5878513" y="2740025"/>
            <a:ext cx="1924050" cy="3651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C00000"/>
                </a:solidFill>
                <a:latin typeface="Calibri" charset="0"/>
                <a:ea typeface="ＭＳ Ｐゴシック" charset="0"/>
                <a:cs typeface="ＭＳ Ｐゴシック" charset="0"/>
              </a:rPr>
              <a:t>HIGH  ENERGY </a:t>
            </a:r>
          </a:p>
        </p:txBody>
      </p:sp>
      <p:sp>
        <p:nvSpPr>
          <p:cNvPr id="89108" name="Text Box 20"/>
          <p:cNvSpPr txBox="1">
            <a:spLocks noChangeArrowheads="1"/>
          </p:cNvSpPr>
          <p:nvPr/>
        </p:nvSpPr>
        <p:spPr bwMode="auto">
          <a:xfrm>
            <a:off x="136187" y="1154113"/>
            <a:ext cx="3292813" cy="1665287"/>
          </a:xfrm>
          <a:prstGeom prst="rect">
            <a:avLst/>
          </a:prstGeom>
          <a:solidFill>
            <a:srgbClr val="66FFFF"/>
          </a:solidFill>
          <a:ln w="9525">
            <a:noFill/>
            <a:round/>
            <a:headEnd/>
            <a:tailEnd/>
          </a:ln>
          <a:effectLst/>
        </p:spPr>
        <p:txBody>
          <a:bodyPr lIns="90000" tIns="45000" rIns="90000" bIns="45000"/>
          <a:lstStyle/>
          <a:p>
            <a:pPr algn="jus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solidFill>
                  <a:srgbClr val="0033CC"/>
                </a:solidFill>
                <a:latin typeface="Comic Sans MS" charset="0"/>
                <a:ea typeface="ＭＳ Ｐゴシック" charset="0"/>
                <a:cs typeface="ＭＳ Ｐゴシック" charset="0"/>
              </a:rPr>
              <a:t>The relevant energy window for (</a:t>
            </a:r>
            <a:r>
              <a:rPr lang="en-US" sz="1800" b="1" dirty="0" err="1">
                <a:solidFill>
                  <a:srgbClr val="0033CC"/>
                </a:solidFill>
                <a:latin typeface="Comic Sans MS" charset="0"/>
                <a:ea typeface="ＭＳ Ｐゴシック" charset="0"/>
                <a:cs typeface="ＭＳ Ｐゴシック" charset="0"/>
              </a:rPr>
              <a:t>γ,n</a:t>
            </a:r>
            <a:r>
              <a:rPr lang="en-US" sz="1800" b="1" dirty="0">
                <a:solidFill>
                  <a:srgbClr val="0033CC"/>
                </a:solidFill>
                <a:latin typeface="Comic Sans MS" charset="0"/>
                <a:ea typeface="ＭＳ Ｐゴシック" charset="0"/>
                <a:cs typeface="ＭＳ Ｐゴシック" charset="0"/>
              </a:rPr>
              <a:t>) reactions in  the stellar </a:t>
            </a:r>
            <a:r>
              <a:rPr lang="en-US" sz="1800" b="1" dirty="0" smtClean="0">
                <a:solidFill>
                  <a:srgbClr val="0033CC"/>
                </a:solidFill>
                <a:latin typeface="Comic Sans MS" charset="0"/>
                <a:ea typeface="ＭＳ Ｐゴシック" charset="0"/>
                <a:cs typeface="ＭＳ Ｐゴシック" charset="0"/>
              </a:rPr>
              <a:t>photon </a:t>
            </a:r>
            <a:r>
              <a:rPr lang="en-US" sz="1800" b="1" dirty="0">
                <a:solidFill>
                  <a:srgbClr val="0033CC"/>
                </a:solidFill>
                <a:latin typeface="Comic Sans MS" charset="0"/>
                <a:ea typeface="ＭＳ Ｐゴシック" charset="0"/>
                <a:cs typeface="ＭＳ Ｐゴシック" charset="0"/>
              </a:rPr>
              <a:t>bath  is located in the vicinity of the PDR.</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b="1" dirty="0">
              <a:solidFill>
                <a:srgbClr val="0033CC"/>
              </a:solidFill>
              <a:latin typeface="Comic Sans MS" charset="0"/>
              <a:ea typeface="ＭＳ Ｐゴシック" charset="0"/>
              <a:cs typeface="ＭＳ Ｐゴシック" charset="0"/>
            </a:endParaRPr>
          </a:p>
        </p:txBody>
      </p:sp>
      <p:sp>
        <p:nvSpPr>
          <p:cNvPr id="89109" name="Text Box 21"/>
          <p:cNvSpPr txBox="1">
            <a:spLocks noChangeArrowheads="1"/>
          </p:cNvSpPr>
          <p:nvPr/>
        </p:nvSpPr>
        <p:spPr bwMode="auto">
          <a:xfrm>
            <a:off x="34925" y="565150"/>
            <a:ext cx="9180513" cy="577850"/>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0033CC"/>
                </a:solidFill>
                <a:latin typeface="Comic Sans MS" charset="0"/>
                <a:ea typeface="ＭＳ Ｐゴシック" charset="0"/>
                <a:cs typeface="ＭＳ Ｐゴシック" charset="0"/>
              </a:rPr>
              <a:t>Nuclear Structure information from the Low Energy part of the Electric Dipole response  </a:t>
            </a:r>
          </a:p>
        </p:txBody>
      </p:sp>
      <p:sp>
        <p:nvSpPr>
          <p:cNvPr id="89110" name="Text Box 22"/>
          <p:cNvSpPr txBox="1">
            <a:spLocks noChangeArrowheads="1"/>
          </p:cNvSpPr>
          <p:nvPr/>
        </p:nvSpPr>
        <p:spPr bwMode="auto">
          <a:xfrm>
            <a:off x="1588" y="19050"/>
            <a:ext cx="9107487" cy="404813"/>
          </a:xfrm>
          <a:prstGeom prst="rect">
            <a:avLst/>
          </a:prstGeom>
          <a:solidFill>
            <a:srgbClr val="000000"/>
          </a:solidFill>
          <a:ln w="54000">
            <a:solidFill>
              <a:srgbClr val="000000"/>
            </a:solidFill>
            <a:round/>
            <a:headEnd/>
            <a:tailEnd/>
          </a:ln>
          <a:effectLst/>
        </p:spPr>
        <p:txBody>
          <a:bodyPr lIns="90000" tIns="45000" rIns="90000" bIns="45000"/>
          <a:lstStyle/>
          <a:p>
            <a:pPr algn="ct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a:solidFill>
                  <a:srgbClr val="FFFFFF"/>
                </a:solidFill>
                <a:latin typeface="Calibri" charset="0"/>
                <a:ea typeface="Verdana" pitchFamily="48" charset="0"/>
                <a:cs typeface="Verdana" pitchFamily="48" charset="0"/>
              </a:rPr>
              <a:t>PHYSICS</a:t>
            </a:r>
            <a:r>
              <a:rPr lang="en-US" sz="1900" b="1">
                <a:solidFill>
                  <a:srgbClr val="FFFFFF"/>
                </a:solidFill>
                <a:latin typeface="Calibri" charset="0"/>
                <a:ea typeface="Verdana" pitchFamily="48" charset="0"/>
                <a:cs typeface="Verdana" pitchFamily="48" charset="0"/>
              </a:rPr>
              <a:t> </a:t>
            </a:r>
            <a:r>
              <a:rPr lang="en-US" sz="2900" b="1">
                <a:solidFill>
                  <a:srgbClr val="FFFFFF"/>
                </a:solidFill>
                <a:latin typeface="Calibri" charset="0"/>
                <a:ea typeface="Verdana" pitchFamily="48" charset="0"/>
                <a:cs typeface="Verdana" pitchFamily="48" charset="0"/>
              </a:rPr>
              <a:t>CASE</a:t>
            </a:r>
          </a:p>
        </p:txBody>
      </p:sp>
      <p:sp>
        <p:nvSpPr>
          <p:cNvPr id="89111" name="Text Box 23"/>
          <p:cNvSpPr txBox="1">
            <a:spLocks noChangeArrowheads="1"/>
          </p:cNvSpPr>
          <p:nvPr/>
        </p:nvSpPr>
        <p:spPr bwMode="auto">
          <a:xfrm>
            <a:off x="5262563" y="874713"/>
            <a:ext cx="3086100" cy="3651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33CC"/>
                </a:solidFill>
                <a:latin typeface="Calibri" charset="0"/>
                <a:ea typeface="ＭＳ Ｐゴシック" charset="0"/>
                <a:cs typeface="ＭＳ Ｐゴシック" charset="0"/>
              </a:rPr>
              <a:t>Pygmy Dipole Resonance</a:t>
            </a:r>
          </a:p>
        </p:txBody>
      </p:sp>
      <p:sp>
        <p:nvSpPr>
          <p:cNvPr id="89112" name="Text Box 24"/>
          <p:cNvSpPr txBox="1">
            <a:spLocks noChangeArrowheads="1"/>
          </p:cNvSpPr>
          <p:nvPr/>
        </p:nvSpPr>
        <p:spPr bwMode="auto">
          <a:xfrm>
            <a:off x="6289675" y="2036763"/>
            <a:ext cx="2925763" cy="3651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712D1C"/>
                </a:solidFill>
                <a:latin typeface="Calibri" charset="0"/>
                <a:ea typeface="ＭＳ Ｐゴシック" charset="0"/>
                <a:cs typeface="ＭＳ Ｐゴシック" charset="0"/>
              </a:rPr>
              <a:t>Giant Dipole Resonance</a:t>
            </a:r>
          </a:p>
        </p:txBody>
      </p:sp>
      <p:pic>
        <p:nvPicPr>
          <p:cNvPr id="89113" name="Picture 25"/>
          <p:cNvPicPr>
            <a:picLocks noChangeAspect="1" noChangeArrowheads="1"/>
          </p:cNvPicPr>
          <p:nvPr/>
        </p:nvPicPr>
        <p:blipFill>
          <a:blip r:embed="rId7"/>
          <a:srcRect l="38892" r="1047" b="3055"/>
          <a:stretch>
            <a:fillRect/>
          </a:stretch>
        </p:blipFill>
        <p:spPr bwMode="auto">
          <a:xfrm>
            <a:off x="161182" y="3910013"/>
            <a:ext cx="2048618" cy="2490787"/>
          </a:xfrm>
          <a:prstGeom prst="rect">
            <a:avLst/>
          </a:prstGeom>
          <a:noFill/>
          <a:ln w="9525">
            <a:noFill/>
            <a:round/>
            <a:headEnd/>
            <a:tailEnd/>
          </a:ln>
          <a:effectLst/>
        </p:spPr>
      </p:pic>
      <p:sp>
        <p:nvSpPr>
          <p:cNvPr id="89114" name="Text Box 26"/>
          <p:cNvSpPr txBox="1">
            <a:spLocks noChangeArrowheads="1"/>
          </p:cNvSpPr>
          <p:nvPr/>
        </p:nvSpPr>
        <p:spPr bwMode="auto">
          <a:xfrm>
            <a:off x="0" y="3140075"/>
            <a:ext cx="9144000" cy="365125"/>
          </a:xfrm>
          <a:prstGeom prst="rect">
            <a:avLst/>
          </a:prstGeom>
          <a:solidFill>
            <a:srgbClr val="FF0000"/>
          </a:solidFill>
          <a:ln w="9525">
            <a:solidFill>
              <a:srgbClr val="FF0000"/>
            </a:solidFill>
            <a:round/>
            <a:headEnd/>
            <a:tailEnd/>
          </a:ln>
          <a:effectLst/>
        </p:spPr>
        <p:txBody>
          <a:bodyPr lIns="90000" tIns="45000" rIns="90000" bIns="45000"/>
          <a:lstStyle/>
          <a:p>
            <a:pP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900" b="1" dirty="0">
                <a:latin typeface="Calibri" charset="0"/>
                <a:ea typeface="Verdana" pitchFamily="48" charset="0"/>
                <a:cs typeface="Verdana" pitchFamily="48" charset="0"/>
              </a:rPr>
              <a:t>Inelastic scattering of </a:t>
            </a:r>
            <a:r>
              <a:rPr lang="en-US" sz="1900" b="1" baseline="30000" dirty="0">
                <a:latin typeface="Calibri" charset="0"/>
                <a:ea typeface="Verdana" pitchFamily="48" charset="0"/>
                <a:cs typeface="Verdana" pitchFamily="48" charset="0"/>
              </a:rPr>
              <a:t>17</a:t>
            </a:r>
            <a:r>
              <a:rPr lang="en-US" sz="1900" b="1" dirty="0">
                <a:latin typeface="Calibri" charset="0"/>
                <a:ea typeface="Verdana" pitchFamily="48" charset="0"/>
                <a:cs typeface="Verdana" pitchFamily="48" charset="0"/>
              </a:rPr>
              <a:t>O @ 20 </a:t>
            </a:r>
            <a:r>
              <a:rPr lang="en-US" sz="1900" b="1" dirty="0" err="1">
                <a:latin typeface="Calibri" charset="0"/>
                <a:ea typeface="Verdana" pitchFamily="48" charset="0"/>
                <a:cs typeface="Verdana" pitchFamily="48" charset="0"/>
              </a:rPr>
              <a:t>MeV</a:t>
            </a:r>
            <a:r>
              <a:rPr lang="en-US" sz="1900" b="1" dirty="0">
                <a:latin typeface="Calibri" charset="0"/>
                <a:ea typeface="Verdana" pitchFamily="48" charset="0"/>
                <a:cs typeface="Verdana" pitchFamily="48" charset="0"/>
              </a:rPr>
              <a:t>/u on different targets  + </a:t>
            </a:r>
            <a:r>
              <a:rPr lang="en-US" sz="1900" b="1" dirty="0">
                <a:latin typeface="Symbol" charset="2"/>
                <a:ea typeface="Verdana" pitchFamily="48" charset="0"/>
                <a:cs typeface="Verdana" pitchFamily="48" charset="0"/>
              </a:rPr>
              <a:t></a:t>
            </a:r>
            <a:r>
              <a:rPr lang="en-US" sz="1900" b="1" dirty="0">
                <a:latin typeface="Calibri" charset="0"/>
                <a:ea typeface="Verdana" pitchFamily="48" charset="0"/>
                <a:cs typeface="Verdana" pitchFamily="48" charset="0"/>
              </a:rPr>
              <a:t>-rays in coincidence</a:t>
            </a:r>
          </a:p>
        </p:txBody>
      </p:sp>
      <p:sp>
        <p:nvSpPr>
          <p:cNvPr id="89117" name="Text Box 29"/>
          <p:cNvSpPr txBox="1">
            <a:spLocks noChangeArrowheads="1"/>
          </p:cNvSpPr>
          <p:nvPr/>
        </p:nvSpPr>
        <p:spPr bwMode="auto">
          <a:xfrm>
            <a:off x="2351088" y="4114800"/>
            <a:ext cx="3744912" cy="2317750"/>
          </a:xfrm>
          <a:prstGeom prst="rect">
            <a:avLst/>
          </a:prstGeom>
          <a:solidFill>
            <a:srgbClr val="00B8FF">
              <a:alpha val="14000"/>
            </a:srgbClr>
          </a:solidFill>
          <a:ln w="9525">
            <a:noFill/>
            <a:round/>
            <a:headEnd/>
            <a:tailEnd/>
          </a:ln>
          <a:effectLst/>
        </p:spPr>
        <p:txBody>
          <a:bodyPr lIns="90000" tIns="45000" rIns="90000" bIns="45000"/>
          <a:lstStyle/>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2000" b="1" u="sng" dirty="0">
                <a:solidFill>
                  <a:srgbClr val="0033CC"/>
                </a:solidFill>
                <a:latin typeface="Calibri" charset="0"/>
                <a:ea typeface="ＭＳ Ｐゴシック" charset="0"/>
                <a:cs typeface="ＭＳ Ｐゴシック" charset="0"/>
              </a:rPr>
              <a:t>TWO EXPERIMENTS PERFORMED:</a:t>
            </a:r>
          </a:p>
          <a:p>
            <a:pPr marL="285750" indent="-276225">
              <a:buFont typeface="Wingdings" pitchFamily="2" charset="2"/>
              <a:buChar char="q"/>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a:solidFill>
                  <a:srgbClr val="0033CC"/>
                </a:solidFill>
                <a:latin typeface="Calibri" charset="0"/>
                <a:ea typeface="ＭＳ Ｐゴシック" charset="0"/>
                <a:cs typeface="ＭＳ Ｐゴシック" charset="0"/>
              </a:rPr>
              <a:t>Studied Nuclei: </a:t>
            </a:r>
            <a:r>
              <a:rPr lang="en-US" sz="1600" b="1" dirty="0">
                <a:solidFill>
                  <a:srgbClr val="0033CC"/>
                </a:solidFill>
                <a:latin typeface="Calibri" charset="0"/>
                <a:ea typeface="ＭＳ Ｐゴシック" charset="0"/>
                <a:cs typeface="ＭＳ Ｐゴシック" charset="0"/>
              </a:rPr>
              <a:t>208Pb 90Zr</a:t>
            </a:r>
            <a:r>
              <a:rPr lang="en-US" sz="1600" dirty="0">
                <a:solidFill>
                  <a:srgbClr val="0033CC"/>
                </a:solidFill>
                <a:latin typeface="Calibri" charset="0"/>
                <a:ea typeface="ＭＳ Ｐゴシック" charset="0"/>
                <a:cs typeface="ＭＳ Ｐゴシック" charset="0"/>
              </a:rPr>
              <a:t> </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a:solidFill>
                  <a:srgbClr val="0033CC"/>
                </a:solidFill>
                <a:latin typeface="Calibri" charset="0"/>
                <a:ea typeface="ＭＳ Ｐゴシック" charset="0"/>
                <a:cs typeface="ＭＳ Ｐゴシック" charset="0"/>
              </a:rPr>
              <a:t>R. </a:t>
            </a:r>
            <a:r>
              <a:rPr lang="en-US" sz="1600" dirty="0" err="1">
                <a:solidFill>
                  <a:srgbClr val="0033CC"/>
                </a:solidFill>
                <a:latin typeface="Calibri" charset="0"/>
                <a:ea typeface="ＭＳ Ｐゴシック" charset="0"/>
                <a:cs typeface="ＭＳ Ｐゴシック" charset="0"/>
              </a:rPr>
              <a:t>Nicolini</a:t>
            </a:r>
            <a:r>
              <a:rPr lang="en-US" sz="1600" dirty="0">
                <a:solidFill>
                  <a:srgbClr val="0033CC"/>
                </a:solidFill>
                <a:latin typeface="Calibri" charset="0"/>
                <a:ea typeface="ＭＳ Ｐゴシック" charset="0"/>
                <a:cs typeface="ＭＳ Ｐゴシック" charset="0"/>
              </a:rPr>
              <a:t>  (</a:t>
            </a:r>
            <a:r>
              <a:rPr lang="en-US" sz="1600" dirty="0" err="1">
                <a:solidFill>
                  <a:srgbClr val="0033CC"/>
                </a:solidFill>
                <a:latin typeface="Calibri" charset="0"/>
                <a:ea typeface="ＭＳ Ｐゴシック" charset="0"/>
                <a:cs typeface="ＭＳ Ｐゴシック" charset="0"/>
              </a:rPr>
              <a:t>Università</a:t>
            </a:r>
            <a:r>
              <a:rPr lang="en-US" sz="1600" dirty="0">
                <a:solidFill>
                  <a:srgbClr val="0033CC"/>
                </a:solidFill>
                <a:latin typeface="Calibri" charset="0"/>
                <a:ea typeface="ＭＳ Ｐゴシック" charset="0"/>
                <a:cs typeface="ＭＳ Ｐゴシック" charset="0"/>
              </a:rPr>
              <a:t> </a:t>
            </a:r>
            <a:r>
              <a:rPr lang="en-US" sz="1600" dirty="0" err="1">
                <a:solidFill>
                  <a:srgbClr val="0033CC"/>
                </a:solidFill>
                <a:latin typeface="Calibri" charset="0"/>
                <a:ea typeface="ＭＳ Ｐゴシック" charset="0"/>
                <a:cs typeface="ＭＳ Ｐゴシック" charset="0"/>
              </a:rPr>
              <a:t>di</a:t>
            </a:r>
            <a:r>
              <a:rPr lang="en-US" sz="1600" dirty="0">
                <a:solidFill>
                  <a:srgbClr val="0033CC"/>
                </a:solidFill>
                <a:latin typeface="Calibri" charset="0"/>
                <a:ea typeface="ＭＳ Ｐゴシック" charset="0"/>
                <a:cs typeface="ＭＳ Ｐゴシック" charset="0"/>
              </a:rPr>
              <a:t> Milano /INFN)</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err="1" smtClean="0">
                <a:solidFill>
                  <a:srgbClr val="0033CC"/>
                </a:solidFill>
                <a:latin typeface="Calibri" charset="0"/>
                <a:ea typeface="ＭＳ Ｐゴシック" charset="0"/>
                <a:cs typeface="ＭＳ Ｐゴシック" charset="0"/>
              </a:rPr>
              <a:t>D.Mengoni</a:t>
            </a:r>
            <a:r>
              <a:rPr lang="en-US" sz="1600" dirty="0" smtClean="0">
                <a:solidFill>
                  <a:srgbClr val="0033CC"/>
                </a:solidFill>
                <a:latin typeface="Calibri" charset="0"/>
                <a:ea typeface="ＭＳ Ｐゴシック" charset="0"/>
                <a:cs typeface="ＭＳ Ｐゴシック" charset="0"/>
              </a:rPr>
              <a:t> (</a:t>
            </a:r>
            <a:r>
              <a:rPr lang="en-US" sz="1600" dirty="0" err="1" smtClean="0">
                <a:solidFill>
                  <a:srgbClr val="0033CC"/>
                </a:solidFill>
                <a:latin typeface="Calibri" charset="0"/>
                <a:ea typeface="ＭＳ Ｐゴシック" charset="0"/>
                <a:cs typeface="ＭＳ Ｐゴシック" charset="0"/>
              </a:rPr>
              <a:t>Università</a:t>
            </a:r>
            <a:r>
              <a:rPr lang="en-US" sz="1600" dirty="0" smtClean="0">
                <a:solidFill>
                  <a:srgbClr val="0033CC"/>
                </a:solidFill>
                <a:latin typeface="Calibri" charset="0"/>
                <a:ea typeface="ＭＳ Ｐゴシック" charset="0"/>
                <a:cs typeface="ＭＳ Ｐゴシック" charset="0"/>
              </a:rPr>
              <a:t> </a:t>
            </a:r>
            <a:r>
              <a:rPr lang="en-US" sz="1600" dirty="0" err="1" smtClean="0">
                <a:solidFill>
                  <a:srgbClr val="0033CC"/>
                </a:solidFill>
                <a:latin typeface="Calibri" charset="0"/>
                <a:ea typeface="ＭＳ Ｐゴシック" charset="0"/>
                <a:cs typeface="ＭＳ Ｐゴシック" charset="0"/>
              </a:rPr>
              <a:t>di</a:t>
            </a:r>
            <a:r>
              <a:rPr lang="en-US" sz="1600" dirty="0" smtClean="0">
                <a:solidFill>
                  <a:srgbClr val="0033CC"/>
                </a:solidFill>
                <a:latin typeface="Calibri" charset="0"/>
                <a:ea typeface="ＭＳ Ｐゴシック" charset="0"/>
                <a:cs typeface="ＭＳ Ｐゴシック" charset="0"/>
              </a:rPr>
              <a:t> </a:t>
            </a:r>
            <a:r>
              <a:rPr lang="en-US" sz="1600" dirty="0" err="1" smtClean="0">
                <a:solidFill>
                  <a:srgbClr val="0033CC"/>
                </a:solidFill>
                <a:latin typeface="Calibri" charset="0"/>
                <a:ea typeface="ＭＳ Ｐゴシック" charset="0"/>
                <a:cs typeface="ＭＳ Ｐゴシック" charset="0"/>
              </a:rPr>
              <a:t>Padova</a:t>
            </a:r>
            <a:r>
              <a:rPr lang="en-US" sz="1600" dirty="0" smtClean="0">
                <a:solidFill>
                  <a:srgbClr val="0033CC"/>
                </a:solidFill>
                <a:latin typeface="Calibri" charset="0"/>
                <a:ea typeface="ＭＳ Ｐゴシック" charset="0"/>
                <a:cs typeface="ＭＳ Ｐゴシック" charset="0"/>
              </a:rPr>
              <a:t>/INFN)</a:t>
            </a:r>
            <a:endParaRPr lang="en-US" sz="1600" dirty="0">
              <a:solidFill>
                <a:srgbClr val="0033CC"/>
              </a:solidFill>
              <a:latin typeface="Calibri" charset="0"/>
              <a:ea typeface="ＭＳ Ｐゴシック" charset="0"/>
              <a:cs typeface="ＭＳ Ｐゴシック" charset="0"/>
            </a:endParaRPr>
          </a:p>
          <a:p>
            <a:pPr marL="285750" indent="-276225">
              <a:buFont typeface="Arial" charset="0"/>
              <a:buChar char="•"/>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endParaRPr lang="en-US" sz="1600" dirty="0" smtClean="0">
              <a:solidFill>
                <a:srgbClr val="0033CC"/>
              </a:solidFill>
              <a:latin typeface="Calibri" charset="0"/>
              <a:ea typeface="ＭＳ Ｐゴシック" charset="0"/>
              <a:cs typeface="ＭＳ Ｐゴシック" charset="0"/>
            </a:endParaRPr>
          </a:p>
          <a:p>
            <a:pPr marL="285750" indent="-276225">
              <a:buFont typeface="Wingdings" pitchFamily="2" charset="2"/>
              <a:buChar char="q"/>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smtClean="0">
                <a:solidFill>
                  <a:srgbClr val="0033CC"/>
                </a:solidFill>
                <a:latin typeface="Calibri" charset="0"/>
                <a:ea typeface="ＭＳ Ｐゴシック" charset="0"/>
                <a:cs typeface="ＭＳ Ｐゴシック" charset="0"/>
              </a:rPr>
              <a:t>Studied </a:t>
            </a:r>
            <a:r>
              <a:rPr lang="en-US" sz="1600" dirty="0">
                <a:solidFill>
                  <a:srgbClr val="0033CC"/>
                </a:solidFill>
                <a:latin typeface="Calibri" charset="0"/>
                <a:ea typeface="ＭＳ Ｐゴシック" charset="0"/>
                <a:cs typeface="ＭＳ Ｐゴシック" charset="0"/>
              </a:rPr>
              <a:t>nuclei: </a:t>
            </a:r>
            <a:r>
              <a:rPr lang="en-US" sz="1600" b="1" dirty="0">
                <a:solidFill>
                  <a:srgbClr val="0033CC"/>
                </a:solidFill>
                <a:latin typeface="Calibri" charset="0"/>
                <a:ea typeface="ＭＳ Ｐゴシック" charset="0"/>
                <a:cs typeface="ＭＳ Ｐゴシック" charset="0"/>
              </a:rPr>
              <a:t>208Pb, 124Sn,140Ce</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a:solidFill>
                  <a:srgbClr val="0033CC"/>
                </a:solidFill>
                <a:latin typeface="Calibri" charset="0"/>
                <a:ea typeface="ＭＳ Ｐゴシック" charset="0"/>
                <a:cs typeface="ＭＳ Ｐゴシック" charset="0"/>
              </a:rPr>
              <a:t>M. </a:t>
            </a:r>
            <a:r>
              <a:rPr lang="en-US" sz="1600" dirty="0" err="1">
                <a:solidFill>
                  <a:srgbClr val="0033CC"/>
                </a:solidFill>
                <a:latin typeface="Calibri" charset="0"/>
                <a:ea typeface="ＭＳ Ｐゴシック" charset="0"/>
                <a:cs typeface="ＭＳ Ｐゴシック" charset="0"/>
              </a:rPr>
              <a:t>Kmiecik</a:t>
            </a:r>
            <a:r>
              <a:rPr lang="en-US" sz="1600" dirty="0">
                <a:solidFill>
                  <a:srgbClr val="0033CC"/>
                </a:solidFill>
                <a:latin typeface="Calibri" charset="0"/>
                <a:ea typeface="ＭＳ Ｐゴシック" charset="0"/>
                <a:cs typeface="ＭＳ Ｐゴシック" charset="0"/>
              </a:rPr>
              <a:t> (IFJ PAN </a:t>
            </a:r>
            <a:r>
              <a:rPr lang="en-US" sz="1600" dirty="0" err="1">
                <a:solidFill>
                  <a:srgbClr val="0033CC"/>
                </a:solidFill>
                <a:latin typeface="Calibri" charset="0"/>
                <a:ea typeface="ＭＳ Ｐゴシック" charset="0"/>
                <a:cs typeface="ＭＳ Ｐゴシック" charset="0"/>
              </a:rPr>
              <a:t>Kraków</a:t>
            </a:r>
            <a:r>
              <a:rPr lang="en-US" sz="1600" dirty="0">
                <a:solidFill>
                  <a:srgbClr val="0033CC"/>
                </a:solidFill>
                <a:latin typeface="Calibri" charset="0"/>
                <a:ea typeface="ＭＳ Ｐゴシック" charset="0"/>
                <a:cs typeface="ＭＳ Ｐゴシック" charset="0"/>
              </a:rPr>
              <a:t>) ,  </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r>
              <a:rPr lang="en-US" sz="1600" dirty="0">
                <a:solidFill>
                  <a:srgbClr val="0033CC"/>
                </a:solidFill>
                <a:latin typeface="Calibri" charset="0"/>
                <a:ea typeface="ＭＳ Ｐゴシック" charset="0"/>
                <a:cs typeface="ＭＳ Ｐゴシック" charset="0"/>
              </a:rPr>
              <a:t>F. </a:t>
            </a:r>
            <a:r>
              <a:rPr lang="en-US" sz="1600" dirty="0" err="1">
                <a:solidFill>
                  <a:srgbClr val="0033CC"/>
                </a:solidFill>
                <a:latin typeface="Calibri" charset="0"/>
                <a:ea typeface="ＭＳ Ｐゴシック" charset="0"/>
                <a:cs typeface="ＭＳ Ｐゴシック" charset="0"/>
              </a:rPr>
              <a:t>Crespi</a:t>
            </a:r>
            <a:r>
              <a:rPr lang="en-US" sz="1600" dirty="0">
                <a:solidFill>
                  <a:srgbClr val="0033CC"/>
                </a:solidFill>
                <a:latin typeface="Calibri" charset="0"/>
                <a:ea typeface="ＭＳ Ｐゴシック" charset="0"/>
                <a:cs typeface="ＭＳ Ｐゴシック" charset="0"/>
              </a:rPr>
              <a:t> (Univ. </a:t>
            </a:r>
            <a:r>
              <a:rPr lang="en-US" sz="1600" dirty="0" err="1">
                <a:solidFill>
                  <a:srgbClr val="0033CC"/>
                </a:solidFill>
                <a:latin typeface="Calibri" charset="0"/>
                <a:ea typeface="ＭＳ Ｐゴシック" charset="0"/>
                <a:cs typeface="ＭＳ Ｐゴシック" charset="0"/>
              </a:rPr>
              <a:t>di</a:t>
            </a:r>
            <a:r>
              <a:rPr lang="en-US" sz="1600" dirty="0">
                <a:solidFill>
                  <a:srgbClr val="0033CC"/>
                </a:solidFill>
                <a:latin typeface="Calibri" charset="0"/>
                <a:ea typeface="ＭＳ Ｐゴシック" charset="0"/>
                <a:cs typeface="ＭＳ Ｐゴシック" charset="0"/>
              </a:rPr>
              <a:t> Milano/INFN)</a:t>
            </a:r>
          </a:p>
          <a:p>
            <a:pPr marL="285750" indent="-276225">
              <a:buClrTx/>
              <a:buFontTx/>
              <a:buNone/>
              <a:tabLst>
                <a:tab pos="285750" algn="l"/>
                <a:tab pos="742950" algn="l"/>
                <a:tab pos="1200150" algn="l"/>
                <a:tab pos="1657350" algn="l"/>
                <a:tab pos="2114550" algn="l"/>
                <a:tab pos="2571750" algn="l"/>
                <a:tab pos="3028950" algn="l"/>
                <a:tab pos="3486150" algn="l"/>
                <a:tab pos="3943350" algn="l"/>
                <a:tab pos="4400550" algn="l"/>
                <a:tab pos="4857750" algn="l"/>
                <a:tab pos="5314950" algn="l"/>
                <a:tab pos="5772150" algn="l"/>
                <a:tab pos="6229350" algn="l"/>
                <a:tab pos="6686550" algn="l"/>
                <a:tab pos="7143750" algn="l"/>
                <a:tab pos="7600950" algn="l"/>
                <a:tab pos="8058150" algn="l"/>
                <a:tab pos="8515350" algn="l"/>
                <a:tab pos="8972550" algn="l"/>
                <a:tab pos="9429750" algn="l"/>
              </a:tabLst>
            </a:pPr>
            <a:endParaRPr lang="en-US" sz="1600" dirty="0">
              <a:solidFill>
                <a:srgbClr val="0033CC"/>
              </a:solidFill>
              <a:latin typeface="Calibri" charset="0"/>
              <a:ea typeface="ＭＳ Ｐゴシック" charset="0"/>
              <a:cs typeface="ＭＳ Ｐゴシック" charset="0"/>
            </a:endParaRPr>
          </a:p>
        </p:txBody>
      </p:sp>
      <p:pic>
        <p:nvPicPr>
          <p:cNvPr id="31" name="Picture 1"/>
          <p:cNvPicPr>
            <a:picLocks noChangeAspect="1" noChangeArrowheads="1"/>
          </p:cNvPicPr>
          <p:nvPr/>
        </p:nvPicPr>
        <p:blipFill>
          <a:blip r:embed="rId8" cstate="print"/>
          <a:srcRect/>
          <a:stretch>
            <a:fillRect/>
          </a:stretch>
        </p:blipFill>
        <p:spPr bwMode="auto">
          <a:xfrm>
            <a:off x="6172200" y="4114800"/>
            <a:ext cx="2845303" cy="2133600"/>
          </a:xfrm>
          <a:prstGeom prst="rect">
            <a:avLst/>
          </a:prstGeom>
          <a:noFill/>
          <a:ln w="9525">
            <a:noFill/>
            <a:round/>
            <a:headEnd/>
            <a:tailEnd/>
          </a:ln>
          <a:effectLst/>
        </p:spPr>
      </p:pic>
      <p:sp>
        <p:nvSpPr>
          <p:cNvPr id="32" name="Text Box 14"/>
          <p:cNvSpPr txBox="1">
            <a:spLocks noChangeArrowheads="1"/>
          </p:cNvSpPr>
          <p:nvPr/>
        </p:nvSpPr>
        <p:spPr bwMode="auto">
          <a:xfrm>
            <a:off x="2362200" y="3657600"/>
            <a:ext cx="4876800" cy="402291"/>
          </a:xfrm>
          <a:prstGeom prst="rect">
            <a:avLst/>
          </a:prstGeom>
          <a:solidFill>
            <a:schemeClr val="tx1"/>
          </a:solidFill>
          <a:ln w="9525">
            <a:no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please refer to: F.Crespi TALK @INPC</a:t>
            </a:r>
            <a:endParaRPr lang="it-IT" sz="2000" b="1" dirty="0">
              <a:solidFill>
                <a:srgbClr val="FF0000"/>
              </a:solidFill>
              <a:ea typeface="ＭＳ Ｐゴシック" charset="0"/>
              <a:cs typeface="ＭＳ Ｐゴシック" charset="0"/>
            </a:endParaRPr>
          </a:p>
        </p:txBody>
      </p:sp>
      <p:sp>
        <p:nvSpPr>
          <p:cNvPr id="33" name="Text Box 14"/>
          <p:cNvSpPr txBox="1">
            <a:spLocks noChangeArrowheads="1"/>
          </p:cNvSpPr>
          <p:nvPr/>
        </p:nvSpPr>
        <p:spPr bwMode="auto">
          <a:xfrm>
            <a:off x="0" y="6455709"/>
            <a:ext cx="4953000" cy="402291"/>
          </a:xfrm>
          <a:prstGeom prst="rect">
            <a:avLst/>
          </a:prstGeom>
          <a:solidFill>
            <a:schemeClr val="tx1"/>
          </a:solidFill>
          <a:ln w="9525">
            <a:no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please see: F.Camera TALK @INPC</a:t>
            </a:r>
            <a:endParaRPr lang="it-IT" sz="2000" b="1" dirty="0">
              <a:solidFill>
                <a:srgbClr val="FF0000"/>
              </a:solidFill>
              <a:ea typeface="ＭＳ Ｐゴシック" charset="0"/>
              <a:cs typeface="ＭＳ Ｐゴシック" charset="0"/>
            </a:endParaRPr>
          </a:p>
        </p:txBody>
      </p:sp>
      <p:sp>
        <p:nvSpPr>
          <p:cNvPr id="34" name="Text Box 14"/>
          <p:cNvSpPr txBox="1">
            <a:spLocks noChangeArrowheads="1"/>
          </p:cNvSpPr>
          <p:nvPr/>
        </p:nvSpPr>
        <p:spPr bwMode="auto">
          <a:xfrm>
            <a:off x="6324600" y="4419601"/>
            <a:ext cx="1066800" cy="402291"/>
          </a:xfrm>
          <a:prstGeom prst="rect">
            <a:avLst/>
          </a:prstGeom>
          <a:solidFill>
            <a:schemeClr val="tx1"/>
          </a:solidFill>
          <a:ln w="28575">
            <a:solidFill>
              <a:schemeClr val="bg1"/>
            </a:solid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ea typeface="ＭＳ Ｐゴシック" charset="0"/>
                <a:cs typeface="ＭＳ Ｐゴシック" charset="0"/>
              </a:rPr>
              <a:t>TRACE</a:t>
            </a:r>
            <a:endParaRPr lang="it-IT" sz="2000" b="1" dirty="0">
              <a:ea typeface="ＭＳ Ｐゴシック" charset="0"/>
              <a:cs typeface="ＭＳ Ｐゴシック" charset="0"/>
            </a:endParaRPr>
          </a:p>
        </p:txBody>
      </p:sp>
      <p:sp>
        <p:nvSpPr>
          <p:cNvPr id="35" name="Text Box 14"/>
          <p:cNvSpPr txBox="1">
            <a:spLocks noChangeArrowheads="1"/>
          </p:cNvSpPr>
          <p:nvPr/>
        </p:nvSpPr>
        <p:spPr bwMode="auto">
          <a:xfrm>
            <a:off x="0" y="3941109"/>
            <a:ext cx="1447800" cy="402291"/>
          </a:xfrm>
          <a:prstGeom prst="rect">
            <a:avLst/>
          </a:prstGeom>
          <a:solidFill>
            <a:schemeClr val="tx1"/>
          </a:solidFill>
          <a:ln w="28575">
            <a:solidFill>
              <a:schemeClr val="bg1"/>
            </a:solid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ea typeface="ＭＳ Ｐゴシック" charset="0"/>
                <a:cs typeface="ＭＳ Ｐゴシック" charset="0"/>
              </a:rPr>
              <a:t>HECTOR+</a:t>
            </a:r>
            <a:endParaRPr lang="it-IT" sz="2000" b="1" dirty="0">
              <a:ea typeface="ＭＳ Ｐゴシック" charset="0"/>
              <a:cs typeface="ＭＳ Ｐゴシック" charset="0"/>
            </a:endParaRPr>
          </a:p>
        </p:txBody>
      </p:sp>
      <p:sp>
        <p:nvSpPr>
          <p:cNvPr id="36" name="Text Box 28"/>
          <p:cNvSpPr txBox="1">
            <a:spLocks noChangeArrowheads="1"/>
          </p:cNvSpPr>
          <p:nvPr/>
        </p:nvSpPr>
        <p:spPr bwMode="auto">
          <a:xfrm>
            <a:off x="7848600" y="195942"/>
            <a:ext cx="15240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High E. states</a:t>
            </a:r>
            <a:endParaRPr lang="it-IT" sz="1200" cap="all" dirty="0">
              <a:latin typeface="Times New Roman" pitchFamily="16"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0" y="20638"/>
            <a:ext cx="9144000" cy="528637"/>
          </a:xfrm>
          <a:prstGeom prst="rect">
            <a:avLst/>
          </a:prstGeom>
          <a:solidFill>
            <a:srgbClr val="000000"/>
          </a:solidFill>
          <a:ln w="54000">
            <a:solidFill>
              <a:srgbClr val="000000"/>
            </a:solidFill>
            <a:round/>
            <a:headEnd/>
            <a:tailEnd/>
          </a:ln>
          <a:effectLst/>
        </p:spPr>
        <p:txBody>
          <a:bodyPr lIns="90000" tIns="45000" rIns="90000" bIns="45000"/>
          <a:lstStyle/>
          <a:p>
            <a:pPr algn="ct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a:solidFill>
                  <a:srgbClr val="FFFFFF"/>
                </a:solidFill>
                <a:latin typeface="Calibri" charset="0"/>
                <a:ea typeface="Verdana" pitchFamily="48" charset="0"/>
                <a:cs typeface="Verdana" pitchFamily="48" charset="0"/>
              </a:rPr>
              <a:t>PRELIMINARY </a:t>
            </a:r>
            <a:r>
              <a:rPr lang="en-US" sz="2900" b="1" dirty="0" smtClean="0">
                <a:solidFill>
                  <a:srgbClr val="FFFFFF"/>
                </a:solidFill>
                <a:latin typeface="Calibri" charset="0"/>
                <a:ea typeface="Verdana" pitchFamily="48" charset="0"/>
                <a:cs typeface="Verdana" pitchFamily="48" charset="0"/>
              </a:rPr>
              <a:t>RESULTS: PYGMY in </a:t>
            </a:r>
            <a:r>
              <a:rPr lang="en-US" sz="2900" b="1" baseline="30000" dirty="0" smtClean="0">
                <a:solidFill>
                  <a:srgbClr val="FFFFFF"/>
                </a:solidFill>
                <a:latin typeface="Calibri" charset="0"/>
                <a:ea typeface="Verdana" pitchFamily="48" charset="0"/>
                <a:cs typeface="Verdana" pitchFamily="48" charset="0"/>
              </a:rPr>
              <a:t>208</a:t>
            </a:r>
            <a:r>
              <a:rPr lang="en-US" sz="2900" b="1" dirty="0" smtClean="0">
                <a:solidFill>
                  <a:srgbClr val="FFFFFF"/>
                </a:solidFill>
                <a:latin typeface="Calibri" charset="0"/>
                <a:ea typeface="Verdana" pitchFamily="48" charset="0"/>
                <a:cs typeface="Verdana" pitchFamily="48" charset="0"/>
              </a:rPr>
              <a:t>Pb</a:t>
            </a:r>
            <a:endParaRPr lang="en-US" sz="2900" b="1" dirty="0">
              <a:solidFill>
                <a:srgbClr val="FFFFFF"/>
              </a:solidFill>
              <a:latin typeface="Calibri" charset="0"/>
              <a:ea typeface="Verdana" pitchFamily="48" charset="0"/>
              <a:cs typeface="Verdana" pitchFamily="48" charset="0"/>
            </a:endParaRPr>
          </a:p>
        </p:txBody>
      </p:sp>
      <p:pic>
        <p:nvPicPr>
          <p:cNvPr id="90115" name="Picture 3"/>
          <p:cNvPicPr>
            <a:picLocks noChangeAspect="1" noChangeArrowheads="1"/>
          </p:cNvPicPr>
          <p:nvPr/>
        </p:nvPicPr>
        <p:blipFill>
          <a:blip r:embed="rId3"/>
          <a:srcRect/>
          <a:stretch>
            <a:fillRect/>
          </a:stretch>
        </p:blipFill>
        <p:spPr bwMode="auto">
          <a:xfrm>
            <a:off x="6096000" y="704850"/>
            <a:ext cx="3155950" cy="6153150"/>
          </a:xfrm>
          <a:prstGeom prst="rect">
            <a:avLst/>
          </a:prstGeom>
          <a:noFill/>
          <a:ln w="9525">
            <a:noFill/>
            <a:round/>
            <a:headEnd/>
            <a:tailEnd/>
          </a:ln>
          <a:effectLst/>
        </p:spPr>
      </p:pic>
      <p:sp>
        <p:nvSpPr>
          <p:cNvPr id="90116" name="Text Box 4"/>
          <p:cNvSpPr txBox="1">
            <a:spLocks noChangeArrowheads="1"/>
          </p:cNvSpPr>
          <p:nvPr/>
        </p:nvSpPr>
        <p:spPr bwMode="auto">
          <a:xfrm>
            <a:off x="6631875" y="4987925"/>
            <a:ext cx="3446462" cy="455613"/>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02060"/>
                </a:solidFill>
                <a:latin typeface="Calibri" charset="0"/>
                <a:ea typeface="ＭＳ Ｐゴシック" charset="0"/>
                <a:cs typeface="ＭＳ Ｐゴシック" charset="0"/>
              </a:rPr>
              <a:t>208Pb(17O,17O’γ) </a:t>
            </a:r>
          </a:p>
        </p:txBody>
      </p:sp>
      <p:sp>
        <p:nvSpPr>
          <p:cNvPr id="90117" name="Text Box 5"/>
          <p:cNvSpPr txBox="1">
            <a:spLocks noChangeArrowheads="1"/>
          </p:cNvSpPr>
          <p:nvPr/>
        </p:nvSpPr>
        <p:spPr bwMode="auto">
          <a:xfrm>
            <a:off x="6849362" y="3040063"/>
            <a:ext cx="2786063" cy="5175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FF0000"/>
                </a:solidFill>
                <a:latin typeface="Calibri" charset="0"/>
                <a:ea typeface="ＭＳ Ｐゴシック" charset="0"/>
                <a:cs typeface="ＭＳ Ｐゴシック" charset="0"/>
              </a:rPr>
              <a:t>208Pb(p, p’) </a:t>
            </a:r>
          </a:p>
        </p:txBody>
      </p:sp>
      <p:sp>
        <p:nvSpPr>
          <p:cNvPr id="90118" name="Text Box 6"/>
          <p:cNvSpPr txBox="1">
            <a:spLocks noChangeArrowheads="1"/>
          </p:cNvSpPr>
          <p:nvPr/>
        </p:nvSpPr>
        <p:spPr bwMode="auto">
          <a:xfrm>
            <a:off x="6873175" y="1157288"/>
            <a:ext cx="2886075" cy="517525"/>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B050"/>
                </a:solidFill>
                <a:latin typeface="Calibri" charset="0"/>
                <a:ea typeface="ＭＳ Ｐゴシック" charset="0"/>
                <a:cs typeface="ＭＳ Ｐゴシック" charset="0"/>
              </a:rPr>
              <a:t>208Pb(γ, γ’ ) </a:t>
            </a:r>
          </a:p>
        </p:txBody>
      </p:sp>
      <p:sp>
        <p:nvSpPr>
          <p:cNvPr id="90119" name="Text Box 7"/>
          <p:cNvSpPr txBox="1">
            <a:spLocks noChangeArrowheads="1"/>
          </p:cNvSpPr>
          <p:nvPr/>
        </p:nvSpPr>
        <p:spPr bwMode="auto">
          <a:xfrm rot="18660000">
            <a:off x="5712712" y="5113338"/>
            <a:ext cx="1766887" cy="395288"/>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i="1">
                <a:solidFill>
                  <a:srgbClr val="323543"/>
                </a:solidFill>
                <a:latin typeface="Calibri" charset="0"/>
                <a:ea typeface="ＭＳ Ｐゴシック" charset="0"/>
                <a:cs typeface="ＭＳ Ｐゴシック" charset="0"/>
              </a:rPr>
              <a:t>preliminary</a:t>
            </a:r>
            <a:r>
              <a:rPr lang="en-US" sz="2000" b="1" i="1">
                <a:solidFill>
                  <a:srgbClr val="0000FF"/>
                </a:solidFill>
                <a:latin typeface="Calibri" charset="0"/>
                <a:ea typeface="ＭＳ Ｐゴシック" charset="0"/>
                <a:cs typeface="ＭＳ Ｐゴシック" charset="0"/>
              </a:rPr>
              <a:t>-</a:t>
            </a:r>
          </a:p>
        </p:txBody>
      </p:sp>
      <p:sp>
        <p:nvSpPr>
          <p:cNvPr id="90120" name="Line 8"/>
          <p:cNvSpPr>
            <a:spLocks noChangeShapeType="1"/>
          </p:cNvSpPr>
          <p:nvPr/>
        </p:nvSpPr>
        <p:spPr bwMode="auto">
          <a:xfrm flipV="1">
            <a:off x="8433687" y="936625"/>
            <a:ext cx="1588" cy="5538788"/>
          </a:xfrm>
          <a:prstGeom prst="line">
            <a:avLst/>
          </a:prstGeom>
          <a:noFill/>
          <a:ln w="28440">
            <a:solidFill>
              <a:srgbClr val="CF5E44"/>
            </a:solidFill>
            <a:prstDash val="lgDash"/>
            <a:round/>
            <a:headEnd/>
            <a:tailEnd/>
          </a:ln>
          <a:effectLst/>
        </p:spPr>
        <p:txBody>
          <a:bodyPr/>
          <a:lstStyle/>
          <a:p>
            <a:endParaRPr lang="en-US"/>
          </a:p>
        </p:txBody>
      </p:sp>
      <p:sp>
        <p:nvSpPr>
          <p:cNvPr id="90122" name="Text Box 10"/>
          <p:cNvSpPr txBox="1">
            <a:spLocks noChangeArrowheads="1"/>
          </p:cNvSpPr>
          <p:nvPr/>
        </p:nvSpPr>
        <p:spPr bwMode="auto">
          <a:xfrm>
            <a:off x="6284212" y="533400"/>
            <a:ext cx="2778126" cy="641350"/>
          </a:xfrm>
          <a:prstGeom prst="rect">
            <a:avLst/>
          </a:prstGeom>
          <a:noFill/>
          <a:ln w="9525">
            <a:noFill/>
            <a:round/>
            <a:headEnd/>
            <a:tailEnd/>
          </a:ln>
          <a:effectLst/>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dirty="0">
                <a:solidFill>
                  <a:srgbClr val="00B050"/>
                </a:solidFill>
                <a:latin typeface="Calibri" charset="0"/>
                <a:ea typeface="Verdana" pitchFamily="48" charset="0"/>
                <a:cs typeface="Verdana" pitchFamily="48" charset="0"/>
              </a:rPr>
              <a:t>N. </a:t>
            </a:r>
            <a:r>
              <a:rPr lang="en-US" sz="1200" b="1" dirty="0" err="1">
                <a:solidFill>
                  <a:srgbClr val="00B050"/>
                </a:solidFill>
                <a:latin typeface="Calibri" charset="0"/>
                <a:ea typeface="Verdana" pitchFamily="48" charset="0"/>
                <a:cs typeface="Verdana" pitchFamily="48" charset="0"/>
              </a:rPr>
              <a:t>Ryezayeva</a:t>
            </a:r>
            <a:r>
              <a:rPr lang="en-US" sz="1200" b="1" dirty="0">
                <a:solidFill>
                  <a:srgbClr val="00B050"/>
                </a:solidFill>
                <a:latin typeface="Calibri" charset="0"/>
                <a:ea typeface="Verdana" pitchFamily="48" charset="0"/>
                <a:cs typeface="Verdana" pitchFamily="48" charset="0"/>
              </a:rPr>
              <a:t> et al., PRL 89, 27 (2002)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dirty="0">
                <a:solidFill>
                  <a:srgbClr val="00B050"/>
                </a:solidFill>
                <a:latin typeface="Calibri" charset="0"/>
                <a:ea typeface="Verdana" pitchFamily="48" charset="0"/>
                <a:cs typeface="Verdana" pitchFamily="48" charset="0"/>
              </a:rPr>
              <a:t> previous NRF Experiment</a:t>
            </a:r>
          </a:p>
        </p:txBody>
      </p:sp>
      <p:sp>
        <p:nvSpPr>
          <p:cNvPr id="90124" name="Text Box 12"/>
          <p:cNvSpPr txBox="1">
            <a:spLocks noChangeArrowheads="1"/>
          </p:cNvSpPr>
          <p:nvPr/>
        </p:nvSpPr>
        <p:spPr bwMode="auto">
          <a:xfrm>
            <a:off x="60325" y="3505200"/>
            <a:ext cx="5807075" cy="912813"/>
          </a:xfrm>
          <a:prstGeom prst="rect">
            <a:avLst/>
          </a:prstGeom>
          <a:noFill/>
          <a:ln w="9525">
            <a:noFill/>
            <a:round/>
            <a:headEnd/>
            <a:tailEnd/>
          </a:ln>
          <a:effectLst/>
        </p:spPr>
        <p:txBody>
          <a:bodyPr lIns="90000" tIns="45000" rIns="90000" bIns="45000"/>
          <a:lstStyle/>
          <a:p>
            <a:pPr algn="just">
              <a:spcBef>
                <a:spcPts val="363"/>
              </a:spcBef>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smtClean="0">
                <a:solidFill>
                  <a:srgbClr val="000000"/>
                </a:solidFill>
                <a:latin typeface="Arial" pitchFamily="34" charset="0"/>
                <a:ea typeface="ＭＳ Ｐゴシック" charset="0"/>
                <a:cs typeface="Arial" pitchFamily="34" charset="0"/>
              </a:rPr>
              <a:t> </a:t>
            </a:r>
            <a:r>
              <a:rPr lang="en-US" sz="2000" dirty="0" smtClean="0">
                <a:solidFill>
                  <a:srgbClr val="000000"/>
                </a:solidFill>
                <a:latin typeface="Arial" pitchFamily="34" charset="0"/>
                <a:ea typeface="ＭＳ Ｐゴシック" charset="0"/>
                <a:cs typeface="Arial" pitchFamily="34" charset="0"/>
              </a:rPr>
              <a:t>One </a:t>
            </a:r>
            <a:r>
              <a:rPr lang="en-US" sz="2000" dirty="0">
                <a:solidFill>
                  <a:srgbClr val="000000"/>
                </a:solidFill>
                <a:latin typeface="Arial" pitchFamily="34" charset="0"/>
                <a:ea typeface="ＭＳ Ｐゴシック" charset="0"/>
                <a:cs typeface="Arial" pitchFamily="34" charset="0"/>
              </a:rPr>
              <a:t>group of states with  </a:t>
            </a:r>
            <a:r>
              <a:rPr lang="en-US" sz="2000" b="1" dirty="0" err="1">
                <a:solidFill>
                  <a:srgbClr val="000000"/>
                </a:solidFill>
                <a:latin typeface="Arial" pitchFamily="34" charset="0"/>
                <a:ea typeface="ＭＳ Ｐゴシック" charset="0"/>
                <a:cs typeface="Arial" pitchFamily="34" charset="0"/>
              </a:rPr>
              <a:t>isoscalar</a:t>
            </a:r>
            <a:r>
              <a:rPr lang="en-US" sz="2000" dirty="0">
                <a:solidFill>
                  <a:srgbClr val="000000"/>
                </a:solidFill>
                <a:latin typeface="Arial" pitchFamily="34" charset="0"/>
                <a:ea typeface="ＭＳ Ｐゴシック" charset="0"/>
                <a:cs typeface="Arial" pitchFamily="34" charset="0"/>
              </a:rPr>
              <a:t> character, the other with an </a:t>
            </a:r>
            <a:r>
              <a:rPr lang="en-US" sz="2000" b="1" dirty="0" err="1">
                <a:solidFill>
                  <a:srgbClr val="000000"/>
                </a:solidFill>
                <a:latin typeface="Arial" pitchFamily="34" charset="0"/>
                <a:ea typeface="ＭＳ Ｐゴシック" charset="0"/>
                <a:cs typeface="Arial" pitchFamily="34" charset="0"/>
              </a:rPr>
              <a:t>isovector</a:t>
            </a:r>
            <a:r>
              <a:rPr lang="en-US" sz="2000" dirty="0">
                <a:solidFill>
                  <a:srgbClr val="000000"/>
                </a:solidFill>
                <a:latin typeface="Arial" pitchFamily="34" charset="0"/>
                <a:ea typeface="ＭＳ Ｐゴシック" charset="0"/>
                <a:cs typeface="Arial" pitchFamily="34" charset="0"/>
              </a:rPr>
              <a:t> nature. </a:t>
            </a:r>
          </a:p>
        </p:txBody>
      </p:sp>
      <p:pic>
        <p:nvPicPr>
          <p:cNvPr id="90126" name="Picture 14"/>
          <p:cNvPicPr>
            <a:picLocks noChangeAspect="1" noChangeArrowheads="1"/>
          </p:cNvPicPr>
          <p:nvPr/>
        </p:nvPicPr>
        <p:blipFill>
          <a:blip r:embed="rId4"/>
          <a:srcRect/>
          <a:stretch>
            <a:fillRect/>
          </a:stretch>
        </p:blipFill>
        <p:spPr bwMode="auto">
          <a:xfrm>
            <a:off x="228600" y="4418014"/>
            <a:ext cx="2665458" cy="2187574"/>
          </a:xfrm>
          <a:prstGeom prst="rect">
            <a:avLst/>
          </a:prstGeom>
          <a:noFill/>
          <a:ln w="9525">
            <a:noFill/>
            <a:round/>
            <a:headEnd/>
            <a:tailEnd/>
          </a:ln>
          <a:effectLst/>
        </p:spPr>
      </p:pic>
      <p:sp>
        <p:nvSpPr>
          <p:cNvPr id="90127" name="Text Box 15"/>
          <p:cNvSpPr txBox="1">
            <a:spLocks noChangeArrowheads="1"/>
          </p:cNvSpPr>
          <p:nvPr/>
        </p:nvSpPr>
        <p:spPr bwMode="auto">
          <a:xfrm>
            <a:off x="1828800" y="5027613"/>
            <a:ext cx="838200" cy="381000"/>
          </a:xfrm>
          <a:prstGeom prst="rect">
            <a:avLst/>
          </a:prstGeom>
          <a:solidFill>
            <a:schemeClr val="tx1"/>
          </a:solidFill>
          <a:ln w="9360">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smtClean="0">
                <a:latin typeface="Calibri" charset="0"/>
                <a:ea typeface="ＭＳ Ｐゴシック" charset="0"/>
                <a:cs typeface="ＭＳ Ｐゴシック" charset="0"/>
              </a:rPr>
              <a:t>AGATA</a:t>
            </a:r>
            <a:endParaRPr lang="en-US" sz="1200" b="1" dirty="0">
              <a:latin typeface="Calibri" charset="0"/>
              <a:ea typeface="ＭＳ Ｐゴシック" charset="0"/>
              <a:cs typeface="ＭＳ Ｐゴシック" charset="0"/>
            </a:endParaRPr>
          </a:p>
        </p:txBody>
      </p:sp>
      <p:pic>
        <p:nvPicPr>
          <p:cNvPr id="90128" name="Picture 16"/>
          <p:cNvPicPr>
            <a:picLocks noChangeAspect="1" noChangeArrowheads="1"/>
          </p:cNvPicPr>
          <p:nvPr/>
        </p:nvPicPr>
        <p:blipFill>
          <a:blip r:embed="rId5"/>
          <a:srcRect t="5136" r="8984"/>
          <a:stretch>
            <a:fillRect/>
          </a:stretch>
        </p:blipFill>
        <p:spPr bwMode="auto">
          <a:xfrm>
            <a:off x="2819400" y="4379169"/>
            <a:ext cx="3025774" cy="2289076"/>
          </a:xfrm>
          <a:prstGeom prst="rect">
            <a:avLst/>
          </a:prstGeom>
          <a:noFill/>
          <a:ln w="9525">
            <a:noFill/>
            <a:round/>
            <a:headEnd/>
            <a:tailEnd/>
          </a:ln>
          <a:effectLst/>
        </p:spPr>
      </p:pic>
      <p:sp>
        <p:nvSpPr>
          <p:cNvPr id="90129" name="Text Box 17"/>
          <p:cNvSpPr txBox="1">
            <a:spLocks noChangeArrowheads="1"/>
          </p:cNvSpPr>
          <p:nvPr/>
        </p:nvSpPr>
        <p:spPr bwMode="auto">
          <a:xfrm>
            <a:off x="6044499" y="2673350"/>
            <a:ext cx="3608388" cy="273050"/>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dirty="0">
                <a:solidFill>
                  <a:srgbClr val="FF0000"/>
                </a:solidFill>
                <a:latin typeface="Calibri" charset="0"/>
                <a:ea typeface="ＭＳ Ｐゴシック" charset="0"/>
                <a:cs typeface="ＭＳ Ｐゴシック" charset="0"/>
              </a:rPr>
              <a:t>A. </a:t>
            </a:r>
            <a:r>
              <a:rPr lang="en-US" sz="1200" b="1" dirty="0" err="1">
                <a:solidFill>
                  <a:srgbClr val="FF0000"/>
                </a:solidFill>
                <a:latin typeface="Calibri" charset="0"/>
                <a:ea typeface="ＭＳ Ｐゴシック" charset="0"/>
                <a:cs typeface="ＭＳ Ｐゴシック" charset="0"/>
              </a:rPr>
              <a:t>Tamii</a:t>
            </a:r>
            <a:r>
              <a:rPr lang="en-US" sz="1200" b="1" dirty="0">
                <a:solidFill>
                  <a:srgbClr val="FF0000"/>
                </a:solidFill>
                <a:latin typeface="Calibri" charset="0"/>
                <a:ea typeface="ＭＳ Ｐゴシック" charset="0"/>
                <a:cs typeface="ＭＳ Ｐゴシック" charset="0"/>
              </a:rPr>
              <a:t> </a:t>
            </a:r>
            <a:r>
              <a:rPr lang="en-US" sz="1200" b="1" i="1" dirty="0">
                <a:solidFill>
                  <a:srgbClr val="FF0000"/>
                </a:solidFill>
                <a:latin typeface="Calibri" charset="0"/>
                <a:ea typeface="ＭＳ Ｐゴシック" charset="0"/>
                <a:cs typeface="ＭＳ Ｐゴシック" charset="0"/>
              </a:rPr>
              <a:t>et al., PRL 107, 062502 (2011)</a:t>
            </a:r>
            <a:r>
              <a:rPr lang="en-US" sz="1200" b="1" dirty="0">
                <a:solidFill>
                  <a:srgbClr val="FF0000"/>
                </a:solidFill>
                <a:latin typeface="Calibri" charset="0"/>
                <a:ea typeface="ＭＳ Ｐゴシック" charset="0"/>
                <a:cs typeface="ＭＳ Ｐゴシック" charset="0"/>
              </a:rPr>
              <a:t> </a:t>
            </a:r>
          </a:p>
        </p:txBody>
      </p:sp>
      <p:sp>
        <p:nvSpPr>
          <p:cNvPr id="90130" name="Text Box 18"/>
          <p:cNvSpPr txBox="1">
            <a:spLocks noChangeArrowheads="1"/>
          </p:cNvSpPr>
          <p:nvPr/>
        </p:nvSpPr>
        <p:spPr bwMode="auto">
          <a:xfrm>
            <a:off x="6419150" y="4608513"/>
            <a:ext cx="1511300" cy="273050"/>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a:solidFill>
                  <a:srgbClr val="0033CC"/>
                </a:solidFill>
                <a:latin typeface="Calibri" charset="0"/>
                <a:ea typeface="ＭＳ Ｐゴシック" charset="0"/>
                <a:cs typeface="ＭＳ Ｐゴシック" charset="0"/>
              </a:rPr>
              <a:t>This expoeriment</a:t>
            </a:r>
          </a:p>
        </p:txBody>
      </p:sp>
      <p:sp>
        <p:nvSpPr>
          <p:cNvPr id="20" name="Text Box 28"/>
          <p:cNvSpPr txBox="1">
            <a:spLocks noChangeArrowheads="1"/>
          </p:cNvSpPr>
          <p:nvPr/>
        </p:nvSpPr>
        <p:spPr bwMode="auto">
          <a:xfrm>
            <a:off x="7905750" y="285750"/>
            <a:ext cx="15240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High E. states</a:t>
            </a:r>
            <a:endParaRPr lang="it-IT" sz="1200" cap="all" dirty="0">
              <a:latin typeface="Times New Roman" pitchFamily="16" charset="0"/>
              <a:ea typeface="ＭＳ Ｐゴシック" charset="0"/>
              <a:cs typeface="ＭＳ Ｐゴシック" charset="0"/>
            </a:endParaRPr>
          </a:p>
        </p:txBody>
      </p:sp>
      <p:sp>
        <p:nvSpPr>
          <p:cNvPr id="22" name="Right Arrow 21"/>
          <p:cNvSpPr/>
          <p:nvPr/>
        </p:nvSpPr>
        <p:spPr bwMode="auto">
          <a:xfrm rot="17343958">
            <a:off x="4618550" y="3836791"/>
            <a:ext cx="2930575" cy="412618"/>
          </a:xfrm>
          <a:prstGeom prst="rightArrow">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23" name="Right Arrow 22"/>
          <p:cNvSpPr/>
          <p:nvPr/>
        </p:nvSpPr>
        <p:spPr bwMode="auto">
          <a:xfrm>
            <a:off x="5638800" y="5791200"/>
            <a:ext cx="1371600" cy="304800"/>
          </a:xfrm>
          <a:prstGeom prst="rightArrow">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24" name="Text Box 15"/>
          <p:cNvSpPr txBox="1">
            <a:spLocks noChangeArrowheads="1"/>
          </p:cNvSpPr>
          <p:nvPr/>
        </p:nvSpPr>
        <p:spPr bwMode="auto">
          <a:xfrm>
            <a:off x="4438650" y="4343400"/>
            <a:ext cx="1276350" cy="457200"/>
          </a:xfrm>
          <a:prstGeom prst="rect">
            <a:avLst/>
          </a:prstGeom>
          <a:solidFill>
            <a:schemeClr val="tx1"/>
          </a:solidFill>
          <a:ln w="9360">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cap="all" dirty="0" smtClean="0">
                <a:latin typeface="Calibri" charset="0"/>
                <a:ea typeface="ＭＳ Ｐゴシック" charset="0"/>
                <a:cs typeface="ＭＳ Ｐゴシック" charset="0"/>
              </a:rPr>
              <a:t>Strength</a:t>
            </a:r>
            <a:endParaRPr lang="en-US" sz="1200" b="1" cap="all" dirty="0">
              <a:latin typeface="Calibri" charset="0"/>
              <a:ea typeface="ＭＳ Ｐゴシック" charset="0"/>
              <a:cs typeface="ＭＳ Ｐゴシック" charset="0"/>
            </a:endParaRPr>
          </a:p>
        </p:txBody>
      </p:sp>
      <p:pic>
        <p:nvPicPr>
          <p:cNvPr id="25" name="Picture 1"/>
          <p:cNvPicPr>
            <a:picLocks noChangeAspect="1" noChangeArrowheads="1"/>
          </p:cNvPicPr>
          <p:nvPr/>
        </p:nvPicPr>
        <p:blipFill>
          <a:blip r:embed="rId6"/>
          <a:srcRect/>
          <a:stretch>
            <a:fillRect/>
          </a:stretch>
        </p:blipFill>
        <p:spPr bwMode="auto">
          <a:xfrm>
            <a:off x="141381" y="762000"/>
            <a:ext cx="2754219" cy="2527300"/>
          </a:xfrm>
          <a:prstGeom prst="rect">
            <a:avLst/>
          </a:prstGeom>
          <a:noFill/>
          <a:ln w="9525">
            <a:noFill/>
            <a:round/>
            <a:headEnd/>
            <a:tailEnd/>
          </a:ln>
          <a:effectLst/>
        </p:spPr>
      </p:pic>
      <p:pic>
        <p:nvPicPr>
          <p:cNvPr id="26" name="Picture 1"/>
          <p:cNvPicPr>
            <a:picLocks noChangeAspect="1" noChangeArrowheads="1"/>
          </p:cNvPicPr>
          <p:nvPr/>
        </p:nvPicPr>
        <p:blipFill>
          <a:blip r:embed="rId7"/>
          <a:srcRect/>
          <a:stretch>
            <a:fillRect/>
          </a:stretch>
        </p:blipFill>
        <p:spPr bwMode="auto">
          <a:xfrm>
            <a:off x="3085205" y="685800"/>
            <a:ext cx="2812356" cy="2667001"/>
          </a:xfrm>
          <a:prstGeom prst="rect">
            <a:avLst/>
          </a:prstGeom>
          <a:noFill/>
          <a:ln w="9525">
            <a:noFill/>
            <a:round/>
            <a:headEnd/>
            <a:tailEnd/>
          </a:ln>
          <a:effectLst/>
        </p:spPr>
      </p:pic>
      <p:sp>
        <p:nvSpPr>
          <p:cNvPr id="28" name="Freeform 27"/>
          <p:cNvSpPr/>
          <p:nvPr/>
        </p:nvSpPr>
        <p:spPr bwMode="auto">
          <a:xfrm>
            <a:off x="2010410" y="1648460"/>
            <a:ext cx="737870" cy="523240"/>
          </a:xfrm>
          <a:custGeom>
            <a:avLst/>
            <a:gdLst>
              <a:gd name="connsiteX0" fmla="*/ 694690 w 737870"/>
              <a:gd name="connsiteY0" fmla="*/ 454660 h 523240"/>
              <a:gd name="connsiteX1" fmla="*/ 397510 w 737870"/>
              <a:gd name="connsiteY1" fmla="*/ 309880 h 523240"/>
              <a:gd name="connsiteX2" fmla="*/ 107950 w 737870"/>
              <a:gd name="connsiteY2" fmla="*/ 73660 h 523240"/>
              <a:gd name="connsiteX3" fmla="*/ 54610 w 737870"/>
              <a:gd name="connsiteY3" fmla="*/ 12700 h 523240"/>
              <a:gd name="connsiteX4" fmla="*/ 24130 w 737870"/>
              <a:gd name="connsiteY4" fmla="*/ 35560 h 523240"/>
              <a:gd name="connsiteX5" fmla="*/ 199390 w 737870"/>
              <a:gd name="connsiteY5" fmla="*/ 226060 h 523240"/>
              <a:gd name="connsiteX6" fmla="*/ 458470 w 737870"/>
              <a:gd name="connsiteY6" fmla="*/ 401320 h 523240"/>
              <a:gd name="connsiteX7" fmla="*/ 656590 w 737870"/>
              <a:gd name="connsiteY7" fmla="*/ 508000 h 523240"/>
              <a:gd name="connsiteX8" fmla="*/ 694690 w 737870"/>
              <a:gd name="connsiteY8" fmla="*/ 454660 h 52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870" h="523240">
                <a:moveTo>
                  <a:pt x="694690" y="454660"/>
                </a:moveTo>
                <a:cubicBezTo>
                  <a:pt x="651510" y="421640"/>
                  <a:pt x="495300" y="373380"/>
                  <a:pt x="397510" y="309880"/>
                </a:cubicBezTo>
                <a:cubicBezTo>
                  <a:pt x="299720" y="246380"/>
                  <a:pt x="165100" y="123190"/>
                  <a:pt x="107950" y="73660"/>
                </a:cubicBezTo>
                <a:cubicBezTo>
                  <a:pt x="50800" y="24130"/>
                  <a:pt x="68580" y="19050"/>
                  <a:pt x="54610" y="12700"/>
                </a:cubicBezTo>
                <a:cubicBezTo>
                  <a:pt x="40640" y="6350"/>
                  <a:pt x="0" y="0"/>
                  <a:pt x="24130" y="35560"/>
                </a:cubicBezTo>
                <a:cubicBezTo>
                  <a:pt x="48260" y="71120"/>
                  <a:pt x="127000" y="165100"/>
                  <a:pt x="199390" y="226060"/>
                </a:cubicBezTo>
                <a:cubicBezTo>
                  <a:pt x="271780" y="287020"/>
                  <a:pt x="382270" y="354330"/>
                  <a:pt x="458470" y="401320"/>
                </a:cubicBezTo>
                <a:cubicBezTo>
                  <a:pt x="534670" y="448310"/>
                  <a:pt x="617220" y="492760"/>
                  <a:pt x="656590" y="508000"/>
                </a:cubicBezTo>
                <a:cubicBezTo>
                  <a:pt x="695960" y="523240"/>
                  <a:pt x="737870" y="487680"/>
                  <a:pt x="694690" y="454660"/>
                </a:cubicBezTo>
                <a:close/>
              </a:path>
            </a:pathLst>
          </a:cu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p>
            <a:r>
              <a:rPr lang="en-US" smtClean="0"/>
              <a:t>03/15/13</a:t>
            </a:r>
            <a:endParaRPr lang="en-US"/>
          </a:p>
        </p:txBody>
      </p:sp>
      <p:sp>
        <p:nvSpPr>
          <p:cNvPr id="3" name="Text Box 1"/>
          <p:cNvSpPr txBox="1">
            <a:spLocks noChangeArrowheads="1"/>
          </p:cNvSpPr>
          <p:nvPr/>
        </p:nvSpPr>
        <p:spPr bwMode="auto">
          <a:xfrm>
            <a:off x="0" y="2819400"/>
            <a:ext cx="9144000" cy="1143000"/>
          </a:xfrm>
          <a:prstGeom prst="rect">
            <a:avLst/>
          </a:prstGeom>
          <a:solidFill>
            <a:srgbClr val="00B050"/>
          </a:solidFill>
          <a:ln w="9525">
            <a:noFill/>
            <a:round/>
            <a:headEnd/>
            <a:tailEnd/>
          </a:ln>
          <a:effectLst/>
        </p:spPr>
        <p:txBody>
          <a:bodyPr lIns="90000" tIns="46800" rIns="90000" bIns="46800" anchor="ctr"/>
          <a:lstStyle/>
          <a:p>
            <a:pPr marL="514350" indent="-514350" algn="ct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6600" b="1" dirty="0" smtClean="0">
                <a:solidFill>
                  <a:srgbClr val="FFFFFF"/>
                </a:solidFill>
                <a:cs typeface="Arial" charset="0"/>
              </a:rPr>
              <a:t>POLARITAZION</a:t>
            </a:r>
            <a:endParaRPr lang="it-IT" sz="6600" b="1" dirty="0">
              <a:solidFill>
                <a:srgbClr val="FFFFFF"/>
              </a:solidFill>
              <a:cs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0" y="0"/>
            <a:ext cx="9144000" cy="540790"/>
          </a:xfrm>
          <a:prstGeom prst="rect">
            <a:avLst/>
          </a:prstGeom>
          <a:solidFill>
            <a:schemeClr val="tx1"/>
          </a:solidFill>
          <a:ln w="9525">
            <a:noFill/>
            <a:round/>
            <a:headEnd/>
            <a:tailEnd/>
          </a:ln>
          <a:effectLst/>
        </p:spPr>
        <p:txBody>
          <a:bodyPr lIns="90000" tIns="46800" rIns="90000" bIns="46800">
            <a:spAutoFit/>
          </a:bodyPr>
          <a:lstStyle/>
          <a:p>
            <a:pPr algn="ctr">
              <a:spcBef>
                <a:spcPts val="2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900" b="1" dirty="0" smtClean="0">
                <a:solidFill>
                  <a:srgbClr val="FFFFFF"/>
                </a:solidFill>
                <a:ea typeface="ＭＳ Ｐゴシック" charset="0"/>
                <a:cs typeface="ＭＳ Ｐゴシック" charset="0"/>
              </a:rPr>
              <a:t>Advanced Gamma-ray Tracking Array </a:t>
            </a:r>
            <a:endParaRPr lang="en-GB" sz="2900" b="1" dirty="0">
              <a:solidFill>
                <a:srgbClr val="FFFFFF"/>
              </a:solidFill>
              <a:ea typeface="ＭＳ Ｐゴシック" charset="0"/>
              <a:cs typeface="ＭＳ Ｐゴシック" charset="0"/>
            </a:endParaRPr>
          </a:p>
        </p:txBody>
      </p:sp>
      <p:pic>
        <p:nvPicPr>
          <p:cNvPr id="3" name="Picture 2"/>
          <p:cNvPicPr>
            <a:picLocks noChangeAspect="1" noChangeArrowheads="1"/>
          </p:cNvPicPr>
          <p:nvPr/>
        </p:nvPicPr>
        <p:blipFill>
          <a:blip r:embed="rId3" cstate="print"/>
          <a:srcRect l="16168" t="4237" r="19162" b="4237"/>
          <a:stretch>
            <a:fillRect/>
          </a:stretch>
        </p:blipFill>
        <p:spPr bwMode="auto">
          <a:xfrm>
            <a:off x="990600" y="990600"/>
            <a:ext cx="2240756" cy="2241780"/>
          </a:xfrm>
          <a:prstGeom prst="rect">
            <a:avLst/>
          </a:prstGeom>
          <a:noFill/>
          <a:ln w="9525">
            <a:noFill/>
            <a:round/>
            <a:headEnd/>
            <a:tailEnd/>
          </a:ln>
          <a:effectLst/>
        </p:spPr>
      </p:pic>
      <p:pic>
        <p:nvPicPr>
          <p:cNvPr id="14" name="Picture 13"/>
          <p:cNvPicPr>
            <a:picLocks noChangeAspect="1" noChangeArrowheads="1"/>
          </p:cNvPicPr>
          <p:nvPr/>
        </p:nvPicPr>
        <p:blipFill>
          <a:blip r:embed="rId4" cstate="print"/>
          <a:srcRect l="11003" t="17535" r="27556" b="20331"/>
          <a:stretch>
            <a:fillRect/>
          </a:stretch>
        </p:blipFill>
        <p:spPr bwMode="auto">
          <a:xfrm>
            <a:off x="5486400" y="4267200"/>
            <a:ext cx="2059626" cy="1905000"/>
          </a:xfrm>
          <a:prstGeom prst="rect">
            <a:avLst/>
          </a:prstGeom>
          <a:noFill/>
          <a:ln w="9525">
            <a:noFill/>
            <a:round/>
            <a:headEnd/>
            <a:tailEnd/>
          </a:ln>
          <a:effectLst/>
        </p:spPr>
      </p:pic>
      <p:pic>
        <p:nvPicPr>
          <p:cNvPr id="18" name="Picture 17"/>
          <p:cNvPicPr>
            <a:picLocks noChangeAspect="1" noChangeArrowheads="1"/>
          </p:cNvPicPr>
          <p:nvPr/>
        </p:nvPicPr>
        <p:blipFill>
          <a:blip r:embed="rId5" cstate="print"/>
          <a:srcRect l="34279" t="25655" r="30287" b="22366"/>
          <a:stretch>
            <a:fillRect/>
          </a:stretch>
        </p:blipFill>
        <p:spPr bwMode="auto">
          <a:xfrm>
            <a:off x="5486400" y="1158875"/>
            <a:ext cx="2087563" cy="2041525"/>
          </a:xfrm>
          <a:prstGeom prst="rect">
            <a:avLst/>
          </a:prstGeom>
          <a:noFill/>
          <a:ln w="9525">
            <a:noFill/>
            <a:round/>
            <a:headEnd/>
            <a:tailEnd/>
          </a:ln>
          <a:effectLst/>
        </p:spPr>
      </p:pic>
      <p:sp>
        <p:nvSpPr>
          <p:cNvPr id="19" name="AutoShape 24"/>
          <p:cNvSpPr>
            <a:spLocks noChangeArrowheads="1"/>
          </p:cNvSpPr>
          <p:nvPr/>
        </p:nvSpPr>
        <p:spPr bwMode="auto">
          <a:xfrm>
            <a:off x="6235700" y="2424113"/>
            <a:ext cx="287337" cy="395287"/>
          </a:xfrm>
          <a:custGeom>
            <a:avLst/>
            <a:gdLst>
              <a:gd name="G0" fmla="*/ 800 1 2"/>
              <a:gd name="G1" fmla="*/ 1099 1 2"/>
              <a:gd name="G2" fmla="+- 1099 0 0"/>
              <a:gd name="G3" fmla="+- 800 0 0"/>
            </a:gdLst>
            <a:ahLst/>
            <a:cxnLst>
              <a:cxn ang="0">
                <a:pos x="r" y="vc"/>
              </a:cxn>
              <a:cxn ang="5400000">
                <a:pos x="hc" y="b"/>
              </a:cxn>
              <a:cxn ang="10800000">
                <a:pos x="l" y="vc"/>
              </a:cxn>
              <a:cxn ang="16200000">
                <a:pos x="hc" y="t"/>
              </a:cxn>
            </a:cxnLst>
            <a:rect l="0" t="0" r="0" b="0"/>
            <a:pathLst>
              <a:path>
                <a:moveTo>
                  <a:pt x="0" y="0"/>
                </a:moveTo>
                <a:lnTo>
                  <a:pt x="800" y="0"/>
                </a:lnTo>
                <a:lnTo>
                  <a:pt x="800" y="1099"/>
                </a:lnTo>
                <a:lnTo>
                  <a:pt x="0" y="1099"/>
                </a:lnTo>
                <a:close/>
              </a:path>
            </a:pathLst>
          </a:custGeom>
          <a:noFill/>
          <a:ln w="9525">
            <a:noFill/>
            <a:round/>
            <a:headEnd/>
            <a:tailEnd/>
          </a:ln>
          <a:effectLst/>
        </p:spPr>
        <p:txBody>
          <a:bodyPr lIns="90000" tIns="45000" rIns="90000" bIns="450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lnSpc>
                <a:spcPct val="100000"/>
              </a:lnSpc>
            </a:pPr>
            <a:r>
              <a:rPr lang="en-US" sz="2000" b="1">
                <a:solidFill>
                  <a:srgbClr val="FF0000"/>
                </a:solidFill>
                <a:latin typeface="Comic Sans MS" pitchFamily="64" charset="0"/>
                <a:ea typeface="Droid Sans Fallback" charset="0"/>
                <a:cs typeface="Droid Sans Fallback" charset="0"/>
              </a:rPr>
              <a:t>1</a:t>
            </a:r>
          </a:p>
        </p:txBody>
      </p:sp>
      <p:sp>
        <p:nvSpPr>
          <p:cNvPr id="20" name="AutoShape 25"/>
          <p:cNvSpPr>
            <a:spLocks noChangeArrowheads="1"/>
          </p:cNvSpPr>
          <p:nvPr/>
        </p:nvSpPr>
        <p:spPr bwMode="auto">
          <a:xfrm>
            <a:off x="6451600" y="1631950"/>
            <a:ext cx="287337" cy="395288"/>
          </a:xfrm>
          <a:custGeom>
            <a:avLst/>
            <a:gdLst>
              <a:gd name="G0" fmla="*/ 800 1 2"/>
              <a:gd name="G1" fmla="*/ 1099 1 2"/>
              <a:gd name="G2" fmla="+- 1099 0 0"/>
              <a:gd name="G3" fmla="+- 800 0 0"/>
            </a:gdLst>
            <a:ahLst/>
            <a:cxnLst>
              <a:cxn ang="0">
                <a:pos x="r" y="vc"/>
              </a:cxn>
              <a:cxn ang="5400000">
                <a:pos x="hc" y="b"/>
              </a:cxn>
              <a:cxn ang="10800000">
                <a:pos x="l" y="vc"/>
              </a:cxn>
              <a:cxn ang="16200000">
                <a:pos x="hc" y="t"/>
              </a:cxn>
            </a:cxnLst>
            <a:rect l="0" t="0" r="0" b="0"/>
            <a:pathLst>
              <a:path>
                <a:moveTo>
                  <a:pt x="0" y="0"/>
                </a:moveTo>
                <a:lnTo>
                  <a:pt x="800" y="0"/>
                </a:lnTo>
                <a:lnTo>
                  <a:pt x="800" y="1099"/>
                </a:lnTo>
                <a:lnTo>
                  <a:pt x="0" y="1099"/>
                </a:lnTo>
                <a:close/>
              </a:path>
            </a:pathLst>
          </a:custGeom>
          <a:noFill/>
          <a:ln w="9525">
            <a:noFill/>
            <a:round/>
            <a:headEnd/>
            <a:tailEnd/>
          </a:ln>
          <a:effectLst/>
        </p:spPr>
        <p:txBody>
          <a:bodyPr lIns="90000" tIns="45000" rIns="90000" bIns="450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lnSpc>
                <a:spcPct val="100000"/>
              </a:lnSpc>
            </a:pPr>
            <a:r>
              <a:rPr lang="en-US" sz="2000" b="1" dirty="0">
                <a:solidFill>
                  <a:srgbClr val="FF0000"/>
                </a:solidFill>
                <a:latin typeface="Comic Sans MS" pitchFamily="64" charset="0"/>
                <a:ea typeface="Droid Sans Fallback" charset="0"/>
                <a:cs typeface="Droid Sans Fallback" charset="0"/>
              </a:rPr>
              <a:t>2</a:t>
            </a:r>
          </a:p>
        </p:txBody>
      </p:sp>
      <p:sp>
        <p:nvSpPr>
          <p:cNvPr id="21" name="AutoShape 26"/>
          <p:cNvSpPr>
            <a:spLocks noChangeArrowheads="1"/>
          </p:cNvSpPr>
          <p:nvPr/>
        </p:nvSpPr>
        <p:spPr bwMode="auto">
          <a:xfrm>
            <a:off x="6811962" y="1879600"/>
            <a:ext cx="287338" cy="395288"/>
          </a:xfrm>
          <a:custGeom>
            <a:avLst/>
            <a:gdLst>
              <a:gd name="G0" fmla="*/ 800 1 2"/>
              <a:gd name="G1" fmla="*/ 1099 1 2"/>
              <a:gd name="G2" fmla="+- 1099 0 0"/>
              <a:gd name="G3" fmla="+- 800 0 0"/>
            </a:gdLst>
            <a:ahLst/>
            <a:cxnLst>
              <a:cxn ang="0">
                <a:pos x="r" y="vc"/>
              </a:cxn>
              <a:cxn ang="5400000">
                <a:pos x="hc" y="b"/>
              </a:cxn>
              <a:cxn ang="10800000">
                <a:pos x="l" y="vc"/>
              </a:cxn>
              <a:cxn ang="16200000">
                <a:pos x="hc" y="t"/>
              </a:cxn>
            </a:cxnLst>
            <a:rect l="0" t="0" r="0" b="0"/>
            <a:pathLst>
              <a:path>
                <a:moveTo>
                  <a:pt x="0" y="0"/>
                </a:moveTo>
                <a:lnTo>
                  <a:pt x="800" y="0"/>
                </a:lnTo>
                <a:lnTo>
                  <a:pt x="800" y="1099"/>
                </a:lnTo>
                <a:lnTo>
                  <a:pt x="0" y="1099"/>
                </a:lnTo>
                <a:close/>
              </a:path>
            </a:pathLst>
          </a:custGeom>
          <a:noFill/>
          <a:ln w="9525">
            <a:noFill/>
            <a:round/>
            <a:headEnd/>
            <a:tailEnd/>
          </a:ln>
          <a:effectLst/>
        </p:spPr>
        <p:txBody>
          <a:bodyPr lIns="90000" tIns="45000" rIns="90000" bIns="450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lnSpc>
                <a:spcPct val="100000"/>
              </a:lnSpc>
            </a:pPr>
            <a:r>
              <a:rPr lang="en-US" sz="2000" b="1">
                <a:solidFill>
                  <a:srgbClr val="FF0000"/>
                </a:solidFill>
                <a:latin typeface="Comic Sans MS" pitchFamily="64" charset="0"/>
                <a:ea typeface="Droid Sans Fallback" charset="0"/>
                <a:cs typeface="Droid Sans Fallback" charset="0"/>
              </a:rPr>
              <a:t>3</a:t>
            </a:r>
          </a:p>
        </p:txBody>
      </p:sp>
      <p:sp>
        <p:nvSpPr>
          <p:cNvPr id="22" name="AutoShape 27"/>
          <p:cNvSpPr>
            <a:spLocks noChangeArrowheads="1"/>
          </p:cNvSpPr>
          <p:nvPr/>
        </p:nvSpPr>
        <p:spPr bwMode="auto">
          <a:xfrm>
            <a:off x="6019800" y="2024063"/>
            <a:ext cx="287337" cy="395287"/>
          </a:xfrm>
          <a:custGeom>
            <a:avLst/>
            <a:gdLst>
              <a:gd name="G0" fmla="*/ 800 1 2"/>
              <a:gd name="G1" fmla="*/ 1099 1 2"/>
              <a:gd name="G2" fmla="+- 1099 0 0"/>
              <a:gd name="G3" fmla="+- 800 0 0"/>
            </a:gdLst>
            <a:ahLst/>
            <a:cxnLst>
              <a:cxn ang="0">
                <a:pos x="r" y="vc"/>
              </a:cxn>
              <a:cxn ang="5400000">
                <a:pos x="hc" y="b"/>
              </a:cxn>
              <a:cxn ang="10800000">
                <a:pos x="l" y="vc"/>
              </a:cxn>
              <a:cxn ang="16200000">
                <a:pos x="hc" y="t"/>
              </a:cxn>
            </a:cxnLst>
            <a:rect l="0" t="0" r="0" b="0"/>
            <a:pathLst>
              <a:path>
                <a:moveTo>
                  <a:pt x="0" y="0"/>
                </a:moveTo>
                <a:lnTo>
                  <a:pt x="800" y="0"/>
                </a:lnTo>
                <a:lnTo>
                  <a:pt x="800" y="1099"/>
                </a:lnTo>
                <a:lnTo>
                  <a:pt x="0" y="1099"/>
                </a:lnTo>
                <a:close/>
              </a:path>
            </a:pathLst>
          </a:custGeom>
          <a:noFill/>
          <a:ln w="9525">
            <a:noFill/>
            <a:round/>
            <a:headEnd/>
            <a:tailEnd/>
          </a:ln>
          <a:effectLst/>
        </p:spPr>
        <p:txBody>
          <a:bodyPr lIns="90000" tIns="45000" rIns="90000" bIns="450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lnSpc>
                <a:spcPct val="100000"/>
              </a:lnSpc>
            </a:pPr>
            <a:r>
              <a:rPr lang="en-US" sz="2000" b="1">
                <a:solidFill>
                  <a:srgbClr val="FF0000"/>
                </a:solidFill>
                <a:latin typeface="Comic Sans MS" pitchFamily="64" charset="0"/>
                <a:ea typeface="Droid Sans Fallback" charset="0"/>
                <a:cs typeface="Droid Sans Fallback" charset="0"/>
              </a:rPr>
              <a:t>4</a:t>
            </a:r>
          </a:p>
        </p:txBody>
      </p:sp>
      <p:sp>
        <p:nvSpPr>
          <p:cNvPr id="23" name="AutoShape 28"/>
          <p:cNvSpPr>
            <a:spLocks noChangeArrowheads="1"/>
          </p:cNvSpPr>
          <p:nvPr/>
        </p:nvSpPr>
        <p:spPr bwMode="auto">
          <a:xfrm>
            <a:off x="6719887" y="2382838"/>
            <a:ext cx="287338" cy="395287"/>
          </a:xfrm>
          <a:custGeom>
            <a:avLst/>
            <a:gdLst>
              <a:gd name="G0" fmla="*/ 800 1 2"/>
              <a:gd name="G1" fmla="*/ 1099 1 2"/>
              <a:gd name="G2" fmla="+- 1099 0 0"/>
              <a:gd name="G3" fmla="+- 800 0 0"/>
            </a:gdLst>
            <a:ahLst/>
            <a:cxnLst>
              <a:cxn ang="0">
                <a:pos x="r" y="vc"/>
              </a:cxn>
              <a:cxn ang="5400000">
                <a:pos x="hc" y="b"/>
              </a:cxn>
              <a:cxn ang="10800000">
                <a:pos x="l" y="vc"/>
              </a:cxn>
              <a:cxn ang="16200000">
                <a:pos x="hc" y="t"/>
              </a:cxn>
            </a:cxnLst>
            <a:rect l="0" t="0" r="0" b="0"/>
            <a:pathLst>
              <a:path>
                <a:moveTo>
                  <a:pt x="0" y="0"/>
                </a:moveTo>
                <a:lnTo>
                  <a:pt x="800" y="0"/>
                </a:lnTo>
                <a:lnTo>
                  <a:pt x="800" y="1099"/>
                </a:lnTo>
                <a:lnTo>
                  <a:pt x="0" y="1099"/>
                </a:lnTo>
                <a:close/>
              </a:path>
            </a:pathLst>
          </a:custGeom>
          <a:noFill/>
          <a:ln w="9525">
            <a:noFill/>
            <a:round/>
            <a:headEnd/>
            <a:tailEnd/>
          </a:ln>
          <a:effectLst/>
        </p:spPr>
        <p:txBody>
          <a:bodyPr lIns="90000" tIns="45000" rIns="90000" bIns="450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lnSpc>
                <a:spcPct val="100000"/>
              </a:lnSpc>
            </a:pPr>
            <a:r>
              <a:rPr lang="en-US" sz="2000" b="1" dirty="0">
                <a:solidFill>
                  <a:srgbClr val="FF0000"/>
                </a:solidFill>
                <a:latin typeface="Comic Sans MS" pitchFamily="64" charset="0"/>
                <a:ea typeface="Droid Sans Fallback" charset="0"/>
                <a:cs typeface="Droid Sans Fallback" charset="0"/>
              </a:rPr>
              <a:t>5</a:t>
            </a:r>
          </a:p>
        </p:txBody>
      </p:sp>
      <p:sp>
        <p:nvSpPr>
          <p:cNvPr id="31" name="Right Arrow 30"/>
          <p:cNvSpPr/>
          <p:nvPr/>
        </p:nvSpPr>
        <p:spPr bwMode="auto">
          <a:xfrm>
            <a:off x="3581400" y="1752600"/>
            <a:ext cx="1524000" cy="762000"/>
          </a:xfrm>
          <a:prstGeom prst="rightArrow">
            <a:avLst/>
          </a:prstGeom>
          <a:solidFill>
            <a:srgbClr val="00B05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32" name="Down Arrow 31"/>
          <p:cNvSpPr/>
          <p:nvPr/>
        </p:nvSpPr>
        <p:spPr bwMode="auto">
          <a:xfrm>
            <a:off x="1752600" y="3352800"/>
            <a:ext cx="685800" cy="1066800"/>
          </a:xfrm>
          <a:prstGeom prst="downArrow">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33" name="Striped Right Arrow 32"/>
          <p:cNvSpPr/>
          <p:nvPr/>
        </p:nvSpPr>
        <p:spPr bwMode="auto">
          <a:xfrm rot="1299863">
            <a:off x="2919465" y="3256084"/>
            <a:ext cx="2481347" cy="604074"/>
          </a:xfrm>
          <a:prstGeom prst="stripedRightArrow">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34" name="Text Box 4"/>
          <p:cNvSpPr txBox="1">
            <a:spLocks noChangeArrowheads="1"/>
          </p:cNvSpPr>
          <p:nvPr/>
        </p:nvSpPr>
        <p:spPr bwMode="auto">
          <a:xfrm>
            <a:off x="7620000" y="1676401"/>
            <a:ext cx="1447800" cy="914399"/>
          </a:xfrm>
          <a:prstGeom prst="rect">
            <a:avLst/>
          </a:prstGeom>
          <a:solidFill>
            <a:schemeClr val="bg1"/>
          </a:solidFill>
          <a:ln w="9525">
            <a:noFill/>
            <a:round/>
            <a:headEnd/>
            <a:tailEnd/>
          </a:ln>
          <a:effectLst/>
        </p:spPr>
        <p:txBody>
          <a:bodyPr lIns="0" tIns="19440" rIns="0" bIns="0"/>
          <a:lstStyle/>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smtClean="0">
                <a:solidFill>
                  <a:srgbClr val="000000"/>
                </a:solidFill>
                <a:latin typeface="+mn-lt"/>
                <a:cs typeface="Arial Unicode MS" charset="0"/>
              </a:rPr>
              <a:t>5TC</a:t>
            </a:r>
          </a:p>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smtClean="0">
                <a:solidFill>
                  <a:srgbClr val="000000"/>
                </a:solidFill>
                <a:latin typeface="+mn-lt"/>
                <a:cs typeface="Arial Unicode MS" charset="0"/>
              </a:rPr>
              <a:t>PRISMA</a:t>
            </a:r>
          </a:p>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smtClean="0">
                <a:solidFill>
                  <a:srgbClr val="000000"/>
                </a:solidFill>
                <a:latin typeface="+mn-lt"/>
                <a:cs typeface="Arial Unicode MS" charset="0"/>
              </a:rPr>
              <a:t>Eff~6%</a:t>
            </a:r>
            <a:endParaRPr lang="en-US" sz="1800" b="1" cap="all" dirty="0">
              <a:solidFill>
                <a:srgbClr val="000000"/>
              </a:solidFill>
              <a:latin typeface="+mn-lt"/>
              <a:cs typeface="Arial Unicode MS" charset="0"/>
            </a:endParaRPr>
          </a:p>
        </p:txBody>
      </p:sp>
      <p:sp>
        <p:nvSpPr>
          <p:cNvPr id="35" name="Text Box 4"/>
          <p:cNvSpPr txBox="1">
            <a:spLocks noChangeArrowheads="1"/>
          </p:cNvSpPr>
          <p:nvPr/>
        </p:nvSpPr>
        <p:spPr bwMode="auto">
          <a:xfrm>
            <a:off x="5791200" y="685800"/>
            <a:ext cx="1447800" cy="381000"/>
          </a:xfrm>
          <a:prstGeom prst="rect">
            <a:avLst/>
          </a:prstGeom>
          <a:solidFill>
            <a:srgbClr val="00B050"/>
          </a:solidFill>
          <a:ln w="28575">
            <a:solidFill>
              <a:schemeClr val="tx1"/>
            </a:solidFill>
            <a:round/>
            <a:headEnd/>
            <a:tailEnd/>
          </a:ln>
          <a:effectLst/>
        </p:spPr>
        <p:txBody>
          <a:bodyPr lIns="0" tIns="19440" rIns="0" bIns="0"/>
          <a:lstStyle/>
          <a:p>
            <a:pPr marL="423863" indent="-317500">
              <a:lnSpc>
                <a:spcPct val="93000"/>
              </a:lnSpc>
              <a:spcAft>
                <a:spcPts val="1288"/>
              </a:spcAft>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b="1" cap="all" dirty="0" smtClean="0">
                <a:solidFill>
                  <a:schemeClr val="bg1">
                    <a:lumMod val="95000"/>
                  </a:schemeClr>
                </a:solidFill>
                <a:latin typeface="+mn-lt"/>
                <a:cs typeface="Arial Unicode MS" charset="0"/>
              </a:rPr>
              <a:t>2009 LNL</a:t>
            </a:r>
            <a:endParaRPr lang="en-US" b="1" cap="all" dirty="0">
              <a:solidFill>
                <a:schemeClr val="bg1">
                  <a:lumMod val="95000"/>
                </a:schemeClr>
              </a:solidFill>
              <a:latin typeface="+mn-lt"/>
              <a:cs typeface="Arial Unicode MS" charset="0"/>
            </a:endParaRPr>
          </a:p>
        </p:txBody>
      </p:sp>
      <p:sp>
        <p:nvSpPr>
          <p:cNvPr id="36" name="Text Box 4"/>
          <p:cNvSpPr txBox="1">
            <a:spLocks noChangeArrowheads="1"/>
          </p:cNvSpPr>
          <p:nvPr/>
        </p:nvSpPr>
        <p:spPr bwMode="auto">
          <a:xfrm>
            <a:off x="5638800" y="3657600"/>
            <a:ext cx="1981200" cy="381000"/>
          </a:xfrm>
          <a:prstGeom prst="rect">
            <a:avLst/>
          </a:prstGeom>
          <a:solidFill>
            <a:schemeClr val="bg1"/>
          </a:solidFill>
          <a:ln w="28575">
            <a:solidFill>
              <a:schemeClr val="tx1"/>
            </a:solidFill>
            <a:round/>
            <a:headEnd/>
            <a:tailEnd/>
          </a:ln>
          <a:effectLst/>
        </p:spPr>
        <p:txBody>
          <a:bodyPr lIns="0" tIns="19440" rIns="0" bIns="0"/>
          <a:lstStyle/>
          <a:p>
            <a:pPr marL="423863" indent="-317500">
              <a:lnSpc>
                <a:spcPct val="93000"/>
              </a:lnSpc>
              <a:spcAft>
                <a:spcPts val="1288"/>
              </a:spcAft>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b="1" cap="all" dirty="0" smtClean="0">
                <a:solidFill>
                  <a:sysClr val="windowText" lastClr="000000"/>
                </a:solidFill>
                <a:latin typeface="+mn-lt"/>
                <a:cs typeface="Arial Unicode MS" charset="0"/>
              </a:rPr>
              <a:t>~2014 GANIL</a:t>
            </a:r>
            <a:endParaRPr lang="en-US" b="1" cap="all" dirty="0">
              <a:solidFill>
                <a:sysClr val="windowText" lastClr="000000"/>
              </a:solidFill>
              <a:latin typeface="+mn-lt"/>
              <a:cs typeface="Arial Unicode MS" charset="0"/>
            </a:endParaRPr>
          </a:p>
        </p:txBody>
      </p:sp>
      <p:sp>
        <p:nvSpPr>
          <p:cNvPr id="37" name="Text Box 4"/>
          <p:cNvSpPr txBox="1">
            <a:spLocks noChangeArrowheads="1"/>
          </p:cNvSpPr>
          <p:nvPr/>
        </p:nvSpPr>
        <p:spPr bwMode="auto">
          <a:xfrm>
            <a:off x="7543800" y="4419600"/>
            <a:ext cx="1524000" cy="914399"/>
          </a:xfrm>
          <a:prstGeom prst="rect">
            <a:avLst/>
          </a:prstGeom>
          <a:solidFill>
            <a:schemeClr val="bg1"/>
          </a:solidFill>
          <a:ln w="9525">
            <a:noFill/>
            <a:round/>
            <a:headEnd/>
            <a:tailEnd/>
          </a:ln>
          <a:effectLst/>
        </p:spPr>
        <p:txBody>
          <a:bodyPr lIns="0" tIns="19440" rIns="0" bIns="0"/>
          <a:lstStyle/>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smtClean="0">
                <a:solidFill>
                  <a:srgbClr val="000000"/>
                </a:solidFill>
                <a:latin typeface="+mn-lt"/>
                <a:cs typeface="Arial Unicode MS" charset="0"/>
              </a:rPr>
              <a:t>15 TC</a:t>
            </a:r>
          </a:p>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smtClean="0">
                <a:solidFill>
                  <a:srgbClr val="000000"/>
                </a:solidFill>
                <a:latin typeface="+mn-lt"/>
                <a:cs typeface="Arial Unicode MS" charset="0"/>
              </a:rPr>
              <a:t>VAMOS</a:t>
            </a:r>
          </a:p>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smtClean="0">
                <a:solidFill>
                  <a:srgbClr val="000000"/>
                </a:solidFill>
                <a:latin typeface="+mn-lt"/>
                <a:cs typeface="Arial Unicode MS" charset="0"/>
              </a:rPr>
              <a:t>EXOGAM</a:t>
            </a:r>
          </a:p>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smtClean="0">
                <a:solidFill>
                  <a:srgbClr val="000000"/>
                </a:solidFill>
                <a:latin typeface="+mn-lt"/>
                <a:cs typeface="Arial Unicode MS" charset="0"/>
              </a:rPr>
              <a:t>Eff~20%</a:t>
            </a:r>
            <a:endParaRPr lang="en-US" sz="1800" b="1" cap="all" dirty="0">
              <a:solidFill>
                <a:srgbClr val="000000"/>
              </a:solidFill>
              <a:latin typeface="+mn-lt"/>
              <a:cs typeface="Arial Unicode MS" charset="0"/>
            </a:endParaRPr>
          </a:p>
        </p:txBody>
      </p:sp>
      <p:sp>
        <p:nvSpPr>
          <p:cNvPr id="38" name="Text Box 4"/>
          <p:cNvSpPr txBox="1">
            <a:spLocks noChangeArrowheads="1"/>
          </p:cNvSpPr>
          <p:nvPr/>
        </p:nvSpPr>
        <p:spPr bwMode="auto">
          <a:xfrm>
            <a:off x="76200" y="3962400"/>
            <a:ext cx="1447800" cy="381000"/>
          </a:xfrm>
          <a:prstGeom prst="rect">
            <a:avLst/>
          </a:prstGeom>
          <a:solidFill>
            <a:srgbClr val="FF0000"/>
          </a:solidFill>
          <a:ln w="28575">
            <a:solidFill>
              <a:schemeClr val="tx1"/>
            </a:solidFill>
            <a:round/>
            <a:headEnd/>
            <a:tailEnd/>
          </a:ln>
          <a:effectLst/>
        </p:spPr>
        <p:txBody>
          <a:bodyPr lIns="0" tIns="19440" rIns="0" bIns="0"/>
          <a:lstStyle/>
          <a:p>
            <a:pPr marL="423863" indent="-317500">
              <a:lnSpc>
                <a:spcPct val="93000"/>
              </a:lnSpc>
              <a:spcAft>
                <a:spcPts val="1288"/>
              </a:spcAft>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b="1" cap="all" dirty="0" smtClean="0">
                <a:solidFill>
                  <a:schemeClr val="bg1">
                    <a:lumMod val="95000"/>
                  </a:schemeClr>
                </a:solidFill>
                <a:latin typeface="+mn-lt"/>
                <a:cs typeface="Arial Unicode MS" charset="0"/>
              </a:rPr>
              <a:t>2012 GSI</a:t>
            </a:r>
            <a:endParaRPr lang="en-US" b="1" cap="all" dirty="0">
              <a:solidFill>
                <a:schemeClr val="bg1">
                  <a:lumMod val="95000"/>
                </a:schemeClr>
              </a:solidFill>
              <a:latin typeface="+mn-lt"/>
              <a:cs typeface="Arial Unicode MS" charset="0"/>
            </a:endParaRPr>
          </a:p>
        </p:txBody>
      </p:sp>
      <p:sp>
        <p:nvSpPr>
          <p:cNvPr id="39" name="Text Box 4"/>
          <p:cNvSpPr txBox="1">
            <a:spLocks noChangeArrowheads="1"/>
          </p:cNvSpPr>
          <p:nvPr/>
        </p:nvSpPr>
        <p:spPr bwMode="auto">
          <a:xfrm>
            <a:off x="3124200" y="5029201"/>
            <a:ext cx="1447800" cy="914399"/>
          </a:xfrm>
          <a:prstGeom prst="rect">
            <a:avLst/>
          </a:prstGeom>
          <a:solidFill>
            <a:schemeClr val="bg1"/>
          </a:solidFill>
          <a:ln w="9525">
            <a:noFill/>
            <a:round/>
            <a:headEnd/>
            <a:tailEnd/>
          </a:ln>
          <a:effectLst/>
        </p:spPr>
        <p:txBody>
          <a:bodyPr lIns="0" tIns="19440" rIns="0" bIns="0"/>
          <a:lstStyle/>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smtClean="0">
                <a:solidFill>
                  <a:srgbClr val="000000"/>
                </a:solidFill>
                <a:latin typeface="+mn-lt"/>
                <a:cs typeface="Arial Unicode MS" charset="0"/>
              </a:rPr>
              <a:t>8TC</a:t>
            </a:r>
          </a:p>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smtClean="0">
                <a:solidFill>
                  <a:srgbClr val="000000"/>
                </a:solidFill>
                <a:latin typeface="+mn-lt"/>
                <a:cs typeface="Arial Unicode MS" charset="0"/>
              </a:rPr>
              <a:t>FRS</a:t>
            </a:r>
          </a:p>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1800" b="1" cap="all" dirty="0" err="1" smtClean="0">
                <a:solidFill>
                  <a:srgbClr val="000000"/>
                </a:solidFill>
                <a:latin typeface="+mn-lt"/>
                <a:cs typeface="Arial Unicode MS" charset="0"/>
              </a:rPr>
              <a:t>Eff</a:t>
            </a:r>
            <a:r>
              <a:rPr lang="en-US" sz="1800" b="1" cap="all" dirty="0" smtClean="0">
                <a:solidFill>
                  <a:srgbClr val="000000"/>
                </a:solidFill>
                <a:latin typeface="+mn-lt"/>
                <a:cs typeface="Arial Unicode MS" charset="0"/>
              </a:rPr>
              <a:t>&gt;10%</a:t>
            </a:r>
            <a:endParaRPr lang="en-US" sz="1800" b="1" cap="all" dirty="0">
              <a:solidFill>
                <a:srgbClr val="000000"/>
              </a:solidFill>
              <a:latin typeface="+mn-lt"/>
              <a:cs typeface="Arial Unicode MS" charset="0"/>
            </a:endParaRPr>
          </a:p>
        </p:txBody>
      </p:sp>
      <p:pic>
        <p:nvPicPr>
          <p:cNvPr id="923650" name="Picture 2" descr="C:\Documents and Settings\DM\My Documents\Downloads\AGATA-GSI.JPG"/>
          <p:cNvPicPr>
            <a:picLocks noChangeAspect="1" noChangeArrowheads="1"/>
          </p:cNvPicPr>
          <p:nvPr/>
        </p:nvPicPr>
        <p:blipFill>
          <a:blip r:embed="rId6" cstate="print"/>
          <a:srcRect/>
          <a:stretch>
            <a:fillRect/>
          </a:stretch>
        </p:blipFill>
        <p:spPr bwMode="auto">
          <a:xfrm>
            <a:off x="190500" y="4495800"/>
            <a:ext cx="2857500" cy="1905000"/>
          </a:xfrm>
          <a:prstGeom prst="rect">
            <a:avLst/>
          </a:prstGeom>
          <a:noFill/>
        </p:spPr>
      </p:pic>
      <p:sp>
        <p:nvSpPr>
          <p:cNvPr id="24" name="Text Box 14"/>
          <p:cNvSpPr txBox="1">
            <a:spLocks noChangeArrowheads="1"/>
          </p:cNvSpPr>
          <p:nvPr/>
        </p:nvSpPr>
        <p:spPr bwMode="auto">
          <a:xfrm>
            <a:off x="0" y="6455709"/>
            <a:ext cx="5029200" cy="402291"/>
          </a:xfrm>
          <a:prstGeom prst="rect">
            <a:avLst/>
          </a:prstGeom>
          <a:solidFill>
            <a:schemeClr val="tx1"/>
          </a:solidFill>
          <a:ln w="9525">
            <a:no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please refer to: N.Pietralla TALK @INPC</a:t>
            </a:r>
            <a:endParaRPr lang="it-IT" sz="2000" b="1" dirty="0">
              <a:solidFill>
                <a:srgbClr val="FF0000"/>
              </a:solidFill>
              <a:ea typeface="ＭＳ Ｐゴシック" charset="0"/>
              <a:cs typeface="ＭＳ Ｐゴシック" charset="0"/>
            </a:endParaRPr>
          </a:p>
        </p:txBody>
      </p:sp>
      <p:sp>
        <p:nvSpPr>
          <p:cNvPr id="25" name="Text Box 14"/>
          <p:cNvSpPr txBox="1">
            <a:spLocks noChangeArrowheads="1"/>
          </p:cNvSpPr>
          <p:nvPr/>
        </p:nvSpPr>
        <p:spPr bwMode="auto">
          <a:xfrm>
            <a:off x="0" y="588309"/>
            <a:ext cx="5257800" cy="402291"/>
          </a:xfrm>
          <a:prstGeom prst="rect">
            <a:avLst/>
          </a:prstGeom>
          <a:solidFill>
            <a:schemeClr val="tx1"/>
          </a:solidFill>
          <a:ln w="9525">
            <a:no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please refer to: D.Bazzacco TALK @INPC</a:t>
            </a:r>
            <a:endParaRPr lang="it-IT" sz="2000" b="1" dirty="0">
              <a:solidFill>
                <a:srgbClr val="FF0000"/>
              </a:solidFill>
              <a:ea typeface="ＭＳ Ｐゴシック" charset="0"/>
              <a:cs typeface="ＭＳ Ｐゴシック" charset="0"/>
            </a:endParaRPr>
          </a:p>
        </p:txBody>
      </p:sp>
      <p:pic>
        <p:nvPicPr>
          <p:cNvPr id="113666" name="Picture 2" descr="http://www.lnl.infn.it/~spes/images/logoSPES2008_medium.jpg"/>
          <p:cNvPicPr>
            <a:picLocks noChangeAspect="1" noChangeArrowheads="1"/>
          </p:cNvPicPr>
          <p:nvPr/>
        </p:nvPicPr>
        <p:blipFill>
          <a:blip r:embed="rId7"/>
          <a:srcRect/>
          <a:stretch>
            <a:fillRect/>
          </a:stretch>
        </p:blipFill>
        <p:spPr bwMode="auto">
          <a:xfrm>
            <a:off x="6934200" y="6334141"/>
            <a:ext cx="1828800" cy="523859"/>
          </a:xfrm>
          <a:prstGeom prst="rect">
            <a:avLst/>
          </a:prstGeom>
          <a:noFill/>
        </p:spPr>
      </p:pic>
      <p:sp>
        <p:nvSpPr>
          <p:cNvPr id="44" name="Cloud Callout 43"/>
          <p:cNvSpPr/>
          <p:nvPr/>
        </p:nvSpPr>
        <p:spPr bwMode="auto">
          <a:xfrm>
            <a:off x="6477000" y="6248400"/>
            <a:ext cx="2895600" cy="762000"/>
          </a:xfrm>
          <a:prstGeom prst="cloudCallout">
            <a:avLst/>
          </a:prstGeom>
          <a:solidFill>
            <a:schemeClr val="tx1">
              <a:lumMod val="95000"/>
              <a:lumOff val="5000"/>
              <a:alpha val="2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cstate="print"/>
          <a:srcRect/>
          <a:stretch>
            <a:fillRect/>
          </a:stretch>
        </p:blipFill>
        <p:spPr bwMode="auto">
          <a:xfrm>
            <a:off x="5113338" y="976313"/>
            <a:ext cx="3362325" cy="2520950"/>
          </a:xfrm>
          <a:prstGeom prst="rect">
            <a:avLst/>
          </a:prstGeom>
          <a:noFill/>
          <a:ln w="9525">
            <a:noFill/>
            <a:round/>
            <a:headEnd/>
            <a:tailEnd/>
          </a:ln>
          <a:effectLst/>
        </p:spPr>
      </p:pic>
      <p:pic>
        <p:nvPicPr>
          <p:cNvPr id="91138" name="Picture 2"/>
          <p:cNvPicPr>
            <a:picLocks noChangeAspect="1" noChangeArrowheads="1"/>
          </p:cNvPicPr>
          <p:nvPr/>
        </p:nvPicPr>
        <p:blipFill>
          <a:blip r:embed="rId4" cstate="print"/>
          <a:srcRect/>
          <a:stretch>
            <a:fillRect/>
          </a:stretch>
        </p:blipFill>
        <p:spPr bwMode="auto">
          <a:xfrm>
            <a:off x="5113338" y="3794125"/>
            <a:ext cx="3362325" cy="2584450"/>
          </a:xfrm>
          <a:prstGeom prst="rect">
            <a:avLst/>
          </a:prstGeom>
          <a:noFill/>
          <a:ln w="9525">
            <a:noFill/>
            <a:round/>
            <a:headEnd/>
            <a:tailEnd/>
          </a:ln>
          <a:effectLst/>
        </p:spPr>
      </p:pic>
      <p:sp>
        <p:nvSpPr>
          <p:cNvPr id="91140" name="Text Box 4"/>
          <p:cNvSpPr txBox="1">
            <a:spLocks noChangeArrowheads="1"/>
          </p:cNvSpPr>
          <p:nvPr/>
        </p:nvSpPr>
        <p:spPr bwMode="auto">
          <a:xfrm>
            <a:off x="0" y="1219201"/>
            <a:ext cx="4629150" cy="1981200"/>
          </a:xfrm>
          <a:prstGeom prst="rect">
            <a:avLst/>
          </a:prstGeom>
          <a:noFill/>
          <a:ln w="9525">
            <a:noFill/>
            <a:round/>
            <a:headEnd/>
            <a:tailEnd/>
          </a:ln>
          <a:effectLst/>
        </p:spPr>
        <p:txBody>
          <a:bodyPr lIns="0" tIns="19440" rIns="0" bIns="0"/>
          <a:lstStyle/>
          <a:p>
            <a:pPr marL="620713" indent="-514350">
              <a:lnSpc>
                <a:spcPct val="93000"/>
              </a:lnSpc>
              <a:spcAft>
                <a:spcPts val="1288"/>
              </a:spcAft>
              <a:buFont typeface="+mj-lt"/>
              <a:buAutoNum type="romanUcPeriod"/>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2000" dirty="0" smtClean="0">
                <a:solidFill>
                  <a:srgbClr val="000000"/>
                </a:solidFill>
                <a:cs typeface="Arial Unicode MS" charset="0"/>
              </a:rPr>
              <a:t>COULEX TEST     </a:t>
            </a:r>
            <a:r>
              <a:rPr lang="en-US" sz="2000" b="1" baseline="33000" dirty="0" smtClean="0">
                <a:solidFill>
                  <a:srgbClr val="000000"/>
                </a:solidFill>
                <a:cs typeface="Arial Unicode MS" charset="0"/>
              </a:rPr>
              <a:t>104,108</a:t>
            </a:r>
            <a:r>
              <a:rPr lang="en-US" sz="2000" b="1" dirty="0" smtClean="0">
                <a:solidFill>
                  <a:srgbClr val="000000"/>
                </a:solidFill>
                <a:cs typeface="Arial Unicode MS" charset="0"/>
              </a:rPr>
              <a:t>Pd</a:t>
            </a:r>
            <a:endParaRPr lang="en-US" sz="2000" b="1" dirty="0">
              <a:solidFill>
                <a:srgbClr val="000000"/>
              </a:solidFill>
              <a:cs typeface="Arial Unicode MS" charset="0"/>
            </a:endParaRPr>
          </a:p>
          <a:p>
            <a:pPr marL="620713" indent="-514350">
              <a:lnSpc>
                <a:spcPct val="93000"/>
              </a:lnSpc>
              <a:spcAft>
                <a:spcPts val="1288"/>
              </a:spcAft>
              <a:buFont typeface="+mj-lt"/>
              <a:buAutoNum type="romanUcPeriod"/>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2000" dirty="0" smtClean="0">
                <a:solidFill>
                  <a:srgbClr val="000000"/>
                </a:solidFill>
                <a:latin typeface="Times New Roman" pitchFamily="16" charset="0"/>
                <a:cs typeface="Times New Roman" pitchFamily="16" charset="0"/>
              </a:rPr>
              <a:t>NON-YRAST OCTUPOLE BAND </a:t>
            </a:r>
            <a:r>
              <a:rPr lang="en-US" sz="2000" b="1" dirty="0" smtClean="0">
                <a:solidFill>
                  <a:srgbClr val="000000"/>
                </a:solidFill>
                <a:latin typeface="Times New Roman" pitchFamily="16" charset="0"/>
                <a:cs typeface="Times New Roman" pitchFamily="16" charset="0"/>
              </a:rPr>
              <a:t> </a:t>
            </a:r>
            <a:r>
              <a:rPr lang="en-US" sz="2000" b="1" baseline="33000" dirty="0">
                <a:solidFill>
                  <a:srgbClr val="000000"/>
                </a:solidFill>
                <a:latin typeface="Times New Roman" pitchFamily="16" charset="0"/>
                <a:cs typeface="Times New Roman" pitchFamily="16" charset="0"/>
              </a:rPr>
              <a:t>220</a:t>
            </a:r>
            <a:r>
              <a:rPr lang="en-US" sz="2000" b="1" dirty="0">
                <a:solidFill>
                  <a:srgbClr val="000000"/>
                </a:solidFill>
                <a:latin typeface="Times New Roman" pitchFamily="16" charset="0"/>
                <a:cs typeface="Times New Roman" pitchFamily="16" charset="0"/>
              </a:rPr>
              <a:t>Ra, </a:t>
            </a:r>
            <a:r>
              <a:rPr lang="en-US" sz="2000" b="1" baseline="33000" dirty="0">
                <a:solidFill>
                  <a:srgbClr val="000000"/>
                </a:solidFill>
                <a:latin typeface="Times New Roman" pitchFamily="16" charset="0"/>
                <a:cs typeface="Times New Roman" pitchFamily="16" charset="0"/>
              </a:rPr>
              <a:t>222</a:t>
            </a:r>
            <a:r>
              <a:rPr lang="en-US" sz="2000" b="1" dirty="0">
                <a:solidFill>
                  <a:srgbClr val="000000"/>
                </a:solidFill>
                <a:latin typeface="Times New Roman" pitchFamily="16" charset="0"/>
                <a:cs typeface="Times New Roman" pitchFamily="16" charset="0"/>
              </a:rPr>
              <a:t>Th </a:t>
            </a:r>
            <a:r>
              <a:rPr lang="en-US" sz="2000" b="1" dirty="0" smtClean="0">
                <a:solidFill>
                  <a:srgbClr val="000000"/>
                </a:solidFill>
                <a:latin typeface="Times New Roman" pitchFamily="16" charset="0"/>
                <a:cs typeface="Times New Roman" pitchFamily="16" charset="0"/>
              </a:rPr>
              <a:t> (</a:t>
            </a:r>
            <a:r>
              <a:rPr lang="en-US" sz="2000" b="1" dirty="0" err="1" smtClean="0">
                <a:solidFill>
                  <a:srgbClr val="000000"/>
                </a:solidFill>
                <a:latin typeface="Times New Roman" pitchFamily="16" charset="0"/>
                <a:cs typeface="Times New Roman" pitchFamily="16" charset="0"/>
              </a:rPr>
              <a:t>J.F.Smith</a:t>
            </a:r>
            <a:r>
              <a:rPr lang="en-US" sz="2000" b="1" dirty="0" smtClean="0">
                <a:solidFill>
                  <a:srgbClr val="000000"/>
                </a:solidFill>
                <a:latin typeface="Times New Roman" pitchFamily="16" charset="0"/>
                <a:cs typeface="Times New Roman" pitchFamily="16" charset="0"/>
              </a:rPr>
              <a:t> , </a:t>
            </a:r>
            <a:r>
              <a:rPr lang="en-US" sz="2000" b="1" dirty="0" err="1" smtClean="0">
                <a:solidFill>
                  <a:srgbClr val="000000"/>
                </a:solidFill>
                <a:latin typeface="Times New Roman" pitchFamily="16" charset="0"/>
                <a:cs typeface="Times New Roman" pitchFamily="16" charset="0"/>
              </a:rPr>
              <a:t>D.Mengoni</a:t>
            </a:r>
            <a:r>
              <a:rPr lang="en-US" sz="2000" b="1" dirty="0">
                <a:solidFill>
                  <a:srgbClr val="000000"/>
                </a:solidFill>
                <a:latin typeface="Times New Roman" pitchFamily="16" charset="0"/>
                <a:cs typeface="Times New Roman" pitchFamily="16" charset="0"/>
              </a:rPr>
              <a:t>)</a:t>
            </a:r>
          </a:p>
          <a:p>
            <a:pPr marL="620713" indent="-514350">
              <a:lnSpc>
                <a:spcPct val="93000"/>
              </a:lnSpc>
              <a:spcAft>
                <a:spcPts val="1288"/>
              </a:spcAft>
              <a:buFont typeface="+mj-lt"/>
              <a:buAutoNum type="romanUcPeriod"/>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sz="2000" dirty="0" smtClean="0">
                <a:solidFill>
                  <a:srgbClr val="000000"/>
                </a:solidFill>
                <a:latin typeface="Times New Roman" pitchFamily="16" charset="0"/>
                <a:cs typeface="Times New Roman" pitchFamily="16" charset="0"/>
              </a:rPr>
              <a:t>POSITRONIUM ENTANGLEMENT </a:t>
            </a:r>
            <a:r>
              <a:rPr lang="en-US" sz="2000" b="1" dirty="0" smtClean="0">
                <a:solidFill>
                  <a:srgbClr val="000000"/>
                </a:solidFill>
                <a:latin typeface="Times New Roman" pitchFamily="16" charset="0"/>
                <a:cs typeface="Times New Roman" pitchFamily="16" charset="0"/>
              </a:rPr>
              <a:t>β</a:t>
            </a:r>
            <a:r>
              <a:rPr lang="en-US" sz="2000" b="1" baseline="33000" dirty="0">
                <a:solidFill>
                  <a:srgbClr val="000000"/>
                </a:solidFill>
                <a:cs typeface="Times New Roman" pitchFamily="16" charset="0"/>
              </a:rPr>
              <a:t>+</a:t>
            </a:r>
            <a:r>
              <a:rPr lang="en-US" sz="2000" b="1" dirty="0">
                <a:solidFill>
                  <a:srgbClr val="000000"/>
                </a:solidFill>
                <a:latin typeface="Times New Roman" pitchFamily="16" charset="0"/>
                <a:cs typeface="Arial Unicode MS" charset="0"/>
              </a:rPr>
              <a:t> source</a:t>
            </a:r>
            <a:r>
              <a:rPr lang="en-US" sz="2000" b="1" baseline="33000" dirty="0">
                <a:solidFill>
                  <a:srgbClr val="000000"/>
                </a:solidFill>
                <a:latin typeface="Times New Roman" pitchFamily="16" charset="0"/>
                <a:cs typeface="Arial Unicode MS" charset="0"/>
              </a:rPr>
              <a:t> 22</a:t>
            </a:r>
            <a:r>
              <a:rPr lang="en-US" sz="2000" b="1" dirty="0">
                <a:solidFill>
                  <a:srgbClr val="000000"/>
                </a:solidFill>
                <a:latin typeface="Times New Roman" pitchFamily="16" charset="0"/>
                <a:cs typeface="Arial Unicode MS" charset="0"/>
              </a:rPr>
              <a:t>Na </a:t>
            </a:r>
            <a:r>
              <a:rPr lang="en-US" sz="2000" b="1" dirty="0" smtClean="0">
                <a:solidFill>
                  <a:srgbClr val="000000"/>
                </a:solidFill>
                <a:latin typeface="Times New Roman" pitchFamily="16" charset="0"/>
                <a:cs typeface="Arial Unicode MS" charset="0"/>
              </a:rPr>
              <a:t> (P.G. </a:t>
            </a:r>
            <a:r>
              <a:rPr lang="en-US" sz="2000" b="1" dirty="0" err="1" smtClean="0">
                <a:solidFill>
                  <a:srgbClr val="000000"/>
                </a:solidFill>
                <a:latin typeface="Times New Roman" pitchFamily="16" charset="0"/>
                <a:cs typeface="Arial Unicode MS" charset="0"/>
              </a:rPr>
              <a:t>Bizzeti</a:t>
            </a:r>
            <a:r>
              <a:rPr lang="en-US" sz="2000" b="1" dirty="0">
                <a:solidFill>
                  <a:srgbClr val="000000"/>
                </a:solidFill>
                <a:latin typeface="Times New Roman" pitchFamily="16" charset="0"/>
                <a:cs typeface="Arial Unicode MS" charset="0"/>
              </a:rPr>
              <a:t>)</a:t>
            </a:r>
          </a:p>
        </p:txBody>
      </p:sp>
      <p:sp>
        <p:nvSpPr>
          <p:cNvPr id="91141" name="Text Box 5"/>
          <p:cNvSpPr txBox="1">
            <a:spLocks noChangeArrowheads="1"/>
          </p:cNvSpPr>
          <p:nvPr/>
        </p:nvSpPr>
        <p:spPr bwMode="auto">
          <a:xfrm>
            <a:off x="0" y="-34925"/>
            <a:ext cx="9144000" cy="528638"/>
          </a:xfrm>
          <a:prstGeom prst="rect">
            <a:avLst/>
          </a:prstGeom>
          <a:solidFill>
            <a:srgbClr val="000000"/>
          </a:solidFill>
          <a:ln w="54000">
            <a:solidFill>
              <a:srgbClr val="000000"/>
            </a:solidFill>
            <a:round/>
            <a:headEnd/>
            <a:tailEnd/>
          </a:ln>
          <a:effectLst/>
        </p:spPr>
        <p:txBody>
          <a:bodyPr lIns="90000" tIns="45000" rIns="90000" bIns="45000"/>
          <a:lstStyle/>
          <a:p>
            <a:pPr algn="ct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a:solidFill>
                  <a:srgbClr val="FFFFFF"/>
                </a:solidFill>
                <a:latin typeface="Calibri" charset="0"/>
                <a:ea typeface="Verdana" pitchFamily="48" charset="0"/>
                <a:cs typeface="Verdana" pitchFamily="48" charset="0"/>
              </a:rPr>
              <a:t>POLARIZATION</a:t>
            </a:r>
          </a:p>
        </p:txBody>
      </p:sp>
      <p:pic>
        <p:nvPicPr>
          <p:cNvPr id="91142" name="Picture 6"/>
          <p:cNvPicPr>
            <a:picLocks noChangeAspect="1" noChangeArrowheads="1"/>
          </p:cNvPicPr>
          <p:nvPr/>
        </p:nvPicPr>
        <p:blipFill>
          <a:blip r:embed="rId5" cstate="print"/>
          <a:srcRect/>
          <a:stretch>
            <a:fillRect/>
          </a:stretch>
        </p:blipFill>
        <p:spPr bwMode="auto">
          <a:xfrm>
            <a:off x="623888" y="3778250"/>
            <a:ext cx="3463925" cy="259873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3"/>
          <a:srcRect/>
          <a:stretch>
            <a:fillRect/>
          </a:stretch>
        </p:blipFill>
        <p:spPr bwMode="auto">
          <a:xfrm>
            <a:off x="731838" y="1339850"/>
            <a:ext cx="2695575" cy="2022475"/>
          </a:xfrm>
          <a:prstGeom prst="rect">
            <a:avLst/>
          </a:prstGeom>
          <a:noFill/>
          <a:ln w="36720">
            <a:solidFill>
              <a:srgbClr val="9999FF"/>
            </a:solidFill>
            <a:round/>
            <a:headEnd/>
            <a:tailEnd/>
          </a:ln>
          <a:effectLst/>
        </p:spPr>
      </p:pic>
      <p:sp>
        <p:nvSpPr>
          <p:cNvPr id="92162" name="Text Box 2"/>
          <p:cNvSpPr txBox="1">
            <a:spLocks noChangeArrowheads="1"/>
          </p:cNvSpPr>
          <p:nvPr/>
        </p:nvSpPr>
        <p:spPr bwMode="auto">
          <a:xfrm>
            <a:off x="63500" y="704850"/>
            <a:ext cx="4479925" cy="549275"/>
          </a:xfrm>
          <a:prstGeom prst="rect">
            <a:avLst/>
          </a:prstGeom>
          <a:noFill/>
          <a:ln w="36720">
            <a:solidFill>
              <a:srgbClr val="9999FF"/>
            </a:solidFill>
            <a:round/>
            <a:headEnd/>
            <a:tailEnd/>
          </a:ln>
          <a:effectLst/>
        </p:spPr>
        <p:txBody>
          <a:bodyPr lIns="0" tIns="17640" rIns="0" bIns="0"/>
          <a:lstStyle/>
          <a:p>
            <a:pPr algn="just">
              <a:lnSpc>
                <a:spcPct val="93000"/>
              </a:lnSpc>
              <a:spcAft>
                <a:spcPts val="1288"/>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500">
                <a:solidFill>
                  <a:srgbClr val="000000"/>
                </a:solidFill>
                <a:ea typeface="Ubuntu" charset="0"/>
                <a:cs typeface="Ubuntu" charset="0"/>
              </a:rPr>
              <a:t>Partially-polarized  555.8-keV   and 433.9-keV lines in </a:t>
            </a:r>
            <a:r>
              <a:rPr lang="en-US" sz="1500" baseline="33000">
                <a:solidFill>
                  <a:srgbClr val="000000"/>
                </a:solidFill>
                <a:ea typeface="Ubuntu" charset="0"/>
                <a:cs typeface="Ubuntu" charset="0"/>
              </a:rPr>
              <a:t>104</a:t>
            </a:r>
            <a:r>
              <a:rPr lang="en-US" sz="1500">
                <a:solidFill>
                  <a:srgbClr val="000000"/>
                </a:solidFill>
                <a:ea typeface="Ubuntu" charset="0"/>
                <a:cs typeface="Ubuntu" charset="0"/>
              </a:rPr>
              <a:t>Pd and </a:t>
            </a:r>
            <a:r>
              <a:rPr lang="en-US" sz="1500" baseline="33000">
                <a:solidFill>
                  <a:srgbClr val="000000"/>
                </a:solidFill>
                <a:ea typeface="Ubuntu" charset="0"/>
                <a:cs typeface="Ubuntu" charset="0"/>
              </a:rPr>
              <a:t>108</a:t>
            </a:r>
            <a:r>
              <a:rPr lang="en-US" sz="1500">
                <a:solidFill>
                  <a:srgbClr val="000000"/>
                </a:solidFill>
                <a:ea typeface="Ubuntu" charset="0"/>
                <a:cs typeface="Ubuntu" charset="0"/>
              </a:rPr>
              <a:t>Pd [+unpolarized </a:t>
            </a:r>
            <a:r>
              <a:rPr lang="en-US" sz="1500" baseline="33000">
                <a:solidFill>
                  <a:srgbClr val="000000"/>
                </a:solidFill>
                <a:ea typeface="Ubuntu" charset="0"/>
                <a:cs typeface="Ubuntu" charset="0"/>
              </a:rPr>
              <a:t>137</a:t>
            </a:r>
            <a:r>
              <a:rPr lang="en-US" sz="1500">
                <a:solidFill>
                  <a:srgbClr val="000000"/>
                </a:solidFill>
                <a:ea typeface="Ubuntu" charset="0"/>
                <a:cs typeface="Ubuntu" charset="0"/>
              </a:rPr>
              <a:t>Cs source].</a:t>
            </a:r>
          </a:p>
        </p:txBody>
      </p:sp>
      <p:pic>
        <p:nvPicPr>
          <p:cNvPr id="92163" name="Picture 3"/>
          <p:cNvPicPr>
            <a:picLocks noChangeAspect="1" noChangeArrowheads="1"/>
          </p:cNvPicPr>
          <p:nvPr/>
        </p:nvPicPr>
        <p:blipFill>
          <a:blip r:embed="rId4"/>
          <a:srcRect/>
          <a:stretch>
            <a:fillRect/>
          </a:stretch>
        </p:blipFill>
        <p:spPr bwMode="auto">
          <a:xfrm>
            <a:off x="5726113" y="639763"/>
            <a:ext cx="2476500" cy="2466975"/>
          </a:xfrm>
          <a:prstGeom prst="rect">
            <a:avLst/>
          </a:prstGeom>
          <a:noFill/>
          <a:ln w="36720">
            <a:solidFill>
              <a:srgbClr val="9999FF"/>
            </a:solidFill>
            <a:round/>
            <a:headEnd/>
            <a:tailEnd/>
          </a:ln>
          <a:effectLst/>
        </p:spPr>
      </p:pic>
      <p:sp>
        <p:nvSpPr>
          <p:cNvPr id="92164" name="Text Box 4"/>
          <p:cNvSpPr txBox="1">
            <a:spLocks noChangeArrowheads="1"/>
          </p:cNvSpPr>
          <p:nvPr/>
        </p:nvSpPr>
        <p:spPr bwMode="auto">
          <a:xfrm>
            <a:off x="3290888" y="239713"/>
            <a:ext cx="5856287" cy="425450"/>
          </a:xfrm>
          <a:prstGeom prst="rect">
            <a:avLst/>
          </a:prstGeom>
          <a:noFill/>
          <a:ln w="9525">
            <a:noFill/>
            <a:round/>
            <a:headEnd/>
            <a:tailEnd/>
          </a:ln>
          <a:effectLst/>
        </p:spPr>
        <p:txBody>
          <a:bodyPr wrap="none"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FFFFFF"/>
                </a:solidFill>
                <a:ea typeface="ＭＳ Ｐゴシック" charset="0"/>
                <a:cs typeface="ＭＳ Ｐゴシック" charset="0"/>
              </a:rPr>
              <a:t>AGATA modules as Compton Polarimeters</a:t>
            </a:r>
          </a:p>
        </p:txBody>
      </p:sp>
      <p:sp>
        <p:nvSpPr>
          <p:cNvPr id="92165" name="Text Box 5"/>
          <p:cNvSpPr txBox="1">
            <a:spLocks noChangeArrowheads="1"/>
          </p:cNvSpPr>
          <p:nvPr/>
        </p:nvSpPr>
        <p:spPr bwMode="auto">
          <a:xfrm>
            <a:off x="17463" y="-61913"/>
            <a:ext cx="9117012" cy="528638"/>
          </a:xfrm>
          <a:prstGeom prst="rect">
            <a:avLst/>
          </a:prstGeom>
          <a:solidFill>
            <a:srgbClr val="000000"/>
          </a:solidFill>
          <a:ln w="54000">
            <a:solidFill>
              <a:srgbClr val="000000"/>
            </a:solidFill>
            <a:round/>
            <a:headEnd/>
            <a:tailEnd/>
          </a:ln>
          <a:effectLst/>
        </p:spPr>
        <p:txBody>
          <a:bodyPr lIns="90000" tIns="45000" rIns="90000" bIns="45000"/>
          <a:lstStyle/>
          <a:p>
            <a:pPr algn="ctr">
              <a:spcBef>
                <a:spcPts val="363"/>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a:solidFill>
                  <a:srgbClr val="FFFFFF"/>
                </a:solidFill>
                <a:latin typeface="Calibri" charset="0"/>
                <a:ea typeface="Verdana" pitchFamily="48" charset="0"/>
                <a:cs typeface="Verdana" pitchFamily="48" charset="0"/>
              </a:rPr>
              <a:t>PRELIMINARY RESULTS, COULEX</a:t>
            </a:r>
          </a:p>
        </p:txBody>
      </p:sp>
      <p:pic>
        <p:nvPicPr>
          <p:cNvPr id="92166" name="Picture 6"/>
          <p:cNvPicPr>
            <a:picLocks noChangeAspect="1" noChangeArrowheads="1"/>
          </p:cNvPicPr>
          <p:nvPr/>
        </p:nvPicPr>
        <p:blipFill>
          <a:blip r:embed="rId5"/>
          <a:srcRect/>
          <a:stretch>
            <a:fillRect/>
          </a:stretch>
        </p:blipFill>
        <p:spPr bwMode="auto">
          <a:xfrm>
            <a:off x="5486400" y="4267200"/>
            <a:ext cx="2835275" cy="2192338"/>
          </a:xfrm>
          <a:prstGeom prst="rect">
            <a:avLst/>
          </a:prstGeom>
          <a:noFill/>
          <a:ln w="36720">
            <a:solidFill>
              <a:srgbClr val="FF00FF"/>
            </a:solidFill>
            <a:round/>
            <a:headEnd/>
            <a:tailEnd/>
          </a:ln>
          <a:effectLst/>
        </p:spPr>
      </p:pic>
      <p:sp>
        <p:nvSpPr>
          <p:cNvPr id="92167" name="AutoShape 7"/>
          <p:cNvSpPr>
            <a:spLocks noChangeArrowheads="1"/>
          </p:cNvSpPr>
          <p:nvPr/>
        </p:nvSpPr>
        <p:spPr bwMode="auto">
          <a:xfrm>
            <a:off x="3905250" y="2076450"/>
            <a:ext cx="1463675" cy="731838"/>
          </a:xfrm>
          <a:prstGeom prst="rightArrow">
            <a:avLst>
              <a:gd name="adj1" fmla="val 50000"/>
              <a:gd name="adj2" fmla="val 50000"/>
            </a:avLst>
          </a:prstGeom>
          <a:solidFill>
            <a:srgbClr val="000000"/>
          </a:solidFill>
          <a:ln w="9360">
            <a:solidFill>
              <a:srgbClr val="808080"/>
            </a:solidFill>
            <a:round/>
            <a:headEnd/>
            <a:tailEnd/>
          </a:ln>
          <a:effectLst/>
        </p:spPr>
        <p:txBody>
          <a:bodyPr wrap="none" anchor="ctr"/>
          <a:lstStyle/>
          <a:p>
            <a:endParaRPr lang="en-US"/>
          </a:p>
        </p:txBody>
      </p:sp>
      <p:pic>
        <p:nvPicPr>
          <p:cNvPr id="92168" name="Picture 8"/>
          <p:cNvPicPr>
            <a:picLocks noChangeAspect="1" noChangeArrowheads="1"/>
          </p:cNvPicPr>
          <p:nvPr/>
        </p:nvPicPr>
        <p:blipFill>
          <a:blip r:embed="rId6"/>
          <a:srcRect/>
          <a:stretch>
            <a:fillRect/>
          </a:stretch>
        </p:blipFill>
        <p:spPr bwMode="auto">
          <a:xfrm>
            <a:off x="4819650" y="3246438"/>
            <a:ext cx="4151313" cy="647700"/>
          </a:xfrm>
          <a:prstGeom prst="rect">
            <a:avLst/>
          </a:prstGeom>
          <a:noFill/>
          <a:ln w="36720">
            <a:solidFill>
              <a:srgbClr val="9999FF"/>
            </a:solidFill>
            <a:round/>
            <a:headEnd/>
            <a:tailEnd/>
          </a:ln>
          <a:effectLst/>
        </p:spPr>
      </p:pic>
      <p:pic>
        <p:nvPicPr>
          <p:cNvPr id="92169" name="Picture 9"/>
          <p:cNvPicPr>
            <a:picLocks noChangeAspect="1" noChangeArrowheads="1"/>
          </p:cNvPicPr>
          <p:nvPr/>
        </p:nvPicPr>
        <p:blipFill>
          <a:blip r:embed="rId7"/>
          <a:srcRect/>
          <a:stretch>
            <a:fillRect/>
          </a:stretch>
        </p:blipFill>
        <p:spPr bwMode="auto">
          <a:xfrm>
            <a:off x="457200" y="4495800"/>
            <a:ext cx="3223448" cy="977900"/>
          </a:xfrm>
          <a:prstGeom prst="rect">
            <a:avLst/>
          </a:prstGeom>
          <a:noFill/>
          <a:ln w="9525">
            <a:noFill/>
            <a:round/>
            <a:headEnd/>
            <a:tailEnd/>
          </a:ln>
          <a:effectLst/>
        </p:spPr>
      </p:pic>
      <p:sp>
        <p:nvSpPr>
          <p:cNvPr id="92170" name="Rectangle 10"/>
          <p:cNvSpPr>
            <a:spLocks noChangeArrowheads="1"/>
          </p:cNvSpPr>
          <p:nvPr/>
        </p:nvSpPr>
        <p:spPr bwMode="auto">
          <a:xfrm>
            <a:off x="457200" y="4648200"/>
            <a:ext cx="533400" cy="838200"/>
          </a:xfrm>
          <a:prstGeom prst="rect">
            <a:avLst/>
          </a:prstGeom>
          <a:noFill/>
          <a:ln w="36720">
            <a:solidFill>
              <a:srgbClr val="FF00FF"/>
            </a:solidFill>
            <a:round/>
            <a:headEnd/>
            <a:tailEnd/>
          </a:ln>
          <a:effectLst/>
        </p:spPr>
        <p:txBody>
          <a:bodyPr wrap="none" anchor="ctr"/>
          <a:lstStyle/>
          <a:p>
            <a:endParaRPr lang="en-US"/>
          </a:p>
        </p:txBody>
      </p:sp>
      <p:cxnSp>
        <p:nvCxnSpPr>
          <p:cNvPr id="92171" name="AutoShape 11"/>
          <p:cNvCxnSpPr>
            <a:cxnSpLocks noChangeShapeType="1"/>
            <a:stCxn id="92170" idx="2"/>
          </p:cNvCxnSpPr>
          <p:nvPr/>
        </p:nvCxnSpPr>
        <p:spPr bwMode="auto">
          <a:xfrm rot="16200000" flipH="1">
            <a:off x="2952750" y="3257550"/>
            <a:ext cx="152400" cy="4610100"/>
          </a:xfrm>
          <a:prstGeom prst="bentConnector2">
            <a:avLst/>
          </a:prstGeom>
          <a:noFill/>
          <a:ln w="36720">
            <a:solidFill>
              <a:srgbClr val="FF00FF"/>
            </a:solidFill>
            <a:round/>
            <a:headEnd/>
            <a:tailEnd type="triangle" w="med" len="med"/>
          </a:ln>
          <a:effectLst/>
        </p:spPr>
      </p:cxnSp>
      <p:sp>
        <p:nvSpPr>
          <p:cNvPr id="92172" name="Rectangle 12"/>
          <p:cNvSpPr>
            <a:spLocks noChangeArrowheads="1"/>
          </p:cNvSpPr>
          <p:nvPr/>
        </p:nvSpPr>
        <p:spPr bwMode="auto">
          <a:xfrm>
            <a:off x="1981200" y="4876800"/>
            <a:ext cx="381000" cy="457200"/>
          </a:xfrm>
          <a:prstGeom prst="rect">
            <a:avLst/>
          </a:prstGeom>
          <a:noFill/>
          <a:ln w="36720">
            <a:solidFill>
              <a:srgbClr val="00FF00"/>
            </a:solidFill>
            <a:round/>
            <a:headEnd/>
            <a:tailEnd/>
          </a:ln>
          <a:effectLst/>
        </p:spPr>
        <p:txBody>
          <a:bodyPr wrap="none" anchor="ctr"/>
          <a:lstStyle/>
          <a:p>
            <a:endParaRPr lang="en-US"/>
          </a:p>
        </p:txBody>
      </p:sp>
      <p:cxnSp>
        <p:nvCxnSpPr>
          <p:cNvPr id="92173" name="AutoShape 13"/>
          <p:cNvCxnSpPr>
            <a:cxnSpLocks noChangeShapeType="1"/>
            <a:stCxn id="92172" idx="0"/>
            <a:endCxn id="92177" idx="1"/>
          </p:cNvCxnSpPr>
          <p:nvPr/>
        </p:nvCxnSpPr>
        <p:spPr bwMode="auto">
          <a:xfrm rot="5400000" flipH="1" flipV="1">
            <a:off x="2175272" y="4385072"/>
            <a:ext cx="488156" cy="495300"/>
          </a:xfrm>
          <a:prstGeom prst="bentConnector2">
            <a:avLst/>
          </a:prstGeom>
          <a:noFill/>
          <a:ln w="36720">
            <a:solidFill>
              <a:srgbClr val="00FF00"/>
            </a:solidFill>
            <a:round/>
            <a:headEnd/>
            <a:tailEnd type="triangle" w="med" len="med"/>
          </a:ln>
          <a:effectLst/>
        </p:spPr>
      </p:cxnSp>
      <p:sp>
        <p:nvSpPr>
          <p:cNvPr id="92175" name="Text Box 15"/>
          <p:cNvSpPr txBox="1">
            <a:spLocks noChangeArrowheads="1"/>
          </p:cNvSpPr>
          <p:nvPr/>
        </p:nvSpPr>
        <p:spPr bwMode="auto">
          <a:xfrm>
            <a:off x="2133600" y="6172200"/>
            <a:ext cx="3048000" cy="381001"/>
          </a:xfrm>
          <a:prstGeom prst="rect">
            <a:avLst/>
          </a:prstGeom>
          <a:solidFill>
            <a:srgbClr val="000000"/>
          </a:solidFill>
          <a:ln w="36720">
            <a:solidFill>
              <a:srgbClr val="000000"/>
            </a:solidFill>
            <a:round/>
            <a:headEnd/>
            <a:tailEnd/>
          </a:ln>
          <a:effectLst/>
        </p:spPr>
        <p:txBody>
          <a:bodyPr lIns="90000" tIns="45000" rIns="90000" bIns="450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solidFill>
                  <a:srgbClr val="FFFF00"/>
                </a:solidFill>
                <a:ea typeface="ＭＳ Ｐゴシック" charset="0"/>
                <a:cs typeface="ＭＳ Ｐゴシック" charset="0"/>
              </a:rPr>
              <a:t>Analyzing power: 6x10-3</a:t>
            </a:r>
          </a:p>
        </p:txBody>
      </p:sp>
      <p:sp>
        <p:nvSpPr>
          <p:cNvPr id="92176" name="Line 16"/>
          <p:cNvSpPr>
            <a:spLocks noChangeShapeType="1"/>
          </p:cNvSpPr>
          <p:nvPr/>
        </p:nvSpPr>
        <p:spPr bwMode="auto">
          <a:xfrm>
            <a:off x="7835900" y="3733800"/>
            <a:ext cx="1006475" cy="1588"/>
          </a:xfrm>
          <a:prstGeom prst="line">
            <a:avLst/>
          </a:prstGeom>
          <a:noFill/>
          <a:ln w="36720">
            <a:solidFill>
              <a:srgbClr val="FF0000"/>
            </a:solidFill>
            <a:round/>
            <a:headEnd/>
            <a:tailEnd/>
          </a:ln>
          <a:effectLst/>
        </p:spPr>
        <p:txBody>
          <a:bodyPr/>
          <a:lstStyle/>
          <a:p>
            <a:endParaRPr lang="en-US"/>
          </a:p>
        </p:txBody>
      </p:sp>
      <p:sp>
        <p:nvSpPr>
          <p:cNvPr id="92177" name="Text Box 17"/>
          <p:cNvSpPr txBox="1">
            <a:spLocks noChangeArrowheads="1"/>
          </p:cNvSpPr>
          <p:nvPr/>
        </p:nvSpPr>
        <p:spPr bwMode="auto">
          <a:xfrm>
            <a:off x="2667000" y="4191000"/>
            <a:ext cx="1057275" cy="395287"/>
          </a:xfrm>
          <a:prstGeom prst="rect">
            <a:avLst/>
          </a:prstGeom>
          <a:solidFill>
            <a:srgbClr val="00FF00"/>
          </a:solidFill>
          <a:ln w="36720">
            <a:solidFill>
              <a:srgbClr val="00FF00"/>
            </a:solidFill>
            <a:round/>
            <a:headEnd/>
            <a:tailEnd/>
          </a:ln>
          <a:effectLst/>
        </p:spPr>
        <p:txBody>
          <a:bodyPr lIns="90000" tIns="45000"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ea typeface="ＭＳ Ｐゴシック" charset="0"/>
                <a:cs typeface="ＭＳ Ｐゴシック" charset="0"/>
              </a:rPr>
              <a:t>GOSIA</a:t>
            </a:r>
          </a:p>
        </p:txBody>
      </p:sp>
      <p:sp>
        <p:nvSpPr>
          <p:cNvPr id="27" name="AutoShape 7"/>
          <p:cNvSpPr>
            <a:spLocks noChangeArrowheads="1"/>
          </p:cNvSpPr>
          <p:nvPr/>
        </p:nvSpPr>
        <p:spPr bwMode="auto">
          <a:xfrm>
            <a:off x="410308" y="5996354"/>
            <a:ext cx="1463675" cy="731838"/>
          </a:xfrm>
          <a:prstGeom prst="rightArrow">
            <a:avLst>
              <a:gd name="adj1" fmla="val 50000"/>
              <a:gd name="adj2" fmla="val 50000"/>
            </a:avLst>
          </a:prstGeom>
          <a:solidFill>
            <a:srgbClr val="000000"/>
          </a:solidFill>
          <a:ln w="9360">
            <a:solidFill>
              <a:srgbClr val="808080"/>
            </a:solidFill>
            <a:round/>
            <a:headEnd/>
            <a:tailEnd/>
          </a:ln>
          <a:effectLst/>
        </p:spPr>
        <p:txBody>
          <a:bodyPr wrap="none" anchor="ctr"/>
          <a:lstStyle/>
          <a:p>
            <a:endParaRPr lang="en-US"/>
          </a:p>
        </p:txBody>
      </p:sp>
      <p:sp>
        <p:nvSpPr>
          <p:cNvPr id="19" name="Text Box 14"/>
          <p:cNvSpPr txBox="1">
            <a:spLocks noChangeArrowheads="1"/>
          </p:cNvSpPr>
          <p:nvPr/>
        </p:nvSpPr>
        <p:spPr bwMode="auto">
          <a:xfrm>
            <a:off x="609600" y="3200400"/>
            <a:ext cx="2895600" cy="710067"/>
          </a:xfrm>
          <a:prstGeom prst="rect">
            <a:avLst/>
          </a:prstGeom>
          <a:solidFill>
            <a:schemeClr val="tx1"/>
          </a:solidFill>
          <a:ln w="9525">
            <a:no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Please refer to:</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B.Melon TALK @INPC</a:t>
            </a:r>
            <a:endParaRPr lang="it-IT" sz="2000" b="1" dirty="0">
              <a:solidFill>
                <a:srgbClr val="FF0000"/>
              </a:solidFill>
              <a:ea typeface="ＭＳ Ｐゴシック" charset="0"/>
              <a:cs typeface="ＭＳ Ｐゴシック" charset="0"/>
            </a:endParaRPr>
          </a:p>
        </p:txBody>
      </p:sp>
      <p:sp>
        <p:nvSpPr>
          <p:cNvPr id="20" name="Text Box 28"/>
          <p:cNvSpPr txBox="1">
            <a:spLocks noChangeArrowheads="1"/>
          </p:cNvSpPr>
          <p:nvPr/>
        </p:nvSpPr>
        <p:spPr bwMode="auto">
          <a:xfrm>
            <a:off x="7848600" y="195942"/>
            <a:ext cx="15240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polarization</a:t>
            </a:r>
            <a:endParaRPr lang="it-IT" sz="1200" cap="all" dirty="0">
              <a:latin typeface="Times New Roman" pitchFamily="16"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1143000"/>
          </a:xfrm>
          <a:prstGeom prst="rect">
            <a:avLst/>
          </a:prstGeom>
          <a:solidFill>
            <a:srgbClr val="00B050"/>
          </a:solidFill>
          <a:ln w="36720">
            <a:solidFill>
              <a:srgbClr val="00B050"/>
            </a:solid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cap="all" dirty="0" smtClean="0">
                <a:solidFill>
                  <a:srgbClr val="FFFFFF"/>
                </a:solidFill>
                <a:cs typeface="Arial" charset="0"/>
              </a:rPr>
              <a:t>Summary and conclusions</a:t>
            </a:r>
            <a:endParaRPr lang="en-US" sz="2900" b="1" cap="all" dirty="0">
              <a:solidFill>
                <a:srgbClr val="FFFFFF"/>
              </a:solidFill>
              <a:cs typeface="Arial" charset="0"/>
            </a:endParaRPr>
          </a:p>
        </p:txBody>
      </p:sp>
      <p:sp>
        <p:nvSpPr>
          <p:cNvPr id="3" name="Text Box 4"/>
          <p:cNvSpPr txBox="1">
            <a:spLocks noChangeArrowheads="1"/>
          </p:cNvSpPr>
          <p:nvPr/>
        </p:nvSpPr>
        <p:spPr bwMode="auto">
          <a:xfrm>
            <a:off x="381000" y="1600201"/>
            <a:ext cx="8229600" cy="1904999"/>
          </a:xfrm>
          <a:prstGeom prst="rect">
            <a:avLst/>
          </a:prstGeom>
          <a:solidFill>
            <a:schemeClr val="bg1"/>
          </a:solidFill>
          <a:ln w="9525">
            <a:noFill/>
            <a:round/>
            <a:headEnd/>
            <a:tailEnd/>
          </a:ln>
          <a:effectLst/>
        </p:spPr>
        <p:txBody>
          <a:bodyPr lIns="0" tIns="19440" rIns="0" bIns="0"/>
          <a:lstStyle/>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cap="all" dirty="0" smtClean="0">
                <a:solidFill>
                  <a:srgbClr val="000000"/>
                </a:solidFill>
                <a:latin typeface="+mn-lt"/>
                <a:cs typeface="Arial Unicode MS" charset="0"/>
              </a:rPr>
              <a:t>One-year long commissioning campaign: Gamma ray-tracking concept works</a:t>
            </a:r>
            <a:endParaRPr lang="en-US" cap="all" dirty="0">
              <a:solidFill>
                <a:srgbClr val="000000"/>
              </a:solidFill>
              <a:latin typeface="+mn-lt"/>
              <a:cs typeface="Arial Unicode MS" charset="0"/>
            </a:endParaRPr>
          </a:p>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cap="all" dirty="0" smtClean="0">
                <a:solidFill>
                  <a:srgbClr val="000000"/>
                </a:solidFill>
                <a:latin typeface="+mn-lt"/>
                <a:cs typeface="Times New Roman" pitchFamily="16" charset="0"/>
              </a:rPr>
              <a:t>Successful  two-year long Physics campaign: Light/heavy masses, high spins and low-lying properties, etc.</a:t>
            </a:r>
          </a:p>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cap="all" dirty="0" smtClean="0">
                <a:solidFill>
                  <a:srgbClr val="000000"/>
                </a:solidFill>
                <a:latin typeface="+mn-lt"/>
                <a:cs typeface="Times New Roman" pitchFamily="16" charset="0"/>
              </a:rPr>
              <a:t>Analysis of the experiments ongoing and some papers already submitted </a:t>
            </a:r>
            <a:endParaRPr lang="en-US" cap="all" dirty="0">
              <a:solidFill>
                <a:srgbClr val="000000"/>
              </a:solidFill>
              <a:latin typeface="+mn-lt"/>
              <a:cs typeface="Arial Unicode MS" charset="0"/>
            </a:endParaRPr>
          </a:p>
        </p:txBody>
      </p:sp>
      <p:sp>
        <p:nvSpPr>
          <p:cNvPr id="4" name="Text Box 4"/>
          <p:cNvSpPr txBox="1">
            <a:spLocks noChangeArrowheads="1"/>
          </p:cNvSpPr>
          <p:nvPr/>
        </p:nvSpPr>
        <p:spPr bwMode="auto">
          <a:xfrm>
            <a:off x="381000" y="4953000"/>
            <a:ext cx="8229600" cy="1143000"/>
          </a:xfrm>
          <a:prstGeom prst="rect">
            <a:avLst/>
          </a:prstGeom>
          <a:solidFill>
            <a:srgbClr val="C00000"/>
          </a:solidFill>
          <a:ln w="9525">
            <a:noFill/>
            <a:round/>
            <a:headEnd/>
            <a:tailEnd/>
          </a:ln>
          <a:effectLst/>
        </p:spPr>
        <p:txBody>
          <a:bodyPr lIns="0" tIns="19440" rIns="0" bIns="0"/>
          <a:lstStyle/>
          <a:p>
            <a:pPr marL="423863" indent="-317500">
              <a:lnSpc>
                <a:spcPct val="93000"/>
              </a:lnSpc>
              <a:spcAft>
                <a:spcPts val="1288"/>
              </a:spcAft>
              <a:buFont typeface="Wingdings" pitchFamily="2" charset="2"/>
              <a:buChar char="q"/>
              <a:tabLst>
                <a:tab pos="423863" algn="l"/>
                <a:tab pos="881063" algn="l"/>
                <a:tab pos="1338263" algn="l"/>
                <a:tab pos="1795463" algn="l"/>
                <a:tab pos="2252663" algn="l"/>
                <a:tab pos="2709863" algn="l"/>
                <a:tab pos="3167063" algn="l"/>
                <a:tab pos="3624263" algn="l"/>
                <a:tab pos="4081463" algn="l"/>
                <a:tab pos="4538663" algn="l"/>
                <a:tab pos="4995863" algn="l"/>
                <a:tab pos="5453063" algn="l"/>
                <a:tab pos="5910263" algn="l"/>
                <a:tab pos="6367463" algn="l"/>
                <a:tab pos="6824663" algn="l"/>
                <a:tab pos="7281863" algn="l"/>
                <a:tab pos="7739063" algn="l"/>
                <a:tab pos="8196263" algn="l"/>
                <a:tab pos="8653463" algn="l"/>
                <a:tab pos="9110663" algn="l"/>
                <a:tab pos="9567863" algn="l"/>
              </a:tabLst>
            </a:pPr>
            <a:r>
              <a:rPr lang="en-US" b="1" cap="all" dirty="0" smtClean="0">
                <a:solidFill>
                  <a:schemeClr val="bg1">
                    <a:lumMod val="95000"/>
                  </a:schemeClr>
                </a:solidFill>
                <a:latin typeface="+mn-lt"/>
                <a:cs typeface="Arial Unicode MS" charset="0"/>
              </a:rPr>
              <a:t>Performance  OF  THE </a:t>
            </a:r>
            <a:r>
              <a:rPr lang="en-US" b="1" cap="all" dirty="0" err="1" smtClean="0">
                <a:solidFill>
                  <a:schemeClr val="bg1">
                    <a:lumMod val="95000"/>
                  </a:schemeClr>
                </a:solidFill>
                <a:latin typeface="+mn-lt"/>
                <a:cs typeface="Arial Unicode MS" charset="0"/>
              </a:rPr>
              <a:t>agata</a:t>
            </a:r>
            <a:r>
              <a:rPr lang="en-US" b="1" cap="all" dirty="0" smtClean="0">
                <a:solidFill>
                  <a:schemeClr val="bg1">
                    <a:lumMod val="95000"/>
                  </a:schemeClr>
                </a:solidFill>
                <a:latin typeface="+mn-lt"/>
                <a:cs typeface="Arial Unicode MS" charset="0"/>
              </a:rPr>
              <a:t>  demonstrator IS PROMISING,  MOSTLY  </a:t>
            </a:r>
            <a:r>
              <a:rPr lang="en-US" b="1" cap="all" dirty="0" err="1" smtClean="0">
                <a:solidFill>
                  <a:schemeClr val="bg1">
                    <a:lumMod val="95000"/>
                  </a:schemeClr>
                </a:solidFill>
                <a:latin typeface="+mn-lt"/>
                <a:cs typeface="Arial Unicode MS" charset="0"/>
              </a:rPr>
              <a:t>iN</a:t>
            </a:r>
            <a:r>
              <a:rPr lang="en-US" b="1" cap="all" dirty="0" smtClean="0">
                <a:solidFill>
                  <a:schemeClr val="bg1">
                    <a:lumMod val="95000"/>
                  </a:schemeClr>
                </a:solidFill>
                <a:latin typeface="+mn-lt"/>
                <a:cs typeface="Arial Unicode MS" charset="0"/>
              </a:rPr>
              <a:t>  COMBINATION WITH SEVERAL  ANCILLARY  DETECTORS </a:t>
            </a:r>
            <a:endParaRPr lang="en-US" b="1" cap="all" dirty="0">
              <a:solidFill>
                <a:schemeClr val="bg1">
                  <a:lumMod val="95000"/>
                </a:schemeClr>
              </a:solidFill>
              <a:latin typeface="+mn-lt"/>
              <a:cs typeface="Arial Unicode MS" charset="0"/>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3"/>
          <a:srcRect/>
          <a:stretch>
            <a:fillRect/>
          </a:stretch>
        </p:blipFill>
        <p:spPr bwMode="auto">
          <a:xfrm>
            <a:off x="0" y="4763"/>
            <a:ext cx="914400" cy="1211262"/>
          </a:xfrm>
          <a:prstGeom prst="rect">
            <a:avLst/>
          </a:prstGeom>
          <a:noFill/>
          <a:ln w="9525">
            <a:noFill/>
            <a:round/>
            <a:headEnd/>
            <a:tailEnd/>
          </a:ln>
          <a:effectLst/>
        </p:spPr>
      </p:pic>
      <p:sp>
        <p:nvSpPr>
          <p:cNvPr id="95234" name="Text Box 2"/>
          <p:cNvSpPr txBox="1">
            <a:spLocks noChangeArrowheads="1"/>
          </p:cNvSpPr>
          <p:nvPr/>
        </p:nvSpPr>
        <p:spPr bwMode="auto">
          <a:xfrm>
            <a:off x="1031874" y="12700"/>
            <a:ext cx="8112125" cy="1143000"/>
          </a:xfrm>
          <a:prstGeom prst="rect">
            <a:avLst/>
          </a:prstGeom>
          <a:solidFill>
            <a:srgbClr val="000000"/>
          </a:solidFill>
          <a:ln w="36720">
            <a:solidFill>
              <a:srgbClr val="000000"/>
            </a:solidFill>
            <a:round/>
            <a:headEnd/>
            <a:tailEnd/>
          </a:ln>
          <a:effectLst/>
        </p:spPr>
        <p:txBody>
          <a:bodyPr lIns="90000" tIns="46800" rIns="90000" bIns="46800" anchor="ct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a:solidFill>
                  <a:srgbClr val="FFFFFF"/>
                </a:solidFill>
                <a:cs typeface="Arial" charset="0"/>
              </a:rPr>
              <a:t>ACKNOWLEDGMENTS</a:t>
            </a:r>
          </a:p>
        </p:txBody>
      </p:sp>
      <p:pic>
        <p:nvPicPr>
          <p:cNvPr id="95235" name="Picture 3"/>
          <p:cNvPicPr>
            <a:picLocks noChangeAspect="1" noChangeArrowheads="1"/>
          </p:cNvPicPr>
          <p:nvPr/>
        </p:nvPicPr>
        <p:blipFill>
          <a:blip r:embed="rId4"/>
          <a:srcRect/>
          <a:stretch>
            <a:fillRect/>
          </a:stretch>
        </p:blipFill>
        <p:spPr bwMode="auto">
          <a:xfrm>
            <a:off x="280988" y="1828800"/>
            <a:ext cx="8588375" cy="4246562"/>
          </a:xfrm>
          <a:prstGeom prst="rect">
            <a:avLst/>
          </a:prstGeom>
          <a:noFill/>
          <a:ln w="9525">
            <a:noFill/>
            <a:round/>
            <a:headEnd/>
            <a:tailEnd/>
          </a:ln>
          <a:effectLst/>
        </p:spPr>
      </p:pic>
      <p:pic>
        <p:nvPicPr>
          <p:cNvPr id="95236" name="Picture 4"/>
          <p:cNvPicPr>
            <a:picLocks noChangeAspect="1" noChangeArrowheads="1"/>
          </p:cNvPicPr>
          <p:nvPr/>
        </p:nvPicPr>
        <p:blipFill>
          <a:blip r:embed="rId5"/>
          <a:srcRect/>
          <a:stretch>
            <a:fillRect/>
          </a:stretch>
        </p:blipFill>
        <p:spPr bwMode="auto">
          <a:xfrm>
            <a:off x="98425" y="3646488"/>
            <a:ext cx="9144000" cy="373062"/>
          </a:xfrm>
          <a:prstGeom prst="rect">
            <a:avLst/>
          </a:prstGeom>
          <a:noFill/>
          <a:ln w="9525">
            <a:noFill/>
            <a:round/>
            <a:headEnd/>
            <a:tailEnd/>
          </a:ln>
          <a:effectLst/>
        </p:spPr>
      </p:pic>
      <p:pic>
        <p:nvPicPr>
          <p:cNvPr id="95237" name="Picture 5"/>
          <p:cNvPicPr>
            <a:picLocks noChangeAspect="1" noChangeArrowheads="1"/>
          </p:cNvPicPr>
          <p:nvPr/>
        </p:nvPicPr>
        <p:blipFill>
          <a:blip r:embed="rId6"/>
          <a:srcRect/>
          <a:stretch>
            <a:fillRect/>
          </a:stretch>
        </p:blipFill>
        <p:spPr bwMode="auto">
          <a:xfrm>
            <a:off x="-7938" y="3589338"/>
            <a:ext cx="9144001" cy="373062"/>
          </a:xfrm>
          <a:prstGeom prst="rect">
            <a:avLst/>
          </a:prstGeom>
          <a:noFill/>
          <a:ln w="9525">
            <a:noFill/>
            <a:round/>
            <a:headEnd/>
            <a:tailEnd/>
          </a:ln>
          <a:effectLst/>
        </p:spPr>
      </p:pic>
      <p:sp>
        <p:nvSpPr>
          <p:cNvPr id="95238" name="Text Box 6"/>
          <p:cNvSpPr txBox="1">
            <a:spLocks noChangeArrowheads="1"/>
          </p:cNvSpPr>
          <p:nvPr/>
        </p:nvSpPr>
        <p:spPr bwMode="auto">
          <a:xfrm>
            <a:off x="3150140" y="6222122"/>
            <a:ext cx="2468562" cy="822325"/>
          </a:xfrm>
          <a:prstGeom prst="rect">
            <a:avLst/>
          </a:prstGeom>
          <a:noFill/>
          <a:ln w="9525">
            <a:noFill/>
            <a:round/>
            <a:headEnd/>
            <a:tailEnd/>
          </a:ln>
          <a:effectLst/>
        </p:spPr>
        <p:txBody>
          <a:bodyPr lIns="90000" tIns="45000"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ea typeface="ＭＳ Ｐゴシック" charset="0"/>
                <a:cs typeface="ＭＳ Ｐゴシック" charset="0"/>
              </a:rPr>
              <a:t>and counting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a:solidFill>
                <a:srgbClr val="000000"/>
              </a:solidFill>
              <a:ea typeface="ＭＳ Ｐゴシック" charset="0"/>
              <a:cs typeface="ＭＳ Ｐゴシック" charset="0"/>
            </a:endParaRPr>
          </a:p>
        </p:txBody>
      </p:sp>
      <p:sp>
        <p:nvSpPr>
          <p:cNvPr id="95239" name="Text Box 7"/>
          <p:cNvSpPr txBox="1">
            <a:spLocks noChangeArrowheads="1"/>
          </p:cNvSpPr>
          <p:nvPr/>
        </p:nvSpPr>
        <p:spPr bwMode="auto">
          <a:xfrm>
            <a:off x="1027113" y="838200"/>
            <a:ext cx="8116887" cy="317500"/>
          </a:xfrm>
          <a:prstGeom prst="rect">
            <a:avLst/>
          </a:prstGeom>
          <a:solidFill>
            <a:srgbClr val="000000"/>
          </a:solidFill>
          <a:ln w="9525">
            <a:noFill/>
            <a:round/>
            <a:headEnd/>
            <a:tailEnd/>
          </a:ln>
          <a:effectLst/>
        </p:spPr>
        <p:txBody>
          <a:bodyPr lIns="90000" tIns="45000"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ea typeface="ＭＳ Ｐゴシック" charset="0"/>
                <a:cs typeface="ＭＳ Ｐゴシック" charset="0"/>
              </a:rPr>
              <a:t>Nuclear Instruments and Methods in Physics Research A 668 (2012) 26–58</a:t>
            </a:r>
          </a:p>
        </p:txBody>
      </p:sp>
      <p:pic>
        <p:nvPicPr>
          <p:cNvPr id="12" name="Picture 9" descr="C:\Documents and Settings\DM\My Documents\Downloads\AGATAflags.jpeg"/>
          <p:cNvPicPr>
            <a:picLocks noChangeAspect="1" noChangeArrowheads="1"/>
          </p:cNvPicPr>
          <p:nvPr/>
        </p:nvPicPr>
        <p:blipFill>
          <a:blip r:embed="rId7"/>
          <a:srcRect/>
          <a:stretch>
            <a:fillRect/>
          </a:stretch>
        </p:blipFill>
        <p:spPr bwMode="auto">
          <a:xfrm>
            <a:off x="0" y="1219199"/>
            <a:ext cx="9144000" cy="362065"/>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3"/>
          <a:srcRect/>
          <a:stretch>
            <a:fillRect/>
          </a:stretch>
        </p:blipFill>
        <p:spPr bwMode="auto">
          <a:xfrm>
            <a:off x="2760663" y="1268413"/>
            <a:ext cx="2890837" cy="2706687"/>
          </a:xfrm>
          <a:prstGeom prst="rect">
            <a:avLst/>
          </a:prstGeom>
          <a:noFill/>
          <a:ln w="9525">
            <a:noFill/>
            <a:round/>
            <a:headEnd/>
            <a:tailEnd/>
          </a:ln>
          <a:effectLst/>
        </p:spPr>
      </p:pic>
      <p:sp>
        <p:nvSpPr>
          <p:cNvPr id="93186" name="Text Box 2"/>
          <p:cNvSpPr txBox="1">
            <a:spLocks noChangeArrowheads="1"/>
          </p:cNvSpPr>
          <p:nvPr/>
        </p:nvSpPr>
        <p:spPr bwMode="auto">
          <a:xfrm>
            <a:off x="0" y="-30163"/>
            <a:ext cx="9144000" cy="539751"/>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a:solidFill>
                  <a:srgbClr val="FFFFFF"/>
                </a:solidFill>
                <a:latin typeface="Microsoft Sans Serif" charset="0"/>
                <a:cs typeface="Microsoft Sans Serif" charset="0"/>
              </a:rPr>
              <a:t>Position Resolution from in-beam tests</a:t>
            </a:r>
            <a:r>
              <a:rPr lang="en-US" sz="3600" b="1">
                <a:solidFill>
                  <a:srgbClr val="FFFFFF"/>
                </a:solidFill>
                <a:latin typeface="Microsoft Sans Serif" charset="0"/>
                <a:cs typeface="Microsoft Sans Serif" charset="0"/>
              </a:rPr>
              <a:t> </a:t>
            </a:r>
            <a:r>
              <a:rPr lang="en-US" sz="3600" b="1">
                <a:solidFill>
                  <a:srgbClr val="000000"/>
                </a:solidFill>
                <a:latin typeface="Microsoft Sans Serif" charset="0"/>
                <a:cs typeface="Microsoft Sans Serif" charset="0"/>
              </a:rPr>
              <a:t> </a:t>
            </a:r>
          </a:p>
        </p:txBody>
      </p:sp>
      <p:grpSp>
        <p:nvGrpSpPr>
          <p:cNvPr id="2" name="Group 3"/>
          <p:cNvGrpSpPr>
            <a:grpSpLocks/>
          </p:cNvGrpSpPr>
          <p:nvPr/>
        </p:nvGrpSpPr>
        <p:grpSpPr bwMode="auto">
          <a:xfrm>
            <a:off x="2411413" y="3978275"/>
            <a:ext cx="1066800" cy="1138238"/>
            <a:chOff x="1519" y="2506"/>
            <a:chExt cx="672" cy="717"/>
          </a:xfrm>
        </p:grpSpPr>
        <p:sp>
          <p:nvSpPr>
            <p:cNvPr id="93188" name="Oval 4"/>
            <p:cNvSpPr>
              <a:spLocks noChangeArrowheads="1"/>
            </p:cNvSpPr>
            <p:nvPr/>
          </p:nvSpPr>
          <p:spPr bwMode="auto">
            <a:xfrm>
              <a:off x="1565" y="2552"/>
              <a:ext cx="580" cy="626"/>
            </a:xfrm>
            <a:prstGeom prst="ellipse">
              <a:avLst/>
            </a:prstGeom>
            <a:noFill/>
            <a:ln w="28440">
              <a:solidFill>
                <a:srgbClr val="000000"/>
              </a:solidFill>
              <a:miter lim="800000"/>
              <a:headEnd/>
              <a:tailEnd/>
            </a:ln>
            <a:effectLst/>
          </p:spPr>
          <p:txBody>
            <a:bodyPr wrap="none" anchor="ctr"/>
            <a:lstStyle/>
            <a:p>
              <a:endParaRPr lang="en-US"/>
            </a:p>
          </p:txBody>
        </p:sp>
        <p:sp>
          <p:nvSpPr>
            <p:cNvPr id="93189" name="Rectangle 5"/>
            <p:cNvSpPr>
              <a:spLocks noChangeArrowheads="1"/>
            </p:cNvSpPr>
            <p:nvPr/>
          </p:nvSpPr>
          <p:spPr bwMode="auto">
            <a:xfrm>
              <a:off x="1519" y="2506"/>
              <a:ext cx="445" cy="490"/>
            </a:xfrm>
            <a:prstGeom prst="rect">
              <a:avLst/>
            </a:prstGeom>
            <a:solidFill>
              <a:srgbClr val="FFFFFF"/>
            </a:solidFill>
            <a:ln w="9525">
              <a:noFill/>
              <a:round/>
              <a:headEnd/>
              <a:tailEnd/>
            </a:ln>
            <a:effectLst/>
          </p:spPr>
          <p:txBody>
            <a:bodyPr wrap="none" anchor="ctr"/>
            <a:lstStyle/>
            <a:p>
              <a:endParaRPr lang="en-US"/>
            </a:p>
          </p:txBody>
        </p:sp>
        <p:sp>
          <p:nvSpPr>
            <p:cNvPr id="93190" name="Rectangle 6"/>
            <p:cNvSpPr>
              <a:spLocks noChangeArrowheads="1"/>
            </p:cNvSpPr>
            <p:nvPr/>
          </p:nvSpPr>
          <p:spPr bwMode="auto">
            <a:xfrm>
              <a:off x="1519" y="2779"/>
              <a:ext cx="672" cy="444"/>
            </a:xfrm>
            <a:prstGeom prst="rect">
              <a:avLst/>
            </a:prstGeom>
            <a:solidFill>
              <a:srgbClr val="FFFFFF"/>
            </a:solidFill>
            <a:ln w="9525">
              <a:noFill/>
              <a:round/>
              <a:headEnd/>
              <a:tailEnd/>
            </a:ln>
            <a:effectLst/>
          </p:spPr>
          <p:txBody>
            <a:bodyPr wrap="none" anchor="ctr"/>
            <a:lstStyle/>
            <a:p>
              <a:endParaRPr lang="en-US"/>
            </a:p>
          </p:txBody>
        </p:sp>
      </p:grpSp>
      <p:sp>
        <p:nvSpPr>
          <p:cNvPr id="93191" name="Line 7"/>
          <p:cNvSpPr>
            <a:spLocks noChangeShapeType="1"/>
          </p:cNvSpPr>
          <p:nvPr/>
        </p:nvSpPr>
        <p:spPr bwMode="auto">
          <a:xfrm>
            <a:off x="323850" y="4699000"/>
            <a:ext cx="2124075" cy="1588"/>
          </a:xfrm>
          <a:prstGeom prst="line">
            <a:avLst/>
          </a:prstGeom>
          <a:noFill/>
          <a:ln w="38160">
            <a:solidFill>
              <a:srgbClr val="333399"/>
            </a:solidFill>
            <a:miter lim="800000"/>
            <a:headEnd/>
            <a:tailEnd type="triangle" w="med" len="med"/>
          </a:ln>
          <a:effectLst>
            <a:outerShdw dist="75597" dir="1064680" algn="ctr" rotWithShape="0">
              <a:srgbClr val="808080">
                <a:alpha val="35036"/>
              </a:srgbClr>
            </a:outerShdw>
          </a:effectLst>
        </p:spPr>
        <p:txBody>
          <a:bodyPr/>
          <a:lstStyle/>
          <a:p>
            <a:endParaRPr lang="en-US"/>
          </a:p>
        </p:txBody>
      </p:sp>
      <p:sp>
        <p:nvSpPr>
          <p:cNvPr id="93192" name="Rectangle 8"/>
          <p:cNvSpPr>
            <a:spLocks noChangeArrowheads="1"/>
          </p:cNvSpPr>
          <p:nvPr/>
        </p:nvSpPr>
        <p:spPr bwMode="auto">
          <a:xfrm>
            <a:off x="2519363" y="3978275"/>
            <a:ext cx="504825" cy="1584325"/>
          </a:xfrm>
          <a:prstGeom prst="rect">
            <a:avLst/>
          </a:prstGeom>
          <a:solidFill>
            <a:srgbClr val="E4F3F4"/>
          </a:solidFill>
          <a:ln w="9360">
            <a:miter lim="800000"/>
            <a:headEnd/>
            <a:tailEnd/>
          </a:ln>
          <a:effectLst/>
          <a:scene3d>
            <a:camera prst="legacyObliqueTopRight"/>
            <a:lightRig rig="legacyFlat3" dir="b"/>
          </a:scene3d>
          <a:sp3d extrusionH="430200" prstMaterial="legacyMatte">
            <a:bevelT w="13500" h="13500" prst="angle"/>
            <a:bevelB w="13500" h="13500" prst="angle"/>
            <a:extrusionClr>
              <a:srgbClr val="BBE0E3"/>
            </a:extrusionClr>
          </a:sp3d>
        </p:spPr>
        <p:txBody>
          <a:bodyPr wrap="none" anchor="ctr">
            <a:flatTx/>
          </a:bodyPr>
          <a:lstStyle/>
          <a:p>
            <a:endParaRPr lang="en-US"/>
          </a:p>
        </p:txBody>
      </p:sp>
      <p:sp>
        <p:nvSpPr>
          <p:cNvPr id="93193" name="Line 9"/>
          <p:cNvSpPr>
            <a:spLocks noChangeShapeType="1"/>
          </p:cNvSpPr>
          <p:nvPr/>
        </p:nvSpPr>
        <p:spPr bwMode="auto">
          <a:xfrm>
            <a:off x="2771775" y="4797425"/>
            <a:ext cx="1303338" cy="203200"/>
          </a:xfrm>
          <a:prstGeom prst="line">
            <a:avLst/>
          </a:prstGeom>
          <a:noFill/>
          <a:ln w="38160">
            <a:solidFill>
              <a:srgbClr val="FF3300"/>
            </a:solidFill>
            <a:miter lim="800000"/>
            <a:headEnd/>
            <a:tailEnd type="triangle" w="med" len="med"/>
          </a:ln>
          <a:effectLst/>
        </p:spPr>
        <p:txBody>
          <a:bodyPr/>
          <a:lstStyle/>
          <a:p>
            <a:endParaRPr lang="en-US"/>
          </a:p>
        </p:txBody>
      </p:sp>
      <p:sp>
        <p:nvSpPr>
          <p:cNvPr id="93194" name="Oval 10"/>
          <p:cNvSpPr>
            <a:spLocks noChangeArrowheads="1"/>
          </p:cNvSpPr>
          <p:nvPr/>
        </p:nvSpPr>
        <p:spPr bwMode="auto">
          <a:xfrm>
            <a:off x="2519363" y="4554538"/>
            <a:ext cx="288925" cy="287337"/>
          </a:xfrm>
          <a:prstGeom prst="ellipse">
            <a:avLst/>
          </a:prstGeom>
          <a:solidFill>
            <a:srgbClr val="99CC00"/>
          </a:solidFill>
          <a:ln w="9360">
            <a:solidFill>
              <a:srgbClr val="000000"/>
            </a:solidFill>
            <a:miter lim="800000"/>
            <a:headEnd/>
            <a:tailEnd/>
          </a:ln>
          <a:effectLst/>
        </p:spPr>
        <p:txBody>
          <a:bodyPr wrap="none" anchor="ctr"/>
          <a:lstStyle/>
          <a:p>
            <a:endParaRPr lang="en-US"/>
          </a:p>
        </p:txBody>
      </p:sp>
      <p:sp>
        <p:nvSpPr>
          <p:cNvPr id="93195" name="Oval 11"/>
          <p:cNvSpPr>
            <a:spLocks noChangeArrowheads="1"/>
          </p:cNvSpPr>
          <p:nvPr/>
        </p:nvSpPr>
        <p:spPr bwMode="auto">
          <a:xfrm>
            <a:off x="3384550" y="2970213"/>
            <a:ext cx="611188" cy="646112"/>
          </a:xfrm>
          <a:prstGeom prst="ellipse">
            <a:avLst/>
          </a:prstGeom>
          <a:solidFill>
            <a:srgbClr val="99FF99">
              <a:alpha val="65999"/>
            </a:srgbClr>
          </a:solidFill>
          <a:ln w="9525">
            <a:noFill/>
            <a:round/>
            <a:headEnd/>
            <a:tailEnd/>
          </a:ln>
          <a:effectLst/>
        </p:spPr>
        <p:txBody>
          <a:bodyPr wrap="none" anchor="ctr"/>
          <a:lstStyle/>
          <a:p>
            <a:endParaRPr lang="en-US"/>
          </a:p>
        </p:txBody>
      </p:sp>
      <p:sp>
        <p:nvSpPr>
          <p:cNvPr id="93196" name="Line 12"/>
          <p:cNvSpPr>
            <a:spLocks noChangeShapeType="1"/>
          </p:cNvSpPr>
          <p:nvPr/>
        </p:nvSpPr>
        <p:spPr bwMode="auto">
          <a:xfrm flipV="1">
            <a:off x="2808288" y="3316288"/>
            <a:ext cx="828675" cy="1252537"/>
          </a:xfrm>
          <a:prstGeom prst="line">
            <a:avLst/>
          </a:prstGeom>
          <a:noFill/>
          <a:ln w="57240">
            <a:solidFill>
              <a:srgbClr val="008000"/>
            </a:solidFill>
            <a:miter lim="800000"/>
            <a:headEnd/>
            <a:tailEnd type="triangle" w="med" len="med"/>
          </a:ln>
          <a:effectLst/>
        </p:spPr>
        <p:txBody>
          <a:bodyPr/>
          <a:lstStyle/>
          <a:p>
            <a:endParaRPr lang="en-US"/>
          </a:p>
        </p:txBody>
      </p:sp>
      <p:sp>
        <p:nvSpPr>
          <p:cNvPr id="93197" name="Oval 13"/>
          <p:cNvSpPr>
            <a:spLocks noChangeArrowheads="1"/>
          </p:cNvSpPr>
          <p:nvPr/>
        </p:nvSpPr>
        <p:spPr bwMode="auto">
          <a:xfrm>
            <a:off x="2843213" y="4724400"/>
            <a:ext cx="155575" cy="192088"/>
          </a:xfrm>
          <a:prstGeom prst="ellipse">
            <a:avLst/>
          </a:prstGeom>
          <a:solidFill>
            <a:srgbClr val="FF3300"/>
          </a:solidFill>
          <a:ln w="9360">
            <a:solidFill>
              <a:srgbClr val="000000"/>
            </a:solidFill>
            <a:miter lim="800000"/>
            <a:headEnd/>
            <a:tailEnd/>
          </a:ln>
          <a:effectLst/>
        </p:spPr>
        <p:txBody>
          <a:bodyPr wrap="none" anchor="ctr"/>
          <a:lstStyle/>
          <a:p>
            <a:endParaRPr lang="en-US"/>
          </a:p>
        </p:txBody>
      </p:sp>
      <p:sp>
        <p:nvSpPr>
          <p:cNvPr id="93198" name="Line 14"/>
          <p:cNvSpPr>
            <a:spLocks noChangeShapeType="1"/>
          </p:cNvSpPr>
          <p:nvPr/>
        </p:nvSpPr>
        <p:spPr bwMode="auto">
          <a:xfrm flipV="1">
            <a:off x="2808288" y="4494213"/>
            <a:ext cx="1763712" cy="147637"/>
          </a:xfrm>
          <a:prstGeom prst="line">
            <a:avLst/>
          </a:prstGeom>
          <a:noFill/>
          <a:ln w="57240">
            <a:solidFill>
              <a:srgbClr val="99CC00"/>
            </a:solidFill>
            <a:miter lim="800000"/>
            <a:headEnd/>
            <a:tailEnd type="triangle" w="med" len="med"/>
          </a:ln>
          <a:effectLst/>
        </p:spPr>
        <p:txBody>
          <a:bodyPr/>
          <a:lstStyle/>
          <a:p>
            <a:endParaRPr lang="en-US"/>
          </a:p>
        </p:txBody>
      </p:sp>
      <p:sp>
        <p:nvSpPr>
          <p:cNvPr id="93199" name="Line 15"/>
          <p:cNvSpPr>
            <a:spLocks noChangeShapeType="1"/>
          </p:cNvSpPr>
          <p:nvPr/>
        </p:nvSpPr>
        <p:spPr bwMode="auto">
          <a:xfrm flipH="1">
            <a:off x="2794000" y="3475038"/>
            <a:ext cx="1144588" cy="1079500"/>
          </a:xfrm>
          <a:prstGeom prst="line">
            <a:avLst/>
          </a:prstGeom>
          <a:noFill/>
          <a:ln w="38160">
            <a:solidFill>
              <a:srgbClr val="00FF00"/>
            </a:solidFill>
            <a:prstDash val="sysDot"/>
            <a:miter lim="800000"/>
            <a:headEnd/>
            <a:tailEnd/>
          </a:ln>
          <a:effectLst/>
        </p:spPr>
        <p:txBody>
          <a:bodyPr/>
          <a:lstStyle/>
          <a:p>
            <a:endParaRPr lang="en-US"/>
          </a:p>
        </p:txBody>
      </p:sp>
      <p:sp>
        <p:nvSpPr>
          <p:cNvPr id="93200" name="Line 16"/>
          <p:cNvSpPr>
            <a:spLocks noChangeShapeType="1"/>
          </p:cNvSpPr>
          <p:nvPr/>
        </p:nvSpPr>
        <p:spPr bwMode="auto">
          <a:xfrm flipH="1">
            <a:off x="2794000" y="3187700"/>
            <a:ext cx="639763" cy="1366838"/>
          </a:xfrm>
          <a:prstGeom prst="line">
            <a:avLst/>
          </a:prstGeom>
          <a:noFill/>
          <a:ln w="38160">
            <a:solidFill>
              <a:srgbClr val="00FF00"/>
            </a:solidFill>
            <a:prstDash val="sysDot"/>
            <a:miter lim="800000"/>
            <a:headEnd/>
            <a:tailEnd/>
          </a:ln>
          <a:effectLst/>
        </p:spPr>
        <p:txBody>
          <a:bodyPr/>
          <a:lstStyle/>
          <a:p>
            <a:endParaRPr lang="en-US"/>
          </a:p>
        </p:txBody>
      </p:sp>
      <p:sp>
        <p:nvSpPr>
          <p:cNvPr id="93201" name="Line 17"/>
          <p:cNvSpPr>
            <a:spLocks noChangeShapeType="1"/>
          </p:cNvSpPr>
          <p:nvPr/>
        </p:nvSpPr>
        <p:spPr bwMode="auto">
          <a:xfrm>
            <a:off x="3109913" y="3906838"/>
            <a:ext cx="215900" cy="144462"/>
          </a:xfrm>
          <a:prstGeom prst="line">
            <a:avLst/>
          </a:prstGeom>
          <a:noFill/>
          <a:ln w="28440">
            <a:solidFill>
              <a:srgbClr val="000000"/>
            </a:solidFill>
            <a:miter lim="800000"/>
            <a:headEnd/>
            <a:tailEnd/>
          </a:ln>
          <a:effectLst/>
        </p:spPr>
        <p:txBody>
          <a:bodyPr/>
          <a:lstStyle/>
          <a:p>
            <a:endParaRPr lang="en-US"/>
          </a:p>
        </p:txBody>
      </p:sp>
      <p:sp>
        <p:nvSpPr>
          <p:cNvPr id="93202" name="Line 18"/>
          <p:cNvSpPr>
            <a:spLocks noChangeShapeType="1"/>
          </p:cNvSpPr>
          <p:nvPr/>
        </p:nvSpPr>
        <p:spPr bwMode="auto">
          <a:xfrm flipH="1" flipV="1">
            <a:off x="1727200" y="3676650"/>
            <a:ext cx="1487488" cy="307975"/>
          </a:xfrm>
          <a:prstGeom prst="line">
            <a:avLst/>
          </a:prstGeom>
          <a:noFill/>
          <a:ln w="28440">
            <a:solidFill>
              <a:srgbClr val="000000"/>
            </a:solidFill>
            <a:miter lim="800000"/>
            <a:headEnd/>
            <a:tailEnd type="triangle" w="med" len="med"/>
          </a:ln>
          <a:effectLst/>
        </p:spPr>
        <p:txBody>
          <a:bodyPr/>
          <a:lstStyle/>
          <a:p>
            <a:endParaRPr lang="en-US"/>
          </a:p>
        </p:txBody>
      </p:sp>
      <p:sp>
        <p:nvSpPr>
          <p:cNvPr id="93203" name="Line 19"/>
          <p:cNvSpPr>
            <a:spLocks noChangeShapeType="1"/>
          </p:cNvSpPr>
          <p:nvPr/>
        </p:nvSpPr>
        <p:spPr bwMode="auto">
          <a:xfrm flipH="1" flipV="1">
            <a:off x="1533525" y="4181475"/>
            <a:ext cx="1828800" cy="171450"/>
          </a:xfrm>
          <a:prstGeom prst="line">
            <a:avLst/>
          </a:prstGeom>
          <a:noFill/>
          <a:ln w="28440">
            <a:solidFill>
              <a:srgbClr val="000000"/>
            </a:solidFill>
            <a:miter lim="800000"/>
            <a:headEnd/>
            <a:tailEnd type="triangle" w="med" len="med"/>
          </a:ln>
          <a:effectLst/>
        </p:spPr>
        <p:txBody>
          <a:bodyPr/>
          <a:lstStyle/>
          <a:p>
            <a:endParaRPr lang="en-US"/>
          </a:p>
        </p:txBody>
      </p:sp>
      <p:sp>
        <p:nvSpPr>
          <p:cNvPr id="93204" name="Text Box 20"/>
          <p:cNvSpPr txBox="1">
            <a:spLocks noChangeArrowheads="1"/>
          </p:cNvSpPr>
          <p:nvPr/>
        </p:nvSpPr>
        <p:spPr bwMode="auto">
          <a:xfrm>
            <a:off x="1187450" y="3906838"/>
            <a:ext cx="865188" cy="520700"/>
          </a:xfrm>
          <a:prstGeom prst="rect">
            <a:avLst/>
          </a:prstGeom>
          <a:noFill/>
          <a:ln w="9525">
            <a:noFill/>
            <a:round/>
            <a:headEnd/>
            <a:tailEnd/>
          </a:ln>
          <a:effectLst/>
        </p:spPr>
        <p:txBody>
          <a:bodyPr lIns="90000" tIns="46800" rIns="90000" bIns="4680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latin typeface="Symbol" charset="2"/>
                <a:ea typeface="ＭＳ Ｐゴシック" charset="0"/>
                <a:cs typeface="ＭＳ Ｐゴシック" charset="0"/>
              </a:rPr>
              <a:t></a:t>
            </a:r>
          </a:p>
        </p:txBody>
      </p:sp>
      <p:sp>
        <p:nvSpPr>
          <p:cNvPr id="93205" name="Text Box 21"/>
          <p:cNvSpPr txBox="1">
            <a:spLocks noChangeArrowheads="1"/>
          </p:cNvSpPr>
          <p:nvPr/>
        </p:nvSpPr>
        <p:spPr bwMode="auto">
          <a:xfrm>
            <a:off x="1116013" y="3403600"/>
            <a:ext cx="865187" cy="520700"/>
          </a:xfrm>
          <a:prstGeom prst="rect">
            <a:avLst/>
          </a:prstGeom>
          <a:noFill/>
          <a:ln w="9525">
            <a:noFill/>
            <a:round/>
            <a:headEnd/>
            <a:tailEnd/>
          </a:ln>
          <a:effectLst/>
        </p:spPr>
        <p:txBody>
          <a:bodyPr lIns="90000" tIns="46800" rIns="90000" bIns="4680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latin typeface="Symbol" charset="2"/>
                <a:ea typeface="ＭＳ Ｐゴシック" charset="0"/>
                <a:cs typeface="ＭＳ Ｐゴシック" charset="0"/>
              </a:rPr>
              <a:t></a:t>
            </a:r>
          </a:p>
        </p:txBody>
      </p:sp>
      <p:sp>
        <p:nvSpPr>
          <p:cNvPr id="93206" name="Text Box 22"/>
          <p:cNvSpPr txBox="1">
            <a:spLocks noChangeArrowheads="1"/>
          </p:cNvSpPr>
          <p:nvPr/>
        </p:nvSpPr>
        <p:spPr bwMode="auto">
          <a:xfrm>
            <a:off x="304800" y="4384675"/>
            <a:ext cx="841375"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C00000"/>
                </a:solidFill>
                <a:latin typeface="Microsoft Sans Serif" charset="0"/>
                <a:cs typeface="Microsoft Sans Serif" charset="0"/>
              </a:rPr>
              <a:t>Beam</a:t>
            </a:r>
          </a:p>
        </p:txBody>
      </p:sp>
      <p:sp>
        <p:nvSpPr>
          <p:cNvPr id="93207" name="Text Box 23"/>
          <p:cNvSpPr txBox="1">
            <a:spLocks noChangeArrowheads="1"/>
          </p:cNvSpPr>
          <p:nvPr/>
        </p:nvSpPr>
        <p:spPr bwMode="auto">
          <a:xfrm>
            <a:off x="3541713" y="4508500"/>
            <a:ext cx="873125"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solidFill>
                  <a:srgbClr val="731575"/>
                </a:solidFill>
                <a:latin typeface="Microsoft Sans Serif" charset="0"/>
                <a:cs typeface="Microsoft Sans Serif" charset="0"/>
              </a:rPr>
              <a:t>Recoil</a:t>
            </a:r>
          </a:p>
        </p:txBody>
      </p:sp>
      <p:sp>
        <p:nvSpPr>
          <p:cNvPr id="93208" name="Text Box 24"/>
          <p:cNvSpPr txBox="1">
            <a:spLocks noChangeArrowheads="1"/>
          </p:cNvSpPr>
          <p:nvPr/>
        </p:nvSpPr>
        <p:spPr bwMode="auto">
          <a:xfrm>
            <a:off x="2433638" y="3325813"/>
            <a:ext cx="798512" cy="398462"/>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a:solidFill>
                  <a:srgbClr val="00B050"/>
                </a:solidFill>
                <a:latin typeface="Symbol" charset="2"/>
                <a:cs typeface="Microsoft Sans Serif" charset="0"/>
              </a:rPr>
              <a:t></a:t>
            </a:r>
            <a:r>
              <a:rPr lang="en-GB" sz="2000">
                <a:solidFill>
                  <a:srgbClr val="00B050"/>
                </a:solidFill>
                <a:latin typeface="Microsoft Sans Serif" charset="0"/>
                <a:cs typeface="Microsoft Sans Serif" charset="0"/>
              </a:rPr>
              <a:t> ray</a:t>
            </a:r>
          </a:p>
        </p:txBody>
      </p:sp>
      <p:pic>
        <p:nvPicPr>
          <p:cNvPr id="93209" name="Picture 25"/>
          <p:cNvPicPr>
            <a:picLocks noChangeAspect="1" noChangeArrowheads="1"/>
          </p:cNvPicPr>
          <p:nvPr/>
        </p:nvPicPr>
        <p:blipFill>
          <a:blip r:embed="rId4"/>
          <a:srcRect/>
          <a:stretch>
            <a:fillRect/>
          </a:stretch>
        </p:blipFill>
        <p:spPr bwMode="auto">
          <a:xfrm>
            <a:off x="12700" y="981075"/>
            <a:ext cx="2782888" cy="2087563"/>
          </a:xfrm>
          <a:prstGeom prst="rect">
            <a:avLst/>
          </a:prstGeom>
          <a:noFill/>
          <a:ln w="9525">
            <a:noFill/>
            <a:round/>
            <a:headEnd/>
            <a:tailEnd/>
          </a:ln>
          <a:effectLst/>
        </p:spPr>
      </p:pic>
      <p:sp>
        <p:nvSpPr>
          <p:cNvPr id="93210" name="Rectangle 26"/>
          <p:cNvSpPr>
            <a:spLocks noChangeArrowheads="1"/>
          </p:cNvSpPr>
          <p:nvPr/>
        </p:nvSpPr>
        <p:spPr bwMode="auto">
          <a:xfrm>
            <a:off x="0" y="582613"/>
            <a:ext cx="2617788" cy="398462"/>
          </a:xfrm>
          <a:prstGeom prst="rect">
            <a:avLst/>
          </a:prstGeom>
          <a:solidFill>
            <a:srgbClr val="000000"/>
          </a:solidFill>
          <a:ln w="9525">
            <a:noFill/>
            <a:round/>
            <a:headEnd/>
            <a:tailEnd/>
          </a:ln>
          <a:effectLst/>
        </p:spPr>
        <p:txBody>
          <a:bodyPr wrap="none" lIns="90000" tIns="46800" rIns="90000" bIns="46800">
            <a:spAutoFit/>
          </a:bodyPr>
          <a:lstStyle/>
          <a:p>
            <a:pPr marL="328613" indent="-328613">
              <a:spcBef>
                <a:spcPts val="500"/>
              </a:spcBef>
              <a:buClr>
                <a:srgbClr val="FFFFFF"/>
              </a:buClr>
              <a:buFont typeface="Arial"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pPr>
            <a:r>
              <a:rPr lang="en-US" sz="2000" b="1" baseline="30000">
                <a:solidFill>
                  <a:srgbClr val="FFFFFF"/>
                </a:solidFill>
                <a:ea typeface="ＭＳ Ｐゴシック" charset="0"/>
                <a:cs typeface="ＭＳ Ｐゴシック" charset="0"/>
              </a:rPr>
              <a:t>30</a:t>
            </a:r>
            <a:r>
              <a:rPr lang="en-US" sz="2000" b="1">
                <a:solidFill>
                  <a:srgbClr val="FFFFFF"/>
                </a:solidFill>
                <a:ea typeface="ＭＳ Ｐゴシック" charset="0"/>
                <a:cs typeface="ＭＳ Ｐゴシック" charset="0"/>
              </a:rPr>
              <a:t>Si</a:t>
            </a:r>
            <a:r>
              <a:rPr lang="en-US" sz="2000" i="1">
                <a:solidFill>
                  <a:srgbClr val="FFFFFF"/>
                </a:solidFill>
                <a:ea typeface="ＭＳ Ｐゴシック" charset="0"/>
                <a:cs typeface="ＭＳ Ｐゴシック" charset="0"/>
              </a:rPr>
              <a:t>@70MeV</a:t>
            </a:r>
            <a:r>
              <a:rPr lang="en-US" sz="2000">
                <a:solidFill>
                  <a:srgbClr val="FFFFFF"/>
                </a:solidFill>
                <a:ea typeface="ＭＳ Ｐゴシック" charset="0"/>
                <a:cs typeface="ＭＳ Ｐゴシック" charset="0"/>
              </a:rPr>
              <a:t> + </a:t>
            </a:r>
            <a:r>
              <a:rPr lang="en-US" sz="2000" b="1" baseline="30000">
                <a:solidFill>
                  <a:srgbClr val="FFFFFF"/>
                </a:solidFill>
                <a:ea typeface="ＭＳ Ｐゴシック" charset="0"/>
                <a:cs typeface="ＭＳ Ｐゴシック" charset="0"/>
              </a:rPr>
              <a:t>12</a:t>
            </a:r>
            <a:r>
              <a:rPr lang="en-US" sz="2000" b="1">
                <a:solidFill>
                  <a:srgbClr val="FFFFFF"/>
                </a:solidFill>
                <a:ea typeface="ＭＳ Ｐゴシック" charset="0"/>
                <a:cs typeface="ＭＳ Ｐゴシック" charset="0"/>
              </a:rPr>
              <a:t>C</a:t>
            </a:r>
          </a:p>
        </p:txBody>
      </p:sp>
      <p:pic>
        <p:nvPicPr>
          <p:cNvPr id="93211" name="Picture 27"/>
          <p:cNvPicPr>
            <a:picLocks noChangeAspect="1" noChangeArrowheads="1"/>
          </p:cNvPicPr>
          <p:nvPr/>
        </p:nvPicPr>
        <p:blipFill>
          <a:blip r:embed="rId5"/>
          <a:srcRect/>
          <a:stretch>
            <a:fillRect/>
          </a:stretch>
        </p:blipFill>
        <p:spPr bwMode="auto">
          <a:xfrm>
            <a:off x="46037" y="4797425"/>
            <a:ext cx="2087563" cy="1857375"/>
          </a:xfrm>
          <a:prstGeom prst="rect">
            <a:avLst/>
          </a:prstGeom>
          <a:noFill/>
          <a:ln w="9525">
            <a:noFill/>
            <a:round/>
            <a:headEnd/>
            <a:tailEnd/>
          </a:ln>
          <a:effectLst/>
        </p:spPr>
      </p:pic>
      <p:pic>
        <p:nvPicPr>
          <p:cNvPr id="93212" name="Picture 28"/>
          <p:cNvPicPr>
            <a:picLocks noChangeAspect="1" noChangeArrowheads="1"/>
          </p:cNvPicPr>
          <p:nvPr/>
        </p:nvPicPr>
        <p:blipFill>
          <a:blip r:embed="rId6"/>
          <a:srcRect/>
          <a:stretch>
            <a:fillRect/>
          </a:stretch>
        </p:blipFill>
        <p:spPr bwMode="auto">
          <a:xfrm>
            <a:off x="6167438" y="908050"/>
            <a:ext cx="2868612" cy="2738438"/>
          </a:xfrm>
          <a:prstGeom prst="rect">
            <a:avLst/>
          </a:prstGeom>
          <a:noFill/>
          <a:ln w="9525">
            <a:noFill/>
            <a:round/>
            <a:headEnd/>
            <a:tailEnd/>
          </a:ln>
          <a:effectLst/>
        </p:spPr>
      </p:pic>
      <p:sp>
        <p:nvSpPr>
          <p:cNvPr id="93213" name="Text Box 29"/>
          <p:cNvSpPr txBox="1">
            <a:spLocks noChangeArrowheads="1"/>
          </p:cNvSpPr>
          <p:nvPr/>
        </p:nvSpPr>
        <p:spPr bwMode="auto">
          <a:xfrm>
            <a:off x="6637338" y="685800"/>
            <a:ext cx="2068512"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baseline="30000">
                <a:solidFill>
                  <a:srgbClr val="000000"/>
                </a:solidFill>
                <a:ea typeface="ＭＳ Ｐゴシック" charset="0"/>
                <a:cs typeface="ＭＳ Ｐゴシック" charset="0"/>
              </a:rPr>
              <a:t>30</a:t>
            </a:r>
            <a:r>
              <a:rPr lang="en-US" sz="1800" b="1">
                <a:solidFill>
                  <a:srgbClr val="000000"/>
                </a:solidFill>
                <a:ea typeface="ＭＳ Ｐゴシック" charset="0"/>
                <a:cs typeface="ＭＳ Ｐゴシック" charset="0"/>
              </a:rPr>
              <a:t>Si</a:t>
            </a:r>
            <a:r>
              <a:rPr lang="en-US" sz="1800" i="1">
                <a:solidFill>
                  <a:srgbClr val="000000"/>
                </a:solidFill>
                <a:ea typeface="ＭＳ Ｐゴシック" charset="0"/>
                <a:cs typeface="ＭＳ Ｐゴシック" charset="0"/>
              </a:rPr>
              <a:t>@70MeV</a:t>
            </a:r>
            <a:r>
              <a:rPr lang="en-US" sz="1800">
                <a:solidFill>
                  <a:srgbClr val="000000"/>
                </a:solidFill>
                <a:ea typeface="ＭＳ Ｐゴシック" charset="0"/>
                <a:cs typeface="ＭＳ Ｐゴシック" charset="0"/>
              </a:rPr>
              <a:t> + </a:t>
            </a:r>
            <a:r>
              <a:rPr lang="en-US" sz="1800" b="1" baseline="30000">
                <a:solidFill>
                  <a:srgbClr val="000000"/>
                </a:solidFill>
                <a:ea typeface="ＭＳ Ｐゴシック" charset="0"/>
                <a:cs typeface="ＭＳ Ｐゴシック" charset="0"/>
              </a:rPr>
              <a:t>12</a:t>
            </a:r>
            <a:r>
              <a:rPr lang="en-US" sz="1800" b="1">
                <a:solidFill>
                  <a:srgbClr val="000000"/>
                </a:solidFill>
                <a:ea typeface="ＭＳ Ｐゴシック" charset="0"/>
                <a:cs typeface="ＭＳ Ｐゴシック" charset="0"/>
              </a:rPr>
              <a:t>C</a:t>
            </a:r>
          </a:p>
        </p:txBody>
      </p:sp>
      <p:sp>
        <p:nvSpPr>
          <p:cNvPr id="93214" name="Text Box 30"/>
          <p:cNvSpPr txBox="1">
            <a:spLocks noChangeArrowheads="1"/>
          </p:cNvSpPr>
          <p:nvPr/>
        </p:nvSpPr>
        <p:spPr bwMode="auto">
          <a:xfrm>
            <a:off x="2916238" y="693738"/>
            <a:ext cx="3168650" cy="642937"/>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Position of first interactions at AGATA nominal distance</a:t>
            </a:r>
          </a:p>
        </p:txBody>
      </p:sp>
      <p:pic>
        <p:nvPicPr>
          <p:cNvPr id="93215" name="Picture 31"/>
          <p:cNvPicPr>
            <a:picLocks noChangeAspect="1" noChangeArrowheads="1"/>
          </p:cNvPicPr>
          <p:nvPr/>
        </p:nvPicPr>
        <p:blipFill>
          <a:blip r:embed="rId7"/>
          <a:srcRect t="5194" r="14819" b="3162"/>
          <a:stretch>
            <a:fillRect/>
          </a:stretch>
        </p:blipFill>
        <p:spPr bwMode="auto">
          <a:xfrm>
            <a:off x="4489450" y="3505200"/>
            <a:ext cx="4654550" cy="3354387"/>
          </a:xfrm>
          <a:prstGeom prst="rect">
            <a:avLst/>
          </a:prstGeom>
          <a:noFill/>
          <a:ln w="9525">
            <a:noFill/>
            <a:round/>
            <a:headEnd/>
            <a:tailEnd/>
          </a:ln>
          <a:effectLst/>
        </p:spPr>
      </p:pic>
      <p:sp>
        <p:nvSpPr>
          <p:cNvPr id="93216" name="Line 32"/>
          <p:cNvSpPr>
            <a:spLocks noChangeShapeType="1"/>
          </p:cNvSpPr>
          <p:nvPr/>
        </p:nvSpPr>
        <p:spPr bwMode="auto">
          <a:xfrm>
            <a:off x="5964238" y="4876800"/>
            <a:ext cx="2133600" cy="1588"/>
          </a:xfrm>
          <a:prstGeom prst="line">
            <a:avLst/>
          </a:prstGeom>
          <a:noFill/>
          <a:ln w="152280">
            <a:solidFill>
              <a:srgbClr val="000000"/>
            </a:solidFill>
            <a:miter lim="800000"/>
            <a:headEnd/>
            <a:tailEnd/>
          </a:ln>
          <a:effectLst/>
        </p:spPr>
        <p:txBody>
          <a:bodyPr/>
          <a:lstStyle/>
          <a:p>
            <a:endParaRPr lang="en-US"/>
          </a:p>
        </p:txBody>
      </p:sp>
      <p:sp>
        <p:nvSpPr>
          <p:cNvPr id="93217" name="Line 33"/>
          <p:cNvSpPr>
            <a:spLocks noChangeShapeType="1"/>
          </p:cNvSpPr>
          <p:nvPr/>
        </p:nvSpPr>
        <p:spPr bwMode="auto">
          <a:xfrm flipH="1">
            <a:off x="6488113" y="4997450"/>
            <a:ext cx="631825" cy="603250"/>
          </a:xfrm>
          <a:prstGeom prst="line">
            <a:avLst/>
          </a:prstGeom>
          <a:noFill/>
          <a:ln w="38160">
            <a:solidFill>
              <a:srgbClr val="000000"/>
            </a:solidFill>
            <a:miter lim="800000"/>
            <a:headEnd/>
            <a:tailEnd type="triangle" w="med" len="med"/>
          </a:ln>
          <a:effectLst/>
        </p:spPr>
        <p:txBody>
          <a:bodyPr/>
          <a:lstStyle/>
          <a:p>
            <a:endParaRPr lang="en-US"/>
          </a:p>
        </p:txBody>
      </p:sp>
      <p:sp>
        <p:nvSpPr>
          <p:cNvPr id="93218" name="Text Box 34"/>
          <p:cNvSpPr txBox="1">
            <a:spLocks noChangeArrowheads="1"/>
          </p:cNvSpPr>
          <p:nvPr/>
        </p:nvSpPr>
        <p:spPr bwMode="auto">
          <a:xfrm>
            <a:off x="5110163" y="5662613"/>
            <a:ext cx="2774950" cy="917575"/>
          </a:xfrm>
          <a:prstGeom prst="rect">
            <a:avLst/>
          </a:prstGeom>
          <a:solidFill>
            <a:srgbClr val="000000"/>
          </a:solidFill>
          <a:ln w="9360">
            <a:solidFill>
              <a:srgbClr val="000000"/>
            </a:solidFill>
            <a:miter lim="800000"/>
            <a:headEnd/>
            <a:tailEnd/>
          </a:ln>
          <a:effectLst/>
        </p:spPr>
        <p:txBody>
          <a:bodyPr lIns="90000" tIns="46800" rIns="90000" bIns="46800">
            <a:spAutoFit/>
          </a:bodyPr>
          <a:lstStyle/>
          <a:p>
            <a:pPr algn="ct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FFFFFF"/>
                </a:solidFill>
                <a:ea typeface="ＭＳ Ｐゴシック" charset="0"/>
                <a:cs typeface="ＭＳ Ｐゴシック" charset="0"/>
              </a:rPr>
              <a:t>4 - 4.5 mm for E</a:t>
            </a:r>
            <a:r>
              <a:rPr lang="en-US" sz="1800" b="1">
                <a:solidFill>
                  <a:srgbClr val="FFFFFF"/>
                </a:solidFill>
                <a:latin typeface="Symbol" charset="2"/>
                <a:ea typeface="ＭＳ Ｐゴシック" charset="0"/>
                <a:cs typeface="ＭＳ Ｐゴシック" charset="0"/>
              </a:rPr>
              <a:t></a:t>
            </a:r>
            <a:r>
              <a:rPr lang="en-US" sz="1800" b="1">
                <a:solidFill>
                  <a:srgbClr val="FFFFFF"/>
                </a:solidFill>
                <a:ea typeface="ＭＳ Ｐゴシック" charset="0"/>
                <a:cs typeface="ＭＳ Ｐゴシック" charset="0"/>
              </a:rPr>
              <a:t> above </a:t>
            </a:r>
            <a:br>
              <a:rPr lang="en-US" sz="1800" b="1">
                <a:solidFill>
                  <a:srgbClr val="FFFFFF"/>
                </a:solidFill>
                <a:ea typeface="ＭＳ Ｐゴシック" charset="0"/>
                <a:cs typeface="ＭＳ Ｐゴシック" charset="0"/>
              </a:rPr>
            </a:br>
            <a:r>
              <a:rPr lang="en-US" sz="1800" b="1">
                <a:solidFill>
                  <a:srgbClr val="FFFFFF"/>
                </a:solidFill>
                <a:ea typeface="ＭＳ Ｐゴシック" charset="0"/>
                <a:cs typeface="ＭＳ Ｐゴシック" charset="0"/>
              </a:rPr>
              <a:t>1 MeV </a:t>
            </a:r>
            <a:r>
              <a:rPr lang="en-GB" sz="1800" b="1">
                <a:solidFill>
                  <a:srgbClr val="FFFFFF"/>
                </a:solidFill>
                <a:ea typeface="ＭＳ Ｐゴシック" charset="0"/>
                <a:cs typeface="ＭＳ Ｐゴシック" charset="0"/>
              </a:rPr>
              <a:t>(</a:t>
            </a:r>
            <a:r>
              <a:rPr lang="el-GR" sz="1800" b="1">
                <a:solidFill>
                  <a:srgbClr val="FFFFFF"/>
                </a:solidFill>
                <a:cs typeface="Arial" charset="0"/>
              </a:rPr>
              <a:t>σ</a:t>
            </a:r>
            <a:r>
              <a:rPr lang="en-US" sz="1800" b="1">
                <a:solidFill>
                  <a:srgbClr val="FFFFFF"/>
                </a:solidFill>
                <a:cs typeface="Arial" charset="0"/>
              </a:rPr>
              <a:t> = </a:t>
            </a:r>
            <a:r>
              <a:rPr lang="en-GB" sz="1800" b="1">
                <a:solidFill>
                  <a:srgbClr val="FFFFFF"/>
                </a:solidFill>
                <a:cs typeface="Arial" charset="0"/>
              </a:rPr>
              <a:t>2 mm).</a:t>
            </a:r>
          </a:p>
        </p:txBody>
      </p:sp>
      <p:pic>
        <p:nvPicPr>
          <p:cNvPr id="93219" name="Picture 35"/>
          <p:cNvPicPr>
            <a:picLocks noChangeAspect="1" noChangeArrowheads="1"/>
          </p:cNvPicPr>
          <p:nvPr/>
        </p:nvPicPr>
        <p:blipFill>
          <a:blip r:embed="rId7"/>
          <a:srcRect l="86839" t="25282" b="36801"/>
          <a:stretch>
            <a:fillRect/>
          </a:stretch>
        </p:blipFill>
        <p:spPr bwMode="auto">
          <a:xfrm>
            <a:off x="8191500" y="4756150"/>
            <a:ext cx="752475" cy="1447800"/>
          </a:xfrm>
          <a:prstGeom prst="rect">
            <a:avLst/>
          </a:prstGeom>
          <a:noFill/>
          <a:ln w="9525">
            <a:noFill/>
            <a:round/>
            <a:headEnd/>
            <a:tailEnd/>
          </a:ln>
          <a:effectLst/>
        </p:spPr>
      </p:pic>
      <p:sp>
        <p:nvSpPr>
          <p:cNvPr id="93220" name="Text Box 36"/>
          <p:cNvSpPr txBox="1">
            <a:spLocks noChangeArrowheads="1"/>
          </p:cNvSpPr>
          <p:nvPr/>
        </p:nvSpPr>
        <p:spPr bwMode="auto">
          <a:xfrm>
            <a:off x="5972175" y="3567113"/>
            <a:ext cx="3136900" cy="1008062"/>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ea typeface="ＭＳ Ｐゴシック" charset="0"/>
                <a:cs typeface="ＭＳ Ｐゴシック" charset="0"/>
              </a:rPr>
              <a:t>Overall position resolution for three detectors and two distances </a:t>
            </a:r>
          </a:p>
        </p:txBody>
      </p:sp>
      <p:sp>
        <p:nvSpPr>
          <p:cNvPr id="93221" name="Text Box 37"/>
          <p:cNvSpPr txBox="1">
            <a:spLocks noChangeArrowheads="1"/>
          </p:cNvSpPr>
          <p:nvPr/>
        </p:nvSpPr>
        <p:spPr bwMode="auto">
          <a:xfrm>
            <a:off x="2041525" y="5949950"/>
            <a:ext cx="2751138" cy="10668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ea typeface="ＭＳ Ｐゴシック" charset="0"/>
                <a:cs typeface="ＭＳ Ｐゴシック" charset="0"/>
              </a:rPr>
              <a:t>P-A Söderström (Uppsala) </a:t>
            </a:r>
            <a:br>
              <a:rPr lang="en-US" sz="1600" b="1">
                <a:solidFill>
                  <a:srgbClr val="000000"/>
                </a:solidFill>
                <a:ea typeface="ＭＳ Ｐゴシック" charset="0"/>
                <a:cs typeface="ＭＳ Ｐゴシック" charset="0"/>
              </a:rPr>
            </a:br>
            <a:r>
              <a:rPr lang="en-US" sz="1600" b="1">
                <a:solidFill>
                  <a:srgbClr val="000000"/>
                </a:solidFill>
                <a:ea typeface="ＭＳ Ｐゴシック" charset="0"/>
                <a:cs typeface="ＭＳ Ｐゴシック" charset="0"/>
              </a:rPr>
              <a:t>F. Recchia (INFN-PD)</a:t>
            </a:r>
            <a:br>
              <a:rPr lang="en-US" sz="1600" b="1">
                <a:solidFill>
                  <a:srgbClr val="000000"/>
                </a:solidFill>
                <a:ea typeface="ＭＳ Ｐゴシック" charset="0"/>
                <a:cs typeface="ＭＳ Ｐゴシック" charset="0"/>
              </a:rPr>
            </a:br>
            <a:r>
              <a:rPr lang="en-US" sz="1600" b="1">
                <a:solidFill>
                  <a:srgbClr val="000000"/>
                </a:solidFill>
                <a:ea typeface="ＭＳ Ｐゴシック" charset="0"/>
                <a:cs typeface="ＭＳ Ｐゴシック" charset="0"/>
              </a:rPr>
              <a:t>NIM A 638 (2011) 96</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b="1">
              <a:solidFill>
                <a:srgbClr val="000000"/>
              </a:solidFill>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srcRect/>
          <a:stretch>
            <a:fillRect/>
          </a:stretch>
        </p:blipFill>
        <p:spPr bwMode="auto">
          <a:xfrm>
            <a:off x="914400" y="-152400"/>
            <a:ext cx="7010400" cy="2362200"/>
          </a:xfrm>
          <a:prstGeom prst="rect">
            <a:avLst/>
          </a:prstGeom>
          <a:noFill/>
          <a:ln w="9525">
            <a:noFill/>
            <a:round/>
            <a:headEnd/>
            <a:tailEnd/>
          </a:ln>
          <a:effectLst/>
        </p:spPr>
      </p:pic>
      <p:pic>
        <p:nvPicPr>
          <p:cNvPr id="94210" name="Picture 2"/>
          <p:cNvPicPr>
            <a:picLocks noChangeAspect="1" noChangeArrowheads="1"/>
          </p:cNvPicPr>
          <p:nvPr/>
        </p:nvPicPr>
        <p:blipFill>
          <a:blip r:embed="rId4"/>
          <a:srcRect/>
          <a:stretch>
            <a:fillRect/>
          </a:stretch>
        </p:blipFill>
        <p:spPr bwMode="auto">
          <a:xfrm>
            <a:off x="481013" y="1905000"/>
            <a:ext cx="2081212" cy="4953000"/>
          </a:xfrm>
          <a:prstGeom prst="rect">
            <a:avLst/>
          </a:prstGeom>
          <a:noFill/>
          <a:ln w="9525">
            <a:noFill/>
            <a:round/>
            <a:headEnd/>
            <a:tailEnd/>
          </a:ln>
          <a:effectLst/>
        </p:spPr>
      </p:pic>
      <p:pic>
        <p:nvPicPr>
          <p:cNvPr id="94211" name="Picture 3"/>
          <p:cNvPicPr>
            <a:picLocks noChangeAspect="1" noChangeArrowheads="1"/>
          </p:cNvPicPr>
          <p:nvPr/>
        </p:nvPicPr>
        <p:blipFill>
          <a:blip r:embed="rId5"/>
          <a:srcRect/>
          <a:stretch>
            <a:fillRect/>
          </a:stretch>
        </p:blipFill>
        <p:spPr bwMode="auto">
          <a:xfrm>
            <a:off x="3581400" y="2335213"/>
            <a:ext cx="5216525" cy="4370387"/>
          </a:xfrm>
          <a:prstGeom prst="rect">
            <a:avLst/>
          </a:prstGeom>
          <a:noFill/>
          <a:ln w="9525">
            <a:noFill/>
            <a:round/>
            <a:headEnd/>
            <a:tailEnd/>
          </a:ln>
          <a:effectLst/>
        </p:spPr>
      </p:pic>
      <p:sp>
        <p:nvSpPr>
          <p:cNvPr id="94212" name="Text Box 4"/>
          <p:cNvSpPr txBox="1">
            <a:spLocks noChangeArrowheads="1"/>
          </p:cNvSpPr>
          <p:nvPr/>
        </p:nvSpPr>
        <p:spPr bwMode="auto">
          <a:xfrm>
            <a:off x="7542213" y="2209800"/>
            <a:ext cx="1501775" cy="1008063"/>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LSSM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ea typeface="ＭＳ Ｐゴシック" charset="0"/>
                <a:cs typeface="ＭＳ Ｐゴシック" charset="0"/>
              </a:rPr>
              <a:t>Interaction from</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ea typeface="ＭＳ Ｐゴシック" charset="0"/>
                <a:cs typeface="ＭＳ Ｐゴシック" charset="0"/>
              </a:rPr>
              <a:t>E. Caurier et al.</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ea typeface="ＭＳ Ｐゴシック" charset="0"/>
                <a:cs typeface="ＭＳ Ｐゴシック" charset="0"/>
              </a:rPr>
              <a:t>PRC </a:t>
            </a:r>
            <a:r>
              <a:rPr lang="en-US" sz="1400" b="1">
                <a:solidFill>
                  <a:srgbClr val="000000"/>
                </a:solidFill>
                <a:ea typeface="ＭＳ Ｐゴシック" charset="0"/>
                <a:cs typeface="ＭＳ Ｐゴシック" charset="0"/>
              </a:rPr>
              <a:t>75, 054317</a:t>
            </a:r>
          </a:p>
        </p:txBody>
      </p:sp>
      <p:sp>
        <p:nvSpPr>
          <p:cNvPr id="94213" name="Text Box 5"/>
          <p:cNvSpPr txBox="1">
            <a:spLocks noChangeArrowheads="1"/>
          </p:cNvSpPr>
          <p:nvPr/>
        </p:nvSpPr>
        <p:spPr bwMode="auto">
          <a:xfrm>
            <a:off x="0" y="-31750"/>
            <a:ext cx="9144000" cy="539750"/>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rgbClr val="FFFFFF"/>
                </a:solidFill>
                <a:latin typeface="Microsoft Sans Serif" charset="0"/>
                <a:cs typeface="Microsoft Sans Serif" charset="0"/>
              </a:rPr>
              <a:t>1ATC </a:t>
            </a:r>
            <a:r>
              <a:rPr lang="en-US" b="1" cap="all" dirty="0">
                <a:solidFill>
                  <a:srgbClr val="FFFFFF"/>
                </a:solidFill>
                <a:latin typeface="Microsoft Sans Serif" charset="0"/>
                <a:cs typeface="Microsoft Sans Serif" charset="0"/>
              </a:rPr>
              <a:t>performance from commissioning run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0" y="0"/>
            <a:ext cx="9144000" cy="549275"/>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a:solidFill>
                  <a:srgbClr val="FFFFFF"/>
                </a:solidFill>
                <a:ea typeface="ＭＳ Ｐゴシック" charset="0"/>
                <a:cs typeface="ＭＳ Ｐゴシック" charset="0"/>
              </a:rPr>
              <a:t>SHELL EVOLUTION IN </a:t>
            </a:r>
            <a:r>
              <a:rPr lang="en-US" sz="2900" b="1" dirty="0" smtClean="0">
                <a:solidFill>
                  <a:srgbClr val="FFFFFF"/>
                </a:solidFill>
                <a:ea typeface="ＭＳ Ｐゴシック" charset="0"/>
                <a:cs typeface="ＭＳ Ｐゴシック" charset="0"/>
              </a:rPr>
              <a:t>Cu </a:t>
            </a:r>
            <a:r>
              <a:rPr lang="en-US" sz="2900" b="1" dirty="0">
                <a:solidFill>
                  <a:srgbClr val="FFFFFF"/>
                </a:solidFill>
                <a:ea typeface="ＭＳ Ｐゴシック" charset="0"/>
                <a:cs typeface="ＭＳ Ｐゴシック" charset="0"/>
              </a:rPr>
              <a:t>AND </a:t>
            </a:r>
            <a:r>
              <a:rPr lang="en-US" sz="2900" b="1" dirty="0" smtClean="0">
                <a:solidFill>
                  <a:srgbClr val="FFFFFF"/>
                </a:solidFill>
                <a:ea typeface="ＭＳ Ｐゴシック" charset="0"/>
                <a:cs typeface="ＭＳ Ｐゴシック" charset="0"/>
              </a:rPr>
              <a:t>Zn </a:t>
            </a:r>
            <a:r>
              <a:rPr lang="en-US" sz="2900" b="1" dirty="0">
                <a:solidFill>
                  <a:srgbClr val="FFFFFF"/>
                </a:solidFill>
                <a:ea typeface="ＭＳ Ｐゴシック" charset="0"/>
                <a:cs typeface="ＭＳ Ｐゴシック" charset="0"/>
              </a:rPr>
              <a:t>ISOTOPES </a:t>
            </a:r>
          </a:p>
        </p:txBody>
      </p:sp>
      <p:grpSp>
        <p:nvGrpSpPr>
          <p:cNvPr id="2" name="Group 2"/>
          <p:cNvGrpSpPr>
            <a:grpSpLocks/>
          </p:cNvGrpSpPr>
          <p:nvPr/>
        </p:nvGrpSpPr>
        <p:grpSpPr bwMode="auto">
          <a:xfrm>
            <a:off x="341313" y="3098800"/>
            <a:ext cx="7169150" cy="2509838"/>
            <a:chOff x="215" y="1952"/>
            <a:chExt cx="4516" cy="1581"/>
          </a:xfrm>
        </p:grpSpPr>
        <p:sp>
          <p:nvSpPr>
            <p:cNvPr id="76803" name="Text Box 3"/>
            <p:cNvSpPr txBox="1">
              <a:spLocks noChangeArrowheads="1"/>
            </p:cNvSpPr>
            <p:nvPr/>
          </p:nvSpPr>
          <p:spPr bwMode="auto">
            <a:xfrm>
              <a:off x="703" y="3019"/>
              <a:ext cx="533" cy="255"/>
            </a:xfrm>
            <a:prstGeom prst="rect">
              <a:avLst/>
            </a:prstGeom>
            <a:noFill/>
            <a:ln w="9525">
              <a:noFill/>
              <a:round/>
              <a:headEnd/>
              <a:tailEnd/>
            </a:ln>
            <a:effectLst/>
          </p:spPr>
          <p:txBody>
            <a:bodyPr lIns="90000" tIns="46800" rIns="90000" bIns="4680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000000"/>
                  </a:solidFill>
                  <a:latin typeface="Symbol" charset="2"/>
                  <a:cs typeface="Arial" charset="0"/>
                </a:rPr>
                <a:t></a:t>
              </a:r>
              <a:r>
                <a:rPr lang="en-GB" sz="1800" b="1">
                  <a:solidFill>
                    <a:srgbClr val="000000"/>
                  </a:solidFill>
                  <a:latin typeface="Times New Roman" pitchFamily="16" charset="0"/>
                  <a:cs typeface="Arial" charset="0"/>
                </a:rPr>
                <a:t>p</a:t>
              </a:r>
              <a:r>
                <a:rPr lang="en-GB" sz="1800" b="1" baseline="-25000">
                  <a:solidFill>
                    <a:srgbClr val="000000"/>
                  </a:solidFill>
                  <a:latin typeface="Times New Roman" pitchFamily="16" charset="0"/>
                  <a:cs typeface="Arial" charset="0"/>
                </a:rPr>
                <a:t>3/2</a:t>
              </a:r>
            </a:p>
          </p:txBody>
        </p:sp>
        <p:sp>
          <p:nvSpPr>
            <p:cNvPr id="76804" name="Text Box 4"/>
            <p:cNvSpPr txBox="1">
              <a:spLocks noChangeArrowheads="1"/>
            </p:cNvSpPr>
            <p:nvPr/>
          </p:nvSpPr>
          <p:spPr bwMode="auto">
            <a:xfrm>
              <a:off x="728" y="2624"/>
              <a:ext cx="443" cy="255"/>
            </a:xfrm>
            <a:prstGeom prst="rect">
              <a:avLst/>
            </a:prstGeom>
            <a:noFill/>
            <a:ln w="9525">
              <a:noFill/>
              <a:round/>
              <a:headEnd/>
              <a:tailEnd/>
            </a:ln>
            <a:effectLst/>
          </p:spPr>
          <p:txBody>
            <a:bodyPr lIns="90000" tIns="46800" rIns="90000" bIns="4680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FFC000"/>
                  </a:solidFill>
                  <a:latin typeface="Symbol" charset="2"/>
                  <a:cs typeface="Arial" charset="0"/>
                </a:rPr>
                <a:t></a:t>
              </a:r>
              <a:r>
                <a:rPr lang="en-GB" sz="1800" b="1">
                  <a:solidFill>
                    <a:srgbClr val="FFC000"/>
                  </a:solidFill>
                  <a:latin typeface="Times New Roman" pitchFamily="16" charset="0"/>
                  <a:cs typeface="Arial" charset="0"/>
                </a:rPr>
                <a:t>f</a:t>
              </a:r>
              <a:r>
                <a:rPr lang="en-GB" sz="1800" b="1" baseline="-25000">
                  <a:solidFill>
                    <a:srgbClr val="FFC000"/>
                  </a:solidFill>
                  <a:latin typeface="Times New Roman" pitchFamily="16" charset="0"/>
                  <a:cs typeface="Arial" charset="0"/>
                </a:rPr>
                <a:t>5/2</a:t>
              </a:r>
            </a:p>
          </p:txBody>
        </p:sp>
        <p:sp>
          <p:nvSpPr>
            <p:cNvPr id="76805" name="Text Box 5"/>
            <p:cNvSpPr txBox="1">
              <a:spLocks noChangeArrowheads="1"/>
            </p:cNvSpPr>
            <p:nvPr/>
          </p:nvSpPr>
          <p:spPr bwMode="auto">
            <a:xfrm>
              <a:off x="215" y="2139"/>
              <a:ext cx="1120" cy="255"/>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FF0000"/>
                  </a:solidFill>
                  <a:latin typeface="Symbol" charset="2"/>
                  <a:cs typeface="Arial" charset="0"/>
                </a:rPr>
                <a:t></a:t>
              </a:r>
              <a:r>
                <a:rPr lang="en-GB" sz="1800" b="1">
                  <a:solidFill>
                    <a:srgbClr val="FF0000"/>
                  </a:solidFill>
                  <a:latin typeface="Times New Roman" pitchFamily="16" charset="0"/>
                  <a:cs typeface="Arial" charset="0"/>
                </a:rPr>
                <a:t>p</a:t>
              </a:r>
              <a:r>
                <a:rPr lang="en-GB" sz="1800" b="1" baseline="-25000">
                  <a:solidFill>
                    <a:srgbClr val="FF0000"/>
                  </a:solidFill>
                  <a:latin typeface="Times New Roman" pitchFamily="16" charset="0"/>
                  <a:cs typeface="Arial" charset="0"/>
                </a:rPr>
                <a:t>3/2</a:t>
              </a:r>
              <a:r>
                <a:rPr lang="en-GB" sz="1800" b="1">
                  <a:solidFill>
                    <a:srgbClr val="FF0000"/>
                  </a:solidFill>
                  <a:latin typeface="Times New Roman" pitchFamily="16" charset="0"/>
                  <a:cs typeface="Arial" charset="0"/>
                </a:rPr>
                <a:t>×2</a:t>
              </a:r>
              <a:r>
                <a:rPr lang="en-GB" sz="1800" b="1" baseline="30000">
                  <a:solidFill>
                    <a:srgbClr val="FF0000"/>
                  </a:solidFill>
                  <a:latin typeface="Times New Roman" pitchFamily="16" charset="0"/>
                  <a:cs typeface="Arial" charset="0"/>
                </a:rPr>
                <a:t>+ </a:t>
              </a:r>
              <a:r>
                <a:rPr lang="en-GB" sz="1800" b="1">
                  <a:solidFill>
                    <a:srgbClr val="FF0000"/>
                  </a:solidFill>
                  <a:latin typeface="Times New Roman" pitchFamily="16" charset="0"/>
                  <a:cs typeface="Arial" charset="0"/>
                </a:rPr>
                <a:t>(</a:t>
              </a:r>
              <a:r>
                <a:rPr lang="en-GB" sz="1800" b="1" baseline="30000">
                  <a:solidFill>
                    <a:srgbClr val="FF0000"/>
                  </a:solidFill>
                  <a:latin typeface="Times New Roman" pitchFamily="16" charset="0"/>
                  <a:cs typeface="Arial" charset="0"/>
                </a:rPr>
                <a:t>A-1</a:t>
              </a:r>
              <a:r>
                <a:rPr lang="en-GB" sz="1800" b="1">
                  <a:solidFill>
                    <a:srgbClr val="FF0000"/>
                  </a:solidFill>
                  <a:latin typeface="Times New Roman" pitchFamily="16" charset="0"/>
                  <a:cs typeface="Arial" charset="0"/>
                </a:rPr>
                <a:t>Ni)</a:t>
              </a:r>
            </a:p>
          </p:txBody>
        </p:sp>
        <p:sp>
          <p:nvSpPr>
            <p:cNvPr id="76806" name="Text Box 6"/>
            <p:cNvSpPr txBox="1">
              <a:spLocks noChangeArrowheads="1"/>
            </p:cNvSpPr>
            <p:nvPr/>
          </p:nvSpPr>
          <p:spPr bwMode="auto">
            <a:xfrm>
              <a:off x="625" y="2385"/>
              <a:ext cx="579" cy="255"/>
            </a:xfrm>
            <a:prstGeom prst="rect">
              <a:avLst/>
            </a:prstGeom>
            <a:noFill/>
            <a:ln w="9525">
              <a:noFill/>
              <a:round/>
              <a:headEnd/>
              <a:tailEnd/>
            </a:ln>
            <a:effectLst/>
          </p:spPr>
          <p:txBody>
            <a:bodyPr lIns="90000" tIns="46800" rIns="90000" bIns="4680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7030A0"/>
                  </a:solidFill>
                  <a:latin typeface="Symbol" charset="2"/>
                  <a:cs typeface="Arial" charset="0"/>
                </a:rPr>
                <a:t></a:t>
              </a:r>
              <a:r>
                <a:rPr lang="en-GB" sz="1800" b="1">
                  <a:solidFill>
                    <a:srgbClr val="7030A0"/>
                  </a:solidFill>
                  <a:latin typeface="Times New Roman" pitchFamily="16" charset="0"/>
                  <a:cs typeface="Arial" charset="0"/>
                </a:rPr>
                <a:t>f</a:t>
              </a:r>
              <a:r>
                <a:rPr lang="en-GB" sz="1800" b="1" baseline="-25000">
                  <a:solidFill>
                    <a:srgbClr val="7030A0"/>
                  </a:solidFill>
                  <a:latin typeface="Times New Roman" pitchFamily="16" charset="0"/>
                  <a:cs typeface="Arial" charset="0"/>
                </a:rPr>
                <a:t>7/2</a:t>
              </a:r>
              <a:r>
                <a:rPr lang="en-GB" sz="1800" b="1">
                  <a:solidFill>
                    <a:srgbClr val="7030A0"/>
                  </a:solidFill>
                  <a:latin typeface="Times New Roman" pitchFamily="16" charset="0"/>
                  <a:cs typeface="Arial" charset="0"/>
                </a:rPr>
                <a:t>)</a:t>
              </a:r>
              <a:r>
                <a:rPr lang="en-GB" sz="1800" b="1" baseline="30000">
                  <a:solidFill>
                    <a:srgbClr val="7030A0"/>
                  </a:solidFill>
                  <a:latin typeface="Times New Roman" pitchFamily="16" charset="0"/>
                  <a:cs typeface="Arial" charset="0"/>
                </a:rPr>
                <a:t>-1</a:t>
              </a:r>
            </a:p>
          </p:txBody>
        </p:sp>
        <p:sp>
          <p:nvSpPr>
            <p:cNvPr id="76807" name="Text Box 7"/>
            <p:cNvSpPr txBox="1">
              <a:spLocks noChangeArrowheads="1"/>
            </p:cNvSpPr>
            <p:nvPr/>
          </p:nvSpPr>
          <p:spPr bwMode="auto">
            <a:xfrm>
              <a:off x="215" y="1953"/>
              <a:ext cx="1120" cy="255"/>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000000"/>
                  </a:solidFill>
                  <a:latin typeface="Symbol" charset="2"/>
                  <a:cs typeface="Arial" charset="0"/>
                </a:rPr>
                <a:t></a:t>
              </a:r>
              <a:r>
                <a:rPr lang="en-GB" sz="1800" b="1">
                  <a:solidFill>
                    <a:srgbClr val="000000"/>
                  </a:solidFill>
                  <a:latin typeface="Times New Roman" pitchFamily="16" charset="0"/>
                  <a:cs typeface="Arial" charset="0"/>
                </a:rPr>
                <a:t>p</a:t>
              </a:r>
              <a:r>
                <a:rPr lang="en-GB" sz="1800" b="1" baseline="-25000">
                  <a:solidFill>
                    <a:srgbClr val="000000"/>
                  </a:solidFill>
                  <a:latin typeface="Times New Roman" pitchFamily="16" charset="0"/>
                  <a:cs typeface="Arial" charset="0"/>
                </a:rPr>
                <a:t>5/2</a:t>
              </a:r>
              <a:r>
                <a:rPr lang="en-GB" sz="1800" b="1">
                  <a:solidFill>
                    <a:srgbClr val="000000"/>
                  </a:solidFill>
                  <a:latin typeface="Times New Roman" pitchFamily="16" charset="0"/>
                  <a:cs typeface="Arial" charset="0"/>
                </a:rPr>
                <a:t>×2</a:t>
              </a:r>
              <a:r>
                <a:rPr lang="en-GB" sz="1800" b="1" baseline="30000">
                  <a:solidFill>
                    <a:srgbClr val="000000"/>
                  </a:solidFill>
                  <a:latin typeface="Times New Roman" pitchFamily="16" charset="0"/>
                  <a:cs typeface="Arial" charset="0"/>
                </a:rPr>
                <a:t>+ </a:t>
              </a:r>
              <a:r>
                <a:rPr lang="en-GB" sz="1800" b="1">
                  <a:solidFill>
                    <a:srgbClr val="000000"/>
                  </a:solidFill>
                  <a:latin typeface="Times New Roman" pitchFamily="16" charset="0"/>
                  <a:cs typeface="Arial" charset="0"/>
                </a:rPr>
                <a:t>(</a:t>
              </a:r>
              <a:r>
                <a:rPr lang="en-GB" sz="1800" b="1" baseline="30000">
                  <a:solidFill>
                    <a:srgbClr val="000000"/>
                  </a:solidFill>
                  <a:latin typeface="Times New Roman" pitchFamily="16" charset="0"/>
                  <a:cs typeface="Arial" charset="0"/>
                </a:rPr>
                <a:t>A-1</a:t>
              </a:r>
              <a:r>
                <a:rPr lang="en-GB" sz="1800" b="1">
                  <a:solidFill>
                    <a:srgbClr val="000000"/>
                  </a:solidFill>
                  <a:latin typeface="Times New Roman" pitchFamily="16" charset="0"/>
                  <a:cs typeface="Arial" charset="0"/>
                </a:rPr>
                <a:t>Ni)</a:t>
              </a:r>
            </a:p>
          </p:txBody>
        </p:sp>
        <p:sp>
          <p:nvSpPr>
            <p:cNvPr id="76808" name="Line 8"/>
            <p:cNvSpPr>
              <a:spLocks noChangeShapeType="1"/>
            </p:cNvSpPr>
            <p:nvPr/>
          </p:nvSpPr>
          <p:spPr bwMode="auto">
            <a:xfrm>
              <a:off x="4057" y="3232"/>
              <a:ext cx="86" cy="0"/>
            </a:xfrm>
            <a:prstGeom prst="line">
              <a:avLst/>
            </a:prstGeom>
            <a:noFill/>
            <a:ln w="9360">
              <a:solidFill>
                <a:srgbClr val="FFFFFF"/>
              </a:solidFill>
              <a:miter lim="800000"/>
              <a:headEnd/>
              <a:tailEnd/>
            </a:ln>
            <a:effectLst/>
          </p:spPr>
          <p:txBody>
            <a:bodyPr/>
            <a:lstStyle/>
            <a:p>
              <a:endParaRPr lang="en-US"/>
            </a:p>
          </p:txBody>
        </p:sp>
        <p:sp>
          <p:nvSpPr>
            <p:cNvPr id="76809" name="Line 9"/>
            <p:cNvSpPr>
              <a:spLocks noChangeShapeType="1"/>
            </p:cNvSpPr>
            <p:nvPr/>
          </p:nvSpPr>
          <p:spPr bwMode="auto">
            <a:xfrm>
              <a:off x="4057" y="2519"/>
              <a:ext cx="86" cy="0"/>
            </a:xfrm>
            <a:prstGeom prst="line">
              <a:avLst/>
            </a:prstGeom>
            <a:noFill/>
            <a:ln w="9360">
              <a:solidFill>
                <a:srgbClr val="FFFFFF"/>
              </a:solidFill>
              <a:miter lim="800000"/>
              <a:headEnd/>
              <a:tailEnd/>
            </a:ln>
            <a:effectLst/>
          </p:spPr>
          <p:txBody>
            <a:bodyPr/>
            <a:lstStyle/>
            <a:p>
              <a:endParaRPr lang="en-US"/>
            </a:p>
          </p:txBody>
        </p:sp>
        <p:sp>
          <p:nvSpPr>
            <p:cNvPr id="76810" name="Text Box 10"/>
            <p:cNvSpPr txBox="1">
              <a:spLocks noChangeArrowheads="1"/>
            </p:cNvSpPr>
            <p:nvPr/>
          </p:nvSpPr>
          <p:spPr bwMode="auto">
            <a:xfrm>
              <a:off x="1282" y="3041"/>
              <a:ext cx="326" cy="231"/>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000000"/>
                  </a:solidFill>
                  <a:latin typeface="Times New Roman" pitchFamily="16" charset="0"/>
                  <a:cs typeface="Arial" charset="0"/>
                </a:rPr>
                <a:t>3/2</a:t>
              </a:r>
              <a:r>
                <a:rPr lang="en-GB" sz="1800" b="1" baseline="30000">
                  <a:solidFill>
                    <a:srgbClr val="000000"/>
                  </a:solidFill>
                  <a:latin typeface="Times New Roman" pitchFamily="16" charset="0"/>
                  <a:cs typeface="Arial" charset="0"/>
                </a:rPr>
                <a:t>-</a:t>
              </a:r>
            </a:p>
          </p:txBody>
        </p:sp>
        <p:sp>
          <p:nvSpPr>
            <p:cNvPr id="76811" name="Text Box 11"/>
            <p:cNvSpPr txBox="1">
              <a:spLocks noChangeArrowheads="1"/>
            </p:cNvSpPr>
            <p:nvPr/>
          </p:nvSpPr>
          <p:spPr bwMode="auto">
            <a:xfrm>
              <a:off x="1284" y="2631"/>
              <a:ext cx="326" cy="231"/>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FF9933"/>
                  </a:solidFill>
                  <a:latin typeface="Times New Roman" pitchFamily="16" charset="0"/>
                  <a:cs typeface="Arial" charset="0"/>
                </a:rPr>
                <a:t>5/2</a:t>
              </a:r>
              <a:r>
                <a:rPr lang="en-GB" sz="1800" b="1" baseline="30000">
                  <a:solidFill>
                    <a:srgbClr val="FF9933"/>
                  </a:solidFill>
                  <a:latin typeface="Times New Roman" pitchFamily="16" charset="0"/>
                  <a:cs typeface="Arial" charset="0"/>
                </a:rPr>
                <a:t>-</a:t>
              </a:r>
            </a:p>
          </p:txBody>
        </p:sp>
        <p:sp>
          <p:nvSpPr>
            <p:cNvPr id="76812" name="Text Box 12"/>
            <p:cNvSpPr txBox="1">
              <a:spLocks noChangeArrowheads="1"/>
            </p:cNvSpPr>
            <p:nvPr/>
          </p:nvSpPr>
          <p:spPr bwMode="auto">
            <a:xfrm>
              <a:off x="1284" y="2811"/>
              <a:ext cx="326" cy="231"/>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66FF33"/>
                  </a:solidFill>
                  <a:latin typeface="Times New Roman" pitchFamily="16" charset="0"/>
                  <a:cs typeface="Arial" charset="0"/>
                </a:rPr>
                <a:t>1/2</a:t>
              </a:r>
              <a:r>
                <a:rPr lang="en-GB" sz="1800" b="1" baseline="30000">
                  <a:solidFill>
                    <a:srgbClr val="66FF33"/>
                  </a:solidFill>
                  <a:latin typeface="Times New Roman" pitchFamily="16" charset="0"/>
                  <a:cs typeface="Arial" charset="0"/>
                </a:rPr>
                <a:t>-</a:t>
              </a:r>
            </a:p>
          </p:txBody>
        </p:sp>
        <p:sp>
          <p:nvSpPr>
            <p:cNvPr id="76813" name="Line 13"/>
            <p:cNvSpPr>
              <a:spLocks noChangeShapeType="1"/>
            </p:cNvSpPr>
            <p:nvPr/>
          </p:nvSpPr>
          <p:spPr bwMode="auto">
            <a:xfrm>
              <a:off x="2561" y="3222"/>
              <a:ext cx="514" cy="0"/>
            </a:xfrm>
            <a:prstGeom prst="line">
              <a:avLst/>
            </a:prstGeom>
            <a:noFill/>
            <a:ln w="38160">
              <a:solidFill>
                <a:srgbClr val="000000"/>
              </a:solidFill>
              <a:miter lim="800000"/>
              <a:headEnd/>
              <a:tailEnd/>
            </a:ln>
            <a:effectLst/>
          </p:spPr>
          <p:txBody>
            <a:bodyPr/>
            <a:lstStyle/>
            <a:p>
              <a:endParaRPr lang="en-US"/>
            </a:p>
          </p:txBody>
        </p:sp>
        <p:sp>
          <p:nvSpPr>
            <p:cNvPr id="76814" name="Line 14"/>
            <p:cNvSpPr>
              <a:spLocks noChangeShapeType="1"/>
            </p:cNvSpPr>
            <p:nvPr/>
          </p:nvSpPr>
          <p:spPr bwMode="auto">
            <a:xfrm>
              <a:off x="3448" y="3226"/>
              <a:ext cx="515" cy="0"/>
            </a:xfrm>
            <a:prstGeom prst="line">
              <a:avLst/>
            </a:prstGeom>
            <a:noFill/>
            <a:ln w="38160">
              <a:solidFill>
                <a:srgbClr val="FF9933"/>
              </a:solidFill>
              <a:miter lim="800000"/>
              <a:headEnd/>
              <a:tailEnd/>
            </a:ln>
            <a:effectLst/>
          </p:spPr>
          <p:txBody>
            <a:bodyPr/>
            <a:lstStyle/>
            <a:p>
              <a:endParaRPr lang="en-US"/>
            </a:p>
          </p:txBody>
        </p:sp>
        <p:sp>
          <p:nvSpPr>
            <p:cNvPr id="76815" name="Line 15"/>
            <p:cNvSpPr>
              <a:spLocks noChangeShapeType="1"/>
            </p:cNvSpPr>
            <p:nvPr/>
          </p:nvSpPr>
          <p:spPr bwMode="auto">
            <a:xfrm>
              <a:off x="2513" y="2533"/>
              <a:ext cx="515" cy="0"/>
            </a:xfrm>
            <a:prstGeom prst="line">
              <a:avLst/>
            </a:prstGeom>
            <a:noFill/>
            <a:ln w="38160">
              <a:solidFill>
                <a:srgbClr val="FF0000"/>
              </a:solidFill>
              <a:miter lim="800000"/>
              <a:headEnd/>
              <a:tailEnd/>
            </a:ln>
            <a:effectLst/>
          </p:spPr>
          <p:txBody>
            <a:bodyPr/>
            <a:lstStyle/>
            <a:p>
              <a:endParaRPr lang="en-US"/>
            </a:p>
          </p:txBody>
        </p:sp>
        <p:sp>
          <p:nvSpPr>
            <p:cNvPr id="76816" name="Line 16"/>
            <p:cNvSpPr>
              <a:spLocks noChangeShapeType="1"/>
            </p:cNvSpPr>
            <p:nvPr/>
          </p:nvSpPr>
          <p:spPr bwMode="auto">
            <a:xfrm>
              <a:off x="1663" y="3166"/>
              <a:ext cx="514" cy="0"/>
            </a:xfrm>
            <a:prstGeom prst="line">
              <a:avLst/>
            </a:prstGeom>
            <a:noFill/>
            <a:ln w="38160">
              <a:solidFill>
                <a:srgbClr val="000000"/>
              </a:solidFill>
              <a:miter lim="800000"/>
              <a:headEnd/>
              <a:tailEnd/>
            </a:ln>
            <a:effectLst/>
          </p:spPr>
          <p:txBody>
            <a:bodyPr/>
            <a:lstStyle/>
            <a:p>
              <a:endParaRPr lang="en-US"/>
            </a:p>
          </p:txBody>
        </p:sp>
        <p:sp>
          <p:nvSpPr>
            <p:cNvPr id="76817" name="Line 17"/>
            <p:cNvSpPr>
              <a:spLocks noChangeShapeType="1"/>
            </p:cNvSpPr>
            <p:nvPr/>
          </p:nvSpPr>
          <p:spPr bwMode="auto">
            <a:xfrm>
              <a:off x="1663" y="2789"/>
              <a:ext cx="514" cy="0"/>
            </a:xfrm>
            <a:prstGeom prst="line">
              <a:avLst/>
            </a:prstGeom>
            <a:noFill/>
            <a:ln w="38160">
              <a:solidFill>
                <a:srgbClr val="FF9933"/>
              </a:solidFill>
              <a:miter lim="800000"/>
              <a:headEnd/>
              <a:tailEnd/>
            </a:ln>
            <a:effectLst/>
          </p:spPr>
          <p:txBody>
            <a:bodyPr/>
            <a:lstStyle/>
            <a:p>
              <a:endParaRPr lang="en-US"/>
            </a:p>
          </p:txBody>
        </p:sp>
        <p:sp>
          <p:nvSpPr>
            <p:cNvPr id="76818" name="Line 18"/>
            <p:cNvSpPr>
              <a:spLocks noChangeShapeType="1"/>
            </p:cNvSpPr>
            <p:nvPr/>
          </p:nvSpPr>
          <p:spPr bwMode="auto">
            <a:xfrm>
              <a:off x="1667" y="2348"/>
              <a:ext cx="514" cy="0"/>
            </a:xfrm>
            <a:prstGeom prst="line">
              <a:avLst/>
            </a:prstGeom>
            <a:noFill/>
            <a:ln w="38160">
              <a:solidFill>
                <a:srgbClr val="FF0000"/>
              </a:solidFill>
              <a:miter lim="800000"/>
              <a:headEnd/>
              <a:tailEnd/>
            </a:ln>
            <a:effectLst/>
          </p:spPr>
          <p:txBody>
            <a:bodyPr/>
            <a:lstStyle/>
            <a:p>
              <a:endParaRPr lang="en-US"/>
            </a:p>
          </p:txBody>
        </p:sp>
        <p:sp>
          <p:nvSpPr>
            <p:cNvPr id="76819" name="Text Box 19"/>
            <p:cNvSpPr txBox="1">
              <a:spLocks noChangeArrowheads="1"/>
            </p:cNvSpPr>
            <p:nvPr/>
          </p:nvSpPr>
          <p:spPr bwMode="auto">
            <a:xfrm>
              <a:off x="1652" y="3238"/>
              <a:ext cx="629" cy="255"/>
            </a:xfrm>
            <a:prstGeom prst="rect">
              <a:avLst/>
            </a:prstGeom>
            <a:noFill/>
            <a:ln w="9525">
              <a:noFill/>
              <a:round/>
              <a:headEnd/>
              <a:tailEnd/>
            </a:ln>
            <a:effec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baseline="30000">
                  <a:solidFill>
                    <a:srgbClr val="000000"/>
                  </a:solidFill>
                  <a:latin typeface="Times New Roman" pitchFamily="16" charset="0"/>
                  <a:cs typeface="Arial" charset="0"/>
                </a:rPr>
                <a:t>71</a:t>
              </a:r>
              <a:r>
                <a:rPr lang="en-GB" sz="1800" b="1">
                  <a:solidFill>
                    <a:srgbClr val="000000"/>
                  </a:solidFill>
                  <a:latin typeface="Times New Roman" pitchFamily="16" charset="0"/>
                  <a:cs typeface="Arial" charset="0"/>
                </a:rPr>
                <a:t>Cu</a:t>
              </a:r>
              <a:r>
                <a:rPr lang="en-GB" sz="1800" b="1" baseline="-25000">
                  <a:solidFill>
                    <a:srgbClr val="000000"/>
                  </a:solidFill>
                  <a:latin typeface="Times New Roman" pitchFamily="16" charset="0"/>
                  <a:cs typeface="Arial" charset="0"/>
                </a:rPr>
                <a:t>42</a:t>
              </a:r>
            </a:p>
          </p:txBody>
        </p:sp>
        <p:sp>
          <p:nvSpPr>
            <p:cNvPr id="76820" name="Line 20"/>
            <p:cNvSpPr>
              <a:spLocks noChangeShapeType="1"/>
            </p:cNvSpPr>
            <p:nvPr/>
          </p:nvSpPr>
          <p:spPr bwMode="auto">
            <a:xfrm>
              <a:off x="2164" y="2348"/>
              <a:ext cx="352" cy="194"/>
            </a:xfrm>
            <a:prstGeom prst="line">
              <a:avLst/>
            </a:prstGeom>
            <a:noFill/>
            <a:ln w="25560">
              <a:solidFill>
                <a:srgbClr val="FF0000"/>
              </a:solidFill>
              <a:prstDash val="sysDot"/>
              <a:miter lim="800000"/>
              <a:headEnd/>
              <a:tailEnd/>
            </a:ln>
            <a:effectLst/>
          </p:spPr>
          <p:txBody>
            <a:bodyPr/>
            <a:lstStyle/>
            <a:p>
              <a:endParaRPr lang="en-US"/>
            </a:p>
          </p:txBody>
        </p:sp>
        <p:sp>
          <p:nvSpPr>
            <p:cNvPr id="76821" name="Line 21"/>
            <p:cNvSpPr>
              <a:spLocks noChangeShapeType="1"/>
            </p:cNvSpPr>
            <p:nvPr/>
          </p:nvSpPr>
          <p:spPr bwMode="auto">
            <a:xfrm>
              <a:off x="3053" y="2976"/>
              <a:ext cx="355" cy="242"/>
            </a:xfrm>
            <a:prstGeom prst="line">
              <a:avLst/>
            </a:prstGeom>
            <a:noFill/>
            <a:ln w="25560">
              <a:solidFill>
                <a:srgbClr val="0000FF"/>
              </a:solidFill>
              <a:prstDash val="sysDot"/>
              <a:miter lim="800000"/>
              <a:headEnd/>
              <a:tailEnd/>
            </a:ln>
            <a:effectLst/>
          </p:spPr>
          <p:txBody>
            <a:bodyPr/>
            <a:lstStyle/>
            <a:p>
              <a:endParaRPr lang="en-US"/>
            </a:p>
          </p:txBody>
        </p:sp>
        <p:sp>
          <p:nvSpPr>
            <p:cNvPr id="76822" name="Line 22"/>
            <p:cNvSpPr>
              <a:spLocks noChangeShapeType="1"/>
            </p:cNvSpPr>
            <p:nvPr/>
          </p:nvSpPr>
          <p:spPr bwMode="auto">
            <a:xfrm>
              <a:off x="1657" y="2890"/>
              <a:ext cx="513" cy="0"/>
            </a:xfrm>
            <a:prstGeom prst="line">
              <a:avLst/>
            </a:prstGeom>
            <a:noFill/>
            <a:ln w="38160">
              <a:solidFill>
                <a:srgbClr val="66FF33"/>
              </a:solidFill>
              <a:miter lim="800000"/>
              <a:headEnd/>
              <a:tailEnd/>
            </a:ln>
            <a:effectLst/>
          </p:spPr>
          <p:txBody>
            <a:bodyPr/>
            <a:lstStyle/>
            <a:p>
              <a:endParaRPr lang="en-US"/>
            </a:p>
          </p:txBody>
        </p:sp>
        <p:sp>
          <p:nvSpPr>
            <p:cNvPr id="76823" name="Line 23"/>
            <p:cNvSpPr>
              <a:spLocks noChangeShapeType="1"/>
            </p:cNvSpPr>
            <p:nvPr/>
          </p:nvSpPr>
          <p:spPr bwMode="auto">
            <a:xfrm>
              <a:off x="2553" y="3083"/>
              <a:ext cx="513" cy="0"/>
            </a:xfrm>
            <a:prstGeom prst="line">
              <a:avLst/>
            </a:prstGeom>
            <a:noFill/>
            <a:ln w="38160">
              <a:solidFill>
                <a:srgbClr val="66FF33"/>
              </a:solidFill>
              <a:miter lim="800000"/>
              <a:headEnd/>
              <a:tailEnd/>
            </a:ln>
            <a:effectLst/>
          </p:spPr>
          <p:txBody>
            <a:bodyPr/>
            <a:lstStyle/>
            <a:p>
              <a:endParaRPr lang="en-US"/>
            </a:p>
          </p:txBody>
        </p:sp>
        <p:sp>
          <p:nvSpPr>
            <p:cNvPr id="76824" name="Line 24"/>
            <p:cNvSpPr>
              <a:spLocks noChangeShapeType="1"/>
            </p:cNvSpPr>
            <p:nvPr/>
          </p:nvSpPr>
          <p:spPr bwMode="auto">
            <a:xfrm>
              <a:off x="2162" y="2886"/>
              <a:ext cx="393" cy="189"/>
            </a:xfrm>
            <a:prstGeom prst="line">
              <a:avLst/>
            </a:prstGeom>
            <a:noFill/>
            <a:ln w="25560">
              <a:solidFill>
                <a:srgbClr val="66FF33"/>
              </a:solidFill>
              <a:prstDash val="sysDot"/>
              <a:miter lim="800000"/>
              <a:headEnd/>
              <a:tailEnd/>
            </a:ln>
            <a:effectLst/>
          </p:spPr>
          <p:txBody>
            <a:bodyPr/>
            <a:lstStyle/>
            <a:p>
              <a:endParaRPr lang="en-US"/>
            </a:p>
          </p:txBody>
        </p:sp>
        <p:sp>
          <p:nvSpPr>
            <p:cNvPr id="76825" name="Line 25"/>
            <p:cNvSpPr>
              <a:spLocks noChangeShapeType="1"/>
            </p:cNvSpPr>
            <p:nvPr/>
          </p:nvSpPr>
          <p:spPr bwMode="auto">
            <a:xfrm>
              <a:off x="3449" y="3130"/>
              <a:ext cx="288" cy="0"/>
            </a:xfrm>
            <a:prstGeom prst="line">
              <a:avLst/>
            </a:prstGeom>
            <a:noFill/>
            <a:ln w="38160">
              <a:solidFill>
                <a:srgbClr val="000000"/>
              </a:solidFill>
              <a:miter lim="800000"/>
              <a:headEnd/>
              <a:tailEnd/>
            </a:ln>
            <a:effectLst/>
          </p:spPr>
          <p:txBody>
            <a:bodyPr/>
            <a:lstStyle/>
            <a:p>
              <a:endParaRPr lang="en-US"/>
            </a:p>
          </p:txBody>
        </p:sp>
        <p:sp>
          <p:nvSpPr>
            <p:cNvPr id="76826" name="Line 26"/>
            <p:cNvSpPr>
              <a:spLocks noChangeShapeType="1"/>
            </p:cNvSpPr>
            <p:nvPr/>
          </p:nvSpPr>
          <p:spPr bwMode="auto">
            <a:xfrm>
              <a:off x="2563" y="2991"/>
              <a:ext cx="515" cy="0"/>
            </a:xfrm>
            <a:prstGeom prst="line">
              <a:avLst/>
            </a:prstGeom>
            <a:noFill/>
            <a:ln w="38160">
              <a:solidFill>
                <a:srgbClr val="FF9933"/>
              </a:solidFill>
              <a:miter lim="800000"/>
              <a:headEnd/>
              <a:tailEnd/>
            </a:ln>
            <a:effectLst/>
          </p:spPr>
          <p:txBody>
            <a:bodyPr/>
            <a:lstStyle/>
            <a:p>
              <a:endParaRPr lang="en-US"/>
            </a:p>
          </p:txBody>
        </p:sp>
        <p:sp>
          <p:nvSpPr>
            <p:cNvPr id="76827" name="Line 27"/>
            <p:cNvSpPr>
              <a:spLocks noChangeShapeType="1"/>
            </p:cNvSpPr>
            <p:nvPr/>
          </p:nvSpPr>
          <p:spPr bwMode="auto">
            <a:xfrm>
              <a:off x="2164" y="2802"/>
              <a:ext cx="397" cy="194"/>
            </a:xfrm>
            <a:prstGeom prst="line">
              <a:avLst/>
            </a:prstGeom>
            <a:noFill/>
            <a:ln w="25560">
              <a:solidFill>
                <a:srgbClr val="FF9933"/>
              </a:solidFill>
              <a:prstDash val="sysDot"/>
              <a:miter lim="800000"/>
              <a:headEnd/>
              <a:tailEnd/>
            </a:ln>
            <a:effectLst/>
          </p:spPr>
          <p:txBody>
            <a:bodyPr/>
            <a:lstStyle/>
            <a:p>
              <a:endParaRPr lang="en-US"/>
            </a:p>
          </p:txBody>
        </p:sp>
        <p:sp>
          <p:nvSpPr>
            <p:cNvPr id="76828" name="Text Box 28"/>
            <p:cNvSpPr txBox="1">
              <a:spLocks noChangeArrowheads="1"/>
            </p:cNvSpPr>
            <p:nvPr/>
          </p:nvSpPr>
          <p:spPr bwMode="auto">
            <a:xfrm>
              <a:off x="2591" y="3252"/>
              <a:ext cx="643" cy="255"/>
            </a:xfrm>
            <a:prstGeom prst="rect">
              <a:avLst/>
            </a:prstGeom>
            <a:noFill/>
            <a:ln w="9525">
              <a:noFill/>
              <a:round/>
              <a:headEnd/>
              <a:tailEnd/>
            </a:ln>
            <a:effec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baseline="30000">
                  <a:solidFill>
                    <a:srgbClr val="000000"/>
                  </a:solidFill>
                  <a:latin typeface="Times New Roman" pitchFamily="16" charset="0"/>
                  <a:cs typeface="Arial" charset="0"/>
                </a:rPr>
                <a:t>73</a:t>
              </a:r>
              <a:r>
                <a:rPr lang="en-GB" sz="1800" b="1">
                  <a:solidFill>
                    <a:srgbClr val="000000"/>
                  </a:solidFill>
                  <a:latin typeface="Times New Roman" pitchFamily="16" charset="0"/>
                  <a:cs typeface="Arial" charset="0"/>
                </a:rPr>
                <a:t>Cu</a:t>
              </a:r>
              <a:r>
                <a:rPr lang="en-GB" sz="1800" b="1" baseline="-25000">
                  <a:solidFill>
                    <a:srgbClr val="000000"/>
                  </a:solidFill>
                  <a:latin typeface="Times New Roman" pitchFamily="16" charset="0"/>
                  <a:cs typeface="Arial" charset="0"/>
                </a:rPr>
                <a:t>44</a:t>
              </a:r>
            </a:p>
          </p:txBody>
        </p:sp>
        <p:sp>
          <p:nvSpPr>
            <p:cNvPr id="76829" name="Text Box 29"/>
            <p:cNvSpPr txBox="1">
              <a:spLocks noChangeArrowheads="1"/>
            </p:cNvSpPr>
            <p:nvPr/>
          </p:nvSpPr>
          <p:spPr bwMode="auto">
            <a:xfrm>
              <a:off x="3369" y="3278"/>
              <a:ext cx="643" cy="255"/>
            </a:xfrm>
            <a:prstGeom prst="rect">
              <a:avLst/>
            </a:prstGeom>
            <a:noFill/>
            <a:ln w="9525">
              <a:noFill/>
              <a:round/>
              <a:headEnd/>
              <a:tailEnd/>
            </a:ln>
            <a:effec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baseline="30000">
                  <a:solidFill>
                    <a:srgbClr val="000000"/>
                  </a:solidFill>
                  <a:latin typeface="Times New Roman" pitchFamily="16" charset="0"/>
                  <a:cs typeface="Arial" charset="0"/>
                </a:rPr>
                <a:t>75</a:t>
              </a:r>
              <a:r>
                <a:rPr lang="en-GB" sz="1800" b="1">
                  <a:solidFill>
                    <a:srgbClr val="000000"/>
                  </a:solidFill>
                  <a:latin typeface="Times New Roman" pitchFamily="16" charset="0"/>
                  <a:cs typeface="Arial" charset="0"/>
                </a:rPr>
                <a:t>Cu</a:t>
              </a:r>
              <a:r>
                <a:rPr lang="en-GB" sz="1800" b="1" baseline="-25000">
                  <a:solidFill>
                    <a:srgbClr val="000000"/>
                  </a:solidFill>
                  <a:latin typeface="Times New Roman" pitchFamily="16" charset="0"/>
                  <a:cs typeface="Arial" charset="0"/>
                </a:rPr>
                <a:t>46</a:t>
              </a:r>
            </a:p>
          </p:txBody>
        </p:sp>
        <p:sp>
          <p:nvSpPr>
            <p:cNvPr id="76830" name="Line 30"/>
            <p:cNvSpPr>
              <a:spLocks noChangeShapeType="1"/>
            </p:cNvSpPr>
            <p:nvPr/>
          </p:nvSpPr>
          <p:spPr bwMode="auto">
            <a:xfrm>
              <a:off x="4044" y="3228"/>
              <a:ext cx="515" cy="0"/>
            </a:xfrm>
            <a:prstGeom prst="line">
              <a:avLst/>
            </a:prstGeom>
            <a:noFill/>
            <a:ln w="38160">
              <a:solidFill>
                <a:srgbClr val="FF9933"/>
              </a:solidFill>
              <a:miter lim="800000"/>
              <a:headEnd/>
              <a:tailEnd/>
            </a:ln>
            <a:effectLst/>
          </p:spPr>
          <p:txBody>
            <a:bodyPr/>
            <a:lstStyle/>
            <a:p>
              <a:endParaRPr lang="en-US"/>
            </a:p>
          </p:txBody>
        </p:sp>
        <p:sp>
          <p:nvSpPr>
            <p:cNvPr id="76831" name="Text Box 31"/>
            <p:cNvSpPr txBox="1">
              <a:spLocks noChangeArrowheads="1"/>
            </p:cNvSpPr>
            <p:nvPr/>
          </p:nvSpPr>
          <p:spPr bwMode="auto">
            <a:xfrm>
              <a:off x="4088" y="3278"/>
              <a:ext cx="643" cy="255"/>
            </a:xfrm>
            <a:prstGeom prst="rect">
              <a:avLst/>
            </a:prstGeom>
            <a:noFill/>
            <a:ln w="9525">
              <a:noFill/>
              <a:round/>
              <a:headEnd/>
              <a:tailEnd/>
            </a:ln>
            <a:effec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baseline="30000">
                  <a:solidFill>
                    <a:srgbClr val="000000"/>
                  </a:solidFill>
                  <a:latin typeface="Times New Roman" pitchFamily="16" charset="0"/>
                  <a:cs typeface="Arial" charset="0"/>
                </a:rPr>
                <a:t>77</a:t>
              </a:r>
              <a:r>
                <a:rPr lang="en-GB" sz="1800" b="1">
                  <a:solidFill>
                    <a:srgbClr val="000000"/>
                  </a:solidFill>
                  <a:latin typeface="Times New Roman" pitchFamily="16" charset="0"/>
                  <a:cs typeface="Arial" charset="0"/>
                </a:rPr>
                <a:t>Cu</a:t>
              </a:r>
              <a:r>
                <a:rPr lang="en-GB" sz="1800" b="1" baseline="-25000">
                  <a:solidFill>
                    <a:srgbClr val="000000"/>
                  </a:solidFill>
                  <a:latin typeface="Times New Roman" pitchFamily="16" charset="0"/>
                  <a:cs typeface="Arial" charset="0"/>
                </a:rPr>
                <a:t>48</a:t>
              </a:r>
            </a:p>
          </p:txBody>
        </p:sp>
        <p:sp>
          <p:nvSpPr>
            <p:cNvPr id="76832" name="Line 32"/>
            <p:cNvSpPr>
              <a:spLocks noChangeShapeType="1"/>
            </p:cNvSpPr>
            <p:nvPr/>
          </p:nvSpPr>
          <p:spPr bwMode="auto">
            <a:xfrm>
              <a:off x="3409" y="2575"/>
              <a:ext cx="288" cy="0"/>
            </a:xfrm>
            <a:prstGeom prst="line">
              <a:avLst/>
            </a:prstGeom>
            <a:noFill/>
            <a:ln w="38160">
              <a:solidFill>
                <a:srgbClr val="FF0000"/>
              </a:solidFill>
              <a:miter lim="800000"/>
              <a:headEnd/>
              <a:tailEnd/>
            </a:ln>
            <a:effectLst/>
          </p:spPr>
          <p:txBody>
            <a:bodyPr/>
            <a:lstStyle/>
            <a:p>
              <a:endParaRPr lang="en-US"/>
            </a:p>
          </p:txBody>
        </p:sp>
        <p:sp>
          <p:nvSpPr>
            <p:cNvPr id="76833" name="Line 33"/>
            <p:cNvSpPr>
              <a:spLocks noChangeShapeType="1"/>
            </p:cNvSpPr>
            <p:nvPr/>
          </p:nvSpPr>
          <p:spPr bwMode="auto">
            <a:xfrm>
              <a:off x="4044" y="2665"/>
              <a:ext cx="515" cy="0"/>
            </a:xfrm>
            <a:prstGeom prst="line">
              <a:avLst/>
            </a:prstGeom>
            <a:noFill/>
            <a:ln w="38160">
              <a:solidFill>
                <a:srgbClr val="FF0000"/>
              </a:solidFill>
              <a:miter lim="800000"/>
              <a:headEnd/>
              <a:tailEnd/>
            </a:ln>
            <a:effectLst/>
          </p:spPr>
          <p:txBody>
            <a:bodyPr/>
            <a:lstStyle/>
            <a:p>
              <a:endParaRPr lang="en-US"/>
            </a:p>
          </p:txBody>
        </p:sp>
        <p:sp>
          <p:nvSpPr>
            <p:cNvPr id="76834" name="Line 34"/>
            <p:cNvSpPr>
              <a:spLocks noChangeShapeType="1"/>
            </p:cNvSpPr>
            <p:nvPr/>
          </p:nvSpPr>
          <p:spPr bwMode="auto">
            <a:xfrm>
              <a:off x="3448" y="3057"/>
              <a:ext cx="288" cy="0"/>
            </a:xfrm>
            <a:prstGeom prst="line">
              <a:avLst/>
            </a:prstGeom>
            <a:noFill/>
            <a:ln w="38160">
              <a:solidFill>
                <a:srgbClr val="66FF33"/>
              </a:solidFill>
              <a:miter lim="800000"/>
              <a:headEnd/>
              <a:tailEnd/>
            </a:ln>
            <a:effectLst/>
          </p:spPr>
          <p:txBody>
            <a:bodyPr/>
            <a:lstStyle/>
            <a:p>
              <a:endParaRPr lang="en-US"/>
            </a:p>
          </p:txBody>
        </p:sp>
        <p:sp>
          <p:nvSpPr>
            <p:cNvPr id="76835" name="Line 35"/>
            <p:cNvSpPr>
              <a:spLocks noChangeShapeType="1"/>
            </p:cNvSpPr>
            <p:nvPr/>
          </p:nvSpPr>
          <p:spPr bwMode="auto">
            <a:xfrm>
              <a:off x="3745" y="3058"/>
              <a:ext cx="218" cy="0"/>
            </a:xfrm>
            <a:prstGeom prst="line">
              <a:avLst/>
            </a:prstGeom>
            <a:noFill/>
            <a:ln w="38160">
              <a:solidFill>
                <a:srgbClr val="000000"/>
              </a:solidFill>
              <a:miter lim="800000"/>
              <a:headEnd/>
              <a:tailEnd/>
            </a:ln>
            <a:effectLst/>
          </p:spPr>
          <p:txBody>
            <a:bodyPr/>
            <a:lstStyle/>
            <a:p>
              <a:endParaRPr lang="en-US"/>
            </a:p>
          </p:txBody>
        </p:sp>
        <p:sp>
          <p:nvSpPr>
            <p:cNvPr id="76836" name="Line 36"/>
            <p:cNvSpPr>
              <a:spLocks noChangeShapeType="1"/>
            </p:cNvSpPr>
            <p:nvPr/>
          </p:nvSpPr>
          <p:spPr bwMode="auto">
            <a:xfrm>
              <a:off x="3744" y="3130"/>
              <a:ext cx="218" cy="0"/>
            </a:xfrm>
            <a:prstGeom prst="line">
              <a:avLst/>
            </a:prstGeom>
            <a:noFill/>
            <a:ln w="38160">
              <a:solidFill>
                <a:srgbClr val="66FF33"/>
              </a:solidFill>
              <a:miter lim="800000"/>
              <a:headEnd/>
              <a:tailEnd/>
            </a:ln>
            <a:effectLst/>
          </p:spPr>
          <p:txBody>
            <a:bodyPr/>
            <a:lstStyle/>
            <a:p>
              <a:endParaRPr lang="en-US"/>
            </a:p>
          </p:txBody>
        </p:sp>
        <p:sp>
          <p:nvSpPr>
            <p:cNvPr id="76837" name="Line 37"/>
            <p:cNvSpPr>
              <a:spLocks noChangeShapeType="1"/>
            </p:cNvSpPr>
            <p:nvPr/>
          </p:nvSpPr>
          <p:spPr bwMode="auto">
            <a:xfrm>
              <a:off x="1665" y="2486"/>
              <a:ext cx="514" cy="0"/>
            </a:xfrm>
            <a:prstGeom prst="line">
              <a:avLst/>
            </a:prstGeom>
            <a:noFill/>
            <a:ln w="38160">
              <a:solidFill>
                <a:srgbClr val="7030A0"/>
              </a:solidFill>
              <a:miter lim="800000"/>
              <a:headEnd/>
              <a:tailEnd/>
            </a:ln>
            <a:effectLst/>
          </p:spPr>
          <p:txBody>
            <a:bodyPr/>
            <a:lstStyle/>
            <a:p>
              <a:endParaRPr lang="en-US"/>
            </a:p>
          </p:txBody>
        </p:sp>
        <p:sp>
          <p:nvSpPr>
            <p:cNvPr id="76838" name="Line 38"/>
            <p:cNvSpPr>
              <a:spLocks noChangeShapeType="1"/>
            </p:cNvSpPr>
            <p:nvPr/>
          </p:nvSpPr>
          <p:spPr bwMode="auto">
            <a:xfrm>
              <a:off x="1665" y="2078"/>
              <a:ext cx="514" cy="0"/>
            </a:xfrm>
            <a:prstGeom prst="line">
              <a:avLst/>
            </a:prstGeom>
            <a:noFill/>
            <a:ln w="38160">
              <a:solidFill>
                <a:srgbClr val="000000"/>
              </a:solidFill>
              <a:miter lim="800000"/>
              <a:headEnd/>
              <a:tailEnd/>
            </a:ln>
            <a:effectLst/>
          </p:spPr>
          <p:txBody>
            <a:bodyPr/>
            <a:lstStyle/>
            <a:p>
              <a:endParaRPr lang="en-US"/>
            </a:p>
          </p:txBody>
        </p:sp>
        <p:sp>
          <p:nvSpPr>
            <p:cNvPr id="76839" name="Line 39"/>
            <p:cNvSpPr>
              <a:spLocks noChangeShapeType="1"/>
            </p:cNvSpPr>
            <p:nvPr/>
          </p:nvSpPr>
          <p:spPr bwMode="auto">
            <a:xfrm>
              <a:off x="2518" y="2477"/>
              <a:ext cx="514" cy="0"/>
            </a:xfrm>
            <a:prstGeom prst="line">
              <a:avLst/>
            </a:prstGeom>
            <a:noFill/>
            <a:ln w="38160">
              <a:solidFill>
                <a:srgbClr val="7030A0"/>
              </a:solidFill>
              <a:miter lim="800000"/>
              <a:headEnd/>
              <a:tailEnd/>
            </a:ln>
            <a:effectLst/>
          </p:spPr>
          <p:txBody>
            <a:bodyPr/>
            <a:lstStyle/>
            <a:p>
              <a:endParaRPr lang="en-US"/>
            </a:p>
          </p:txBody>
        </p:sp>
        <p:sp>
          <p:nvSpPr>
            <p:cNvPr id="76840" name="Line 40"/>
            <p:cNvSpPr>
              <a:spLocks noChangeShapeType="1"/>
            </p:cNvSpPr>
            <p:nvPr/>
          </p:nvSpPr>
          <p:spPr bwMode="auto">
            <a:xfrm>
              <a:off x="2526" y="2214"/>
              <a:ext cx="514" cy="0"/>
            </a:xfrm>
            <a:prstGeom prst="line">
              <a:avLst/>
            </a:prstGeom>
            <a:noFill/>
            <a:ln w="38160">
              <a:solidFill>
                <a:srgbClr val="000000"/>
              </a:solidFill>
              <a:miter lim="800000"/>
              <a:headEnd/>
              <a:tailEnd/>
            </a:ln>
            <a:effectLst/>
          </p:spPr>
          <p:txBody>
            <a:bodyPr/>
            <a:lstStyle/>
            <a:p>
              <a:endParaRPr lang="en-US"/>
            </a:p>
          </p:txBody>
        </p:sp>
        <p:sp>
          <p:nvSpPr>
            <p:cNvPr id="76841" name="Line 41"/>
            <p:cNvSpPr>
              <a:spLocks noChangeShapeType="1"/>
            </p:cNvSpPr>
            <p:nvPr/>
          </p:nvSpPr>
          <p:spPr bwMode="auto">
            <a:xfrm>
              <a:off x="3425" y="2448"/>
              <a:ext cx="514" cy="0"/>
            </a:xfrm>
            <a:prstGeom prst="line">
              <a:avLst/>
            </a:prstGeom>
            <a:noFill/>
            <a:ln w="38160">
              <a:solidFill>
                <a:srgbClr val="000000"/>
              </a:solidFill>
              <a:miter lim="800000"/>
              <a:headEnd/>
              <a:tailEnd/>
            </a:ln>
            <a:effectLst/>
          </p:spPr>
          <p:txBody>
            <a:bodyPr/>
            <a:lstStyle/>
            <a:p>
              <a:endParaRPr lang="en-US"/>
            </a:p>
          </p:txBody>
        </p:sp>
        <p:sp>
          <p:nvSpPr>
            <p:cNvPr id="76842" name="Line 42"/>
            <p:cNvSpPr>
              <a:spLocks noChangeShapeType="1"/>
            </p:cNvSpPr>
            <p:nvPr/>
          </p:nvSpPr>
          <p:spPr bwMode="auto">
            <a:xfrm>
              <a:off x="3706" y="2577"/>
              <a:ext cx="218" cy="0"/>
            </a:xfrm>
            <a:prstGeom prst="line">
              <a:avLst/>
            </a:prstGeom>
            <a:noFill/>
            <a:ln w="38160">
              <a:solidFill>
                <a:srgbClr val="7030A0"/>
              </a:solidFill>
              <a:miter lim="800000"/>
              <a:headEnd/>
              <a:tailEnd/>
            </a:ln>
            <a:effectLst/>
          </p:spPr>
          <p:txBody>
            <a:bodyPr/>
            <a:lstStyle/>
            <a:p>
              <a:endParaRPr lang="en-US"/>
            </a:p>
          </p:txBody>
        </p:sp>
        <p:sp>
          <p:nvSpPr>
            <p:cNvPr id="76843" name="Line 43"/>
            <p:cNvSpPr>
              <a:spLocks noChangeShapeType="1"/>
            </p:cNvSpPr>
            <p:nvPr/>
          </p:nvSpPr>
          <p:spPr bwMode="auto">
            <a:xfrm>
              <a:off x="2209" y="2487"/>
              <a:ext cx="308" cy="0"/>
            </a:xfrm>
            <a:prstGeom prst="line">
              <a:avLst/>
            </a:prstGeom>
            <a:noFill/>
            <a:ln w="25560">
              <a:solidFill>
                <a:srgbClr val="7030A0"/>
              </a:solidFill>
              <a:prstDash val="sysDot"/>
              <a:miter lim="800000"/>
              <a:headEnd/>
              <a:tailEnd/>
            </a:ln>
            <a:effectLst/>
          </p:spPr>
          <p:txBody>
            <a:bodyPr/>
            <a:lstStyle/>
            <a:p>
              <a:endParaRPr lang="en-US"/>
            </a:p>
          </p:txBody>
        </p:sp>
        <p:sp>
          <p:nvSpPr>
            <p:cNvPr id="76844" name="Line 44"/>
            <p:cNvSpPr>
              <a:spLocks noChangeShapeType="1"/>
            </p:cNvSpPr>
            <p:nvPr/>
          </p:nvSpPr>
          <p:spPr bwMode="auto">
            <a:xfrm>
              <a:off x="2209" y="2107"/>
              <a:ext cx="308" cy="89"/>
            </a:xfrm>
            <a:prstGeom prst="line">
              <a:avLst/>
            </a:prstGeom>
            <a:noFill/>
            <a:ln w="25560">
              <a:solidFill>
                <a:srgbClr val="000000"/>
              </a:solidFill>
              <a:prstDash val="sysDot"/>
              <a:miter lim="800000"/>
              <a:headEnd/>
              <a:tailEnd/>
            </a:ln>
            <a:effectLst/>
          </p:spPr>
          <p:txBody>
            <a:bodyPr/>
            <a:lstStyle/>
            <a:p>
              <a:endParaRPr lang="en-US"/>
            </a:p>
          </p:txBody>
        </p:sp>
        <p:sp>
          <p:nvSpPr>
            <p:cNvPr id="76845" name="Line 45"/>
            <p:cNvSpPr>
              <a:spLocks noChangeShapeType="1"/>
            </p:cNvSpPr>
            <p:nvPr/>
          </p:nvSpPr>
          <p:spPr bwMode="auto">
            <a:xfrm>
              <a:off x="3071" y="2205"/>
              <a:ext cx="354" cy="218"/>
            </a:xfrm>
            <a:prstGeom prst="line">
              <a:avLst/>
            </a:prstGeom>
            <a:noFill/>
            <a:ln w="25560">
              <a:solidFill>
                <a:srgbClr val="000000"/>
              </a:solidFill>
              <a:prstDash val="sysDot"/>
              <a:miter lim="800000"/>
              <a:headEnd/>
              <a:tailEnd/>
            </a:ln>
            <a:effectLst/>
          </p:spPr>
          <p:txBody>
            <a:bodyPr/>
            <a:lstStyle/>
            <a:p>
              <a:endParaRPr lang="en-US"/>
            </a:p>
          </p:txBody>
        </p:sp>
        <p:sp>
          <p:nvSpPr>
            <p:cNvPr id="76846" name="Text Box 46"/>
            <p:cNvSpPr txBox="1">
              <a:spLocks noChangeArrowheads="1"/>
            </p:cNvSpPr>
            <p:nvPr/>
          </p:nvSpPr>
          <p:spPr bwMode="auto">
            <a:xfrm>
              <a:off x="1301" y="1952"/>
              <a:ext cx="326" cy="231"/>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000000"/>
                  </a:solidFill>
                  <a:latin typeface="Times New Roman" pitchFamily="16" charset="0"/>
                  <a:cs typeface="Arial" charset="0"/>
                </a:rPr>
                <a:t>7/2</a:t>
              </a:r>
              <a:r>
                <a:rPr lang="en-GB" sz="1800" b="1" baseline="30000">
                  <a:solidFill>
                    <a:srgbClr val="000000"/>
                  </a:solidFill>
                  <a:latin typeface="Times New Roman" pitchFamily="16" charset="0"/>
                  <a:cs typeface="Arial" charset="0"/>
                </a:rPr>
                <a:t>-</a:t>
              </a:r>
            </a:p>
          </p:txBody>
        </p:sp>
        <p:sp>
          <p:nvSpPr>
            <p:cNvPr id="76847" name="Text Box 47"/>
            <p:cNvSpPr txBox="1">
              <a:spLocks noChangeArrowheads="1"/>
            </p:cNvSpPr>
            <p:nvPr/>
          </p:nvSpPr>
          <p:spPr bwMode="auto">
            <a:xfrm>
              <a:off x="1284" y="2360"/>
              <a:ext cx="326" cy="231"/>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7030A0"/>
                  </a:solidFill>
                  <a:latin typeface="Times New Roman" pitchFamily="16" charset="0"/>
                  <a:cs typeface="Arial" charset="0"/>
                </a:rPr>
                <a:t>7/2</a:t>
              </a:r>
              <a:r>
                <a:rPr lang="en-GB" sz="1800" b="1" baseline="30000">
                  <a:solidFill>
                    <a:srgbClr val="7030A0"/>
                  </a:solidFill>
                  <a:latin typeface="Times New Roman" pitchFamily="16" charset="0"/>
                  <a:cs typeface="Arial" charset="0"/>
                </a:rPr>
                <a:t>-</a:t>
              </a:r>
            </a:p>
          </p:txBody>
        </p:sp>
        <p:sp>
          <p:nvSpPr>
            <p:cNvPr id="76848" name="Text Box 48"/>
            <p:cNvSpPr txBox="1">
              <a:spLocks noChangeArrowheads="1"/>
            </p:cNvSpPr>
            <p:nvPr/>
          </p:nvSpPr>
          <p:spPr bwMode="auto">
            <a:xfrm>
              <a:off x="1300" y="2179"/>
              <a:ext cx="326" cy="231"/>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FF0000"/>
                  </a:solidFill>
                  <a:latin typeface="Times New Roman" pitchFamily="16" charset="0"/>
                  <a:cs typeface="Arial" charset="0"/>
                </a:rPr>
                <a:t>7/2</a:t>
              </a:r>
              <a:r>
                <a:rPr lang="en-GB" sz="1800" b="1" baseline="30000">
                  <a:solidFill>
                    <a:srgbClr val="FF0000"/>
                  </a:solidFill>
                  <a:latin typeface="Times New Roman" pitchFamily="16" charset="0"/>
                  <a:cs typeface="Arial" charset="0"/>
                </a:rPr>
                <a:t>-</a:t>
              </a:r>
            </a:p>
          </p:txBody>
        </p:sp>
        <p:sp>
          <p:nvSpPr>
            <p:cNvPr id="76849" name="AutoShape 49"/>
            <p:cNvSpPr>
              <a:spLocks noChangeArrowheads="1"/>
            </p:cNvSpPr>
            <p:nvPr/>
          </p:nvSpPr>
          <p:spPr bwMode="auto">
            <a:xfrm>
              <a:off x="1710" y="2901"/>
              <a:ext cx="127" cy="263"/>
            </a:xfrm>
            <a:prstGeom prst="upArrow">
              <a:avLst>
                <a:gd name="adj1" fmla="val 50000"/>
                <a:gd name="adj2" fmla="val 51762"/>
              </a:avLst>
            </a:prstGeom>
            <a:solidFill>
              <a:srgbClr val="3399FF"/>
            </a:solidFill>
            <a:ln w="25560">
              <a:solidFill>
                <a:srgbClr val="236FBC"/>
              </a:solidFill>
              <a:miter lim="800000"/>
              <a:headEnd/>
              <a:tailEnd/>
            </a:ln>
            <a:effectLst/>
          </p:spPr>
          <p:txBody>
            <a:bodyPr wrap="none" anchor="ctr"/>
            <a:lstStyle/>
            <a:p>
              <a:endParaRPr lang="en-US"/>
            </a:p>
          </p:txBody>
        </p:sp>
        <p:sp>
          <p:nvSpPr>
            <p:cNvPr id="76850" name="AutoShape 50"/>
            <p:cNvSpPr>
              <a:spLocks noChangeArrowheads="1"/>
            </p:cNvSpPr>
            <p:nvPr/>
          </p:nvSpPr>
          <p:spPr bwMode="auto">
            <a:xfrm>
              <a:off x="1891" y="2811"/>
              <a:ext cx="127" cy="352"/>
            </a:xfrm>
            <a:prstGeom prst="upArrow">
              <a:avLst>
                <a:gd name="adj1" fmla="val 50000"/>
                <a:gd name="adj2" fmla="val 52045"/>
              </a:avLst>
            </a:prstGeom>
            <a:solidFill>
              <a:srgbClr val="3399FF"/>
            </a:solidFill>
            <a:ln w="25560">
              <a:solidFill>
                <a:srgbClr val="236FBC"/>
              </a:solidFill>
              <a:miter lim="800000"/>
              <a:headEnd/>
              <a:tailEnd/>
            </a:ln>
            <a:effectLst/>
          </p:spPr>
          <p:txBody>
            <a:bodyPr wrap="none" anchor="ctr"/>
            <a:lstStyle/>
            <a:p>
              <a:endParaRPr lang="en-US"/>
            </a:p>
          </p:txBody>
        </p:sp>
        <p:sp>
          <p:nvSpPr>
            <p:cNvPr id="76851" name="AutoShape 51"/>
            <p:cNvSpPr>
              <a:spLocks noChangeArrowheads="1"/>
            </p:cNvSpPr>
            <p:nvPr/>
          </p:nvSpPr>
          <p:spPr bwMode="auto">
            <a:xfrm>
              <a:off x="2027" y="2360"/>
              <a:ext cx="127" cy="804"/>
            </a:xfrm>
            <a:prstGeom prst="upArrow">
              <a:avLst>
                <a:gd name="adj1" fmla="val 50000"/>
                <a:gd name="adj2" fmla="val 52756"/>
              </a:avLst>
            </a:prstGeom>
            <a:solidFill>
              <a:srgbClr val="3399FF"/>
            </a:solidFill>
            <a:ln w="25560">
              <a:solidFill>
                <a:srgbClr val="236FBC"/>
              </a:solidFill>
              <a:miter lim="800000"/>
              <a:headEnd/>
              <a:tailEnd/>
            </a:ln>
            <a:effectLst/>
          </p:spPr>
          <p:txBody>
            <a:bodyPr wrap="none" anchor="ctr"/>
            <a:lstStyle/>
            <a:p>
              <a:endParaRPr lang="en-US"/>
            </a:p>
          </p:txBody>
        </p:sp>
        <p:sp>
          <p:nvSpPr>
            <p:cNvPr id="76852" name="AutoShape 52"/>
            <p:cNvSpPr>
              <a:spLocks noChangeArrowheads="1"/>
            </p:cNvSpPr>
            <p:nvPr/>
          </p:nvSpPr>
          <p:spPr bwMode="auto">
            <a:xfrm>
              <a:off x="2571" y="3083"/>
              <a:ext cx="128" cy="127"/>
            </a:xfrm>
            <a:prstGeom prst="upArrow">
              <a:avLst>
                <a:gd name="adj1" fmla="val 50000"/>
                <a:gd name="adj2" fmla="val 50000"/>
              </a:avLst>
            </a:prstGeom>
            <a:solidFill>
              <a:srgbClr val="3399FF"/>
            </a:solidFill>
            <a:ln w="25560">
              <a:solidFill>
                <a:srgbClr val="236FBC"/>
              </a:solidFill>
              <a:miter lim="800000"/>
              <a:headEnd/>
              <a:tailEnd/>
            </a:ln>
            <a:effectLst/>
          </p:spPr>
          <p:txBody>
            <a:bodyPr wrap="none" anchor="ctr"/>
            <a:lstStyle/>
            <a:p>
              <a:endParaRPr lang="en-US"/>
            </a:p>
          </p:txBody>
        </p:sp>
        <p:sp>
          <p:nvSpPr>
            <p:cNvPr id="76853" name="AutoShape 53"/>
            <p:cNvSpPr>
              <a:spLocks noChangeArrowheads="1"/>
            </p:cNvSpPr>
            <p:nvPr/>
          </p:nvSpPr>
          <p:spPr bwMode="auto">
            <a:xfrm>
              <a:off x="2753" y="2992"/>
              <a:ext cx="127" cy="218"/>
            </a:xfrm>
            <a:prstGeom prst="upArrow">
              <a:avLst>
                <a:gd name="adj1" fmla="val 50000"/>
                <a:gd name="adj2" fmla="val 51409"/>
              </a:avLst>
            </a:prstGeom>
            <a:solidFill>
              <a:srgbClr val="3399FF"/>
            </a:solidFill>
            <a:ln w="25560">
              <a:solidFill>
                <a:srgbClr val="236FBC"/>
              </a:solidFill>
              <a:miter lim="800000"/>
              <a:headEnd/>
              <a:tailEnd/>
            </a:ln>
            <a:effectLst/>
          </p:spPr>
          <p:txBody>
            <a:bodyPr wrap="none" anchor="ctr"/>
            <a:lstStyle/>
            <a:p>
              <a:endParaRPr lang="en-US"/>
            </a:p>
          </p:txBody>
        </p:sp>
        <p:sp>
          <p:nvSpPr>
            <p:cNvPr id="76854" name="AutoShape 54"/>
            <p:cNvSpPr>
              <a:spLocks noChangeArrowheads="1"/>
            </p:cNvSpPr>
            <p:nvPr/>
          </p:nvSpPr>
          <p:spPr bwMode="auto">
            <a:xfrm>
              <a:off x="2889" y="2542"/>
              <a:ext cx="127" cy="668"/>
            </a:xfrm>
            <a:prstGeom prst="upArrow">
              <a:avLst>
                <a:gd name="adj1" fmla="val 50000"/>
                <a:gd name="adj2" fmla="val 52574"/>
              </a:avLst>
            </a:prstGeom>
            <a:solidFill>
              <a:srgbClr val="3399FF"/>
            </a:solidFill>
            <a:ln w="25560">
              <a:solidFill>
                <a:srgbClr val="236FBC"/>
              </a:solidFill>
              <a:miter lim="800000"/>
              <a:headEnd/>
              <a:tailEnd/>
            </a:ln>
            <a:effectLst/>
          </p:spPr>
          <p:txBody>
            <a:bodyPr wrap="none" anchor="ctr"/>
            <a:lstStyle/>
            <a:p>
              <a:endParaRPr lang="en-US"/>
            </a:p>
          </p:txBody>
        </p:sp>
        <p:sp>
          <p:nvSpPr>
            <p:cNvPr id="76855" name="Oval 55"/>
            <p:cNvSpPr>
              <a:spLocks noChangeArrowheads="1"/>
            </p:cNvSpPr>
            <p:nvPr/>
          </p:nvSpPr>
          <p:spPr bwMode="auto">
            <a:xfrm>
              <a:off x="3278" y="2267"/>
              <a:ext cx="808" cy="1060"/>
            </a:xfrm>
            <a:prstGeom prst="ellipse">
              <a:avLst/>
            </a:prstGeom>
            <a:solidFill>
              <a:srgbClr val="3399FF">
                <a:alpha val="18999"/>
              </a:srgbClr>
            </a:solidFill>
            <a:ln w="25560">
              <a:solidFill>
                <a:srgbClr val="236FBC"/>
              </a:solidFill>
              <a:miter lim="800000"/>
              <a:headEnd/>
              <a:tailEnd/>
            </a:ln>
            <a:effectLst/>
          </p:spPr>
          <p:txBody>
            <a:bodyPr wrap="none" anchor="ctr"/>
            <a:lstStyle/>
            <a:p>
              <a:endParaRPr lang="en-US"/>
            </a:p>
          </p:txBody>
        </p:sp>
      </p:grpSp>
      <p:pic>
        <p:nvPicPr>
          <p:cNvPr id="76856" name="Picture 56"/>
          <p:cNvPicPr>
            <a:picLocks noChangeAspect="1" noChangeArrowheads="1"/>
          </p:cNvPicPr>
          <p:nvPr/>
        </p:nvPicPr>
        <p:blipFill>
          <a:blip r:embed="rId3"/>
          <a:srcRect/>
          <a:stretch>
            <a:fillRect/>
          </a:stretch>
        </p:blipFill>
        <p:spPr bwMode="auto">
          <a:xfrm>
            <a:off x="5940425" y="1412875"/>
            <a:ext cx="3154363" cy="2214563"/>
          </a:xfrm>
          <a:prstGeom prst="rect">
            <a:avLst/>
          </a:prstGeom>
          <a:noFill/>
          <a:ln w="9525">
            <a:noFill/>
            <a:round/>
            <a:headEnd/>
            <a:tailEnd/>
          </a:ln>
          <a:effectLst/>
        </p:spPr>
      </p:pic>
      <p:sp>
        <p:nvSpPr>
          <p:cNvPr id="76857" name="Text Box 57"/>
          <p:cNvSpPr txBox="1">
            <a:spLocks noChangeArrowheads="1"/>
          </p:cNvSpPr>
          <p:nvPr/>
        </p:nvSpPr>
        <p:spPr bwMode="auto">
          <a:xfrm>
            <a:off x="5321300" y="5676900"/>
            <a:ext cx="3787775" cy="1158875"/>
          </a:xfrm>
          <a:prstGeom prst="rect">
            <a:avLst/>
          </a:prstGeom>
          <a:noFill/>
          <a:ln w="9525">
            <a:noFill/>
            <a:round/>
            <a:headEnd/>
            <a:tailEnd/>
          </a:ln>
          <a:effectLst/>
        </p:spPr>
        <p:txBody>
          <a:bodyPr lIns="90000" tIns="46800" rIns="90000" bIns="46800">
            <a:spAutoFit/>
          </a:bodyPr>
          <a:lstStyle/>
          <a:p>
            <a:pPr>
              <a:spcBef>
                <a:spcPts val="8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a:solidFill>
                  <a:srgbClr val="000000"/>
                </a:solidFill>
                <a:cs typeface="Arial" charset="0"/>
              </a:rPr>
              <a:t>S. Franchoo et al., PRL 81, 3100(1998),        </a:t>
            </a:r>
            <a:r>
              <a:rPr lang="en-US" sz="1400">
                <a:solidFill>
                  <a:srgbClr val="000000"/>
                </a:solidFill>
                <a:cs typeface="Arial" charset="0"/>
              </a:rPr>
              <a:t>I. Stefanescu </a:t>
            </a:r>
            <a:r>
              <a:rPr lang="en-US" sz="1400" i="1">
                <a:solidFill>
                  <a:srgbClr val="000000"/>
                </a:solidFill>
                <a:cs typeface="Arial" charset="0"/>
              </a:rPr>
              <a:t>et al.,</a:t>
            </a:r>
            <a:r>
              <a:rPr lang="en-US" sz="1400">
                <a:solidFill>
                  <a:srgbClr val="000000"/>
                </a:solidFill>
                <a:cs typeface="Arial" charset="0"/>
              </a:rPr>
              <a:t> PRL 100, 112502 (2008) ,                                          K. Flanagan PRL, 103, 142501 (2009),         J. M. Daugas PRC 81, 034304 (2010)</a:t>
            </a:r>
          </a:p>
        </p:txBody>
      </p:sp>
      <p:sp>
        <p:nvSpPr>
          <p:cNvPr id="76858" name="Text Box 58"/>
          <p:cNvSpPr txBox="1">
            <a:spLocks noChangeArrowheads="1"/>
          </p:cNvSpPr>
          <p:nvPr/>
        </p:nvSpPr>
        <p:spPr bwMode="auto">
          <a:xfrm>
            <a:off x="4519613" y="4268788"/>
            <a:ext cx="4141787" cy="406400"/>
          </a:xfrm>
          <a:prstGeom prst="rect">
            <a:avLst/>
          </a:prstGeom>
          <a:gradFill rotWithShape="0">
            <a:gsLst>
              <a:gs pos="0">
                <a:srgbClr val="7EBFFF"/>
              </a:gs>
              <a:gs pos="100000">
                <a:srgbClr val="D9EBFF"/>
              </a:gs>
            </a:gsLst>
            <a:lin ang="5400000" scaled="1"/>
          </a:gradFill>
          <a:ln w="9360">
            <a:solidFill>
              <a:srgbClr val="2D95FE"/>
            </a:solidFill>
            <a:miter lim="800000"/>
            <a:headEnd/>
            <a:tailEnd/>
          </a:ln>
          <a:effectLst>
            <a:outerShdw dist="74769" dir="938535" algn="ctr" rotWithShape="0">
              <a:srgbClr val="808080">
                <a:alpha val="38034"/>
              </a:srgbClr>
            </a:outerShdw>
          </a:effectLst>
        </p:spPr>
        <p:txBody>
          <a:bodyPr lIns="90000" tIns="46800" rIns="90000" bIns="46800">
            <a:spAutoFit/>
          </a:bodyPr>
          <a:lstStyle/>
          <a:p>
            <a:pPr algn="jus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Inversion of the f</a:t>
            </a:r>
            <a:r>
              <a:rPr lang="en-US" sz="1800" baseline="-25000">
                <a:solidFill>
                  <a:srgbClr val="000000"/>
                </a:solidFill>
                <a:ea typeface="ＭＳ Ｐゴシック" charset="0"/>
                <a:cs typeface="ＭＳ Ｐゴシック" charset="0"/>
              </a:rPr>
              <a:t>5/2</a:t>
            </a:r>
            <a:r>
              <a:rPr lang="en-US" sz="1800">
                <a:solidFill>
                  <a:srgbClr val="000000"/>
                </a:solidFill>
                <a:ea typeface="ＭＳ Ｐゴシック" charset="0"/>
                <a:cs typeface="ＭＳ Ｐゴシック" charset="0"/>
              </a:rPr>
              <a:t> with the p</a:t>
            </a:r>
            <a:r>
              <a:rPr lang="en-US" sz="1800" baseline="-25000">
                <a:solidFill>
                  <a:srgbClr val="000000"/>
                </a:solidFill>
                <a:ea typeface="ＭＳ Ｐゴシック" charset="0"/>
                <a:cs typeface="ＭＳ Ｐゴシック" charset="0"/>
              </a:rPr>
              <a:t>3/2 </a:t>
            </a:r>
            <a:r>
              <a:rPr lang="en-US" sz="1800">
                <a:solidFill>
                  <a:srgbClr val="000000"/>
                </a:solidFill>
                <a:ea typeface="ＭＳ Ｐゴシック" charset="0"/>
                <a:cs typeface="ＭＳ Ｐゴシック" charset="0"/>
              </a:rPr>
              <a:t>in </a:t>
            </a:r>
            <a:r>
              <a:rPr lang="en-US" sz="1800" baseline="30000">
                <a:solidFill>
                  <a:srgbClr val="000000"/>
                </a:solidFill>
                <a:ea typeface="ＭＳ Ｐゴシック" charset="0"/>
                <a:cs typeface="ＭＳ Ｐゴシック" charset="0"/>
              </a:rPr>
              <a:t>75</a:t>
            </a:r>
            <a:r>
              <a:rPr lang="en-US" sz="1800">
                <a:solidFill>
                  <a:srgbClr val="000000"/>
                </a:solidFill>
                <a:ea typeface="ＭＳ Ｐゴシック" charset="0"/>
                <a:cs typeface="ＭＳ Ｐゴシック" charset="0"/>
              </a:rPr>
              <a:t>Cu</a:t>
            </a:r>
          </a:p>
        </p:txBody>
      </p:sp>
      <p:sp>
        <p:nvSpPr>
          <p:cNvPr id="76859" name="AutoShape 59"/>
          <p:cNvSpPr>
            <a:spLocks noChangeArrowheads="1"/>
          </p:cNvSpPr>
          <p:nvPr/>
        </p:nvSpPr>
        <p:spPr bwMode="auto">
          <a:xfrm>
            <a:off x="250825" y="3481388"/>
            <a:ext cx="3390900" cy="307975"/>
          </a:xfrm>
          <a:prstGeom prst="roundRect">
            <a:avLst>
              <a:gd name="adj" fmla="val 16667"/>
            </a:avLst>
          </a:prstGeom>
          <a:solidFill>
            <a:srgbClr val="49B1FF">
              <a:alpha val="17999"/>
            </a:srgbClr>
          </a:solidFill>
          <a:ln w="9360">
            <a:solidFill>
              <a:srgbClr val="2D95FE"/>
            </a:solidFill>
            <a:miter lim="800000"/>
            <a:headEnd/>
            <a:tailEnd/>
          </a:ln>
          <a:effectLst>
            <a:outerShdw dist="75597" dir="1064680" algn="ctr" rotWithShape="0">
              <a:srgbClr val="808080">
                <a:alpha val="35036"/>
              </a:srgbClr>
            </a:outerShdw>
          </a:effectLst>
        </p:spPr>
        <p:txBody>
          <a:bodyPr wrap="none" anchor="ctr"/>
          <a:lstStyle/>
          <a:p>
            <a:endParaRPr lang="en-US"/>
          </a:p>
        </p:txBody>
      </p:sp>
      <p:sp>
        <p:nvSpPr>
          <p:cNvPr id="76860" name="AutoShape 60"/>
          <p:cNvSpPr>
            <a:spLocks noChangeArrowheads="1"/>
          </p:cNvSpPr>
          <p:nvPr/>
        </p:nvSpPr>
        <p:spPr bwMode="auto">
          <a:xfrm>
            <a:off x="228600" y="3840163"/>
            <a:ext cx="3390900" cy="307975"/>
          </a:xfrm>
          <a:prstGeom prst="roundRect">
            <a:avLst>
              <a:gd name="adj" fmla="val 16667"/>
            </a:avLst>
          </a:prstGeom>
          <a:solidFill>
            <a:srgbClr val="49B1FF">
              <a:alpha val="17999"/>
            </a:srgbClr>
          </a:solidFill>
          <a:ln w="9360">
            <a:solidFill>
              <a:srgbClr val="2D95FE"/>
            </a:solidFill>
            <a:miter lim="800000"/>
            <a:headEnd/>
            <a:tailEnd/>
          </a:ln>
          <a:effectLst>
            <a:outerShdw dist="75597" dir="1064680" algn="ctr" rotWithShape="0">
              <a:srgbClr val="808080">
                <a:alpha val="35036"/>
              </a:srgbClr>
            </a:outerShdw>
          </a:effectLst>
        </p:spPr>
        <p:txBody>
          <a:bodyPr wrap="none" anchor="ctr"/>
          <a:lstStyle/>
          <a:p>
            <a:endParaRPr lang="en-US"/>
          </a:p>
        </p:txBody>
      </p:sp>
      <p:sp>
        <p:nvSpPr>
          <p:cNvPr id="76861" name="Text Box 61"/>
          <p:cNvSpPr txBox="1">
            <a:spLocks noChangeArrowheads="1"/>
          </p:cNvSpPr>
          <p:nvPr/>
        </p:nvSpPr>
        <p:spPr bwMode="auto">
          <a:xfrm>
            <a:off x="3419475" y="3357563"/>
            <a:ext cx="1066800" cy="368300"/>
          </a:xfrm>
          <a:prstGeom prst="rect">
            <a:avLst/>
          </a:prstGeom>
          <a:gradFill rotWithShape="0">
            <a:gsLst>
              <a:gs pos="0">
                <a:srgbClr val="BCBCBC"/>
              </a:gs>
              <a:gs pos="100000">
                <a:srgbClr val="EDEDED"/>
              </a:gs>
            </a:gsLst>
            <a:lin ang="5400000" scaled="1"/>
          </a:gradFill>
          <a:ln w="9360">
            <a:solidFill>
              <a:srgbClr val="000000"/>
            </a:solidFill>
            <a:miter lim="800000"/>
            <a:headEnd/>
            <a:tailEnd/>
          </a:ln>
          <a:effectLst>
            <a:outerShdw dist="74769" dir="938535" algn="ctr" rotWithShape="0">
              <a:srgbClr val="808080">
                <a:alpha val="38034"/>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latin typeface="Times New Roman" pitchFamily="16" charset="0"/>
                <a:ea typeface="ＭＳ Ｐゴシック" charset="0"/>
                <a:cs typeface="ＭＳ Ｐゴシック" charset="0"/>
              </a:rPr>
              <a:t>ISOLDE</a:t>
            </a:r>
          </a:p>
        </p:txBody>
      </p:sp>
      <p:sp>
        <p:nvSpPr>
          <p:cNvPr id="76862" name="Text Box 62"/>
          <p:cNvSpPr txBox="1">
            <a:spLocks noChangeArrowheads="1"/>
          </p:cNvSpPr>
          <p:nvPr/>
        </p:nvSpPr>
        <p:spPr bwMode="auto">
          <a:xfrm>
            <a:off x="228600" y="4000500"/>
            <a:ext cx="742950" cy="368300"/>
          </a:xfrm>
          <a:prstGeom prst="rect">
            <a:avLst/>
          </a:prstGeom>
          <a:gradFill rotWithShape="0">
            <a:gsLst>
              <a:gs pos="0">
                <a:srgbClr val="BCBCBC"/>
              </a:gs>
              <a:gs pos="100000">
                <a:srgbClr val="EDEDED"/>
              </a:gs>
            </a:gsLst>
            <a:lin ang="5400000" scaled="1"/>
          </a:gradFill>
          <a:ln w="9360">
            <a:solidFill>
              <a:srgbClr val="000000"/>
            </a:solidFill>
            <a:miter lim="800000"/>
            <a:headEnd/>
            <a:tailEnd/>
          </a:ln>
          <a:effectLst>
            <a:outerShdw dist="74769" dir="938535" algn="ctr" rotWithShape="0">
              <a:srgbClr val="808080">
                <a:alpha val="38034"/>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latin typeface="Times New Roman" pitchFamily="16" charset="0"/>
                <a:ea typeface="ＭＳ Ｐゴシック" charset="0"/>
                <a:cs typeface="ＭＳ Ｐゴシック" charset="0"/>
              </a:rPr>
              <a:t>LNL</a:t>
            </a:r>
          </a:p>
        </p:txBody>
      </p:sp>
      <p:sp>
        <p:nvSpPr>
          <p:cNvPr id="76863" name="Rectangle 63"/>
          <p:cNvSpPr>
            <a:spLocks noChangeArrowheads="1"/>
          </p:cNvSpPr>
          <p:nvPr/>
        </p:nvSpPr>
        <p:spPr bwMode="auto">
          <a:xfrm>
            <a:off x="8616950" y="1781175"/>
            <a:ext cx="131763" cy="1585913"/>
          </a:xfrm>
          <a:prstGeom prst="rect">
            <a:avLst/>
          </a:prstGeom>
          <a:solidFill>
            <a:srgbClr val="49B1FF">
              <a:alpha val="28000"/>
            </a:srgbClr>
          </a:solidFill>
          <a:ln w="9360">
            <a:solidFill>
              <a:srgbClr val="2D95FE"/>
            </a:solidFill>
            <a:miter lim="800000"/>
            <a:headEnd/>
            <a:tailEnd/>
          </a:ln>
          <a:effectLst>
            <a:outerShdw dist="75597" dir="1064680" algn="ctr" rotWithShape="0">
              <a:srgbClr val="808080">
                <a:alpha val="35036"/>
              </a:srgbClr>
            </a:outerShdw>
          </a:effectLst>
        </p:spPr>
        <p:txBody>
          <a:bodyPr wrap="none" anchor="ctr"/>
          <a:lstStyle/>
          <a:p>
            <a:endParaRPr lang="en-US"/>
          </a:p>
        </p:txBody>
      </p:sp>
      <p:sp>
        <p:nvSpPr>
          <p:cNvPr id="76864" name="Text Box 64"/>
          <p:cNvSpPr txBox="1">
            <a:spLocks noChangeArrowheads="1"/>
          </p:cNvSpPr>
          <p:nvPr/>
        </p:nvSpPr>
        <p:spPr bwMode="auto">
          <a:xfrm>
            <a:off x="107950" y="6375400"/>
            <a:ext cx="5903913" cy="368300"/>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Spokepersons: E. Sahin, M. Doncel, A. Goergen </a:t>
            </a:r>
          </a:p>
        </p:txBody>
      </p:sp>
      <p:sp>
        <p:nvSpPr>
          <p:cNvPr id="76865" name="Text Box 65"/>
          <p:cNvSpPr txBox="1">
            <a:spLocks noChangeArrowheads="1"/>
          </p:cNvSpPr>
          <p:nvPr/>
        </p:nvSpPr>
        <p:spPr bwMode="auto">
          <a:xfrm>
            <a:off x="228600" y="914400"/>
            <a:ext cx="8915400" cy="648512"/>
          </a:xfrm>
          <a:prstGeom prst="rect">
            <a:avLst/>
          </a:prstGeom>
          <a:noFill/>
          <a:ln w="9525">
            <a:noFill/>
            <a:round/>
            <a:headEnd/>
            <a:tailEnd/>
          </a:ln>
          <a:effectLst/>
        </p:spPr>
        <p:txBody>
          <a:bodyPr wrap="square" lIns="90000" tIns="46800" rIns="90000" bIns="46800">
            <a:spAutoFit/>
          </a:bodyPr>
          <a:lstStyle/>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ea typeface="ＭＳ Ｐゴシック" charset="0"/>
                <a:cs typeface="ＭＳ Ｐゴシック" charset="0"/>
              </a:rPr>
              <a:t>Systematic variation of effective single-particle energies due to the tensor interaction</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dirty="0">
              <a:solidFill>
                <a:srgbClr val="000000"/>
              </a:solidFill>
              <a:ea typeface="ＭＳ Ｐゴシック" charset="0"/>
              <a:cs typeface="ＭＳ Ｐゴシック" charset="0"/>
            </a:endParaRPr>
          </a:p>
        </p:txBody>
      </p:sp>
      <p:sp>
        <p:nvSpPr>
          <p:cNvPr id="76866" name="Rectangle 66"/>
          <p:cNvSpPr>
            <a:spLocks noChangeArrowheads="1"/>
          </p:cNvSpPr>
          <p:nvPr/>
        </p:nvSpPr>
        <p:spPr bwMode="auto">
          <a:xfrm>
            <a:off x="0" y="5659438"/>
            <a:ext cx="4246562" cy="586957"/>
          </a:xfrm>
          <a:prstGeom prst="rect">
            <a:avLst/>
          </a:prstGeom>
          <a:noFill/>
          <a:ln w="9525">
            <a:noFill/>
            <a:round/>
            <a:headEnd/>
            <a:tailEnd/>
          </a:ln>
          <a:effectLst/>
        </p:spPr>
        <p:txBody>
          <a:bodyPr wrap="square" lIns="90000" tIns="46800" rIns="90000" bIns="46800">
            <a:spAutoFit/>
          </a:bodyPr>
          <a:lstStyle/>
          <a:p>
            <a:pPr algn="ct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600" dirty="0">
                <a:solidFill>
                  <a:srgbClr val="000000"/>
                </a:solidFill>
                <a:ea typeface="ＭＳ Ｐゴシック" charset="0"/>
                <a:cs typeface="ＭＳ Ｐゴシック" charset="0"/>
              </a:rPr>
              <a:t>presence of both single-particle and collective states at low energy</a:t>
            </a:r>
          </a:p>
        </p:txBody>
      </p:sp>
      <p:pic>
        <p:nvPicPr>
          <p:cNvPr id="76867" name="Picture 67"/>
          <p:cNvPicPr>
            <a:picLocks noChangeAspect="1" noChangeArrowheads="1"/>
          </p:cNvPicPr>
          <p:nvPr/>
        </p:nvPicPr>
        <p:blipFill>
          <a:blip r:embed="rId4"/>
          <a:srcRect/>
          <a:stretch>
            <a:fillRect/>
          </a:stretch>
        </p:blipFill>
        <p:spPr bwMode="auto">
          <a:xfrm>
            <a:off x="846138" y="1781175"/>
            <a:ext cx="2335212" cy="1230313"/>
          </a:xfrm>
          <a:prstGeom prst="rect">
            <a:avLst/>
          </a:prstGeom>
          <a:noFill/>
          <a:ln w="9525">
            <a:noFill/>
            <a:round/>
            <a:headEnd/>
            <a:tailEnd/>
          </a:ln>
          <a:effectLst/>
        </p:spPr>
      </p:pic>
      <p:sp>
        <p:nvSpPr>
          <p:cNvPr id="76868" name="Text Box 68"/>
          <p:cNvSpPr txBox="1">
            <a:spLocks noChangeArrowheads="1"/>
          </p:cNvSpPr>
          <p:nvPr/>
        </p:nvSpPr>
        <p:spPr bwMode="auto">
          <a:xfrm>
            <a:off x="1600200" y="1371600"/>
            <a:ext cx="3327555" cy="309958"/>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ea typeface="ＭＳ Ｐゴシック" charset="0"/>
                <a:cs typeface="ＭＳ Ｐゴシック" charset="0"/>
              </a:rPr>
              <a:t>T. </a:t>
            </a:r>
            <a:r>
              <a:rPr lang="en-US" sz="1400" dirty="0" err="1">
                <a:solidFill>
                  <a:srgbClr val="000000"/>
                </a:solidFill>
                <a:ea typeface="ＭＳ Ｐゴシック" charset="0"/>
                <a:cs typeface="ＭＳ Ｐゴシック" charset="0"/>
              </a:rPr>
              <a:t>Otsuka</a:t>
            </a:r>
            <a:r>
              <a:rPr lang="en-US" sz="1400" dirty="0">
                <a:solidFill>
                  <a:srgbClr val="000000"/>
                </a:solidFill>
                <a:ea typeface="ＭＳ Ｐゴシック" charset="0"/>
                <a:cs typeface="ＭＳ Ｐゴシック" charset="0"/>
              </a:rPr>
              <a:t> et al.  PRL 95, 232502 (2005)</a:t>
            </a:r>
          </a:p>
        </p:txBody>
      </p:sp>
      <p:pic>
        <p:nvPicPr>
          <p:cNvPr id="76869" name="Picture 69"/>
          <p:cNvPicPr>
            <a:picLocks noChangeAspect="1" noChangeArrowheads="1"/>
          </p:cNvPicPr>
          <p:nvPr/>
        </p:nvPicPr>
        <p:blipFill>
          <a:blip r:embed="rId5"/>
          <a:srcRect l="50720" b="66348"/>
          <a:stretch>
            <a:fillRect/>
          </a:stretch>
        </p:blipFill>
        <p:spPr bwMode="auto">
          <a:xfrm>
            <a:off x="3670300" y="1727200"/>
            <a:ext cx="1744663" cy="1663700"/>
          </a:xfrm>
          <a:prstGeom prst="rect">
            <a:avLst/>
          </a:prstGeom>
          <a:noFill/>
          <a:ln w="9525">
            <a:noFill/>
            <a:round/>
            <a:headEnd/>
            <a:tailEnd/>
          </a:ln>
          <a:effectLst/>
        </p:spPr>
      </p:pic>
      <p:sp>
        <p:nvSpPr>
          <p:cNvPr id="76870" name="Text Box 70"/>
          <p:cNvSpPr txBox="1">
            <a:spLocks noChangeArrowheads="1"/>
          </p:cNvSpPr>
          <p:nvPr/>
        </p:nvSpPr>
        <p:spPr bwMode="auto">
          <a:xfrm>
            <a:off x="6804025" y="3644900"/>
            <a:ext cx="1979613" cy="368300"/>
          </a:xfrm>
          <a:prstGeom prst="rect">
            <a:avLst/>
          </a:prstGeom>
          <a:gradFill rotWithShape="0">
            <a:gsLst>
              <a:gs pos="0">
                <a:srgbClr val="BCBCBC"/>
              </a:gs>
              <a:gs pos="100000">
                <a:srgbClr val="EDEDED"/>
              </a:gs>
            </a:gsLst>
            <a:lin ang="5400000" scaled="1"/>
          </a:gradFill>
          <a:ln w="9360">
            <a:solidFill>
              <a:srgbClr val="000000"/>
            </a:solidFill>
            <a:miter lim="800000"/>
            <a:headEnd/>
            <a:tailEnd/>
          </a:ln>
          <a:effectLst>
            <a:outerShdw dist="74769" dir="938535" algn="ctr" rotWithShape="0">
              <a:srgbClr val="808080">
                <a:alpha val="38034"/>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latin typeface="Times New Roman" pitchFamily="16" charset="0"/>
                <a:ea typeface="ＭＳ Ｐゴシック" charset="0"/>
                <a:cs typeface="ＭＳ Ｐゴシック" charset="0"/>
              </a:rPr>
              <a:t>Coulex ISOLDE</a:t>
            </a:r>
          </a:p>
        </p:txBody>
      </p:sp>
      <p:cxnSp>
        <p:nvCxnSpPr>
          <p:cNvPr id="76871" name="AutoShape 71"/>
          <p:cNvCxnSpPr>
            <a:cxnSpLocks noChangeShapeType="1"/>
            <a:endCxn id="76858" idx="0"/>
          </p:cNvCxnSpPr>
          <p:nvPr/>
        </p:nvCxnSpPr>
        <p:spPr bwMode="auto">
          <a:xfrm>
            <a:off x="4802188" y="2455863"/>
            <a:ext cx="1789112" cy="1812925"/>
          </a:xfrm>
          <a:prstGeom prst="straightConnector1">
            <a:avLst/>
          </a:prstGeom>
          <a:noFill/>
          <a:ln w="38160">
            <a:solidFill>
              <a:srgbClr val="000000"/>
            </a:solidFill>
            <a:miter lim="800000"/>
            <a:headEnd/>
            <a:tailEnd type="triangle" w="med" len="med"/>
          </a:ln>
          <a:effectLst>
            <a:outerShdw dist="74769" dir="938535" algn="ctr" rotWithShape="0">
              <a:srgbClr val="808080">
                <a:alpha val="38034"/>
              </a:srgbClr>
            </a:outerShdw>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3"/>
          <a:srcRect/>
          <a:stretch>
            <a:fillRect/>
          </a:stretch>
        </p:blipFill>
        <p:spPr bwMode="auto">
          <a:xfrm>
            <a:off x="3563938" y="1341438"/>
            <a:ext cx="3005137" cy="2028825"/>
          </a:xfrm>
          <a:prstGeom prst="rect">
            <a:avLst/>
          </a:prstGeom>
          <a:noFill/>
          <a:ln w="9525">
            <a:noFill/>
            <a:round/>
            <a:headEnd/>
            <a:tailEnd/>
          </a:ln>
          <a:effectLst/>
        </p:spPr>
      </p:pic>
      <p:sp>
        <p:nvSpPr>
          <p:cNvPr id="77826" name="Text Box 2"/>
          <p:cNvSpPr txBox="1">
            <a:spLocks noChangeArrowheads="1"/>
          </p:cNvSpPr>
          <p:nvPr/>
        </p:nvSpPr>
        <p:spPr bwMode="auto">
          <a:xfrm>
            <a:off x="0" y="-15875"/>
            <a:ext cx="9144000" cy="565150"/>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a:solidFill>
                  <a:srgbClr val="FFFFFF"/>
                </a:solidFill>
                <a:cs typeface="Arial" charset="0"/>
              </a:rPr>
              <a:t>CHARACTER OF THE 7/2</a:t>
            </a:r>
            <a:r>
              <a:rPr lang="it-IT" sz="2900" b="1" baseline="30000">
                <a:solidFill>
                  <a:srgbClr val="FFFFFF"/>
                </a:solidFill>
                <a:cs typeface="Arial" charset="0"/>
              </a:rPr>
              <a:t>− </a:t>
            </a:r>
            <a:r>
              <a:rPr lang="it-IT" sz="2900" b="1">
                <a:solidFill>
                  <a:srgbClr val="FFFFFF"/>
                </a:solidFill>
                <a:cs typeface="Arial" charset="0"/>
              </a:rPr>
              <a:t>STATE IN </a:t>
            </a:r>
            <a:r>
              <a:rPr lang="it-IT" sz="2900" b="1" baseline="30000">
                <a:solidFill>
                  <a:srgbClr val="FFFFFF"/>
                </a:solidFill>
                <a:cs typeface="Arial" charset="0"/>
              </a:rPr>
              <a:t>71</a:t>
            </a:r>
            <a:r>
              <a:rPr lang="it-IT" sz="2900" b="1">
                <a:solidFill>
                  <a:srgbClr val="FFFFFF"/>
                </a:solidFill>
                <a:cs typeface="Arial" charset="0"/>
              </a:rPr>
              <a:t>Cu</a:t>
            </a:r>
          </a:p>
        </p:txBody>
      </p:sp>
      <p:sp>
        <p:nvSpPr>
          <p:cNvPr id="77827" name="Text Box 3"/>
          <p:cNvSpPr txBox="1">
            <a:spLocks noChangeArrowheads="1"/>
          </p:cNvSpPr>
          <p:nvPr/>
        </p:nvSpPr>
        <p:spPr bwMode="auto">
          <a:xfrm>
            <a:off x="76200" y="4362450"/>
            <a:ext cx="8397875" cy="648512"/>
          </a:xfrm>
          <a:prstGeom prst="rect">
            <a:avLst/>
          </a:prstGeom>
          <a:noFill/>
          <a:ln w="9525">
            <a:noFill/>
            <a:round/>
            <a:headEnd/>
            <a:tailEnd/>
          </a:ln>
          <a:effectLst/>
        </p:spPr>
        <p:txBody>
          <a:bodyPr lIns="90000" tIns="46800" rIns="90000" bIns="46800">
            <a:spAutoFit/>
          </a:bodyPr>
          <a:lstStyle/>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i="1" dirty="0">
                <a:solidFill>
                  <a:srgbClr val="000000"/>
                </a:solidFill>
                <a:cs typeface="Arial" charset="0"/>
              </a:rPr>
              <a:t>LNPS interaction</a:t>
            </a:r>
            <a:r>
              <a:rPr lang="en-US" sz="1800" b="1" dirty="0">
                <a:solidFill>
                  <a:srgbClr val="000000"/>
                </a:solidFill>
                <a:cs typeface="Arial" charset="0"/>
              </a:rPr>
              <a:t>:</a:t>
            </a:r>
            <a:r>
              <a:rPr lang="en-US" sz="1800" dirty="0">
                <a:solidFill>
                  <a:srgbClr val="000000"/>
                </a:solidFill>
                <a:cs typeface="Arial" charset="0"/>
              </a:rPr>
              <a:t> shell-model calculations using an enlarged valence space: </a:t>
            </a:r>
            <a:endParaRPr lang="en-US" sz="1800" dirty="0" smtClean="0">
              <a:solidFill>
                <a:srgbClr val="000000"/>
              </a:solidFill>
              <a:cs typeface="Arial"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err="1" smtClean="0">
                <a:solidFill>
                  <a:srgbClr val="000000"/>
                </a:solidFill>
                <a:cs typeface="Arial" charset="0"/>
              </a:rPr>
              <a:t>pf</a:t>
            </a:r>
            <a:r>
              <a:rPr lang="en-US" sz="1800" dirty="0" smtClean="0">
                <a:solidFill>
                  <a:srgbClr val="000000"/>
                </a:solidFill>
                <a:cs typeface="Arial" charset="0"/>
              </a:rPr>
              <a:t>-shell </a:t>
            </a:r>
            <a:r>
              <a:rPr lang="en-US" sz="1800" dirty="0" err="1">
                <a:solidFill>
                  <a:srgbClr val="000000"/>
                </a:solidFill>
                <a:cs typeface="Arial" charset="0"/>
              </a:rPr>
              <a:t>orbitals</a:t>
            </a:r>
            <a:r>
              <a:rPr lang="en-US" sz="1800" dirty="0">
                <a:solidFill>
                  <a:srgbClr val="000000"/>
                </a:solidFill>
                <a:cs typeface="Arial" charset="0"/>
              </a:rPr>
              <a:t> for protons and f</a:t>
            </a:r>
            <a:r>
              <a:rPr lang="en-US" sz="1800" baseline="-25000" dirty="0">
                <a:solidFill>
                  <a:srgbClr val="000000"/>
                </a:solidFill>
                <a:cs typeface="Arial" charset="0"/>
              </a:rPr>
              <a:t>5/2</a:t>
            </a:r>
            <a:r>
              <a:rPr lang="en-US" sz="1800" dirty="0">
                <a:solidFill>
                  <a:srgbClr val="000000"/>
                </a:solidFill>
                <a:cs typeface="Arial" charset="0"/>
              </a:rPr>
              <a:t>, p</a:t>
            </a:r>
            <a:r>
              <a:rPr lang="en-US" sz="1800" baseline="-25000" dirty="0">
                <a:solidFill>
                  <a:srgbClr val="000000"/>
                </a:solidFill>
                <a:cs typeface="Arial" charset="0"/>
              </a:rPr>
              <a:t>1/2</a:t>
            </a:r>
            <a:r>
              <a:rPr lang="en-US" sz="1800" dirty="0">
                <a:solidFill>
                  <a:srgbClr val="000000"/>
                </a:solidFill>
                <a:cs typeface="Arial" charset="0"/>
              </a:rPr>
              <a:t>, p</a:t>
            </a:r>
            <a:r>
              <a:rPr lang="en-US" sz="1800" baseline="-25000" dirty="0">
                <a:solidFill>
                  <a:srgbClr val="000000"/>
                </a:solidFill>
                <a:cs typeface="Arial" charset="0"/>
              </a:rPr>
              <a:t>3/2</a:t>
            </a:r>
            <a:r>
              <a:rPr lang="en-US" sz="1800" dirty="0">
                <a:solidFill>
                  <a:srgbClr val="000000"/>
                </a:solidFill>
                <a:cs typeface="Arial" charset="0"/>
              </a:rPr>
              <a:t>, g</a:t>
            </a:r>
            <a:r>
              <a:rPr lang="en-US" sz="1800" baseline="-25000" dirty="0">
                <a:solidFill>
                  <a:srgbClr val="000000"/>
                </a:solidFill>
                <a:cs typeface="Arial" charset="0"/>
              </a:rPr>
              <a:t>9/2</a:t>
            </a:r>
            <a:r>
              <a:rPr lang="en-US" sz="1800" dirty="0">
                <a:solidFill>
                  <a:srgbClr val="000000"/>
                </a:solidFill>
                <a:cs typeface="Arial" charset="0"/>
              </a:rPr>
              <a:t> and d</a:t>
            </a:r>
            <a:r>
              <a:rPr lang="en-US" sz="1800" baseline="-25000" dirty="0">
                <a:solidFill>
                  <a:srgbClr val="000000"/>
                </a:solidFill>
                <a:cs typeface="Arial" charset="0"/>
              </a:rPr>
              <a:t>5/2</a:t>
            </a:r>
            <a:r>
              <a:rPr lang="en-US" sz="1800" dirty="0">
                <a:solidFill>
                  <a:srgbClr val="000000"/>
                </a:solidFill>
                <a:cs typeface="Arial" charset="0"/>
              </a:rPr>
              <a:t> </a:t>
            </a:r>
            <a:r>
              <a:rPr lang="en-US" sz="1800" dirty="0" err="1">
                <a:solidFill>
                  <a:srgbClr val="000000"/>
                </a:solidFill>
                <a:cs typeface="Arial" charset="0"/>
              </a:rPr>
              <a:t>orbitals</a:t>
            </a:r>
            <a:r>
              <a:rPr lang="en-US" sz="1800" dirty="0">
                <a:solidFill>
                  <a:srgbClr val="000000"/>
                </a:solidFill>
                <a:cs typeface="Arial" charset="0"/>
              </a:rPr>
              <a:t> for neutrons.</a:t>
            </a:r>
            <a:r>
              <a:rPr lang="en-US" sz="1800"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cs typeface="Arial" charset="0"/>
              </a:rPr>
              <a:t> </a:t>
            </a:r>
          </a:p>
        </p:txBody>
      </p:sp>
      <p:sp>
        <p:nvSpPr>
          <p:cNvPr id="77828" name="Text Box 4"/>
          <p:cNvSpPr txBox="1">
            <a:spLocks noChangeArrowheads="1"/>
          </p:cNvSpPr>
          <p:nvPr/>
        </p:nvSpPr>
        <p:spPr bwMode="auto">
          <a:xfrm>
            <a:off x="6286500" y="6534150"/>
            <a:ext cx="3184525" cy="312738"/>
          </a:xfrm>
          <a:prstGeom prst="rect">
            <a:avLst/>
          </a:prstGeom>
          <a:noFill/>
          <a:ln w="9525">
            <a:noFill/>
            <a:round/>
            <a:headEnd/>
            <a:tailEnd/>
          </a:ln>
          <a:effectLst/>
        </p:spPr>
        <p:txBody>
          <a:bodyPr wrap="none" lIns="90000" tIns="46800" rIns="90000" bIns="46800">
            <a:spAutoFit/>
          </a:bodyPr>
          <a:lstStyle/>
          <a:p>
            <a:pPr marL="342900" indent="-328613">
              <a:lnSpc>
                <a:spcPct val="80000"/>
              </a:lnSpc>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800">
                <a:solidFill>
                  <a:srgbClr val="000000"/>
                </a:solidFill>
                <a:cs typeface="Arial" charset="0"/>
              </a:rPr>
              <a:t>LSSM by K. Sieja </a:t>
            </a:r>
            <a:r>
              <a:rPr lang="en-US" sz="1800" i="1">
                <a:solidFill>
                  <a:srgbClr val="000000"/>
                </a:solidFill>
                <a:cs typeface="Arial" charset="0"/>
              </a:rPr>
              <a:t>et al</a:t>
            </a:r>
            <a:r>
              <a:rPr lang="en-US" sz="1800">
                <a:solidFill>
                  <a:srgbClr val="000000"/>
                </a:solidFill>
                <a:cs typeface="Arial" charset="0"/>
              </a:rPr>
              <a:t>.</a:t>
            </a:r>
          </a:p>
        </p:txBody>
      </p:sp>
      <p:grpSp>
        <p:nvGrpSpPr>
          <p:cNvPr id="2" name="Group 5"/>
          <p:cNvGrpSpPr>
            <a:grpSpLocks/>
          </p:cNvGrpSpPr>
          <p:nvPr/>
        </p:nvGrpSpPr>
        <p:grpSpPr bwMode="auto">
          <a:xfrm>
            <a:off x="6442075" y="1185863"/>
            <a:ext cx="2687638" cy="2143125"/>
            <a:chOff x="4058" y="747"/>
            <a:chExt cx="1693" cy="1350"/>
          </a:xfrm>
        </p:grpSpPr>
        <p:sp>
          <p:nvSpPr>
            <p:cNvPr id="77830" name="Text Box 6"/>
            <p:cNvSpPr txBox="1">
              <a:spLocks noChangeArrowheads="1"/>
            </p:cNvSpPr>
            <p:nvPr/>
          </p:nvSpPr>
          <p:spPr bwMode="auto">
            <a:xfrm>
              <a:off x="4490" y="1633"/>
              <a:ext cx="558" cy="255"/>
            </a:xfrm>
            <a:prstGeom prst="rect">
              <a:avLst/>
            </a:prstGeom>
            <a:noFill/>
            <a:ln w="9525">
              <a:noFill/>
              <a:round/>
              <a:headEnd/>
              <a:tailEnd/>
            </a:ln>
            <a:effectLst/>
          </p:spPr>
          <p:txBody>
            <a:bodyPr lIns="90000" tIns="46800" rIns="90000" bIns="4680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000000"/>
                  </a:solidFill>
                  <a:latin typeface="Symbol" charset="2"/>
                  <a:cs typeface="Arial" charset="0"/>
                </a:rPr>
                <a:t></a:t>
              </a:r>
              <a:r>
                <a:rPr lang="en-GB" sz="1800" b="1">
                  <a:solidFill>
                    <a:srgbClr val="000000"/>
                  </a:solidFill>
                  <a:latin typeface="Times New Roman" pitchFamily="16" charset="0"/>
                  <a:cs typeface="Arial" charset="0"/>
                </a:rPr>
                <a:t>p</a:t>
              </a:r>
              <a:r>
                <a:rPr lang="en-GB" sz="1800" b="1" baseline="-25000">
                  <a:solidFill>
                    <a:srgbClr val="000000"/>
                  </a:solidFill>
                  <a:latin typeface="Times New Roman" pitchFamily="16" charset="0"/>
                  <a:cs typeface="Arial" charset="0"/>
                </a:rPr>
                <a:t>3/2</a:t>
              </a:r>
            </a:p>
          </p:txBody>
        </p:sp>
        <p:sp>
          <p:nvSpPr>
            <p:cNvPr id="77831" name="Text Box 7"/>
            <p:cNvSpPr txBox="1">
              <a:spLocks noChangeArrowheads="1"/>
            </p:cNvSpPr>
            <p:nvPr/>
          </p:nvSpPr>
          <p:spPr bwMode="auto">
            <a:xfrm>
              <a:off x="4058" y="747"/>
              <a:ext cx="1172" cy="255"/>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FF0000"/>
                  </a:solidFill>
                  <a:latin typeface="Symbol" charset="2"/>
                  <a:cs typeface="Arial" charset="0"/>
                </a:rPr>
                <a:t></a:t>
              </a:r>
              <a:r>
                <a:rPr lang="en-GB" sz="1800" b="1">
                  <a:solidFill>
                    <a:srgbClr val="FF0000"/>
                  </a:solidFill>
                  <a:latin typeface="Times New Roman" pitchFamily="16" charset="0"/>
                  <a:cs typeface="Arial" charset="0"/>
                </a:rPr>
                <a:t>p</a:t>
              </a:r>
              <a:r>
                <a:rPr lang="en-GB" sz="1800" b="1" baseline="-25000">
                  <a:solidFill>
                    <a:srgbClr val="FF0000"/>
                  </a:solidFill>
                  <a:latin typeface="Times New Roman" pitchFamily="16" charset="0"/>
                  <a:cs typeface="Arial" charset="0"/>
                </a:rPr>
                <a:t>3/2</a:t>
              </a:r>
              <a:r>
                <a:rPr lang="en-GB" sz="1800" b="1">
                  <a:solidFill>
                    <a:srgbClr val="FF0000"/>
                  </a:solidFill>
                  <a:latin typeface="Times New Roman" pitchFamily="16" charset="0"/>
                  <a:cs typeface="Arial" charset="0"/>
                </a:rPr>
                <a:t>×2</a:t>
              </a:r>
              <a:r>
                <a:rPr lang="en-GB" sz="1800" b="1" baseline="30000">
                  <a:solidFill>
                    <a:srgbClr val="FF0000"/>
                  </a:solidFill>
                  <a:latin typeface="Times New Roman" pitchFamily="16" charset="0"/>
                  <a:cs typeface="Arial" charset="0"/>
                </a:rPr>
                <a:t>+ </a:t>
              </a:r>
              <a:r>
                <a:rPr lang="en-GB" sz="1800" b="1">
                  <a:solidFill>
                    <a:srgbClr val="FF0000"/>
                  </a:solidFill>
                  <a:latin typeface="Times New Roman" pitchFamily="16" charset="0"/>
                  <a:cs typeface="Arial" charset="0"/>
                </a:rPr>
                <a:t>(Ni)</a:t>
              </a:r>
            </a:p>
          </p:txBody>
        </p:sp>
        <p:sp>
          <p:nvSpPr>
            <p:cNvPr id="77832" name="Text Box 8"/>
            <p:cNvSpPr txBox="1">
              <a:spLocks noChangeArrowheads="1"/>
            </p:cNvSpPr>
            <p:nvPr/>
          </p:nvSpPr>
          <p:spPr bwMode="auto">
            <a:xfrm>
              <a:off x="4331" y="908"/>
              <a:ext cx="606" cy="255"/>
            </a:xfrm>
            <a:prstGeom prst="rect">
              <a:avLst/>
            </a:prstGeom>
            <a:noFill/>
            <a:ln w="9525">
              <a:noFill/>
              <a:round/>
              <a:headEnd/>
              <a:tailEnd/>
            </a:ln>
            <a:effectLst/>
          </p:spPr>
          <p:txBody>
            <a:bodyPr lIns="90000" tIns="46800" rIns="90000" bIns="4680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7030A0"/>
                  </a:solidFill>
                  <a:latin typeface="Symbol" charset="2"/>
                  <a:cs typeface="Arial" charset="0"/>
                </a:rPr>
                <a:t></a:t>
              </a:r>
              <a:r>
                <a:rPr lang="en-GB" sz="1800" b="1">
                  <a:solidFill>
                    <a:srgbClr val="7030A0"/>
                  </a:solidFill>
                  <a:latin typeface="Times New Roman" pitchFamily="16" charset="0"/>
                  <a:cs typeface="Arial" charset="0"/>
                </a:rPr>
                <a:t>f</a:t>
              </a:r>
              <a:r>
                <a:rPr lang="en-GB" sz="1800" b="1" baseline="-25000">
                  <a:solidFill>
                    <a:srgbClr val="7030A0"/>
                  </a:solidFill>
                  <a:latin typeface="Times New Roman" pitchFamily="16" charset="0"/>
                  <a:cs typeface="Arial" charset="0"/>
                </a:rPr>
                <a:t>7/2</a:t>
              </a:r>
              <a:r>
                <a:rPr lang="en-GB" sz="1800" b="1">
                  <a:solidFill>
                    <a:srgbClr val="7030A0"/>
                  </a:solidFill>
                  <a:latin typeface="Times New Roman" pitchFamily="16" charset="0"/>
                  <a:cs typeface="Arial" charset="0"/>
                </a:rPr>
                <a:t>)</a:t>
              </a:r>
              <a:r>
                <a:rPr lang="en-GB" sz="1800" b="1" baseline="30000">
                  <a:solidFill>
                    <a:srgbClr val="7030A0"/>
                  </a:solidFill>
                  <a:latin typeface="Times New Roman" pitchFamily="16" charset="0"/>
                  <a:cs typeface="Arial" charset="0"/>
                </a:rPr>
                <a:t>-1</a:t>
              </a:r>
            </a:p>
          </p:txBody>
        </p:sp>
        <p:sp>
          <p:nvSpPr>
            <p:cNvPr id="77833" name="Text Box 9"/>
            <p:cNvSpPr txBox="1">
              <a:spLocks noChangeArrowheads="1"/>
            </p:cNvSpPr>
            <p:nvPr/>
          </p:nvSpPr>
          <p:spPr bwMode="auto">
            <a:xfrm>
              <a:off x="4843" y="1665"/>
              <a:ext cx="341" cy="231"/>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000000"/>
                  </a:solidFill>
                  <a:latin typeface="Times New Roman" pitchFamily="16" charset="0"/>
                  <a:cs typeface="Arial" charset="0"/>
                </a:rPr>
                <a:t>3/2</a:t>
              </a:r>
              <a:r>
                <a:rPr lang="en-GB" sz="1800" b="1" baseline="30000">
                  <a:solidFill>
                    <a:srgbClr val="000000"/>
                  </a:solidFill>
                  <a:latin typeface="Times New Roman" pitchFamily="16" charset="0"/>
                  <a:cs typeface="Arial" charset="0"/>
                </a:rPr>
                <a:t>-</a:t>
              </a:r>
            </a:p>
          </p:txBody>
        </p:sp>
        <p:sp>
          <p:nvSpPr>
            <p:cNvPr id="77834" name="Line 10"/>
            <p:cNvSpPr>
              <a:spLocks noChangeShapeType="1"/>
            </p:cNvSpPr>
            <p:nvPr/>
          </p:nvSpPr>
          <p:spPr bwMode="auto">
            <a:xfrm>
              <a:off x="5115" y="1825"/>
              <a:ext cx="538" cy="0"/>
            </a:xfrm>
            <a:prstGeom prst="line">
              <a:avLst/>
            </a:prstGeom>
            <a:noFill/>
            <a:ln w="38160">
              <a:solidFill>
                <a:srgbClr val="000000"/>
              </a:solidFill>
              <a:miter lim="800000"/>
              <a:headEnd/>
              <a:tailEnd/>
            </a:ln>
            <a:effectLst/>
          </p:spPr>
          <p:txBody>
            <a:bodyPr/>
            <a:lstStyle/>
            <a:p>
              <a:endParaRPr lang="en-US"/>
            </a:p>
          </p:txBody>
        </p:sp>
        <p:sp>
          <p:nvSpPr>
            <p:cNvPr id="77835" name="Line 11"/>
            <p:cNvSpPr>
              <a:spLocks noChangeShapeType="1"/>
            </p:cNvSpPr>
            <p:nvPr/>
          </p:nvSpPr>
          <p:spPr bwMode="auto">
            <a:xfrm>
              <a:off x="5119" y="932"/>
              <a:ext cx="538" cy="0"/>
            </a:xfrm>
            <a:prstGeom prst="line">
              <a:avLst/>
            </a:prstGeom>
            <a:noFill/>
            <a:ln w="38160">
              <a:solidFill>
                <a:srgbClr val="FF0000"/>
              </a:solidFill>
              <a:miter lim="800000"/>
              <a:headEnd/>
              <a:tailEnd/>
            </a:ln>
            <a:effectLst/>
          </p:spPr>
          <p:txBody>
            <a:bodyPr/>
            <a:lstStyle/>
            <a:p>
              <a:endParaRPr lang="en-US"/>
            </a:p>
          </p:txBody>
        </p:sp>
        <p:sp>
          <p:nvSpPr>
            <p:cNvPr id="77836" name="Text Box 12"/>
            <p:cNvSpPr txBox="1">
              <a:spLocks noChangeArrowheads="1"/>
            </p:cNvSpPr>
            <p:nvPr/>
          </p:nvSpPr>
          <p:spPr bwMode="auto">
            <a:xfrm>
              <a:off x="5093" y="1842"/>
              <a:ext cx="658" cy="255"/>
            </a:xfrm>
            <a:prstGeom prst="rect">
              <a:avLst/>
            </a:prstGeom>
            <a:noFill/>
            <a:ln w="9525">
              <a:noFill/>
              <a:round/>
              <a:headEnd/>
              <a:tailEnd/>
            </a:ln>
            <a:effec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baseline="30000">
                  <a:solidFill>
                    <a:srgbClr val="000000"/>
                  </a:solidFill>
                  <a:latin typeface="Times New Roman" pitchFamily="16" charset="0"/>
                  <a:cs typeface="Arial" charset="0"/>
                </a:rPr>
                <a:t>71</a:t>
              </a:r>
              <a:r>
                <a:rPr lang="en-GB" sz="1800" b="1">
                  <a:solidFill>
                    <a:srgbClr val="000000"/>
                  </a:solidFill>
                  <a:latin typeface="Times New Roman" pitchFamily="16" charset="0"/>
                  <a:cs typeface="Arial" charset="0"/>
                </a:rPr>
                <a:t>Cu</a:t>
              </a:r>
              <a:r>
                <a:rPr lang="en-GB" sz="1800" b="1" baseline="-25000">
                  <a:solidFill>
                    <a:srgbClr val="000000"/>
                  </a:solidFill>
                  <a:latin typeface="Times New Roman" pitchFamily="16" charset="0"/>
                  <a:cs typeface="Arial" charset="0"/>
                </a:rPr>
                <a:t>42</a:t>
              </a:r>
            </a:p>
          </p:txBody>
        </p:sp>
        <p:sp>
          <p:nvSpPr>
            <p:cNvPr id="77837" name="Line 13"/>
            <p:cNvSpPr>
              <a:spLocks noChangeShapeType="1"/>
            </p:cNvSpPr>
            <p:nvPr/>
          </p:nvSpPr>
          <p:spPr bwMode="auto">
            <a:xfrm>
              <a:off x="5117" y="1082"/>
              <a:ext cx="538" cy="0"/>
            </a:xfrm>
            <a:prstGeom prst="line">
              <a:avLst/>
            </a:prstGeom>
            <a:noFill/>
            <a:ln w="38160">
              <a:solidFill>
                <a:srgbClr val="7030A0"/>
              </a:solidFill>
              <a:miter lim="800000"/>
              <a:headEnd/>
              <a:tailEnd/>
            </a:ln>
            <a:effectLst/>
          </p:spPr>
          <p:txBody>
            <a:bodyPr/>
            <a:lstStyle/>
            <a:p>
              <a:endParaRPr lang="en-US"/>
            </a:p>
          </p:txBody>
        </p:sp>
        <p:sp>
          <p:nvSpPr>
            <p:cNvPr id="77838" name="Text Box 14"/>
            <p:cNvSpPr txBox="1">
              <a:spLocks noChangeArrowheads="1"/>
            </p:cNvSpPr>
            <p:nvPr/>
          </p:nvSpPr>
          <p:spPr bwMode="auto">
            <a:xfrm>
              <a:off x="4843" y="908"/>
              <a:ext cx="341" cy="231"/>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7030A0"/>
                  </a:solidFill>
                  <a:latin typeface="Times New Roman" pitchFamily="16" charset="0"/>
                  <a:cs typeface="Arial" charset="0"/>
                </a:rPr>
                <a:t>7/2</a:t>
              </a:r>
              <a:r>
                <a:rPr lang="en-GB" sz="1800" b="1" baseline="30000">
                  <a:solidFill>
                    <a:srgbClr val="7030A0"/>
                  </a:solidFill>
                  <a:latin typeface="Times New Roman" pitchFamily="16" charset="0"/>
                  <a:cs typeface="Arial" charset="0"/>
                </a:rPr>
                <a:t>-</a:t>
              </a:r>
            </a:p>
          </p:txBody>
        </p:sp>
        <p:sp>
          <p:nvSpPr>
            <p:cNvPr id="77839" name="Text Box 15"/>
            <p:cNvSpPr txBox="1">
              <a:spLocks noChangeArrowheads="1"/>
            </p:cNvSpPr>
            <p:nvPr/>
          </p:nvSpPr>
          <p:spPr bwMode="auto">
            <a:xfrm>
              <a:off x="4843" y="771"/>
              <a:ext cx="341" cy="231"/>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a:solidFill>
                    <a:srgbClr val="FF0000"/>
                  </a:solidFill>
                  <a:latin typeface="Times New Roman" pitchFamily="16" charset="0"/>
                  <a:cs typeface="Arial" charset="0"/>
                </a:rPr>
                <a:t>7/2</a:t>
              </a:r>
              <a:r>
                <a:rPr lang="en-GB" sz="1800" b="1" baseline="30000">
                  <a:solidFill>
                    <a:srgbClr val="FF0000"/>
                  </a:solidFill>
                  <a:latin typeface="Times New Roman" pitchFamily="16" charset="0"/>
                  <a:cs typeface="Arial" charset="0"/>
                </a:rPr>
                <a:t>-</a:t>
              </a:r>
            </a:p>
          </p:txBody>
        </p:sp>
      </p:grpSp>
      <p:sp>
        <p:nvSpPr>
          <p:cNvPr id="77840" name="Text Box 16"/>
          <p:cNvSpPr txBox="1">
            <a:spLocks noChangeArrowheads="1"/>
          </p:cNvSpPr>
          <p:nvPr/>
        </p:nvSpPr>
        <p:spPr bwMode="auto">
          <a:xfrm>
            <a:off x="4427538" y="3357563"/>
            <a:ext cx="1473200" cy="368300"/>
          </a:xfrm>
          <a:prstGeom prst="rect">
            <a:avLst/>
          </a:prstGeom>
          <a:gradFill rotWithShape="0">
            <a:gsLst>
              <a:gs pos="0">
                <a:srgbClr val="BCBCBC"/>
              </a:gs>
              <a:gs pos="100000">
                <a:srgbClr val="EDEDED"/>
              </a:gs>
            </a:gsLst>
            <a:lin ang="5400000" scaled="1"/>
          </a:gradFill>
          <a:ln w="9360">
            <a:solidFill>
              <a:srgbClr val="000000"/>
            </a:solidFill>
            <a:miter lim="800000"/>
            <a:headEnd/>
            <a:tailEnd/>
          </a:ln>
          <a:effectLst>
            <a:outerShdw dist="74769" dir="938535" algn="ctr" rotWithShape="0">
              <a:srgbClr val="808080">
                <a:alpha val="38034"/>
              </a:srgbClr>
            </a:outerShdw>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sz="1800">
                <a:solidFill>
                  <a:srgbClr val="000000"/>
                </a:solidFill>
                <a:latin typeface="Times New Roman" pitchFamily="16" charset="0"/>
                <a:ea typeface="ＭＳ Ｐゴシック" charset="0"/>
                <a:cs typeface="ＭＳ Ｐゴシック" charset="0"/>
              </a:rPr>
              <a:t>τ</a:t>
            </a:r>
            <a:r>
              <a:rPr lang="it-IT" sz="1800">
                <a:solidFill>
                  <a:srgbClr val="000000"/>
                </a:solidFill>
                <a:latin typeface="Times New Roman" pitchFamily="16" charset="0"/>
                <a:ea typeface="ＭＳ Ｐゴシック" charset="0"/>
                <a:cs typeface="ＭＳ Ｐゴシック" charset="0"/>
              </a:rPr>
              <a:t>=20+/-16ps</a:t>
            </a:r>
          </a:p>
        </p:txBody>
      </p:sp>
      <p:sp>
        <p:nvSpPr>
          <p:cNvPr id="77841" name="Text Box 17"/>
          <p:cNvSpPr txBox="1">
            <a:spLocks noChangeArrowheads="1"/>
          </p:cNvSpPr>
          <p:nvPr/>
        </p:nvSpPr>
        <p:spPr bwMode="auto">
          <a:xfrm>
            <a:off x="-36513" y="6516688"/>
            <a:ext cx="5599113" cy="36830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ea typeface="ＭＳ Ｐゴシック" charset="0"/>
                <a:cs typeface="ＭＳ Ｐゴシック" charset="0"/>
              </a:rPr>
              <a:t>Analysis by M. Doncel, E. Sahin, C.Louchart</a:t>
            </a:r>
          </a:p>
        </p:txBody>
      </p:sp>
      <p:grpSp>
        <p:nvGrpSpPr>
          <p:cNvPr id="3" name="Group 18"/>
          <p:cNvGrpSpPr>
            <a:grpSpLocks/>
          </p:cNvGrpSpPr>
          <p:nvPr/>
        </p:nvGrpSpPr>
        <p:grpSpPr bwMode="auto">
          <a:xfrm>
            <a:off x="271463" y="5092700"/>
            <a:ext cx="5983287" cy="1185863"/>
            <a:chOff x="171" y="3208"/>
            <a:chExt cx="3769" cy="747"/>
          </a:xfrm>
        </p:grpSpPr>
        <p:pic>
          <p:nvPicPr>
            <p:cNvPr id="77843" name="Picture 19"/>
            <p:cNvPicPr>
              <a:picLocks noChangeAspect="1" noChangeArrowheads="1"/>
            </p:cNvPicPr>
            <p:nvPr/>
          </p:nvPicPr>
          <p:blipFill>
            <a:blip r:embed="rId4"/>
            <a:srcRect l="51369"/>
            <a:stretch>
              <a:fillRect/>
            </a:stretch>
          </p:blipFill>
          <p:spPr bwMode="auto">
            <a:xfrm>
              <a:off x="1250" y="3208"/>
              <a:ext cx="2690" cy="747"/>
            </a:xfrm>
            <a:prstGeom prst="rect">
              <a:avLst/>
            </a:prstGeom>
            <a:noFill/>
            <a:ln w="9525">
              <a:noFill/>
              <a:round/>
              <a:headEnd/>
              <a:tailEnd/>
            </a:ln>
            <a:effectLst/>
          </p:spPr>
        </p:pic>
        <p:pic>
          <p:nvPicPr>
            <p:cNvPr id="77844" name="Picture 20"/>
            <p:cNvPicPr>
              <a:picLocks noChangeAspect="1" noChangeArrowheads="1"/>
            </p:cNvPicPr>
            <p:nvPr/>
          </p:nvPicPr>
          <p:blipFill>
            <a:blip r:embed="rId4"/>
            <a:srcRect r="80580"/>
            <a:stretch>
              <a:fillRect/>
            </a:stretch>
          </p:blipFill>
          <p:spPr bwMode="auto">
            <a:xfrm>
              <a:off x="171" y="3208"/>
              <a:ext cx="1070" cy="747"/>
            </a:xfrm>
            <a:prstGeom prst="rect">
              <a:avLst/>
            </a:prstGeom>
            <a:noFill/>
            <a:ln w="9525">
              <a:noFill/>
              <a:round/>
              <a:headEnd/>
              <a:tailEnd/>
            </a:ln>
            <a:effectLst/>
          </p:spPr>
        </p:pic>
      </p:grpSp>
      <p:sp>
        <p:nvSpPr>
          <p:cNvPr id="77845" name="Rectangle 21"/>
          <p:cNvSpPr>
            <a:spLocks noChangeArrowheads="1"/>
          </p:cNvSpPr>
          <p:nvPr/>
        </p:nvSpPr>
        <p:spPr bwMode="auto">
          <a:xfrm>
            <a:off x="76200" y="3992563"/>
            <a:ext cx="8574087" cy="368300"/>
          </a:xfrm>
          <a:prstGeom prst="rect">
            <a:avLst/>
          </a:prstGeom>
          <a:noFill/>
          <a:ln w="9525">
            <a:noFill/>
            <a:round/>
            <a:headEnd/>
            <a:tailEnd/>
          </a:ln>
          <a:effectLst/>
        </p:spPr>
        <p:txBody>
          <a:bodyPr lIns="90000" tIns="46800" rIns="90000" bIns="46800">
            <a:spAutoFit/>
          </a:bodyPr>
          <a:lstStyle/>
          <a:p>
            <a:pP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cs typeface="Arial" charset="0"/>
              </a:rPr>
              <a:t>New approach for lifetime: </a:t>
            </a:r>
            <a:r>
              <a:rPr lang="en-US" sz="1800" dirty="0" smtClean="0">
                <a:solidFill>
                  <a:srgbClr val="000000"/>
                </a:solidFill>
                <a:cs typeface="Arial" charset="0"/>
              </a:rPr>
              <a:t>normalization </a:t>
            </a:r>
            <a:r>
              <a:rPr lang="en-US" sz="1800" dirty="0">
                <a:solidFill>
                  <a:srgbClr val="000000"/>
                </a:solidFill>
                <a:cs typeface="Arial" charset="0"/>
              </a:rPr>
              <a:t>done with the number of ions (PRISMA)</a:t>
            </a:r>
          </a:p>
        </p:txBody>
      </p:sp>
      <p:sp>
        <p:nvSpPr>
          <p:cNvPr id="77846" name="Text Box 22"/>
          <p:cNvSpPr txBox="1">
            <a:spLocks noChangeArrowheads="1"/>
          </p:cNvSpPr>
          <p:nvPr/>
        </p:nvSpPr>
        <p:spPr bwMode="auto">
          <a:xfrm>
            <a:off x="6227763" y="5508625"/>
            <a:ext cx="742950" cy="36830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ea typeface="ＭＳ Ｐゴシック" charset="0"/>
                <a:cs typeface="ＭＳ Ｐゴシック" charset="0"/>
              </a:rPr>
              <a:t>LNL</a:t>
            </a:r>
          </a:p>
        </p:txBody>
      </p:sp>
      <p:sp>
        <p:nvSpPr>
          <p:cNvPr id="77847" name="Text Box 23"/>
          <p:cNvSpPr txBox="1">
            <a:spLocks noChangeArrowheads="1"/>
          </p:cNvSpPr>
          <p:nvPr/>
        </p:nvSpPr>
        <p:spPr bwMode="auto">
          <a:xfrm>
            <a:off x="6227763" y="5867400"/>
            <a:ext cx="1152525" cy="36830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ea typeface="ＭＳ Ｐゴシック" charset="0"/>
                <a:cs typeface="ＭＳ Ｐゴシック" charset="0"/>
              </a:rPr>
              <a:t>ISOLDE</a:t>
            </a:r>
          </a:p>
        </p:txBody>
      </p:sp>
      <p:sp>
        <p:nvSpPr>
          <p:cNvPr id="77848" name="Text Box 24"/>
          <p:cNvSpPr txBox="1">
            <a:spLocks noChangeArrowheads="1"/>
          </p:cNvSpPr>
          <p:nvPr/>
        </p:nvSpPr>
        <p:spPr bwMode="auto">
          <a:xfrm>
            <a:off x="76200" y="771487"/>
            <a:ext cx="9144000" cy="371513"/>
          </a:xfrm>
          <a:prstGeom prst="rect">
            <a:avLst/>
          </a:prstGeom>
          <a:noFill/>
          <a:ln w="9525">
            <a:noFill/>
            <a:round/>
            <a:headEnd/>
            <a:tailEnd/>
          </a:ln>
          <a:effectLst/>
        </p:spPr>
        <p:txBody>
          <a:bodyPr wrap="square" lIns="90000" tIns="46800" rIns="90000" bIns="46800">
            <a:spAutoFit/>
          </a:bodyPr>
          <a:lstStyle/>
          <a:p>
            <a:pPr>
              <a:spcBef>
                <a:spcPts val="1125"/>
              </a:spcBef>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ea typeface="ＭＳ Ｐゴシック" charset="0"/>
                <a:cs typeface="ＭＳ Ｐゴシック" charset="0"/>
              </a:rPr>
              <a:t>RDDS </a:t>
            </a:r>
            <a:r>
              <a:rPr lang="en-US" sz="1800" dirty="0" smtClean="0">
                <a:solidFill>
                  <a:srgbClr val="000000"/>
                </a:solidFill>
                <a:ea typeface="ＭＳ Ｐゴシック" charset="0"/>
                <a:cs typeface="ＭＳ Ｐゴシック" charset="0"/>
              </a:rPr>
              <a:t>measurement: </a:t>
            </a:r>
            <a:r>
              <a:rPr lang="en-US" sz="1800" baseline="30000" dirty="0">
                <a:solidFill>
                  <a:srgbClr val="000000"/>
                </a:solidFill>
                <a:ea typeface="ＭＳ Ｐゴシック" charset="0"/>
                <a:cs typeface="ＭＳ Ｐゴシック" charset="0"/>
              </a:rPr>
              <a:t>76</a:t>
            </a:r>
            <a:r>
              <a:rPr lang="en-US" sz="1800" dirty="0">
                <a:solidFill>
                  <a:srgbClr val="000000"/>
                </a:solidFill>
                <a:ea typeface="ＭＳ Ｐゴシック" charset="0"/>
                <a:cs typeface="ＭＳ Ｐゴシック" charset="0"/>
              </a:rPr>
              <a:t>Ge (577 </a:t>
            </a:r>
            <a:r>
              <a:rPr lang="en-US" sz="1800" dirty="0" err="1">
                <a:solidFill>
                  <a:srgbClr val="000000"/>
                </a:solidFill>
                <a:ea typeface="ＭＳ Ｐゴシック" charset="0"/>
                <a:cs typeface="ＭＳ Ｐゴシック" charset="0"/>
              </a:rPr>
              <a:t>MeV</a:t>
            </a:r>
            <a:r>
              <a:rPr lang="en-US" sz="1800" dirty="0">
                <a:solidFill>
                  <a:srgbClr val="000000"/>
                </a:solidFill>
                <a:ea typeface="ＭＳ Ｐゴシック" charset="0"/>
                <a:cs typeface="ＭＳ Ｐゴシック" charset="0"/>
              </a:rPr>
              <a:t>) + </a:t>
            </a:r>
            <a:r>
              <a:rPr lang="en-US" sz="1800" baseline="30000" dirty="0">
                <a:solidFill>
                  <a:srgbClr val="000000"/>
                </a:solidFill>
                <a:ea typeface="ＭＳ Ｐゴシック" charset="0"/>
                <a:cs typeface="ＭＳ Ｐゴシック" charset="0"/>
              </a:rPr>
              <a:t>238</a:t>
            </a:r>
            <a:r>
              <a:rPr lang="en-US" sz="1800" dirty="0">
                <a:solidFill>
                  <a:srgbClr val="000000"/>
                </a:solidFill>
                <a:ea typeface="ＭＳ Ｐゴシック" charset="0"/>
                <a:cs typeface="ＭＳ Ｐゴシック" charset="0"/>
              </a:rPr>
              <a:t>U (1.5 </a:t>
            </a:r>
            <a:r>
              <a:rPr lang="en-US" sz="1800" dirty="0" smtClean="0">
                <a:solidFill>
                  <a:srgbClr val="000000"/>
                </a:solidFill>
                <a:ea typeface="ＭＳ Ｐゴシック" charset="0"/>
                <a:cs typeface="ＭＳ Ｐゴシック" charset="0"/>
              </a:rPr>
              <a:t>mg/cm</a:t>
            </a:r>
            <a:r>
              <a:rPr lang="en-US" sz="1800" baseline="30000" dirty="0" smtClean="0">
                <a:solidFill>
                  <a:srgbClr val="000000"/>
                </a:solidFill>
                <a:ea typeface="ＭＳ Ｐゴシック" charset="0"/>
                <a:cs typeface="ＭＳ Ｐゴシック" charset="0"/>
              </a:rPr>
              <a:t>2</a:t>
            </a:r>
            <a:r>
              <a:rPr lang="en-US" sz="1800" dirty="0" smtClean="0">
                <a:solidFill>
                  <a:srgbClr val="000000"/>
                </a:solidFill>
                <a:ea typeface="ＭＳ Ｐゴシック" charset="0"/>
                <a:cs typeface="ＭＳ Ｐゴシック" charset="0"/>
              </a:rPr>
              <a:t>), Degrader </a:t>
            </a:r>
            <a:r>
              <a:rPr lang="en-US" sz="1800" dirty="0" err="1">
                <a:solidFill>
                  <a:srgbClr val="000000"/>
                </a:solidFill>
                <a:ea typeface="ＭＳ Ｐゴシック" charset="0"/>
                <a:cs typeface="ＭＳ Ｐゴシック" charset="0"/>
              </a:rPr>
              <a:t>Nb</a:t>
            </a:r>
            <a:r>
              <a:rPr lang="en-US" sz="1800" dirty="0">
                <a:solidFill>
                  <a:srgbClr val="000000"/>
                </a:solidFill>
                <a:ea typeface="ＭＳ Ｐゴシック" charset="0"/>
                <a:cs typeface="ＭＳ Ｐゴシック" charset="0"/>
              </a:rPr>
              <a:t> 4.17 mg/cm</a:t>
            </a:r>
            <a:r>
              <a:rPr lang="en-US" sz="1800" baseline="30000" dirty="0">
                <a:solidFill>
                  <a:srgbClr val="000000"/>
                </a:solidFill>
                <a:ea typeface="ＭＳ Ｐゴシック" charset="0"/>
                <a:cs typeface="ＭＳ Ｐゴシック" charset="0"/>
              </a:rPr>
              <a:t>2</a:t>
            </a:r>
          </a:p>
        </p:txBody>
      </p:sp>
      <p:pic>
        <p:nvPicPr>
          <p:cNvPr id="77849" name="Picture 25"/>
          <p:cNvPicPr>
            <a:picLocks noChangeAspect="1" noChangeArrowheads="1"/>
          </p:cNvPicPr>
          <p:nvPr/>
        </p:nvPicPr>
        <p:blipFill>
          <a:blip r:embed="rId5"/>
          <a:srcRect/>
          <a:stretch>
            <a:fillRect/>
          </a:stretch>
        </p:blipFill>
        <p:spPr bwMode="auto">
          <a:xfrm>
            <a:off x="34925" y="1460500"/>
            <a:ext cx="3635375" cy="2573338"/>
          </a:xfrm>
          <a:prstGeom prst="rect">
            <a:avLst/>
          </a:prstGeom>
          <a:noFill/>
          <a:ln w="9525">
            <a:noFill/>
            <a:round/>
            <a:headEnd/>
            <a:tailEnd/>
          </a:ln>
          <a:effectLst/>
        </p:spPr>
      </p:pic>
      <p:sp>
        <p:nvSpPr>
          <p:cNvPr id="77850" name="Text Box 26"/>
          <p:cNvSpPr txBox="1">
            <a:spLocks noChangeArrowheads="1"/>
          </p:cNvSpPr>
          <p:nvPr/>
        </p:nvSpPr>
        <p:spPr bwMode="auto">
          <a:xfrm>
            <a:off x="8416925" y="1443038"/>
            <a:ext cx="836613" cy="306387"/>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rgbClr val="7030A0"/>
                </a:solidFill>
                <a:latin typeface="Times New Roman" pitchFamily="16" charset="0"/>
                <a:cs typeface="Arial" charset="0"/>
              </a:rPr>
              <a:t>981 keV</a:t>
            </a:r>
          </a:p>
        </p:txBody>
      </p:sp>
      <p:sp>
        <p:nvSpPr>
          <p:cNvPr id="77851" name="Text Box 27"/>
          <p:cNvSpPr txBox="1">
            <a:spLocks noChangeArrowheads="1"/>
          </p:cNvSpPr>
          <p:nvPr/>
        </p:nvSpPr>
        <p:spPr bwMode="auto">
          <a:xfrm>
            <a:off x="8316913" y="1196975"/>
            <a:ext cx="935037" cy="306388"/>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rgbClr val="FF0000"/>
                </a:solidFill>
                <a:latin typeface="Times New Roman" pitchFamily="16" charset="0"/>
                <a:cs typeface="Arial" charset="0"/>
              </a:rPr>
              <a:t>1190 keV</a:t>
            </a:r>
          </a:p>
        </p:txBody>
      </p:sp>
      <p:sp>
        <p:nvSpPr>
          <p:cNvPr id="77852" name="Rectangle 28"/>
          <p:cNvSpPr>
            <a:spLocks noChangeArrowheads="1"/>
          </p:cNvSpPr>
          <p:nvPr/>
        </p:nvSpPr>
        <p:spPr bwMode="auto">
          <a:xfrm>
            <a:off x="250825" y="5903913"/>
            <a:ext cx="7058025" cy="287337"/>
          </a:xfrm>
          <a:prstGeom prst="rect">
            <a:avLst/>
          </a:prstGeom>
          <a:noFill/>
          <a:ln w="38160">
            <a:solidFill>
              <a:srgbClr val="FF0000"/>
            </a:solidFill>
            <a:miter lim="800000"/>
            <a:headEnd/>
            <a:tailEnd/>
          </a:ln>
          <a:effectLst>
            <a:outerShdw dist="75597" dir="1064680" algn="ctr" rotWithShape="0">
              <a:srgbClr val="808080">
                <a:alpha val="35036"/>
              </a:srgbClr>
            </a:outerShdw>
          </a:effectLst>
        </p:spPr>
        <p:txBody>
          <a:bodyPr wrap="none" anchor="ctr"/>
          <a:lstStyle/>
          <a:p>
            <a:endParaRPr lang="en-US"/>
          </a:p>
        </p:txBody>
      </p:sp>
      <p:sp>
        <p:nvSpPr>
          <p:cNvPr id="77853" name="Rectangle 29"/>
          <p:cNvSpPr>
            <a:spLocks noChangeArrowheads="1"/>
          </p:cNvSpPr>
          <p:nvPr/>
        </p:nvSpPr>
        <p:spPr bwMode="auto">
          <a:xfrm>
            <a:off x="250825" y="5543550"/>
            <a:ext cx="7058025" cy="288925"/>
          </a:xfrm>
          <a:prstGeom prst="rect">
            <a:avLst/>
          </a:prstGeom>
          <a:noFill/>
          <a:ln w="38160">
            <a:solidFill>
              <a:srgbClr val="660066"/>
            </a:solidFill>
            <a:miter lim="800000"/>
            <a:headEnd/>
            <a:tailEnd/>
          </a:ln>
          <a:effectLst>
            <a:outerShdw dist="75597" dir="1064680" algn="ctr" rotWithShape="0">
              <a:srgbClr val="808080">
                <a:alpha val="35036"/>
              </a:srgbClr>
            </a:outerShdw>
          </a:effectLst>
        </p:spPr>
        <p:txBody>
          <a:bodyPr wrap="none" anchor="ctr"/>
          <a:lstStyle/>
          <a:p>
            <a:endParaRPr lang="en-US"/>
          </a:p>
        </p:txBody>
      </p:sp>
      <p:sp>
        <p:nvSpPr>
          <p:cNvPr id="77854" name="Text Box 30"/>
          <p:cNvSpPr txBox="1">
            <a:spLocks noChangeArrowheads="1"/>
          </p:cNvSpPr>
          <p:nvPr/>
        </p:nvSpPr>
        <p:spPr bwMode="auto">
          <a:xfrm>
            <a:off x="7380288" y="5013325"/>
            <a:ext cx="1763712" cy="1465263"/>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Complex wavefunctions</a:t>
            </a:r>
            <a:br>
              <a:rPr lang="en-US" sz="1800">
                <a:solidFill>
                  <a:srgbClr val="000000"/>
                </a:solidFill>
                <a:ea typeface="ＭＳ Ｐゴシック" charset="0"/>
                <a:cs typeface="ＭＳ Ｐゴシック" charset="0"/>
              </a:rPr>
            </a:br>
            <a:r>
              <a:rPr lang="en-US" sz="1800">
                <a:solidFill>
                  <a:srgbClr val="000000"/>
                </a:solidFill>
                <a:ea typeface="ＭＳ Ｐゴシック" charset="0"/>
                <a:cs typeface="ＭＳ Ｐゴシック" charset="0"/>
              </a:rPr>
              <a:t>small changes in </a:t>
            </a:r>
            <a:r>
              <a:rPr lang="en-US" sz="1800">
                <a:solidFill>
                  <a:srgbClr val="000000"/>
                </a:solidFill>
                <a:latin typeface="Symbol" charset="2"/>
                <a:ea typeface="Symbol" charset="2"/>
                <a:cs typeface="Symbol" charset="2"/>
              </a:rPr>
              <a:t></a:t>
            </a:r>
            <a:r>
              <a:rPr lang="en-US" sz="1800">
                <a:solidFill>
                  <a:srgbClr val="000000"/>
                </a:solidFill>
                <a:ea typeface="ＭＳ Ｐゴシック" charset="0"/>
                <a:cs typeface="ＭＳ Ｐゴシック" charset="0"/>
              </a:rPr>
              <a:t>p3/2 &amp; p1/2</a:t>
            </a:r>
            <a:br>
              <a:rPr lang="en-US" sz="1800">
                <a:solidFill>
                  <a:srgbClr val="000000"/>
                </a:solidFill>
                <a:ea typeface="ＭＳ Ｐゴシック" charset="0"/>
                <a:cs typeface="ＭＳ Ｐゴシック" charset="0"/>
              </a:rPr>
            </a:br>
            <a:r>
              <a:rPr lang="en-US" sz="1800">
                <a:solidFill>
                  <a:srgbClr val="000000"/>
                </a:solidFill>
                <a:ea typeface="ＭＳ Ｐゴシック" charset="0"/>
                <a:cs typeface="ＭＳ Ｐゴシック" charset="0"/>
              </a:rPr>
              <a:t>occupancies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1"/>
          <p:cNvSpPr txBox="1">
            <a:spLocks noChangeArrowheads="1"/>
          </p:cNvSpPr>
          <p:nvPr/>
        </p:nvSpPr>
        <p:spPr bwMode="auto">
          <a:xfrm>
            <a:off x="0" y="-8404"/>
            <a:ext cx="9144000" cy="484188"/>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a:solidFill>
                  <a:srgbClr val="FFFFFF"/>
                </a:solidFill>
                <a:cs typeface="Arial" charset="0"/>
              </a:rPr>
              <a:t>SHAPE TRANSITIONS IN Os ISOTOPES</a:t>
            </a:r>
          </a:p>
        </p:txBody>
      </p:sp>
      <p:sp>
        <p:nvSpPr>
          <p:cNvPr id="79874" name="Rectangle 2"/>
          <p:cNvSpPr>
            <a:spLocks noChangeArrowheads="1"/>
          </p:cNvSpPr>
          <p:nvPr/>
        </p:nvSpPr>
        <p:spPr bwMode="auto">
          <a:xfrm>
            <a:off x="6080125" y="5338763"/>
            <a:ext cx="2754313" cy="306387"/>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hu-HU" sz="1400" dirty="0">
                <a:solidFill>
                  <a:srgbClr val="000000"/>
                </a:solidFill>
                <a:ea typeface="ＭＳ Ｐゴシック" charset="0"/>
                <a:cs typeface="ＭＳ Ｐゴシック" charset="0"/>
              </a:rPr>
              <a:t>P.D. Bond Phys. Lett. 130B, 167</a:t>
            </a:r>
          </a:p>
        </p:txBody>
      </p:sp>
      <p:sp>
        <p:nvSpPr>
          <p:cNvPr id="79875" name="Rectangle 3"/>
          <p:cNvSpPr>
            <a:spLocks noChangeArrowheads="1"/>
          </p:cNvSpPr>
          <p:nvPr/>
        </p:nvSpPr>
        <p:spPr bwMode="auto">
          <a:xfrm>
            <a:off x="6094413" y="5607050"/>
            <a:ext cx="3121025" cy="306388"/>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400">
                <a:solidFill>
                  <a:srgbClr val="000000"/>
                </a:solidFill>
                <a:ea typeface="ＭＳ Ｐゴシック" charset="0"/>
                <a:cs typeface="ＭＳ Ｐゴシック" charset="0"/>
              </a:rPr>
              <a:t>Zs. Podolyàk et al. PRC79, 31305(R)</a:t>
            </a:r>
          </a:p>
        </p:txBody>
      </p:sp>
      <p:sp>
        <p:nvSpPr>
          <p:cNvPr id="79876" name="Rectangle 4"/>
          <p:cNvSpPr>
            <a:spLocks noChangeArrowheads="1"/>
          </p:cNvSpPr>
          <p:nvPr/>
        </p:nvSpPr>
        <p:spPr bwMode="auto">
          <a:xfrm>
            <a:off x="6086475" y="5857875"/>
            <a:ext cx="2766889" cy="309958"/>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400" dirty="0">
                <a:solidFill>
                  <a:srgbClr val="000000"/>
                </a:solidFill>
                <a:ea typeface="ＭＳ Ｐゴシック" charset="0"/>
                <a:cs typeface="ＭＳ Ｐゴシック" charset="0"/>
              </a:rPr>
              <a:t>C. </a:t>
            </a:r>
            <a:r>
              <a:rPr lang="fr-FR" sz="1400" dirty="0" err="1">
                <a:solidFill>
                  <a:srgbClr val="000000"/>
                </a:solidFill>
                <a:ea typeface="ＭＳ Ｐゴシック" charset="0"/>
                <a:cs typeface="ＭＳ Ｐゴシック" charset="0"/>
              </a:rPr>
              <a:t>Wheldon</a:t>
            </a:r>
            <a:r>
              <a:rPr lang="fr-FR" sz="1400" dirty="0">
                <a:solidFill>
                  <a:srgbClr val="000000"/>
                </a:solidFill>
                <a:ea typeface="ＭＳ Ｐゴシック" charset="0"/>
                <a:cs typeface="ＭＳ Ｐゴシック" charset="0"/>
              </a:rPr>
              <a:t> et al. PRC63, 11304</a:t>
            </a:r>
          </a:p>
        </p:txBody>
      </p:sp>
      <p:sp>
        <p:nvSpPr>
          <p:cNvPr id="79877" name="Text Box 5"/>
          <p:cNvSpPr txBox="1">
            <a:spLocks noChangeArrowheads="1"/>
          </p:cNvSpPr>
          <p:nvPr/>
        </p:nvSpPr>
        <p:spPr bwMode="auto">
          <a:xfrm>
            <a:off x="6443663" y="1628775"/>
            <a:ext cx="2859087" cy="581025"/>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600" dirty="0">
                <a:solidFill>
                  <a:srgbClr val="000000"/>
                </a:solidFill>
                <a:ea typeface="ＭＳ Ｐゴシック" charset="0"/>
                <a:cs typeface="ＭＳ Ｐゴシック" charset="0"/>
              </a:rPr>
              <a:t>Energy Density Functionals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600" dirty="0">
                <a:solidFill>
                  <a:srgbClr val="000000"/>
                </a:solidFill>
                <a:ea typeface="ＭＳ Ｐゴシック" charset="0"/>
                <a:cs typeface="ＭＳ Ｐゴシック" charset="0"/>
              </a:rPr>
              <a:t> D. Vretenar (Priv. Comm.)</a:t>
            </a:r>
          </a:p>
        </p:txBody>
      </p:sp>
      <p:sp>
        <p:nvSpPr>
          <p:cNvPr id="79878" name="Text Box 6"/>
          <p:cNvSpPr txBox="1">
            <a:spLocks noChangeArrowheads="1"/>
          </p:cNvSpPr>
          <p:nvPr/>
        </p:nvSpPr>
        <p:spPr bwMode="auto">
          <a:xfrm>
            <a:off x="371475" y="620713"/>
            <a:ext cx="8788400" cy="368300"/>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Ph.R. John, V. Modamio, Zs. Podolyak, C. Wheldon, W. Korten </a:t>
            </a:r>
          </a:p>
        </p:txBody>
      </p:sp>
      <p:sp>
        <p:nvSpPr>
          <p:cNvPr id="79879" name="Text Box 7"/>
          <p:cNvSpPr txBox="1">
            <a:spLocks noChangeArrowheads="1"/>
          </p:cNvSpPr>
          <p:nvPr/>
        </p:nvSpPr>
        <p:spPr bwMode="auto">
          <a:xfrm>
            <a:off x="6365875" y="2205038"/>
            <a:ext cx="2886075" cy="33655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600">
                <a:solidFill>
                  <a:srgbClr val="000000"/>
                </a:solidFill>
                <a:ea typeface="ＭＳ Ｐゴシック" charset="0"/>
                <a:cs typeface="ＭＳ Ｐゴシック" charset="0"/>
              </a:rPr>
              <a:t>Binding energy map βγ plane</a:t>
            </a:r>
          </a:p>
        </p:txBody>
      </p:sp>
      <p:grpSp>
        <p:nvGrpSpPr>
          <p:cNvPr id="2" name="Group 8"/>
          <p:cNvGrpSpPr>
            <a:grpSpLocks/>
          </p:cNvGrpSpPr>
          <p:nvPr/>
        </p:nvGrpSpPr>
        <p:grpSpPr bwMode="auto">
          <a:xfrm>
            <a:off x="-184150" y="981075"/>
            <a:ext cx="6661150" cy="3119438"/>
            <a:chOff x="-114" y="618"/>
            <a:chExt cx="4196" cy="1965"/>
          </a:xfrm>
        </p:grpSpPr>
        <p:grpSp>
          <p:nvGrpSpPr>
            <p:cNvPr id="3" name="Group 9"/>
            <p:cNvGrpSpPr>
              <a:grpSpLocks/>
            </p:cNvGrpSpPr>
            <p:nvPr/>
          </p:nvGrpSpPr>
          <p:grpSpPr bwMode="auto">
            <a:xfrm>
              <a:off x="2" y="618"/>
              <a:ext cx="4080" cy="1965"/>
              <a:chOff x="2" y="618"/>
              <a:chExt cx="4080" cy="1965"/>
            </a:xfrm>
          </p:grpSpPr>
          <p:pic>
            <p:nvPicPr>
              <p:cNvPr id="79882" name="Picture 10"/>
              <p:cNvPicPr>
                <a:picLocks noChangeAspect="1" noChangeArrowheads="1"/>
              </p:cNvPicPr>
              <p:nvPr/>
            </p:nvPicPr>
            <p:blipFill>
              <a:blip r:embed="rId3"/>
              <a:srcRect/>
              <a:stretch>
                <a:fillRect/>
              </a:stretch>
            </p:blipFill>
            <p:spPr bwMode="auto">
              <a:xfrm>
                <a:off x="2" y="618"/>
                <a:ext cx="4041" cy="1965"/>
              </a:xfrm>
              <a:prstGeom prst="rect">
                <a:avLst/>
              </a:prstGeom>
              <a:noFill/>
              <a:ln w="9525">
                <a:noFill/>
                <a:round/>
                <a:headEnd/>
                <a:tailEnd/>
              </a:ln>
              <a:effectLst/>
            </p:spPr>
          </p:pic>
          <p:sp>
            <p:nvSpPr>
              <p:cNvPr id="79883" name="Rectangle 11"/>
              <p:cNvSpPr>
                <a:spLocks noChangeArrowheads="1"/>
              </p:cNvSpPr>
              <p:nvPr/>
            </p:nvSpPr>
            <p:spPr bwMode="auto">
              <a:xfrm>
                <a:off x="2831" y="2411"/>
                <a:ext cx="1251" cy="172"/>
              </a:xfrm>
              <a:prstGeom prst="rect">
                <a:avLst/>
              </a:prstGeom>
              <a:solidFill>
                <a:srgbClr val="FFFFFF"/>
              </a:solidFill>
              <a:ln w="9525">
                <a:noFill/>
                <a:round/>
                <a:headEnd/>
                <a:tailEnd/>
              </a:ln>
              <a:effectLst/>
            </p:spPr>
            <p:txBody>
              <a:bodyPr wrap="none" anchor="ctr"/>
              <a:lstStyle/>
              <a:p>
                <a:endParaRPr lang="en-US"/>
              </a:p>
            </p:txBody>
          </p:sp>
        </p:grpSp>
        <p:sp>
          <p:nvSpPr>
            <p:cNvPr id="79884" name="Rectangle 12"/>
            <p:cNvSpPr>
              <a:spLocks noChangeArrowheads="1"/>
            </p:cNvSpPr>
            <p:nvPr/>
          </p:nvSpPr>
          <p:spPr bwMode="auto">
            <a:xfrm>
              <a:off x="-114" y="711"/>
              <a:ext cx="754" cy="823"/>
            </a:xfrm>
            <a:prstGeom prst="rect">
              <a:avLst/>
            </a:prstGeom>
            <a:solidFill>
              <a:srgbClr val="FFFFFF"/>
            </a:solidFill>
            <a:ln w="9360">
              <a:solidFill>
                <a:srgbClr val="FFFFFF"/>
              </a:solidFill>
              <a:miter lim="800000"/>
              <a:headEnd/>
              <a:tailEnd/>
            </a:ln>
            <a:effectLst/>
          </p:spPr>
          <p:txBody>
            <a:bodyPr wrap="none" anchor="ctr"/>
            <a:lstStyle/>
            <a:p>
              <a:endParaRPr lang="en-US"/>
            </a:p>
          </p:txBody>
        </p:sp>
      </p:grpSp>
      <p:grpSp>
        <p:nvGrpSpPr>
          <p:cNvPr id="4" name="Group 13"/>
          <p:cNvGrpSpPr>
            <a:grpSpLocks/>
          </p:cNvGrpSpPr>
          <p:nvPr/>
        </p:nvGrpSpPr>
        <p:grpSpPr bwMode="auto">
          <a:xfrm>
            <a:off x="6046788" y="2578100"/>
            <a:ext cx="3117850" cy="2349500"/>
            <a:chOff x="3809" y="1624"/>
            <a:chExt cx="1964" cy="1480"/>
          </a:xfrm>
        </p:grpSpPr>
        <p:pic>
          <p:nvPicPr>
            <p:cNvPr id="79886" name="Picture 14"/>
            <p:cNvPicPr>
              <a:picLocks noChangeAspect="1" noChangeArrowheads="1"/>
            </p:cNvPicPr>
            <p:nvPr/>
          </p:nvPicPr>
          <p:blipFill>
            <a:blip r:embed="rId4"/>
            <a:srcRect/>
            <a:stretch>
              <a:fillRect/>
            </a:stretch>
          </p:blipFill>
          <p:spPr bwMode="auto">
            <a:xfrm>
              <a:off x="3809" y="1624"/>
              <a:ext cx="1964" cy="1461"/>
            </a:xfrm>
            <a:prstGeom prst="rect">
              <a:avLst/>
            </a:prstGeom>
            <a:noFill/>
            <a:ln w="9525">
              <a:noFill/>
              <a:round/>
              <a:headEnd/>
              <a:tailEnd/>
            </a:ln>
            <a:effectLst/>
          </p:spPr>
        </p:pic>
        <p:sp>
          <p:nvSpPr>
            <p:cNvPr id="79887" name="Rectangle 15"/>
            <p:cNvSpPr>
              <a:spLocks noChangeArrowheads="1"/>
            </p:cNvSpPr>
            <p:nvPr/>
          </p:nvSpPr>
          <p:spPr bwMode="auto">
            <a:xfrm>
              <a:off x="4886" y="2463"/>
              <a:ext cx="887" cy="641"/>
            </a:xfrm>
            <a:prstGeom prst="rect">
              <a:avLst/>
            </a:prstGeom>
            <a:solidFill>
              <a:srgbClr val="FFFFFF"/>
            </a:solidFill>
            <a:ln w="9360">
              <a:solidFill>
                <a:srgbClr val="FFFFFF"/>
              </a:solidFill>
              <a:miter lim="800000"/>
              <a:headEnd/>
              <a:tailEnd/>
            </a:ln>
            <a:effectLst/>
          </p:spPr>
          <p:txBody>
            <a:bodyPr wrap="none" anchor="ctr"/>
            <a:lstStyle/>
            <a:p>
              <a:endParaRPr lang="en-US"/>
            </a:p>
          </p:txBody>
        </p:sp>
      </p:grpSp>
      <p:pic>
        <p:nvPicPr>
          <p:cNvPr id="79888" name="Picture 16"/>
          <p:cNvPicPr>
            <a:picLocks noChangeAspect="1" noChangeArrowheads="1"/>
          </p:cNvPicPr>
          <p:nvPr/>
        </p:nvPicPr>
        <p:blipFill>
          <a:blip r:embed="rId5"/>
          <a:srcRect/>
          <a:stretch>
            <a:fillRect/>
          </a:stretch>
        </p:blipFill>
        <p:spPr bwMode="auto">
          <a:xfrm>
            <a:off x="-36513" y="4652963"/>
            <a:ext cx="6192838" cy="1655762"/>
          </a:xfrm>
          <a:prstGeom prst="rect">
            <a:avLst/>
          </a:prstGeom>
          <a:noFill/>
          <a:ln w="9525">
            <a:noFill/>
            <a:round/>
            <a:headEnd/>
            <a:tailEnd/>
          </a:ln>
          <a:effectLst/>
        </p:spPr>
      </p:pic>
      <p:sp>
        <p:nvSpPr>
          <p:cNvPr id="18" name="Rectangle 2"/>
          <p:cNvSpPr>
            <a:spLocks noChangeArrowheads="1"/>
          </p:cNvSpPr>
          <p:nvPr/>
        </p:nvSpPr>
        <p:spPr bwMode="auto">
          <a:xfrm>
            <a:off x="457200" y="4572000"/>
            <a:ext cx="826101" cy="309958"/>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smtClean="0">
                <a:solidFill>
                  <a:srgbClr val="000000"/>
                </a:solidFill>
                <a:ea typeface="ＭＳ Ｐゴシック" charset="0"/>
                <a:cs typeface="ＭＳ Ｐゴシック" charset="0"/>
              </a:rPr>
              <a:t>ROTOR</a:t>
            </a:r>
            <a:endParaRPr lang="hu-HU" sz="1400" b="1" dirty="0">
              <a:solidFill>
                <a:srgbClr val="000000"/>
              </a:solidFill>
              <a:ea typeface="ＭＳ Ｐゴシック" charset="0"/>
              <a:cs typeface="ＭＳ Ｐゴシック" charset="0"/>
            </a:endParaRPr>
          </a:p>
        </p:txBody>
      </p:sp>
      <p:sp>
        <p:nvSpPr>
          <p:cNvPr id="19" name="Rectangle 2"/>
          <p:cNvSpPr>
            <a:spLocks noChangeArrowheads="1"/>
          </p:cNvSpPr>
          <p:nvPr/>
        </p:nvSpPr>
        <p:spPr bwMode="auto">
          <a:xfrm>
            <a:off x="457200" y="5572087"/>
            <a:ext cx="874255" cy="371513"/>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smtClean="0">
                <a:solidFill>
                  <a:srgbClr val="000000"/>
                </a:solidFill>
                <a:latin typeface="GreekC" pitchFamily="2" charset="0"/>
                <a:ea typeface="ＭＳ Ｐゴシック" charset="0"/>
                <a:cs typeface="GreekC" pitchFamily="2" charset="0"/>
              </a:rPr>
              <a:t>g</a:t>
            </a:r>
            <a:r>
              <a:rPr lang="en-US" sz="1400" b="1" dirty="0" smtClean="0">
                <a:solidFill>
                  <a:srgbClr val="000000"/>
                </a:solidFill>
                <a:ea typeface="ＭＳ Ｐゴシック" charset="0"/>
                <a:cs typeface="ＭＳ Ｐゴシック" charset="0"/>
              </a:rPr>
              <a:t> SOFT</a:t>
            </a:r>
            <a:endParaRPr lang="hu-HU" sz="1400" b="1" dirty="0">
              <a:solidFill>
                <a:srgbClr val="000000"/>
              </a:solidFill>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MG_9304_HDR_02-1.jpg"/>
          <p:cNvPicPr>
            <a:picLocks noChangeAspect="1"/>
          </p:cNvPicPr>
          <p:nvPr/>
        </p:nvPicPr>
        <p:blipFill>
          <a:blip r:embed="rId3" cstate="print"/>
          <a:stretch>
            <a:fillRect/>
          </a:stretch>
        </p:blipFill>
        <p:spPr>
          <a:xfrm>
            <a:off x="0" y="609600"/>
            <a:ext cx="9144000" cy="6096000"/>
          </a:xfrm>
          <a:prstGeom prst="rect">
            <a:avLst/>
          </a:prstGeom>
          <a:ln>
            <a:solidFill>
              <a:schemeClr val="bg1">
                <a:lumMod val="95000"/>
              </a:schemeClr>
            </a:solidFill>
          </a:ln>
          <a:effectLst>
            <a:softEdge rad="112500"/>
          </a:effectLst>
        </p:spPr>
      </p:pic>
      <p:sp>
        <p:nvSpPr>
          <p:cNvPr id="3" name="Text Box 2"/>
          <p:cNvSpPr txBox="1">
            <a:spLocks noChangeArrowheads="1"/>
          </p:cNvSpPr>
          <p:nvPr/>
        </p:nvSpPr>
        <p:spPr bwMode="auto">
          <a:xfrm>
            <a:off x="0" y="0"/>
            <a:ext cx="9144000" cy="540790"/>
          </a:xfrm>
          <a:prstGeom prst="rect">
            <a:avLst/>
          </a:prstGeom>
          <a:solidFill>
            <a:srgbClr val="000000"/>
          </a:solidFill>
          <a:ln w="9525">
            <a:noFill/>
            <a:round/>
            <a:headEnd/>
            <a:tailEnd/>
          </a:ln>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a:solidFill>
                  <a:srgbClr val="FFFFFF"/>
                </a:solidFill>
                <a:ea typeface="ＭＳ Ｐゴシック" charset="0"/>
                <a:cs typeface="ＭＳ Ｐゴシック" charset="0"/>
              </a:rPr>
              <a:t>The first implementation of </a:t>
            </a:r>
            <a:r>
              <a:rPr lang="en-US" sz="2900" b="1" dirty="0" smtClean="0">
                <a:solidFill>
                  <a:srgbClr val="FFFFFF"/>
                </a:solidFill>
                <a:ea typeface="ＭＳ Ｐゴシック" charset="0"/>
                <a:cs typeface="ＭＳ Ｐゴシック" charset="0"/>
              </a:rPr>
              <a:t>AGATA </a:t>
            </a:r>
            <a:r>
              <a:rPr lang="en-US" sz="2900" b="1" dirty="0">
                <a:solidFill>
                  <a:srgbClr val="FFFFFF"/>
                </a:solidFill>
                <a:ea typeface="ＭＳ Ｐゴシック" charset="0"/>
                <a:cs typeface="ＭＳ Ｐゴシック" charset="0"/>
              </a:rPr>
              <a:t>installed at LNL </a:t>
            </a:r>
          </a:p>
        </p:txBody>
      </p:sp>
      <p:sp>
        <p:nvSpPr>
          <p:cNvPr id="7" name="Text Box 7"/>
          <p:cNvSpPr txBox="1">
            <a:spLocks noChangeArrowheads="1"/>
          </p:cNvSpPr>
          <p:nvPr/>
        </p:nvSpPr>
        <p:spPr bwMode="auto">
          <a:xfrm>
            <a:off x="2133600" y="6317954"/>
            <a:ext cx="914400" cy="463846"/>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s-ES" b="1" i="1" dirty="0">
                <a:solidFill>
                  <a:srgbClr val="000000"/>
                </a:solidFill>
                <a:latin typeface="Symbol" charset="2"/>
                <a:ea typeface="ＭＳ Ｐゴシック" charset="0"/>
                <a:cs typeface="ＭＳ Ｐゴシック" charset="0"/>
              </a:rPr>
              <a:t></a:t>
            </a:r>
            <a:r>
              <a:rPr lang="es-ES" b="1" dirty="0">
                <a:solidFill>
                  <a:srgbClr val="000000"/>
                </a:solidFill>
                <a:latin typeface="Symbol" charset="2"/>
                <a:ea typeface="ＭＳ Ｐゴシック" charset="0"/>
                <a:cs typeface="ＭＳ Ｐゴシック" charset="0"/>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0" y="-6816"/>
            <a:ext cx="9144000" cy="538162"/>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a:solidFill>
                  <a:srgbClr val="FFFFFF"/>
                </a:solidFill>
                <a:cs typeface="Arial" charset="0"/>
              </a:rPr>
              <a:t>FIRST EVIDENCE OF </a:t>
            </a:r>
            <a:r>
              <a:rPr lang="it-IT" sz="2900" b="1" baseline="30000">
                <a:solidFill>
                  <a:srgbClr val="FFFFFF"/>
                </a:solidFill>
                <a:cs typeface="Arial" charset="0"/>
              </a:rPr>
              <a:t>196</a:t>
            </a:r>
            <a:r>
              <a:rPr lang="it-IT" sz="2900" b="1">
                <a:solidFill>
                  <a:srgbClr val="FFFFFF"/>
                </a:solidFill>
                <a:cs typeface="Arial" charset="0"/>
              </a:rPr>
              <a:t>Os</a:t>
            </a:r>
          </a:p>
        </p:txBody>
      </p:sp>
      <p:sp>
        <p:nvSpPr>
          <p:cNvPr id="80898" name="Text Box 2"/>
          <p:cNvSpPr txBox="1">
            <a:spLocks noChangeArrowheads="1"/>
          </p:cNvSpPr>
          <p:nvPr/>
        </p:nvSpPr>
        <p:spPr bwMode="auto">
          <a:xfrm>
            <a:off x="539750" y="1268413"/>
            <a:ext cx="2898775" cy="642937"/>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ea typeface="ＭＳ Ｐゴシック" charset="0"/>
                <a:cs typeface="ＭＳ Ｐゴシック" charset="0"/>
              </a:rPr>
              <a:t>BLF: β~10% FWHM: 0.5%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ea typeface="ＭＳ Ｐゴシック" charset="0"/>
                <a:cs typeface="ＭＳ Ｐゴシック" charset="0"/>
              </a:rPr>
              <a:t>TLF: β~3%   FWHM: 1.8%</a:t>
            </a:r>
          </a:p>
        </p:txBody>
      </p:sp>
      <p:sp>
        <p:nvSpPr>
          <p:cNvPr id="80899" name="Rectangle 3"/>
          <p:cNvSpPr>
            <a:spLocks noChangeArrowheads="1"/>
          </p:cNvSpPr>
          <p:nvPr/>
        </p:nvSpPr>
        <p:spPr bwMode="auto">
          <a:xfrm>
            <a:off x="250825" y="836613"/>
            <a:ext cx="5138738" cy="377825"/>
          </a:xfrm>
          <a:prstGeom prst="rect">
            <a:avLst/>
          </a:prstGeom>
          <a:noFill/>
          <a:ln w="9525">
            <a:noFill/>
            <a:round/>
            <a:headEnd/>
            <a:tailEnd/>
          </a:ln>
          <a:effectLst/>
        </p:spPr>
        <p:txBody>
          <a:bodyPr lIns="90000" tIns="46800" rIns="90000" bIns="46800">
            <a:spAutoFit/>
          </a:bodyPr>
          <a:lstStyle/>
          <a:p>
            <a:pPr marL="107950">
              <a:lnSpc>
                <a:spcPct val="93000"/>
              </a:lnSpc>
              <a:spcAft>
                <a:spcPts val="1425"/>
              </a:spcAft>
              <a:buClrTx/>
              <a:buFontTx/>
              <a:buNone/>
              <a:tabLst>
                <a:tab pos="107950" algn="l"/>
                <a:tab pos="565150" algn="l"/>
                <a:tab pos="1022350" algn="l"/>
                <a:tab pos="1479550" algn="l"/>
                <a:tab pos="1936750" algn="l"/>
                <a:tab pos="2393950" algn="l"/>
                <a:tab pos="2851150" algn="l"/>
                <a:tab pos="3308350" algn="l"/>
                <a:tab pos="3765550" algn="l"/>
                <a:tab pos="4222750" algn="l"/>
                <a:tab pos="4679950" algn="l"/>
                <a:tab pos="5137150" algn="l"/>
                <a:tab pos="5594350" algn="l"/>
                <a:tab pos="6051550" algn="l"/>
                <a:tab pos="6508750" algn="l"/>
                <a:tab pos="6965950" algn="l"/>
                <a:tab pos="7423150" algn="l"/>
                <a:tab pos="7880350" algn="l"/>
                <a:tab pos="8337550" algn="l"/>
                <a:tab pos="8794750" algn="l"/>
                <a:tab pos="9251950" algn="l"/>
              </a:tabLst>
            </a:pPr>
            <a:r>
              <a:rPr lang="en-GB" sz="2000" baseline="30000">
                <a:solidFill>
                  <a:srgbClr val="000000"/>
                </a:solidFill>
                <a:latin typeface="Calibri" charset="0"/>
                <a:ea typeface="ＭＳ Ｐゴシック" charset="0"/>
                <a:cs typeface="ＭＳ Ｐゴシック" charset="0"/>
              </a:rPr>
              <a:t>82</a:t>
            </a:r>
            <a:r>
              <a:rPr lang="en-GB" sz="2000">
                <a:solidFill>
                  <a:srgbClr val="000000"/>
                </a:solidFill>
                <a:latin typeface="Calibri" charset="0"/>
                <a:ea typeface="ＭＳ Ｐゴシック" charset="0"/>
                <a:cs typeface="ＭＳ Ｐゴシック" charset="0"/>
              </a:rPr>
              <a:t>Se + </a:t>
            </a:r>
            <a:r>
              <a:rPr lang="en-GB" sz="2000" baseline="30000">
                <a:solidFill>
                  <a:srgbClr val="000000"/>
                </a:solidFill>
                <a:latin typeface="Calibri" charset="0"/>
                <a:ea typeface="ＭＳ Ｐゴシック" charset="0"/>
                <a:cs typeface="ＭＳ Ｐゴシック" charset="0"/>
              </a:rPr>
              <a:t>198</a:t>
            </a:r>
            <a:r>
              <a:rPr lang="en-GB" sz="2000">
                <a:solidFill>
                  <a:srgbClr val="000000"/>
                </a:solidFill>
                <a:latin typeface="Calibri" charset="0"/>
                <a:ea typeface="ＭＳ Ｐゴシック" charset="0"/>
                <a:cs typeface="ＭＳ Ｐゴシック" charset="0"/>
              </a:rPr>
              <a:t>Pt (2mg/cm</a:t>
            </a:r>
            <a:r>
              <a:rPr lang="en-GB" sz="2000" baseline="30000">
                <a:solidFill>
                  <a:srgbClr val="000000"/>
                </a:solidFill>
                <a:latin typeface="Calibri" charset="0"/>
                <a:ea typeface="ＭＳ Ｐゴシック" charset="0"/>
                <a:cs typeface="ＭＳ Ｐゴシック" charset="0"/>
              </a:rPr>
              <a:t>2</a:t>
            </a:r>
            <a:r>
              <a:rPr lang="en-GB" sz="2000">
                <a:solidFill>
                  <a:srgbClr val="000000"/>
                </a:solidFill>
                <a:latin typeface="Calibri" charset="0"/>
                <a:ea typeface="ＭＳ Ｐゴシック" charset="0"/>
                <a:cs typeface="ＭＳ Ｐゴシック" charset="0"/>
              </a:rPr>
              <a:t>) at 426 MeV</a:t>
            </a:r>
          </a:p>
        </p:txBody>
      </p:sp>
      <p:pic>
        <p:nvPicPr>
          <p:cNvPr id="80900" name="Picture 4"/>
          <p:cNvPicPr>
            <a:picLocks noChangeAspect="1" noChangeArrowheads="1"/>
          </p:cNvPicPr>
          <p:nvPr/>
        </p:nvPicPr>
        <p:blipFill>
          <a:blip r:embed="rId3"/>
          <a:srcRect/>
          <a:stretch>
            <a:fillRect/>
          </a:stretch>
        </p:blipFill>
        <p:spPr bwMode="auto">
          <a:xfrm>
            <a:off x="101600" y="3429000"/>
            <a:ext cx="8863013" cy="3517900"/>
          </a:xfrm>
          <a:prstGeom prst="rect">
            <a:avLst/>
          </a:prstGeom>
          <a:noFill/>
          <a:ln w="9525">
            <a:noFill/>
            <a:round/>
            <a:headEnd/>
            <a:tailEnd/>
          </a:ln>
          <a:effectLst/>
        </p:spPr>
      </p:pic>
      <p:sp>
        <p:nvSpPr>
          <p:cNvPr id="80901" name="Text Box 5"/>
          <p:cNvSpPr txBox="1">
            <a:spLocks noChangeArrowheads="1"/>
          </p:cNvSpPr>
          <p:nvPr/>
        </p:nvSpPr>
        <p:spPr bwMode="auto">
          <a:xfrm>
            <a:off x="4763" y="6470650"/>
            <a:ext cx="3743325" cy="36830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ea typeface="ＭＳ Ｐゴシック" charset="0"/>
                <a:cs typeface="ＭＳ Ｐゴシック" charset="0"/>
              </a:rPr>
              <a:t>Analysis by P.R. John</a:t>
            </a:r>
          </a:p>
        </p:txBody>
      </p:sp>
      <p:pic>
        <p:nvPicPr>
          <p:cNvPr id="80902" name="Picture 6"/>
          <p:cNvPicPr>
            <a:picLocks noChangeAspect="1" noChangeArrowheads="1"/>
          </p:cNvPicPr>
          <p:nvPr/>
        </p:nvPicPr>
        <p:blipFill>
          <a:blip r:embed="rId4"/>
          <a:srcRect/>
          <a:stretch>
            <a:fillRect/>
          </a:stretch>
        </p:blipFill>
        <p:spPr bwMode="auto">
          <a:xfrm>
            <a:off x="-6350" y="1844675"/>
            <a:ext cx="5151438" cy="1655763"/>
          </a:xfrm>
          <a:prstGeom prst="rect">
            <a:avLst/>
          </a:prstGeom>
          <a:noFill/>
          <a:ln w="9525">
            <a:noFill/>
            <a:round/>
            <a:headEnd/>
            <a:tailEnd/>
          </a:ln>
          <a:effectLst/>
        </p:spPr>
      </p:pic>
      <p:pic>
        <p:nvPicPr>
          <p:cNvPr id="80903" name="Picture 7"/>
          <p:cNvPicPr>
            <a:picLocks noChangeAspect="1" noChangeArrowheads="1"/>
          </p:cNvPicPr>
          <p:nvPr/>
        </p:nvPicPr>
        <p:blipFill>
          <a:blip r:embed="rId5"/>
          <a:srcRect/>
          <a:stretch>
            <a:fillRect/>
          </a:stretch>
        </p:blipFill>
        <p:spPr bwMode="auto">
          <a:xfrm>
            <a:off x="6084888" y="2459038"/>
            <a:ext cx="1871662" cy="1114425"/>
          </a:xfrm>
          <a:prstGeom prst="rect">
            <a:avLst/>
          </a:prstGeom>
          <a:noFill/>
          <a:ln w="9525">
            <a:noFill/>
            <a:round/>
            <a:headEnd/>
            <a:tailEnd/>
          </a:ln>
          <a:effectLst/>
        </p:spPr>
      </p:pic>
      <p:pic>
        <p:nvPicPr>
          <p:cNvPr id="80904" name="Picture 8"/>
          <p:cNvPicPr>
            <a:picLocks noChangeAspect="1" noChangeArrowheads="1"/>
          </p:cNvPicPr>
          <p:nvPr/>
        </p:nvPicPr>
        <p:blipFill>
          <a:blip r:embed="rId6"/>
          <a:srcRect/>
          <a:stretch>
            <a:fillRect/>
          </a:stretch>
        </p:blipFill>
        <p:spPr bwMode="auto">
          <a:xfrm>
            <a:off x="5435600" y="765175"/>
            <a:ext cx="3019425" cy="17430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0" y="1036638"/>
            <a:ext cx="9331325" cy="622300"/>
          </a:xfrm>
          <a:prstGeom prst="rect">
            <a:avLst/>
          </a:prstGeom>
          <a:solidFill>
            <a:srgbClr val="FFFFFF"/>
          </a:solidFill>
          <a:ln w="9525">
            <a:noFill/>
            <a:round/>
            <a:headEnd/>
            <a:tailEnd/>
          </a:ln>
          <a:effectLst/>
        </p:spPr>
        <p:txBody>
          <a:bodyPr wrap="none" anchor="ctr"/>
          <a:lstStyle/>
          <a:p>
            <a:endParaRPr lang="en-US"/>
          </a:p>
        </p:txBody>
      </p:sp>
      <p:pic>
        <p:nvPicPr>
          <p:cNvPr id="81922" name="Picture 2"/>
          <p:cNvPicPr>
            <a:picLocks noChangeAspect="1" noChangeArrowheads="1"/>
          </p:cNvPicPr>
          <p:nvPr/>
        </p:nvPicPr>
        <p:blipFill>
          <a:blip r:embed="rId3"/>
          <a:srcRect/>
          <a:stretch>
            <a:fillRect/>
          </a:stretch>
        </p:blipFill>
        <p:spPr bwMode="auto">
          <a:xfrm>
            <a:off x="0" y="1658938"/>
            <a:ext cx="9142413" cy="5105400"/>
          </a:xfrm>
          <a:prstGeom prst="rect">
            <a:avLst/>
          </a:prstGeom>
          <a:noFill/>
          <a:ln w="9525">
            <a:noFill/>
            <a:round/>
            <a:headEnd/>
            <a:tailEnd/>
          </a:ln>
          <a:effectLst/>
        </p:spPr>
      </p:pic>
      <p:sp>
        <p:nvSpPr>
          <p:cNvPr id="81923" name="Text Box 3"/>
          <p:cNvSpPr txBox="1">
            <a:spLocks noChangeArrowheads="1"/>
          </p:cNvSpPr>
          <p:nvPr/>
        </p:nvSpPr>
        <p:spPr bwMode="auto">
          <a:xfrm>
            <a:off x="0" y="-7938"/>
            <a:ext cx="9123363" cy="1163638"/>
          </a:xfrm>
          <a:prstGeom prst="rect">
            <a:avLst/>
          </a:prstGeom>
          <a:noFill/>
          <a:ln w="9525">
            <a:noFill/>
            <a:round/>
            <a:headEnd/>
            <a:tailEnd/>
          </a:ln>
          <a:effectLst/>
        </p:spPr>
        <p:txBody>
          <a:bodyPr lIns="0" tIns="32760" rIns="0" bIns="0" anchor="ctr"/>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a:solidFill>
                  <a:srgbClr val="FFFFFF"/>
                </a:solidFill>
                <a:latin typeface="Bitstream Vera Sans" pitchFamily="32" charset="0"/>
                <a:ea typeface="ＭＳ Ｐゴシック" charset="0"/>
                <a:cs typeface="ＭＳ Ｐゴシック" charset="0"/>
              </a:rPr>
              <a:t>COULEX </a:t>
            </a:r>
            <a:r>
              <a:rPr lang="en-US" sz="3300" b="1" baseline="33000">
                <a:solidFill>
                  <a:srgbClr val="FFFFFF"/>
                </a:solidFill>
                <a:latin typeface="Bitstream Vera Sans" pitchFamily="32" charset="0"/>
                <a:ea typeface="ＭＳ Ｐゴシック" charset="0"/>
                <a:cs typeface="ＭＳ Ｐゴシック" charset="0"/>
              </a:rPr>
              <a:t>42</a:t>
            </a:r>
            <a:r>
              <a:rPr lang="en-US" sz="3300" b="1">
                <a:solidFill>
                  <a:srgbClr val="FFFFFF"/>
                </a:solidFill>
                <a:latin typeface="Bitstream Vera Sans" pitchFamily="32" charset="0"/>
                <a:ea typeface="ＭＳ Ｐゴシック" charset="0"/>
                <a:cs typeface="ＭＳ Ｐゴシック" charset="0"/>
              </a:rPr>
              <a:t>Ca (</a:t>
            </a:r>
            <a:r>
              <a:rPr lang="en-US" sz="3300">
                <a:solidFill>
                  <a:srgbClr val="FFFFFF"/>
                </a:solidFill>
                <a:latin typeface="Symbol" charset="2"/>
                <a:ea typeface="ＭＳ Ｐゴシック" charset="0"/>
                <a:cs typeface="ＭＳ Ｐゴシック" charset="0"/>
              </a:rPr>
              <a:t></a:t>
            </a:r>
            <a:r>
              <a:rPr lang="en-US" sz="3300" b="1">
                <a:solidFill>
                  <a:srgbClr val="FFFFFF"/>
                </a:solidFill>
                <a:latin typeface="Bitstream Vera Sans" pitchFamily="32" charset="0"/>
                <a:ea typeface="ＭＳ Ｐゴシック" charset="0"/>
                <a:cs typeface="ＭＳ Ｐゴシック" charset="0"/>
              </a:rPr>
              <a:t> spectrum </a:t>
            </a:r>
            <a:r>
              <a:rPr lang="en-US" sz="3300" b="1" baseline="33000">
                <a:solidFill>
                  <a:srgbClr val="FFFFFF"/>
                </a:solidFill>
                <a:latin typeface="Bitstream Vera Sans" pitchFamily="32" charset="0"/>
                <a:ea typeface="ＭＳ Ｐゴシック" charset="0"/>
                <a:cs typeface="ＭＳ Ｐゴシック" charset="0"/>
              </a:rPr>
              <a:t>42</a:t>
            </a:r>
            <a:r>
              <a:rPr lang="en-US" sz="3300" b="1">
                <a:solidFill>
                  <a:srgbClr val="FFFFFF"/>
                </a:solidFill>
                <a:latin typeface="Bitstream Vera Sans" pitchFamily="32" charset="0"/>
                <a:ea typeface="ＭＳ Ｐゴシック" charset="0"/>
                <a:cs typeface="ＭＳ Ｐゴシック" charset="0"/>
              </a:rPr>
              <a:t>Ca+</a:t>
            </a:r>
            <a:r>
              <a:rPr lang="en-US" sz="3300" b="1" baseline="33000">
                <a:solidFill>
                  <a:srgbClr val="FFFFFF"/>
                </a:solidFill>
                <a:latin typeface="Bitstream Vera Sans" pitchFamily="32" charset="0"/>
                <a:ea typeface="ＭＳ Ｐゴシック" charset="0"/>
                <a:cs typeface="ＭＳ Ｐゴシック" charset="0"/>
              </a:rPr>
              <a:t>208</a:t>
            </a:r>
            <a:r>
              <a:rPr lang="en-US" sz="3300" b="1">
                <a:solidFill>
                  <a:srgbClr val="FFFFFF"/>
                </a:solidFill>
                <a:latin typeface="Bitstream Vera Sans" pitchFamily="32" charset="0"/>
                <a:ea typeface="ＭＳ Ｐゴシック" charset="0"/>
                <a:cs typeface="ＭＳ Ｐゴシック" charset="0"/>
              </a:rPr>
              <a:t>Pb) </a:t>
            </a:r>
          </a:p>
        </p:txBody>
      </p:sp>
      <p:sp>
        <p:nvSpPr>
          <p:cNvPr id="81924" name="Text Box 4"/>
          <p:cNvSpPr txBox="1">
            <a:spLocks noChangeArrowheads="1"/>
          </p:cNvSpPr>
          <p:nvPr/>
        </p:nvSpPr>
        <p:spPr bwMode="auto">
          <a:xfrm>
            <a:off x="6427788" y="5702300"/>
            <a:ext cx="830262" cy="311150"/>
          </a:xfrm>
          <a:prstGeom prst="rect">
            <a:avLst/>
          </a:prstGeom>
          <a:solidFill>
            <a:srgbClr val="FFFFFF"/>
          </a:solidFill>
          <a:ln w="9525">
            <a:noFill/>
            <a:round/>
            <a:headEnd/>
            <a:tailEnd/>
          </a:ln>
          <a:effectLst/>
        </p:spPr>
        <p:txBody>
          <a:bodyPr lIns="81720" tIns="40680" rIns="81720" bIns="40680"/>
          <a:lstStyle/>
          <a:p>
            <a:pPr algn="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ＭＳ Ｐゴシック" charset="0"/>
                <a:cs typeface="ＭＳ Ｐゴシック" charset="0"/>
              </a:rPr>
              <a:t>2424</a:t>
            </a:r>
          </a:p>
        </p:txBody>
      </p:sp>
      <p:sp>
        <p:nvSpPr>
          <p:cNvPr id="81925" name="Text Box 5"/>
          <p:cNvSpPr txBox="1">
            <a:spLocks noChangeArrowheads="1"/>
          </p:cNvSpPr>
          <p:nvPr/>
        </p:nvSpPr>
        <p:spPr bwMode="auto">
          <a:xfrm>
            <a:off x="2695575" y="5391150"/>
            <a:ext cx="622300" cy="312738"/>
          </a:xfrm>
          <a:prstGeom prst="rect">
            <a:avLst/>
          </a:prstGeom>
          <a:solidFill>
            <a:srgbClr val="FFFFFF"/>
          </a:solidFill>
          <a:ln w="9525">
            <a:noFill/>
            <a:round/>
            <a:headEnd/>
            <a:tailEnd/>
          </a:ln>
          <a:effectLst/>
        </p:spPr>
        <p:txBody>
          <a:bodyPr lIns="81720" tIns="40680" rIns="81720" bIns="40680"/>
          <a:lstStyle/>
          <a:p>
            <a:pPr algn="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ＭＳ Ｐゴシック" charset="0"/>
                <a:cs typeface="ＭＳ Ｐゴシック" charset="0"/>
              </a:rPr>
              <a:t>899</a:t>
            </a:r>
          </a:p>
        </p:txBody>
      </p:sp>
      <p:sp>
        <p:nvSpPr>
          <p:cNvPr id="81926" name="Rectangle 6"/>
          <p:cNvSpPr>
            <a:spLocks noChangeArrowheads="1"/>
          </p:cNvSpPr>
          <p:nvPr/>
        </p:nvSpPr>
        <p:spPr bwMode="auto">
          <a:xfrm>
            <a:off x="1244600" y="3111500"/>
            <a:ext cx="622300" cy="1036638"/>
          </a:xfrm>
          <a:prstGeom prst="rect">
            <a:avLst/>
          </a:prstGeom>
          <a:solidFill>
            <a:srgbClr val="FFFFFF"/>
          </a:solidFill>
          <a:ln w="9525">
            <a:noFill/>
            <a:round/>
            <a:headEnd/>
            <a:tailEnd/>
          </a:ln>
          <a:effectLst/>
        </p:spPr>
        <p:txBody>
          <a:bodyPr wrap="none" anchor="ctr"/>
          <a:lstStyle/>
          <a:p>
            <a:endParaRPr lang="en-US"/>
          </a:p>
        </p:txBody>
      </p:sp>
      <p:sp>
        <p:nvSpPr>
          <p:cNvPr id="81927" name="Rectangle 7"/>
          <p:cNvSpPr>
            <a:spLocks noChangeArrowheads="1"/>
          </p:cNvSpPr>
          <p:nvPr/>
        </p:nvSpPr>
        <p:spPr bwMode="auto">
          <a:xfrm>
            <a:off x="5599113" y="5664200"/>
            <a:ext cx="1036637" cy="622300"/>
          </a:xfrm>
          <a:prstGeom prst="rect">
            <a:avLst/>
          </a:prstGeom>
          <a:solidFill>
            <a:srgbClr val="FFFFFF"/>
          </a:solidFill>
          <a:ln w="9525">
            <a:noFill/>
            <a:round/>
            <a:headEnd/>
            <a:tailEnd/>
          </a:ln>
          <a:effectLst/>
        </p:spPr>
        <p:txBody>
          <a:bodyPr wrap="none" anchor="ctr"/>
          <a:lstStyle/>
          <a:p>
            <a:endParaRPr lang="en-US"/>
          </a:p>
        </p:txBody>
      </p:sp>
      <p:sp>
        <p:nvSpPr>
          <p:cNvPr id="81928" name="Rectangle 8"/>
          <p:cNvSpPr>
            <a:spLocks noChangeArrowheads="1"/>
          </p:cNvSpPr>
          <p:nvPr/>
        </p:nvSpPr>
        <p:spPr bwMode="auto">
          <a:xfrm>
            <a:off x="1558925" y="3644900"/>
            <a:ext cx="166688" cy="1036638"/>
          </a:xfrm>
          <a:prstGeom prst="rect">
            <a:avLst/>
          </a:prstGeom>
          <a:solidFill>
            <a:srgbClr val="FFFFFF"/>
          </a:solidFill>
          <a:ln w="9525">
            <a:noFill/>
            <a:round/>
            <a:headEnd/>
            <a:tailEnd/>
          </a:ln>
          <a:effectLst/>
        </p:spPr>
        <p:txBody>
          <a:bodyPr wrap="none" anchor="ctr"/>
          <a:lstStyle/>
          <a:p>
            <a:endParaRPr lang="en-US"/>
          </a:p>
        </p:txBody>
      </p:sp>
      <p:sp>
        <p:nvSpPr>
          <p:cNvPr id="81929" name="Rectangle 9"/>
          <p:cNvSpPr>
            <a:spLocks noChangeArrowheads="1"/>
          </p:cNvSpPr>
          <p:nvPr/>
        </p:nvSpPr>
        <p:spPr bwMode="auto">
          <a:xfrm>
            <a:off x="1493838" y="4976813"/>
            <a:ext cx="165100" cy="1101725"/>
          </a:xfrm>
          <a:prstGeom prst="rect">
            <a:avLst/>
          </a:prstGeom>
          <a:solidFill>
            <a:srgbClr val="FFFFFF"/>
          </a:solidFill>
          <a:ln w="9525">
            <a:noFill/>
            <a:round/>
            <a:headEnd/>
            <a:tailEnd/>
          </a:ln>
          <a:effectLst/>
        </p:spPr>
        <p:txBody>
          <a:bodyPr wrap="none" anchor="ctr"/>
          <a:lstStyle/>
          <a:p>
            <a:endParaRPr lang="en-US"/>
          </a:p>
        </p:txBody>
      </p:sp>
      <p:sp>
        <p:nvSpPr>
          <p:cNvPr id="81930" name="Rectangle 10"/>
          <p:cNvSpPr>
            <a:spLocks noChangeArrowheads="1"/>
          </p:cNvSpPr>
          <p:nvPr/>
        </p:nvSpPr>
        <p:spPr bwMode="auto">
          <a:xfrm>
            <a:off x="1558925" y="3971925"/>
            <a:ext cx="100013" cy="1036638"/>
          </a:xfrm>
          <a:prstGeom prst="rect">
            <a:avLst/>
          </a:prstGeom>
          <a:solidFill>
            <a:srgbClr val="FFFFFF"/>
          </a:solidFill>
          <a:ln w="9525">
            <a:noFill/>
            <a:round/>
            <a:headEnd/>
            <a:tailEnd/>
          </a:ln>
          <a:effectLst/>
        </p:spPr>
        <p:txBody>
          <a:bodyPr wrap="none" anchor="ctr"/>
          <a:lstStyle/>
          <a:p>
            <a:endParaRPr lang="en-US"/>
          </a:p>
        </p:txBody>
      </p:sp>
      <p:pic>
        <p:nvPicPr>
          <p:cNvPr id="81931" name="Picture 11"/>
          <p:cNvPicPr>
            <a:picLocks noChangeAspect="1" noChangeArrowheads="1"/>
          </p:cNvPicPr>
          <p:nvPr/>
        </p:nvPicPr>
        <p:blipFill>
          <a:blip r:embed="rId4"/>
          <a:srcRect/>
          <a:stretch>
            <a:fillRect/>
          </a:stretch>
        </p:blipFill>
        <p:spPr bwMode="auto">
          <a:xfrm>
            <a:off x="5805488" y="1036638"/>
            <a:ext cx="3111500" cy="4562475"/>
          </a:xfrm>
          <a:prstGeom prst="rect">
            <a:avLst/>
          </a:prstGeom>
          <a:noFill/>
          <a:ln w="9525">
            <a:noFill/>
            <a:round/>
            <a:headEnd/>
            <a:tailEnd/>
          </a:ln>
          <a:effectLst/>
        </p:spPr>
      </p:pic>
      <p:pic>
        <p:nvPicPr>
          <p:cNvPr id="81932" name="Picture 12"/>
          <p:cNvPicPr>
            <a:picLocks noChangeAspect="1" noChangeArrowheads="1"/>
          </p:cNvPicPr>
          <p:nvPr/>
        </p:nvPicPr>
        <p:blipFill>
          <a:blip r:embed="rId5"/>
          <a:srcRect/>
          <a:stretch>
            <a:fillRect/>
          </a:stretch>
        </p:blipFill>
        <p:spPr bwMode="auto">
          <a:xfrm>
            <a:off x="1692275" y="1052513"/>
            <a:ext cx="2311400" cy="1296987"/>
          </a:xfrm>
          <a:prstGeom prst="rect">
            <a:avLst/>
          </a:prstGeom>
          <a:noFill/>
          <a:ln w="9525">
            <a:noFill/>
            <a:round/>
            <a:headEnd/>
            <a:tailEnd/>
          </a:ln>
          <a:effectLst/>
        </p:spPr>
      </p:pic>
      <p:sp>
        <p:nvSpPr>
          <p:cNvPr id="81933" name="Text Box 13"/>
          <p:cNvSpPr txBox="1">
            <a:spLocks noChangeArrowheads="1"/>
          </p:cNvSpPr>
          <p:nvPr/>
        </p:nvSpPr>
        <p:spPr bwMode="auto">
          <a:xfrm>
            <a:off x="4427538" y="1052513"/>
            <a:ext cx="3429000" cy="863600"/>
          </a:xfrm>
          <a:prstGeom prst="rect">
            <a:avLst/>
          </a:prstGeom>
          <a:noFill/>
          <a:ln w="9525">
            <a:noFill/>
            <a:round/>
            <a:headEnd/>
            <a:tailEnd/>
          </a:ln>
          <a:effectLst/>
        </p:spPr>
        <p:txBody>
          <a:bodyPr lIns="81720" tIns="40680" rIns="81720" bIns="4068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80"/>
                </a:solidFill>
                <a:ea typeface="ＭＳ Ｐゴシック" charset="0"/>
                <a:cs typeface="ＭＳ Ｐゴシック" charset="0"/>
              </a:rPr>
              <a:t>K. Hadyńska-Klęk </a:t>
            </a:r>
            <a:r>
              <a:rPr lang="en-US" sz="1800" b="1" i="1">
                <a:solidFill>
                  <a:srgbClr val="000080"/>
                </a:solidFill>
                <a:ea typeface="ＭＳ Ｐゴシック" charset="0"/>
                <a:cs typeface="ＭＳ Ｐゴシック" charset="0"/>
              </a:rPr>
              <a:t>et al.</a:t>
            </a:r>
            <a:r>
              <a:rPr lang="en-US" sz="1800" b="1">
                <a:solidFill>
                  <a:srgbClr val="000080"/>
                </a:solidFill>
                <a:ea typeface="ＭＳ Ｐゴシック" charset="0"/>
                <a:cs typeface="ＭＳ Ｐゴシック" charset="0"/>
              </a:rPr>
              <a:t>, </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80"/>
                </a:solidFill>
                <a:ea typeface="ＭＳ Ｐゴシック" charset="0"/>
                <a:cs typeface="ＭＳ Ｐゴシック" charset="0"/>
              </a:rPr>
              <a:t>(Acta Phys. Pol B 42, 817 (2011))</a:t>
            </a:r>
          </a:p>
        </p:txBody>
      </p:sp>
      <p:sp>
        <p:nvSpPr>
          <p:cNvPr id="81934" name="Text Box 14"/>
          <p:cNvSpPr txBox="1">
            <a:spLocks noChangeArrowheads="1"/>
          </p:cNvSpPr>
          <p:nvPr/>
        </p:nvSpPr>
        <p:spPr bwMode="auto">
          <a:xfrm>
            <a:off x="0" y="-7938"/>
            <a:ext cx="9144000" cy="557213"/>
          </a:xfrm>
          <a:prstGeom prst="rect">
            <a:avLst/>
          </a:prstGeom>
          <a:solidFill>
            <a:srgbClr val="000000"/>
          </a:solidFill>
          <a:ln w="9525">
            <a:noFill/>
            <a:round/>
            <a:headEnd/>
            <a:tailEnd/>
          </a:ln>
          <a:effectLst/>
        </p:spPr>
        <p:txBody>
          <a:bodyPr lIns="0" tIns="32760" rIns="0" bIns="0" anchor="ctr"/>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a:solidFill>
                  <a:srgbClr val="FFFFFF"/>
                </a:solidFill>
                <a:ea typeface="ＭＳ Ｐゴシック" charset="0"/>
                <a:cs typeface="ＭＳ Ｐゴシック" charset="0"/>
              </a:rPr>
              <a:t>COULEX </a:t>
            </a:r>
            <a:r>
              <a:rPr lang="en-US" sz="2900" b="1" baseline="33000">
                <a:solidFill>
                  <a:srgbClr val="FFFFFF"/>
                </a:solidFill>
                <a:ea typeface="ＭＳ Ｐゴシック" charset="0"/>
                <a:cs typeface="ＭＳ Ｐゴシック" charset="0"/>
              </a:rPr>
              <a:t>42</a:t>
            </a:r>
            <a:r>
              <a:rPr lang="en-US" sz="2900" b="1">
                <a:solidFill>
                  <a:srgbClr val="FFFFFF"/>
                </a:solidFill>
                <a:ea typeface="ＭＳ Ｐゴシック" charset="0"/>
                <a:cs typeface="ＭＳ Ｐゴシック" charset="0"/>
              </a:rPr>
              <a:t>Ca (</a:t>
            </a:r>
            <a:r>
              <a:rPr lang="en-US" sz="3300" b="1">
                <a:solidFill>
                  <a:srgbClr val="FFFFFF"/>
                </a:solidFill>
                <a:effectLst>
                  <a:outerShdw blurRad="38100" dist="38100" dir="2700000" algn="tl">
                    <a:srgbClr val="808080"/>
                  </a:outerShdw>
                </a:effectLst>
                <a:latin typeface="Symbol" charset="2"/>
                <a:ea typeface="ＭＳ Ｐゴシック" charset="0"/>
                <a:cs typeface="ＭＳ Ｐゴシック" charset="0"/>
              </a:rPr>
              <a:t></a:t>
            </a:r>
            <a:r>
              <a:rPr lang="en-US" sz="2900" b="1">
                <a:solidFill>
                  <a:srgbClr val="FFFFFF"/>
                </a:solidFill>
                <a:ea typeface="ＭＳ Ｐゴシック" charset="0"/>
                <a:cs typeface="ＭＳ Ｐゴシック" charset="0"/>
              </a:rPr>
              <a:t> SPECTRUM </a:t>
            </a:r>
            <a:r>
              <a:rPr lang="en-US" sz="2900" b="1" baseline="33000">
                <a:solidFill>
                  <a:srgbClr val="FFFFFF"/>
                </a:solidFill>
                <a:ea typeface="ＭＳ Ｐゴシック" charset="0"/>
                <a:cs typeface="ＭＳ Ｐゴシック" charset="0"/>
              </a:rPr>
              <a:t>42</a:t>
            </a:r>
            <a:r>
              <a:rPr lang="en-US" sz="2900" b="1">
                <a:solidFill>
                  <a:srgbClr val="FFFFFF"/>
                </a:solidFill>
                <a:ea typeface="ＭＳ Ｐゴシック" charset="0"/>
                <a:cs typeface="ＭＳ Ｐゴシック" charset="0"/>
              </a:rPr>
              <a:t>Ca+</a:t>
            </a:r>
            <a:r>
              <a:rPr lang="en-US" sz="2900" b="1" baseline="33000">
                <a:solidFill>
                  <a:srgbClr val="FFFFFF"/>
                </a:solidFill>
                <a:ea typeface="ＭＳ Ｐゴシック" charset="0"/>
                <a:cs typeface="ＭＳ Ｐゴシック" charset="0"/>
              </a:rPr>
              <a:t>208</a:t>
            </a:r>
            <a:r>
              <a:rPr lang="en-US" sz="2900" b="1">
                <a:solidFill>
                  <a:srgbClr val="FFFFFF"/>
                </a:solidFill>
                <a:ea typeface="ＭＳ Ｐゴシック" charset="0"/>
                <a:cs typeface="ＭＳ Ｐゴシック" charset="0"/>
              </a:rPr>
              <a:t>Pb)</a:t>
            </a:r>
            <a:r>
              <a:rPr lang="en-US" sz="3300" b="1">
                <a:solidFill>
                  <a:srgbClr val="FFFFFF"/>
                </a:solidFill>
                <a:latin typeface="Bitstream Vera Sans" pitchFamily="32" charset="0"/>
                <a:ea typeface="ＭＳ Ｐゴシック" charset="0"/>
                <a:cs typeface="ＭＳ Ｐゴシック" charset="0"/>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1"/>
          <p:cNvSpPr txBox="1">
            <a:spLocks noChangeArrowheads="1"/>
          </p:cNvSpPr>
          <p:nvPr/>
        </p:nvSpPr>
        <p:spPr bwMode="auto">
          <a:xfrm>
            <a:off x="0" y="-11579"/>
            <a:ext cx="9144000" cy="542925"/>
          </a:xfrm>
          <a:prstGeom prst="rect">
            <a:avLst/>
          </a:prstGeom>
          <a:solidFill>
            <a:srgbClr val="000000"/>
          </a:solidFill>
          <a:ln w="9525">
            <a:noFill/>
            <a:round/>
            <a:headEnd/>
            <a:tailEnd/>
          </a:ln>
          <a:effectLst/>
        </p:spPr>
        <p:txBody>
          <a:bodyPr lIns="0" tIns="7200" rIns="0" bIns="0" anchor="ctr"/>
          <a:lstStyle/>
          <a:p>
            <a:pPr algn="ctr">
              <a:lnSpc>
                <a:spcPct val="98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a:solidFill>
                  <a:srgbClr val="FFFFFF"/>
                </a:solidFill>
                <a:ea typeface="ＭＳ Ｐゴシック" charset="0"/>
                <a:cs typeface="ＭＳ Ｐゴシック" charset="0"/>
              </a:rPr>
              <a:t>COULEX </a:t>
            </a:r>
            <a:r>
              <a:rPr lang="en-US" sz="2900" b="1" baseline="33000" dirty="0">
                <a:solidFill>
                  <a:srgbClr val="FFFFFF"/>
                </a:solidFill>
                <a:ea typeface="ＭＳ Ｐゴシック" charset="0"/>
                <a:cs typeface="ＭＳ Ｐゴシック" charset="0"/>
              </a:rPr>
              <a:t>42</a:t>
            </a:r>
            <a:r>
              <a:rPr lang="en-US" sz="2900" b="1" dirty="0">
                <a:solidFill>
                  <a:srgbClr val="FFFFFF"/>
                </a:solidFill>
                <a:ea typeface="ＭＳ Ｐゴシック" charset="0"/>
                <a:cs typeface="ＭＳ Ｐゴシック" charset="0"/>
              </a:rPr>
              <a:t>Ca: </a:t>
            </a:r>
            <a:r>
              <a:rPr lang="en-US" sz="2900" b="1" dirty="0" smtClean="0">
                <a:solidFill>
                  <a:srgbClr val="FFFFFF"/>
                </a:solidFill>
                <a:ea typeface="ＭＳ Ｐゴシック" charset="0"/>
                <a:cs typeface="ＭＳ Ｐゴシック" charset="0"/>
              </a:rPr>
              <a:t>SUPER DEFORMATION</a:t>
            </a:r>
            <a:r>
              <a:rPr lang="en-US" sz="2900" b="1" dirty="0">
                <a:solidFill>
                  <a:srgbClr val="FFFFFF"/>
                </a:solidFill>
                <a:ea typeface="ＭＳ Ｐゴシック" charset="0"/>
                <a:cs typeface="ＭＳ Ｐゴシック" charset="0"/>
              </a:rPr>
              <a:t>?</a:t>
            </a:r>
          </a:p>
        </p:txBody>
      </p:sp>
      <p:graphicFrame>
        <p:nvGraphicFramePr>
          <p:cNvPr id="82946" name="Object 2"/>
          <p:cNvGraphicFramePr>
            <a:graphicFrameLocks noChangeAspect="1"/>
          </p:cNvGraphicFramePr>
          <p:nvPr/>
        </p:nvGraphicFramePr>
        <p:xfrm>
          <a:off x="4327525" y="3294063"/>
          <a:ext cx="652463" cy="327025"/>
        </p:xfrm>
        <a:graphic>
          <a:graphicData uri="http://schemas.openxmlformats.org/presentationml/2006/ole">
            <mc:AlternateContent xmlns:mc="http://schemas.openxmlformats.org/markup-compatibility/2006">
              <mc:Choice xmlns:v="urn:schemas-microsoft-com:vml" Requires="v">
                <p:oleObj spid="_x0000_s943107" r:id="rId4" imgW="72000" imgH="169200" progId="Equation.3">
                  <p:embed/>
                </p:oleObj>
              </mc:Choice>
              <mc:Fallback>
                <p:oleObj r:id="rId4" imgW="72000" imgH="169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525" y="3294063"/>
                        <a:ext cx="652463" cy="3270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82947" name="Text Box 3"/>
          <p:cNvSpPr txBox="1">
            <a:spLocks noChangeArrowheads="1"/>
          </p:cNvSpPr>
          <p:nvPr/>
        </p:nvSpPr>
        <p:spPr bwMode="auto">
          <a:xfrm>
            <a:off x="333375" y="1484313"/>
            <a:ext cx="5391150" cy="698500"/>
          </a:xfrm>
          <a:prstGeom prst="rect">
            <a:avLst/>
          </a:prstGeom>
          <a:noFill/>
          <a:ln w="9525">
            <a:noFill/>
            <a:round/>
            <a:headEnd/>
            <a:tailEnd/>
          </a:ln>
          <a:effectLst/>
        </p:spPr>
        <p:txBody>
          <a:bodyPr lIns="81720" tIns="40680" rIns="81720" bIns="4068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Q</a:t>
            </a:r>
            <a:r>
              <a:rPr lang="en-US" sz="1800" baseline="33000">
                <a:solidFill>
                  <a:srgbClr val="000000"/>
                </a:solidFill>
                <a:ea typeface="ＭＳ Ｐゴシック" charset="0"/>
                <a:cs typeface="ＭＳ Ｐゴシック" charset="0"/>
              </a:rPr>
              <a:t>2 </a:t>
            </a:r>
            <a:r>
              <a:rPr lang="en-US" sz="1800">
                <a:solidFill>
                  <a:srgbClr val="000000"/>
                </a:solidFill>
                <a:ea typeface="ＭＳ Ｐゴシック" charset="0"/>
                <a:cs typeface="ＭＳ Ｐゴシック" charset="0"/>
              </a:rPr>
              <a:t>nuclear shape invariants determined by using the Quadrupole Sum Rules method</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000000"/>
              </a:solidFill>
              <a:ea typeface="ＭＳ Ｐゴシック" charset="0"/>
              <a:cs typeface="ＭＳ Ｐゴシック"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000000"/>
              </a:solidFill>
              <a:ea typeface="ＭＳ Ｐゴシック" charset="0"/>
              <a:cs typeface="ＭＳ Ｐゴシック" charset="0"/>
            </a:endParaRPr>
          </a:p>
        </p:txBody>
      </p:sp>
      <p:pic>
        <p:nvPicPr>
          <p:cNvPr id="82948" name="Picture 4"/>
          <p:cNvPicPr>
            <a:picLocks noChangeAspect="1" noChangeArrowheads="1"/>
          </p:cNvPicPr>
          <p:nvPr/>
        </p:nvPicPr>
        <p:blipFill>
          <a:blip r:embed="rId6"/>
          <a:srcRect/>
          <a:stretch>
            <a:fillRect/>
          </a:stretch>
        </p:blipFill>
        <p:spPr bwMode="auto">
          <a:xfrm>
            <a:off x="0" y="3084513"/>
            <a:ext cx="5184775" cy="3773487"/>
          </a:xfrm>
          <a:prstGeom prst="rect">
            <a:avLst/>
          </a:prstGeom>
          <a:noFill/>
          <a:ln w="9525">
            <a:noFill/>
            <a:round/>
            <a:headEnd/>
            <a:tailEnd/>
          </a:ln>
          <a:effectLst/>
        </p:spPr>
      </p:pic>
      <p:pic>
        <p:nvPicPr>
          <p:cNvPr id="82949" name="Picture 5"/>
          <p:cNvPicPr>
            <a:picLocks noChangeAspect="1" noChangeArrowheads="1"/>
          </p:cNvPicPr>
          <p:nvPr/>
        </p:nvPicPr>
        <p:blipFill>
          <a:blip r:embed="rId7"/>
          <a:srcRect/>
          <a:stretch>
            <a:fillRect/>
          </a:stretch>
        </p:blipFill>
        <p:spPr bwMode="auto">
          <a:xfrm>
            <a:off x="5599113" y="849313"/>
            <a:ext cx="3509962" cy="5599112"/>
          </a:xfrm>
          <a:prstGeom prst="rect">
            <a:avLst/>
          </a:prstGeom>
          <a:noFill/>
          <a:ln w="9525">
            <a:noFill/>
            <a:round/>
            <a:headEnd/>
            <a:tailEnd/>
          </a:ln>
          <a:effectLst/>
        </p:spPr>
      </p:pic>
      <p:sp>
        <p:nvSpPr>
          <p:cNvPr id="82950" name="Text Box 6"/>
          <p:cNvSpPr txBox="1">
            <a:spLocks noChangeArrowheads="1"/>
          </p:cNvSpPr>
          <p:nvPr/>
        </p:nvSpPr>
        <p:spPr bwMode="auto">
          <a:xfrm>
            <a:off x="0" y="830263"/>
            <a:ext cx="6443663" cy="654050"/>
          </a:xfrm>
          <a:prstGeom prst="rect">
            <a:avLst/>
          </a:prstGeom>
          <a:noFill/>
          <a:ln w="9525">
            <a:noFill/>
            <a:round/>
            <a:headEnd/>
            <a:tailEnd/>
          </a:ln>
          <a:effectLst/>
        </p:spPr>
        <p:txBody>
          <a:bodyPr lIns="81720" tIns="40680" rIns="81720" bIns="4068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80"/>
                </a:solidFill>
                <a:ea typeface="ＭＳ Ｐゴシック" charset="0"/>
                <a:cs typeface="ＭＳ Ｐゴシック" charset="0"/>
              </a:rPr>
              <a:t>K. Hadyńska-Klęk </a:t>
            </a:r>
            <a:r>
              <a:rPr lang="en-US" sz="1800" b="1" i="1">
                <a:solidFill>
                  <a:srgbClr val="000080"/>
                </a:solidFill>
                <a:ea typeface="ＭＳ Ｐゴシック" charset="0"/>
                <a:cs typeface="ＭＳ Ｐゴシック" charset="0"/>
              </a:rPr>
              <a:t>et al.</a:t>
            </a:r>
            <a:r>
              <a:rPr lang="en-US" sz="1800" b="1">
                <a:solidFill>
                  <a:srgbClr val="000080"/>
                </a:solidFill>
                <a:ea typeface="ＭＳ Ｐゴシック" charset="0"/>
                <a:cs typeface="ＭＳ Ｐゴシック" charset="0"/>
              </a:rPr>
              <a:t>, (accepted in Acta Phys. Pol B)</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80"/>
                </a:solidFill>
                <a:ea typeface="ＭＳ Ｐゴシック" charset="0"/>
                <a:cs typeface="ＭＳ Ｐゴシック" charset="0"/>
              </a:rPr>
              <a:t>Zakopane Conference on Nuclear Physics 2012</a:t>
            </a:r>
          </a:p>
        </p:txBody>
      </p:sp>
      <p:pic>
        <p:nvPicPr>
          <p:cNvPr id="82951" name="Picture 7"/>
          <p:cNvPicPr>
            <a:picLocks noChangeAspect="1" noChangeArrowheads="1"/>
          </p:cNvPicPr>
          <p:nvPr/>
        </p:nvPicPr>
        <p:blipFill>
          <a:blip r:embed="rId8"/>
          <a:srcRect/>
          <a:stretch>
            <a:fillRect/>
          </a:stretch>
        </p:blipFill>
        <p:spPr bwMode="auto">
          <a:xfrm>
            <a:off x="1258888" y="2205038"/>
            <a:ext cx="3262312" cy="846137"/>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MG_9204 Panorama-1.jpg"/>
          <p:cNvPicPr>
            <a:picLocks noChangeAspect="1"/>
          </p:cNvPicPr>
          <p:nvPr/>
        </p:nvPicPr>
        <p:blipFill>
          <a:blip r:embed="rId3" cstate="print"/>
          <a:stretch>
            <a:fillRect/>
          </a:stretch>
        </p:blipFill>
        <p:spPr>
          <a:xfrm>
            <a:off x="0" y="2018421"/>
            <a:ext cx="9144000" cy="2821157"/>
          </a:xfrm>
          <a:prstGeom prst="rect">
            <a:avLst/>
          </a:prstGeom>
          <a:ln>
            <a:noFill/>
          </a:ln>
          <a:effectLst>
            <a:softEdge rad="112500"/>
          </a:effectLst>
        </p:spPr>
      </p:pic>
      <p:sp>
        <p:nvSpPr>
          <p:cNvPr id="4" name="Text Box 4"/>
          <p:cNvSpPr txBox="1">
            <a:spLocks noChangeArrowheads="1"/>
          </p:cNvSpPr>
          <p:nvPr/>
        </p:nvSpPr>
        <p:spPr bwMode="auto">
          <a:xfrm>
            <a:off x="0" y="0"/>
            <a:ext cx="9144000" cy="540790"/>
          </a:xfrm>
          <a:prstGeom prst="rect">
            <a:avLst/>
          </a:prstGeom>
          <a:solidFill>
            <a:srgbClr val="000000"/>
          </a:solidFill>
          <a:ln w="9525">
            <a:noFill/>
            <a:round/>
            <a:headEnd/>
            <a:tailEnd/>
          </a:ln>
          <a:effectLst/>
        </p:spPr>
        <p:txBody>
          <a:bodyPr wrap="square" lIns="90000" tIns="46800" rIns="90000" bIns="46800">
            <a:spAutoFit/>
          </a:bodyPr>
          <a:lstStyle/>
          <a:p>
            <a:pPr algn="ct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900" b="1" dirty="0">
                <a:solidFill>
                  <a:srgbClr val="FFFFFF"/>
                </a:solidFill>
                <a:ea typeface="ＭＳ Ｐゴシック" charset="0"/>
                <a:cs typeface="ＭＳ Ｐゴシック" charset="0"/>
              </a:rPr>
              <a:t>PRISMA: Tracking Magnetic Spectrometer </a:t>
            </a:r>
          </a:p>
        </p:txBody>
      </p:sp>
      <p:pic>
        <p:nvPicPr>
          <p:cNvPr id="5" name="Picture 7"/>
          <p:cNvPicPr>
            <a:picLocks noChangeAspect="1" noChangeArrowheads="1"/>
          </p:cNvPicPr>
          <p:nvPr/>
        </p:nvPicPr>
        <p:blipFill>
          <a:blip r:embed="rId4"/>
          <a:srcRect l="5138" r="1317" b="8974"/>
          <a:stretch>
            <a:fillRect/>
          </a:stretch>
        </p:blipFill>
        <p:spPr bwMode="auto">
          <a:xfrm>
            <a:off x="6248400" y="674187"/>
            <a:ext cx="2895600" cy="1434013"/>
          </a:xfrm>
          <a:prstGeom prst="rect">
            <a:avLst/>
          </a:prstGeom>
          <a:noFill/>
          <a:ln w="38160">
            <a:solidFill>
              <a:srgbClr val="3366FF"/>
            </a:solidFill>
            <a:miter lim="800000"/>
            <a:headEnd/>
            <a:tailEnd/>
          </a:ln>
          <a:effectLst/>
        </p:spPr>
      </p:pic>
      <p:sp>
        <p:nvSpPr>
          <p:cNvPr id="6" name="Text Box 8"/>
          <p:cNvSpPr txBox="1">
            <a:spLocks noChangeArrowheads="1"/>
          </p:cNvSpPr>
          <p:nvPr/>
        </p:nvSpPr>
        <p:spPr bwMode="auto">
          <a:xfrm>
            <a:off x="3810000" y="649865"/>
            <a:ext cx="2416771" cy="340735"/>
          </a:xfrm>
          <a:prstGeom prst="rect">
            <a:avLst/>
          </a:prstGeom>
          <a:solidFill>
            <a:srgbClr val="3366FF"/>
          </a:solidFill>
          <a:ln w="9525">
            <a:noFill/>
            <a:round/>
            <a:headEnd/>
            <a:tailEnd/>
          </a:ln>
          <a:effectLst/>
        </p:spPr>
        <p:txBody>
          <a:bodyPr wrap="square" lIns="90000" tIns="46800" rIns="90000" bIns="4680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ea typeface="ＭＳ Ｐゴシック" charset="0"/>
                <a:cs typeface="ＭＳ Ｐゴシック" charset="0"/>
              </a:rPr>
              <a:t>MWPPAC X,Y &amp; T</a:t>
            </a:r>
            <a:r>
              <a:rPr lang="en-GB" sz="1600" b="1" baseline="-25000">
                <a:solidFill>
                  <a:srgbClr val="000000"/>
                </a:solidFill>
                <a:ea typeface="ＭＳ Ｐゴシック" charset="0"/>
                <a:cs typeface="ＭＳ Ｐゴシック" charset="0"/>
              </a:rPr>
              <a:t>F</a:t>
            </a:r>
          </a:p>
        </p:txBody>
      </p:sp>
      <p:pic>
        <p:nvPicPr>
          <p:cNvPr id="7" name="Picture 9"/>
          <p:cNvPicPr>
            <a:picLocks noChangeAspect="1" noChangeArrowheads="1"/>
          </p:cNvPicPr>
          <p:nvPr/>
        </p:nvPicPr>
        <p:blipFill>
          <a:blip r:embed="rId5" cstate="print"/>
          <a:srcRect r="22705"/>
          <a:stretch>
            <a:fillRect/>
          </a:stretch>
        </p:blipFill>
        <p:spPr bwMode="auto">
          <a:xfrm>
            <a:off x="381000" y="784823"/>
            <a:ext cx="1132628" cy="1300561"/>
          </a:xfrm>
          <a:prstGeom prst="rect">
            <a:avLst/>
          </a:prstGeom>
          <a:noFill/>
          <a:ln w="38160">
            <a:solidFill>
              <a:srgbClr val="00FF00"/>
            </a:solidFill>
            <a:miter lim="800000"/>
            <a:headEnd/>
            <a:tailEnd/>
          </a:ln>
          <a:effectLst/>
        </p:spPr>
      </p:pic>
      <p:sp>
        <p:nvSpPr>
          <p:cNvPr id="8" name="Text Box 10"/>
          <p:cNvSpPr txBox="1">
            <a:spLocks noChangeArrowheads="1"/>
          </p:cNvSpPr>
          <p:nvPr/>
        </p:nvSpPr>
        <p:spPr bwMode="auto">
          <a:xfrm>
            <a:off x="330200" y="609600"/>
            <a:ext cx="2870200" cy="340735"/>
          </a:xfrm>
          <a:prstGeom prst="rect">
            <a:avLst/>
          </a:prstGeom>
          <a:solidFill>
            <a:srgbClr val="00FF00"/>
          </a:solidFill>
          <a:ln w="9525">
            <a:noFill/>
            <a:round/>
            <a:headEnd/>
            <a:tailEnd/>
          </a:ln>
          <a:effectLst/>
        </p:spPr>
        <p:txBody>
          <a:bodyPr wrap="square" lIns="90000" tIns="46800" rIns="90000" bIns="4680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000000"/>
                </a:solidFill>
                <a:ea typeface="ＭＳ Ｐゴシック" charset="0"/>
                <a:cs typeface="ＭＳ Ｐゴシック" charset="0"/>
              </a:rPr>
              <a:t>MCP Start </a:t>
            </a:r>
            <a:r>
              <a:rPr lang="en-GB" sz="1600" b="1" dirty="0" smtClean="0">
                <a:solidFill>
                  <a:srgbClr val="000000"/>
                </a:solidFill>
                <a:ea typeface="ＭＳ Ｐゴシック" charset="0"/>
                <a:cs typeface="ＭＳ Ｐゴシック" charset="0"/>
              </a:rPr>
              <a:t>Det.: X,Y </a:t>
            </a:r>
            <a:r>
              <a:rPr lang="en-GB" sz="1600" b="1" dirty="0">
                <a:solidFill>
                  <a:srgbClr val="000000"/>
                </a:solidFill>
                <a:ea typeface="ＭＳ Ｐゴシック" charset="0"/>
                <a:cs typeface="ＭＳ Ｐゴシック" charset="0"/>
              </a:rPr>
              <a:t>&amp; T</a:t>
            </a:r>
            <a:r>
              <a:rPr lang="en-GB" sz="1600" b="1" baseline="-25000" dirty="0">
                <a:solidFill>
                  <a:srgbClr val="000000"/>
                </a:solidFill>
                <a:ea typeface="ＭＳ Ｐゴシック" charset="0"/>
                <a:cs typeface="ＭＳ Ｐゴシック" charset="0"/>
              </a:rPr>
              <a:t>I</a:t>
            </a:r>
          </a:p>
        </p:txBody>
      </p:sp>
      <p:pic>
        <p:nvPicPr>
          <p:cNvPr id="9" name="Picture 11"/>
          <p:cNvPicPr>
            <a:picLocks noChangeAspect="1" noChangeArrowheads="1"/>
          </p:cNvPicPr>
          <p:nvPr/>
        </p:nvPicPr>
        <p:blipFill>
          <a:blip r:embed="rId6"/>
          <a:srcRect/>
          <a:stretch>
            <a:fillRect/>
          </a:stretch>
        </p:blipFill>
        <p:spPr bwMode="auto">
          <a:xfrm>
            <a:off x="1524000" y="955548"/>
            <a:ext cx="1676400" cy="1155639"/>
          </a:xfrm>
          <a:prstGeom prst="rect">
            <a:avLst/>
          </a:prstGeom>
          <a:noFill/>
          <a:ln w="9525">
            <a:noFill/>
            <a:round/>
            <a:headEnd/>
            <a:tailEnd/>
          </a:ln>
          <a:effectLst/>
        </p:spPr>
      </p:pic>
      <p:sp>
        <p:nvSpPr>
          <p:cNvPr id="10" name="Text Box 12"/>
          <p:cNvSpPr txBox="1">
            <a:spLocks noChangeArrowheads="1"/>
          </p:cNvSpPr>
          <p:nvPr/>
        </p:nvSpPr>
        <p:spPr bwMode="auto">
          <a:xfrm>
            <a:off x="6410325" y="1685926"/>
            <a:ext cx="981075" cy="33655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ea typeface="ＭＳ Ｐゴシック" charset="0"/>
                <a:cs typeface="ＭＳ Ｐゴシック" charset="0"/>
              </a:rPr>
              <a:t>10 sect. </a:t>
            </a:r>
          </a:p>
        </p:txBody>
      </p:sp>
      <p:pic>
        <p:nvPicPr>
          <p:cNvPr id="11" name="Picture 15"/>
          <p:cNvPicPr>
            <a:picLocks noChangeAspect="1" noChangeArrowheads="1"/>
          </p:cNvPicPr>
          <p:nvPr/>
        </p:nvPicPr>
        <p:blipFill>
          <a:blip r:embed="rId7"/>
          <a:srcRect/>
          <a:stretch>
            <a:fillRect/>
          </a:stretch>
        </p:blipFill>
        <p:spPr bwMode="auto">
          <a:xfrm>
            <a:off x="3810000" y="990600"/>
            <a:ext cx="2479754" cy="1143000"/>
          </a:xfrm>
          <a:prstGeom prst="rect">
            <a:avLst/>
          </a:prstGeom>
          <a:noFill/>
          <a:ln w="9525">
            <a:noFill/>
            <a:round/>
            <a:headEnd/>
            <a:tailEnd/>
          </a:ln>
          <a:effectLst/>
        </p:spPr>
      </p:pic>
      <p:pic>
        <p:nvPicPr>
          <p:cNvPr id="12" name="Picture 5"/>
          <p:cNvPicPr>
            <a:picLocks noChangeAspect="1" noChangeArrowheads="1"/>
          </p:cNvPicPr>
          <p:nvPr/>
        </p:nvPicPr>
        <p:blipFill>
          <a:blip r:embed="rId8" cstate="print"/>
          <a:srcRect l="8330" t="4196"/>
          <a:stretch>
            <a:fillRect/>
          </a:stretch>
        </p:blipFill>
        <p:spPr bwMode="auto">
          <a:xfrm>
            <a:off x="6553200" y="4800600"/>
            <a:ext cx="2397397" cy="1844891"/>
          </a:xfrm>
          <a:prstGeom prst="rect">
            <a:avLst/>
          </a:prstGeom>
          <a:noFill/>
          <a:ln w="38160">
            <a:solidFill>
              <a:srgbClr val="7030A0"/>
            </a:solidFill>
            <a:miter lim="800000"/>
            <a:headEnd/>
            <a:tailEnd/>
          </a:ln>
          <a:effectLst/>
        </p:spPr>
      </p:pic>
      <p:sp>
        <p:nvSpPr>
          <p:cNvPr id="13" name="Text Box 6"/>
          <p:cNvSpPr txBox="1">
            <a:spLocks noChangeArrowheads="1"/>
          </p:cNvSpPr>
          <p:nvPr/>
        </p:nvSpPr>
        <p:spPr bwMode="auto">
          <a:xfrm>
            <a:off x="4081463" y="6342529"/>
            <a:ext cx="2928937" cy="336550"/>
          </a:xfrm>
          <a:prstGeom prst="rect">
            <a:avLst/>
          </a:prstGeom>
          <a:solidFill>
            <a:srgbClr val="7030A0"/>
          </a:solidFill>
          <a:ln w="9525">
            <a:noFill/>
            <a:round/>
            <a:headEnd/>
            <a:tailEnd/>
          </a:ln>
          <a:effectLst/>
        </p:spPr>
        <p:txBody>
          <a:bodyPr lIns="90000" tIns="46800" rIns="90000" bIns="4680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FFFFFF"/>
                </a:solidFill>
                <a:ea typeface="ＭＳ Ｐゴシック" charset="0"/>
                <a:cs typeface="ＭＳ Ｐゴシック" charset="0"/>
              </a:rPr>
              <a:t>Ionisation Chamber </a:t>
            </a:r>
            <a:r>
              <a:rPr lang="en-GB" sz="1600" b="1" dirty="0">
                <a:solidFill>
                  <a:srgbClr val="FFFFFF"/>
                </a:solidFill>
                <a:latin typeface="Symbol" charset="2"/>
                <a:ea typeface="ＭＳ Ｐゴシック" charset="0"/>
                <a:cs typeface="ＭＳ Ｐゴシック" charset="0"/>
              </a:rPr>
              <a:t></a:t>
            </a:r>
            <a:r>
              <a:rPr lang="en-GB" sz="1600" b="1" dirty="0">
                <a:solidFill>
                  <a:srgbClr val="FFFFFF"/>
                </a:solidFill>
                <a:ea typeface="ＭＳ Ｐゴシック" charset="0"/>
                <a:cs typeface="ＭＳ Ｐゴシック" charset="0"/>
              </a:rPr>
              <a:t>E - E</a:t>
            </a:r>
          </a:p>
        </p:txBody>
      </p:sp>
      <p:sp>
        <p:nvSpPr>
          <p:cNvPr id="14" name="Line 13"/>
          <p:cNvSpPr>
            <a:spLocks noChangeShapeType="1"/>
          </p:cNvSpPr>
          <p:nvPr/>
        </p:nvSpPr>
        <p:spPr bwMode="auto">
          <a:xfrm>
            <a:off x="4190999" y="3200400"/>
            <a:ext cx="3260725" cy="69850"/>
          </a:xfrm>
          <a:prstGeom prst="line">
            <a:avLst/>
          </a:prstGeom>
          <a:noFill/>
          <a:ln w="57240">
            <a:solidFill>
              <a:srgbClr val="FF0000"/>
            </a:solidFill>
            <a:miter lim="800000"/>
            <a:headEnd type="triangle" w="med" len="med"/>
            <a:tailEnd type="triangle" w="med" len="med"/>
          </a:ln>
          <a:effectLst/>
        </p:spPr>
        <p:txBody>
          <a:bodyPr/>
          <a:lstStyle/>
          <a:p>
            <a:endParaRPr lang="en-US"/>
          </a:p>
        </p:txBody>
      </p:sp>
      <p:sp>
        <p:nvSpPr>
          <p:cNvPr id="15" name="Text Box 14"/>
          <p:cNvSpPr txBox="1">
            <a:spLocks noChangeArrowheads="1"/>
          </p:cNvSpPr>
          <p:nvPr/>
        </p:nvSpPr>
        <p:spPr bwMode="auto">
          <a:xfrm>
            <a:off x="5867400" y="2743200"/>
            <a:ext cx="1081088" cy="368300"/>
          </a:xfrm>
          <a:prstGeom prst="rect">
            <a:avLst/>
          </a:prstGeom>
          <a:noFill/>
          <a:ln w="9525">
            <a:noFill/>
            <a:round/>
            <a:headEnd/>
            <a:tailEnd/>
          </a:ln>
          <a:effectLst/>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solidFill>
                  <a:srgbClr val="FF0000"/>
                </a:solidFill>
                <a:ea typeface="ＭＳ Ｐゴシック" charset="0"/>
                <a:cs typeface="ＭＳ Ｐゴシック" charset="0"/>
              </a:rPr>
              <a:t>6m TOF</a:t>
            </a:r>
          </a:p>
        </p:txBody>
      </p:sp>
      <p:pic>
        <p:nvPicPr>
          <p:cNvPr id="16" name="Picture 16"/>
          <p:cNvPicPr>
            <a:picLocks noChangeAspect="1" noChangeArrowheads="1"/>
          </p:cNvPicPr>
          <p:nvPr/>
        </p:nvPicPr>
        <p:blipFill>
          <a:blip r:embed="rId9"/>
          <a:srcRect/>
          <a:stretch>
            <a:fillRect/>
          </a:stretch>
        </p:blipFill>
        <p:spPr bwMode="auto">
          <a:xfrm>
            <a:off x="4101064" y="4800600"/>
            <a:ext cx="2452136" cy="1524000"/>
          </a:xfrm>
          <a:prstGeom prst="rect">
            <a:avLst/>
          </a:prstGeom>
          <a:noFill/>
          <a:ln w="9525">
            <a:noFill/>
            <a:round/>
            <a:headEnd/>
            <a:tailEnd/>
          </a:ln>
          <a:effectLst/>
        </p:spPr>
      </p:pic>
      <p:sp>
        <p:nvSpPr>
          <p:cNvPr id="17" name="Text Box 18"/>
          <p:cNvSpPr txBox="1">
            <a:spLocks noChangeArrowheads="1"/>
          </p:cNvSpPr>
          <p:nvPr/>
        </p:nvSpPr>
        <p:spPr bwMode="auto">
          <a:xfrm>
            <a:off x="17928" y="4684058"/>
            <a:ext cx="3944471" cy="2146358"/>
          </a:xfrm>
          <a:prstGeom prst="rect">
            <a:avLst/>
          </a:prstGeom>
          <a:noFill/>
          <a:ln w="38100">
            <a:solidFill>
              <a:schemeClr val="bg1">
                <a:lumMod val="95000"/>
              </a:schemeClr>
            </a:solidFill>
            <a:round/>
            <a:headEnd/>
            <a:tailEnd/>
          </a:ln>
          <a:effectLst/>
        </p:spPr>
        <p:txBody>
          <a:bodyPr wrap="square" lIns="90000" tIns="46800" rIns="90000" bIns="46800">
            <a:spAutoFit/>
          </a:bodyPr>
          <a:lstStyle/>
          <a:p>
            <a:pPr>
              <a:spcBef>
                <a:spcPts val="1250"/>
              </a:spcBef>
              <a:buClr>
                <a:schemeClr val="bg1"/>
              </a:buClr>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smtClean="0">
                <a:solidFill>
                  <a:srgbClr val="FFFFFF"/>
                </a:solidFill>
                <a:ea typeface="ＭＳ Ｐゴシック" charset="0"/>
                <a:cs typeface="ＭＳ Ｐゴシック" charset="0"/>
              </a:rPr>
              <a:t> </a:t>
            </a:r>
            <a:r>
              <a:rPr lang="en-US" sz="1800" b="1" dirty="0" smtClean="0">
                <a:solidFill>
                  <a:srgbClr val="FFFFFF"/>
                </a:solidFill>
                <a:ea typeface="ＭＳ Ｐゴシック" charset="0"/>
                <a:cs typeface="ＭＳ Ｐゴシック" charset="0"/>
              </a:rPr>
              <a:t>Large </a:t>
            </a:r>
            <a:r>
              <a:rPr lang="en-US" sz="1800" b="1" dirty="0">
                <a:solidFill>
                  <a:srgbClr val="FFFFFF"/>
                </a:solidFill>
                <a:ea typeface="ＭＳ Ｐゴシック" charset="0"/>
                <a:cs typeface="ＭＳ Ｐゴシック" charset="0"/>
              </a:rPr>
              <a:t>acceptance </a:t>
            </a:r>
            <a:r>
              <a:rPr lang="en-US" sz="1800" b="1" dirty="0">
                <a:solidFill>
                  <a:srgbClr val="FFFFFF"/>
                </a:solidFill>
                <a:latin typeface="Symbol" charset="2"/>
                <a:ea typeface="ＭＳ Ｐゴシック" charset="0"/>
                <a:cs typeface="ＭＳ Ｐゴシック" charset="0"/>
              </a:rPr>
              <a:t></a:t>
            </a:r>
            <a:r>
              <a:rPr lang="en-US" sz="1800" b="1" dirty="0">
                <a:solidFill>
                  <a:srgbClr val="FFFFFF"/>
                </a:solidFill>
                <a:ea typeface="ＭＳ Ｐゴシック" charset="0"/>
                <a:cs typeface="ＭＳ Ｐゴシック" charset="0"/>
              </a:rPr>
              <a:t> = 80 </a:t>
            </a:r>
            <a:r>
              <a:rPr lang="en-US" sz="1800" b="1" dirty="0" err="1">
                <a:solidFill>
                  <a:srgbClr val="FFFFFF"/>
                </a:solidFill>
                <a:ea typeface="ＭＳ Ｐゴシック" charset="0"/>
                <a:cs typeface="ＭＳ Ｐゴシック" charset="0"/>
              </a:rPr>
              <a:t>msr</a:t>
            </a:r>
            <a:r>
              <a:rPr lang="en-US" sz="1800" b="1" dirty="0">
                <a:solidFill>
                  <a:srgbClr val="FFFFFF"/>
                </a:solidFill>
                <a:ea typeface="ＭＳ Ｐゴシック" charset="0"/>
                <a:cs typeface="ＭＳ Ｐゴシック" charset="0"/>
              </a:rPr>
              <a:t> </a:t>
            </a:r>
            <a:endParaRPr lang="en-US" sz="1800" b="1" dirty="0" smtClean="0">
              <a:solidFill>
                <a:srgbClr val="FFFFFF"/>
              </a:solidFill>
              <a:ea typeface="ＭＳ Ｐゴシック" charset="0"/>
              <a:cs typeface="ＭＳ Ｐゴシック" charset="0"/>
            </a:endParaRPr>
          </a:p>
          <a:p>
            <a:pPr>
              <a:spcBef>
                <a:spcPts val="1250"/>
              </a:spcBef>
              <a:buClr>
                <a:schemeClr val="bg1"/>
              </a:buClr>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smtClean="0">
                <a:solidFill>
                  <a:srgbClr val="FFFFFF"/>
                </a:solidFill>
                <a:ea typeface="ＭＳ Ｐゴシック" charset="0"/>
                <a:cs typeface="ＭＳ Ｐゴシック" charset="0"/>
              </a:rPr>
              <a:t> </a:t>
            </a:r>
            <a:r>
              <a:rPr lang="en-US" sz="1800" b="1" dirty="0" smtClean="0">
                <a:solidFill>
                  <a:srgbClr val="FFFFFF"/>
                </a:solidFill>
                <a:latin typeface="Symbol" charset="2"/>
                <a:ea typeface="ＭＳ Ｐゴシック" charset="0"/>
                <a:cs typeface="ＭＳ Ｐゴシック" charset="0"/>
              </a:rPr>
              <a:t></a:t>
            </a:r>
            <a:r>
              <a:rPr lang="en-US" sz="1800" b="1" dirty="0">
                <a:solidFill>
                  <a:srgbClr val="FFFFFF"/>
                </a:solidFill>
                <a:ea typeface="ＭＳ Ｐゴシック" charset="0"/>
                <a:cs typeface="ＭＳ Ｐゴシック" charset="0"/>
              </a:rPr>
              <a:t>Z/Z </a:t>
            </a:r>
            <a:r>
              <a:rPr lang="en-US" sz="1800" b="1" dirty="0">
                <a:solidFill>
                  <a:srgbClr val="FFFFFF"/>
                </a:solidFill>
                <a:latin typeface="Symbol" charset="2"/>
                <a:ea typeface="ＭＳ Ｐゴシック" charset="0"/>
                <a:cs typeface="ＭＳ Ｐゴシック" charset="0"/>
              </a:rPr>
              <a:t></a:t>
            </a:r>
            <a:r>
              <a:rPr lang="en-US" sz="1800" b="1" dirty="0">
                <a:solidFill>
                  <a:srgbClr val="FFFFFF"/>
                </a:solidFill>
                <a:ea typeface="ＭＳ Ｐゴシック" charset="0"/>
                <a:cs typeface="ＭＳ Ｐゴシック" charset="0"/>
              </a:rPr>
              <a:t> 1/60 (Measured)  IC     </a:t>
            </a:r>
            <a:endParaRPr lang="en-US" sz="1800" b="1" dirty="0" smtClean="0">
              <a:solidFill>
                <a:srgbClr val="FFFFFF"/>
              </a:solidFill>
              <a:ea typeface="ＭＳ Ｐゴシック" charset="0"/>
              <a:cs typeface="ＭＳ Ｐゴシック" charset="0"/>
            </a:endParaRPr>
          </a:p>
          <a:p>
            <a:pPr>
              <a:spcBef>
                <a:spcPts val="1250"/>
              </a:spcBef>
              <a:buClr>
                <a:schemeClr val="bg1"/>
              </a:buClr>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smtClean="0">
                <a:solidFill>
                  <a:srgbClr val="FFFFFF"/>
                </a:solidFill>
                <a:ea typeface="ＭＳ Ｐゴシック" charset="0"/>
                <a:cs typeface="ＭＳ Ｐゴシック" charset="0"/>
              </a:rPr>
              <a:t> Energy</a:t>
            </a:r>
            <a:r>
              <a:rPr lang="en-US" sz="1800" b="1" dirty="0" smtClean="0">
                <a:solidFill>
                  <a:srgbClr val="FFFFFF"/>
                </a:solidFill>
                <a:latin typeface="Symbol" charset="2"/>
                <a:ea typeface="ＭＳ Ｐゴシック" charset="0"/>
                <a:cs typeface="ＭＳ Ｐゴシック" charset="0"/>
              </a:rPr>
              <a:t> </a:t>
            </a:r>
            <a:r>
              <a:rPr lang="en-US" sz="1800" b="1" dirty="0" smtClean="0">
                <a:solidFill>
                  <a:srgbClr val="FFFFFF"/>
                </a:solidFill>
                <a:ea typeface="ＭＳ Ｐゴシック" charset="0"/>
                <a:cs typeface="ＭＳ Ｐゴシック" charset="0"/>
              </a:rPr>
              <a:t>A/A </a:t>
            </a:r>
            <a:r>
              <a:rPr lang="en-US" sz="1800" b="1" dirty="0" smtClean="0">
                <a:solidFill>
                  <a:srgbClr val="FFFFFF"/>
                </a:solidFill>
                <a:latin typeface="Symbol" charset="2"/>
                <a:ea typeface="ＭＳ Ｐゴシック" charset="0"/>
                <a:cs typeface="ＭＳ Ｐゴシック" charset="0"/>
              </a:rPr>
              <a:t></a:t>
            </a:r>
            <a:r>
              <a:rPr lang="en-US" sz="1800" b="1" dirty="0" smtClean="0">
                <a:solidFill>
                  <a:srgbClr val="FFFFFF"/>
                </a:solidFill>
                <a:ea typeface="ＭＳ Ｐゴシック" charset="0"/>
                <a:cs typeface="ＭＳ Ｐゴシック" charset="0"/>
              </a:rPr>
              <a:t> 1/190 (Measured) </a:t>
            </a:r>
          </a:p>
          <a:p>
            <a:pPr>
              <a:spcBef>
                <a:spcPts val="1250"/>
              </a:spcBef>
              <a:buClr>
                <a:schemeClr val="bg1"/>
              </a:buClr>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smtClean="0">
                <a:solidFill>
                  <a:srgbClr val="FFFFFF"/>
                </a:solidFill>
                <a:ea typeface="ＭＳ Ｐゴシック" charset="0"/>
                <a:cs typeface="ＭＳ Ｐゴシック" charset="0"/>
              </a:rPr>
              <a:t> </a:t>
            </a:r>
            <a:r>
              <a:rPr lang="en-US" sz="1800" b="1" dirty="0">
                <a:solidFill>
                  <a:srgbClr val="FFFFFF"/>
                </a:solidFill>
                <a:ea typeface="ＭＳ Ｐゴシック" charset="0"/>
                <a:cs typeface="ＭＳ Ｐゴシック" charset="0"/>
              </a:rPr>
              <a:t>A</a:t>
            </a:r>
            <a:r>
              <a:rPr lang="en-US" sz="1800" b="1" dirty="0" smtClean="0">
                <a:solidFill>
                  <a:srgbClr val="FFFFFF"/>
                </a:solidFill>
                <a:ea typeface="ＭＳ Ｐゴシック" charset="0"/>
                <a:cs typeface="ＭＳ Ｐゴシック" charset="0"/>
              </a:rPr>
              <a:t>cceptance </a:t>
            </a:r>
            <a:r>
              <a:rPr lang="en-US" sz="1800" b="1" dirty="0">
                <a:solidFill>
                  <a:srgbClr val="FFFFFF"/>
                </a:solidFill>
                <a:ea typeface="ＭＳ Ｐゴシック" charset="0"/>
                <a:cs typeface="ＭＳ Ｐゴシック" charset="0"/>
              </a:rPr>
              <a:t>±20</a:t>
            </a:r>
            <a:r>
              <a:rPr lang="en-US" sz="1800" b="1" dirty="0" smtClean="0">
                <a:solidFill>
                  <a:srgbClr val="FFFFFF"/>
                </a:solidFill>
                <a:ea typeface="ＭＳ Ｐゴシック" charset="0"/>
                <a:cs typeface="ＭＳ Ｐゴシック" charset="0"/>
              </a:rPr>
              <a:t>%</a:t>
            </a:r>
          </a:p>
          <a:p>
            <a:pPr>
              <a:spcBef>
                <a:spcPts val="1250"/>
              </a:spcBef>
              <a:buClr>
                <a:schemeClr val="bg1"/>
              </a:buClr>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smtClean="0">
                <a:solidFill>
                  <a:srgbClr val="FFFFFF"/>
                </a:solidFill>
                <a:ea typeface="ＭＳ Ｐゴシック" charset="0"/>
                <a:cs typeface="ＭＳ Ｐゴシック" charset="0"/>
              </a:rPr>
              <a:t> Max</a:t>
            </a:r>
            <a:r>
              <a:rPr lang="en-US" sz="1800" b="1" dirty="0">
                <a:solidFill>
                  <a:srgbClr val="FFFFFF"/>
                </a:solidFill>
                <a:ea typeface="ＭＳ Ｐゴシック" charset="0"/>
                <a:cs typeface="ＭＳ Ｐゴシック" charset="0"/>
              </a:rPr>
              <a:t>. B</a:t>
            </a:r>
            <a:r>
              <a:rPr lang="en-US" sz="1800" b="1" dirty="0">
                <a:solidFill>
                  <a:srgbClr val="FFFFFF"/>
                </a:solidFill>
                <a:latin typeface="Symbol" charset="2"/>
                <a:ea typeface="ＭＳ Ｐゴシック" charset="0"/>
                <a:cs typeface="ＭＳ Ｐゴシック" charset="0"/>
              </a:rPr>
              <a:t></a:t>
            </a:r>
            <a:r>
              <a:rPr lang="en-US" sz="1800" b="1" dirty="0">
                <a:solidFill>
                  <a:srgbClr val="FFFFFF"/>
                </a:solidFill>
                <a:ea typeface="ＭＳ Ｐゴシック" charset="0"/>
                <a:cs typeface="ＭＳ Ｐゴシック" charset="0"/>
              </a:rPr>
              <a:t> = 1.2 </a:t>
            </a:r>
            <a:r>
              <a:rPr lang="en-US" sz="1800" b="1" dirty="0" err="1">
                <a:solidFill>
                  <a:srgbClr val="FFFFFF"/>
                </a:solidFill>
                <a:ea typeface="ＭＳ Ｐゴシック" charset="0"/>
                <a:cs typeface="ＭＳ Ｐゴシック" charset="0"/>
              </a:rPr>
              <a:t>T.m</a:t>
            </a:r>
            <a:r>
              <a:rPr lang="en-US" sz="1800" b="1" dirty="0">
                <a:solidFill>
                  <a:srgbClr val="FFFFFF"/>
                </a:solidFill>
                <a:ea typeface="ＭＳ Ｐゴシック" charset="0"/>
                <a:cs typeface="ＭＳ Ｐゴシック" charset="0"/>
              </a:rPr>
              <a:t>.</a:t>
            </a:r>
          </a:p>
        </p:txBody>
      </p:sp>
      <p:sp>
        <p:nvSpPr>
          <p:cNvPr id="18" name="Striped Right Arrow 17"/>
          <p:cNvSpPr/>
          <p:nvPr/>
        </p:nvSpPr>
        <p:spPr bwMode="auto">
          <a:xfrm rot="2821168">
            <a:off x="2910338" y="2419456"/>
            <a:ext cx="1066800" cy="304800"/>
          </a:xfrm>
          <a:prstGeom prst="stripedRightArrow">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19" name="Striped Right Arrow 18"/>
          <p:cNvSpPr/>
          <p:nvPr/>
        </p:nvSpPr>
        <p:spPr bwMode="auto">
          <a:xfrm rot="18777936">
            <a:off x="6279321" y="4072333"/>
            <a:ext cx="1455917" cy="323239"/>
          </a:xfrm>
          <a:prstGeom prst="striped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20" name="Striped Right Arrow 19"/>
          <p:cNvSpPr/>
          <p:nvPr/>
        </p:nvSpPr>
        <p:spPr bwMode="auto">
          <a:xfrm rot="2022956">
            <a:off x="6004668" y="2502482"/>
            <a:ext cx="1143000" cy="291832"/>
          </a:xfrm>
          <a:prstGeom prst="stripedRightArrow">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3"/>
          <a:srcRect l="3073" t="15002" b="22714"/>
          <a:stretch>
            <a:fillRect/>
          </a:stretch>
        </p:blipFill>
        <p:spPr bwMode="auto">
          <a:xfrm>
            <a:off x="2046288" y="3860800"/>
            <a:ext cx="3497262" cy="2997200"/>
          </a:xfrm>
          <a:prstGeom prst="rect">
            <a:avLst/>
          </a:prstGeom>
          <a:noFill/>
          <a:ln w="9525">
            <a:noFill/>
            <a:round/>
            <a:headEnd/>
            <a:tailEnd/>
          </a:ln>
          <a:effectLst>
            <a:softEdge rad="127000"/>
          </a:effectLst>
        </p:spPr>
      </p:pic>
      <p:sp>
        <p:nvSpPr>
          <p:cNvPr id="72706" name="Text Box 2"/>
          <p:cNvSpPr txBox="1">
            <a:spLocks noChangeArrowheads="1"/>
          </p:cNvSpPr>
          <p:nvPr/>
        </p:nvSpPr>
        <p:spPr bwMode="auto">
          <a:xfrm>
            <a:off x="2130425" y="3976687"/>
            <a:ext cx="2060575" cy="823913"/>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FFFFFF"/>
                </a:solidFill>
                <a:ea typeface="ＭＳ Ｐゴシック" charset="0"/>
                <a:cs typeface="ＭＳ Ｐゴシック" charset="0"/>
              </a:rPr>
              <a:t>IKP University Köln</a:t>
            </a:r>
            <a:br>
              <a:rPr lang="en-US" sz="1600" b="1" dirty="0">
                <a:solidFill>
                  <a:srgbClr val="FFFFFF"/>
                </a:solidFill>
                <a:ea typeface="ＭＳ Ｐゴシック" charset="0"/>
                <a:cs typeface="ＭＳ Ｐゴシック" charset="0"/>
              </a:rPr>
            </a:br>
            <a:r>
              <a:rPr lang="en-US" sz="1600" b="1" dirty="0">
                <a:solidFill>
                  <a:srgbClr val="FFFFFF"/>
                </a:solidFill>
                <a:ea typeface="ＭＳ Ｐゴシック" charset="0"/>
                <a:cs typeface="ＭＳ Ｐゴシック" charset="0"/>
              </a:rPr>
              <a:t>TU Darmstadt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FFFFFF"/>
                </a:solidFill>
                <a:ea typeface="ＭＳ Ｐゴシック" charset="0"/>
                <a:cs typeface="ＭＳ Ｐゴシック" charset="0"/>
              </a:rPr>
              <a:t>PLUNGER</a:t>
            </a:r>
          </a:p>
        </p:txBody>
      </p:sp>
      <p:pic>
        <p:nvPicPr>
          <p:cNvPr id="72707" name="Picture 3"/>
          <p:cNvPicPr>
            <a:picLocks noChangeAspect="1" noChangeArrowheads="1"/>
          </p:cNvPicPr>
          <p:nvPr/>
        </p:nvPicPr>
        <p:blipFill>
          <a:blip r:embed="rId4"/>
          <a:srcRect/>
          <a:stretch>
            <a:fillRect/>
          </a:stretch>
        </p:blipFill>
        <p:spPr bwMode="auto">
          <a:xfrm>
            <a:off x="-36513" y="4581525"/>
            <a:ext cx="2066926" cy="2138363"/>
          </a:xfrm>
          <a:prstGeom prst="rect">
            <a:avLst/>
          </a:prstGeom>
          <a:noFill/>
          <a:ln w="9525">
            <a:noFill/>
            <a:round/>
            <a:headEnd/>
            <a:tailEnd/>
          </a:ln>
          <a:effectLst>
            <a:softEdge rad="127000"/>
          </a:effectLst>
        </p:spPr>
      </p:pic>
      <p:sp>
        <p:nvSpPr>
          <p:cNvPr id="72708" name="Text Box 4"/>
          <p:cNvSpPr txBox="1">
            <a:spLocks noChangeArrowheads="1"/>
          </p:cNvSpPr>
          <p:nvPr/>
        </p:nvSpPr>
        <p:spPr bwMode="auto">
          <a:xfrm>
            <a:off x="-533400" y="6248400"/>
            <a:ext cx="3024188" cy="368300"/>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solidFill>
                  <a:srgbClr val="FFFFFF"/>
                </a:solidFill>
                <a:ea typeface="ＭＳ Ｐゴシック" charset="0"/>
                <a:cs typeface="ＭＳ Ｐゴシック" charset="0"/>
              </a:rPr>
              <a:t>AGATA-PRISMA </a:t>
            </a:r>
          </a:p>
        </p:txBody>
      </p:sp>
      <p:sp>
        <p:nvSpPr>
          <p:cNvPr id="72709" name="Text Box 5"/>
          <p:cNvSpPr txBox="1">
            <a:spLocks noChangeArrowheads="1"/>
          </p:cNvSpPr>
          <p:nvPr/>
        </p:nvSpPr>
        <p:spPr bwMode="auto">
          <a:xfrm>
            <a:off x="0" y="0"/>
            <a:ext cx="9144000" cy="534988"/>
          </a:xfrm>
          <a:prstGeom prst="rect">
            <a:avLst/>
          </a:prstGeom>
          <a:solidFill>
            <a:srgbClr val="000000"/>
          </a:solidFill>
          <a:ln w="9525">
            <a:noFill/>
            <a:round/>
            <a:headEnd/>
            <a:tailEnd/>
          </a:ln>
          <a:effectLst/>
        </p:spPr>
        <p:txBody>
          <a:bodyPr lIns="90000" tIns="46800" rIns="90000" bIns="46800">
            <a:spAutoFit/>
          </a:bodyPr>
          <a:lstStyle/>
          <a:p>
            <a:pPr algn="ctr">
              <a:spcBef>
                <a:spcPts val="2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900" b="1">
                <a:solidFill>
                  <a:srgbClr val="FFFFFF"/>
                </a:solidFill>
                <a:ea typeface="ＭＳ Ｐゴシック" charset="0"/>
                <a:cs typeface="ＭＳ Ｐゴシック" charset="0"/>
              </a:rPr>
              <a:t>DIFFERENTIAL RDDS MEASUREMENTS AT LNL </a:t>
            </a:r>
          </a:p>
        </p:txBody>
      </p:sp>
      <p:pic>
        <p:nvPicPr>
          <p:cNvPr id="72710" name="Picture 6"/>
          <p:cNvPicPr>
            <a:picLocks noChangeAspect="1" noChangeArrowheads="1"/>
          </p:cNvPicPr>
          <p:nvPr/>
        </p:nvPicPr>
        <p:blipFill>
          <a:blip r:embed="rId5"/>
          <a:srcRect/>
          <a:stretch>
            <a:fillRect/>
          </a:stretch>
        </p:blipFill>
        <p:spPr bwMode="auto">
          <a:xfrm>
            <a:off x="5476875" y="1700213"/>
            <a:ext cx="3638550" cy="4897437"/>
          </a:xfrm>
          <a:prstGeom prst="rect">
            <a:avLst/>
          </a:prstGeom>
          <a:noFill/>
          <a:ln w="9525">
            <a:noFill/>
            <a:round/>
            <a:headEnd/>
            <a:tailEnd/>
          </a:ln>
          <a:effectLst/>
        </p:spPr>
      </p:pic>
      <p:sp>
        <p:nvSpPr>
          <p:cNvPr id="72711" name="Text Box 7"/>
          <p:cNvSpPr txBox="1">
            <a:spLocks noChangeArrowheads="1"/>
          </p:cNvSpPr>
          <p:nvPr/>
        </p:nvSpPr>
        <p:spPr bwMode="auto">
          <a:xfrm>
            <a:off x="6269038" y="1052513"/>
            <a:ext cx="2305050" cy="398462"/>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baseline="30000">
                <a:solidFill>
                  <a:srgbClr val="000000"/>
                </a:solidFill>
                <a:latin typeface="Andalus" charset="0"/>
                <a:ea typeface="Andalus" charset="0"/>
                <a:cs typeface="Andalus" charset="0"/>
              </a:rPr>
              <a:t>72</a:t>
            </a:r>
            <a:r>
              <a:rPr lang="en-US" sz="2000" b="1">
                <a:solidFill>
                  <a:srgbClr val="000000"/>
                </a:solidFill>
                <a:latin typeface="Andalus" charset="0"/>
                <a:ea typeface="Andalus" charset="0"/>
                <a:cs typeface="Andalus" charset="0"/>
              </a:rPr>
              <a:t>Zn</a:t>
            </a:r>
            <a:r>
              <a:rPr lang="es-ES" sz="2000" b="1">
                <a:solidFill>
                  <a:srgbClr val="000000"/>
                </a:solidFill>
                <a:latin typeface="Calibri" charset="0"/>
                <a:cs typeface="Arial" charset="0"/>
              </a:rPr>
              <a:t> </a:t>
            </a:r>
            <a:r>
              <a:rPr lang="en-US" sz="2000" b="1">
                <a:solidFill>
                  <a:srgbClr val="000000"/>
                </a:solidFill>
                <a:ea typeface="ＭＳ Ｐゴシック" charset="0"/>
                <a:cs typeface="ＭＳ Ｐゴシック" charset="0"/>
              </a:rPr>
              <a:t>(-2p-2n)</a:t>
            </a:r>
          </a:p>
        </p:txBody>
      </p:sp>
      <p:sp>
        <p:nvSpPr>
          <p:cNvPr id="72712" name="Text Box 8"/>
          <p:cNvSpPr txBox="1">
            <a:spLocks noChangeArrowheads="1"/>
          </p:cNvSpPr>
          <p:nvPr/>
        </p:nvSpPr>
        <p:spPr bwMode="auto">
          <a:xfrm>
            <a:off x="5106988" y="549275"/>
            <a:ext cx="4248150" cy="581025"/>
          </a:xfrm>
          <a:prstGeom prst="rect">
            <a:avLst/>
          </a:prstGeom>
          <a:noFill/>
          <a:ln w="9525">
            <a:noFill/>
            <a:round/>
            <a:headEnd/>
            <a:tailEnd/>
          </a:ln>
          <a:effectLst/>
        </p:spPr>
        <p:txBody>
          <a:bodyPr lIns="90000" tIns="46800" rIns="90000" bIns="46800">
            <a:spAutoFit/>
          </a:bodyPr>
          <a:lstStyle/>
          <a:p>
            <a:pPr algn="ctr">
              <a:spcBef>
                <a:spcPts val="2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a:solidFill>
                  <a:srgbClr val="000000"/>
                </a:solidFill>
                <a:ea typeface="ＭＳ Ｐゴシック" charset="0"/>
                <a:cs typeface="ＭＳ Ｐゴシック" charset="0"/>
              </a:rPr>
              <a:t>76</a:t>
            </a:r>
            <a:r>
              <a:rPr lang="en-GB" sz="3200" b="1">
                <a:solidFill>
                  <a:srgbClr val="000000"/>
                </a:solidFill>
                <a:ea typeface="ＭＳ Ｐゴシック" charset="0"/>
                <a:cs typeface="ＭＳ Ｐゴシック" charset="0"/>
              </a:rPr>
              <a:t>Ge + </a:t>
            </a:r>
            <a:r>
              <a:rPr lang="en-GB" sz="3200" b="1" baseline="30000">
                <a:solidFill>
                  <a:srgbClr val="000000"/>
                </a:solidFill>
                <a:ea typeface="ＭＳ Ｐゴシック" charset="0"/>
                <a:cs typeface="ＭＳ Ｐゴシック" charset="0"/>
              </a:rPr>
              <a:t>238</a:t>
            </a:r>
            <a:r>
              <a:rPr lang="en-GB" sz="3200" b="1">
                <a:solidFill>
                  <a:srgbClr val="000000"/>
                </a:solidFill>
                <a:ea typeface="ＭＳ Ｐゴシック" charset="0"/>
                <a:cs typeface="ＭＳ Ｐゴシック" charset="0"/>
              </a:rPr>
              <a:t>U 577 MeV</a:t>
            </a:r>
          </a:p>
        </p:txBody>
      </p:sp>
      <p:grpSp>
        <p:nvGrpSpPr>
          <p:cNvPr id="72713" name="Group 9"/>
          <p:cNvGrpSpPr>
            <a:grpSpLocks/>
          </p:cNvGrpSpPr>
          <p:nvPr/>
        </p:nvGrpSpPr>
        <p:grpSpPr bwMode="auto">
          <a:xfrm>
            <a:off x="-76200" y="836613"/>
            <a:ext cx="5486400" cy="3009900"/>
            <a:chOff x="-128" y="527"/>
            <a:chExt cx="3456" cy="1896"/>
          </a:xfrm>
        </p:grpSpPr>
        <p:pic>
          <p:nvPicPr>
            <p:cNvPr id="72714" name="Picture 10"/>
            <p:cNvPicPr>
              <a:picLocks noChangeAspect="1" noChangeArrowheads="1"/>
            </p:cNvPicPr>
            <p:nvPr/>
          </p:nvPicPr>
          <p:blipFill>
            <a:blip r:embed="rId6"/>
            <a:srcRect/>
            <a:stretch>
              <a:fillRect/>
            </a:stretch>
          </p:blipFill>
          <p:spPr bwMode="auto">
            <a:xfrm>
              <a:off x="-54" y="527"/>
              <a:ext cx="3382" cy="1896"/>
            </a:xfrm>
            <a:prstGeom prst="rect">
              <a:avLst/>
            </a:prstGeom>
            <a:noFill/>
            <a:ln w="9525">
              <a:noFill/>
              <a:round/>
              <a:headEnd/>
              <a:tailEnd/>
            </a:ln>
            <a:effectLst/>
          </p:spPr>
        </p:pic>
        <p:sp>
          <p:nvSpPr>
            <p:cNvPr id="72715" name="Text Box 11"/>
            <p:cNvSpPr txBox="1">
              <a:spLocks noChangeArrowheads="1"/>
            </p:cNvSpPr>
            <p:nvPr/>
          </p:nvSpPr>
          <p:spPr bwMode="auto">
            <a:xfrm>
              <a:off x="2790" y="1162"/>
              <a:ext cx="284" cy="277"/>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cs typeface="Arial" charset="0"/>
                </a:rPr>
                <a:t>E</a:t>
              </a:r>
              <a:r>
                <a:rPr lang="en-US" sz="2000" b="1" baseline="-25000">
                  <a:solidFill>
                    <a:srgbClr val="000000"/>
                  </a:solidFill>
                  <a:latin typeface="Symbol" charset="2"/>
                  <a:cs typeface="Arial" charset="0"/>
                </a:rPr>
                <a:t></a:t>
              </a:r>
            </a:p>
          </p:txBody>
        </p:sp>
        <p:sp>
          <p:nvSpPr>
            <p:cNvPr id="72716" name="Text Box 12"/>
            <p:cNvSpPr txBox="1">
              <a:spLocks noChangeArrowheads="1"/>
            </p:cNvSpPr>
            <p:nvPr/>
          </p:nvSpPr>
          <p:spPr bwMode="auto">
            <a:xfrm>
              <a:off x="2332" y="1296"/>
              <a:ext cx="466" cy="277"/>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cs typeface="Arial" charset="0"/>
                </a:rPr>
                <a:t>E’</a:t>
              </a:r>
              <a:r>
                <a:rPr lang="en-US" sz="2000" b="1" baseline="-25000">
                  <a:solidFill>
                    <a:srgbClr val="000000"/>
                  </a:solidFill>
                  <a:latin typeface="Symbol" charset="2"/>
                  <a:cs typeface="Arial" charset="0"/>
                </a:rPr>
                <a:t></a:t>
              </a:r>
            </a:p>
          </p:txBody>
        </p:sp>
        <p:sp>
          <p:nvSpPr>
            <p:cNvPr id="72717" name="Text Box 13"/>
            <p:cNvSpPr txBox="1">
              <a:spLocks noChangeArrowheads="1"/>
            </p:cNvSpPr>
            <p:nvPr/>
          </p:nvSpPr>
          <p:spPr bwMode="auto">
            <a:xfrm>
              <a:off x="244" y="1765"/>
              <a:ext cx="632" cy="233"/>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Symbol" charset="2"/>
                  <a:cs typeface="Arial" charset="0"/>
                </a:rPr>
                <a:t></a:t>
              </a:r>
              <a:r>
                <a:rPr lang="en-US" sz="1600" b="1" baseline="-25000">
                  <a:solidFill>
                    <a:srgbClr val="000000"/>
                  </a:solidFill>
                  <a:cs typeface="Arial" charset="0"/>
                </a:rPr>
                <a:t>bef</a:t>
              </a:r>
              <a:r>
                <a:rPr lang="en-US" sz="1600" b="1">
                  <a:solidFill>
                    <a:srgbClr val="000000"/>
                  </a:solidFill>
                  <a:cs typeface="Arial" charset="0"/>
                </a:rPr>
                <a:t>~10%</a:t>
              </a:r>
            </a:p>
          </p:txBody>
        </p:sp>
        <p:sp>
          <p:nvSpPr>
            <p:cNvPr id="72718" name="Text Box 14"/>
            <p:cNvSpPr txBox="1">
              <a:spLocks noChangeArrowheads="1"/>
            </p:cNvSpPr>
            <p:nvPr/>
          </p:nvSpPr>
          <p:spPr bwMode="auto">
            <a:xfrm>
              <a:off x="636" y="1570"/>
              <a:ext cx="466" cy="255"/>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cs typeface="Arial" charset="0"/>
                </a:rPr>
                <a:t>E’</a:t>
              </a:r>
              <a:r>
                <a:rPr lang="en-US" sz="1800" b="1" baseline="-25000">
                  <a:solidFill>
                    <a:srgbClr val="000000"/>
                  </a:solidFill>
                  <a:latin typeface="Symbol" charset="2"/>
                  <a:cs typeface="Arial" charset="0"/>
                </a:rPr>
                <a:t></a:t>
              </a:r>
            </a:p>
          </p:txBody>
        </p:sp>
        <p:sp>
          <p:nvSpPr>
            <p:cNvPr id="72719" name="Text Box 15"/>
            <p:cNvSpPr txBox="1">
              <a:spLocks noChangeArrowheads="1"/>
            </p:cNvSpPr>
            <p:nvPr/>
          </p:nvSpPr>
          <p:spPr bwMode="auto">
            <a:xfrm>
              <a:off x="1441" y="1765"/>
              <a:ext cx="648" cy="233"/>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Symbol" charset="2"/>
                  <a:cs typeface="Arial" charset="0"/>
                </a:rPr>
                <a:t></a:t>
              </a:r>
              <a:r>
                <a:rPr lang="en-US" sz="1600" b="1" baseline="-25000">
                  <a:solidFill>
                    <a:srgbClr val="000000"/>
                  </a:solidFill>
                  <a:cs typeface="Arial" charset="0"/>
                </a:rPr>
                <a:t>aft</a:t>
              </a:r>
              <a:r>
                <a:rPr lang="en-US" sz="1600" b="1">
                  <a:solidFill>
                    <a:srgbClr val="000000"/>
                  </a:solidFill>
                  <a:cs typeface="Arial" charset="0"/>
                </a:rPr>
                <a:t>~8.5%</a:t>
              </a:r>
            </a:p>
          </p:txBody>
        </p:sp>
        <p:sp>
          <p:nvSpPr>
            <p:cNvPr id="72720" name="Text Box 16"/>
            <p:cNvSpPr txBox="1">
              <a:spLocks noChangeArrowheads="1"/>
            </p:cNvSpPr>
            <p:nvPr/>
          </p:nvSpPr>
          <p:spPr bwMode="auto">
            <a:xfrm>
              <a:off x="1560" y="1570"/>
              <a:ext cx="285" cy="255"/>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cs typeface="Arial" charset="0"/>
                </a:rPr>
                <a:t>E</a:t>
              </a:r>
              <a:r>
                <a:rPr lang="en-US" sz="1800" b="1" baseline="-25000">
                  <a:solidFill>
                    <a:srgbClr val="000000"/>
                  </a:solidFill>
                  <a:latin typeface="Symbol" charset="2"/>
                  <a:cs typeface="Arial" charset="0"/>
                </a:rPr>
                <a:t></a:t>
              </a:r>
            </a:p>
          </p:txBody>
        </p:sp>
        <p:cxnSp>
          <p:nvCxnSpPr>
            <p:cNvPr id="72721" name="AutoShape 17"/>
            <p:cNvCxnSpPr>
              <a:cxnSpLocks noChangeShapeType="1"/>
            </p:cNvCxnSpPr>
            <p:nvPr/>
          </p:nvCxnSpPr>
          <p:spPr bwMode="auto">
            <a:xfrm flipV="1">
              <a:off x="-8" y="844"/>
              <a:ext cx="271" cy="263"/>
            </a:xfrm>
            <a:prstGeom prst="straightConnector1">
              <a:avLst/>
            </a:prstGeom>
            <a:noFill/>
            <a:ln w="25560">
              <a:solidFill>
                <a:srgbClr val="FF0000"/>
              </a:solidFill>
              <a:prstDash val="sysDot"/>
              <a:miter lim="800000"/>
              <a:headEnd/>
              <a:tailEnd type="triangle" w="med" len="med"/>
            </a:ln>
            <a:effectLst>
              <a:outerShdw dist="74769" dir="938535" algn="ctr" rotWithShape="0">
                <a:srgbClr val="808080">
                  <a:alpha val="38034"/>
                </a:srgbClr>
              </a:outerShdw>
            </a:effectLst>
          </p:spPr>
        </p:cxnSp>
        <p:sp>
          <p:nvSpPr>
            <p:cNvPr id="72722" name="Text Box 18"/>
            <p:cNvSpPr txBox="1">
              <a:spLocks noChangeArrowheads="1"/>
            </p:cNvSpPr>
            <p:nvPr/>
          </p:nvSpPr>
          <p:spPr bwMode="auto">
            <a:xfrm rot="18960000">
              <a:off x="-121" y="814"/>
              <a:ext cx="419" cy="192"/>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0000"/>
                  </a:solidFill>
                  <a:ea typeface="ＭＳ Ｐゴシック" charset="0"/>
                  <a:cs typeface="ＭＳ Ｐゴシック" charset="0"/>
                </a:rPr>
                <a:t>Beam</a:t>
              </a:r>
            </a:p>
          </p:txBody>
        </p:sp>
        <p:sp>
          <p:nvSpPr>
            <p:cNvPr id="72723" name="Rectangle 19"/>
            <p:cNvSpPr>
              <a:spLocks noChangeArrowheads="1"/>
            </p:cNvSpPr>
            <p:nvPr/>
          </p:nvSpPr>
          <p:spPr bwMode="auto">
            <a:xfrm>
              <a:off x="-7" y="1933"/>
              <a:ext cx="223" cy="173"/>
            </a:xfrm>
            <a:prstGeom prst="rect">
              <a:avLst/>
            </a:prstGeom>
            <a:solidFill>
              <a:srgbClr val="FFFFFF"/>
            </a:solidFill>
            <a:ln w="9360">
              <a:solidFill>
                <a:srgbClr val="FFFFFF"/>
              </a:solidFill>
              <a:miter lim="800000"/>
              <a:headEnd/>
              <a:tailEnd/>
            </a:ln>
            <a:effectLst/>
          </p:spPr>
          <p:txBody>
            <a:bodyPr wrap="none" anchor="ctr"/>
            <a:lstStyle/>
            <a:p>
              <a:endParaRPr lang="en-US"/>
            </a:p>
          </p:txBody>
        </p:sp>
        <p:sp>
          <p:nvSpPr>
            <p:cNvPr id="72724" name="Rectangle 20"/>
            <p:cNvSpPr>
              <a:spLocks noChangeArrowheads="1"/>
            </p:cNvSpPr>
            <p:nvPr/>
          </p:nvSpPr>
          <p:spPr bwMode="auto">
            <a:xfrm>
              <a:off x="-7" y="1389"/>
              <a:ext cx="223" cy="172"/>
            </a:xfrm>
            <a:prstGeom prst="rect">
              <a:avLst/>
            </a:prstGeom>
            <a:solidFill>
              <a:srgbClr val="FFFFFF"/>
            </a:solidFill>
            <a:ln w="9360">
              <a:solidFill>
                <a:srgbClr val="FFFFFF"/>
              </a:solidFill>
              <a:miter lim="800000"/>
              <a:headEnd/>
              <a:tailEnd/>
            </a:ln>
            <a:effectLst/>
          </p:spPr>
          <p:txBody>
            <a:bodyPr wrap="none" anchor="ctr"/>
            <a:lstStyle/>
            <a:p>
              <a:endParaRPr lang="en-US"/>
            </a:p>
          </p:txBody>
        </p:sp>
      </p:grpSp>
      <p:sp>
        <p:nvSpPr>
          <p:cNvPr id="72725" name="Text Box 21"/>
          <p:cNvSpPr txBox="1">
            <a:spLocks noChangeArrowheads="1"/>
          </p:cNvSpPr>
          <p:nvPr/>
        </p:nvSpPr>
        <p:spPr bwMode="auto">
          <a:xfrm>
            <a:off x="-107950" y="3573463"/>
            <a:ext cx="2159000" cy="1050925"/>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ea typeface="ＭＳ Ｐゴシック" charset="0"/>
                <a:cs typeface="ＭＳ Ｐゴシック" charset="0"/>
              </a:rPr>
              <a:t>RDDS </a:t>
            </a:r>
            <a:br>
              <a:rPr lang="en-US" sz="2000" b="1">
                <a:solidFill>
                  <a:srgbClr val="000000"/>
                </a:solidFill>
                <a:ea typeface="ＭＳ Ｐゴシック" charset="0"/>
                <a:cs typeface="ＭＳ Ｐゴシック" charset="0"/>
              </a:rPr>
            </a:br>
            <a:r>
              <a:rPr lang="en-US" sz="2000" b="1">
                <a:solidFill>
                  <a:srgbClr val="000000"/>
                </a:solidFill>
                <a:ea typeface="ＭＳ Ｐゴシック" charset="0"/>
                <a:cs typeface="ＭＳ Ｐゴシック" charset="0"/>
              </a:rPr>
              <a:t>measurement </a:t>
            </a:r>
            <a:br>
              <a:rPr lang="en-US" sz="2000" b="1">
                <a:solidFill>
                  <a:srgbClr val="000000"/>
                </a:solidFill>
                <a:ea typeface="ＭＳ Ｐゴシック" charset="0"/>
                <a:cs typeface="ＭＳ Ｐゴシック" charset="0"/>
              </a:rPr>
            </a:br>
            <a:r>
              <a:rPr lang="en-US" sz="2000" b="1">
                <a:solidFill>
                  <a:srgbClr val="000000"/>
                </a:solidFill>
                <a:latin typeface="Symbol" charset="2"/>
                <a:ea typeface="ＭＳ Ｐゴシック" charset="0"/>
                <a:cs typeface="ＭＳ Ｐゴシック" charset="0"/>
              </a:rPr>
              <a:t></a:t>
            </a:r>
            <a:r>
              <a:rPr lang="en-US" sz="2000" b="1" baseline="-25000">
                <a:solidFill>
                  <a:srgbClr val="000000"/>
                </a:solidFill>
                <a:ea typeface="ＭＳ Ｐゴシック" charset="0"/>
                <a:cs typeface="ＭＳ Ｐゴシック" charset="0"/>
              </a:rPr>
              <a:t>G</a:t>
            </a:r>
            <a:r>
              <a:rPr lang="en-US" sz="2000" b="1">
                <a:solidFill>
                  <a:srgbClr val="000000"/>
                </a:solidFill>
                <a:ea typeface="ＭＳ Ｐゴシック" charset="0"/>
                <a:cs typeface="ＭＳ Ｐゴシック" charset="0"/>
              </a:rPr>
              <a:t>=55º</a:t>
            </a:r>
          </a:p>
        </p:txBody>
      </p:sp>
      <p:sp>
        <p:nvSpPr>
          <p:cNvPr id="72726" name="Text Box 22"/>
          <p:cNvSpPr txBox="1">
            <a:spLocks noChangeArrowheads="1"/>
          </p:cNvSpPr>
          <p:nvPr/>
        </p:nvSpPr>
        <p:spPr bwMode="auto">
          <a:xfrm>
            <a:off x="5219700" y="1412875"/>
            <a:ext cx="4194175" cy="336550"/>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0000"/>
                </a:solidFill>
                <a:ea typeface="ＭＳ Ｐゴシック" charset="0"/>
                <a:cs typeface="ＭＳ Ｐゴシック" charset="0"/>
              </a:rPr>
              <a:t>Spectra at 50 kHz/capsule counting rate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0" y="-4484"/>
            <a:ext cx="9144000" cy="576263"/>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dirty="0">
                <a:solidFill>
                  <a:srgbClr val="FFFFFF"/>
                </a:solidFill>
                <a:cs typeface="Arial" charset="0"/>
              </a:rPr>
              <a:t>LNL </a:t>
            </a:r>
            <a:r>
              <a:rPr lang="it-IT" sz="2900" b="1" dirty="0" smtClean="0">
                <a:solidFill>
                  <a:srgbClr val="FFFFFF"/>
                </a:solidFill>
                <a:cs typeface="Arial" charset="0"/>
              </a:rPr>
              <a:t>EXPERIMENTS: 20 exps, 148 days, 3500 hs</a:t>
            </a:r>
            <a:endParaRPr lang="it-IT" sz="2900" b="1" dirty="0">
              <a:solidFill>
                <a:srgbClr val="FFFFFF"/>
              </a:solidFill>
              <a:cs typeface="Arial" charset="0"/>
            </a:endParaRPr>
          </a:p>
        </p:txBody>
      </p:sp>
      <p:sp>
        <p:nvSpPr>
          <p:cNvPr id="73730" name="Rectangle 2"/>
          <p:cNvSpPr>
            <a:spLocks noChangeArrowheads="1"/>
          </p:cNvSpPr>
          <p:nvPr/>
        </p:nvSpPr>
        <p:spPr bwMode="auto">
          <a:xfrm>
            <a:off x="5622925" y="4070350"/>
            <a:ext cx="1485900" cy="2041525"/>
          </a:xfrm>
          <a:prstGeom prst="rect">
            <a:avLst/>
          </a:prstGeom>
          <a:solidFill>
            <a:srgbClr val="FFFFFF"/>
          </a:solidFill>
          <a:ln w="9525">
            <a:noFill/>
            <a:round/>
            <a:headEnd/>
            <a:tailEnd/>
          </a:ln>
          <a:effectLst/>
        </p:spPr>
        <p:txBody>
          <a:bodyPr wrap="none" anchor="ctr"/>
          <a:lstStyle/>
          <a:p>
            <a:endParaRPr lang="en-US"/>
          </a:p>
        </p:txBody>
      </p:sp>
      <p:pic>
        <p:nvPicPr>
          <p:cNvPr id="73749" name="Picture 21"/>
          <p:cNvPicPr>
            <a:picLocks noChangeAspect="1" noChangeArrowheads="1"/>
          </p:cNvPicPr>
          <p:nvPr/>
        </p:nvPicPr>
        <p:blipFill>
          <a:blip r:embed="rId3"/>
          <a:srcRect/>
          <a:stretch>
            <a:fillRect/>
          </a:stretch>
        </p:blipFill>
        <p:spPr bwMode="auto">
          <a:xfrm>
            <a:off x="381000" y="681037"/>
            <a:ext cx="8458200" cy="6099025"/>
          </a:xfrm>
          <a:prstGeom prst="rect">
            <a:avLst/>
          </a:prstGeom>
          <a:noFill/>
          <a:ln w="9525">
            <a:noFill/>
            <a:round/>
            <a:headEnd/>
            <a:tailEnd/>
          </a:ln>
          <a:effectLst/>
        </p:spPr>
      </p:pic>
      <p:sp>
        <p:nvSpPr>
          <p:cNvPr id="5" name="Rectangle 4"/>
          <p:cNvSpPr/>
          <p:nvPr/>
        </p:nvSpPr>
        <p:spPr bwMode="auto">
          <a:xfrm>
            <a:off x="3124200" y="5791200"/>
            <a:ext cx="3048000" cy="457200"/>
          </a:xfrm>
          <a:prstGeom prst="rect">
            <a:avLst/>
          </a:prstGeom>
          <a:noFill/>
          <a:ln w="76200" cap="flat" cmpd="sng" algn="ctr">
            <a:solidFill>
              <a:srgbClr val="0070C0"/>
            </a:solidFill>
            <a:prstDash val="solid"/>
            <a:round/>
            <a:headEnd type="none" w="med" len="med"/>
            <a:tailEnd type="none" w="med" len="med"/>
          </a:ln>
          <a:effectLst>
            <a:glow rad="228600">
              <a:schemeClr val="accent6">
                <a:satMod val="175000"/>
                <a:alpha val="40000"/>
              </a:schemeClr>
            </a:glo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6" name="Rectangle 5"/>
          <p:cNvSpPr/>
          <p:nvPr/>
        </p:nvSpPr>
        <p:spPr bwMode="auto">
          <a:xfrm>
            <a:off x="2286000" y="1752600"/>
            <a:ext cx="2286000" cy="457200"/>
          </a:xfrm>
          <a:prstGeom prst="rect">
            <a:avLst/>
          </a:prstGeom>
          <a:noFill/>
          <a:ln w="76200" cap="flat" cmpd="sng" algn="ctr">
            <a:solidFill>
              <a:srgbClr val="0070C0"/>
            </a:solidFill>
            <a:prstDash val="solid"/>
            <a:round/>
            <a:headEnd type="none" w="med" len="med"/>
            <a:tailEnd type="none" w="med" len="med"/>
          </a:ln>
          <a:effectLst>
            <a:glow rad="228600">
              <a:schemeClr val="accent6">
                <a:satMod val="175000"/>
                <a:alpha val="40000"/>
              </a:schemeClr>
            </a:glo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7" name="Rectangle 6"/>
          <p:cNvSpPr/>
          <p:nvPr/>
        </p:nvSpPr>
        <p:spPr bwMode="auto">
          <a:xfrm>
            <a:off x="2133600" y="2286000"/>
            <a:ext cx="1600200" cy="685800"/>
          </a:xfrm>
          <a:prstGeom prst="rect">
            <a:avLst/>
          </a:prstGeom>
          <a:noFill/>
          <a:ln w="76200" cap="flat" cmpd="sng" algn="ctr">
            <a:solidFill>
              <a:srgbClr val="0070C0"/>
            </a:solidFill>
            <a:prstDash val="solid"/>
            <a:round/>
            <a:headEnd type="none" w="med" len="med"/>
            <a:tailEnd type="none" w="med" len="med"/>
          </a:ln>
          <a:effectLst>
            <a:glow rad="228600">
              <a:schemeClr val="accent6">
                <a:satMod val="175000"/>
                <a:alpha val="40000"/>
              </a:schemeClr>
            </a:glo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8" name="Rectangle 7"/>
          <p:cNvSpPr/>
          <p:nvPr/>
        </p:nvSpPr>
        <p:spPr bwMode="auto">
          <a:xfrm>
            <a:off x="6019800" y="4876800"/>
            <a:ext cx="2743200" cy="1066800"/>
          </a:xfrm>
          <a:prstGeom prst="rect">
            <a:avLst/>
          </a:prstGeom>
          <a:noFill/>
          <a:ln w="76200" cap="flat" cmpd="sng" algn="ctr">
            <a:solidFill>
              <a:srgbClr val="0070C0"/>
            </a:solidFill>
            <a:prstDash val="solid"/>
            <a:round/>
            <a:headEnd type="none" w="med" len="med"/>
            <a:tailEnd type="none" w="med" len="med"/>
          </a:ln>
          <a:effectLst>
            <a:glow rad="228600">
              <a:schemeClr val="accent6">
                <a:satMod val="175000"/>
                <a:alpha val="40000"/>
              </a:schemeClr>
            </a:glo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9" name="Rectangle 8"/>
          <p:cNvSpPr/>
          <p:nvPr/>
        </p:nvSpPr>
        <p:spPr bwMode="auto">
          <a:xfrm>
            <a:off x="6172200" y="2438400"/>
            <a:ext cx="2590800" cy="685800"/>
          </a:xfrm>
          <a:prstGeom prst="rect">
            <a:avLst/>
          </a:prstGeom>
          <a:noFill/>
          <a:ln w="76200" cap="flat" cmpd="sng" algn="ctr">
            <a:solidFill>
              <a:srgbClr val="0070C0"/>
            </a:solidFill>
            <a:prstDash val="solid"/>
            <a:round/>
            <a:headEnd type="none" w="med" len="med"/>
            <a:tailEnd type="none" w="med" len="med"/>
          </a:ln>
          <a:effectLst>
            <a:glow rad="228600">
              <a:schemeClr val="accent6">
                <a:satMod val="175000"/>
                <a:alpha val="40000"/>
              </a:schemeClr>
            </a:glo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
        <p:nvSpPr>
          <p:cNvPr id="10" name="Rectangle 9"/>
          <p:cNvSpPr/>
          <p:nvPr/>
        </p:nvSpPr>
        <p:spPr bwMode="auto">
          <a:xfrm>
            <a:off x="4572000" y="990600"/>
            <a:ext cx="1828800" cy="685800"/>
          </a:xfrm>
          <a:prstGeom prst="rect">
            <a:avLst/>
          </a:prstGeom>
          <a:noFill/>
          <a:ln w="76200" cap="flat" cmpd="sng" algn="ctr">
            <a:solidFill>
              <a:srgbClr val="0070C0"/>
            </a:solidFill>
            <a:prstDash val="solid"/>
            <a:round/>
            <a:headEnd type="none" w="med" len="med"/>
            <a:tailEnd type="none" w="med" len="med"/>
          </a:ln>
          <a:effectLst>
            <a:glow rad="228600">
              <a:schemeClr val="accent6">
                <a:satMod val="175000"/>
                <a:alpha val="40000"/>
              </a:schemeClr>
            </a:glo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0" y="2819400"/>
            <a:ext cx="9144000" cy="1143000"/>
          </a:xfrm>
          <a:prstGeom prst="rect">
            <a:avLst/>
          </a:prstGeom>
          <a:solidFill>
            <a:srgbClr val="00B050"/>
          </a:solidFill>
          <a:ln w="9525">
            <a:noFill/>
            <a:round/>
            <a:headEnd/>
            <a:tailEnd/>
          </a:ln>
          <a:effectLst/>
        </p:spPr>
        <p:txBody>
          <a:bodyPr lIns="90000" tIns="46800" rIns="90000" bIns="46800" anchor="ctr"/>
          <a:lstStyle/>
          <a:p>
            <a:pPr marL="514350" indent="-514350" algn="ctr">
              <a:buClrTx/>
              <a:buFont typeface="Wingdings" pitchFamily="2" charset="2"/>
              <a:buChar char="q"/>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6600" b="1" dirty="0" smtClean="0">
                <a:solidFill>
                  <a:srgbClr val="FFFFFF"/>
                </a:solidFill>
                <a:cs typeface="Arial" charset="0"/>
              </a:rPr>
              <a:t>LIFETIMES</a:t>
            </a:r>
            <a:endParaRPr lang="it-IT" sz="6600" b="1" dirty="0">
              <a:solidFill>
                <a:srgbClr val="FFFFFF"/>
              </a:solidFill>
              <a:cs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0" y="-8404"/>
            <a:ext cx="9144000" cy="576263"/>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a:solidFill>
                  <a:srgbClr val="FFFFFF"/>
                </a:solidFill>
                <a:cs typeface="Arial" charset="0"/>
              </a:rPr>
              <a:t>NEW ISLAND OF INVERSION AT N=40</a:t>
            </a:r>
          </a:p>
        </p:txBody>
      </p:sp>
      <p:pic>
        <p:nvPicPr>
          <p:cNvPr id="74754" name="Picture 2"/>
          <p:cNvPicPr>
            <a:picLocks noChangeAspect="1" noChangeArrowheads="1"/>
          </p:cNvPicPr>
          <p:nvPr/>
        </p:nvPicPr>
        <p:blipFill>
          <a:blip r:embed="rId3"/>
          <a:srcRect/>
          <a:stretch>
            <a:fillRect/>
          </a:stretch>
        </p:blipFill>
        <p:spPr bwMode="auto">
          <a:xfrm>
            <a:off x="5146675" y="1425575"/>
            <a:ext cx="3624263" cy="2473325"/>
          </a:xfrm>
          <a:prstGeom prst="rect">
            <a:avLst/>
          </a:prstGeom>
          <a:noFill/>
          <a:ln w="9525">
            <a:noFill/>
            <a:round/>
            <a:headEnd/>
            <a:tailEnd/>
          </a:ln>
          <a:effectLst/>
        </p:spPr>
      </p:pic>
      <p:pic>
        <p:nvPicPr>
          <p:cNvPr id="74755" name="Picture 3"/>
          <p:cNvPicPr>
            <a:picLocks noChangeAspect="1" noChangeArrowheads="1"/>
          </p:cNvPicPr>
          <p:nvPr/>
        </p:nvPicPr>
        <p:blipFill>
          <a:blip r:embed="rId4"/>
          <a:srcRect l="14134" b="24855"/>
          <a:stretch>
            <a:fillRect/>
          </a:stretch>
        </p:blipFill>
        <p:spPr bwMode="auto">
          <a:xfrm>
            <a:off x="957263" y="1425575"/>
            <a:ext cx="4125912" cy="2055813"/>
          </a:xfrm>
          <a:prstGeom prst="rect">
            <a:avLst/>
          </a:prstGeom>
          <a:noFill/>
          <a:ln w="9525">
            <a:noFill/>
            <a:round/>
            <a:headEnd/>
            <a:tailEnd/>
          </a:ln>
          <a:effectLst/>
        </p:spPr>
      </p:pic>
      <p:sp>
        <p:nvSpPr>
          <p:cNvPr id="74756" name="Line 4"/>
          <p:cNvSpPr>
            <a:spLocks noChangeShapeType="1"/>
          </p:cNvSpPr>
          <p:nvPr/>
        </p:nvSpPr>
        <p:spPr bwMode="auto">
          <a:xfrm>
            <a:off x="957263" y="1944688"/>
            <a:ext cx="4125912" cy="12700"/>
          </a:xfrm>
          <a:prstGeom prst="line">
            <a:avLst/>
          </a:prstGeom>
          <a:noFill/>
          <a:ln w="25560">
            <a:solidFill>
              <a:srgbClr val="000000"/>
            </a:solidFill>
            <a:miter lim="800000"/>
            <a:headEnd/>
            <a:tailEnd/>
          </a:ln>
          <a:effectLst>
            <a:outerShdw dist="74769" dir="938535" algn="ctr" rotWithShape="0">
              <a:srgbClr val="808080">
                <a:alpha val="38034"/>
              </a:srgbClr>
            </a:outerShdw>
          </a:effectLst>
        </p:spPr>
        <p:txBody>
          <a:bodyPr/>
          <a:lstStyle/>
          <a:p>
            <a:endParaRPr lang="en-US"/>
          </a:p>
        </p:txBody>
      </p:sp>
      <p:sp>
        <p:nvSpPr>
          <p:cNvPr id="74757" name="Line 5"/>
          <p:cNvSpPr>
            <a:spLocks noChangeShapeType="1"/>
          </p:cNvSpPr>
          <p:nvPr/>
        </p:nvSpPr>
        <p:spPr bwMode="auto">
          <a:xfrm>
            <a:off x="957263" y="2439988"/>
            <a:ext cx="4125912" cy="12700"/>
          </a:xfrm>
          <a:prstGeom prst="line">
            <a:avLst/>
          </a:prstGeom>
          <a:noFill/>
          <a:ln w="25560">
            <a:solidFill>
              <a:srgbClr val="000000"/>
            </a:solidFill>
            <a:miter lim="800000"/>
            <a:headEnd/>
            <a:tailEnd/>
          </a:ln>
          <a:effectLst>
            <a:outerShdw dist="74769" dir="938535" algn="ctr" rotWithShape="0">
              <a:srgbClr val="808080">
                <a:alpha val="38034"/>
              </a:srgbClr>
            </a:outerShdw>
          </a:effectLst>
        </p:spPr>
        <p:txBody>
          <a:bodyPr/>
          <a:lstStyle/>
          <a:p>
            <a:endParaRPr lang="en-US"/>
          </a:p>
        </p:txBody>
      </p:sp>
      <p:sp>
        <p:nvSpPr>
          <p:cNvPr id="74758" name="Text Box 6"/>
          <p:cNvSpPr txBox="1">
            <a:spLocks noChangeArrowheads="1"/>
          </p:cNvSpPr>
          <p:nvPr/>
        </p:nvSpPr>
        <p:spPr bwMode="auto">
          <a:xfrm>
            <a:off x="98425" y="1970088"/>
            <a:ext cx="1168400" cy="368300"/>
          </a:xfrm>
          <a:prstGeom prst="rect">
            <a:avLst/>
          </a:prstGeom>
          <a:solidFill>
            <a:srgbClr val="00FF00"/>
          </a:solidFill>
          <a:ln w="9360">
            <a:solidFill>
              <a:srgbClr val="000000"/>
            </a:solidFill>
            <a:miter lim="800000"/>
            <a:headEnd/>
            <a:tailEnd/>
          </a:ln>
          <a:effectLst>
            <a:outerShdw dist="74769" dir="938535" algn="ctr" rotWithShape="0">
              <a:srgbClr val="808080">
                <a:alpha val="38034"/>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latin typeface="Times New Roman" pitchFamily="16" charset="0"/>
                <a:ea typeface="ＭＳ Ｐゴシック" charset="0"/>
                <a:cs typeface="ＭＳ Ｐゴシック" charset="0"/>
              </a:rPr>
              <a:t>Spherical</a:t>
            </a:r>
          </a:p>
        </p:txBody>
      </p:sp>
      <p:sp>
        <p:nvSpPr>
          <p:cNvPr id="74759" name="Text Box 7"/>
          <p:cNvSpPr txBox="1">
            <a:spLocks noChangeArrowheads="1"/>
          </p:cNvSpPr>
          <p:nvPr/>
        </p:nvSpPr>
        <p:spPr bwMode="auto">
          <a:xfrm>
            <a:off x="127000" y="3030538"/>
            <a:ext cx="1270000" cy="368300"/>
          </a:xfrm>
          <a:prstGeom prst="rect">
            <a:avLst/>
          </a:prstGeom>
          <a:solidFill>
            <a:srgbClr val="FF0000"/>
          </a:solidFill>
          <a:ln w="9360">
            <a:solidFill>
              <a:srgbClr val="000000"/>
            </a:solidFill>
            <a:miter lim="800000"/>
            <a:headEnd/>
            <a:tailEnd/>
          </a:ln>
          <a:effectLst>
            <a:outerShdw dist="74769" dir="938535" algn="ctr" rotWithShape="0">
              <a:srgbClr val="808080">
                <a:alpha val="38034"/>
              </a:srgbClr>
            </a:outerShdw>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latin typeface="Times New Roman" pitchFamily="16" charset="0"/>
                <a:ea typeface="ＭＳ Ｐゴシック" charset="0"/>
                <a:cs typeface="ＭＳ Ｐゴシック" charset="0"/>
              </a:rPr>
              <a:t>Deformed</a:t>
            </a:r>
          </a:p>
        </p:txBody>
      </p:sp>
      <p:sp>
        <p:nvSpPr>
          <p:cNvPr id="74760" name="Line 8"/>
          <p:cNvSpPr>
            <a:spLocks noChangeShapeType="1"/>
          </p:cNvSpPr>
          <p:nvPr/>
        </p:nvSpPr>
        <p:spPr bwMode="auto">
          <a:xfrm>
            <a:off x="2320925" y="3013075"/>
            <a:ext cx="1122363" cy="1588"/>
          </a:xfrm>
          <a:prstGeom prst="line">
            <a:avLst/>
          </a:prstGeom>
          <a:noFill/>
          <a:ln w="9360">
            <a:solidFill>
              <a:srgbClr val="99FFCC"/>
            </a:solidFill>
            <a:miter lim="800000"/>
            <a:headEnd/>
            <a:tailEnd/>
          </a:ln>
          <a:effectLst/>
        </p:spPr>
        <p:txBody>
          <a:bodyPr/>
          <a:lstStyle/>
          <a:p>
            <a:endParaRPr lang="en-US"/>
          </a:p>
        </p:txBody>
      </p:sp>
      <p:pic>
        <p:nvPicPr>
          <p:cNvPr id="74761" name="Picture 9"/>
          <p:cNvPicPr>
            <a:picLocks noChangeAspect="1" noChangeArrowheads="1"/>
          </p:cNvPicPr>
          <p:nvPr/>
        </p:nvPicPr>
        <p:blipFill>
          <a:blip r:embed="rId5"/>
          <a:srcRect/>
          <a:stretch>
            <a:fillRect/>
          </a:stretch>
        </p:blipFill>
        <p:spPr bwMode="auto">
          <a:xfrm>
            <a:off x="7866063" y="3340100"/>
            <a:ext cx="1219200" cy="284163"/>
          </a:xfrm>
          <a:prstGeom prst="rect">
            <a:avLst/>
          </a:prstGeom>
          <a:noFill/>
          <a:ln w="9360">
            <a:solidFill>
              <a:srgbClr val="000000"/>
            </a:solidFill>
            <a:miter lim="800000"/>
            <a:headEnd/>
            <a:tailEnd/>
          </a:ln>
          <a:effectLst/>
        </p:spPr>
      </p:pic>
      <p:sp>
        <p:nvSpPr>
          <p:cNvPr id="74762" name="Text Box 10"/>
          <p:cNvSpPr txBox="1">
            <a:spLocks noChangeArrowheads="1"/>
          </p:cNvSpPr>
          <p:nvPr/>
        </p:nvSpPr>
        <p:spPr bwMode="auto">
          <a:xfrm>
            <a:off x="19050" y="6521450"/>
            <a:ext cx="4265613" cy="336550"/>
          </a:xfrm>
          <a:prstGeom prst="rect">
            <a:avLst/>
          </a:prstGeom>
          <a:noFill/>
          <a:ln w="9525">
            <a:noFill/>
            <a:round/>
            <a:headEnd/>
            <a:tailEnd/>
          </a:ln>
          <a:effectLst/>
        </p:spPr>
        <p:txBody>
          <a:bodyPr lIns="90000" tIns="46800" rIns="90000" bIns="46800">
            <a:spAutoFit/>
          </a:bodyPr>
          <a:lstStyle/>
          <a:p>
            <a:pP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ea typeface="ＭＳ Ｐゴシック" charset="0"/>
                <a:cs typeface="ＭＳ Ｐゴシック" charset="0"/>
              </a:rPr>
              <a:t>Spokepersons: J.J. Valiente-Dobon, S. Lenzi</a:t>
            </a:r>
          </a:p>
        </p:txBody>
      </p:sp>
      <p:pic>
        <p:nvPicPr>
          <p:cNvPr id="74763" name="Picture 11"/>
          <p:cNvPicPr>
            <a:picLocks noChangeAspect="1" noChangeArrowheads="1"/>
          </p:cNvPicPr>
          <p:nvPr/>
        </p:nvPicPr>
        <p:blipFill>
          <a:blip r:embed="rId6"/>
          <a:srcRect/>
          <a:stretch>
            <a:fillRect/>
          </a:stretch>
        </p:blipFill>
        <p:spPr bwMode="auto">
          <a:xfrm>
            <a:off x="4071938" y="3878263"/>
            <a:ext cx="4497387" cy="1263650"/>
          </a:xfrm>
          <a:prstGeom prst="rect">
            <a:avLst/>
          </a:prstGeom>
          <a:noFill/>
          <a:ln w="9525">
            <a:noFill/>
            <a:round/>
            <a:headEnd/>
            <a:tailEnd/>
          </a:ln>
          <a:effectLst/>
        </p:spPr>
      </p:pic>
      <p:pic>
        <p:nvPicPr>
          <p:cNvPr id="74764" name="Picture 12"/>
          <p:cNvPicPr>
            <a:picLocks noChangeAspect="1" noChangeArrowheads="1"/>
          </p:cNvPicPr>
          <p:nvPr/>
        </p:nvPicPr>
        <p:blipFill>
          <a:blip r:embed="rId7"/>
          <a:srcRect/>
          <a:stretch>
            <a:fillRect/>
          </a:stretch>
        </p:blipFill>
        <p:spPr bwMode="auto">
          <a:xfrm>
            <a:off x="7662863" y="1766888"/>
            <a:ext cx="1273175" cy="355600"/>
          </a:xfrm>
          <a:prstGeom prst="rect">
            <a:avLst/>
          </a:prstGeom>
          <a:noFill/>
          <a:ln w="9360">
            <a:solidFill>
              <a:srgbClr val="000000"/>
            </a:solidFill>
            <a:miter lim="800000"/>
            <a:headEnd/>
            <a:tailEnd/>
          </a:ln>
          <a:effectLst/>
        </p:spPr>
      </p:pic>
      <p:grpSp>
        <p:nvGrpSpPr>
          <p:cNvPr id="74765" name="Group 13"/>
          <p:cNvGrpSpPr>
            <a:grpSpLocks/>
          </p:cNvGrpSpPr>
          <p:nvPr/>
        </p:nvGrpSpPr>
        <p:grpSpPr bwMode="auto">
          <a:xfrm>
            <a:off x="650875" y="4437063"/>
            <a:ext cx="3692525" cy="1693862"/>
            <a:chOff x="410" y="2795"/>
            <a:chExt cx="2326" cy="1067"/>
          </a:xfrm>
        </p:grpSpPr>
        <p:sp>
          <p:nvSpPr>
            <p:cNvPr id="74766" name="Line 14"/>
            <p:cNvSpPr>
              <a:spLocks noChangeShapeType="1"/>
            </p:cNvSpPr>
            <p:nvPr/>
          </p:nvSpPr>
          <p:spPr bwMode="auto">
            <a:xfrm>
              <a:off x="410" y="3734"/>
              <a:ext cx="698" cy="0"/>
            </a:xfrm>
            <a:prstGeom prst="line">
              <a:avLst/>
            </a:prstGeom>
            <a:noFill/>
            <a:ln w="9360">
              <a:solidFill>
                <a:srgbClr val="000000"/>
              </a:solidFill>
              <a:miter lim="800000"/>
              <a:headEnd/>
              <a:tailEnd/>
            </a:ln>
            <a:effectLst/>
          </p:spPr>
          <p:txBody>
            <a:bodyPr/>
            <a:lstStyle/>
            <a:p>
              <a:endParaRPr lang="en-US"/>
            </a:p>
          </p:txBody>
        </p:sp>
        <p:sp>
          <p:nvSpPr>
            <p:cNvPr id="74767" name="Line 15"/>
            <p:cNvSpPr>
              <a:spLocks noChangeShapeType="1"/>
            </p:cNvSpPr>
            <p:nvPr/>
          </p:nvSpPr>
          <p:spPr bwMode="auto">
            <a:xfrm>
              <a:off x="410" y="3772"/>
              <a:ext cx="698" cy="0"/>
            </a:xfrm>
            <a:prstGeom prst="line">
              <a:avLst/>
            </a:prstGeom>
            <a:noFill/>
            <a:ln w="9360">
              <a:solidFill>
                <a:srgbClr val="000000"/>
              </a:solidFill>
              <a:miter lim="800000"/>
              <a:headEnd/>
              <a:tailEnd/>
            </a:ln>
            <a:effectLst/>
          </p:spPr>
          <p:txBody>
            <a:bodyPr/>
            <a:lstStyle/>
            <a:p>
              <a:endParaRPr lang="en-US"/>
            </a:p>
          </p:txBody>
        </p:sp>
        <p:sp>
          <p:nvSpPr>
            <p:cNvPr id="74768" name="Line 16"/>
            <p:cNvSpPr>
              <a:spLocks noChangeShapeType="1"/>
            </p:cNvSpPr>
            <p:nvPr/>
          </p:nvSpPr>
          <p:spPr bwMode="auto">
            <a:xfrm>
              <a:off x="410" y="3809"/>
              <a:ext cx="698" cy="0"/>
            </a:xfrm>
            <a:prstGeom prst="line">
              <a:avLst/>
            </a:prstGeom>
            <a:noFill/>
            <a:ln w="9360">
              <a:solidFill>
                <a:srgbClr val="000000"/>
              </a:solidFill>
              <a:miter lim="800000"/>
              <a:headEnd/>
              <a:tailEnd/>
            </a:ln>
            <a:effectLst/>
          </p:spPr>
          <p:txBody>
            <a:bodyPr/>
            <a:lstStyle/>
            <a:p>
              <a:endParaRPr lang="en-US"/>
            </a:p>
          </p:txBody>
        </p:sp>
        <p:sp>
          <p:nvSpPr>
            <p:cNvPr id="74769" name="Line 17"/>
            <p:cNvSpPr>
              <a:spLocks noChangeShapeType="1"/>
            </p:cNvSpPr>
            <p:nvPr/>
          </p:nvSpPr>
          <p:spPr bwMode="auto">
            <a:xfrm>
              <a:off x="410" y="3453"/>
              <a:ext cx="698" cy="0"/>
            </a:xfrm>
            <a:prstGeom prst="line">
              <a:avLst/>
            </a:prstGeom>
            <a:noFill/>
            <a:ln w="9360">
              <a:solidFill>
                <a:srgbClr val="000000"/>
              </a:solidFill>
              <a:miter lim="800000"/>
              <a:headEnd/>
              <a:tailEnd/>
            </a:ln>
            <a:effectLst/>
          </p:spPr>
          <p:txBody>
            <a:bodyPr/>
            <a:lstStyle/>
            <a:p>
              <a:endParaRPr lang="en-US"/>
            </a:p>
          </p:txBody>
        </p:sp>
        <p:sp>
          <p:nvSpPr>
            <p:cNvPr id="74770" name="Line 18"/>
            <p:cNvSpPr>
              <a:spLocks noChangeShapeType="1"/>
            </p:cNvSpPr>
            <p:nvPr/>
          </p:nvSpPr>
          <p:spPr bwMode="auto">
            <a:xfrm>
              <a:off x="410" y="3697"/>
              <a:ext cx="698" cy="0"/>
            </a:xfrm>
            <a:prstGeom prst="line">
              <a:avLst/>
            </a:prstGeom>
            <a:noFill/>
            <a:ln w="9360">
              <a:solidFill>
                <a:srgbClr val="000000"/>
              </a:solidFill>
              <a:miter lim="800000"/>
              <a:headEnd/>
              <a:tailEnd/>
            </a:ln>
            <a:effectLst/>
          </p:spPr>
          <p:txBody>
            <a:bodyPr/>
            <a:lstStyle/>
            <a:p>
              <a:endParaRPr lang="en-US"/>
            </a:p>
          </p:txBody>
        </p:sp>
        <p:sp>
          <p:nvSpPr>
            <p:cNvPr id="74771" name="Text Box 19"/>
            <p:cNvSpPr txBox="1">
              <a:spLocks noChangeArrowheads="1"/>
            </p:cNvSpPr>
            <p:nvPr/>
          </p:nvSpPr>
          <p:spPr bwMode="auto">
            <a:xfrm>
              <a:off x="1186" y="2795"/>
              <a:ext cx="351" cy="32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i="1">
                  <a:solidFill>
                    <a:srgbClr val="000000"/>
                  </a:solidFill>
                  <a:latin typeface="Times New Roman" pitchFamily="16" charset="0"/>
                  <a:ea typeface="ＭＳ Ｐゴシック" charset="0"/>
                  <a:cs typeface="ＭＳ Ｐゴシック" charset="0"/>
                </a:rPr>
                <a:t>d</a:t>
              </a:r>
              <a:r>
                <a:rPr lang="en-US" baseline="-25000">
                  <a:solidFill>
                    <a:srgbClr val="000000"/>
                  </a:solidFill>
                  <a:latin typeface="Times New Roman" pitchFamily="16" charset="0"/>
                  <a:ea typeface="ＭＳ Ｐゴシック" charset="0"/>
                  <a:cs typeface="ＭＳ Ｐゴシック" charset="0"/>
                </a:rPr>
                <a:t>5/2</a:t>
              </a:r>
            </a:p>
          </p:txBody>
        </p:sp>
        <p:sp>
          <p:nvSpPr>
            <p:cNvPr id="74772" name="Text Box 20"/>
            <p:cNvSpPr txBox="1">
              <a:spLocks noChangeArrowheads="1"/>
            </p:cNvSpPr>
            <p:nvPr/>
          </p:nvSpPr>
          <p:spPr bwMode="auto">
            <a:xfrm>
              <a:off x="562" y="3464"/>
              <a:ext cx="291" cy="25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ea typeface="ＭＳ Ｐゴシック" charset="0"/>
                  <a:cs typeface="ＭＳ Ｐゴシック" charset="0"/>
                </a:rPr>
                <a:t>40</a:t>
              </a:r>
            </a:p>
          </p:txBody>
        </p:sp>
        <p:sp>
          <p:nvSpPr>
            <p:cNvPr id="74773" name="Text Box 21"/>
            <p:cNvSpPr txBox="1">
              <a:spLocks noChangeArrowheads="1"/>
            </p:cNvSpPr>
            <p:nvPr/>
          </p:nvSpPr>
          <p:spPr bwMode="auto">
            <a:xfrm>
              <a:off x="580" y="3061"/>
              <a:ext cx="291" cy="25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ea typeface="ＭＳ Ｐゴシック" charset="0"/>
                  <a:cs typeface="ＭＳ Ｐゴシック" charset="0"/>
                </a:rPr>
                <a:t>50</a:t>
              </a:r>
            </a:p>
          </p:txBody>
        </p:sp>
        <p:sp>
          <p:nvSpPr>
            <p:cNvPr id="74774" name="Text Box 22"/>
            <p:cNvSpPr txBox="1">
              <a:spLocks noChangeArrowheads="1"/>
            </p:cNvSpPr>
            <p:nvPr/>
          </p:nvSpPr>
          <p:spPr bwMode="auto">
            <a:xfrm>
              <a:off x="1181" y="3249"/>
              <a:ext cx="351" cy="32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i="1">
                  <a:solidFill>
                    <a:srgbClr val="000000"/>
                  </a:solidFill>
                  <a:latin typeface="Times New Roman" pitchFamily="16" charset="0"/>
                  <a:ea typeface="ＭＳ Ｐゴシック" charset="0"/>
                  <a:cs typeface="ＭＳ Ｐゴシック" charset="0"/>
                </a:rPr>
                <a:t>g</a:t>
              </a:r>
              <a:r>
                <a:rPr lang="en-US" baseline="-25000">
                  <a:solidFill>
                    <a:srgbClr val="000000"/>
                  </a:solidFill>
                  <a:latin typeface="Times New Roman" pitchFamily="16" charset="0"/>
                  <a:ea typeface="ＭＳ Ｐゴシック" charset="0"/>
                  <a:cs typeface="ＭＳ Ｐゴシック" charset="0"/>
                </a:rPr>
                <a:t>9/2</a:t>
              </a:r>
            </a:p>
          </p:txBody>
        </p:sp>
        <p:sp>
          <p:nvSpPr>
            <p:cNvPr id="74775" name="Text Box 23"/>
            <p:cNvSpPr txBox="1">
              <a:spLocks noChangeArrowheads="1"/>
            </p:cNvSpPr>
            <p:nvPr/>
          </p:nvSpPr>
          <p:spPr bwMode="auto">
            <a:xfrm>
              <a:off x="1747" y="3063"/>
              <a:ext cx="989" cy="250"/>
            </a:xfrm>
            <a:prstGeom prst="rect">
              <a:avLst/>
            </a:prstGeom>
            <a:noFill/>
            <a:ln w="9525">
              <a:noFill/>
              <a:round/>
              <a:headEnd/>
              <a:tailEnd/>
            </a:ln>
            <a:effectLst/>
          </p:spPr>
          <p:txBody>
            <a:bodyPr lIns="90000" tIns="46800" rIns="90000" bIns="4680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dirty="0">
                  <a:solidFill>
                    <a:srgbClr val="004D99"/>
                  </a:solidFill>
                  <a:ea typeface="ＭＳ Ｐゴシック" charset="0"/>
                  <a:cs typeface="ＭＳ Ｐゴシック" charset="0"/>
                </a:rPr>
                <a:t>quasi-SU3</a:t>
              </a:r>
            </a:p>
          </p:txBody>
        </p:sp>
        <p:sp>
          <p:nvSpPr>
            <p:cNvPr id="74776" name="AutoShape 24"/>
            <p:cNvSpPr>
              <a:spLocks/>
            </p:cNvSpPr>
            <p:nvPr/>
          </p:nvSpPr>
          <p:spPr bwMode="auto">
            <a:xfrm>
              <a:off x="1610" y="2950"/>
              <a:ext cx="82" cy="490"/>
            </a:xfrm>
            <a:prstGeom prst="rightBrace">
              <a:avLst>
                <a:gd name="adj1" fmla="val 49797"/>
                <a:gd name="adj2" fmla="val 50000"/>
              </a:avLst>
            </a:prstGeom>
            <a:noFill/>
            <a:ln w="38160">
              <a:solidFill>
                <a:srgbClr val="000000"/>
              </a:solidFill>
              <a:miter lim="800000"/>
              <a:headEnd/>
              <a:tailEnd/>
            </a:ln>
            <a:effectLst/>
          </p:spPr>
          <p:txBody>
            <a:bodyPr wrap="none" anchor="ctr"/>
            <a:lstStyle/>
            <a:p>
              <a:endParaRPr lang="en-US"/>
            </a:p>
          </p:txBody>
        </p:sp>
        <p:sp>
          <p:nvSpPr>
            <p:cNvPr id="74777" name="Text Box 25"/>
            <p:cNvSpPr txBox="1">
              <a:spLocks noChangeArrowheads="1"/>
            </p:cNvSpPr>
            <p:nvPr/>
          </p:nvSpPr>
          <p:spPr bwMode="auto">
            <a:xfrm>
              <a:off x="1159" y="3573"/>
              <a:ext cx="263"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i="1">
                  <a:solidFill>
                    <a:srgbClr val="000000"/>
                  </a:solidFill>
                  <a:latin typeface="Times New Roman" pitchFamily="16" charset="0"/>
                  <a:ea typeface="ＭＳ Ｐゴシック" charset="0"/>
                  <a:cs typeface="ＭＳ Ｐゴシック" charset="0"/>
                </a:rPr>
                <a:t>fp</a:t>
              </a:r>
            </a:p>
          </p:txBody>
        </p:sp>
        <p:sp>
          <p:nvSpPr>
            <p:cNvPr id="74778" name="Line 26"/>
            <p:cNvSpPr>
              <a:spLocks noChangeShapeType="1"/>
            </p:cNvSpPr>
            <p:nvPr/>
          </p:nvSpPr>
          <p:spPr bwMode="auto">
            <a:xfrm>
              <a:off x="410" y="2950"/>
              <a:ext cx="698" cy="0"/>
            </a:xfrm>
            <a:prstGeom prst="line">
              <a:avLst/>
            </a:prstGeom>
            <a:noFill/>
            <a:ln w="9360">
              <a:solidFill>
                <a:srgbClr val="000000"/>
              </a:solidFill>
              <a:miter lim="800000"/>
              <a:headEnd/>
              <a:tailEnd/>
            </a:ln>
            <a:effectLst/>
          </p:spPr>
          <p:txBody>
            <a:bodyPr/>
            <a:lstStyle/>
            <a:p>
              <a:endParaRPr lang="en-US"/>
            </a:p>
          </p:txBody>
        </p:sp>
      </p:grpSp>
      <p:pic>
        <p:nvPicPr>
          <p:cNvPr id="74779" name="Picture 27"/>
          <p:cNvPicPr>
            <a:picLocks noChangeAspect="1" noChangeArrowheads="1"/>
          </p:cNvPicPr>
          <p:nvPr/>
        </p:nvPicPr>
        <p:blipFill>
          <a:blip r:embed="rId8"/>
          <a:srcRect/>
          <a:stretch>
            <a:fillRect/>
          </a:stretch>
        </p:blipFill>
        <p:spPr bwMode="auto">
          <a:xfrm>
            <a:off x="3944938" y="5178425"/>
            <a:ext cx="4767262" cy="1419225"/>
          </a:xfrm>
          <a:prstGeom prst="rect">
            <a:avLst/>
          </a:prstGeom>
          <a:noFill/>
          <a:ln w="9525">
            <a:noFill/>
            <a:round/>
            <a:headEnd/>
            <a:tailEnd/>
          </a:ln>
          <a:effectLst/>
        </p:spPr>
      </p:pic>
      <p:sp>
        <p:nvSpPr>
          <p:cNvPr id="74780" name="Text Box 28"/>
          <p:cNvSpPr txBox="1">
            <a:spLocks noChangeArrowheads="1"/>
          </p:cNvSpPr>
          <p:nvPr/>
        </p:nvSpPr>
        <p:spPr bwMode="auto">
          <a:xfrm>
            <a:off x="7589838" y="4864100"/>
            <a:ext cx="1346200" cy="368300"/>
          </a:xfrm>
          <a:prstGeom prst="rect">
            <a:avLst/>
          </a:prstGeom>
          <a:solidFill>
            <a:schemeClr val="tx1"/>
          </a:solidFill>
          <a:ln w="9360">
            <a:solidFill>
              <a:srgbClr val="000000"/>
            </a:solidFill>
            <a:miter lim="800000"/>
            <a:headEnd/>
            <a:tailEnd/>
          </a:ln>
          <a:effectLst>
            <a:outerShdw dist="74769" dir="938535" algn="ctr" rotWithShape="0">
              <a:srgbClr val="808080">
                <a:alpha val="38034"/>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dirty="0">
                <a:latin typeface="Arial" pitchFamily="34" charset="0"/>
                <a:ea typeface="ＭＳ Ｐゴシック" charset="0"/>
                <a:cs typeface="Arial" pitchFamily="34" charset="0"/>
              </a:rPr>
              <a:t>Quasi-SU3</a:t>
            </a:r>
          </a:p>
        </p:txBody>
      </p:sp>
      <p:sp>
        <p:nvSpPr>
          <p:cNvPr id="74781" name="Text Box 29"/>
          <p:cNvSpPr txBox="1">
            <a:spLocks noChangeArrowheads="1"/>
          </p:cNvSpPr>
          <p:nvPr/>
        </p:nvSpPr>
        <p:spPr bwMode="auto">
          <a:xfrm>
            <a:off x="7145338" y="6383338"/>
            <a:ext cx="1939925" cy="368300"/>
          </a:xfrm>
          <a:prstGeom prst="rect">
            <a:avLst/>
          </a:prstGeom>
          <a:solidFill>
            <a:schemeClr val="tx1"/>
          </a:solidFill>
          <a:ln w="9360">
            <a:solidFill>
              <a:srgbClr val="000000"/>
            </a:solidFill>
            <a:miter lim="800000"/>
            <a:headEnd/>
            <a:tailEnd/>
          </a:ln>
          <a:effectLst>
            <a:outerShdw dist="74769" dir="938535" algn="ctr" rotWithShape="0">
              <a:srgbClr val="808080">
                <a:alpha val="38034"/>
              </a:srgbClr>
            </a:outerShdw>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dirty="0">
                <a:latin typeface="Arial" pitchFamily="34" charset="0"/>
                <a:ea typeface="ＭＳ Ｐゴシック" charset="0"/>
                <a:cs typeface="Arial" pitchFamily="34" charset="0"/>
              </a:rPr>
              <a:t>LNPS interaction</a:t>
            </a:r>
          </a:p>
        </p:txBody>
      </p:sp>
      <p:sp>
        <p:nvSpPr>
          <p:cNvPr id="74782" name="Rectangle 30"/>
          <p:cNvSpPr>
            <a:spLocks noChangeArrowheads="1"/>
          </p:cNvSpPr>
          <p:nvPr/>
        </p:nvSpPr>
        <p:spPr bwMode="auto">
          <a:xfrm>
            <a:off x="1052513" y="3500438"/>
            <a:ext cx="3706812" cy="73342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pl-PL" sz="1400">
                <a:solidFill>
                  <a:srgbClr val="000000"/>
                </a:solidFill>
                <a:ea typeface="ＭＳ Ｐゴシック" charset="0"/>
                <a:cs typeface="ＭＳ Ｐゴシック" charset="0"/>
              </a:rPr>
              <a:t>S. Lunardi et al., PRC</a:t>
            </a:r>
            <a:r>
              <a:rPr lang="pl-PL" sz="1400" b="1">
                <a:solidFill>
                  <a:srgbClr val="000000"/>
                </a:solidFill>
                <a:ea typeface="ＭＳ Ｐゴシック" charset="0"/>
                <a:cs typeface="ＭＳ Ｐゴシック" charset="0"/>
              </a:rPr>
              <a:t>76</a:t>
            </a:r>
            <a:r>
              <a:rPr lang="pl-PL" sz="1400">
                <a:solidFill>
                  <a:srgbClr val="000000"/>
                </a:solidFill>
                <a:ea typeface="ＭＳ Ｐゴシック" charset="0"/>
                <a:cs typeface="ＭＳ Ｐゴシック" charset="0"/>
              </a:rPr>
              <a:t>, 034303 (2007)</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nb-NO" sz="1400">
                <a:solidFill>
                  <a:srgbClr val="000000"/>
                </a:solidFill>
                <a:ea typeface="ＭＳ Ｐゴシック" charset="0"/>
                <a:cs typeface="ＭＳ Ｐゴシック" charset="0"/>
              </a:rPr>
              <a:t>J. Ljungval et al., PRC 81, 061301(R) (2010)</a:t>
            </a:r>
            <a:r>
              <a:rPr lang="pl-PL" sz="1400">
                <a:solidFill>
                  <a:srgbClr val="000000"/>
                </a:solidFill>
                <a:ea typeface="ＭＳ Ｐゴシック" charset="0"/>
                <a:cs typeface="ＭＳ Ｐゴシック" charset="0"/>
              </a:rPr>
              <a:t/>
            </a:r>
            <a:br>
              <a:rPr lang="pl-PL" sz="1400">
                <a:solidFill>
                  <a:srgbClr val="000000"/>
                </a:solidFill>
                <a:ea typeface="ＭＳ Ｐゴシック" charset="0"/>
                <a:cs typeface="ＭＳ Ｐゴシック" charset="0"/>
              </a:rPr>
            </a:br>
            <a:r>
              <a:rPr lang="pl-PL" sz="1400">
                <a:solidFill>
                  <a:srgbClr val="000000"/>
                </a:solidFill>
                <a:ea typeface="ＭＳ Ｐゴシック" charset="0"/>
                <a:cs typeface="ＭＳ Ｐゴシック" charset="0"/>
              </a:rPr>
              <a:t>W. Rother et al., PRL</a:t>
            </a:r>
            <a:r>
              <a:rPr lang="it-IT" sz="1400" b="1">
                <a:solidFill>
                  <a:srgbClr val="000000"/>
                </a:solidFill>
                <a:ea typeface="ＭＳ Ｐゴシック" charset="0"/>
                <a:cs typeface="ＭＳ Ｐゴシック" charset="0"/>
              </a:rPr>
              <a:t>106</a:t>
            </a:r>
            <a:r>
              <a:rPr lang="it-IT" sz="1400">
                <a:solidFill>
                  <a:srgbClr val="000000"/>
                </a:solidFill>
                <a:ea typeface="ＭＳ Ｐゴシック" charset="0"/>
                <a:cs typeface="ＭＳ Ｐゴシック" charset="0"/>
              </a:rPr>
              <a:t>, 022502 (2011)</a:t>
            </a:r>
          </a:p>
        </p:txBody>
      </p:sp>
      <p:sp>
        <p:nvSpPr>
          <p:cNvPr id="74783" name="Line 31"/>
          <p:cNvSpPr>
            <a:spLocks noChangeShapeType="1"/>
          </p:cNvSpPr>
          <p:nvPr/>
        </p:nvSpPr>
        <p:spPr bwMode="auto">
          <a:xfrm>
            <a:off x="4046538" y="1412875"/>
            <a:ext cx="1587" cy="2087563"/>
          </a:xfrm>
          <a:prstGeom prst="line">
            <a:avLst/>
          </a:prstGeom>
          <a:noFill/>
          <a:ln w="25560">
            <a:solidFill>
              <a:srgbClr val="000000"/>
            </a:solidFill>
            <a:prstDash val="sysDot"/>
            <a:miter lim="800000"/>
            <a:headEnd/>
            <a:tailEnd/>
          </a:ln>
          <a:effectLst>
            <a:outerShdw dist="74769" dir="938535" algn="ctr" rotWithShape="0">
              <a:srgbClr val="808080">
                <a:alpha val="38034"/>
              </a:srgbClr>
            </a:outerShdw>
          </a:effectLst>
        </p:spPr>
        <p:txBody>
          <a:bodyPr/>
          <a:lstStyle/>
          <a:p>
            <a:endParaRPr lang="en-US"/>
          </a:p>
        </p:txBody>
      </p:sp>
      <p:sp>
        <p:nvSpPr>
          <p:cNvPr id="74784" name="Line 32"/>
          <p:cNvSpPr>
            <a:spLocks noChangeShapeType="1"/>
          </p:cNvSpPr>
          <p:nvPr/>
        </p:nvSpPr>
        <p:spPr bwMode="auto">
          <a:xfrm>
            <a:off x="3513138" y="1427163"/>
            <a:ext cx="1587" cy="2089150"/>
          </a:xfrm>
          <a:prstGeom prst="line">
            <a:avLst/>
          </a:prstGeom>
          <a:noFill/>
          <a:ln w="25560">
            <a:solidFill>
              <a:srgbClr val="000000"/>
            </a:solidFill>
            <a:prstDash val="sysDot"/>
            <a:miter lim="800000"/>
            <a:headEnd/>
            <a:tailEnd/>
          </a:ln>
          <a:effectLst>
            <a:outerShdw dist="74769" dir="938535" algn="ctr" rotWithShape="0">
              <a:srgbClr val="808080">
                <a:alpha val="38034"/>
              </a:srgbClr>
            </a:outerShdw>
          </a:effectLst>
        </p:spPr>
        <p:txBody>
          <a:bodyPr/>
          <a:lstStyle/>
          <a:p>
            <a:endParaRPr lang="en-US"/>
          </a:p>
        </p:txBody>
      </p:sp>
      <p:sp>
        <p:nvSpPr>
          <p:cNvPr id="74785" name="Text Box 33"/>
          <p:cNvSpPr txBox="1">
            <a:spLocks noChangeArrowheads="1"/>
          </p:cNvSpPr>
          <p:nvPr/>
        </p:nvSpPr>
        <p:spPr bwMode="auto">
          <a:xfrm>
            <a:off x="3444875" y="1125538"/>
            <a:ext cx="671513" cy="33655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ea typeface="ＭＳ Ｐゴシック" charset="0"/>
                <a:cs typeface="ＭＳ Ｐゴシック" charset="0"/>
              </a:rPr>
              <a:t>N=40</a:t>
            </a:r>
          </a:p>
        </p:txBody>
      </p:sp>
      <p:sp>
        <p:nvSpPr>
          <p:cNvPr id="74786" name="Text Box 34"/>
          <p:cNvSpPr txBox="1">
            <a:spLocks noChangeArrowheads="1"/>
          </p:cNvSpPr>
          <p:nvPr/>
        </p:nvSpPr>
        <p:spPr bwMode="auto">
          <a:xfrm>
            <a:off x="987425" y="5957888"/>
            <a:ext cx="339725" cy="460375"/>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latin typeface="Symbol" charset="2"/>
                <a:ea typeface="Symbol" charset="2"/>
                <a:cs typeface="Symbol" charset="2"/>
              </a:rPr>
              <a:t></a:t>
            </a:r>
          </a:p>
        </p:txBody>
      </p:sp>
      <p:sp>
        <p:nvSpPr>
          <p:cNvPr id="36" name="Text Box 14"/>
          <p:cNvSpPr txBox="1">
            <a:spLocks noChangeArrowheads="1"/>
          </p:cNvSpPr>
          <p:nvPr/>
        </p:nvSpPr>
        <p:spPr bwMode="auto">
          <a:xfrm>
            <a:off x="4114800" y="685800"/>
            <a:ext cx="5029200" cy="402291"/>
          </a:xfrm>
          <a:prstGeom prst="rect">
            <a:avLst/>
          </a:prstGeom>
          <a:solidFill>
            <a:schemeClr val="tx1"/>
          </a:solidFill>
          <a:ln w="9525">
            <a:no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please refer to: F.Recchia TALK @INPC</a:t>
            </a:r>
            <a:endParaRPr lang="it-IT" sz="2000" b="1" dirty="0">
              <a:solidFill>
                <a:srgbClr val="FF0000"/>
              </a:solidFill>
              <a:ea typeface="ＭＳ Ｐゴシック" charset="0"/>
              <a:cs typeface="ＭＳ Ｐゴシック" charset="0"/>
            </a:endParaRPr>
          </a:p>
        </p:txBody>
      </p:sp>
      <p:sp>
        <p:nvSpPr>
          <p:cNvPr id="37" name="Text Box 28"/>
          <p:cNvSpPr txBox="1">
            <a:spLocks noChangeArrowheads="1"/>
          </p:cNvSpPr>
          <p:nvPr/>
        </p:nvSpPr>
        <p:spPr bwMode="auto">
          <a:xfrm>
            <a:off x="6819900" y="1219201"/>
            <a:ext cx="952500" cy="371513"/>
          </a:xfrm>
          <a:prstGeom prst="rect">
            <a:avLst/>
          </a:prstGeom>
          <a:solidFill>
            <a:schemeClr val="tx1"/>
          </a:solidFill>
          <a:ln w="9360">
            <a:solidFill>
              <a:srgbClr val="000000"/>
            </a:solid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dirty="0" smtClean="0">
                <a:latin typeface="Arial" pitchFamily="34" charset="0"/>
                <a:ea typeface="ＭＳ Ｐゴシック" charset="0"/>
                <a:cs typeface="Arial" pitchFamily="34" charset="0"/>
              </a:rPr>
              <a:t>Energy</a:t>
            </a:r>
            <a:endParaRPr lang="it-IT" sz="1800" dirty="0">
              <a:latin typeface="Arial" pitchFamily="34" charset="0"/>
              <a:ea typeface="ＭＳ Ｐゴシック" charset="0"/>
              <a:cs typeface="Arial" pitchFamily="34" charset="0"/>
            </a:endParaRPr>
          </a:p>
        </p:txBody>
      </p:sp>
      <p:sp>
        <p:nvSpPr>
          <p:cNvPr id="38" name="Text Box 6"/>
          <p:cNvSpPr txBox="1">
            <a:spLocks noChangeArrowheads="1"/>
          </p:cNvSpPr>
          <p:nvPr/>
        </p:nvSpPr>
        <p:spPr bwMode="auto">
          <a:xfrm>
            <a:off x="5715000" y="2209800"/>
            <a:ext cx="2743200" cy="371513"/>
          </a:xfrm>
          <a:prstGeom prst="rect">
            <a:avLst/>
          </a:prstGeom>
          <a:solidFill>
            <a:srgbClr val="00FF00">
              <a:alpha val="12000"/>
            </a:srgbClr>
          </a:solidFill>
          <a:ln w="9360">
            <a:solidFill>
              <a:srgbClr val="00FF00"/>
            </a:solid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it-IT" sz="1800" dirty="0">
              <a:solidFill>
                <a:srgbClr val="000000"/>
              </a:solidFill>
              <a:latin typeface="Times New Roman" pitchFamily="16" charset="0"/>
              <a:ea typeface="ＭＳ Ｐゴシック" charset="0"/>
              <a:cs typeface="ＭＳ Ｐゴシック" charset="0"/>
            </a:endParaRPr>
          </a:p>
        </p:txBody>
      </p:sp>
      <p:sp>
        <p:nvSpPr>
          <p:cNvPr id="39" name="Text Box 6"/>
          <p:cNvSpPr txBox="1">
            <a:spLocks noChangeArrowheads="1"/>
          </p:cNvSpPr>
          <p:nvPr/>
        </p:nvSpPr>
        <p:spPr bwMode="auto">
          <a:xfrm>
            <a:off x="5715000" y="2743200"/>
            <a:ext cx="2743200" cy="371513"/>
          </a:xfrm>
          <a:prstGeom prst="rect">
            <a:avLst/>
          </a:prstGeom>
          <a:solidFill>
            <a:srgbClr val="FF0000">
              <a:alpha val="12000"/>
            </a:srgbClr>
          </a:solidFill>
          <a:ln w="9360">
            <a:solidFill>
              <a:srgbClr val="FF0000"/>
            </a:solid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it-IT" sz="1800" dirty="0">
              <a:solidFill>
                <a:srgbClr val="000000"/>
              </a:solidFill>
              <a:latin typeface="Times New Roman" pitchFamily="16" charset="0"/>
              <a:ea typeface="ＭＳ Ｐゴシック" charset="0"/>
              <a:cs typeface="ＭＳ Ｐゴシック" charset="0"/>
            </a:endParaRPr>
          </a:p>
        </p:txBody>
      </p:sp>
      <p:sp>
        <p:nvSpPr>
          <p:cNvPr id="40" name="Text Box 28"/>
          <p:cNvSpPr txBox="1">
            <a:spLocks noChangeArrowheads="1"/>
          </p:cNvSpPr>
          <p:nvPr/>
        </p:nvSpPr>
        <p:spPr bwMode="auto">
          <a:xfrm>
            <a:off x="8229600" y="260350"/>
            <a:ext cx="9144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Lifetime</a:t>
            </a:r>
            <a:endParaRPr lang="it-IT" sz="1200" cap="all" dirty="0">
              <a:latin typeface="Times New Roman" pitchFamily="16"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0" y="0"/>
            <a:ext cx="9144000" cy="549275"/>
          </a:xfrm>
          <a:prstGeom prst="rect">
            <a:avLst/>
          </a:prstGeom>
          <a:solidFill>
            <a:srgbClr val="000000"/>
          </a:solid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900" b="1">
                <a:solidFill>
                  <a:srgbClr val="FFFFFF"/>
                </a:solidFill>
                <a:cs typeface="Arial" charset="0"/>
              </a:rPr>
              <a:t>RDDS LIFETIME OF THE 11/2</a:t>
            </a:r>
            <a:r>
              <a:rPr lang="it-IT" sz="2900" b="1" baseline="30000">
                <a:solidFill>
                  <a:srgbClr val="FFFFFF"/>
                </a:solidFill>
                <a:cs typeface="Arial" charset="0"/>
              </a:rPr>
              <a:t>-</a:t>
            </a:r>
            <a:r>
              <a:rPr lang="it-IT" sz="2900" b="1">
                <a:solidFill>
                  <a:srgbClr val="FFFFFF"/>
                </a:solidFill>
                <a:cs typeface="Arial" charset="0"/>
              </a:rPr>
              <a:t> STATES </a:t>
            </a:r>
          </a:p>
        </p:txBody>
      </p:sp>
      <p:sp>
        <p:nvSpPr>
          <p:cNvPr id="75778" name="Text Box 2"/>
          <p:cNvSpPr txBox="1">
            <a:spLocks noChangeArrowheads="1"/>
          </p:cNvSpPr>
          <p:nvPr/>
        </p:nvSpPr>
        <p:spPr bwMode="auto">
          <a:xfrm>
            <a:off x="152400" y="765175"/>
            <a:ext cx="5483225" cy="876300"/>
          </a:xfrm>
          <a:prstGeom prst="rect">
            <a:avLst/>
          </a:prstGeom>
          <a:noFill/>
          <a:ln w="9525">
            <a:noFill/>
            <a:round/>
            <a:headEnd/>
            <a:tailEnd/>
          </a:ln>
          <a:effectLst/>
        </p:spPr>
        <p:txBody>
          <a:bodyPr lIns="64440" tIns="32040" rIns="64440" bIns="32040"/>
          <a:lstStyle/>
          <a:p>
            <a:pPr>
              <a:spcBef>
                <a:spcPts val="12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aseline="32000" dirty="0">
                <a:solidFill>
                  <a:srgbClr val="000000"/>
                </a:solidFill>
                <a:latin typeface="Times New Roman" pitchFamily="16" charset="0"/>
                <a:ea typeface="ＭＳ Ｐゴシック" charset="0"/>
                <a:cs typeface="ＭＳ Ｐゴシック" charset="0"/>
              </a:rPr>
              <a:t>64</a:t>
            </a:r>
            <a:r>
              <a:rPr lang="en-US" sz="1600" dirty="0">
                <a:solidFill>
                  <a:srgbClr val="000000"/>
                </a:solidFill>
                <a:latin typeface="Times New Roman" pitchFamily="16" charset="0"/>
                <a:ea typeface="ＭＳ Ｐゴシック" charset="0"/>
                <a:cs typeface="ＭＳ Ｐゴシック" charset="0"/>
              </a:rPr>
              <a:t>Ni</a:t>
            </a:r>
            <a:r>
              <a:rPr lang="en-US" sz="1600" baseline="32000" dirty="0">
                <a:solidFill>
                  <a:srgbClr val="000000"/>
                </a:solidFill>
                <a:latin typeface="Times New Roman" pitchFamily="16" charset="0"/>
                <a:ea typeface="ＭＳ Ｐゴシック" charset="0"/>
                <a:cs typeface="ＭＳ Ｐゴシック" charset="0"/>
              </a:rPr>
              <a:t> </a:t>
            </a:r>
            <a:r>
              <a:rPr lang="en-US" sz="1600" dirty="0">
                <a:solidFill>
                  <a:srgbClr val="000000"/>
                </a:solidFill>
                <a:latin typeface="Times New Roman" pitchFamily="16" charset="0"/>
                <a:ea typeface="ＭＳ Ｐゴシック" charset="0"/>
                <a:cs typeface="ＭＳ Ｐゴシック" charset="0"/>
              </a:rPr>
              <a:t>@ </a:t>
            </a:r>
            <a:r>
              <a:rPr lang="en-US" sz="1600" baseline="32000" dirty="0">
                <a:solidFill>
                  <a:srgbClr val="000000"/>
                </a:solidFill>
                <a:latin typeface="Times New Roman" pitchFamily="16" charset="0"/>
                <a:ea typeface="ＭＳ Ｐゴシック" charset="0"/>
                <a:cs typeface="ＭＳ Ｐゴシック" charset="0"/>
              </a:rPr>
              <a:t> </a:t>
            </a:r>
            <a:r>
              <a:rPr lang="en-US" sz="1600" dirty="0">
                <a:solidFill>
                  <a:srgbClr val="000000"/>
                </a:solidFill>
                <a:latin typeface="Times New Roman" pitchFamily="16" charset="0"/>
                <a:ea typeface="ＭＳ Ｐゴシック" charset="0"/>
                <a:cs typeface="ＭＳ Ｐゴシック" charset="0"/>
              </a:rPr>
              <a:t>460 </a:t>
            </a:r>
            <a:r>
              <a:rPr lang="en-US" sz="1600" dirty="0" err="1">
                <a:solidFill>
                  <a:srgbClr val="000000"/>
                </a:solidFill>
                <a:latin typeface="Times New Roman" pitchFamily="16" charset="0"/>
                <a:ea typeface="ＭＳ Ｐゴシック" charset="0"/>
                <a:cs typeface="ＭＳ Ｐゴシック" charset="0"/>
              </a:rPr>
              <a:t>MeV</a:t>
            </a:r>
            <a:r>
              <a:rPr lang="en-US" sz="1600" dirty="0">
                <a:solidFill>
                  <a:srgbClr val="000000"/>
                </a:solidFill>
                <a:latin typeface="Times New Roman" pitchFamily="16" charset="0"/>
                <a:ea typeface="ＭＳ Ｐゴシック" charset="0"/>
                <a:cs typeface="ＭＳ Ｐゴシック" charset="0"/>
              </a:rPr>
              <a:t> (TANDEM+ALPI)</a:t>
            </a:r>
            <a:br>
              <a:rPr lang="en-US" sz="1600" dirty="0">
                <a:solidFill>
                  <a:srgbClr val="000000"/>
                </a:solidFill>
                <a:latin typeface="Times New Roman" pitchFamily="16" charset="0"/>
                <a:ea typeface="ＭＳ Ｐゴシック" charset="0"/>
                <a:cs typeface="ＭＳ Ｐゴシック" charset="0"/>
              </a:rPr>
            </a:br>
            <a:r>
              <a:rPr lang="en-US" sz="1600" baseline="32000" dirty="0">
                <a:solidFill>
                  <a:srgbClr val="000000"/>
                </a:solidFill>
                <a:latin typeface="Times New Roman" pitchFamily="16" charset="0"/>
                <a:ea typeface="ＭＳ Ｐゴシック" charset="0"/>
                <a:cs typeface="ＭＳ Ｐゴシック" charset="0"/>
              </a:rPr>
              <a:t>238</a:t>
            </a:r>
            <a:r>
              <a:rPr lang="en-US" sz="1600" dirty="0">
                <a:solidFill>
                  <a:srgbClr val="000000"/>
                </a:solidFill>
                <a:latin typeface="Times New Roman" pitchFamily="16" charset="0"/>
                <a:ea typeface="ＭＳ Ｐゴシック" charset="0"/>
                <a:cs typeface="ＭＳ Ｐゴシック" charset="0"/>
              </a:rPr>
              <a:t>U target of 1.35 mg.cm</a:t>
            </a:r>
            <a:r>
              <a:rPr lang="en-US" sz="1600" baseline="32000" dirty="0">
                <a:solidFill>
                  <a:srgbClr val="000000"/>
                </a:solidFill>
                <a:latin typeface="Times New Roman" pitchFamily="16" charset="0"/>
                <a:ea typeface="ＭＳ Ｐゴシック" charset="0"/>
                <a:cs typeface="ＭＳ Ｐゴシック" charset="0"/>
              </a:rPr>
              <a:t>-2</a:t>
            </a:r>
            <a:r>
              <a:rPr lang="en-US" sz="1600" dirty="0">
                <a:solidFill>
                  <a:srgbClr val="000000"/>
                </a:solidFill>
                <a:latin typeface="Times New Roman" pitchFamily="16" charset="0"/>
                <a:ea typeface="ＭＳ Ｐゴシック" charset="0"/>
                <a:cs typeface="ＭＳ Ｐゴシック" charset="0"/>
              </a:rPr>
              <a:t> + 4 mg.cm</a:t>
            </a:r>
            <a:r>
              <a:rPr lang="en-US" sz="1600" baseline="32000" dirty="0">
                <a:solidFill>
                  <a:srgbClr val="000000"/>
                </a:solidFill>
                <a:latin typeface="Times New Roman" pitchFamily="16" charset="0"/>
                <a:ea typeface="ＭＳ Ｐゴシック" charset="0"/>
                <a:cs typeface="ＭＳ Ｐゴシック" charset="0"/>
              </a:rPr>
              <a:t>-2</a:t>
            </a:r>
            <a:r>
              <a:rPr lang="en-US" sz="1600" dirty="0">
                <a:solidFill>
                  <a:srgbClr val="000000"/>
                </a:solidFill>
                <a:latin typeface="Times New Roman" pitchFamily="16" charset="0"/>
                <a:ea typeface="ＭＳ Ｐゴシック" charset="0"/>
                <a:cs typeface="ＭＳ Ｐゴシック" charset="0"/>
              </a:rPr>
              <a:t> </a:t>
            </a:r>
            <a:r>
              <a:rPr lang="en-US" sz="1600" dirty="0" err="1">
                <a:solidFill>
                  <a:srgbClr val="000000"/>
                </a:solidFill>
                <a:latin typeface="Times New Roman" pitchFamily="16" charset="0"/>
                <a:ea typeface="ＭＳ Ｐゴシック" charset="0"/>
                <a:cs typeface="ＭＳ Ｐゴシック" charset="0"/>
              </a:rPr>
              <a:t>Nb</a:t>
            </a:r>
            <a:r>
              <a:rPr lang="en-US" sz="1600" dirty="0">
                <a:solidFill>
                  <a:srgbClr val="000000"/>
                </a:solidFill>
                <a:latin typeface="Times New Roman" pitchFamily="16" charset="0"/>
                <a:ea typeface="ＭＳ Ｐゴシック" charset="0"/>
                <a:cs typeface="ＭＳ Ｐゴシック" charset="0"/>
              </a:rPr>
              <a:t> Degrader</a:t>
            </a:r>
          </a:p>
          <a:p>
            <a:pPr>
              <a:spcBef>
                <a:spcPts val="12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dirty="0">
              <a:solidFill>
                <a:srgbClr val="000000"/>
              </a:solidFill>
              <a:latin typeface="Times New Roman" pitchFamily="16" charset="0"/>
              <a:ea typeface="ＭＳ Ｐゴシック" charset="0"/>
              <a:cs typeface="ＭＳ Ｐゴシック" charset="0"/>
            </a:endParaRPr>
          </a:p>
        </p:txBody>
      </p:sp>
      <p:pic>
        <p:nvPicPr>
          <p:cNvPr id="75779" name="Picture 3"/>
          <p:cNvPicPr>
            <a:picLocks noChangeAspect="1" noChangeArrowheads="1"/>
          </p:cNvPicPr>
          <p:nvPr/>
        </p:nvPicPr>
        <p:blipFill>
          <a:blip r:embed="rId3"/>
          <a:srcRect/>
          <a:stretch>
            <a:fillRect/>
          </a:stretch>
        </p:blipFill>
        <p:spPr bwMode="auto">
          <a:xfrm>
            <a:off x="6503988" y="981075"/>
            <a:ext cx="2316162" cy="2817813"/>
          </a:xfrm>
          <a:prstGeom prst="rect">
            <a:avLst/>
          </a:prstGeom>
          <a:noFill/>
          <a:ln w="9525">
            <a:noFill/>
            <a:round/>
            <a:headEnd/>
            <a:tailEnd/>
          </a:ln>
          <a:effectLst/>
        </p:spPr>
      </p:pic>
      <p:pic>
        <p:nvPicPr>
          <p:cNvPr id="75780" name="Picture 4"/>
          <p:cNvPicPr>
            <a:picLocks noChangeAspect="1" noChangeArrowheads="1"/>
          </p:cNvPicPr>
          <p:nvPr/>
        </p:nvPicPr>
        <p:blipFill>
          <a:blip r:embed="rId4"/>
          <a:srcRect/>
          <a:stretch>
            <a:fillRect/>
          </a:stretch>
        </p:blipFill>
        <p:spPr bwMode="auto">
          <a:xfrm>
            <a:off x="395288" y="1476375"/>
            <a:ext cx="5689600" cy="2654300"/>
          </a:xfrm>
          <a:prstGeom prst="rect">
            <a:avLst/>
          </a:prstGeom>
          <a:noFill/>
          <a:ln w="9525">
            <a:noFill/>
            <a:round/>
            <a:headEnd/>
            <a:tailEnd/>
          </a:ln>
          <a:effectLst/>
        </p:spPr>
      </p:pic>
      <p:sp>
        <p:nvSpPr>
          <p:cNvPr id="75781" name="Text Box 5"/>
          <p:cNvSpPr txBox="1">
            <a:spLocks noChangeArrowheads="1"/>
          </p:cNvSpPr>
          <p:nvPr/>
        </p:nvSpPr>
        <p:spPr bwMode="auto">
          <a:xfrm>
            <a:off x="179388" y="6524625"/>
            <a:ext cx="7059612" cy="309958"/>
          </a:xfrm>
          <a:prstGeom prst="rect">
            <a:avLst/>
          </a:prstGeom>
          <a:noFill/>
          <a:ln w="9525">
            <a:noFill/>
            <a:round/>
            <a:headEnd/>
            <a:tailEnd/>
          </a:ln>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400" dirty="0">
                <a:solidFill>
                  <a:srgbClr val="000000"/>
                </a:solidFill>
                <a:ea typeface="ＭＳ Ｐゴシック" charset="0"/>
                <a:cs typeface="ＭＳ Ｐゴシック" charset="0"/>
              </a:rPr>
              <a:t>F. Recchia et al., PRC </a:t>
            </a:r>
            <a:r>
              <a:rPr lang="it-IT" sz="1400" dirty="0" smtClean="0">
                <a:solidFill>
                  <a:srgbClr val="000000"/>
                </a:solidFill>
                <a:ea typeface="ＭＳ Ｐゴシック" charset="0"/>
                <a:cs typeface="ＭＳ Ｐゴシック" charset="0"/>
              </a:rPr>
              <a:t>85, 064305 (2012), </a:t>
            </a:r>
            <a:r>
              <a:rPr lang="it-IT" sz="1400" dirty="0">
                <a:solidFill>
                  <a:srgbClr val="000000"/>
                </a:solidFill>
                <a:ea typeface="ＭＳ Ｐゴシック" charset="0"/>
                <a:cs typeface="ＭＳ Ｐゴシック" charset="0"/>
              </a:rPr>
              <a:t>V. Modamio et al., PRC (to be submitted)</a:t>
            </a:r>
          </a:p>
        </p:txBody>
      </p:sp>
      <p:pic>
        <p:nvPicPr>
          <p:cNvPr id="75782" name="Picture 6"/>
          <p:cNvPicPr>
            <a:picLocks noChangeAspect="1" noChangeArrowheads="1"/>
          </p:cNvPicPr>
          <p:nvPr/>
        </p:nvPicPr>
        <p:blipFill>
          <a:blip r:embed="rId5"/>
          <a:srcRect/>
          <a:stretch>
            <a:fillRect/>
          </a:stretch>
        </p:blipFill>
        <p:spPr bwMode="auto">
          <a:xfrm>
            <a:off x="6227763" y="3846513"/>
            <a:ext cx="2592387" cy="2933700"/>
          </a:xfrm>
          <a:prstGeom prst="rect">
            <a:avLst/>
          </a:prstGeom>
          <a:noFill/>
          <a:ln w="9525">
            <a:noFill/>
            <a:round/>
            <a:headEnd/>
            <a:tailEnd/>
          </a:ln>
          <a:effectLst/>
        </p:spPr>
      </p:pic>
      <p:sp>
        <p:nvSpPr>
          <p:cNvPr id="75783" name="Text Box 7"/>
          <p:cNvSpPr txBox="1">
            <a:spLocks noChangeArrowheads="1"/>
          </p:cNvSpPr>
          <p:nvPr/>
        </p:nvSpPr>
        <p:spPr bwMode="auto">
          <a:xfrm>
            <a:off x="1447800" y="1341438"/>
            <a:ext cx="3568700"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TKEL gate to reduce side feeding</a:t>
            </a:r>
          </a:p>
        </p:txBody>
      </p:sp>
      <p:pic>
        <p:nvPicPr>
          <p:cNvPr id="75784" name="Picture 8"/>
          <p:cNvPicPr>
            <a:picLocks noChangeAspect="1" noChangeArrowheads="1"/>
          </p:cNvPicPr>
          <p:nvPr/>
        </p:nvPicPr>
        <p:blipFill>
          <a:blip r:embed="rId6"/>
          <a:srcRect/>
          <a:stretch>
            <a:fillRect/>
          </a:stretch>
        </p:blipFill>
        <p:spPr bwMode="auto">
          <a:xfrm>
            <a:off x="174625" y="4076700"/>
            <a:ext cx="3676650" cy="2397125"/>
          </a:xfrm>
          <a:prstGeom prst="rect">
            <a:avLst/>
          </a:prstGeom>
          <a:noFill/>
          <a:ln w="9525">
            <a:noFill/>
            <a:round/>
            <a:headEnd/>
            <a:tailEnd/>
          </a:ln>
          <a:effectLst/>
        </p:spPr>
      </p:pic>
      <p:sp>
        <p:nvSpPr>
          <p:cNvPr id="75785" name="Text Box 9"/>
          <p:cNvSpPr txBox="1">
            <a:spLocks noChangeArrowheads="1"/>
          </p:cNvSpPr>
          <p:nvPr/>
        </p:nvSpPr>
        <p:spPr bwMode="auto">
          <a:xfrm>
            <a:off x="3708400" y="4292600"/>
            <a:ext cx="2592388" cy="2014538"/>
          </a:xfrm>
          <a:prstGeom prst="rect">
            <a:avLst/>
          </a:prstGeom>
          <a:noFill/>
          <a:ln w="9525">
            <a:noFill/>
            <a:round/>
            <a:headEnd/>
            <a:tailEnd/>
          </a:ln>
          <a:effectLst/>
        </p:spPr>
        <p:txBody>
          <a:bodyPr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Inversion of 9/2- and</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ea typeface="ＭＳ Ｐゴシック" charset="0"/>
                <a:cs typeface="ＭＳ Ｐゴシック" charset="0"/>
              </a:rPr>
              <a:t>11/2- in </a:t>
            </a:r>
            <a:r>
              <a:rPr lang="en-US" sz="1800" baseline="30000">
                <a:solidFill>
                  <a:srgbClr val="000000"/>
                </a:solidFill>
                <a:ea typeface="ＭＳ Ｐゴシック" charset="0"/>
                <a:cs typeface="ＭＳ Ｐゴシック" charset="0"/>
              </a:rPr>
              <a:t>65</a:t>
            </a:r>
            <a:r>
              <a:rPr lang="en-US" sz="1800">
                <a:solidFill>
                  <a:srgbClr val="000000"/>
                </a:solidFill>
                <a:ea typeface="ＭＳ Ｐゴシック" charset="0"/>
                <a:cs typeface="ＭＳ Ｐゴシック" charset="0"/>
              </a:rPr>
              <a:t>Co agrees with the  LSSM </a:t>
            </a:r>
            <a:r>
              <a:rPr lang="it-IT" sz="1800">
                <a:solidFill>
                  <a:srgbClr val="000000"/>
                </a:solidFill>
                <a:ea typeface="ＭＳ Ｐゴシック" charset="0"/>
                <a:cs typeface="ＭＳ Ｐゴシック" charset="0"/>
              </a:rPr>
              <a:t>LNPS interaction results.</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ea typeface="ＭＳ Ｐゴシック" charset="0"/>
                <a:cs typeface="ＭＳ Ｐゴシック" charset="0"/>
              </a:rPr>
              <a:t>Due to the </a:t>
            </a:r>
            <a:r>
              <a:rPr lang="it-IT" sz="1800" baseline="30000">
                <a:solidFill>
                  <a:srgbClr val="000000"/>
                </a:solidFill>
                <a:ea typeface="ＭＳ Ｐゴシック" charset="0"/>
                <a:cs typeface="ＭＳ Ｐゴシック" charset="0"/>
              </a:rPr>
              <a:t>66</a:t>
            </a:r>
            <a:r>
              <a:rPr lang="it-IT" sz="1800">
                <a:solidFill>
                  <a:srgbClr val="000000"/>
                </a:solidFill>
                <a:ea typeface="ＭＳ Ｐゴシック" charset="0"/>
                <a:cs typeface="ＭＳ Ｐゴシック" charset="0"/>
              </a:rPr>
              <a:t>Ni Quadrupole - f7/2</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00"/>
                </a:solidFill>
                <a:ea typeface="ＭＳ Ｐゴシック" charset="0"/>
                <a:cs typeface="ＭＳ Ｐゴシック" charset="0"/>
              </a:rPr>
              <a:t>w</a:t>
            </a:r>
            <a:r>
              <a:rPr lang="en-US" sz="1800">
                <a:solidFill>
                  <a:srgbClr val="000000"/>
                </a:solidFill>
                <a:ea typeface="ＭＳ Ｐゴシック" charset="0"/>
                <a:cs typeface="ＭＳ Ｐゴシック" charset="0"/>
              </a:rPr>
              <a:t>eak coupling</a:t>
            </a:r>
          </a:p>
        </p:txBody>
      </p:sp>
      <p:sp>
        <p:nvSpPr>
          <p:cNvPr id="75786" name="Rectangle 10"/>
          <p:cNvSpPr>
            <a:spLocks noChangeArrowheads="1"/>
          </p:cNvSpPr>
          <p:nvPr/>
        </p:nvSpPr>
        <p:spPr bwMode="auto">
          <a:xfrm>
            <a:off x="1979613" y="4581525"/>
            <a:ext cx="792162" cy="1943100"/>
          </a:xfrm>
          <a:prstGeom prst="rect">
            <a:avLst/>
          </a:prstGeom>
          <a:noFill/>
          <a:ln w="9360">
            <a:solidFill>
              <a:srgbClr val="FF0000"/>
            </a:solidFill>
            <a:miter lim="800000"/>
            <a:headEnd/>
            <a:tailEnd/>
          </a:ln>
          <a:effectLst>
            <a:outerShdw dist="75597" dir="1064680" algn="ctr" rotWithShape="0">
              <a:srgbClr val="808080">
                <a:alpha val="35036"/>
              </a:srgbClr>
            </a:outerShdw>
          </a:effectLst>
        </p:spPr>
        <p:txBody>
          <a:bodyPr wrap="none" anchor="ctr"/>
          <a:lstStyle/>
          <a:p>
            <a:endParaRPr lang="en-US"/>
          </a:p>
        </p:txBody>
      </p:sp>
      <p:sp>
        <p:nvSpPr>
          <p:cNvPr id="12" name="Text Box 28"/>
          <p:cNvSpPr txBox="1">
            <a:spLocks noChangeArrowheads="1"/>
          </p:cNvSpPr>
          <p:nvPr/>
        </p:nvSpPr>
        <p:spPr bwMode="auto">
          <a:xfrm>
            <a:off x="8229600" y="260350"/>
            <a:ext cx="914400" cy="279180"/>
          </a:xfrm>
          <a:prstGeom prst="rect">
            <a:avLst/>
          </a:prstGeom>
          <a:noFill/>
          <a:ln w="9360">
            <a:noFill/>
            <a:miter lim="800000"/>
            <a:headEnd/>
            <a:tailEnd/>
          </a:ln>
          <a:effectLst>
            <a:outerShdw dist="74769" dir="938535" algn="ctr" rotWithShape="0">
              <a:srgbClr val="808080">
                <a:alpha val="38034"/>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200" cap="all" dirty="0" smtClean="0">
                <a:latin typeface="Times New Roman" pitchFamily="16" charset="0"/>
                <a:ea typeface="ＭＳ Ｐゴシック" charset="0"/>
                <a:cs typeface="ＭＳ Ｐゴシック" charset="0"/>
              </a:rPr>
              <a:t>Lifetime</a:t>
            </a:r>
            <a:endParaRPr lang="it-IT" sz="1200" cap="all" dirty="0">
              <a:latin typeface="Times New Roman" pitchFamily="16" charset="0"/>
              <a:ea typeface="ＭＳ Ｐゴシック" charset="0"/>
              <a:cs typeface="ＭＳ Ｐゴシック" charset="0"/>
            </a:endParaRPr>
          </a:p>
        </p:txBody>
      </p:sp>
      <p:sp>
        <p:nvSpPr>
          <p:cNvPr id="13" name="Text Box 14"/>
          <p:cNvSpPr txBox="1">
            <a:spLocks noChangeArrowheads="1"/>
          </p:cNvSpPr>
          <p:nvPr/>
        </p:nvSpPr>
        <p:spPr bwMode="auto">
          <a:xfrm>
            <a:off x="4114800" y="588309"/>
            <a:ext cx="5029200" cy="402291"/>
          </a:xfrm>
          <a:prstGeom prst="rect">
            <a:avLst/>
          </a:prstGeom>
          <a:solidFill>
            <a:schemeClr val="tx1"/>
          </a:solidFill>
          <a:ln w="9525">
            <a:noFill/>
            <a:round/>
            <a:headEnd/>
            <a:tailEnd/>
          </a:ln>
          <a:effectLst>
            <a:outerShdw dist="38184" dir="8100000" algn="ctr" rotWithShape="0">
              <a:srgbClr val="808080">
                <a:alpha val="40033"/>
              </a:srgbClr>
            </a:outerShdw>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b="1" dirty="0" smtClean="0">
                <a:solidFill>
                  <a:srgbClr val="FF0000"/>
                </a:solidFill>
                <a:ea typeface="ＭＳ Ｐゴシック" charset="0"/>
                <a:cs typeface="ＭＳ Ｐゴシック" charset="0"/>
              </a:rPr>
              <a:t>please refer to: V.Modamio TALK@INPC</a:t>
            </a:r>
            <a:endParaRPr lang="it-IT" sz="2000" b="1" dirty="0">
              <a:solidFill>
                <a:srgbClr val="FF0000"/>
              </a:solidFill>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Lucida Grande"/>
        <a:ea typeface="ヒラギノ角ゴ Pro W3"/>
        <a:cs typeface="ヒラギノ角ゴ Pro W3"/>
      </a:majorFont>
      <a:minorFont>
        <a:latin typeface="Lucida Grande"/>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MT"/>
        <a:ea typeface="ＭＳ Ｐゴシック"/>
        <a:cs typeface="ＭＳ Ｐゴシック"/>
      </a:majorFont>
      <a:minorFont>
        <a:latin typeface="Gill Sans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Bitstream Vera Sans"/>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Droid Sans Fallback"/>
        <a:cs typeface="Droid Sans Fallback"/>
      </a:majorFont>
      <a:minorFont>
        <a:latin typeface="Calibri"/>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37981</TotalTime>
  <Words>3540</Words>
  <Application>Microsoft Office PowerPoint</Application>
  <PresentationFormat>Presentazione su schermo (4:3)</PresentationFormat>
  <Paragraphs>556</Paragraphs>
  <Slides>32</Slides>
  <Notes>29</Notes>
  <HiddenSlides>3</HiddenSlides>
  <MMClips>0</MMClips>
  <ScaleCrop>false</ScaleCrop>
  <HeadingPairs>
    <vt:vector size="6" baseType="variant">
      <vt:variant>
        <vt:lpstr>Tema</vt:lpstr>
      </vt:variant>
      <vt:variant>
        <vt:i4>64</vt:i4>
      </vt:variant>
      <vt:variant>
        <vt:lpstr>Server OLE incorporati</vt:lpstr>
      </vt:variant>
      <vt:variant>
        <vt:i4>1</vt:i4>
      </vt:variant>
      <vt:variant>
        <vt:lpstr>Titoli diapositive</vt:lpstr>
      </vt:variant>
      <vt:variant>
        <vt:i4>32</vt:i4>
      </vt:variant>
    </vt:vector>
  </HeadingPairs>
  <TitlesOfParts>
    <vt:vector size="97" baseType="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Microsoft Equation 3.0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SEC</dc:creator>
  <cp:lastModifiedBy>tecno</cp:lastModifiedBy>
  <cp:revision>676</cp:revision>
  <cp:lastPrinted>1601-01-01T00:00:00Z</cp:lastPrinted>
  <dcterms:created xsi:type="dcterms:W3CDTF">2012-12-12T21:32:15Z</dcterms:created>
  <dcterms:modified xsi:type="dcterms:W3CDTF">2013-06-06T07:55:58Z</dcterms:modified>
</cp:coreProperties>
</file>