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2" r:id="rId2"/>
    <p:sldId id="410" r:id="rId3"/>
    <p:sldId id="414" r:id="rId4"/>
    <p:sldId id="415" r:id="rId5"/>
    <p:sldId id="406" r:id="rId6"/>
    <p:sldId id="408" r:id="rId7"/>
    <p:sldId id="378" r:id="rId8"/>
    <p:sldId id="382" r:id="rId9"/>
    <p:sldId id="379" r:id="rId10"/>
    <p:sldId id="373" r:id="rId11"/>
    <p:sldId id="416" r:id="rId12"/>
    <p:sldId id="388" r:id="rId13"/>
    <p:sldId id="389" r:id="rId14"/>
    <p:sldId id="407" r:id="rId15"/>
    <p:sldId id="366" r:id="rId16"/>
    <p:sldId id="299" r:id="rId17"/>
    <p:sldId id="357" r:id="rId18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DC9"/>
    <a:srgbClr val="72BFC5"/>
    <a:srgbClr val="FF99CC"/>
    <a:srgbClr val="FF66CC"/>
    <a:srgbClr val="FFFF00"/>
    <a:srgbClr val="292929"/>
    <a:srgbClr val="009900"/>
    <a:srgbClr val="6CDA6C"/>
    <a:srgbClr val="66CCE0"/>
    <a:srgbClr val="AFE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0088" autoAdjust="0"/>
    <p:restoredTop sz="94660"/>
  </p:normalViewPr>
  <p:slideViewPr>
    <p:cSldViewPr>
      <p:cViewPr>
        <p:scale>
          <a:sx n="80" d="100"/>
          <a:sy n="80" d="100"/>
        </p:scale>
        <p:origin x="-66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fld id="{3FC93768-AC61-41A8-9A5E-0E8E796372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326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B788-7B89-4F41-969D-AFCFA95308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C0CC-9F26-4F41-89FE-B98E17F46E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44375-1A95-41FF-82EE-D0551DD00E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0691-9330-4528-9719-F4F7009E3A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F9D39-B8F9-4950-9D94-2661EE3F5B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3BF0-8E73-4921-AF60-58FCBCFEBD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4806-FFC7-403E-8426-13F234BA10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E5092-4DB1-4D6A-96BD-E71372BA44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8CA7-69DE-4C0D-BAD1-1360285805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7A0D-93DB-4636-A358-04ED87F811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E8A9-0D95-4708-B8ED-E00A97894A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EEB52CD-BD01-4EB6-92AD-25598EEF59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9388" y="228600"/>
            <a:ext cx="8785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Characterization of Large Volume 3.5" x 8" LaBr</a:t>
            </a:r>
            <a:r>
              <a:rPr lang="en-US" sz="3200" b="1" baseline="-25000" dirty="0" smtClean="0">
                <a:solidFill>
                  <a:srgbClr val="FFFF00"/>
                </a:solidFill>
              </a:rPr>
              <a:t>3</a:t>
            </a:r>
            <a:r>
              <a:rPr lang="en-US" sz="3200" b="1" dirty="0" smtClean="0">
                <a:solidFill>
                  <a:srgbClr val="FFFF00"/>
                </a:solidFill>
              </a:rPr>
              <a:t>:Ce Detectors for the HECTOR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+</a:t>
            </a:r>
            <a:r>
              <a:rPr lang="en-US" sz="3200" b="1" dirty="0" smtClean="0">
                <a:solidFill>
                  <a:srgbClr val="FFFF00"/>
                </a:solidFill>
              </a:rPr>
              <a:t> array </a:t>
            </a:r>
            <a:endParaRPr lang="it-IT" sz="3200" b="1" dirty="0" smtClean="0">
              <a:solidFill>
                <a:srgbClr val="FFFF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8313" y="1412776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F. </a:t>
            </a:r>
            <a:r>
              <a:rPr lang="it-IT" sz="2000" b="1" dirty="0" smtClean="0">
                <a:solidFill>
                  <a:schemeClr val="bg1"/>
                </a:solidFill>
              </a:rPr>
              <a:t>Camera</a:t>
            </a:r>
            <a:endParaRPr lang="it-IT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University of Milano – INFN </a:t>
            </a:r>
            <a:r>
              <a:rPr lang="en-US" sz="2000" b="1" dirty="0" err="1">
                <a:solidFill>
                  <a:schemeClr val="bg1"/>
                </a:solidFill>
              </a:rPr>
              <a:t>sez</a:t>
            </a:r>
            <a:r>
              <a:rPr lang="en-US" sz="2000" b="1" dirty="0">
                <a:solidFill>
                  <a:schemeClr val="bg1"/>
                </a:solidFill>
              </a:rPr>
              <a:t>. of Milano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2348880"/>
            <a:ext cx="87849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LaBr</a:t>
            </a:r>
            <a:r>
              <a:rPr lang="it-IT" sz="1600" b="1" baseline="-25000" dirty="0" smtClean="0">
                <a:solidFill>
                  <a:schemeClr val="bg1"/>
                </a:solidFill>
              </a:rPr>
              <a:t>3</a:t>
            </a:r>
            <a:r>
              <a:rPr lang="it-IT" sz="1600" b="1" dirty="0" smtClean="0">
                <a:solidFill>
                  <a:schemeClr val="bg1"/>
                </a:solidFill>
              </a:rPr>
              <a:t>:Ce </a:t>
            </a:r>
            <a:r>
              <a:rPr lang="it-IT" sz="1600" b="1" dirty="0" err="1" smtClean="0">
                <a:solidFill>
                  <a:schemeClr val="bg1"/>
                </a:solidFill>
              </a:rPr>
              <a:t>brief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history</a:t>
            </a:r>
            <a:endParaRPr lang="it-IT" sz="1600" b="1" dirty="0" smtClean="0">
              <a:solidFill>
                <a:schemeClr val="bg1"/>
              </a:solidFill>
            </a:endParaRPr>
          </a:p>
          <a:p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  2001 – </a:t>
            </a:r>
            <a:r>
              <a:rPr lang="it-IT" sz="1600" dirty="0" err="1" smtClean="0">
                <a:solidFill>
                  <a:schemeClr val="bg1"/>
                </a:solidFill>
              </a:rPr>
              <a:t>Discovery</a:t>
            </a:r>
            <a:r>
              <a:rPr lang="it-IT" sz="1600" dirty="0" smtClean="0">
                <a:solidFill>
                  <a:schemeClr val="bg1"/>
                </a:solidFill>
              </a:rPr>
              <a:t> - </a:t>
            </a:r>
            <a:r>
              <a:rPr lang="it-IT" sz="1600" dirty="0" err="1" smtClean="0">
                <a:solidFill>
                  <a:schemeClr val="bg1"/>
                </a:solidFill>
              </a:rPr>
              <a:t>Applied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Physics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Letter</a:t>
            </a:r>
            <a:r>
              <a:rPr lang="it-IT" sz="1600" dirty="0" smtClean="0">
                <a:solidFill>
                  <a:schemeClr val="bg1"/>
                </a:solidFill>
              </a:rPr>
              <a:t> 79(2001)1573</a:t>
            </a:r>
          </a:p>
          <a:p>
            <a:pPr>
              <a:lnSpc>
                <a:spcPct val="50000"/>
              </a:lnSpc>
            </a:pP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  ≈ 2005 – 1” x 1” </a:t>
            </a:r>
            <a:r>
              <a:rPr lang="it-IT" sz="1600" dirty="0" err="1" smtClean="0">
                <a:solidFill>
                  <a:schemeClr val="bg1"/>
                </a:solidFill>
              </a:rPr>
              <a:t>Commercially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available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  ≈ 2006 – 3” x 3” </a:t>
            </a:r>
            <a:r>
              <a:rPr lang="it-IT" sz="1600" dirty="0" err="1" smtClean="0">
                <a:solidFill>
                  <a:schemeClr val="bg1"/>
                </a:solidFill>
              </a:rPr>
              <a:t>Commercially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available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  ≈ 2007 – 3” x 6” </a:t>
            </a:r>
            <a:r>
              <a:rPr lang="it-IT" sz="1600" dirty="0" err="1" smtClean="0">
                <a:solidFill>
                  <a:schemeClr val="bg1"/>
                </a:solidFill>
              </a:rPr>
              <a:t>Commercially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available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  ≈ 2008 – 3.5” x 8” </a:t>
            </a:r>
            <a:r>
              <a:rPr lang="it-IT" sz="1600" dirty="0" err="1" smtClean="0">
                <a:solidFill>
                  <a:schemeClr val="bg1"/>
                </a:solidFill>
              </a:rPr>
              <a:t>Commercially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available</a:t>
            </a:r>
            <a:endParaRPr lang="it-IT" sz="1600" dirty="0" smtClean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- The </a:t>
            </a:r>
            <a:r>
              <a:rPr lang="it-IT" sz="1600" b="1" dirty="0" err="1" smtClean="0">
                <a:solidFill>
                  <a:schemeClr val="bg1"/>
                </a:solidFill>
              </a:rPr>
              <a:t>History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of</a:t>
            </a:r>
            <a:r>
              <a:rPr lang="it-IT" sz="1600" b="1" dirty="0" smtClean="0">
                <a:solidFill>
                  <a:schemeClr val="bg1"/>
                </a:solidFill>
              </a:rPr>
              <a:t> LaBr</a:t>
            </a:r>
            <a:r>
              <a:rPr lang="it-IT" sz="1600" b="1" baseline="-25000" dirty="0" smtClean="0">
                <a:solidFill>
                  <a:schemeClr val="bg1"/>
                </a:solidFill>
              </a:rPr>
              <a:t>3</a:t>
            </a:r>
            <a:r>
              <a:rPr lang="it-IT" sz="1600" b="1" dirty="0" smtClean="0">
                <a:solidFill>
                  <a:schemeClr val="bg1"/>
                </a:solidFill>
              </a:rPr>
              <a:t>:Ce </a:t>
            </a:r>
            <a:r>
              <a:rPr lang="it-IT" sz="1600" b="1" dirty="0" err="1" smtClean="0">
                <a:solidFill>
                  <a:schemeClr val="bg1"/>
                </a:solidFill>
              </a:rPr>
              <a:t>started</a:t>
            </a:r>
            <a:r>
              <a:rPr lang="it-IT" sz="1600" b="1" dirty="0" smtClean="0">
                <a:solidFill>
                  <a:schemeClr val="bg1"/>
                </a:solidFill>
              </a:rPr>
              <a:t> 10 </a:t>
            </a:r>
            <a:r>
              <a:rPr lang="it-IT" sz="1600" b="1" dirty="0" err="1" smtClean="0">
                <a:solidFill>
                  <a:schemeClr val="bg1"/>
                </a:solidFill>
              </a:rPr>
              <a:t>years</a:t>
            </a:r>
            <a:r>
              <a:rPr lang="it-IT" sz="1600" b="1" dirty="0" smtClean="0">
                <a:solidFill>
                  <a:schemeClr val="bg1"/>
                </a:solidFill>
              </a:rPr>
              <a:t> ago</a:t>
            </a:r>
          </a:p>
          <a:p>
            <a:pPr>
              <a:buFontTx/>
              <a:buChar char="-"/>
            </a:pPr>
            <a:r>
              <a:rPr lang="it-IT" sz="1600" b="1" dirty="0" smtClean="0">
                <a:solidFill>
                  <a:schemeClr val="bg1"/>
                </a:solidFill>
              </a:rPr>
              <a:t> The </a:t>
            </a:r>
            <a:r>
              <a:rPr lang="it-IT" sz="1600" b="1" dirty="0" err="1" smtClean="0">
                <a:solidFill>
                  <a:schemeClr val="bg1"/>
                </a:solidFill>
              </a:rPr>
              <a:t>History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</a:rPr>
              <a:t>of</a:t>
            </a:r>
            <a:r>
              <a:rPr lang="it-IT" sz="1600" b="1" dirty="0" smtClean="0">
                <a:solidFill>
                  <a:schemeClr val="bg1"/>
                </a:solidFill>
              </a:rPr>
              <a:t>  </a:t>
            </a:r>
            <a:r>
              <a:rPr lang="it-IT" sz="1600" b="1" dirty="0" err="1" smtClean="0">
                <a:solidFill>
                  <a:schemeClr val="bg1"/>
                </a:solidFill>
              </a:rPr>
              <a:t>large</a:t>
            </a:r>
            <a:r>
              <a:rPr lang="it-IT" sz="1600" b="1" dirty="0" smtClean="0">
                <a:solidFill>
                  <a:schemeClr val="bg1"/>
                </a:solidFill>
              </a:rPr>
              <a:t> volume LaBr</a:t>
            </a:r>
            <a:r>
              <a:rPr lang="it-IT" sz="1600" b="1" baseline="-25000" dirty="0" smtClean="0">
                <a:solidFill>
                  <a:schemeClr val="bg1"/>
                </a:solidFill>
              </a:rPr>
              <a:t>3</a:t>
            </a:r>
            <a:r>
              <a:rPr lang="it-IT" sz="1600" b="1" dirty="0" smtClean="0">
                <a:solidFill>
                  <a:schemeClr val="bg1"/>
                </a:solidFill>
              </a:rPr>
              <a:t>:Ce </a:t>
            </a:r>
            <a:r>
              <a:rPr lang="it-IT" sz="1600" b="1" dirty="0" err="1" smtClean="0">
                <a:solidFill>
                  <a:schemeClr val="bg1"/>
                </a:solidFill>
              </a:rPr>
              <a:t>started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u="sng" dirty="0" err="1" smtClean="0">
                <a:solidFill>
                  <a:schemeClr val="bg1"/>
                </a:solidFill>
              </a:rPr>
              <a:t>only</a:t>
            </a:r>
            <a:r>
              <a:rPr lang="it-IT" sz="1600" b="1" dirty="0" smtClean="0">
                <a:solidFill>
                  <a:schemeClr val="bg1"/>
                </a:solidFill>
              </a:rPr>
              <a:t> 4-5 </a:t>
            </a:r>
            <a:r>
              <a:rPr lang="it-IT" b="1" dirty="0" err="1" smtClean="0">
                <a:solidFill>
                  <a:schemeClr val="bg1"/>
                </a:solidFill>
              </a:rPr>
              <a:t>years</a:t>
            </a:r>
            <a:r>
              <a:rPr lang="it-IT" b="1" dirty="0" smtClean="0">
                <a:solidFill>
                  <a:schemeClr val="bg1"/>
                </a:solidFill>
              </a:rPr>
              <a:t> ago</a:t>
            </a:r>
          </a:p>
          <a:p>
            <a:pPr>
              <a:buFontTx/>
              <a:buChar char="-"/>
            </a:pP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LaBr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:Ce is a brand new </a:t>
            </a:r>
            <a:r>
              <a:rPr lang="en-US" dirty="0" err="1" smtClean="0">
                <a:solidFill>
                  <a:schemeClr val="bg1"/>
                </a:solidFill>
              </a:rPr>
              <a:t>scintillator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LaBr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:Ce is the </a:t>
            </a:r>
            <a:r>
              <a:rPr lang="en-US" dirty="0" err="1" smtClean="0">
                <a:solidFill>
                  <a:schemeClr val="bg1"/>
                </a:solidFill>
              </a:rPr>
              <a:t>scintillator</a:t>
            </a:r>
            <a:r>
              <a:rPr lang="en-US" dirty="0" smtClean="0">
                <a:solidFill>
                  <a:schemeClr val="bg1"/>
                </a:solidFill>
              </a:rPr>
              <a:t> which has the best energy resolution (20 keV at 662 keV, a sub-nanosecond time resolution, almost perfect light yield proportionality and high efficiency (high density, effective ‘Z’ and large volume)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864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FF00"/>
                </a:solidFill>
              </a:rPr>
              <a:t>Unique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Feature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48064" y="764704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LaBr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:Ce detectors provide, at the same time, clean spectroscopic information from a few tens of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r>
              <a:rPr lang="en-US" dirty="0" smtClean="0">
                <a:solidFill>
                  <a:schemeClr val="bg1"/>
                </a:solidFill>
              </a:rPr>
              <a:t> up to tens of </a:t>
            </a:r>
            <a:r>
              <a:rPr lang="en-US" dirty="0" err="1" smtClean="0">
                <a:solidFill>
                  <a:schemeClr val="bg1"/>
                </a:solidFill>
              </a:rPr>
              <a:t>MeV</a:t>
            </a:r>
            <a:r>
              <a:rPr lang="en-US" dirty="0" smtClean="0">
                <a:solidFill>
                  <a:schemeClr val="bg1"/>
                </a:solidFill>
              </a:rPr>
              <a:t>, being furthermore able to clearly separate the full energy peak from the first escape one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is particularly true for large volume detectors which have FEP efficiency for high energy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-rays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4653136"/>
            <a:ext cx="864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Large</a:t>
            </a:r>
            <a:r>
              <a:rPr lang="it-IT" dirty="0" smtClean="0">
                <a:solidFill>
                  <a:schemeClr val="bg1"/>
                </a:solidFill>
              </a:rPr>
              <a:t> volume LaBr</a:t>
            </a:r>
            <a:r>
              <a:rPr lang="it-IT" baseline="-25000" dirty="0" smtClean="0">
                <a:solidFill>
                  <a:schemeClr val="bg1"/>
                </a:solidFill>
              </a:rPr>
              <a:t>3</a:t>
            </a:r>
            <a:r>
              <a:rPr lang="it-IT" dirty="0" smtClean="0">
                <a:solidFill>
                  <a:schemeClr val="bg1"/>
                </a:solidFill>
              </a:rPr>
              <a:t>:Ce </a:t>
            </a:r>
            <a:r>
              <a:rPr lang="it-IT" dirty="0" err="1" smtClean="0">
                <a:solidFill>
                  <a:schemeClr val="bg1"/>
                </a:solidFill>
              </a:rPr>
              <a:t>detectors</a:t>
            </a:r>
            <a:r>
              <a:rPr lang="it-IT" dirty="0" smtClean="0">
                <a:solidFill>
                  <a:schemeClr val="bg1"/>
                </a:solidFill>
              </a:rPr>
              <a:t> can </a:t>
            </a:r>
            <a:r>
              <a:rPr lang="it-IT" dirty="0" err="1" smtClean="0">
                <a:solidFill>
                  <a:schemeClr val="bg1"/>
                </a:solidFill>
              </a:rPr>
              <a:t>perform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spectroscopy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high </a:t>
            </a:r>
            <a:r>
              <a:rPr lang="it-IT" dirty="0" err="1" smtClean="0">
                <a:solidFill>
                  <a:schemeClr val="bg1"/>
                </a:solidFill>
              </a:rPr>
              <a:t>energy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dirty="0" err="1" smtClean="0">
                <a:solidFill>
                  <a:schemeClr val="bg1"/>
                </a:solidFill>
              </a:rPr>
              <a:t>-rays</a:t>
            </a:r>
            <a:r>
              <a:rPr lang="it-IT" dirty="0" smtClean="0">
                <a:solidFill>
                  <a:schemeClr val="bg1"/>
                </a:solidFill>
              </a:rPr>
              <a:t> up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30 </a:t>
            </a:r>
            <a:r>
              <a:rPr lang="it-IT" dirty="0" err="1" smtClean="0">
                <a:solidFill>
                  <a:schemeClr val="bg1"/>
                </a:solidFill>
              </a:rPr>
              <a:t>MeV</a:t>
            </a:r>
            <a:endParaRPr lang="it-IT" dirty="0" smtClean="0">
              <a:solidFill>
                <a:schemeClr val="bg1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 l="36718" t="25391" r="25095" b="21454"/>
          <a:stretch>
            <a:fillRect/>
          </a:stretch>
        </p:blipFill>
        <p:spPr bwMode="auto">
          <a:xfrm>
            <a:off x="395536" y="836712"/>
            <a:ext cx="4608512" cy="36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88640"/>
            <a:ext cx="88569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Characterization of Large Volume LaBr</a:t>
            </a:r>
            <a:r>
              <a:rPr lang="en-GB" b="1" baseline="-25000" dirty="0" smtClean="0">
                <a:solidFill>
                  <a:srgbClr val="FFFF00"/>
                </a:solidFill>
              </a:rPr>
              <a:t>3</a:t>
            </a:r>
            <a:r>
              <a:rPr lang="en-GB" b="1" dirty="0" smtClean="0">
                <a:solidFill>
                  <a:srgbClr val="FFFF00"/>
                </a:solidFill>
              </a:rPr>
              <a:t>:Ce Detectors: efficiency</a:t>
            </a:r>
          </a:p>
          <a:p>
            <a:pPr algn="ctr">
              <a:lnSpc>
                <a:spcPct val="50000"/>
              </a:lnSpc>
            </a:pPr>
            <a:endParaRPr lang="en-GB" b="1" dirty="0" smtClean="0">
              <a:solidFill>
                <a:srgbClr val="FFFF00"/>
              </a:solidFill>
            </a:endParaRPr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1 detector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53020" y="1340768"/>
          <a:ext cx="4002956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Graph" r:id="rId3" imgW="4131720" imgH="2899080" progId="Origin50.Graph">
                  <p:embed/>
                </p:oleObj>
              </mc:Choice>
              <mc:Fallback>
                <p:oleObj name="Graph" r:id="rId3" imgW="4131720" imgH="289908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20" y="1340768"/>
                        <a:ext cx="4002956" cy="2808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644008" y="1340769"/>
          <a:ext cx="4002956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Graph" r:id="rId5" imgW="4131720" imgH="2899080" progId="Origin50.Graph">
                  <p:embed/>
                </p:oleObj>
              </mc:Choice>
              <mc:Fallback>
                <p:oleObj name="Graph" r:id="rId5" imgW="4131720" imgH="289908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340769"/>
                        <a:ext cx="4002956" cy="2808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5536" y="4365104"/>
            <a:ext cx="371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aseline="30000" dirty="0" smtClean="0">
                <a:solidFill>
                  <a:schemeClr val="bg1"/>
                </a:solidFill>
              </a:rPr>
              <a:t>60</a:t>
            </a:r>
            <a:r>
              <a:rPr lang="it-IT" sz="1600" dirty="0" smtClean="0">
                <a:solidFill>
                  <a:schemeClr val="bg1"/>
                </a:solidFill>
              </a:rPr>
              <a:t>Co Source </a:t>
            </a:r>
            <a:r>
              <a:rPr lang="it-IT" sz="1600" dirty="0" err="1" smtClean="0">
                <a:solidFill>
                  <a:schemeClr val="bg1"/>
                </a:solidFill>
              </a:rPr>
              <a:t>attached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to</a:t>
            </a:r>
            <a:r>
              <a:rPr lang="it-IT" sz="1600" dirty="0" smtClean="0">
                <a:solidFill>
                  <a:schemeClr val="bg1"/>
                </a:solidFill>
              </a:rPr>
              <a:t> the </a:t>
            </a:r>
            <a:r>
              <a:rPr lang="it-IT" sz="1600" dirty="0" err="1" smtClean="0">
                <a:solidFill>
                  <a:schemeClr val="bg1"/>
                </a:solidFill>
              </a:rPr>
              <a:t>front</a:t>
            </a:r>
            <a:r>
              <a:rPr lang="it-IT" sz="1600" dirty="0" smtClean="0">
                <a:solidFill>
                  <a:schemeClr val="bg1"/>
                </a:solidFill>
              </a:rPr>
              <a:t> face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Sum </a:t>
            </a:r>
            <a:r>
              <a:rPr lang="it-IT" sz="1600" dirty="0" err="1" smtClean="0">
                <a:solidFill>
                  <a:schemeClr val="bg1"/>
                </a:solidFill>
              </a:rPr>
              <a:t>peak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technique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44008" y="4365104"/>
            <a:ext cx="2001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GEANT </a:t>
            </a:r>
            <a:r>
              <a:rPr lang="it-IT" sz="1600" dirty="0" err="1" smtClean="0">
                <a:solidFill>
                  <a:schemeClr val="bg1"/>
                </a:solidFill>
              </a:rPr>
              <a:t>Simulations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Source at 20 cm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2238" y="5157192"/>
            <a:ext cx="867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One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large</a:t>
            </a:r>
            <a:r>
              <a:rPr lang="it-IT" sz="1600" dirty="0" smtClean="0">
                <a:solidFill>
                  <a:schemeClr val="bg1"/>
                </a:solidFill>
              </a:rPr>
              <a:t> volume 3.5”x8” LaBr</a:t>
            </a:r>
            <a:r>
              <a:rPr lang="it-IT" sz="1600" dirty="0" smtClean="0">
                <a:solidFill>
                  <a:schemeClr val="bg1"/>
                </a:solidFill>
                <a:latin typeface="Symbol" pitchFamily="18" charset="2"/>
              </a:rPr>
              <a:t>3</a:t>
            </a:r>
            <a:r>
              <a:rPr lang="it-IT" sz="1600" dirty="0" smtClean="0">
                <a:solidFill>
                  <a:schemeClr val="bg1"/>
                </a:solidFill>
              </a:rPr>
              <a:t>:Ce detector at 20 cm </a:t>
            </a:r>
            <a:r>
              <a:rPr lang="it-IT" sz="1600" dirty="0" err="1" smtClean="0">
                <a:solidFill>
                  <a:schemeClr val="bg1"/>
                </a:solidFill>
              </a:rPr>
              <a:t>from</a:t>
            </a:r>
            <a:r>
              <a:rPr lang="it-IT" sz="1600" dirty="0" smtClean="0">
                <a:solidFill>
                  <a:schemeClr val="bg1"/>
                </a:solidFill>
              </a:rPr>
              <a:t> target </a:t>
            </a:r>
            <a:r>
              <a:rPr lang="it-IT" sz="1600" dirty="0" err="1" smtClean="0">
                <a:solidFill>
                  <a:schemeClr val="bg1"/>
                </a:solidFill>
              </a:rPr>
              <a:t>has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sym typeface="Symbol"/>
              </a:rPr>
              <a:t>10% relative full </a:t>
            </a:r>
            <a:r>
              <a:rPr lang="it-IT" sz="1600" dirty="0" err="1" smtClean="0">
                <a:solidFill>
                  <a:schemeClr val="bg1"/>
                </a:solidFill>
                <a:sym typeface="Symbol"/>
              </a:rPr>
              <a:t>energy</a:t>
            </a:r>
            <a:r>
              <a:rPr lang="it-IT" sz="16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sym typeface="Symbol"/>
              </a:rPr>
              <a:t>peak</a:t>
            </a:r>
            <a:r>
              <a:rPr lang="it-IT" sz="16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sym typeface="Symbol"/>
              </a:rPr>
              <a:t>efficiency</a:t>
            </a:r>
            <a:r>
              <a:rPr lang="it-IT" sz="16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for</a:t>
            </a:r>
            <a:r>
              <a:rPr lang="it-IT" sz="1600" dirty="0" smtClean="0">
                <a:solidFill>
                  <a:schemeClr val="bg1"/>
                </a:solidFill>
              </a:rPr>
              <a:t> 10 </a:t>
            </a:r>
            <a:r>
              <a:rPr lang="it-IT" sz="1600" dirty="0" err="1" smtClean="0">
                <a:solidFill>
                  <a:schemeClr val="bg1"/>
                </a:solidFill>
              </a:rPr>
              <a:t>MeV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sz="1600" dirty="0" err="1" smtClean="0">
                <a:solidFill>
                  <a:schemeClr val="bg1"/>
                </a:solidFill>
              </a:rPr>
              <a:t>-rays</a:t>
            </a:r>
            <a:r>
              <a:rPr lang="it-IT" sz="1600" dirty="0" smtClean="0"/>
              <a:t>.</a:t>
            </a:r>
            <a:endParaRPr lang="it-IT" sz="1600" dirty="0" smtClean="0">
              <a:solidFill>
                <a:schemeClr val="bg1"/>
              </a:solidFill>
            </a:endParaRPr>
          </a:p>
          <a:p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A 10 detector </a:t>
            </a:r>
            <a:r>
              <a:rPr lang="it-IT" sz="1600" dirty="0" err="1" smtClean="0">
                <a:solidFill>
                  <a:schemeClr val="bg1"/>
                </a:solidFill>
              </a:rPr>
              <a:t>large</a:t>
            </a:r>
            <a:r>
              <a:rPr lang="it-IT" sz="1600" dirty="0" smtClean="0">
                <a:solidFill>
                  <a:schemeClr val="bg1"/>
                </a:solidFill>
              </a:rPr>
              <a:t> volume 3.5”x8” LaBr</a:t>
            </a:r>
            <a:r>
              <a:rPr lang="it-IT" sz="1600" baseline="-25000" dirty="0" smtClean="0">
                <a:solidFill>
                  <a:schemeClr val="bg1"/>
                </a:solidFill>
              </a:rPr>
              <a:t>3</a:t>
            </a:r>
            <a:r>
              <a:rPr lang="it-IT" sz="1600" dirty="0" smtClean="0">
                <a:solidFill>
                  <a:schemeClr val="bg1"/>
                </a:solidFill>
              </a:rPr>
              <a:t>:Ce </a:t>
            </a:r>
            <a:r>
              <a:rPr lang="it-IT" sz="1600" dirty="0" err="1" smtClean="0">
                <a:solidFill>
                  <a:schemeClr val="bg1"/>
                </a:solidFill>
              </a:rPr>
              <a:t>array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placed</a:t>
            </a:r>
            <a:r>
              <a:rPr lang="it-IT" sz="1600" dirty="0" smtClean="0">
                <a:solidFill>
                  <a:schemeClr val="bg1"/>
                </a:solidFill>
              </a:rPr>
              <a:t> 20 cm </a:t>
            </a:r>
            <a:r>
              <a:rPr lang="it-IT" sz="1600" dirty="0" err="1" smtClean="0">
                <a:solidFill>
                  <a:schemeClr val="bg1"/>
                </a:solidFill>
              </a:rPr>
              <a:t>from</a:t>
            </a:r>
            <a:r>
              <a:rPr lang="it-IT" sz="1600" dirty="0" smtClean="0">
                <a:solidFill>
                  <a:schemeClr val="bg1"/>
                </a:solidFill>
              </a:rPr>
              <a:t> the target </a:t>
            </a:r>
            <a:r>
              <a:rPr lang="it-IT" sz="1600" dirty="0" err="1" smtClean="0">
                <a:solidFill>
                  <a:schemeClr val="bg1"/>
                </a:solidFill>
              </a:rPr>
              <a:t>has</a:t>
            </a:r>
            <a:r>
              <a:rPr lang="it-IT" sz="1600" dirty="0" smtClean="0">
                <a:solidFill>
                  <a:schemeClr val="bg1"/>
                </a:solidFill>
              </a:rPr>
              <a:t> 1% </a:t>
            </a:r>
            <a:r>
              <a:rPr lang="it-IT" sz="1600" dirty="0" err="1" smtClean="0">
                <a:solidFill>
                  <a:schemeClr val="bg1"/>
                </a:solidFill>
              </a:rPr>
              <a:t>absolute</a:t>
            </a:r>
            <a:r>
              <a:rPr lang="it-IT" sz="1600" dirty="0" smtClean="0">
                <a:solidFill>
                  <a:schemeClr val="bg1"/>
                </a:solidFill>
              </a:rPr>
              <a:t>  full </a:t>
            </a:r>
            <a:r>
              <a:rPr lang="it-IT" sz="1600" dirty="0" err="1" smtClean="0">
                <a:solidFill>
                  <a:schemeClr val="bg1"/>
                </a:solidFill>
              </a:rPr>
              <a:t>energy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peak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efficiency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for</a:t>
            </a:r>
            <a:r>
              <a:rPr lang="it-IT" sz="1600" dirty="0" smtClean="0">
                <a:solidFill>
                  <a:schemeClr val="bg1"/>
                </a:solidFill>
              </a:rPr>
              <a:t> 10 </a:t>
            </a:r>
            <a:r>
              <a:rPr lang="it-IT" sz="1600" dirty="0" err="1" smtClean="0">
                <a:solidFill>
                  <a:schemeClr val="bg1"/>
                </a:solidFill>
              </a:rPr>
              <a:t>MeV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sz="1600" dirty="0" err="1" smtClean="0">
                <a:solidFill>
                  <a:schemeClr val="bg1"/>
                </a:solidFill>
              </a:rPr>
              <a:t>-rays</a:t>
            </a:r>
            <a:r>
              <a:rPr lang="it-IT" sz="16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4462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FFFF00"/>
                </a:solidFill>
              </a:rPr>
              <a:t>Conclusions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3397056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FFFF00"/>
                </a:solidFill>
              </a:rPr>
              <a:t>Thanks</a:t>
            </a:r>
            <a:r>
              <a:rPr lang="it-IT" sz="4000" dirty="0" smtClean="0">
                <a:solidFill>
                  <a:srgbClr val="FFFF00"/>
                </a:solidFill>
              </a:rPr>
              <a:t> </a:t>
            </a:r>
            <a:r>
              <a:rPr lang="it-IT" sz="4000" dirty="0" err="1" smtClean="0">
                <a:solidFill>
                  <a:srgbClr val="FFFF00"/>
                </a:solidFill>
              </a:rPr>
              <a:t>to</a:t>
            </a:r>
            <a:endParaRPr lang="it-IT" sz="4000" dirty="0" smtClean="0">
              <a:solidFill>
                <a:srgbClr val="FFFF00"/>
              </a:solidFill>
            </a:endParaRPr>
          </a:p>
          <a:p>
            <a:pPr algn="ctr">
              <a:lnSpc>
                <a:spcPct val="50000"/>
              </a:lnSpc>
            </a:pPr>
            <a:endParaRPr lang="it-IT" sz="4000" dirty="0" smtClean="0">
              <a:solidFill>
                <a:srgbClr val="FFFF00"/>
              </a:solidFill>
            </a:endParaRP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A. </a:t>
            </a:r>
            <a:r>
              <a:rPr lang="en-GB" sz="1600" dirty="0" err="1" smtClean="0">
                <a:solidFill>
                  <a:schemeClr val="bg1"/>
                </a:solidFill>
              </a:rPr>
              <a:t>Giaz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a,b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L.Pellegri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a,b</a:t>
            </a:r>
            <a:r>
              <a:rPr lang="en-GB" sz="1600" dirty="0" smtClean="0">
                <a:solidFill>
                  <a:schemeClr val="bg1"/>
                </a:solidFill>
              </a:rPr>
              <a:t>, S. </a:t>
            </a:r>
            <a:r>
              <a:rPr lang="en-GB" sz="1600" dirty="0" err="1" smtClean="0">
                <a:solidFill>
                  <a:schemeClr val="bg1"/>
                </a:solidFill>
              </a:rPr>
              <a:t>Riboldi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a,b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u="sng" dirty="0" err="1" smtClean="0">
                <a:solidFill>
                  <a:schemeClr val="bg1"/>
                </a:solidFill>
              </a:rPr>
              <a:t>F.C.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a,b</a:t>
            </a:r>
            <a:r>
              <a:rPr lang="en-GB" sz="1600" baseline="30000" dirty="0" smtClean="0">
                <a:solidFill>
                  <a:schemeClr val="bg1"/>
                </a:solidFill>
              </a:rPr>
              <a:t>,**</a:t>
            </a:r>
            <a:r>
              <a:rPr lang="en-GB" sz="1600" dirty="0" smtClean="0">
                <a:solidFill>
                  <a:schemeClr val="bg1"/>
                </a:solidFill>
              </a:rPr>
              <a:t>, N. </a:t>
            </a:r>
            <a:r>
              <a:rPr lang="en-GB" sz="1600" dirty="0" err="1" smtClean="0">
                <a:solidFill>
                  <a:schemeClr val="bg1"/>
                </a:solidFill>
              </a:rPr>
              <a:t>Blasi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b</a:t>
            </a:r>
            <a:r>
              <a:rPr lang="en-GB" sz="1600" dirty="0" smtClean="0">
                <a:solidFill>
                  <a:schemeClr val="bg1"/>
                </a:solidFill>
              </a:rPr>
              <a:t>, C. </a:t>
            </a:r>
            <a:r>
              <a:rPr lang="en-GB" sz="1600" dirty="0" err="1" smtClean="0">
                <a:solidFill>
                  <a:schemeClr val="bg1"/>
                </a:solidFill>
              </a:rPr>
              <a:t>Boiano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b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A.Bracco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a,b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S. </a:t>
            </a:r>
            <a:r>
              <a:rPr lang="en-GB" sz="1600" dirty="0" err="1" smtClean="0">
                <a:solidFill>
                  <a:schemeClr val="bg1"/>
                </a:solidFill>
              </a:rPr>
              <a:t>Brambilla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b</a:t>
            </a:r>
            <a:r>
              <a:rPr lang="en-GB" sz="1600" dirty="0" smtClean="0">
                <a:solidFill>
                  <a:schemeClr val="bg1"/>
                </a:solidFill>
              </a:rPr>
              <a:t>, S. </a:t>
            </a:r>
            <a:r>
              <a:rPr lang="en-GB" sz="1600" dirty="0" err="1" smtClean="0">
                <a:solidFill>
                  <a:schemeClr val="bg1"/>
                </a:solidFill>
              </a:rPr>
              <a:t>Ceruti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a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S.Coelli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b</a:t>
            </a:r>
            <a:r>
              <a:rPr lang="en-GB" sz="1600" dirty="0" smtClean="0">
                <a:solidFill>
                  <a:schemeClr val="bg1"/>
                </a:solidFill>
              </a:rPr>
              <a:t>, F.C.L. </a:t>
            </a:r>
            <a:r>
              <a:rPr lang="en-GB" sz="1600" dirty="0" err="1" smtClean="0">
                <a:solidFill>
                  <a:schemeClr val="bg1"/>
                </a:solidFill>
              </a:rPr>
              <a:t>Crespi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a,b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M.Csatlòs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c</a:t>
            </a:r>
            <a:r>
              <a:rPr lang="en-GB" sz="1600" dirty="0" smtClean="0">
                <a:solidFill>
                  <a:schemeClr val="bg1"/>
                </a:solidFill>
              </a:rPr>
              <a:t>, A. </a:t>
            </a:r>
            <a:r>
              <a:rPr lang="en-GB" sz="1600" dirty="0" err="1" smtClean="0">
                <a:solidFill>
                  <a:schemeClr val="bg1"/>
                </a:solidFill>
              </a:rPr>
              <a:t>Krasznahorkay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c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J.Gulyàs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c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S.Lodetti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a</a:t>
            </a:r>
            <a:r>
              <a:rPr lang="en-GB" sz="1600" dirty="0" smtClean="0">
                <a:solidFill>
                  <a:schemeClr val="bg1"/>
                </a:solidFill>
              </a:rPr>
              <a:t>, S. </a:t>
            </a:r>
            <a:r>
              <a:rPr lang="en-GB" sz="1600" dirty="0" err="1" smtClean="0">
                <a:solidFill>
                  <a:schemeClr val="bg1"/>
                </a:solidFill>
              </a:rPr>
              <a:t>Frega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a</a:t>
            </a:r>
            <a:r>
              <a:rPr lang="en-GB" sz="1600" dirty="0" smtClean="0">
                <a:solidFill>
                  <a:schemeClr val="bg1"/>
                </a:solidFill>
              </a:rPr>
              <a:t>, B. </a:t>
            </a:r>
            <a:r>
              <a:rPr lang="en-GB" sz="1600" dirty="0" err="1" smtClean="0">
                <a:solidFill>
                  <a:schemeClr val="bg1"/>
                </a:solidFill>
              </a:rPr>
              <a:t>Million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b</a:t>
            </a:r>
            <a:r>
              <a:rPr lang="en-GB" sz="1600" dirty="0" smtClean="0">
                <a:solidFill>
                  <a:schemeClr val="bg1"/>
                </a:solidFill>
              </a:rPr>
              <a:t>, A. </a:t>
            </a:r>
            <a:r>
              <a:rPr lang="en-GB" sz="1600" dirty="0" err="1" smtClean="0">
                <a:solidFill>
                  <a:schemeClr val="bg1"/>
                </a:solidFill>
              </a:rPr>
              <a:t>Owens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d</a:t>
            </a:r>
            <a:r>
              <a:rPr lang="en-GB" sz="1600" dirty="0" smtClean="0">
                <a:solidFill>
                  <a:schemeClr val="bg1"/>
                </a:solidFill>
              </a:rPr>
              <a:t>, F. </a:t>
            </a:r>
            <a:r>
              <a:rPr lang="en-GB" sz="1600" dirty="0" err="1" smtClean="0">
                <a:solidFill>
                  <a:schemeClr val="bg1"/>
                </a:solidFill>
              </a:rPr>
              <a:t>Quarati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d</a:t>
            </a:r>
            <a:r>
              <a:rPr lang="en-GB" sz="1600" baseline="30000" dirty="0" smtClean="0">
                <a:solidFill>
                  <a:schemeClr val="bg1"/>
                </a:solidFill>
              </a:rPr>
              <a:t>,*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L.Stuhl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c</a:t>
            </a:r>
            <a:r>
              <a:rPr lang="en-GB" sz="1600" dirty="0" smtClean="0">
                <a:solidFill>
                  <a:schemeClr val="bg1"/>
                </a:solidFill>
              </a:rPr>
              <a:t>,</a:t>
            </a:r>
            <a:r>
              <a:rPr lang="en-GB" sz="1600" baseline="30000" dirty="0" smtClean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and </a:t>
            </a:r>
            <a:r>
              <a:rPr lang="en-GB" sz="1600" dirty="0" err="1" smtClean="0">
                <a:solidFill>
                  <a:schemeClr val="bg1"/>
                </a:solidFill>
              </a:rPr>
              <a:t>O.Wieland</a:t>
            </a:r>
            <a:r>
              <a:rPr lang="en-GB" sz="1600" baseline="30000" dirty="0" err="1" smtClean="0">
                <a:solidFill>
                  <a:schemeClr val="bg1"/>
                </a:solidFill>
              </a:rPr>
              <a:t>b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 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baseline="30000" dirty="0" smtClean="0">
                <a:solidFill>
                  <a:schemeClr val="bg1"/>
                </a:solidFill>
              </a:rPr>
              <a:t>a </a:t>
            </a:r>
            <a:r>
              <a:rPr lang="it-IT" sz="1600" dirty="0" smtClean="0">
                <a:solidFill>
                  <a:schemeClr val="bg1"/>
                </a:solidFill>
              </a:rPr>
              <a:t>Università degli Studi di Milano, </a:t>
            </a:r>
            <a:r>
              <a:rPr lang="it-IT" sz="1600" dirty="0" err="1" smtClean="0">
                <a:solidFill>
                  <a:schemeClr val="bg1"/>
                </a:solidFill>
              </a:rPr>
              <a:t>Physics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Dept</a:t>
            </a:r>
            <a:r>
              <a:rPr lang="it-IT" sz="1600" dirty="0" smtClean="0">
                <a:solidFill>
                  <a:schemeClr val="bg1"/>
                </a:solidFill>
              </a:rPr>
              <a:t>., Via </a:t>
            </a:r>
            <a:r>
              <a:rPr lang="it-IT" sz="1600" dirty="0" err="1" smtClean="0">
                <a:solidFill>
                  <a:schemeClr val="bg1"/>
                </a:solidFill>
              </a:rPr>
              <a:t>Celoria</a:t>
            </a:r>
            <a:r>
              <a:rPr lang="it-IT" sz="1600" dirty="0" smtClean="0">
                <a:solidFill>
                  <a:schemeClr val="bg1"/>
                </a:solidFill>
              </a:rPr>
              <a:t> 16, 20133 Milano, Italy</a:t>
            </a:r>
          </a:p>
          <a:p>
            <a:r>
              <a:rPr lang="it-IT" sz="1600" baseline="30000" dirty="0" smtClean="0">
                <a:solidFill>
                  <a:schemeClr val="bg1"/>
                </a:solidFill>
              </a:rPr>
              <a:t>b </a:t>
            </a:r>
            <a:r>
              <a:rPr lang="it-IT" sz="1600" dirty="0" smtClean="0">
                <a:solidFill>
                  <a:schemeClr val="bg1"/>
                </a:solidFill>
              </a:rPr>
              <a:t>INFN Milano, Via </a:t>
            </a:r>
            <a:r>
              <a:rPr lang="it-IT" sz="1600" dirty="0" err="1" smtClean="0">
                <a:solidFill>
                  <a:schemeClr val="bg1"/>
                </a:solidFill>
              </a:rPr>
              <a:t>Celoria</a:t>
            </a:r>
            <a:r>
              <a:rPr lang="it-IT" sz="1600" dirty="0" smtClean="0">
                <a:solidFill>
                  <a:schemeClr val="bg1"/>
                </a:solidFill>
              </a:rPr>
              <a:t> 16, 20133 Milano, Italy</a:t>
            </a:r>
          </a:p>
          <a:p>
            <a:r>
              <a:rPr lang="en-US" sz="1600" baseline="30000" dirty="0" smtClean="0">
                <a:solidFill>
                  <a:schemeClr val="bg1"/>
                </a:solidFill>
              </a:rPr>
              <a:t>c </a:t>
            </a:r>
            <a:r>
              <a:rPr lang="en-US" sz="1600" dirty="0" smtClean="0">
                <a:solidFill>
                  <a:schemeClr val="bg1"/>
                </a:solidFill>
              </a:rPr>
              <a:t>Institute of Nuclear Research of the Hungarian Academy of Sciences (ATOMKI), P.O. Box 51, H-4001, Debrecen, Hungary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en-US" sz="1600" baseline="30000" dirty="0" smtClean="0">
                <a:solidFill>
                  <a:schemeClr val="bg1"/>
                </a:solidFill>
              </a:rPr>
              <a:t>d</a:t>
            </a:r>
            <a:r>
              <a:rPr lang="en-US" sz="1600" dirty="0" smtClean="0">
                <a:solidFill>
                  <a:schemeClr val="bg1"/>
                </a:solidFill>
              </a:rPr>
              <a:t> SRE-PA, ESA/ESTEC, </a:t>
            </a:r>
            <a:r>
              <a:rPr lang="en-US" sz="1600" dirty="0" err="1" smtClean="0">
                <a:solidFill>
                  <a:schemeClr val="bg1"/>
                </a:solidFill>
              </a:rPr>
              <a:t>Keplerlaan</a:t>
            </a:r>
            <a:r>
              <a:rPr lang="en-US" sz="1600" dirty="0" smtClean="0">
                <a:solidFill>
                  <a:schemeClr val="bg1"/>
                </a:solidFill>
              </a:rPr>
              <a:t> 1, 2200AG </a:t>
            </a:r>
            <a:r>
              <a:rPr lang="en-US" sz="1600" dirty="0" err="1" smtClean="0">
                <a:solidFill>
                  <a:schemeClr val="bg1"/>
                </a:solidFill>
              </a:rPr>
              <a:t>Noordwijk</a:t>
            </a:r>
            <a:r>
              <a:rPr lang="en-US" sz="1600" dirty="0" smtClean="0">
                <a:solidFill>
                  <a:schemeClr val="bg1"/>
                </a:solidFill>
              </a:rPr>
              <a:t>, The Netherlands</a:t>
            </a:r>
            <a:endParaRPr lang="it-IT" sz="1600" dirty="0" smtClean="0">
              <a:solidFill>
                <a:schemeClr val="bg1"/>
              </a:solidFill>
            </a:endParaRPr>
          </a:p>
          <a:p>
            <a:pPr algn="ctr"/>
            <a:endParaRPr lang="it-IT" sz="1200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764704"/>
            <a:ext cx="8964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HECTOR+</a:t>
            </a: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it-IT" dirty="0" err="1" smtClean="0">
                <a:solidFill>
                  <a:schemeClr val="bg1"/>
                </a:solidFill>
              </a:rPr>
              <a:t>new</a:t>
            </a:r>
            <a:r>
              <a:rPr lang="it-IT" dirty="0" smtClean="0">
                <a:solidFill>
                  <a:schemeClr val="bg1"/>
                </a:solidFill>
              </a:rPr>
              <a:t> and high </a:t>
            </a:r>
            <a:r>
              <a:rPr lang="it-IT" dirty="0" err="1" smtClean="0">
                <a:solidFill>
                  <a:schemeClr val="bg1"/>
                </a:solidFill>
              </a:rPr>
              <a:t>performing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array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large</a:t>
            </a:r>
            <a:r>
              <a:rPr lang="it-IT" dirty="0" smtClean="0">
                <a:solidFill>
                  <a:schemeClr val="bg1"/>
                </a:solidFill>
              </a:rPr>
              <a:t> volume LaBr</a:t>
            </a:r>
            <a:r>
              <a:rPr lang="it-IT" baseline="-25000" dirty="0" smtClean="0">
                <a:solidFill>
                  <a:schemeClr val="bg1"/>
                </a:solidFill>
              </a:rPr>
              <a:t>3</a:t>
            </a:r>
            <a:r>
              <a:rPr lang="it-IT" dirty="0" smtClean="0">
                <a:solidFill>
                  <a:schemeClr val="bg1"/>
                </a:solidFill>
              </a:rPr>
              <a:t>:Ce </a:t>
            </a:r>
            <a:r>
              <a:rPr lang="it-IT" dirty="0" err="1" smtClean="0">
                <a:solidFill>
                  <a:schemeClr val="bg1"/>
                </a:solidFill>
              </a:rPr>
              <a:t>detectors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HECTOR+</a:t>
            </a:r>
            <a:r>
              <a:rPr lang="it-IT" dirty="0" smtClean="0">
                <a:solidFill>
                  <a:schemeClr val="bg1"/>
                </a:solidFill>
              </a:rPr>
              <a:t>  can </a:t>
            </a:r>
            <a:r>
              <a:rPr lang="it-IT" dirty="0" err="1" smtClean="0">
                <a:solidFill>
                  <a:schemeClr val="bg1"/>
                </a:solidFill>
              </a:rPr>
              <a:t>perform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dirty="0" err="1" smtClean="0">
                <a:solidFill>
                  <a:schemeClr val="bg1"/>
                </a:solidFill>
              </a:rPr>
              <a:t>-rays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spectroscopy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low-medium</a:t>
            </a:r>
            <a:r>
              <a:rPr lang="it-IT" dirty="0" smtClean="0">
                <a:solidFill>
                  <a:schemeClr val="bg1"/>
                </a:solidFill>
              </a:rPr>
              <a:t> and high </a:t>
            </a:r>
            <a:r>
              <a:rPr lang="it-IT" dirty="0" err="1" smtClean="0">
                <a:solidFill>
                  <a:schemeClr val="bg1"/>
                </a:solidFill>
              </a:rPr>
              <a:t>energy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dirty="0" smtClean="0">
                <a:solidFill>
                  <a:schemeClr val="bg1"/>
                </a:solidFill>
              </a:rPr>
              <a:t>-	</a:t>
            </a:r>
            <a:r>
              <a:rPr lang="it-IT" dirty="0" err="1" smtClean="0">
                <a:solidFill>
                  <a:schemeClr val="bg1"/>
                </a:solidFill>
              </a:rPr>
              <a:t>rays</a:t>
            </a:r>
            <a:r>
              <a:rPr lang="it-IT" dirty="0" smtClean="0">
                <a:solidFill>
                  <a:schemeClr val="bg1"/>
                </a:solidFill>
              </a:rPr>
              <a:t> 	at </a:t>
            </a:r>
            <a:r>
              <a:rPr lang="it-IT" dirty="0" err="1" smtClean="0">
                <a:solidFill>
                  <a:schemeClr val="bg1"/>
                </a:solidFill>
              </a:rPr>
              <a:t>least</a:t>
            </a:r>
            <a:r>
              <a:rPr lang="it-IT" dirty="0" smtClean="0">
                <a:solidFill>
                  <a:schemeClr val="bg1"/>
                </a:solidFill>
              </a:rPr>
              <a:t> up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25 MeV</a:t>
            </a:r>
          </a:p>
          <a:p>
            <a:pPr>
              <a:lnSpc>
                <a:spcPct val="50000"/>
              </a:lnSpc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HECTOR+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capable to work in a standalone configuration but, when coupled to 	a radiation detection system, increases the efficiency and makes much 	more 	powerful the physics program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HECTOR+ has already measured with AGATA  in LNL and PRESPEC-AGATA@GSI </a:t>
            </a:r>
          </a:p>
          <a:p>
            <a:endParaRPr lang="it-IT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1760" y="3212976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</a:rPr>
              <a:t>Thank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you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for</a:t>
            </a:r>
            <a:r>
              <a:rPr lang="it-IT" sz="3200" dirty="0" smtClean="0">
                <a:solidFill>
                  <a:schemeClr val="bg1"/>
                </a:solidFill>
              </a:rPr>
              <a:t> the </a:t>
            </a:r>
            <a:r>
              <a:rPr lang="it-IT" sz="3200" dirty="0" err="1" smtClean="0">
                <a:solidFill>
                  <a:schemeClr val="bg1"/>
                </a:solidFill>
              </a:rPr>
              <a:t>attention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073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Characterization of Large Volume LaBr</a:t>
            </a:r>
            <a:r>
              <a:rPr lang="en-GB" sz="2000" b="1" baseline="-25000" dirty="0" smtClean="0">
                <a:solidFill>
                  <a:srgbClr val="FFFF00"/>
                </a:solidFill>
              </a:rPr>
              <a:t>3</a:t>
            </a:r>
            <a:r>
              <a:rPr lang="en-GB" sz="2000" b="1" dirty="0" smtClean="0">
                <a:solidFill>
                  <a:srgbClr val="FFFF00"/>
                </a:solidFill>
              </a:rPr>
              <a:t>:Ce :  Rise time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836713"/>
            <a:ext cx="322688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251520" y="4294837"/>
            <a:ext cx="856895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As </a:t>
            </a:r>
            <a:r>
              <a:rPr lang="it-IT" dirty="0" err="1" smtClean="0">
                <a:solidFill>
                  <a:schemeClr val="bg1"/>
                </a:solidFill>
              </a:rPr>
              <a:t>energy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resolution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same</a:t>
            </a:r>
            <a:r>
              <a:rPr lang="it-IT" dirty="0" smtClean="0">
                <a:solidFill>
                  <a:schemeClr val="bg1"/>
                </a:solidFill>
              </a:rPr>
              <a:t> in </a:t>
            </a:r>
            <a:r>
              <a:rPr lang="it-IT" dirty="0" err="1" smtClean="0">
                <a:solidFill>
                  <a:schemeClr val="bg1"/>
                </a:solidFill>
              </a:rPr>
              <a:t>all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these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crystals</a:t>
            </a:r>
            <a:r>
              <a:rPr lang="it-IT" dirty="0" smtClean="0">
                <a:solidFill>
                  <a:schemeClr val="bg1"/>
                </a:solidFill>
              </a:rPr>
              <a:t> (3-3.3% at 661 </a:t>
            </a:r>
            <a:r>
              <a:rPr lang="it-IT" dirty="0" err="1" smtClean="0">
                <a:solidFill>
                  <a:schemeClr val="bg1"/>
                </a:solidFill>
              </a:rPr>
              <a:t>keV</a:t>
            </a:r>
            <a:r>
              <a:rPr lang="it-IT" dirty="0" smtClean="0">
                <a:solidFill>
                  <a:schemeClr val="bg1"/>
                </a:solidFill>
              </a:rPr>
              <a:t>) self </a:t>
            </a:r>
            <a:r>
              <a:rPr lang="it-IT" dirty="0" err="1" smtClean="0">
                <a:solidFill>
                  <a:schemeClr val="bg1"/>
                </a:solidFill>
              </a:rPr>
              <a:t>absorption</a:t>
            </a:r>
            <a:r>
              <a:rPr lang="it-IT" dirty="0" smtClean="0">
                <a:solidFill>
                  <a:schemeClr val="bg1"/>
                </a:solidFill>
              </a:rPr>
              <a:t> inside the </a:t>
            </a:r>
            <a:r>
              <a:rPr lang="it-IT" dirty="0" err="1" smtClean="0">
                <a:solidFill>
                  <a:schemeClr val="bg1"/>
                </a:solidFill>
              </a:rPr>
              <a:t>crystal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negligible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5042500"/>
            <a:ext cx="8568952" cy="13388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The </a:t>
            </a:r>
            <a:r>
              <a:rPr lang="it-IT" dirty="0" err="1" smtClean="0">
                <a:solidFill>
                  <a:schemeClr val="bg1"/>
                </a:solidFill>
              </a:rPr>
              <a:t>time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required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collect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scintillation</a:t>
            </a:r>
            <a:r>
              <a:rPr lang="it-IT" dirty="0" smtClean="0">
                <a:solidFill>
                  <a:schemeClr val="bg1"/>
                </a:solidFill>
              </a:rPr>
              <a:t> light:</a:t>
            </a:r>
          </a:p>
          <a:p>
            <a:pPr>
              <a:lnSpc>
                <a:spcPct val="50000"/>
              </a:lnSpc>
            </a:pP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≈ 4 </a:t>
            </a:r>
            <a:r>
              <a:rPr lang="it-IT" dirty="0" err="1" smtClean="0">
                <a:solidFill>
                  <a:schemeClr val="bg1"/>
                </a:solidFill>
              </a:rPr>
              <a:t>ns</a:t>
            </a:r>
            <a:r>
              <a:rPr lang="it-IT" dirty="0" smtClean="0">
                <a:solidFill>
                  <a:schemeClr val="bg1"/>
                </a:solidFill>
              </a:rPr>
              <a:t>	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  1” x 1” 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scintillator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≈ 7 </a:t>
            </a:r>
            <a:r>
              <a:rPr lang="it-IT" dirty="0" err="1" smtClean="0">
                <a:solidFill>
                  <a:schemeClr val="bg1"/>
                </a:solidFill>
              </a:rPr>
              <a:t>ns</a:t>
            </a:r>
            <a:r>
              <a:rPr lang="it-IT" dirty="0" smtClean="0">
                <a:solidFill>
                  <a:schemeClr val="bg1"/>
                </a:solidFill>
              </a:rPr>
              <a:t>	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  3” x 3” 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scintillator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≈ 14 </a:t>
            </a:r>
            <a:r>
              <a:rPr lang="it-IT" dirty="0" err="1" smtClean="0">
                <a:solidFill>
                  <a:schemeClr val="bg1"/>
                </a:solidFill>
              </a:rPr>
              <a:t>ns</a:t>
            </a:r>
            <a:r>
              <a:rPr lang="it-IT" dirty="0" smtClean="0">
                <a:solidFill>
                  <a:schemeClr val="bg1"/>
                </a:solidFill>
              </a:rPr>
              <a:t>	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  3.5” x 8” 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scintillator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51520" y="836712"/>
          <a:ext cx="4824536" cy="33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Graph" r:id="rId4" imgW="4131720" imgH="2899080" progId="Origin50.Graph">
                  <p:embed/>
                </p:oleObj>
              </mc:Choice>
              <mc:Fallback>
                <p:oleObj name="Graph" r:id="rId4" imgW="4131720" imgH="289908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836712"/>
                        <a:ext cx="4824536" cy="334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>
          <a:xfrm>
            <a:off x="7020272" y="82742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/>
              <a:t>H6533 PMT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6519446"/>
            <a:ext cx="3485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A. </a:t>
            </a:r>
            <a:r>
              <a:rPr lang="it-IT" sz="1600" dirty="0" err="1" smtClean="0">
                <a:solidFill>
                  <a:schemeClr val="bg1"/>
                </a:solidFill>
              </a:rPr>
              <a:t>Giaz</a:t>
            </a:r>
            <a:r>
              <a:rPr lang="it-IT" sz="1600" dirty="0" smtClean="0">
                <a:solidFill>
                  <a:schemeClr val="bg1"/>
                </a:solidFill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</a:rPr>
              <a:t>et</a:t>
            </a:r>
            <a:r>
              <a:rPr lang="it-IT" sz="1600" dirty="0" smtClean="0">
                <a:solidFill>
                  <a:schemeClr val="bg1"/>
                </a:solidFill>
              </a:rPr>
              <a:t> al </a:t>
            </a:r>
            <a:r>
              <a:rPr lang="it-IT" sz="1600" dirty="0" err="1" smtClean="0">
                <a:solidFill>
                  <a:schemeClr val="bg1"/>
                </a:solidFill>
              </a:rPr>
              <a:t>submitted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to</a:t>
            </a:r>
            <a:r>
              <a:rPr lang="it-IT" sz="1600" dirty="0" smtClean="0">
                <a:solidFill>
                  <a:schemeClr val="bg1"/>
                </a:solidFill>
              </a:rPr>
              <a:t> NIM 2013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6" descr="01072009781"/>
          <p:cNvPicPr>
            <a:picLocks noChangeAspect="1" noChangeArrowheads="1"/>
          </p:cNvPicPr>
          <p:nvPr/>
        </p:nvPicPr>
        <p:blipFill>
          <a:blip r:embed="rId2" cstate="print"/>
          <a:srcRect l="36234" t="7446" r="40341" b="4167"/>
          <a:stretch>
            <a:fillRect/>
          </a:stretch>
        </p:blipFill>
        <p:spPr bwMode="auto">
          <a:xfrm>
            <a:off x="684213" y="838200"/>
            <a:ext cx="11080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2"/>
          <p:cNvSpPr txBox="1">
            <a:spLocks noChangeArrowheads="1"/>
          </p:cNvSpPr>
          <p:nvPr/>
        </p:nvSpPr>
        <p:spPr bwMode="auto">
          <a:xfrm>
            <a:off x="1981200" y="1157288"/>
            <a:ext cx="3048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286" tIns="10644" rIns="21286" bIns="10644">
            <a:spAutoFit/>
          </a:bodyPr>
          <a:lstStyle/>
          <a:p>
            <a:pPr algn="ctr" defTabSz="957263"/>
            <a:r>
              <a:rPr lang="en-GB" sz="1600" b="1">
                <a:solidFill>
                  <a:srgbClr val="FFFF66"/>
                </a:solidFill>
              </a:rPr>
              <a:t>Main functions</a:t>
            </a:r>
            <a:r>
              <a:rPr lang="en-GB" sz="1400" b="1">
                <a:solidFill>
                  <a:srgbClr val="FFFF66"/>
                </a:solidFill>
              </a:rPr>
              <a:t> </a:t>
            </a:r>
          </a:p>
          <a:p>
            <a:pPr algn="ctr" defTabSz="957263"/>
            <a:endParaRPr lang="en-US" sz="1400">
              <a:solidFill>
                <a:srgbClr val="FFFF66"/>
              </a:solidFill>
            </a:endParaRPr>
          </a:p>
          <a:p>
            <a:pPr defTabSz="957263"/>
            <a:r>
              <a:rPr lang="en-GB" sz="1200">
                <a:solidFill>
                  <a:srgbClr val="FFFF66"/>
                </a:solidFill>
              </a:rPr>
              <a:t> </a:t>
            </a:r>
            <a:r>
              <a:rPr lang="en-GB" sz="1200" b="1">
                <a:solidFill>
                  <a:srgbClr val="FFFF66"/>
                </a:solidFill>
              </a:rPr>
              <a:t>NIM standard module</a:t>
            </a:r>
          </a:p>
          <a:p>
            <a:pPr defTabSz="957263"/>
            <a:r>
              <a:rPr lang="en-GB" sz="1200" b="1">
                <a:solidFill>
                  <a:srgbClr val="FFFF66"/>
                </a:solidFill>
              </a:rPr>
              <a:t> 16 channels</a:t>
            </a:r>
            <a:endParaRPr lang="it-IT" sz="1200" b="1">
              <a:solidFill>
                <a:srgbClr val="FFFF66"/>
              </a:solidFill>
            </a:endParaRPr>
          </a:p>
          <a:p>
            <a:pPr defTabSz="957263"/>
            <a:r>
              <a:rPr lang="en-GB" sz="1200" b="1">
                <a:solidFill>
                  <a:srgbClr val="FFFF66"/>
                </a:solidFill>
              </a:rPr>
              <a:t> Fast output = 2µS Time to peak </a:t>
            </a:r>
            <a:endParaRPr lang="it-IT" sz="1200" b="1">
              <a:solidFill>
                <a:srgbClr val="FFFF66"/>
              </a:solidFill>
            </a:endParaRPr>
          </a:p>
          <a:p>
            <a:pPr defTabSz="957263"/>
            <a:r>
              <a:rPr lang="en-GB" sz="1200" b="1">
                <a:solidFill>
                  <a:srgbClr val="FFFF66"/>
                </a:solidFill>
              </a:rPr>
              <a:t> Energy output = 2µS  Time to peak </a:t>
            </a:r>
            <a:endParaRPr lang="it-IT" sz="1200" b="1">
              <a:solidFill>
                <a:srgbClr val="FFFF66"/>
              </a:solidFill>
            </a:endParaRPr>
          </a:p>
          <a:p>
            <a:pPr defTabSz="957263"/>
            <a:endParaRPr lang="fr-FR" sz="1200" b="1">
              <a:solidFill>
                <a:srgbClr val="FFFF66"/>
              </a:solidFill>
            </a:endParaRPr>
          </a:p>
          <a:p>
            <a:pPr defTabSz="957263"/>
            <a:endParaRPr lang="fr-FR" sz="1200" b="1">
              <a:solidFill>
                <a:srgbClr val="FFFF66"/>
              </a:solidFill>
            </a:endParaRPr>
          </a:p>
          <a:p>
            <a:pPr defTabSz="957263"/>
            <a:r>
              <a:rPr lang="en-GB" sz="1200" b="1">
                <a:solidFill>
                  <a:srgbClr val="FFFF66"/>
                </a:solidFill>
              </a:rPr>
              <a:t> CFD resolution &lt; 100pS</a:t>
            </a:r>
            <a:endParaRPr lang="it-IT" sz="1200" b="1">
              <a:solidFill>
                <a:srgbClr val="FFFF66"/>
              </a:solidFill>
            </a:endParaRPr>
          </a:p>
          <a:p>
            <a:pPr defTabSz="957263"/>
            <a:r>
              <a:rPr lang="en-GB" sz="1200" b="1">
                <a:solidFill>
                  <a:srgbClr val="FFFF66"/>
                </a:solidFill>
              </a:rPr>
              <a:t> CFD OR output</a:t>
            </a:r>
            <a:endParaRPr lang="it-IT" sz="1200" b="1">
              <a:solidFill>
                <a:srgbClr val="FFFF66"/>
              </a:solidFill>
            </a:endParaRPr>
          </a:p>
          <a:p>
            <a:pPr defTabSz="957263"/>
            <a:r>
              <a:rPr lang="en-GB" sz="1200" b="1">
                <a:solidFill>
                  <a:srgbClr val="FFFF66"/>
                </a:solidFill>
              </a:rPr>
              <a:t> Multiplicity Output</a:t>
            </a:r>
          </a:p>
          <a:p>
            <a:pPr defTabSz="957263"/>
            <a:endParaRPr lang="en-GB" sz="1200" b="1">
              <a:solidFill>
                <a:srgbClr val="FFFF66"/>
              </a:solidFill>
            </a:endParaRPr>
          </a:p>
          <a:p>
            <a:pPr defTabSz="957263"/>
            <a:endParaRPr lang="en-GB" sz="1200" b="1">
              <a:solidFill>
                <a:srgbClr val="FFFF66"/>
              </a:solidFill>
            </a:endParaRPr>
          </a:p>
          <a:p>
            <a:pPr defTabSz="957263"/>
            <a:r>
              <a:rPr lang="en-GB" sz="1200" b="1">
                <a:solidFill>
                  <a:srgbClr val="FFFF66"/>
                </a:solidFill>
              </a:rPr>
              <a:t>RS485 dedicated software control</a:t>
            </a:r>
          </a:p>
          <a:p>
            <a:pPr defTabSz="957263"/>
            <a:r>
              <a:rPr lang="en-GB" sz="1200" b="1">
                <a:solidFill>
                  <a:srgbClr val="FFFF66"/>
                </a:solidFill>
              </a:rPr>
              <a:t>Coarse &amp; Fine Gain, CFD thresholds</a:t>
            </a:r>
            <a:endParaRPr lang="en-US" sz="1200" b="1">
              <a:solidFill>
                <a:srgbClr val="FFFF66"/>
              </a:solidFill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0"/>
            <a:ext cx="27638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724150"/>
            <a:ext cx="27638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525963"/>
            <a:ext cx="2879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914400"/>
            <a:ext cx="27638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5105400" y="1752600"/>
            <a:ext cx="7048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FF66"/>
                </a:solidFill>
              </a:rPr>
              <a:t>1”x1”</a:t>
            </a:r>
          </a:p>
          <a:p>
            <a:endParaRPr lang="it-IT">
              <a:solidFill>
                <a:srgbClr val="FFFF66"/>
              </a:solidFill>
            </a:endParaRPr>
          </a:p>
          <a:p>
            <a:endParaRPr lang="it-IT">
              <a:solidFill>
                <a:srgbClr val="FFFF66"/>
              </a:solidFill>
            </a:endParaRPr>
          </a:p>
          <a:p>
            <a:endParaRPr lang="it-IT">
              <a:solidFill>
                <a:srgbClr val="FFFF66"/>
              </a:solidFill>
            </a:endParaRPr>
          </a:p>
          <a:p>
            <a:endParaRPr lang="it-IT">
              <a:solidFill>
                <a:srgbClr val="FFFF66"/>
              </a:solidFill>
            </a:endParaRPr>
          </a:p>
          <a:p>
            <a:endParaRPr lang="it-IT">
              <a:solidFill>
                <a:srgbClr val="FFFF66"/>
              </a:solidFill>
            </a:endParaRPr>
          </a:p>
          <a:p>
            <a:r>
              <a:rPr lang="it-IT">
                <a:solidFill>
                  <a:srgbClr val="FFFF66"/>
                </a:solidFill>
              </a:rPr>
              <a:t>2”x2”</a:t>
            </a:r>
          </a:p>
          <a:p>
            <a:endParaRPr lang="it-IT">
              <a:solidFill>
                <a:srgbClr val="FFFF66"/>
              </a:solidFill>
            </a:endParaRPr>
          </a:p>
          <a:p>
            <a:endParaRPr lang="it-IT">
              <a:solidFill>
                <a:srgbClr val="FFFF66"/>
              </a:solidFill>
            </a:endParaRPr>
          </a:p>
          <a:p>
            <a:endParaRPr lang="it-IT">
              <a:solidFill>
                <a:srgbClr val="FFFF66"/>
              </a:solidFill>
            </a:endParaRPr>
          </a:p>
          <a:p>
            <a:endParaRPr lang="it-IT">
              <a:solidFill>
                <a:srgbClr val="FFFF66"/>
              </a:solidFill>
            </a:endParaRPr>
          </a:p>
          <a:p>
            <a:endParaRPr lang="it-IT">
              <a:solidFill>
                <a:srgbClr val="FFFF66"/>
              </a:solidFill>
            </a:endParaRPr>
          </a:p>
          <a:p>
            <a:endParaRPr lang="it-IT">
              <a:solidFill>
                <a:srgbClr val="FFFF66"/>
              </a:solidFill>
            </a:endParaRPr>
          </a:p>
          <a:p>
            <a:r>
              <a:rPr lang="it-IT">
                <a:solidFill>
                  <a:srgbClr val="FFFF66"/>
                </a:solidFill>
              </a:rPr>
              <a:t>3”x3”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66"/>
                </a:solidFill>
              </a:rPr>
              <a:t>BaFPro (for BaF</a:t>
            </a:r>
            <a:r>
              <a:rPr lang="en-US" sz="2400" baseline="-25000">
                <a:solidFill>
                  <a:srgbClr val="FFFF66"/>
                </a:solidFill>
              </a:rPr>
              <a:t>2</a:t>
            </a:r>
            <a:r>
              <a:rPr lang="en-US" sz="2400">
                <a:solidFill>
                  <a:srgbClr val="FFFF66"/>
                </a:solidFill>
              </a:rPr>
              <a:t> and … also for LaBr</a:t>
            </a:r>
            <a:r>
              <a:rPr lang="en-US" sz="2400" baseline="-25000">
                <a:solidFill>
                  <a:srgbClr val="FFFF66"/>
                </a:solidFill>
              </a:rPr>
              <a:t>3</a:t>
            </a:r>
            <a:r>
              <a:rPr lang="en-US" sz="2400">
                <a:solidFill>
                  <a:srgbClr val="FFFF66"/>
                </a:solidFill>
              </a:rPr>
              <a:t>::Ce)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45825" y="648866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C.Boiano</a:t>
            </a:r>
            <a:r>
              <a:rPr lang="it-IT" dirty="0" smtClean="0">
                <a:solidFill>
                  <a:schemeClr val="bg1"/>
                </a:solidFill>
              </a:rPr>
              <a:t> IEEE CR 2009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58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bg1"/>
                </a:solidFill>
              </a:rPr>
              <a:t>PSA in LaBr</a:t>
            </a:r>
            <a:r>
              <a:rPr lang="it-IT" sz="2400" b="1" baseline="-25000">
                <a:solidFill>
                  <a:schemeClr val="bg1"/>
                </a:solidFill>
              </a:rPr>
              <a:t>3</a:t>
            </a:r>
            <a:r>
              <a:rPr lang="it-IT" sz="2400" b="1">
                <a:solidFill>
                  <a:schemeClr val="bg1"/>
                </a:solidFill>
              </a:rPr>
              <a:t>:Ce and LaCl</a:t>
            </a:r>
            <a:r>
              <a:rPr lang="it-IT" sz="2400" b="1" baseline="-25000">
                <a:solidFill>
                  <a:schemeClr val="bg1"/>
                </a:solidFill>
              </a:rPr>
              <a:t>3</a:t>
            </a:r>
            <a:r>
              <a:rPr lang="it-IT" sz="2400" b="1">
                <a:solidFill>
                  <a:schemeClr val="bg1"/>
                </a:solidFill>
              </a:rPr>
              <a:t>:Ce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29527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125538"/>
            <a:ext cx="2578100" cy="544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755650" y="1052513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/>
              <a:t>Digital Board 2 GHz 12 Bits </a:t>
            </a:r>
          </a:p>
        </p:txBody>
      </p:sp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149725"/>
            <a:ext cx="28813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3924300" y="3141663"/>
            <a:ext cx="1439863" cy="1152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PSA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25608" name="AutoShape 12"/>
          <p:cNvSpPr>
            <a:spLocks noChangeArrowheads="1"/>
          </p:cNvSpPr>
          <p:nvPr/>
        </p:nvSpPr>
        <p:spPr bwMode="auto">
          <a:xfrm rot="10800000" flipH="1">
            <a:off x="3779838" y="1844675"/>
            <a:ext cx="1223962" cy="1079500"/>
          </a:xfrm>
          <a:custGeom>
            <a:avLst/>
            <a:gdLst>
              <a:gd name="T0" fmla="*/ 874283 w 21600"/>
              <a:gd name="T1" fmla="*/ 0 h 21600"/>
              <a:gd name="T2" fmla="*/ 524547 w 21600"/>
              <a:gd name="T3" fmla="*/ 359833 h 21600"/>
              <a:gd name="T4" fmla="*/ 0 w 21600"/>
              <a:gd name="T5" fmla="*/ 899633 h 21600"/>
              <a:gd name="T6" fmla="*/ 524547 w 21600"/>
              <a:gd name="T7" fmla="*/ 1079500 h 21600"/>
              <a:gd name="T8" fmla="*/ 1049094 w 21600"/>
              <a:gd name="T9" fmla="*/ 749653 h 21600"/>
              <a:gd name="T10" fmla="*/ 1223962 w 21600"/>
              <a:gd name="T11" fmla="*/ 35983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9" name="AutoShape 14"/>
          <p:cNvSpPr>
            <a:spLocks noChangeArrowheads="1"/>
          </p:cNvSpPr>
          <p:nvPr/>
        </p:nvSpPr>
        <p:spPr bwMode="auto">
          <a:xfrm>
            <a:off x="3635375" y="5084763"/>
            <a:ext cx="1944688" cy="576262"/>
          </a:xfrm>
          <a:prstGeom prst="leftRightArrow">
            <a:avLst>
              <a:gd name="adj1" fmla="val 50000"/>
              <a:gd name="adj2" fmla="val 674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0" name="Rectangle 15"/>
          <p:cNvSpPr>
            <a:spLocks noChangeArrowheads="1"/>
          </p:cNvSpPr>
          <p:nvPr/>
        </p:nvSpPr>
        <p:spPr bwMode="auto">
          <a:xfrm>
            <a:off x="4500563" y="4508500"/>
            <a:ext cx="287337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3563938" y="5734050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90% of particles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identified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860032" y="6546830"/>
            <a:ext cx="43375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F.C.L.</a:t>
            </a:r>
            <a:r>
              <a:rPr lang="it-IT" sz="1600" dirty="0" smtClean="0">
                <a:solidFill>
                  <a:schemeClr val="bg1"/>
                </a:solidFill>
              </a:rPr>
              <a:t> Crespi </a:t>
            </a:r>
            <a:r>
              <a:rPr lang="it-IT" sz="1600" dirty="0" err="1" smtClean="0">
                <a:solidFill>
                  <a:schemeClr val="bg1"/>
                </a:solidFill>
              </a:rPr>
              <a:t>et</a:t>
            </a:r>
            <a:r>
              <a:rPr lang="it-IT" sz="1600" dirty="0" smtClean="0">
                <a:solidFill>
                  <a:schemeClr val="bg1"/>
                </a:solidFill>
              </a:rPr>
              <a:t> al  NIMA 602 (2009) 520–524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8172" r="42724" b="18673"/>
          <a:stretch>
            <a:fillRect/>
          </a:stretch>
        </p:blipFill>
        <p:spPr bwMode="auto">
          <a:xfrm>
            <a:off x="1619672" y="692696"/>
            <a:ext cx="60486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8103" t="63609" r="11178" b="16704"/>
          <a:stretch>
            <a:fillRect/>
          </a:stretch>
        </p:blipFill>
        <p:spPr bwMode="auto">
          <a:xfrm>
            <a:off x="1619672" y="4725144"/>
            <a:ext cx="39969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31792" y="638132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Saint </a:t>
            </a:r>
            <a:r>
              <a:rPr lang="it-IT" dirty="0" err="1" smtClean="0">
                <a:solidFill>
                  <a:srgbClr val="FFFF00"/>
                </a:solidFill>
              </a:rPr>
              <a:t>Gobain</a:t>
            </a:r>
            <a:r>
              <a:rPr lang="it-IT" dirty="0" smtClean="0">
                <a:solidFill>
                  <a:srgbClr val="FFFF00"/>
                </a:solidFill>
              </a:rPr>
              <a:t> 2009 </a:t>
            </a:r>
            <a:r>
              <a:rPr lang="it-IT" dirty="0" err="1" smtClean="0">
                <a:solidFill>
                  <a:srgbClr val="FFFF00"/>
                </a:solidFill>
              </a:rPr>
              <a:t>documents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816555" y="4725144"/>
            <a:ext cx="185178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Note:</a:t>
            </a:r>
          </a:p>
          <a:p>
            <a:r>
              <a:rPr lang="it-IT" dirty="0" err="1" smtClean="0">
                <a:solidFill>
                  <a:schemeClr val="bg1"/>
                </a:solidFill>
              </a:rPr>
              <a:t>NaI</a:t>
            </a:r>
            <a:r>
              <a:rPr lang="it-IT" dirty="0" smtClean="0">
                <a:solidFill>
                  <a:schemeClr val="bg1"/>
                </a:solidFill>
              </a:rPr>
              <a:t> non </a:t>
            </a:r>
            <a:r>
              <a:rPr lang="it-IT" dirty="0" err="1" smtClean="0">
                <a:solidFill>
                  <a:schemeClr val="bg1"/>
                </a:solidFill>
              </a:rPr>
              <a:t>linearity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P/B </a:t>
            </a:r>
            <a:r>
              <a:rPr lang="it-IT" dirty="0" err="1" smtClean="0">
                <a:solidFill>
                  <a:schemeClr val="bg1"/>
                </a:solidFill>
              </a:rPr>
              <a:t>ratio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101600"/>
            <a:ext cx="864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</a:rPr>
              <a:t>LaBr</a:t>
            </a:r>
            <a:r>
              <a:rPr lang="it-IT" sz="2400" b="1" baseline="-25000" dirty="0">
                <a:solidFill>
                  <a:srgbClr val="FFFF00"/>
                </a:solidFill>
              </a:rPr>
              <a:t>3</a:t>
            </a:r>
            <a:r>
              <a:rPr lang="it-IT" sz="2400" b="1" dirty="0">
                <a:solidFill>
                  <a:srgbClr val="FFFF00"/>
                </a:solidFill>
              </a:rPr>
              <a:t>:Ce </a:t>
            </a:r>
            <a:r>
              <a:rPr lang="it-IT" sz="2400" b="1" dirty="0" smtClean="0">
                <a:solidFill>
                  <a:srgbClr val="FFFF00"/>
                </a:solidFill>
              </a:rPr>
              <a:t>and </a:t>
            </a:r>
            <a:r>
              <a:rPr lang="it-IT" sz="2400" b="1" dirty="0" err="1" smtClean="0">
                <a:solidFill>
                  <a:srgbClr val="FFFF00"/>
                </a:solidFill>
              </a:rPr>
              <a:t>NaI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comparison</a:t>
            </a:r>
            <a:r>
              <a:rPr lang="it-IT" sz="2400" b="1" dirty="0" smtClean="0">
                <a:solidFill>
                  <a:srgbClr val="FFFF00"/>
                </a:solidFill>
              </a:rPr>
              <a:t> (</a:t>
            </a:r>
            <a:r>
              <a:rPr lang="it-IT" sz="2400" b="1" dirty="0" err="1" smtClean="0">
                <a:solidFill>
                  <a:srgbClr val="FFFF00"/>
                </a:solidFill>
              </a:rPr>
              <a:t>linearity</a:t>
            </a:r>
            <a:r>
              <a:rPr lang="it-IT" sz="2400" b="1" dirty="0" smtClean="0">
                <a:solidFill>
                  <a:srgbClr val="FFFF00"/>
                </a:solidFill>
              </a:rPr>
              <a:t>)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101600"/>
            <a:ext cx="864235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FF00"/>
                </a:solidFill>
              </a:rPr>
              <a:t>Physics</a:t>
            </a:r>
            <a:r>
              <a:rPr lang="it-IT" sz="2400" b="1" dirty="0" smtClean="0">
                <a:solidFill>
                  <a:srgbClr val="FFFF00"/>
                </a:solidFill>
              </a:rPr>
              <a:t> Cases</a:t>
            </a:r>
          </a:p>
          <a:p>
            <a:pPr algn="ctr">
              <a:lnSpc>
                <a:spcPct val="50000"/>
              </a:lnSpc>
            </a:pPr>
            <a:endParaRPr lang="it-IT" sz="2400" b="1" dirty="0" smtClean="0">
              <a:solidFill>
                <a:srgbClr val="FFFF00"/>
              </a:solidFill>
            </a:endParaRPr>
          </a:p>
          <a:p>
            <a:pPr lvl="0" algn="ctr"/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Study of nuclear collective states</a:t>
            </a:r>
          </a:p>
          <a:p>
            <a:pPr lvl="0" algn="ctr">
              <a:lnSpc>
                <a:spcPct val="50000"/>
              </a:lnSpc>
            </a:pPr>
            <a:endParaRPr lang="en-US" sz="2400" dirty="0" smtClean="0">
              <a:solidFill>
                <a:srgbClr val="FFFF00"/>
              </a:solidFill>
              <a:cs typeface="Arial" pitchFamily="34" charset="0"/>
            </a:endParaRPr>
          </a:p>
          <a:p>
            <a:pPr lvl="0" algn="ctr"/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Measurements of the </a:t>
            </a:r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-decay from collective states</a:t>
            </a:r>
          </a:p>
          <a:p>
            <a:pPr algn="ctr"/>
            <a:endParaRPr lang="it-IT" sz="2800" b="1" dirty="0">
              <a:solidFill>
                <a:srgbClr val="FFFF00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755576" y="1988840"/>
            <a:ext cx="1728192" cy="864096"/>
            <a:chOff x="1331641" y="1844824"/>
            <a:chExt cx="2088232" cy="1152128"/>
          </a:xfrm>
        </p:grpSpPr>
        <p:sp>
          <p:nvSpPr>
            <p:cNvPr id="4" name="Rectangle 30"/>
            <p:cNvSpPr>
              <a:spLocks noChangeAspect="1" noChangeArrowheads="1"/>
            </p:cNvSpPr>
            <p:nvPr/>
          </p:nvSpPr>
          <p:spPr bwMode="auto">
            <a:xfrm>
              <a:off x="1331641" y="1844824"/>
              <a:ext cx="2088232" cy="11521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" name="Gruppo 42"/>
            <p:cNvGrpSpPr/>
            <p:nvPr/>
          </p:nvGrpSpPr>
          <p:grpSpPr>
            <a:xfrm>
              <a:off x="2555776" y="2132856"/>
              <a:ext cx="571720" cy="699515"/>
              <a:chOff x="2654738" y="1916832"/>
              <a:chExt cx="571720" cy="699515"/>
            </a:xfrm>
          </p:grpSpPr>
          <p:pic>
            <p:nvPicPr>
              <p:cNvPr id="7" name="Picture 3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5344" t="7813" r="35278"/>
              <a:stretch>
                <a:fillRect/>
              </a:stretch>
            </p:blipFill>
            <p:spPr bwMode="auto">
              <a:xfrm>
                <a:off x="2654738" y="1916832"/>
                <a:ext cx="571720" cy="699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2691650" y="2383461"/>
                <a:ext cx="520864" cy="23288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pic>
          <p:nvPicPr>
            <p:cNvPr id="6" name="Picture 50" descr="gamma decay"/>
            <p:cNvPicPr>
              <a:picLocks noChangeAspect="1" noChangeArrowheads="1"/>
            </p:cNvPicPr>
            <p:nvPr/>
          </p:nvPicPr>
          <p:blipFill>
            <a:blip r:embed="rId3" cstate="print"/>
            <a:srcRect l="66331" t="46490" r="5719" b="15311"/>
            <a:stretch>
              <a:fillRect/>
            </a:stretch>
          </p:blipFill>
          <p:spPr bwMode="auto">
            <a:xfrm>
              <a:off x="1691681" y="2276872"/>
              <a:ext cx="946641" cy="527558"/>
            </a:xfrm>
            <a:prstGeom prst="rect">
              <a:avLst/>
            </a:prstGeom>
            <a:noFill/>
          </p:spPr>
        </p:pic>
      </p:grpSp>
      <p:sp>
        <p:nvSpPr>
          <p:cNvPr id="10" name="Rectangle 30"/>
          <p:cNvSpPr>
            <a:spLocks noChangeAspect="1" noChangeArrowheads="1"/>
          </p:cNvSpPr>
          <p:nvPr/>
        </p:nvSpPr>
        <p:spPr bwMode="auto">
          <a:xfrm>
            <a:off x="755576" y="2924944"/>
            <a:ext cx="1728192" cy="10081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" name="Gruppo 42"/>
          <p:cNvGrpSpPr/>
          <p:nvPr/>
        </p:nvGrpSpPr>
        <p:grpSpPr>
          <a:xfrm>
            <a:off x="1043608" y="3140968"/>
            <a:ext cx="473148" cy="612076"/>
            <a:chOff x="2654738" y="1916832"/>
            <a:chExt cx="571720" cy="699515"/>
          </a:xfrm>
        </p:grpSpPr>
        <p:pic>
          <p:nvPicPr>
            <p:cNvPr id="13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 l="35344" t="7813" r="35278"/>
            <a:stretch>
              <a:fillRect/>
            </a:stretch>
          </p:blipFill>
          <p:spPr bwMode="auto">
            <a:xfrm>
              <a:off x="2654738" y="1916832"/>
              <a:ext cx="571720" cy="699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36"/>
            <p:cNvSpPr>
              <a:spLocks noChangeAspect="1" noChangeArrowheads="1"/>
            </p:cNvSpPr>
            <p:nvPr/>
          </p:nvSpPr>
          <p:spPr bwMode="auto">
            <a:xfrm>
              <a:off x="2691650" y="2383461"/>
              <a:ext cx="520864" cy="2328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6" name="Picture 4" descr="dipol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924944"/>
            <a:ext cx="17281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0"/>
          <p:cNvSpPr>
            <a:spLocks noChangeAspect="1" noChangeArrowheads="1"/>
          </p:cNvSpPr>
          <p:nvPr/>
        </p:nvSpPr>
        <p:spPr bwMode="auto">
          <a:xfrm>
            <a:off x="5724128" y="2708920"/>
            <a:ext cx="2520280" cy="158417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8" name="Gruppo 42"/>
          <p:cNvGrpSpPr/>
          <p:nvPr/>
        </p:nvGrpSpPr>
        <p:grpSpPr>
          <a:xfrm>
            <a:off x="6660232" y="3140968"/>
            <a:ext cx="571720" cy="699515"/>
            <a:chOff x="2654738" y="1916832"/>
            <a:chExt cx="571720" cy="699515"/>
          </a:xfrm>
        </p:grpSpPr>
        <p:pic>
          <p:nvPicPr>
            <p:cNvPr id="25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 l="35344" t="7813" r="35278"/>
            <a:stretch>
              <a:fillRect/>
            </a:stretch>
          </p:blipFill>
          <p:spPr bwMode="auto">
            <a:xfrm>
              <a:off x="2654738" y="1916832"/>
              <a:ext cx="571720" cy="699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ectangle 36"/>
            <p:cNvSpPr>
              <a:spLocks noChangeAspect="1" noChangeArrowheads="1"/>
            </p:cNvSpPr>
            <p:nvPr/>
          </p:nvSpPr>
          <p:spPr bwMode="auto">
            <a:xfrm>
              <a:off x="2691650" y="2383461"/>
              <a:ext cx="520864" cy="2328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9" name="Picture 50" descr="gamma decay"/>
          <p:cNvPicPr>
            <a:picLocks noChangeAspect="1" noChangeArrowheads="1"/>
          </p:cNvPicPr>
          <p:nvPr/>
        </p:nvPicPr>
        <p:blipFill>
          <a:blip r:embed="rId3" cstate="print"/>
          <a:srcRect l="66331" t="46517" r="11380" b="30307"/>
          <a:stretch>
            <a:fillRect/>
          </a:stretch>
        </p:blipFill>
        <p:spPr bwMode="auto">
          <a:xfrm rot="12984393">
            <a:off x="6043997" y="3015503"/>
            <a:ext cx="754901" cy="320089"/>
          </a:xfrm>
          <a:prstGeom prst="rect">
            <a:avLst/>
          </a:prstGeom>
          <a:noFill/>
        </p:spPr>
      </p:pic>
      <p:pic>
        <p:nvPicPr>
          <p:cNvPr id="20" name="Picture 50" descr="gamma decay"/>
          <p:cNvPicPr>
            <a:picLocks noChangeAspect="1" noChangeArrowheads="1"/>
          </p:cNvPicPr>
          <p:nvPr/>
        </p:nvPicPr>
        <p:blipFill>
          <a:blip r:embed="rId3" cstate="print"/>
          <a:srcRect l="66331" t="46517" r="11380" b="30307"/>
          <a:stretch>
            <a:fillRect/>
          </a:stretch>
        </p:blipFill>
        <p:spPr bwMode="auto">
          <a:xfrm rot="12984393">
            <a:off x="6033480" y="2973713"/>
            <a:ext cx="754901" cy="320089"/>
          </a:xfrm>
          <a:prstGeom prst="rect">
            <a:avLst/>
          </a:prstGeom>
          <a:noFill/>
        </p:spPr>
      </p:pic>
      <p:pic>
        <p:nvPicPr>
          <p:cNvPr id="21" name="Picture 50" descr="gamma decay"/>
          <p:cNvPicPr>
            <a:picLocks noChangeAspect="1" noChangeArrowheads="1"/>
          </p:cNvPicPr>
          <p:nvPr/>
        </p:nvPicPr>
        <p:blipFill>
          <a:blip r:embed="rId3" cstate="print"/>
          <a:srcRect l="66331" t="46517" r="11380" b="30307"/>
          <a:stretch>
            <a:fillRect/>
          </a:stretch>
        </p:blipFill>
        <p:spPr bwMode="auto">
          <a:xfrm rot="18052670">
            <a:off x="6987949" y="2952401"/>
            <a:ext cx="526105" cy="223076"/>
          </a:xfrm>
          <a:prstGeom prst="rect">
            <a:avLst/>
          </a:prstGeom>
          <a:noFill/>
        </p:spPr>
      </p:pic>
      <p:pic>
        <p:nvPicPr>
          <p:cNvPr id="22" name="Picture 50" descr="gamma decay"/>
          <p:cNvPicPr>
            <a:picLocks noChangeAspect="1" noChangeArrowheads="1"/>
          </p:cNvPicPr>
          <p:nvPr/>
        </p:nvPicPr>
        <p:blipFill>
          <a:blip r:embed="rId3" cstate="print"/>
          <a:srcRect l="66331" t="46517" r="11380" b="30307"/>
          <a:stretch>
            <a:fillRect/>
          </a:stretch>
        </p:blipFill>
        <p:spPr bwMode="auto">
          <a:xfrm rot="3230580">
            <a:off x="7004897" y="3717012"/>
            <a:ext cx="454561" cy="192740"/>
          </a:xfrm>
          <a:prstGeom prst="rect">
            <a:avLst/>
          </a:prstGeom>
          <a:noFill/>
        </p:spPr>
      </p:pic>
      <p:sp>
        <p:nvSpPr>
          <p:cNvPr id="23" name="Ovale 22"/>
          <p:cNvSpPr/>
          <p:nvPr/>
        </p:nvSpPr>
        <p:spPr>
          <a:xfrm>
            <a:off x="6516216" y="3717032"/>
            <a:ext cx="72008" cy="72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4355976" y="2492896"/>
            <a:ext cx="80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IVGDR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Freccia a destra 26"/>
          <p:cNvSpPr/>
          <p:nvPr/>
        </p:nvSpPr>
        <p:spPr>
          <a:xfrm>
            <a:off x="2843808" y="3068960"/>
            <a:ext cx="720080" cy="72008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ctangle 30"/>
          <p:cNvSpPr>
            <a:spLocks noChangeAspect="1" noChangeArrowheads="1"/>
          </p:cNvSpPr>
          <p:nvPr/>
        </p:nvSpPr>
        <p:spPr bwMode="auto">
          <a:xfrm>
            <a:off x="755576" y="4005064"/>
            <a:ext cx="1728192" cy="10081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6" name="Gruppo 42"/>
          <p:cNvGrpSpPr/>
          <p:nvPr/>
        </p:nvGrpSpPr>
        <p:grpSpPr>
          <a:xfrm>
            <a:off x="1768653" y="4401100"/>
            <a:ext cx="473148" cy="612076"/>
            <a:chOff x="2654738" y="1916832"/>
            <a:chExt cx="571720" cy="699515"/>
          </a:xfrm>
        </p:grpSpPr>
        <p:pic>
          <p:nvPicPr>
            <p:cNvPr id="38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 l="35344" t="7813" r="35278"/>
            <a:stretch>
              <a:fillRect/>
            </a:stretch>
          </p:blipFill>
          <p:spPr bwMode="auto">
            <a:xfrm>
              <a:off x="2654738" y="1916832"/>
              <a:ext cx="571720" cy="699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Rectangle 36"/>
            <p:cNvSpPr>
              <a:spLocks noChangeAspect="1" noChangeArrowheads="1"/>
            </p:cNvSpPr>
            <p:nvPr/>
          </p:nvSpPr>
          <p:spPr bwMode="auto">
            <a:xfrm>
              <a:off x="2691650" y="2383461"/>
              <a:ext cx="520864" cy="2328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0" name="Gruppo 42"/>
          <p:cNvGrpSpPr/>
          <p:nvPr/>
        </p:nvGrpSpPr>
        <p:grpSpPr>
          <a:xfrm>
            <a:off x="1921053" y="3140968"/>
            <a:ext cx="473148" cy="612076"/>
            <a:chOff x="2654738" y="1916832"/>
            <a:chExt cx="571720" cy="699515"/>
          </a:xfrm>
        </p:grpSpPr>
        <p:pic>
          <p:nvPicPr>
            <p:cNvPr id="41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 l="35344" t="7813" r="35278"/>
            <a:stretch>
              <a:fillRect/>
            </a:stretch>
          </p:blipFill>
          <p:spPr bwMode="auto">
            <a:xfrm>
              <a:off x="2654738" y="1916832"/>
              <a:ext cx="571720" cy="699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36"/>
            <p:cNvSpPr>
              <a:spLocks noChangeAspect="1" noChangeArrowheads="1"/>
            </p:cNvSpPr>
            <p:nvPr/>
          </p:nvSpPr>
          <p:spPr bwMode="auto">
            <a:xfrm>
              <a:off x="2691650" y="2383461"/>
              <a:ext cx="520864" cy="2328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" name="Freccia a destra 42"/>
          <p:cNvSpPr/>
          <p:nvPr/>
        </p:nvSpPr>
        <p:spPr>
          <a:xfrm>
            <a:off x="1619672" y="3392988"/>
            <a:ext cx="288032" cy="7200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4" name="Gruppo 42"/>
          <p:cNvGrpSpPr/>
          <p:nvPr/>
        </p:nvGrpSpPr>
        <p:grpSpPr>
          <a:xfrm>
            <a:off x="827584" y="4041060"/>
            <a:ext cx="473148" cy="612076"/>
            <a:chOff x="2654738" y="1957972"/>
            <a:chExt cx="571720" cy="699516"/>
          </a:xfrm>
        </p:grpSpPr>
        <p:pic>
          <p:nvPicPr>
            <p:cNvPr id="45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 l="35344" t="7813" r="35278"/>
            <a:stretch>
              <a:fillRect/>
            </a:stretch>
          </p:blipFill>
          <p:spPr bwMode="auto">
            <a:xfrm>
              <a:off x="2654738" y="1957972"/>
              <a:ext cx="571720" cy="699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Rectangle 36"/>
            <p:cNvSpPr>
              <a:spLocks noChangeAspect="1" noChangeArrowheads="1"/>
            </p:cNvSpPr>
            <p:nvPr/>
          </p:nvSpPr>
          <p:spPr bwMode="auto">
            <a:xfrm>
              <a:off x="2691650" y="2383461"/>
              <a:ext cx="520864" cy="2328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7" name="Freccia a destra 46"/>
          <p:cNvSpPr/>
          <p:nvPr/>
        </p:nvSpPr>
        <p:spPr>
          <a:xfrm flipV="1">
            <a:off x="1403648" y="4221088"/>
            <a:ext cx="936104" cy="457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107504" y="530120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Measurement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low </a:t>
            </a:r>
            <a:r>
              <a:rPr lang="it-IT" dirty="0" err="1" smtClean="0">
                <a:solidFill>
                  <a:schemeClr val="bg1"/>
                </a:solidFill>
              </a:rPr>
              <a:t>energy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dirty="0" err="1" smtClean="0">
                <a:solidFill>
                  <a:schemeClr val="bg1"/>
                </a:solidFill>
              </a:rPr>
              <a:t>-rays</a:t>
            </a:r>
            <a:r>
              <a:rPr lang="it-IT" dirty="0" smtClean="0">
                <a:solidFill>
                  <a:schemeClr val="bg1"/>
                </a:solidFill>
              </a:rPr>
              <a:t> (0-5 MeV)      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Reaction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Mechanism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(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E-res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)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chemeClr val="bg1"/>
                </a:solidFill>
              </a:rPr>
              <a:t>Measurement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high </a:t>
            </a:r>
            <a:r>
              <a:rPr lang="it-IT" dirty="0" err="1" smtClean="0">
                <a:solidFill>
                  <a:schemeClr val="bg1"/>
                </a:solidFill>
              </a:rPr>
              <a:t>energy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dirty="0" err="1" smtClean="0">
                <a:solidFill>
                  <a:schemeClr val="bg1"/>
                </a:solidFill>
              </a:rPr>
              <a:t>-rays</a:t>
            </a:r>
            <a:r>
              <a:rPr lang="it-IT" dirty="0" smtClean="0">
                <a:solidFill>
                  <a:schemeClr val="bg1"/>
                </a:solidFill>
              </a:rPr>
              <a:t> (5-30 MeV)   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Collective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States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(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E-res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eff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.)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Background and </a:t>
            </a:r>
            <a:r>
              <a:rPr lang="it-IT" dirty="0" err="1" smtClean="0">
                <a:solidFill>
                  <a:schemeClr val="bg1"/>
                </a:solidFill>
              </a:rPr>
              <a:t>neutron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rejection</a:t>
            </a:r>
            <a:r>
              <a:rPr lang="it-IT" dirty="0" smtClean="0">
                <a:solidFill>
                  <a:schemeClr val="bg1"/>
                </a:solidFill>
              </a:rPr>
              <a:t>		      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 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Use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of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Radioactive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Beams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(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T-res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)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79512" y="548680"/>
            <a:ext cx="8784976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High efficiency portable </a:t>
            </a:r>
            <a:r>
              <a:rPr lang="en-US" b="1" dirty="0" err="1">
                <a:solidFill>
                  <a:schemeClr val="bg1"/>
                </a:solidFill>
              </a:rPr>
              <a:t>scintillator</a:t>
            </a:r>
            <a:r>
              <a:rPr lang="en-US" b="1" dirty="0">
                <a:solidFill>
                  <a:schemeClr val="bg1"/>
                </a:solidFill>
              </a:rPr>
              <a:t> detector array </a:t>
            </a:r>
          </a:p>
          <a:p>
            <a:pPr lvl="1">
              <a:lnSpc>
                <a:spcPct val="50000"/>
              </a:lnSpc>
              <a:buFont typeface="Arial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8 Large Volume BaF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Detectors (14 x 17 cm)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36 Small Volume BaF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Detectors </a:t>
            </a:r>
          </a:p>
          <a:p>
            <a:pPr lvl="1">
              <a:lnSpc>
                <a:spcPct val="50000"/>
              </a:lnSpc>
              <a:buFont typeface="Arial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u="sng" dirty="0">
                <a:solidFill>
                  <a:srgbClr val="FFFF00"/>
                </a:solidFill>
              </a:rPr>
              <a:t>10 large Volume LaBr</a:t>
            </a:r>
            <a:r>
              <a:rPr lang="en-US" sz="2000" b="1" u="sng" baseline="-25000" dirty="0">
                <a:solidFill>
                  <a:srgbClr val="FFFF00"/>
                </a:solidFill>
              </a:rPr>
              <a:t>3</a:t>
            </a:r>
            <a:r>
              <a:rPr lang="en-US" sz="2000" b="1" u="sng" dirty="0">
                <a:solidFill>
                  <a:srgbClr val="FFFF00"/>
                </a:solidFill>
              </a:rPr>
              <a:t>:Ce detectors  ( 9 x 20 cm</a:t>
            </a:r>
            <a:r>
              <a:rPr lang="en-US" sz="2000" b="1" u="sng" dirty="0" smtClean="0">
                <a:solidFill>
                  <a:srgbClr val="FFFF00"/>
                </a:solidFill>
              </a:rPr>
              <a:t>)</a:t>
            </a:r>
          </a:p>
          <a:p>
            <a:pPr lvl="1">
              <a:lnSpc>
                <a:spcPct val="50000"/>
              </a:lnSpc>
              <a:buFont typeface="Arial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 LaBr</a:t>
            </a:r>
            <a:r>
              <a:rPr lang="en-US" b="1" baseline="-25000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:Ce array, is capable to work in a standalone configuration but, when coupled to a radiation detection system, increases the efficiency and makes much more powerful the physics program of the detection system.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HECTOR+ has already measured in several laboratories</a:t>
            </a:r>
          </a:p>
          <a:p>
            <a:endParaRPr lang="en-US" b="1" dirty="0">
              <a:solidFill>
                <a:schemeClr val="bg1"/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coupled to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HPGe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arrays  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50000"/>
              </a:lnSpc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-  AGATA @ LNL  Low Lying pygmy and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quadrupole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states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  <a:latin typeface="+mn-lt"/>
              </a:rPr>
              <a:t>      - </a:t>
            </a:r>
            <a:r>
              <a:rPr lang="en-US" dirty="0" smtClean="0">
                <a:solidFill>
                  <a:schemeClr val="bg1"/>
                </a:solidFill>
              </a:rPr>
              <a:t>AGATA @ LNL  </a:t>
            </a:r>
            <a:r>
              <a:rPr lang="en-US" dirty="0" err="1" smtClean="0">
                <a:solidFill>
                  <a:schemeClr val="bg1"/>
                </a:solidFill>
              </a:rPr>
              <a:t>isospin</a:t>
            </a:r>
            <a:r>
              <a:rPr lang="en-US" dirty="0" smtClean="0">
                <a:solidFill>
                  <a:schemeClr val="bg1"/>
                </a:solidFill>
              </a:rPr>
              <a:t> mixing in </a:t>
            </a:r>
            <a:r>
              <a:rPr lang="en-US" baseline="30000" dirty="0" smtClean="0">
                <a:solidFill>
                  <a:schemeClr val="bg1"/>
                </a:solidFill>
              </a:rPr>
              <a:t>80</a:t>
            </a:r>
            <a:r>
              <a:rPr lang="en-US" dirty="0" smtClean="0">
                <a:solidFill>
                  <a:schemeClr val="bg1"/>
                </a:solidFill>
              </a:rPr>
              <a:t>Zr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- AGATA @ GSI   (pygmy resonance on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64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Fe)</a:t>
            </a:r>
          </a:p>
          <a:p>
            <a:pPr lvl="1">
              <a:lnSpc>
                <a:spcPct val="50000"/>
              </a:lnSpc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coupled to LAND @ GSI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coupled CACTUS @ OSLO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RIKEN, DEBRECEN.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44624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HECTOR</a:t>
            </a:r>
            <a:r>
              <a:rPr lang="en-US" sz="2800" b="1" baseline="30000" dirty="0">
                <a:solidFill>
                  <a:srgbClr val="FFFF00"/>
                </a:solidFill>
              </a:rPr>
              <a:t>+</a:t>
            </a:r>
            <a:r>
              <a:rPr lang="en-US" sz="2800" b="1" dirty="0">
                <a:solidFill>
                  <a:srgbClr val="FFFF00"/>
                </a:solidFill>
              </a:rPr>
              <a:t>  Array</a:t>
            </a:r>
          </a:p>
        </p:txBody>
      </p:sp>
      <p:pic>
        <p:nvPicPr>
          <p:cNvPr id="5129" name="Picture 94" descr="C:\Users\Franco\Documents\Doc\IEEE-Orlando-2009\Foto 9-10-2009\DSC00174.JPG"/>
          <p:cNvPicPr>
            <a:picLocks noChangeAspect="1" noChangeArrowheads="1"/>
          </p:cNvPicPr>
          <p:nvPr/>
        </p:nvPicPr>
        <p:blipFill>
          <a:blip r:embed="rId2" cstate="print"/>
          <a:srcRect l="9949" t="12245" r="27547" b="4082"/>
          <a:stretch>
            <a:fillRect/>
          </a:stretch>
        </p:blipFill>
        <p:spPr bwMode="auto">
          <a:xfrm>
            <a:off x="6948264" y="188640"/>
            <a:ext cx="19843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179512" y="2276872"/>
            <a:ext cx="8784976" cy="8640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79512" y="3212976"/>
            <a:ext cx="8784976" cy="33843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79512" y="674107"/>
            <a:ext cx="8784976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High efficiency portable </a:t>
            </a:r>
            <a:r>
              <a:rPr lang="en-US" b="1" dirty="0" err="1">
                <a:solidFill>
                  <a:schemeClr val="bg1"/>
                </a:solidFill>
              </a:rPr>
              <a:t>scintillator</a:t>
            </a:r>
            <a:r>
              <a:rPr lang="en-US" b="1" dirty="0">
                <a:solidFill>
                  <a:schemeClr val="bg1"/>
                </a:solidFill>
              </a:rPr>
              <a:t> detector array </a:t>
            </a:r>
          </a:p>
          <a:p>
            <a:pPr lvl="1">
              <a:buFont typeface="Arial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8 Large Volume BaF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Detectors (14 x 17 cm)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36 Small Volume BaF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Detectors </a:t>
            </a:r>
          </a:p>
          <a:p>
            <a:pPr lvl="1">
              <a:lnSpc>
                <a:spcPct val="50000"/>
              </a:lnSpc>
              <a:buFont typeface="Arial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u="sng" dirty="0">
                <a:solidFill>
                  <a:srgbClr val="FFFF00"/>
                </a:solidFill>
              </a:rPr>
              <a:t>10 large Volume LaBr</a:t>
            </a:r>
            <a:r>
              <a:rPr lang="en-US" sz="2000" b="1" u="sng" baseline="-25000" dirty="0">
                <a:solidFill>
                  <a:srgbClr val="FFFF00"/>
                </a:solidFill>
              </a:rPr>
              <a:t>3</a:t>
            </a:r>
            <a:r>
              <a:rPr lang="en-US" sz="2000" b="1" u="sng" dirty="0">
                <a:solidFill>
                  <a:srgbClr val="FFFF00"/>
                </a:solidFill>
              </a:rPr>
              <a:t>:Ce detectors  ( 9 x 20 cm</a:t>
            </a:r>
            <a:r>
              <a:rPr lang="en-US" sz="2000" b="1" u="sng" dirty="0" smtClean="0">
                <a:solidFill>
                  <a:srgbClr val="FFFF00"/>
                </a:solidFill>
              </a:rPr>
              <a:t>)</a:t>
            </a:r>
          </a:p>
          <a:p>
            <a:pPr lvl="1">
              <a:buFont typeface="Arial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 LaBr</a:t>
            </a:r>
            <a:r>
              <a:rPr lang="en-US" b="1" baseline="-25000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:Ce array, is capable to work in a standalone configuration but, when coupled to a radiation detection system, increases the efficiency and makes much more powerful the physics program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  <a:latin typeface="+mn-lt"/>
            </a:endParaRPr>
          </a:p>
          <a:p>
            <a:pPr lvl="1">
              <a:buFontTx/>
              <a:buChar char="•"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 HPGe arrays   -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AGATA @ LNL  Low lying pygmy and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qudrupole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states</a:t>
            </a:r>
          </a:p>
          <a:p>
            <a:pPr lvl="5"/>
            <a:r>
              <a:rPr lang="en-US" b="1" dirty="0" smtClean="0">
                <a:solidFill>
                  <a:schemeClr val="bg1"/>
                </a:solidFill>
                <a:latin typeface="+mn-lt"/>
              </a:rPr>
              <a:t>			in </a:t>
            </a:r>
            <a:r>
              <a:rPr lang="en-US" b="1" baseline="30000" dirty="0" smtClean="0">
                <a:solidFill>
                  <a:schemeClr val="bg1"/>
                </a:solidFill>
                <a:latin typeface="+mn-lt"/>
              </a:rPr>
              <a:t>208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Pb, </a:t>
            </a:r>
            <a:r>
              <a:rPr lang="en-US" b="1" baseline="30000" dirty="0" smtClean="0">
                <a:solidFill>
                  <a:schemeClr val="bg1"/>
                </a:solidFill>
                <a:latin typeface="+mn-lt"/>
              </a:rPr>
              <a:t>124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Sn, … </a:t>
            </a:r>
          </a:p>
          <a:p>
            <a:pPr lvl="5"/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n-lt"/>
              </a:rPr>
              <a:t>                           - AGATA @ GSI   (pygmy resonance on </a:t>
            </a:r>
            <a:r>
              <a:rPr lang="en-US" b="1" baseline="30000" dirty="0" smtClean="0">
                <a:solidFill>
                  <a:schemeClr val="bg1"/>
                </a:solidFill>
                <a:latin typeface="+mn-lt"/>
              </a:rPr>
              <a:t>64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Fe)</a:t>
            </a:r>
          </a:p>
          <a:p>
            <a:pPr lvl="1">
              <a:buFontTx/>
              <a:buChar char="•"/>
            </a:pP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lvl="1"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  LAND @ GSI</a:t>
            </a:r>
          </a:p>
          <a:p>
            <a:pPr lvl="1">
              <a:buFontTx/>
              <a:buChar char="•"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CACTUS @ OSLO</a:t>
            </a:r>
          </a:p>
          <a:p>
            <a:pPr lvl="1"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  RIKEN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44624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HECTOR</a:t>
            </a:r>
            <a:r>
              <a:rPr lang="en-US" sz="2800" b="1" baseline="30000" dirty="0">
                <a:solidFill>
                  <a:srgbClr val="FFFF00"/>
                </a:solidFill>
              </a:rPr>
              <a:t>+</a:t>
            </a:r>
            <a:r>
              <a:rPr lang="en-US" sz="2800" b="1" dirty="0">
                <a:solidFill>
                  <a:srgbClr val="FFFF00"/>
                </a:solidFill>
              </a:rPr>
              <a:t>  Array</a:t>
            </a:r>
          </a:p>
        </p:txBody>
      </p:sp>
      <p:pic>
        <p:nvPicPr>
          <p:cNvPr id="5129" name="Picture 94" descr="C:\Users\Franco\Documents\Doc\IEEE-Orlando-2009\Foto 9-10-2009\DSC00174.JPG"/>
          <p:cNvPicPr>
            <a:picLocks noChangeAspect="1" noChangeArrowheads="1"/>
          </p:cNvPicPr>
          <p:nvPr/>
        </p:nvPicPr>
        <p:blipFill>
          <a:blip r:embed="rId2" cstate="print"/>
          <a:srcRect l="9949" t="12245" r="27547" b="4082"/>
          <a:stretch>
            <a:fillRect/>
          </a:stretch>
        </p:blipFill>
        <p:spPr bwMode="auto">
          <a:xfrm>
            <a:off x="6908105" y="188640"/>
            <a:ext cx="19843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179512" y="2708920"/>
            <a:ext cx="8640960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5673" t="19089" r="22191" b="29800"/>
          <a:stretch>
            <a:fillRect/>
          </a:stretch>
        </p:blipFill>
        <p:spPr bwMode="auto">
          <a:xfrm>
            <a:off x="251520" y="764704"/>
            <a:ext cx="4295320" cy="5616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 descr="C:\Users\utente\Documents\My Dropbox\GSI (2)\FOTO\P1000754.JPG"/>
          <p:cNvPicPr>
            <a:picLocks noChangeAspect="1" noChangeArrowheads="1"/>
          </p:cNvPicPr>
          <p:nvPr/>
        </p:nvPicPr>
        <p:blipFill>
          <a:blip r:embed="rId4" cstate="print"/>
          <a:srcRect l="45200"/>
          <a:stretch>
            <a:fillRect/>
          </a:stretch>
        </p:blipFill>
        <p:spPr bwMode="auto">
          <a:xfrm>
            <a:off x="4644008" y="763980"/>
            <a:ext cx="4104456" cy="5617348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251520" y="764704"/>
            <a:ext cx="34974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AGATA-BaF</a:t>
            </a:r>
            <a:r>
              <a:rPr lang="it-IT" b="1" baseline="-25000" dirty="0" smtClean="0"/>
              <a:t>2</a:t>
            </a:r>
            <a:r>
              <a:rPr lang="it-IT" b="1" dirty="0" smtClean="0"/>
              <a:t>-LaBr</a:t>
            </a:r>
            <a:r>
              <a:rPr lang="it-IT" b="1" baseline="-25000" dirty="0" smtClean="0"/>
              <a:t>3</a:t>
            </a:r>
            <a:r>
              <a:rPr lang="it-IT" b="1" dirty="0" smtClean="0"/>
              <a:t>:Ce at LNL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27363" y="764704"/>
            <a:ext cx="39848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PRESPEC-AGATA-LaBr</a:t>
            </a:r>
            <a:r>
              <a:rPr lang="it-IT" b="1" baseline="-25000" dirty="0" smtClean="0"/>
              <a:t>3</a:t>
            </a:r>
            <a:r>
              <a:rPr lang="it-IT" b="1" dirty="0" smtClean="0"/>
              <a:t>:Ce at GSI</a:t>
            </a:r>
            <a:endParaRPr lang="it-IT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88640"/>
            <a:ext cx="87849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Characterization of Large Volume LaBr</a:t>
            </a:r>
            <a:r>
              <a:rPr lang="en-GB" sz="2400" b="1" baseline="-25000" dirty="0" smtClean="0">
                <a:solidFill>
                  <a:srgbClr val="FFFF00"/>
                </a:solidFill>
              </a:rPr>
              <a:t>3</a:t>
            </a:r>
            <a:r>
              <a:rPr lang="en-GB" sz="2400" b="1" dirty="0" smtClean="0">
                <a:solidFill>
                  <a:srgbClr val="FFFF00"/>
                </a:solidFill>
              </a:rPr>
              <a:t>:Ce Detectors</a:t>
            </a:r>
          </a:p>
          <a:p>
            <a:endParaRPr lang="en-GB" sz="2000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Rise time 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FF00"/>
                </a:solidFill>
              </a:rPr>
              <a:t> Pulse line-shape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FF00"/>
                </a:solidFill>
              </a:rPr>
              <a:t> Count  Rate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FF00"/>
                </a:solidFill>
              </a:rPr>
              <a:t> Pulse distortion with </a:t>
            </a:r>
            <a:r>
              <a:rPr lang="en-GB" sz="2000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GB" sz="2000" dirty="0" smtClean="0">
                <a:solidFill>
                  <a:srgbClr val="FFFF00"/>
                </a:solidFill>
              </a:rPr>
              <a:t>-rays energy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FF00"/>
                </a:solidFill>
              </a:rPr>
              <a:t> Linearity in energy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FF00"/>
                </a:solidFill>
              </a:rPr>
              <a:t> Energy resolution and NON homogeneity 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FF00"/>
                </a:solidFill>
              </a:rPr>
              <a:t> High energy gamma rays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FF00"/>
                </a:solidFill>
              </a:rPr>
              <a:t> Efficiency</a:t>
            </a:r>
          </a:p>
          <a:p>
            <a:pPr>
              <a:lnSpc>
                <a:spcPct val="50000"/>
              </a:lnSpc>
              <a:buFontTx/>
              <a:buChar char="-"/>
            </a:pPr>
            <a:endParaRPr lang="en-GB" sz="24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The properties of large volume LaBr</a:t>
            </a:r>
            <a:r>
              <a:rPr lang="en-GB" sz="2000" b="1" baseline="-25000" dirty="0" smtClean="0">
                <a:solidFill>
                  <a:schemeClr val="bg1"/>
                </a:solidFill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</a:rPr>
              <a:t>:Ce cannot be easily deduced from those of small crystals</a:t>
            </a:r>
          </a:p>
          <a:p>
            <a:pPr>
              <a:lnSpc>
                <a:spcPct val="50000"/>
              </a:lnSpc>
              <a:buFontTx/>
              <a:buChar char="-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Long mean free path of scintillation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ligth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(enhance Self Absorption )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Crystal non-homogeneities (change in light yield)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Efficiency vs. high energy </a:t>
            </a:r>
            <a:r>
              <a:rPr lang="en-GB" sz="2000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-rays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High count rates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Large dynamic range (0.1 – 30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MeV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</a:rPr>
              <a:t>Large</a:t>
            </a: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 PMT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 more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</a:rPr>
              <a:t>evident</a:t>
            </a: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 non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</a:rPr>
              <a:t>idealities</a:t>
            </a:r>
            <a:endParaRPr lang="it-IT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it-IT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- PMT,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</a:rPr>
              <a:t>Voltage</a:t>
            </a: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 Divider,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</a:rPr>
              <a:t>front</a:t>
            </a: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 end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</a:rPr>
              <a:t>electronics</a:t>
            </a: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, DAQ  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sym typeface="Symbol"/>
              </a:rPr>
              <a:t>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sym typeface="Symbol"/>
              </a:rPr>
              <a:t>not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sym typeface="Symbol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sym typeface="Symbol"/>
              </a:rPr>
              <a:t>here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sym typeface="Symbol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sym typeface="Symbol"/>
              </a:rPr>
              <a:t>discussed</a:t>
            </a:r>
            <a:endParaRPr lang="it-IT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1556792"/>
            <a:ext cx="8496944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7504" y="2132856"/>
            <a:ext cx="8496944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7504" y="2420888"/>
            <a:ext cx="8496944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7504" y="3068960"/>
            <a:ext cx="8496944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7504" y="2780928"/>
            <a:ext cx="8496944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886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Characterization of Large Volume LaBr</a:t>
            </a:r>
            <a:r>
              <a:rPr lang="en-GB" b="1" baseline="-25000" dirty="0" smtClean="0">
                <a:solidFill>
                  <a:srgbClr val="FFFF00"/>
                </a:solidFill>
              </a:rPr>
              <a:t>3</a:t>
            </a:r>
            <a:r>
              <a:rPr lang="en-GB" b="1" dirty="0" smtClean="0">
                <a:solidFill>
                  <a:srgbClr val="FFFF00"/>
                </a:solidFill>
              </a:rPr>
              <a:t>:Ce : </a:t>
            </a:r>
            <a:r>
              <a:rPr lang="it-IT" b="1" dirty="0" err="1" smtClean="0">
                <a:solidFill>
                  <a:srgbClr val="FFFF00"/>
                </a:solidFill>
              </a:rPr>
              <a:t>Count</a:t>
            </a:r>
            <a:r>
              <a:rPr lang="it-IT" b="1" dirty="0" smtClean="0">
                <a:solidFill>
                  <a:srgbClr val="FFFF00"/>
                </a:solidFill>
              </a:rPr>
              <a:t> Rate </a:t>
            </a:r>
            <a:r>
              <a:rPr lang="it-IT" b="1" dirty="0" err="1" smtClean="0">
                <a:solidFill>
                  <a:srgbClr val="FFFF00"/>
                </a:solidFill>
              </a:rPr>
              <a:t>induced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effects</a:t>
            </a:r>
            <a:endParaRPr lang="it-IT" b="1" dirty="0" smtClean="0">
              <a:solidFill>
                <a:srgbClr val="FFFF00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19485" r="34504" b="15547"/>
          <a:stretch>
            <a:fillRect/>
          </a:stretch>
        </p:blipFill>
        <p:spPr bwMode="auto">
          <a:xfrm>
            <a:off x="4694196" y="836713"/>
            <a:ext cx="40804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 l="18266" t="20676" r="34133" b="15327"/>
          <a:stretch>
            <a:fillRect/>
          </a:stretch>
        </p:blipFill>
        <p:spPr bwMode="auto">
          <a:xfrm>
            <a:off x="467544" y="836712"/>
            <a:ext cx="4194189" cy="317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179512" y="414908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 898 keV peak </a:t>
            </a:r>
            <a:r>
              <a:rPr lang="en-US" sz="1600" dirty="0" err="1" smtClean="0">
                <a:solidFill>
                  <a:schemeClr val="bg1"/>
                </a:solidFill>
              </a:rPr>
              <a:t>centroid</a:t>
            </a:r>
            <a:r>
              <a:rPr lang="en-US" sz="1600" dirty="0" smtClean="0">
                <a:solidFill>
                  <a:schemeClr val="bg1"/>
                </a:solidFill>
              </a:rPr>
              <a:t> drifts less than 10 keV  changing the rate from 1 to 250 KHz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- as the gain decreases , we verified that it is a temperature C.R. induced effects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The 898 keV peak energy resolution does not change with count rate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The signal have been digitized (8 bits 400 MHz </a:t>
            </a:r>
            <a:r>
              <a:rPr lang="en-US" sz="1600" dirty="0" err="1" smtClean="0">
                <a:solidFill>
                  <a:schemeClr val="bg1"/>
                </a:solidFill>
              </a:rPr>
              <a:t>bw</a:t>
            </a:r>
            <a:r>
              <a:rPr lang="en-US" sz="1600" dirty="0" smtClean="0">
                <a:solidFill>
                  <a:schemeClr val="bg1"/>
                </a:solidFill>
              </a:rPr>
              <a:t> 5 GHz </a:t>
            </a:r>
            <a:r>
              <a:rPr lang="en-US" sz="1600" dirty="0" err="1" smtClean="0">
                <a:solidFill>
                  <a:schemeClr val="bg1"/>
                </a:solidFill>
              </a:rPr>
              <a:t>Samp</a:t>
            </a:r>
            <a:r>
              <a:rPr lang="en-US" sz="1600" dirty="0" smtClean="0">
                <a:solidFill>
                  <a:schemeClr val="bg1"/>
                </a:solidFill>
              </a:rPr>
              <a:t>. Freq.) and analyzed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Note: not only the PMT but also the subsequent electronics, e.g. shaping amplifier, analog to digital converter, etc.  may easily impair the LaBr</a:t>
            </a:r>
            <a:r>
              <a:rPr lang="en-US" sz="1600" baseline="-25000" dirty="0" smtClean="0">
                <a:solidFill>
                  <a:schemeClr val="bg1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:Ce detector performances, especially in case of high count rate of events and with lack of pile-up rejection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987824" y="306896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898 keV </a:t>
            </a:r>
            <a:r>
              <a:rPr lang="it-IT" dirty="0" err="1" smtClean="0"/>
              <a:t>line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164288" y="313167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898 keV </a:t>
            </a:r>
            <a:r>
              <a:rPr lang="it-IT" dirty="0" err="1" smtClean="0"/>
              <a:t>line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08104" y="6519446"/>
            <a:ext cx="3485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A. </a:t>
            </a:r>
            <a:r>
              <a:rPr lang="it-IT" sz="1600" dirty="0" err="1" smtClean="0">
                <a:solidFill>
                  <a:schemeClr val="bg1"/>
                </a:solidFill>
              </a:rPr>
              <a:t>Giaz</a:t>
            </a:r>
            <a:r>
              <a:rPr lang="it-IT" sz="1600" dirty="0" smtClean="0">
                <a:solidFill>
                  <a:schemeClr val="bg1"/>
                </a:solidFill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</a:rPr>
              <a:t>et</a:t>
            </a:r>
            <a:r>
              <a:rPr lang="it-IT" sz="1600" dirty="0" smtClean="0">
                <a:solidFill>
                  <a:schemeClr val="bg1"/>
                </a:solidFill>
              </a:rPr>
              <a:t> al </a:t>
            </a:r>
            <a:r>
              <a:rPr lang="it-IT" sz="1600" dirty="0" err="1" smtClean="0">
                <a:solidFill>
                  <a:schemeClr val="bg1"/>
                </a:solidFill>
              </a:rPr>
              <a:t>submitted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to</a:t>
            </a:r>
            <a:r>
              <a:rPr lang="it-IT" sz="1600" dirty="0" smtClean="0">
                <a:solidFill>
                  <a:schemeClr val="bg1"/>
                </a:solidFill>
              </a:rPr>
              <a:t> NIM 2013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Characterization of Large Volume LaBr</a:t>
            </a:r>
            <a:r>
              <a:rPr lang="en-GB" b="1" baseline="-25000" dirty="0" smtClean="0">
                <a:solidFill>
                  <a:srgbClr val="FFFF00"/>
                </a:solidFill>
              </a:rPr>
              <a:t>3</a:t>
            </a:r>
            <a:r>
              <a:rPr lang="en-GB" b="1" dirty="0" smtClean="0">
                <a:solidFill>
                  <a:srgbClr val="FFFF00"/>
                </a:solidFill>
              </a:rPr>
              <a:t>:Ce Detectors: Linearity in Energy</a:t>
            </a:r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- It is a PMT + Voltage divider effect </a:t>
            </a:r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54726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156176" y="1340768"/>
            <a:ext cx="29002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Red </a:t>
            </a:r>
            <a:r>
              <a:rPr lang="it-IT" dirty="0" err="1" smtClean="0">
                <a:solidFill>
                  <a:schemeClr val="bg1"/>
                </a:solidFill>
              </a:rPr>
              <a:t>Points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buFont typeface="Symbol"/>
              <a:buChar char="Þ"/>
            </a:pPr>
            <a:r>
              <a:rPr lang="it-IT" dirty="0" smtClean="0">
                <a:solidFill>
                  <a:schemeClr val="bg1"/>
                </a:solidFill>
                <a:sym typeface="Symbol"/>
              </a:rPr>
              <a:t> Passive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Voltage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Divider</a:t>
            </a:r>
          </a:p>
          <a:p>
            <a:endParaRPr lang="it-IT" dirty="0" smtClean="0">
              <a:solidFill>
                <a:schemeClr val="bg1"/>
              </a:solidFill>
              <a:sym typeface="Symbol"/>
            </a:endParaRPr>
          </a:p>
          <a:p>
            <a:r>
              <a:rPr lang="it-IT" dirty="0" err="1" smtClean="0">
                <a:solidFill>
                  <a:schemeClr val="bg1"/>
                </a:solidFill>
              </a:rPr>
              <a:t>Blue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Points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buFont typeface="Symbol"/>
              <a:buChar char="Þ"/>
            </a:pPr>
            <a:r>
              <a:rPr lang="it-IT" dirty="0" smtClean="0">
                <a:solidFill>
                  <a:schemeClr val="bg1"/>
                </a:solidFill>
                <a:sym typeface="Symbol"/>
              </a:rPr>
              <a:t> LABRVD </a:t>
            </a:r>
          </a:p>
          <a:p>
            <a:pPr>
              <a:buFont typeface="Symbol"/>
              <a:buChar char="Þ"/>
            </a:pPr>
            <a:r>
              <a:rPr lang="it-IT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Active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Voltage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Divider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5229200"/>
            <a:ext cx="7540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 At 22.6 </a:t>
            </a:r>
            <a:r>
              <a:rPr lang="it-IT" dirty="0" err="1" smtClean="0">
                <a:solidFill>
                  <a:schemeClr val="bg1"/>
                </a:solidFill>
              </a:rPr>
              <a:t>MeV</a:t>
            </a:r>
            <a:r>
              <a:rPr lang="it-IT" dirty="0" smtClean="0">
                <a:solidFill>
                  <a:schemeClr val="bg1"/>
                </a:solidFill>
              </a:rPr>
              <a:t> the NON </a:t>
            </a:r>
            <a:r>
              <a:rPr lang="it-IT" dirty="0" err="1" smtClean="0">
                <a:solidFill>
                  <a:schemeClr val="bg1"/>
                </a:solidFill>
              </a:rPr>
              <a:t>linearity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order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3%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 PMT Linear </a:t>
            </a:r>
            <a:r>
              <a:rPr lang="it-IT" dirty="0" err="1" smtClean="0">
                <a:solidFill>
                  <a:schemeClr val="bg1"/>
                </a:solidFill>
              </a:rPr>
              <a:t>response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fluctuates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between</a:t>
            </a:r>
            <a:r>
              <a:rPr lang="it-IT" dirty="0" smtClean="0">
                <a:solidFill>
                  <a:schemeClr val="bg1"/>
                </a:solidFill>
              </a:rPr>
              <a:t> ± 1% </a:t>
            </a:r>
            <a:r>
              <a:rPr lang="it-IT" dirty="0" err="1" smtClean="0">
                <a:solidFill>
                  <a:schemeClr val="bg1"/>
                </a:solidFill>
              </a:rPr>
              <a:t>from</a:t>
            </a:r>
            <a:r>
              <a:rPr lang="it-IT" dirty="0" smtClean="0">
                <a:solidFill>
                  <a:schemeClr val="bg1"/>
                </a:solidFill>
              </a:rPr>
              <a:t> tube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tube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it-IT" dirty="0" err="1" smtClean="0">
                <a:solidFill>
                  <a:schemeClr val="bg1"/>
                </a:solidFill>
              </a:rPr>
              <a:t>lower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voltage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garantees</a:t>
            </a: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it-IT" dirty="0" err="1" smtClean="0">
                <a:solidFill>
                  <a:schemeClr val="bg1"/>
                </a:solidFill>
              </a:rPr>
              <a:t>linear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response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for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it-IT" dirty="0" err="1" smtClean="0">
                <a:solidFill>
                  <a:schemeClr val="bg1"/>
                </a:solidFill>
              </a:rPr>
              <a:t>-rays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higher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energy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35696" y="1556792"/>
            <a:ext cx="27815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HV (LABRV)= 790 V</a:t>
            </a:r>
          </a:p>
          <a:p>
            <a:r>
              <a:rPr lang="it-IT" dirty="0" smtClean="0"/>
              <a:t>HV (Passive VD) = 600 V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Characterization of Large Volume LaBr</a:t>
            </a:r>
            <a:r>
              <a:rPr lang="en-GB" b="1" baseline="-25000" dirty="0" smtClean="0">
                <a:solidFill>
                  <a:srgbClr val="FFFF00"/>
                </a:solidFill>
              </a:rPr>
              <a:t>3</a:t>
            </a:r>
            <a:r>
              <a:rPr lang="en-GB" b="1" dirty="0" smtClean="0">
                <a:solidFill>
                  <a:srgbClr val="FFFF00"/>
                </a:solidFill>
              </a:rPr>
              <a:t>:Ce Detectors</a:t>
            </a:r>
          </a:p>
          <a:p>
            <a:pPr algn="ctr"/>
            <a:endParaRPr lang="en-GB" b="1" dirty="0" smtClean="0">
              <a:solidFill>
                <a:srgbClr val="FFFF00"/>
              </a:solidFill>
            </a:endParaRPr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Energy Spectra at 0.01 and 17.6 MeV</a:t>
            </a:r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 l="3797" t="5478" r="9367" b="2857"/>
          <a:stretch>
            <a:fillRect/>
          </a:stretch>
        </p:blipFill>
        <p:spPr bwMode="auto">
          <a:xfrm>
            <a:off x="4932040" y="1907540"/>
            <a:ext cx="3960440" cy="34563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987824" y="1412776"/>
            <a:ext cx="362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3.5” x 8” </a:t>
            </a:r>
            <a:r>
              <a:rPr lang="it-IT" dirty="0" err="1" smtClean="0">
                <a:solidFill>
                  <a:schemeClr val="bg1"/>
                </a:solidFill>
              </a:rPr>
              <a:t>Large</a:t>
            </a:r>
            <a:r>
              <a:rPr lang="it-IT" dirty="0" smtClean="0">
                <a:solidFill>
                  <a:schemeClr val="bg1"/>
                </a:solidFill>
              </a:rPr>
              <a:t> Volume LaBr3:Ce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/>
          <p:nvPr/>
        </p:nvPicPr>
        <p:blipFill>
          <a:blip r:embed="rId3" cstate="print"/>
          <a:srcRect l="4585" t="15019" r="66979" b="9587"/>
          <a:stretch>
            <a:fillRect/>
          </a:stretch>
        </p:blipFill>
        <p:spPr bwMode="auto">
          <a:xfrm>
            <a:off x="251520" y="1907540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002572" y="5445224"/>
            <a:ext cx="388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bg1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Li+p = </a:t>
            </a:r>
            <a:r>
              <a:rPr lang="en-US" baseline="30000" dirty="0" smtClean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Be    target  LiBO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54452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Internal radiation + </a:t>
            </a:r>
            <a:r>
              <a:rPr lang="en-US" baseline="30000" dirty="0" smtClean="0">
                <a:solidFill>
                  <a:schemeClr val="bg1"/>
                </a:solidFill>
              </a:rPr>
              <a:t>133</a:t>
            </a:r>
            <a:r>
              <a:rPr lang="en-US" dirty="0" smtClean="0">
                <a:solidFill>
                  <a:schemeClr val="bg1"/>
                </a:solidFill>
              </a:rPr>
              <a:t>Ba and </a:t>
            </a:r>
            <a:r>
              <a:rPr lang="en-US" baseline="30000" dirty="0" smtClean="0">
                <a:solidFill>
                  <a:schemeClr val="bg1"/>
                </a:solidFill>
              </a:rPr>
              <a:t>137</a:t>
            </a:r>
            <a:r>
              <a:rPr lang="en-US" dirty="0" smtClean="0">
                <a:solidFill>
                  <a:schemeClr val="bg1"/>
                </a:solidFill>
              </a:rPr>
              <a:t>Cs source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539552" y="5157192"/>
            <a:ext cx="309634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7281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35283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Characterization of Large Volume LaBr</a:t>
            </a:r>
            <a:r>
              <a:rPr lang="en-GB" b="1" baseline="-25000" dirty="0" smtClean="0">
                <a:solidFill>
                  <a:srgbClr val="FFFF00"/>
                </a:solidFill>
              </a:rPr>
              <a:t>3</a:t>
            </a:r>
            <a:r>
              <a:rPr lang="en-GB" b="1" dirty="0" smtClean="0">
                <a:solidFill>
                  <a:srgbClr val="FFFF00"/>
                </a:solidFill>
              </a:rPr>
              <a:t>:Ce Detectors</a:t>
            </a:r>
          </a:p>
          <a:p>
            <a:pPr algn="ctr"/>
            <a:endParaRPr lang="en-GB" b="1" dirty="0" smtClean="0">
              <a:solidFill>
                <a:srgbClr val="FFFF00"/>
              </a:solidFill>
            </a:endParaRPr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Energy Resolution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340768"/>
            <a:ext cx="3626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Digital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electronics</a:t>
            </a:r>
            <a:r>
              <a:rPr lang="it-IT" sz="1600" dirty="0" smtClean="0">
                <a:solidFill>
                  <a:schemeClr val="bg1"/>
                </a:solidFill>
              </a:rPr>
              <a:t> (Milano </a:t>
            </a:r>
            <a:r>
              <a:rPr lang="it-IT" sz="1600" dirty="0" err="1" smtClean="0">
                <a:solidFill>
                  <a:schemeClr val="bg1"/>
                </a:solidFill>
              </a:rPr>
              <a:t>Laboratory</a:t>
            </a:r>
            <a:r>
              <a:rPr lang="it-IT" sz="1600" dirty="0" smtClean="0">
                <a:solidFill>
                  <a:schemeClr val="bg1"/>
                </a:solidFill>
              </a:rPr>
              <a:t>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11960" y="1340768"/>
            <a:ext cx="2941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Analog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smtClean="0">
                <a:solidFill>
                  <a:schemeClr val="bg1"/>
                </a:solidFill>
              </a:rPr>
              <a:t>electronics </a:t>
            </a:r>
            <a:r>
              <a:rPr lang="it-IT" sz="1600" dirty="0" smtClean="0">
                <a:solidFill>
                  <a:schemeClr val="bg1"/>
                </a:solidFill>
              </a:rPr>
              <a:t>(</a:t>
            </a:r>
            <a:r>
              <a:rPr lang="it-IT" sz="1600" dirty="0" err="1" smtClean="0">
                <a:solidFill>
                  <a:schemeClr val="bg1"/>
                </a:solidFill>
              </a:rPr>
              <a:t>Debrecen</a:t>
            </a:r>
            <a:r>
              <a:rPr lang="it-IT" sz="1600" dirty="0" smtClean="0">
                <a:solidFill>
                  <a:schemeClr val="bg1"/>
                </a:solidFill>
              </a:rPr>
              <a:t>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539552" y="5157192"/>
          <a:ext cx="309994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zione" r:id="rId5" imgW="1562040" imgH="253800" progId="Equation.3">
                  <p:embed/>
                </p:oleObj>
              </mc:Choice>
              <mc:Fallback>
                <p:oleObj name="Equazione" r:id="rId5" imgW="156204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157192"/>
                        <a:ext cx="3099944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3779912" y="5157192"/>
            <a:ext cx="4768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 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 Electronic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noise</a:t>
            </a:r>
            <a:endParaRPr lang="it-IT" dirty="0" smtClean="0">
              <a:solidFill>
                <a:schemeClr val="bg1"/>
              </a:solidFill>
              <a:sym typeface="Symbol"/>
            </a:endParaRPr>
          </a:p>
          <a:p>
            <a:r>
              <a:rPr lang="it-IT" dirty="0" smtClean="0">
                <a:solidFill>
                  <a:schemeClr val="bg1"/>
                </a:solidFill>
                <a:sym typeface="Symbol"/>
              </a:rPr>
              <a:t>b 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Poisson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Statistics</a:t>
            </a:r>
            <a:endParaRPr lang="it-IT" dirty="0" smtClean="0">
              <a:solidFill>
                <a:schemeClr val="bg1"/>
              </a:solidFill>
              <a:sym typeface="Symbol"/>
            </a:endParaRPr>
          </a:p>
          <a:p>
            <a:r>
              <a:rPr lang="it-IT" dirty="0" smtClean="0">
                <a:solidFill>
                  <a:schemeClr val="bg1"/>
                </a:solidFill>
                <a:sym typeface="Symbol"/>
              </a:rPr>
              <a:t>c 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Drift</a:t>
            </a:r>
            <a:r>
              <a:rPr lang="it-IT" dirty="0" smtClean="0">
                <a:solidFill>
                  <a:schemeClr val="bg1"/>
                </a:solidFill>
                <a:sym typeface="Symbol"/>
              </a:rPr>
              <a:t>, Temperature, NON </a:t>
            </a:r>
            <a:r>
              <a:rPr lang="it-IT" dirty="0" err="1" smtClean="0">
                <a:solidFill>
                  <a:schemeClr val="bg1"/>
                </a:solidFill>
                <a:sym typeface="Symbol"/>
              </a:rPr>
              <a:t>homogeneities</a:t>
            </a:r>
            <a:r>
              <a:rPr lang="it-IT" dirty="0" smtClean="0">
                <a:sym typeface="Symbol"/>
              </a:rPr>
              <a:t> </a:t>
            </a:r>
            <a:endParaRPr lang="it-IT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5508104" y="6519446"/>
            <a:ext cx="3485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A. </a:t>
            </a:r>
            <a:r>
              <a:rPr lang="it-IT" sz="1600" dirty="0" err="1" smtClean="0">
                <a:solidFill>
                  <a:schemeClr val="bg1"/>
                </a:solidFill>
              </a:rPr>
              <a:t>Giaz</a:t>
            </a:r>
            <a:r>
              <a:rPr lang="it-IT" sz="1600" dirty="0" smtClean="0">
                <a:solidFill>
                  <a:schemeClr val="bg1"/>
                </a:solidFill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</a:rPr>
              <a:t>et</a:t>
            </a:r>
            <a:r>
              <a:rPr lang="it-IT" sz="1600" dirty="0" smtClean="0">
                <a:solidFill>
                  <a:schemeClr val="bg1"/>
                </a:solidFill>
              </a:rPr>
              <a:t> al </a:t>
            </a:r>
            <a:r>
              <a:rPr lang="it-IT" sz="1600" dirty="0" err="1" smtClean="0">
                <a:solidFill>
                  <a:schemeClr val="bg1"/>
                </a:solidFill>
              </a:rPr>
              <a:t>submitted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to</a:t>
            </a:r>
            <a:r>
              <a:rPr lang="it-IT" sz="1600" dirty="0" smtClean="0">
                <a:solidFill>
                  <a:schemeClr val="bg1"/>
                </a:solidFill>
              </a:rPr>
              <a:t> NIM 2013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1145</Words>
  <Application>Microsoft Office PowerPoint</Application>
  <PresentationFormat>Presentazione su schermo (4:3)</PresentationFormat>
  <Paragraphs>219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Struttura predefinita</vt:lpstr>
      <vt:lpstr>Equazione</vt:lpstr>
      <vt:lpstr>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Franco Camera</dc:creator>
  <cp:lastModifiedBy>tecno</cp:lastModifiedBy>
  <cp:revision>421</cp:revision>
  <dcterms:created xsi:type="dcterms:W3CDTF">2007-09-13T08:35:32Z</dcterms:created>
  <dcterms:modified xsi:type="dcterms:W3CDTF">2013-06-06T10:03:51Z</dcterms:modified>
</cp:coreProperties>
</file>