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346" r:id="rId5"/>
    <p:sldId id="310" r:id="rId6"/>
    <p:sldId id="287" r:id="rId7"/>
    <p:sldId id="304" r:id="rId8"/>
    <p:sldId id="331" r:id="rId9"/>
    <p:sldId id="334" r:id="rId10"/>
    <p:sldId id="312" r:id="rId11"/>
    <p:sldId id="268" r:id="rId12"/>
    <p:sldId id="345" r:id="rId13"/>
    <p:sldId id="302" r:id="rId14"/>
    <p:sldId id="316" r:id="rId15"/>
    <p:sldId id="354" r:id="rId16"/>
    <p:sldId id="317" r:id="rId17"/>
    <p:sldId id="353" r:id="rId18"/>
    <p:sldId id="282" r:id="rId19"/>
    <p:sldId id="272" r:id="rId20"/>
    <p:sldId id="337" r:id="rId21"/>
    <p:sldId id="266" r:id="rId22"/>
    <p:sldId id="313" r:id="rId23"/>
    <p:sldId id="267" r:id="rId24"/>
    <p:sldId id="307" r:id="rId25"/>
    <p:sldId id="308" r:id="rId26"/>
    <p:sldId id="328" r:id="rId27"/>
    <p:sldId id="322" r:id="rId28"/>
    <p:sldId id="329" r:id="rId29"/>
    <p:sldId id="344" r:id="rId30"/>
    <p:sldId id="321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71659" autoAdjust="0"/>
  </p:normalViewPr>
  <p:slideViewPr>
    <p:cSldViewPr>
      <p:cViewPr>
        <p:scale>
          <a:sx n="42" d="100"/>
          <a:sy n="42" d="100"/>
        </p:scale>
        <p:origin x="-177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pp2\spes\ProduzioneNew\SPES\lnlganil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napp2\spes\Task3_Target\Bersaglio\temperatura\2011-2013\tesiMattia_TARGET_200micro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/>
            </a:pPr>
            <a:r>
              <a:rPr lang="en-US" sz="1800" b="0" baseline="0" dirty="0" smtClean="0"/>
              <a:t>Simulation of fast reactor spectra     </a:t>
            </a:r>
            <a:endParaRPr lang="en-US" sz="1800" b="0" dirty="0"/>
          </a:p>
        </c:rich>
      </c:tx>
      <c:layout>
        <c:manualLayout>
          <c:xMode val="edge"/>
          <c:yMode val="edge"/>
          <c:x val="0.10616463198358714"/>
          <c:y val="1.1665837013605073E-3"/>
        </c:manualLayout>
      </c:layout>
      <c:overlay val="0"/>
      <c:spPr>
        <a:solidFill>
          <a:sysClr val="window" lastClr="FFFFFF"/>
        </a:solidFill>
      </c:spPr>
    </c:title>
    <c:autoTitleDeleted val="0"/>
    <c:plotArea>
      <c:layout>
        <c:manualLayout>
          <c:layoutTarget val="inner"/>
          <c:xMode val="edge"/>
          <c:yMode val="edge"/>
          <c:x val="0.1375863392801478"/>
          <c:y val="8.5516699250077169E-2"/>
          <c:w val="0.72479013334120834"/>
          <c:h val="0.7725718297753863"/>
        </c:manualLayout>
      </c:layout>
      <c:scatterChart>
        <c:scatterStyle val="lineMarker"/>
        <c:varyColors val="0"/>
        <c:ser>
          <c:idx val="4"/>
          <c:order val="0"/>
          <c:tx>
            <c:strRef>
              <c:f>'Faretra runs 2'!$CW$1</c:f>
              <c:strCache>
                <c:ptCount val="1"/>
                <c:pt idx="0">
                  <c:v>faretra 32    R22   Fe (S10.5 cm) Al(S3.8 cm) No shld  CF2 2 cm + PolyB 0.2 cm</c:v>
                </c:pt>
              </c:strCache>
            </c:strRef>
          </c:tx>
          <c:spPr>
            <a:ln w="41275">
              <a:solidFill>
                <a:srgbClr val="4F81BD">
                  <a:lumMod val="60000"/>
                  <a:lumOff val="40000"/>
                </a:srgbClr>
              </a:solidFill>
            </a:ln>
          </c:spPr>
          <c:marker>
            <c:symbol val="none"/>
          </c:marker>
          <c:xVal>
            <c:numRef>
              <c:f>'Faretra runs 2'!$DB$5:$DB$165</c:f>
              <c:numCache>
                <c:formatCode>0.000E+00</c:formatCode>
                <c:ptCount val="161"/>
                <c:pt idx="0">
                  <c:v>1.0200000000000076E-6</c:v>
                </c:pt>
                <c:pt idx="1">
                  <c:v>1.2800000000000098E-6</c:v>
                </c:pt>
                <c:pt idx="2">
                  <c:v>1.2800000000000098E-6</c:v>
                </c:pt>
                <c:pt idx="3">
                  <c:v>1.610000000000014E-6</c:v>
                </c:pt>
                <c:pt idx="4">
                  <c:v>1.610000000000014E-6</c:v>
                </c:pt>
                <c:pt idx="5">
                  <c:v>2.0300000000000106E-6</c:v>
                </c:pt>
                <c:pt idx="6">
                  <c:v>2.0300000000000106E-6</c:v>
                </c:pt>
                <c:pt idx="7">
                  <c:v>2.5600000000000208E-6</c:v>
                </c:pt>
                <c:pt idx="8">
                  <c:v>2.5600000000000208E-6</c:v>
                </c:pt>
                <c:pt idx="9">
                  <c:v>3.220000000000028E-6</c:v>
                </c:pt>
                <c:pt idx="10">
                  <c:v>3.220000000000028E-6</c:v>
                </c:pt>
                <c:pt idx="11">
                  <c:v>4.0500000000000222E-6</c:v>
                </c:pt>
                <c:pt idx="12">
                  <c:v>4.0500000000000222E-6</c:v>
                </c:pt>
                <c:pt idx="13">
                  <c:v>5.0900000000000334E-6</c:v>
                </c:pt>
                <c:pt idx="14">
                  <c:v>5.0900000000000334E-6</c:v>
                </c:pt>
                <c:pt idx="15">
                  <c:v>6.4100000000000504E-6</c:v>
                </c:pt>
                <c:pt idx="16">
                  <c:v>6.4100000000000504E-6</c:v>
                </c:pt>
                <c:pt idx="17">
                  <c:v>8.0700000000000616E-6</c:v>
                </c:pt>
                <c:pt idx="18">
                  <c:v>8.0700000000000616E-6</c:v>
                </c:pt>
                <c:pt idx="19">
                  <c:v>1.0200000000000073E-5</c:v>
                </c:pt>
                <c:pt idx="20">
                  <c:v>1.0200000000000073E-5</c:v>
                </c:pt>
                <c:pt idx="21">
                  <c:v>1.2800000000000081E-5</c:v>
                </c:pt>
                <c:pt idx="22">
                  <c:v>1.2800000000000081E-5</c:v>
                </c:pt>
                <c:pt idx="23">
                  <c:v>1.610000000000013E-5</c:v>
                </c:pt>
                <c:pt idx="24">
                  <c:v>1.610000000000013E-5</c:v>
                </c:pt>
                <c:pt idx="25">
                  <c:v>2.0200000000000156E-5</c:v>
                </c:pt>
                <c:pt idx="26">
                  <c:v>2.0200000000000156E-5</c:v>
                </c:pt>
                <c:pt idx="27">
                  <c:v>2.5500000000000139E-5</c:v>
                </c:pt>
                <c:pt idx="28">
                  <c:v>2.5500000000000139E-5</c:v>
                </c:pt>
                <c:pt idx="29">
                  <c:v>3.2100000000000218E-5</c:v>
                </c:pt>
                <c:pt idx="30">
                  <c:v>3.2100000000000218E-5</c:v>
                </c:pt>
                <c:pt idx="31">
                  <c:v>4.040000000000025E-5</c:v>
                </c:pt>
                <c:pt idx="32">
                  <c:v>4.040000000000025E-5</c:v>
                </c:pt>
                <c:pt idx="33">
                  <c:v>5.0800000000000327E-5</c:v>
                </c:pt>
                <c:pt idx="34">
                  <c:v>5.0800000000000327E-5</c:v>
                </c:pt>
                <c:pt idx="35">
                  <c:v>6.3900000000000333E-5</c:v>
                </c:pt>
                <c:pt idx="36">
                  <c:v>6.3900000000000333E-5</c:v>
                </c:pt>
                <c:pt idx="37">
                  <c:v>8.0500000000000601E-5</c:v>
                </c:pt>
                <c:pt idx="38">
                  <c:v>8.0500000000000601E-5</c:v>
                </c:pt>
                <c:pt idx="39">
                  <c:v>1.0100000000000064E-4</c:v>
                </c:pt>
                <c:pt idx="40">
                  <c:v>1.0100000000000064E-4</c:v>
                </c:pt>
                <c:pt idx="41">
                  <c:v>1.2700000000000073E-4</c:v>
                </c:pt>
                <c:pt idx="42">
                  <c:v>1.2700000000000073E-4</c:v>
                </c:pt>
                <c:pt idx="43">
                  <c:v>1.600000000000011E-4</c:v>
                </c:pt>
                <c:pt idx="44">
                  <c:v>1.600000000000011E-4</c:v>
                </c:pt>
                <c:pt idx="45">
                  <c:v>2.0200000000000112E-4</c:v>
                </c:pt>
                <c:pt idx="46">
                  <c:v>2.0200000000000112E-4</c:v>
                </c:pt>
                <c:pt idx="47">
                  <c:v>2.5400000000000146E-4</c:v>
                </c:pt>
                <c:pt idx="48">
                  <c:v>2.5400000000000146E-4</c:v>
                </c:pt>
                <c:pt idx="49">
                  <c:v>3.2000000000000225E-4</c:v>
                </c:pt>
                <c:pt idx="50">
                  <c:v>3.2000000000000225E-4</c:v>
                </c:pt>
                <c:pt idx="51">
                  <c:v>4.0300000000000134E-4</c:v>
                </c:pt>
                <c:pt idx="52">
                  <c:v>4.0300000000000134E-4</c:v>
                </c:pt>
                <c:pt idx="53">
                  <c:v>5.07000000000003E-4</c:v>
                </c:pt>
                <c:pt idx="54">
                  <c:v>5.07000000000003E-4</c:v>
                </c:pt>
                <c:pt idx="55">
                  <c:v>6.3800000000000293E-4</c:v>
                </c:pt>
                <c:pt idx="56">
                  <c:v>6.3800000000000293E-4</c:v>
                </c:pt>
                <c:pt idx="57">
                  <c:v>8.0300000000000065E-4</c:v>
                </c:pt>
                <c:pt idx="58">
                  <c:v>8.0300000000000065E-4</c:v>
                </c:pt>
                <c:pt idx="59">
                  <c:v>1.0100000000000048E-3</c:v>
                </c:pt>
                <c:pt idx="60">
                  <c:v>1.0100000000000048E-3</c:v>
                </c:pt>
                <c:pt idx="61">
                  <c:v>1.2700000000000053E-3</c:v>
                </c:pt>
                <c:pt idx="62">
                  <c:v>1.2700000000000053E-3</c:v>
                </c:pt>
                <c:pt idx="63">
                  <c:v>1.6000000000000088E-3</c:v>
                </c:pt>
                <c:pt idx="64">
                  <c:v>1.6000000000000088E-3</c:v>
                </c:pt>
                <c:pt idx="65">
                  <c:v>2.0100000000000001E-3</c:v>
                </c:pt>
                <c:pt idx="66">
                  <c:v>2.0100000000000001E-3</c:v>
                </c:pt>
                <c:pt idx="67">
                  <c:v>2.5400000000000101E-3</c:v>
                </c:pt>
                <c:pt idx="68">
                  <c:v>2.5400000000000101E-3</c:v>
                </c:pt>
                <c:pt idx="69">
                  <c:v>3.1900000000000092E-3</c:v>
                </c:pt>
                <c:pt idx="70">
                  <c:v>3.1900000000000092E-3</c:v>
                </c:pt>
                <c:pt idx="71">
                  <c:v>4.0200000000000001E-3</c:v>
                </c:pt>
                <c:pt idx="72">
                  <c:v>4.0200000000000001E-3</c:v>
                </c:pt>
                <c:pt idx="73">
                  <c:v>5.0500000000000024E-3</c:v>
                </c:pt>
                <c:pt idx="74">
                  <c:v>5.0500000000000024E-3</c:v>
                </c:pt>
                <c:pt idx="75">
                  <c:v>6.3600000000000028E-3</c:v>
                </c:pt>
                <c:pt idx="76">
                  <c:v>6.3600000000000028E-3</c:v>
                </c:pt>
                <c:pt idx="77">
                  <c:v>8.0100000000000067E-3</c:v>
                </c:pt>
                <c:pt idx="78">
                  <c:v>8.0100000000000067E-3</c:v>
                </c:pt>
                <c:pt idx="79">
                  <c:v>1.0100000000000001E-2</c:v>
                </c:pt>
                <c:pt idx="80">
                  <c:v>1.0100000000000001E-2</c:v>
                </c:pt>
                <c:pt idx="81">
                  <c:v>1.2699999999999998E-2</c:v>
                </c:pt>
                <c:pt idx="82">
                  <c:v>1.2699999999999998E-2</c:v>
                </c:pt>
                <c:pt idx="83">
                  <c:v>1.6000000000000021E-2</c:v>
                </c:pt>
                <c:pt idx="84">
                  <c:v>1.6000000000000021E-2</c:v>
                </c:pt>
                <c:pt idx="85">
                  <c:v>2.010000000000001E-2</c:v>
                </c:pt>
                <c:pt idx="86">
                  <c:v>2.010000000000001E-2</c:v>
                </c:pt>
                <c:pt idx="87">
                  <c:v>2.5300000000000013E-2</c:v>
                </c:pt>
                <c:pt idx="88">
                  <c:v>2.5300000000000013E-2</c:v>
                </c:pt>
                <c:pt idx="89">
                  <c:v>3.1800000000000092E-2</c:v>
                </c:pt>
                <c:pt idx="90">
                  <c:v>3.1800000000000092E-2</c:v>
                </c:pt>
                <c:pt idx="91">
                  <c:v>4.0100000000000004E-2</c:v>
                </c:pt>
                <c:pt idx="92">
                  <c:v>4.0100000000000004E-2</c:v>
                </c:pt>
                <c:pt idx="93">
                  <c:v>5.0400000000000084E-2</c:v>
                </c:pt>
                <c:pt idx="94">
                  <c:v>5.0400000000000084E-2</c:v>
                </c:pt>
                <c:pt idx="95">
                  <c:v>6.3500000000000029E-2</c:v>
                </c:pt>
                <c:pt idx="96">
                  <c:v>6.3500000000000029E-2</c:v>
                </c:pt>
                <c:pt idx="97">
                  <c:v>7.9900000000000124E-2</c:v>
                </c:pt>
                <c:pt idx="98">
                  <c:v>7.9900000000000124E-2</c:v>
                </c:pt>
                <c:pt idx="99">
                  <c:v>0.10100000000000002</c:v>
                </c:pt>
                <c:pt idx="100">
                  <c:v>0.10100000000000002</c:v>
                </c:pt>
                <c:pt idx="101">
                  <c:v>0.127</c:v>
                </c:pt>
                <c:pt idx="102">
                  <c:v>0.127</c:v>
                </c:pt>
                <c:pt idx="103">
                  <c:v>0.15900000000000061</c:v>
                </c:pt>
                <c:pt idx="104">
                  <c:v>0.15900000000000061</c:v>
                </c:pt>
                <c:pt idx="105">
                  <c:v>0.2</c:v>
                </c:pt>
                <c:pt idx="106">
                  <c:v>0.2</c:v>
                </c:pt>
                <c:pt idx="107">
                  <c:v>0.252</c:v>
                </c:pt>
                <c:pt idx="108">
                  <c:v>0.252</c:v>
                </c:pt>
                <c:pt idx="109">
                  <c:v>0.31700000000000134</c:v>
                </c:pt>
                <c:pt idx="110">
                  <c:v>0.31700000000000134</c:v>
                </c:pt>
                <c:pt idx="111">
                  <c:v>0.4</c:v>
                </c:pt>
                <c:pt idx="112">
                  <c:v>0.4</c:v>
                </c:pt>
                <c:pt idx="113">
                  <c:v>0.503</c:v>
                </c:pt>
                <c:pt idx="114">
                  <c:v>0.503</c:v>
                </c:pt>
                <c:pt idx="115">
                  <c:v>0.63300000000000256</c:v>
                </c:pt>
                <c:pt idx="116">
                  <c:v>0.63300000000000256</c:v>
                </c:pt>
                <c:pt idx="117">
                  <c:v>0.79700000000000004</c:v>
                </c:pt>
                <c:pt idx="118">
                  <c:v>0.79700000000000004</c:v>
                </c:pt>
                <c:pt idx="119">
                  <c:v>1</c:v>
                </c:pt>
                <c:pt idx="120">
                  <c:v>1</c:v>
                </c:pt>
                <c:pt idx="121">
                  <c:v>1.26</c:v>
                </c:pt>
                <c:pt idx="122">
                  <c:v>1.26</c:v>
                </c:pt>
                <c:pt idx="123">
                  <c:v>1.59</c:v>
                </c:pt>
                <c:pt idx="124">
                  <c:v>1.59</c:v>
                </c:pt>
                <c:pt idx="125">
                  <c:v>2</c:v>
                </c:pt>
                <c:pt idx="126">
                  <c:v>2</c:v>
                </c:pt>
                <c:pt idx="127">
                  <c:v>2.52</c:v>
                </c:pt>
                <c:pt idx="128">
                  <c:v>2.52</c:v>
                </c:pt>
                <c:pt idx="129">
                  <c:v>3.17</c:v>
                </c:pt>
                <c:pt idx="130">
                  <c:v>3.17</c:v>
                </c:pt>
                <c:pt idx="131">
                  <c:v>3.9899999999999998</c:v>
                </c:pt>
                <c:pt idx="132">
                  <c:v>3.9899999999999998</c:v>
                </c:pt>
                <c:pt idx="133">
                  <c:v>5.0199999999999996</c:v>
                </c:pt>
                <c:pt idx="134">
                  <c:v>5.0199999999999996</c:v>
                </c:pt>
                <c:pt idx="135">
                  <c:v>6.31</c:v>
                </c:pt>
                <c:pt idx="136">
                  <c:v>6.31</c:v>
                </c:pt>
                <c:pt idx="137">
                  <c:v>7.95</c:v>
                </c:pt>
                <c:pt idx="138">
                  <c:v>7.95</c:v>
                </c:pt>
                <c:pt idx="139">
                  <c:v>10</c:v>
                </c:pt>
                <c:pt idx="140">
                  <c:v>10</c:v>
                </c:pt>
                <c:pt idx="141">
                  <c:v>12.6</c:v>
                </c:pt>
                <c:pt idx="142">
                  <c:v>12.6</c:v>
                </c:pt>
                <c:pt idx="143">
                  <c:v>15.8</c:v>
                </c:pt>
                <c:pt idx="144">
                  <c:v>15.8</c:v>
                </c:pt>
                <c:pt idx="145">
                  <c:v>19.899999999999999</c:v>
                </c:pt>
                <c:pt idx="146">
                  <c:v>19.899999999999999</c:v>
                </c:pt>
                <c:pt idx="147">
                  <c:v>25.1</c:v>
                </c:pt>
                <c:pt idx="148">
                  <c:v>25.1</c:v>
                </c:pt>
                <c:pt idx="149">
                  <c:v>31.6</c:v>
                </c:pt>
                <c:pt idx="150">
                  <c:v>31.6</c:v>
                </c:pt>
                <c:pt idx="151">
                  <c:v>39.700000000000003</c:v>
                </c:pt>
                <c:pt idx="152">
                  <c:v>39.700000000000003</c:v>
                </c:pt>
                <c:pt idx="153">
                  <c:v>50</c:v>
                </c:pt>
                <c:pt idx="154">
                  <c:v>50</c:v>
                </c:pt>
                <c:pt idx="155">
                  <c:v>63</c:v>
                </c:pt>
                <c:pt idx="156">
                  <c:v>63</c:v>
                </c:pt>
                <c:pt idx="157">
                  <c:v>79.2</c:v>
                </c:pt>
                <c:pt idx="158">
                  <c:v>79.2</c:v>
                </c:pt>
                <c:pt idx="159">
                  <c:v>99.7</c:v>
                </c:pt>
                <c:pt idx="160">
                  <c:v>99.7</c:v>
                </c:pt>
              </c:numCache>
            </c:numRef>
          </c:xVal>
          <c:yVal>
            <c:numRef>
              <c:f>'Faretra runs 2'!$DD$5:$DD$165</c:f>
              <c:numCache>
                <c:formatCode>0.000E+00</c:formatCode>
                <c:ptCount val="161"/>
                <c:pt idx="0">
                  <c:v>8.1545559389835567E-3</c:v>
                </c:pt>
                <c:pt idx="1">
                  <c:v>8.1545559389835567E-3</c:v>
                </c:pt>
                <c:pt idx="2">
                  <c:v>1.9081294130083753E-3</c:v>
                </c:pt>
                <c:pt idx="3">
                  <c:v>1.9081294130083753E-3</c:v>
                </c:pt>
                <c:pt idx="4">
                  <c:v>2.9524911350324802E-3</c:v>
                </c:pt>
                <c:pt idx="5">
                  <c:v>2.9524911350324802E-3</c:v>
                </c:pt>
                <c:pt idx="6">
                  <c:v>2.5612634425107137E-3</c:v>
                </c:pt>
                <c:pt idx="7">
                  <c:v>2.5612634425107137E-3</c:v>
                </c:pt>
                <c:pt idx="8">
                  <c:v>2.6124764908318477E-3</c:v>
                </c:pt>
                <c:pt idx="9">
                  <c:v>2.6124764908318477E-3</c:v>
                </c:pt>
                <c:pt idx="10">
                  <c:v>3.7636986738792295E-3</c:v>
                </c:pt>
                <c:pt idx="11">
                  <c:v>3.7636986738792295E-3</c:v>
                </c:pt>
                <c:pt idx="12">
                  <c:v>5.4568302000305834E-3</c:v>
                </c:pt>
                <c:pt idx="13">
                  <c:v>5.4568302000305834E-3</c:v>
                </c:pt>
                <c:pt idx="14">
                  <c:v>5.3943051207974149E-3</c:v>
                </c:pt>
                <c:pt idx="15">
                  <c:v>5.3943051207974149E-3</c:v>
                </c:pt>
                <c:pt idx="16">
                  <c:v>5.4351403911269093E-3</c:v>
                </c:pt>
                <c:pt idx="17">
                  <c:v>5.4351403911269093E-3</c:v>
                </c:pt>
                <c:pt idx="18">
                  <c:v>7.2813814562484504E-3</c:v>
                </c:pt>
                <c:pt idx="19">
                  <c:v>7.2813814562484504E-3</c:v>
                </c:pt>
                <c:pt idx="20">
                  <c:v>5.24654299238741E-3</c:v>
                </c:pt>
                <c:pt idx="21">
                  <c:v>5.24654299238741E-3</c:v>
                </c:pt>
                <c:pt idx="22">
                  <c:v>8.1745500744694662E-3</c:v>
                </c:pt>
                <c:pt idx="23">
                  <c:v>8.1745500744694662E-3</c:v>
                </c:pt>
                <c:pt idx="24">
                  <c:v>6.7062279170094089E-3</c:v>
                </c:pt>
                <c:pt idx="25">
                  <c:v>6.7062279170094089E-3</c:v>
                </c:pt>
                <c:pt idx="26">
                  <c:v>7.9510425099745905E-3</c:v>
                </c:pt>
                <c:pt idx="27">
                  <c:v>7.9510425099745905E-3</c:v>
                </c:pt>
                <c:pt idx="28">
                  <c:v>8.5153234235630579E-3</c:v>
                </c:pt>
                <c:pt idx="29">
                  <c:v>8.5153234235630579E-3</c:v>
                </c:pt>
                <c:pt idx="30">
                  <c:v>8.1683672952370095E-3</c:v>
                </c:pt>
                <c:pt idx="31">
                  <c:v>8.1683672952370095E-3</c:v>
                </c:pt>
                <c:pt idx="32">
                  <c:v>8.4945780071054022E-3</c:v>
                </c:pt>
                <c:pt idx="33">
                  <c:v>8.4945780071054022E-3</c:v>
                </c:pt>
                <c:pt idx="34">
                  <c:v>1.0263130075800127E-2</c:v>
                </c:pt>
                <c:pt idx="35">
                  <c:v>1.0263130075800127E-2</c:v>
                </c:pt>
                <c:pt idx="36">
                  <c:v>1.1799819197606243E-2</c:v>
                </c:pt>
                <c:pt idx="37">
                  <c:v>1.1799819197606243E-2</c:v>
                </c:pt>
                <c:pt idx="38">
                  <c:v>1.0965938652457527E-2</c:v>
                </c:pt>
                <c:pt idx="39">
                  <c:v>1.0965938652457527E-2</c:v>
                </c:pt>
                <c:pt idx="40">
                  <c:v>1.2352921779585005E-2</c:v>
                </c:pt>
                <c:pt idx="41">
                  <c:v>1.2352921779585005E-2</c:v>
                </c:pt>
                <c:pt idx="42">
                  <c:v>1.3076220615709467E-2</c:v>
                </c:pt>
                <c:pt idx="43">
                  <c:v>1.3076220615709467E-2</c:v>
                </c:pt>
                <c:pt idx="44">
                  <c:v>1.2190960125419538E-2</c:v>
                </c:pt>
                <c:pt idx="45">
                  <c:v>1.2190960125419538E-2</c:v>
                </c:pt>
                <c:pt idx="46">
                  <c:v>1.4434312770096627E-2</c:v>
                </c:pt>
                <c:pt idx="47">
                  <c:v>1.4434312770096627E-2</c:v>
                </c:pt>
                <c:pt idx="48">
                  <c:v>1.3562323848433613E-2</c:v>
                </c:pt>
                <c:pt idx="49">
                  <c:v>1.3562323848433613E-2</c:v>
                </c:pt>
                <c:pt idx="50">
                  <c:v>1.5277176393254023E-2</c:v>
                </c:pt>
                <c:pt idx="51">
                  <c:v>1.5277176393254023E-2</c:v>
                </c:pt>
                <c:pt idx="52">
                  <c:v>1.6203698051857805E-2</c:v>
                </c:pt>
                <c:pt idx="53">
                  <c:v>1.6203698051857805E-2</c:v>
                </c:pt>
                <c:pt idx="54">
                  <c:v>1.6112202967819417E-2</c:v>
                </c:pt>
                <c:pt idx="55">
                  <c:v>1.6112202967819417E-2</c:v>
                </c:pt>
                <c:pt idx="56">
                  <c:v>1.8098264942522455E-2</c:v>
                </c:pt>
                <c:pt idx="57">
                  <c:v>1.8098264942522455E-2</c:v>
                </c:pt>
                <c:pt idx="58">
                  <c:v>1.9742611378306785E-2</c:v>
                </c:pt>
                <c:pt idx="59">
                  <c:v>1.9742611378306785E-2</c:v>
                </c:pt>
                <c:pt idx="60">
                  <c:v>2.3989114926648208E-2</c:v>
                </c:pt>
                <c:pt idx="61">
                  <c:v>2.3989114926648208E-2</c:v>
                </c:pt>
                <c:pt idx="62">
                  <c:v>2.6074952840032736E-2</c:v>
                </c:pt>
                <c:pt idx="63">
                  <c:v>2.6074952840032736E-2</c:v>
                </c:pt>
                <c:pt idx="64">
                  <c:v>2.6338093241364831E-2</c:v>
                </c:pt>
                <c:pt idx="65">
                  <c:v>2.6338093241364831E-2</c:v>
                </c:pt>
                <c:pt idx="66">
                  <c:v>2.922310991210119E-2</c:v>
                </c:pt>
                <c:pt idx="67">
                  <c:v>2.922310991210119E-2</c:v>
                </c:pt>
                <c:pt idx="68">
                  <c:v>3.083053353681952E-2</c:v>
                </c:pt>
                <c:pt idx="69">
                  <c:v>3.083053353681952E-2</c:v>
                </c:pt>
                <c:pt idx="70">
                  <c:v>3.7041241144313557E-2</c:v>
                </c:pt>
                <c:pt idx="71">
                  <c:v>3.7041241144313557E-2</c:v>
                </c:pt>
                <c:pt idx="72">
                  <c:v>3.5833324717996412E-2</c:v>
                </c:pt>
                <c:pt idx="73">
                  <c:v>3.5833324717996412E-2</c:v>
                </c:pt>
                <c:pt idx="74">
                  <c:v>4.1133227480668333E-2</c:v>
                </c:pt>
                <c:pt idx="75">
                  <c:v>4.1133227480668333E-2</c:v>
                </c:pt>
                <c:pt idx="76">
                  <c:v>3.8893924669160806E-2</c:v>
                </c:pt>
                <c:pt idx="77">
                  <c:v>3.8893924669160806E-2</c:v>
                </c:pt>
                <c:pt idx="78">
                  <c:v>4.4808888354233904E-2</c:v>
                </c:pt>
                <c:pt idx="79">
                  <c:v>4.4808888354233904E-2</c:v>
                </c:pt>
                <c:pt idx="80">
                  <c:v>5.5179294823188639E-2</c:v>
                </c:pt>
                <c:pt idx="81">
                  <c:v>5.5179294823188639E-2</c:v>
                </c:pt>
                <c:pt idx="82">
                  <c:v>6.5317257009588625E-2</c:v>
                </c:pt>
                <c:pt idx="83">
                  <c:v>6.5317257009588625E-2</c:v>
                </c:pt>
                <c:pt idx="84">
                  <c:v>8.9318984295741519E-2</c:v>
                </c:pt>
                <c:pt idx="85">
                  <c:v>8.9318984295741519E-2</c:v>
                </c:pt>
                <c:pt idx="86">
                  <c:v>0.11068635882677591</c:v>
                </c:pt>
                <c:pt idx="87">
                  <c:v>0.11068635882677591</c:v>
                </c:pt>
                <c:pt idx="88">
                  <c:v>0.16210560434619928</c:v>
                </c:pt>
                <c:pt idx="89">
                  <c:v>0.16210560434619928</c:v>
                </c:pt>
                <c:pt idx="90">
                  <c:v>0.10829198324709829</c:v>
                </c:pt>
                <c:pt idx="91">
                  <c:v>0.10829198324709829</c:v>
                </c:pt>
                <c:pt idx="92">
                  <c:v>0.11297052722965809</c:v>
                </c:pt>
                <c:pt idx="93">
                  <c:v>0.11297052722965809</c:v>
                </c:pt>
                <c:pt idx="94">
                  <c:v>0.13369538870595551</c:v>
                </c:pt>
                <c:pt idx="95">
                  <c:v>0.13369538870595551</c:v>
                </c:pt>
                <c:pt idx="96">
                  <c:v>0.20045013809582893</c:v>
                </c:pt>
                <c:pt idx="97">
                  <c:v>0.20045013809582893</c:v>
                </c:pt>
                <c:pt idx="98">
                  <c:v>0.25937168654232851</c:v>
                </c:pt>
                <c:pt idx="99">
                  <c:v>0.25937168654232851</c:v>
                </c:pt>
                <c:pt idx="100">
                  <c:v>0.15168149930450028</c:v>
                </c:pt>
                <c:pt idx="101">
                  <c:v>0.15168149930450028</c:v>
                </c:pt>
                <c:pt idx="102">
                  <c:v>0.18545700523201022</c:v>
                </c:pt>
                <c:pt idx="103">
                  <c:v>0.18545700523201022</c:v>
                </c:pt>
                <c:pt idx="104">
                  <c:v>0.19091002416347044</c:v>
                </c:pt>
                <c:pt idx="105">
                  <c:v>0.19091002416347044</c:v>
                </c:pt>
                <c:pt idx="106">
                  <c:v>0.1931515139065153</c:v>
                </c:pt>
                <c:pt idx="107">
                  <c:v>0.1931515139065153</c:v>
                </c:pt>
                <c:pt idx="108">
                  <c:v>0.18462499358377304</c:v>
                </c:pt>
                <c:pt idx="109">
                  <c:v>0.18462499358377304</c:v>
                </c:pt>
                <c:pt idx="110">
                  <c:v>0.18552316911532207</c:v>
                </c:pt>
                <c:pt idx="111">
                  <c:v>0.18552316911532207</c:v>
                </c:pt>
                <c:pt idx="112">
                  <c:v>0.18740746592647947</c:v>
                </c:pt>
                <c:pt idx="113">
                  <c:v>0.18740746592647947</c:v>
                </c:pt>
                <c:pt idx="114">
                  <c:v>0.20530004189750709</c:v>
                </c:pt>
                <c:pt idx="115">
                  <c:v>0.20530004189750709</c:v>
                </c:pt>
                <c:pt idx="116">
                  <c:v>0.24763110138314981</c:v>
                </c:pt>
                <c:pt idx="117">
                  <c:v>0.24763110138314981</c:v>
                </c:pt>
                <c:pt idx="118">
                  <c:v>0.20465048561212448</c:v>
                </c:pt>
                <c:pt idx="119">
                  <c:v>0.20465048561212448</c:v>
                </c:pt>
                <c:pt idx="120">
                  <c:v>0.19096247415542486</c:v>
                </c:pt>
                <c:pt idx="121">
                  <c:v>0.19096247415542486</c:v>
                </c:pt>
                <c:pt idx="122">
                  <c:v>0.14745574070386044</c:v>
                </c:pt>
                <c:pt idx="123">
                  <c:v>0.14745574070386044</c:v>
                </c:pt>
                <c:pt idx="124">
                  <c:v>0.10693514983703872</c:v>
                </c:pt>
                <c:pt idx="125">
                  <c:v>0.10693514983703872</c:v>
                </c:pt>
                <c:pt idx="126">
                  <c:v>7.5705659920994414E-2</c:v>
                </c:pt>
                <c:pt idx="127">
                  <c:v>7.5705659920994414E-2</c:v>
                </c:pt>
                <c:pt idx="128">
                  <c:v>5.2940521359097804E-2</c:v>
                </c:pt>
                <c:pt idx="129">
                  <c:v>5.2940521359097804E-2</c:v>
                </c:pt>
                <c:pt idx="130">
                  <c:v>3.3710439017856753E-2</c:v>
                </c:pt>
                <c:pt idx="131">
                  <c:v>3.3710439017856753E-2</c:v>
                </c:pt>
                <c:pt idx="132">
                  <c:v>1.8778499972564557E-2</c:v>
                </c:pt>
                <c:pt idx="133">
                  <c:v>1.8778499972564557E-2</c:v>
                </c:pt>
                <c:pt idx="134">
                  <c:v>1.1916980746756643E-2</c:v>
                </c:pt>
                <c:pt idx="135">
                  <c:v>1.1916980746756643E-2</c:v>
                </c:pt>
                <c:pt idx="136">
                  <c:v>7.9195978091027991E-3</c:v>
                </c:pt>
                <c:pt idx="137">
                  <c:v>7.9195978091027991E-3</c:v>
                </c:pt>
                <c:pt idx="138">
                  <c:v>4.9159601128048007E-3</c:v>
                </c:pt>
                <c:pt idx="139">
                  <c:v>4.9159601128048007E-3</c:v>
                </c:pt>
                <c:pt idx="140">
                  <c:v>3.5053241271322221E-3</c:v>
                </c:pt>
                <c:pt idx="141">
                  <c:v>3.5053241271322221E-3</c:v>
                </c:pt>
                <c:pt idx="142">
                  <c:v>3.8188781439597429E-3</c:v>
                </c:pt>
                <c:pt idx="143">
                  <c:v>3.8188781439597429E-3</c:v>
                </c:pt>
                <c:pt idx="144">
                  <c:v>3.0214221855250092E-3</c:v>
                </c:pt>
                <c:pt idx="145">
                  <c:v>3.0214221855250092E-3</c:v>
                </c:pt>
                <c:pt idx="146">
                  <c:v>2.9462338594244092E-3</c:v>
                </c:pt>
                <c:pt idx="147">
                  <c:v>2.9462338594244092E-3</c:v>
                </c:pt>
                <c:pt idx="148">
                  <c:v>2.4075039395730071E-3</c:v>
                </c:pt>
                <c:pt idx="149">
                  <c:v>2.4075039395730071E-3</c:v>
                </c:pt>
                <c:pt idx="150">
                  <c:v>1.4754486538894618E-3</c:v>
                </c:pt>
                <c:pt idx="151">
                  <c:v>1.4754486538894618E-3</c:v>
                </c:pt>
                <c:pt idx="152">
                  <c:v>5.084268906474967E-4</c:v>
                </c:pt>
                <c:pt idx="153">
                  <c:v>5.084268906474967E-4</c:v>
                </c:pt>
                <c:pt idx="154">
                  <c:v>6.7478334166862523E-5</c:v>
                </c:pt>
                <c:pt idx="155">
                  <c:v>6.7478334166862523E-5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657088"/>
        <c:axId val="63659008"/>
      </c:scatterChart>
      <c:valAx>
        <c:axId val="63657088"/>
        <c:scaling>
          <c:logBase val="10"/>
          <c:orientation val="minMax"/>
          <c:max val="10"/>
          <c:min val="1.0000000000000079E-5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/>
                  <a:t>Energy (MeV)</a:t>
                </a:r>
              </a:p>
            </c:rich>
          </c:tx>
          <c:overlay val="0"/>
        </c:title>
        <c:numFmt formatCode="0.E+00" sourceLinked="0"/>
        <c:majorTickMark val="in"/>
        <c:minorTickMark val="in"/>
        <c:tickLblPos val="nextTo"/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63659008"/>
        <c:crosses val="autoZero"/>
        <c:crossBetween val="midCat"/>
      </c:valAx>
      <c:valAx>
        <c:axId val="63659008"/>
        <c:scaling>
          <c:orientation val="minMax"/>
        </c:scaling>
        <c:delete val="0"/>
        <c:axPos val="l"/>
        <c:majorGridlines>
          <c:spPr>
            <a:ln w="9525">
              <a:noFill/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 dirty="0" err="1"/>
                  <a:t>dn</a:t>
                </a:r>
                <a:r>
                  <a:rPr lang="en-US" sz="800" dirty="0"/>
                  <a:t>/</a:t>
                </a:r>
                <a:r>
                  <a:rPr lang="en-US" sz="800" dirty="0" err="1"/>
                  <a:t>dln</a:t>
                </a:r>
                <a:r>
                  <a:rPr lang="en-US" sz="800" dirty="0"/>
                  <a:t>(E)  neutron </a:t>
                </a:r>
                <a:r>
                  <a:rPr lang="en-US" sz="800" dirty="0" smtClean="0"/>
                  <a:t>fluence</a:t>
                </a:r>
                <a:r>
                  <a:rPr lang="en-US" sz="800" baseline="0" dirty="0" smtClean="0"/>
                  <a:t> </a:t>
                </a:r>
                <a:r>
                  <a:rPr lang="en-US" sz="800" baseline="0" dirty="0"/>
                  <a:t>per unit lethargy (cm-2)</a:t>
                </a:r>
                <a:endParaRPr lang="en-US" sz="800" dirty="0"/>
              </a:p>
            </c:rich>
          </c:tx>
          <c:layout>
            <c:manualLayout>
              <c:xMode val="edge"/>
              <c:yMode val="edge"/>
              <c:x val="6.2988376908560215E-3"/>
              <c:y val="0.17409546178538865"/>
            </c:manualLayout>
          </c:layout>
          <c:overlay val="0"/>
        </c:title>
        <c:numFmt formatCode="#,##0.00" sourceLinked="0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it-IT"/>
          </a:p>
        </c:txPr>
        <c:crossAx val="63657088"/>
        <c:crossesAt val="1.0000000000000126E-8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712817147857556E-2"/>
          <c:y val="7.4074074074074084E-2"/>
          <c:w val="0.74252187226597355"/>
          <c:h val="0.634367526975794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[tabella_FASCI_spes2010_gp.xlsx]Sheet1!$B$2:$B$21</c:f>
              <c:strCache>
                <c:ptCount val="20"/>
                <c:pt idx="0">
                  <c:v>7 Be</c:v>
                </c:pt>
                <c:pt idx="1">
                  <c:v>17 F</c:v>
                </c:pt>
                <c:pt idx="2">
                  <c:v>56Ni</c:v>
                </c:pt>
                <c:pt idx="3">
                  <c:v>75-77Cu</c:v>
                </c:pt>
                <c:pt idx="4">
                  <c:v>79Zn</c:v>
                </c:pt>
                <c:pt idx="5">
                  <c:v>81Ga</c:v>
                </c:pt>
                <c:pt idx="6">
                  <c:v>68,84Ge</c:v>
                </c:pt>
                <c:pt idx="7">
                  <c:v>86-90 Se</c:v>
                </c:pt>
                <c:pt idx="8">
                  <c:v>88-92 Kr</c:v>
                </c:pt>
                <c:pt idx="9">
                  <c:v>90-94 Rb</c:v>
                </c:pt>
                <c:pt idx="10">
                  <c:v>92-98 Sr</c:v>
                </c:pt>
                <c:pt idx="11">
                  <c:v>86-102Y</c:v>
                </c:pt>
                <c:pt idx="12">
                  <c:v>128,132Cd</c:v>
                </c:pt>
                <c:pt idx="13">
                  <c:v>131In</c:v>
                </c:pt>
                <c:pt idx="14">
                  <c:v>131-134 Sn</c:v>
                </c:pt>
                <c:pt idx="15">
                  <c:v>133Sb</c:v>
                </c:pt>
                <c:pt idx="16">
                  <c:v>132-136 Te</c:v>
                </c:pt>
                <c:pt idx="17">
                  <c:v>138-144 Xe</c:v>
                </c:pt>
                <c:pt idx="18">
                  <c:v>140-146 Ba</c:v>
                </c:pt>
                <c:pt idx="19">
                  <c:v>147Ce</c:v>
                </c:pt>
              </c:strCache>
            </c:strRef>
          </c:cat>
          <c:val>
            <c:numRef>
              <c:f>[tabella_FASCI_spes2010_gp.xlsx]Sheet1!$C$2:$C$21</c:f>
              <c:numCache>
                <c:formatCode>General</c:formatCode>
                <c:ptCount val="2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3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15</c:v>
                </c:pt>
                <c:pt idx="15">
                  <c:v>1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[tabella_FASCI_spes2010_gp.xlsx]Sheet1!$B$2:$B$21</c:f>
              <c:strCache>
                <c:ptCount val="20"/>
                <c:pt idx="0">
                  <c:v>7 Be</c:v>
                </c:pt>
                <c:pt idx="1">
                  <c:v>17 F</c:v>
                </c:pt>
                <c:pt idx="2">
                  <c:v>56Ni</c:v>
                </c:pt>
                <c:pt idx="3">
                  <c:v>75-77Cu</c:v>
                </c:pt>
                <c:pt idx="4">
                  <c:v>79Zn</c:v>
                </c:pt>
                <c:pt idx="5">
                  <c:v>81Ga</c:v>
                </c:pt>
                <c:pt idx="6">
                  <c:v>68,84Ge</c:v>
                </c:pt>
                <c:pt idx="7">
                  <c:v>86-90 Se</c:v>
                </c:pt>
                <c:pt idx="8">
                  <c:v>88-92 Kr</c:v>
                </c:pt>
                <c:pt idx="9">
                  <c:v>90-94 Rb</c:v>
                </c:pt>
                <c:pt idx="10">
                  <c:v>92-98 Sr</c:v>
                </c:pt>
                <c:pt idx="11">
                  <c:v>86-102Y</c:v>
                </c:pt>
                <c:pt idx="12">
                  <c:v>128,132Cd</c:v>
                </c:pt>
                <c:pt idx="13">
                  <c:v>131In</c:v>
                </c:pt>
                <c:pt idx="14">
                  <c:v>131-134 Sn</c:v>
                </c:pt>
                <c:pt idx="15">
                  <c:v>133Sb</c:v>
                </c:pt>
                <c:pt idx="16">
                  <c:v>132-136 Te</c:v>
                </c:pt>
                <c:pt idx="17">
                  <c:v>138-144 Xe</c:v>
                </c:pt>
                <c:pt idx="18">
                  <c:v>140-146 Ba</c:v>
                </c:pt>
                <c:pt idx="19">
                  <c:v>147Ce</c:v>
                </c:pt>
              </c:strCache>
            </c:strRef>
          </c:cat>
          <c:val>
            <c:numRef>
              <c:f>[tabella_FASCI_spes2010_gp.xlsx]Sheet1!$D$2:$D$21</c:f>
              <c:numCache>
                <c:formatCode>General</c:formatCode>
                <c:ptCount val="2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033920"/>
        <c:axId val="66035712"/>
      </c:barChart>
      <c:catAx>
        <c:axId val="66033920"/>
        <c:scaling>
          <c:orientation val="minMax"/>
        </c:scaling>
        <c:delete val="0"/>
        <c:axPos val="b"/>
        <c:majorTickMark val="out"/>
        <c:minorTickMark val="none"/>
        <c:tickLblPos val="nextTo"/>
        <c:crossAx val="66035712"/>
        <c:crosses val="autoZero"/>
        <c:auto val="1"/>
        <c:lblAlgn val="ctr"/>
        <c:lblOffset val="100"/>
        <c:noMultiLvlLbl val="0"/>
      </c:catAx>
      <c:valAx>
        <c:axId val="66035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0339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LNL Fission Yield (10^13 </a:t>
            </a:r>
            <a:r>
              <a:rPr lang="en-US" dirty="0" err="1"/>
              <a:t>fiss</a:t>
            </a:r>
            <a:r>
              <a:rPr lang="en-US" dirty="0"/>
              <a:t>/s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In-target production</a:t>
            </a:r>
            <a:endParaRPr lang="en-US" dirty="0"/>
          </a:p>
        </c:rich>
      </c:tx>
      <c:layout>
        <c:manualLayout>
          <c:xMode val="edge"/>
          <c:yMode val="edge"/>
          <c:x val="0.25649931540186593"/>
          <c:y val="3.16622691292876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909910568061172"/>
          <c:y val="3.595310540274773E-2"/>
          <c:w val="0.76083253292939401"/>
          <c:h val="0.7787668325087198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lnl!$C$1</c:f>
              <c:strCache>
                <c:ptCount val="1"/>
                <c:pt idx="0">
                  <c:v>LNL Yield (1/s)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lnl!$A$2:$A$117</c:f>
              <c:numCache>
                <c:formatCode>General</c:formatCode>
                <c:ptCount val="116"/>
                <c:pt idx="0">
                  <c:v>11</c:v>
                </c:pt>
                <c:pt idx="1">
                  <c:v>12</c:v>
                </c:pt>
                <c:pt idx="2">
                  <c:v>58</c:v>
                </c:pt>
                <c:pt idx="3">
                  <c:v>64</c:v>
                </c:pt>
                <c:pt idx="4">
                  <c:v>66</c:v>
                </c:pt>
                <c:pt idx="5">
                  <c:v>67</c:v>
                </c:pt>
                <c:pt idx="6">
                  <c:v>69</c:v>
                </c:pt>
                <c:pt idx="7">
                  <c:v>70</c:v>
                </c:pt>
                <c:pt idx="8">
                  <c:v>71</c:v>
                </c:pt>
                <c:pt idx="9">
                  <c:v>72</c:v>
                </c:pt>
                <c:pt idx="10">
                  <c:v>73</c:v>
                </c:pt>
                <c:pt idx="11">
                  <c:v>74</c:v>
                </c:pt>
                <c:pt idx="12">
                  <c:v>75</c:v>
                </c:pt>
                <c:pt idx="13">
                  <c:v>76</c:v>
                </c:pt>
                <c:pt idx="14">
                  <c:v>77</c:v>
                </c:pt>
                <c:pt idx="15">
                  <c:v>78</c:v>
                </c:pt>
                <c:pt idx="16">
                  <c:v>79</c:v>
                </c:pt>
                <c:pt idx="17">
                  <c:v>80</c:v>
                </c:pt>
                <c:pt idx="18">
                  <c:v>81</c:v>
                </c:pt>
                <c:pt idx="19">
                  <c:v>82</c:v>
                </c:pt>
                <c:pt idx="20">
                  <c:v>83</c:v>
                </c:pt>
                <c:pt idx="21">
                  <c:v>84</c:v>
                </c:pt>
                <c:pt idx="22">
                  <c:v>85</c:v>
                </c:pt>
                <c:pt idx="23">
                  <c:v>86</c:v>
                </c:pt>
                <c:pt idx="24">
                  <c:v>87</c:v>
                </c:pt>
                <c:pt idx="25">
                  <c:v>88</c:v>
                </c:pt>
                <c:pt idx="26">
                  <c:v>89</c:v>
                </c:pt>
                <c:pt idx="27">
                  <c:v>90</c:v>
                </c:pt>
                <c:pt idx="28">
                  <c:v>91</c:v>
                </c:pt>
                <c:pt idx="29">
                  <c:v>92</c:v>
                </c:pt>
                <c:pt idx="30">
                  <c:v>93</c:v>
                </c:pt>
                <c:pt idx="31">
                  <c:v>94</c:v>
                </c:pt>
                <c:pt idx="32">
                  <c:v>95</c:v>
                </c:pt>
                <c:pt idx="33">
                  <c:v>96</c:v>
                </c:pt>
                <c:pt idx="34">
                  <c:v>97</c:v>
                </c:pt>
                <c:pt idx="35">
                  <c:v>98</c:v>
                </c:pt>
                <c:pt idx="36">
                  <c:v>99</c:v>
                </c:pt>
                <c:pt idx="37">
                  <c:v>100</c:v>
                </c:pt>
                <c:pt idx="38">
                  <c:v>101</c:v>
                </c:pt>
                <c:pt idx="39">
                  <c:v>102</c:v>
                </c:pt>
                <c:pt idx="40">
                  <c:v>103</c:v>
                </c:pt>
                <c:pt idx="41">
                  <c:v>104</c:v>
                </c:pt>
                <c:pt idx="42">
                  <c:v>105</c:v>
                </c:pt>
                <c:pt idx="43">
                  <c:v>106</c:v>
                </c:pt>
                <c:pt idx="44">
                  <c:v>107</c:v>
                </c:pt>
                <c:pt idx="45">
                  <c:v>108</c:v>
                </c:pt>
                <c:pt idx="46">
                  <c:v>109</c:v>
                </c:pt>
                <c:pt idx="47">
                  <c:v>110</c:v>
                </c:pt>
                <c:pt idx="48">
                  <c:v>111</c:v>
                </c:pt>
                <c:pt idx="49">
                  <c:v>112</c:v>
                </c:pt>
                <c:pt idx="50">
                  <c:v>113</c:v>
                </c:pt>
                <c:pt idx="51">
                  <c:v>114</c:v>
                </c:pt>
                <c:pt idx="52">
                  <c:v>115</c:v>
                </c:pt>
                <c:pt idx="53">
                  <c:v>116</c:v>
                </c:pt>
                <c:pt idx="54">
                  <c:v>117</c:v>
                </c:pt>
                <c:pt idx="55">
                  <c:v>118</c:v>
                </c:pt>
                <c:pt idx="56">
                  <c:v>119</c:v>
                </c:pt>
                <c:pt idx="57">
                  <c:v>120</c:v>
                </c:pt>
                <c:pt idx="58">
                  <c:v>121</c:v>
                </c:pt>
                <c:pt idx="59">
                  <c:v>122</c:v>
                </c:pt>
                <c:pt idx="60">
                  <c:v>123</c:v>
                </c:pt>
                <c:pt idx="61">
                  <c:v>124</c:v>
                </c:pt>
                <c:pt idx="62">
                  <c:v>125</c:v>
                </c:pt>
                <c:pt idx="63">
                  <c:v>126</c:v>
                </c:pt>
                <c:pt idx="64">
                  <c:v>127</c:v>
                </c:pt>
                <c:pt idx="65">
                  <c:v>128</c:v>
                </c:pt>
                <c:pt idx="66">
                  <c:v>129</c:v>
                </c:pt>
                <c:pt idx="67">
                  <c:v>130</c:v>
                </c:pt>
                <c:pt idx="68">
                  <c:v>131</c:v>
                </c:pt>
                <c:pt idx="69">
                  <c:v>132</c:v>
                </c:pt>
                <c:pt idx="70">
                  <c:v>133</c:v>
                </c:pt>
                <c:pt idx="71">
                  <c:v>134</c:v>
                </c:pt>
                <c:pt idx="72">
                  <c:v>135</c:v>
                </c:pt>
                <c:pt idx="73">
                  <c:v>136</c:v>
                </c:pt>
                <c:pt idx="74">
                  <c:v>137</c:v>
                </c:pt>
                <c:pt idx="75">
                  <c:v>138</c:v>
                </c:pt>
                <c:pt idx="76">
                  <c:v>139</c:v>
                </c:pt>
                <c:pt idx="77">
                  <c:v>140</c:v>
                </c:pt>
                <c:pt idx="78">
                  <c:v>141</c:v>
                </c:pt>
                <c:pt idx="79">
                  <c:v>142</c:v>
                </c:pt>
                <c:pt idx="80">
                  <c:v>143</c:v>
                </c:pt>
                <c:pt idx="81">
                  <c:v>144</c:v>
                </c:pt>
                <c:pt idx="82">
                  <c:v>145</c:v>
                </c:pt>
                <c:pt idx="83">
                  <c:v>146</c:v>
                </c:pt>
                <c:pt idx="84">
                  <c:v>147</c:v>
                </c:pt>
                <c:pt idx="85">
                  <c:v>148</c:v>
                </c:pt>
                <c:pt idx="86">
                  <c:v>149</c:v>
                </c:pt>
                <c:pt idx="87">
                  <c:v>150</c:v>
                </c:pt>
                <c:pt idx="88">
                  <c:v>151</c:v>
                </c:pt>
                <c:pt idx="89">
                  <c:v>152</c:v>
                </c:pt>
                <c:pt idx="90">
                  <c:v>153</c:v>
                </c:pt>
                <c:pt idx="91">
                  <c:v>154</c:v>
                </c:pt>
                <c:pt idx="92">
                  <c:v>155</c:v>
                </c:pt>
                <c:pt idx="93">
                  <c:v>156</c:v>
                </c:pt>
                <c:pt idx="94">
                  <c:v>157</c:v>
                </c:pt>
                <c:pt idx="95">
                  <c:v>158</c:v>
                </c:pt>
                <c:pt idx="96">
                  <c:v>159</c:v>
                </c:pt>
                <c:pt idx="97">
                  <c:v>160</c:v>
                </c:pt>
                <c:pt idx="98">
                  <c:v>161</c:v>
                </c:pt>
                <c:pt idx="99">
                  <c:v>162</c:v>
                </c:pt>
                <c:pt idx="100">
                  <c:v>163</c:v>
                </c:pt>
                <c:pt idx="101">
                  <c:v>164</c:v>
                </c:pt>
                <c:pt idx="102">
                  <c:v>165</c:v>
                </c:pt>
                <c:pt idx="103">
                  <c:v>166</c:v>
                </c:pt>
                <c:pt idx="104">
                  <c:v>167</c:v>
                </c:pt>
                <c:pt idx="105">
                  <c:v>168</c:v>
                </c:pt>
                <c:pt idx="106">
                  <c:v>169</c:v>
                </c:pt>
                <c:pt idx="107">
                  <c:v>171</c:v>
                </c:pt>
                <c:pt idx="108">
                  <c:v>172</c:v>
                </c:pt>
                <c:pt idx="109">
                  <c:v>175</c:v>
                </c:pt>
                <c:pt idx="110">
                  <c:v>181</c:v>
                </c:pt>
                <c:pt idx="111">
                  <c:v>234</c:v>
                </c:pt>
                <c:pt idx="112">
                  <c:v>235</c:v>
                </c:pt>
                <c:pt idx="113">
                  <c:v>236</c:v>
                </c:pt>
                <c:pt idx="114">
                  <c:v>237</c:v>
                </c:pt>
                <c:pt idx="115">
                  <c:v>238</c:v>
                </c:pt>
              </c:numCache>
            </c:numRef>
          </c:xVal>
          <c:yVal>
            <c:numRef>
              <c:f>lnl!$C$2:$C$117</c:f>
              <c:numCache>
                <c:formatCode>0.00E+00</c:formatCode>
                <c:ptCount val="116"/>
                <c:pt idx="0">
                  <c:v>250000000</c:v>
                </c:pt>
                <c:pt idx="1">
                  <c:v>250000000</c:v>
                </c:pt>
                <c:pt idx="2">
                  <c:v>250000000</c:v>
                </c:pt>
                <c:pt idx="3">
                  <c:v>250000000</c:v>
                </c:pt>
                <c:pt idx="4">
                  <c:v>750000000</c:v>
                </c:pt>
                <c:pt idx="5">
                  <c:v>250000000</c:v>
                </c:pt>
                <c:pt idx="6">
                  <c:v>500000000</c:v>
                </c:pt>
                <c:pt idx="7">
                  <c:v>1500000000</c:v>
                </c:pt>
                <c:pt idx="8">
                  <c:v>1500000000</c:v>
                </c:pt>
                <c:pt idx="9">
                  <c:v>1750000000</c:v>
                </c:pt>
                <c:pt idx="10">
                  <c:v>1000000000</c:v>
                </c:pt>
                <c:pt idx="11">
                  <c:v>2000000000</c:v>
                </c:pt>
                <c:pt idx="12">
                  <c:v>2000000000</c:v>
                </c:pt>
                <c:pt idx="13">
                  <c:v>2500000000</c:v>
                </c:pt>
                <c:pt idx="14">
                  <c:v>5249999999.999999</c:v>
                </c:pt>
                <c:pt idx="15">
                  <c:v>8000000000</c:v>
                </c:pt>
                <c:pt idx="16">
                  <c:v>8250000000</c:v>
                </c:pt>
                <c:pt idx="17">
                  <c:v>15000000000</c:v>
                </c:pt>
                <c:pt idx="18">
                  <c:v>17000000000</c:v>
                </c:pt>
                <c:pt idx="19">
                  <c:v>28000000000</c:v>
                </c:pt>
                <c:pt idx="20">
                  <c:v>30500000000</c:v>
                </c:pt>
                <c:pt idx="21">
                  <c:v>53000000000</c:v>
                </c:pt>
                <c:pt idx="22">
                  <c:v>72000000000</c:v>
                </c:pt>
                <c:pt idx="23">
                  <c:v>82250000000</c:v>
                </c:pt>
                <c:pt idx="24">
                  <c:v>104250000000</c:v>
                </c:pt>
                <c:pt idx="25">
                  <c:v>144250000000</c:v>
                </c:pt>
                <c:pt idx="26">
                  <c:v>151250000000</c:v>
                </c:pt>
                <c:pt idx="27">
                  <c:v>200750000000</c:v>
                </c:pt>
                <c:pt idx="28">
                  <c:v>219000000000</c:v>
                </c:pt>
                <c:pt idx="29">
                  <c:v>247250000000</c:v>
                </c:pt>
                <c:pt idx="30">
                  <c:v>259250000000</c:v>
                </c:pt>
                <c:pt idx="31">
                  <c:v>304500000000</c:v>
                </c:pt>
                <c:pt idx="32">
                  <c:v>314750000000</c:v>
                </c:pt>
                <c:pt idx="33">
                  <c:v>348500000000</c:v>
                </c:pt>
                <c:pt idx="34">
                  <c:v>349250000000</c:v>
                </c:pt>
                <c:pt idx="35">
                  <c:v>353750000000</c:v>
                </c:pt>
                <c:pt idx="36">
                  <c:v>323000000000</c:v>
                </c:pt>
                <c:pt idx="37">
                  <c:v>374000000000</c:v>
                </c:pt>
                <c:pt idx="38">
                  <c:v>310250000000</c:v>
                </c:pt>
                <c:pt idx="39">
                  <c:v>340000000000</c:v>
                </c:pt>
                <c:pt idx="40">
                  <c:v>307750000000</c:v>
                </c:pt>
                <c:pt idx="41">
                  <c:v>322500000000</c:v>
                </c:pt>
                <c:pt idx="42">
                  <c:v>285750000000</c:v>
                </c:pt>
                <c:pt idx="43">
                  <c:v>290000000000</c:v>
                </c:pt>
                <c:pt idx="44">
                  <c:v>272250000000</c:v>
                </c:pt>
                <c:pt idx="45">
                  <c:v>278750000000</c:v>
                </c:pt>
                <c:pt idx="46">
                  <c:v>261250000000</c:v>
                </c:pt>
                <c:pt idx="47">
                  <c:v>274750000000</c:v>
                </c:pt>
                <c:pt idx="48">
                  <c:v>250500000000</c:v>
                </c:pt>
                <c:pt idx="49">
                  <c:v>292500000000</c:v>
                </c:pt>
                <c:pt idx="50">
                  <c:v>254000000000</c:v>
                </c:pt>
                <c:pt idx="51">
                  <c:v>291750000000</c:v>
                </c:pt>
                <c:pt idx="52">
                  <c:v>263500000000</c:v>
                </c:pt>
                <c:pt idx="53">
                  <c:v>298000000000</c:v>
                </c:pt>
                <c:pt idx="54">
                  <c:v>266000000000</c:v>
                </c:pt>
                <c:pt idx="55">
                  <c:v>287250000000</c:v>
                </c:pt>
                <c:pt idx="56">
                  <c:v>266250000000</c:v>
                </c:pt>
                <c:pt idx="57">
                  <c:v>274000000000</c:v>
                </c:pt>
                <c:pt idx="58">
                  <c:v>259999999999.99997</c:v>
                </c:pt>
                <c:pt idx="59">
                  <c:v>261500000000</c:v>
                </c:pt>
                <c:pt idx="60">
                  <c:v>260500000000</c:v>
                </c:pt>
                <c:pt idx="61">
                  <c:v>284000000000</c:v>
                </c:pt>
                <c:pt idx="62">
                  <c:v>279250000000</c:v>
                </c:pt>
                <c:pt idx="63">
                  <c:v>277500000000</c:v>
                </c:pt>
                <c:pt idx="64">
                  <c:v>284250000000</c:v>
                </c:pt>
                <c:pt idx="65">
                  <c:v>283000000000</c:v>
                </c:pt>
                <c:pt idx="66">
                  <c:v>286250000000</c:v>
                </c:pt>
                <c:pt idx="67">
                  <c:v>302500000000</c:v>
                </c:pt>
                <c:pt idx="68">
                  <c:v>306500000000</c:v>
                </c:pt>
                <c:pt idx="69">
                  <c:v>344750000000</c:v>
                </c:pt>
                <c:pt idx="70">
                  <c:v>320500000000</c:v>
                </c:pt>
                <c:pt idx="71">
                  <c:v>329250000000</c:v>
                </c:pt>
                <c:pt idx="72">
                  <c:v>320000000000</c:v>
                </c:pt>
                <c:pt idx="73">
                  <c:v>346750000000</c:v>
                </c:pt>
                <c:pt idx="74">
                  <c:v>311500000000</c:v>
                </c:pt>
                <c:pt idx="75">
                  <c:v>296500000000</c:v>
                </c:pt>
                <c:pt idx="76">
                  <c:v>253250000000</c:v>
                </c:pt>
                <c:pt idx="77">
                  <c:v>252999999999.99997</c:v>
                </c:pt>
                <c:pt idx="78">
                  <c:v>224500000000</c:v>
                </c:pt>
                <c:pt idx="79">
                  <c:v>222000000000</c:v>
                </c:pt>
                <c:pt idx="80">
                  <c:v>185250000000</c:v>
                </c:pt>
                <c:pt idx="81">
                  <c:v>162000000000</c:v>
                </c:pt>
                <c:pt idx="82">
                  <c:v>151750000000</c:v>
                </c:pt>
                <c:pt idx="83">
                  <c:v>120000000000</c:v>
                </c:pt>
                <c:pt idx="84">
                  <c:v>107250000000</c:v>
                </c:pt>
                <c:pt idx="85">
                  <c:v>83000000000</c:v>
                </c:pt>
                <c:pt idx="86">
                  <c:v>63750000000</c:v>
                </c:pt>
                <c:pt idx="87">
                  <c:v>58500000000</c:v>
                </c:pt>
                <c:pt idx="88">
                  <c:v>47500000000</c:v>
                </c:pt>
                <c:pt idx="89">
                  <c:v>36000000000</c:v>
                </c:pt>
                <c:pt idx="90">
                  <c:v>22250000000</c:v>
                </c:pt>
                <c:pt idx="91">
                  <c:v>14250000000</c:v>
                </c:pt>
                <c:pt idx="92">
                  <c:v>15750000000</c:v>
                </c:pt>
                <c:pt idx="93">
                  <c:v>10750000000</c:v>
                </c:pt>
                <c:pt idx="94">
                  <c:v>8250000000</c:v>
                </c:pt>
                <c:pt idx="95">
                  <c:v>5249999999.999999</c:v>
                </c:pt>
                <c:pt idx="96">
                  <c:v>3500000000</c:v>
                </c:pt>
                <c:pt idx="97">
                  <c:v>3500000000</c:v>
                </c:pt>
                <c:pt idx="98">
                  <c:v>1500000000</c:v>
                </c:pt>
                <c:pt idx="99">
                  <c:v>1500000000</c:v>
                </c:pt>
                <c:pt idx="100">
                  <c:v>2500000000</c:v>
                </c:pt>
                <c:pt idx="101">
                  <c:v>750000000</c:v>
                </c:pt>
                <c:pt idx="102">
                  <c:v>1250000000</c:v>
                </c:pt>
                <c:pt idx="103">
                  <c:v>500000000</c:v>
                </c:pt>
                <c:pt idx="104">
                  <c:v>750000000</c:v>
                </c:pt>
                <c:pt idx="105">
                  <c:v>250000000</c:v>
                </c:pt>
                <c:pt idx="106">
                  <c:v>750000000</c:v>
                </c:pt>
                <c:pt idx="107">
                  <c:v>250000000</c:v>
                </c:pt>
                <c:pt idx="108">
                  <c:v>500000000</c:v>
                </c:pt>
                <c:pt idx="109">
                  <c:v>250000000</c:v>
                </c:pt>
                <c:pt idx="110">
                  <c:v>250000000</c:v>
                </c:pt>
                <c:pt idx="111">
                  <c:v>22000000000</c:v>
                </c:pt>
                <c:pt idx="112">
                  <c:v>196750000000</c:v>
                </c:pt>
                <c:pt idx="113">
                  <c:v>581750000000</c:v>
                </c:pt>
                <c:pt idx="114">
                  <c:v>723250000000</c:v>
                </c:pt>
                <c:pt idx="115">
                  <c:v>8089750000000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96224"/>
        <c:axId val="56998528"/>
      </c:scatterChart>
      <c:valAx>
        <c:axId val="56996224"/>
        <c:scaling>
          <c:orientation val="minMax"/>
          <c:max val="190"/>
          <c:min val="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</a:t>
                </a:r>
              </a:p>
            </c:rich>
          </c:tx>
          <c:layout>
            <c:manualLayout>
              <c:xMode val="edge"/>
              <c:yMode val="edge"/>
              <c:x val="0.52686331000898212"/>
              <c:y val="0.8881634872338393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it-IT"/>
          </a:p>
        </c:txPr>
        <c:crossAx val="56998528"/>
        <c:crosses val="autoZero"/>
        <c:crossBetween val="midCat"/>
        <c:majorUnit val="20"/>
      </c:valAx>
      <c:valAx>
        <c:axId val="56998528"/>
        <c:scaling>
          <c:logBase val="10"/>
          <c:orientation val="minMax"/>
          <c:max val="10000000000000"/>
          <c:min val="100000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Yield (1/s)</a:t>
                </a:r>
              </a:p>
            </c:rich>
          </c:tx>
          <c:layout>
            <c:manualLayout>
              <c:xMode val="edge"/>
              <c:yMode val="edge"/>
              <c:x val="8.6655112651646445E-3"/>
              <c:y val="0.42480266483839912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it-IT"/>
          </a:p>
        </c:txPr>
        <c:crossAx val="56996224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7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Max_Temperature</a:t>
            </a:r>
            <a:r>
              <a:rPr lang="en-US" dirty="0" smtClean="0"/>
              <a:t> for 8 kW beam power  load</a:t>
            </a:r>
            <a:endParaRPr lang="en-US" dirty="0"/>
          </a:p>
        </c:rich>
      </c:tx>
      <c:layout>
        <c:manualLayout>
          <c:xMode val="edge"/>
          <c:yMode val="edge"/>
          <c:x val="0.21256265047184097"/>
          <c:y val="0.63825310421345927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Max_T</c:v>
          </c:tx>
          <c:cat>
            <c:strRef>
              <c:f>'[tesiMattia_TARGET_200microA.xlsx]NEW PR_BEAM_ONLY'!$Q$24:$Q$30</c:f>
              <c:strCache>
                <c:ptCount val="7"/>
                <c:pt idx="0">
                  <c:v>disk 1</c:v>
                </c:pt>
                <c:pt idx="1">
                  <c:v>disk 2</c:v>
                </c:pt>
                <c:pt idx="2">
                  <c:v>disk 3</c:v>
                </c:pt>
                <c:pt idx="3">
                  <c:v>disk 4</c:v>
                </c:pt>
                <c:pt idx="4">
                  <c:v>disk 5</c:v>
                </c:pt>
                <c:pt idx="5">
                  <c:v>disk 6</c:v>
                </c:pt>
                <c:pt idx="6">
                  <c:v>disk 7</c:v>
                </c:pt>
              </c:strCache>
            </c:strRef>
          </c:cat>
          <c:val>
            <c:numRef>
              <c:f>'[tesiMattia_TARGET_200microA.xlsx]NEW PR_BEAM_ONLY'!$K$24:$K$30</c:f>
              <c:numCache>
                <c:formatCode>0</c:formatCode>
                <c:ptCount val="7"/>
                <c:pt idx="0">
                  <c:v>2168</c:v>
                </c:pt>
                <c:pt idx="1">
                  <c:v>2238.1</c:v>
                </c:pt>
                <c:pt idx="2">
                  <c:v>2266.4</c:v>
                </c:pt>
                <c:pt idx="3">
                  <c:v>2257.8000000000002</c:v>
                </c:pt>
                <c:pt idx="4">
                  <c:v>2248.5</c:v>
                </c:pt>
                <c:pt idx="5">
                  <c:v>2253.8000000000002</c:v>
                </c:pt>
                <c:pt idx="6">
                  <c:v>2247.8000000000002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435072"/>
        <c:axId val="60457344"/>
      </c:lineChart>
      <c:catAx>
        <c:axId val="6043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0457344"/>
        <c:crosses val="autoZero"/>
        <c:auto val="1"/>
        <c:lblAlgn val="ctr"/>
        <c:lblOffset val="100"/>
        <c:noMultiLvlLbl val="0"/>
      </c:catAx>
      <c:valAx>
        <c:axId val="60457344"/>
        <c:scaling>
          <c:orientation val="minMax"/>
          <c:max val="2400"/>
          <c:min val="2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 smtClean="0"/>
                  <a:t>Temperature</a:t>
                </a:r>
                <a:r>
                  <a:rPr lang="it-IT" baseline="0" dirty="0" smtClean="0"/>
                  <a:t> </a:t>
                </a:r>
                <a:r>
                  <a:rPr lang="it-IT" baseline="30000" dirty="0" smtClean="0"/>
                  <a:t>0</a:t>
                </a:r>
                <a:r>
                  <a:rPr lang="it-IT" baseline="0" dirty="0" smtClean="0"/>
                  <a:t>C</a:t>
                </a:r>
                <a:endParaRPr lang="it-IT" dirty="0"/>
              </a:p>
            </c:rich>
          </c:tx>
          <c:layout>
            <c:manualLayout>
              <c:xMode val="edge"/>
              <c:yMode val="edge"/>
              <c:x val="6.1062833280037455E-2"/>
              <c:y val="0.58377182760228052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604350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0.34697</cdr:x>
      <cdr:y>0.26607</cdr:y>
    </cdr:from>
    <cdr:to>
      <cdr:x>0.54697</cdr:x>
      <cdr:y>0.35563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6355" y="729887"/>
          <a:ext cx="914400" cy="245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100" dirty="0" smtClean="0"/>
            <a:t>Melting point</a:t>
          </a:r>
          <a:endParaRPr lang="it-IT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520A1-EB1E-40DD-932A-E07FBA946D87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D1C1F-26D4-43E0-8928-E9EFA68800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86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08CA95A-D6A1-47A2-8652-28ADF433280D}" type="datetime1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06/06/2013</a:t>
            </a:fld>
            <a:endParaRPr lang="en-US" smtClean="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0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CC3886-04A8-4B05-BC69-C44861255009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03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07811395-D81B-4CAE-B6E1-5FA7E9D4DD5D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2412" cy="41117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440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035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92285B91-525A-4478-87A9-F02FF1BFA428}" type="datetime1">
              <a:rPr lang="en-GB" smtClean="0"/>
              <a:pPr defTabSz="880331"/>
              <a:t>06/06/2013</a:t>
            </a:fld>
            <a:endParaRPr lang="en-US" dirty="0" smtClean="0"/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E417DE99-11AF-4E8C-9523-3BAAA031FDCE}" type="slidenum">
              <a:rPr lang="en-US" smtClean="0"/>
              <a:pPr defTabSz="880331"/>
              <a:t>14</a:t>
            </a:fld>
            <a:endParaRPr lang="en-US" dirty="0" smtClean="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79253" fontAlgn="base">
              <a:spcBef>
                <a:spcPct val="0"/>
              </a:spcBef>
              <a:spcAft>
                <a:spcPct val="0"/>
              </a:spcAft>
              <a:defRPr/>
            </a:pPr>
            <a:fld id="{BC7C6C07-F464-4890-A65C-21631659868C}" type="datetime1">
              <a:rPr lang="en-GB" smtClean="0">
                <a:latin typeface="Arial" pitchFamily="34" charset="0"/>
              </a:rPr>
              <a:pPr defTabSz="879253" fontAlgn="base">
                <a:spcBef>
                  <a:spcPct val="0"/>
                </a:spcBef>
                <a:spcAft>
                  <a:spcPct val="0"/>
                </a:spcAft>
                <a:defRPr/>
              </a:pPr>
              <a:t>06/06/2013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9253" fontAlgn="base">
              <a:spcBef>
                <a:spcPct val="0"/>
              </a:spcBef>
              <a:spcAft>
                <a:spcPct val="0"/>
              </a:spcAft>
              <a:defRPr/>
            </a:pPr>
            <a:fld id="{1901FB2C-AB0E-45F4-B2DF-893510758F46}" type="slidenum">
              <a:rPr lang="en-US" smtClean="0">
                <a:latin typeface="Arial" pitchFamily="34" charset="0"/>
              </a:rPr>
              <a:pPr defTabSz="879253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081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081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810" tIns="48405" rIns="96810" bIns="4840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D09F020-2639-4A2A-AB1E-899AB6E4EA6A}" type="datetime1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06/06/2013</a:t>
            </a:fld>
            <a:endParaRPr lang="en-US" smtClean="0"/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5DFAA95-BA31-4E6D-A1B0-CCCAC3959BCB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37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218AE-608E-459C-A94E-884C87D611B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209859E5-A2B7-4509-AFFC-72F3B8DCCBD3}" type="datetime1">
              <a:rPr lang="en-GB" smtClean="0"/>
              <a:pPr defTabSz="880331"/>
              <a:t>06/06/2013</a:t>
            </a:fld>
            <a:endParaRPr lang="en-US" dirty="0" smtClean="0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802E1DCB-34B5-4CBC-B092-591199A606A7}" type="slidenum">
              <a:rPr lang="en-US" smtClean="0"/>
              <a:pPr defTabSz="880331"/>
              <a:t>28</a:t>
            </a:fld>
            <a:endParaRPr lang="en-US" dirty="0" smtClean="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4DF3BD40-F92A-44E3-B77E-F86A1C676953}" type="datetime1">
              <a:rPr lang="en-GB" smtClean="0">
                <a:solidFill>
                  <a:srgbClr val="000000"/>
                </a:solidFill>
                <a:latin typeface="Arial" pitchFamily="34" charset="0"/>
              </a:rPr>
              <a:pPr defTabSz="880331"/>
              <a:t>06/06/2013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98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2D3094ED-BE95-4CB3-83F0-DF607AC8F76C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880331"/>
              <a:t>29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9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123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4246"/>
            <a:endParaRPr lang="en-US" dirty="0"/>
          </a:p>
          <a:p>
            <a:pPr defTabSz="454246"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20AE7-5E66-40B5-A109-B1183C59B71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42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398700-50A1-4FED-9349-18484525C0E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4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098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As</a:t>
            </a:r>
            <a:r>
              <a:rPr lang="it-IT" dirty="0" smtClean="0"/>
              <a:t> a first call for the SPES </a:t>
            </a:r>
            <a:r>
              <a:rPr lang="it-IT" dirty="0" err="1" smtClean="0"/>
              <a:t>physics</a:t>
            </a:r>
            <a:r>
              <a:rPr lang="it-IT" dirty="0" smtClean="0"/>
              <a:t>,</a:t>
            </a:r>
            <a:r>
              <a:rPr lang="it-IT" baseline="0" dirty="0" smtClean="0"/>
              <a:t> 24 </a:t>
            </a:r>
            <a:r>
              <a:rPr lang="it-IT" baseline="0" dirty="0" err="1" smtClean="0"/>
              <a:t>letters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intent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presented</a:t>
            </a:r>
            <a:r>
              <a:rPr lang="it-IT" baseline="0" dirty="0" smtClean="0"/>
              <a:t> by </a:t>
            </a:r>
            <a:r>
              <a:rPr lang="it-IT" baseline="0" dirty="0" err="1" smtClean="0"/>
              <a:t>international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collaborations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focusing</a:t>
            </a:r>
            <a:r>
              <a:rPr lang="it-IT" baseline="0" dirty="0" smtClean="0"/>
              <a:t> on transfer </a:t>
            </a:r>
            <a:r>
              <a:rPr lang="it-IT" baseline="0" dirty="0" err="1" smtClean="0"/>
              <a:t>reactions</a:t>
            </a:r>
            <a:r>
              <a:rPr lang="it-IT" baseline="0" dirty="0" smtClean="0"/>
              <a:t>, coulomb </a:t>
            </a:r>
            <a:r>
              <a:rPr lang="it-IT" baseline="0" dirty="0" err="1" smtClean="0"/>
              <a:t>excitation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isospin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effects</a:t>
            </a:r>
            <a:r>
              <a:rPr lang="it-IT" baseline="0" dirty="0" smtClean="0"/>
              <a:t> and fusion-</a:t>
            </a:r>
            <a:r>
              <a:rPr lang="it-IT" baseline="0" dirty="0" err="1" smtClean="0"/>
              <a:t>evaporation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reactions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radioactive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beams</a:t>
            </a:r>
            <a:r>
              <a:rPr lang="it-IT" baseline="0" dirty="0" smtClean="0"/>
              <a:t>.</a:t>
            </a:r>
          </a:p>
          <a:p>
            <a:r>
              <a:rPr lang="it-IT" baseline="0" dirty="0" smtClean="0"/>
              <a:t>Up-to-date detectors are </a:t>
            </a:r>
            <a:r>
              <a:rPr lang="it-IT" baseline="0" dirty="0" err="1" smtClean="0"/>
              <a:t>proposed</a:t>
            </a:r>
            <a:r>
              <a:rPr lang="it-IT" baseline="0" dirty="0" smtClean="0"/>
              <a:t> for </a:t>
            </a:r>
            <a:r>
              <a:rPr lang="it-IT" baseline="0" dirty="0" err="1" smtClean="0"/>
              <a:t>experiments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reshaping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actual</a:t>
            </a:r>
            <a:r>
              <a:rPr lang="it-IT" baseline="0" dirty="0" smtClean="0"/>
              <a:t> detectors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LNL </a:t>
            </a:r>
            <a:r>
              <a:rPr lang="it-IT" baseline="0" dirty="0" err="1" smtClean="0"/>
              <a:t>like</a:t>
            </a:r>
            <a:r>
              <a:rPr lang="it-IT" baseline="0" dirty="0" smtClean="0"/>
              <a:t> the PRISMA </a:t>
            </a:r>
            <a:r>
              <a:rPr lang="it-IT" baseline="0" dirty="0" err="1" smtClean="0"/>
              <a:t>spectrometer</a:t>
            </a:r>
            <a:r>
              <a:rPr lang="it-IT" baseline="0" dirty="0" smtClean="0"/>
              <a:t> or new gamma array </a:t>
            </a:r>
            <a:r>
              <a:rPr lang="it-IT" baseline="0" dirty="0" err="1" smtClean="0"/>
              <a:t>like</a:t>
            </a:r>
            <a:r>
              <a:rPr lang="it-IT" baseline="0" dirty="0" smtClean="0"/>
              <a:t> GALILEO, or </a:t>
            </a:r>
            <a:r>
              <a:rPr lang="it-IT" baseline="0" dirty="0" err="1" smtClean="0"/>
              <a:t>performing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campaign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measurements</a:t>
            </a:r>
            <a:r>
              <a:rPr lang="it-IT" baseline="0" dirty="0" smtClean="0"/>
              <a:t> with new </a:t>
            </a:r>
            <a:r>
              <a:rPr lang="it-IT" baseline="0" dirty="0" err="1" smtClean="0"/>
              <a:t>complex</a:t>
            </a:r>
            <a:r>
              <a:rPr lang="it-IT" baseline="0" dirty="0" smtClean="0"/>
              <a:t> detectors under </a:t>
            </a:r>
            <a:r>
              <a:rPr lang="it-IT" baseline="0" dirty="0" err="1" smtClean="0"/>
              <a:t>construction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European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collaborations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AGATA, NEDA, PARIS and FAZIA.</a:t>
            </a:r>
          </a:p>
          <a:p>
            <a:r>
              <a:rPr lang="it-IT" baseline="0" dirty="0" smtClean="0"/>
              <a:t>The </a:t>
            </a:r>
            <a:r>
              <a:rPr lang="it-IT" baseline="0" dirty="0" err="1" smtClean="0"/>
              <a:t>most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requested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the 132Sn with the </a:t>
            </a:r>
            <a:r>
              <a:rPr lang="it-IT" baseline="0" dirty="0" err="1" smtClean="0"/>
              <a:t>aim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shell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evolution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around</a:t>
            </a:r>
            <a:r>
              <a:rPr lang="it-IT" baseline="0" dirty="0" smtClean="0"/>
              <a:t> the double </a:t>
            </a:r>
            <a:r>
              <a:rPr lang="it-IT" baseline="0" dirty="0" err="1" smtClean="0"/>
              <a:t>magic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numbers</a:t>
            </a:r>
            <a:r>
              <a:rPr lang="it-IT" baseline="0" dirty="0" smtClean="0"/>
              <a:t> Z=50, N=82</a:t>
            </a:r>
          </a:p>
          <a:p>
            <a:r>
              <a:rPr lang="it-IT" baseline="0" dirty="0" smtClean="0"/>
              <a:t>A </a:t>
            </a:r>
            <a:r>
              <a:rPr lang="it-IT" baseline="0" dirty="0" err="1" smtClean="0"/>
              <a:t>number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dedicated</a:t>
            </a:r>
            <a:r>
              <a:rPr lang="it-IT" baseline="0" dirty="0" smtClean="0"/>
              <a:t> mini-workshop are on the way to </a:t>
            </a:r>
            <a:r>
              <a:rPr lang="it-IT" baseline="0" dirty="0" err="1" smtClean="0"/>
              <a:t>define</a:t>
            </a:r>
            <a:r>
              <a:rPr lang="it-IT" baseline="0" dirty="0" smtClean="0"/>
              <a:t> the First </a:t>
            </a:r>
            <a:r>
              <a:rPr lang="it-IT" baseline="0" dirty="0" err="1" smtClean="0"/>
              <a:t>Day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Experiments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according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scientific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priorities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instrumentation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development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radioactive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preparation</a:t>
            </a:r>
            <a:r>
              <a:rPr lang="it-IT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1C1F-26D4-43E0-8928-E9EFA68800E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89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52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2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31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875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972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550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31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66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17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41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663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64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81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23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10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677CF-D3B4-4992-B9DB-C655911EB433}" type="datetimeFigureOut">
              <a:rPr lang="it-IT" smtClean="0"/>
              <a:t>06/06/2013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0B64B-BAFC-476E-A407-94D3B06E2D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4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5.jpeg"/><Relationship Id="rId10" Type="http://schemas.openxmlformats.org/officeDocument/2006/relationships/image" Target="../media/image61.wmf"/><Relationship Id="rId4" Type="http://schemas.openxmlformats.org/officeDocument/2006/relationships/image" Target="../media/image53.jpeg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chart" Target="../charts/chart1.xml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wmf"/><Relationship Id="rId15" Type="http://schemas.openxmlformats.org/officeDocument/2006/relationships/image" Target="../media/image36.wmf"/><Relationship Id="rId10" Type="http://schemas.openxmlformats.org/officeDocument/2006/relationships/image" Target="../media/image31.wmf"/><Relationship Id="rId4" Type="http://schemas.openxmlformats.org/officeDocument/2006/relationships/chart" Target="../charts/chart2.xml"/><Relationship Id="rId9" Type="http://schemas.openxmlformats.org/officeDocument/2006/relationships/image" Target="../media/image30.wmf"/><Relationship Id="rId14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98" y="2050580"/>
            <a:ext cx="6096347" cy="282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3999" cy="12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atin typeface="+mj-lt"/>
                <a:cs typeface="Times New Roman" pitchFamily="18" charset="0"/>
              </a:rPr>
              <a:t>SPES </a:t>
            </a:r>
            <a:r>
              <a:rPr lang="en-US" sz="5400" b="1" dirty="0" smtClean="0">
                <a:latin typeface="+mj-lt"/>
                <a:cs typeface="Times New Roman" pitchFamily="18" charset="0"/>
              </a:rPr>
              <a:t>Project</a:t>
            </a:r>
            <a:endParaRPr lang="it-IT" sz="5400" b="1" dirty="0">
              <a:latin typeface="+mj-lt"/>
            </a:endParaRPr>
          </a:p>
        </p:txBody>
      </p:sp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2708274" y="4284356"/>
            <a:ext cx="372745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</a:rPr>
              <a:t>Gianfranco </a:t>
            </a:r>
            <a:r>
              <a:rPr lang="en-US" sz="1600" dirty="0" err="1">
                <a:latin typeface="+mj-lt"/>
              </a:rPr>
              <a:t>Prete</a:t>
            </a:r>
            <a:r>
              <a:rPr lang="en-US" sz="1600" dirty="0">
                <a:latin typeface="+mj-lt"/>
              </a:rPr>
              <a:t> LNL-INFN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On behalf of the SPES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Collaboration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39752" y="1268760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Selective</a:t>
            </a:r>
            <a:r>
              <a:rPr lang="it-IT" dirty="0" smtClean="0"/>
              <a:t> Production of </a:t>
            </a:r>
            <a:r>
              <a:rPr lang="it-IT" dirty="0" err="1" smtClean="0"/>
              <a:t>Exotic</a:t>
            </a:r>
            <a:r>
              <a:rPr lang="it-IT" dirty="0" smtClean="0"/>
              <a:t> </a:t>
            </a:r>
            <a:r>
              <a:rPr lang="it-IT" dirty="0" err="1" smtClean="0"/>
              <a:t>Species</a:t>
            </a:r>
            <a:endParaRPr lang="en-US" dirty="0"/>
          </a:p>
        </p:txBody>
      </p:sp>
      <p:pic>
        <p:nvPicPr>
          <p:cNvPr id="1026" name="Picture 2" descr="http://www.inpc2013.it/immagini/head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90" y="5373216"/>
            <a:ext cx="3647455" cy="101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074975" y="2924944"/>
            <a:ext cx="651192" cy="677431"/>
            <a:chOff x="1055168" y="5070462"/>
            <a:chExt cx="1135807" cy="118157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80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68" y="5070462"/>
              <a:ext cx="1135807" cy="118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1254570" y="5229199"/>
              <a:ext cx="293095" cy="48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rgbClr val="FFFF00"/>
                  </a:solidFill>
                  <a:latin typeface="Symbol" pitchFamily="18" charset="2"/>
                </a:rPr>
                <a:t>a</a:t>
              </a:r>
              <a:endParaRPr lang="en-US" sz="1200" dirty="0">
                <a:solidFill>
                  <a:srgbClr val="FFFF00"/>
                </a:solidFill>
                <a:latin typeface="Symbol" pitchFamily="18" charset="2"/>
              </a:endParaRPr>
            </a:p>
          </p:txBody>
        </p:sp>
        <p:sp>
          <p:nvSpPr>
            <p:cNvPr id="11" name="TextBox 4"/>
            <p:cNvSpPr txBox="1"/>
            <p:nvPr/>
          </p:nvSpPr>
          <p:spPr bwMode="auto">
            <a:xfrm>
              <a:off x="1705680" y="5661249"/>
              <a:ext cx="251150" cy="483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ymbol" pitchFamily="18" charset="2"/>
                </a:rPr>
                <a:t>d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endParaRPr>
            </a:p>
          </p:txBody>
        </p:sp>
        <p:sp>
          <p:nvSpPr>
            <p:cNvPr id="12" name="TextBox 5"/>
            <p:cNvSpPr txBox="1"/>
            <p:nvPr/>
          </p:nvSpPr>
          <p:spPr bwMode="auto">
            <a:xfrm>
              <a:off x="1738713" y="5210472"/>
              <a:ext cx="218117" cy="483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ymbol" pitchFamily="18" charset="2"/>
                </a:rPr>
                <a:t>g</a:t>
              </a:r>
              <a:endParaRPr lang="en-US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Symbol" pitchFamily="18" charset="2"/>
              </a:endParaRPr>
            </a:p>
          </p:txBody>
        </p:sp>
        <p:sp>
          <p:nvSpPr>
            <p:cNvPr id="10" name="TextBox 3"/>
            <p:cNvSpPr txBox="1"/>
            <p:nvPr/>
          </p:nvSpPr>
          <p:spPr bwMode="auto">
            <a:xfrm>
              <a:off x="1254570" y="5661249"/>
              <a:ext cx="250625" cy="483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endParaRPr lang="en-US" sz="1200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13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66" y="44624"/>
            <a:ext cx="9159766" cy="7121820"/>
            <a:chOff x="-15766" y="44624"/>
            <a:chExt cx="9159766" cy="712182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4" b="1822"/>
            <a:stretch/>
          </p:blipFill>
          <p:spPr bwMode="auto">
            <a:xfrm rot="10800000">
              <a:off x="0" y="116632"/>
              <a:ext cx="9144000" cy="704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-15766" y="47297"/>
              <a:ext cx="7062952" cy="7110248"/>
            </a:xfrm>
            <a:custGeom>
              <a:avLst/>
              <a:gdLst>
                <a:gd name="connsiteX0" fmla="*/ 0 w 7062952"/>
                <a:gd name="connsiteY0" fmla="*/ 0 h 7110248"/>
                <a:gd name="connsiteX1" fmla="*/ 2632842 w 7062952"/>
                <a:gd name="connsiteY1" fmla="*/ 15765 h 7110248"/>
                <a:gd name="connsiteX2" fmla="*/ 2617076 w 7062952"/>
                <a:gd name="connsiteY2" fmla="*/ 78827 h 7110248"/>
                <a:gd name="connsiteX3" fmla="*/ 2112580 w 7062952"/>
                <a:gd name="connsiteY3" fmla="*/ 378372 h 7110248"/>
                <a:gd name="connsiteX4" fmla="*/ 1734207 w 7062952"/>
                <a:gd name="connsiteY4" fmla="*/ 2538248 h 7110248"/>
                <a:gd name="connsiteX5" fmla="*/ 4051738 w 7062952"/>
                <a:gd name="connsiteY5" fmla="*/ 4635062 h 7110248"/>
                <a:gd name="connsiteX6" fmla="*/ 4083269 w 7062952"/>
                <a:gd name="connsiteY6" fmla="*/ 4556234 h 7110248"/>
                <a:gd name="connsiteX7" fmla="*/ 4083269 w 7062952"/>
                <a:gd name="connsiteY7" fmla="*/ 2916620 h 7110248"/>
                <a:gd name="connsiteX8" fmla="*/ 5013435 w 7062952"/>
                <a:gd name="connsiteY8" fmla="*/ 2963917 h 7110248"/>
                <a:gd name="connsiteX9" fmla="*/ 5044966 w 7062952"/>
                <a:gd name="connsiteY9" fmla="*/ 4540469 h 7110248"/>
                <a:gd name="connsiteX10" fmla="*/ 5849007 w 7062952"/>
                <a:gd name="connsiteY10" fmla="*/ 5376041 h 7110248"/>
                <a:gd name="connsiteX11" fmla="*/ 5423338 w 7062952"/>
                <a:gd name="connsiteY11" fmla="*/ 5754413 h 7110248"/>
                <a:gd name="connsiteX12" fmla="*/ 5454869 w 7062952"/>
                <a:gd name="connsiteY12" fmla="*/ 5849006 h 7110248"/>
                <a:gd name="connsiteX13" fmla="*/ 7062952 w 7062952"/>
                <a:gd name="connsiteY13" fmla="*/ 7062951 h 7110248"/>
                <a:gd name="connsiteX14" fmla="*/ 7047187 w 7062952"/>
                <a:gd name="connsiteY14" fmla="*/ 7110248 h 7110248"/>
                <a:gd name="connsiteX15" fmla="*/ 31532 w 7062952"/>
                <a:gd name="connsiteY15" fmla="*/ 7094482 h 7110248"/>
                <a:gd name="connsiteX16" fmla="*/ 0 w 7062952"/>
                <a:gd name="connsiteY16" fmla="*/ 0 h 71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2952" h="7110248">
                  <a:moveTo>
                    <a:pt x="0" y="0"/>
                  </a:moveTo>
                  <a:lnTo>
                    <a:pt x="2632842" y="15765"/>
                  </a:lnTo>
                  <a:lnTo>
                    <a:pt x="2617076" y="78827"/>
                  </a:lnTo>
                  <a:lnTo>
                    <a:pt x="2112580" y="378372"/>
                  </a:lnTo>
                  <a:lnTo>
                    <a:pt x="1734207" y="2538248"/>
                  </a:lnTo>
                  <a:lnTo>
                    <a:pt x="4051738" y="4635062"/>
                  </a:lnTo>
                  <a:lnTo>
                    <a:pt x="4083269" y="4556234"/>
                  </a:lnTo>
                  <a:lnTo>
                    <a:pt x="4083269" y="2916620"/>
                  </a:lnTo>
                  <a:lnTo>
                    <a:pt x="5013435" y="2963917"/>
                  </a:lnTo>
                  <a:lnTo>
                    <a:pt x="5044966" y="4540469"/>
                  </a:lnTo>
                  <a:lnTo>
                    <a:pt x="5849007" y="5376041"/>
                  </a:lnTo>
                  <a:lnTo>
                    <a:pt x="5423338" y="5754413"/>
                  </a:lnTo>
                  <a:lnTo>
                    <a:pt x="5454869" y="5849006"/>
                  </a:lnTo>
                  <a:lnTo>
                    <a:pt x="7062952" y="7062951"/>
                  </a:lnTo>
                  <a:lnTo>
                    <a:pt x="7047187" y="7110248"/>
                  </a:lnTo>
                  <a:lnTo>
                    <a:pt x="31532" y="7094482"/>
                  </a:lnTo>
                  <a:cubicBezTo>
                    <a:pt x="26277" y="4729655"/>
                    <a:pt x="21021" y="2364827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617076" y="44624"/>
              <a:ext cx="6526924" cy="7110248"/>
            </a:xfrm>
            <a:custGeom>
              <a:avLst/>
              <a:gdLst>
                <a:gd name="connsiteX0" fmla="*/ 0 w 6526924"/>
                <a:gd name="connsiteY0" fmla="*/ 0 h 7110248"/>
                <a:gd name="connsiteX1" fmla="*/ 6526924 w 6526924"/>
                <a:gd name="connsiteY1" fmla="*/ 31531 h 7110248"/>
                <a:gd name="connsiteX2" fmla="*/ 6511158 w 6526924"/>
                <a:gd name="connsiteY2" fmla="*/ 7110248 h 7110248"/>
                <a:gd name="connsiteX3" fmla="*/ 4430110 w 6526924"/>
                <a:gd name="connsiteY3" fmla="*/ 7110248 h 7110248"/>
                <a:gd name="connsiteX4" fmla="*/ 4414345 w 6526924"/>
                <a:gd name="connsiteY4" fmla="*/ 7015655 h 7110248"/>
                <a:gd name="connsiteX5" fmla="*/ 4493172 w 6526924"/>
                <a:gd name="connsiteY5" fmla="*/ 6984124 h 7110248"/>
                <a:gd name="connsiteX6" fmla="*/ 4855779 w 6526924"/>
                <a:gd name="connsiteY6" fmla="*/ 4619296 h 7110248"/>
                <a:gd name="connsiteX7" fmla="*/ 2207172 w 6526924"/>
                <a:gd name="connsiteY7" fmla="*/ 1529255 h 7110248"/>
                <a:gd name="connsiteX8" fmla="*/ 2175641 w 6526924"/>
                <a:gd name="connsiteY8" fmla="*/ 472965 h 7110248"/>
                <a:gd name="connsiteX9" fmla="*/ 0 w 6526924"/>
                <a:gd name="connsiteY9" fmla="*/ 0 h 71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6924" h="7110248">
                  <a:moveTo>
                    <a:pt x="0" y="0"/>
                  </a:moveTo>
                  <a:lnTo>
                    <a:pt x="6526924" y="31531"/>
                  </a:lnTo>
                  <a:cubicBezTo>
                    <a:pt x="6521669" y="2391103"/>
                    <a:pt x="6516413" y="4750676"/>
                    <a:pt x="6511158" y="7110248"/>
                  </a:cubicBezTo>
                  <a:lnTo>
                    <a:pt x="4430110" y="7110248"/>
                  </a:lnTo>
                  <a:lnTo>
                    <a:pt x="4414345" y="7015655"/>
                  </a:lnTo>
                  <a:lnTo>
                    <a:pt x="4493172" y="6984124"/>
                  </a:lnTo>
                  <a:lnTo>
                    <a:pt x="4855779" y="4619296"/>
                  </a:lnTo>
                  <a:lnTo>
                    <a:pt x="2207172" y="1529255"/>
                  </a:lnTo>
                  <a:lnTo>
                    <a:pt x="2175641" y="472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7740352" y="5918400"/>
            <a:ext cx="98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Highway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6625-1123-4288-989D-FB411D72F149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51127" y="270878"/>
            <a:ext cx="2057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ccia a sinistra 12"/>
          <p:cNvSpPr/>
          <p:nvPr/>
        </p:nvSpPr>
        <p:spPr>
          <a:xfrm rot="19426911">
            <a:off x="8132790" y="259013"/>
            <a:ext cx="978408" cy="3109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4509120"/>
            <a:ext cx="35283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899592" y="2441501"/>
            <a:ext cx="6446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INFN-Laboratori Nazionali di Legnaro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772941" y="355224"/>
            <a:ext cx="1096842" cy="10858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37106" y="71348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SPES Area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2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60437" y="34925"/>
            <a:ext cx="6400800" cy="1063625"/>
          </a:xfrm>
        </p:spPr>
        <p:txBody>
          <a:bodyPr tIns="35268"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US" b="1" dirty="0" smtClean="0"/>
              <a:t>SPES Facility Layout</a:t>
            </a:r>
          </a:p>
        </p:txBody>
      </p:sp>
      <p:grpSp>
        <p:nvGrpSpPr>
          <p:cNvPr id="3" name="Group 2"/>
          <p:cNvGrpSpPr/>
          <p:nvPr/>
        </p:nvGrpSpPr>
        <p:grpSpPr>
          <a:xfrm rot="10800000">
            <a:off x="617538" y="1098550"/>
            <a:ext cx="7131050" cy="5759450"/>
            <a:chOff x="617538" y="1098550"/>
            <a:chExt cx="7131050" cy="5759450"/>
          </a:xfrm>
        </p:grpSpPr>
        <p:grpSp>
          <p:nvGrpSpPr>
            <p:cNvPr id="2" name="Group 1"/>
            <p:cNvGrpSpPr/>
            <p:nvPr/>
          </p:nvGrpSpPr>
          <p:grpSpPr>
            <a:xfrm>
              <a:off x="617538" y="1098550"/>
              <a:ext cx="7131050" cy="5759450"/>
              <a:chOff x="617538" y="1098550"/>
              <a:chExt cx="7131050" cy="5759450"/>
            </a:xfrm>
          </p:grpSpPr>
          <p:grpSp>
            <p:nvGrpSpPr>
              <p:cNvPr id="30723" name="Group 14"/>
              <p:cNvGrpSpPr>
                <a:grpSpLocks/>
              </p:cNvGrpSpPr>
              <p:nvPr/>
            </p:nvGrpSpPr>
            <p:grpSpPr bwMode="auto">
              <a:xfrm>
                <a:off x="617538" y="1098550"/>
                <a:ext cx="7131050" cy="5759450"/>
                <a:chOff x="838200" y="717550"/>
                <a:chExt cx="7131050" cy="5759450"/>
              </a:xfrm>
            </p:grpSpPr>
            <p:pic>
              <p:nvPicPr>
                <p:cNvPr id="30737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96" r="22920" b="18739"/>
                <a:stretch>
                  <a:fillRect/>
                </a:stretch>
              </p:blipFill>
              <p:spPr bwMode="auto">
                <a:xfrm>
                  <a:off x="838200" y="717550"/>
                  <a:ext cx="7131050" cy="5759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39" name="TextBox 6"/>
                <p:cNvSpPr txBox="1">
                  <a:spLocks noChangeArrowheads="1"/>
                </p:cNvSpPr>
                <p:nvPr/>
              </p:nvSpPr>
              <p:spPr bwMode="auto">
                <a:xfrm rot="11616267">
                  <a:off x="4681909" y="5404979"/>
                  <a:ext cx="93345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3200" b="1" dirty="0">
                      <a:solidFill>
                        <a:srgbClr val="FF0000"/>
                      </a:solidFill>
                    </a:rPr>
                    <a:t>ALPI</a:t>
                  </a:r>
                </a:p>
              </p:txBody>
            </p:sp>
            <p:sp>
              <p:nvSpPr>
                <p:cNvPr id="30740" name="TextBox 7"/>
                <p:cNvSpPr txBox="1">
                  <a:spLocks noChangeArrowheads="1"/>
                </p:cNvSpPr>
                <p:nvPr/>
              </p:nvSpPr>
              <p:spPr bwMode="auto">
                <a:xfrm rot="11149335">
                  <a:off x="4808538" y="4498975"/>
                  <a:ext cx="9334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dirty="0">
                      <a:solidFill>
                        <a:srgbClr val="FF0000"/>
                      </a:solidFill>
                    </a:rPr>
                    <a:t>Tandem</a:t>
                  </a:r>
                </a:p>
              </p:txBody>
            </p:sp>
            <p:sp>
              <p:nvSpPr>
                <p:cNvPr id="30742" name="TextBox 13"/>
                <p:cNvSpPr txBox="1">
                  <a:spLocks noChangeArrowheads="1"/>
                </p:cNvSpPr>
                <p:nvPr/>
              </p:nvSpPr>
              <p:spPr bwMode="auto">
                <a:xfrm rot="11500674">
                  <a:off x="1908175" y="3860800"/>
                  <a:ext cx="138050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dirty="0">
                      <a:solidFill>
                        <a:srgbClr val="FFFF00"/>
                      </a:solidFill>
                    </a:rPr>
                    <a:t>~ </a:t>
                  </a:r>
                  <a:r>
                    <a:rPr lang="en-US" dirty="0" smtClean="0">
                      <a:solidFill>
                        <a:srgbClr val="FFFF00"/>
                      </a:solidFill>
                    </a:rPr>
                    <a:t>54 </a:t>
                  </a:r>
                  <a:r>
                    <a:rPr lang="en-US" dirty="0">
                      <a:solidFill>
                        <a:srgbClr val="FFFF00"/>
                      </a:solidFill>
                    </a:rPr>
                    <a:t>x </a:t>
                  </a:r>
                  <a:r>
                    <a:rPr lang="en-US" dirty="0" smtClean="0">
                      <a:solidFill>
                        <a:srgbClr val="FFFF00"/>
                      </a:solidFill>
                    </a:rPr>
                    <a:t>67 m</a:t>
                  </a:r>
                  <a:r>
                    <a:rPr lang="en-US" baseline="30000" dirty="0" smtClean="0">
                      <a:solidFill>
                        <a:srgbClr val="FFFF00"/>
                      </a:solidFill>
                    </a:rPr>
                    <a:t>2</a:t>
                  </a:r>
                  <a:endParaRPr lang="en-US" baseline="300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0741" name="TextBox 8"/>
                <p:cNvSpPr txBox="1">
                  <a:spLocks noChangeArrowheads="1"/>
                </p:cNvSpPr>
                <p:nvPr/>
              </p:nvSpPr>
              <p:spPr bwMode="auto">
                <a:xfrm rot="11399997">
                  <a:off x="3132224" y="5476986"/>
                  <a:ext cx="1182687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b="1" dirty="0">
                      <a:solidFill>
                        <a:srgbClr val="FF0000"/>
                      </a:solidFill>
                    </a:rPr>
                    <a:t>Exp. Hall 3</a:t>
                  </a:r>
                </a:p>
              </p:txBody>
            </p:sp>
          </p:grpSp>
          <p:pic>
            <p:nvPicPr>
              <p:cNvPr id="13414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6824233">
                <a:off x="1714501" y="4568825"/>
                <a:ext cx="1250950" cy="1355725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" name="Straight Connector 3"/>
            <p:cNvCxnSpPr/>
            <p:nvPr/>
          </p:nvCxnSpPr>
          <p:spPr>
            <a:xfrm flipH="1" flipV="1">
              <a:off x="2843213" y="5516563"/>
              <a:ext cx="2370137" cy="4953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 rot="499681">
              <a:off x="4876800" y="5995988"/>
              <a:ext cx="514350" cy="241300"/>
            </a:xfrm>
            <a:prstGeom prst="arc">
              <a:avLst>
                <a:gd name="adj1" fmla="val 16200000"/>
                <a:gd name="adj2" fmla="val 5693848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3228975" y="5840413"/>
              <a:ext cx="1863725" cy="3889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138488" y="5894388"/>
              <a:ext cx="280987" cy="15875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362325" y="5942013"/>
              <a:ext cx="280988" cy="1603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643313" y="5991225"/>
              <a:ext cx="280987" cy="15875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3228975" y="6000750"/>
              <a:ext cx="263525" cy="24447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3492500" y="6053138"/>
              <a:ext cx="261938" cy="246062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2973388" y="5949950"/>
              <a:ext cx="261937" cy="24447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3067050" y="5716588"/>
              <a:ext cx="261938" cy="24447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11454587">
              <a:off x="3503613" y="5605463"/>
              <a:ext cx="428625" cy="1984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800" b="1" dirty="0"/>
                <a:t>CB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 rot="11649122">
              <a:off x="4087813" y="5705475"/>
              <a:ext cx="428625" cy="23653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600" b="1" dirty="0"/>
                <a:t>NC RFQ</a:t>
              </a:r>
            </a:p>
          </p:txBody>
        </p:sp>
      </p:grpSp>
      <p:sp>
        <p:nvSpPr>
          <p:cNvPr id="25" name="TextBox 8"/>
          <p:cNvSpPr txBox="1">
            <a:spLocks noChangeArrowheads="1"/>
          </p:cNvSpPr>
          <p:nvPr/>
        </p:nvSpPr>
        <p:spPr bwMode="auto">
          <a:xfrm rot="599997">
            <a:off x="3179577" y="3195851"/>
            <a:ext cx="11031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Exp. </a:t>
            </a:r>
            <a:r>
              <a:rPr lang="en-US" b="1" dirty="0" smtClean="0">
                <a:solidFill>
                  <a:srgbClr val="FF0000"/>
                </a:solidFill>
              </a:rPr>
              <a:t>Halls</a:t>
            </a:r>
          </a:p>
          <a:p>
            <a:pPr algn="ctr" eaLnBrk="1" hangingPunct="1"/>
            <a:r>
              <a:rPr lang="it-IT" b="1" dirty="0" smtClean="0">
                <a:solidFill>
                  <a:srgbClr val="FF0000"/>
                </a:solidFill>
              </a:rPr>
              <a:t>1&amp;2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3"/>
          <p:cNvCxnSpPr>
            <a:endCxn id="25" idx="0"/>
          </p:cNvCxnSpPr>
          <p:nvPr/>
        </p:nvCxnSpPr>
        <p:spPr>
          <a:xfrm flipH="1">
            <a:off x="3787288" y="1885950"/>
            <a:ext cx="208648" cy="13148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25" idx="0"/>
          </p:cNvCxnSpPr>
          <p:nvPr/>
        </p:nvCxnSpPr>
        <p:spPr>
          <a:xfrm>
            <a:off x="3787288" y="3200761"/>
            <a:ext cx="173204" cy="31825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3"/>
          <p:cNvCxnSpPr>
            <a:stCxn id="25" idx="0"/>
          </p:cNvCxnSpPr>
          <p:nvPr/>
        </p:nvCxnSpPr>
        <p:spPr>
          <a:xfrm flipH="1">
            <a:off x="3504090" y="3200761"/>
            <a:ext cx="283198" cy="31825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3"/>
          <p:cNvCxnSpPr>
            <a:stCxn id="25" idx="0"/>
          </p:cNvCxnSpPr>
          <p:nvPr/>
        </p:nvCxnSpPr>
        <p:spPr>
          <a:xfrm flipH="1">
            <a:off x="3438154" y="3200761"/>
            <a:ext cx="349134" cy="8422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25" idx="0"/>
          </p:cNvCxnSpPr>
          <p:nvPr/>
        </p:nvCxnSpPr>
        <p:spPr>
          <a:xfrm>
            <a:off x="3787288" y="3200761"/>
            <a:ext cx="39988" cy="34402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817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/>
          <a:stretch/>
        </p:blipFill>
        <p:spPr bwMode="auto">
          <a:xfrm>
            <a:off x="107504" y="1670364"/>
            <a:ext cx="8710247" cy="34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1520" y="980728"/>
            <a:ext cx="8424936" cy="369332"/>
            <a:chOff x="251520" y="1412776"/>
            <a:chExt cx="8424936" cy="369332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251520" y="1700808"/>
              <a:ext cx="842493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707904" y="1412776"/>
              <a:ext cx="124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215 meters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90855" y="1772816"/>
            <a:ext cx="461665" cy="3404851"/>
            <a:chOff x="8690235" y="2132856"/>
            <a:chExt cx="461665" cy="3404851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8820472" y="2132856"/>
              <a:ext cx="0" cy="34048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690235" y="3212976"/>
              <a:ext cx="461665" cy="10336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dirty="0" smtClean="0"/>
                <a:t>83 meters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19672" y="18864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ALPI and SPES LAYOUT</a:t>
            </a:r>
            <a:endParaRPr lang="en-US" sz="36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827516" y="1340768"/>
            <a:ext cx="138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Two</a:t>
            </a:r>
            <a:r>
              <a:rPr lang="it-IT" dirty="0" smtClean="0"/>
              <a:t> ISOL targets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381036" y="144791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Cyclotron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689123" y="4920843"/>
            <a:ext cx="2268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High </a:t>
            </a:r>
            <a:r>
              <a:rPr lang="it-IT" dirty="0" err="1"/>
              <a:t>R</a:t>
            </a:r>
            <a:r>
              <a:rPr lang="it-IT" dirty="0" err="1" smtClean="0"/>
              <a:t>esolution</a:t>
            </a:r>
            <a:r>
              <a:rPr lang="it-IT" dirty="0" smtClean="0"/>
              <a:t> Mass Separator</a:t>
            </a:r>
          </a:p>
          <a:p>
            <a:r>
              <a:rPr lang="it-IT" dirty="0" smtClean="0"/>
              <a:t>DM/M= 1/40000</a:t>
            </a:r>
          </a:p>
          <a:p>
            <a:r>
              <a:rPr lang="it-IT" dirty="0" smtClean="0"/>
              <a:t>(DX=1.3 mm)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285247" y="4130453"/>
            <a:ext cx="295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 Breeder &amp; Medium </a:t>
            </a:r>
            <a:r>
              <a:rPr lang="it-IT" dirty="0" err="1" smtClean="0"/>
              <a:t>Resolution</a:t>
            </a:r>
            <a:r>
              <a:rPr lang="it-IT" dirty="0" smtClean="0"/>
              <a:t> Mass Separator DM/M=1/1000(DX=8mm)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950873" y="3593004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1+ RIB line 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581864" y="360815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</a:t>
            </a:r>
            <a:r>
              <a:rPr lang="it-IT" dirty="0" smtClean="0"/>
              <a:t>+ RIB line 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044725" y="180903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RFQ 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327428" y="179865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ALPI </a:t>
            </a:r>
            <a:r>
              <a:rPr lang="it-IT" dirty="0" err="1" smtClean="0"/>
              <a:t>Linac</a:t>
            </a:r>
            <a:endParaRPr lang="en-US" dirty="0"/>
          </a:p>
        </p:txBody>
      </p:sp>
      <p:cxnSp>
        <p:nvCxnSpPr>
          <p:cNvPr id="13" name="Connettore 2 12"/>
          <p:cNvCxnSpPr>
            <a:stCxn id="16" idx="0"/>
          </p:cNvCxnSpPr>
          <p:nvPr/>
        </p:nvCxnSpPr>
        <p:spPr>
          <a:xfrm flipH="1" flipV="1">
            <a:off x="5220072" y="3032535"/>
            <a:ext cx="422657" cy="5604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 flipV="1">
            <a:off x="3982227" y="3032535"/>
            <a:ext cx="229734" cy="5782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7381036" y="1817242"/>
            <a:ext cx="611708" cy="14308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/>
          <p:cNvSpPr/>
          <p:nvPr/>
        </p:nvSpPr>
        <p:spPr>
          <a:xfrm>
            <a:off x="6472375" y="2469573"/>
            <a:ext cx="691913" cy="1858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/>
          <p:cNvSpPr/>
          <p:nvPr/>
        </p:nvSpPr>
        <p:spPr>
          <a:xfrm>
            <a:off x="5827516" y="2404481"/>
            <a:ext cx="691913" cy="11885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ttore 2 25"/>
          <p:cNvCxnSpPr>
            <a:stCxn id="11" idx="1"/>
            <a:endCxn id="28" idx="4"/>
          </p:cNvCxnSpPr>
          <p:nvPr/>
        </p:nvCxnSpPr>
        <p:spPr>
          <a:xfrm flipH="1" flipV="1">
            <a:off x="6173473" y="3593004"/>
            <a:ext cx="515650" cy="19280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15" idx="0"/>
          </p:cNvCxnSpPr>
          <p:nvPr/>
        </p:nvCxnSpPr>
        <p:spPr>
          <a:xfrm flipV="1">
            <a:off x="4762503" y="3063085"/>
            <a:ext cx="1" cy="1067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e 32"/>
          <p:cNvSpPr/>
          <p:nvPr/>
        </p:nvSpPr>
        <p:spPr>
          <a:xfrm>
            <a:off x="4204824" y="2417060"/>
            <a:ext cx="691913" cy="831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/>
          <p:cNvSpPr/>
          <p:nvPr/>
        </p:nvSpPr>
        <p:spPr>
          <a:xfrm>
            <a:off x="3071357" y="2744055"/>
            <a:ext cx="691913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ttore 2 34"/>
          <p:cNvCxnSpPr>
            <a:stCxn id="18" idx="2"/>
            <a:endCxn id="34" idx="0"/>
          </p:cNvCxnSpPr>
          <p:nvPr/>
        </p:nvCxnSpPr>
        <p:spPr>
          <a:xfrm>
            <a:off x="3412775" y="2178362"/>
            <a:ext cx="4539" cy="5656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3285247" y="2924524"/>
            <a:ext cx="296617" cy="1080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nettore 2 43"/>
          <p:cNvCxnSpPr/>
          <p:nvPr/>
        </p:nvCxnSpPr>
        <p:spPr>
          <a:xfrm>
            <a:off x="6565325" y="2003474"/>
            <a:ext cx="253006" cy="529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35"/>
          <p:cNvSpPr/>
          <p:nvPr/>
        </p:nvSpPr>
        <p:spPr>
          <a:xfrm>
            <a:off x="218901" y="5229200"/>
            <a:ext cx="6300528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To </a:t>
            </a:r>
            <a:r>
              <a:rPr lang="it-IT" dirty="0" err="1"/>
              <a:t>allow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 </a:t>
            </a:r>
            <a:r>
              <a:rPr lang="it-IT" dirty="0" err="1"/>
              <a:t>configuration</a:t>
            </a:r>
            <a:r>
              <a:rPr lang="it-IT" dirty="0"/>
              <a:t> the </a:t>
            </a:r>
            <a:r>
              <a:rPr lang="it-IT" dirty="0" err="1"/>
              <a:t>actual</a:t>
            </a:r>
            <a:r>
              <a:rPr lang="it-IT" dirty="0"/>
              <a:t> 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lines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 be </a:t>
            </a:r>
            <a:r>
              <a:rPr lang="it-IT" dirty="0" err="1"/>
              <a:t>reshaffled</a:t>
            </a:r>
            <a:r>
              <a:rPr lang="it-IT" dirty="0"/>
              <a:t>. Works </a:t>
            </a:r>
            <a:r>
              <a:rPr lang="it-IT" dirty="0" err="1"/>
              <a:t>will</a:t>
            </a:r>
            <a:r>
              <a:rPr lang="it-IT" dirty="0"/>
              <a:t> start in </a:t>
            </a:r>
            <a:r>
              <a:rPr lang="it-IT" dirty="0" err="1"/>
              <a:t>September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Four</a:t>
            </a:r>
            <a:r>
              <a:rPr lang="it-IT" dirty="0" smtClean="0"/>
              <a:t>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available</a:t>
            </a:r>
            <a:r>
              <a:rPr lang="it-IT" dirty="0"/>
              <a:t> in </a:t>
            </a:r>
            <a:r>
              <a:rPr lang="it-IT" dirty="0" err="1"/>
              <a:t>experimental</a:t>
            </a:r>
            <a:r>
              <a:rPr lang="it-IT" dirty="0"/>
              <a:t> hall 3. </a:t>
            </a:r>
            <a:r>
              <a:rPr lang="it-IT" dirty="0" err="1" smtClean="0"/>
              <a:t>RIBs</a:t>
            </a:r>
            <a:r>
              <a:rPr lang="it-IT" dirty="0" smtClean="0"/>
              <a:t> </a:t>
            </a:r>
            <a:r>
              <a:rPr lang="it-IT" dirty="0"/>
              <a:t>can be </a:t>
            </a:r>
            <a:r>
              <a:rPr lang="it-IT" dirty="0" err="1" smtClean="0"/>
              <a:t>transported</a:t>
            </a:r>
            <a:r>
              <a:rPr lang="it-IT" dirty="0" smtClean="0"/>
              <a:t> </a:t>
            </a:r>
            <a:r>
              <a:rPr lang="it-IT" dirty="0"/>
              <a:t>in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 smtClean="0"/>
              <a:t>halls</a:t>
            </a:r>
            <a:r>
              <a:rPr lang="it-IT" dirty="0" smtClean="0"/>
              <a:t> </a:t>
            </a:r>
            <a:r>
              <a:rPr lang="it-IT" dirty="0" err="1" smtClean="0"/>
              <a:t>too</a:t>
            </a:r>
            <a:r>
              <a:rPr lang="it-IT" dirty="0" smtClean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7080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FIG_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2503151"/>
            <a:ext cx="493305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Documents and Settings\alberto\Documenti\foto\laboratori\target\H_700+IS_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56" y="4530500"/>
            <a:ext cx="3072900" cy="230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611560" y="209097"/>
            <a:ext cx="7000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b="1" dirty="0"/>
              <a:t>NEW DIRECT TARGET CONCEPT to operate with 10kW proton beam 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4311280"/>
              </p:ext>
            </p:extLst>
          </p:nvPr>
        </p:nvGraphicFramePr>
        <p:xfrm>
          <a:off x="5436096" y="764704"/>
          <a:ext cx="3572661" cy="203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658" name="TextBox 3"/>
          <p:cNvSpPr txBox="1">
            <a:spLocks noChangeArrowheads="1"/>
          </p:cNvSpPr>
          <p:nvPr/>
        </p:nvSpPr>
        <p:spPr bwMode="auto">
          <a:xfrm>
            <a:off x="221708" y="1628800"/>
            <a:ext cx="42138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dirty="0"/>
              <a:t>UCx= 7 disks, 4 cm dia, 1.3 mm (</a:t>
            </a:r>
            <a:r>
              <a:rPr lang="en-US" dirty="0"/>
              <a:t>~</a:t>
            </a:r>
            <a:r>
              <a:rPr lang="it-IT" dirty="0" smtClean="0"/>
              <a:t>30g total)</a:t>
            </a:r>
            <a:endParaRPr lang="it-IT" dirty="0"/>
          </a:p>
          <a:p>
            <a:pPr eaLnBrk="1" hangingPunct="1"/>
            <a:r>
              <a:rPr lang="it-IT" dirty="0" smtClean="0"/>
              <a:t>In target proton beam = 200 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/>
              <a:t>A 40MeV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708" y="836712"/>
            <a:ext cx="5113338" cy="647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The SPES choice: optimize the Direct Target design and material production to reach 10</a:t>
            </a:r>
            <a:r>
              <a:rPr lang="it-IT" baseline="30000" dirty="0"/>
              <a:t>13</a:t>
            </a:r>
            <a:r>
              <a:rPr lang="it-IT" dirty="0"/>
              <a:t> fissions/s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7366" y="6156564"/>
            <a:ext cx="312604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 smtClean="0"/>
              <a:t>Collaboration: LNL, ENEA-Bologna, Padova University (Eng, Chem)</a:t>
            </a:r>
            <a:endParaRPr lang="it-IT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44008" y="1951965"/>
            <a:ext cx="4493781" cy="4072046"/>
            <a:chOff x="4623945" y="2478832"/>
            <a:chExt cx="4572000" cy="2743200"/>
          </a:xfrm>
        </p:grpSpPr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36619636"/>
                </p:ext>
              </p:extLst>
            </p:nvPr>
          </p:nvGraphicFramePr>
          <p:xfrm>
            <a:off x="4623945" y="2478832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3" name="Straight Connector 2"/>
            <p:cNvCxnSpPr/>
            <p:nvPr/>
          </p:nvCxnSpPr>
          <p:spPr>
            <a:xfrm>
              <a:off x="5508104" y="3473861"/>
              <a:ext cx="347667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3240201" y="4851612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Target under operation at 2000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605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9" descr="frontend_spes_v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946250"/>
            <a:ext cx="8081962" cy="53625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30501" y="1240541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Designed following updated version of ISOLDE front-end</a:t>
            </a:r>
            <a:endParaRPr lang="en-US" dirty="0"/>
          </a:p>
        </p:txBody>
      </p:sp>
      <p:sp>
        <p:nvSpPr>
          <p:cNvPr id="12291" name="Text Box 13"/>
          <p:cNvSpPr txBox="1">
            <a:spLocks noChangeArrowheads="1"/>
          </p:cNvSpPr>
          <p:nvPr/>
        </p:nvSpPr>
        <p:spPr bwMode="auto">
          <a:xfrm>
            <a:off x="28575" y="-63500"/>
            <a:ext cx="8215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kumimoji="1" lang="en-US" sz="3600" b="1" dirty="0" smtClean="0"/>
              <a:t>The SPES off-line Front end</a:t>
            </a:r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2962357" y="3923747"/>
            <a:ext cx="1526828" cy="307777"/>
          </a:xfrm>
          <a:prstGeom prst="rect">
            <a:avLst/>
          </a:prstGeom>
          <a:solidFill>
            <a:schemeClr val="tx2">
              <a:lumMod val="75000"/>
              <a:alpha val="52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hangingPunct="1"/>
            <a:r>
              <a:rPr lang="en-US" sz="1400" b="1" dirty="0" smtClean="0">
                <a:solidFill>
                  <a:srgbClr val="FFFF00"/>
                </a:solidFill>
              </a:rPr>
              <a:t>30-40 </a:t>
            </a:r>
            <a:r>
              <a:rPr lang="en-US" sz="1400" b="1" dirty="0">
                <a:solidFill>
                  <a:srgbClr val="FFFF00"/>
                </a:solidFill>
              </a:rPr>
              <a:t>kV platform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4666" y="567790"/>
            <a:ext cx="8809037" cy="5731907"/>
            <a:chOff x="59531" y="576918"/>
            <a:chExt cx="8809037" cy="5731907"/>
          </a:xfrm>
        </p:grpSpPr>
        <p:grpSp>
          <p:nvGrpSpPr>
            <p:cNvPr id="4" name="Group 3"/>
            <p:cNvGrpSpPr/>
            <p:nvPr/>
          </p:nvGrpSpPr>
          <p:grpSpPr>
            <a:xfrm>
              <a:off x="59531" y="576918"/>
              <a:ext cx="8809037" cy="5731907"/>
              <a:chOff x="59531" y="576918"/>
              <a:chExt cx="8809037" cy="5731907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31" y="946250"/>
                <a:ext cx="8809037" cy="5362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3083416" y="576918"/>
                <a:ext cx="21592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2813">
                  <a:spcBef>
                    <a:spcPct val="50000"/>
                  </a:spcBef>
                </a:pPr>
                <a:r>
                  <a:rPr kumimoji="1" lang="en-US" b="1" dirty="0"/>
                  <a:t>(working since 2010)</a:t>
                </a:r>
              </a:p>
            </p:txBody>
          </p:sp>
        </p:grp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334000" y="5259387"/>
              <a:ext cx="1511300" cy="760413"/>
            </a:xfrm>
            <a:prstGeom prst="rect">
              <a:avLst/>
            </a:prstGeom>
            <a:solidFill>
              <a:srgbClr val="FFFF66">
                <a:alpha val="4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b="1" dirty="0"/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Electrostatic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 err="1" smtClean="0"/>
                <a:t>Quadrupoles</a:t>
              </a:r>
              <a:endParaRPr lang="en-US" b="1" dirty="0" smtClean="0"/>
            </a:p>
            <a:p>
              <a:pPr algn="ctr">
                <a:spcBef>
                  <a:spcPct val="50000"/>
                </a:spcBef>
              </a:pPr>
              <a:endParaRPr lang="en-US" b="1" dirty="0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3604737" y="5257800"/>
              <a:ext cx="1528444" cy="762000"/>
            </a:xfrm>
            <a:prstGeom prst="rect">
              <a:avLst/>
            </a:prstGeom>
            <a:solidFill>
              <a:srgbClr val="FFFF66">
                <a:alpha val="4705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Electrostatic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 err="1" smtClean="0"/>
                <a:t>Steerer</a:t>
              </a:r>
              <a:endParaRPr lang="en-US" b="1" dirty="0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576263" y="5257800"/>
              <a:ext cx="1404937" cy="762000"/>
            </a:xfrm>
            <a:prstGeom prst="rect">
              <a:avLst/>
            </a:prstGeom>
            <a:solidFill>
              <a:srgbClr val="FFFFFF">
                <a:alpha val="3803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Target 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&amp; Ion Source</a:t>
              </a:r>
              <a:endParaRPr lang="en-US" b="1" dirty="0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7010400" y="5257801"/>
              <a:ext cx="1447800" cy="762000"/>
            </a:xfrm>
            <a:prstGeom prst="rect">
              <a:avLst/>
            </a:prstGeom>
            <a:solidFill>
              <a:srgbClr val="FFFFFF">
                <a:alpha val="38824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Beam Diagnostic 1</a:t>
              </a:r>
              <a:endParaRPr lang="en-US" b="1" dirty="0"/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2286000" y="5257800"/>
              <a:ext cx="1066800" cy="762000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Insulator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(30 kV)</a:t>
              </a:r>
              <a:endParaRPr lang="en-US" b="1" dirty="0"/>
            </a:p>
            <a:p>
              <a:pPr algn="ctr">
                <a:spcBef>
                  <a:spcPct val="50000"/>
                </a:spcBef>
              </a:pPr>
              <a:endParaRPr lang="en-US" b="1" dirty="0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7357268" y="4004370"/>
              <a:ext cx="1511300" cy="760413"/>
            </a:xfrm>
            <a:prstGeom prst="rect">
              <a:avLst/>
            </a:prstGeom>
            <a:solidFill>
              <a:srgbClr val="FFFF66">
                <a:alpha val="4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b="1" dirty="0"/>
            </a:p>
            <a:p>
              <a:pPr algn="ctr">
                <a:spcBef>
                  <a:spcPct val="50000"/>
                </a:spcBef>
              </a:pPr>
              <a:r>
                <a:rPr lang="en-US" b="1" dirty="0" smtClean="0"/>
                <a:t>Wien Filter</a:t>
              </a:r>
            </a:p>
            <a:p>
              <a:pPr algn="ctr">
                <a:spcBef>
                  <a:spcPct val="50000"/>
                </a:spcBef>
              </a:pP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12287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3"/>
          <p:cNvSpPr txBox="1">
            <a:spLocks noChangeArrowheads="1"/>
          </p:cNvSpPr>
          <p:nvPr/>
        </p:nvSpPr>
        <p:spPr bwMode="auto">
          <a:xfrm>
            <a:off x="1164615" y="0"/>
            <a:ext cx="621399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sz="3600" b="1" dirty="0">
                <a:latin typeface="+mj-lt"/>
              </a:rPr>
              <a:t>The SPES Ion Sources</a:t>
            </a:r>
          </a:p>
        </p:txBody>
      </p:sp>
      <p:pic>
        <p:nvPicPr>
          <p:cNvPr id="27652" name="Picture 6" descr="D:\documenti\target-spes\mattia\ago 10\SAM_2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4" y="766763"/>
            <a:ext cx="4356100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484438" y="4437063"/>
            <a:ext cx="642937" cy="307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350 A</a:t>
            </a:r>
          </a:p>
        </p:txBody>
      </p:sp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35" y="723963"/>
            <a:ext cx="3852863" cy="278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5245100" y="800100"/>
            <a:ext cx="273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C00000"/>
                </a:solidFill>
                <a:latin typeface="Arial" pitchFamily="34" charset="0"/>
              </a:rPr>
              <a:t>Plasma Ion Source (PIS)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62013" y="798513"/>
            <a:ext cx="2738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Surface Ion Source (SIS)</a:t>
            </a:r>
          </a:p>
        </p:txBody>
      </p:sp>
      <p:grpSp>
        <p:nvGrpSpPr>
          <p:cNvPr id="250" name="Group 249"/>
          <p:cNvGrpSpPr/>
          <p:nvPr/>
        </p:nvGrpSpPr>
        <p:grpSpPr>
          <a:xfrm>
            <a:off x="90929" y="3756025"/>
            <a:ext cx="4188988" cy="2789459"/>
            <a:chOff x="4378750" y="3644900"/>
            <a:chExt cx="4188988" cy="2789459"/>
          </a:xfrm>
        </p:grpSpPr>
        <p:pic>
          <p:nvPicPr>
            <p:cNvPr id="251" name="Picture 9" descr="IMG_7108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3644900"/>
              <a:ext cx="4140200" cy="2771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2" name="Rettangolo 10"/>
            <p:cNvSpPr>
              <a:spLocks noChangeArrowheads="1"/>
            </p:cNvSpPr>
            <p:nvPr/>
          </p:nvSpPr>
          <p:spPr bwMode="auto">
            <a:xfrm>
              <a:off x="5764713" y="5910484"/>
              <a:ext cx="1189037" cy="523875"/>
            </a:xfrm>
            <a:prstGeom prst="rect">
              <a:avLst/>
            </a:prstGeom>
            <a:solidFill>
              <a:schemeClr val="accent2">
                <a:alpha val="5803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Pulse. 15 ns </a:t>
              </a:r>
              <a:r>
                <a:rPr lang="el-GR" sz="1400" b="1">
                  <a:solidFill>
                    <a:schemeClr val="bg1"/>
                  </a:solidFill>
                </a:rPr>
                <a:t>λ</a:t>
              </a:r>
              <a:r>
                <a:rPr lang="it-IT" sz="1400" b="1">
                  <a:solidFill>
                    <a:schemeClr val="bg1"/>
                  </a:solidFill>
                </a:rPr>
                <a:t>=</a:t>
              </a:r>
              <a:r>
                <a:rPr lang="en-US" sz="1400" b="1">
                  <a:solidFill>
                    <a:schemeClr val="bg1"/>
                  </a:solidFill>
                </a:rPr>
                <a:t>308 nm</a:t>
              </a:r>
            </a:p>
          </p:txBody>
        </p:sp>
        <p:sp>
          <p:nvSpPr>
            <p:cNvPr id="254" name="Rettangolo 9"/>
            <p:cNvSpPr>
              <a:spLocks noChangeArrowheads="1"/>
            </p:cNvSpPr>
            <p:nvPr/>
          </p:nvSpPr>
          <p:spPr bwMode="auto">
            <a:xfrm>
              <a:off x="4378750" y="5901642"/>
              <a:ext cx="1385887" cy="5238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2813"/>
              <a:r>
                <a:rPr lang="it-IT" sz="1400" b="1" dirty="0">
                  <a:solidFill>
                    <a:schemeClr val="bg1"/>
                  </a:solidFill>
                </a:rPr>
                <a:t>LPX200 XeCl excimer laser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72760" y="1850442"/>
            <a:ext cx="4788265" cy="3584057"/>
            <a:chOff x="2081213" y="1676400"/>
            <a:chExt cx="7127875" cy="5257800"/>
          </a:xfrm>
        </p:grpSpPr>
        <p:sp>
          <p:nvSpPr>
            <p:cNvPr id="13" name="Rettangolo 344"/>
            <p:cNvSpPr>
              <a:spLocks noChangeArrowheads="1"/>
            </p:cNvSpPr>
            <p:nvPr/>
          </p:nvSpPr>
          <p:spPr bwMode="auto">
            <a:xfrm>
              <a:off x="3403600" y="1676400"/>
              <a:ext cx="474663" cy="438150"/>
            </a:xfrm>
            <a:prstGeom prst="rect">
              <a:avLst/>
            </a:prstGeom>
            <a:solidFill>
              <a:srgbClr val="3366FF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081213" y="2370138"/>
              <a:ext cx="7127875" cy="4564062"/>
              <a:chOff x="-54" y="853"/>
              <a:chExt cx="5520" cy="2875"/>
            </a:xfrm>
          </p:grpSpPr>
          <p:sp>
            <p:nvSpPr>
              <p:cNvPr id="29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-54" y="853"/>
                <a:ext cx="5520" cy="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200"/>
              </a:p>
            </p:txBody>
          </p:sp>
          <p:grpSp>
            <p:nvGrpSpPr>
              <p:cNvPr id="30" name="Group 15"/>
              <p:cNvGrpSpPr>
                <a:grpSpLocks/>
              </p:cNvGrpSpPr>
              <p:nvPr/>
            </p:nvGrpSpPr>
            <p:grpSpPr bwMode="auto">
              <a:xfrm>
                <a:off x="240" y="912"/>
                <a:ext cx="5091" cy="1952"/>
                <a:chOff x="240" y="912"/>
                <a:chExt cx="5091" cy="1952"/>
              </a:xfrm>
            </p:grpSpPr>
            <p:sp>
              <p:nvSpPr>
                <p:cNvPr id="61" name="Rectangle 16"/>
                <p:cNvSpPr>
                  <a:spLocks noChangeArrowheads="1"/>
                </p:cNvSpPr>
                <p:nvPr/>
              </p:nvSpPr>
              <p:spPr bwMode="auto">
                <a:xfrm>
                  <a:off x="240" y="912"/>
                  <a:ext cx="289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2" name="Rectangle 17"/>
                <p:cNvSpPr>
                  <a:spLocks noChangeArrowheads="1"/>
                </p:cNvSpPr>
                <p:nvPr/>
              </p:nvSpPr>
              <p:spPr bwMode="auto">
                <a:xfrm>
                  <a:off x="5037" y="912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3" name="Rectangle 18"/>
                <p:cNvSpPr>
                  <a:spLocks noChangeArrowheads="1"/>
                </p:cNvSpPr>
                <p:nvPr/>
              </p:nvSpPr>
              <p:spPr bwMode="auto">
                <a:xfrm>
                  <a:off x="240" y="1057"/>
                  <a:ext cx="289" cy="1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4" name="Rectangle 19"/>
                <p:cNvSpPr>
                  <a:spLocks noChangeArrowheads="1"/>
                </p:cNvSpPr>
                <p:nvPr/>
              </p:nvSpPr>
              <p:spPr bwMode="auto">
                <a:xfrm>
                  <a:off x="5037" y="1050"/>
                  <a:ext cx="289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5" name="Rectangle 20"/>
                <p:cNvSpPr>
                  <a:spLocks noChangeArrowheads="1"/>
                </p:cNvSpPr>
                <p:nvPr/>
              </p:nvSpPr>
              <p:spPr bwMode="auto">
                <a:xfrm>
                  <a:off x="240" y="1187"/>
                  <a:ext cx="571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6" name="Rectangle 21"/>
                <p:cNvSpPr>
                  <a:spLocks noChangeArrowheads="1"/>
                </p:cNvSpPr>
                <p:nvPr/>
              </p:nvSpPr>
              <p:spPr bwMode="auto">
                <a:xfrm>
                  <a:off x="3626" y="1187"/>
                  <a:ext cx="289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7" name="Rectangle 22"/>
                <p:cNvSpPr>
                  <a:spLocks noChangeArrowheads="1"/>
                </p:cNvSpPr>
                <p:nvPr/>
              </p:nvSpPr>
              <p:spPr bwMode="auto">
                <a:xfrm>
                  <a:off x="3628" y="1187"/>
                  <a:ext cx="1703" cy="28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8" name="Rectangle 23"/>
                <p:cNvSpPr>
                  <a:spLocks noChangeArrowheads="1"/>
                </p:cNvSpPr>
                <p:nvPr/>
              </p:nvSpPr>
              <p:spPr bwMode="auto">
                <a:xfrm>
                  <a:off x="5037" y="1187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69" name="Rectangle 24"/>
                <p:cNvSpPr>
                  <a:spLocks noChangeArrowheads="1"/>
                </p:cNvSpPr>
                <p:nvPr/>
              </p:nvSpPr>
              <p:spPr bwMode="auto">
                <a:xfrm>
                  <a:off x="240" y="1332"/>
                  <a:ext cx="571" cy="1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0" name="Rectangle 25"/>
                <p:cNvSpPr>
                  <a:spLocks noChangeArrowheads="1"/>
                </p:cNvSpPr>
                <p:nvPr/>
              </p:nvSpPr>
              <p:spPr bwMode="auto">
                <a:xfrm>
                  <a:off x="240" y="1469"/>
                  <a:ext cx="571" cy="1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1" name="Rectangle 26"/>
                <p:cNvSpPr>
                  <a:spLocks noChangeArrowheads="1"/>
                </p:cNvSpPr>
                <p:nvPr/>
              </p:nvSpPr>
              <p:spPr bwMode="auto">
                <a:xfrm>
                  <a:off x="3626" y="1462"/>
                  <a:ext cx="1418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2" name="Rectangle 27"/>
                <p:cNvSpPr>
                  <a:spLocks noChangeArrowheads="1"/>
                </p:cNvSpPr>
                <p:nvPr/>
              </p:nvSpPr>
              <p:spPr bwMode="auto">
                <a:xfrm>
                  <a:off x="5037" y="1462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3" name="Rectangle 28"/>
                <p:cNvSpPr>
                  <a:spLocks noChangeArrowheads="1"/>
                </p:cNvSpPr>
                <p:nvPr/>
              </p:nvSpPr>
              <p:spPr bwMode="auto">
                <a:xfrm>
                  <a:off x="240" y="1607"/>
                  <a:ext cx="571" cy="1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4" name="Rectangle 29"/>
                <p:cNvSpPr>
                  <a:spLocks noChangeArrowheads="1"/>
                </p:cNvSpPr>
                <p:nvPr/>
              </p:nvSpPr>
              <p:spPr bwMode="auto">
                <a:xfrm>
                  <a:off x="3626" y="1600"/>
                  <a:ext cx="1700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5" name="Rectangle 30"/>
                <p:cNvSpPr>
                  <a:spLocks noChangeArrowheads="1"/>
                </p:cNvSpPr>
                <p:nvPr/>
              </p:nvSpPr>
              <p:spPr bwMode="auto">
                <a:xfrm>
                  <a:off x="240" y="1738"/>
                  <a:ext cx="4804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6" name="Rectangle 31"/>
                <p:cNvSpPr>
                  <a:spLocks noChangeArrowheads="1"/>
                </p:cNvSpPr>
                <p:nvPr/>
              </p:nvSpPr>
              <p:spPr bwMode="auto">
                <a:xfrm>
                  <a:off x="5037" y="1738"/>
                  <a:ext cx="289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7" name="Rectangle 32"/>
                <p:cNvSpPr>
                  <a:spLocks noChangeArrowheads="1"/>
                </p:cNvSpPr>
                <p:nvPr/>
              </p:nvSpPr>
              <p:spPr bwMode="auto">
                <a:xfrm>
                  <a:off x="240" y="1875"/>
                  <a:ext cx="5086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8" name="Rectangle 33"/>
                <p:cNvSpPr>
                  <a:spLocks noChangeArrowheads="1"/>
                </p:cNvSpPr>
                <p:nvPr/>
              </p:nvSpPr>
              <p:spPr bwMode="auto">
                <a:xfrm>
                  <a:off x="240" y="2013"/>
                  <a:ext cx="4804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79" name="Rectangle 34"/>
                <p:cNvSpPr>
                  <a:spLocks noChangeArrowheads="1"/>
                </p:cNvSpPr>
                <p:nvPr/>
              </p:nvSpPr>
              <p:spPr bwMode="auto">
                <a:xfrm>
                  <a:off x="5037" y="2013"/>
                  <a:ext cx="289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0" name="Rectangle 35"/>
                <p:cNvSpPr>
                  <a:spLocks noChangeArrowheads="1"/>
                </p:cNvSpPr>
                <p:nvPr/>
              </p:nvSpPr>
              <p:spPr bwMode="auto">
                <a:xfrm>
                  <a:off x="240" y="2151"/>
                  <a:ext cx="5086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1" name="Rectangle 36"/>
                <p:cNvSpPr>
                  <a:spLocks noChangeArrowheads="1"/>
                </p:cNvSpPr>
                <p:nvPr/>
              </p:nvSpPr>
              <p:spPr bwMode="auto">
                <a:xfrm>
                  <a:off x="240" y="2288"/>
                  <a:ext cx="4804" cy="15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2" name="Rectangle 37"/>
                <p:cNvSpPr>
                  <a:spLocks noChangeArrowheads="1"/>
                </p:cNvSpPr>
                <p:nvPr/>
              </p:nvSpPr>
              <p:spPr bwMode="auto">
                <a:xfrm>
                  <a:off x="5037" y="2288"/>
                  <a:ext cx="289" cy="1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3" name="Rectangle 38"/>
                <p:cNvSpPr>
                  <a:spLocks noChangeArrowheads="1"/>
                </p:cNvSpPr>
                <p:nvPr/>
              </p:nvSpPr>
              <p:spPr bwMode="auto">
                <a:xfrm>
                  <a:off x="240" y="2440"/>
                  <a:ext cx="5086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4" name="Rectangle 39"/>
                <p:cNvSpPr>
                  <a:spLocks noChangeArrowheads="1"/>
                </p:cNvSpPr>
                <p:nvPr/>
              </p:nvSpPr>
              <p:spPr bwMode="auto">
                <a:xfrm>
                  <a:off x="240" y="2577"/>
                  <a:ext cx="3393" cy="28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2813" eaLnBrk="1" hangingPunct="1"/>
                  <a:endParaRPr lang="it-IT" sz="1050"/>
                </a:p>
              </p:txBody>
            </p:sp>
            <p:sp>
              <p:nvSpPr>
                <p:cNvPr id="85" name="Rectangle 44"/>
                <p:cNvSpPr>
                  <a:spLocks noChangeArrowheads="1"/>
                </p:cNvSpPr>
                <p:nvPr/>
              </p:nvSpPr>
              <p:spPr bwMode="auto">
                <a:xfrm>
                  <a:off x="452" y="940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1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6" name="Rectangle 45"/>
                <p:cNvSpPr>
                  <a:spLocks noChangeArrowheads="1"/>
                </p:cNvSpPr>
                <p:nvPr/>
              </p:nvSpPr>
              <p:spPr bwMode="auto">
                <a:xfrm>
                  <a:off x="5249" y="940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2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7" name="Rectangle 46"/>
                <p:cNvSpPr>
                  <a:spLocks noChangeArrowheads="1"/>
                </p:cNvSpPr>
                <p:nvPr/>
              </p:nvSpPr>
              <p:spPr bwMode="auto">
                <a:xfrm>
                  <a:off x="261" y="1050"/>
                  <a:ext cx="9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</a:t>
                  </a:r>
                  <a:endParaRPr lang="it-IT" sz="1050"/>
                </a:p>
              </p:txBody>
            </p:sp>
            <p:sp>
              <p:nvSpPr>
                <p:cNvPr id="88" name="Rectangle 47"/>
                <p:cNvSpPr>
                  <a:spLocks noChangeArrowheads="1"/>
                </p:cNvSpPr>
                <p:nvPr/>
              </p:nvSpPr>
              <p:spPr bwMode="auto">
                <a:xfrm>
                  <a:off x="5050" y="1050"/>
                  <a:ext cx="17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He</a:t>
                  </a:r>
                  <a:endParaRPr lang="it-IT" sz="1050"/>
                </a:p>
              </p:txBody>
            </p:sp>
            <p:sp>
              <p:nvSpPr>
                <p:cNvPr id="89" name="Rectangle 48"/>
                <p:cNvSpPr>
                  <a:spLocks noChangeArrowheads="1"/>
                </p:cNvSpPr>
                <p:nvPr/>
              </p:nvSpPr>
              <p:spPr bwMode="auto">
                <a:xfrm>
                  <a:off x="452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3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0" name="Rectangle 49"/>
                <p:cNvSpPr>
                  <a:spLocks noChangeArrowheads="1"/>
                </p:cNvSpPr>
                <p:nvPr/>
              </p:nvSpPr>
              <p:spPr bwMode="auto">
                <a:xfrm>
                  <a:off x="734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4</a:t>
                  </a:r>
                  <a:endParaRPr lang="it-IT" sz="1050"/>
                </a:p>
              </p:txBody>
            </p:sp>
            <p:sp>
              <p:nvSpPr>
                <p:cNvPr id="91" name="Rectangle 50"/>
                <p:cNvSpPr>
                  <a:spLocks noChangeArrowheads="1"/>
                </p:cNvSpPr>
                <p:nvPr/>
              </p:nvSpPr>
              <p:spPr bwMode="auto">
                <a:xfrm>
                  <a:off x="3838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5</a:t>
                  </a:r>
                  <a:endParaRPr lang="it-IT" sz="1050"/>
                </a:p>
              </p:txBody>
            </p:sp>
            <p:sp>
              <p:nvSpPr>
                <p:cNvPr id="92" name="Rectangle 51"/>
                <p:cNvSpPr>
                  <a:spLocks noChangeArrowheads="1"/>
                </p:cNvSpPr>
                <p:nvPr/>
              </p:nvSpPr>
              <p:spPr bwMode="auto">
                <a:xfrm>
                  <a:off x="4120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6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3" name="Rectangle 52"/>
                <p:cNvSpPr>
                  <a:spLocks noChangeArrowheads="1"/>
                </p:cNvSpPr>
                <p:nvPr/>
              </p:nvSpPr>
              <p:spPr bwMode="auto">
                <a:xfrm>
                  <a:off x="4403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7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4" name="Rectangle 54"/>
                <p:cNvSpPr>
                  <a:spLocks noChangeArrowheads="1"/>
                </p:cNvSpPr>
                <p:nvPr/>
              </p:nvSpPr>
              <p:spPr bwMode="auto">
                <a:xfrm>
                  <a:off x="4967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9</a:t>
                  </a:r>
                  <a:endParaRPr lang="it-IT" sz="1050"/>
                </a:p>
              </p:txBody>
            </p:sp>
            <p:sp>
              <p:nvSpPr>
                <p:cNvPr id="95" name="Rectangle 55"/>
                <p:cNvSpPr>
                  <a:spLocks noChangeArrowheads="1"/>
                </p:cNvSpPr>
                <p:nvPr/>
              </p:nvSpPr>
              <p:spPr bwMode="auto">
                <a:xfrm>
                  <a:off x="5192" y="121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10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6" name="Rectangle 56"/>
                <p:cNvSpPr>
                  <a:spLocks noChangeArrowheads="1"/>
                </p:cNvSpPr>
                <p:nvPr/>
              </p:nvSpPr>
              <p:spPr bwMode="auto">
                <a:xfrm>
                  <a:off x="268" y="1325"/>
                  <a:ext cx="10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Li</a:t>
                  </a:r>
                  <a:endParaRPr lang="it-IT" sz="1050"/>
                </a:p>
              </p:txBody>
            </p:sp>
            <p:sp>
              <p:nvSpPr>
                <p:cNvPr id="97" name="Rectangle 57"/>
                <p:cNvSpPr>
                  <a:spLocks noChangeArrowheads="1"/>
                </p:cNvSpPr>
                <p:nvPr/>
              </p:nvSpPr>
              <p:spPr bwMode="auto">
                <a:xfrm>
                  <a:off x="540" y="1325"/>
                  <a:ext cx="16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Be</a:t>
                  </a:r>
                  <a:endParaRPr lang="it-IT" sz="1050"/>
                </a:p>
              </p:txBody>
            </p:sp>
            <p:sp>
              <p:nvSpPr>
                <p:cNvPr id="98" name="Rectangle 58"/>
                <p:cNvSpPr>
                  <a:spLocks noChangeArrowheads="1"/>
                </p:cNvSpPr>
                <p:nvPr/>
              </p:nvSpPr>
              <p:spPr bwMode="auto">
                <a:xfrm>
                  <a:off x="3652" y="1325"/>
                  <a:ext cx="8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B</a:t>
                  </a:r>
                  <a:endParaRPr lang="it-IT" sz="1050"/>
                </a:p>
              </p:txBody>
            </p:sp>
            <p:sp>
              <p:nvSpPr>
                <p:cNvPr id="99" name="Rectangle 59"/>
                <p:cNvSpPr>
                  <a:spLocks noChangeArrowheads="1"/>
                </p:cNvSpPr>
                <p:nvPr/>
              </p:nvSpPr>
              <p:spPr bwMode="auto">
                <a:xfrm>
                  <a:off x="3935" y="1325"/>
                  <a:ext cx="8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</a:t>
                  </a:r>
                  <a:endParaRPr lang="it-IT" sz="1050"/>
                </a:p>
              </p:txBody>
            </p:sp>
            <p:sp>
              <p:nvSpPr>
                <p:cNvPr id="100" name="Rectangle 60"/>
                <p:cNvSpPr>
                  <a:spLocks noChangeArrowheads="1"/>
                </p:cNvSpPr>
                <p:nvPr/>
              </p:nvSpPr>
              <p:spPr bwMode="auto">
                <a:xfrm>
                  <a:off x="4209" y="1325"/>
                  <a:ext cx="10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N</a:t>
                  </a:r>
                  <a:endParaRPr lang="it-IT" sz="1050"/>
                </a:p>
              </p:txBody>
            </p:sp>
            <p:sp>
              <p:nvSpPr>
                <p:cNvPr id="101" name="Rectangle 61"/>
                <p:cNvSpPr>
                  <a:spLocks noChangeArrowheads="1"/>
                </p:cNvSpPr>
                <p:nvPr/>
              </p:nvSpPr>
              <p:spPr bwMode="auto">
                <a:xfrm>
                  <a:off x="4491" y="1325"/>
                  <a:ext cx="10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O</a:t>
                  </a:r>
                  <a:endParaRPr lang="it-IT" sz="1050"/>
                </a:p>
              </p:txBody>
            </p:sp>
            <p:sp>
              <p:nvSpPr>
                <p:cNvPr id="102" name="Rectangle 62"/>
                <p:cNvSpPr>
                  <a:spLocks noChangeArrowheads="1"/>
                </p:cNvSpPr>
                <p:nvPr/>
              </p:nvSpPr>
              <p:spPr bwMode="auto">
                <a:xfrm>
                  <a:off x="4780" y="1325"/>
                  <a:ext cx="7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F</a:t>
                  </a:r>
                  <a:endParaRPr lang="it-IT" sz="1050"/>
                </a:p>
              </p:txBody>
            </p:sp>
            <p:sp>
              <p:nvSpPr>
                <p:cNvPr id="103" name="Rectangle 63"/>
                <p:cNvSpPr>
                  <a:spLocks noChangeArrowheads="1"/>
                </p:cNvSpPr>
                <p:nvPr/>
              </p:nvSpPr>
              <p:spPr bwMode="auto">
                <a:xfrm>
                  <a:off x="5047" y="1325"/>
                  <a:ext cx="17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Ne</a:t>
                  </a:r>
                  <a:endParaRPr lang="it-IT" sz="1050"/>
                </a:p>
              </p:txBody>
            </p:sp>
            <p:sp>
              <p:nvSpPr>
                <p:cNvPr id="104" name="Rectangle 64"/>
                <p:cNvSpPr>
                  <a:spLocks noChangeArrowheads="1"/>
                </p:cNvSpPr>
                <p:nvPr/>
              </p:nvSpPr>
              <p:spPr bwMode="auto">
                <a:xfrm>
                  <a:off x="395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11</a:t>
                  </a:r>
                  <a:endParaRPr lang="it-IT" sz="1050"/>
                </a:p>
              </p:txBody>
            </p:sp>
            <p:sp>
              <p:nvSpPr>
                <p:cNvPr id="105" name="Rectangle 65"/>
                <p:cNvSpPr>
                  <a:spLocks noChangeArrowheads="1"/>
                </p:cNvSpPr>
                <p:nvPr/>
              </p:nvSpPr>
              <p:spPr bwMode="auto">
                <a:xfrm>
                  <a:off x="677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12</a:t>
                  </a:r>
                  <a:endParaRPr lang="it-IT" sz="1050"/>
                </a:p>
              </p:txBody>
            </p:sp>
            <p:sp>
              <p:nvSpPr>
                <p:cNvPr id="106" name="Rectangle 66"/>
                <p:cNvSpPr>
                  <a:spLocks noChangeArrowheads="1"/>
                </p:cNvSpPr>
                <p:nvPr/>
              </p:nvSpPr>
              <p:spPr bwMode="auto">
                <a:xfrm>
                  <a:off x="3781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 dirty="0">
                      <a:solidFill>
                        <a:srgbClr val="3333CC"/>
                      </a:solidFill>
                    </a:rPr>
                    <a:t>13</a:t>
                  </a:r>
                  <a:endParaRPr lang="it-IT" sz="1050" dirty="0"/>
                </a:p>
              </p:txBody>
            </p:sp>
            <p:sp>
              <p:nvSpPr>
                <p:cNvPr id="107" name="Rectangle 67"/>
                <p:cNvSpPr>
                  <a:spLocks noChangeArrowheads="1"/>
                </p:cNvSpPr>
                <p:nvPr/>
              </p:nvSpPr>
              <p:spPr bwMode="auto">
                <a:xfrm>
                  <a:off x="4063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14</a:t>
                  </a:r>
                  <a:endParaRPr lang="it-IT" sz="1050"/>
                </a:p>
              </p:txBody>
            </p:sp>
            <p:sp>
              <p:nvSpPr>
                <p:cNvPr id="108" name="Rectangle 68"/>
                <p:cNvSpPr>
                  <a:spLocks noChangeArrowheads="1"/>
                </p:cNvSpPr>
                <p:nvPr/>
              </p:nvSpPr>
              <p:spPr bwMode="auto">
                <a:xfrm>
                  <a:off x="4345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15</a:t>
                  </a:r>
                  <a:endParaRPr lang="it-IT" sz="1050"/>
                </a:p>
              </p:txBody>
            </p:sp>
            <p:sp>
              <p:nvSpPr>
                <p:cNvPr id="109" name="Rectangle 69"/>
                <p:cNvSpPr>
                  <a:spLocks noChangeArrowheads="1"/>
                </p:cNvSpPr>
                <p:nvPr/>
              </p:nvSpPr>
              <p:spPr bwMode="auto">
                <a:xfrm>
                  <a:off x="4628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16</a:t>
                  </a:r>
                  <a:endParaRPr lang="it-IT" sz="1050"/>
                </a:p>
              </p:txBody>
            </p:sp>
            <p:sp>
              <p:nvSpPr>
                <p:cNvPr id="110" name="Rectangle 70"/>
                <p:cNvSpPr>
                  <a:spLocks noChangeArrowheads="1"/>
                </p:cNvSpPr>
                <p:nvPr/>
              </p:nvSpPr>
              <p:spPr bwMode="auto">
                <a:xfrm>
                  <a:off x="4910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17</a:t>
                  </a:r>
                  <a:endParaRPr lang="it-IT" sz="1050"/>
                </a:p>
              </p:txBody>
            </p:sp>
            <p:sp>
              <p:nvSpPr>
                <p:cNvPr id="111" name="Rectangle 71"/>
                <p:cNvSpPr>
                  <a:spLocks noChangeArrowheads="1"/>
                </p:cNvSpPr>
                <p:nvPr/>
              </p:nvSpPr>
              <p:spPr bwMode="auto">
                <a:xfrm>
                  <a:off x="5192" y="149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18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12" name="Rectangle 72"/>
                <p:cNvSpPr>
                  <a:spLocks noChangeArrowheads="1"/>
                </p:cNvSpPr>
                <p:nvPr/>
              </p:nvSpPr>
              <p:spPr bwMode="auto">
                <a:xfrm>
                  <a:off x="254" y="1600"/>
                  <a:ext cx="17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Na</a:t>
                  </a:r>
                  <a:endParaRPr lang="it-IT" sz="1050"/>
                </a:p>
              </p:txBody>
            </p:sp>
            <p:sp>
              <p:nvSpPr>
                <p:cNvPr id="113" name="Rectangle 73"/>
                <p:cNvSpPr>
                  <a:spLocks noChangeArrowheads="1"/>
                </p:cNvSpPr>
                <p:nvPr/>
              </p:nvSpPr>
              <p:spPr bwMode="auto">
                <a:xfrm>
                  <a:off x="527" y="1600"/>
                  <a:ext cx="20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Mg</a:t>
                  </a:r>
                  <a:endParaRPr lang="it-IT" sz="1050"/>
                </a:p>
              </p:txBody>
            </p:sp>
            <p:sp>
              <p:nvSpPr>
                <p:cNvPr id="114" name="Rectangle 74"/>
                <p:cNvSpPr>
                  <a:spLocks noChangeArrowheads="1"/>
                </p:cNvSpPr>
                <p:nvPr/>
              </p:nvSpPr>
              <p:spPr bwMode="auto">
                <a:xfrm>
                  <a:off x="3647" y="1600"/>
                  <a:ext cx="1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Al</a:t>
                  </a:r>
                  <a:endParaRPr lang="it-IT" sz="1050"/>
                </a:p>
              </p:txBody>
            </p:sp>
            <p:sp>
              <p:nvSpPr>
                <p:cNvPr id="115" name="Rectangle 75"/>
                <p:cNvSpPr>
                  <a:spLocks noChangeArrowheads="1"/>
                </p:cNvSpPr>
                <p:nvPr/>
              </p:nvSpPr>
              <p:spPr bwMode="auto">
                <a:xfrm>
                  <a:off x="3936" y="1600"/>
                  <a:ext cx="10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Si</a:t>
                  </a:r>
                  <a:endParaRPr lang="it-IT" sz="1050"/>
                </a:p>
              </p:txBody>
            </p:sp>
            <p:sp>
              <p:nvSpPr>
                <p:cNvPr id="116" name="Rectangle 76"/>
                <p:cNvSpPr>
                  <a:spLocks noChangeArrowheads="1"/>
                </p:cNvSpPr>
                <p:nvPr/>
              </p:nvSpPr>
              <p:spPr bwMode="auto">
                <a:xfrm>
                  <a:off x="4215" y="1600"/>
                  <a:ext cx="7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P</a:t>
                  </a:r>
                  <a:endParaRPr lang="it-IT" sz="1050"/>
                </a:p>
              </p:txBody>
            </p:sp>
            <p:sp>
              <p:nvSpPr>
                <p:cNvPr id="117" name="Rectangle 77"/>
                <p:cNvSpPr>
                  <a:spLocks noChangeArrowheads="1"/>
                </p:cNvSpPr>
                <p:nvPr/>
              </p:nvSpPr>
              <p:spPr bwMode="auto">
                <a:xfrm>
                  <a:off x="4501" y="1600"/>
                  <a:ext cx="7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S</a:t>
                  </a:r>
                  <a:endParaRPr lang="it-IT" sz="1050"/>
                </a:p>
              </p:txBody>
            </p:sp>
            <p:sp>
              <p:nvSpPr>
                <p:cNvPr id="118" name="Rectangle 78"/>
                <p:cNvSpPr>
                  <a:spLocks noChangeArrowheads="1"/>
                </p:cNvSpPr>
                <p:nvPr/>
              </p:nvSpPr>
              <p:spPr bwMode="auto">
                <a:xfrm>
                  <a:off x="4780" y="1600"/>
                  <a:ext cx="118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Cl</a:t>
                  </a:r>
                  <a:endParaRPr lang="it-IT" sz="1050"/>
                </a:p>
              </p:txBody>
            </p:sp>
            <p:sp>
              <p:nvSpPr>
                <p:cNvPr id="119" name="Rectangle 79"/>
                <p:cNvSpPr>
                  <a:spLocks noChangeArrowheads="1"/>
                </p:cNvSpPr>
                <p:nvPr/>
              </p:nvSpPr>
              <p:spPr bwMode="auto">
                <a:xfrm>
                  <a:off x="5054" y="1600"/>
                  <a:ext cx="14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Ar</a:t>
                  </a:r>
                  <a:endParaRPr lang="it-IT" sz="1050"/>
                </a:p>
              </p:txBody>
            </p:sp>
            <p:sp>
              <p:nvSpPr>
                <p:cNvPr id="120" name="Rectangle 80"/>
                <p:cNvSpPr>
                  <a:spLocks noChangeArrowheads="1"/>
                </p:cNvSpPr>
                <p:nvPr/>
              </p:nvSpPr>
              <p:spPr bwMode="auto">
                <a:xfrm>
                  <a:off x="395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19</a:t>
                  </a:r>
                  <a:endParaRPr lang="it-IT" sz="1050"/>
                </a:p>
              </p:txBody>
            </p:sp>
            <p:sp>
              <p:nvSpPr>
                <p:cNvPr id="121" name="Rectangle 81"/>
                <p:cNvSpPr>
                  <a:spLocks noChangeArrowheads="1"/>
                </p:cNvSpPr>
                <p:nvPr/>
              </p:nvSpPr>
              <p:spPr bwMode="auto">
                <a:xfrm>
                  <a:off x="677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20</a:t>
                  </a:r>
                  <a:endParaRPr lang="it-IT" sz="1050"/>
                </a:p>
              </p:txBody>
            </p:sp>
            <p:sp>
              <p:nvSpPr>
                <p:cNvPr id="122" name="Rectangle 82"/>
                <p:cNvSpPr>
                  <a:spLocks noChangeArrowheads="1"/>
                </p:cNvSpPr>
                <p:nvPr/>
              </p:nvSpPr>
              <p:spPr bwMode="auto">
                <a:xfrm>
                  <a:off x="959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21</a:t>
                  </a:r>
                  <a:endParaRPr lang="it-IT" sz="1050"/>
                </a:p>
              </p:txBody>
            </p:sp>
            <p:sp>
              <p:nvSpPr>
                <p:cNvPr id="123" name="Rectangle 83"/>
                <p:cNvSpPr>
                  <a:spLocks noChangeArrowheads="1"/>
                </p:cNvSpPr>
                <p:nvPr/>
              </p:nvSpPr>
              <p:spPr bwMode="auto">
                <a:xfrm>
                  <a:off x="1242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22</a:t>
                  </a:r>
                  <a:endParaRPr lang="it-IT" sz="1050"/>
                </a:p>
              </p:txBody>
            </p:sp>
            <p:sp>
              <p:nvSpPr>
                <p:cNvPr id="124" name="Rectangle 84"/>
                <p:cNvSpPr>
                  <a:spLocks noChangeArrowheads="1"/>
                </p:cNvSpPr>
                <p:nvPr/>
              </p:nvSpPr>
              <p:spPr bwMode="auto">
                <a:xfrm>
                  <a:off x="1524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23</a:t>
                  </a:r>
                  <a:endParaRPr lang="it-IT" sz="1050"/>
                </a:p>
              </p:txBody>
            </p:sp>
            <p:sp>
              <p:nvSpPr>
                <p:cNvPr id="125" name="Rectangle 85"/>
                <p:cNvSpPr>
                  <a:spLocks noChangeArrowheads="1"/>
                </p:cNvSpPr>
                <p:nvPr/>
              </p:nvSpPr>
              <p:spPr bwMode="auto">
                <a:xfrm>
                  <a:off x="1806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24</a:t>
                  </a:r>
                  <a:endParaRPr lang="it-IT" sz="1050"/>
                </a:p>
              </p:txBody>
            </p:sp>
            <p:sp>
              <p:nvSpPr>
                <p:cNvPr id="126" name="Rectangle 86"/>
                <p:cNvSpPr>
                  <a:spLocks noChangeArrowheads="1"/>
                </p:cNvSpPr>
                <p:nvPr/>
              </p:nvSpPr>
              <p:spPr bwMode="auto">
                <a:xfrm>
                  <a:off x="2088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25</a:t>
                  </a:r>
                  <a:endParaRPr lang="it-IT" sz="1050"/>
                </a:p>
              </p:txBody>
            </p:sp>
            <p:sp>
              <p:nvSpPr>
                <p:cNvPr id="127" name="Rectangle 87"/>
                <p:cNvSpPr>
                  <a:spLocks noChangeArrowheads="1"/>
                </p:cNvSpPr>
                <p:nvPr/>
              </p:nvSpPr>
              <p:spPr bwMode="auto">
                <a:xfrm>
                  <a:off x="2370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26</a:t>
                  </a:r>
                  <a:endParaRPr lang="it-IT" sz="1050"/>
                </a:p>
              </p:txBody>
            </p:sp>
            <p:sp>
              <p:nvSpPr>
                <p:cNvPr id="128" name="Rectangle 88"/>
                <p:cNvSpPr>
                  <a:spLocks noChangeArrowheads="1"/>
                </p:cNvSpPr>
                <p:nvPr/>
              </p:nvSpPr>
              <p:spPr bwMode="auto">
                <a:xfrm>
                  <a:off x="2652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 dirty="0">
                      <a:solidFill>
                        <a:srgbClr val="3333CC"/>
                      </a:solidFill>
                    </a:rPr>
                    <a:t>27</a:t>
                  </a:r>
                  <a:endParaRPr lang="it-IT" sz="1050" dirty="0"/>
                </a:p>
              </p:txBody>
            </p:sp>
            <p:sp>
              <p:nvSpPr>
                <p:cNvPr id="129" name="Rectangle 89"/>
                <p:cNvSpPr>
                  <a:spLocks noChangeArrowheads="1"/>
                </p:cNvSpPr>
                <p:nvPr/>
              </p:nvSpPr>
              <p:spPr bwMode="auto">
                <a:xfrm>
                  <a:off x="2935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28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0" name="Rectangle 90"/>
                <p:cNvSpPr>
                  <a:spLocks noChangeArrowheads="1"/>
                </p:cNvSpPr>
                <p:nvPr/>
              </p:nvSpPr>
              <p:spPr bwMode="auto">
                <a:xfrm>
                  <a:off x="3217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29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1" name="Rectangle 91"/>
                <p:cNvSpPr>
                  <a:spLocks noChangeArrowheads="1"/>
                </p:cNvSpPr>
                <p:nvPr/>
              </p:nvSpPr>
              <p:spPr bwMode="auto">
                <a:xfrm>
                  <a:off x="3499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30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2" name="Rectangle 92"/>
                <p:cNvSpPr>
                  <a:spLocks noChangeArrowheads="1"/>
                </p:cNvSpPr>
                <p:nvPr/>
              </p:nvSpPr>
              <p:spPr bwMode="auto">
                <a:xfrm>
                  <a:off x="3781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31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3" name="Rectangle 93"/>
                <p:cNvSpPr>
                  <a:spLocks noChangeArrowheads="1"/>
                </p:cNvSpPr>
                <p:nvPr/>
              </p:nvSpPr>
              <p:spPr bwMode="auto">
                <a:xfrm>
                  <a:off x="4063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32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4" name="Rectangle 94"/>
                <p:cNvSpPr>
                  <a:spLocks noChangeArrowheads="1"/>
                </p:cNvSpPr>
                <p:nvPr/>
              </p:nvSpPr>
              <p:spPr bwMode="auto">
                <a:xfrm>
                  <a:off x="4345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33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5" name="Rectangle 95"/>
                <p:cNvSpPr>
                  <a:spLocks noChangeArrowheads="1"/>
                </p:cNvSpPr>
                <p:nvPr/>
              </p:nvSpPr>
              <p:spPr bwMode="auto">
                <a:xfrm>
                  <a:off x="4628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34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6" name="Rectangle 96"/>
                <p:cNvSpPr>
                  <a:spLocks noChangeArrowheads="1"/>
                </p:cNvSpPr>
                <p:nvPr/>
              </p:nvSpPr>
              <p:spPr bwMode="auto">
                <a:xfrm>
                  <a:off x="4910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35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7" name="Rectangle 97"/>
                <p:cNvSpPr>
                  <a:spLocks noChangeArrowheads="1"/>
                </p:cNvSpPr>
                <p:nvPr/>
              </p:nvSpPr>
              <p:spPr bwMode="auto">
                <a:xfrm>
                  <a:off x="5192" y="176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36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38" name="Rectangle 98"/>
                <p:cNvSpPr>
                  <a:spLocks noChangeArrowheads="1"/>
                </p:cNvSpPr>
                <p:nvPr/>
              </p:nvSpPr>
              <p:spPr bwMode="auto">
                <a:xfrm>
                  <a:off x="267" y="1875"/>
                  <a:ext cx="8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K</a:t>
                  </a:r>
                  <a:endParaRPr lang="it-IT" sz="1050"/>
                </a:p>
              </p:txBody>
            </p:sp>
            <p:sp>
              <p:nvSpPr>
                <p:cNvPr id="139" name="Rectangle 99"/>
                <p:cNvSpPr>
                  <a:spLocks noChangeArrowheads="1"/>
                </p:cNvSpPr>
                <p:nvPr/>
              </p:nvSpPr>
              <p:spPr bwMode="auto">
                <a:xfrm>
                  <a:off x="542" y="1875"/>
                  <a:ext cx="15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Ca</a:t>
                  </a:r>
                  <a:endParaRPr lang="it-IT" sz="1050"/>
                </a:p>
              </p:txBody>
            </p:sp>
            <p:sp>
              <p:nvSpPr>
                <p:cNvPr id="140" name="Rectangle 100"/>
                <p:cNvSpPr>
                  <a:spLocks noChangeArrowheads="1"/>
                </p:cNvSpPr>
                <p:nvPr/>
              </p:nvSpPr>
              <p:spPr bwMode="auto">
                <a:xfrm>
                  <a:off x="831" y="1875"/>
                  <a:ext cx="1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Sc</a:t>
                  </a:r>
                  <a:endParaRPr lang="it-IT" sz="1050"/>
                </a:p>
              </p:txBody>
            </p:sp>
            <p:sp>
              <p:nvSpPr>
                <p:cNvPr id="141" name="Rectangle 101"/>
                <p:cNvSpPr>
                  <a:spLocks noChangeArrowheads="1"/>
                </p:cNvSpPr>
                <p:nvPr/>
              </p:nvSpPr>
              <p:spPr bwMode="auto">
                <a:xfrm>
                  <a:off x="1109" y="1875"/>
                  <a:ext cx="11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Ti</a:t>
                  </a:r>
                  <a:endParaRPr lang="it-IT" sz="1050"/>
                </a:p>
              </p:txBody>
            </p:sp>
            <p:sp>
              <p:nvSpPr>
                <p:cNvPr id="142" name="Rectangle 102"/>
                <p:cNvSpPr>
                  <a:spLocks noChangeArrowheads="1"/>
                </p:cNvSpPr>
                <p:nvPr/>
              </p:nvSpPr>
              <p:spPr bwMode="auto">
                <a:xfrm>
                  <a:off x="1389" y="1875"/>
                  <a:ext cx="8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V</a:t>
                  </a:r>
                  <a:endParaRPr lang="it-IT" sz="1050"/>
                </a:p>
              </p:txBody>
            </p:sp>
            <p:sp>
              <p:nvSpPr>
                <p:cNvPr id="143" name="Rectangle 103"/>
                <p:cNvSpPr>
                  <a:spLocks noChangeArrowheads="1"/>
                </p:cNvSpPr>
                <p:nvPr/>
              </p:nvSpPr>
              <p:spPr bwMode="auto">
                <a:xfrm>
                  <a:off x="1672" y="1875"/>
                  <a:ext cx="13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Cr</a:t>
                  </a:r>
                  <a:endParaRPr lang="it-IT" sz="1050"/>
                </a:p>
              </p:txBody>
            </p:sp>
            <p:sp>
              <p:nvSpPr>
                <p:cNvPr id="144" name="Rectangle 104"/>
                <p:cNvSpPr>
                  <a:spLocks noChangeArrowheads="1"/>
                </p:cNvSpPr>
                <p:nvPr/>
              </p:nvSpPr>
              <p:spPr bwMode="auto">
                <a:xfrm>
                  <a:off x="1934" y="1875"/>
                  <a:ext cx="21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Mn</a:t>
                  </a:r>
                  <a:endParaRPr lang="it-IT" sz="1050"/>
                </a:p>
              </p:txBody>
            </p:sp>
            <p:sp>
              <p:nvSpPr>
                <p:cNvPr id="145" name="Rectangle 105"/>
                <p:cNvSpPr>
                  <a:spLocks noChangeArrowheads="1"/>
                </p:cNvSpPr>
                <p:nvPr/>
              </p:nvSpPr>
              <p:spPr bwMode="auto">
                <a:xfrm>
                  <a:off x="2234" y="1875"/>
                  <a:ext cx="15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 dirty="0">
                      <a:solidFill>
                        <a:srgbClr val="3333CC"/>
                      </a:solidFill>
                    </a:rPr>
                    <a:t>Fe</a:t>
                  </a:r>
                  <a:endParaRPr lang="it-IT" sz="1050" dirty="0"/>
                </a:p>
              </p:txBody>
            </p:sp>
            <p:sp>
              <p:nvSpPr>
                <p:cNvPr id="146" name="Rectangle 106"/>
                <p:cNvSpPr>
                  <a:spLocks noChangeArrowheads="1"/>
                </p:cNvSpPr>
                <p:nvPr/>
              </p:nvSpPr>
              <p:spPr bwMode="auto">
                <a:xfrm>
                  <a:off x="2518" y="1875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Co</a:t>
                  </a:r>
                  <a:endParaRPr lang="it-IT" sz="1050"/>
                </a:p>
              </p:txBody>
            </p:sp>
            <p:sp>
              <p:nvSpPr>
                <p:cNvPr id="147" name="Rectangle 107"/>
                <p:cNvSpPr>
                  <a:spLocks noChangeArrowheads="1"/>
                </p:cNvSpPr>
                <p:nvPr/>
              </p:nvSpPr>
              <p:spPr bwMode="auto">
                <a:xfrm>
                  <a:off x="2795" y="1875"/>
                  <a:ext cx="13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Ni</a:t>
                  </a:r>
                </a:p>
              </p:txBody>
            </p:sp>
            <p:sp>
              <p:nvSpPr>
                <p:cNvPr id="148" name="Rectangle 108"/>
                <p:cNvSpPr>
                  <a:spLocks noChangeArrowheads="1"/>
                </p:cNvSpPr>
                <p:nvPr/>
              </p:nvSpPr>
              <p:spPr bwMode="auto">
                <a:xfrm>
                  <a:off x="3083" y="1875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Cu</a:t>
                  </a:r>
                </a:p>
              </p:txBody>
            </p:sp>
            <p:sp>
              <p:nvSpPr>
                <p:cNvPr id="149" name="Rectangle 109"/>
                <p:cNvSpPr>
                  <a:spLocks noChangeArrowheads="1"/>
                </p:cNvSpPr>
                <p:nvPr/>
              </p:nvSpPr>
              <p:spPr bwMode="auto">
                <a:xfrm>
                  <a:off x="3363" y="1875"/>
                  <a:ext cx="15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Zn</a:t>
                  </a:r>
                </a:p>
              </p:txBody>
            </p:sp>
            <p:sp>
              <p:nvSpPr>
                <p:cNvPr id="150" name="Rectangle 110"/>
                <p:cNvSpPr>
                  <a:spLocks noChangeArrowheads="1"/>
                </p:cNvSpPr>
                <p:nvPr/>
              </p:nvSpPr>
              <p:spPr bwMode="auto">
                <a:xfrm>
                  <a:off x="3643" y="1875"/>
                  <a:ext cx="17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Ga</a:t>
                  </a:r>
                </a:p>
              </p:txBody>
            </p:sp>
            <p:sp>
              <p:nvSpPr>
                <p:cNvPr id="151" name="Rectangle 111"/>
                <p:cNvSpPr>
                  <a:spLocks noChangeArrowheads="1"/>
                </p:cNvSpPr>
                <p:nvPr/>
              </p:nvSpPr>
              <p:spPr bwMode="auto">
                <a:xfrm>
                  <a:off x="3923" y="1875"/>
                  <a:ext cx="17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Ge</a:t>
                  </a:r>
                </a:p>
              </p:txBody>
            </p:sp>
            <p:sp>
              <p:nvSpPr>
                <p:cNvPr id="152" name="Rectangle 112"/>
                <p:cNvSpPr>
                  <a:spLocks noChangeArrowheads="1"/>
                </p:cNvSpPr>
                <p:nvPr/>
              </p:nvSpPr>
              <p:spPr bwMode="auto">
                <a:xfrm>
                  <a:off x="4214" y="1875"/>
                  <a:ext cx="15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As</a:t>
                  </a:r>
                </a:p>
              </p:txBody>
            </p:sp>
            <p:sp>
              <p:nvSpPr>
                <p:cNvPr id="153" name="Rectangle 113"/>
                <p:cNvSpPr>
                  <a:spLocks noChangeArrowheads="1"/>
                </p:cNvSpPr>
                <p:nvPr/>
              </p:nvSpPr>
              <p:spPr bwMode="auto">
                <a:xfrm>
                  <a:off x="4494" y="1875"/>
                  <a:ext cx="15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Se</a:t>
                  </a:r>
                </a:p>
              </p:txBody>
            </p:sp>
            <p:sp>
              <p:nvSpPr>
                <p:cNvPr id="154" name="Rectangle 114"/>
                <p:cNvSpPr>
                  <a:spLocks noChangeArrowheads="1"/>
                </p:cNvSpPr>
                <p:nvPr/>
              </p:nvSpPr>
              <p:spPr bwMode="auto">
                <a:xfrm>
                  <a:off x="4776" y="1875"/>
                  <a:ext cx="1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Br</a:t>
                  </a:r>
                </a:p>
              </p:txBody>
            </p:sp>
            <p:sp>
              <p:nvSpPr>
                <p:cNvPr id="155" name="Rectangle 115"/>
                <p:cNvSpPr>
                  <a:spLocks noChangeArrowheads="1"/>
                </p:cNvSpPr>
                <p:nvPr/>
              </p:nvSpPr>
              <p:spPr bwMode="auto">
                <a:xfrm>
                  <a:off x="5059" y="1875"/>
                  <a:ext cx="13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Kr</a:t>
                  </a:r>
                </a:p>
              </p:txBody>
            </p:sp>
            <p:sp>
              <p:nvSpPr>
                <p:cNvPr id="156" name="Rectangle 116"/>
                <p:cNvSpPr>
                  <a:spLocks noChangeArrowheads="1"/>
                </p:cNvSpPr>
                <p:nvPr/>
              </p:nvSpPr>
              <p:spPr bwMode="auto">
                <a:xfrm>
                  <a:off x="395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37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7" name="Rectangle 117"/>
                <p:cNvSpPr>
                  <a:spLocks noChangeArrowheads="1"/>
                </p:cNvSpPr>
                <p:nvPr/>
              </p:nvSpPr>
              <p:spPr bwMode="auto">
                <a:xfrm>
                  <a:off x="677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38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8" name="Rectangle 118"/>
                <p:cNvSpPr>
                  <a:spLocks noChangeArrowheads="1"/>
                </p:cNvSpPr>
                <p:nvPr/>
              </p:nvSpPr>
              <p:spPr bwMode="auto">
                <a:xfrm>
                  <a:off x="959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39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9" name="Rectangle 119"/>
                <p:cNvSpPr>
                  <a:spLocks noChangeArrowheads="1"/>
                </p:cNvSpPr>
                <p:nvPr/>
              </p:nvSpPr>
              <p:spPr bwMode="auto">
                <a:xfrm>
                  <a:off x="1242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40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0" name="Rectangle 120"/>
                <p:cNvSpPr>
                  <a:spLocks noChangeArrowheads="1"/>
                </p:cNvSpPr>
                <p:nvPr/>
              </p:nvSpPr>
              <p:spPr bwMode="auto">
                <a:xfrm>
                  <a:off x="1524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41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806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42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2" name="Rectangle 122"/>
                <p:cNvSpPr>
                  <a:spLocks noChangeArrowheads="1"/>
                </p:cNvSpPr>
                <p:nvPr/>
              </p:nvSpPr>
              <p:spPr bwMode="auto">
                <a:xfrm>
                  <a:off x="2088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43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3" name="Rectangle 123"/>
                <p:cNvSpPr>
                  <a:spLocks noChangeArrowheads="1"/>
                </p:cNvSpPr>
                <p:nvPr/>
              </p:nvSpPr>
              <p:spPr bwMode="auto">
                <a:xfrm>
                  <a:off x="2370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44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4" name="Rectangle 124"/>
                <p:cNvSpPr>
                  <a:spLocks noChangeArrowheads="1"/>
                </p:cNvSpPr>
                <p:nvPr/>
              </p:nvSpPr>
              <p:spPr bwMode="auto">
                <a:xfrm>
                  <a:off x="2652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45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5" name="Rectangle 125"/>
                <p:cNvSpPr>
                  <a:spLocks noChangeArrowheads="1"/>
                </p:cNvSpPr>
                <p:nvPr/>
              </p:nvSpPr>
              <p:spPr bwMode="auto">
                <a:xfrm>
                  <a:off x="2935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46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6" name="Rectangle 126"/>
                <p:cNvSpPr>
                  <a:spLocks noChangeArrowheads="1"/>
                </p:cNvSpPr>
                <p:nvPr/>
              </p:nvSpPr>
              <p:spPr bwMode="auto">
                <a:xfrm>
                  <a:off x="3217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47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7" name="Rectangle 127"/>
                <p:cNvSpPr>
                  <a:spLocks noChangeArrowheads="1"/>
                </p:cNvSpPr>
                <p:nvPr/>
              </p:nvSpPr>
              <p:spPr bwMode="auto">
                <a:xfrm>
                  <a:off x="3499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48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8" name="Rectangle 128"/>
                <p:cNvSpPr>
                  <a:spLocks noChangeArrowheads="1"/>
                </p:cNvSpPr>
                <p:nvPr/>
              </p:nvSpPr>
              <p:spPr bwMode="auto">
                <a:xfrm>
                  <a:off x="3781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49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69" name="Rectangle 129"/>
                <p:cNvSpPr>
                  <a:spLocks noChangeArrowheads="1"/>
                </p:cNvSpPr>
                <p:nvPr/>
              </p:nvSpPr>
              <p:spPr bwMode="auto">
                <a:xfrm>
                  <a:off x="4063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50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0" name="Rectangle 130"/>
                <p:cNvSpPr>
                  <a:spLocks noChangeArrowheads="1"/>
                </p:cNvSpPr>
                <p:nvPr/>
              </p:nvSpPr>
              <p:spPr bwMode="auto">
                <a:xfrm>
                  <a:off x="4345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51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1" name="Rectangle 131"/>
                <p:cNvSpPr>
                  <a:spLocks noChangeArrowheads="1"/>
                </p:cNvSpPr>
                <p:nvPr/>
              </p:nvSpPr>
              <p:spPr bwMode="auto">
                <a:xfrm>
                  <a:off x="4628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52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2" name="Rectangle 132"/>
                <p:cNvSpPr>
                  <a:spLocks noChangeArrowheads="1"/>
                </p:cNvSpPr>
                <p:nvPr/>
              </p:nvSpPr>
              <p:spPr bwMode="auto">
                <a:xfrm>
                  <a:off x="4910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53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3" name="Rectangle 133"/>
                <p:cNvSpPr>
                  <a:spLocks noChangeArrowheads="1"/>
                </p:cNvSpPr>
                <p:nvPr/>
              </p:nvSpPr>
              <p:spPr bwMode="auto">
                <a:xfrm>
                  <a:off x="5192" y="2040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54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4" name="Rectangle 134"/>
                <p:cNvSpPr>
                  <a:spLocks noChangeArrowheads="1"/>
                </p:cNvSpPr>
                <p:nvPr/>
              </p:nvSpPr>
              <p:spPr bwMode="auto">
                <a:xfrm>
                  <a:off x="260" y="2151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Rb</a:t>
                  </a:r>
                </a:p>
              </p:txBody>
            </p:sp>
            <p:sp>
              <p:nvSpPr>
                <p:cNvPr id="175" name="Rectangle 135"/>
                <p:cNvSpPr>
                  <a:spLocks noChangeArrowheads="1"/>
                </p:cNvSpPr>
                <p:nvPr/>
              </p:nvSpPr>
              <p:spPr bwMode="auto">
                <a:xfrm>
                  <a:off x="546" y="2151"/>
                  <a:ext cx="1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Sr</a:t>
                  </a:r>
                </a:p>
              </p:txBody>
            </p:sp>
            <p:sp>
              <p:nvSpPr>
                <p:cNvPr id="176" name="Rectangle 136"/>
                <p:cNvSpPr>
                  <a:spLocks noChangeArrowheads="1"/>
                </p:cNvSpPr>
                <p:nvPr/>
              </p:nvSpPr>
              <p:spPr bwMode="auto">
                <a:xfrm>
                  <a:off x="833" y="2151"/>
                  <a:ext cx="7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Y</a:t>
                  </a:r>
                </a:p>
              </p:txBody>
            </p:sp>
            <p:sp>
              <p:nvSpPr>
                <p:cNvPr id="177" name="Rectangle 137"/>
                <p:cNvSpPr>
                  <a:spLocks noChangeArrowheads="1"/>
                </p:cNvSpPr>
                <p:nvPr/>
              </p:nvSpPr>
              <p:spPr bwMode="auto">
                <a:xfrm>
                  <a:off x="1107" y="2151"/>
                  <a:ext cx="1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Zr</a:t>
                  </a:r>
                </a:p>
              </p:txBody>
            </p:sp>
            <p:sp>
              <p:nvSpPr>
                <p:cNvPr id="178" name="Rectangle 138"/>
                <p:cNvSpPr>
                  <a:spLocks noChangeArrowheads="1"/>
                </p:cNvSpPr>
                <p:nvPr/>
              </p:nvSpPr>
              <p:spPr bwMode="auto">
                <a:xfrm>
                  <a:off x="1379" y="2151"/>
                  <a:ext cx="18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Nb</a:t>
                  </a:r>
                </a:p>
              </p:txBody>
            </p:sp>
            <p:sp>
              <p:nvSpPr>
                <p:cNvPr id="179" name="Rectangle 139"/>
                <p:cNvSpPr>
                  <a:spLocks noChangeArrowheads="1"/>
                </p:cNvSpPr>
                <p:nvPr/>
              </p:nvSpPr>
              <p:spPr bwMode="auto">
                <a:xfrm>
                  <a:off x="1651" y="2151"/>
                  <a:ext cx="21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Mo</a:t>
                  </a:r>
                </a:p>
              </p:txBody>
            </p:sp>
            <p:sp>
              <p:nvSpPr>
                <p:cNvPr id="180" name="Rectangle 140"/>
                <p:cNvSpPr>
                  <a:spLocks noChangeArrowheads="1"/>
                </p:cNvSpPr>
                <p:nvPr/>
              </p:nvSpPr>
              <p:spPr bwMode="auto">
                <a:xfrm>
                  <a:off x="1956" y="2151"/>
                  <a:ext cx="14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Tc</a:t>
                  </a:r>
                </a:p>
              </p:txBody>
            </p:sp>
            <p:sp>
              <p:nvSpPr>
                <p:cNvPr id="181" name="Rectangle 141"/>
                <p:cNvSpPr>
                  <a:spLocks noChangeArrowheads="1"/>
                </p:cNvSpPr>
                <p:nvPr/>
              </p:nvSpPr>
              <p:spPr bwMode="auto">
                <a:xfrm>
                  <a:off x="2235" y="2151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Ru</a:t>
                  </a:r>
                </a:p>
              </p:txBody>
            </p:sp>
            <p:sp>
              <p:nvSpPr>
                <p:cNvPr id="182" name="Rectangle 142"/>
                <p:cNvSpPr>
                  <a:spLocks noChangeArrowheads="1"/>
                </p:cNvSpPr>
                <p:nvPr/>
              </p:nvSpPr>
              <p:spPr bwMode="auto">
                <a:xfrm>
                  <a:off x="2517" y="2151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Rh</a:t>
                  </a:r>
                </a:p>
              </p:txBody>
            </p:sp>
            <p:sp>
              <p:nvSpPr>
                <p:cNvPr id="183" name="Rectangle 143"/>
                <p:cNvSpPr>
                  <a:spLocks noChangeArrowheads="1"/>
                </p:cNvSpPr>
                <p:nvPr/>
              </p:nvSpPr>
              <p:spPr bwMode="auto">
                <a:xfrm>
                  <a:off x="2799" y="2151"/>
                  <a:ext cx="16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Pd</a:t>
                  </a:r>
                </a:p>
              </p:txBody>
            </p:sp>
            <p:sp>
              <p:nvSpPr>
                <p:cNvPr id="184" name="Rectangle 144"/>
                <p:cNvSpPr>
                  <a:spLocks noChangeArrowheads="1"/>
                </p:cNvSpPr>
                <p:nvPr/>
              </p:nvSpPr>
              <p:spPr bwMode="auto">
                <a:xfrm>
                  <a:off x="3081" y="2151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Ag</a:t>
                  </a:r>
                </a:p>
              </p:txBody>
            </p:sp>
            <p:sp>
              <p:nvSpPr>
                <p:cNvPr id="185" name="Rectangle 145"/>
                <p:cNvSpPr>
                  <a:spLocks noChangeArrowheads="1"/>
                </p:cNvSpPr>
                <p:nvPr/>
              </p:nvSpPr>
              <p:spPr bwMode="auto">
                <a:xfrm>
                  <a:off x="3365" y="2151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Cd</a:t>
                  </a:r>
                </a:p>
              </p:txBody>
            </p:sp>
            <p:sp>
              <p:nvSpPr>
                <p:cNvPr id="186" name="Rectangle 146"/>
                <p:cNvSpPr>
                  <a:spLocks noChangeArrowheads="1"/>
                </p:cNvSpPr>
                <p:nvPr/>
              </p:nvSpPr>
              <p:spPr bwMode="auto">
                <a:xfrm>
                  <a:off x="3644" y="2151"/>
                  <a:ext cx="12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In</a:t>
                  </a:r>
                </a:p>
              </p:txBody>
            </p:sp>
            <p:sp>
              <p:nvSpPr>
                <p:cNvPr id="187" name="Rectangle 147"/>
                <p:cNvSpPr>
                  <a:spLocks noChangeArrowheads="1"/>
                </p:cNvSpPr>
                <p:nvPr/>
              </p:nvSpPr>
              <p:spPr bwMode="auto">
                <a:xfrm>
                  <a:off x="3932" y="2151"/>
                  <a:ext cx="15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Sn</a:t>
                  </a:r>
                </a:p>
              </p:txBody>
            </p:sp>
            <p:sp>
              <p:nvSpPr>
                <p:cNvPr id="188" name="Rectangle 148"/>
                <p:cNvSpPr>
                  <a:spLocks noChangeArrowheads="1"/>
                </p:cNvSpPr>
                <p:nvPr/>
              </p:nvSpPr>
              <p:spPr bwMode="auto">
                <a:xfrm>
                  <a:off x="4214" y="2151"/>
                  <a:ext cx="15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Sb</a:t>
                  </a:r>
                </a:p>
              </p:txBody>
            </p:sp>
            <p:sp>
              <p:nvSpPr>
                <p:cNvPr id="189" name="Rectangle 149"/>
                <p:cNvSpPr>
                  <a:spLocks noChangeArrowheads="1"/>
                </p:cNvSpPr>
                <p:nvPr/>
              </p:nvSpPr>
              <p:spPr bwMode="auto">
                <a:xfrm>
                  <a:off x="4490" y="2151"/>
                  <a:ext cx="15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Te</a:t>
                  </a:r>
                </a:p>
              </p:txBody>
            </p:sp>
            <p:sp>
              <p:nvSpPr>
                <p:cNvPr id="190" name="Rectangle 150"/>
                <p:cNvSpPr>
                  <a:spLocks noChangeArrowheads="1"/>
                </p:cNvSpPr>
                <p:nvPr/>
              </p:nvSpPr>
              <p:spPr bwMode="auto">
                <a:xfrm>
                  <a:off x="4779" y="2151"/>
                  <a:ext cx="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I</a:t>
                  </a:r>
                </a:p>
              </p:txBody>
            </p:sp>
            <p:sp>
              <p:nvSpPr>
                <p:cNvPr id="191" name="Rectangle 151"/>
                <p:cNvSpPr>
                  <a:spLocks noChangeArrowheads="1"/>
                </p:cNvSpPr>
                <p:nvPr/>
              </p:nvSpPr>
              <p:spPr bwMode="auto">
                <a:xfrm>
                  <a:off x="5054" y="2151"/>
                  <a:ext cx="15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Xe</a:t>
                  </a:r>
                </a:p>
              </p:txBody>
            </p:sp>
            <p:sp>
              <p:nvSpPr>
                <p:cNvPr id="19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95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55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93" name="Rectangle 153"/>
                <p:cNvSpPr>
                  <a:spLocks noChangeArrowheads="1"/>
                </p:cNvSpPr>
                <p:nvPr/>
              </p:nvSpPr>
              <p:spPr bwMode="auto">
                <a:xfrm>
                  <a:off x="677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56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94" name="Rectangle 154"/>
                <p:cNvSpPr>
                  <a:spLocks noChangeArrowheads="1"/>
                </p:cNvSpPr>
                <p:nvPr/>
              </p:nvSpPr>
              <p:spPr bwMode="auto">
                <a:xfrm>
                  <a:off x="959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FF3300"/>
                      </a:solidFill>
                    </a:rPr>
                    <a:t>57</a:t>
                  </a:r>
                  <a:endParaRPr lang="it-IT" sz="105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95" name="Rectangle 155"/>
                <p:cNvSpPr>
                  <a:spLocks noChangeArrowheads="1"/>
                </p:cNvSpPr>
                <p:nvPr/>
              </p:nvSpPr>
              <p:spPr bwMode="auto">
                <a:xfrm>
                  <a:off x="1242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72</a:t>
                  </a:r>
                  <a:endParaRPr lang="it-IT" sz="1050"/>
                </a:p>
              </p:txBody>
            </p:sp>
            <p:sp>
              <p:nvSpPr>
                <p:cNvPr id="196" name="Rectangle 156"/>
                <p:cNvSpPr>
                  <a:spLocks noChangeArrowheads="1"/>
                </p:cNvSpPr>
                <p:nvPr/>
              </p:nvSpPr>
              <p:spPr bwMode="auto">
                <a:xfrm>
                  <a:off x="1524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73</a:t>
                  </a:r>
                  <a:endParaRPr lang="it-IT" sz="1050"/>
                </a:p>
              </p:txBody>
            </p:sp>
            <p:sp>
              <p:nvSpPr>
                <p:cNvPr id="197" name="Rectangle 157"/>
                <p:cNvSpPr>
                  <a:spLocks noChangeArrowheads="1"/>
                </p:cNvSpPr>
                <p:nvPr/>
              </p:nvSpPr>
              <p:spPr bwMode="auto">
                <a:xfrm>
                  <a:off x="1806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74</a:t>
                  </a:r>
                  <a:endParaRPr lang="it-IT" sz="1050"/>
                </a:p>
              </p:txBody>
            </p:sp>
            <p:sp>
              <p:nvSpPr>
                <p:cNvPr id="198" name="Rectangle 158"/>
                <p:cNvSpPr>
                  <a:spLocks noChangeArrowheads="1"/>
                </p:cNvSpPr>
                <p:nvPr/>
              </p:nvSpPr>
              <p:spPr bwMode="auto">
                <a:xfrm>
                  <a:off x="2088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75</a:t>
                  </a:r>
                  <a:endParaRPr lang="it-IT" sz="1050"/>
                </a:p>
              </p:txBody>
            </p:sp>
            <p:sp>
              <p:nvSpPr>
                <p:cNvPr id="199" name="Rectangle 159"/>
                <p:cNvSpPr>
                  <a:spLocks noChangeArrowheads="1"/>
                </p:cNvSpPr>
                <p:nvPr/>
              </p:nvSpPr>
              <p:spPr bwMode="auto">
                <a:xfrm>
                  <a:off x="2370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76</a:t>
                  </a:r>
                  <a:endParaRPr lang="it-IT" sz="1050"/>
                </a:p>
              </p:txBody>
            </p:sp>
            <p:sp>
              <p:nvSpPr>
                <p:cNvPr id="200" name="Rectangle 160"/>
                <p:cNvSpPr>
                  <a:spLocks noChangeArrowheads="1"/>
                </p:cNvSpPr>
                <p:nvPr/>
              </p:nvSpPr>
              <p:spPr bwMode="auto">
                <a:xfrm>
                  <a:off x="2652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77</a:t>
                  </a:r>
                  <a:endParaRPr lang="it-IT" sz="1050"/>
                </a:p>
              </p:txBody>
            </p:sp>
            <p:sp>
              <p:nvSpPr>
                <p:cNvPr id="201" name="Rectangle 161"/>
                <p:cNvSpPr>
                  <a:spLocks noChangeArrowheads="1"/>
                </p:cNvSpPr>
                <p:nvPr/>
              </p:nvSpPr>
              <p:spPr bwMode="auto">
                <a:xfrm>
                  <a:off x="2935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78</a:t>
                  </a:r>
                  <a:endParaRPr lang="it-IT" sz="1050"/>
                </a:p>
              </p:txBody>
            </p:sp>
            <p:sp>
              <p:nvSpPr>
                <p:cNvPr id="202" name="Rectangle 162"/>
                <p:cNvSpPr>
                  <a:spLocks noChangeArrowheads="1"/>
                </p:cNvSpPr>
                <p:nvPr/>
              </p:nvSpPr>
              <p:spPr bwMode="auto">
                <a:xfrm>
                  <a:off x="3217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79</a:t>
                  </a:r>
                  <a:endParaRPr lang="it-IT" sz="1050"/>
                </a:p>
              </p:txBody>
            </p:sp>
            <p:sp>
              <p:nvSpPr>
                <p:cNvPr id="203" name="Rectangle 163"/>
                <p:cNvSpPr>
                  <a:spLocks noChangeArrowheads="1"/>
                </p:cNvSpPr>
                <p:nvPr/>
              </p:nvSpPr>
              <p:spPr bwMode="auto">
                <a:xfrm>
                  <a:off x="3499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80</a:t>
                  </a:r>
                  <a:endParaRPr lang="it-IT" sz="1050"/>
                </a:p>
              </p:txBody>
            </p:sp>
            <p:sp>
              <p:nvSpPr>
                <p:cNvPr id="204" name="Rectangle 164"/>
                <p:cNvSpPr>
                  <a:spLocks noChangeArrowheads="1"/>
                </p:cNvSpPr>
                <p:nvPr/>
              </p:nvSpPr>
              <p:spPr bwMode="auto">
                <a:xfrm>
                  <a:off x="3781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81</a:t>
                  </a:r>
                  <a:endParaRPr lang="it-IT" sz="1050"/>
                </a:p>
              </p:txBody>
            </p:sp>
            <p:sp>
              <p:nvSpPr>
                <p:cNvPr id="205" name="Rectangle 165"/>
                <p:cNvSpPr>
                  <a:spLocks noChangeArrowheads="1"/>
                </p:cNvSpPr>
                <p:nvPr/>
              </p:nvSpPr>
              <p:spPr bwMode="auto">
                <a:xfrm>
                  <a:off x="4063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82</a:t>
                  </a:r>
                  <a:endParaRPr lang="it-IT" sz="1050"/>
                </a:p>
              </p:txBody>
            </p:sp>
            <p:sp>
              <p:nvSpPr>
                <p:cNvPr id="206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45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83</a:t>
                  </a:r>
                  <a:endParaRPr lang="it-IT" sz="1050"/>
                </a:p>
              </p:txBody>
            </p:sp>
            <p:sp>
              <p:nvSpPr>
                <p:cNvPr id="207" name="Rectangle 167"/>
                <p:cNvSpPr>
                  <a:spLocks noChangeArrowheads="1"/>
                </p:cNvSpPr>
                <p:nvPr/>
              </p:nvSpPr>
              <p:spPr bwMode="auto">
                <a:xfrm>
                  <a:off x="4628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84</a:t>
                  </a:r>
                  <a:endParaRPr lang="it-IT" sz="1050"/>
                </a:p>
              </p:txBody>
            </p:sp>
            <p:sp>
              <p:nvSpPr>
                <p:cNvPr id="208" name="Rectangle 168"/>
                <p:cNvSpPr>
                  <a:spLocks noChangeArrowheads="1"/>
                </p:cNvSpPr>
                <p:nvPr/>
              </p:nvSpPr>
              <p:spPr bwMode="auto">
                <a:xfrm>
                  <a:off x="4910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85</a:t>
                  </a:r>
                  <a:endParaRPr lang="it-IT" sz="1050"/>
                </a:p>
              </p:txBody>
            </p:sp>
            <p:sp>
              <p:nvSpPr>
                <p:cNvPr id="209" name="Rectangle 169"/>
                <p:cNvSpPr>
                  <a:spLocks noChangeArrowheads="1"/>
                </p:cNvSpPr>
                <p:nvPr/>
              </p:nvSpPr>
              <p:spPr bwMode="auto">
                <a:xfrm>
                  <a:off x="5192" y="2329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86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10" name="Rectangle 170"/>
                <p:cNvSpPr>
                  <a:spLocks noChangeArrowheads="1"/>
                </p:cNvSpPr>
                <p:nvPr/>
              </p:nvSpPr>
              <p:spPr bwMode="auto">
                <a:xfrm>
                  <a:off x="267" y="2440"/>
                  <a:ext cx="14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Cs</a:t>
                  </a:r>
                </a:p>
              </p:txBody>
            </p:sp>
            <p:sp>
              <p:nvSpPr>
                <p:cNvPr id="211" name="Rectangle 171"/>
                <p:cNvSpPr>
                  <a:spLocks noChangeArrowheads="1"/>
                </p:cNvSpPr>
                <p:nvPr/>
              </p:nvSpPr>
              <p:spPr bwMode="auto">
                <a:xfrm>
                  <a:off x="542" y="2440"/>
                  <a:ext cx="15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Ba</a:t>
                  </a:r>
                </a:p>
              </p:txBody>
            </p:sp>
            <p:sp>
              <p:nvSpPr>
                <p:cNvPr id="212" name="Rectangle 172"/>
                <p:cNvSpPr>
                  <a:spLocks noChangeArrowheads="1"/>
                </p:cNvSpPr>
                <p:nvPr/>
              </p:nvSpPr>
              <p:spPr bwMode="auto">
                <a:xfrm>
                  <a:off x="829" y="2440"/>
                  <a:ext cx="1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FF3300"/>
                      </a:solidFill>
                    </a:rPr>
                    <a:t>La</a:t>
                  </a:r>
                </a:p>
              </p:txBody>
            </p:sp>
            <p:sp>
              <p:nvSpPr>
                <p:cNvPr id="213" name="Rectangle 173"/>
                <p:cNvSpPr>
                  <a:spLocks noChangeArrowheads="1"/>
                </p:cNvSpPr>
                <p:nvPr/>
              </p:nvSpPr>
              <p:spPr bwMode="auto">
                <a:xfrm>
                  <a:off x="1101" y="2440"/>
                  <a:ext cx="14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Hf</a:t>
                  </a:r>
                  <a:endParaRPr lang="it-IT" sz="1050"/>
                </a:p>
              </p:txBody>
            </p:sp>
            <p:sp>
              <p:nvSpPr>
                <p:cNvPr id="214" name="Rectangle 174"/>
                <p:cNvSpPr>
                  <a:spLocks noChangeArrowheads="1"/>
                </p:cNvSpPr>
                <p:nvPr/>
              </p:nvSpPr>
              <p:spPr bwMode="auto">
                <a:xfrm>
                  <a:off x="1386" y="2440"/>
                  <a:ext cx="15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Ta</a:t>
                  </a:r>
                  <a:endParaRPr lang="it-IT" sz="1050"/>
                </a:p>
              </p:txBody>
            </p:sp>
            <p:sp>
              <p:nvSpPr>
                <p:cNvPr id="215" name="Rectangle 175"/>
                <p:cNvSpPr>
                  <a:spLocks noChangeArrowheads="1"/>
                </p:cNvSpPr>
                <p:nvPr/>
              </p:nvSpPr>
              <p:spPr bwMode="auto">
                <a:xfrm>
                  <a:off x="1662" y="2440"/>
                  <a:ext cx="1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W</a:t>
                  </a:r>
                  <a:endParaRPr lang="it-IT" sz="1050"/>
                </a:p>
              </p:txBody>
            </p:sp>
            <p:sp>
              <p:nvSpPr>
                <p:cNvPr id="216" name="Rectangle 176"/>
                <p:cNvSpPr>
                  <a:spLocks noChangeArrowheads="1"/>
                </p:cNvSpPr>
                <p:nvPr/>
              </p:nvSpPr>
              <p:spPr bwMode="auto">
                <a:xfrm>
                  <a:off x="1952" y="2440"/>
                  <a:ext cx="16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Re</a:t>
                  </a:r>
                  <a:endParaRPr lang="it-IT" sz="1050"/>
                </a:p>
              </p:txBody>
            </p:sp>
            <p:sp>
              <p:nvSpPr>
                <p:cNvPr id="217" name="Rectangle 177"/>
                <p:cNvSpPr>
                  <a:spLocks noChangeArrowheads="1"/>
                </p:cNvSpPr>
                <p:nvPr/>
              </p:nvSpPr>
              <p:spPr bwMode="auto">
                <a:xfrm>
                  <a:off x="2235" y="2440"/>
                  <a:ext cx="16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Os</a:t>
                  </a:r>
                  <a:endParaRPr lang="it-IT" sz="1050"/>
                </a:p>
              </p:txBody>
            </p:sp>
            <p:sp>
              <p:nvSpPr>
                <p:cNvPr id="218" name="Rectangle 178"/>
                <p:cNvSpPr>
                  <a:spLocks noChangeArrowheads="1"/>
                </p:cNvSpPr>
                <p:nvPr/>
              </p:nvSpPr>
              <p:spPr bwMode="auto">
                <a:xfrm>
                  <a:off x="2517" y="2440"/>
                  <a:ext cx="9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Ir</a:t>
                  </a:r>
                  <a:endParaRPr lang="it-IT" sz="1050"/>
                </a:p>
              </p:txBody>
            </p:sp>
            <p:sp>
              <p:nvSpPr>
                <p:cNvPr id="219" name="Rectangle 179"/>
                <p:cNvSpPr>
                  <a:spLocks noChangeArrowheads="1"/>
                </p:cNvSpPr>
                <p:nvPr/>
              </p:nvSpPr>
              <p:spPr bwMode="auto">
                <a:xfrm>
                  <a:off x="2798" y="2440"/>
                  <a:ext cx="13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Pt</a:t>
                  </a:r>
                  <a:endParaRPr lang="it-IT" sz="1050"/>
                </a:p>
              </p:txBody>
            </p:sp>
            <p:sp>
              <p:nvSpPr>
                <p:cNvPr id="220" name="Rectangle 180"/>
                <p:cNvSpPr>
                  <a:spLocks noChangeArrowheads="1"/>
                </p:cNvSpPr>
                <p:nvPr/>
              </p:nvSpPr>
              <p:spPr bwMode="auto">
                <a:xfrm>
                  <a:off x="3078" y="2440"/>
                  <a:ext cx="17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Au</a:t>
                  </a:r>
                  <a:endParaRPr lang="it-IT" sz="1050"/>
                </a:p>
              </p:txBody>
            </p:sp>
            <p:sp>
              <p:nvSpPr>
                <p:cNvPr id="221" name="Rectangle 181"/>
                <p:cNvSpPr>
                  <a:spLocks noChangeArrowheads="1"/>
                </p:cNvSpPr>
                <p:nvPr/>
              </p:nvSpPr>
              <p:spPr bwMode="auto">
                <a:xfrm>
                  <a:off x="3359" y="2440"/>
                  <a:ext cx="17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Hg</a:t>
                  </a:r>
                  <a:endParaRPr lang="it-IT" sz="1050"/>
                </a:p>
              </p:txBody>
            </p:sp>
            <p:sp>
              <p:nvSpPr>
                <p:cNvPr id="222" name="Rectangle 182"/>
                <p:cNvSpPr>
                  <a:spLocks noChangeArrowheads="1"/>
                </p:cNvSpPr>
                <p:nvPr/>
              </p:nvSpPr>
              <p:spPr bwMode="auto">
                <a:xfrm>
                  <a:off x="3649" y="2440"/>
                  <a:ext cx="11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Tl</a:t>
                  </a:r>
                  <a:endParaRPr lang="it-IT" sz="1050"/>
                </a:p>
              </p:txBody>
            </p:sp>
            <p:sp>
              <p:nvSpPr>
                <p:cNvPr id="223" name="Rectangle 183"/>
                <p:cNvSpPr>
                  <a:spLocks noChangeArrowheads="1"/>
                </p:cNvSpPr>
                <p:nvPr/>
              </p:nvSpPr>
              <p:spPr bwMode="auto">
                <a:xfrm>
                  <a:off x="3927" y="2440"/>
                  <a:ext cx="16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Pb</a:t>
                  </a:r>
                  <a:endParaRPr lang="it-IT" sz="1050"/>
                </a:p>
              </p:txBody>
            </p:sp>
            <p:sp>
              <p:nvSpPr>
                <p:cNvPr id="224" name="Rectangle 184"/>
                <p:cNvSpPr>
                  <a:spLocks noChangeArrowheads="1"/>
                </p:cNvSpPr>
                <p:nvPr/>
              </p:nvSpPr>
              <p:spPr bwMode="auto">
                <a:xfrm>
                  <a:off x="4215" y="2440"/>
                  <a:ext cx="12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Bi</a:t>
                  </a:r>
                  <a:endParaRPr lang="it-IT" sz="1050"/>
                </a:p>
              </p:txBody>
            </p:sp>
            <p:sp>
              <p:nvSpPr>
                <p:cNvPr id="225" name="Rectangle 185"/>
                <p:cNvSpPr>
                  <a:spLocks noChangeArrowheads="1"/>
                </p:cNvSpPr>
                <p:nvPr/>
              </p:nvSpPr>
              <p:spPr bwMode="auto">
                <a:xfrm>
                  <a:off x="4490" y="2440"/>
                  <a:ext cx="161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Po</a:t>
                  </a:r>
                  <a:endParaRPr lang="it-IT" sz="1050"/>
                </a:p>
              </p:txBody>
            </p:sp>
            <p:sp>
              <p:nvSpPr>
                <p:cNvPr id="226" name="Rectangle 186"/>
                <p:cNvSpPr>
                  <a:spLocks noChangeArrowheads="1"/>
                </p:cNvSpPr>
                <p:nvPr/>
              </p:nvSpPr>
              <p:spPr bwMode="auto">
                <a:xfrm>
                  <a:off x="4769" y="2440"/>
                  <a:ext cx="14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At</a:t>
                  </a:r>
                  <a:endParaRPr lang="it-IT" sz="1050"/>
                </a:p>
              </p:txBody>
            </p:sp>
            <p:sp>
              <p:nvSpPr>
                <p:cNvPr id="227" name="Rectangle 187"/>
                <p:cNvSpPr>
                  <a:spLocks noChangeArrowheads="1"/>
                </p:cNvSpPr>
                <p:nvPr/>
              </p:nvSpPr>
              <p:spPr bwMode="auto">
                <a:xfrm>
                  <a:off x="5056" y="2440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Rn</a:t>
                  </a:r>
                  <a:endParaRPr lang="it-IT" sz="1050"/>
                </a:p>
              </p:txBody>
            </p:sp>
            <p:sp>
              <p:nvSpPr>
                <p:cNvPr id="228" name="Rectangle 188"/>
                <p:cNvSpPr>
                  <a:spLocks noChangeArrowheads="1"/>
                </p:cNvSpPr>
                <p:nvPr/>
              </p:nvSpPr>
              <p:spPr bwMode="auto">
                <a:xfrm>
                  <a:off x="395" y="260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87</a:t>
                  </a:r>
                  <a:endParaRPr lang="it-IT" sz="1050"/>
                </a:p>
              </p:txBody>
            </p:sp>
            <p:sp>
              <p:nvSpPr>
                <p:cNvPr id="229" name="Rectangle 189"/>
                <p:cNvSpPr>
                  <a:spLocks noChangeArrowheads="1"/>
                </p:cNvSpPr>
                <p:nvPr/>
              </p:nvSpPr>
              <p:spPr bwMode="auto">
                <a:xfrm>
                  <a:off x="677" y="260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88</a:t>
                  </a:r>
                  <a:endParaRPr lang="it-IT" sz="1050"/>
                </a:p>
              </p:txBody>
            </p:sp>
            <p:sp>
              <p:nvSpPr>
                <p:cNvPr id="230" name="Rectangle 190"/>
                <p:cNvSpPr>
                  <a:spLocks noChangeArrowheads="1"/>
                </p:cNvSpPr>
                <p:nvPr/>
              </p:nvSpPr>
              <p:spPr bwMode="auto">
                <a:xfrm>
                  <a:off x="959" y="2605"/>
                  <a:ext cx="133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89</a:t>
                  </a:r>
                  <a:endParaRPr lang="it-IT" sz="1050"/>
                </a:p>
              </p:txBody>
            </p:sp>
            <p:sp>
              <p:nvSpPr>
                <p:cNvPr id="231" name="Rectangle 191"/>
                <p:cNvSpPr>
                  <a:spLocks noChangeArrowheads="1"/>
                </p:cNvSpPr>
                <p:nvPr/>
              </p:nvSpPr>
              <p:spPr bwMode="auto">
                <a:xfrm>
                  <a:off x="1183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104</a:t>
                  </a:r>
                  <a:endParaRPr lang="it-IT" sz="1050"/>
                </a:p>
              </p:txBody>
            </p:sp>
            <p:sp>
              <p:nvSpPr>
                <p:cNvPr id="232" name="Rectangle 192"/>
                <p:cNvSpPr>
                  <a:spLocks noChangeArrowheads="1"/>
                </p:cNvSpPr>
                <p:nvPr/>
              </p:nvSpPr>
              <p:spPr bwMode="auto">
                <a:xfrm>
                  <a:off x="1466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105</a:t>
                  </a:r>
                  <a:endParaRPr lang="it-IT" sz="1050"/>
                </a:p>
              </p:txBody>
            </p:sp>
            <p:sp>
              <p:nvSpPr>
                <p:cNvPr id="233" name="Rectangle 193"/>
                <p:cNvSpPr>
                  <a:spLocks noChangeArrowheads="1"/>
                </p:cNvSpPr>
                <p:nvPr/>
              </p:nvSpPr>
              <p:spPr bwMode="auto">
                <a:xfrm>
                  <a:off x="1748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106</a:t>
                  </a:r>
                  <a:endParaRPr lang="it-IT" sz="1050"/>
                </a:p>
              </p:txBody>
            </p:sp>
            <p:sp>
              <p:nvSpPr>
                <p:cNvPr id="234" name="Rectangle 194"/>
                <p:cNvSpPr>
                  <a:spLocks noChangeArrowheads="1"/>
                </p:cNvSpPr>
                <p:nvPr/>
              </p:nvSpPr>
              <p:spPr bwMode="auto">
                <a:xfrm>
                  <a:off x="2030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107</a:t>
                  </a:r>
                  <a:endParaRPr lang="it-IT" sz="1050"/>
                </a:p>
              </p:txBody>
            </p:sp>
            <p:sp>
              <p:nvSpPr>
                <p:cNvPr id="235" name="Rectangle 195"/>
                <p:cNvSpPr>
                  <a:spLocks noChangeArrowheads="1"/>
                </p:cNvSpPr>
                <p:nvPr/>
              </p:nvSpPr>
              <p:spPr bwMode="auto">
                <a:xfrm>
                  <a:off x="2312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108</a:t>
                  </a:r>
                  <a:endParaRPr lang="it-IT" sz="1050"/>
                </a:p>
              </p:txBody>
            </p:sp>
            <p:sp>
              <p:nvSpPr>
                <p:cNvPr id="236" name="Rectangle 196"/>
                <p:cNvSpPr>
                  <a:spLocks noChangeArrowheads="1"/>
                </p:cNvSpPr>
                <p:nvPr/>
              </p:nvSpPr>
              <p:spPr bwMode="auto">
                <a:xfrm>
                  <a:off x="2594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109</a:t>
                  </a:r>
                  <a:endParaRPr lang="it-IT" sz="1050"/>
                </a:p>
              </p:txBody>
            </p:sp>
            <p:sp>
              <p:nvSpPr>
                <p:cNvPr id="237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76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110</a:t>
                  </a:r>
                  <a:endParaRPr lang="it-IT" sz="1050"/>
                </a:p>
              </p:txBody>
            </p:sp>
            <p:sp>
              <p:nvSpPr>
                <p:cNvPr id="238" name="Rectangle 198"/>
                <p:cNvSpPr>
                  <a:spLocks noChangeArrowheads="1"/>
                </p:cNvSpPr>
                <p:nvPr/>
              </p:nvSpPr>
              <p:spPr bwMode="auto">
                <a:xfrm>
                  <a:off x="3159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111</a:t>
                  </a:r>
                  <a:endParaRPr lang="it-IT" sz="1050"/>
                </a:p>
              </p:txBody>
            </p:sp>
            <p:sp>
              <p:nvSpPr>
                <p:cNvPr id="239" name="Rectangle 199"/>
                <p:cNvSpPr>
                  <a:spLocks noChangeArrowheads="1"/>
                </p:cNvSpPr>
                <p:nvPr/>
              </p:nvSpPr>
              <p:spPr bwMode="auto">
                <a:xfrm>
                  <a:off x="3441" y="2605"/>
                  <a:ext cx="200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rgbClr val="3333CC"/>
                      </a:solidFill>
                    </a:rPr>
                    <a:t>112</a:t>
                  </a:r>
                  <a:endParaRPr lang="it-IT" sz="1050"/>
                </a:p>
              </p:txBody>
            </p:sp>
            <p:sp>
              <p:nvSpPr>
                <p:cNvPr id="240" name="Rectangle 200"/>
                <p:cNvSpPr>
                  <a:spLocks noChangeArrowheads="1"/>
                </p:cNvSpPr>
                <p:nvPr/>
              </p:nvSpPr>
              <p:spPr bwMode="auto">
                <a:xfrm>
                  <a:off x="261" y="2715"/>
                  <a:ext cx="1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Fr</a:t>
                  </a:r>
                  <a:endParaRPr lang="it-IT" sz="1050"/>
                </a:p>
              </p:txBody>
            </p:sp>
            <p:sp>
              <p:nvSpPr>
                <p:cNvPr id="241" name="Rectangle 201"/>
                <p:cNvSpPr>
                  <a:spLocks noChangeArrowheads="1"/>
                </p:cNvSpPr>
                <p:nvPr/>
              </p:nvSpPr>
              <p:spPr bwMode="auto">
                <a:xfrm>
                  <a:off x="542" y="2715"/>
                  <a:ext cx="15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Ra</a:t>
                  </a:r>
                  <a:endParaRPr lang="it-IT" sz="1050"/>
                </a:p>
              </p:txBody>
            </p:sp>
            <p:sp>
              <p:nvSpPr>
                <p:cNvPr id="242" name="Rectangle 202"/>
                <p:cNvSpPr>
                  <a:spLocks noChangeArrowheads="1"/>
                </p:cNvSpPr>
                <p:nvPr/>
              </p:nvSpPr>
              <p:spPr bwMode="auto">
                <a:xfrm>
                  <a:off x="825" y="2715"/>
                  <a:ext cx="15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Ac</a:t>
                  </a:r>
                  <a:endParaRPr lang="it-IT" sz="1050"/>
                </a:p>
              </p:txBody>
            </p:sp>
            <p:sp>
              <p:nvSpPr>
                <p:cNvPr id="243" name="Rectangle 203"/>
                <p:cNvSpPr>
                  <a:spLocks noChangeArrowheads="1"/>
                </p:cNvSpPr>
                <p:nvPr/>
              </p:nvSpPr>
              <p:spPr bwMode="auto">
                <a:xfrm>
                  <a:off x="1107" y="2715"/>
                  <a:ext cx="133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Rf</a:t>
                  </a:r>
                  <a:endParaRPr lang="it-IT" sz="1050"/>
                </a:p>
              </p:txBody>
            </p:sp>
            <p:sp>
              <p:nvSpPr>
                <p:cNvPr id="244" name="Rectangle 204"/>
                <p:cNvSpPr>
                  <a:spLocks noChangeArrowheads="1"/>
                </p:cNvSpPr>
                <p:nvPr/>
              </p:nvSpPr>
              <p:spPr bwMode="auto">
                <a:xfrm>
                  <a:off x="1382" y="2715"/>
                  <a:ext cx="17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Db</a:t>
                  </a:r>
                  <a:endParaRPr lang="it-IT" sz="1050"/>
                </a:p>
              </p:txBody>
            </p:sp>
            <p:sp>
              <p:nvSpPr>
                <p:cNvPr id="245" name="Rectangle 205"/>
                <p:cNvSpPr>
                  <a:spLocks noChangeArrowheads="1"/>
                </p:cNvSpPr>
                <p:nvPr/>
              </p:nvSpPr>
              <p:spPr bwMode="auto">
                <a:xfrm>
                  <a:off x="1676" y="2715"/>
                  <a:ext cx="14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Sg</a:t>
                  </a:r>
                  <a:endParaRPr lang="it-IT" sz="1050"/>
                </a:p>
              </p:txBody>
            </p:sp>
            <p:sp>
              <p:nvSpPr>
                <p:cNvPr id="246" name="Rectangle 206"/>
                <p:cNvSpPr>
                  <a:spLocks noChangeArrowheads="1"/>
                </p:cNvSpPr>
                <p:nvPr/>
              </p:nvSpPr>
              <p:spPr bwMode="auto">
                <a:xfrm>
                  <a:off x="1953" y="2715"/>
                  <a:ext cx="16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Bh</a:t>
                  </a:r>
                  <a:endParaRPr lang="it-IT" sz="1050"/>
                </a:p>
              </p:txBody>
            </p:sp>
            <p:sp>
              <p:nvSpPr>
                <p:cNvPr id="247" name="Rectangle 207"/>
                <p:cNvSpPr>
                  <a:spLocks noChangeArrowheads="1"/>
                </p:cNvSpPr>
                <p:nvPr/>
              </p:nvSpPr>
              <p:spPr bwMode="auto">
                <a:xfrm>
                  <a:off x="2235" y="2715"/>
                  <a:ext cx="15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Hs</a:t>
                  </a:r>
                  <a:endParaRPr lang="it-IT" sz="1050"/>
                </a:p>
              </p:txBody>
            </p:sp>
            <p:sp>
              <p:nvSpPr>
                <p:cNvPr id="248" name="Rectangle 208"/>
                <p:cNvSpPr>
                  <a:spLocks noChangeArrowheads="1"/>
                </p:cNvSpPr>
                <p:nvPr/>
              </p:nvSpPr>
              <p:spPr bwMode="auto">
                <a:xfrm>
                  <a:off x="2498" y="2715"/>
                  <a:ext cx="18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050">
                      <a:solidFill>
                        <a:srgbClr val="3333CC"/>
                      </a:solidFill>
                    </a:rPr>
                    <a:t>Mt</a:t>
                  </a:r>
                  <a:endParaRPr lang="it-IT" sz="1050"/>
                </a:p>
              </p:txBody>
            </p:sp>
            <p:sp>
              <p:nvSpPr>
                <p:cNvPr id="249" name="Rectangle 53"/>
                <p:cNvSpPr>
                  <a:spLocks noChangeArrowheads="1"/>
                </p:cNvSpPr>
                <p:nvPr/>
              </p:nvSpPr>
              <p:spPr bwMode="auto">
                <a:xfrm>
                  <a:off x="4685" y="1215"/>
                  <a:ext cx="67" cy="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900">
                      <a:solidFill>
                        <a:schemeClr val="accent1"/>
                      </a:solidFill>
                    </a:rPr>
                    <a:t>8</a:t>
                  </a:r>
                  <a:endParaRPr lang="it-IT" sz="105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31" name="Rectangle 265"/>
              <p:cNvSpPr>
                <a:spLocks noChangeArrowheads="1"/>
              </p:cNvSpPr>
              <p:nvPr/>
            </p:nvSpPr>
            <p:spPr bwMode="auto">
              <a:xfrm>
                <a:off x="254" y="905"/>
                <a:ext cx="28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2" name="Rectangle 266"/>
              <p:cNvSpPr>
                <a:spLocks noChangeArrowheads="1"/>
              </p:cNvSpPr>
              <p:nvPr/>
            </p:nvSpPr>
            <p:spPr bwMode="auto">
              <a:xfrm>
                <a:off x="254" y="1180"/>
                <a:ext cx="564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3" name="Rectangle 267"/>
              <p:cNvSpPr>
                <a:spLocks noChangeArrowheads="1"/>
              </p:cNvSpPr>
              <p:nvPr/>
            </p:nvSpPr>
            <p:spPr bwMode="auto">
              <a:xfrm>
                <a:off x="254" y="1456"/>
                <a:ext cx="564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4" name="Rectangle 268"/>
              <p:cNvSpPr>
                <a:spLocks noChangeArrowheads="1"/>
              </p:cNvSpPr>
              <p:nvPr/>
            </p:nvSpPr>
            <p:spPr bwMode="auto">
              <a:xfrm>
                <a:off x="797" y="1201"/>
                <a:ext cx="21" cy="166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5" name="Rectangle 269"/>
              <p:cNvSpPr>
                <a:spLocks noChangeArrowheads="1"/>
              </p:cNvSpPr>
              <p:nvPr/>
            </p:nvSpPr>
            <p:spPr bwMode="auto">
              <a:xfrm>
                <a:off x="1080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6" name="Rectangle 270"/>
              <p:cNvSpPr>
                <a:spLocks noChangeArrowheads="1"/>
              </p:cNvSpPr>
              <p:nvPr/>
            </p:nvSpPr>
            <p:spPr bwMode="auto">
              <a:xfrm>
                <a:off x="1362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7" name="Rectangle 271"/>
              <p:cNvSpPr>
                <a:spLocks noChangeArrowheads="1"/>
              </p:cNvSpPr>
              <p:nvPr/>
            </p:nvSpPr>
            <p:spPr bwMode="auto">
              <a:xfrm>
                <a:off x="1644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8" name="Rectangle 272"/>
              <p:cNvSpPr>
                <a:spLocks noChangeArrowheads="1"/>
              </p:cNvSpPr>
              <p:nvPr/>
            </p:nvSpPr>
            <p:spPr bwMode="auto">
              <a:xfrm>
                <a:off x="1926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39" name="Rectangle 273"/>
              <p:cNvSpPr>
                <a:spLocks noChangeArrowheads="1"/>
              </p:cNvSpPr>
              <p:nvPr/>
            </p:nvSpPr>
            <p:spPr bwMode="auto">
              <a:xfrm>
                <a:off x="2208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0" name="Rectangle 274"/>
              <p:cNvSpPr>
                <a:spLocks noChangeArrowheads="1"/>
              </p:cNvSpPr>
              <p:nvPr/>
            </p:nvSpPr>
            <p:spPr bwMode="auto">
              <a:xfrm>
                <a:off x="2490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1" name="Rectangle 275"/>
              <p:cNvSpPr>
                <a:spLocks noChangeArrowheads="1"/>
              </p:cNvSpPr>
              <p:nvPr/>
            </p:nvSpPr>
            <p:spPr bwMode="auto">
              <a:xfrm>
                <a:off x="2773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2" name="Rectangle 276"/>
              <p:cNvSpPr>
                <a:spLocks noChangeArrowheads="1"/>
              </p:cNvSpPr>
              <p:nvPr/>
            </p:nvSpPr>
            <p:spPr bwMode="auto">
              <a:xfrm>
                <a:off x="3055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3" name="Rectangle 277"/>
              <p:cNvSpPr>
                <a:spLocks noChangeArrowheads="1"/>
              </p:cNvSpPr>
              <p:nvPr/>
            </p:nvSpPr>
            <p:spPr bwMode="auto">
              <a:xfrm>
                <a:off x="3337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4" name="Rectangle 278"/>
              <p:cNvSpPr>
                <a:spLocks noChangeArrowheads="1"/>
              </p:cNvSpPr>
              <p:nvPr/>
            </p:nvSpPr>
            <p:spPr bwMode="auto">
              <a:xfrm>
                <a:off x="3619" y="1180"/>
                <a:ext cx="21" cy="168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5" name="Rectangle 279"/>
              <p:cNvSpPr>
                <a:spLocks noChangeArrowheads="1"/>
              </p:cNvSpPr>
              <p:nvPr/>
            </p:nvSpPr>
            <p:spPr bwMode="auto">
              <a:xfrm>
                <a:off x="3901" y="1201"/>
                <a:ext cx="21" cy="13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6" name="Rectangle 280"/>
              <p:cNvSpPr>
                <a:spLocks noChangeArrowheads="1"/>
              </p:cNvSpPr>
              <p:nvPr/>
            </p:nvSpPr>
            <p:spPr bwMode="auto">
              <a:xfrm>
                <a:off x="4183" y="1201"/>
                <a:ext cx="21" cy="13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7" name="Rectangle 281"/>
              <p:cNvSpPr>
                <a:spLocks noChangeArrowheads="1"/>
              </p:cNvSpPr>
              <p:nvPr/>
            </p:nvSpPr>
            <p:spPr bwMode="auto">
              <a:xfrm>
                <a:off x="4466" y="1201"/>
                <a:ext cx="20" cy="13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8" name="Rectangle 282"/>
              <p:cNvSpPr>
                <a:spLocks noChangeArrowheads="1"/>
              </p:cNvSpPr>
              <p:nvPr/>
            </p:nvSpPr>
            <p:spPr bwMode="auto">
              <a:xfrm>
                <a:off x="4748" y="1201"/>
                <a:ext cx="20" cy="13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49" name="Rectangle 283"/>
              <p:cNvSpPr>
                <a:spLocks noChangeArrowheads="1"/>
              </p:cNvSpPr>
              <p:nvPr/>
            </p:nvSpPr>
            <p:spPr bwMode="auto">
              <a:xfrm>
                <a:off x="233" y="905"/>
                <a:ext cx="21" cy="196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0" name="Rectangle 284"/>
              <p:cNvSpPr>
                <a:spLocks noChangeArrowheads="1"/>
              </p:cNvSpPr>
              <p:nvPr/>
            </p:nvSpPr>
            <p:spPr bwMode="auto">
              <a:xfrm>
                <a:off x="5030" y="905"/>
                <a:ext cx="21" cy="168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1" name="Rectangle 285"/>
              <p:cNvSpPr>
                <a:spLocks noChangeArrowheads="1"/>
              </p:cNvSpPr>
              <p:nvPr/>
            </p:nvSpPr>
            <p:spPr bwMode="auto">
              <a:xfrm>
                <a:off x="515" y="926"/>
                <a:ext cx="21" cy="194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2" name="Rectangle 286"/>
              <p:cNvSpPr>
                <a:spLocks noChangeArrowheads="1"/>
              </p:cNvSpPr>
              <p:nvPr/>
            </p:nvSpPr>
            <p:spPr bwMode="auto">
              <a:xfrm>
                <a:off x="5312" y="926"/>
                <a:ext cx="21" cy="166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3" name="Rectangle 302"/>
              <p:cNvSpPr>
                <a:spLocks noChangeArrowheads="1"/>
              </p:cNvSpPr>
              <p:nvPr/>
            </p:nvSpPr>
            <p:spPr bwMode="auto">
              <a:xfrm>
                <a:off x="5051" y="905"/>
                <a:ext cx="28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4" name="Rectangle 303"/>
              <p:cNvSpPr>
                <a:spLocks noChangeArrowheads="1"/>
              </p:cNvSpPr>
              <p:nvPr/>
            </p:nvSpPr>
            <p:spPr bwMode="auto">
              <a:xfrm>
                <a:off x="3640" y="1180"/>
                <a:ext cx="1693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5" name="Rectangle 304"/>
              <p:cNvSpPr>
                <a:spLocks noChangeArrowheads="1"/>
              </p:cNvSpPr>
              <p:nvPr/>
            </p:nvSpPr>
            <p:spPr bwMode="auto">
              <a:xfrm>
                <a:off x="3640" y="1456"/>
                <a:ext cx="1693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6" name="Rectangle 305"/>
              <p:cNvSpPr>
                <a:spLocks noChangeArrowheads="1"/>
              </p:cNvSpPr>
              <p:nvPr/>
            </p:nvSpPr>
            <p:spPr bwMode="auto">
              <a:xfrm>
                <a:off x="254" y="1731"/>
                <a:ext cx="507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7" name="Rectangle 306"/>
              <p:cNvSpPr>
                <a:spLocks noChangeArrowheads="1"/>
              </p:cNvSpPr>
              <p:nvPr/>
            </p:nvSpPr>
            <p:spPr bwMode="auto">
              <a:xfrm>
                <a:off x="254" y="2006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8" name="Rectangle 307"/>
              <p:cNvSpPr>
                <a:spLocks noChangeArrowheads="1"/>
              </p:cNvSpPr>
              <p:nvPr/>
            </p:nvSpPr>
            <p:spPr bwMode="auto">
              <a:xfrm>
                <a:off x="254" y="2281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59" name="Rectangle 308"/>
              <p:cNvSpPr>
                <a:spLocks noChangeArrowheads="1"/>
              </p:cNvSpPr>
              <p:nvPr/>
            </p:nvSpPr>
            <p:spPr bwMode="auto">
              <a:xfrm>
                <a:off x="254" y="2570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  <p:sp>
            <p:nvSpPr>
              <p:cNvPr id="60" name="Rectangle 309"/>
              <p:cNvSpPr>
                <a:spLocks noChangeArrowheads="1"/>
              </p:cNvSpPr>
              <p:nvPr/>
            </p:nvSpPr>
            <p:spPr bwMode="auto">
              <a:xfrm>
                <a:off x="254" y="2846"/>
                <a:ext cx="3386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2813" eaLnBrk="1" hangingPunct="1"/>
                <a:endParaRPr lang="it-IT" sz="1050"/>
              </a:p>
            </p:txBody>
          </p:sp>
        </p:grpSp>
        <p:sp>
          <p:nvSpPr>
            <p:cNvPr id="15" name="Rettangolo 343"/>
            <p:cNvSpPr>
              <a:spLocks noChangeArrowheads="1"/>
            </p:cNvSpPr>
            <p:nvPr/>
          </p:nvSpPr>
          <p:spPr bwMode="auto">
            <a:xfrm>
              <a:off x="3563938" y="4232275"/>
              <a:ext cx="2541587" cy="438150"/>
            </a:xfrm>
            <a:prstGeom prst="rect">
              <a:avLst/>
            </a:prstGeom>
            <a:solidFill>
              <a:srgbClr val="3366FF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16" name="Text Box 55"/>
            <p:cNvSpPr txBox="1">
              <a:spLocks noChangeArrowheads="1"/>
            </p:cNvSpPr>
            <p:nvPr/>
          </p:nvSpPr>
          <p:spPr bwMode="auto">
            <a:xfrm>
              <a:off x="4067641" y="1797443"/>
              <a:ext cx="4673600" cy="38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en-US" sz="105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 </a:t>
              </a:r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volatility</a:t>
              </a:r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(NOT EXTRACTED)</a:t>
              </a:r>
            </a:p>
          </p:txBody>
        </p:sp>
        <p:sp>
          <p:nvSpPr>
            <p:cNvPr id="17" name="Rettangolo 349"/>
            <p:cNvSpPr>
              <a:spLocks noChangeArrowheads="1"/>
            </p:cNvSpPr>
            <p:nvPr/>
          </p:nvSpPr>
          <p:spPr bwMode="auto">
            <a:xfrm>
              <a:off x="3403600" y="2187575"/>
              <a:ext cx="474663" cy="438150"/>
            </a:xfrm>
            <a:prstGeom prst="rect">
              <a:avLst/>
            </a:prstGeom>
            <a:solidFill>
              <a:srgbClr val="FFC000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18" name="Text Box 55"/>
            <p:cNvSpPr txBox="1">
              <a:spLocks noChangeArrowheads="1"/>
            </p:cNvSpPr>
            <p:nvPr/>
          </p:nvSpPr>
          <p:spPr bwMode="auto">
            <a:xfrm>
              <a:off x="4133850" y="2260601"/>
              <a:ext cx="2847975" cy="38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 Surface </a:t>
              </a:r>
              <a:r>
                <a:rPr lang="en-US" sz="105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Ionization</a:t>
              </a:r>
              <a:endParaRPr lang="en-US" sz="10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Rettangolo 351"/>
            <p:cNvSpPr>
              <a:spLocks noChangeArrowheads="1"/>
            </p:cNvSpPr>
            <p:nvPr/>
          </p:nvSpPr>
          <p:spPr bwMode="auto">
            <a:xfrm>
              <a:off x="2454275" y="4232275"/>
              <a:ext cx="730250" cy="876300"/>
            </a:xfrm>
            <a:prstGeom prst="rect">
              <a:avLst/>
            </a:prstGeom>
            <a:solidFill>
              <a:srgbClr val="FFC0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0" name="Rettangolo 353"/>
            <p:cNvSpPr>
              <a:spLocks noChangeArrowheads="1"/>
            </p:cNvSpPr>
            <p:nvPr/>
          </p:nvSpPr>
          <p:spPr bwMode="auto">
            <a:xfrm>
              <a:off x="5740400" y="3794125"/>
              <a:ext cx="1862138" cy="438150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1" name="Rettangolo 354"/>
            <p:cNvSpPr>
              <a:spLocks noChangeArrowheads="1"/>
            </p:cNvSpPr>
            <p:nvPr/>
          </p:nvSpPr>
          <p:spPr bwMode="auto">
            <a:xfrm>
              <a:off x="6105525" y="4232275"/>
              <a:ext cx="2190750" cy="401638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8296275" y="3794125"/>
              <a:ext cx="693738" cy="839788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3" name="Rettangolo 364"/>
            <p:cNvSpPr>
              <a:spLocks noChangeArrowheads="1"/>
            </p:cNvSpPr>
            <p:nvPr/>
          </p:nvSpPr>
          <p:spPr bwMode="auto">
            <a:xfrm>
              <a:off x="3403600" y="3209925"/>
              <a:ext cx="474663" cy="438150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4" name="Rettangolo 365"/>
            <p:cNvSpPr>
              <a:spLocks noChangeArrowheads="1"/>
            </p:cNvSpPr>
            <p:nvPr/>
          </p:nvSpPr>
          <p:spPr bwMode="auto">
            <a:xfrm>
              <a:off x="3403600" y="2698750"/>
              <a:ext cx="474663" cy="438150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5" name="Text Box 55"/>
            <p:cNvSpPr txBox="1">
              <a:spLocks noChangeArrowheads="1"/>
            </p:cNvSpPr>
            <p:nvPr/>
          </p:nvSpPr>
          <p:spPr bwMode="auto">
            <a:xfrm>
              <a:off x="4133850" y="2771776"/>
              <a:ext cx="2847975" cy="38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 Photo </a:t>
              </a:r>
              <a:r>
                <a:rPr lang="en-US" sz="105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Ionization</a:t>
              </a:r>
              <a:endParaRPr lang="en-US" sz="10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" name="Text Box 55"/>
            <p:cNvSpPr txBox="1">
              <a:spLocks noChangeArrowheads="1"/>
            </p:cNvSpPr>
            <p:nvPr/>
          </p:nvSpPr>
          <p:spPr bwMode="auto">
            <a:xfrm>
              <a:off x="4243388" y="3246439"/>
              <a:ext cx="2847975" cy="38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05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Plasma Ionization</a:t>
              </a:r>
              <a:endParaRPr lang="en-US" sz="10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Rettangolo 369"/>
            <p:cNvSpPr>
              <a:spLocks noChangeArrowheads="1"/>
            </p:cNvSpPr>
            <p:nvPr/>
          </p:nvSpPr>
          <p:spPr bwMode="auto">
            <a:xfrm>
              <a:off x="3184525" y="4221163"/>
              <a:ext cx="401638" cy="887412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7566025" y="3794125"/>
              <a:ext cx="730250" cy="438150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2813" eaLnBrk="1" hangingPunct="1"/>
              <a:endParaRPr lang="it-IT" sz="1050"/>
            </a:p>
          </p:txBody>
        </p:sp>
      </p:grpSp>
      <p:pic>
        <p:nvPicPr>
          <p:cNvPr id="25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4838" y="4343457"/>
            <a:ext cx="4795774" cy="2181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55" name="Text Box 9"/>
          <p:cNvSpPr txBox="1">
            <a:spLocks noChangeArrowheads="1"/>
          </p:cNvSpPr>
          <p:nvPr/>
        </p:nvSpPr>
        <p:spPr bwMode="auto">
          <a:xfrm>
            <a:off x="84283" y="5575835"/>
            <a:ext cx="2690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LASER Ion Source (LIS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3845" y="5770576"/>
            <a:ext cx="246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LNL and Pavia </a:t>
            </a:r>
            <a:r>
              <a:rPr lang="it-IT" dirty="0" err="1" smtClean="0"/>
              <a:t>University</a:t>
            </a:r>
            <a:endParaRPr lang="en-US" dirty="0"/>
          </a:p>
        </p:txBody>
      </p:sp>
      <p:grpSp>
        <p:nvGrpSpPr>
          <p:cNvPr id="256" name="Gruppo 5"/>
          <p:cNvGrpSpPr>
            <a:grpSpLocks/>
          </p:cNvGrpSpPr>
          <p:nvPr/>
        </p:nvGrpSpPr>
        <p:grpSpPr bwMode="auto">
          <a:xfrm>
            <a:off x="4363080" y="3411410"/>
            <a:ext cx="4721815" cy="3134074"/>
            <a:chOff x="123151" y="3141248"/>
            <a:chExt cx="4376844" cy="2520000"/>
          </a:xfrm>
        </p:grpSpPr>
        <p:pic>
          <p:nvPicPr>
            <p:cNvPr id="25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3151" y="3141248"/>
              <a:ext cx="4376844" cy="252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58" name="CasellaDiTesto 7"/>
            <p:cNvSpPr txBox="1">
              <a:spLocks noChangeArrowheads="1"/>
            </p:cNvSpPr>
            <p:nvPr/>
          </p:nvSpPr>
          <p:spPr bwMode="auto">
            <a:xfrm>
              <a:off x="827584" y="3429000"/>
              <a:ext cx="1512168" cy="3231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500" b="1"/>
                <a:t>SIS (Cs beam)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75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79512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latin typeface="Arial" pitchFamily="34" charset="0"/>
                <a:cs typeface="Arial" pitchFamily="34" charset="0"/>
              </a:rPr>
              <a:t>Target </a:t>
            </a:r>
            <a:r>
              <a:rPr lang="it-IT" sz="3600" dirty="0" err="1" smtClean="0">
                <a:latin typeface="Arial" pitchFamily="34" charset="0"/>
                <a:cs typeface="Arial" pitchFamily="34" charset="0"/>
              </a:rPr>
              <a:t>material</a:t>
            </a:r>
            <a:r>
              <a:rPr lang="it-IT" sz="3600" dirty="0" smtClean="0">
                <a:latin typeface="Arial" pitchFamily="34" charset="0"/>
                <a:cs typeface="Arial" pitchFamily="34" charset="0"/>
              </a:rPr>
              <a:t> production 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ENSAR_ActiLab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Study of the target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porosimetry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and isotopes production yield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2987824" y="980728"/>
            <a:ext cx="0" cy="5616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5868144" y="980728"/>
            <a:ext cx="0" cy="5616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olo 1"/>
          <p:cNvSpPr txBox="1">
            <a:spLocks/>
          </p:cNvSpPr>
          <p:nvPr/>
        </p:nvSpPr>
        <p:spPr>
          <a:xfrm>
            <a:off x="179512" y="972017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smtClean="0">
                <a:solidFill>
                  <a:srgbClr val="C00000"/>
                </a:solidFill>
              </a:rPr>
              <a:t>2010 Test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Standard UC</a:t>
            </a:r>
            <a:r>
              <a:rPr lang="it-IT" sz="1600" baseline="-25000" dirty="0" smtClean="0">
                <a:solidFill>
                  <a:srgbClr val="C00000"/>
                </a:solidFill>
              </a:rPr>
              <a:t>X</a:t>
            </a:r>
            <a:endParaRPr lang="it-IT" sz="1600" baseline="-25000" dirty="0">
              <a:solidFill>
                <a:srgbClr val="C00000"/>
              </a:solidFill>
            </a:endParaRPr>
          </a:p>
        </p:txBody>
      </p:sp>
      <p:pic>
        <p:nvPicPr>
          <p:cNvPr id="8" name="Picture 5" descr="IMG_6650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4999" b="17999"/>
          <a:stretch>
            <a:fillRect/>
          </a:stretch>
        </p:blipFill>
        <p:spPr bwMode="auto">
          <a:xfrm>
            <a:off x="296631" y="1556792"/>
            <a:ext cx="2547177" cy="13555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G_6656"/>
          <p:cNvPicPr>
            <a:picLocks noChangeAspect="1" noChangeArrowheads="1"/>
          </p:cNvPicPr>
          <p:nvPr/>
        </p:nvPicPr>
        <p:blipFill>
          <a:blip r:embed="rId4" cstate="print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30000" r="7875" b="30000"/>
          <a:stretch>
            <a:fillRect/>
          </a:stretch>
        </p:blipFill>
        <p:spPr bwMode="auto">
          <a:xfrm>
            <a:off x="297805" y="2996952"/>
            <a:ext cx="2546003" cy="10246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Unipd\Desktop\Stefano Corradetti 2009-2012\Gamma 2011\Target assembly\DSC07257.JPG"/>
          <p:cNvPicPr>
            <a:picLocks noChangeAspect="1" noChangeArrowheads="1"/>
          </p:cNvPicPr>
          <p:nvPr/>
        </p:nvPicPr>
        <p:blipFill rotWithShape="1">
          <a:blip r:embed="rId5" cstate="print"/>
          <a:srcRect t="22494" b="9772"/>
          <a:stretch/>
        </p:blipFill>
        <p:spPr bwMode="auto">
          <a:xfrm>
            <a:off x="3131840" y="1556792"/>
            <a:ext cx="2624066" cy="13330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2" descr="C:\Documents and Settings\Unipd\Desktop\Stefano Corradetti 2009-2012\Gamma 2011\Target assembly\assembled with targets.JPG"/>
          <p:cNvPicPr>
            <a:picLocks noChangeAspect="1" noChangeArrowheads="1"/>
          </p:cNvPicPr>
          <p:nvPr/>
        </p:nvPicPr>
        <p:blipFill rotWithShape="1">
          <a:blip r:embed="rId6" cstate="print"/>
          <a:srcRect t="25906" b="16523"/>
          <a:stretch/>
        </p:blipFill>
        <p:spPr bwMode="auto">
          <a:xfrm>
            <a:off x="3131840" y="2944000"/>
            <a:ext cx="2624066" cy="11330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3059832" y="972017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smtClean="0">
                <a:solidFill>
                  <a:srgbClr val="C00000"/>
                </a:solidFill>
              </a:rPr>
              <a:t>2011 Test</a:t>
            </a:r>
          </a:p>
          <a:p>
            <a:r>
              <a:rPr lang="it-IT" sz="1600" dirty="0" err="1" smtClean="0">
                <a:solidFill>
                  <a:srgbClr val="C00000"/>
                </a:solidFill>
              </a:rPr>
              <a:t>Low</a:t>
            </a:r>
            <a:r>
              <a:rPr lang="it-IT" sz="1600" dirty="0" smtClean="0">
                <a:solidFill>
                  <a:srgbClr val="C00000"/>
                </a:solidFill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</a:rPr>
              <a:t>density</a:t>
            </a:r>
            <a:r>
              <a:rPr lang="it-IT" sz="1600" dirty="0" smtClean="0">
                <a:solidFill>
                  <a:srgbClr val="C00000"/>
                </a:solidFill>
              </a:rPr>
              <a:t> UC</a:t>
            </a:r>
            <a:r>
              <a:rPr lang="it-IT" sz="1600" baseline="-25000" dirty="0" smtClean="0">
                <a:solidFill>
                  <a:srgbClr val="C00000"/>
                </a:solidFill>
              </a:rPr>
              <a:t>X</a:t>
            </a:r>
            <a:endParaRPr lang="it-IT" sz="1600" baseline="-25000" dirty="0">
              <a:solidFill>
                <a:srgbClr val="C00000"/>
              </a:solidFill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6156176" y="972017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smtClean="0">
                <a:solidFill>
                  <a:srgbClr val="C00000"/>
                </a:solidFill>
              </a:rPr>
              <a:t>2012 Test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Medium </a:t>
            </a:r>
            <a:r>
              <a:rPr lang="it-IT" sz="1600" dirty="0" err="1" smtClean="0">
                <a:solidFill>
                  <a:srgbClr val="C00000"/>
                </a:solidFill>
              </a:rPr>
              <a:t>density</a:t>
            </a:r>
            <a:r>
              <a:rPr lang="it-IT" sz="1600" dirty="0" smtClean="0">
                <a:solidFill>
                  <a:srgbClr val="C00000"/>
                </a:solidFill>
              </a:rPr>
              <a:t> UC</a:t>
            </a:r>
            <a:r>
              <a:rPr lang="it-IT" sz="1600" baseline="-25000" dirty="0" smtClean="0">
                <a:solidFill>
                  <a:srgbClr val="C00000"/>
                </a:solidFill>
              </a:rPr>
              <a:t>X</a:t>
            </a:r>
            <a:endParaRPr lang="it-IT" sz="1600" baseline="-25000" dirty="0">
              <a:solidFill>
                <a:srgbClr val="C00000"/>
              </a:solidFill>
            </a:endParaRPr>
          </a:p>
        </p:txBody>
      </p:sp>
      <p:pic>
        <p:nvPicPr>
          <p:cNvPr id="1026" name="Picture 7" descr="SEM3.TIF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67168"/>
            <a:ext cx="2520280" cy="21421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77544"/>
            <a:ext cx="2591435" cy="2131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Documents and Settings\user\Documenti\Stefano Corradetti 2009-2012\UCx\UCx_2012 6gcm3\Immagini Shipping\SAM_06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1"/>
            <a:ext cx="3059832" cy="22948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ttore 1 23"/>
          <p:cNvCxnSpPr/>
          <p:nvPr/>
        </p:nvCxnSpPr>
        <p:spPr>
          <a:xfrm flipH="1">
            <a:off x="6084168" y="3933056"/>
            <a:ext cx="2948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el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929936"/>
              </p:ext>
            </p:extLst>
          </p:nvPr>
        </p:nvGraphicFramePr>
        <p:xfrm>
          <a:off x="5940152" y="4005065"/>
          <a:ext cx="3020143" cy="236803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63067"/>
                <a:gridCol w="621107"/>
                <a:gridCol w="792088"/>
                <a:gridCol w="643881"/>
              </a:tblGrid>
              <a:tr h="420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2010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2011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2012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Density </a:t>
                      </a:r>
                      <a:r>
                        <a:rPr lang="en-US" sz="1400" dirty="0">
                          <a:effectLst/>
                        </a:rPr>
                        <a:t>(g/cm³)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4.25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2.59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6.38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4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Diameter (mm)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12.50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13.07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12.91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Thickness (g/cm²)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0.41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0.41 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0.41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588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Calculated porosity (%)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58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75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190129" y="6400195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WP 02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529697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198" y="207313"/>
            <a:ext cx="8229600" cy="7647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 smtClean="0">
                <a:latin typeface="Arial" pitchFamily="34" charset="0"/>
                <a:cs typeface="Arial" pitchFamily="34" charset="0"/>
              </a:rPr>
              <a:t>UCx</a:t>
            </a:r>
            <a:r>
              <a:rPr lang="it-IT" sz="3600" dirty="0" smtClean="0">
                <a:latin typeface="Arial" pitchFamily="34" charset="0"/>
                <a:cs typeface="Arial" pitchFamily="34" charset="0"/>
              </a:rPr>
              <a:t> Target in-</a:t>
            </a:r>
            <a:r>
              <a:rPr lang="it-IT" sz="3600" dirty="0" err="1" smtClean="0">
                <a:latin typeface="Arial" pitchFamily="34" charset="0"/>
                <a:cs typeface="Arial" pitchFamily="34" charset="0"/>
              </a:rPr>
              <a:t>beam</a:t>
            </a:r>
            <a:r>
              <a:rPr lang="it-IT" sz="3600" dirty="0" smtClean="0">
                <a:latin typeface="Arial" pitchFamily="34" charset="0"/>
                <a:cs typeface="Arial" pitchFamily="34" charset="0"/>
              </a:rPr>
              <a:t> test</a:t>
            </a:r>
          </a:p>
        </p:txBody>
      </p:sp>
      <p:cxnSp>
        <p:nvCxnSpPr>
          <p:cNvPr id="4" name="Connettore 1 3"/>
          <p:cNvCxnSpPr/>
          <p:nvPr/>
        </p:nvCxnSpPr>
        <p:spPr>
          <a:xfrm>
            <a:off x="2987824" y="980728"/>
            <a:ext cx="0" cy="5616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5868144" y="980728"/>
            <a:ext cx="0" cy="5616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olo 1"/>
          <p:cNvSpPr txBox="1">
            <a:spLocks/>
          </p:cNvSpPr>
          <p:nvPr/>
        </p:nvSpPr>
        <p:spPr>
          <a:xfrm>
            <a:off x="179512" y="972017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smtClean="0">
                <a:solidFill>
                  <a:srgbClr val="C00000"/>
                </a:solidFill>
              </a:rPr>
              <a:t>2010 Test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Standard UC</a:t>
            </a:r>
            <a:r>
              <a:rPr lang="it-IT" sz="1600" baseline="-25000" dirty="0" smtClean="0">
                <a:solidFill>
                  <a:srgbClr val="C00000"/>
                </a:solidFill>
              </a:rPr>
              <a:t>X</a:t>
            </a:r>
            <a:endParaRPr lang="it-IT" sz="1600" baseline="-25000" dirty="0">
              <a:solidFill>
                <a:srgbClr val="C00000"/>
              </a:solidFill>
            </a:endParaRPr>
          </a:p>
        </p:txBody>
      </p:sp>
      <p:pic>
        <p:nvPicPr>
          <p:cNvPr id="8" name="Picture 5" descr="IMG_6650"/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4999" b="17999"/>
          <a:stretch>
            <a:fillRect/>
          </a:stretch>
        </p:blipFill>
        <p:spPr bwMode="auto">
          <a:xfrm>
            <a:off x="296631" y="1556792"/>
            <a:ext cx="2547177" cy="13555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Unipd\Desktop\Stefano Corradetti 2009-2012\Gamma 2011\Target assembly\DSC07257.JPG"/>
          <p:cNvPicPr>
            <a:picLocks noChangeAspect="1" noChangeArrowheads="1"/>
          </p:cNvPicPr>
          <p:nvPr/>
        </p:nvPicPr>
        <p:blipFill rotWithShape="1">
          <a:blip r:embed="rId5" cstate="print"/>
          <a:srcRect t="22494" b="9772"/>
          <a:stretch/>
        </p:blipFill>
        <p:spPr bwMode="auto">
          <a:xfrm>
            <a:off x="3131840" y="1556792"/>
            <a:ext cx="2624066" cy="1355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3059832" y="972017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smtClean="0">
                <a:solidFill>
                  <a:srgbClr val="C00000"/>
                </a:solidFill>
              </a:rPr>
              <a:t>2011 Test</a:t>
            </a:r>
          </a:p>
          <a:p>
            <a:r>
              <a:rPr lang="it-IT" sz="1600" dirty="0" err="1" smtClean="0">
                <a:solidFill>
                  <a:srgbClr val="C00000"/>
                </a:solidFill>
              </a:rPr>
              <a:t>Low</a:t>
            </a:r>
            <a:r>
              <a:rPr lang="it-IT" sz="1600" dirty="0" smtClean="0">
                <a:solidFill>
                  <a:srgbClr val="C00000"/>
                </a:solidFill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</a:rPr>
              <a:t>density</a:t>
            </a:r>
            <a:r>
              <a:rPr lang="it-IT" sz="1600" dirty="0" smtClean="0">
                <a:solidFill>
                  <a:srgbClr val="C00000"/>
                </a:solidFill>
              </a:rPr>
              <a:t> UC</a:t>
            </a:r>
            <a:r>
              <a:rPr lang="it-IT" sz="1600" baseline="-25000" dirty="0" smtClean="0">
                <a:solidFill>
                  <a:srgbClr val="C00000"/>
                </a:solidFill>
              </a:rPr>
              <a:t>X</a:t>
            </a:r>
            <a:endParaRPr lang="it-IT" sz="1600" baseline="-25000" dirty="0">
              <a:solidFill>
                <a:srgbClr val="C00000"/>
              </a:solidFill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6156176" y="972017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 smtClean="0">
                <a:solidFill>
                  <a:srgbClr val="C00000"/>
                </a:solidFill>
              </a:rPr>
              <a:t>2012 Test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Medium </a:t>
            </a:r>
            <a:r>
              <a:rPr lang="it-IT" sz="1600" dirty="0" err="1" smtClean="0">
                <a:solidFill>
                  <a:srgbClr val="C00000"/>
                </a:solidFill>
              </a:rPr>
              <a:t>density</a:t>
            </a:r>
            <a:r>
              <a:rPr lang="it-IT" sz="1600" dirty="0" smtClean="0">
                <a:solidFill>
                  <a:srgbClr val="C00000"/>
                </a:solidFill>
              </a:rPr>
              <a:t> UC</a:t>
            </a:r>
            <a:r>
              <a:rPr lang="it-IT" sz="1600" baseline="-25000" dirty="0" smtClean="0">
                <a:solidFill>
                  <a:srgbClr val="C00000"/>
                </a:solidFill>
              </a:rPr>
              <a:t>X</a:t>
            </a:r>
            <a:endParaRPr lang="it-IT" sz="1600" baseline="-25000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Documents and Settings\user\Documenti\Stefano Corradetti 2009-2012\UCx\UCx_2012 6gcm3\Immagini Shipping\SAM_06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1"/>
            <a:ext cx="3059832" cy="22948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307335"/>
              </p:ext>
            </p:extLst>
          </p:nvPr>
        </p:nvGraphicFramePr>
        <p:xfrm>
          <a:off x="-44976" y="3212975"/>
          <a:ext cx="3230389" cy="352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Graph" r:id="rId7" imgW="3818534" imgH="3133344" progId="Origin50.Graph">
                  <p:embed/>
                </p:oleObj>
              </mc:Choice>
              <mc:Fallback>
                <p:oleObj name="Graph" r:id="rId7" imgW="3818534" imgH="3133344" progId="Origin50.Graph">
                  <p:embed/>
                  <p:pic>
                    <p:nvPicPr>
                      <p:cNvPr id="0" name="Oggetto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06" t="5127" r="5371" b="6180"/>
                      <a:stretch>
                        <a:fillRect/>
                      </a:stretch>
                    </p:blipFill>
                    <p:spPr bwMode="auto">
                      <a:xfrm>
                        <a:off x="-44976" y="3212975"/>
                        <a:ext cx="3230389" cy="35257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419263"/>
              </p:ext>
            </p:extLst>
          </p:nvPr>
        </p:nvGraphicFramePr>
        <p:xfrm>
          <a:off x="3203848" y="3212975"/>
          <a:ext cx="2808287" cy="3528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Graph" r:id="rId9" imgW="3969715" imgH="3222346" progId="Origin50.Graph">
                  <p:embed/>
                </p:oleObj>
              </mc:Choice>
              <mc:Fallback>
                <p:oleObj name="Graph" r:id="rId9" imgW="3969715" imgH="3222346" progId="Origin50.Graph">
                  <p:embed/>
                  <p:pic>
                    <p:nvPicPr>
                      <p:cNvPr id="0" name="Ogget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22" t="7231" r="6334" b="3705"/>
                      <a:stretch>
                        <a:fillRect/>
                      </a:stretch>
                    </p:blipFill>
                    <p:spPr bwMode="auto">
                      <a:xfrm>
                        <a:off x="3203848" y="3212975"/>
                        <a:ext cx="2808287" cy="352839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olo 1"/>
          <p:cNvSpPr txBox="1">
            <a:spLocks/>
          </p:cNvSpPr>
          <p:nvPr/>
        </p:nvSpPr>
        <p:spPr>
          <a:xfrm>
            <a:off x="6264188" y="3968760"/>
            <a:ext cx="2448272" cy="276998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>
                <a:solidFill>
                  <a:srgbClr val="C00000"/>
                </a:solidFill>
              </a:rPr>
              <a:t>Targets </a:t>
            </a:r>
            <a:r>
              <a:rPr lang="it-IT" sz="1800" dirty="0" err="1" smtClean="0">
                <a:solidFill>
                  <a:srgbClr val="C00000"/>
                </a:solidFill>
              </a:rPr>
              <a:t>tested</a:t>
            </a:r>
            <a:r>
              <a:rPr lang="it-IT" sz="1800" dirty="0" smtClean="0">
                <a:solidFill>
                  <a:srgbClr val="C00000"/>
                </a:solidFill>
              </a:rPr>
              <a:t> at 3 </a:t>
            </a:r>
            <a:r>
              <a:rPr lang="it-IT" sz="1800" dirty="0" err="1" smtClean="0">
                <a:solidFill>
                  <a:srgbClr val="C00000"/>
                </a:solidFill>
              </a:rPr>
              <a:t>different</a:t>
            </a:r>
            <a:r>
              <a:rPr lang="it-IT" sz="1800" dirty="0" smtClean="0">
                <a:solidFill>
                  <a:srgbClr val="C00000"/>
                </a:solidFill>
              </a:rPr>
              <a:t>  T:</a:t>
            </a:r>
          </a:p>
          <a:p>
            <a:pPr marL="342900" indent="-342900" algn="l"/>
            <a:r>
              <a:rPr lang="it-IT" sz="1800" dirty="0" smtClean="0">
                <a:solidFill>
                  <a:srgbClr val="C00000"/>
                </a:solidFill>
              </a:rPr>
              <a:t>      2000°C, 1800°C and 1600°C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20 </a:t>
            </a:r>
            <a:r>
              <a:rPr lang="it-IT" sz="1800" dirty="0" err="1" smtClean="0"/>
              <a:t>elements</a:t>
            </a:r>
            <a:r>
              <a:rPr lang="it-IT" sz="1800" dirty="0" smtClean="0"/>
              <a:t>, </a:t>
            </a:r>
            <a:r>
              <a:rPr lang="it-IT" sz="1800" dirty="0" err="1" smtClean="0"/>
              <a:t>about</a:t>
            </a:r>
            <a:r>
              <a:rPr lang="it-IT" sz="1800" dirty="0" smtClean="0"/>
              <a:t> 80 </a:t>
            </a:r>
            <a:r>
              <a:rPr lang="it-IT" sz="1800" dirty="0" err="1" smtClean="0"/>
              <a:t>isotopes</a:t>
            </a:r>
            <a:r>
              <a:rPr lang="it-IT" sz="1800" dirty="0" smtClean="0"/>
              <a:t> </a:t>
            </a:r>
            <a:r>
              <a:rPr lang="it-IT" sz="1800" dirty="0" err="1" smtClean="0"/>
              <a:t>collected</a:t>
            </a:r>
            <a:endParaRPr lang="it-IT" sz="18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err="1" smtClean="0">
                <a:solidFill>
                  <a:srgbClr val="C00000"/>
                </a:solidFill>
              </a:rPr>
              <a:t>Yield</a:t>
            </a:r>
            <a:r>
              <a:rPr lang="it-IT" sz="1800" dirty="0" smtClean="0">
                <a:solidFill>
                  <a:srgbClr val="C00000"/>
                </a:solidFill>
              </a:rPr>
              <a:t> vs. </a:t>
            </a:r>
            <a:r>
              <a:rPr lang="it-IT" sz="1800" dirty="0" err="1" smtClean="0">
                <a:solidFill>
                  <a:srgbClr val="C00000"/>
                </a:solidFill>
              </a:rPr>
              <a:t>half</a:t>
            </a:r>
            <a:r>
              <a:rPr lang="it-IT" sz="1800" dirty="0" smtClean="0">
                <a:solidFill>
                  <a:srgbClr val="C00000"/>
                </a:solidFill>
              </a:rPr>
              <a:t>-life </a:t>
            </a:r>
            <a:r>
              <a:rPr lang="it-IT" sz="1800" dirty="0" err="1" smtClean="0">
                <a:solidFill>
                  <a:srgbClr val="C00000"/>
                </a:solidFill>
              </a:rPr>
              <a:t>characterization</a:t>
            </a:r>
            <a:endParaRPr lang="it-IT" sz="1800" dirty="0" smtClean="0">
              <a:solidFill>
                <a:srgbClr val="C00000"/>
              </a:solidFill>
            </a:endParaRPr>
          </a:p>
          <a:p>
            <a:pPr marL="342900" indent="-342900" algn="l"/>
            <a:endParaRPr lang="it-IT" sz="1800" baseline="-25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804248" y="1876182"/>
            <a:ext cx="138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To be </a:t>
            </a:r>
            <a:r>
              <a:rPr lang="it-IT" dirty="0" err="1" smtClean="0"/>
              <a:t>tested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296631" y="2780928"/>
            <a:ext cx="542749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ORNL </a:t>
            </a:r>
            <a:r>
              <a:rPr lang="it-IT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experiments</a:t>
            </a:r>
            <a:r>
              <a:rPr lang="it-IT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40 </a:t>
            </a:r>
            <a:r>
              <a:rPr lang="it-IT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it-IT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50 </a:t>
            </a:r>
            <a:r>
              <a:rPr lang="it-IT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it-IT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protons</a:t>
            </a:r>
            <a:r>
              <a:rPr lang="it-IT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plasma </a:t>
            </a:r>
            <a:r>
              <a:rPr lang="it-IT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ion</a:t>
            </a:r>
            <a:r>
              <a:rPr lang="it-IT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source</a:t>
            </a:r>
            <a:endParaRPr lang="it-IT" sz="1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44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prete\Documenti\LNL\transfer\onWork\ucans2\HRIBF_SPES beam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7729537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/>
          </p:cNvSpPr>
          <p:nvPr/>
        </p:nvSpPr>
        <p:spPr bwMode="auto">
          <a:xfrm>
            <a:off x="0" y="44450"/>
            <a:ext cx="9032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6C3A"/>
                </a:solidFill>
                <a:latin typeface="+mj-lt"/>
                <a:ea typeface="+mj-ea"/>
                <a:cs typeface="+mj-cs"/>
              </a:rPr>
              <a:t>SPES Target</a:t>
            </a:r>
          </a:p>
          <a:p>
            <a:pPr algn="ctr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6C3A"/>
                </a:solidFill>
                <a:latin typeface="+mj-lt"/>
                <a:ea typeface="+mj-ea"/>
                <a:cs typeface="+mj-cs"/>
              </a:rPr>
              <a:t>On-line Test experiment at HRIBF</a:t>
            </a:r>
          </a:p>
        </p:txBody>
      </p:sp>
      <p:sp>
        <p:nvSpPr>
          <p:cNvPr id="38921" name="TextBox 9"/>
          <p:cNvSpPr txBox="1">
            <a:spLocks noChangeArrowheads="1"/>
          </p:cNvSpPr>
          <p:nvPr/>
        </p:nvSpPr>
        <p:spPr bwMode="auto">
          <a:xfrm>
            <a:off x="3995936" y="1392893"/>
            <a:ext cx="4859338" cy="52322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E</a:t>
            </a:r>
            <a:r>
              <a:rPr lang="en-US" sz="1600" b="1" dirty="0" smtClean="0"/>
              <a:t>xpected </a:t>
            </a:r>
            <a:r>
              <a:rPr lang="en-US" sz="1600" b="1" dirty="0"/>
              <a:t>beam on </a:t>
            </a:r>
            <a:r>
              <a:rPr lang="en-US" sz="1600" b="1" dirty="0" smtClean="0"/>
              <a:t>target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/>
              <a:t>Data scaled to:</a:t>
            </a:r>
            <a:r>
              <a:rPr lang="en-US" sz="1200" dirty="0"/>
              <a:t> </a:t>
            </a:r>
            <a:r>
              <a:rPr lang="en-US" sz="1200" dirty="0" smtClean="0"/>
              <a:t>200 </a:t>
            </a:r>
            <a:r>
              <a:rPr lang="en-US" sz="1200" dirty="0" err="1" smtClean="0"/>
              <a:t>microA</a:t>
            </a:r>
            <a:r>
              <a:rPr lang="en-US" sz="1200" dirty="0" smtClean="0"/>
              <a:t> </a:t>
            </a:r>
            <a:r>
              <a:rPr lang="en-US" sz="1200" dirty="0"/>
              <a:t>proton current </a:t>
            </a:r>
            <a:r>
              <a:rPr lang="en-US" sz="1200" dirty="0" smtClean="0"/>
              <a:t> 2-5% </a:t>
            </a:r>
            <a:r>
              <a:rPr lang="en-US" sz="1200" dirty="0"/>
              <a:t>transport </a:t>
            </a:r>
            <a:r>
              <a:rPr lang="en-US" sz="1200" dirty="0" smtClean="0"/>
              <a:t>efficiency</a:t>
            </a:r>
            <a:endParaRPr lang="en-US" sz="1200" dirty="0"/>
          </a:p>
        </p:txBody>
      </p:sp>
      <p:pic>
        <p:nvPicPr>
          <p:cNvPr id="21509" name="Picture 5" descr="IMG_6650"/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157788"/>
            <a:ext cx="2614613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4" descr="IMG_6656"/>
          <p:cNvPicPr>
            <a:picLocks noChangeAspect="1" noChangeArrowheads="1"/>
          </p:cNvPicPr>
          <p:nvPr/>
        </p:nvPicPr>
        <p:blipFill>
          <a:blip r:embed="rId5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4729163"/>
            <a:ext cx="1347787" cy="50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4859338" y="5589588"/>
            <a:ext cx="1687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2060"/>
                </a:solidFill>
                <a:latin typeface="Calibri" pitchFamily="34" charset="0"/>
              </a:rPr>
              <a:t>Target assembly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900" y="2072431"/>
            <a:ext cx="3168650" cy="1323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Proton energy = 40MeV</a:t>
            </a:r>
          </a:p>
          <a:p>
            <a:pPr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ISOL target operated at 2000</a:t>
            </a:r>
            <a:r>
              <a:rPr lang="en-US" sz="1600" b="1" baseline="300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C.</a:t>
            </a:r>
          </a:p>
          <a:p>
            <a:pPr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Ionization and extraction with 1+ Plasma Source.</a:t>
            </a:r>
          </a:p>
          <a:p>
            <a:pPr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Isotopes measured at tape system. </a:t>
            </a:r>
          </a:p>
        </p:txBody>
      </p:sp>
      <p:pic>
        <p:nvPicPr>
          <p:cNvPr id="14" name="Picture 13" descr="publi1HRIBF.bmp"/>
          <p:cNvPicPr>
            <a:picLocks noChangeAspect="1"/>
          </p:cNvPicPr>
          <p:nvPr/>
        </p:nvPicPr>
        <p:blipFill>
          <a:blip r:embed="rId6"/>
          <a:srcRect t="55684" r="7368" b="16699"/>
          <a:stretch>
            <a:fillRect/>
          </a:stretch>
        </p:blipFill>
        <p:spPr>
          <a:xfrm>
            <a:off x="179388" y="1196975"/>
            <a:ext cx="2987675" cy="565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21514" name="Group 23"/>
          <p:cNvGrpSpPr>
            <a:grpSpLocks/>
          </p:cNvGrpSpPr>
          <p:nvPr/>
        </p:nvGrpSpPr>
        <p:grpSpPr bwMode="auto">
          <a:xfrm>
            <a:off x="-59261" y="4448175"/>
            <a:ext cx="2975499" cy="2409825"/>
            <a:chOff x="-59756" y="4448145"/>
            <a:chExt cx="2975498" cy="2409855"/>
          </a:xfrm>
        </p:grpSpPr>
        <p:grpSp>
          <p:nvGrpSpPr>
            <p:cNvPr id="21515" name="Group 40"/>
            <p:cNvGrpSpPr>
              <a:grpSpLocks/>
            </p:cNvGrpSpPr>
            <p:nvPr/>
          </p:nvGrpSpPr>
          <p:grpSpPr bwMode="auto">
            <a:xfrm>
              <a:off x="-59756" y="4481512"/>
              <a:ext cx="2975498" cy="2376488"/>
              <a:chOff x="5989115" y="3400425"/>
              <a:chExt cx="2975498" cy="2376488"/>
            </a:xfrm>
          </p:grpSpPr>
          <p:pic>
            <p:nvPicPr>
              <p:cNvPr id="21517" name="Picture 1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04" t="4811" r="15349" b="5171"/>
              <a:stretch>
                <a:fillRect/>
              </a:stretch>
            </p:blipFill>
            <p:spPr bwMode="auto">
              <a:xfrm>
                <a:off x="6588125" y="3400425"/>
                <a:ext cx="2376488" cy="2376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8" name="Line 19"/>
              <p:cNvSpPr>
                <a:spLocks noChangeShapeType="1"/>
              </p:cNvSpPr>
              <p:nvPr/>
            </p:nvSpPr>
            <p:spPr bwMode="auto">
              <a:xfrm flipH="1" flipV="1">
                <a:off x="6011863" y="4337050"/>
                <a:ext cx="2232025" cy="430213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 Box 20"/>
              <p:cNvSpPr txBox="1">
                <a:spLocks noChangeArrowheads="1"/>
              </p:cNvSpPr>
              <p:nvPr/>
            </p:nvSpPr>
            <p:spPr bwMode="auto">
              <a:xfrm rot="712278">
                <a:off x="5989115" y="4006871"/>
                <a:ext cx="896399" cy="253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dirty="0" smtClean="0">
                    <a:latin typeface="Calibri" pitchFamily="34" charset="0"/>
                  </a:rPr>
                  <a:t>Proton beam</a:t>
                </a:r>
                <a:endParaRPr lang="en-US" sz="1050" dirty="0">
                  <a:latin typeface="Calibri" pitchFamily="34" charset="0"/>
                </a:endParaRPr>
              </a:p>
            </p:txBody>
          </p:sp>
          <p:sp>
            <p:nvSpPr>
              <p:cNvPr id="21520" name="Text Box 21"/>
              <p:cNvSpPr txBox="1">
                <a:spLocks noChangeArrowheads="1"/>
              </p:cNvSpPr>
              <p:nvPr/>
            </p:nvSpPr>
            <p:spPr bwMode="auto">
              <a:xfrm>
                <a:off x="6011863" y="5156200"/>
                <a:ext cx="698500" cy="244475"/>
              </a:xfrm>
              <a:prstGeom prst="rect">
                <a:avLst/>
              </a:prstGeom>
              <a:solidFill>
                <a:srgbClr val="C1C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Windows</a:t>
                </a:r>
              </a:p>
            </p:txBody>
          </p:sp>
          <p:sp>
            <p:nvSpPr>
              <p:cNvPr id="21521" name="Text Box 22"/>
              <p:cNvSpPr txBox="1">
                <a:spLocks noChangeArrowheads="1"/>
              </p:cNvSpPr>
              <p:nvPr/>
            </p:nvSpPr>
            <p:spPr bwMode="auto">
              <a:xfrm>
                <a:off x="6948488" y="5227638"/>
                <a:ext cx="895350" cy="396875"/>
              </a:xfrm>
              <a:prstGeom prst="rect">
                <a:avLst/>
              </a:prstGeom>
              <a:solidFill>
                <a:srgbClr val="FBF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 b="1">
                    <a:latin typeface="Calibri" pitchFamily="34" charset="0"/>
                  </a:rPr>
                  <a:t>UCx targets</a:t>
                </a:r>
              </a:p>
              <a:p>
                <a:pPr eaLnBrk="1" hangingPunct="1"/>
                <a:r>
                  <a:rPr lang="en-US" sz="1000" b="1">
                    <a:latin typeface="Calibri" pitchFamily="34" charset="0"/>
                  </a:rPr>
                  <a:t>25 gr</a:t>
                </a:r>
              </a:p>
            </p:txBody>
          </p:sp>
          <p:sp>
            <p:nvSpPr>
              <p:cNvPr id="21522" name="Text Box 23"/>
              <p:cNvSpPr txBox="1">
                <a:spLocks noChangeArrowheads="1"/>
              </p:cNvSpPr>
              <p:nvPr/>
            </p:nvSpPr>
            <p:spPr bwMode="auto">
              <a:xfrm>
                <a:off x="8172450" y="5156200"/>
                <a:ext cx="500063" cy="244475"/>
              </a:xfrm>
              <a:prstGeom prst="rect">
                <a:avLst/>
              </a:prstGeom>
              <a:solidFill>
                <a:srgbClr val="C1C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Calibri" pitchFamily="34" charset="0"/>
                  </a:rPr>
                  <a:t>dump</a:t>
                </a:r>
              </a:p>
            </p:txBody>
          </p:sp>
          <p:sp>
            <p:nvSpPr>
              <p:cNvPr id="21523" name="Line 34"/>
              <p:cNvSpPr>
                <a:spLocks noChangeShapeType="1"/>
              </p:cNvSpPr>
              <p:nvPr/>
            </p:nvSpPr>
            <p:spPr bwMode="auto">
              <a:xfrm flipV="1">
                <a:off x="6300788" y="4654550"/>
                <a:ext cx="719137" cy="50323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4" name="Line 35"/>
              <p:cNvSpPr>
                <a:spLocks noChangeShapeType="1"/>
              </p:cNvSpPr>
              <p:nvPr/>
            </p:nvSpPr>
            <p:spPr bwMode="auto">
              <a:xfrm flipH="1" flipV="1">
                <a:off x="8243888" y="4868863"/>
                <a:ext cx="215900" cy="28733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5" name="Line 36"/>
              <p:cNvSpPr>
                <a:spLocks noChangeShapeType="1"/>
              </p:cNvSpPr>
              <p:nvPr/>
            </p:nvSpPr>
            <p:spPr bwMode="auto">
              <a:xfrm flipV="1">
                <a:off x="7308850" y="4724400"/>
                <a:ext cx="144463" cy="5048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16" name="TextBox 22"/>
            <p:cNvSpPr txBox="1">
              <a:spLocks noChangeArrowheads="1"/>
            </p:cNvSpPr>
            <p:nvPr/>
          </p:nvSpPr>
          <p:spPr bwMode="auto">
            <a:xfrm>
              <a:off x="535163" y="4448145"/>
              <a:ext cx="23086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/>
                <a:t>SPES target conceptual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725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6"/>
          <p:cNvSpPr txBox="1">
            <a:spLocks noChangeArrowheads="1"/>
          </p:cNvSpPr>
          <p:nvPr/>
        </p:nvSpPr>
        <p:spPr bwMode="auto">
          <a:xfrm>
            <a:off x="1835150" y="0"/>
            <a:ext cx="4194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b="1"/>
              <a:t>HRMS physics design</a:t>
            </a:r>
          </a:p>
        </p:txBody>
      </p:sp>
      <p:grpSp>
        <p:nvGrpSpPr>
          <p:cNvPr id="40963" name="Group 8"/>
          <p:cNvGrpSpPr>
            <a:grpSpLocks/>
          </p:cNvGrpSpPr>
          <p:nvPr/>
        </p:nvGrpSpPr>
        <p:grpSpPr bwMode="auto">
          <a:xfrm>
            <a:off x="788186" y="734954"/>
            <a:ext cx="8166305" cy="2713382"/>
            <a:chOff x="625439" y="784750"/>
            <a:chExt cx="8166225" cy="2713382"/>
          </a:xfrm>
        </p:grpSpPr>
        <p:pic>
          <p:nvPicPr>
            <p:cNvPr id="4096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49" b="45171"/>
            <a:stretch/>
          </p:blipFill>
          <p:spPr bwMode="auto">
            <a:xfrm>
              <a:off x="625439" y="784750"/>
              <a:ext cx="2658073" cy="269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1904984" y="2133600"/>
              <a:ext cx="81438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057383" y="2133600"/>
              <a:ext cx="661982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1.3 mm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04984" y="1295400"/>
              <a:ext cx="1357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DM=2.5 10</a:t>
              </a:r>
              <a:r>
                <a:rPr lang="en-US" baseline="300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-5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86176" y="1405251"/>
              <a:ext cx="4905488" cy="20928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3</a:t>
              </a:r>
              <a:r>
                <a:rPr lang="en-US" baseline="30000" dirty="0"/>
                <a:t>o</a:t>
              </a:r>
              <a:r>
                <a:rPr lang="en-US" dirty="0"/>
                <a:t> order effects </a:t>
              </a:r>
              <a:r>
                <a:rPr lang="en-US" dirty="0" smtClean="0"/>
                <a:t>analysis (LNS-LNL)</a:t>
              </a:r>
              <a:endParaRPr lang="en-US" dirty="0"/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Input parameters:</a:t>
              </a:r>
            </a:p>
            <a:p>
              <a:pPr marL="266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Energy= 260 </a:t>
              </a:r>
              <a:r>
                <a:rPr lang="en-US" dirty="0" err="1"/>
                <a:t>KeV</a:t>
              </a:r>
              <a:endParaRPr lang="en-US" dirty="0"/>
            </a:p>
            <a:p>
              <a:pPr marL="266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latin typeface="Symbol" pitchFamily="18" charset="2"/>
                </a:rPr>
                <a:t>D</a:t>
              </a:r>
              <a:r>
                <a:rPr lang="en-US" sz="2000" dirty="0" smtClean="0">
                  <a:sym typeface="Symbol" pitchFamily="18" charset="2"/>
                </a:rPr>
                <a:t></a:t>
              </a:r>
              <a:r>
                <a:rPr lang="en-US" sz="2000" dirty="0"/>
                <a:t>=4 </a:t>
              </a:r>
              <a:r>
                <a:rPr lang="en-US" sz="2000" dirty="0" err="1"/>
                <a:t>mrad</a:t>
              </a:r>
              <a:r>
                <a:rPr lang="en-US" sz="2000" dirty="0"/>
                <a:t> </a:t>
              </a:r>
            </a:p>
            <a:p>
              <a:pPr marL="266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latin typeface="Symbol" pitchFamily="18" charset="2"/>
                </a:rPr>
                <a:t>D</a:t>
              </a:r>
              <a:r>
                <a:rPr lang="en-US" sz="2000" b="1" dirty="0" smtClean="0"/>
                <a:t>E</a:t>
              </a:r>
              <a:r>
                <a:rPr lang="en-US" sz="2000" b="1" dirty="0"/>
                <a:t>= </a:t>
              </a:r>
              <a:r>
                <a:rPr lang="en-US" sz="2000" b="1" dirty="0">
                  <a:sym typeface="Symbol" pitchFamily="18" charset="2"/>
                </a:rPr>
                <a:t>±</a:t>
              </a:r>
              <a:r>
                <a:rPr lang="en-US" sz="2000" b="1" dirty="0"/>
                <a:t> 1.3 </a:t>
              </a:r>
              <a:r>
                <a:rPr lang="en-US" sz="2000" b="1" dirty="0" err="1"/>
                <a:t>eV</a:t>
              </a:r>
              <a:r>
                <a:rPr lang="en-US" sz="2000" b="1" dirty="0"/>
                <a:t> </a:t>
              </a:r>
              <a:endParaRPr lang="en-US" b="1" dirty="0"/>
            </a:p>
            <a:p>
              <a:pPr marL="266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/>
                <a:t>Emittance=3</a:t>
              </a:r>
              <a:r>
                <a:rPr lang="it-IT" b="1" dirty="0">
                  <a:latin typeface="Symbol" pitchFamily="18" charset="2"/>
                </a:rPr>
                <a:t>p</a:t>
              </a:r>
              <a:r>
                <a:rPr lang="it-IT" b="1" dirty="0"/>
                <a:t> mm </a:t>
              </a:r>
              <a:r>
                <a:rPr lang="it-IT" b="1" dirty="0" err="1" smtClean="0"/>
                <a:t>mrad</a:t>
              </a:r>
              <a:endParaRPr lang="en-US" b="1" dirty="0"/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Mass resolution: 1/40000 (</a:t>
              </a:r>
              <a:r>
                <a:rPr lang="en-US" dirty="0" err="1" smtClean="0"/>
                <a:t>eng.</a:t>
              </a:r>
              <a:r>
                <a:rPr lang="en-US" dirty="0" smtClean="0"/>
                <a:t> </a:t>
              </a:r>
              <a:r>
                <a:rPr lang="en-US" dirty="0"/>
                <a:t>design: 1/25000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048955" y="741958"/>
            <a:ext cx="4905536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</a:rPr>
              <a:t>A scaled-up version of the separator designed by Cary </a:t>
            </a:r>
            <a:r>
              <a:rPr lang="en-US" dirty="0" err="1" smtClean="0">
                <a:latin typeface="Times New Roman" charset="0"/>
              </a:rPr>
              <a:t>Davids</a:t>
            </a:r>
            <a:r>
              <a:rPr lang="en-US" dirty="0" smtClean="0">
                <a:latin typeface="Times New Roman" charset="0"/>
              </a:rPr>
              <a:t> for CARIBU, Argonne</a:t>
            </a:r>
            <a:endParaRPr lang="en-US" dirty="0">
              <a:latin typeface="Times New Roman" charset="0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" y="3586651"/>
            <a:ext cx="3693243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635896" y="3573016"/>
            <a:ext cx="5337963" cy="3071182"/>
            <a:chOff x="12700" y="692150"/>
            <a:chExt cx="9144000" cy="526097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" y="692150"/>
              <a:ext cx="9144000" cy="526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o 13"/>
            <p:cNvGrpSpPr>
              <a:grpSpLocks/>
            </p:cNvGrpSpPr>
            <p:nvPr/>
          </p:nvGrpSpPr>
          <p:grpSpPr bwMode="auto">
            <a:xfrm>
              <a:off x="5570538" y="3538538"/>
              <a:ext cx="3225800" cy="1651000"/>
              <a:chOff x="5037667" y="3539073"/>
              <a:chExt cx="3225800" cy="1650995"/>
            </a:xfrm>
          </p:grpSpPr>
          <p:cxnSp>
            <p:nvCxnSpPr>
              <p:cNvPr id="22" name="Connettore 1 4"/>
              <p:cNvCxnSpPr/>
              <p:nvPr/>
            </p:nvCxnSpPr>
            <p:spPr>
              <a:xfrm>
                <a:off x="5164667" y="4191533"/>
                <a:ext cx="627062" cy="0"/>
              </a:xfrm>
              <a:prstGeom prst="line">
                <a:avLst/>
              </a:prstGeom>
              <a:ln w="5715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8"/>
              <p:cNvCxnSpPr/>
              <p:nvPr/>
            </p:nvCxnSpPr>
            <p:spPr>
              <a:xfrm>
                <a:off x="5164667" y="4555070"/>
                <a:ext cx="627062" cy="0"/>
              </a:xfrm>
              <a:prstGeom prst="line">
                <a:avLst/>
              </a:prstGeom>
              <a:ln w="5715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9"/>
              <p:cNvCxnSpPr/>
              <p:nvPr/>
            </p:nvCxnSpPr>
            <p:spPr>
              <a:xfrm flipV="1">
                <a:off x="5037667" y="4359808"/>
                <a:ext cx="3225800" cy="2540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riangolo isoscele 10"/>
              <p:cNvSpPr/>
              <p:nvPr/>
            </p:nvSpPr>
            <p:spPr>
              <a:xfrm>
                <a:off x="6925204" y="4410607"/>
                <a:ext cx="365125" cy="779461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26" name="Triangolo isoscele 12"/>
              <p:cNvSpPr/>
              <p:nvPr/>
            </p:nvSpPr>
            <p:spPr>
              <a:xfrm flipV="1">
                <a:off x="6925204" y="3539073"/>
                <a:ext cx="365125" cy="779460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</p:grpSp>
        <p:sp>
          <p:nvSpPr>
            <p:cNvPr id="13" name="Fumetto 1 14"/>
            <p:cNvSpPr/>
            <p:nvPr/>
          </p:nvSpPr>
          <p:spPr>
            <a:xfrm>
              <a:off x="5435600" y="3454400"/>
              <a:ext cx="3548063" cy="1803400"/>
            </a:xfrm>
            <a:prstGeom prst="wedgeRectCallout">
              <a:avLst>
                <a:gd name="adj1" fmla="val -88445"/>
                <a:gd name="adj2" fmla="val 36409"/>
              </a:avLst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/>
            </a:p>
          </p:txBody>
        </p:sp>
        <p:sp>
          <p:nvSpPr>
            <p:cNvPr id="14" name="CasellaDiTesto 15"/>
            <p:cNvSpPr txBox="1">
              <a:spLocks noChangeArrowheads="1"/>
            </p:cNvSpPr>
            <p:nvPr/>
          </p:nvSpPr>
          <p:spPr bwMode="auto">
            <a:xfrm>
              <a:off x="5503863" y="2751138"/>
              <a:ext cx="35464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solidFill>
                    <a:srgbClr val="009900"/>
                  </a:solidFill>
                  <a:latin typeface="Times New Roman" charset="0"/>
                  <a:cs typeface="Times New Roman" charset="0"/>
                </a:rPr>
                <a:t>Plates </a:t>
              </a:r>
              <a:r>
                <a:rPr lang="en-US" sz="1100">
                  <a:latin typeface="Times New Roman" charset="0"/>
                  <a:cs typeface="Times New Roman" charset="0"/>
                </a:rPr>
                <a:t>to correct the voltage ripple of the H.V. platform</a:t>
              </a:r>
            </a:p>
          </p:txBody>
        </p:sp>
        <p:cxnSp>
          <p:nvCxnSpPr>
            <p:cNvPr id="15" name="Connettore 2 17"/>
            <p:cNvCxnSpPr/>
            <p:nvPr/>
          </p:nvCxnSpPr>
          <p:spPr>
            <a:xfrm>
              <a:off x="6037263" y="3098800"/>
              <a:ext cx="0" cy="990600"/>
            </a:xfrm>
            <a:prstGeom prst="straightConnector1">
              <a:avLst/>
            </a:prstGeom>
            <a:ln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25"/>
            <p:cNvCxnSpPr/>
            <p:nvPr/>
          </p:nvCxnSpPr>
          <p:spPr>
            <a:xfrm>
              <a:off x="6350000" y="4191000"/>
              <a:ext cx="122713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26"/>
            <p:cNvSpPr txBox="1">
              <a:spLocks noChangeArrowheads="1"/>
            </p:cNvSpPr>
            <p:nvPr/>
          </p:nvSpPr>
          <p:spPr bwMode="auto">
            <a:xfrm>
              <a:off x="6662738" y="3810000"/>
              <a:ext cx="5325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100"/>
                <a:t>20 cm</a:t>
              </a:r>
            </a:p>
          </p:txBody>
        </p:sp>
        <p:sp>
          <p:nvSpPr>
            <p:cNvPr id="18" name="CasellaDiTesto 27"/>
            <p:cNvSpPr txBox="1">
              <a:spLocks noChangeArrowheads="1"/>
            </p:cNvSpPr>
            <p:nvPr/>
          </p:nvSpPr>
          <p:spPr bwMode="auto">
            <a:xfrm>
              <a:off x="6357938" y="5334000"/>
              <a:ext cx="2570162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/>
                <a:t> Plates gap 6 cm,</a:t>
              </a:r>
            </a:p>
            <a:p>
              <a:pPr algn="ctr"/>
              <a:r>
                <a:rPr lang="it-IT" sz="1100"/>
                <a:t>± </a:t>
              </a:r>
              <a:r>
                <a:rPr lang="en-US" sz="1100"/>
                <a:t> 750 V to correct </a:t>
              </a:r>
            </a:p>
            <a:p>
              <a:pPr algn="ctr"/>
              <a:r>
                <a:rPr lang="it-IT" sz="1100"/>
                <a:t>± </a:t>
              </a:r>
              <a:r>
                <a:rPr lang="en-US" sz="1100"/>
                <a:t>5 V platform ripple</a:t>
              </a:r>
            </a:p>
          </p:txBody>
        </p:sp>
        <p:cxnSp>
          <p:nvCxnSpPr>
            <p:cNvPr id="19" name="Connettore 2 32"/>
            <p:cNvCxnSpPr/>
            <p:nvPr/>
          </p:nvCxnSpPr>
          <p:spPr>
            <a:xfrm>
              <a:off x="5697538" y="4783138"/>
              <a:ext cx="652462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36"/>
            <p:cNvSpPr txBox="1">
              <a:spLocks noChangeArrowheads="1"/>
            </p:cNvSpPr>
            <p:nvPr/>
          </p:nvSpPr>
          <p:spPr bwMode="auto">
            <a:xfrm>
              <a:off x="5638800" y="4783138"/>
              <a:ext cx="53251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100"/>
                <a:t>10 cm</a:t>
              </a:r>
            </a:p>
          </p:txBody>
        </p:sp>
        <p:sp>
          <p:nvSpPr>
            <p:cNvPr id="21" name="CasellaDiTesto 5"/>
            <p:cNvSpPr txBox="1">
              <a:spLocks noChangeArrowheads="1"/>
            </p:cNvSpPr>
            <p:nvPr/>
          </p:nvSpPr>
          <p:spPr bwMode="auto">
            <a:xfrm>
              <a:off x="1879600" y="2755900"/>
              <a:ext cx="3149600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0000CC"/>
                  </a:solidFill>
                  <a:latin typeface="Times New Roman" charset="0"/>
                  <a:cs typeface="Times New Roman" charset="0"/>
                </a:rPr>
                <a:t>Typical voltage fluctuation frequency 200-300 Hz, &lt;&lt;10kHz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1868462" y="4570478"/>
            <a:ext cx="49754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868462" y="5108607"/>
            <a:ext cx="49754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3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17009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Develop a Neutron Rich ISOL facility delivering Radioactive Ion Beams at 10AMeV  using the LNL linear accelerator ALPI  as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re-accelerator.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Develop 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Direct ISOL Target  based on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UCx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to reach 10</a:t>
            </a:r>
            <a:r>
              <a:rPr lang="en-US" sz="2000" b="1" baseline="30000" dirty="0">
                <a:solidFill>
                  <a:schemeClr val="tx1"/>
                </a:solidFill>
                <a:latin typeface="+mj-lt"/>
              </a:rPr>
              <a:t>13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 Fission/s.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Use nuclear physics technology and accelerators for Applications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in 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medicine and material science.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849239" y="3645024"/>
            <a:ext cx="887413" cy="100488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rgbClr val="FFFF00"/>
                </a:solidFill>
                <a:latin typeface="Symbol" pitchFamily="18" charset="2"/>
              </a:rPr>
              <a:t>a </a:t>
            </a:r>
          </a:p>
        </p:txBody>
      </p:sp>
      <p:sp>
        <p:nvSpPr>
          <p:cNvPr id="12" name="TextBox 3"/>
          <p:cNvSpPr txBox="1"/>
          <p:nvPr/>
        </p:nvSpPr>
        <p:spPr bwMode="auto">
          <a:xfrm>
            <a:off x="913532" y="5247481"/>
            <a:ext cx="758825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accent3">
                    <a:lumMod val="20000"/>
                    <a:lumOff val="80000"/>
                  </a:schemeClr>
                </a:solidFill>
                <a:latin typeface="Symbol" pitchFamily="18" charset="2"/>
              </a:rPr>
              <a:t>b </a:t>
            </a:r>
          </a:p>
        </p:txBody>
      </p:sp>
      <p:sp>
        <p:nvSpPr>
          <p:cNvPr id="13" name="TextBox 4"/>
          <p:cNvSpPr txBox="1"/>
          <p:nvPr/>
        </p:nvSpPr>
        <p:spPr bwMode="auto">
          <a:xfrm>
            <a:off x="7811292" y="5206046"/>
            <a:ext cx="760413" cy="1006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ymbol" pitchFamily="18" charset="2"/>
              </a:rPr>
              <a:t>d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14" name="TextBox 5"/>
          <p:cNvSpPr txBox="1"/>
          <p:nvPr/>
        </p:nvSpPr>
        <p:spPr bwMode="auto">
          <a:xfrm>
            <a:off x="7861299" y="3735511"/>
            <a:ext cx="6604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accent3">
                    <a:lumMod val="20000"/>
                    <a:lumOff val="80000"/>
                  </a:schemeClr>
                </a:solidFill>
                <a:latin typeface="Symbol" pitchFamily="18" charset="2"/>
              </a:rPr>
              <a:t>g </a:t>
            </a: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2133600" y="3350199"/>
            <a:ext cx="2438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Exotic nuclei</a:t>
            </a:r>
          </a:p>
          <a:p>
            <a:pPr algn="ctr"/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ISOL facility for</a:t>
            </a:r>
          </a:p>
          <a:p>
            <a:pPr algn="ctr"/>
            <a:r>
              <a:rPr lang="en-US" dirty="0">
                <a:latin typeface="Calibri" pitchFamily="34" charset="0"/>
              </a:rPr>
              <a:t>Neutron rich nuclei by U fission 10</a:t>
            </a:r>
            <a:r>
              <a:rPr lang="en-US" baseline="30000" dirty="0">
                <a:latin typeface="Calibri" pitchFamily="34" charset="0"/>
              </a:rPr>
              <a:t>13</a:t>
            </a:r>
            <a:r>
              <a:rPr lang="en-US" dirty="0">
                <a:latin typeface="Calibri" pitchFamily="34" charset="0"/>
              </a:rPr>
              <a:t> f/s</a:t>
            </a:r>
          </a:p>
          <a:p>
            <a:pPr algn="ctr"/>
            <a:endParaRPr lang="it-IT" dirty="0">
              <a:latin typeface="Calibri" pitchFamily="34" charset="0"/>
            </a:endParaRPr>
          </a:p>
          <a:p>
            <a:pPr algn="ctr"/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high purity beam</a:t>
            </a:r>
          </a:p>
          <a:p>
            <a:pPr algn="ctr"/>
            <a:r>
              <a:rPr lang="en-US" dirty="0">
                <a:latin typeface="Calibri" pitchFamily="34" charset="0"/>
              </a:rPr>
              <a:t>Reacceleration up to </a:t>
            </a:r>
            <a:r>
              <a:rPr lang="en-US" u="sng" dirty="0">
                <a:latin typeface="Calibri" pitchFamily="34" charset="0"/>
              </a:rPr>
              <a:t>&gt;</a:t>
            </a:r>
            <a:r>
              <a:rPr lang="en-US" dirty="0">
                <a:latin typeface="Calibri" pitchFamily="34" charset="0"/>
              </a:rPr>
              <a:t>10 MeV</a:t>
            </a:r>
            <a:r>
              <a:rPr lang="it-IT" dirty="0">
                <a:latin typeface="Calibri" pitchFamily="34" charset="0"/>
              </a:rPr>
              <a:t>/u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5292080" y="3347244"/>
            <a:ext cx="2057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 pitchFamily="34" charset="0"/>
              </a:rPr>
              <a:t>Applications</a:t>
            </a:r>
            <a:r>
              <a:rPr lang="it-IT" b="1" dirty="0">
                <a:latin typeface="Calibri" pitchFamily="34" charset="0"/>
              </a:rPr>
              <a:t> </a:t>
            </a:r>
          </a:p>
          <a:p>
            <a:pPr algn="ctr" eaLnBrk="1" hangingPunct="1"/>
            <a:endParaRPr lang="it-IT" dirty="0">
              <a:latin typeface="Calibri" pitchFamily="34" charset="0"/>
            </a:endParaRPr>
          </a:p>
          <a:p>
            <a:pPr algn="ctr" eaLnBrk="1" hangingPunct="1"/>
            <a:r>
              <a:rPr lang="it-IT" dirty="0">
                <a:latin typeface="Calibri" pitchFamily="34" charset="0"/>
              </a:rPr>
              <a:t>Proton and neutron facility for applied physics</a:t>
            </a:r>
          </a:p>
          <a:p>
            <a:pPr algn="ctr" eaLnBrk="1" hangingPunct="1"/>
            <a:endParaRPr lang="it-IT" dirty="0">
              <a:latin typeface="Calibri" pitchFamily="34" charset="0"/>
            </a:endParaRPr>
          </a:p>
          <a:p>
            <a:pPr algn="ctr" eaLnBrk="1" hangingPunct="1"/>
            <a:r>
              <a:rPr lang="it-IT" dirty="0">
                <a:latin typeface="Calibri" pitchFamily="34" charset="0"/>
              </a:rPr>
              <a:t>Radioisotope produduction</a:t>
            </a:r>
          </a:p>
          <a:p>
            <a:pPr algn="ctr" eaLnBrk="1" hangingPunct="1"/>
            <a:r>
              <a:rPr lang="it-IT" dirty="0">
                <a:latin typeface="Calibri" pitchFamily="34" charset="0"/>
              </a:rPr>
              <a:t>&amp; Medical applications</a:t>
            </a:r>
          </a:p>
          <a:p>
            <a:pPr algn="ctr" eaLnBrk="1" hangingPunct="1"/>
            <a:endParaRPr lang="en-US" dirty="0">
              <a:latin typeface="Calibri" pitchFamily="34" charset="0"/>
            </a:endParaRPr>
          </a:p>
        </p:txBody>
      </p:sp>
      <p:sp>
        <p:nvSpPr>
          <p:cNvPr id="9226" name="TextBox 6"/>
          <p:cNvSpPr txBox="1">
            <a:spLocks noChangeArrowheads="1"/>
          </p:cNvSpPr>
          <p:nvPr/>
        </p:nvSpPr>
        <p:spPr bwMode="auto">
          <a:xfrm>
            <a:off x="2654300" y="38327"/>
            <a:ext cx="4195763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b="1" dirty="0">
                <a:latin typeface="Calibri" pitchFamily="34" charset="0"/>
              </a:rPr>
              <a:t>SPES project strategy</a:t>
            </a:r>
          </a:p>
        </p:txBody>
      </p:sp>
    </p:spTree>
    <p:extLst>
      <p:ext uri="{BB962C8B-B14F-4D97-AF65-F5344CB8AC3E}">
        <p14:creationId xmlns:p14="http://schemas.microsoft.com/office/powerpoint/2010/main" val="3731279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23528" y="1919592"/>
            <a:ext cx="4313738" cy="2851242"/>
            <a:chOff x="947738" y="21377275"/>
            <a:chExt cx="8170862" cy="5400675"/>
          </a:xfrm>
        </p:grpSpPr>
        <p:pic>
          <p:nvPicPr>
            <p:cNvPr id="4" name="Picture 135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21377275"/>
              <a:ext cx="8170862" cy="540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300" y="21518563"/>
              <a:ext cx="1409700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 descr="logo SPIRAL2 CEA CNRS peti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313" y="22425025"/>
              <a:ext cx="1546225" cy="84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35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70834"/>
            <a:ext cx="74739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00" y="1988840"/>
            <a:ext cx="4513089" cy="2781994"/>
            <a:chOff x="4572000" y="1773281"/>
            <a:chExt cx="4513089" cy="2781994"/>
          </a:xfrm>
        </p:grpSpPr>
        <p:sp>
          <p:nvSpPr>
            <p:cNvPr id="2" name="TextBox 1"/>
            <p:cNvSpPr txBox="1"/>
            <p:nvPr/>
          </p:nvSpPr>
          <p:spPr>
            <a:xfrm>
              <a:off x="4680905" y="4247498"/>
              <a:ext cx="43247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Charge  Breeder and Medium Resolution Mass Separator</a:t>
              </a:r>
              <a:endParaRPr lang="en-US" sz="1400" dirty="0"/>
            </a:p>
          </p:txBody>
        </p:sp>
        <p:pic>
          <p:nvPicPr>
            <p:cNvPr id="10" name="Picture 1353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/>
            <a:stretch/>
          </p:blipFill>
          <p:spPr bwMode="auto">
            <a:xfrm>
              <a:off x="4572000" y="2416406"/>
              <a:ext cx="2289175" cy="1891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4"/>
            <a:stretch/>
          </p:blipFill>
          <p:spPr bwMode="auto">
            <a:xfrm>
              <a:off x="4931186" y="1773281"/>
              <a:ext cx="4153903" cy="2326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680905" y="2843851"/>
              <a:ext cx="10839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DM/M~ 1/1000</a:t>
              </a:r>
              <a:endParaRPr lang="en-US" sz="11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21521" y="181782"/>
            <a:ext cx="3139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Charge Breeder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31640" y="849773"/>
            <a:ext cx="6941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CB based on ECR technique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eveloped by LSPC in the framework of  LEA collaboration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Design 2013, construction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746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229600" cy="854075"/>
          </a:xfrm>
        </p:spPr>
        <p:txBody>
          <a:bodyPr/>
          <a:lstStyle/>
          <a:p>
            <a:r>
              <a:rPr lang="it-IT" dirty="0" smtClean="0">
                <a:latin typeface="Calibri" charset="0"/>
              </a:rPr>
              <a:t>NEW RFQ injector for ALPI</a:t>
            </a:r>
            <a:endParaRPr lang="it-IT" dirty="0">
              <a:latin typeface="Calibri" charset="0"/>
            </a:endParaRPr>
          </a:p>
        </p:txBody>
      </p:sp>
      <p:sp>
        <p:nvSpPr>
          <p:cNvPr id="43017" name="Rectangle 3"/>
          <p:cNvSpPr txBox="1">
            <a:spLocks noChangeArrowheads="1"/>
          </p:cNvSpPr>
          <p:nvPr/>
        </p:nvSpPr>
        <p:spPr bwMode="auto">
          <a:xfrm>
            <a:off x="96034" y="1092002"/>
            <a:ext cx="859118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>
                <a:latin typeface="Calibri" charset="0"/>
              </a:rPr>
              <a:t>Energy 5.7 –&gt; </a:t>
            </a:r>
            <a:r>
              <a:rPr lang="it-IT" sz="1600" dirty="0" smtClean="0">
                <a:latin typeface="Calibri" charset="0"/>
              </a:rPr>
              <a:t>727.3 [</a:t>
            </a:r>
            <a:r>
              <a:rPr lang="el-GR" sz="1600" dirty="0" smtClean="0">
                <a:latin typeface="Calibri" charset="0"/>
              </a:rPr>
              <a:t>β</a:t>
            </a:r>
            <a:r>
              <a:rPr lang="it-IT" sz="1600" dirty="0" smtClean="0">
                <a:latin typeface="Calibri" charset="0"/>
              </a:rPr>
              <a:t>=0.0395] </a:t>
            </a:r>
            <a:r>
              <a:rPr lang="it-IT" sz="1600" dirty="0">
                <a:latin typeface="Calibri" charset="0"/>
              </a:rPr>
              <a:t>KeV/A  (A/q=7)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>
                <a:latin typeface="Calibri" charset="0"/>
              </a:rPr>
              <a:t>Beam transmission </a:t>
            </a:r>
            <a:r>
              <a:rPr lang="it-IT" sz="1600" dirty="0" smtClean="0">
                <a:latin typeface="Calibri" charset="0"/>
              </a:rPr>
              <a:t>&gt;95%, low RMS longitudinal emittance at output: 0.15 ns*keV/u.</a:t>
            </a:r>
            <a:endParaRPr lang="it-IT" sz="1600" dirty="0">
              <a:latin typeface="Calibri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>
                <a:latin typeface="Calibri" charset="0"/>
              </a:rPr>
              <a:t>Length </a:t>
            </a:r>
            <a:r>
              <a:rPr lang="it-IT" sz="1600" dirty="0" smtClean="0">
                <a:latin typeface="Calibri" charset="0"/>
              </a:rPr>
              <a:t>695 </a:t>
            </a:r>
            <a:r>
              <a:rPr lang="it-IT" sz="1600" dirty="0">
                <a:latin typeface="Calibri" charset="0"/>
              </a:rPr>
              <a:t>cm </a:t>
            </a:r>
            <a:r>
              <a:rPr lang="it-IT" sz="1600" dirty="0" smtClean="0">
                <a:latin typeface="Calibri" charset="0"/>
              </a:rPr>
              <a:t>(7 modules) </a:t>
            </a:r>
            <a:r>
              <a:rPr lang="it-IT" sz="1600" dirty="0">
                <a:latin typeface="Calibri" charset="0"/>
              </a:rPr>
              <a:t>intervane </a:t>
            </a:r>
            <a:r>
              <a:rPr lang="it-IT" sz="1600" dirty="0" smtClean="0">
                <a:latin typeface="Calibri" charset="0"/>
              </a:rPr>
              <a:t>voltage  63.8 – 85.8 kV  </a:t>
            </a:r>
            <a:endParaRPr lang="it-IT" sz="1600" dirty="0">
              <a:latin typeface="Calibri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>
                <a:latin typeface="Calibri" charset="0"/>
              </a:rPr>
              <a:t>RF power </a:t>
            </a:r>
            <a:r>
              <a:rPr lang="it-IT" sz="1600" dirty="0" smtClean="0">
                <a:latin typeface="Calibri" charset="0"/>
              </a:rPr>
              <a:t>(four vanes) 100 kW.</a:t>
            </a:r>
            <a:endParaRPr lang="it-IT" sz="1600" dirty="0">
              <a:latin typeface="Calibri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1600" dirty="0" smtClean="0">
                <a:latin typeface="Calibri" charset="0"/>
              </a:rPr>
              <a:t>Mechanical </a:t>
            </a:r>
            <a:r>
              <a:rPr lang="it-IT" sz="1600" dirty="0">
                <a:latin typeface="Calibri" charset="0"/>
              </a:rPr>
              <a:t>design and realization, taking advantage of IFMIF </a:t>
            </a:r>
            <a:r>
              <a:rPr lang="it-IT" sz="1600" dirty="0" smtClean="0">
                <a:latin typeface="Calibri" charset="0"/>
              </a:rPr>
              <a:t>experience (LNL, INFN_Pd, Bo, To).</a:t>
            </a:r>
            <a:endParaRPr lang="it-IT" sz="1600" dirty="0">
              <a:latin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4776"/>
            <a:ext cx="3675000" cy="18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tente\gian\downloadFireFox\RFQ_SPES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3" y="2532162"/>
            <a:ext cx="307502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la 3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801945"/>
              </p:ext>
            </p:extLst>
          </p:nvPr>
        </p:nvGraphicFramePr>
        <p:xfrm>
          <a:off x="4726293" y="3218869"/>
          <a:ext cx="4284984" cy="3371813"/>
        </p:xfrm>
        <a:graphic>
          <a:graphicData uri="http://schemas.openxmlformats.org/drawingml/2006/table">
            <a:tbl>
              <a:tblPr firstRow="1" firstCol="1" bandRow="1" bandCol="1">
                <a:tableStyleId>{0E3FDE45-AF77-4B5C-9715-49D594BDF05E}</a:tableStyleId>
              </a:tblPr>
              <a:tblGrid>
                <a:gridCol w="2827740"/>
                <a:gridCol w="1457244"/>
              </a:tblGrid>
              <a:tr h="269169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itchFamily="34" charset="0"/>
                        </a:rPr>
                        <a:t>Parameter (units)</a:t>
                      </a:r>
                      <a:endParaRPr lang="it-IT" sz="12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itchFamily="34" charset="0"/>
                        </a:rPr>
                        <a:t>Design Value</a:t>
                      </a:r>
                      <a:endParaRPr lang="it-IT" sz="12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Operational mode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CW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Frequency (MHz)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80.00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51969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Injection Energy 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keV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/u)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5.7 (β=0.0035)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56709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Output Energy 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keV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/u)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727 (β=0.0395)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54865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Accelerated beam current (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  <a:sym typeface="Symbol"/>
                        </a:rPr>
                        <a:t>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A)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100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51678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Charge states of accelerated ions (Q/A)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7 – 3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240120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Inter-vane voltage V (kV, A/q=7)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63.8 – 85.84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Vane length L (m) 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6.95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Average radius R</a:t>
                      </a:r>
                      <a:r>
                        <a:rPr lang="en-GB" sz="1200" b="0" baseline="-25000" dirty="0">
                          <a:effectLst/>
                          <a:latin typeface="Calibri" pitchFamily="34" charset="0"/>
                        </a:rPr>
                        <a:t>0 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(mm)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5.33 – 6.788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Synchronous phase (deg.)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-90 – -20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Focusing strength B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4.7 – 4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Peak field (Kilpatrick units)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1.74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173752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Transmission (%)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95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  <a:tr h="457287"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Output Long. RMS emittance 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mmmrad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) / 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keVns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/u)/(</a:t>
                      </a:r>
                      <a:r>
                        <a:rPr lang="en-GB" sz="1200" b="0" dirty="0" err="1">
                          <a:effectLst/>
                          <a:latin typeface="Calibri" pitchFamily="34" charset="0"/>
                        </a:rPr>
                        <a:t>keVdeg</a:t>
                      </a:r>
                      <a:r>
                        <a:rPr lang="en-GB" sz="1200" b="0" dirty="0">
                          <a:effectLst/>
                          <a:latin typeface="Calibri" pitchFamily="34" charset="0"/>
                        </a:rPr>
                        <a:t>/u)</a:t>
                      </a:r>
                      <a:endParaRPr lang="it-IT" sz="1100" b="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itchFamily="34" charset="0"/>
                        </a:rPr>
                        <a:t>0.055 / 0.15 / 4.35</a:t>
                      </a:r>
                      <a:endParaRPr lang="it-IT" sz="11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606" marR="68606" marT="0" marB="0" anchor="ctr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9512" y="433236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Mechanical layout of the RFQ tank module of about 1 meter.</a:t>
            </a:r>
            <a:endParaRPr lang="it-IT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751512" y="2532162"/>
            <a:ext cx="385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First prototype construction: end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324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uppo 7"/>
          <p:cNvGrpSpPr>
            <a:grpSpLocks/>
          </p:cNvGrpSpPr>
          <p:nvPr/>
        </p:nvGrpSpPr>
        <p:grpSpPr bwMode="auto">
          <a:xfrm>
            <a:off x="409575" y="835025"/>
            <a:ext cx="8251825" cy="5757011"/>
            <a:chOff x="409575" y="835682"/>
            <a:chExt cx="8251825" cy="5756356"/>
          </a:xfrm>
        </p:grpSpPr>
        <p:pic>
          <p:nvPicPr>
            <p:cNvPr id="307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835682"/>
              <a:ext cx="4194233" cy="54413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71"/>
            <a:stretch>
              <a:fillRect/>
            </a:stretch>
          </p:blipFill>
          <p:spPr bwMode="auto">
            <a:xfrm>
              <a:off x="5980458" y="2970589"/>
              <a:ext cx="2680942" cy="330642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007" y="836577"/>
              <a:ext cx="2638840" cy="257122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3" name="Text Box 6"/>
            <p:cNvSpPr txBox="1">
              <a:spLocks noChangeArrowheads="1"/>
            </p:cNvSpPr>
            <p:nvPr/>
          </p:nvSpPr>
          <p:spPr bwMode="auto">
            <a:xfrm>
              <a:off x="3732213" y="837270"/>
              <a:ext cx="2320925" cy="575476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Superconductive linac based on QW </a:t>
              </a: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resonators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(since 1995)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Up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graded to </a:t>
              </a: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 smtClean="0">
                  <a:solidFill>
                    <a:schemeClr val="bg1"/>
                  </a:solidFill>
                  <a:latin typeface="+mn-lt"/>
                </a:rPr>
                <a:t>Veq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~ </a:t>
              </a: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50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MV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 </a:t>
              </a: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 smtClean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schemeClr val="bg1"/>
                  </a:solidFill>
                  <a:latin typeface="+mn-lt"/>
                </a:rPr>
                <a:t>Pb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/Cu  </a:t>
              </a: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to </a:t>
              </a:r>
              <a:r>
                <a:rPr lang="en-US" sz="1600" dirty="0" err="1">
                  <a:solidFill>
                    <a:schemeClr val="bg1"/>
                  </a:solidFill>
                  <a:latin typeface="+mn-lt"/>
                </a:rPr>
                <a:t>Nb</a:t>
              </a: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/Cu spattered 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cavities (or </a:t>
              </a: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bulk </a:t>
              </a:r>
              <a:r>
                <a:rPr lang="en-US" sz="1600" dirty="0" err="1">
                  <a:solidFill>
                    <a:schemeClr val="bg1"/>
                  </a:solidFill>
                  <a:latin typeface="+mn-lt"/>
                </a:rPr>
                <a:t>Nb</a:t>
              </a: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cavities)</a:t>
              </a:r>
              <a:endParaRPr lang="en-US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17218" y="169476"/>
            <a:ext cx="60030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2060"/>
                </a:solidFill>
                <a:latin typeface="Arial" charset="0"/>
              </a:rPr>
              <a:t>  The ALPI </a:t>
            </a:r>
            <a:r>
              <a:rPr lang="it-IT" sz="2800" b="1" dirty="0" smtClean="0">
                <a:solidFill>
                  <a:srgbClr val="002060"/>
                </a:solidFill>
                <a:latin typeface="Arial" charset="0"/>
              </a:rPr>
              <a:t>Superconductive-Linac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57077234"/>
              </p:ext>
            </p:extLst>
          </p:nvPr>
        </p:nvGraphicFramePr>
        <p:xfrm>
          <a:off x="2506691" y="3407439"/>
          <a:ext cx="4219575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Chart" r:id="rId7" imgW="6118950" imgH="2743146" progId="Excel.Sheet.8">
                  <p:embed/>
                </p:oleObj>
              </mc:Choice>
              <mc:Fallback>
                <p:oleObj name="Chart" r:id="rId7" imgW="6118950" imgH="2743146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99" b="6517"/>
                      <a:stretch>
                        <a:fillRect/>
                      </a:stretch>
                    </p:blipFill>
                    <p:spPr bwMode="auto">
                      <a:xfrm>
                        <a:off x="2506691" y="3407439"/>
                        <a:ext cx="4219575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828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229600" cy="52387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Upgraded ALPI layout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737409"/>
            <a:ext cx="51114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All Cavities from CR03 to CR07 at 4.5 MV/m.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Medium beta CR07 to CR18 at </a:t>
            </a:r>
            <a:r>
              <a:rPr lang="en-US" sz="2000" dirty="0"/>
              <a:t>4</a:t>
            </a:r>
            <a:r>
              <a:rPr lang="en-US" sz="2000" dirty="0" smtClean="0"/>
              <a:t>.5 MV/m.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High beta 6.5 MV/m for CR19-CR22.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Final Energy of 10 MeV/A (A/q=7)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36512" y="2170571"/>
            <a:ext cx="6552728" cy="4570797"/>
            <a:chOff x="-36512" y="1844824"/>
            <a:chExt cx="6552728" cy="4570797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1844824"/>
              <a:ext cx="6552728" cy="457079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3" name="Oval 2"/>
            <p:cNvSpPr/>
            <p:nvPr/>
          </p:nvSpPr>
          <p:spPr>
            <a:xfrm>
              <a:off x="3275856" y="2204864"/>
              <a:ext cx="756084" cy="432048"/>
            </a:xfrm>
            <a:prstGeom prst="ellipse">
              <a:avLst/>
            </a:prstGeom>
            <a:noFill/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5"/>
            <p:cNvSpPr/>
            <p:nvPr/>
          </p:nvSpPr>
          <p:spPr>
            <a:xfrm>
              <a:off x="2915816" y="3573016"/>
              <a:ext cx="832575" cy="43204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515112" y="1906159"/>
            <a:ext cx="2158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Additional cryostats: </a:t>
            </a:r>
          </a:p>
          <a:p>
            <a:r>
              <a:rPr lang="it-IT" dirty="0" smtClean="0"/>
              <a:t>Increase total Energy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6515112" y="2673715"/>
            <a:ext cx="2521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</a:t>
            </a:r>
            <a:r>
              <a:rPr lang="it-IT" dirty="0" smtClean="0"/>
              <a:t>ryostats  relocated from PIAVE: reduce losses from 40% to 20%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5737939" y="921496"/>
            <a:ext cx="3406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2000" b="1" dirty="0" smtClean="0"/>
              <a:t>Increase energy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dirty="0" smtClean="0"/>
              <a:t>Optimize transfer efficiency</a:t>
            </a:r>
            <a:endParaRPr lang="it-IT" sz="2000" b="1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r="6216" b="7443"/>
          <a:stretch/>
        </p:blipFill>
        <p:spPr bwMode="auto">
          <a:xfrm>
            <a:off x="3723750" y="3708153"/>
            <a:ext cx="5145582" cy="31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stCxn id="5" idx="1"/>
            <a:endCxn id="3" idx="5"/>
          </p:cNvCxnSpPr>
          <p:nvPr/>
        </p:nvCxnSpPr>
        <p:spPr>
          <a:xfrm flipH="1">
            <a:off x="3921214" y="2229325"/>
            <a:ext cx="2593898" cy="670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1"/>
            <a:endCxn id="6" idx="0"/>
          </p:cNvCxnSpPr>
          <p:nvPr/>
        </p:nvCxnSpPr>
        <p:spPr>
          <a:xfrm flipH="1">
            <a:off x="3332104" y="3135380"/>
            <a:ext cx="3183008" cy="76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82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8229600" cy="419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70 MeV p Cyclotron</a:t>
            </a:r>
            <a:endParaRPr lang="en-US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8360630"/>
              </p:ext>
            </p:extLst>
          </p:nvPr>
        </p:nvGraphicFramePr>
        <p:xfrm>
          <a:off x="4319588" y="765175"/>
          <a:ext cx="4824536" cy="286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3168352"/>
              </a:tblGrid>
              <a:tr h="272872">
                <a:tc gridSpan="2">
                  <a:txBody>
                    <a:bodyPr/>
                    <a:lstStyle/>
                    <a:p>
                      <a:r>
                        <a:rPr lang="en-US" sz="1100" noProof="0" dirty="0" smtClean="0"/>
                        <a:t>Main Parameters</a:t>
                      </a:r>
                      <a:endParaRPr lang="en-US" sz="11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Accelerator Type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Cyclotron AVF 4 sectors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Particle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Protons (H</a:t>
                      </a:r>
                      <a:r>
                        <a:rPr lang="en-US" sz="1100" baseline="30000" noProof="0" dirty="0" smtClean="0"/>
                        <a:t>-  </a:t>
                      </a:r>
                      <a:r>
                        <a:rPr lang="en-US" sz="1100" baseline="0" noProof="0" dirty="0" smtClean="0"/>
                        <a:t> accelerated)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Energy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Variable within 30-70 MeV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Max Current Accelerated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750 µA (52 kW max beam power)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baseline="0" noProof="0" dirty="0" smtClean="0"/>
                        <a:t>Available Beams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2 at the same energy (upgrade to different energies)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Max</a:t>
                      </a:r>
                      <a:r>
                        <a:rPr lang="en-US" sz="1100" baseline="0" noProof="0" dirty="0" smtClean="0"/>
                        <a:t> Magnetic Field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1.6</a:t>
                      </a:r>
                      <a:r>
                        <a:rPr lang="en-US" sz="1100" baseline="0" noProof="0" dirty="0" smtClean="0"/>
                        <a:t> Tesla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RF frequency</a:t>
                      </a:r>
                      <a:r>
                        <a:rPr lang="en-US" sz="1100" baseline="0" noProof="0" dirty="0" smtClean="0"/>
                        <a:t> 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56 MHz, 4</a:t>
                      </a:r>
                      <a:r>
                        <a:rPr lang="en-US" sz="1100" baseline="30000" noProof="0" dirty="0" smtClean="0"/>
                        <a:t>th</a:t>
                      </a:r>
                      <a:r>
                        <a:rPr lang="en-US" sz="1100" noProof="0" dirty="0" smtClean="0"/>
                        <a:t> harmonic mode</a:t>
                      </a:r>
                      <a:endParaRPr lang="en-US" sz="1100" noProof="0" dirty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Ion Source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err="1" smtClean="0"/>
                        <a:t>Multicusp</a:t>
                      </a:r>
                      <a:r>
                        <a:rPr lang="en-US" sz="1100" baseline="0" noProof="0" dirty="0" smtClean="0"/>
                        <a:t> </a:t>
                      </a:r>
                      <a:r>
                        <a:rPr lang="en-US" sz="1100" noProof="0" dirty="0" smtClean="0"/>
                        <a:t>H</a:t>
                      </a:r>
                      <a:r>
                        <a:rPr lang="en-US" sz="1100" baseline="30000" noProof="0" dirty="0" smtClean="0"/>
                        <a:t>-  </a:t>
                      </a:r>
                      <a:r>
                        <a:rPr lang="en-US" sz="1100" baseline="0" noProof="0" dirty="0" smtClean="0"/>
                        <a:t>I=15 mA, Axial Injection</a:t>
                      </a:r>
                      <a:endParaRPr lang="en-US" sz="1100" noProof="0" dirty="0" smtClean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Dimensions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Ф=4.5 m, h=1.5</a:t>
                      </a:r>
                      <a:r>
                        <a:rPr lang="en-US" sz="1100" baseline="0" noProof="0" dirty="0" smtClean="0"/>
                        <a:t> m</a:t>
                      </a:r>
                      <a:endParaRPr lang="en-US" sz="1100" noProof="0" dirty="0" smtClean="0"/>
                    </a:p>
                  </a:txBody>
                  <a:tcPr/>
                </a:tc>
              </a:tr>
              <a:tr h="250133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Weight 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150 tons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7879"/>
            <a:ext cx="352347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259957" cy="32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032733"/>
            <a:ext cx="1152128" cy="56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580112" y="4752166"/>
            <a:ext cx="230425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err="1" smtClean="0"/>
              <a:t>Extraction</a:t>
            </a:r>
            <a:r>
              <a:rPr lang="it-IT" sz="1400" dirty="0" smtClean="0"/>
              <a:t> </a:t>
            </a:r>
            <a:r>
              <a:rPr lang="it-IT" sz="1400" dirty="0" err="1" smtClean="0"/>
              <a:t>scheme</a:t>
            </a:r>
            <a:r>
              <a:rPr lang="it-IT" sz="1400" dirty="0" smtClean="0"/>
              <a:t>: stripping </a:t>
            </a:r>
            <a:r>
              <a:rPr lang="it-IT" sz="1400" dirty="0" err="1" smtClean="0"/>
              <a:t>process</a:t>
            </a:r>
            <a:r>
              <a:rPr lang="it-IT" sz="1400" dirty="0" smtClean="0"/>
              <a:t> (H</a:t>
            </a:r>
            <a:r>
              <a:rPr lang="it-IT" sz="1400" baseline="30000" dirty="0" smtClean="0"/>
              <a:t>-</a:t>
            </a:r>
            <a:r>
              <a:rPr lang="it-IT" sz="1400" dirty="0" smtClean="0"/>
              <a:t> </a:t>
            </a:r>
            <a:r>
              <a:rPr lang="it-IT" sz="1400" dirty="0" smtClean="0">
                <a:sym typeface="Wingdings" pitchFamily="2" charset="2"/>
              </a:rPr>
              <a:t> p)</a:t>
            </a:r>
            <a:endParaRPr lang="it-IT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35697" y="5949280"/>
            <a:ext cx="201622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 smtClean="0"/>
              <a:t>Ottawa (Canada), April 2013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06013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88714"/>
            <a:ext cx="5124995" cy="36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Cyclotron Schedule (2013-2014)</a:t>
            </a:r>
            <a:endParaRPr lang="en-US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587144"/>
              </p:ext>
            </p:extLst>
          </p:nvPr>
        </p:nvGraphicFramePr>
        <p:xfrm>
          <a:off x="539552" y="980725"/>
          <a:ext cx="8229600" cy="2232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1008112"/>
                <a:gridCol w="946448"/>
                <a:gridCol w="936104"/>
                <a:gridCol w="936104"/>
                <a:gridCol w="874440"/>
              </a:tblGrid>
              <a:tr h="318893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2013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2014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III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bg1"/>
                          </a:solidFill>
                        </a:rPr>
                        <a:t>III</a:t>
                      </a:r>
                      <a:endParaRPr lang="it-I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Final Assembly and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Factory Commissioning</a:t>
                      </a:r>
                      <a:endParaRPr lang="en-US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Disassembly</a:t>
                      </a:r>
                      <a:r>
                        <a:rPr lang="en-US" sz="1400" b="1" baseline="0" noProof="0" dirty="0" smtClean="0"/>
                        <a:t> and Shipping</a:t>
                      </a:r>
                      <a:endParaRPr lang="en-US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Installation at LNL</a:t>
                      </a:r>
                      <a:endParaRPr lang="en-US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Commissioning at LNL</a:t>
                      </a:r>
                      <a:endParaRPr lang="en-US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67544" y="4062204"/>
            <a:ext cx="3096344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Contract with BEST Theratronics provides for: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Cyclotron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High power beam transport line (SPES target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631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811" y="980728"/>
            <a:ext cx="827503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The project planning has been remodulated according to several constraints:</a:t>
            </a:r>
          </a:p>
          <a:p>
            <a:endParaRPr lang="it-IT" sz="1600" dirty="0" smtClean="0"/>
          </a:p>
          <a:p>
            <a:pPr marL="463550" indent="273050">
              <a:buFont typeface="Arial" pitchFamily="34" charset="0"/>
              <a:buChar char="•"/>
              <a:tabLst>
                <a:tab pos="804863" algn="l"/>
              </a:tabLst>
            </a:pPr>
            <a:r>
              <a:rPr lang="it-IT" sz="1600" dirty="0" smtClean="0"/>
              <a:t> Building construction</a:t>
            </a:r>
          </a:p>
          <a:p>
            <a:pPr marL="463550" indent="273050">
              <a:buFont typeface="Arial" pitchFamily="34" charset="0"/>
              <a:buChar char="•"/>
              <a:tabLst>
                <a:tab pos="682625" algn="l"/>
              </a:tabLst>
            </a:pPr>
            <a:r>
              <a:rPr lang="it-IT" sz="1600" dirty="0" smtClean="0"/>
              <a:t> Cyclotron construction</a:t>
            </a:r>
          </a:p>
          <a:p>
            <a:pPr marL="463550" indent="273050">
              <a:buFont typeface="Arial" pitchFamily="34" charset="0"/>
              <a:buChar char="•"/>
            </a:pPr>
            <a:r>
              <a:rPr lang="it-IT" sz="1600" dirty="0" smtClean="0"/>
              <a:t> Expected financial resources</a:t>
            </a:r>
          </a:p>
          <a:p>
            <a:pPr marL="463550" indent="273050">
              <a:buFont typeface="Arial" pitchFamily="34" charset="0"/>
              <a:buChar char="•"/>
            </a:pPr>
            <a:endParaRPr lang="it-IT" sz="1600" dirty="0" smtClean="0"/>
          </a:p>
          <a:p>
            <a:pPr marL="463550">
              <a:tabLst>
                <a:tab pos="682625" algn="l"/>
              </a:tabLst>
            </a:pPr>
            <a:r>
              <a:rPr lang="en-US" sz="1600" dirty="0" smtClean="0"/>
              <a:t>SPES alpha: completely financed (19.3 Meuro)</a:t>
            </a:r>
          </a:p>
          <a:p>
            <a:pPr marL="1201738" lvl="0"/>
            <a:r>
              <a:rPr lang="it-IT" sz="1600" b="1" dirty="0"/>
              <a:t>Buildings and infrastructures</a:t>
            </a:r>
          </a:p>
          <a:p>
            <a:pPr marL="1201738" lvl="0"/>
            <a:r>
              <a:rPr lang="it-IT" sz="1600" b="1" dirty="0"/>
              <a:t>Cyclotron proton driver</a:t>
            </a:r>
          </a:p>
          <a:p>
            <a:pPr marL="463550">
              <a:tabLst>
                <a:tab pos="682625" algn="l"/>
              </a:tabLst>
            </a:pPr>
            <a:r>
              <a:rPr lang="en-US" sz="1600" dirty="0" smtClean="0"/>
              <a:t>		</a:t>
            </a:r>
            <a:r>
              <a:rPr lang="it-IT" sz="1600" b="1" dirty="0"/>
              <a:t> </a:t>
            </a:r>
            <a:r>
              <a:rPr lang="it-IT" sz="1600" b="1" dirty="0" smtClean="0"/>
              <a:t>     ISOL </a:t>
            </a:r>
            <a:r>
              <a:rPr lang="it-IT" sz="1600" b="1" dirty="0"/>
              <a:t>Target </a:t>
            </a:r>
            <a:r>
              <a:rPr lang="it-IT" sz="1600" b="1" dirty="0" err="1" smtClean="0"/>
              <a:t>prototype</a:t>
            </a:r>
            <a:r>
              <a:rPr lang="it-IT" sz="1600" b="1" dirty="0" smtClean="0"/>
              <a:t> with </a:t>
            </a:r>
            <a:r>
              <a:rPr lang="it-IT" sz="1600" b="1" dirty="0" err="1" smtClean="0"/>
              <a:t>surface</a:t>
            </a:r>
            <a:r>
              <a:rPr lang="it-IT" sz="1600" b="1" dirty="0" smtClean="0"/>
              <a:t> and plasma </a:t>
            </a:r>
            <a:r>
              <a:rPr lang="it-IT" sz="1600" b="1" dirty="0" err="1" smtClean="0"/>
              <a:t>sources</a:t>
            </a:r>
            <a:endParaRPr lang="en-US" sz="1600" dirty="0" smtClean="0"/>
          </a:p>
          <a:p>
            <a:pPr marL="463550">
              <a:tabLst>
                <a:tab pos="682625" algn="l"/>
              </a:tabLst>
            </a:pPr>
            <a:endParaRPr lang="en-US" sz="1600" dirty="0" smtClean="0"/>
          </a:p>
          <a:p>
            <a:pPr marL="463550">
              <a:tabLst>
                <a:tab pos="682625" algn="l"/>
              </a:tabLst>
            </a:pPr>
            <a:r>
              <a:rPr lang="en-US" sz="1600" dirty="0" smtClean="0"/>
              <a:t>SPES-beta: partially financed </a:t>
            </a:r>
            <a:endParaRPr lang="it-IT" sz="1600" dirty="0" smtClean="0"/>
          </a:p>
          <a:p>
            <a:pPr marL="1201738" lvl="0"/>
            <a:r>
              <a:rPr lang="it-IT" sz="1600" b="1" dirty="0" smtClean="0"/>
              <a:t>ISOL </a:t>
            </a:r>
            <a:r>
              <a:rPr lang="it-IT" sz="1600" b="1" dirty="0"/>
              <a:t>Target with Laser </a:t>
            </a:r>
            <a:r>
              <a:rPr lang="it-IT" sz="1600" b="1" dirty="0" smtClean="0"/>
              <a:t>Source  </a:t>
            </a:r>
            <a:endParaRPr lang="en-US" sz="1600" dirty="0"/>
          </a:p>
          <a:p>
            <a:pPr marL="1201738" lvl="0"/>
            <a:r>
              <a:rPr lang="it-IT" sz="1600" b="1" dirty="0" smtClean="0"/>
              <a:t>Radioactive </a:t>
            </a:r>
            <a:r>
              <a:rPr lang="it-IT" sz="1600" b="1" dirty="0"/>
              <a:t>Ion Beam Transport</a:t>
            </a:r>
            <a:endParaRPr lang="en-US" sz="1600" dirty="0"/>
          </a:p>
          <a:p>
            <a:pPr marL="1201738" lvl="0"/>
            <a:r>
              <a:rPr lang="en-US" sz="1600" b="1" dirty="0"/>
              <a:t>High resolution mass selection (HRMS and Beam Cooler)</a:t>
            </a:r>
            <a:endParaRPr lang="en-US" sz="1600" dirty="0"/>
          </a:p>
          <a:p>
            <a:pPr marL="1201738" lvl="0"/>
            <a:r>
              <a:rPr lang="en-US" sz="1600" b="1" dirty="0"/>
              <a:t>Charge Breeder </a:t>
            </a:r>
            <a:endParaRPr lang="en-US" sz="1600" dirty="0"/>
          </a:p>
          <a:p>
            <a:pPr marL="1201738" lvl="0"/>
            <a:r>
              <a:rPr lang="it-IT" sz="1600" b="1" dirty="0"/>
              <a:t>RFQ for pre-acceleration</a:t>
            </a:r>
            <a:endParaRPr lang="en-US" sz="1600" dirty="0"/>
          </a:p>
          <a:p>
            <a:pPr marL="1201738" lvl="0"/>
            <a:r>
              <a:rPr lang="it-IT" sz="1600" b="1" dirty="0"/>
              <a:t>Superconducting ALPI accelerator upgrade</a:t>
            </a:r>
            <a:endParaRPr lang="en-US" sz="1600" dirty="0"/>
          </a:p>
          <a:p>
            <a:pPr marL="1201738" lvl="0"/>
            <a:r>
              <a:rPr lang="en-US" sz="1600" b="1" dirty="0"/>
              <a:t>Safety and control </a:t>
            </a:r>
            <a:r>
              <a:rPr lang="en-US" sz="1600" b="1" dirty="0" smtClean="0"/>
              <a:t>systems</a:t>
            </a:r>
          </a:p>
          <a:p>
            <a:pPr marL="1201738" lvl="0"/>
            <a:endParaRPr lang="en-US" sz="1600" b="1" dirty="0" smtClean="0"/>
          </a:p>
          <a:p>
            <a:pPr marL="463550">
              <a:tabLst>
                <a:tab pos="682625" algn="l"/>
              </a:tabLst>
            </a:pPr>
            <a:r>
              <a:rPr lang="en-US" sz="1600" dirty="0"/>
              <a:t>The first year of SPES-beta has been financed by Ministry of Research  with 5.6 </a:t>
            </a:r>
            <a:r>
              <a:rPr lang="en-US" sz="1600" dirty="0" err="1"/>
              <a:t>Meuro</a:t>
            </a:r>
            <a:r>
              <a:rPr lang="en-US" sz="1600" dirty="0"/>
              <a:t> within the call “Premium projects 2011”. </a:t>
            </a:r>
          </a:p>
          <a:p>
            <a:pPr marL="463550">
              <a:tabLst>
                <a:tab pos="682625" algn="l"/>
              </a:tabLst>
            </a:pPr>
            <a:r>
              <a:rPr lang="en-US" sz="1600" dirty="0"/>
              <a:t>Additional funding under evaluation for “Premium projects 2012”.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9752" y="251935"/>
            <a:ext cx="3947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SPES Project planning 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63693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783168"/>
              </p:ext>
            </p:extLst>
          </p:nvPr>
        </p:nvGraphicFramePr>
        <p:xfrm>
          <a:off x="139699" y="1066800"/>
          <a:ext cx="8928101" cy="5557015"/>
        </p:xfrm>
        <a:graphic>
          <a:graphicData uri="http://schemas.openxmlformats.org/drawingml/2006/table">
            <a:tbl>
              <a:tblPr/>
              <a:tblGrid>
                <a:gridCol w="3751875"/>
                <a:gridCol w="849482"/>
                <a:gridCol w="849482"/>
                <a:gridCol w="283161"/>
                <a:gridCol w="566321"/>
                <a:gridCol w="902572"/>
                <a:gridCol w="875726"/>
                <a:gridCol w="849482"/>
              </a:tblGrid>
              <a:tr h="229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9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Authorization to operate and safety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Calibri"/>
                          <a:ea typeface="Calibri"/>
                          <a:cs typeface="Times New Roman"/>
                        </a:rPr>
                        <a:t>UCx</a:t>
                      </a: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 5</a:t>
                      </a:r>
                      <a:r>
                        <a:rPr lang="en-US" sz="120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ISOL</a:t>
                      </a:r>
                      <a:r>
                        <a:rPr lang="en-US" sz="16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T</a:t>
                      </a: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arget-Ion</a:t>
                      </a:r>
                      <a:r>
                        <a:rPr lang="en-US" sz="16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Sources  development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ISOL Targets  construction and installation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45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Building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Construction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        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Executive project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45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Cyclotron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Construction &amp; commissioning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        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schedule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RFQ development and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Alpi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up-grade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Design of RIB transport  &amp; selection (HRMS, Charge Breeder, Beam Cooler)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Construction and Installation of RIBs transfer lines and spectrometer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8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Complete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commissioning and first 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exotic beam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3" marR="6544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0268" name="TextBox 4"/>
          <p:cNvSpPr txBox="1">
            <a:spLocks noChangeArrowheads="1"/>
          </p:cNvSpPr>
          <p:nvPr/>
        </p:nvSpPr>
        <p:spPr bwMode="auto">
          <a:xfrm>
            <a:off x="5148064" y="1704521"/>
            <a:ext cx="2249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dirty="0" smtClean="0"/>
              <a:t>Full UCx </a:t>
            </a:r>
            <a:r>
              <a:rPr lang="it-IT" dirty="0"/>
              <a:t>authorization</a:t>
            </a:r>
          </a:p>
        </p:txBody>
      </p:sp>
      <p:sp>
        <p:nvSpPr>
          <p:cNvPr id="50269" name="TextBox 123"/>
          <p:cNvSpPr txBox="1">
            <a:spLocks noChangeArrowheads="1"/>
          </p:cNvSpPr>
          <p:nvPr/>
        </p:nvSpPr>
        <p:spPr bwMode="auto">
          <a:xfrm>
            <a:off x="2142522" y="252413"/>
            <a:ext cx="43858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3200" b="1" dirty="0"/>
              <a:t>SPES Schedule </a:t>
            </a:r>
            <a:r>
              <a:rPr lang="it-IT" sz="3200" b="1" dirty="0" smtClean="0"/>
              <a:t>May 2013</a:t>
            </a:r>
            <a:endParaRPr lang="it-IT" sz="3200" b="1" dirty="0"/>
          </a:p>
        </p:txBody>
      </p:sp>
      <p:sp>
        <p:nvSpPr>
          <p:cNvPr id="13" name="4-Point Star 12"/>
          <p:cNvSpPr/>
          <p:nvPr/>
        </p:nvSpPr>
        <p:spPr>
          <a:xfrm>
            <a:off x="5725269" y="3894138"/>
            <a:ext cx="142875" cy="144462"/>
          </a:xfrm>
          <a:prstGeom prst="star4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00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9"/>
          <p:cNvSpPr txBox="1"/>
          <p:nvPr/>
        </p:nvSpPr>
        <p:spPr>
          <a:xfrm>
            <a:off x="683567" y="1556792"/>
            <a:ext cx="7983273" cy="443198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 smtClean="0">
                <a:cs typeface="Arial" pitchFamily="34" charset="0"/>
              </a:rPr>
              <a:t>Letters </a:t>
            </a:r>
            <a:r>
              <a:rPr lang="en-US" sz="2400" dirty="0">
                <a:cs typeface="Arial" pitchFamily="34" charset="0"/>
              </a:rPr>
              <a:t>of  </a:t>
            </a:r>
            <a:r>
              <a:rPr lang="en-US" sz="2400" dirty="0" smtClean="0">
                <a:cs typeface="Arial" pitchFamily="34" charset="0"/>
              </a:rPr>
              <a:t>Intent: </a:t>
            </a:r>
            <a:r>
              <a:rPr lang="en-US" sz="2400" dirty="0">
                <a:cs typeface="Arial" pitchFamily="34" charset="0"/>
              </a:rPr>
              <a:t>under discussion to select </a:t>
            </a:r>
            <a:r>
              <a:rPr lang="en-US" sz="2400" dirty="0" smtClean="0">
                <a:cs typeface="Arial" pitchFamily="34" charset="0"/>
              </a:rPr>
              <a:t>first-day-exp.</a:t>
            </a:r>
            <a:endParaRPr lang="en-US" sz="2400" dirty="0"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cs typeface="Arial" pitchFamily="34" charset="0"/>
              </a:rPr>
              <a:t>ISOL Target and Ion Source: </a:t>
            </a:r>
            <a:r>
              <a:rPr lang="en-US" sz="2400" dirty="0" smtClean="0">
                <a:cs typeface="Arial" pitchFamily="34" charset="0"/>
              </a:rPr>
              <a:t>working in off-line laboratory.</a:t>
            </a:r>
            <a:endParaRPr lang="en-US" sz="2400" dirty="0"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cs typeface="Arial" pitchFamily="34" charset="0"/>
              </a:rPr>
              <a:t>Layout for </a:t>
            </a:r>
            <a:r>
              <a:rPr lang="en-US" sz="2400" dirty="0" smtClean="0">
                <a:cs typeface="Arial" pitchFamily="34" charset="0"/>
              </a:rPr>
              <a:t>beam transfer and pre-acceleration</a:t>
            </a:r>
            <a:r>
              <a:rPr lang="en-US" sz="2400" dirty="0">
                <a:cs typeface="Arial" pitchFamily="34" charset="0"/>
              </a:rPr>
              <a:t>: </a:t>
            </a:r>
            <a:r>
              <a:rPr lang="en-US" sz="2400" dirty="0" smtClean="0">
                <a:cs typeface="Arial" pitchFamily="34" charset="0"/>
              </a:rPr>
              <a:t>defined.</a:t>
            </a:r>
            <a:endParaRPr lang="en-US" sz="2400" dirty="0"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Authorizations ready 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for cyclotron 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operation.</a:t>
            </a:r>
            <a:endParaRPr lang="en-US" sz="2400" dirty="0">
              <a:solidFill>
                <a:srgbClr val="000000"/>
              </a:solidFill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cs typeface="Arial" pitchFamily="34" charset="0"/>
              </a:rPr>
              <a:t>Contract for cyclotron: signed November ‘10, final design accepted </a:t>
            </a:r>
            <a:r>
              <a:rPr lang="en-US" sz="2400" dirty="0" smtClean="0">
                <a:cs typeface="Arial" pitchFamily="34" charset="0"/>
              </a:rPr>
              <a:t>(June ’11), cyclotron </a:t>
            </a:r>
            <a:r>
              <a:rPr lang="en-US" sz="2400" dirty="0">
                <a:cs typeface="Arial" pitchFamily="34" charset="0"/>
              </a:rPr>
              <a:t>under </a:t>
            </a:r>
            <a:r>
              <a:rPr lang="en-US" sz="2400" dirty="0" smtClean="0">
                <a:cs typeface="Arial" pitchFamily="34" charset="0"/>
              </a:rPr>
              <a:t>machining. </a:t>
            </a:r>
            <a:endParaRPr lang="en-US" sz="2400" dirty="0">
              <a:cs typeface="Arial" pitchFamily="34" charset="0"/>
            </a:endParaRP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 smtClean="0">
                <a:cs typeface="Arial" pitchFamily="34" charset="0"/>
              </a:rPr>
              <a:t>Building: financed (June ‘12), ground braking started.</a:t>
            </a:r>
          </a:p>
          <a:p>
            <a:pPr marL="449263" indent="-449263" fontAlgn="auto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v"/>
              <a:defRPr/>
            </a:pPr>
            <a:r>
              <a:rPr lang="en-US" sz="2400" dirty="0" smtClean="0">
                <a:cs typeface="Arial" pitchFamily="34" charset="0"/>
              </a:rPr>
              <a:t>Phase β partially financed </a:t>
            </a:r>
            <a:r>
              <a:rPr lang="it-IT" sz="2400" dirty="0" smtClean="0">
                <a:cs typeface="Arial" pitchFamily="34" charset="0"/>
              </a:rPr>
              <a:t>(July ‘12)</a:t>
            </a:r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1182816" y="456040"/>
            <a:ext cx="698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spcBef>
                <a:spcPct val="50000"/>
              </a:spcBef>
              <a:defRPr kumimoji="1" sz="4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effectLst/>
              </a:rPr>
              <a:t>Current status and overview</a:t>
            </a:r>
          </a:p>
        </p:txBody>
      </p:sp>
    </p:spTree>
    <p:extLst>
      <p:ext uri="{BB962C8B-B14F-4D97-AF65-F5344CB8AC3E}">
        <p14:creationId xmlns:p14="http://schemas.microsoft.com/office/powerpoint/2010/main" val="21376334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3"/>
          <p:cNvSpPr txBox="1">
            <a:spLocks noChangeArrowheads="1"/>
          </p:cNvSpPr>
          <p:nvPr/>
        </p:nvSpPr>
        <p:spPr bwMode="auto">
          <a:xfrm>
            <a:off x="395536" y="227630"/>
            <a:ext cx="716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kumimoji="1" lang="en-US" sz="3600" b="1" dirty="0" smtClean="0"/>
              <a:t>SPES building </a:t>
            </a:r>
            <a:r>
              <a:rPr kumimoji="1" lang="en-US" sz="3600" b="1" dirty="0"/>
              <a:t>site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2" descr="C:\Users\Alberto\Documents\SPES\edilizia SPES\foto\10 M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63" y="4693263"/>
            <a:ext cx="313554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napp2\spes\Task2_EdiliziaServizi\costruzione\cantiere\130604_cantier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05"/>
          <a:stretch/>
        </p:blipFill>
        <p:spPr bwMode="auto">
          <a:xfrm>
            <a:off x="251520" y="908720"/>
            <a:ext cx="6192688" cy="45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0563" y="6340155"/>
            <a:ext cx="134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May 9, 2013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2204864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June 4, 2013</a:t>
            </a:r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2359680" y="5667117"/>
            <a:ext cx="197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in progress 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6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53975" y="0"/>
            <a:ext cx="9197975" cy="12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5400" b="1" dirty="0">
                <a:latin typeface="Calibri" pitchFamily="34" charset="0"/>
              </a:rPr>
              <a:t>SPES layout </a:t>
            </a:r>
          </a:p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10242" name="Picture 2" descr="D:\121120_spes_napp2\Task2_EdiliziaServizi\layout\MarcoRigato\2011\Immagine_0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268413"/>
            <a:ext cx="923448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5340" y="4321969"/>
            <a:ext cx="1435100" cy="3698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ISOL FACILITY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5759450" y="1808163"/>
            <a:ext cx="1692275" cy="522287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Radioisotopes for medical applications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7812088" y="3759200"/>
            <a:ext cx="1223962" cy="954088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Possible expansion for ADS to study GEN4 reactor </a:t>
            </a:r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3923928" y="1939378"/>
            <a:ext cx="1633538" cy="368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CYCLOTRON</a:t>
            </a: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 rot="-2312011">
            <a:off x="585788" y="5765800"/>
            <a:ext cx="1595437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To ALPI Linac</a:t>
            </a:r>
          </a:p>
        </p:txBody>
      </p:sp>
      <p:sp>
        <p:nvSpPr>
          <p:cNvPr id="10249" name="CasellaDiTesto 1"/>
          <p:cNvSpPr txBox="1">
            <a:spLocks noChangeArrowheads="1"/>
          </p:cNvSpPr>
          <p:nvPr/>
        </p:nvSpPr>
        <p:spPr bwMode="auto">
          <a:xfrm rot="-2184201">
            <a:off x="406400" y="3224213"/>
            <a:ext cx="1954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/>
              <a:t>Experimental hall</a:t>
            </a:r>
            <a:endParaRPr lang="en-US"/>
          </a:p>
        </p:txBody>
      </p:sp>
      <p:sp>
        <p:nvSpPr>
          <p:cNvPr id="11" name="TextBox 7"/>
          <p:cNvSpPr txBox="1"/>
          <p:nvPr/>
        </p:nvSpPr>
        <p:spPr>
          <a:xfrm>
            <a:off x="5759450" y="3497263"/>
            <a:ext cx="1692275" cy="523875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Proton and </a:t>
            </a:r>
            <a:r>
              <a:rPr lang="it-IT" sz="1400" dirty="0" err="1">
                <a:solidFill>
                  <a:schemeClr val="tx1"/>
                </a:solidFill>
              </a:rPr>
              <a:t>neutron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irradiation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areas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 rot="19275020">
            <a:off x="1768900" y="3377802"/>
            <a:ext cx="3589976" cy="1095598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683568" y="5391150"/>
            <a:ext cx="896937" cy="701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817563" y="4506913"/>
            <a:ext cx="1131887" cy="87312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6" name="TextBox 11"/>
          <p:cNvSpPr txBox="1">
            <a:spLocks noChangeArrowheads="1"/>
          </p:cNvSpPr>
          <p:nvPr/>
        </p:nvSpPr>
        <p:spPr bwMode="auto">
          <a:xfrm rot="-2241779">
            <a:off x="-71438" y="4640263"/>
            <a:ext cx="1778001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400"/>
              <a:t>Reaccelerated RIBs</a:t>
            </a:r>
            <a:endParaRPr lang="en-US" sz="1400"/>
          </a:p>
        </p:txBody>
      </p:sp>
      <p:sp>
        <p:nvSpPr>
          <p:cNvPr id="10257" name="TextBox 10"/>
          <p:cNvSpPr txBox="1">
            <a:spLocks noChangeArrowheads="1"/>
          </p:cNvSpPr>
          <p:nvPr/>
        </p:nvSpPr>
        <p:spPr bwMode="auto">
          <a:xfrm>
            <a:off x="1791099" y="5950744"/>
            <a:ext cx="4643140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dirty="0" err="1"/>
              <a:t>Radioactive</a:t>
            </a:r>
            <a:r>
              <a:rPr lang="it-IT" dirty="0"/>
              <a:t> </a:t>
            </a:r>
            <a:r>
              <a:rPr lang="it-IT" dirty="0" err="1"/>
              <a:t>Ion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 are </a:t>
            </a:r>
            <a:r>
              <a:rPr lang="it-IT" dirty="0" err="1"/>
              <a:t>reaccelerated</a:t>
            </a:r>
            <a:r>
              <a:rPr lang="it-IT" dirty="0"/>
              <a:t> by the </a:t>
            </a:r>
            <a:r>
              <a:rPr lang="it-IT" dirty="0" err="1"/>
              <a:t>superconductive</a:t>
            </a:r>
            <a:r>
              <a:rPr lang="it-IT" dirty="0"/>
              <a:t> </a:t>
            </a:r>
            <a:r>
              <a:rPr lang="it-IT" dirty="0" err="1"/>
              <a:t>linac</a:t>
            </a:r>
            <a:r>
              <a:rPr lang="it-IT" dirty="0"/>
              <a:t> ALPI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9285195">
            <a:off x="4745096" y="1438134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10m</a:t>
            </a:r>
            <a:endParaRPr lang="it-IT" sz="9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157732" y="4794250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Laboratori Nazionali di Legnaro</a:t>
            </a:r>
            <a:endParaRPr lang="en-US" dirty="0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652786" y="1400769"/>
            <a:ext cx="2304256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 smtClean="0"/>
              <a:t>- 35-70 MeV</a:t>
            </a:r>
            <a:r>
              <a:rPr lang="en-US" sz="1100" dirty="0" smtClean="0"/>
              <a:t> variable energy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600" dirty="0" smtClean="0"/>
              <a:t> 750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A total p-current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600" dirty="0" smtClean="0"/>
              <a:t> two independent exits</a:t>
            </a:r>
            <a:endParaRPr lang="en-US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046851" y="1379384"/>
            <a:ext cx="19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NEW </a:t>
            </a:r>
            <a:r>
              <a:rPr lang="it-IT" dirty="0" err="1" smtClean="0"/>
              <a:t>infrastructure</a:t>
            </a:r>
            <a:endParaRPr lang="en-US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8" y="1712103"/>
            <a:ext cx="1152128" cy="56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56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65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asellaDiTesto 7"/>
          <p:cNvSpPr txBox="1">
            <a:spLocks noChangeArrowheads="1"/>
          </p:cNvSpPr>
          <p:nvPr/>
        </p:nvSpPr>
        <p:spPr bwMode="auto">
          <a:xfrm>
            <a:off x="102108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6497102" y="238418"/>
            <a:ext cx="1555750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1000" i="1" dirty="0"/>
              <a:t>Union for Compact Accelerator-based </a:t>
            </a:r>
            <a:endParaRPr lang="en-US" sz="1000" dirty="0"/>
          </a:p>
          <a:p>
            <a:r>
              <a:rPr lang="en-US" sz="1000" i="1" dirty="0"/>
              <a:t>Neutron Sources </a:t>
            </a:r>
            <a:endParaRPr lang="en-US" sz="10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848131"/>
              </p:ext>
            </p:extLst>
          </p:nvPr>
        </p:nvGraphicFramePr>
        <p:xfrm>
          <a:off x="201329" y="1879250"/>
          <a:ext cx="3940468" cy="1297885"/>
        </p:xfrm>
        <a:graphic>
          <a:graphicData uri="http://schemas.openxmlformats.org/drawingml/2006/table">
            <a:tbl>
              <a:tblPr/>
              <a:tblGrid>
                <a:gridCol w="836203"/>
                <a:gridCol w="1091173"/>
                <a:gridCol w="1073649"/>
                <a:gridCol w="939443"/>
              </a:tblGrid>
              <a:tr h="719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Energy region (MeV)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Sn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(n/s)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~ 6∙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it-IT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-1</a:t>
                      </a:r>
                      <a:endParaRPr kumimoji="0" lang="it-IT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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@ 2.5 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(n 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-2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s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-1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)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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@ 1 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(n 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-2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s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-1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)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9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 &lt; E &lt; 10 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  <a:tab pos="4514850" algn="r"/>
                          <a:tab pos="6057900" algn="r"/>
                          <a:tab pos="6221413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~ 5∙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it-IT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-1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 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3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13</a:t>
                      </a:r>
                      <a:endParaRPr kumimoji="0" lang="it-IT" sz="1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92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10 &lt; E &lt; 50 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  <a:tab pos="4514850" algn="r"/>
                          <a:tab pos="6057900" algn="r"/>
                          <a:tab pos="6221413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~ 1∙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it-IT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-1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  <a:sym typeface="Symbol" pitchFamily="18" charset="2"/>
                        </a:rPr>
                        <a:t>8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Mincho" pitchFamily="49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6x10</a:t>
                      </a:r>
                      <a:r>
                        <a:rPr kumimoji="0" lang="it-IT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Mincho" pitchFamily="49" charset="-128"/>
                        </a:rPr>
                        <a:t>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981" y="980728"/>
            <a:ext cx="41069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457200" algn="l"/>
              </a:tabLst>
            </a:pPr>
            <a:r>
              <a:rPr lang="en-US" altLang="ja-JP" sz="1600" b="1" dirty="0">
                <a:ea typeface="MS Mincho" pitchFamily="49" charset="-128"/>
                <a:cs typeface="Times New Roman" pitchFamily="18" charset="0"/>
              </a:rPr>
              <a:t>Integral neutron production at SPES Cyclotron</a:t>
            </a:r>
            <a:endParaRPr lang="en-US" altLang="ja-JP" sz="1400" b="1" dirty="0">
              <a:ea typeface="MS Mincho" pitchFamily="49" charset="-128"/>
              <a:cs typeface="Times New Roman" pitchFamily="18" charset="0"/>
            </a:endParaRPr>
          </a:p>
          <a:p>
            <a:pPr lvl="0" eaLnBrk="0" hangingPunct="0">
              <a:tabLst>
                <a:tab pos="457200" algn="l"/>
              </a:tabLst>
            </a:pPr>
            <a:r>
              <a:rPr lang="en-US" altLang="ja-JP" sz="1400" dirty="0">
                <a:ea typeface="MS Mincho" pitchFamily="49" charset="-128"/>
                <a:cs typeface="Times New Roman" pitchFamily="18" charset="0"/>
              </a:rPr>
              <a:t>Proton beam= 70 MeV, 500 </a:t>
            </a:r>
            <a:r>
              <a:rPr lang="en-US" altLang="ja-JP" sz="1400" dirty="0" smtClean="0">
                <a:latin typeface="Symbol" pitchFamily="18" charset="2"/>
                <a:ea typeface="MS Mincho" pitchFamily="49" charset="-128"/>
                <a:cs typeface="Times New Roman" pitchFamily="18" charset="0"/>
              </a:rPr>
              <a:t>m</a:t>
            </a:r>
            <a:r>
              <a:rPr lang="en-US" altLang="ja-JP" sz="1400" dirty="0" smtClean="0">
                <a:ea typeface="MS Mincho" pitchFamily="49" charset="-128"/>
                <a:cs typeface="Times New Roman" pitchFamily="18" charset="0"/>
              </a:rPr>
              <a:t>A Target </a:t>
            </a:r>
            <a:r>
              <a:rPr lang="en-US" altLang="ja-JP" sz="1400" dirty="0">
                <a:ea typeface="MS Mincho" pitchFamily="49" charset="-128"/>
                <a:cs typeface="Times New Roman" pitchFamily="18" charset="0"/>
              </a:rPr>
              <a:t>= W 5mm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50" y="116632"/>
            <a:ext cx="131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767443" y="4509684"/>
            <a:ext cx="1342208" cy="764445"/>
          </a:xfrm>
          <a:custGeom>
            <a:avLst/>
            <a:gdLst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6894 w 1342208"/>
              <a:gd name="connsiteY13" fmla="*/ 415013 h 764445"/>
              <a:gd name="connsiteX14" fmla="*/ 1244237 w 1342208"/>
              <a:gd name="connsiteY14" fmla="*/ 411747 h 764445"/>
              <a:gd name="connsiteX15" fmla="*/ 1234440 w 1342208"/>
              <a:gd name="connsiteY15" fmla="*/ 405216 h 764445"/>
              <a:gd name="connsiteX16" fmla="*/ 1227908 w 1342208"/>
              <a:gd name="connsiteY16" fmla="*/ 398685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6894 w 1342208"/>
              <a:gd name="connsiteY13" fmla="*/ 415013 h 764445"/>
              <a:gd name="connsiteX14" fmla="*/ 1244237 w 1342208"/>
              <a:gd name="connsiteY14" fmla="*/ 411747 h 764445"/>
              <a:gd name="connsiteX15" fmla="*/ 1234440 w 1342208"/>
              <a:gd name="connsiteY15" fmla="*/ 405216 h 764445"/>
              <a:gd name="connsiteX16" fmla="*/ 1214846 w 1342208"/>
              <a:gd name="connsiteY16" fmla="*/ 411748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6894 w 1342208"/>
              <a:gd name="connsiteY13" fmla="*/ 415013 h 764445"/>
              <a:gd name="connsiteX14" fmla="*/ 1244237 w 1342208"/>
              <a:gd name="connsiteY14" fmla="*/ 411747 h 764445"/>
              <a:gd name="connsiteX15" fmla="*/ 1231174 w 1342208"/>
              <a:gd name="connsiteY15" fmla="*/ 421545 h 764445"/>
              <a:gd name="connsiteX16" fmla="*/ 1214846 w 1342208"/>
              <a:gd name="connsiteY16" fmla="*/ 411748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6894 w 1342208"/>
              <a:gd name="connsiteY13" fmla="*/ 415013 h 764445"/>
              <a:gd name="connsiteX14" fmla="*/ 1247503 w 1342208"/>
              <a:gd name="connsiteY14" fmla="*/ 421544 h 764445"/>
              <a:gd name="connsiteX15" fmla="*/ 1231174 w 1342208"/>
              <a:gd name="connsiteY15" fmla="*/ 421545 h 764445"/>
              <a:gd name="connsiteX16" fmla="*/ 1214846 w 1342208"/>
              <a:gd name="connsiteY16" fmla="*/ 411748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  <a:gd name="connsiteX0" fmla="*/ 1342208 w 1342208"/>
              <a:gd name="connsiteY0" fmla="*/ 764445 h 764445"/>
              <a:gd name="connsiteX1" fmla="*/ 1338943 w 1342208"/>
              <a:gd name="connsiteY1" fmla="*/ 748116 h 764445"/>
              <a:gd name="connsiteX2" fmla="*/ 1332411 w 1342208"/>
              <a:gd name="connsiteY2" fmla="*/ 663207 h 764445"/>
              <a:gd name="connsiteX3" fmla="*/ 1322614 w 1342208"/>
              <a:gd name="connsiteY3" fmla="*/ 597893 h 764445"/>
              <a:gd name="connsiteX4" fmla="*/ 1319348 w 1342208"/>
              <a:gd name="connsiteY4" fmla="*/ 588096 h 764445"/>
              <a:gd name="connsiteX5" fmla="*/ 1325880 w 1342208"/>
              <a:gd name="connsiteY5" fmla="*/ 594627 h 764445"/>
              <a:gd name="connsiteX6" fmla="*/ 1322614 w 1342208"/>
              <a:gd name="connsiteY6" fmla="*/ 535845 h 764445"/>
              <a:gd name="connsiteX7" fmla="*/ 1316083 w 1342208"/>
              <a:gd name="connsiteY7" fmla="*/ 522782 h 764445"/>
              <a:gd name="connsiteX8" fmla="*/ 1312817 w 1342208"/>
              <a:gd name="connsiteY8" fmla="*/ 512985 h 764445"/>
              <a:gd name="connsiteX9" fmla="*/ 1306286 w 1342208"/>
              <a:gd name="connsiteY9" fmla="*/ 480327 h 764445"/>
              <a:gd name="connsiteX10" fmla="*/ 1296488 w 1342208"/>
              <a:gd name="connsiteY10" fmla="*/ 450936 h 764445"/>
              <a:gd name="connsiteX11" fmla="*/ 1286691 w 1342208"/>
              <a:gd name="connsiteY11" fmla="*/ 444405 h 764445"/>
              <a:gd name="connsiteX12" fmla="*/ 1273628 w 1342208"/>
              <a:gd name="connsiteY12" fmla="*/ 431342 h 764445"/>
              <a:gd name="connsiteX13" fmla="*/ 1270362 w 1342208"/>
              <a:gd name="connsiteY13" fmla="*/ 424810 h 764445"/>
              <a:gd name="connsiteX14" fmla="*/ 1247503 w 1342208"/>
              <a:gd name="connsiteY14" fmla="*/ 421544 h 764445"/>
              <a:gd name="connsiteX15" fmla="*/ 1231174 w 1342208"/>
              <a:gd name="connsiteY15" fmla="*/ 421545 h 764445"/>
              <a:gd name="connsiteX16" fmla="*/ 1214846 w 1342208"/>
              <a:gd name="connsiteY16" fmla="*/ 411748 h 764445"/>
              <a:gd name="connsiteX17" fmla="*/ 1080951 w 1342208"/>
              <a:gd name="connsiteY17" fmla="*/ 395419 h 764445"/>
              <a:gd name="connsiteX18" fmla="*/ 989511 w 1342208"/>
              <a:gd name="connsiteY18" fmla="*/ 385622 h 764445"/>
              <a:gd name="connsiteX19" fmla="*/ 937260 w 1342208"/>
              <a:gd name="connsiteY19" fmla="*/ 382356 h 764445"/>
              <a:gd name="connsiteX20" fmla="*/ 911134 w 1342208"/>
              <a:gd name="connsiteY20" fmla="*/ 379090 h 764445"/>
              <a:gd name="connsiteX21" fmla="*/ 819694 w 1342208"/>
              <a:gd name="connsiteY21" fmla="*/ 375825 h 764445"/>
              <a:gd name="connsiteX22" fmla="*/ 783771 w 1342208"/>
              <a:gd name="connsiteY22" fmla="*/ 366027 h 764445"/>
              <a:gd name="connsiteX23" fmla="*/ 764177 w 1342208"/>
              <a:gd name="connsiteY23" fmla="*/ 359496 h 764445"/>
              <a:gd name="connsiteX24" fmla="*/ 721723 w 1342208"/>
              <a:gd name="connsiteY24" fmla="*/ 352965 h 764445"/>
              <a:gd name="connsiteX25" fmla="*/ 715191 w 1342208"/>
              <a:gd name="connsiteY25" fmla="*/ 352965 h 764445"/>
              <a:gd name="connsiteX26" fmla="*/ 702128 w 1342208"/>
              <a:gd name="connsiteY26" fmla="*/ 339902 h 764445"/>
              <a:gd name="connsiteX27" fmla="*/ 679268 w 1342208"/>
              <a:gd name="connsiteY27" fmla="*/ 333370 h 764445"/>
              <a:gd name="connsiteX28" fmla="*/ 653143 w 1342208"/>
              <a:gd name="connsiteY28" fmla="*/ 317042 h 764445"/>
              <a:gd name="connsiteX29" fmla="*/ 643346 w 1342208"/>
              <a:gd name="connsiteY29" fmla="*/ 313776 h 764445"/>
              <a:gd name="connsiteX30" fmla="*/ 633548 w 1342208"/>
              <a:gd name="connsiteY30" fmla="*/ 310510 h 764445"/>
              <a:gd name="connsiteX31" fmla="*/ 623751 w 1342208"/>
              <a:gd name="connsiteY31" fmla="*/ 294182 h 764445"/>
              <a:gd name="connsiteX32" fmla="*/ 620486 w 1342208"/>
              <a:gd name="connsiteY32" fmla="*/ 284385 h 764445"/>
              <a:gd name="connsiteX33" fmla="*/ 600891 w 1342208"/>
              <a:gd name="connsiteY33" fmla="*/ 277853 h 764445"/>
              <a:gd name="connsiteX34" fmla="*/ 591094 w 1342208"/>
              <a:gd name="connsiteY34" fmla="*/ 271322 h 764445"/>
              <a:gd name="connsiteX35" fmla="*/ 584563 w 1342208"/>
              <a:gd name="connsiteY35" fmla="*/ 264790 h 764445"/>
              <a:gd name="connsiteX36" fmla="*/ 574766 w 1342208"/>
              <a:gd name="connsiteY36" fmla="*/ 261525 h 764445"/>
              <a:gd name="connsiteX37" fmla="*/ 558437 w 1342208"/>
              <a:gd name="connsiteY37" fmla="*/ 248462 h 764445"/>
              <a:gd name="connsiteX38" fmla="*/ 545374 w 1342208"/>
              <a:gd name="connsiteY38" fmla="*/ 235399 h 764445"/>
              <a:gd name="connsiteX39" fmla="*/ 542108 w 1342208"/>
              <a:gd name="connsiteY39" fmla="*/ 225602 h 764445"/>
              <a:gd name="connsiteX40" fmla="*/ 525780 w 1342208"/>
              <a:gd name="connsiteY40" fmla="*/ 212539 h 764445"/>
              <a:gd name="connsiteX41" fmla="*/ 506186 w 1342208"/>
              <a:gd name="connsiteY41" fmla="*/ 206007 h 764445"/>
              <a:gd name="connsiteX42" fmla="*/ 483326 w 1342208"/>
              <a:gd name="connsiteY42" fmla="*/ 183147 h 764445"/>
              <a:gd name="connsiteX43" fmla="*/ 466997 w 1342208"/>
              <a:gd name="connsiteY43" fmla="*/ 170085 h 764445"/>
              <a:gd name="connsiteX44" fmla="*/ 447403 w 1342208"/>
              <a:gd name="connsiteY44" fmla="*/ 163553 h 764445"/>
              <a:gd name="connsiteX45" fmla="*/ 431074 w 1342208"/>
              <a:gd name="connsiteY45" fmla="*/ 153756 h 764445"/>
              <a:gd name="connsiteX46" fmla="*/ 421277 w 1342208"/>
              <a:gd name="connsiteY46" fmla="*/ 147225 h 764445"/>
              <a:gd name="connsiteX47" fmla="*/ 401683 w 1342208"/>
              <a:gd name="connsiteY47" fmla="*/ 140693 h 764445"/>
              <a:gd name="connsiteX48" fmla="*/ 391886 w 1342208"/>
              <a:gd name="connsiteY48" fmla="*/ 137427 h 764445"/>
              <a:gd name="connsiteX49" fmla="*/ 365760 w 1342208"/>
              <a:gd name="connsiteY49" fmla="*/ 124365 h 764445"/>
              <a:gd name="connsiteX50" fmla="*/ 346166 w 1342208"/>
              <a:gd name="connsiteY50" fmla="*/ 117833 h 764445"/>
              <a:gd name="connsiteX51" fmla="*/ 336368 w 1342208"/>
              <a:gd name="connsiteY51" fmla="*/ 114567 h 764445"/>
              <a:gd name="connsiteX52" fmla="*/ 326571 w 1342208"/>
              <a:gd name="connsiteY52" fmla="*/ 108036 h 764445"/>
              <a:gd name="connsiteX53" fmla="*/ 303711 w 1342208"/>
              <a:gd name="connsiteY53" fmla="*/ 91707 h 764445"/>
              <a:gd name="connsiteX54" fmla="*/ 293914 w 1342208"/>
              <a:gd name="connsiteY54" fmla="*/ 88442 h 764445"/>
              <a:gd name="connsiteX55" fmla="*/ 287383 w 1342208"/>
              <a:gd name="connsiteY55" fmla="*/ 81910 h 764445"/>
              <a:gd name="connsiteX56" fmla="*/ 277586 w 1342208"/>
              <a:gd name="connsiteY56" fmla="*/ 78645 h 764445"/>
              <a:gd name="connsiteX57" fmla="*/ 244928 w 1342208"/>
              <a:gd name="connsiteY57" fmla="*/ 68847 h 764445"/>
              <a:gd name="connsiteX58" fmla="*/ 215537 w 1342208"/>
              <a:gd name="connsiteY58" fmla="*/ 55785 h 764445"/>
              <a:gd name="connsiteX59" fmla="*/ 186146 w 1342208"/>
              <a:gd name="connsiteY59" fmla="*/ 45987 h 764445"/>
              <a:gd name="connsiteX60" fmla="*/ 156754 w 1342208"/>
              <a:gd name="connsiteY60" fmla="*/ 42722 h 764445"/>
              <a:gd name="connsiteX61" fmla="*/ 127363 w 1342208"/>
              <a:gd name="connsiteY61" fmla="*/ 32925 h 764445"/>
              <a:gd name="connsiteX62" fmla="*/ 117566 w 1342208"/>
              <a:gd name="connsiteY62" fmla="*/ 29659 h 764445"/>
              <a:gd name="connsiteX63" fmla="*/ 107768 w 1342208"/>
              <a:gd name="connsiteY63" fmla="*/ 23127 h 764445"/>
              <a:gd name="connsiteX64" fmla="*/ 78377 w 1342208"/>
              <a:gd name="connsiteY64" fmla="*/ 19862 h 764445"/>
              <a:gd name="connsiteX65" fmla="*/ 39188 w 1342208"/>
              <a:gd name="connsiteY65" fmla="*/ 6799 h 764445"/>
              <a:gd name="connsiteX66" fmla="*/ 16328 w 1342208"/>
              <a:gd name="connsiteY66" fmla="*/ 267 h 764445"/>
              <a:gd name="connsiteX67" fmla="*/ 0 w 1342208"/>
              <a:gd name="connsiteY67" fmla="*/ 267 h 76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342208" h="764445">
                <a:moveTo>
                  <a:pt x="1342208" y="764445"/>
                </a:moveTo>
                <a:cubicBezTo>
                  <a:pt x="1341120" y="759002"/>
                  <a:pt x="1339631" y="753624"/>
                  <a:pt x="1338943" y="748116"/>
                </a:cubicBezTo>
                <a:cubicBezTo>
                  <a:pt x="1328281" y="662816"/>
                  <a:pt x="1344526" y="769213"/>
                  <a:pt x="1332411" y="663207"/>
                </a:cubicBezTo>
                <a:cubicBezTo>
                  <a:pt x="1329911" y="641334"/>
                  <a:pt x="1326386" y="619582"/>
                  <a:pt x="1322614" y="597893"/>
                </a:cubicBezTo>
                <a:cubicBezTo>
                  <a:pt x="1322024" y="594502"/>
                  <a:pt x="1316914" y="590530"/>
                  <a:pt x="1319348" y="588096"/>
                </a:cubicBezTo>
                <a:lnTo>
                  <a:pt x="1325880" y="594627"/>
                </a:lnTo>
                <a:cubicBezTo>
                  <a:pt x="1324791" y="575033"/>
                  <a:pt x="1325265" y="555289"/>
                  <a:pt x="1322614" y="535845"/>
                </a:cubicBezTo>
                <a:cubicBezTo>
                  <a:pt x="1321956" y="531021"/>
                  <a:pt x="1318001" y="527257"/>
                  <a:pt x="1316083" y="522782"/>
                </a:cubicBezTo>
                <a:cubicBezTo>
                  <a:pt x="1314727" y="519618"/>
                  <a:pt x="1313906" y="516251"/>
                  <a:pt x="1312817" y="512985"/>
                </a:cubicBezTo>
                <a:cubicBezTo>
                  <a:pt x="1310612" y="499757"/>
                  <a:pt x="1309937" y="492498"/>
                  <a:pt x="1306286" y="480327"/>
                </a:cubicBezTo>
                <a:cubicBezTo>
                  <a:pt x="1303319" y="470435"/>
                  <a:pt x="1299754" y="460733"/>
                  <a:pt x="1296488" y="450936"/>
                </a:cubicBezTo>
                <a:cubicBezTo>
                  <a:pt x="1295247" y="447213"/>
                  <a:pt x="1289671" y="446959"/>
                  <a:pt x="1286691" y="444405"/>
                </a:cubicBezTo>
                <a:cubicBezTo>
                  <a:pt x="1282016" y="440397"/>
                  <a:pt x="1276349" y="434608"/>
                  <a:pt x="1273628" y="431342"/>
                </a:cubicBezTo>
                <a:cubicBezTo>
                  <a:pt x="1270907" y="428076"/>
                  <a:pt x="1274716" y="426443"/>
                  <a:pt x="1270362" y="424810"/>
                </a:cubicBezTo>
                <a:cubicBezTo>
                  <a:pt x="1266008" y="423177"/>
                  <a:pt x="1254034" y="422088"/>
                  <a:pt x="1247503" y="421544"/>
                </a:cubicBezTo>
                <a:cubicBezTo>
                  <a:pt x="1240972" y="421000"/>
                  <a:pt x="1236617" y="423178"/>
                  <a:pt x="1231174" y="421545"/>
                </a:cubicBezTo>
                <a:cubicBezTo>
                  <a:pt x="1225731" y="419912"/>
                  <a:pt x="1239883" y="416102"/>
                  <a:pt x="1214846" y="411748"/>
                </a:cubicBezTo>
                <a:cubicBezTo>
                  <a:pt x="1189809" y="407394"/>
                  <a:pt x="1129937" y="396508"/>
                  <a:pt x="1080951" y="395419"/>
                </a:cubicBezTo>
                <a:cubicBezTo>
                  <a:pt x="1038036" y="381112"/>
                  <a:pt x="1070249" y="389871"/>
                  <a:pt x="989511" y="385622"/>
                </a:cubicBezTo>
                <a:cubicBezTo>
                  <a:pt x="972084" y="384705"/>
                  <a:pt x="954651" y="383805"/>
                  <a:pt x="937260" y="382356"/>
                </a:cubicBezTo>
                <a:cubicBezTo>
                  <a:pt x="928514" y="381627"/>
                  <a:pt x="919897" y="379577"/>
                  <a:pt x="911134" y="379090"/>
                </a:cubicBezTo>
                <a:cubicBezTo>
                  <a:pt x="880682" y="377398"/>
                  <a:pt x="850174" y="376913"/>
                  <a:pt x="819694" y="375825"/>
                </a:cubicBezTo>
                <a:cubicBezTo>
                  <a:pt x="760513" y="356096"/>
                  <a:pt x="834523" y="379868"/>
                  <a:pt x="783771" y="366027"/>
                </a:cubicBezTo>
                <a:cubicBezTo>
                  <a:pt x="777129" y="364216"/>
                  <a:pt x="770928" y="360846"/>
                  <a:pt x="764177" y="359496"/>
                </a:cubicBezTo>
                <a:cubicBezTo>
                  <a:pt x="739242" y="354509"/>
                  <a:pt x="753356" y="356918"/>
                  <a:pt x="721723" y="352965"/>
                </a:cubicBezTo>
                <a:cubicBezTo>
                  <a:pt x="697509" y="344893"/>
                  <a:pt x="695970" y="343354"/>
                  <a:pt x="715191" y="352965"/>
                </a:cubicBezTo>
                <a:cubicBezTo>
                  <a:pt x="710837" y="348611"/>
                  <a:pt x="708102" y="341396"/>
                  <a:pt x="702128" y="339902"/>
                </a:cubicBezTo>
                <a:cubicBezTo>
                  <a:pt x="685726" y="335801"/>
                  <a:pt x="693324" y="338055"/>
                  <a:pt x="679268" y="333370"/>
                </a:cubicBezTo>
                <a:cubicBezTo>
                  <a:pt x="668918" y="317844"/>
                  <a:pt x="676461" y="324815"/>
                  <a:pt x="653143" y="317042"/>
                </a:cubicBezTo>
                <a:lnTo>
                  <a:pt x="643346" y="313776"/>
                </a:lnTo>
                <a:lnTo>
                  <a:pt x="633548" y="310510"/>
                </a:lnTo>
                <a:cubicBezTo>
                  <a:pt x="624299" y="282757"/>
                  <a:pt x="637199" y="316595"/>
                  <a:pt x="623751" y="294182"/>
                </a:cubicBezTo>
                <a:cubicBezTo>
                  <a:pt x="621980" y="291230"/>
                  <a:pt x="623287" y="286386"/>
                  <a:pt x="620486" y="284385"/>
                </a:cubicBezTo>
                <a:cubicBezTo>
                  <a:pt x="614883" y="280383"/>
                  <a:pt x="606620" y="281672"/>
                  <a:pt x="600891" y="277853"/>
                </a:cubicBezTo>
                <a:cubicBezTo>
                  <a:pt x="597625" y="275676"/>
                  <a:pt x="594159" y="273774"/>
                  <a:pt x="591094" y="271322"/>
                </a:cubicBezTo>
                <a:cubicBezTo>
                  <a:pt x="588690" y="269399"/>
                  <a:pt x="587203" y="266374"/>
                  <a:pt x="584563" y="264790"/>
                </a:cubicBezTo>
                <a:cubicBezTo>
                  <a:pt x="581611" y="263019"/>
                  <a:pt x="578032" y="262613"/>
                  <a:pt x="574766" y="261525"/>
                </a:cubicBezTo>
                <a:cubicBezTo>
                  <a:pt x="552530" y="239289"/>
                  <a:pt x="587275" y="273180"/>
                  <a:pt x="558437" y="248462"/>
                </a:cubicBezTo>
                <a:cubicBezTo>
                  <a:pt x="553762" y="244454"/>
                  <a:pt x="545374" y="235399"/>
                  <a:pt x="545374" y="235399"/>
                </a:cubicBezTo>
                <a:cubicBezTo>
                  <a:pt x="544285" y="232133"/>
                  <a:pt x="543879" y="228554"/>
                  <a:pt x="542108" y="225602"/>
                </a:cubicBezTo>
                <a:cubicBezTo>
                  <a:pt x="539639" y="221488"/>
                  <a:pt x="529423" y="214158"/>
                  <a:pt x="525780" y="212539"/>
                </a:cubicBezTo>
                <a:cubicBezTo>
                  <a:pt x="519489" y="209743"/>
                  <a:pt x="506186" y="206007"/>
                  <a:pt x="506186" y="206007"/>
                </a:cubicBezTo>
                <a:cubicBezTo>
                  <a:pt x="491213" y="183549"/>
                  <a:pt x="500570" y="188896"/>
                  <a:pt x="483326" y="183147"/>
                </a:cubicBezTo>
                <a:cubicBezTo>
                  <a:pt x="477897" y="177719"/>
                  <a:pt x="474412" y="173381"/>
                  <a:pt x="466997" y="170085"/>
                </a:cubicBezTo>
                <a:cubicBezTo>
                  <a:pt x="460706" y="167289"/>
                  <a:pt x="447403" y="163553"/>
                  <a:pt x="447403" y="163553"/>
                </a:cubicBezTo>
                <a:cubicBezTo>
                  <a:pt x="434645" y="150796"/>
                  <a:pt x="448032" y="162235"/>
                  <a:pt x="431074" y="153756"/>
                </a:cubicBezTo>
                <a:cubicBezTo>
                  <a:pt x="427564" y="152001"/>
                  <a:pt x="424863" y="148819"/>
                  <a:pt x="421277" y="147225"/>
                </a:cubicBezTo>
                <a:cubicBezTo>
                  <a:pt x="414986" y="144429"/>
                  <a:pt x="408214" y="142870"/>
                  <a:pt x="401683" y="140693"/>
                </a:cubicBezTo>
                <a:lnTo>
                  <a:pt x="391886" y="137427"/>
                </a:lnTo>
                <a:cubicBezTo>
                  <a:pt x="380485" y="126028"/>
                  <a:pt x="388276" y="131870"/>
                  <a:pt x="365760" y="124365"/>
                </a:cubicBezTo>
                <a:lnTo>
                  <a:pt x="346166" y="117833"/>
                </a:lnTo>
                <a:cubicBezTo>
                  <a:pt x="342900" y="116744"/>
                  <a:pt x="339233" y="116477"/>
                  <a:pt x="336368" y="114567"/>
                </a:cubicBezTo>
                <a:lnTo>
                  <a:pt x="326571" y="108036"/>
                </a:lnTo>
                <a:cubicBezTo>
                  <a:pt x="321129" y="91708"/>
                  <a:pt x="326571" y="99327"/>
                  <a:pt x="303711" y="91707"/>
                </a:cubicBezTo>
                <a:lnTo>
                  <a:pt x="293914" y="88442"/>
                </a:lnTo>
                <a:cubicBezTo>
                  <a:pt x="291737" y="86265"/>
                  <a:pt x="290023" y="83494"/>
                  <a:pt x="287383" y="81910"/>
                </a:cubicBezTo>
                <a:cubicBezTo>
                  <a:pt x="284431" y="80139"/>
                  <a:pt x="280896" y="79591"/>
                  <a:pt x="277586" y="78645"/>
                </a:cubicBezTo>
                <a:cubicBezTo>
                  <a:pt x="269599" y="76363"/>
                  <a:pt x="250748" y="72727"/>
                  <a:pt x="244928" y="68847"/>
                </a:cubicBezTo>
                <a:cubicBezTo>
                  <a:pt x="229402" y="58497"/>
                  <a:pt x="238856" y="63558"/>
                  <a:pt x="215537" y="55785"/>
                </a:cubicBezTo>
                <a:lnTo>
                  <a:pt x="186146" y="45987"/>
                </a:lnTo>
                <a:cubicBezTo>
                  <a:pt x="176794" y="42869"/>
                  <a:pt x="166551" y="43810"/>
                  <a:pt x="156754" y="42722"/>
                </a:cubicBezTo>
                <a:lnTo>
                  <a:pt x="127363" y="32925"/>
                </a:lnTo>
                <a:cubicBezTo>
                  <a:pt x="124097" y="31836"/>
                  <a:pt x="120430" y="31568"/>
                  <a:pt x="117566" y="29659"/>
                </a:cubicBezTo>
                <a:cubicBezTo>
                  <a:pt x="114300" y="27482"/>
                  <a:pt x="111576" y="24079"/>
                  <a:pt x="107768" y="23127"/>
                </a:cubicBezTo>
                <a:cubicBezTo>
                  <a:pt x="98205" y="20736"/>
                  <a:pt x="88174" y="20950"/>
                  <a:pt x="78377" y="19862"/>
                </a:cubicBezTo>
                <a:lnTo>
                  <a:pt x="39188" y="6799"/>
                </a:lnTo>
                <a:cubicBezTo>
                  <a:pt x="32995" y="4734"/>
                  <a:pt x="22480" y="951"/>
                  <a:pt x="16328" y="267"/>
                </a:cubicBezTo>
                <a:cubicBezTo>
                  <a:pt x="10919" y="-334"/>
                  <a:pt x="5443" y="267"/>
                  <a:pt x="0" y="267"/>
                </a:cubicBezTo>
              </a:path>
            </a:pathLst>
          </a:custGeom>
          <a:noFill/>
          <a:ln w="4445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Straight Connector 27"/>
          <p:cNvCxnSpPr/>
          <p:nvPr/>
        </p:nvCxnSpPr>
        <p:spPr>
          <a:xfrm>
            <a:off x="1547664" y="4653136"/>
            <a:ext cx="216024" cy="0"/>
          </a:xfrm>
          <a:prstGeom prst="line">
            <a:avLst/>
          </a:prstGeom>
          <a:ln w="412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07718" y="4048019"/>
            <a:ext cx="44287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1200" dirty="0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059274" y="50459"/>
            <a:ext cx="5762625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</a:rPr>
              <a:t>SPES-</a:t>
            </a:r>
            <a:r>
              <a:rPr lang="en-US" sz="2800" b="1" dirty="0" smtClean="0">
                <a:solidFill>
                  <a:srgbClr val="002060"/>
                </a:solidFill>
                <a:latin typeface="Symbol" pitchFamily="18" charset="2"/>
              </a:rPr>
              <a:t>g</a:t>
            </a:r>
            <a:r>
              <a:rPr lang="en-US" sz="2800" b="1" dirty="0" smtClean="0">
                <a:solidFill>
                  <a:srgbClr val="002060"/>
                </a:solidFill>
              </a:rPr>
              <a:t> : cyclotron neutron facility</a:t>
            </a:r>
            <a:endParaRPr lang="it-IT" sz="2800" b="1" dirty="0" smtClean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3995" y="3684432"/>
            <a:ext cx="31824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Quasi mono energetic n-spectra</a:t>
            </a:r>
            <a:endParaRPr lang="it-IT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19" y="4059865"/>
            <a:ext cx="3314965" cy="2736304"/>
            <a:chOff x="251519" y="4059865"/>
            <a:chExt cx="3314965" cy="2736304"/>
          </a:xfrm>
        </p:grpSpPr>
        <p:grpSp>
          <p:nvGrpSpPr>
            <p:cNvPr id="7" name="Group 6"/>
            <p:cNvGrpSpPr/>
            <p:nvPr/>
          </p:nvGrpSpPr>
          <p:grpSpPr>
            <a:xfrm>
              <a:off x="251519" y="4059865"/>
              <a:ext cx="3314965" cy="2736304"/>
              <a:chOff x="251519" y="4059865"/>
              <a:chExt cx="3314965" cy="2736304"/>
            </a:xfrm>
          </p:grpSpPr>
          <p:pic>
            <p:nvPicPr>
              <p:cNvPr id="4198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19" y="4059865"/>
                <a:ext cx="3314965" cy="2736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Freeform 24"/>
              <p:cNvSpPr/>
              <p:nvPr/>
            </p:nvSpPr>
            <p:spPr>
              <a:xfrm>
                <a:off x="762654" y="4725144"/>
                <a:ext cx="1342208" cy="764445"/>
              </a:xfrm>
              <a:custGeom>
                <a:avLst/>
                <a:gdLst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6894 w 1342208"/>
                  <a:gd name="connsiteY13" fmla="*/ 415013 h 764445"/>
                  <a:gd name="connsiteX14" fmla="*/ 1244237 w 1342208"/>
                  <a:gd name="connsiteY14" fmla="*/ 411747 h 764445"/>
                  <a:gd name="connsiteX15" fmla="*/ 1234440 w 1342208"/>
                  <a:gd name="connsiteY15" fmla="*/ 405216 h 764445"/>
                  <a:gd name="connsiteX16" fmla="*/ 1227908 w 1342208"/>
                  <a:gd name="connsiteY16" fmla="*/ 398685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6894 w 1342208"/>
                  <a:gd name="connsiteY13" fmla="*/ 415013 h 764445"/>
                  <a:gd name="connsiteX14" fmla="*/ 1244237 w 1342208"/>
                  <a:gd name="connsiteY14" fmla="*/ 411747 h 764445"/>
                  <a:gd name="connsiteX15" fmla="*/ 1234440 w 1342208"/>
                  <a:gd name="connsiteY15" fmla="*/ 405216 h 764445"/>
                  <a:gd name="connsiteX16" fmla="*/ 1214846 w 1342208"/>
                  <a:gd name="connsiteY16" fmla="*/ 411748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6894 w 1342208"/>
                  <a:gd name="connsiteY13" fmla="*/ 415013 h 764445"/>
                  <a:gd name="connsiteX14" fmla="*/ 1244237 w 1342208"/>
                  <a:gd name="connsiteY14" fmla="*/ 411747 h 764445"/>
                  <a:gd name="connsiteX15" fmla="*/ 1231174 w 1342208"/>
                  <a:gd name="connsiteY15" fmla="*/ 421545 h 764445"/>
                  <a:gd name="connsiteX16" fmla="*/ 1214846 w 1342208"/>
                  <a:gd name="connsiteY16" fmla="*/ 411748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6894 w 1342208"/>
                  <a:gd name="connsiteY13" fmla="*/ 415013 h 764445"/>
                  <a:gd name="connsiteX14" fmla="*/ 1247503 w 1342208"/>
                  <a:gd name="connsiteY14" fmla="*/ 421544 h 764445"/>
                  <a:gd name="connsiteX15" fmla="*/ 1231174 w 1342208"/>
                  <a:gd name="connsiteY15" fmla="*/ 421545 h 764445"/>
                  <a:gd name="connsiteX16" fmla="*/ 1214846 w 1342208"/>
                  <a:gd name="connsiteY16" fmla="*/ 411748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  <a:gd name="connsiteX0" fmla="*/ 1342208 w 1342208"/>
                  <a:gd name="connsiteY0" fmla="*/ 764445 h 764445"/>
                  <a:gd name="connsiteX1" fmla="*/ 1338943 w 1342208"/>
                  <a:gd name="connsiteY1" fmla="*/ 748116 h 764445"/>
                  <a:gd name="connsiteX2" fmla="*/ 1332411 w 1342208"/>
                  <a:gd name="connsiteY2" fmla="*/ 663207 h 764445"/>
                  <a:gd name="connsiteX3" fmla="*/ 1322614 w 1342208"/>
                  <a:gd name="connsiteY3" fmla="*/ 597893 h 764445"/>
                  <a:gd name="connsiteX4" fmla="*/ 1319348 w 1342208"/>
                  <a:gd name="connsiteY4" fmla="*/ 588096 h 764445"/>
                  <a:gd name="connsiteX5" fmla="*/ 1325880 w 1342208"/>
                  <a:gd name="connsiteY5" fmla="*/ 594627 h 764445"/>
                  <a:gd name="connsiteX6" fmla="*/ 1322614 w 1342208"/>
                  <a:gd name="connsiteY6" fmla="*/ 535845 h 764445"/>
                  <a:gd name="connsiteX7" fmla="*/ 1316083 w 1342208"/>
                  <a:gd name="connsiteY7" fmla="*/ 522782 h 764445"/>
                  <a:gd name="connsiteX8" fmla="*/ 1312817 w 1342208"/>
                  <a:gd name="connsiteY8" fmla="*/ 512985 h 764445"/>
                  <a:gd name="connsiteX9" fmla="*/ 1306286 w 1342208"/>
                  <a:gd name="connsiteY9" fmla="*/ 480327 h 764445"/>
                  <a:gd name="connsiteX10" fmla="*/ 1296488 w 1342208"/>
                  <a:gd name="connsiteY10" fmla="*/ 450936 h 764445"/>
                  <a:gd name="connsiteX11" fmla="*/ 1286691 w 1342208"/>
                  <a:gd name="connsiteY11" fmla="*/ 444405 h 764445"/>
                  <a:gd name="connsiteX12" fmla="*/ 1273628 w 1342208"/>
                  <a:gd name="connsiteY12" fmla="*/ 431342 h 764445"/>
                  <a:gd name="connsiteX13" fmla="*/ 1270362 w 1342208"/>
                  <a:gd name="connsiteY13" fmla="*/ 424810 h 764445"/>
                  <a:gd name="connsiteX14" fmla="*/ 1247503 w 1342208"/>
                  <a:gd name="connsiteY14" fmla="*/ 421544 h 764445"/>
                  <a:gd name="connsiteX15" fmla="*/ 1231174 w 1342208"/>
                  <a:gd name="connsiteY15" fmla="*/ 421545 h 764445"/>
                  <a:gd name="connsiteX16" fmla="*/ 1214846 w 1342208"/>
                  <a:gd name="connsiteY16" fmla="*/ 411748 h 764445"/>
                  <a:gd name="connsiteX17" fmla="*/ 1080951 w 1342208"/>
                  <a:gd name="connsiteY17" fmla="*/ 395419 h 764445"/>
                  <a:gd name="connsiteX18" fmla="*/ 989511 w 1342208"/>
                  <a:gd name="connsiteY18" fmla="*/ 385622 h 764445"/>
                  <a:gd name="connsiteX19" fmla="*/ 937260 w 1342208"/>
                  <a:gd name="connsiteY19" fmla="*/ 382356 h 764445"/>
                  <a:gd name="connsiteX20" fmla="*/ 911134 w 1342208"/>
                  <a:gd name="connsiteY20" fmla="*/ 379090 h 764445"/>
                  <a:gd name="connsiteX21" fmla="*/ 819694 w 1342208"/>
                  <a:gd name="connsiteY21" fmla="*/ 375825 h 764445"/>
                  <a:gd name="connsiteX22" fmla="*/ 783771 w 1342208"/>
                  <a:gd name="connsiteY22" fmla="*/ 366027 h 764445"/>
                  <a:gd name="connsiteX23" fmla="*/ 764177 w 1342208"/>
                  <a:gd name="connsiteY23" fmla="*/ 359496 h 764445"/>
                  <a:gd name="connsiteX24" fmla="*/ 721723 w 1342208"/>
                  <a:gd name="connsiteY24" fmla="*/ 352965 h 764445"/>
                  <a:gd name="connsiteX25" fmla="*/ 715191 w 1342208"/>
                  <a:gd name="connsiteY25" fmla="*/ 352965 h 764445"/>
                  <a:gd name="connsiteX26" fmla="*/ 702128 w 1342208"/>
                  <a:gd name="connsiteY26" fmla="*/ 339902 h 764445"/>
                  <a:gd name="connsiteX27" fmla="*/ 679268 w 1342208"/>
                  <a:gd name="connsiteY27" fmla="*/ 333370 h 764445"/>
                  <a:gd name="connsiteX28" fmla="*/ 653143 w 1342208"/>
                  <a:gd name="connsiteY28" fmla="*/ 317042 h 764445"/>
                  <a:gd name="connsiteX29" fmla="*/ 643346 w 1342208"/>
                  <a:gd name="connsiteY29" fmla="*/ 313776 h 764445"/>
                  <a:gd name="connsiteX30" fmla="*/ 633548 w 1342208"/>
                  <a:gd name="connsiteY30" fmla="*/ 310510 h 764445"/>
                  <a:gd name="connsiteX31" fmla="*/ 623751 w 1342208"/>
                  <a:gd name="connsiteY31" fmla="*/ 294182 h 764445"/>
                  <a:gd name="connsiteX32" fmla="*/ 620486 w 1342208"/>
                  <a:gd name="connsiteY32" fmla="*/ 284385 h 764445"/>
                  <a:gd name="connsiteX33" fmla="*/ 600891 w 1342208"/>
                  <a:gd name="connsiteY33" fmla="*/ 277853 h 764445"/>
                  <a:gd name="connsiteX34" fmla="*/ 591094 w 1342208"/>
                  <a:gd name="connsiteY34" fmla="*/ 271322 h 764445"/>
                  <a:gd name="connsiteX35" fmla="*/ 584563 w 1342208"/>
                  <a:gd name="connsiteY35" fmla="*/ 264790 h 764445"/>
                  <a:gd name="connsiteX36" fmla="*/ 574766 w 1342208"/>
                  <a:gd name="connsiteY36" fmla="*/ 261525 h 764445"/>
                  <a:gd name="connsiteX37" fmla="*/ 558437 w 1342208"/>
                  <a:gd name="connsiteY37" fmla="*/ 248462 h 764445"/>
                  <a:gd name="connsiteX38" fmla="*/ 545374 w 1342208"/>
                  <a:gd name="connsiteY38" fmla="*/ 235399 h 764445"/>
                  <a:gd name="connsiteX39" fmla="*/ 542108 w 1342208"/>
                  <a:gd name="connsiteY39" fmla="*/ 225602 h 764445"/>
                  <a:gd name="connsiteX40" fmla="*/ 525780 w 1342208"/>
                  <a:gd name="connsiteY40" fmla="*/ 212539 h 764445"/>
                  <a:gd name="connsiteX41" fmla="*/ 506186 w 1342208"/>
                  <a:gd name="connsiteY41" fmla="*/ 206007 h 764445"/>
                  <a:gd name="connsiteX42" fmla="*/ 483326 w 1342208"/>
                  <a:gd name="connsiteY42" fmla="*/ 183147 h 764445"/>
                  <a:gd name="connsiteX43" fmla="*/ 466997 w 1342208"/>
                  <a:gd name="connsiteY43" fmla="*/ 170085 h 764445"/>
                  <a:gd name="connsiteX44" fmla="*/ 447403 w 1342208"/>
                  <a:gd name="connsiteY44" fmla="*/ 163553 h 764445"/>
                  <a:gd name="connsiteX45" fmla="*/ 431074 w 1342208"/>
                  <a:gd name="connsiteY45" fmla="*/ 153756 h 764445"/>
                  <a:gd name="connsiteX46" fmla="*/ 421277 w 1342208"/>
                  <a:gd name="connsiteY46" fmla="*/ 147225 h 764445"/>
                  <a:gd name="connsiteX47" fmla="*/ 401683 w 1342208"/>
                  <a:gd name="connsiteY47" fmla="*/ 140693 h 764445"/>
                  <a:gd name="connsiteX48" fmla="*/ 391886 w 1342208"/>
                  <a:gd name="connsiteY48" fmla="*/ 137427 h 764445"/>
                  <a:gd name="connsiteX49" fmla="*/ 365760 w 1342208"/>
                  <a:gd name="connsiteY49" fmla="*/ 124365 h 764445"/>
                  <a:gd name="connsiteX50" fmla="*/ 346166 w 1342208"/>
                  <a:gd name="connsiteY50" fmla="*/ 117833 h 764445"/>
                  <a:gd name="connsiteX51" fmla="*/ 336368 w 1342208"/>
                  <a:gd name="connsiteY51" fmla="*/ 114567 h 764445"/>
                  <a:gd name="connsiteX52" fmla="*/ 326571 w 1342208"/>
                  <a:gd name="connsiteY52" fmla="*/ 108036 h 764445"/>
                  <a:gd name="connsiteX53" fmla="*/ 303711 w 1342208"/>
                  <a:gd name="connsiteY53" fmla="*/ 91707 h 764445"/>
                  <a:gd name="connsiteX54" fmla="*/ 293914 w 1342208"/>
                  <a:gd name="connsiteY54" fmla="*/ 88442 h 764445"/>
                  <a:gd name="connsiteX55" fmla="*/ 287383 w 1342208"/>
                  <a:gd name="connsiteY55" fmla="*/ 81910 h 764445"/>
                  <a:gd name="connsiteX56" fmla="*/ 277586 w 1342208"/>
                  <a:gd name="connsiteY56" fmla="*/ 78645 h 764445"/>
                  <a:gd name="connsiteX57" fmla="*/ 244928 w 1342208"/>
                  <a:gd name="connsiteY57" fmla="*/ 68847 h 764445"/>
                  <a:gd name="connsiteX58" fmla="*/ 215537 w 1342208"/>
                  <a:gd name="connsiteY58" fmla="*/ 55785 h 764445"/>
                  <a:gd name="connsiteX59" fmla="*/ 186146 w 1342208"/>
                  <a:gd name="connsiteY59" fmla="*/ 45987 h 764445"/>
                  <a:gd name="connsiteX60" fmla="*/ 156754 w 1342208"/>
                  <a:gd name="connsiteY60" fmla="*/ 42722 h 764445"/>
                  <a:gd name="connsiteX61" fmla="*/ 127363 w 1342208"/>
                  <a:gd name="connsiteY61" fmla="*/ 32925 h 764445"/>
                  <a:gd name="connsiteX62" fmla="*/ 117566 w 1342208"/>
                  <a:gd name="connsiteY62" fmla="*/ 29659 h 764445"/>
                  <a:gd name="connsiteX63" fmla="*/ 107768 w 1342208"/>
                  <a:gd name="connsiteY63" fmla="*/ 23127 h 764445"/>
                  <a:gd name="connsiteX64" fmla="*/ 78377 w 1342208"/>
                  <a:gd name="connsiteY64" fmla="*/ 19862 h 764445"/>
                  <a:gd name="connsiteX65" fmla="*/ 39188 w 1342208"/>
                  <a:gd name="connsiteY65" fmla="*/ 6799 h 764445"/>
                  <a:gd name="connsiteX66" fmla="*/ 16328 w 1342208"/>
                  <a:gd name="connsiteY66" fmla="*/ 267 h 764445"/>
                  <a:gd name="connsiteX67" fmla="*/ 0 w 1342208"/>
                  <a:gd name="connsiteY67" fmla="*/ 267 h 76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342208" h="764445">
                    <a:moveTo>
                      <a:pt x="1342208" y="764445"/>
                    </a:moveTo>
                    <a:cubicBezTo>
                      <a:pt x="1341120" y="759002"/>
                      <a:pt x="1339631" y="753624"/>
                      <a:pt x="1338943" y="748116"/>
                    </a:cubicBezTo>
                    <a:cubicBezTo>
                      <a:pt x="1328281" y="662816"/>
                      <a:pt x="1344526" y="769213"/>
                      <a:pt x="1332411" y="663207"/>
                    </a:cubicBezTo>
                    <a:cubicBezTo>
                      <a:pt x="1329911" y="641334"/>
                      <a:pt x="1326386" y="619582"/>
                      <a:pt x="1322614" y="597893"/>
                    </a:cubicBezTo>
                    <a:cubicBezTo>
                      <a:pt x="1322024" y="594502"/>
                      <a:pt x="1316914" y="590530"/>
                      <a:pt x="1319348" y="588096"/>
                    </a:cubicBezTo>
                    <a:lnTo>
                      <a:pt x="1325880" y="594627"/>
                    </a:lnTo>
                    <a:cubicBezTo>
                      <a:pt x="1324791" y="575033"/>
                      <a:pt x="1325265" y="555289"/>
                      <a:pt x="1322614" y="535845"/>
                    </a:cubicBezTo>
                    <a:cubicBezTo>
                      <a:pt x="1321956" y="531021"/>
                      <a:pt x="1318001" y="527257"/>
                      <a:pt x="1316083" y="522782"/>
                    </a:cubicBezTo>
                    <a:cubicBezTo>
                      <a:pt x="1314727" y="519618"/>
                      <a:pt x="1313906" y="516251"/>
                      <a:pt x="1312817" y="512985"/>
                    </a:cubicBezTo>
                    <a:cubicBezTo>
                      <a:pt x="1310612" y="499757"/>
                      <a:pt x="1309937" y="492498"/>
                      <a:pt x="1306286" y="480327"/>
                    </a:cubicBezTo>
                    <a:cubicBezTo>
                      <a:pt x="1303319" y="470435"/>
                      <a:pt x="1299754" y="460733"/>
                      <a:pt x="1296488" y="450936"/>
                    </a:cubicBezTo>
                    <a:cubicBezTo>
                      <a:pt x="1295247" y="447213"/>
                      <a:pt x="1289671" y="446959"/>
                      <a:pt x="1286691" y="444405"/>
                    </a:cubicBezTo>
                    <a:cubicBezTo>
                      <a:pt x="1282016" y="440397"/>
                      <a:pt x="1276349" y="434608"/>
                      <a:pt x="1273628" y="431342"/>
                    </a:cubicBezTo>
                    <a:cubicBezTo>
                      <a:pt x="1270907" y="428076"/>
                      <a:pt x="1274716" y="426443"/>
                      <a:pt x="1270362" y="424810"/>
                    </a:cubicBezTo>
                    <a:cubicBezTo>
                      <a:pt x="1266008" y="423177"/>
                      <a:pt x="1254034" y="422088"/>
                      <a:pt x="1247503" y="421544"/>
                    </a:cubicBezTo>
                    <a:cubicBezTo>
                      <a:pt x="1240972" y="421000"/>
                      <a:pt x="1236617" y="423178"/>
                      <a:pt x="1231174" y="421545"/>
                    </a:cubicBezTo>
                    <a:cubicBezTo>
                      <a:pt x="1225731" y="419912"/>
                      <a:pt x="1239883" y="416102"/>
                      <a:pt x="1214846" y="411748"/>
                    </a:cubicBezTo>
                    <a:cubicBezTo>
                      <a:pt x="1189809" y="407394"/>
                      <a:pt x="1129937" y="396508"/>
                      <a:pt x="1080951" y="395419"/>
                    </a:cubicBezTo>
                    <a:cubicBezTo>
                      <a:pt x="1038036" y="381112"/>
                      <a:pt x="1070249" y="389871"/>
                      <a:pt x="989511" y="385622"/>
                    </a:cubicBezTo>
                    <a:cubicBezTo>
                      <a:pt x="972084" y="384705"/>
                      <a:pt x="954651" y="383805"/>
                      <a:pt x="937260" y="382356"/>
                    </a:cubicBezTo>
                    <a:cubicBezTo>
                      <a:pt x="928514" y="381627"/>
                      <a:pt x="919897" y="379577"/>
                      <a:pt x="911134" y="379090"/>
                    </a:cubicBezTo>
                    <a:cubicBezTo>
                      <a:pt x="880682" y="377398"/>
                      <a:pt x="850174" y="376913"/>
                      <a:pt x="819694" y="375825"/>
                    </a:cubicBezTo>
                    <a:cubicBezTo>
                      <a:pt x="760513" y="356096"/>
                      <a:pt x="834523" y="379868"/>
                      <a:pt x="783771" y="366027"/>
                    </a:cubicBezTo>
                    <a:cubicBezTo>
                      <a:pt x="777129" y="364216"/>
                      <a:pt x="770928" y="360846"/>
                      <a:pt x="764177" y="359496"/>
                    </a:cubicBezTo>
                    <a:cubicBezTo>
                      <a:pt x="739242" y="354509"/>
                      <a:pt x="753356" y="356918"/>
                      <a:pt x="721723" y="352965"/>
                    </a:cubicBezTo>
                    <a:cubicBezTo>
                      <a:pt x="697509" y="344893"/>
                      <a:pt x="695970" y="343354"/>
                      <a:pt x="715191" y="352965"/>
                    </a:cubicBezTo>
                    <a:cubicBezTo>
                      <a:pt x="710837" y="348611"/>
                      <a:pt x="708102" y="341396"/>
                      <a:pt x="702128" y="339902"/>
                    </a:cubicBezTo>
                    <a:cubicBezTo>
                      <a:pt x="685726" y="335801"/>
                      <a:pt x="693324" y="338055"/>
                      <a:pt x="679268" y="333370"/>
                    </a:cubicBezTo>
                    <a:cubicBezTo>
                      <a:pt x="668918" y="317844"/>
                      <a:pt x="676461" y="324815"/>
                      <a:pt x="653143" y="317042"/>
                    </a:cubicBezTo>
                    <a:lnTo>
                      <a:pt x="643346" y="313776"/>
                    </a:lnTo>
                    <a:lnTo>
                      <a:pt x="633548" y="310510"/>
                    </a:lnTo>
                    <a:cubicBezTo>
                      <a:pt x="624299" y="282757"/>
                      <a:pt x="637199" y="316595"/>
                      <a:pt x="623751" y="294182"/>
                    </a:cubicBezTo>
                    <a:cubicBezTo>
                      <a:pt x="621980" y="291230"/>
                      <a:pt x="623287" y="286386"/>
                      <a:pt x="620486" y="284385"/>
                    </a:cubicBezTo>
                    <a:cubicBezTo>
                      <a:pt x="614883" y="280383"/>
                      <a:pt x="606620" y="281672"/>
                      <a:pt x="600891" y="277853"/>
                    </a:cubicBezTo>
                    <a:cubicBezTo>
                      <a:pt x="597625" y="275676"/>
                      <a:pt x="594159" y="273774"/>
                      <a:pt x="591094" y="271322"/>
                    </a:cubicBezTo>
                    <a:cubicBezTo>
                      <a:pt x="588690" y="269399"/>
                      <a:pt x="587203" y="266374"/>
                      <a:pt x="584563" y="264790"/>
                    </a:cubicBezTo>
                    <a:cubicBezTo>
                      <a:pt x="581611" y="263019"/>
                      <a:pt x="578032" y="262613"/>
                      <a:pt x="574766" y="261525"/>
                    </a:cubicBezTo>
                    <a:cubicBezTo>
                      <a:pt x="552530" y="239289"/>
                      <a:pt x="587275" y="273180"/>
                      <a:pt x="558437" y="248462"/>
                    </a:cubicBezTo>
                    <a:cubicBezTo>
                      <a:pt x="553762" y="244454"/>
                      <a:pt x="545374" y="235399"/>
                      <a:pt x="545374" y="235399"/>
                    </a:cubicBezTo>
                    <a:cubicBezTo>
                      <a:pt x="544285" y="232133"/>
                      <a:pt x="543879" y="228554"/>
                      <a:pt x="542108" y="225602"/>
                    </a:cubicBezTo>
                    <a:cubicBezTo>
                      <a:pt x="539639" y="221488"/>
                      <a:pt x="529423" y="214158"/>
                      <a:pt x="525780" y="212539"/>
                    </a:cubicBezTo>
                    <a:cubicBezTo>
                      <a:pt x="519489" y="209743"/>
                      <a:pt x="506186" y="206007"/>
                      <a:pt x="506186" y="206007"/>
                    </a:cubicBezTo>
                    <a:cubicBezTo>
                      <a:pt x="491213" y="183549"/>
                      <a:pt x="500570" y="188896"/>
                      <a:pt x="483326" y="183147"/>
                    </a:cubicBezTo>
                    <a:cubicBezTo>
                      <a:pt x="477897" y="177719"/>
                      <a:pt x="474412" y="173381"/>
                      <a:pt x="466997" y="170085"/>
                    </a:cubicBezTo>
                    <a:cubicBezTo>
                      <a:pt x="460706" y="167289"/>
                      <a:pt x="447403" y="163553"/>
                      <a:pt x="447403" y="163553"/>
                    </a:cubicBezTo>
                    <a:cubicBezTo>
                      <a:pt x="434645" y="150796"/>
                      <a:pt x="448032" y="162235"/>
                      <a:pt x="431074" y="153756"/>
                    </a:cubicBezTo>
                    <a:cubicBezTo>
                      <a:pt x="427564" y="152001"/>
                      <a:pt x="424863" y="148819"/>
                      <a:pt x="421277" y="147225"/>
                    </a:cubicBezTo>
                    <a:cubicBezTo>
                      <a:pt x="414986" y="144429"/>
                      <a:pt x="408214" y="142870"/>
                      <a:pt x="401683" y="140693"/>
                    </a:cubicBezTo>
                    <a:lnTo>
                      <a:pt x="391886" y="137427"/>
                    </a:lnTo>
                    <a:cubicBezTo>
                      <a:pt x="380485" y="126028"/>
                      <a:pt x="388276" y="131870"/>
                      <a:pt x="365760" y="124365"/>
                    </a:cubicBezTo>
                    <a:lnTo>
                      <a:pt x="346166" y="117833"/>
                    </a:lnTo>
                    <a:cubicBezTo>
                      <a:pt x="342900" y="116744"/>
                      <a:pt x="339233" y="116477"/>
                      <a:pt x="336368" y="114567"/>
                    </a:cubicBezTo>
                    <a:lnTo>
                      <a:pt x="326571" y="108036"/>
                    </a:lnTo>
                    <a:cubicBezTo>
                      <a:pt x="321129" y="91708"/>
                      <a:pt x="326571" y="99327"/>
                      <a:pt x="303711" y="91707"/>
                    </a:cubicBezTo>
                    <a:lnTo>
                      <a:pt x="293914" y="88442"/>
                    </a:lnTo>
                    <a:cubicBezTo>
                      <a:pt x="291737" y="86265"/>
                      <a:pt x="290023" y="83494"/>
                      <a:pt x="287383" y="81910"/>
                    </a:cubicBezTo>
                    <a:cubicBezTo>
                      <a:pt x="284431" y="80139"/>
                      <a:pt x="280896" y="79591"/>
                      <a:pt x="277586" y="78645"/>
                    </a:cubicBezTo>
                    <a:cubicBezTo>
                      <a:pt x="269599" y="76363"/>
                      <a:pt x="250748" y="72727"/>
                      <a:pt x="244928" y="68847"/>
                    </a:cubicBezTo>
                    <a:cubicBezTo>
                      <a:pt x="229402" y="58497"/>
                      <a:pt x="238856" y="63558"/>
                      <a:pt x="215537" y="55785"/>
                    </a:cubicBezTo>
                    <a:lnTo>
                      <a:pt x="186146" y="45987"/>
                    </a:lnTo>
                    <a:cubicBezTo>
                      <a:pt x="176794" y="42869"/>
                      <a:pt x="166551" y="43810"/>
                      <a:pt x="156754" y="42722"/>
                    </a:cubicBezTo>
                    <a:lnTo>
                      <a:pt x="127363" y="32925"/>
                    </a:lnTo>
                    <a:cubicBezTo>
                      <a:pt x="124097" y="31836"/>
                      <a:pt x="120430" y="31568"/>
                      <a:pt x="117566" y="29659"/>
                    </a:cubicBezTo>
                    <a:cubicBezTo>
                      <a:pt x="114300" y="27482"/>
                      <a:pt x="111576" y="24079"/>
                      <a:pt x="107768" y="23127"/>
                    </a:cubicBezTo>
                    <a:cubicBezTo>
                      <a:pt x="98205" y="20736"/>
                      <a:pt x="88174" y="20950"/>
                      <a:pt x="78377" y="19862"/>
                    </a:cubicBezTo>
                    <a:lnTo>
                      <a:pt x="39188" y="6799"/>
                    </a:lnTo>
                    <a:cubicBezTo>
                      <a:pt x="32995" y="4734"/>
                      <a:pt x="22480" y="951"/>
                      <a:pt x="16328" y="267"/>
                    </a:cubicBezTo>
                    <a:cubicBezTo>
                      <a:pt x="10919" y="-334"/>
                      <a:pt x="5443" y="267"/>
                      <a:pt x="0" y="267"/>
                    </a:cubicBezTo>
                  </a:path>
                </a:pathLst>
              </a:custGeom>
              <a:noFill/>
              <a:ln w="4445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1547664" y="4657997"/>
              <a:ext cx="216024" cy="0"/>
            </a:xfrm>
            <a:prstGeom prst="line">
              <a:avLst/>
            </a:prstGeom>
            <a:ln w="412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62654" y="3645024"/>
            <a:ext cx="2564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Single Event Effect facility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85105" y="4004170"/>
            <a:ext cx="27769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/>
              <a:t>Simulate terrestrial neutron flux (* 3 10</a:t>
            </a:r>
            <a:r>
              <a:rPr lang="it-IT" sz="1200" baseline="30000" dirty="0" smtClean="0"/>
              <a:t>8</a:t>
            </a:r>
            <a:r>
              <a:rPr lang="it-IT" sz="1200" dirty="0" smtClean="0"/>
              <a:t> )</a:t>
            </a:r>
          </a:p>
          <a:p>
            <a:r>
              <a:rPr lang="it-IT" sz="1200" dirty="0"/>
              <a:t>p</a:t>
            </a:r>
            <a:r>
              <a:rPr lang="it-IT" sz="1200" dirty="0" smtClean="0"/>
              <a:t>-beam: 70MeV 3</a:t>
            </a:r>
            <a:r>
              <a:rPr lang="it-IT" sz="1200" dirty="0" smtClean="0">
                <a:latin typeface="Symbol" pitchFamily="18" charset="2"/>
              </a:rPr>
              <a:t>m</a:t>
            </a:r>
            <a:r>
              <a:rPr lang="it-IT" sz="1200" dirty="0" smtClean="0"/>
              <a:t>A</a:t>
            </a:r>
            <a:endParaRPr lang="it-IT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654" y="5500506"/>
            <a:ext cx="193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/>
              <a:t>70 MeV protons on Pb-Be rotating composite target</a:t>
            </a:r>
            <a:endParaRPr lang="it-IT" sz="1000" b="1" dirty="0"/>
          </a:p>
        </p:txBody>
      </p:sp>
      <p:sp>
        <p:nvSpPr>
          <p:cNvPr id="14" name="Rectangle 13"/>
          <p:cNvSpPr/>
          <p:nvPr/>
        </p:nvSpPr>
        <p:spPr>
          <a:xfrm>
            <a:off x="32981" y="3699129"/>
            <a:ext cx="4250987" cy="3097040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ctangle 32"/>
          <p:cNvSpPr/>
          <p:nvPr/>
        </p:nvSpPr>
        <p:spPr>
          <a:xfrm>
            <a:off x="4283968" y="3701672"/>
            <a:ext cx="4680520" cy="3097040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 descr="quasi pea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11456" r="14794"/>
          <a:stretch/>
        </p:blipFill>
        <p:spPr bwMode="auto">
          <a:xfrm>
            <a:off x="4672451" y="4380217"/>
            <a:ext cx="2598286" cy="2365711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I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37" y="5851966"/>
            <a:ext cx="844463" cy="8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 2" descr="IMG_01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38" y="4397920"/>
            <a:ext cx="1404223" cy="105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579260" y="4014356"/>
            <a:ext cx="26712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3 10</a:t>
            </a:r>
            <a:r>
              <a:rPr lang="it-IT" sz="1200" baseline="30000" dirty="0" smtClean="0"/>
              <a:t>5</a:t>
            </a:r>
            <a:r>
              <a:rPr lang="it-IT" sz="1200" dirty="0" smtClean="0"/>
              <a:t> n cm</a:t>
            </a:r>
            <a:r>
              <a:rPr lang="it-IT" sz="1200" baseline="30000" dirty="0" smtClean="0"/>
              <a:t>-2</a:t>
            </a:r>
            <a:r>
              <a:rPr lang="it-IT" sz="1200" dirty="0" smtClean="0"/>
              <a:t>s</a:t>
            </a:r>
            <a:r>
              <a:rPr lang="it-IT" sz="1200" baseline="30000" dirty="0" smtClean="0"/>
              <a:t>-1</a:t>
            </a:r>
            <a:r>
              <a:rPr lang="it-IT" sz="1200" dirty="0" smtClean="0"/>
              <a:t>      p-beam</a:t>
            </a:r>
            <a:r>
              <a:rPr lang="it-IT" sz="1200" dirty="0"/>
              <a:t>: 70MeV </a:t>
            </a:r>
            <a:r>
              <a:rPr lang="it-IT" sz="1200" dirty="0" smtClean="0"/>
              <a:t>50</a:t>
            </a:r>
            <a:r>
              <a:rPr lang="it-IT" sz="1200" dirty="0" smtClean="0">
                <a:latin typeface="Symbol" pitchFamily="18" charset="2"/>
              </a:rPr>
              <a:t>m</a:t>
            </a:r>
            <a:r>
              <a:rPr lang="it-IT" sz="1200" dirty="0" smtClean="0"/>
              <a:t>A</a:t>
            </a:r>
            <a:endParaRPr lang="it-IT" sz="12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4966650" y="792416"/>
            <a:ext cx="3997838" cy="2906713"/>
            <a:chOff x="4421541" y="4148371"/>
            <a:chExt cx="4799851" cy="2695906"/>
          </a:xfrm>
        </p:grpSpPr>
        <p:grpSp>
          <p:nvGrpSpPr>
            <p:cNvPr id="40" name="Group 39"/>
            <p:cNvGrpSpPr/>
            <p:nvPr/>
          </p:nvGrpSpPr>
          <p:grpSpPr>
            <a:xfrm>
              <a:off x="4421541" y="4148371"/>
              <a:ext cx="4799851" cy="2695906"/>
              <a:chOff x="5824230" y="4052229"/>
              <a:chExt cx="4532072" cy="2636600"/>
            </a:xfrm>
          </p:grpSpPr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6744" y="4221088"/>
                <a:ext cx="3773912" cy="2218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46" name="Chart 4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34333890"/>
                  </p:ext>
                </p:extLst>
              </p:nvPr>
            </p:nvGraphicFramePr>
            <p:xfrm>
              <a:off x="5824230" y="4052229"/>
              <a:ext cx="4532072" cy="2636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</p:grpSp>
        <p:sp>
          <p:nvSpPr>
            <p:cNvPr id="41" name="Rectangle 40"/>
            <p:cNvSpPr/>
            <p:nvPr/>
          </p:nvSpPr>
          <p:spPr>
            <a:xfrm>
              <a:off x="5086849" y="5708128"/>
              <a:ext cx="1776567" cy="634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725" indent="-76200">
                <a:spcBef>
                  <a:spcPct val="20000"/>
                </a:spcBef>
                <a:defRPr/>
              </a:pPr>
              <a:r>
                <a:rPr lang="en-US" sz="1100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1100" baseline="-25000" dirty="0" err="1" smtClean="0">
                  <a:solidFill>
                    <a:srgbClr val="000000"/>
                  </a:solidFill>
                </a:rPr>
                <a:t>n</a:t>
              </a:r>
              <a:r>
                <a:rPr lang="en-US" sz="1100" dirty="0">
                  <a:solidFill>
                    <a:srgbClr val="000000"/>
                  </a:solidFill>
                </a:rPr>
                <a:t>= ~ 1.0∙10</a:t>
              </a:r>
              <a:r>
                <a:rPr lang="en-US" sz="1100" baseline="30000" dirty="0">
                  <a:solidFill>
                    <a:srgbClr val="000000"/>
                  </a:solidFill>
                </a:rPr>
                <a:t>11</a:t>
              </a:r>
              <a:r>
                <a:rPr lang="en-US" sz="1100" dirty="0">
                  <a:solidFill>
                    <a:srgbClr val="000000"/>
                  </a:solidFill>
                </a:rPr>
                <a:t> </a:t>
              </a:r>
              <a:r>
                <a:rPr lang="en-US" sz="1100" dirty="0" smtClean="0">
                  <a:solidFill>
                    <a:srgbClr val="000000"/>
                  </a:solidFill>
                </a:rPr>
                <a:t>cm</a:t>
              </a:r>
              <a:r>
                <a:rPr lang="en-US" sz="1100" baseline="30000" dirty="0" smtClean="0">
                  <a:solidFill>
                    <a:srgbClr val="000000"/>
                  </a:solidFill>
                </a:rPr>
                <a:t>-2</a:t>
              </a:r>
              <a:r>
                <a:rPr lang="en-US" sz="1100" dirty="0" smtClean="0">
                  <a:solidFill>
                    <a:srgbClr val="000000"/>
                  </a:solidFill>
                </a:rPr>
                <a:t>s</a:t>
              </a:r>
              <a:r>
                <a:rPr lang="en-US" sz="1100" baseline="30000" dirty="0" smtClean="0">
                  <a:solidFill>
                    <a:srgbClr val="000000"/>
                  </a:solidFill>
                </a:rPr>
                <a:t>-1</a:t>
              </a:r>
            </a:p>
            <a:p>
              <a:pPr marL="85725" indent="-76200">
                <a:spcBef>
                  <a:spcPct val="20000"/>
                </a:spcBef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p</a:t>
              </a:r>
              <a:r>
                <a:rPr lang="en-US" sz="1100" dirty="0" smtClean="0">
                  <a:solidFill>
                    <a:srgbClr val="000000"/>
                  </a:solidFill>
                </a:rPr>
                <a:t>-beam 50MeV, 0.5mA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107804" y="5437238"/>
              <a:ext cx="1864674" cy="261610"/>
              <a:chOff x="5172869" y="5274129"/>
              <a:chExt cx="1864674" cy="261610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5172869" y="5445224"/>
                <a:ext cx="216024" cy="0"/>
              </a:xfrm>
              <a:prstGeom prst="line">
                <a:avLst/>
              </a:prstGeom>
              <a:ln w="412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326202" y="5274129"/>
                <a:ext cx="171134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smtClean="0"/>
                  <a:t> moderated n-spectra</a:t>
                </a:r>
                <a:endParaRPr lang="it-IT" sz="1100" dirty="0"/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32981" y="807697"/>
            <a:ext cx="4250987" cy="2876735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4283968" y="807697"/>
            <a:ext cx="4680520" cy="2876735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TextBox 48"/>
          <p:cNvSpPr txBox="1"/>
          <p:nvPr/>
        </p:nvSpPr>
        <p:spPr>
          <a:xfrm>
            <a:off x="7452538" y="5529240"/>
            <a:ext cx="1691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/>
              <a:t>Rotating target prototype </a:t>
            </a:r>
            <a:endParaRPr lang="it-IT" sz="1000" b="1" dirty="0"/>
          </a:p>
        </p:txBody>
      </p:sp>
    </p:spTree>
    <p:extLst>
      <p:ext uri="{BB962C8B-B14F-4D97-AF65-F5344CB8AC3E}">
        <p14:creationId xmlns:p14="http://schemas.microsoft.com/office/powerpoint/2010/main" val="28785318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layout_spes_05_11_10_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14449" r="38022" b="20674"/>
          <a:stretch>
            <a:fillRect/>
          </a:stretch>
        </p:blipFill>
        <p:spPr bwMode="auto">
          <a:xfrm>
            <a:off x="15875" y="2276475"/>
            <a:ext cx="4135438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2276475"/>
            <a:ext cx="4932040" cy="30315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Aim is the production of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innovative </a:t>
            </a:r>
            <a:r>
              <a:rPr lang="en-US" dirty="0"/>
              <a:t>radiopharmaceutical (e.g. </a:t>
            </a:r>
            <a:r>
              <a:rPr lang="it-IT" dirty="0"/>
              <a:t>Sr-82,  I-124 </a:t>
            </a:r>
            <a:r>
              <a:rPr lang="en-US" dirty="0"/>
              <a:t>Cu-64/Cu-67) 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traditional </a:t>
            </a:r>
            <a:r>
              <a:rPr lang="en-US" dirty="0"/>
              <a:t>radiopharmaceutical with new approaches (Tc-99m</a:t>
            </a:r>
            <a:r>
              <a:rPr lang="en-US" dirty="0" smtClean="0"/>
              <a:t>)</a:t>
            </a:r>
            <a:endParaRPr lang="it-IT" dirty="0">
              <a:latin typeface="Calibri" pitchFamily="34" charset="0"/>
              <a:cs typeface="Calibri" pitchFamily="34" charset="0"/>
            </a:endParaRPr>
          </a:p>
          <a:p>
            <a:r>
              <a:rPr lang="it-IT" dirty="0"/>
              <a:t>Partnership with industry is under </a:t>
            </a:r>
            <a:r>
              <a:rPr lang="it-IT" dirty="0" smtClean="0"/>
              <a:t>discussion</a:t>
            </a:r>
          </a:p>
          <a:p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LARAMED </a:t>
            </a:r>
            <a:r>
              <a:rPr lang="en-US" b="1" dirty="0">
                <a:solidFill>
                  <a:schemeClr val="tx1"/>
                </a:solidFill>
              </a:rPr>
              <a:t>is under </a:t>
            </a:r>
            <a:r>
              <a:rPr lang="en-US" b="1" dirty="0" smtClean="0">
                <a:solidFill>
                  <a:schemeClr val="tx1"/>
                </a:solidFill>
              </a:rPr>
              <a:t>evaluation for dedicated </a:t>
            </a:r>
            <a:r>
              <a:rPr lang="en-US" b="1" dirty="0" err="1" smtClean="0">
                <a:solidFill>
                  <a:schemeClr val="tx1"/>
                </a:solidFill>
              </a:rPr>
              <a:t>fundibg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by Italian Ministry of Research in the framework of  the call “</a:t>
            </a:r>
            <a:r>
              <a:rPr lang="en-US" b="1" dirty="0" err="1">
                <a:solidFill>
                  <a:schemeClr val="tx1"/>
                </a:solidFill>
              </a:rPr>
              <a:t>Progetti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Premiali</a:t>
            </a:r>
            <a:r>
              <a:rPr lang="en-US" b="1" dirty="0">
                <a:solidFill>
                  <a:schemeClr val="tx1"/>
                </a:solidFill>
              </a:rPr>
              <a:t> 2012”</a:t>
            </a:r>
          </a:p>
          <a:p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87759" y="1302644"/>
            <a:ext cx="434022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Calibri" pitchFamily="34" charset="0"/>
                <a:cs typeface="Calibri" pitchFamily="34" charset="0"/>
              </a:rPr>
              <a:t>SPES cyclotron is similar to the  ARRONAX one. It is well suited to produce  innovative radioisotopes for medicine.</a:t>
            </a:r>
            <a:endParaRPr lang="it-IT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949700" y="5041900"/>
          <a:ext cx="5194300" cy="1816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860"/>
                <a:gridCol w="1038860"/>
                <a:gridCol w="1038860"/>
                <a:gridCol w="1038860"/>
                <a:gridCol w="1038860"/>
              </a:tblGrid>
              <a:tr h="439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Radionuclide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Target nucleus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Nuclear Reaction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Cross section (mbarns)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Needed energy (MeV)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64</a:t>
                      </a:r>
                      <a:r>
                        <a:rPr lang="it-IT" sz="1200">
                          <a:effectLst/>
                        </a:rPr>
                        <a:t>Cu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Ni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64</a:t>
                      </a:r>
                      <a:r>
                        <a:rPr lang="it-IT" sz="1200">
                          <a:effectLst/>
                        </a:rPr>
                        <a:t>Ni(p,n)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675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68</a:t>
                      </a:r>
                      <a:r>
                        <a:rPr lang="it-IT" sz="1200">
                          <a:effectLst/>
                        </a:rPr>
                        <a:t>Ge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Ga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69</a:t>
                      </a:r>
                      <a:r>
                        <a:rPr lang="it-IT" sz="1200">
                          <a:effectLst/>
                        </a:rPr>
                        <a:t>Ga(p,2n)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550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 dirty="0">
                          <a:effectLst/>
                        </a:rPr>
                        <a:t>82</a:t>
                      </a:r>
                      <a:r>
                        <a:rPr lang="it-IT" sz="1200" dirty="0">
                          <a:effectLst/>
                        </a:rPr>
                        <a:t>Sr 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RbCl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nat</a:t>
                      </a:r>
                      <a:r>
                        <a:rPr lang="it-IT" sz="1200">
                          <a:effectLst/>
                        </a:rPr>
                        <a:t>Rb(p,4n)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98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67</a:t>
                      </a:r>
                      <a:r>
                        <a:rPr lang="it-IT" sz="1200">
                          <a:effectLst/>
                        </a:rPr>
                        <a:t>Cu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ZnO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68</a:t>
                      </a:r>
                      <a:r>
                        <a:rPr lang="it-IT" sz="1200">
                          <a:effectLst/>
                        </a:rPr>
                        <a:t>Zn(p,2p)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10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44</a:t>
                      </a:r>
                      <a:r>
                        <a:rPr lang="it-IT" sz="1200">
                          <a:effectLst/>
                        </a:rPr>
                        <a:t>Sc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Ca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44</a:t>
                      </a:r>
                      <a:r>
                        <a:rPr lang="it-IT" sz="1200">
                          <a:effectLst/>
                        </a:rPr>
                        <a:t>Ca(p,n)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700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  <a:tr h="22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47</a:t>
                      </a:r>
                      <a:r>
                        <a:rPr lang="it-IT" sz="1200">
                          <a:effectLst/>
                        </a:rPr>
                        <a:t>Sc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Ti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aseline="30000">
                          <a:effectLst/>
                        </a:rPr>
                        <a:t>48</a:t>
                      </a:r>
                      <a:r>
                        <a:rPr lang="it-IT" sz="1200">
                          <a:effectLst/>
                        </a:rPr>
                        <a:t>Ti(p,2p)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≈ 20 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70 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4" marR="9524" marT="9526" marB="9526" anchor="ctr"/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30783" y="260648"/>
            <a:ext cx="5762354" cy="758129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SPES-</a:t>
            </a:r>
            <a:r>
              <a:rPr lang="en-US" sz="2800" b="1" dirty="0" smtClean="0">
                <a:latin typeface="Symbol" pitchFamily="18" charset="2"/>
              </a:rPr>
              <a:t>d</a:t>
            </a:r>
            <a:r>
              <a:rPr lang="en-US" sz="2800" b="1" dirty="0" smtClean="0"/>
              <a:t> : </a:t>
            </a:r>
            <a:r>
              <a:rPr lang="en-US" sz="2800" b="1" dirty="0"/>
              <a:t>LARAMED </a:t>
            </a:r>
            <a:r>
              <a:rPr lang="en-US" sz="2800" b="1" dirty="0" smtClean="0"/>
              <a:t>project</a:t>
            </a:r>
          </a:p>
          <a:p>
            <a:r>
              <a:rPr lang="en-US" sz="2800" b="1" dirty="0" smtClean="0"/>
              <a:t>radionuclides for medicine </a:t>
            </a:r>
            <a:endParaRPr lang="it-IT" sz="2800" b="1" dirty="0" smtClean="0"/>
          </a:p>
        </p:txBody>
      </p:sp>
      <p:grpSp>
        <p:nvGrpSpPr>
          <p:cNvPr id="15" name="Gruppo 7"/>
          <p:cNvGrpSpPr>
            <a:grpSpLocks noChangeAspect="1"/>
          </p:cNvGrpSpPr>
          <p:nvPr/>
        </p:nvGrpSpPr>
        <p:grpSpPr>
          <a:xfrm>
            <a:off x="5700438" y="955995"/>
            <a:ext cx="1850548" cy="1269979"/>
            <a:chOff x="1842501" y="1148658"/>
            <a:chExt cx="5444143" cy="3736162"/>
          </a:xfrm>
          <a:effectLst/>
        </p:grpSpPr>
        <p:pic>
          <p:nvPicPr>
            <p:cNvPr id="16" name="Immagine 3" descr="Best70_Cyclotron_Beam_line.jp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857356" y="1285860"/>
              <a:ext cx="5429288" cy="3598960"/>
            </a:xfrm>
            <a:prstGeom prst="rect">
              <a:avLst/>
            </a:prstGeom>
          </p:spPr>
        </p:pic>
        <p:sp>
          <p:nvSpPr>
            <p:cNvPr id="17" name="Triangolo isoscele 4"/>
            <p:cNvSpPr/>
            <p:nvPr/>
          </p:nvSpPr>
          <p:spPr>
            <a:xfrm rot="5239471">
              <a:off x="4012004" y="-1020845"/>
              <a:ext cx="524052" cy="4863057"/>
            </a:xfrm>
            <a:prstGeom prst="triangle">
              <a:avLst>
                <a:gd name="adj" fmla="val 46128"/>
              </a:avLst>
            </a:prstGeom>
            <a:solidFill>
              <a:srgbClr val="909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9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9715" y="670997"/>
            <a:ext cx="5615214" cy="36933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chemeClr val="bg1"/>
                </a:solidFill>
              </a:rPr>
              <a:t>Production of Radioactive Beams by Uranium fission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9063" y="1176338"/>
            <a:ext cx="8964612" cy="5688012"/>
            <a:chOff x="468313" y="620713"/>
            <a:chExt cx="8964612" cy="5688012"/>
          </a:xfrm>
        </p:grpSpPr>
        <p:grpSp>
          <p:nvGrpSpPr>
            <p:cNvPr id="4" name="Group 3"/>
            <p:cNvGrpSpPr/>
            <p:nvPr/>
          </p:nvGrpSpPr>
          <p:grpSpPr>
            <a:xfrm>
              <a:off x="468313" y="620713"/>
              <a:ext cx="8964612" cy="5688012"/>
              <a:chOff x="468313" y="620713"/>
              <a:chExt cx="8964612" cy="5688012"/>
            </a:xfrm>
          </p:grpSpPr>
          <p:pic>
            <p:nvPicPr>
              <p:cNvPr id="819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0713"/>
                <a:ext cx="8382000" cy="5670550"/>
              </a:xfrm>
              <a:prstGeom prst="rect">
                <a:avLst/>
              </a:prstGeom>
              <a:solidFill>
                <a:srgbClr val="E6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5" name="Picture 22" descr="SPESbeam_HRIBF.bmp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13" y="3357563"/>
                <a:ext cx="4391025" cy="2951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6" name="Rectangle 6"/>
              <p:cNvSpPr>
                <a:spLocks noChangeArrowheads="1"/>
              </p:cNvSpPr>
              <p:nvPr/>
            </p:nvSpPr>
            <p:spPr bwMode="auto">
              <a:xfrm>
                <a:off x="6181725" y="4124325"/>
                <a:ext cx="144463" cy="142875"/>
              </a:xfrm>
              <a:prstGeom prst="rect">
                <a:avLst/>
              </a:prstGeom>
              <a:solidFill>
                <a:srgbClr val="C9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197" name="Freeform 9"/>
              <p:cNvSpPr>
                <a:spLocks/>
              </p:cNvSpPr>
              <p:nvPr/>
            </p:nvSpPr>
            <p:spPr bwMode="auto">
              <a:xfrm>
                <a:off x="3505200" y="2133600"/>
                <a:ext cx="4451350" cy="2425700"/>
              </a:xfrm>
              <a:custGeom>
                <a:avLst/>
                <a:gdLst>
                  <a:gd name="T0" fmla="*/ 2147483647 w 2804"/>
                  <a:gd name="T1" fmla="*/ 0 h 1528"/>
                  <a:gd name="T2" fmla="*/ 2147483647 w 2804"/>
                  <a:gd name="T3" fmla="*/ 2147483647 h 1528"/>
                  <a:gd name="T4" fmla="*/ 2147483647 w 2804"/>
                  <a:gd name="T5" fmla="*/ 2147483647 h 1528"/>
                  <a:gd name="T6" fmla="*/ 2147483647 w 2804"/>
                  <a:gd name="T7" fmla="*/ 2147483647 h 1528"/>
                  <a:gd name="T8" fmla="*/ 2147483647 w 2804"/>
                  <a:gd name="T9" fmla="*/ 2147483647 h 1528"/>
                  <a:gd name="T10" fmla="*/ 2147483647 w 2804"/>
                  <a:gd name="T11" fmla="*/ 2147483647 h 1528"/>
                  <a:gd name="T12" fmla="*/ 2147483647 w 2804"/>
                  <a:gd name="T13" fmla="*/ 2147483647 h 1528"/>
                  <a:gd name="T14" fmla="*/ 2147483647 w 2804"/>
                  <a:gd name="T15" fmla="*/ 2147483647 h 1528"/>
                  <a:gd name="T16" fmla="*/ 2147483647 w 2804"/>
                  <a:gd name="T17" fmla="*/ 2147483647 h 1528"/>
                  <a:gd name="T18" fmla="*/ 2147483647 w 2804"/>
                  <a:gd name="T19" fmla="*/ 2147483647 h 1528"/>
                  <a:gd name="T20" fmla="*/ 2147483647 w 2804"/>
                  <a:gd name="T21" fmla="*/ 2147483647 h 1528"/>
                  <a:gd name="T22" fmla="*/ 0 w 2804"/>
                  <a:gd name="T23" fmla="*/ 2147483647 h 15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04"/>
                  <a:gd name="T37" fmla="*/ 0 h 1528"/>
                  <a:gd name="T38" fmla="*/ 2804 w 2804"/>
                  <a:gd name="T39" fmla="*/ 1528 h 15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04" h="1528">
                    <a:moveTo>
                      <a:pt x="2804" y="0"/>
                    </a:moveTo>
                    <a:lnTo>
                      <a:pt x="2441" y="272"/>
                    </a:lnTo>
                    <a:lnTo>
                      <a:pt x="2350" y="317"/>
                    </a:lnTo>
                    <a:lnTo>
                      <a:pt x="2124" y="362"/>
                    </a:lnTo>
                    <a:lnTo>
                      <a:pt x="1851" y="362"/>
                    </a:lnTo>
                    <a:lnTo>
                      <a:pt x="1851" y="408"/>
                    </a:lnTo>
                    <a:lnTo>
                      <a:pt x="1806" y="498"/>
                    </a:lnTo>
                    <a:lnTo>
                      <a:pt x="1806" y="725"/>
                    </a:lnTo>
                    <a:lnTo>
                      <a:pt x="1670" y="861"/>
                    </a:lnTo>
                    <a:lnTo>
                      <a:pt x="627" y="1134"/>
                    </a:lnTo>
                    <a:lnTo>
                      <a:pt x="536" y="1451"/>
                    </a:lnTo>
                    <a:lnTo>
                      <a:pt x="0" y="1528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98" name="Freeform 11"/>
              <p:cNvSpPr>
                <a:spLocks/>
              </p:cNvSpPr>
              <p:nvPr/>
            </p:nvSpPr>
            <p:spPr bwMode="auto">
              <a:xfrm>
                <a:off x="827088" y="4559300"/>
                <a:ext cx="2703512" cy="1533525"/>
              </a:xfrm>
              <a:custGeom>
                <a:avLst/>
                <a:gdLst>
                  <a:gd name="T0" fmla="*/ 2147483647 w 1703"/>
                  <a:gd name="T1" fmla="*/ 0 h 966"/>
                  <a:gd name="T2" fmla="*/ 2147483647 w 1703"/>
                  <a:gd name="T3" fmla="*/ 2147483647 h 966"/>
                  <a:gd name="T4" fmla="*/ 2147483647 w 1703"/>
                  <a:gd name="T5" fmla="*/ 2147483647 h 966"/>
                  <a:gd name="T6" fmla="*/ 2147483647 w 1703"/>
                  <a:gd name="T7" fmla="*/ 2147483647 h 966"/>
                  <a:gd name="T8" fmla="*/ 2147483647 w 1703"/>
                  <a:gd name="T9" fmla="*/ 2147483647 h 966"/>
                  <a:gd name="T10" fmla="*/ 0 w 1703"/>
                  <a:gd name="T11" fmla="*/ 2147483647 h 9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03"/>
                  <a:gd name="T19" fmla="*/ 0 h 966"/>
                  <a:gd name="T20" fmla="*/ 1703 w 1703"/>
                  <a:gd name="T21" fmla="*/ 966 h 9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03" h="966">
                    <a:moveTo>
                      <a:pt x="1703" y="0"/>
                    </a:moveTo>
                    <a:lnTo>
                      <a:pt x="1519" y="56"/>
                    </a:lnTo>
                    <a:lnTo>
                      <a:pt x="1383" y="200"/>
                    </a:lnTo>
                    <a:lnTo>
                      <a:pt x="1239" y="224"/>
                    </a:lnTo>
                    <a:lnTo>
                      <a:pt x="839" y="224"/>
                    </a:lnTo>
                    <a:lnTo>
                      <a:pt x="0" y="96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99" name="Text Box 13"/>
              <p:cNvSpPr txBox="1">
                <a:spLocks noChangeArrowheads="1"/>
              </p:cNvSpPr>
              <p:nvPr/>
            </p:nvSpPr>
            <p:spPr bwMode="auto">
              <a:xfrm rot="-1713186">
                <a:off x="4643438" y="3357563"/>
                <a:ext cx="21240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>
                    <a:latin typeface="Calibri" pitchFamily="34" charset="0"/>
                  </a:rPr>
                  <a:t>r-process path</a:t>
                </a:r>
              </a:p>
            </p:txBody>
          </p:sp>
          <p:sp>
            <p:nvSpPr>
              <p:cNvPr id="8200" name="Oval 14"/>
              <p:cNvSpPr>
                <a:spLocks noChangeArrowheads="1"/>
              </p:cNvSpPr>
              <p:nvPr/>
            </p:nvSpPr>
            <p:spPr bwMode="auto">
              <a:xfrm>
                <a:off x="8351838" y="620713"/>
                <a:ext cx="792162" cy="936625"/>
              </a:xfrm>
              <a:prstGeom prst="ellips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201" name="Text Box 15"/>
              <p:cNvSpPr txBox="1">
                <a:spLocks noChangeArrowheads="1"/>
              </p:cNvSpPr>
              <p:nvPr/>
            </p:nvSpPr>
            <p:spPr bwMode="auto">
              <a:xfrm>
                <a:off x="8101013" y="1268413"/>
                <a:ext cx="1331912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sz="1200" b="1">
                    <a:solidFill>
                      <a:srgbClr val="FF0000"/>
                    </a:solidFill>
                    <a:latin typeface="Calibri" pitchFamily="34" charset="0"/>
                  </a:rPr>
                  <a:t>Super Heavy</a:t>
                </a:r>
              </a:p>
              <a:p>
                <a:pPr eaLnBrk="1" hangingPunct="1"/>
                <a:r>
                  <a:rPr lang="it-IT" sz="1200" b="1">
                    <a:solidFill>
                      <a:srgbClr val="FF0000"/>
                    </a:solidFill>
                    <a:latin typeface="Calibri" pitchFamily="34" charset="0"/>
                  </a:rPr>
                  <a:t>stability ???</a:t>
                </a:r>
              </a:p>
            </p:txBody>
          </p:sp>
          <p:sp>
            <p:nvSpPr>
              <p:cNvPr id="8202" name="Line 16"/>
              <p:cNvSpPr>
                <a:spLocks noChangeShapeType="1"/>
              </p:cNvSpPr>
              <p:nvPr/>
            </p:nvSpPr>
            <p:spPr bwMode="auto">
              <a:xfrm>
                <a:off x="7254875" y="855663"/>
                <a:ext cx="7191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03" name="Text Box 17"/>
              <p:cNvSpPr txBox="1">
                <a:spLocks noChangeArrowheads="1"/>
              </p:cNvSpPr>
              <p:nvPr/>
            </p:nvSpPr>
            <p:spPr bwMode="auto">
              <a:xfrm>
                <a:off x="6948488" y="730250"/>
                <a:ext cx="3556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sz="900" b="1">
                    <a:solidFill>
                      <a:srgbClr val="FF0000"/>
                    </a:solidFill>
                    <a:latin typeface="Times New Roman" pitchFamily="18" charset="0"/>
                  </a:rPr>
                  <a:t>114</a:t>
                </a:r>
              </a:p>
            </p:txBody>
          </p:sp>
          <p:sp>
            <p:nvSpPr>
              <p:cNvPr id="8204" name="Text Box 19"/>
              <p:cNvSpPr txBox="1">
                <a:spLocks noChangeArrowheads="1"/>
              </p:cNvSpPr>
              <p:nvPr/>
            </p:nvSpPr>
            <p:spPr bwMode="auto">
              <a:xfrm>
                <a:off x="8788400" y="2924175"/>
                <a:ext cx="3556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sz="900" b="1">
                    <a:solidFill>
                      <a:srgbClr val="FF0000"/>
                    </a:solidFill>
                    <a:latin typeface="Times New Roman" pitchFamily="18" charset="0"/>
                  </a:rPr>
                  <a:t>184</a:t>
                </a:r>
              </a:p>
            </p:txBody>
          </p:sp>
          <p:sp>
            <p:nvSpPr>
              <p:cNvPr id="8205" name="Freeform 21"/>
              <p:cNvSpPr>
                <a:spLocks/>
              </p:cNvSpPr>
              <p:nvPr/>
            </p:nvSpPr>
            <p:spPr bwMode="auto">
              <a:xfrm>
                <a:off x="755650" y="2430463"/>
                <a:ext cx="8208963" cy="3671887"/>
              </a:xfrm>
              <a:custGeom>
                <a:avLst/>
                <a:gdLst>
                  <a:gd name="T0" fmla="*/ 0 w 5171"/>
                  <a:gd name="T1" fmla="*/ 2147483647 h 2313"/>
                  <a:gd name="T2" fmla="*/ 2147483647 w 5171"/>
                  <a:gd name="T3" fmla="*/ 2147483647 h 2313"/>
                  <a:gd name="T4" fmla="*/ 2147483647 w 5171"/>
                  <a:gd name="T5" fmla="*/ 2147483647 h 2313"/>
                  <a:gd name="T6" fmla="*/ 2147483647 w 5171"/>
                  <a:gd name="T7" fmla="*/ 2147483647 h 2313"/>
                  <a:gd name="T8" fmla="*/ 2147483647 w 5171"/>
                  <a:gd name="T9" fmla="*/ 2147483647 h 2313"/>
                  <a:gd name="T10" fmla="*/ 2147483647 w 5171"/>
                  <a:gd name="T11" fmla="*/ 2147483647 h 2313"/>
                  <a:gd name="T12" fmla="*/ 2147483647 w 5171"/>
                  <a:gd name="T13" fmla="*/ 2147483647 h 2313"/>
                  <a:gd name="T14" fmla="*/ 2147483647 w 5171"/>
                  <a:gd name="T15" fmla="*/ 2147483647 h 2313"/>
                  <a:gd name="T16" fmla="*/ 2147483647 w 5171"/>
                  <a:gd name="T17" fmla="*/ 2147483647 h 2313"/>
                  <a:gd name="T18" fmla="*/ 2147483647 w 5171"/>
                  <a:gd name="T19" fmla="*/ 2147483647 h 2313"/>
                  <a:gd name="T20" fmla="*/ 2147483647 w 5171"/>
                  <a:gd name="T21" fmla="*/ 2147483647 h 2313"/>
                  <a:gd name="T22" fmla="*/ 2147483647 w 5171"/>
                  <a:gd name="T23" fmla="*/ 2147483647 h 2313"/>
                  <a:gd name="T24" fmla="*/ 2147483647 w 5171"/>
                  <a:gd name="T25" fmla="*/ 2147483647 h 2313"/>
                  <a:gd name="T26" fmla="*/ 2147483647 w 5171"/>
                  <a:gd name="T27" fmla="*/ 2147483647 h 2313"/>
                  <a:gd name="T28" fmla="*/ 2147483647 w 5171"/>
                  <a:gd name="T29" fmla="*/ 2147483647 h 2313"/>
                  <a:gd name="T30" fmla="*/ 2147483647 w 5171"/>
                  <a:gd name="T31" fmla="*/ 2147483647 h 2313"/>
                  <a:gd name="T32" fmla="*/ 2147483647 w 5171"/>
                  <a:gd name="T33" fmla="*/ 2147483647 h 2313"/>
                  <a:gd name="T34" fmla="*/ 2147483647 w 5171"/>
                  <a:gd name="T35" fmla="*/ 2147483647 h 2313"/>
                  <a:gd name="T36" fmla="*/ 2147483647 w 5171"/>
                  <a:gd name="T37" fmla="*/ 2147483647 h 2313"/>
                  <a:gd name="T38" fmla="*/ 2147483647 w 5171"/>
                  <a:gd name="T39" fmla="*/ 2147483647 h 2313"/>
                  <a:gd name="T40" fmla="*/ 2147483647 w 5171"/>
                  <a:gd name="T41" fmla="*/ 2147483647 h 2313"/>
                  <a:gd name="T42" fmla="*/ 2147483647 w 5171"/>
                  <a:gd name="T43" fmla="*/ 2147483647 h 2313"/>
                  <a:gd name="T44" fmla="*/ 2147483647 w 5171"/>
                  <a:gd name="T45" fmla="*/ 2147483647 h 2313"/>
                  <a:gd name="T46" fmla="*/ 2147483647 w 5171"/>
                  <a:gd name="T47" fmla="*/ 2147483647 h 2313"/>
                  <a:gd name="T48" fmla="*/ 2147483647 w 5171"/>
                  <a:gd name="T49" fmla="*/ 2147483647 h 2313"/>
                  <a:gd name="T50" fmla="*/ 2147483647 w 5171"/>
                  <a:gd name="T51" fmla="*/ 2147483647 h 2313"/>
                  <a:gd name="T52" fmla="*/ 2147483647 w 5171"/>
                  <a:gd name="T53" fmla="*/ 2147483647 h 2313"/>
                  <a:gd name="T54" fmla="*/ 2147483647 w 5171"/>
                  <a:gd name="T55" fmla="*/ 2147483647 h 2313"/>
                  <a:gd name="T56" fmla="*/ 2147483647 w 5171"/>
                  <a:gd name="T57" fmla="*/ 2147483647 h 2313"/>
                  <a:gd name="T58" fmla="*/ 2147483647 w 5171"/>
                  <a:gd name="T59" fmla="*/ 2147483647 h 2313"/>
                  <a:gd name="T60" fmla="*/ 2147483647 w 5171"/>
                  <a:gd name="T61" fmla="*/ 2147483647 h 2313"/>
                  <a:gd name="T62" fmla="*/ 2147483647 w 5171"/>
                  <a:gd name="T63" fmla="*/ 2147483647 h 2313"/>
                  <a:gd name="T64" fmla="*/ 2147483647 w 5171"/>
                  <a:gd name="T65" fmla="*/ 2147483647 h 2313"/>
                  <a:gd name="T66" fmla="*/ 2147483647 w 5171"/>
                  <a:gd name="T67" fmla="*/ 2147483647 h 2313"/>
                  <a:gd name="T68" fmla="*/ 2147483647 w 5171"/>
                  <a:gd name="T69" fmla="*/ 2147483647 h 2313"/>
                  <a:gd name="T70" fmla="*/ 2147483647 w 5171"/>
                  <a:gd name="T71" fmla="*/ 0 h 23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71"/>
                  <a:gd name="T109" fmla="*/ 0 h 2313"/>
                  <a:gd name="T110" fmla="*/ 5171 w 5171"/>
                  <a:gd name="T111" fmla="*/ 2313 h 23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71" h="2313">
                    <a:moveTo>
                      <a:pt x="0" y="2313"/>
                    </a:moveTo>
                    <a:lnTo>
                      <a:pt x="136" y="2313"/>
                    </a:lnTo>
                    <a:lnTo>
                      <a:pt x="227" y="2268"/>
                    </a:lnTo>
                    <a:lnTo>
                      <a:pt x="272" y="2223"/>
                    </a:lnTo>
                    <a:lnTo>
                      <a:pt x="331" y="2207"/>
                    </a:lnTo>
                    <a:lnTo>
                      <a:pt x="379" y="2198"/>
                    </a:lnTo>
                    <a:lnTo>
                      <a:pt x="436" y="2165"/>
                    </a:lnTo>
                    <a:lnTo>
                      <a:pt x="499" y="2132"/>
                    </a:lnTo>
                    <a:lnTo>
                      <a:pt x="590" y="2041"/>
                    </a:lnTo>
                    <a:lnTo>
                      <a:pt x="771" y="1996"/>
                    </a:lnTo>
                    <a:lnTo>
                      <a:pt x="953" y="1950"/>
                    </a:lnTo>
                    <a:lnTo>
                      <a:pt x="1134" y="1905"/>
                    </a:lnTo>
                    <a:lnTo>
                      <a:pt x="1315" y="1814"/>
                    </a:lnTo>
                    <a:lnTo>
                      <a:pt x="1406" y="1769"/>
                    </a:lnTo>
                    <a:lnTo>
                      <a:pt x="1542" y="1633"/>
                    </a:lnTo>
                    <a:lnTo>
                      <a:pt x="1769" y="1588"/>
                    </a:lnTo>
                    <a:lnTo>
                      <a:pt x="2041" y="1451"/>
                    </a:lnTo>
                    <a:lnTo>
                      <a:pt x="2313" y="1361"/>
                    </a:lnTo>
                    <a:lnTo>
                      <a:pt x="2359" y="1179"/>
                    </a:lnTo>
                    <a:lnTo>
                      <a:pt x="2449" y="1225"/>
                    </a:lnTo>
                    <a:lnTo>
                      <a:pt x="2449" y="1043"/>
                    </a:lnTo>
                    <a:lnTo>
                      <a:pt x="2495" y="1225"/>
                    </a:lnTo>
                    <a:lnTo>
                      <a:pt x="2676" y="1134"/>
                    </a:lnTo>
                    <a:lnTo>
                      <a:pt x="2994" y="1043"/>
                    </a:lnTo>
                    <a:lnTo>
                      <a:pt x="3357" y="816"/>
                    </a:lnTo>
                    <a:lnTo>
                      <a:pt x="3538" y="771"/>
                    </a:lnTo>
                    <a:lnTo>
                      <a:pt x="3583" y="499"/>
                    </a:lnTo>
                    <a:lnTo>
                      <a:pt x="3629" y="680"/>
                    </a:lnTo>
                    <a:lnTo>
                      <a:pt x="3856" y="544"/>
                    </a:lnTo>
                    <a:lnTo>
                      <a:pt x="4354" y="454"/>
                    </a:lnTo>
                    <a:lnTo>
                      <a:pt x="4672" y="227"/>
                    </a:lnTo>
                    <a:lnTo>
                      <a:pt x="4672" y="91"/>
                    </a:lnTo>
                    <a:lnTo>
                      <a:pt x="4717" y="227"/>
                    </a:lnTo>
                    <a:lnTo>
                      <a:pt x="4808" y="136"/>
                    </a:lnTo>
                    <a:lnTo>
                      <a:pt x="5080" y="45"/>
                    </a:lnTo>
                    <a:lnTo>
                      <a:pt x="5171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06" name="Text Box 22"/>
              <p:cNvSpPr txBox="1">
                <a:spLocks noChangeArrowheads="1"/>
              </p:cNvSpPr>
              <p:nvPr/>
            </p:nvSpPr>
            <p:spPr bwMode="auto">
              <a:xfrm rot="-1722214">
                <a:off x="4211638" y="4292600"/>
                <a:ext cx="20018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it-IT">
                    <a:latin typeface="Calibri" pitchFamily="34" charset="0"/>
                  </a:rPr>
                  <a:t>Neutron Drip Line</a:t>
                </a:r>
              </a:p>
            </p:txBody>
          </p:sp>
          <p:sp>
            <p:nvSpPr>
              <p:cNvPr id="32" name="Rectangle 203"/>
              <p:cNvSpPr>
                <a:spLocks noChangeArrowheads="1"/>
              </p:cNvSpPr>
              <p:nvPr/>
            </p:nvSpPr>
            <p:spPr bwMode="auto">
              <a:xfrm>
                <a:off x="6934200" y="2590800"/>
                <a:ext cx="1714500" cy="37147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chemeClr val="tx2"/>
                    </a:solidFill>
                    <a:latin typeface="Palatino" pitchFamily="18" charset="0"/>
                  </a:rPr>
                  <a:t>terra incognita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657350" y="54610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" name="Oval 1"/>
              <p:cNvSpPr/>
              <p:nvPr/>
            </p:nvSpPr>
            <p:spPr>
              <a:xfrm rot="19685696">
                <a:off x="2159000" y="3956050"/>
                <a:ext cx="2822575" cy="495300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t-IT" sz="28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SPES beams</a:t>
                </a:r>
              </a:p>
            </p:txBody>
          </p:sp>
          <p:sp>
            <p:nvSpPr>
              <p:cNvPr id="8212" name="TextBox 2"/>
              <p:cNvSpPr txBox="1">
                <a:spLocks noChangeArrowheads="1"/>
              </p:cNvSpPr>
              <p:nvPr/>
            </p:nvSpPr>
            <p:spPr bwMode="auto">
              <a:xfrm>
                <a:off x="8351838" y="5343525"/>
                <a:ext cx="1841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it-IT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68313" y="625475"/>
              <a:ext cx="3959671" cy="931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ctangle 3"/>
          <p:cNvSpPr txBox="1">
            <a:spLocks/>
          </p:cNvSpPr>
          <p:nvPr/>
        </p:nvSpPr>
        <p:spPr>
          <a:xfrm>
            <a:off x="14808" y="1176338"/>
            <a:ext cx="8229600" cy="3671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Nuclear structure and reactions</a:t>
            </a:r>
          </a:p>
          <a:p>
            <a:pPr lvl="1"/>
            <a:r>
              <a:rPr lang="en-US" sz="1800" dirty="0" smtClean="0"/>
              <a:t>Reactions in very neutron-rich systems</a:t>
            </a:r>
          </a:p>
          <a:p>
            <a:pPr lvl="1"/>
            <a:r>
              <a:rPr lang="en-US" sz="1800" dirty="0" smtClean="0"/>
              <a:t>Decay spectroscopy</a:t>
            </a:r>
          </a:p>
          <a:p>
            <a:r>
              <a:rPr lang="en-US" sz="2000" dirty="0"/>
              <a:t>Astrophysics</a:t>
            </a:r>
          </a:p>
          <a:p>
            <a:pPr lvl="1"/>
            <a:r>
              <a:rPr lang="en-US" sz="1800" dirty="0"/>
              <a:t>Reactions relevant to explosive </a:t>
            </a:r>
            <a:r>
              <a:rPr lang="en-US" sz="1800" dirty="0" err="1" smtClean="0"/>
              <a:t>nucleo</a:t>
            </a:r>
            <a:r>
              <a:rPr lang="en-US" sz="1800" dirty="0" smtClean="0"/>
              <a:t>-synthesis</a:t>
            </a:r>
          </a:p>
          <a:p>
            <a:r>
              <a:rPr lang="en-US" sz="2000" dirty="0" smtClean="0"/>
              <a:t>ISOL science and technology</a:t>
            </a:r>
          </a:p>
          <a:p>
            <a:pPr lvl="1"/>
            <a:r>
              <a:rPr lang="en-US" sz="1800" dirty="0" smtClean="0"/>
              <a:t>RIB ion sources</a:t>
            </a:r>
          </a:p>
          <a:p>
            <a:pPr lvl="1"/>
            <a:r>
              <a:rPr lang="en-US" sz="1800" dirty="0" smtClean="0"/>
              <a:t>RIB production targets</a:t>
            </a:r>
          </a:p>
          <a:p>
            <a:pPr lvl="1"/>
            <a:r>
              <a:rPr lang="en-US" sz="1800" dirty="0"/>
              <a:t>E</a:t>
            </a:r>
            <a:r>
              <a:rPr lang="en-US" sz="1800" dirty="0" smtClean="0"/>
              <a:t>nhance RIB quality</a:t>
            </a:r>
            <a:endParaRPr lang="en-US" sz="1800" dirty="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971600" y="97534"/>
            <a:ext cx="6480720" cy="7581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2400" b="1" dirty="0" smtClean="0">
                <a:solidFill>
                  <a:srgbClr val="002060"/>
                </a:solidFill>
              </a:rPr>
              <a:t>SPES </a:t>
            </a:r>
            <a:r>
              <a:rPr lang="en-US" sz="2400" b="1" dirty="0" smtClean="0">
                <a:solidFill>
                  <a:srgbClr val="002060"/>
                </a:solidFill>
                <a:latin typeface="Symbol" pitchFamily="18" charset="2"/>
              </a:rPr>
              <a:t>a-b</a:t>
            </a:r>
            <a:r>
              <a:rPr lang="en-US" sz="2400" b="1" dirty="0" smtClean="0">
                <a:solidFill>
                  <a:srgbClr val="002060"/>
                </a:solidFill>
              </a:rPr>
              <a:t> : </a:t>
            </a:r>
            <a:r>
              <a:rPr lang="it-IT" sz="2400" b="1" dirty="0" smtClean="0">
                <a:solidFill>
                  <a:prstClr val="black"/>
                </a:solidFill>
                <a:ea typeface="+mn-ea"/>
                <a:cs typeface="+mn-cs"/>
              </a:rPr>
              <a:t>Selective </a:t>
            </a:r>
            <a:r>
              <a:rPr lang="it-IT" sz="2400" b="1" dirty="0">
                <a:solidFill>
                  <a:prstClr val="black"/>
                </a:solidFill>
                <a:ea typeface="+mn-ea"/>
                <a:cs typeface="+mn-cs"/>
              </a:rPr>
              <a:t>Production of Exotic </a:t>
            </a:r>
            <a:r>
              <a:rPr lang="it-IT" sz="2400" b="1" dirty="0" smtClean="0">
                <a:solidFill>
                  <a:prstClr val="black"/>
                </a:solidFill>
                <a:ea typeface="+mn-ea"/>
                <a:cs typeface="+mn-cs"/>
              </a:rPr>
              <a:t>Species</a:t>
            </a:r>
            <a:endParaRPr lang="it-IT" sz="24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7038" y="6051542"/>
            <a:ext cx="2219325" cy="646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Second Generation ISOL Facility</a:t>
            </a:r>
          </a:p>
        </p:txBody>
      </p:sp>
    </p:spTree>
    <p:extLst>
      <p:ext uri="{BB962C8B-B14F-4D97-AF65-F5344CB8AC3E}">
        <p14:creationId xmlns:p14="http://schemas.microsoft.com/office/powerpoint/2010/main" val="45702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0"/>
          <p:cNvGrpSpPr>
            <a:grpSpLocks/>
          </p:cNvGrpSpPr>
          <p:nvPr/>
        </p:nvGrpSpPr>
        <p:grpSpPr bwMode="auto">
          <a:xfrm>
            <a:off x="3348038" y="3417888"/>
            <a:ext cx="6172200" cy="3111500"/>
            <a:chOff x="457200" y="1143000"/>
            <a:chExt cx="8382000" cy="5473700"/>
          </a:xfrm>
        </p:grpSpPr>
        <p:grpSp>
          <p:nvGrpSpPr>
            <p:cNvPr id="16404" name="Group 7"/>
            <p:cNvGrpSpPr>
              <a:grpSpLocks/>
            </p:cNvGrpSpPr>
            <p:nvPr/>
          </p:nvGrpSpPr>
          <p:grpSpPr bwMode="auto">
            <a:xfrm>
              <a:off x="457200" y="1143000"/>
              <a:ext cx="8382000" cy="5473700"/>
              <a:chOff x="2590800" y="1905000"/>
              <a:chExt cx="5365750" cy="2654300"/>
            </a:xfrm>
          </p:grpSpPr>
          <p:pic>
            <p:nvPicPr>
              <p:cNvPr id="1641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22649" r="14621" b="35693"/>
              <a:stretch>
                <a:fillRect/>
              </a:stretch>
            </p:blipFill>
            <p:spPr bwMode="auto">
              <a:xfrm>
                <a:off x="2590800" y="1905000"/>
                <a:ext cx="5105400" cy="2362200"/>
              </a:xfrm>
              <a:prstGeom prst="rect">
                <a:avLst/>
              </a:prstGeom>
              <a:solidFill>
                <a:srgbClr val="E6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1" name="Freeform 9"/>
              <p:cNvSpPr>
                <a:spLocks/>
              </p:cNvSpPr>
              <p:nvPr/>
            </p:nvSpPr>
            <p:spPr bwMode="auto">
              <a:xfrm>
                <a:off x="3505200" y="2133600"/>
                <a:ext cx="4451350" cy="2425700"/>
              </a:xfrm>
              <a:custGeom>
                <a:avLst/>
                <a:gdLst>
                  <a:gd name="T0" fmla="*/ 2147483647 w 2804"/>
                  <a:gd name="T1" fmla="*/ 0 h 1528"/>
                  <a:gd name="T2" fmla="*/ 2147483647 w 2804"/>
                  <a:gd name="T3" fmla="*/ 2147483647 h 1528"/>
                  <a:gd name="T4" fmla="*/ 2147483647 w 2804"/>
                  <a:gd name="T5" fmla="*/ 2147483647 h 1528"/>
                  <a:gd name="T6" fmla="*/ 2147483647 w 2804"/>
                  <a:gd name="T7" fmla="*/ 2147483647 h 1528"/>
                  <a:gd name="T8" fmla="*/ 2147483647 w 2804"/>
                  <a:gd name="T9" fmla="*/ 2147483647 h 1528"/>
                  <a:gd name="T10" fmla="*/ 2147483647 w 2804"/>
                  <a:gd name="T11" fmla="*/ 2147483647 h 1528"/>
                  <a:gd name="T12" fmla="*/ 2147483647 w 2804"/>
                  <a:gd name="T13" fmla="*/ 2147483647 h 1528"/>
                  <a:gd name="T14" fmla="*/ 2147483647 w 2804"/>
                  <a:gd name="T15" fmla="*/ 2147483647 h 1528"/>
                  <a:gd name="T16" fmla="*/ 2147483647 w 2804"/>
                  <a:gd name="T17" fmla="*/ 2147483647 h 1528"/>
                  <a:gd name="T18" fmla="*/ 2147483647 w 2804"/>
                  <a:gd name="T19" fmla="*/ 2147483647 h 1528"/>
                  <a:gd name="T20" fmla="*/ 2147483647 w 2804"/>
                  <a:gd name="T21" fmla="*/ 2147483647 h 1528"/>
                  <a:gd name="T22" fmla="*/ 0 w 2804"/>
                  <a:gd name="T23" fmla="*/ 2147483647 h 15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04"/>
                  <a:gd name="T37" fmla="*/ 0 h 1528"/>
                  <a:gd name="T38" fmla="*/ 2804 w 2804"/>
                  <a:gd name="T39" fmla="*/ 1528 h 15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04" h="1528">
                    <a:moveTo>
                      <a:pt x="2804" y="0"/>
                    </a:moveTo>
                    <a:lnTo>
                      <a:pt x="2441" y="272"/>
                    </a:lnTo>
                    <a:lnTo>
                      <a:pt x="2350" y="317"/>
                    </a:lnTo>
                    <a:lnTo>
                      <a:pt x="2124" y="362"/>
                    </a:lnTo>
                    <a:lnTo>
                      <a:pt x="1851" y="362"/>
                    </a:lnTo>
                    <a:lnTo>
                      <a:pt x="1851" y="408"/>
                    </a:lnTo>
                    <a:lnTo>
                      <a:pt x="1806" y="498"/>
                    </a:lnTo>
                    <a:lnTo>
                      <a:pt x="1806" y="725"/>
                    </a:lnTo>
                    <a:lnTo>
                      <a:pt x="1670" y="861"/>
                    </a:lnTo>
                    <a:lnTo>
                      <a:pt x="627" y="1134"/>
                    </a:lnTo>
                    <a:lnTo>
                      <a:pt x="536" y="1451"/>
                    </a:lnTo>
                    <a:lnTo>
                      <a:pt x="0" y="1528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3809568" y="4723247"/>
              <a:ext cx="153067" cy="1535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562607" y="2209813"/>
              <a:ext cx="1056373" cy="45800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562607" y="2215398"/>
              <a:ext cx="450575" cy="3798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970938" y="4723247"/>
              <a:ext cx="153066" cy="1535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237071" y="2100897"/>
              <a:ext cx="153067" cy="1536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387" name="TextBox 18"/>
          <p:cNvSpPr txBox="1">
            <a:spLocks noChangeArrowheads="1"/>
          </p:cNvSpPr>
          <p:nvPr/>
        </p:nvSpPr>
        <p:spPr bwMode="auto">
          <a:xfrm>
            <a:off x="6765925" y="2941496"/>
            <a:ext cx="16764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Arial" pitchFamily="34" charset="0"/>
              </a:rPr>
              <a:t>Target </a:t>
            </a:r>
            <a:r>
              <a:rPr lang="en-US" baseline="30000" dirty="0" smtClean="0">
                <a:latin typeface="Arial" pitchFamily="34" charset="0"/>
              </a:rPr>
              <a:t>206</a:t>
            </a:r>
            <a:r>
              <a:rPr lang="en-US" dirty="0" smtClean="0">
                <a:latin typeface="Arial" pitchFamily="34" charset="0"/>
              </a:rPr>
              <a:t>Pb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97971" y="6375730"/>
            <a:ext cx="2857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Arial" charset="0"/>
              </a:rPr>
              <a:t>Beam: </a:t>
            </a:r>
            <a:r>
              <a:rPr lang="en-US" baseline="30000" dirty="0" smtClean="0">
                <a:latin typeface="Arial" charset="0"/>
              </a:rPr>
              <a:t>132</a:t>
            </a:r>
            <a:r>
              <a:rPr lang="en-US" dirty="0" smtClean="0">
                <a:latin typeface="Arial" charset="0"/>
              </a:rPr>
              <a:t>Xe   </a:t>
            </a:r>
            <a:r>
              <a:rPr lang="en-US" baseline="30000" dirty="0">
                <a:latin typeface="Arial" charset="0"/>
              </a:rPr>
              <a:t>144</a:t>
            </a:r>
            <a:r>
              <a:rPr lang="en-US" dirty="0">
                <a:latin typeface="Arial" charset="0"/>
              </a:rPr>
              <a:t>Xe</a:t>
            </a:r>
          </a:p>
        </p:txBody>
      </p:sp>
      <p:grpSp>
        <p:nvGrpSpPr>
          <p:cNvPr id="16389" name="Group 19"/>
          <p:cNvGrpSpPr>
            <a:grpSpLocks/>
          </p:cNvGrpSpPr>
          <p:nvPr/>
        </p:nvGrpSpPr>
        <p:grpSpPr bwMode="auto">
          <a:xfrm>
            <a:off x="20117" y="3841899"/>
            <a:ext cx="5487987" cy="2611437"/>
            <a:chOff x="340" y="799"/>
            <a:chExt cx="4992" cy="2343"/>
          </a:xfrm>
        </p:grpSpPr>
        <p:grpSp>
          <p:nvGrpSpPr>
            <p:cNvPr id="16396" name="Group 11"/>
            <p:cNvGrpSpPr>
              <a:grpSpLocks/>
            </p:cNvGrpSpPr>
            <p:nvPr/>
          </p:nvGrpSpPr>
          <p:grpSpPr bwMode="auto">
            <a:xfrm>
              <a:off x="340" y="799"/>
              <a:ext cx="4992" cy="2343"/>
              <a:chOff x="384" y="816"/>
              <a:chExt cx="4992" cy="2343"/>
            </a:xfrm>
          </p:grpSpPr>
          <p:pic>
            <p:nvPicPr>
              <p:cNvPr id="16399" name="Picture 12" descr="Xe+208Pb_Grazing_r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16"/>
                <a:ext cx="4992" cy="2343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400" name="Line 13"/>
              <p:cNvSpPr>
                <a:spLocks noChangeShapeType="1"/>
              </p:cNvSpPr>
              <p:nvPr/>
            </p:nvSpPr>
            <p:spPr bwMode="auto">
              <a:xfrm>
                <a:off x="1056" y="2544"/>
                <a:ext cx="0" cy="144"/>
              </a:xfrm>
              <a:prstGeom prst="line">
                <a:avLst/>
              </a:prstGeom>
              <a:noFill/>
              <a:ln w="0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6401" name="Line 14"/>
              <p:cNvSpPr>
                <a:spLocks noChangeShapeType="1"/>
              </p:cNvSpPr>
              <p:nvPr/>
            </p:nvSpPr>
            <p:spPr bwMode="auto">
              <a:xfrm>
                <a:off x="2160" y="2544"/>
                <a:ext cx="0" cy="144"/>
              </a:xfrm>
              <a:prstGeom prst="line">
                <a:avLst/>
              </a:prstGeom>
              <a:noFill/>
              <a:ln w="0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6402" name="Line 15"/>
              <p:cNvSpPr>
                <a:spLocks noChangeShapeType="1"/>
              </p:cNvSpPr>
              <p:nvPr/>
            </p:nvSpPr>
            <p:spPr bwMode="auto">
              <a:xfrm>
                <a:off x="3216" y="2544"/>
                <a:ext cx="0" cy="144"/>
              </a:xfrm>
              <a:prstGeom prst="line">
                <a:avLst/>
              </a:prstGeom>
              <a:noFill/>
              <a:ln w="0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6403" name="Line 16"/>
              <p:cNvSpPr>
                <a:spLocks noChangeShapeType="1"/>
              </p:cNvSpPr>
              <p:nvPr/>
            </p:nvSpPr>
            <p:spPr bwMode="auto">
              <a:xfrm>
                <a:off x="4224" y="2544"/>
                <a:ext cx="0" cy="144"/>
              </a:xfrm>
              <a:prstGeom prst="line">
                <a:avLst/>
              </a:prstGeom>
              <a:noFill/>
              <a:ln w="0">
                <a:solidFill>
                  <a:srgbClr val="CC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6397" name="Text Box 8"/>
            <p:cNvSpPr txBox="1">
              <a:spLocks noChangeArrowheads="1"/>
            </p:cNvSpPr>
            <p:nvPr/>
          </p:nvSpPr>
          <p:spPr bwMode="auto">
            <a:xfrm>
              <a:off x="4414" y="1477"/>
              <a:ext cx="656" cy="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 baseline="30000" dirty="0">
                  <a:latin typeface="Arial" pitchFamily="34" charset="0"/>
                </a:rPr>
                <a:t>144</a:t>
              </a:r>
              <a:r>
                <a:rPr lang="en-US" b="1" dirty="0">
                  <a:latin typeface="Arial" pitchFamily="34" charset="0"/>
                </a:rPr>
                <a:t>Xe</a:t>
              </a:r>
              <a:endParaRPr lang="it-IT" b="1" dirty="0">
                <a:latin typeface="Arial" pitchFamily="34" charset="0"/>
              </a:endParaRPr>
            </a:p>
          </p:txBody>
        </p:sp>
        <p:sp>
          <p:nvSpPr>
            <p:cNvPr id="16398" name="Text Box 9"/>
            <p:cNvSpPr txBox="1">
              <a:spLocks noChangeArrowheads="1"/>
            </p:cNvSpPr>
            <p:nvPr/>
          </p:nvSpPr>
          <p:spPr bwMode="auto">
            <a:xfrm>
              <a:off x="4410" y="1721"/>
              <a:ext cx="656" cy="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 baseline="30000" dirty="0">
                  <a:latin typeface="Arial" pitchFamily="34" charset="0"/>
                </a:rPr>
                <a:t>132</a:t>
              </a:r>
              <a:r>
                <a:rPr lang="en-US" b="1" dirty="0">
                  <a:latin typeface="Arial" pitchFamily="34" charset="0"/>
                </a:rPr>
                <a:t>Xe</a:t>
              </a:r>
              <a:endParaRPr lang="it-IT" b="1" dirty="0">
                <a:latin typeface="Arial" pitchFamily="34" charset="0"/>
              </a:endParaRPr>
            </a:p>
          </p:txBody>
        </p:sp>
      </p:grpSp>
      <p:sp>
        <p:nvSpPr>
          <p:cNvPr id="16390" name="Text Box 2"/>
          <p:cNvSpPr txBox="1">
            <a:spLocks noChangeArrowheads="1"/>
          </p:cNvSpPr>
          <p:nvPr/>
        </p:nvSpPr>
        <p:spPr bwMode="auto">
          <a:xfrm>
            <a:off x="1115616" y="165176"/>
            <a:ext cx="6128591" cy="7078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+mj-lt"/>
              </a:rPr>
              <a:t>N</a:t>
            </a:r>
            <a:r>
              <a:rPr lang="en-US" sz="2000" b="1" dirty="0" smtClean="0">
                <a:latin typeface="+mj-lt"/>
              </a:rPr>
              <a:t>eutron-rich </a:t>
            </a:r>
            <a:r>
              <a:rPr lang="en-US" sz="2000" b="1" dirty="0">
                <a:latin typeface="+mj-lt"/>
              </a:rPr>
              <a:t>radioactive beams and transfer reactions:  a tool to investigate nuclei far from stability</a:t>
            </a:r>
            <a:endParaRPr lang="it-IT" sz="2000" b="1" dirty="0">
              <a:latin typeface="+mj-lt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6866" y="6505599"/>
            <a:ext cx="4688611" cy="307777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Arial" charset="0"/>
              </a:rPr>
              <a:t>Coupled channel calculations (Grazing). G. </a:t>
            </a:r>
            <a:r>
              <a:rPr lang="en-US" sz="1400" dirty="0" err="1">
                <a:solidFill>
                  <a:srgbClr val="FFFF00"/>
                </a:solidFill>
                <a:latin typeface="Arial" charset="0"/>
              </a:rPr>
              <a:t>Pollarolo</a:t>
            </a:r>
            <a:r>
              <a:rPr lang="en-US" sz="1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400" u="sng" dirty="0">
                <a:latin typeface="Arial" charset="0"/>
              </a:rPr>
              <a:t> </a:t>
            </a:r>
            <a:endParaRPr lang="it-IT" sz="1400" u="sng" dirty="0">
              <a:latin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5311776" y="5540376"/>
            <a:ext cx="1454149" cy="804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92471" y="995664"/>
            <a:ext cx="8183985" cy="3009400"/>
            <a:chOff x="684213" y="908050"/>
            <a:chExt cx="12933478" cy="5176838"/>
          </a:xfrm>
        </p:grpSpPr>
        <p:pic>
          <p:nvPicPr>
            <p:cNvPr id="34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908050"/>
              <a:ext cx="7848600" cy="517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1331913" y="1773238"/>
              <a:ext cx="4103687" cy="360045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9014703" y="1397225"/>
              <a:ext cx="4602988" cy="1535388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it-IT" sz="2800" dirty="0" smtClean="0">
                  <a:latin typeface="+mj-lt"/>
                </a:rPr>
                <a:t>SPES: </a:t>
              </a:r>
              <a:r>
                <a:rPr lang="it-IT" sz="2400" dirty="0" smtClean="0">
                  <a:latin typeface="+mj-lt"/>
                </a:rPr>
                <a:t>10</a:t>
              </a:r>
              <a:r>
                <a:rPr lang="it-IT" sz="2400" baseline="30000" dirty="0" smtClean="0">
                  <a:latin typeface="+mj-lt"/>
                </a:rPr>
                <a:t>13</a:t>
              </a:r>
              <a:r>
                <a:rPr lang="it-IT" sz="2400" dirty="0" smtClean="0">
                  <a:latin typeface="+mj-lt"/>
                </a:rPr>
                <a:t>fission/s </a:t>
              </a:r>
            </a:p>
            <a:p>
              <a:pPr eaLnBrk="1" hangingPunct="1">
                <a:defRPr/>
              </a:pPr>
              <a:r>
                <a:rPr lang="it-IT" sz="2400" dirty="0" smtClean="0">
                  <a:latin typeface="+mj-lt"/>
                </a:rPr>
                <a:t>E/A= 10AMeV, A=130 </a:t>
              </a:r>
              <a:endParaRPr lang="it-IT" sz="2800" dirty="0" smtClean="0">
                <a:latin typeface="+mj-lt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71888" y="1268413"/>
              <a:ext cx="2555875" cy="1131887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914400" y="1525588"/>
              <a:ext cx="344488" cy="45402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7329488" y="5775118"/>
            <a:ext cx="1682750" cy="50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929313" y="5540376"/>
            <a:ext cx="1674812" cy="804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482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700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         ISOL Roadmap in EUROPE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2531" name="Picture 2" descr="http://www.ganil-spiral2.eu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8132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http://hie-isolde.web.cern.ch/HIE-ISOLDE/HIE-ISOLDE_site/Homepage/img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88132"/>
            <a:ext cx="1828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www.lnl.infn.it/~spes/images/logoSPES2008_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11932"/>
            <a:ext cx="27384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rot="5400000">
            <a:off x="4267200" y="2402532"/>
            <a:ext cx="611188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4654550" y="2173932"/>
            <a:ext cx="2438400" cy="533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7" name="Picture 4" descr="EURISOL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84" y="2692698"/>
            <a:ext cx="3962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084219" y="2808913"/>
            <a:ext cx="189955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B050"/>
                </a:solidFill>
                <a:latin typeface="+mn-lt"/>
                <a:cs typeface="+mn-cs"/>
              </a:rPr>
              <a:t>FROM 2025</a:t>
            </a:r>
          </a:p>
        </p:txBody>
      </p:sp>
      <p:pic>
        <p:nvPicPr>
          <p:cNvPr id="2254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7384"/>
            <a:ext cx="1962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4963" y="2525018"/>
            <a:ext cx="252203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&gt; 10</a:t>
            </a:r>
            <a:r>
              <a:rPr lang="it-IT" baseline="30000" dirty="0"/>
              <a:t>15</a:t>
            </a:r>
            <a:r>
              <a:rPr lang="it-IT" dirty="0"/>
              <a:t> fission/s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100 MeV/n (A=130)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Mass resolution </a:t>
            </a:r>
            <a:r>
              <a:rPr lang="it-IT" dirty="0" smtClean="0"/>
              <a:t>1/20000</a:t>
            </a:r>
            <a:endParaRPr lang="it-IT" dirty="0"/>
          </a:p>
        </p:txBody>
      </p:sp>
      <p:cxnSp>
        <p:nvCxnSpPr>
          <p:cNvPr id="26" name="Straight Arrow Connector 16"/>
          <p:cNvCxnSpPr>
            <a:stCxn id="22531" idx="2"/>
          </p:cNvCxnSpPr>
          <p:nvPr/>
        </p:nvCxnSpPr>
        <p:spPr>
          <a:xfrm>
            <a:off x="1485900" y="2142182"/>
            <a:ext cx="3027363" cy="5667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386288"/>
              </p:ext>
            </p:extLst>
          </p:nvPr>
        </p:nvGraphicFramePr>
        <p:xfrm>
          <a:off x="95487" y="692696"/>
          <a:ext cx="901301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274"/>
                <a:gridCol w="3692404"/>
                <a:gridCol w="300433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Second generation 2014-2025</a:t>
                      </a:r>
                      <a:endParaRPr lang="it-IT" dirty="0" smtClean="0">
                        <a:solidFill>
                          <a:schemeClr val="bg1"/>
                        </a:solidFill>
                        <a:latin typeface="+mn-lt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it-IT" baseline="30000" dirty="0" smtClean="0">
                          <a:solidFill>
                            <a:schemeClr val="bg1"/>
                          </a:solidFill>
                        </a:rPr>
                        <a:t>13-14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fission/s 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10 MeV/n (A=130)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Effective Mass resolution 1/20000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242593"/>
              </p:ext>
            </p:extLst>
          </p:nvPr>
        </p:nvGraphicFramePr>
        <p:xfrm>
          <a:off x="0" y="3728928"/>
          <a:ext cx="9078913" cy="301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720"/>
                <a:gridCol w="4608512"/>
                <a:gridCol w="864096"/>
                <a:gridCol w="15545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First generation  ISOL facilities in EUROPE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Effective Mass resolution 1/4000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RIBs</a:t>
                      </a:r>
                    </a:p>
                    <a:p>
                      <a:r>
                        <a:rPr lang="en-US" sz="1600" dirty="0" err="1" smtClean="0"/>
                        <a:t>AMeV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Reaccelerator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IGISOL Jyvaskyla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Gas catcher (New ISOL technique)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No </a:t>
                      </a:r>
                      <a:r>
                        <a:rPr lang="en-US" sz="1600" dirty="0" err="1" smtClean="0"/>
                        <a:t>reacc</a:t>
                      </a:r>
                      <a:r>
                        <a:rPr lang="en-US" sz="1600" dirty="0" smtClean="0"/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ALTO </a:t>
                      </a:r>
                      <a:r>
                        <a:rPr lang="en-US" sz="1600" dirty="0" err="1" smtClean="0"/>
                        <a:t>Orsay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Photo-fission</a:t>
                      </a:r>
                      <a:r>
                        <a:rPr lang="en-US" sz="1600" baseline="0" dirty="0" smtClean="0"/>
                        <a:t> on UCx target </a:t>
                      </a:r>
                      <a:r>
                        <a:rPr lang="en-US" sz="1600" b="1" baseline="0" dirty="0" smtClean="0"/>
                        <a:t>(5</a:t>
                      </a:r>
                      <a:r>
                        <a:rPr lang="en-US" sz="1600" b="1" dirty="0" smtClean="0"/>
                        <a:t> 10</a:t>
                      </a:r>
                      <a:r>
                        <a:rPr lang="en-US" sz="1600" b="1" baseline="30000" dirty="0" smtClean="0"/>
                        <a:t>11 </a:t>
                      </a:r>
                      <a:r>
                        <a:rPr lang="en-US" sz="1600" b="1" dirty="0" smtClean="0"/>
                        <a:t>f/s, n-rich beams)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No </a:t>
                      </a:r>
                      <a:r>
                        <a:rPr lang="en-US" sz="1600" dirty="0" err="1" smtClean="0"/>
                        <a:t>reacc</a:t>
                      </a:r>
                      <a:r>
                        <a:rPr lang="en-US" sz="1600" dirty="0" smtClean="0"/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CRC Louvain-la-</a:t>
                      </a:r>
                      <a:r>
                        <a:rPr lang="en-US" sz="1600" dirty="0" err="1" smtClean="0"/>
                        <a:t>Neuve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Be,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Ne, 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</a:t>
                      </a:r>
                      <a:r>
                        <a:rPr lang="en-US" sz="1600" baseline="0" dirty="0" smtClean="0"/>
                        <a:t> - 10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CYCLONE110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EXCYT </a:t>
                      </a:r>
                      <a:r>
                        <a:rPr lang="en-US" sz="1600" dirty="0" err="1" smtClean="0"/>
                        <a:t>LNS_Catania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it-IT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8, 9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Li,</a:t>
                      </a:r>
                      <a:r>
                        <a:rPr lang="it-IT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it-IT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20, 21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Na</a:t>
                      </a:r>
                      <a:r>
                        <a:rPr lang="it-IT" sz="1600" b="0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2 - 7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TANDEM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SPIRAL_1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GANIL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HI fragmentation  on graphite, 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about 50 beams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2 -</a:t>
                      </a:r>
                      <a:r>
                        <a:rPr lang="en-US" sz="1600" b="1" baseline="0" dirty="0" smtClean="0"/>
                        <a:t> 20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CIME _cyclotron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ISOLDE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1.4GeV proton induced </a:t>
                      </a:r>
                      <a:r>
                        <a:rPr lang="en-US" sz="1600" b="1" baseline="0" dirty="0" smtClean="0"/>
                        <a:t>spallation Fission. </a:t>
                      </a:r>
                      <a:endParaRPr lang="en-US" sz="1600" b="1" dirty="0" smtClean="0"/>
                    </a:p>
                    <a:p>
                      <a:r>
                        <a:rPr lang="en-US" sz="1600" b="1" dirty="0" smtClean="0"/>
                        <a:t>(</a:t>
                      </a:r>
                      <a:r>
                        <a:rPr lang="en-US" sz="1600" b="1" dirty="0" err="1" smtClean="0"/>
                        <a:t>UCx</a:t>
                      </a:r>
                      <a:r>
                        <a:rPr lang="en-US" sz="1600" b="1" dirty="0" smtClean="0"/>
                        <a:t> target, 4 10</a:t>
                      </a:r>
                      <a:r>
                        <a:rPr lang="en-US" sz="1600" b="1" baseline="30000" dirty="0" smtClean="0"/>
                        <a:t>12 </a:t>
                      </a:r>
                      <a:r>
                        <a:rPr lang="en-US" sz="1600" b="1" dirty="0" smtClean="0"/>
                        <a:t>f/s, neutron-rich beams)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2 - 3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REX_linac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76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2225" y="923925"/>
            <a:ext cx="1619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1400" u="sng">
                <a:solidFill>
                  <a:srgbClr val="FF3300"/>
                </a:solidFill>
              </a:rPr>
              <a:t>International</a:t>
            </a:r>
            <a:r>
              <a:rPr lang="it-IT" sz="1600" u="sng">
                <a:solidFill>
                  <a:srgbClr val="FF3300"/>
                </a:solidFill>
              </a:rPr>
              <a:t> </a:t>
            </a:r>
          </a:p>
          <a:p>
            <a:pPr algn="ctr" eaLnBrk="1" hangingPunct="1"/>
            <a:r>
              <a:rPr lang="it-IT" sz="1400" u="sng">
                <a:solidFill>
                  <a:srgbClr val="FF3300"/>
                </a:solidFill>
              </a:rPr>
              <a:t>collaborations</a:t>
            </a:r>
            <a:r>
              <a:rPr lang="it-IT" sz="1600" u="sng">
                <a:solidFill>
                  <a:srgbClr val="FF3300"/>
                </a:solidFill>
              </a:rPr>
              <a:t>:</a:t>
            </a:r>
          </a:p>
          <a:p>
            <a:pPr eaLnBrk="1" hangingPunct="1"/>
            <a:r>
              <a:rPr lang="it-IT" sz="1400"/>
              <a:t>Italy</a:t>
            </a:r>
          </a:p>
          <a:p>
            <a:pPr eaLnBrk="1" hangingPunct="1"/>
            <a:r>
              <a:rPr lang="it-IT" sz="1400"/>
              <a:t>Bulgaria</a:t>
            </a:r>
          </a:p>
          <a:p>
            <a:pPr eaLnBrk="1" hangingPunct="1"/>
            <a:r>
              <a:rPr lang="it-IT" sz="1400"/>
              <a:t>Hungary</a:t>
            </a:r>
          </a:p>
          <a:p>
            <a:pPr eaLnBrk="1" hangingPunct="1"/>
            <a:r>
              <a:rPr lang="it-IT" sz="1400"/>
              <a:t>France</a:t>
            </a:r>
          </a:p>
          <a:p>
            <a:pPr eaLnBrk="1" hangingPunct="1"/>
            <a:r>
              <a:rPr lang="it-IT" sz="1400"/>
              <a:t>Poland</a:t>
            </a:r>
          </a:p>
          <a:p>
            <a:pPr eaLnBrk="1" hangingPunct="1"/>
            <a:r>
              <a:rPr lang="it-IT" sz="1400"/>
              <a:t>Spain</a:t>
            </a:r>
          </a:p>
          <a:p>
            <a:pPr eaLnBrk="1" hangingPunct="1"/>
            <a:r>
              <a:rPr lang="it-IT" sz="1400"/>
              <a:t>Great Britain</a:t>
            </a:r>
          </a:p>
          <a:p>
            <a:pPr eaLnBrk="1" hangingPunct="1"/>
            <a:r>
              <a:rPr lang="it-IT" sz="1400"/>
              <a:t>Turkey</a:t>
            </a:r>
          </a:p>
          <a:p>
            <a:pPr eaLnBrk="1" hangingPunct="1"/>
            <a:r>
              <a:rPr lang="it-IT" sz="1400"/>
              <a:t>USA</a:t>
            </a:r>
          </a:p>
          <a:p>
            <a:pPr eaLnBrk="1" hangingPunct="1"/>
            <a:r>
              <a:rPr lang="it-IT" sz="1400"/>
              <a:t>Slovakia</a:t>
            </a:r>
          </a:p>
          <a:p>
            <a:pPr eaLnBrk="1" hangingPunct="1"/>
            <a:r>
              <a:rPr lang="it-IT" sz="1400"/>
              <a:t>Romania</a:t>
            </a:r>
          </a:p>
          <a:p>
            <a:pPr eaLnBrk="1" hangingPunct="1"/>
            <a:r>
              <a:rPr lang="it-IT" sz="1400"/>
              <a:t>Croazia</a:t>
            </a:r>
          </a:p>
          <a:p>
            <a:pPr eaLnBrk="1" hangingPunct="1"/>
            <a:r>
              <a:rPr lang="it-IT" sz="1400"/>
              <a:t>Russia</a:t>
            </a:r>
          </a:p>
          <a:p>
            <a:pPr eaLnBrk="1" hangingPunct="1"/>
            <a:r>
              <a:rPr lang="it-IT" sz="1400"/>
              <a:t>India</a:t>
            </a:r>
          </a:p>
          <a:p>
            <a:pPr eaLnBrk="1" hangingPunct="1"/>
            <a:r>
              <a:rPr lang="it-IT" sz="1400"/>
              <a:t>Germany</a:t>
            </a:r>
          </a:p>
          <a:p>
            <a:pPr eaLnBrk="1" hangingPunct="1"/>
            <a:r>
              <a:rPr lang="it-IT" sz="1400"/>
              <a:t>Canada</a:t>
            </a:r>
            <a:endParaRPr lang="it-IT" sz="1600"/>
          </a:p>
        </p:txBody>
      </p:sp>
      <p:sp>
        <p:nvSpPr>
          <p:cNvPr id="70664" name="Text Box 11"/>
          <p:cNvSpPr txBox="1">
            <a:spLocks noChangeArrowheads="1"/>
          </p:cNvSpPr>
          <p:nvPr/>
        </p:nvSpPr>
        <p:spPr bwMode="auto">
          <a:xfrm>
            <a:off x="126947" y="5350073"/>
            <a:ext cx="3498850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Definition of First Day Experiments: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/>
              <a:t>Scientific priorities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/>
              <a:t>Instrumentation development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/>
              <a:t>RIB production</a:t>
            </a:r>
          </a:p>
        </p:txBody>
      </p:sp>
      <p:sp>
        <p:nvSpPr>
          <p:cNvPr id="15376" name="TextBox 1"/>
          <p:cNvSpPr txBox="1">
            <a:spLocks noChangeArrowheads="1"/>
          </p:cNvSpPr>
          <p:nvPr/>
        </p:nvSpPr>
        <p:spPr bwMode="auto">
          <a:xfrm>
            <a:off x="2255838" y="115888"/>
            <a:ext cx="334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2400" b="1"/>
              <a:t>Letters of Intent for SPES</a:t>
            </a:r>
          </a:p>
        </p:txBody>
      </p:sp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1620043" y="548680"/>
            <a:ext cx="52562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cs typeface="+mn-cs"/>
              </a:rPr>
              <a:t>SPES2010 Workshop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+mn-cs"/>
              </a:rPr>
              <a:t>(LNL- November 15</a:t>
            </a:r>
            <a:r>
              <a:rPr lang="en-US" sz="1600" baseline="30000" dirty="0">
                <a:latin typeface="+mn-lt"/>
                <a:cs typeface="+mn-cs"/>
              </a:rPr>
              <a:t>th</a:t>
            </a:r>
            <a:r>
              <a:rPr lang="en-US" sz="1600" dirty="0">
                <a:latin typeface="+mn-lt"/>
                <a:cs typeface="+mn-cs"/>
              </a:rPr>
              <a:t>-17</a:t>
            </a:r>
            <a:r>
              <a:rPr lang="en-US" sz="1600" baseline="30000" dirty="0">
                <a:latin typeface="+mn-lt"/>
                <a:cs typeface="+mn-cs"/>
              </a:rPr>
              <a:t>th</a:t>
            </a:r>
            <a:r>
              <a:rPr lang="en-US" sz="1600" dirty="0">
                <a:latin typeface="+mn-lt"/>
                <a:cs typeface="+mn-cs"/>
              </a:rPr>
              <a:t>, 2010)</a:t>
            </a:r>
            <a:endParaRPr lang="it-IT" sz="16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hlink"/>
                </a:solidFill>
                <a:latin typeface="+mn-lt"/>
                <a:cs typeface="+mn-cs"/>
              </a:rPr>
              <a:t>24 LoI’s for reaccelerated exotic beams</a:t>
            </a:r>
            <a:endParaRPr lang="it-IT" dirty="0">
              <a:solidFill>
                <a:schemeClr val="hlink"/>
              </a:solidFill>
              <a:latin typeface="+mn-lt"/>
              <a:cs typeface="+mn-cs"/>
            </a:endParaRPr>
          </a:p>
        </p:txBody>
      </p:sp>
      <p:pic>
        <p:nvPicPr>
          <p:cNvPr id="15378" name="Picture 2" descr="http://indico.cern.ch/conferenceDisplay.py/getPic?picId=3&amp;confId=613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" y="227669"/>
            <a:ext cx="1414633" cy="40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32984631"/>
              </p:ext>
            </p:extLst>
          </p:nvPr>
        </p:nvGraphicFramePr>
        <p:xfrm>
          <a:off x="1152611" y="2890044"/>
          <a:ext cx="4572000" cy="260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/>
          <p:cNvSpPr/>
          <p:nvPr/>
        </p:nvSpPr>
        <p:spPr>
          <a:xfrm>
            <a:off x="1309805" y="137049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Transfer </a:t>
            </a:r>
            <a:r>
              <a:rPr lang="it-IT" dirty="0"/>
              <a:t>reactions with RIBs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Coulomb </a:t>
            </a:r>
            <a:r>
              <a:rPr lang="it-IT" dirty="0"/>
              <a:t>excitation with RIBs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Collective </a:t>
            </a:r>
            <a:r>
              <a:rPr lang="it-IT" dirty="0"/>
              <a:t>excitations of exotic nuclei (DDR, Pygmy resonances)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Effects </a:t>
            </a:r>
            <a:r>
              <a:rPr lang="it-IT" dirty="0"/>
              <a:t>of isospin in neutron-rich nuclei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Fusion-evaporation </a:t>
            </a:r>
            <a:r>
              <a:rPr lang="it-IT" dirty="0"/>
              <a:t>reactions with RIBs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949" y="6550223"/>
            <a:ext cx="2016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/>
              <a:t>http://web2.infn.it/spes/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27715" y="138112"/>
            <a:ext cx="2060710" cy="1626410"/>
            <a:chOff x="6327715" y="138112"/>
            <a:chExt cx="2060710" cy="1626410"/>
          </a:xfrm>
        </p:grpSpPr>
        <p:pic>
          <p:nvPicPr>
            <p:cNvPr id="15362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15" y="138112"/>
              <a:ext cx="2060710" cy="162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423637" y="138112"/>
              <a:ext cx="92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PRISMA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13829" y="1615755"/>
            <a:ext cx="2451167" cy="1542031"/>
            <a:chOff x="5706988" y="1684444"/>
            <a:chExt cx="2451167" cy="1542031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5890117" y="1684444"/>
              <a:ext cx="2268038" cy="1542031"/>
              <a:chOff x="865313" y="4414849"/>
              <a:chExt cx="3168351" cy="2154151"/>
            </a:xfrm>
          </p:grpSpPr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9" r="7575"/>
              <a:stretch/>
            </p:blipFill>
            <p:spPr bwMode="auto">
              <a:xfrm>
                <a:off x="865313" y="4414849"/>
                <a:ext cx="3168351" cy="2154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35000"/>
                        </a14:imgEffect>
                        <a14:imgEffect>
                          <a14:brightnessContrast bright="31000" contrast="-2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3013" y="4785273"/>
                <a:ext cx="522613" cy="7066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706988" y="2420888"/>
              <a:ext cx="977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GALILEO</a:t>
              </a:r>
              <a:endParaRPr lang="it-IT" dirty="0"/>
            </a:p>
          </p:txBody>
        </p:sp>
      </p:grp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648563" y="6327085"/>
            <a:ext cx="301785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100" dirty="0" smtClean="0">
                <a:sym typeface="Wingdings" pitchFamily="2" charset="2"/>
              </a:rPr>
              <a:t>*SPES-SPIRAL2 or european collaboration </a:t>
            </a:r>
          </a:p>
          <a:p>
            <a:r>
              <a:rPr lang="it-IT" sz="1200" dirty="0" smtClean="0">
                <a:solidFill>
                  <a:schemeClr val="hlink"/>
                </a:solidFill>
              </a:rPr>
              <a:t>** </a:t>
            </a:r>
            <a:r>
              <a:rPr lang="it-IT" sz="1100" dirty="0">
                <a:solidFill>
                  <a:schemeClr val="hlink"/>
                </a:solidFill>
              </a:rPr>
              <a:t>part of Chimera installed at SPES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62416" y="5613104"/>
            <a:ext cx="1445888" cy="1019175"/>
            <a:chOff x="5862416" y="5613104"/>
            <a:chExt cx="1445888" cy="1019175"/>
          </a:xfrm>
        </p:grpSpPr>
        <p:pic>
          <p:nvPicPr>
            <p:cNvPr id="15374" name="Picture 2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416" y="5613104"/>
              <a:ext cx="1419225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543158" y="6122691"/>
              <a:ext cx="765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*Fazia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97524" y="4366989"/>
            <a:ext cx="1311046" cy="1178371"/>
            <a:chOff x="5597524" y="4366989"/>
            <a:chExt cx="1311046" cy="1178371"/>
          </a:xfrm>
        </p:grpSpPr>
        <p:pic>
          <p:nvPicPr>
            <p:cNvPr id="15369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524" y="4366989"/>
              <a:ext cx="1283001" cy="1178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600199" y="4584990"/>
              <a:ext cx="130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**CHIMERA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2972" y="4637881"/>
            <a:ext cx="789509" cy="863600"/>
            <a:chOff x="7182972" y="4637881"/>
            <a:chExt cx="789509" cy="863600"/>
          </a:xfrm>
        </p:grpSpPr>
        <p:pic>
          <p:nvPicPr>
            <p:cNvPr id="15372" name="Picture 2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972" y="4637881"/>
              <a:ext cx="747713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183547" y="4885015"/>
              <a:ext cx="788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TRACE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423636" y="5533749"/>
            <a:ext cx="1396835" cy="1046344"/>
            <a:chOff x="7423636" y="5533749"/>
            <a:chExt cx="1396835" cy="1046344"/>
          </a:xfrm>
        </p:grpSpPr>
        <p:pic>
          <p:nvPicPr>
            <p:cNvPr id="15371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636" y="5533749"/>
              <a:ext cx="1396835" cy="104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578014" y="6191504"/>
              <a:ext cx="110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GARFIELD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92041" y="3304771"/>
            <a:ext cx="833690" cy="1059897"/>
            <a:chOff x="8265959" y="4473852"/>
            <a:chExt cx="833690" cy="1059897"/>
          </a:xfrm>
        </p:grpSpPr>
        <p:pic>
          <p:nvPicPr>
            <p:cNvPr id="15373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6762" y="4473852"/>
              <a:ext cx="690562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8265959" y="5164417"/>
              <a:ext cx="833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*NEDA</a:t>
              </a:r>
              <a:endParaRPr lang="it-IT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41475" y="3419708"/>
            <a:ext cx="185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Requested beams</a:t>
            </a:r>
            <a:endParaRPr lang="it-IT" dirty="0"/>
          </a:p>
        </p:txBody>
      </p:sp>
      <p:grpSp>
        <p:nvGrpSpPr>
          <p:cNvPr id="30" name="Group 29"/>
          <p:cNvGrpSpPr/>
          <p:nvPr/>
        </p:nvGrpSpPr>
        <p:grpSpPr>
          <a:xfrm>
            <a:off x="8072131" y="1900858"/>
            <a:ext cx="1063625" cy="1292642"/>
            <a:chOff x="8072131" y="1900858"/>
            <a:chExt cx="1063625" cy="1292642"/>
          </a:xfrm>
        </p:grpSpPr>
        <p:pic>
          <p:nvPicPr>
            <p:cNvPr id="50191" name="Picture 15"/>
            <p:cNvPicPr>
              <a:picLocks noChangeAspect="1" noChangeArrowheads="1"/>
            </p:cNvPicPr>
            <p:nvPr/>
          </p:nvPicPr>
          <p:blipFill>
            <a:blip r:embed="rId14">
              <a:lum bright="12000"/>
            </a:blip>
            <a:srcRect b="7262"/>
            <a:stretch>
              <a:fillRect/>
            </a:stretch>
          </p:blipFill>
          <p:spPr bwMode="auto">
            <a:xfrm>
              <a:off x="8072131" y="1900858"/>
              <a:ext cx="1063625" cy="12239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8201845" y="2824168"/>
              <a:ext cx="919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*AGATA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4660" y="3846416"/>
            <a:ext cx="1281112" cy="1111250"/>
            <a:chOff x="5706988" y="3157786"/>
            <a:chExt cx="1281112" cy="1111250"/>
          </a:xfrm>
        </p:grpSpPr>
        <p:pic>
          <p:nvPicPr>
            <p:cNvPr id="15370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988" y="3157786"/>
              <a:ext cx="1281112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67331" y="3340349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RIPEN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176" name="Group 50175"/>
          <p:cNvGrpSpPr/>
          <p:nvPr/>
        </p:nvGrpSpPr>
        <p:grpSpPr>
          <a:xfrm>
            <a:off x="7032073" y="2915739"/>
            <a:ext cx="1169772" cy="1079597"/>
            <a:chOff x="7032073" y="2915739"/>
            <a:chExt cx="1169772" cy="1079597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073" y="2915739"/>
              <a:ext cx="1169772" cy="1079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358070" y="3346601"/>
              <a:ext cx="823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*PARIS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98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12052</TotalTime>
  <Words>2430</Words>
  <Application>Microsoft Office PowerPoint</Application>
  <PresentationFormat>Presentazione su schermo (4:3)</PresentationFormat>
  <Paragraphs>792</Paragraphs>
  <Slides>30</Slides>
  <Notes>21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33" baseType="lpstr">
      <vt:lpstr>Office Theme</vt:lpstr>
      <vt:lpstr>Graph</vt:lpstr>
      <vt:lpstr>Chart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ISOL Roadmap in EUROPE</vt:lpstr>
      <vt:lpstr>Presentazione standard di PowerPoint</vt:lpstr>
      <vt:lpstr>Presentazione standard di PowerPoint</vt:lpstr>
      <vt:lpstr>SPES Facility Layout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NEW RFQ injector for ALPI</vt:lpstr>
      <vt:lpstr>Presentazione standard di PowerPoint</vt:lpstr>
      <vt:lpstr>Upgraded ALPI layout</vt:lpstr>
      <vt:lpstr>70 MeV p Cyclotron</vt:lpstr>
      <vt:lpstr>Cyclotron Schedule (2013-2014)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utente</dc:creator>
  <cp:lastModifiedBy>tecno</cp:lastModifiedBy>
  <cp:revision>197</cp:revision>
  <dcterms:created xsi:type="dcterms:W3CDTF">2013-05-20T16:05:02Z</dcterms:created>
  <dcterms:modified xsi:type="dcterms:W3CDTF">2013-06-06T11:18:27Z</dcterms:modified>
</cp:coreProperties>
</file>