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6" r:id="rId2"/>
  </p:sldMasterIdLst>
  <p:notesMasterIdLst>
    <p:notesMasterId r:id="rId30"/>
  </p:notesMasterIdLst>
  <p:handoutMasterIdLst>
    <p:handoutMasterId r:id="rId31"/>
  </p:handoutMasterIdLst>
  <p:sldIdLst>
    <p:sldId id="492" r:id="rId3"/>
    <p:sldId id="588" r:id="rId4"/>
    <p:sldId id="531" r:id="rId5"/>
    <p:sldId id="494" r:id="rId6"/>
    <p:sldId id="452" r:id="rId7"/>
    <p:sldId id="564" r:id="rId8"/>
    <p:sldId id="598" r:id="rId9"/>
    <p:sldId id="533" r:id="rId10"/>
    <p:sldId id="600" r:id="rId11"/>
    <p:sldId id="455" r:id="rId12"/>
    <p:sldId id="606" r:id="rId13"/>
    <p:sldId id="602" r:id="rId14"/>
    <p:sldId id="526" r:id="rId15"/>
    <p:sldId id="461" r:id="rId16"/>
    <p:sldId id="540" r:id="rId17"/>
    <p:sldId id="506" r:id="rId18"/>
    <p:sldId id="585" r:id="rId19"/>
    <p:sldId id="601" r:id="rId20"/>
    <p:sldId id="593" r:id="rId21"/>
    <p:sldId id="594" r:id="rId22"/>
    <p:sldId id="604" r:id="rId23"/>
    <p:sldId id="605" r:id="rId24"/>
    <p:sldId id="603" r:id="rId25"/>
    <p:sldId id="596" r:id="rId26"/>
    <p:sldId id="597" r:id="rId27"/>
    <p:sldId id="470" r:id="rId28"/>
    <p:sldId id="305" r:id="rId29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ECFF"/>
    <a:srgbClr val="EAF4FA"/>
    <a:srgbClr val="0000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094" autoAdjust="0"/>
    <p:restoredTop sz="98805" autoAdjust="0"/>
  </p:normalViewPr>
  <p:slideViewPr>
    <p:cSldViewPr>
      <p:cViewPr varScale="1">
        <p:scale>
          <a:sx n="62" d="100"/>
          <a:sy n="62" d="100"/>
        </p:scale>
        <p:origin x="-16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06/06/2013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6/6/2013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06/06/2013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836" indent="-285321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286" indent="-228257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7800" indent="-228257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314" indent="-228257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943CD77-B902-4BCC-9B67-415A014512A3}" type="slidenum">
              <a:rPr lang="de-DE" smtClean="0"/>
              <a:pPr eaLnBrk="1" hangingPunct="1"/>
              <a:t>21</a:t>
            </a:fld>
            <a:endParaRPr lang="de-DE" smtClean="0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49476" y="9410145"/>
            <a:ext cx="2943438" cy="49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47" tIns="45824" rIns="91647" bIns="45824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7210821-FDCE-42B8-8CCA-41F582F9C91B}" type="slidenum">
              <a:rPr lang="de-DE" sz="1200"/>
              <a:pPr algn="r" eaLnBrk="1" hangingPunct="1"/>
              <a:t>21</a:t>
            </a:fld>
            <a:endParaRPr lang="de-DE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4587" cy="3716337"/>
          </a:xfrm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785F62-942A-4C82-B0DC-1B5C58C5F23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D779BD4-0E18-4E7A-8C01-58581771DE31}" type="slidenum">
              <a:rPr lang="en-GB">
                <a:latin typeface="Times New Roman" pitchFamily="18" charset="0"/>
              </a:rPr>
              <a:pPr>
                <a:defRPr/>
              </a:pPr>
              <a:t>27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/>
              <a:pPr/>
              <a:t>06/06/2013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/>
              <a:pPr/>
              <a:t>6</a:t>
            </a:fld>
            <a:endParaRPr lang="en-GB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918"/>
            <a:ext cx="5435600" cy="445721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06/06/2013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3DC5E9-C8D6-4770-BECE-48545EA61D48}" type="slidenum">
              <a:rPr lang="de-DE" sz="1200">
                <a:latin typeface="+mn-lt"/>
                <a:ea typeface="MS PGothic" pitchFamily="34" charset="-128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de-DE" sz="1200">
              <a:latin typeface="+mn-lt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mtClean="0"/>
          </a:p>
        </p:txBody>
      </p:sp>
      <p:sp>
        <p:nvSpPr>
          <p:cNvPr id="208900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2F89988-C379-460D-9203-3EDA06E98D35}" type="slidenum">
              <a:rPr lang="de-DE" sz="1200">
                <a:latin typeface="Calibri" pitchFamily="34" charset="0"/>
                <a:ea typeface="ＭＳ Ｐゴシック" pitchFamily="34" charset="-128"/>
              </a:rPr>
              <a:pPr algn="r" eaLnBrk="1" hangingPunct="1"/>
              <a:t>13</a:t>
            </a:fld>
            <a:endParaRPr lang="de-DE" sz="120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ADDBCC7-0269-4A9B-BB18-6546808601C1}" type="slidenum">
              <a:rPr lang="de-DE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1" hangingPunct="1"/>
              <a:t>14</a:t>
            </a:fld>
            <a:endParaRPr lang="de-DE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5513" y="742950"/>
            <a:ext cx="4948237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5350"/>
            <a:ext cx="5437173" cy="4459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06/06/2013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4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EC7D5-900E-445B-9D34-E7127E1CA8F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8CA39-62D2-4E46-A75E-7196251A636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3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6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400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6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400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1" r:id="rId2"/>
    <p:sldLayoutId id="2147483759" r:id="rId3"/>
    <p:sldLayoutId id="2147483760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5" r:id="rId16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36.jpe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b="1" dirty="0" smtClean="0"/>
              <a:t>F</a:t>
            </a:r>
            <a:r>
              <a:rPr lang="en-GB" dirty="0" smtClean="0"/>
              <a:t>acility for </a:t>
            </a:r>
            <a:r>
              <a:rPr lang="en-GB" b="1" dirty="0" smtClean="0"/>
              <a:t>A</a:t>
            </a:r>
            <a:r>
              <a:rPr lang="en-GB" dirty="0" smtClean="0"/>
              <a:t>ntiproton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b="1" dirty="0" smtClean="0"/>
              <a:t>I</a:t>
            </a:r>
            <a:r>
              <a:rPr lang="en-GB" dirty="0" smtClean="0"/>
              <a:t>on </a:t>
            </a:r>
            <a:r>
              <a:rPr lang="en-GB" b="1" dirty="0" smtClean="0"/>
              <a:t>R</a:t>
            </a:r>
            <a:r>
              <a:rPr lang="en-GB" dirty="0" smtClean="0"/>
              <a:t>esearch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Günther Rosner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FAIR, INPC2013, Florence, 6/6/13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FBBCA-3B44-4B0E-B967-6FA66189A6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55" y="3023955"/>
            <a:ext cx="1817290" cy="14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81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mtClean="0"/>
              <a:t>NUSTAR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5D173-75CF-445C-9534-B2E1EF3D747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9" name="Picture 8" descr="krucken 4.pdf - Foxit Reader - [krucken 4.pdf]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8614" r="8203" b="4139"/>
          <a:stretch/>
        </p:blipFill>
        <p:spPr>
          <a:xfrm>
            <a:off x="971600" y="953725"/>
            <a:ext cx="7290810" cy="54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6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8" y="8620"/>
            <a:ext cx="4235574" cy="928688"/>
          </a:xfrm>
        </p:spPr>
        <p:txBody>
          <a:bodyPr>
            <a:normAutofit/>
          </a:bodyPr>
          <a:lstStyle/>
          <a:p>
            <a:r>
              <a:rPr lang="en-GB" dirty="0" err="1" smtClean="0"/>
              <a:t>NuSTAR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11</a:t>
            </a:fld>
            <a:endParaRPr lang="en-GB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26770" y="593685"/>
            <a:ext cx="3455723" cy="5490610"/>
            <a:chOff x="8407855" y="3166016"/>
            <a:chExt cx="1722334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407855" y="3166016"/>
              <a:ext cx="1722334" cy="3356211"/>
            </a:xfrm>
            <a:prstGeom prst="wedgeRoundRectCallout">
              <a:avLst>
                <a:gd name="adj1" fmla="val -86195"/>
                <a:gd name="adj2" fmla="val 17478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/>
            </a:blip>
            <a:srcRect l="1772" t="9733" r="1561" b="16251"/>
            <a:stretch/>
          </p:blipFill>
          <p:spPr bwMode="auto">
            <a:xfrm rot="5400000">
              <a:off x="7629097" y="4197615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9172723" y="4475875"/>
              <a:ext cx="912604" cy="1772621"/>
              <a:chOff x="9172723" y="4475875"/>
              <a:chExt cx="912604" cy="177262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9172723" y="6022737"/>
                <a:ext cx="611347" cy="225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37494" y="4475875"/>
                <a:ext cx="847833" cy="244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sp>
        <p:nvSpPr>
          <p:cNvPr id="14" name="Text Box 71"/>
          <p:cNvSpPr txBox="1">
            <a:spLocks noChangeArrowheads="1"/>
          </p:cNvSpPr>
          <p:nvPr/>
        </p:nvSpPr>
        <p:spPr bwMode="auto">
          <a:xfrm>
            <a:off x="26495" y="5544235"/>
            <a:ext cx="5486438" cy="83099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1600" b="1" dirty="0" err="1">
                <a:solidFill>
                  <a:schemeClr val="accent4"/>
                </a:solidFill>
                <a:latin typeface="+mn-lt"/>
              </a:rPr>
              <a:t>Secondary</a:t>
            </a:r>
            <a:r>
              <a:rPr lang="de-DE" sz="16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4"/>
                </a:solidFill>
                <a:latin typeface="+mn-lt"/>
              </a:rPr>
              <a:t>: </a:t>
            </a:r>
            <a:endParaRPr lang="de-DE" sz="1600" b="1" dirty="0">
              <a:solidFill>
                <a:schemeClr val="accent4"/>
              </a:solidFill>
              <a:latin typeface="+mn-lt"/>
            </a:endParaRPr>
          </a:p>
          <a:p>
            <a:pPr marL="269875" indent="-269875">
              <a:buFont typeface="Wingdings" pitchFamily="2" charset="2"/>
              <a:buChar char="Ø"/>
            </a:pP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Broad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range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of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radioactive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ion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>
                <a:solidFill>
                  <a:schemeClr val="accent4"/>
                </a:solidFill>
              </a:rPr>
              <a:t>≤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2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/u</a:t>
            </a:r>
            <a:endParaRPr lang="de-DE" sz="1400" dirty="0">
              <a:solidFill>
                <a:schemeClr val="accent4"/>
              </a:solidFill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RI-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Intensities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up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to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10 000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over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present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1353403" y="2708920"/>
            <a:ext cx="3983682" cy="30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26495" y="1043735"/>
            <a:ext cx="4190571" cy="1692771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accent3"/>
                </a:solidFill>
                <a:latin typeface="+mn-lt"/>
              </a:rPr>
              <a:t>Primary 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HI </a:t>
            </a:r>
            <a:r>
              <a:rPr lang="de-DE" sz="1600" b="1" dirty="0" err="1" smtClean="0">
                <a:solidFill>
                  <a:schemeClr val="accent3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:</a:t>
            </a:r>
            <a:endParaRPr lang="de-DE" sz="1600" b="1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 smtClean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12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28+: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 5x10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11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endParaRPr lang="de-DE" sz="8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 – 45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92+: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35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400" dirty="0">
              <a:latin typeface="+mn-lt"/>
            </a:endParaRPr>
          </a:p>
          <a:p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100 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x 1000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times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current</a:t>
            </a: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intensity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739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53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APPA: Parity-Violation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022579" y="3206363"/>
            <a:ext cx="4094162" cy="1806813"/>
            <a:chOff x="5022579" y="3206363"/>
            <a:chExt cx="4094162" cy="1806813"/>
          </a:xfrm>
        </p:grpSpPr>
        <p:graphicFrame>
          <p:nvGraphicFramePr>
            <p:cNvPr id="1537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6159551"/>
                </p:ext>
              </p:extLst>
            </p:nvPr>
          </p:nvGraphicFramePr>
          <p:xfrm>
            <a:off x="5076056" y="4005064"/>
            <a:ext cx="3716587" cy="1008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0" name="Equation" r:id="rId4" imgW="2031840" imgH="545760" progId="Equation.3">
                    <p:embed/>
                  </p:oleObj>
                </mc:Choice>
                <mc:Fallback>
                  <p:oleObj name="Equation" r:id="rId4" imgW="203184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4005064"/>
                          <a:ext cx="3716587" cy="10081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0" name="Text Box 185"/>
            <p:cNvSpPr txBox="1">
              <a:spLocks noChangeArrowheads="1"/>
            </p:cNvSpPr>
            <p:nvPr/>
          </p:nvSpPr>
          <p:spPr bwMode="auto">
            <a:xfrm>
              <a:off x="5022579" y="3206363"/>
              <a:ext cx="40941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1413"/>
                </a:spcAft>
                <a:buSzPct val="85000"/>
                <a:tabLst>
                  <a:tab pos="5205413" algn="l"/>
                </a:tabLst>
                <a:defRPr/>
              </a:pPr>
              <a:r>
                <a:rPr lang="en-US" sz="2000" kern="0" dirty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Mixing </a:t>
              </a:r>
              <a:r>
                <a:rPr lang="en-US" sz="2000" kern="0" dirty="0" smtClean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coefficient for </a:t>
              </a:r>
              <a:r>
                <a:rPr lang="en-US" sz="2000" kern="0" dirty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states with opposite parities:</a:t>
              </a:r>
            </a:p>
          </p:txBody>
        </p:sp>
      </p:grpSp>
      <p:grpSp>
        <p:nvGrpSpPr>
          <p:cNvPr id="153717" name="Group 117"/>
          <p:cNvGrpSpPr>
            <a:grpSpLocks/>
          </p:cNvGrpSpPr>
          <p:nvPr/>
        </p:nvGrpSpPr>
        <p:grpSpPr bwMode="auto">
          <a:xfrm>
            <a:off x="186531" y="998730"/>
            <a:ext cx="4525963" cy="4484572"/>
            <a:chOff x="131" y="705"/>
            <a:chExt cx="2389" cy="2301"/>
          </a:xfrm>
        </p:grpSpPr>
        <p:pic>
          <p:nvPicPr>
            <p:cNvPr id="15371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" y="705"/>
              <a:ext cx="2389" cy="23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3719" name="Straight Connector 138"/>
            <p:cNvCxnSpPr>
              <a:cxnSpLocks noChangeShapeType="1"/>
            </p:cNvCxnSpPr>
            <p:nvPr/>
          </p:nvCxnSpPr>
          <p:spPr bwMode="auto">
            <a:xfrm>
              <a:off x="672" y="1686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20" name="Straight Connector 139"/>
            <p:cNvCxnSpPr>
              <a:cxnSpLocks noChangeShapeType="1"/>
            </p:cNvCxnSpPr>
            <p:nvPr/>
          </p:nvCxnSpPr>
          <p:spPr bwMode="auto">
            <a:xfrm>
              <a:off x="1716" y="1704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1" name="TextBox 140"/>
            <p:cNvSpPr txBox="1"/>
            <p:nvPr/>
          </p:nvSpPr>
          <p:spPr>
            <a:xfrm>
              <a:off x="516" y="750"/>
              <a:ext cx="1984" cy="1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Energy levels of </a:t>
              </a:r>
              <a:r>
                <a:rPr lang="en-US" sz="1600" b="1" kern="0" dirty="0" smtClean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He-like uranium</a:t>
              </a:r>
              <a:endParaRPr lang="en-US" sz="1600" b="1" kern="0" dirty="0">
                <a:solidFill>
                  <a:schemeClr val="accent5"/>
                </a:solidFill>
                <a:latin typeface="+mn-lt"/>
                <a:ea typeface="ＭＳ Ｐゴシック" pitchFamily="84" charset="-128"/>
              </a:endParaRPr>
            </a:p>
          </p:txBody>
        </p:sp>
        <p:sp>
          <p:nvSpPr>
            <p:cNvPr id="142" name="Oval 138"/>
            <p:cNvSpPr>
              <a:spLocks noChangeArrowheads="1"/>
            </p:cNvSpPr>
            <p:nvPr/>
          </p:nvSpPr>
          <p:spPr bwMode="auto">
            <a:xfrm>
              <a:off x="492" y="1530"/>
              <a:ext cx="1836" cy="324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 rot="18916427" flipH="1">
              <a:off x="1061" y="1421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4" name="Freeform 129"/>
            <p:cNvSpPr>
              <a:spLocks/>
            </p:cNvSpPr>
            <p:nvPr/>
          </p:nvSpPr>
          <p:spPr bwMode="auto">
            <a:xfrm rot="21448340" flipH="1">
              <a:off x="1487" y="1433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53725" name="Text Box 125"/>
            <p:cNvSpPr txBox="1">
              <a:spLocks noChangeArrowheads="1"/>
            </p:cNvSpPr>
            <p:nvPr/>
          </p:nvSpPr>
          <p:spPr bwMode="auto">
            <a:xfrm>
              <a:off x="856" y="1142"/>
              <a:ext cx="83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2000" dirty="0">
                  <a:solidFill>
                    <a:srgbClr val="FF0000"/>
                  </a:solidFill>
                  <a:latin typeface="Times New Roman" pitchFamily="18" charset="0"/>
                  <a:ea typeface="ＭＳ Ｐゴシック" pitchFamily="34" charset="-128"/>
                </a:rPr>
                <a:t>2E1 (PNC)</a:t>
              </a:r>
            </a:p>
          </p:txBody>
        </p:sp>
      </p:grpSp>
      <p:sp>
        <p:nvSpPr>
          <p:cNvPr id="155" name="Text Box 185"/>
          <p:cNvSpPr txBox="1">
            <a:spLocks noChangeArrowheads="1"/>
          </p:cNvSpPr>
          <p:nvPr/>
        </p:nvSpPr>
        <p:spPr bwMode="auto">
          <a:xfrm>
            <a:off x="0" y="5229200"/>
            <a:ext cx="502257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hangingPunct="1">
              <a:spcAft>
                <a:spcPts val="1413"/>
              </a:spcAft>
              <a:buSzPct val="85000"/>
            </a:pPr>
            <a:r>
              <a:rPr lang="en-US" sz="1800" dirty="0">
                <a:latin typeface="+mn-lt"/>
                <a:ea typeface="ＭＳ Ｐゴシック" pitchFamily="34" charset="-128"/>
              </a:rPr>
              <a:t>To “compete” with spontaneous decay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channels,  one needs </a:t>
            </a:r>
            <a:r>
              <a:rPr lang="en-US" sz="1800" dirty="0">
                <a:latin typeface="+mn-lt"/>
                <a:ea typeface="ＭＳ Ｐゴシック" pitchFamily="34" charset="-128"/>
              </a:rPr>
              <a:t>to induce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a two-photon </a:t>
            </a:r>
            <a:r>
              <a:rPr lang="en-US" sz="1800" dirty="0">
                <a:latin typeface="+mn-lt"/>
                <a:ea typeface="ＭＳ Ｐゴシック" pitchFamily="34" charset="-128"/>
              </a:rPr>
              <a:t>PNC transition by </a:t>
            </a:r>
            <a:r>
              <a:rPr lang="en-US" sz="1800" dirty="0" err="1" smtClean="0">
                <a:latin typeface="+mn-lt"/>
                <a:ea typeface="ＭＳ Ｐゴシック" pitchFamily="34" charset="-128"/>
              </a:rPr>
              <a:t>polarised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1800" dirty="0">
                <a:latin typeface="+mn-lt"/>
                <a:ea typeface="ＭＳ Ｐゴシック" pitchFamily="34" charset="-128"/>
              </a:rPr>
              <a:t>light with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intensity </a:t>
            </a:r>
            <a:r>
              <a:rPr lang="en-US" sz="1800" dirty="0">
                <a:latin typeface="+mn-lt"/>
                <a:ea typeface="ＭＳ Ｐゴシック" pitchFamily="34" charset="-128"/>
              </a:rPr>
              <a:t>10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20</a:t>
            </a:r>
            <a:r>
              <a:rPr lang="en-US" sz="1800" dirty="0">
                <a:latin typeface="+mn-lt"/>
                <a:ea typeface="ＭＳ Ｐゴシック" pitchFamily="34" charset="-128"/>
              </a:rPr>
              <a:t> W/cm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012160" y="980728"/>
            <a:ext cx="2016224" cy="2104238"/>
            <a:chOff x="7896" y="796358"/>
            <a:chExt cx="2496555" cy="2599806"/>
          </a:xfrm>
        </p:grpSpPr>
        <p:sp>
          <p:nvSpPr>
            <p:cNvPr id="200" name="Text Box 131"/>
            <p:cNvSpPr txBox="1">
              <a:spLocks noChangeArrowheads="1"/>
            </p:cNvSpPr>
            <p:nvPr/>
          </p:nvSpPr>
          <p:spPr bwMode="auto">
            <a:xfrm>
              <a:off x="1015899" y="796358"/>
              <a:ext cx="370699" cy="5766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spAutoFit/>
            </a:bodyPr>
            <a:lstStyle/>
            <a:p>
              <a:pPr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2800" kern="0" dirty="0">
                  <a:solidFill>
                    <a:srgbClr val="FF0000"/>
                  </a:solidFill>
                  <a:latin typeface="Symbol" pitchFamily="18" charset="2"/>
                  <a:ea typeface="ＭＳ Ｐゴシック" pitchFamily="84" charset="-128"/>
                </a:rPr>
                <a:t>g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7896" y="974292"/>
              <a:ext cx="2496555" cy="2421872"/>
              <a:chOff x="1935530" y="1148815"/>
              <a:chExt cx="2745533" cy="2908238"/>
            </a:xfrm>
          </p:grpSpPr>
          <p:grpSp>
            <p:nvGrpSpPr>
              <p:cNvPr id="153650" name="Group 133"/>
              <p:cNvGrpSpPr>
                <a:grpSpLocks/>
              </p:cNvGrpSpPr>
              <p:nvPr/>
            </p:nvGrpSpPr>
            <p:grpSpPr bwMode="auto">
              <a:xfrm>
                <a:off x="2693988" y="1738313"/>
                <a:ext cx="590550" cy="285750"/>
                <a:chOff x="810" y="1791"/>
                <a:chExt cx="350" cy="139"/>
              </a:xfrm>
            </p:grpSpPr>
            <p:sp>
              <p:nvSpPr>
                <p:cNvPr id="242" name="AutoShape 13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3" name="AutoShape 13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4" name="AutoShape 13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5" name="AutoShape 13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55" name="Group 138"/>
              <p:cNvGrpSpPr>
                <a:grpSpLocks/>
              </p:cNvGrpSpPr>
              <p:nvPr/>
            </p:nvGrpSpPr>
            <p:grpSpPr bwMode="auto">
              <a:xfrm>
                <a:off x="3246438" y="1735138"/>
                <a:ext cx="588962" cy="285750"/>
                <a:chOff x="810" y="1791"/>
                <a:chExt cx="350" cy="139"/>
              </a:xfrm>
            </p:grpSpPr>
            <p:sp>
              <p:nvSpPr>
                <p:cNvPr id="238" name="AutoShape 13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9" name="AutoShape 14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0" name="AutoShape 14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1" name="AutoShape 14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0" name="Group 133"/>
              <p:cNvGrpSpPr>
                <a:grpSpLocks/>
              </p:cNvGrpSpPr>
              <p:nvPr/>
            </p:nvGrpSpPr>
            <p:grpSpPr bwMode="auto">
              <a:xfrm>
                <a:off x="3813172" y="1262063"/>
                <a:ext cx="867889" cy="1232889"/>
                <a:chOff x="3971925" y="889000"/>
                <a:chExt cx="867151" cy="1233073"/>
              </a:xfrm>
            </p:grpSpPr>
            <p:sp>
              <p:nvSpPr>
                <p:cNvPr id="23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84669" y="889000"/>
                  <a:ext cx="554407" cy="1233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34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6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6" name="Group 148"/>
              <p:cNvGrpSpPr>
                <a:grpSpLocks/>
              </p:cNvGrpSpPr>
              <p:nvPr/>
            </p:nvGrpSpPr>
            <p:grpSpPr bwMode="auto">
              <a:xfrm flipH="1">
                <a:off x="2471738" y="1368425"/>
                <a:ext cx="255587" cy="962025"/>
                <a:chOff x="1624" y="1329"/>
                <a:chExt cx="248" cy="951"/>
              </a:xfrm>
            </p:grpSpPr>
            <p:sp>
              <p:nvSpPr>
                <p:cNvPr id="229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3"/>
                  <a:ext cx="243" cy="47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0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0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1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3"/>
                  <a:ext cx="183" cy="345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05" name="Text Box 154"/>
              <p:cNvSpPr txBox="1">
                <a:spLocks noChangeArrowheads="1"/>
              </p:cNvSpPr>
              <p:nvPr/>
            </p:nvSpPr>
            <p:spPr bwMode="auto">
              <a:xfrm>
                <a:off x="1935530" y="1148815"/>
                <a:ext cx="485028" cy="1232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 dirty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</p:txBody>
          </p:sp>
          <p:sp>
            <p:nvSpPr>
              <p:cNvPr id="206" name="Text Box 156"/>
              <p:cNvSpPr txBox="1">
                <a:spLocks noChangeArrowheads="1"/>
              </p:cNvSpPr>
              <p:nvPr/>
            </p:nvSpPr>
            <p:spPr bwMode="auto">
              <a:xfrm>
                <a:off x="3067051" y="2430811"/>
                <a:ext cx="414339" cy="7740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fontAlgn="auto" hangingPunct="0">
                  <a:lnSpc>
                    <a:spcPct val="109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r>
                  <a:rPr lang="en-GB" sz="3200" kern="0" dirty="0">
                    <a:solidFill>
                      <a:srgbClr val="008000"/>
                    </a:solidFill>
                    <a:latin typeface="Symbol" pitchFamily="18" charset="2"/>
                    <a:ea typeface="ＭＳ Ｐゴシック" pitchFamily="84" charset="-128"/>
                  </a:rPr>
                  <a:t>Z</a:t>
                </a:r>
              </a:p>
            </p:txBody>
          </p:sp>
          <p:grpSp>
            <p:nvGrpSpPr>
              <p:cNvPr id="153673" name="Group 158"/>
              <p:cNvGrpSpPr>
                <a:grpSpLocks/>
              </p:cNvGrpSpPr>
              <p:nvPr/>
            </p:nvGrpSpPr>
            <p:grpSpPr bwMode="auto">
              <a:xfrm>
                <a:off x="2713038" y="3255963"/>
                <a:ext cx="592137" cy="282575"/>
                <a:chOff x="810" y="1791"/>
                <a:chExt cx="350" cy="139"/>
              </a:xfrm>
            </p:grpSpPr>
            <p:sp>
              <p:nvSpPr>
                <p:cNvPr id="225" name="AutoShape 15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6" name="AutoShape 16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7" name="AutoShape 16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8" name="AutoShape 16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78" name="Group 163"/>
              <p:cNvGrpSpPr>
                <a:grpSpLocks/>
              </p:cNvGrpSpPr>
              <p:nvPr/>
            </p:nvGrpSpPr>
            <p:grpSpPr bwMode="auto">
              <a:xfrm>
                <a:off x="3259138" y="3263900"/>
                <a:ext cx="588962" cy="285750"/>
                <a:chOff x="810" y="1791"/>
                <a:chExt cx="350" cy="139"/>
              </a:xfrm>
            </p:grpSpPr>
            <p:sp>
              <p:nvSpPr>
                <p:cNvPr id="221" name="AutoShape 16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2" name="AutoShape 16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3" name="AutoShape 16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4" name="AutoShape 16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83" name="Group 173"/>
              <p:cNvGrpSpPr>
                <a:grpSpLocks/>
              </p:cNvGrpSpPr>
              <p:nvPr/>
            </p:nvGrpSpPr>
            <p:grpSpPr bwMode="auto">
              <a:xfrm flipH="1">
                <a:off x="2484438" y="2919413"/>
                <a:ext cx="255587" cy="960437"/>
                <a:chOff x="1624" y="1329"/>
                <a:chExt cx="248" cy="951"/>
              </a:xfrm>
            </p:grpSpPr>
            <p:sp>
              <p:nvSpPr>
                <p:cNvPr id="217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4"/>
                  <a:ext cx="243" cy="47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8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1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9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4"/>
                  <a:ext cx="183" cy="344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0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10" name="Text Box 179"/>
              <p:cNvSpPr txBox="1">
                <a:spLocks noChangeArrowheads="1"/>
              </p:cNvSpPr>
              <p:nvPr/>
            </p:nvSpPr>
            <p:spPr bwMode="auto">
              <a:xfrm>
                <a:off x="1935530" y="2751309"/>
                <a:ext cx="485028" cy="1232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 dirty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</p:txBody>
          </p:sp>
          <p:grpSp>
            <p:nvGrpSpPr>
              <p:cNvPr id="153689" name="Group 162"/>
              <p:cNvGrpSpPr>
                <a:grpSpLocks/>
              </p:cNvGrpSpPr>
              <p:nvPr/>
            </p:nvGrpSpPr>
            <p:grpSpPr bwMode="auto">
              <a:xfrm>
                <a:off x="3860799" y="2824163"/>
                <a:ext cx="820264" cy="1232890"/>
                <a:chOff x="3971925" y="889000"/>
                <a:chExt cx="819566" cy="1233074"/>
              </a:xfrm>
            </p:grpSpPr>
            <p:sp>
              <p:nvSpPr>
                <p:cNvPr id="2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37084" y="889000"/>
                  <a:ext cx="554407" cy="1233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13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4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5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6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</p:grpSp>
      </p:grpSp>
      <p:grpSp>
        <p:nvGrpSpPr>
          <p:cNvPr id="8" name="Gruppieren 7"/>
          <p:cNvGrpSpPr/>
          <p:nvPr/>
        </p:nvGrpSpPr>
        <p:grpSpPr>
          <a:xfrm>
            <a:off x="6067505" y="5445224"/>
            <a:ext cx="2805575" cy="908973"/>
            <a:chOff x="5904476" y="5445224"/>
            <a:chExt cx="2805575" cy="908973"/>
          </a:xfrm>
        </p:grpSpPr>
        <p:sp>
          <p:nvSpPr>
            <p:cNvPr id="7" name="Abgerundete rechteckige Legende 6"/>
            <p:cNvSpPr/>
            <p:nvPr/>
          </p:nvSpPr>
          <p:spPr>
            <a:xfrm>
              <a:off x="5904476" y="5445224"/>
              <a:ext cx="2805575" cy="908973"/>
            </a:xfrm>
            <a:prstGeom prst="wedgeRoundRectCallout">
              <a:avLst>
                <a:gd name="adj1" fmla="val -14324"/>
                <a:gd name="adj2" fmla="val -97847"/>
                <a:gd name="adj3" fmla="val 16667"/>
              </a:avLst>
            </a:prstGeom>
            <a:ln w="127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Text Box 74"/>
            <p:cNvSpPr txBox="1">
              <a:spLocks noChangeArrowheads="1"/>
            </p:cNvSpPr>
            <p:nvPr/>
          </p:nvSpPr>
          <p:spPr bwMode="auto">
            <a:xfrm>
              <a:off x="5904476" y="5531633"/>
              <a:ext cx="280557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dirty="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Select case</a:t>
              </a:r>
            </a:p>
            <a:p>
              <a:pPr algn="ctr" eaLnBrk="1" hangingPunct="1"/>
              <a:r>
                <a:rPr lang="en-US" sz="2000" dirty="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 with small splitting!</a:t>
              </a:r>
              <a:endParaRPr lang="en-US" sz="2000" dirty="0">
                <a:solidFill>
                  <a:schemeClr val="accent4"/>
                </a:solidFill>
                <a:latin typeface="+mn-lt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042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APPA: Large </a:t>
            </a:r>
            <a:r>
              <a:rPr lang="en-US" dirty="0"/>
              <a:t>EM Fields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207889" name="Content Placeholder 7" descr="Laser Development Prelim.bmp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r="34584" b="5644"/>
          <a:stretch>
            <a:fillRect/>
          </a:stretch>
        </p:blipFill>
        <p:spPr bwMode="auto">
          <a:xfrm>
            <a:off x="0" y="1506538"/>
            <a:ext cx="3743325" cy="36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79388" y="5504165"/>
            <a:ext cx="3744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Sub-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fs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MS PGothic" pitchFamily="34" charset="-128"/>
              </a:rPr>
              <a:t>pulses</a:t>
            </a:r>
          </a:p>
        </p:txBody>
      </p:sp>
      <p:sp>
        <p:nvSpPr>
          <p:cNvPr id="207877" name="Rectangle 44"/>
          <p:cNvSpPr>
            <a:spLocks noChangeArrowheads="1"/>
          </p:cNvSpPr>
          <p:nvPr/>
        </p:nvSpPr>
        <p:spPr bwMode="auto">
          <a:xfrm>
            <a:off x="5616575" y="6796088"/>
            <a:ext cx="625475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388" y="980728"/>
            <a:ext cx="37445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Lasers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 </a:t>
            </a:r>
            <a:endParaRPr lang="en-US" sz="2000" dirty="0">
              <a:solidFill>
                <a:srgbClr val="00206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388" y="5178388"/>
            <a:ext cx="37445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prstClr val="black"/>
                </a:solidFill>
                <a:latin typeface="+mn-lt"/>
              </a:rPr>
              <a:t>(adapted from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Mourou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Tajima,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Bulanov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RMP </a:t>
            </a:r>
            <a:r>
              <a:rPr lang="en-GB" sz="900" b="1" dirty="0">
                <a:solidFill>
                  <a:prstClr val="black"/>
                </a:solidFill>
                <a:latin typeface="+mn-lt"/>
              </a:rPr>
              <a:t>78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2006)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572001" y="980728"/>
            <a:ext cx="4524862" cy="4930806"/>
            <a:chOff x="4572001" y="980728"/>
            <a:chExt cx="4524862" cy="4930806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572001" y="980728"/>
              <a:ext cx="4524862" cy="4930806"/>
              <a:chOff x="4572001" y="980728"/>
              <a:chExt cx="4524862" cy="493080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66766" y="980728"/>
                <a:ext cx="4205734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457200">
                  <a:defRPr/>
                </a:pPr>
                <a:r>
                  <a:rPr lang="en-US" dirty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Heavy </a:t>
                </a:r>
                <a:r>
                  <a:rPr lang="en-US" dirty="0" smtClean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ions</a:t>
                </a:r>
                <a:endParaRPr lang="en-US" dirty="0">
                  <a:solidFill>
                    <a:srgbClr val="002060"/>
                  </a:solidFill>
                  <a:latin typeface="+mn-lt"/>
                  <a:ea typeface="MS PGothic" pitchFamily="34" charset="-128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716016" y="5511424"/>
                <a:ext cx="42057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L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arge </a:t>
                </a:r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EM 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fields, </a:t>
                </a:r>
                <a:r>
                  <a:rPr lang="en-US" sz="2000" dirty="0" err="1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zs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 pulses</a:t>
                </a:r>
                <a:endParaRPr lang="en-US" sz="2000" dirty="0">
                  <a:solidFill>
                    <a:schemeClr val="accent2"/>
                  </a:solidFill>
                  <a:latin typeface="+mn-lt"/>
                  <a:ea typeface="MS PGothic" pitchFamily="34" charset="-128"/>
                </a:endParaRPr>
              </a:p>
            </p:txBody>
          </p:sp>
          <p:grpSp>
            <p:nvGrpSpPr>
              <p:cNvPr id="7" name="Gruppieren 6"/>
              <p:cNvGrpSpPr/>
              <p:nvPr/>
            </p:nvGrpSpPr>
            <p:grpSpPr>
              <a:xfrm>
                <a:off x="4572001" y="1412776"/>
                <a:ext cx="4524862" cy="3903240"/>
                <a:chOff x="4720622" y="1720875"/>
                <a:chExt cx="4228267" cy="3565525"/>
              </a:xfrm>
            </p:grpSpPr>
            <p:graphicFrame>
              <p:nvGraphicFramePr>
                <p:cNvPr id="207891" name="Object 9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55431687"/>
                    </p:ext>
                  </p:extLst>
                </p:nvPr>
              </p:nvGraphicFramePr>
              <p:xfrm>
                <a:off x="4720622" y="1720875"/>
                <a:ext cx="3887788" cy="3565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" name="Graph" r:id="rId5" imgW="0" imgH="0" progId="">
                        <p:embed/>
                      </p:oleObj>
                    </mc:Choice>
                    <mc:Fallback>
                      <p:oleObj name="Graph" r:id="rId5" imgW="0" imgH="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20622" y="1720875"/>
                              <a:ext cx="3887788" cy="35655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blipFill dpi="0" rotWithShape="0">
                                    <a:blip/>
                                    <a:srcRect/>
                                    <a:stretch>
                                      <a:fillRect/>
                                    </a:stretch>
                                  </a:blip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89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716675" y="2924944"/>
                  <a:ext cx="2232214" cy="646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sz="2000" dirty="0" err="1">
                      <a:solidFill>
                        <a:schemeClr val="accent5"/>
                      </a:solidFill>
                      <a:latin typeface="+mn-lt"/>
                    </a:rPr>
                    <a:t>Equivalent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de-DE" sz="2000" dirty="0" err="1" smtClean="0">
                      <a:solidFill>
                        <a:schemeClr val="accent5"/>
                      </a:solidFill>
                      <a:latin typeface="+mn-lt"/>
                    </a:rPr>
                    <a:t>to</a:t>
                  </a: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/>
                  </a:r>
                  <a:b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</a:b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>I 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  <a:cs typeface="Arial" pitchFamily="34" charset="0"/>
                    </a:rPr>
                    <a:t>≥ 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10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28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 W/cm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</a:t>
                  </a:r>
                </a:p>
              </p:txBody>
            </p:sp>
          </p:grpSp>
        </p:grpSp>
        <p:sp>
          <p:nvSpPr>
            <p:cNvPr id="9" name="Pfeil nach oben 8"/>
            <p:cNvSpPr/>
            <p:nvPr/>
          </p:nvSpPr>
          <p:spPr>
            <a:xfrm>
              <a:off x="8217405" y="1943835"/>
              <a:ext cx="315035" cy="697046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549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>
            <a:no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APPA: Plasmas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187624" y="1128438"/>
            <a:ext cx="6768752" cy="4964394"/>
            <a:chOff x="1476375" y="1128439"/>
            <a:chExt cx="6053138" cy="4093703"/>
          </a:xfrm>
        </p:grpSpPr>
        <p:sp>
          <p:nvSpPr>
            <p:cNvPr id="230415" name="Text Box 14"/>
            <p:cNvSpPr txBox="1">
              <a:spLocks noChangeArrowheads="1"/>
            </p:cNvSpPr>
            <p:nvPr/>
          </p:nvSpPr>
          <p:spPr bwMode="auto">
            <a:xfrm>
              <a:off x="5852676" y="4941168"/>
              <a:ext cx="1551458" cy="28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600" dirty="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Particles / cm</a:t>
              </a:r>
              <a:r>
                <a:rPr lang="en-GB" sz="1600" baseline="30000" dirty="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-3</a:t>
              </a:r>
              <a:endParaRPr lang="en-GB" sz="16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230439" name="Group 39"/>
            <p:cNvGrpSpPr>
              <a:grpSpLocks/>
            </p:cNvGrpSpPr>
            <p:nvPr/>
          </p:nvGrpSpPr>
          <p:grpSpPr bwMode="auto">
            <a:xfrm>
              <a:off x="1476375" y="1128439"/>
              <a:ext cx="6053138" cy="3668713"/>
              <a:chOff x="981" y="1400"/>
              <a:chExt cx="3632" cy="2174"/>
            </a:xfrm>
          </p:grpSpPr>
          <p:sp>
            <p:nvSpPr>
              <p:cNvPr id="230406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522" y="2017"/>
                <a:ext cx="1119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600" b="1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Temperature </a:t>
                </a:r>
                <a:r>
                  <a:rPr lang="en-GB" sz="1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[eV]</a:t>
                </a:r>
              </a:p>
            </p:txBody>
          </p:sp>
          <p:pic>
            <p:nvPicPr>
              <p:cNvPr id="230407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1400"/>
                <a:ext cx="3395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08" name="Oval 16"/>
              <p:cNvSpPr>
                <a:spLocks noChangeArrowheads="1"/>
              </p:cNvSpPr>
              <p:nvPr/>
            </p:nvSpPr>
            <p:spPr bwMode="auto">
              <a:xfrm rot="-1860000">
                <a:off x="2020" y="2249"/>
                <a:ext cx="1490" cy="813"/>
              </a:xfrm>
              <a:prstGeom prst="ellipse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2304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8" y="1555"/>
                <a:ext cx="51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10" name="Text Box 10"/>
              <p:cNvSpPr txBox="1">
                <a:spLocks noChangeArrowheads="1"/>
              </p:cNvSpPr>
              <p:nvPr/>
            </p:nvSpPr>
            <p:spPr bwMode="auto">
              <a:xfrm>
                <a:off x="3596" y="3095"/>
                <a:ext cx="42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Jupiter</a:t>
                </a:r>
              </a:p>
            </p:txBody>
          </p:sp>
          <p:sp>
            <p:nvSpPr>
              <p:cNvPr id="230411" name="Text Box 17"/>
              <p:cNvSpPr txBox="1">
                <a:spLocks noChangeArrowheads="1"/>
              </p:cNvSpPr>
              <p:nvPr/>
            </p:nvSpPr>
            <p:spPr bwMode="auto">
              <a:xfrm>
                <a:off x="2310" y="2568"/>
                <a:ext cx="422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Laser</a:t>
                </a:r>
              </a:p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Heating</a:t>
                </a:r>
              </a:p>
            </p:txBody>
          </p:sp>
          <p:sp>
            <p:nvSpPr>
              <p:cNvPr id="230412" name="Text Box 11"/>
              <p:cNvSpPr txBox="1">
                <a:spLocks noChangeArrowheads="1"/>
              </p:cNvSpPr>
              <p:nvPr/>
            </p:nvSpPr>
            <p:spPr bwMode="auto">
              <a:xfrm>
                <a:off x="1488" y="2967"/>
                <a:ext cx="633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 dirty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Sun Surface</a:t>
                </a:r>
              </a:p>
            </p:txBody>
          </p:sp>
          <p:sp>
            <p:nvSpPr>
              <p:cNvPr id="230413" name="Text Box 12"/>
              <p:cNvSpPr txBox="1">
                <a:spLocks noChangeArrowheads="1"/>
              </p:cNvSpPr>
              <p:nvPr/>
            </p:nvSpPr>
            <p:spPr bwMode="auto">
              <a:xfrm>
                <a:off x="1394" y="1898"/>
                <a:ext cx="889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Magnetic Fusion</a:t>
                </a:r>
              </a:p>
            </p:txBody>
          </p:sp>
          <p:sp>
            <p:nvSpPr>
              <p:cNvPr id="230414" name="Text Box 13"/>
              <p:cNvSpPr txBox="1">
                <a:spLocks noChangeArrowheads="1"/>
              </p:cNvSpPr>
              <p:nvPr/>
            </p:nvSpPr>
            <p:spPr bwMode="auto">
              <a:xfrm>
                <a:off x="3014" y="3224"/>
                <a:ext cx="87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</a:t>
                </a:r>
                <a:r>
                  <a:rPr lang="en-GB" sz="1200" b="1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olid </a:t>
                </a: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</a:t>
                </a:r>
                <a:r>
                  <a:rPr lang="en-GB" sz="1200" b="1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tate </a:t>
                </a: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D</a:t>
                </a:r>
                <a:r>
                  <a:rPr lang="en-GB" sz="1200" b="1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ensity</a:t>
                </a:r>
                <a:endParaRPr lang="en-GB" sz="1200" b="1" dirty="0">
                  <a:solidFill>
                    <a:srgbClr val="000000"/>
                  </a:solidFill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30416" name="Text Box 18"/>
              <p:cNvSpPr txBox="1">
                <a:spLocks noChangeArrowheads="1"/>
              </p:cNvSpPr>
              <p:nvPr/>
            </p:nvSpPr>
            <p:spPr bwMode="auto">
              <a:xfrm>
                <a:off x="2690" y="2378"/>
                <a:ext cx="433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PHELIX</a:t>
                </a:r>
              </a:p>
            </p:txBody>
          </p:sp>
          <p:grpSp>
            <p:nvGrpSpPr>
              <p:cNvPr id="230417" name="Group 19"/>
              <p:cNvGrpSpPr>
                <a:grpSpLocks/>
              </p:cNvGrpSpPr>
              <p:nvPr/>
            </p:nvGrpSpPr>
            <p:grpSpPr bwMode="auto">
              <a:xfrm>
                <a:off x="3547" y="1817"/>
                <a:ext cx="558" cy="616"/>
                <a:chOff x="3547" y="1817"/>
                <a:chExt cx="558" cy="616"/>
              </a:xfrm>
            </p:grpSpPr>
            <p:sp>
              <p:nvSpPr>
                <p:cNvPr id="230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547" y="2252"/>
                  <a:ext cx="558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4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Sun Core</a:t>
                  </a:r>
                </a:p>
              </p:txBody>
            </p:sp>
            <p:pic>
              <p:nvPicPr>
                <p:cNvPr id="230419" name="Picture 2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" y="1817"/>
                  <a:ext cx="452" cy="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0420" name="Picture 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8" y="2828"/>
                <a:ext cx="444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0421" name="Group 23"/>
              <p:cNvGrpSpPr>
                <a:grpSpLocks/>
              </p:cNvGrpSpPr>
              <p:nvPr/>
            </p:nvGrpSpPr>
            <p:grpSpPr bwMode="auto">
              <a:xfrm>
                <a:off x="3326" y="1845"/>
                <a:ext cx="570" cy="415"/>
                <a:chOff x="3326" y="1845"/>
                <a:chExt cx="570" cy="415"/>
              </a:xfrm>
            </p:grpSpPr>
            <p:sp>
              <p:nvSpPr>
                <p:cNvPr id="230422" name="Oval 24"/>
                <p:cNvSpPr>
                  <a:spLocks noChangeArrowheads="1"/>
                </p:cNvSpPr>
                <p:nvPr/>
              </p:nvSpPr>
              <p:spPr bwMode="auto">
                <a:xfrm rot="-2100000">
                  <a:off x="3326" y="1845"/>
                  <a:ext cx="570" cy="3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000"/>
                    </a:gs>
                    <a:gs pos="100000">
                      <a:srgbClr val="FFE1C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DE" sz="160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042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97" y="1881"/>
                  <a:ext cx="449" cy="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 dirty="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Inertial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 dirty="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Fusion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 dirty="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Energy  </a:t>
                  </a:r>
                </a:p>
              </p:txBody>
            </p:sp>
          </p:grpSp>
          <p:sp>
            <p:nvSpPr>
              <p:cNvPr id="230424" name="Oval 27"/>
              <p:cNvSpPr>
                <a:spLocks noChangeArrowheads="1"/>
              </p:cNvSpPr>
              <p:nvPr/>
            </p:nvSpPr>
            <p:spPr bwMode="auto">
              <a:xfrm>
                <a:off x="3142" y="2108"/>
                <a:ext cx="256" cy="761"/>
              </a:xfrm>
              <a:prstGeom prst="ellipse">
                <a:avLst/>
              </a:prstGeom>
              <a:solidFill>
                <a:srgbClr val="99CCFF"/>
              </a:solidFill>
              <a:ln w="936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0425" name="Text Box 29"/>
              <p:cNvSpPr txBox="1">
                <a:spLocks noChangeArrowheads="1"/>
              </p:cNvSpPr>
              <p:nvPr/>
            </p:nvSpPr>
            <p:spPr bwMode="auto">
              <a:xfrm>
                <a:off x="3165" y="2189"/>
                <a:ext cx="216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  XFEL</a:t>
                </a:r>
              </a:p>
            </p:txBody>
          </p:sp>
          <p:grpSp>
            <p:nvGrpSpPr>
              <p:cNvPr id="230426" name="Group 30"/>
              <p:cNvGrpSpPr>
                <a:grpSpLocks/>
              </p:cNvGrpSpPr>
              <p:nvPr/>
            </p:nvGrpSpPr>
            <p:grpSpPr bwMode="auto">
              <a:xfrm>
                <a:off x="3167" y="2356"/>
                <a:ext cx="593" cy="959"/>
                <a:chOff x="3167" y="2356"/>
                <a:chExt cx="593" cy="959"/>
              </a:xfrm>
            </p:grpSpPr>
            <p:grpSp>
              <p:nvGrpSpPr>
                <p:cNvPr id="230427" name="Group 31"/>
                <p:cNvGrpSpPr>
                  <a:grpSpLocks/>
                </p:cNvGrpSpPr>
                <p:nvPr/>
              </p:nvGrpSpPr>
              <p:grpSpPr bwMode="auto">
                <a:xfrm>
                  <a:off x="3167" y="2356"/>
                  <a:ext cx="520" cy="959"/>
                  <a:chOff x="3167" y="2356"/>
                  <a:chExt cx="520" cy="959"/>
                </a:xfrm>
              </p:grpSpPr>
              <p:sp>
                <p:nvSpPr>
                  <p:cNvPr id="230428" name="Oval 32"/>
                  <p:cNvSpPr>
                    <a:spLocks noChangeArrowheads="1"/>
                  </p:cNvSpPr>
                  <p:nvPr/>
                </p:nvSpPr>
                <p:spPr bwMode="auto">
                  <a:xfrm rot="1740000">
                    <a:off x="3313" y="2356"/>
                    <a:ext cx="374" cy="95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C0C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lang="de-DE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30429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7" y="3008"/>
                    <a:ext cx="383" cy="1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0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200">
                        <a:solidFill>
                          <a:srgbClr val="0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SIS 18</a:t>
                    </a:r>
                  </a:p>
                </p:txBody>
              </p:sp>
              <p:sp>
                <p:nvSpPr>
                  <p:cNvPr id="230430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32" y="2830"/>
                    <a:ext cx="432" cy="2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 dirty="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Ion Beam</a:t>
                    </a:r>
                  </a:p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 dirty="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Heating</a:t>
                    </a:r>
                  </a:p>
                </p:txBody>
              </p:sp>
            </p:grpSp>
            <p:sp>
              <p:nvSpPr>
                <p:cNvPr id="23043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478" y="2446"/>
                  <a:ext cx="282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SIS </a:t>
                  </a:r>
                </a:p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100</a:t>
                  </a:r>
                </a:p>
              </p:txBody>
            </p:sp>
          </p:grpSp>
          <p:pic>
            <p:nvPicPr>
              <p:cNvPr id="230432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2695"/>
                <a:ext cx="441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0433" name="Picture 3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" y="2207"/>
                <a:ext cx="196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34" name="Text Box 38"/>
              <p:cNvSpPr txBox="1">
                <a:spLocks noChangeArrowheads="1"/>
              </p:cNvSpPr>
              <p:nvPr/>
            </p:nvSpPr>
            <p:spPr bwMode="auto">
              <a:xfrm rot="19603376">
                <a:off x="2494" y="2963"/>
                <a:ext cx="85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 dirty="0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Strongly coupled</a:t>
                </a:r>
              </a:p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 dirty="0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plasmas</a:t>
                </a:r>
              </a:p>
            </p:txBody>
          </p:sp>
          <p:sp>
            <p:nvSpPr>
              <p:cNvPr id="230435" name="Text Box 39"/>
              <p:cNvSpPr txBox="1">
                <a:spLocks noChangeArrowheads="1"/>
              </p:cNvSpPr>
              <p:nvPr/>
            </p:nvSpPr>
            <p:spPr bwMode="auto">
              <a:xfrm rot="-1920000">
                <a:off x="2520" y="2819"/>
                <a:ext cx="70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 dirty="0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Ideal plasmas</a:t>
                </a:r>
              </a:p>
            </p:txBody>
          </p:sp>
          <p:sp>
            <p:nvSpPr>
              <p:cNvPr id="230436" name="Text Box 28"/>
              <p:cNvSpPr txBox="1">
                <a:spLocks noChangeArrowheads="1"/>
              </p:cNvSpPr>
              <p:nvPr/>
            </p:nvSpPr>
            <p:spPr bwMode="auto">
              <a:xfrm>
                <a:off x="3076" y="2568"/>
                <a:ext cx="25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FLASH     </a:t>
                </a:r>
              </a:p>
            </p:txBody>
          </p:sp>
          <p:sp>
            <p:nvSpPr>
              <p:cNvPr id="230437" name="Line 40"/>
              <p:cNvSpPr>
                <a:spLocks noChangeShapeType="1"/>
              </p:cNvSpPr>
              <p:nvPr/>
            </p:nvSpPr>
            <p:spPr bwMode="auto">
              <a:xfrm flipH="1">
                <a:off x="2109" y="1979"/>
                <a:ext cx="2404" cy="145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88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Staging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INPC2013, Florence, 6/6/13</a:t>
            </a:r>
            <a:endParaRPr lang="de-DE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E937-9143-4AD1-A6D5-A422E87F8A5B}" type="slidenum">
              <a:rPr lang="de-DE"/>
              <a:pPr/>
              <a:t>15</a:t>
            </a:fld>
            <a:endParaRPr lang="de-DE"/>
          </a:p>
        </p:txBody>
      </p:sp>
      <p:graphicFrame>
        <p:nvGraphicFramePr>
          <p:cNvPr id="18502" name="Group 7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43399584"/>
              </p:ext>
            </p:extLst>
          </p:nvPr>
        </p:nvGraphicFramePr>
        <p:xfrm>
          <a:off x="-1" y="1043737"/>
          <a:ext cx="9144002" cy="3556105"/>
        </p:xfrm>
        <a:graphic>
          <a:graphicData uri="http://schemas.openxmlformats.org/drawingml/2006/table">
            <a:tbl>
              <a:tblPr firstRow="1" lastCol="1">
                <a:tableStyleId>{F5AB1C69-6EDB-4FF4-983F-18BD219EF322}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78672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Start Version Phase A</a:t>
                      </a:r>
                      <a:r>
                        <a:rPr kumimoji="0" lang="de-DE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de-DE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de-DE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(SIS100)</a:t>
                      </a:r>
                      <a:endParaRPr kumimoji="0" lang="en-GB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B</a:t>
                      </a:r>
                      <a:endParaRPr kumimoji="0" lang="de-DE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(SIS300)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8534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Modularised Start Version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8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198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SIS100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Exp. </a:t>
                      </a:r>
                      <a:r>
                        <a:rPr kumimoji="0" lang="de-DE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halls</a:t>
                      </a: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CBM &amp; </a:t>
                      </a: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APPA</a:t>
                      </a:r>
                      <a:endParaRPr kumimoji="0" lang="en-GB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Super-FRS </a:t>
                      </a:r>
                      <a:endParaRPr kumimoji="0" lang="de-DE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Antiproton Facility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PANDA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&amp; </a:t>
                      </a:r>
                      <a:r>
                        <a:rPr kumimoji="0" lang="de-DE" sz="1400" i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options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LEB, NESR, FLAIR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 &amp; APPA</a:t>
                      </a:r>
                      <a:endParaRPr kumimoji="0" lang="de-DE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RESR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PANDA, NuSTAR &amp; APPA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816438" y="4644135"/>
            <a:ext cx="838691" cy="1390220"/>
            <a:chOff x="4839021" y="4644135"/>
            <a:chExt cx="838691" cy="1390220"/>
          </a:xfrm>
        </p:grpSpPr>
        <p:sp>
          <p:nvSpPr>
            <p:cNvPr id="3" name="Down Arrow 2"/>
            <p:cNvSpPr/>
            <p:nvPr/>
          </p:nvSpPr>
          <p:spPr>
            <a:xfrm rot="10800000">
              <a:off x="5044633" y="4644135"/>
              <a:ext cx="405045" cy="900100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39021" y="563424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2018</a:t>
              </a:r>
              <a:endParaRPr lang="en-GB" sz="20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2122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Costs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10035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INPC2013, Florence, 6/6/13</a:t>
            </a:r>
            <a:endParaRPr lang="de-DE"/>
          </a:p>
        </p:txBody>
      </p:sp>
      <p:sp>
        <p:nvSpPr>
          <p:cNvPr id="10035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F99-D35B-42EC-9847-65609A54148B}" type="slidenum">
              <a:rPr lang="de-DE" smtClean="0"/>
              <a:pPr/>
              <a:t>16</a:t>
            </a:fld>
            <a:endParaRPr lang="de-DE"/>
          </a:p>
        </p:txBody>
      </p:sp>
      <p:graphicFrame>
        <p:nvGraphicFramePr>
          <p:cNvPr id="7168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74395"/>
              </p:ext>
            </p:extLst>
          </p:nvPr>
        </p:nvGraphicFramePr>
        <p:xfrm>
          <a:off x="179512" y="1016173"/>
          <a:ext cx="8784976" cy="3636963"/>
        </p:xfrm>
        <a:graphic>
          <a:graphicData uri="http://schemas.openxmlformats.org/drawingml/2006/table">
            <a:tbl>
              <a:tblPr lastRow="1">
                <a:tableStyleId>{F5AB1C69-6EDB-4FF4-983F-18BD219EF322}</a:tableStyleId>
              </a:tblPr>
              <a:tblGrid>
                <a:gridCol w="7296810"/>
                <a:gridCol w="1488166"/>
              </a:tblGrid>
              <a:tr h="7010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Accelerators and personnel </a:t>
                      </a: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0" lang="en-GB" sz="2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including</a:t>
                      </a: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Super-FRS) 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smtClean="0">
                          <a:ln>
                            <a:noFill/>
                          </a:ln>
                          <a:effectLst/>
                        </a:rPr>
                        <a:t>502 M€</a:t>
                      </a:r>
                      <a:endParaRPr kumimoji="0" lang="en-GB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6696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Civil construction (excluding site related costs)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cap="none" normalizeH="0" baseline="0" noProof="0" smtClean="0">
                          <a:ln>
                            <a:noFill/>
                          </a:ln>
                          <a:effectLst/>
                        </a:rPr>
                        <a:t>400 M€</a:t>
                      </a:r>
                      <a:endParaRPr kumimoji="0" lang="en-GB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725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FAIR contribution to experimental end stations *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78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815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FAIR GmbH personnel &amp; running until 2018 (&gt;8 years)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47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725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Grand Total MSV, Modules 0 - 3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1027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</a:tbl>
          </a:graphicData>
        </a:graphic>
      </p:graphicFrame>
      <p:sp>
        <p:nvSpPr>
          <p:cNvPr id="43052" name="Text Box 50"/>
          <p:cNvSpPr txBox="1">
            <a:spLocks noChangeArrowheads="1"/>
          </p:cNvSpPr>
          <p:nvPr/>
        </p:nvSpPr>
        <p:spPr bwMode="auto">
          <a:xfrm>
            <a:off x="3876675" y="4700588"/>
            <a:ext cx="5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sz="2000" dirty="0">
                <a:latin typeface="+mn-lt"/>
              </a:rPr>
              <a:t>i</a:t>
            </a:r>
            <a:r>
              <a:rPr lang="de-DE" sz="2000" dirty="0" smtClean="0">
                <a:latin typeface="+mn-lt"/>
              </a:rPr>
              <a:t>n 2005 €</a:t>
            </a:r>
          </a:p>
          <a:p>
            <a:pPr algn="r" eaLnBrk="1" hangingPunct="1">
              <a:defRPr/>
            </a:pPr>
            <a:r>
              <a:rPr lang="de-DE" sz="2000" b="1" dirty="0" smtClean="0">
                <a:latin typeface="+mn-lt"/>
              </a:rPr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inflation</a:t>
            </a:r>
            <a:r>
              <a:rPr lang="de-DE" sz="2000" dirty="0" smtClean="0"/>
              <a:t> </a:t>
            </a:r>
            <a:r>
              <a:rPr lang="de-DE" sz="2000" dirty="0" err="1" smtClean="0"/>
              <a:t>escalation</a:t>
            </a:r>
            <a:r>
              <a:rPr lang="de-DE" sz="2000" dirty="0" smtClean="0"/>
              <a:t> </a:t>
            </a:r>
            <a:r>
              <a:rPr lang="de-DE" sz="2000" dirty="0" err="1" smtClean="0"/>
              <a:t>until</a:t>
            </a:r>
            <a:r>
              <a:rPr lang="de-DE" sz="2000" dirty="0" smtClean="0"/>
              <a:t> 2018: ca</a:t>
            </a:r>
            <a:r>
              <a:rPr lang="de-DE" sz="2000" dirty="0"/>
              <a:t>. </a:t>
            </a:r>
            <a:r>
              <a:rPr lang="de-DE" sz="2000" b="1" dirty="0"/>
              <a:t>+50</a:t>
            </a:r>
            <a:r>
              <a:rPr lang="de-DE" sz="2000" b="1" dirty="0" smtClean="0"/>
              <a:t>%</a:t>
            </a:r>
            <a:r>
              <a:rPr lang="de-DE" sz="2000" dirty="0" smtClean="0"/>
              <a:t>)</a:t>
            </a:r>
            <a:endParaRPr lang="de-DE" sz="2000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3" y="5911533"/>
            <a:ext cx="8784976" cy="307777"/>
          </a:xfrm>
          <a:prstGeom prst="rect">
            <a:avLst/>
          </a:prstGeom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* Total experimental end stations (excluding Super-FRS): ca. 210 M€ (2005) = 315 M€ (2018)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948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FAIR Member States</a:t>
            </a:r>
          </a:p>
        </p:txBody>
      </p:sp>
      <p:graphicFrame>
        <p:nvGraphicFramePr>
          <p:cNvPr id="42129" name="Group 14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18145200"/>
              </p:ext>
            </p:extLst>
          </p:nvPr>
        </p:nvGraphicFramePr>
        <p:xfrm>
          <a:off x="386535" y="1088740"/>
          <a:ext cx="4410490" cy="5152802"/>
        </p:xfrm>
        <a:graphic>
          <a:graphicData uri="http://schemas.openxmlformats.org/drawingml/2006/table">
            <a:tbl>
              <a:tblPr firstRow="1" lastRow="1">
                <a:tableStyleId>{69C7853C-536D-4A76-A0AE-DD22124D55A5}</a:tableStyleId>
              </a:tblPr>
              <a:tblGrid>
                <a:gridCol w="2183412"/>
                <a:gridCol w="2227078"/>
              </a:tblGrid>
              <a:tr h="61869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Contracting Party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0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Contribution </a:t>
                      </a:r>
                      <a:b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(in 2005 M€)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Finland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553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Germany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705.00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Poland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23.74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Romania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11.87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Russia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178.05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Slovenia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1.008,66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INPC2013, Florence, 6/6/13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E2-222A-4F65-9651-1443F093C8A7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364164" y="1088740"/>
            <a:ext cx="339330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All </a:t>
            </a:r>
            <a:r>
              <a:rPr lang="de-DE" sz="1800" b="1" dirty="0" err="1" smtClean="0">
                <a:solidFill>
                  <a:schemeClr val="accent3"/>
                </a:solidFill>
                <a:latin typeface="+mn-lt"/>
              </a:rPr>
              <a:t>numbers</a:t>
            </a: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 in 2005 €</a:t>
            </a:r>
          </a:p>
          <a:p>
            <a:pPr marL="324000"/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(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scalation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until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2018 ca. </a:t>
            </a: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+50%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UK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Associate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Member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since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3/5/13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Spain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expected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join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soon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as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a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full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member</a:t>
            </a: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Talks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with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China on </a:t>
            </a:r>
            <a:r>
              <a:rPr lang="de-DE" sz="1800" dirty="0" err="1">
                <a:solidFill>
                  <a:schemeClr val="accent3"/>
                </a:solidFill>
                <a:latin typeface="Verdana"/>
              </a:rPr>
              <a:t>Associate</a:t>
            </a:r>
            <a:r>
              <a:rPr lang="de-DE" sz="1800" dirty="0">
                <a:solidFill>
                  <a:schemeClr val="accent3"/>
                </a:solidFill>
                <a:latin typeface="Verdana"/>
              </a:rPr>
              <a:t> FAIR Member </a:t>
            </a:r>
            <a:r>
              <a:rPr lang="de-DE" sz="1800" dirty="0" err="1" smtClean="0">
                <a:solidFill>
                  <a:schemeClr val="accent3"/>
                </a:solidFill>
                <a:latin typeface="Verdana"/>
              </a:rPr>
              <a:t>status</a:t>
            </a:r>
            <a:endParaRPr lang="de-DE" sz="1800" dirty="0" smtClean="0">
              <a:solidFill>
                <a:schemeClr val="accent3"/>
              </a:solidFill>
              <a:latin typeface="Verdan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Verdana"/>
              </a:rPr>
              <a:t>Talks </a:t>
            </a:r>
            <a:r>
              <a:rPr lang="de-DE" sz="1800" dirty="0" err="1" smtClean="0">
                <a:solidFill>
                  <a:schemeClr val="accent3"/>
                </a:solidFill>
                <a:latin typeface="Verdana"/>
              </a:rPr>
              <a:t>with</a:t>
            </a:r>
            <a:r>
              <a:rPr lang="de-DE" sz="1800" dirty="0" smtClean="0">
                <a:solidFill>
                  <a:schemeClr val="accent3"/>
                </a:solidFill>
                <a:latin typeface="Verdana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Verdana"/>
              </a:rPr>
              <a:t>Italy</a:t>
            </a:r>
            <a:endParaRPr lang="de-DE" sz="1800" dirty="0" smtClean="0">
              <a:solidFill>
                <a:schemeClr val="accent3"/>
              </a:solidFill>
              <a:latin typeface="Verdana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Additional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contributions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experiments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by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many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countries</a:t>
            </a:r>
            <a:endParaRPr lang="de-DE" sz="18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271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UK – Associate Partner 3/5/2013</a:t>
            </a:r>
            <a:endParaRPr lang="de-DE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AB847-FECF-4C3C-A76E-53F92D9B575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85" y="1043735"/>
            <a:ext cx="5868478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5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Licences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3007565" cy="52864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400" dirty="0" smtClean="0"/>
              <a:t>Radiation </a:t>
            </a:r>
            <a:r>
              <a:rPr lang="de-DE" sz="2400" dirty="0" err="1" smtClean="0"/>
              <a:t>protection</a:t>
            </a:r>
            <a:r>
              <a:rPr lang="de-DE" sz="2400" dirty="0" smtClean="0"/>
              <a:t> </a:t>
            </a:r>
            <a:r>
              <a:rPr lang="de-DE" sz="2400" dirty="0" err="1" smtClean="0"/>
              <a:t>licences</a:t>
            </a:r>
            <a:endParaRPr lang="de-DE" sz="2400" dirty="0" smtClean="0"/>
          </a:p>
          <a:p>
            <a:pPr lvl="1">
              <a:lnSpc>
                <a:spcPct val="110000"/>
              </a:lnSpc>
            </a:pPr>
            <a:r>
              <a:rPr lang="de-DE" sz="2000" dirty="0" smtClean="0"/>
              <a:t>13 </a:t>
            </a:r>
            <a:r>
              <a:rPr lang="de-DE" sz="2000" dirty="0" err="1" smtClean="0"/>
              <a:t>applications</a:t>
            </a:r>
            <a:r>
              <a:rPr lang="de-DE" sz="2000" dirty="0" smtClean="0"/>
              <a:t> </a:t>
            </a:r>
            <a:r>
              <a:rPr lang="de-DE" sz="2000" dirty="0" err="1" smtClean="0"/>
              <a:t>submitted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Hessian</a:t>
            </a:r>
            <a:r>
              <a:rPr lang="de-DE" sz="2000" dirty="0" smtClean="0"/>
              <a:t> Environmental </a:t>
            </a:r>
            <a:r>
              <a:rPr lang="de-DE" sz="2000" dirty="0" err="1" smtClean="0"/>
              <a:t>Ministry</a:t>
            </a:r>
            <a:r>
              <a:rPr lang="de-DE" sz="2000" dirty="0"/>
              <a:t> </a:t>
            </a:r>
            <a:r>
              <a:rPr lang="de-DE" sz="2000" dirty="0" smtClean="0"/>
              <a:t>end of 2011</a:t>
            </a:r>
          </a:p>
          <a:p>
            <a:pPr lvl="2">
              <a:lnSpc>
                <a:spcPct val="110000"/>
              </a:lnSpc>
            </a:pPr>
            <a:r>
              <a:rPr lang="de-DE" sz="1800" dirty="0"/>
              <a:t>3</a:t>
            </a:r>
            <a:r>
              <a:rPr lang="de-DE" sz="1800" dirty="0" smtClean="0"/>
              <a:t> </a:t>
            </a:r>
            <a:r>
              <a:rPr lang="de-DE" sz="1800" dirty="0" err="1" smtClean="0"/>
              <a:t>approved</a:t>
            </a:r>
            <a:r>
              <a:rPr lang="de-DE" sz="1800" dirty="0" smtClean="0"/>
              <a:t> in </a:t>
            </a:r>
            <a:r>
              <a:rPr lang="de-DE" sz="1800" b="1" dirty="0" smtClean="0"/>
              <a:t>June</a:t>
            </a:r>
            <a:r>
              <a:rPr lang="de-DE" sz="1800" dirty="0" smtClean="0"/>
              <a:t> </a:t>
            </a:r>
            <a:r>
              <a:rPr lang="de-DE" sz="1800" b="1" dirty="0" smtClean="0"/>
              <a:t>2012</a:t>
            </a:r>
          </a:p>
          <a:p>
            <a:pPr lvl="2">
              <a:lnSpc>
                <a:spcPct val="110000"/>
              </a:lnSpc>
            </a:pPr>
            <a:r>
              <a:rPr lang="de-DE" sz="1800" dirty="0" smtClean="0"/>
              <a:t>Rest </a:t>
            </a:r>
            <a:r>
              <a:rPr lang="de-DE" sz="1800" dirty="0" err="1" smtClean="0"/>
              <a:t>by</a:t>
            </a:r>
            <a:r>
              <a:rPr lang="de-DE" sz="1800" dirty="0" smtClean="0"/>
              <a:t> 2013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05" y="1583795"/>
            <a:ext cx="5382089" cy="3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95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de-DE" sz="3600" dirty="0" smtClean="0"/>
              <a:t>A New </a:t>
            </a:r>
            <a:r>
              <a:rPr lang="de-DE" sz="3600" dirty="0"/>
              <a:t>Large-</a:t>
            </a:r>
            <a:r>
              <a:rPr lang="de-DE" sz="3600" dirty="0" err="1"/>
              <a:t>Scale</a:t>
            </a:r>
            <a:r>
              <a:rPr lang="de-DE" sz="3600" dirty="0"/>
              <a:t> International Lab</a:t>
            </a:r>
            <a:r>
              <a:rPr lang="de-DE" sz="3600" dirty="0" smtClean="0"/>
              <a:t>.</a:t>
            </a:r>
            <a:endParaRPr lang="ru-RU" sz="36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GB" dirty="0"/>
          </a:p>
        </p:txBody>
      </p:sp>
      <p:sp>
        <p:nvSpPr>
          <p:cNvPr id="921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54EDB-4E77-4F4F-A23A-F67CCD2B456C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12294" name="Picture 4" descr="2_GSI_FAIR_Gruendung_Gruppe_72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81075"/>
            <a:ext cx="80962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Прямоугольник 7"/>
          <p:cNvSpPr>
            <a:spLocks noChangeArrowheads="1"/>
          </p:cNvSpPr>
          <p:nvPr/>
        </p:nvSpPr>
        <p:spPr bwMode="auto">
          <a:xfrm>
            <a:off x="0" y="5340350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FFBD5D"/>
              </a:buClr>
              <a:buSzPct val="100000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Signing of the </a:t>
            </a:r>
            <a:r>
              <a:rPr lang="en-GB" sz="16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FAIR Convention 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by representatives of the founding countries</a:t>
            </a:r>
            <a:br>
              <a:rPr lang="en-GB" sz="16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GB" sz="1600" b="1" dirty="0">
                <a:solidFill>
                  <a:schemeClr val="accent2"/>
                </a:solidFill>
                <a:latin typeface="+mn-lt"/>
                <a:cs typeface="+mn-cs"/>
              </a:rPr>
              <a:t>Finland, France, Germany, </a:t>
            </a:r>
            <a:r>
              <a:rPr lang="en-GB" sz="1600" b="1" dirty="0">
                <a:solidFill>
                  <a:schemeClr val="accent2"/>
                </a:solidFill>
                <a:latin typeface="Verdana"/>
              </a:rPr>
              <a:t>India, Poland, Romania, Russia, Slovenia, Sweden</a:t>
            </a:r>
            <a:r>
              <a:rPr lang="en-GB" sz="1600" dirty="0">
                <a:solidFill>
                  <a:srgbClr val="1B587C">
                    <a:lumMod val="75000"/>
                  </a:srgbClr>
                </a:solidFill>
                <a:latin typeface="Verdana"/>
              </a:rPr>
              <a:t/>
            </a:r>
            <a:br>
              <a:rPr lang="en-GB" sz="1600" dirty="0">
                <a:solidFill>
                  <a:srgbClr val="1B587C">
                    <a:lumMod val="75000"/>
                  </a:srgbClr>
                </a:solidFill>
                <a:latin typeface="Verdana"/>
              </a:rPr>
            </a:br>
            <a:r>
              <a:rPr lang="en-GB" sz="1600" dirty="0">
                <a:solidFill>
                  <a:srgbClr val="1B587C">
                    <a:lumMod val="75000"/>
                  </a:srgbClr>
                </a:solidFill>
                <a:latin typeface="Verdana"/>
              </a:rPr>
              <a:t>in Wiesbaden on </a:t>
            </a:r>
            <a:r>
              <a:rPr lang="en-GB" sz="1600" b="1" dirty="0">
                <a:solidFill>
                  <a:srgbClr val="1B587C">
                    <a:lumMod val="75000"/>
                  </a:srgbClr>
                </a:solidFill>
                <a:latin typeface="Verdana"/>
              </a:rPr>
              <a:t>4/10/2010</a:t>
            </a:r>
            <a:endParaRPr lang="en-GB" sz="20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04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Civil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Grants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6495" y="914400"/>
            <a:ext cx="4281519" cy="2424590"/>
          </a:xfrm>
        </p:spPr>
        <p:txBody>
          <a:bodyPr>
            <a:normAutofit fontScale="92500"/>
          </a:bodyPr>
          <a:lstStyle/>
          <a:p>
            <a:pPr lvl="0"/>
            <a:r>
              <a:rPr lang="en-GB" b="1" dirty="0" smtClean="0"/>
              <a:t>526 M€ </a:t>
            </a:r>
            <a:r>
              <a:rPr lang="en-GB" dirty="0" smtClean="0"/>
              <a:t>German contribution to civil construction</a:t>
            </a:r>
          </a:p>
          <a:p>
            <a:pPr lvl="1"/>
            <a:r>
              <a:rPr lang="en-GB" dirty="0" smtClean="0"/>
              <a:t>largest BMBF grant ever</a:t>
            </a:r>
          </a:p>
          <a:p>
            <a:pPr lvl="1"/>
            <a:r>
              <a:rPr lang="de-DE" dirty="0" err="1" smtClean="0"/>
              <a:t>approved</a:t>
            </a:r>
            <a:r>
              <a:rPr lang="de-DE" dirty="0" smtClean="0"/>
              <a:t> in </a:t>
            </a:r>
            <a:r>
              <a:rPr lang="de-DE" dirty="0" err="1" smtClean="0"/>
              <a:t>July</a:t>
            </a:r>
            <a:r>
              <a:rPr lang="de-DE" dirty="0" smtClean="0"/>
              <a:t> 2012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11" name="Picture 10" descr="DSC_6008.jpg"/>
          <p:cNvPicPr>
            <a:picLocks noChangeAspect="1"/>
          </p:cNvPicPr>
          <p:nvPr/>
        </p:nvPicPr>
        <p:blipFill>
          <a:blip r:embed="rId2"/>
          <a:srcRect l="17094" t="14871" r="16239" b="17380"/>
          <a:stretch>
            <a:fillRect/>
          </a:stretch>
        </p:blipFill>
        <p:spPr>
          <a:xfrm>
            <a:off x="116505" y="3458725"/>
            <a:ext cx="4182533" cy="2895600"/>
          </a:xfrm>
          <a:prstGeom prst="rect">
            <a:avLst/>
          </a:prstGeom>
        </p:spPr>
      </p:pic>
      <p:pic>
        <p:nvPicPr>
          <p:cNvPr id="10" name="Picture 9" descr="DSC_59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91023"/>
            <a:ext cx="480060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85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Permit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GB" dirty="0"/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1F52CCE-C43A-4E4D-B463-E1C22F197046}" type="slidenum">
              <a:rPr lang="de-DE" smtClean="0">
                <a:solidFill>
                  <a:srgbClr val="00599D"/>
                </a:solidFill>
              </a:rPr>
              <a:pPr eaLnBrk="1" hangingPunct="1"/>
              <a:t>21</a:t>
            </a:fld>
            <a:endParaRPr lang="de-DE" smtClean="0">
              <a:solidFill>
                <a:srgbClr val="00599D"/>
              </a:solidFill>
            </a:endParaRPr>
          </a:p>
        </p:txBody>
      </p:sp>
      <p:pic>
        <p:nvPicPr>
          <p:cNvPr id="10248" name="Picture 32" descr="\\Ffm3\1469 gsi da-fair\10_Fotos\1469_Fotos_2011\1469_Fotos_2011_Bauantrag\1469_2011-08-31_Bauantragsabgabe\DSC_017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" t="25841" r="7095" b="26930"/>
          <a:stretch>
            <a:fillRect/>
          </a:stretch>
        </p:blipFill>
        <p:spPr bwMode="auto">
          <a:xfrm>
            <a:off x="196978" y="1492249"/>
            <a:ext cx="4240007" cy="342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492249"/>
            <a:ext cx="4351536" cy="3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feld 39"/>
          <p:cNvSpPr txBox="1">
            <a:spLocks noChangeArrowheads="1"/>
          </p:cNvSpPr>
          <p:nvPr/>
        </p:nvSpPr>
        <p:spPr bwMode="auto">
          <a:xfrm>
            <a:off x="196979" y="5187097"/>
            <a:ext cx="4240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Submission of </a:t>
            </a:r>
            <a:r>
              <a:rPr lang="en-US" sz="1600" b="1" dirty="0" smtClean="0">
                <a:latin typeface="+mn-lt"/>
              </a:rPr>
              <a:t>771 folders </a:t>
            </a:r>
            <a:r>
              <a:rPr lang="en-US" sz="1600" dirty="0" smtClean="0">
                <a:latin typeface="+mn-lt"/>
              </a:rPr>
              <a:t>building application to Darmstadt’s civil construction authority in Aug. 2011</a:t>
            </a:r>
            <a:endParaRPr lang="en-US" sz="1600" dirty="0">
              <a:latin typeface="+mn-lt"/>
            </a:endParaRPr>
          </a:p>
        </p:txBody>
      </p:sp>
      <p:sp>
        <p:nvSpPr>
          <p:cNvPr id="10251" name="Textfeld 40"/>
          <p:cNvSpPr txBox="1">
            <a:spLocks noChangeArrowheads="1"/>
          </p:cNvSpPr>
          <p:nvPr/>
        </p:nvSpPr>
        <p:spPr bwMode="auto">
          <a:xfrm>
            <a:off x="4662010" y="5142092"/>
            <a:ext cx="4351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Darmstadt Councilor </a:t>
            </a:r>
            <a:r>
              <a:rPr lang="en-US" sz="1600" dirty="0">
                <a:latin typeface="+mn-lt"/>
              </a:rPr>
              <a:t>Brigitte </a:t>
            </a:r>
            <a:r>
              <a:rPr lang="en-US" sz="1600" dirty="0" err="1">
                <a:latin typeface="+mn-lt"/>
              </a:rPr>
              <a:t>Lindscheid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handing over the FAIR building </a:t>
            </a:r>
            <a:r>
              <a:rPr lang="en-US" sz="1600" dirty="0">
                <a:latin typeface="+mn-lt"/>
              </a:rPr>
              <a:t>permit (</a:t>
            </a:r>
            <a:r>
              <a:rPr lang="en-US" sz="1600" b="1" dirty="0">
                <a:latin typeface="+mn-lt"/>
              </a:rPr>
              <a:t>21 </a:t>
            </a:r>
            <a:r>
              <a:rPr lang="en-US" sz="1600" b="1" dirty="0" smtClean="0">
                <a:latin typeface="+mn-lt"/>
              </a:rPr>
              <a:t>folders</a:t>
            </a:r>
            <a:r>
              <a:rPr lang="en-US" sz="1600" dirty="0" smtClean="0">
                <a:latin typeface="+mn-lt"/>
              </a:rPr>
              <a:t>) to FAIR management at the end of Oct. 2012</a:t>
            </a:r>
            <a:endParaRPr lang="en-US" sz="16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477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198460" y="863715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482595" y="1043735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Synchrotrons:    1.1 km</a:t>
            </a:r>
          </a:p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HESR:		       0.6 km</a:t>
            </a:r>
            <a:endParaRPr lang="en-US" sz="2000" b="1" dirty="0">
              <a:solidFill>
                <a:schemeClr val="accent4"/>
              </a:solidFill>
              <a:latin typeface="+mn-lt"/>
              <a:cs typeface="Arial" pitchFamily="34" charset="0"/>
            </a:endParaRPr>
          </a:p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With beamlines: 3.2 km</a:t>
            </a:r>
            <a:endParaRPr lang="en-US" sz="2000" b="1" dirty="0">
              <a:solidFill>
                <a:schemeClr val="accent4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225025" y="2978950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 smtClean="0">
                <a:solidFill>
                  <a:schemeClr val="accent3"/>
                </a:solidFill>
                <a:latin typeface="+mn-lt"/>
                <a:cs typeface="Arial" pitchFamily="34" charset="0"/>
              </a:rPr>
              <a:t>Existing SIS 18</a:t>
            </a:r>
            <a:endParaRPr lang="en-US" sz="1800" dirty="0">
              <a:solidFill>
                <a:schemeClr val="accent3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620"/>
            <a:ext cx="9144000" cy="928688"/>
          </a:xfrm>
        </p:spPr>
        <p:txBody>
          <a:bodyPr lIns="91440" tIns="45720" rIns="91440" bIns="4572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Civil Construction </a:t>
            </a:r>
            <a:endParaRPr lang="de-DE" dirty="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153455" y="4824155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Total area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&gt;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200 000 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  <a:endParaRPr lang="en-US" sz="2000" baseline="30000" dirty="0">
              <a:solidFill>
                <a:schemeClr val="accent2"/>
              </a:solidFill>
              <a:latin typeface="+mn-lt"/>
              <a:cs typeface="Arial" charset="0"/>
            </a:endParaRP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Area buildings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98 000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Usable area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135 000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</a:p>
          <a:p>
            <a:pPr marL="39688"/>
            <a:r>
              <a:rPr lang="en-US" sz="2000" b="1" dirty="0" smtClean="0">
                <a:solidFill>
                  <a:schemeClr val="accent2"/>
                </a:solidFill>
                <a:latin typeface="+mn-lt"/>
                <a:cs typeface="Arial" charset="0"/>
              </a:rPr>
              <a:t>Volume of buildings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b="1" dirty="0" smtClean="0">
                <a:solidFill>
                  <a:schemeClr val="accent2"/>
                </a:solidFill>
                <a:latin typeface="+mn-lt"/>
                <a:cs typeface="Arial" charset="0"/>
              </a:rPr>
              <a:t>1 049 000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="1" baseline="30000" dirty="0">
                <a:solidFill>
                  <a:schemeClr val="accent2"/>
                </a:solidFill>
                <a:latin typeface="+mn-lt"/>
                <a:cs typeface="Arial" charset="0"/>
              </a:rPr>
              <a:t>3</a:t>
            </a: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Substructure:~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1500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pillars, up to 65 m deep</a:t>
            </a:r>
            <a:endParaRPr lang="en-US" sz="20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82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36650"/>
            <a:ext cx="78787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8" name="Rectangle 14"/>
          <p:cNvSpPr>
            <a:spLocks/>
          </p:cNvSpPr>
          <p:nvPr/>
        </p:nvSpPr>
        <p:spPr bwMode="auto">
          <a:xfrm>
            <a:off x="656565" y="5669958"/>
            <a:ext cx="4209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 smtClean="0">
                <a:solidFill>
                  <a:srgbClr val="FFFFFF"/>
                </a:solidFill>
                <a:latin typeface="+mn-lt"/>
                <a:cs typeface="Arial" charset="0"/>
              </a:rPr>
              <a:t>36 m 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charset="0"/>
              </a:rPr>
              <a:t>down in the ground</a:t>
            </a:r>
            <a:endParaRPr lang="en-US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sp>
        <p:nvSpPr>
          <p:cNvPr id="11279" name="Rectangle 15"/>
          <p:cNvSpPr>
            <a:spLocks/>
          </p:cNvSpPr>
          <p:nvPr/>
        </p:nvSpPr>
        <p:spPr bwMode="auto">
          <a:xfrm>
            <a:off x="639763" y="1149350"/>
            <a:ext cx="4355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FFFFFF"/>
                </a:solidFill>
                <a:latin typeface="+mn-lt"/>
                <a:cs typeface="Arial" charset="0"/>
              </a:rPr>
              <a:t>Central Switchyard Building</a:t>
            </a:r>
            <a:endParaRPr lang="en-US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...with complex interior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4911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293813"/>
            <a:ext cx="87455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Bird’s View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2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397000"/>
            <a:ext cx="86487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1630" name="Rectangle 13"/>
          <p:cNvSpPr>
            <a:spLocks/>
          </p:cNvSpPr>
          <p:nvPr/>
        </p:nvSpPr>
        <p:spPr bwMode="auto">
          <a:xfrm>
            <a:off x="7493000" y="5981700"/>
            <a:ext cx="157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300">
                <a:solidFill>
                  <a:srgbClr val="FFFFFF"/>
                </a:solidFill>
                <a:latin typeface="Monaco" charset="0"/>
                <a:ea typeface="MS PGothic" pitchFamily="34" charset="-128"/>
                <a:sym typeface="Monaco" charset="0"/>
              </a:rPr>
              <a:t>05.05.2013</a:t>
            </a:r>
          </a:p>
        </p:txBody>
      </p:sp>
      <p:grpSp>
        <p:nvGrpSpPr>
          <p:cNvPr id="111631" name="Group 16"/>
          <p:cNvGrpSpPr>
            <a:grpSpLocks/>
          </p:cNvGrpSpPr>
          <p:nvPr/>
        </p:nvGrpSpPr>
        <p:grpSpPr bwMode="auto">
          <a:xfrm>
            <a:off x="4013200" y="1138238"/>
            <a:ext cx="4991100" cy="3594100"/>
            <a:chOff x="0" y="0"/>
            <a:chExt cx="3144" cy="2264"/>
          </a:xfrm>
        </p:grpSpPr>
        <p:pic>
          <p:nvPicPr>
            <p:cNvPr id="11163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0"/>
              <a:ext cx="3048" cy="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4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44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32" name="Rectangle 17"/>
          <p:cNvSpPr>
            <a:spLocks/>
          </p:cNvSpPr>
          <p:nvPr/>
        </p:nvSpPr>
        <p:spPr bwMode="auto">
          <a:xfrm>
            <a:off x="7772400" y="1397000"/>
            <a:ext cx="10128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3000" b="1">
                <a:solidFill>
                  <a:srgbClr val="FFFFFF"/>
                </a:solidFill>
                <a:ea typeface="MS PGothic" pitchFamily="34" charset="-128"/>
              </a:rPr>
              <a:t>~ 4 x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...closing in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61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INPC2013, Florence, 6/6/13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B3B3-62FC-4269-9DE9-A35A04C5F300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101660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2012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6495" y="1147763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2011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00671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2013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4988778" y="1165225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3986935" y="1165225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2015</a:t>
            </a: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2996825" y="1165225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2014</a:t>
            </a: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296525" y="2043541"/>
            <a:ext cx="458865" cy="443156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6</a:t>
            </a:r>
            <a:endParaRPr lang="en-US" sz="1200" dirty="0">
              <a:latin typeface="+mn-lt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1511660" y="2740680"/>
            <a:ext cx="698858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Submission building permits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>
                <a:latin typeface="+mn-lt"/>
              </a:rPr>
              <a:t>S</a:t>
            </a:r>
            <a:r>
              <a:rPr lang="en-US" sz="1800" dirty="0" smtClean="0">
                <a:latin typeface="+mn-lt"/>
              </a:rPr>
              <a:t>ite preparation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Civil construction contracts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Building of accelerator &amp; detector components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>
                <a:latin typeface="+mn-lt"/>
              </a:rPr>
              <a:t>Completion of civil construction </a:t>
            </a:r>
            <a:r>
              <a:rPr lang="en-US" sz="1800" dirty="0" smtClean="0">
                <a:latin typeface="+mn-lt"/>
              </a:rPr>
              <a:t>work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Installation &amp; commissioning </a:t>
            </a:r>
            <a:r>
              <a:rPr lang="en-US" sz="1800" dirty="0">
                <a:latin typeface="+mn-lt"/>
              </a:rPr>
              <a:t>of accelerators and </a:t>
            </a:r>
            <a:r>
              <a:rPr lang="en-US" sz="1800" dirty="0" smtClean="0">
                <a:latin typeface="+mn-lt"/>
              </a:rPr>
              <a:t>detectors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smtClean="0">
                <a:latin typeface="+mn-lt"/>
              </a:rPr>
              <a:t>Start data </a:t>
            </a:r>
            <a:r>
              <a:rPr lang="en-US" sz="1800" dirty="0" smtClean="0">
                <a:latin typeface="+mn-lt"/>
              </a:rPr>
              <a:t>taking</a:t>
            </a:r>
            <a:endParaRPr lang="en-US" sz="1800" dirty="0">
              <a:latin typeface="+mn-lt"/>
            </a:endParaRPr>
          </a:p>
        </p:txBody>
      </p:sp>
      <p:sp>
        <p:nvSpPr>
          <p:cNvPr id="46105" name="AutoShape 25"/>
          <p:cNvSpPr>
            <a:spLocks noChangeArrowheads="1"/>
          </p:cNvSpPr>
          <p:nvPr/>
        </p:nvSpPr>
        <p:spPr bwMode="auto">
          <a:xfrm>
            <a:off x="656565" y="2043541"/>
            <a:ext cx="439905" cy="443156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7</a:t>
            </a:r>
          </a:p>
        </p:txBody>
      </p:sp>
      <p:sp>
        <p:nvSpPr>
          <p:cNvPr id="46109" name="AutoShape 29"/>
          <p:cNvSpPr>
            <a:spLocks noChangeArrowheads="1"/>
          </p:cNvSpPr>
          <p:nvPr/>
        </p:nvSpPr>
        <p:spPr bwMode="auto">
          <a:xfrm>
            <a:off x="5562110" y="2043541"/>
            <a:ext cx="504056" cy="485359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10</a:t>
            </a:r>
          </a:p>
        </p:txBody>
      </p:sp>
      <p:sp>
        <p:nvSpPr>
          <p:cNvPr id="46112" name="AutoShape 32"/>
          <p:cNvSpPr>
            <a:spLocks noChangeArrowheads="1"/>
          </p:cNvSpPr>
          <p:nvPr/>
        </p:nvSpPr>
        <p:spPr bwMode="auto">
          <a:xfrm>
            <a:off x="1241630" y="2043541"/>
            <a:ext cx="458865" cy="443156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8</a:t>
            </a:r>
          </a:p>
        </p:txBody>
      </p:sp>
      <p:sp>
        <p:nvSpPr>
          <p:cNvPr id="46113" name="AutoShape 33"/>
          <p:cNvSpPr>
            <a:spLocks noChangeArrowheads="1"/>
          </p:cNvSpPr>
          <p:nvPr/>
        </p:nvSpPr>
        <p:spPr bwMode="auto">
          <a:xfrm>
            <a:off x="5967155" y="1169988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2017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6957265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2018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auto">
          <a:xfrm>
            <a:off x="7914103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2019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AutoShape 29"/>
          <p:cNvSpPr>
            <a:spLocks noChangeArrowheads="1"/>
          </p:cNvSpPr>
          <p:nvPr/>
        </p:nvSpPr>
        <p:spPr bwMode="auto">
          <a:xfrm>
            <a:off x="7542330" y="2033844"/>
            <a:ext cx="495055" cy="495055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>
                <a:latin typeface="+mn-lt"/>
              </a:rPr>
              <a:t>12</a:t>
            </a:r>
            <a:endParaRPr lang="en-US" sz="18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590" y="2740679"/>
            <a:ext cx="765085" cy="3388619"/>
            <a:chOff x="942370" y="2506743"/>
            <a:chExt cx="570568" cy="2917978"/>
          </a:xfrm>
        </p:grpSpPr>
        <p:sp>
          <p:nvSpPr>
            <p:cNvPr id="46097" name="Text Box 17"/>
            <p:cNvSpPr txBox="1">
              <a:spLocks noChangeArrowheads="1"/>
            </p:cNvSpPr>
            <p:nvPr/>
          </p:nvSpPr>
          <p:spPr bwMode="auto">
            <a:xfrm>
              <a:off x="1328788" y="266534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2507" y="2506743"/>
              <a:ext cx="350838" cy="2491682"/>
              <a:chOff x="962507" y="4261331"/>
              <a:chExt cx="350838" cy="2491682"/>
            </a:xfrm>
          </p:grpSpPr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971600" y="4261331"/>
                <a:ext cx="341745" cy="399504"/>
              </a:xfrm>
              <a:prstGeom prst="diamon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6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>
                <a:off x="971600" y="4699035"/>
                <a:ext cx="323850" cy="388098"/>
              </a:xfrm>
              <a:prstGeom prst="diamon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7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08" name="AutoShape 28"/>
              <p:cNvSpPr>
                <a:spLocks noChangeArrowheads="1"/>
              </p:cNvSpPr>
              <p:nvPr/>
            </p:nvSpPr>
            <p:spPr bwMode="auto">
              <a:xfrm>
                <a:off x="971600" y="5125330"/>
                <a:ext cx="323850" cy="387545"/>
              </a:xfrm>
              <a:prstGeom prst="diamon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8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10" name="AutoShape 30"/>
              <p:cNvSpPr>
                <a:spLocks noChangeArrowheads="1"/>
              </p:cNvSpPr>
              <p:nvPr/>
            </p:nvSpPr>
            <p:spPr bwMode="auto">
              <a:xfrm>
                <a:off x="962507" y="5520626"/>
                <a:ext cx="332943" cy="379792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9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11" name="AutoShape 31"/>
              <p:cNvSpPr>
                <a:spLocks noChangeArrowheads="1"/>
              </p:cNvSpPr>
              <p:nvPr/>
            </p:nvSpPr>
            <p:spPr bwMode="auto">
              <a:xfrm>
                <a:off x="962507" y="6380972"/>
                <a:ext cx="332943" cy="372041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 smtClean="0">
                    <a:latin typeface="+mn-lt"/>
                  </a:rPr>
                  <a:t>11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>
              <a:off x="942370" y="5037179"/>
              <a:ext cx="341745" cy="387542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latin typeface="+mn-lt"/>
                </a:rPr>
                <a:t>12</a:t>
              </a:r>
              <a:endParaRPr lang="en-US" dirty="0">
                <a:latin typeface="+mn-lt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962507" y="4184585"/>
              <a:ext cx="323850" cy="388099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latin typeface="+mn-lt"/>
                </a:rPr>
                <a:t>10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44" name="AutoShape 29"/>
          <p:cNvSpPr>
            <a:spLocks noChangeArrowheads="1"/>
          </p:cNvSpPr>
          <p:nvPr/>
        </p:nvSpPr>
        <p:spPr bwMode="auto">
          <a:xfrm>
            <a:off x="6552220" y="2033845"/>
            <a:ext cx="495055" cy="4950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>
                <a:latin typeface="+mn-lt"/>
              </a:rPr>
              <a:t>11</a:t>
            </a:r>
            <a:endParaRPr lang="en-US" sz="1800" dirty="0">
              <a:latin typeface="+mn-lt"/>
            </a:endParaRPr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1550799" y="2033845"/>
            <a:ext cx="455916" cy="452852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6109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5" grpId="0" animBg="1"/>
      <p:bldP spid="46109" grpId="0" animBg="1"/>
      <p:bldP spid="40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/>
          <p:cNvSpPr>
            <a:spLocks noGrp="1"/>
          </p:cNvSpPr>
          <p:nvPr>
            <p:ph type="ctrTitle"/>
          </p:nvPr>
        </p:nvSpPr>
        <p:spPr bwMode="auto">
          <a:xfrm>
            <a:off x="454043" y="1718810"/>
            <a:ext cx="8235915" cy="1838632"/>
          </a:xfrm>
          <a:ln>
            <a:noFill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dirty="0" smtClean="0">
                <a:solidFill>
                  <a:schemeClr val="accent3"/>
                </a:solidFill>
              </a:rPr>
              <a:t>Thank you very much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Günther Rosner</a:t>
            </a:r>
            <a:endParaRPr lang="en-GB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FAIR, INPC2013, Florence, 6/6/13</a:t>
            </a:r>
            <a:endParaRPr lang="en-GB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F0DD-FB50-4B41-95BF-ED8604F74C0D}" type="slidenum">
              <a:rPr lang="en-GB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/>
              <a:t>F</a:t>
            </a:r>
            <a:r>
              <a:rPr lang="en-GB" sz="3600" dirty="0" smtClean="0"/>
              <a:t>acility for </a:t>
            </a:r>
            <a:r>
              <a:rPr lang="en-GB" sz="3600" b="1" dirty="0" smtClean="0"/>
              <a:t>A</a:t>
            </a:r>
            <a:r>
              <a:rPr lang="en-GB" sz="3600" dirty="0" smtClean="0"/>
              <a:t>ntiproton &amp; </a:t>
            </a:r>
            <a:r>
              <a:rPr lang="en-GB" sz="3600" b="1" dirty="0" smtClean="0"/>
              <a:t>I</a:t>
            </a:r>
            <a:r>
              <a:rPr lang="en-GB" sz="3600" dirty="0" smtClean="0"/>
              <a:t>on </a:t>
            </a:r>
            <a:r>
              <a:rPr lang="en-GB" sz="3600" b="1" dirty="0" smtClean="0"/>
              <a:t>R</a:t>
            </a:r>
            <a:r>
              <a:rPr lang="en-GB" sz="3600" dirty="0" smtClean="0"/>
              <a:t>esearch</a:t>
            </a:r>
            <a:endParaRPr lang="en-GB" sz="36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E9CD-7360-41CB-86AD-F5F3CE99B1B3}" type="slidenum">
              <a:rPr lang="en-GB" altLang="en-US"/>
              <a:pPr/>
              <a:t>3</a:t>
            </a:fld>
            <a:endParaRPr lang="en-GB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495" y="4689140"/>
            <a:ext cx="4163898" cy="1594476"/>
            <a:chOff x="125106" y="4759849"/>
            <a:chExt cx="4163898" cy="1594476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59849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Dense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Bulk Plasmas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(Ion-beam </a:t>
              </a:r>
              <a:r>
                <a:rPr lang="en-GB" sz="1600" dirty="0" smtClean="0">
                  <a:solidFill>
                    <a:schemeClr val="accent5"/>
                  </a:solidFill>
                  <a:latin typeface="+mn-lt"/>
                </a:rPr>
                <a:t>bunch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compression</a:t>
              </a:r>
              <a:endParaRPr lang="de-DE" sz="1600" dirty="0">
                <a:solidFill>
                  <a:schemeClr val="accent5"/>
                </a:solidFill>
                <a:latin typeface="+mn-lt"/>
              </a:endParaRPr>
            </a:p>
            <a:p>
              <a:pPr marL="342900" indent="-342900"/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petawatt-laser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0733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Materials Science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Radiation Biology</a:t>
              </a:r>
              <a:r>
                <a:rPr lang="de-DE" sz="1600" dirty="0">
                  <a:solidFill>
                    <a:srgbClr val="669900"/>
                  </a:solidFill>
                  <a:latin typeface="+mn-lt"/>
                </a:rPr>
                <a:t>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antiproton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beams)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/>
            <a:r>
              <a:rPr lang="de-DE" sz="1600" dirty="0">
                <a:solidFill>
                  <a:schemeClr val="accent2"/>
                </a:solidFill>
                <a:latin typeface="+mn-lt"/>
              </a:rPr>
              <a:t>Accelerator Physics</a:t>
            </a:r>
            <a:endParaRPr lang="en-GB" sz="1600" dirty="0">
              <a:latin typeface="+mn-lt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59988" y="1040538"/>
            <a:ext cx="8258811" cy="5261193"/>
            <a:chOff x="859988" y="1040538"/>
            <a:chExt cx="8258811" cy="5261193"/>
          </a:xfrm>
        </p:grpSpPr>
        <p:grpSp>
          <p:nvGrpSpPr>
            <p:cNvPr id="8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/300</a:t>
                    </a:r>
                    <a:endParaRPr lang="en-GB" sz="1200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5340" y="998730"/>
            <a:ext cx="3961595" cy="3240360"/>
            <a:chOff x="161510" y="1031782"/>
            <a:chExt cx="3961595" cy="3240360"/>
          </a:xfrm>
        </p:grpSpPr>
        <p:grpSp>
          <p:nvGrpSpPr>
            <p:cNvPr id="24" name="Group 23"/>
            <p:cNvGrpSpPr/>
            <p:nvPr/>
          </p:nvGrpSpPr>
          <p:grpSpPr>
            <a:xfrm>
              <a:off x="161510" y="1031782"/>
              <a:ext cx="3630244" cy="2295255"/>
              <a:chOff x="0" y="982426"/>
              <a:chExt cx="3630244" cy="22952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155" y="1657501"/>
                <a:ext cx="2948079" cy="1620180"/>
                <a:chOff x="1155" y="1657501"/>
                <a:chExt cx="2948079" cy="1620180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630695"/>
                  <a:ext cx="2948079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QCD-Phase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Diagram</a:t>
                  </a:r>
                  <a:endParaRPr lang="de-DE" sz="1600" dirty="0" smtClean="0">
                    <a:solidFill>
                      <a:srgbClr val="FF0000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(HI beams 2 to 45 GeV/u)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657501"/>
                  <a:ext cx="2644497" cy="919401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Hadron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Physics </a:t>
                  </a:r>
                  <a:endParaRPr lang="de-DE" sz="1600" dirty="0">
                    <a:solidFill>
                      <a:schemeClr val="accent2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(Stored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and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cooled</a:t>
                  </a: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14 GeV/c anti-protons)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/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Nuclear Structure &amp; </a:t>
                </a:r>
                <a:r>
                  <a:rPr lang="de-DE" sz="1600" dirty="0" smtClean="0">
                    <a:solidFill>
                      <a:schemeClr val="accent2"/>
                    </a:solidFill>
                    <a:latin typeface="+mn-lt"/>
                  </a:rPr>
                  <a:t>Astrophysics</a:t>
                </a:r>
                <a:endParaRPr lang="de-DE" sz="1600" dirty="0">
                  <a:solidFill>
                    <a:schemeClr val="accent2"/>
                  </a:solidFill>
                  <a:latin typeface="+mn-lt"/>
                </a:endParaRPr>
              </a:p>
              <a:p>
                <a:pPr marL="342900" indent="-342900"/>
                <a:r>
                  <a:rPr lang="de-DE" sz="1600" dirty="0">
                    <a:solidFill>
                      <a:schemeClr val="accent5"/>
                    </a:solidFill>
                    <a:latin typeface="+mn-lt"/>
                  </a:rPr>
                  <a:t>(Rare-isotope </a:t>
                </a:r>
                <a:r>
                  <a:rPr lang="de-DE" sz="1600" dirty="0" smtClean="0">
                    <a:solidFill>
                      <a:schemeClr val="accent5"/>
                    </a:solidFill>
                    <a:latin typeface="+mn-lt"/>
                  </a:rPr>
                  <a:t>beams)</a:t>
                </a:r>
                <a:endParaRPr lang="en-GB" sz="1600" dirty="0">
                  <a:solidFill>
                    <a:schemeClr val="accent5"/>
                  </a:solidFill>
                  <a:latin typeface="+mn-lt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352741"/>
              <a:ext cx="395299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Fundamental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Symmetries</a:t>
              </a:r>
            </a:p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Ultra-High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EM Fields</a:t>
              </a: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(Antiprotons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highly stripped ions)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524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137992" y="998730"/>
            <a:ext cx="3394448" cy="2745305"/>
            <a:chOff x="148343" y="4209741"/>
            <a:chExt cx="3394448" cy="2745305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" r="20213" b="42619"/>
            <a:stretch>
              <a:fillRect/>
            </a:stretch>
          </p:blipFill>
          <p:spPr bwMode="auto">
            <a:xfrm>
              <a:off x="148343" y="5097438"/>
              <a:ext cx="3394448" cy="1857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51520" y="4209741"/>
              <a:ext cx="320126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Fast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acceleration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High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gradient, variable frequency</a:t>
              </a:r>
              <a:b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</a:b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Ferrite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&amp; MA loaded cavities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9649" y="998730"/>
            <a:ext cx="4062331" cy="2980351"/>
            <a:chOff x="75447" y="1062593"/>
            <a:chExt cx="4062331" cy="2980351"/>
          </a:xfrm>
        </p:grpSpPr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75447" y="1062593"/>
              <a:ext cx="406233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Compact &amp; cost effective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accelerators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Fast cycling superconducting </a:t>
              </a: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magnets</a:t>
              </a:r>
              <a:b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dB/</a:t>
              </a:r>
              <a:r>
                <a:rPr lang="en-US" sz="1400" dirty="0" err="1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dt</a:t>
              </a: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~ 4T/s </a:t>
              </a:r>
            </a:p>
          </p:txBody>
        </p:sp>
        <p:pic>
          <p:nvPicPr>
            <p:cNvPr id="2061" name="Picture 13" descr="nucl_dipol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" y="1808820"/>
              <a:ext cx="2616926" cy="223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48139" y="4066393"/>
            <a:ext cx="2828018" cy="2197922"/>
            <a:chOff x="5862012" y="1141413"/>
            <a:chExt cx="2828018" cy="2197922"/>
          </a:xfrm>
        </p:grpSpPr>
        <p:pic>
          <p:nvPicPr>
            <p:cNvPr id="2067" name="Picture 19" descr="ec3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446" y="1764160"/>
              <a:ext cx="2273861" cy="1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5862012" y="1141413"/>
              <a:ext cx="282801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Precision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beams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Electron &amp;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stochastic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ooling </a:t>
              </a:r>
              <a:endParaRPr lang="en-US" sz="1400">
                <a:solidFill>
                  <a:schemeClr val="accent2"/>
                </a:solidFill>
                <a:latin typeface="+mj-lt"/>
                <a:ea typeface="ＭＳ Ｐゴシック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162" y="4149080"/>
            <a:ext cx="3492944" cy="2169599"/>
            <a:chOff x="5183124" y="3607897"/>
            <a:chExt cx="3492944" cy="2169599"/>
          </a:xfrm>
        </p:grpSpPr>
        <p:pic>
          <p:nvPicPr>
            <p:cNvPr id="2073" name="Picture 25" descr="pic000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15" y="4192962"/>
              <a:ext cx="1980161" cy="158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5183124" y="3607897"/>
              <a:ext cx="34929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XHV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@ </a:t>
              </a:r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high beam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intensities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Extremely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igh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v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acuum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  <a:cs typeface="Arial" charset="0"/>
                </a:rPr>
                <a:t>~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10</a:t>
              </a:r>
              <a:r>
                <a:rPr lang="en-US" sz="1400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-</a:t>
              </a:r>
              <a:r>
                <a:rPr lang="en-US" sz="1400" b="1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13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mbar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Challenges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40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040559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Experiments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5</a:t>
            </a:fld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</a:t>
            </a:r>
            <a:r>
              <a:rPr lang="en-US" b="1" dirty="0" smtClean="0"/>
              <a:t>P</a:t>
            </a:r>
            <a:r>
              <a:rPr lang="en-US" dirty="0" smtClean="0"/>
              <a:t>roton </a:t>
            </a:r>
            <a:r>
              <a:rPr lang="en-US" b="1" dirty="0" smtClean="0"/>
              <a:t>An</a:t>
            </a:r>
            <a:r>
              <a:rPr lang="en-US" dirty="0" smtClean="0"/>
              <a:t>nihilation @ </a:t>
            </a:r>
            <a:r>
              <a:rPr lang="en-US" b="1" dirty="0" smtClean="0"/>
              <a:t>DA</a:t>
            </a:r>
            <a:endParaRPr lang="en-US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INPC2013, Florence, 6/6/13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2FE-73CE-4F11-A5BC-70B07C07406F}" type="slidenum">
              <a:rPr lang="en-GB" altLang="en-US"/>
              <a:pPr/>
              <a:t>6</a:t>
            </a:fld>
            <a:endParaRPr lang="en-GB" altLang="en-US"/>
          </a:p>
        </p:txBody>
      </p:sp>
      <p:pic>
        <p:nvPicPr>
          <p:cNvPr id="355331" name="Picture 3" descr="PANDAspectr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1130300"/>
            <a:ext cx="7561263" cy="5054600"/>
          </a:xfrm>
          <a:prstGeom prst="rect">
            <a:avLst/>
          </a:prstGeom>
          <a:noFill/>
        </p:spPr>
      </p:pic>
      <p:grpSp>
        <p:nvGrpSpPr>
          <p:cNvPr id="3" name="Group 11"/>
          <p:cNvGrpSpPr/>
          <p:nvPr/>
        </p:nvGrpSpPr>
        <p:grpSpPr>
          <a:xfrm>
            <a:off x="2919382" y="1687511"/>
            <a:ext cx="5487440" cy="3901729"/>
            <a:chOff x="3460750" y="1873249"/>
            <a:chExt cx="5487440" cy="3901729"/>
          </a:xfrm>
        </p:grpSpPr>
        <p:sp>
          <p:nvSpPr>
            <p:cNvPr id="355332" name="Rectangle 4"/>
            <p:cNvSpPr>
              <a:spLocks noChangeArrowheads="1"/>
            </p:cNvSpPr>
            <p:nvPr/>
          </p:nvSpPr>
          <p:spPr bwMode="auto">
            <a:xfrm>
              <a:off x="3460750" y="1873249"/>
              <a:ext cx="1733550" cy="3867151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gamma/>
                    <a:tint val="25490"/>
                    <a:invGamma/>
                    <a:alpha val="24001"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94300" y="5384800"/>
              <a:ext cx="2355850" cy="311150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3638" y="5313313"/>
              <a:ext cx="14045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accent4"/>
                  </a:solidFill>
                  <a:latin typeface="+mj-lt"/>
                </a:rPr>
                <a:t>PANDA</a:t>
              </a:r>
              <a:endParaRPr lang="en-GB" b="1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7858148" y="2061426"/>
            <a:ext cx="1106340" cy="3077764"/>
            <a:chOff x="7858148" y="2643182"/>
            <a:chExt cx="877886" cy="235745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755" y="2643182"/>
              <a:ext cx="844649" cy="114300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48" y="3821107"/>
              <a:ext cx="877886" cy="11795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75083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Search for </a:t>
            </a:r>
            <a:r>
              <a:rPr lang="en-GB" dirty="0" smtClean="0"/>
              <a:t>Heavy Glueballs</a:t>
            </a:r>
            <a:endParaRPr lang="en-GB" dirty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60900" y="953724"/>
            <a:ext cx="4311650" cy="5625625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GB" sz="2600" dirty="0" smtClean="0"/>
              <a:t>Charmed </a:t>
            </a:r>
            <a:r>
              <a:rPr lang="en-GB" sz="2600" dirty="0" err="1"/>
              <a:t>glueballs</a:t>
            </a:r>
            <a:endParaRPr lang="en-GB" sz="2600" dirty="0"/>
          </a:p>
          <a:p>
            <a:pPr lvl="1">
              <a:lnSpc>
                <a:spcPct val="110000"/>
              </a:lnSpc>
            </a:pPr>
            <a:r>
              <a:rPr lang="en-GB" sz="2000" dirty="0"/>
              <a:t>flavour blind </a:t>
            </a:r>
            <a:r>
              <a:rPr lang="en-GB" sz="2000" dirty="0" smtClean="0"/>
              <a:t>decays</a:t>
            </a:r>
          </a:p>
          <a:p>
            <a:pPr lvl="2">
              <a:lnSpc>
                <a:spcPct val="110000"/>
              </a:lnSpc>
            </a:pPr>
            <a:r>
              <a:rPr lang="en-GB" sz="1600" dirty="0" smtClean="0">
                <a:solidFill>
                  <a:schemeClr val="accent4"/>
                </a:solidFill>
              </a:rPr>
              <a:t>charmed </a:t>
            </a:r>
            <a:r>
              <a:rPr lang="en-GB" sz="1600" dirty="0">
                <a:solidFill>
                  <a:schemeClr val="accent4"/>
                </a:solidFill>
              </a:rPr>
              <a:t>final </a:t>
            </a:r>
            <a:r>
              <a:rPr lang="en-GB" sz="1600" dirty="0" smtClean="0">
                <a:solidFill>
                  <a:schemeClr val="accent4"/>
                </a:solidFill>
              </a:rPr>
              <a:t>states</a:t>
            </a:r>
            <a:endParaRPr lang="en-GB" sz="1600" dirty="0">
              <a:solidFill>
                <a:schemeClr val="accent4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2000" dirty="0"/>
              <a:t>only a few charmed mesons around 3 - 4 </a:t>
            </a:r>
            <a:r>
              <a:rPr lang="en-GB" sz="2000" dirty="0" smtClean="0"/>
              <a:t>MeV/c</a:t>
            </a:r>
            <a:r>
              <a:rPr lang="en-GB" sz="2000" baseline="30000" dirty="0" smtClean="0"/>
              <a:t>2</a:t>
            </a:r>
          </a:p>
          <a:p>
            <a:pPr lvl="2">
              <a:lnSpc>
                <a:spcPct val="110000"/>
              </a:lnSpc>
            </a:pPr>
            <a:r>
              <a:rPr lang="en-GB" sz="1600" dirty="0" smtClean="0"/>
              <a:t>less mixing</a:t>
            </a:r>
            <a:endParaRPr lang="en-GB" sz="1600" dirty="0"/>
          </a:p>
          <a:p>
            <a:pPr>
              <a:lnSpc>
                <a:spcPct val="110000"/>
              </a:lnSpc>
            </a:pPr>
            <a:r>
              <a:rPr lang="en-GB" sz="2600" dirty="0"/>
              <a:t>Exotic </a:t>
            </a:r>
            <a:r>
              <a:rPr lang="en-GB" sz="2600" dirty="0" smtClean="0"/>
              <a:t>glueballs: “oddballs” = no mixing!</a:t>
            </a:r>
            <a:endParaRPr lang="en-GB" sz="2600" dirty="0"/>
          </a:p>
          <a:p>
            <a:pPr lvl="1">
              <a:lnSpc>
                <a:spcPct val="110000"/>
              </a:lnSpc>
            </a:pPr>
            <a:r>
              <a:rPr lang="en-GB" sz="2000" dirty="0"/>
              <a:t>m(</a:t>
            </a:r>
            <a:r>
              <a:rPr lang="en-GB" sz="2000" dirty="0">
                <a:solidFill>
                  <a:schemeClr val="accent2"/>
                </a:solidFill>
              </a:rPr>
              <a:t>2</a:t>
            </a:r>
            <a:r>
              <a:rPr lang="en-GB" sz="2000" baseline="30000" dirty="0" smtClean="0">
                <a:solidFill>
                  <a:schemeClr val="accent2"/>
                </a:solidFill>
              </a:rPr>
              <a:t>+-</a:t>
            </a:r>
            <a:r>
              <a:rPr lang="en-GB" sz="2000" dirty="0" smtClean="0"/>
              <a:t>) </a:t>
            </a:r>
            <a:r>
              <a:rPr lang="en-GB" sz="2000" dirty="0"/>
              <a:t>= 4140(50)(200) MeV</a:t>
            </a:r>
          </a:p>
          <a:p>
            <a:pPr lvl="1">
              <a:lnSpc>
                <a:spcPct val="110000"/>
              </a:lnSpc>
            </a:pPr>
            <a:r>
              <a:rPr lang="en-GB" sz="2000" dirty="0"/>
              <a:t>m(</a:t>
            </a:r>
            <a:r>
              <a:rPr lang="en-GB" sz="2000" dirty="0">
                <a:solidFill>
                  <a:schemeClr val="accent2"/>
                </a:solidFill>
              </a:rPr>
              <a:t>0</a:t>
            </a:r>
            <a:r>
              <a:rPr lang="en-GB" sz="2000" baseline="30000" dirty="0" smtClean="0">
                <a:solidFill>
                  <a:schemeClr val="accent2"/>
                </a:solidFill>
              </a:rPr>
              <a:t>+-</a:t>
            </a:r>
            <a:r>
              <a:rPr lang="en-GB" sz="2000" dirty="0" smtClean="0"/>
              <a:t>) </a:t>
            </a:r>
            <a:r>
              <a:rPr lang="en-GB" sz="2000" dirty="0"/>
              <a:t>= 4740(70)(230) </a:t>
            </a:r>
            <a:r>
              <a:rPr lang="en-GB" sz="2000" dirty="0" smtClean="0"/>
              <a:t>MeV</a:t>
            </a:r>
          </a:p>
          <a:p>
            <a:pPr lvl="2">
              <a:lnSpc>
                <a:spcPct val="110000"/>
              </a:lnSpc>
            </a:pPr>
            <a:r>
              <a:rPr lang="it-IT" sz="1600" dirty="0" smtClean="0">
                <a:sym typeface="Symbol" pitchFamily="18" charset="2"/>
              </a:rPr>
              <a:t>decay modes , , J/, J/ </a:t>
            </a:r>
            <a:endParaRPr lang="en-GB" sz="1600" dirty="0" smtClean="0"/>
          </a:p>
          <a:p>
            <a:pPr lvl="2">
              <a:lnSpc>
                <a:spcPct val="110000"/>
              </a:lnSpc>
            </a:pPr>
            <a:r>
              <a:rPr lang="en-GB" sz="1600" dirty="0" smtClean="0"/>
              <a:t>Narrow widths predicted</a:t>
            </a:r>
            <a:endParaRPr lang="en-GB" sz="1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FAIR, INPC2013, Florence, 6/6/13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7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3887787" cy="5099050"/>
            <a:chOff x="340" y="754"/>
            <a:chExt cx="2313" cy="3122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21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PRD60(1999)34509</a:t>
              </a:r>
              <a:b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PRD56(1997)4043</a:t>
              </a:r>
              <a:endParaRPr lang="en-GB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691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C</a:t>
            </a:r>
            <a:r>
              <a:rPr lang="en-GB" dirty="0"/>
              <a:t>ompressed </a:t>
            </a:r>
            <a:r>
              <a:rPr lang="en-GB" b="1" dirty="0"/>
              <a:t>B</a:t>
            </a:r>
            <a:r>
              <a:rPr lang="en-GB" dirty="0"/>
              <a:t>aryonic </a:t>
            </a:r>
            <a:r>
              <a:rPr lang="en-GB" b="1" dirty="0"/>
              <a:t>M</a:t>
            </a:r>
            <a:r>
              <a:rPr lang="en-GB" dirty="0"/>
              <a:t>atter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FAIR, INPC2013, Florence, 6/6/13</a:t>
            </a:r>
            <a:endParaRPr lang="en-GB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661-4533-4721-84E8-8E9A7C7E27AB}" type="slidenum">
              <a:rPr lang="en-GB" altLang="en-US"/>
              <a:pPr/>
              <a:t>8</a:t>
            </a:fld>
            <a:endParaRPr lang="en-GB" altLang="en-US"/>
          </a:p>
        </p:txBody>
      </p:sp>
      <p:grpSp>
        <p:nvGrpSpPr>
          <p:cNvPr id="384005" name="Group 5"/>
          <p:cNvGrpSpPr>
            <a:grpSpLocks/>
          </p:cNvGrpSpPr>
          <p:nvPr/>
        </p:nvGrpSpPr>
        <p:grpSpPr bwMode="auto">
          <a:xfrm>
            <a:off x="26495" y="1061290"/>
            <a:ext cx="5265585" cy="4752975"/>
            <a:chOff x="430" y="527"/>
            <a:chExt cx="4446" cy="3765"/>
          </a:xfrm>
        </p:grpSpPr>
        <p:pic>
          <p:nvPicPr>
            <p:cNvPr id="38400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527"/>
              <a:ext cx="4446" cy="3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4004" name="Oval 4"/>
            <p:cNvSpPr>
              <a:spLocks noChangeArrowheads="1"/>
            </p:cNvSpPr>
            <p:nvPr/>
          </p:nvSpPr>
          <p:spPr bwMode="auto">
            <a:xfrm rot="2290293">
              <a:off x="2200" y="1344"/>
              <a:ext cx="1315" cy="576"/>
            </a:xfrm>
            <a:prstGeom prst="ellipse">
              <a:avLst/>
            </a:prstGeom>
            <a:solidFill>
              <a:srgbClr val="BBE0E3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sz="1800" b="1">
                  <a:solidFill>
                    <a:srgbClr val="FF0000"/>
                  </a:solidFill>
                </a:rPr>
                <a:t>SIS100/300</a:t>
              </a:r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3986935" y="2064932"/>
            <a:ext cx="5130571" cy="4289393"/>
            <a:chOff x="5787135" y="3761555"/>
            <a:chExt cx="2835315" cy="2568279"/>
          </a:xfrm>
        </p:grpSpPr>
        <p:pic>
          <p:nvPicPr>
            <p:cNvPr id="10" name="Picture 9" descr="CBMelectr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7135" y="3761555"/>
              <a:ext cx="2835315" cy="2268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1"/>
            <p:cNvSpPr txBox="1"/>
            <p:nvPr/>
          </p:nvSpPr>
          <p:spPr>
            <a:xfrm>
              <a:off x="5787135" y="6016584"/>
              <a:ext cx="2835315" cy="3132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2"/>
                  </a:solidFill>
                  <a:latin typeface="+mj-lt"/>
                </a:rPr>
                <a:t>CBM @ FAIR</a:t>
              </a:r>
              <a:endParaRPr lang="en-GB" sz="20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832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Baryon Density @ </a:t>
            </a:r>
            <a:r>
              <a:rPr lang="en-GB" b="1" dirty="0" smtClean="0"/>
              <a:t>CBM</a:t>
            </a:r>
            <a:endParaRPr lang="en-GB" b="1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FAIR, INPC2013, Florence, 6/6/13</a:t>
            </a:r>
            <a:endParaRPr lang="en-GB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C4D6-3C6A-4F6A-8B47-E128967714AD}" type="slidenum">
              <a:rPr lang="en-GB" altLang="en-US"/>
              <a:pPr/>
              <a:t>9</a:t>
            </a:fld>
            <a:endParaRPr lang="en-GB" altLang="en-US"/>
          </a:p>
        </p:txBody>
      </p:sp>
      <p:pic>
        <p:nvPicPr>
          <p:cNvPr id="431109" name="Picture 5" descr="CBM_den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7" b="6363"/>
          <a:stretch/>
        </p:blipFill>
        <p:spPr bwMode="auto">
          <a:xfrm>
            <a:off x="431540" y="1249567"/>
            <a:ext cx="8359636" cy="47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82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  <p:tag name="SLIDENAME" val="v_7"/>
</p:tagLst>
</file>

<file path=ppt/theme/theme1.xml><?xml version="1.0" encoding="utf-8"?>
<a:theme xmlns:a="http://schemas.openxmlformats.org/drawingml/2006/main" name="FAIR_2011_englis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1147</Words>
  <Application>Microsoft Office PowerPoint</Application>
  <PresentationFormat>Presentazione su schermo (4:3)</PresentationFormat>
  <Paragraphs>355</Paragraphs>
  <Slides>27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FAIR_2011_english</vt:lpstr>
      <vt:lpstr>Talks2012</vt:lpstr>
      <vt:lpstr>Equation</vt:lpstr>
      <vt:lpstr>Graph</vt:lpstr>
      <vt:lpstr>The Facility for Antiproton and Ion Research</vt:lpstr>
      <vt:lpstr>A New Large-Scale International Lab.</vt:lpstr>
      <vt:lpstr>Facility for Antiproton &amp; Ion Research</vt:lpstr>
      <vt:lpstr>Accelerator Challenges</vt:lpstr>
      <vt:lpstr>Experiments</vt:lpstr>
      <vt:lpstr>Anti-Proton Annihilation @ DA</vt:lpstr>
      <vt:lpstr>Search for Heavy Glueballs</vt:lpstr>
      <vt:lpstr>Compressed Baryonic Matter</vt:lpstr>
      <vt:lpstr>High Baryon Density @ CBM</vt:lpstr>
      <vt:lpstr>NUSTAR</vt:lpstr>
      <vt:lpstr>NuSTAR</vt:lpstr>
      <vt:lpstr>APPA: Parity-Violation</vt:lpstr>
      <vt:lpstr>APPA: Large EM Fields</vt:lpstr>
      <vt:lpstr>APPA: Plasmas</vt:lpstr>
      <vt:lpstr>Staging</vt:lpstr>
      <vt:lpstr>Costs</vt:lpstr>
      <vt:lpstr>FAIR Member States</vt:lpstr>
      <vt:lpstr>UK – Associate Partner 3/5/2013</vt:lpstr>
      <vt:lpstr>Licences</vt:lpstr>
      <vt:lpstr>Civil Construction Grants</vt:lpstr>
      <vt:lpstr>Building Permit</vt:lpstr>
      <vt:lpstr>Civil Construction </vt:lpstr>
      <vt:lpstr>...with complex interior</vt:lpstr>
      <vt:lpstr>Bird’s View</vt:lpstr>
      <vt:lpstr>...closing in</vt:lpstr>
      <vt:lpstr>Timeline</vt:lpstr>
      <vt:lpstr>Thank you very much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</dc:title>
  <dc:subject>FAIR</dc:subject>
  <dc:creator>Guenther Rosner</dc:creator>
  <cp:lastModifiedBy>tecno</cp:lastModifiedBy>
  <cp:revision>1215</cp:revision>
  <cp:lastPrinted>2012-05-30T00:50:27Z</cp:lastPrinted>
  <dcterms:created xsi:type="dcterms:W3CDTF">2006-03-05T18:10:42Z</dcterms:created>
  <dcterms:modified xsi:type="dcterms:W3CDTF">2013-06-06T14:45:26Z</dcterms:modified>
</cp:coreProperties>
</file>