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62"/>
  </p:notesMasterIdLst>
  <p:sldIdLst>
    <p:sldId id="256" r:id="rId2"/>
    <p:sldId id="479" r:id="rId3"/>
    <p:sldId id="480" r:id="rId4"/>
    <p:sldId id="482" r:id="rId5"/>
    <p:sldId id="483" r:id="rId6"/>
    <p:sldId id="484" r:id="rId7"/>
    <p:sldId id="488" r:id="rId8"/>
    <p:sldId id="489" r:id="rId9"/>
    <p:sldId id="469" r:id="rId10"/>
    <p:sldId id="385" r:id="rId11"/>
    <p:sldId id="386" r:id="rId12"/>
    <p:sldId id="426" r:id="rId13"/>
    <p:sldId id="391" r:id="rId14"/>
    <p:sldId id="476" r:id="rId15"/>
    <p:sldId id="477" r:id="rId16"/>
    <p:sldId id="392" r:id="rId17"/>
    <p:sldId id="412" r:id="rId18"/>
    <p:sldId id="490" r:id="rId19"/>
    <p:sldId id="466" r:id="rId20"/>
    <p:sldId id="430" r:id="rId21"/>
    <p:sldId id="462" r:id="rId22"/>
    <p:sldId id="433" r:id="rId23"/>
    <p:sldId id="438" r:id="rId24"/>
    <p:sldId id="457" r:id="rId25"/>
    <p:sldId id="436" r:id="rId26"/>
    <p:sldId id="435" r:id="rId27"/>
    <p:sldId id="411" r:id="rId28"/>
    <p:sldId id="419" r:id="rId29"/>
    <p:sldId id="420" r:id="rId30"/>
    <p:sldId id="447" r:id="rId31"/>
    <p:sldId id="416" r:id="rId32"/>
    <p:sldId id="455" r:id="rId33"/>
    <p:sldId id="458" r:id="rId34"/>
    <p:sldId id="417" r:id="rId35"/>
    <p:sldId id="453" r:id="rId36"/>
    <p:sldId id="448" r:id="rId37"/>
    <p:sldId id="408" r:id="rId38"/>
    <p:sldId id="407" r:id="rId39"/>
    <p:sldId id="405" r:id="rId40"/>
    <p:sldId id="401" r:id="rId41"/>
    <p:sldId id="423" r:id="rId42"/>
    <p:sldId id="396" r:id="rId43"/>
    <p:sldId id="397" r:id="rId44"/>
    <p:sldId id="398" r:id="rId45"/>
    <p:sldId id="339" r:id="rId46"/>
    <p:sldId id="341" r:id="rId47"/>
    <p:sldId id="259" r:id="rId48"/>
    <p:sldId id="260" r:id="rId49"/>
    <p:sldId id="359" r:id="rId50"/>
    <p:sldId id="360" r:id="rId51"/>
    <p:sldId id="354" r:id="rId52"/>
    <p:sldId id="328" r:id="rId53"/>
    <p:sldId id="331" r:id="rId54"/>
    <p:sldId id="337" r:id="rId55"/>
    <p:sldId id="342" r:id="rId56"/>
    <p:sldId id="344" r:id="rId57"/>
    <p:sldId id="345" r:id="rId58"/>
    <p:sldId id="346" r:id="rId59"/>
    <p:sldId id="347" r:id="rId60"/>
    <p:sldId id="394" r:id="rId61"/>
  </p:sldIdLst>
  <p:sldSz cx="9144000" cy="6858000" type="screen4x3"/>
  <p:notesSz cx="6858000" cy="9144000"/>
  <p:defaultText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191"/>
    <a:srgbClr val="0099CC"/>
    <a:srgbClr val="FFC000"/>
    <a:srgbClr val="C0504D"/>
    <a:srgbClr val="085091"/>
    <a:srgbClr val="F80802"/>
    <a:srgbClr val="FF0000"/>
    <a:srgbClr val="FF66FF"/>
    <a:srgbClr val="DADA00"/>
    <a:srgbClr val="F075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179" autoAdjust="0"/>
    <p:restoredTop sz="94660"/>
  </p:normalViewPr>
  <p:slideViewPr>
    <p:cSldViewPr>
      <p:cViewPr varScale="1">
        <p:scale>
          <a:sx n="62" d="100"/>
          <a:sy n="62" d="100"/>
        </p:scale>
        <p:origin x="-166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9F9F4-8E40-4CEE-B23D-BF7BEE3D8021}" type="datetimeFigureOut">
              <a:rPr lang="en-US" smtClean="0"/>
              <a:pPr/>
              <a:t>6/6/2013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0C6038-BDD4-4FDC-B848-A8D02EF5D1F5}" type="slidenum">
              <a:rPr lang="en-US" smtClean="0"/>
              <a:pPr/>
              <a:t>‹N›</a:t>
            </a:fld>
            <a:endParaRPr lang="en-US"/>
          </a:p>
        </p:txBody>
      </p:sp>
    </p:spTree>
    <p:extLst>
      <p:ext uri="{BB962C8B-B14F-4D97-AF65-F5344CB8AC3E}">
        <p14:creationId xmlns:p14="http://schemas.microsoft.com/office/powerpoint/2010/main" val="1918355837"/>
      </p:ext>
    </p:extLst>
  </p:cSld>
  <p:clrMap bg1="lt1" tx1="dk1" bg2="lt2" tx2="dk2" accent1="accent1" accent2="accent2" accent3="accent3" accent4="accent4" accent5="accent5" accent6="accent6" hlink="hlink" folHlink="folHlink"/>
  <p:notesStyle>
    <a:lvl1pPr marL="0" algn="l" defTabSz="914305" rtl="0" eaLnBrk="1" latinLnBrk="0" hangingPunct="1">
      <a:defRPr sz="1200" kern="1200">
        <a:solidFill>
          <a:schemeClr val="tx1"/>
        </a:solidFill>
        <a:latin typeface="+mn-lt"/>
        <a:ea typeface="+mn-ea"/>
        <a:cs typeface="+mn-cs"/>
      </a:defRPr>
    </a:lvl1pPr>
    <a:lvl2pPr marL="457153" algn="l" defTabSz="914305" rtl="0" eaLnBrk="1" latinLnBrk="0" hangingPunct="1">
      <a:defRPr sz="1200" kern="1200">
        <a:solidFill>
          <a:schemeClr val="tx1"/>
        </a:solidFill>
        <a:latin typeface="+mn-lt"/>
        <a:ea typeface="+mn-ea"/>
        <a:cs typeface="+mn-cs"/>
      </a:defRPr>
    </a:lvl2pPr>
    <a:lvl3pPr marL="914305" algn="l" defTabSz="914305" rtl="0" eaLnBrk="1" latinLnBrk="0" hangingPunct="1">
      <a:defRPr sz="1200" kern="1200">
        <a:solidFill>
          <a:schemeClr val="tx1"/>
        </a:solidFill>
        <a:latin typeface="+mn-lt"/>
        <a:ea typeface="+mn-ea"/>
        <a:cs typeface="+mn-cs"/>
      </a:defRPr>
    </a:lvl3pPr>
    <a:lvl4pPr marL="1371458" algn="l" defTabSz="914305" rtl="0" eaLnBrk="1" latinLnBrk="0" hangingPunct="1">
      <a:defRPr sz="1200" kern="1200">
        <a:solidFill>
          <a:schemeClr val="tx1"/>
        </a:solidFill>
        <a:latin typeface="+mn-lt"/>
        <a:ea typeface="+mn-ea"/>
        <a:cs typeface="+mn-cs"/>
      </a:defRPr>
    </a:lvl4pPr>
    <a:lvl5pPr marL="1828610" algn="l" defTabSz="914305" rtl="0" eaLnBrk="1" latinLnBrk="0" hangingPunct="1">
      <a:defRPr sz="1200" kern="1200">
        <a:solidFill>
          <a:schemeClr val="tx1"/>
        </a:solidFill>
        <a:latin typeface="+mn-lt"/>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No</a:t>
            </a:r>
            <a:r>
              <a:rPr lang="en-US" baseline="0" dirty="0" smtClean="0"/>
              <a:t> </a:t>
            </a:r>
            <a:r>
              <a:rPr lang="en-US" baseline="0" dirty="0" err="1" smtClean="0"/>
              <a:t>holfield</a:t>
            </a:r>
            <a:r>
              <a:rPr lang="en-US" baseline="0" dirty="0" smtClean="0"/>
              <a:t>.</a:t>
            </a:r>
          </a:p>
          <a:p>
            <a:r>
              <a:rPr lang="en-US" baseline="0" dirty="0" smtClean="0"/>
              <a:t>First I want to thank the organizers to give me the opportunity of discussing our measurements of decay properties of neutron rich r-process nuclei</a:t>
            </a:r>
            <a:endParaRPr lang="en-US" dirty="0"/>
          </a:p>
        </p:txBody>
      </p:sp>
      <p:sp>
        <p:nvSpPr>
          <p:cNvPr id="4" name="Slide Number Placeholder 3"/>
          <p:cNvSpPr>
            <a:spLocks noGrp="1"/>
          </p:cNvSpPr>
          <p:nvPr>
            <p:ph type="sldNum" sz="quarter" idx="10"/>
          </p:nvPr>
        </p:nvSpPr>
        <p:spPr/>
        <p:txBody>
          <a:bodyPr/>
          <a:lstStyle/>
          <a:p>
            <a:fld id="{410C6038-BDD4-4FDC-B848-A8D02EF5D1F5}" type="slidenum">
              <a:rPr lang="en-US" smtClean="0"/>
              <a:pPr/>
              <a:t>1</a:t>
            </a:fld>
            <a:endParaRPr lang="en-US"/>
          </a:p>
        </p:txBody>
      </p:sp>
    </p:spTree>
    <p:extLst>
      <p:ext uri="{BB962C8B-B14F-4D97-AF65-F5344CB8AC3E}">
        <p14:creationId xmlns:p14="http://schemas.microsoft.com/office/powerpoint/2010/main" val="2094158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p:spPr>
        <p:txBody>
          <a:bodyPr/>
          <a:lstStyle/>
          <a:p>
            <a:pPr defTabSz="408867"/>
            <a:fld id="{2566330A-D7C3-47A3-BED6-DA1E3C44D6F4}" type="slidenum">
              <a:rPr lang="en-US" smtClean="0"/>
              <a:pPr defTabSz="408867"/>
              <a:t>29</a:t>
            </a:fld>
            <a:endParaRPr lang="en-US" dirty="0" smtClean="0"/>
          </a:p>
        </p:txBody>
      </p:sp>
      <p:sp>
        <p:nvSpPr>
          <p:cNvPr id="18435" name="Rectangle 1"/>
          <p:cNvSpPr>
            <a:spLocks noGrp="1" noRot="1" noChangeAspect="1" noChangeArrowheads="1" noTextEdit="1"/>
          </p:cNvSpPr>
          <p:nvPr>
            <p:ph type="sldImg"/>
          </p:nvPr>
        </p:nvSpPr>
        <p:spPr>
          <a:xfrm>
            <a:off x="904875" y="738188"/>
            <a:ext cx="4859338" cy="3644900"/>
          </a:xfrm>
          <a:solidFill>
            <a:srgbClr val="FFFFFF"/>
          </a:solidFill>
          <a:ln>
            <a:solidFill>
              <a:srgbClr val="000000"/>
            </a:solidFill>
            <a:miter lim="800000"/>
          </a:ln>
        </p:spPr>
      </p:sp>
      <p:sp>
        <p:nvSpPr>
          <p:cNvPr id="18436" name="Rectangle 2"/>
          <p:cNvSpPr>
            <a:spLocks noGrp="1" noChangeArrowheads="1"/>
          </p:cNvSpPr>
          <p:nvPr>
            <p:ph type="body" idx="1"/>
          </p:nvPr>
        </p:nvSpPr>
        <p:spPr>
          <a:xfrm>
            <a:off x="666751" y="4616739"/>
            <a:ext cx="5336801" cy="4292023"/>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C6038-BDD4-4FDC-B848-A8D02EF5D1F5}" type="slidenum">
              <a:rPr lang="en-US" smtClean="0"/>
              <a:pPr/>
              <a:t>33</a:t>
            </a:fld>
            <a:endParaRPr lang="en-US"/>
          </a:p>
        </p:txBody>
      </p:sp>
    </p:spTree>
    <p:extLst>
      <p:ext uri="{BB962C8B-B14F-4D97-AF65-F5344CB8AC3E}">
        <p14:creationId xmlns:p14="http://schemas.microsoft.com/office/powerpoint/2010/main" val="26111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83839DE-5368-42F4-8EC3-A0684A30D551}" type="slidenum">
              <a:rPr lang="en-US"/>
              <a:pPr/>
              <a:t>38</a:t>
            </a:fld>
            <a:endParaRPr lang="en-US"/>
          </a:p>
        </p:txBody>
      </p:sp>
      <p:sp>
        <p:nvSpPr>
          <p:cNvPr id="7987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C7631A9-48F1-4E49-BF91-45631E7D32CC}" type="slidenum">
              <a:rPr lang="en-US"/>
              <a:pPr/>
              <a:t>40</a:t>
            </a:fld>
            <a:endParaRPr lang="en-US"/>
          </a:p>
        </p:txBody>
      </p:sp>
      <p:sp>
        <p:nvSpPr>
          <p:cNvPr id="7475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C6038-BDD4-4FDC-B848-A8D02EF5D1F5}" type="slidenum">
              <a:rPr lang="en-US" smtClean="0"/>
              <a:pPr/>
              <a:t>44</a:t>
            </a:fld>
            <a:endParaRPr lang="en-US"/>
          </a:p>
        </p:txBody>
      </p:sp>
    </p:spTree>
    <p:extLst>
      <p:ext uri="{BB962C8B-B14F-4D97-AF65-F5344CB8AC3E}">
        <p14:creationId xmlns:p14="http://schemas.microsoft.com/office/powerpoint/2010/main" val="4280784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0C6038-BDD4-4FDC-B848-A8D02EF5D1F5}" type="slidenum">
              <a:rPr lang="en-US" smtClean="0"/>
              <a:pPr/>
              <a:t>46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p:spPr>
        <p:txBody>
          <a:bodyPr/>
          <a:lstStyle/>
          <a:p>
            <a:pPr defTabSz="408867"/>
            <a:fld id="{0FA96487-2B9C-487A-8FEB-7CE0018A2814}" type="slidenum">
              <a:rPr lang="en-US" smtClean="0"/>
              <a:pPr defTabSz="408867"/>
              <a:t>54</a:t>
            </a:fld>
            <a:endParaRPr lang="en-US" dirty="0" smtClean="0"/>
          </a:p>
        </p:txBody>
      </p:sp>
      <p:sp>
        <p:nvSpPr>
          <p:cNvPr id="20483" name="Rectangle 1"/>
          <p:cNvSpPr>
            <a:spLocks noGrp="1" noRot="1" noChangeAspect="1" noChangeArrowheads="1" noTextEdit="1"/>
          </p:cNvSpPr>
          <p:nvPr>
            <p:ph type="sldImg"/>
          </p:nvPr>
        </p:nvSpPr>
        <p:spPr>
          <a:xfrm>
            <a:off x="1144588" y="693738"/>
            <a:ext cx="4567237" cy="3425825"/>
          </a:xfrm>
          <a:solidFill>
            <a:srgbClr val="FFFFFF"/>
          </a:solidFill>
          <a:ln>
            <a:solidFill>
              <a:srgbClr val="000000"/>
            </a:solidFill>
            <a:miter lim="800000"/>
          </a:ln>
        </p:spPr>
      </p:sp>
      <p:sp>
        <p:nvSpPr>
          <p:cNvPr id="20484" name="Rectangle 2"/>
          <p:cNvSpPr>
            <a:spLocks noGrp="1" noChangeArrowheads="1"/>
          </p:cNvSpPr>
          <p:nvPr>
            <p:ph type="body" idx="1"/>
          </p:nvPr>
        </p:nvSpPr>
        <p:spPr>
          <a:xfrm>
            <a:off x="686361" y="4342535"/>
            <a:ext cx="5485279" cy="4032250"/>
          </a:xfrm>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5B5C8A6-D32A-43C9-9CAF-F8E27E4BE07E}" type="slidenum">
              <a:rPr lang="en-US"/>
              <a:pPr/>
              <a:t>60</a:t>
            </a:fld>
            <a:endParaRPr lang="en-US"/>
          </a:p>
        </p:txBody>
      </p:sp>
      <p:sp>
        <p:nvSpPr>
          <p:cNvPr id="778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684960" y="4342534"/>
            <a:ext cx="5486680" cy="411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mentioned</a:t>
            </a:r>
            <a:r>
              <a:rPr lang="en-US" baseline="0" dirty="0" smtClean="0"/>
              <a:t> measurements of decay properties of r-process nuclei. If we take a look at the sensitivity study by R. </a:t>
            </a:r>
            <a:r>
              <a:rPr lang="en-US" baseline="0" dirty="0" err="1" smtClean="0"/>
              <a:t>surman</a:t>
            </a:r>
            <a:r>
              <a:rPr lang="en-US" baseline="0" dirty="0" smtClean="0"/>
              <a:t> and </a:t>
            </a:r>
            <a:r>
              <a:rPr lang="en-US" baseline="0" dirty="0" err="1" smtClean="0"/>
              <a:t>colaborators</a:t>
            </a:r>
            <a:r>
              <a:rPr lang="en-US" baseline="0" dirty="0" smtClean="0"/>
              <a:t> we see that the half lives of nuclei close to shell closures can affect the whole abundance pattern. However, </a:t>
            </a:r>
            <a:r>
              <a:rPr lang="en-US" baseline="0" dirty="0" err="1" smtClean="0"/>
              <a:t>iif</a:t>
            </a:r>
            <a:r>
              <a:rPr lang="en-US" baseline="0" dirty="0" smtClean="0"/>
              <a:t> we take a look at the half-lives known today we see that the most important nuclei are still unknown. Moreover the situation will improve once FRIB comes online, but many important nuclei will remain outside the reach of experimentalist. This stresses the need of not only experimental values, but of reliable theoretical extrapolations.</a:t>
            </a:r>
            <a:endParaRPr lang="en-US" dirty="0"/>
          </a:p>
        </p:txBody>
      </p:sp>
      <p:sp>
        <p:nvSpPr>
          <p:cNvPr id="4" name="Slide Number Placeholder 3"/>
          <p:cNvSpPr>
            <a:spLocks noGrp="1"/>
          </p:cNvSpPr>
          <p:nvPr>
            <p:ph type="sldNum" sz="quarter" idx="10"/>
          </p:nvPr>
        </p:nvSpPr>
        <p:spPr/>
        <p:txBody>
          <a:bodyPr/>
          <a:lstStyle/>
          <a:p>
            <a:fld id="{410C6038-BDD4-4FDC-B848-A8D02EF5D1F5}" type="slidenum">
              <a:rPr lang="en-US" smtClean="0"/>
              <a:pPr/>
              <a:t>2</a:t>
            </a:fld>
            <a:endParaRPr lang="en-US"/>
          </a:p>
        </p:txBody>
      </p:sp>
    </p:spTree>
    <p:extLst>
      <p:ext uri="{BB962C8B-B14F-4D97-AF65-F5344CB8AC3E}">
        <p14:creationId xmlns:p14="http://schemas.microsoft.com/office/powerpoint/2010/main" val="60501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3738"/>
            <a:ext cx="4572000" cy="3429000"/>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85800" y="4343234"/>
            <a:ext cx="5486085" cy="276999"/>
          </a:xfrm>
        </p:spPr>
        <p:txBody>
          <a:bodyPr>
            <a:sp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 events will always</a:t>
            </a:r>
            <a:r>
              <a:rPr lang="en-US" baseline="0" dirty="0" smtClean="0"/>
              <a:t> have two </a:t>
            </a:r>
            <a:r>
              <a:rPr lang="en-US" baseline="0" dirty="0" err="1" smtClean="0"/>
              <a:t>pmt</a:t>
            </a:r>
            <a:r>
              <a:rPr lang="en-US" baseline="0" dirty="0" smtClean="0"/>
              <a:t> because attenuation length is linger than the  bar</a:t>
            </a:r>
            <a:endParaRPr lang="en-US" dirty="0"/>
          </a:p>
        </p:txBody>
      </p:sp>
      <p:sp>
        <p:nvSpPr>
          <p:cNvPr id="4" name="Slide Number Placeholder 3"/>
          <p:cNvSpPr>
            <a:spLocks noGrp="1"/>
          </p:cNvSpPr>
          <p:nvPr>
            <p:ph type="sldNum" sz="quarter" idx="10"/>
          </p:nvPr>
        </p:nvSpPr>
        <p:spPr/>
        <p:txBody>
          <a:bodyPr/>
          <a:lstStyle/>
          <a:p>
            <a:fld id="{410C6038-BDD4-4FDC-B848-A8D02EF5D1F5}" type="slidenum">
              <a:rPr lang="en-US" smtClean="0"/>
              <a:pPr/>
              <a:t>10</a:t>
            </a:fld>
            <a:endParaRPr lang="en-US"/>
          </a:p>
        </p:txBody>
      </p:sp>
    </p:spTree>
    <p:extLst>
      <p:ext uri="{BB962C8B-B14F-4D97-AF65-F5344CB8AC3E}">
        <p14:creationId xmlns:p14="http://schemas.microsoft.com/office/powerpoint/2010/main" val="38925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76ED4C9-F427-4AB7-882F-19EB35FEBD02}" type="slidenum">
              <a:rPr lang="en-US"/>
              <a:pPr/>
              <a:t>11</a:t>
            </a:fld>
            <a:endParaRPr lang="en-US"/>
          </a:p>
        </p:txBody>
      </p:sp>
      <p:sp>
        <p:nvSpPr>
          <p:cNvPr id="40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0C6038-BDD4-4FDC-B848-A8D02EF5D1F5}"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C6038-BDD4-4FDC-B848-A8D02EF5D1F5}" type="slidenum">
              <a:rPr lang="en-US" smtClean="0"/>
              <a:pPr/>
              <a:t>26</a:t>
            </a:fld>
            <a:endParaRPr lang="en-US"/>
          </a:p>
        </p:txBody>
      </p:sp>
    </p:spTree>
    <p:extLst>
      <p:ext uri="{BB962C8B-B14F-4D97-AF65-F5344CB8AC3E}">
        <p14:creationId xmlns:p14="http://schemas.microsoft.com/office/powerpoint/2010/main" val="99768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9AE92F8-FD95-4CAB-B62F-7096B23CB085}" type="slidenum">
              <a:rPr lang="en-US"/>
              <a:pPr/>
              <a:t>27</a:t>
            </a:fld>
            <a:endParaRPr lang="en-US"/>
          </a:p>
        </p:txBody>
      </p:sp>
      <p:sp>
        <p:nvSpPr>
          <p:cNvPr id="6758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2FD9556-1E88-4786-9AAD-32D06829CAD2}" type="slidenum">
              <a:rPr lang="en-US"/>
              <a:pPr/>
              <a:t>28</a:t>
            </a:fld>
            <a:endParaRPr lang="en-US"/>
          </a:p>
        </p:txBody>
      </p:sp>
      <p:sp>
        <p:nvSpPr>
          <p:cNvPr id="6860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885933-B70B-4920-B929-5AFB9FC73D9C}"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CA53F-9212-4195-90F5-7A7F625758CC}" type="slidenum">
              <a:rPr lang="en-US" smtClean="0"/>
              <a:pPr/>
              <a:t>‹N›</a:t>
            </a:fld>
            <a:endParaRPr lang="en-US"/>
          </a:p>
        </p:txBody>
      </p:sp>
    </p:spTree>
    <p:extLst>
      <p:ext uri="{BB962C8B-B14F-4D97-AF65-F5344CB8AC3E}">
        <p14:creationId xmlns:p14="http://schemas.microsoft.com/office/powerpoint/2010/main" val="60867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85933-B70B-4920-B929-5AFB9FC73D9C}"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CA53F-9212-4195-90F5-7A7F625758CC}" type="slidenum">
              <a:rPr lang="en-US" smtClean="0"/>
              <a:pPr/>
              <a:t>‹N›</a:t>
            </a:fld>
            <a:endParaRPr lang="en-US"/>
          </a:p>
        </p:txBody>
      </p:sp>
    </p:spTree>
    <p:extLst>
      <p:ext uri="{BB962C8B-B14F-4D97-AF65-F5344CB8AC3E}">
        <p14:creationId xmlns:p14="http://schemas.microsoft.com/office/powerpoint/2010/main" val="36442303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85933-B70B-4920-B929-5AFB9FC73D9C}"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CA53F-9212-4195-90F5-7A7F625758CC}" type="slidenum">
              <a:rPr lang="en-US" smtClean="0"/>
              <a:pPr/>
              <a:t>‹N›</a:t>
            </a:fld>
            <a:endParaRPr lang="en-US"/>
          </a:p>
        </p:txBody>
      </p:sp>
    </p:spTree>
    <p:extLst>
      <p:ext uri="{BB962C8B-B14F-4D97-AF65-F5344CB8AC3E}">
        <p14:creationId xmlns:p14="http://schemas.microsoft.com/office/powerpoint/2010/main" val="4403812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625" y="0"/>
            <a:ext cx="8227871" cy="1143000"/>
          </a:xfrm>
        </p:spPr>
        <p:txBody>
          <a:bodyPr/>
          <a:lstStyle/>
          <a:p>
            <a:r>
              <a:rPr lang="en-US"/>
              <a:t>Click to edit Master title style</a:t>
            </a:r>
          </a:p>
        </p:txBody>
      </p:sp>
      <p:sp>
        <p:nvSpPr>
          <p:cNvPr id="3" name="Date Placeholder 2"/>
          <p:cNvSpPr>
            <a:spLocks noGrp="1"/>
          </p:cNvSpPr>
          <p:nvPr>
            <p:ph type="dt" idx="10"/>
          </p:nvPr>
        </p:nvSpPr>
        <p:spPr>
          <a:xfrm>
            <a:off x="456625" y="6247633"/>
            <a:ext cx="2128991" cy="470732"/>
          </a:xfrm>
        </p:spPr>
        <p:txBody>
          <a:bodyPr/>
          <a:lstStyle>
            <a:lvl1pPr>
              <a:defRPr/>
            </a:lvl1pPr>
          </a:lstStyle>
          <a:p>
            <a:endParaRPr lang="en-US"/>
          </a:p>
        </p:txBody>
      </p:sp>
      <p:sp>
        <p:nvSpPr>
          <p:cNvPr id="4" name="Footer Placeholder 3"/>
          <p:cNvSpPr>
            <a:spLocks noGrp="1"/>
          </p:cNvSpPr>
          <p:nvPr>
            <p:ph type="ftr" idx="11"/>
          </p:nvPr>
        </p:nvSpPr>
        <p:spPr>
          <a:xfrm>
            <a:off x="3127225" y="6247633"/>
            <a:ext cx="2896752" cy="470732"/>
          </a:xfrm>
        </p:spPr>
        <p:txBody>
          <a:bodyPr/>
          <a:lstStyle>
            <a:lvl1pPr>
              <a:defRPr/>
            </a:lvl1pPr>
          </a:lstStyle>
          <a:p>
            <a:endParaRPr lang="en-US"/>
          </a:p>
        </p:txBody>
      </p:sp>
      <p:sp>
        <p:nvSpPr>
          <p:cNvPr id="5" name="Slide Number Placeholder 4"/>
          <p:cNvSpPr>
            <a:spLocks noGrp="1"/>
          </p:cNvSpPr>
          <p:nvPr>
            <p:ph type="sldNum" idx="12"/>
          </p:nvPr>
        </p:nvSpPr>
        <p:spPr>
          <a:xfrm>
            <a:off x="6555505" y="6247633"/>
            <a:ext cx="2128991" cy="470732"/>
          </a:xfrm>
        </p:spPr>
        <p:txBody>
          <a:bodyPr/>
          <a:lstStyle>
            <a:lvl1pPr>
              <a:defRPr/>
            </a:lvl1pPr>
          </a:lstStyle>
          <a:p>
            <a:fld id="{C091AB04-E246-4D11-973A-353E8CAFD405}" type="slidenum">
              <a:rPr lang="en-US"/>
              <a:pPr/>
              <a:t>‹N›</a:t>
            </a:fld>
            <a:endParaRPr lang="en-US"/>
          </a:p>
        </p:txBody>
      </p:sp>
    </p:spTree>
    <p:extLst>
      <p:ext uri="{BB962C8B-B14F-4D97-AF65-F5344CB8AC3E}">
        <p14:creationId xmlns:p14="http://schemas.microsoft.com/office/powerpoint/2010/main" val="33272424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4801" y="0"/>
            <a:ext cx="8226720" cy="114348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6480" y="1604329"/>
            <a:ext cx="4043520" cy="4524955"/>
          </a:xfrm>
        </p:spPr>
        <p:txBody>
          <a:bodyPr/>
          <a:lstStyle/>
          <a:p>
            <a:pPr lvl="0"/>
            <a:endParaRPr lang="en-US" noProof="0" smtClean="0"/>
          </a:p>
        </p:txBody>
      </p:sp>
      <p:sp>
        <p:nvSpPr>
          <p:cNvPr id="4" name="Text Placeholder 3"/>
          <p:cNvSpPr>
            <a:spLocks noGrp="1"/>
          </p:cNvSpPr>
          <p:nvPr>
            <p:ph type="body" sz="half" idx="2"/>
          </p:nvPr>
        </p:nvSpPr>
        <p:spPr>
          <a:xfrm>
            <a:off x="4638241" y="1604329"/>
            <a:ext cx="4044960" cy="45249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fld id="{440AEBC0-3CA6-46CF-AC1C-C18ECA2E89E2}" type="datetime1">
              <a:rPr lang="en-US" smtClean="0"/>
              <a:pPr>
                <a:defRPr/>
              </a:pPr>
              <a:t>6/6/2013</a:t>
            </a:fld>
            <a:endParaRPr lang="en-US"/>
          </a:p>
        </p:txBody>
      </p:sp>
      <p:sp>
        <p:nvSpPr>
          <p:cNvPr id="6" name="Rectangle 4"/>
          <p:cNvSpPr>
            <a:spLocks noGrp="1" noChangeArrowheads="1"/>
          </p:cNvSpPr>
          <p:nvPr>
            <p:ph type="sldNum" idx="11"/>
          </p:nvPr>
        </p:nvSpPr>
        <p:spPr>
          <a:ln/>
        </p:spPr>
        <p:txBody>
          <a:bodyPr/>
          <a:lstStyle>
            <a:lvl1pPr>
              <a:defRPr/>
            </a:lvl1pPr>
          </a:lstStyle>
          <a:p>
            <a:pPr>
              <a:defRPr/>
            </a:pPr>
            <a:fld id="{05137487-114C-4D0E-A809-1BD063438F25}" type="slidenum">
              <a:rPr lang="en-US"/>
              <a:pPr>
                <a:defRPr/>
              </a:pPr>
              <a:t>‹N›</a:t>
            </a:fld>
            <a:endParaRPr lang="en-US"/>
          </a:p>
        </p:txBody>
      </p:sp>
      <p:sp>
        <p:nvSpPr>
          <p:cNvPr id="7" name="Rectangle 5"/>
          <p:cNvSpPr>
            <a:spLocks noGrp="1" noChangeArrowheads="1"/>
          </p:cNvSpPr>
          <p:nvPr>
            <p:ph type="ftr" idx="12"/>
          </p:nvPr>
        </p:nvSpPr>
        <p:spPr>
          <a:ln/>
        </p:spPr>
        <p:txBody>
          <a:bodyPr/>
          <a:lstStyle>
            <a:lvl1pPr>
              <a:defRPr/>
            </a:lvl1pPr>
          </a:lstStyle>
          <a:p>
            <a:pPr>
              <a:defRPr/>
            </a:pPr>
            <a:r>
              <a:rPr lang="en-US" smtClean="0"/>
              <a:t>M. Madurga UTK</a:t>
            </a:r>
            <a:endParaRPr lang="en-US"/>
          </a:p>
        </p:txBody>
      </p:sp>
    </p:spTree>
    <p:extLst>
      <p:ext uri="{BB962C8B-B14F-4D97-AF65-F5344CB8AC3E}">
        <p14:creationId xmlns:p14="http://schemas.microsoft.com/office/powerpoint/2010/main" val="2638100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85933-B70B-4920-B929-5AFB9FC73D9C}"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CA53F-9212-4195-90F5-7A7F625758CC}" type="slidenum">
              <a:rPr lang="en-US" smtClean="0"/>
              <a:pPr/>
              <a:t>‹N›</a:t>
            </a:fld>
            <a:endParaRPr lang="en-US"/>
          </a:p>
        </p:txBody>
      </p:sp>
    </p:spTree>
    <p:extLst>
      <p:ext uri="{BB962C8B-B14F-4D97-AF65-F5344CB8AC3E}">
        <p14:creationId xmlns:p14="http://schemas.microsoft.com/office/powerpoint/2010/main" val="10240088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885933-B70B-4920-B929-5AFB9FC73D9C}"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CA53F-9212-4195-90F5-7A7F625758CC}" type="slidenum">
              <a:rPr lang="en-US" smtClean="0"/>
              <a:pPr/>
              <a:t>‹N›</a:t>
            </a:fld>
            <a:endParaRPr lang="en-US"/>
          </a:p>
        </p:txBody>
      </p:sp>
    </p:spTree>
    <p:extLst>
      <p:ext uri="{BB962C8B-B14F-4D97-AF65-F5344CB8AC3E}">
        <p14:creationId xmlns:p14="http://schemas.microsoft.com/office/powerpoint/2010/main" val="17086998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885933-B70B-4920-B929-5AFB9FC73D9C}" type="datetimeFigureOut">
              <a:rPr lang="en-US" smtClean="0"/>
              <a:pPr/>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CA53F-9212-4195-90F5-7A7F625758CC}" type="slidenum">
              <a:rPr lang="en-US" smtClean="0"/>
              <a:pPr/>
              <a:t>‹N›</a:t>
            </a:fld>
            <a:endParaRPr lang="en-US"/>
          </a:p>
        </p:txBody>
      </p:sp>
    </p:spTree>
    <p:extLst>
      <p:ext uri="{BB962C8B-B14F-4D97-AF65-F5344CB8AC3E}">
        <p14:creationId xmlns:p14="http://schemas.microsoft.com/office/powerpoint/2010/main" val="40142903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885933-B70B-4920-B929-5AFB9FC73D9C}" type="datetimeFigureOut">
              <a:rPr lang="en-US" smtClean="0"/>
              <a:pPr/>
              <a:t>6/6/2013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ECA53F-9212-4195-90F5-7A7F625758CC}" type="slidenum">
              <a:rPr lang="en-US" smtClean="0"/>
              <a:pPr/>
              <a:t>‹N›</a:t>
            </a:fld>
            <a:endParaRPr lang="en-US"/>
          </a:p>
        </p:txBody>
      </p:sp>
    </p:spTree>
    <p:extLst>
      <p:ext uri="{BB962C8B-B14F-4D97-AF65-F5344CB8AC3E}">
        <p14:creationId xmlns:p14="http://schemas.microsoft.com/office/powerpoint/2010/main" val="8525325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885933-B70B-4920-B929-5AFB9FC73D9C}" type="datetimeFigureOut">
              <a:rPr lang="en-US" smtClean="0"/>
              <a:pPr/>
              <a:t>6/6/2013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ECA53F-9212-4195-90F5-7A7F625758CC}" type="slidenum">
              <a:rPr lang="en-US" smtClean="0"/>
              <a:pPr/>
              <a:t>‹N›</a:t>
            </a:fld>
            <a:endParaRPr lang="en-US"/>
          </a:p>
        </p:txBody>
      </p:sp>
    </p:spTree>
    <p:extLst>
      <p:ext uri="{BB962C8B-B14F-4D97-AF65-F5344CB8AC3E}">
        <p14:creationId xmlns:p14="http://schemas.microsoft.com/office/powerpoint/2010/main" val="4914724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85933-B70B-4920-B929-5AFB9FC73D9C}" type="datetimeFigureOut">
              <a:rPr lang="en-US" smtClean="0"/>
              <a:pPr/>
              <a:t>6/6/2013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ECA53F-9212-4195-90F5-7A7F625758CC}" type="slidenum">
              <a:rPr lang="en-US" smtClean="0"/>
              <a:pPr/>
              <a:t>‹N›</a:t>
            </a:fld>
            <a:endParaRPr lang="en-US"/>
          </a:p>
        </p:txBody>
      </p:sp>
    </p:spTree>
    <p:extLst>
      <p:ext uri="{BB962C8B-B14F-4D97-AF65-F5344CB8AC3E}">
        <p14:creationId xmlns:p14="http://schemas.microsoft.com/office/powerpoint/2010/main" val="30242434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85933-B70B-4920-B929-5AFB9FC73D9C}" type="datetimeFigureOut">
              <a:rPr lang="en-US" smtClean="0"/>
              <a:pPr/>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CA53F-9212-4195-90F5-7A7F625758CC}" type="slidenum">
              <a:rPr lang="en-US" smtClean="0"/>
              <a:pPr/>
              <a:t>‹N›</a:t>
            </a:fld>
            <a:endParaRPr lang="en-US"/>
          </a:p>
        </p:txBody>
      </p:sp>
    </p:spTree>
    <p:extLst>
      <p:ext uri="{BB962C8B-B14F-4D97-AF65-F5344CB8AC3E}">
        <p14:creationId xmlns:p14="http://schemas.microsoft.com/office/powerpoint/2010/main" val="21676723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85933-B70B-4920-B929-5AFB9FC73D9C}" type="datetimeFigureOut">
              <a:rPr lang="en-US" smtClean="0"/>
              <a:pPr/>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CA53F-9212-4195-90F5-7A7F625758CC}" type="slidenum">
              <a:rPr lang="en-US" smtClean="0"/>
              <a:pPr/>
              <a:t>‹N›</a:t>
            </a:fld>
            <a:endParaRPr lang="en-US"/>
          </a:p>
        </p:txBody>
      </p:sp>
    </p:spTree>
    <p:extLst>
      <p:ext uri="{BB962C8B-B14F-4D97-AF65-F5344CB8AC3E}">
        <p14:creationId xmlns:p14="http://schemas.microsoft.com/office/powerpoint/2010/main" val="24721349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85933-B70B-4920-B929-5AFB9FC73D9C}" type="datetimeFigureOut">
              <a:rPr lang="en-US" smtClean="0"/>
              <a:pPr/>
              <a:t>6/6/2013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CA53F-9212-4195-90F5-7A7F625758CC}" type="slidenum">
              <a:rPr lang="en-US" smtClean="0"/>
              <a:pPr/>
              <a:t>‹N›</a:t>
            </a:fld>
            <a:endParaRPr lang="en-US"/>
          </a:p>
        </p:txBody>
      </p:sp>
    </p:spTree>
    <p:extLst>
      <p:ext uri="{BB962C8B-B14F-4D97-AF65-F5344CB8AC3E}">
        <p14:creationId xmlns:p14="http://schemas.microsoft.com/office/powerpoint/2010/main" val="403861362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43.wmf"/></Relationships>
</file>

<file path=ppt/slides/_rels/slide16.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png"/><Relationship Id="rId10" Type="http://schemas.openxmlformats.org/officeDocument/2006/relationships/image" Target="../media/image51.gif"/><Relationship Id="rId4" Type="http://schemas.openxmlformats.org/officeDocument/2006/relationships/image" Target="../media/image45.png"/><Relationship Id="rId9" Type="http://schemas.openxmlformats.org/officeDocument/2006/relationships/image" Target="../media/image50.gif"/></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58.wmf"/></Relationships>
</file>

<file path=ppt/slides/_rels/slide22.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oleObject" Target="../embeddings/oleObject3.bin"/><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4.bin"/><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6.xml"/><Relationship Id="rId5" Type="http://schemas.openxmlformats.org/officeDocument/2006/relationships/image" Target="../media/image73.pn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slideLayout" Target="../slideLayouts/slideLayout12.xml"/><Relationship Id="rId5" Type="http://schemas.openxmlformats.org/officeDocument/2006/relationships/image" Target="../media/image84.png"/><Relationship Id="rId4" Type="http://schemas.openxmlformats.org/officeDocument/2006/relationships/image" Target="../media/image83.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85.png"/></Relationships>
</file>

<file path=ppt/slides/_rels/slide3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89.emf"/><Relationship Id="rId5" Type="http://schemas.openxmlformats.org/officeDocument/2006/relationships/oleObject" Target="../embeddings/oleObject5.bin"/><Relationship Id="rId4" Type="http://schemas.openxmlformats.org/officeDocument/2006/relationships/image" Target="../media/image90.jpeg"/></Relationships>
</file>

<file path=ppt/slides/_rels/slide3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45.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5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57.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image" Target="../media/image120.jpeg"/><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emf"/><Relationship Id="rId4" Type="http://schemas.openxmlformats.org/officeDocument/2006/relationships/image" Target="../media/image122.png"/></Relationships>
</file>

<file path=ppt/slides/_rels/slide58.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image" Target="../media/image126.jpeg"/><Relationship Id="rId1" Type="http://schemas.openxmlformats.org/officeDocument/2006/relationships/slideLayout" Target="../slideLayouts/slideLayout2.xml"/><Relationship Id="rId5" Type="http://schemas.openxmlformats.org/officeDocument/2006/relationships/image" Target="../media/image129.emf"/><Relationship Id="rId4" Type="http://schemas.openxmlformats.org/officeDocument/2006/relationships/image" Target="../media/image128.jpeg"/></Relationships>
</file>

<file path=ppt/slides/_rels/slide5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3.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1.bin"/><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371600"/>
            <a:ext cx="6934200" cy="1828800"/>
          </a:xfrm>
        </p:spPr>
        <p:txBody>
          <a:bodyPr>
            <a:noAutofit/>
          </a:bodyPr>
          <a:lstStyle/>
          <a:p>
            <a:r>
              <a:rPr lang="en-US" dirty="0"/>
              <a:t>Measurements of </a:t>
            </a:r>
            <a:r>
              <a:rPr lang="el-GR" dirty="0" smtClean="0"/>
              <a:t>β</a:t>
            </a:r>
            <a:r>
              <a:rPr lang="en-US" dirty="0" smtClean="0"/>
              <a:t>n-energy </a:t>
            </a:r>
            <a:r>
              <a:rPr lang="en-US" dirty="0"/>
              <a:t>spectra with VANDLE</a:t>
            </a:r>
          </a:p>
        </p:txBody>
      </p:sp>
      <p:sp>
        <p:nvSpPr>
          <p:cNvPr id="3" name="Subtitle 2"/>
          <p:cNvSpPr>
            <a:spLocks noGrp="1"/>
          </p:cNvSpPr>
          <p:nvPr>
            <p:ph type="subTitle" idx="1"/>
          </p:nvPr>
        </p:nvSpPr>
        <p:spPr>
          <a:xfrm>
            <a:off x="533400" y="3733800"/>
            <a:ext cx="7854696" cy="1752600"/>
          </a:xfrm>
        </p:spPr>
        <p:txBody>
          <a:bodyPr>
            <a:normAutofit/>
          </a:bodyPr>
          <a:lstStyle/>
          <a:p>
            <a:pPr algn="ctr"/>
            <a:r>
              <a:rPr lang="en-US" sz="4000" b="1" dirty="0" smtClean="0">
                <a:solidFill>
                  <a:schemeClr val="tx1"/>
                </a:solidFill>
              </a:rPr>
              <a:t>M. Madurga</a:t>
            </a:r>
          </a:p>
          <a:p>
            <a:pPr algn="ctr"/>
            <a:r>
              <a:rPr lang="en-US" sz="2800" b="1" dirty="0" smtClean="0">
                <a:solidFill>
                  <a:schemeClr val="tx1"/>
                </a:solidFill>
              </a:rPr>
              <a:t>University of Tennessee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448800" cy="1143000"/>
          </a:xfrm>
        </p:spPr>
        <p:txBody>
          <a:bodyPr anchor="t">
            <a:noAutofit/>
          </a:bodyPr>
          <a:lstStyle/>
          <a:p>
            <a:r>
              <a:rPr lang="en-US" sz="2800" dirty="0" smtClean="0"/>
              <a:t>VANDLE at </a:t>
            </a:r>
            <a:r>
              <a:rPr lang="en-US" sz="2800" dirty="0" err="1" smtClean="0"/>
              <a:t>LeRIBSS</a:t>
            </a:r>
            <a:r>
              <a:rPr lang="en-US" sz="2800" dirty="0" smtClean="0"/>
              <a:t>: </a:t>
            </a:r>
            <a:br>
              <a:rPr lang="en-US" sz="2800" dirty="0" smtClean="0"/>
            </a:br>
            <a:r>
              <a:rPr lang="en-US" sz="2800" dirty="0" smtClean="0"/>
              <a:t>The Versatile Array for Neutron Detection at Low Energies</a:t>
            </a:r>
            <a:endParaRPr lang="en-US" sz="2800" dirty="0"/>
          </a:p>
        </p:txBody>
      </p:sp>
      <p:pic>
        <p:nvPicPr>
          <p:cNvPr id="3" name="Picture 1"/>
          <p:cNvPicPr>
            <a:picLocks noChangeAspect="1" noChangeArrowheads="1"/>
          </p:cNvPicPr>
          <p:nvPr/>
        </p:nvPicPr>
        <p:blipFill>
          <a:blip r:embed="rId3" cstate="print"/>
          <a:srcRect/>
          <a:stretch>
            <a:fillRect/>
          </a:stretch>
        </p:blipFill>
        <p:spPr bwMode="auto">
          <a:xfrm>
            <a:off x="228600" y="3124200"/>
            <a:ext cx="4509845" cy="3646198"/>
          </a:xfrm>
          <a:prstGeom prst="rect">
            <a:avLst/>
          </a:prstGeom>
          <a:noFill/>
          <a:ln w="9525">
            <a:noFill/>
            <a:miter lim="800000"/>
            <a:headEnd/>
            <a:tailEnd/>
          </a:ln>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0400" y="1066800"/>
            <a:ext cx="4368800" cy="3276600"/>
          </a:xfrm>
          <a:prstGeom prst="rect">
            <a:avLst/>
          </a:prstGeom>
        </p:spPr>
      </p:pic>
      <p:sp>
        <p:nvSpPr>
          <p:cNvPr id="7" name="TextBox 6"/>
          <p:cNvSpPr txBox="1"/>
          <p:nvPr/>
        </p:nvSpPr>
        <p:spPr>
          <a:xfrm>
            <a:off x="304800" y="886867"/>
            <a:ext cx="3886200" cy="2846933"/>
          </a:xfrm>
          <a:prstGeom prst="rect">
            <a:avLst/>
          </a:prstGeom>
          <a:noFill/>
        </p:spPr>
        <p:txBody>
          <a:bodyPr wrap="square" rtlCol="0">
            <a:spAutoFit/>
          </a:bodyPr>
          <a:lstStyle/>
          <a:p>
            <a:pPr marL="285750" indent="-285750">
              <a:buFont typeface="Wingdings" pitchFamily="2" charset="2"/>
              <a:buChar char="Ø"/>
            </a:pPr>
            <a:r>
              <a:rPr lang="en-US" sz="1600" dirty="0" smtClean="0"/>
              <a:t>Time of Flight detector</a:t>
            </a:r>
          </a:p>
          <a:p>
            <a:pPr marL="285750" indent="-285750">
              <a:spcBef>
                <a:spcPts val="600"/>
              </a:spcBef>
              <a:buFont typeface="Wingdings" pitchFamily="2" charset="2"/>
              <a:buChar char="Ø"/>
            </a:pPr>
            <a:r>
              <a:rPr lang="en-US" sz="1600" dirty="0" smtClean="0"/>
              <a:t>2 clovers, 3% efficient @ 1MeV</a:t>
            </a:r>
          </a:p>
          <a:p>
            <a:pPr marL="285750" indent="-285750">
              <a:spcBef>
                <a:spcPts val="600"/>
              </a:spcBef>
              <a:buFont typeface="Wingdings" pitchFamily="2" charset="2"/>
              <a:buChar char="Ø"/>
            </a:pPr>
            <a:r>
              <a:rPr lang="en-US" sz="1600" dirty="0" smtClean="0"/>
              <a:t>48 x 60 cm  VANDLE bars</a:t>
            </a:r>
          </a:p>
          <a:p>
            <a:pPr marL="742903" lvl="1" indent="-285750">
              <a:buFont typeface="Arial" pitchFamily="34" charset="0"/>
              <a:buChar char="•"/>
            </a:pPr>
            <a:r>
              <a:rPr lang="en-US" sz="1600" dirty="0" smtClean="0"/>
              <a:t>45% efficiency/bar @ 1MeV</a:t>
            </a:r>
          </a:p>
          <a:p>
            <a:pPr marL="742903" lvl="1" indent="-285750">
              <a:buFont typeface="Arial" pitchFamily="34" charset="0"/>
              <a:buChar char="•"/>
            </a:pPr>
            <a:r>
              <a:rPr lang="en-US" sz="1600" dirty="0" smtClean="0"/>
              <a:t>Ω = 26% of 4</a:t>
            </a:r>
            <a:r>
              <a:rPr lang="el-GR" sz="1600" dirty="0" smtClean="0"/>
              <a:t>π</a:t>
            </a:r>
            <a:endParaRPr lang="en-US" sz="1600" dirty="0" smtClean="0"/>
          </a:p>
          <a:p>
            <a:pPr marL="742903" lvl="1" indent="-285750">
              <a:buFont typeface="Arial" pitchFamily="34" charset="0"/>
              <a:buChar char="•"/>
            </a:pPr>
            <a:r>
              <a:rPr lang="en-US" sz="1600" dirty="0" smtClean="0"/>
              <a:t>12% total efficiency @ 1MeV</a:t>
            </a:r>
          </a:p>
          <a:p>
            <a:pPr marL="285750" indent="-285750">
              <a:spcBef>
                <a:spcPts val="600"/>
              </a:spcBef>
              <a:buFont typeface="Wingdings" pitchFamily="2" charset="2"/>
              <a:buChar char="Ø"/>
            </a:pPr>
            <a:r>
              <a:rPr lang="en-US" sz="1600" dirty="0" smtClean="0"/>
              <a:t>Fully instrumented using XIA’s Pixie 16 digitizers</a:t>
            </a:r>
          </a:p>
          <a:p>
            <a:r>
              <a:rPr lang="en-US" dirty="0" smtClean="0"/>
              <a:t>	</a:t>
            </a:r>
          </a:p>
          <a:p>
            <a:endParaRPr lang="en-US" dirty="0"/>
          </a:p>
        </p:txBody>
      </p:sp>
      <p:sp>
        <p:nvSpPr>
          <p:cNvPr id="4" name="TextBox 3"/>
          <p:cNvSpPr txBox="1"/>
          <p:nvPr/>
        </p:nvSpPr>
        <p:spPr>
          <a:xfrm>
            <a:off x="2142067" y="3376136"/>
            <a:ext cx="2057400" cy="738664"/>
          </a:xfrm>
          <a:prstGeom prst="rect">
            <a:avLst/>
          </a:prstGeom>
          <a:noFill/>
        </p:spPr>
        <p:txBody>
          <a:bodyPr wrap="square" rtlCol="0">
            <a:spAutoFit/>
          </a:bodyPr>
          <a:lstStyle/>
          <a:p>
            <a:r>
              <a:rPr lang="en-US" sz="1400" dirty="0" smtClean="0"/>
              <a:t>VANDLE efficiency calibration performed at Ohio university</a:t>
            </a:r>
            <a:endParaRPr lang="en-US" sz="1400" dirty="0"/>
          </a:p>
        </p:txBody>
      </p:sp>
      <p:pic>
        <p:nvPicPr>
          <p:cNvPr id="33794" name="Picture 2" descr="C:\Users\madurga\Dropbox\VANDLE (1)\LeRIBSS_VANDLE\2012-P0066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4191000"/>
            <a:ext cx="295275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7222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3" name="Group 1"/>
          <p:cNvGrpSpPr>
            <a:grpSpLocks/>
          </p:cNvGrpSpPr>
          <p:nvPr/>
        </p:nvGrpSpPr>
        <p:grpSpPr bwMode="auto">
          <a:xfrm>
            <a:off x="491195" y="1091177"/>
            <a:ext cx="8157289" cy="5009621"/>
            <a:chOff x="341" y="758"/>
            <a:chExt cx="5663" cy="3480"/>
          </a:xfrm>
        </p:grpSpPr>
        <p:grpSp>
          <p:nvGrpSpPr>
            <p:cNvPr id="3074" name="Group 2"/>
            <p:cNvGrpSpPr>
              <a:grpSpLocks/>
            </p:cNvGrpSpPr>
            <p:nvPr/>
          </p:nvGrpSpPr>
          <p:grpSpPr bwMode="auto">
            <a:xfrm>
              <a:off x="341" y="758"/>
              <a:ext cx="5663" cy="3480"/>
              <a:chOff x="341" y="758"/>
              <a:chExt cx="5663" cy="348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 y="2515"/>
                <a:ext cx="969" cy="14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Rectangle 4"/>
              <p:cNvSpPr>
                <a:spLocks noChangeArrowheads="1"/>
              </p:cNvSpPr>
              <p:nvPr/>
            </p:nvSpPr>
            <p:spPr bwMode="auto">
              <a:xfrm>
                <a:off x="449" y="1972"/>
                <a:ext cx="927" cy="415"/>
              </a:xfrm>
              <a:prstGeom prst="rect">
                <a:avLst/>
              </a:prstGeom>
              <a:solidFill>
                <a:srgbClr val="99CCFF"/>
              </a:solidFill>
              <a:ln>
                <a:noFill/>
              </a:ln>
              <a:effectLst/>
              <a:extLs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3077" name="Group 5"/>
              <p:cNvGrpSpPr>
                <a:grpSpLocks/>
              </p:cNvGrpSpPr>
              <p:nvPr/>
            </p:nvGrpSpPr>
            <p:grpSpPr bwMode="auto">
              <a:xfrm>
                <a:off x="341" y="758"/>
                <a:ext cx="5663" cy="3480"/>
                <a:chOff x="341" y="758"/>
                <a:chExt cx="5663" cy="3480"/>
              </a:xfrm>
            </p:grpSpPr>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l="2681" t="684" r="414" b="4430"/>
                <a:stretch>
                  <a:fillRect/>
                </a:stretch>
              </p:blipFill>
              <p:spPr bwMode="auto">
                <a:xfrm>
                  <a:off x="341" y="758"/>
                  <a:ext cx="5658" cy="3457"/>
                </a:xfrm>
                <a:prstGeom prst="rect">
                  <a:avLst/>
                </a:prstGeom>
                <a:noFill/>
                <a:ln>
                  <a:noFill/>
                </a:ln>
                <a:effectLst/>
                <a:extLst>
                  <a:ext uri="{909E8E84-426E-40DD-AFC4-6F175D3DCCD1}">
                    <a14:hiddenFill xmlns:a14="http://schemas.microsoft.com/office/drawing/2010/main">
                      <a:blipFill dpi="0" rotWithShape="0">
                        <a:blip/>
                        <a:srcRect l="2681" t="684" r="414" b="443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9" name="Rectangle 7"/>
                <p:cNvSpPr>
                  <a:spLocks noChangeArrowheads="1"/>
                </p:cNvSpPr>
                <p:nvPr/>
              </p:nvSpPr>
              <p:spPr bwMode="auto">
                <a:xfrm>
                  <a:off x="343" y="758"/>
                  <a:ext cx="5661" cy="3480"/>
                </a:xfrm>
                <a:prstGeom prst="rect">
                  <a:avLst/>
                </a:prstGeom>
                <a:noFill/>
                <a:ln w="5472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080" name="Line 8"/>
              <p:cNvSpPr>
                <a:spLocks noChangeShapeType="1"/>
              </p:cNvSpPr>
              <p:nvPr/>
            </p:nvSpPr>
            <p:spPr bwMode="auto">
              <a:xfrm>
                <a:off x="4485" y="3811"/>
                <a:ext cx="1171" cy="8"/>
              </a:xfrm>
              <a:prstGeom prst="line">
                <a:avLst/>
              </a:prstGeom>
              <a:noFill/>
              <a:ln w="18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81" name="Text Box 9"/>
              <p:cNvSpPr txBox="1">
                <a:spLocks noChangeArrowheads="1"/>
              </p:cNvSpPr>
              <p:nvPr/>
            </p:nvSpPr>
            <p:spPr bwMode="auto">
              <a:xfrm>
                <a:off x="4485" y="3758"/>
                <a:ext cx="1217"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000" tIns="54000" rIns="99000" bIns="54000"/>
              <a:lstStyle>
                <a:lvl1pPr>
                  <a:tabLst>
                    <a:tab pos="723900" algn="l"/>
                    <a:tab pos="1447800" algn="l"/>
                  </a:tabLst>
                  <a:defRPr>
                    <a:solidFill>
                      <a:srgbClr val="000000"/>
                    </a:solidFill>
                    <a:latin typeface="Arial" charset="0"/>
                    <a:ea typeface="Droid Sans Fallback" charset="0"/>
                    <a:cs typeface="Droid Sans Fallback" charset="0"/>
                  </a:defRPr>
                </a:lvl1pPr>
                <a:lvl2pPr>
                  <a:tabLst>
                    <a:tab pos="723900" algn="l"/>
                    <a:tab pos="1447800" algn="l"/>
                  </a:tabLst>
                  <a:defRPr>
                    <a:solidFill>
                      <a:srgbClr val="000000"/>
                    </a:solidFill>
                    <a:latin typeface="Arial" charset="0"/>
                    <a:ea typeface="Droid Sans Fallback" charset="0"/>
                    <a:cs typeface="Droid Sans Fallback" charset="0"/>
                  </a:defRPr>
                </a:lvl2pPr>
                <a:lvl3pPr>
                  <a:tabLst>
                    <a:tab pos="723900" algn="l"/>
                    <a:tab pos="1447800" algn="l"/>
                  </a:tabLst>
                  <a:defRPr>
                    <a:solidFill>
                      <a:srgbClr val="000000"/>
                    </a:solidFill>
                    <a:latin typeface="Arial" charset="0"/>
                    <a:ea typeface="Droid Sans Fallback" charset="0"/>
                    <a:cs typeface="Droid Sans Fallback" charset="0"/>
                  </a:defRPr>
                </a:lvl3pPr>
                <a:lvl4pPr>
                  <a:tabLst>
                    <a:tab pos="723900" algn="l"/>
                    <a:tab pos="1447800" algn="l"/>
                  </a:tabLst>
                  <a:defRPr>
                    <a:solidFill>
                      <a:srgbClr val="000000"/>
                    </a:solidFill>
                    <a:latin typeface="Arial" charset="0"/>
                    <a:ea typeface="Droid Sans Fallback" charset="0"/>
                    <a:cs typeface="Droid Sans Fallback" charset="0"/>
                  </a:defRPr>
                </a:lvl4pPr>
                <a:lvl5pPr>
                  <a:tabLst>
                    <a:tab pos="723900" algn="l"/>
                    <a:tab pos="14478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9pPr>
              </a:lstStyle>
              <a:p>
                <a:pPr>
                  <a:lnSpc>
                    <a:spcPct val="109000"/>
                  </a:lnSpc>
                </a:pPr>
                <a:r>
                  <a:rPr lang="en-US" i="1" dirty="0">
                    <a:latin typeface="Century Schoolbook L" pitchFamily="16" charset="0"/>
                  </a:rPr>
                  <a:t>Neutron number</a:t>
                </a:r>
              </a:p>
            </p:txBody>
          </p:sp>
          <p:sp>
            <p:nvSpPr>
              <p:cNvPr id="3082" name="Line 10"/>
              <p:cNvSpPr>
                <a:spLocks noChangeShapeType="1"/>
              </p:cNvSpPr>
              <p:nvPr/>
            </p:nvSpPr>
            <p:spPr bwMode="auto">
              <a:xfrm flipV="1">
                <a:off x="997" y="800"/>
                <a:ext cx="8" cy="1174"/>
              </a:xfrm>
              <a:prstGeom prst="line">
                <a:avLst/>
              </a:prstGeom>
              <a:noFill/>
              <a:ln w="18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83" name="Text Box 11"/>
              <p:cNvSpPr txBox="1">
                <a:spLocks noChangeArrowheads="1"/>
              </p:cNvSpPr>
              <p:nvPr/>
            </p:nvSpPr>
            <p:spPr bwMode="auto">
              <a:xfrm>
                <a:off x="746" y="836"/>
                <a:ext cx="259" cy="1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9000" tIns="54000" rIns="99000" bIns="54000"/>
              <a:lstStyle>
                <a:lvl1pPr>
                  <a:tabLst>
                    <a:tab pos="723900" algn="l"/>
                    <a:tab pos="1447800" algn="l"/>
                  </a:tabLst>
                  <a:defRPr>
                    <a:solidFill>
                      <a:srgbClr val="000000"/>
                    </a:solidFill>
                    <a:latin typeface="Arial" charset="0"/>
                    <a:ea typeface="Droid Sans Fallback" charset="0"/>
                    <a:cs typeface="Droid Sans Fallback" charset="0"/>
                  </a:defRPr>
                </a:lvl1pPr>
                <a:lvl2pPr>
                  <a:tabLst>
                    <a:tab pos="723900" algn="l"/>
                    <a:tab pos="1447800" algn="l"/>
                  </a:tabLst>
                  <a:defRPr>
                    <a:solidFill>
                      <a:srgbClr val="000000"/>
                    </a:solidFill>
                    <a:latin typeface="Arial" charset="0"/>
                    <a:ea typeface="Droid Sans Fallback" charset="0"/>
                    <a:cs typeface="Droid Sans Fallback" charset="0"/>
                  </a:defRPr>
                </a:lvl2pPr>
                <a:lvl3pPr>
                  <a:tabLst>
                    <a:tab pos="723900" algn="l"/>
                    <a:tab pos="1447800" algn="l"/>
                  </a:tabLst>
                  <a:defRPr>
                    <a:solidFill>
                      <a:srgbClr val="000000"/>
                    </a:solidFill>
                    <a:latin typeface="Arial" charset="0"/>
                    <a:ea typeface="Droid Sans Fallback" charset="0"/>
                    <a:cs typeface="Droid Sans Fallback" charset="0"/>
                  </a:defRPr>
                </a:lvl3pPr>
                <a:lvl4pPr>
                  <a:tabLst>
                    <a:tab pos="723900" algn="l"/>
                    <a:tab pos="1447800" algn="l"/>
                  </a:tabLst>
                  <a:defRPr>
                    <a:solidFill>
                      <a:srgbClr val="000000"/>
                    </a:solidFill>
                    <a:latin typeface="Arial" charset="0"/>
                    <a:ea typeface="Droid Sans Fallback" charset="0"/>
                    <a:cs typeface="Droid Sans Fallback" charset="0"/>
                  </a:defRPr>
                </a:lvl4pPr>
                <a:lvl5pPr>
                  <a:tabLst>
                    <a:tab pos="723900" algn="l"/>
                    <a:tab pos="14478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9pPr>
              </a:lstStyle>
              <a:p>
                <a:pPr>
                  <a:lnSpc>
                    <a:spcPct val="109000"/>
                  </a:lnSpc>
                </a:pPr>
                <a:r>
                  <a:rPr lang="en-US" i="1" dirty="0">
                    <a:latin typeface="Century Schoolbook L" pitchFamily="16" charset="0"/>
                  </a:rPr>
                  <a:t>Proton number</a:t>
                </a:r>
              </a:p>
            </p:txBody>
          </p:sp>
          <p:sp>
            <p:nvSpPr>
              <p:cNvPr id="3084" name="Text Box 12"/>
              <p:cNvSpPr txBox="1">
                <a:spLocks noChangeArrowheads="1"/>
              </p:cNvSpPr>
              <p:nvPr/>
            </p:nvSpPr>
            <p:spPr bwMode="auto">
              <a:xfrm>
                <a:off x="1705" y="1519"/>
                <a:ext cx="520" cy="209"/>
              </a:xfrm>
              <a:prstGeom prst="rect">
                <a:avLst/>
              </a:prstGeom>
              <a:solidFill>
                <a:srgbClr val="000080"/>
              </a:solidFill>
              <a:ln>
                <a:noFill/>
              </a:ln>
              <a:effectLst/>
              <a:extLst>
                <a:ext uri="{91240B29-F687-4F45-9708-019B960494DF}">
                  <a14:hiddenLine xmlns:a14="http://schemas.microsoft.com/office/drawing/2010/main" w="183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000" tIns="68112" rIns="99000" bIns="54000"/>
              <a:lstStyle/>
              <a:p>
                <a:r>
                  <a:rPr lang="en-US" sz="1500" b="1" i="1">
                    <a:solidFill>
                      <a:srgbClr val="FFFFFF"/>
                    </a:solidFill>
                    <a:ea typeface="Droid Sans Fallback" charset="0"/>
                    <a:cs typeface="Droid Sans Fallback" charset="0"/>
                  </a:rPr>
                  <a:t>Z=50</a:t>
                </a:r>
              </a:p>
            </p:txBody>
          </p:sp>
          <p:sp>
            <p:nvSpPr>
              <p:cNvPr id="3085" name="Text Box 13"/>
              <p:cNvSpPr txBox="1">
                <a:spLocks noChangeArrowheads="1"/>
              </p:cNvSpPr>
              <p:nvPr/>
            </p:nvSpPr>
            <p:spPr bwMode="auto">
              <a:xfrm>
                <a:off x="2394" y="1056"/>
                <a:ext cx="501" cy="210"/>
              </a:xfrm>
              <a:prstGeom prst="rect">
                <a:avLst/>
              </a:prstGeom>
              <a:solidFill>
                <a:srgbClr val="000080"/>
              </a:solidFill>
              <a:ln>
                <a:noFill/>
              </a:ln>
              <a:effectLst/>
              <a:extLst>
                <a:ext uri="{91240B29-F687-4F45-9708-019B960494DF}">
                  <a14:hiddenLine xmlns:a14="http://schemas.microsoft.com/office/drawing/2010/main" w="183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000" tIns="68112" rIns="99000" bIns="54000"/>
              <a:lstStyle/>
              <a:p>
                <a:r>
                  <a:rPr lang="en-US" sz="1500" b="1" i="1">
                    <a:solidFill>
                      <a:srgbClr val="FFFFFF"/>
                    </a:solidFill>
                    <a:ea typeface="Droid Sans Fallback" charset="0"/>
                    <a:cs typeface="Droid Sans Fallback" charset="0"/>
                  </a:rPr>
                  <a:t>N=50</a:t>
                </a:r>
              </a:p>
            </p:txBody>
          </p:sp>
          <p:sp>
            <p:nvSpPr>
              <p:cNvPr id="3086" name="Text Box 14"/>
              <p:cNvSpPr txBox="1">
                <a:spLocks noChangeArrowheads="1"/>
              </p:cNvSpPr>
              <p:nvPr/>
            </p:nvSpPr>
            <p:spPr bwMode="auto">
              <a:xfrm rot="18900000">
                <a:off x="1430" y="2463"/>
                <a:ext cx="1294" cy="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695" rIns="90000" bIns="45000"/>
              <a:lstStyle>
                <a:lvl1pPr>
                  <a:tabLst>
                    <a:tab pos="723900" algn="l"/>
                    <a:tab pos="1447800" algn="l"/>
                  </a:tabLst>
                  <a:defRPr>
                    <a:solidFill>
                      <a:srgbClr val="000000"/>
                    </a:solidFill>
                    <a:latin typeface="Arial" charset="0"/>
                    <a:ea typeface="Droid Sans Fallback" charset="0"/>
                    <a:cs typeface="Droid Sans Fallback" charset="0"/>
                  </a:defRPr>
                </a:lvl1pPr>
                <a:lvl2pPr>
                  <a:tabLst>
                    <a:tab pos="723900" algn="l"/>
                    <a:tab pos="1447800" algn="l"/>
                  </a:tabLst>
                  <a:defRPr>
                    <a:solidFill>
                      <a:srgbClr val="000000"/>
                    </a:solidFill>
                    <a:latin typeface="Arial" charset="0"/>
                    <a:ea typeface="Droid Sans Fallback" charset="0"/>
                    <a:cs typeface="Droid Sans Fallback" charset="0"/>
                  </a:defRPr>
                </a:lvl2pPr>
                <a:lvl3pPr>
                  <a:tabLst>
                    <a:tab pos="723900" algn="l"/>
                    <a:tab pos="1447800" algn="l"/>
                  </a:tabLst>
                  <a:defRPr>
                    <a:solidFill>
                      <a:srgbClr val="000000"/>
                    </a:solidFill>
                    <a:latin typeface="Arial" charset="0"/>
                    <a:ea typeface="Droid Sans Fallback" charset="0"/>
                    <a:cs typeface="Droid Sans Fallback" charset="0"/>
                  </a:defRPr>
                </a:lvl3pPr>
                <a:lvl4pPr>
                  <a:tabLst>
                    <a:tab pos="723900" algn="l"/>
                    <a:tab pos="1447800" algn="l"/>
                  </a:tabLst>
                  <a:defRPr>
                    <a:solidFill>
                      <a:srgbClr val="000000"/>
                    </a:solidFill>
                    <a:latin typeface="Arial" charset="0"/>
                    <a:ea typeface="Droid Sans Fallback" charset="0"/>
                    <a:cs typeface="Droid Sans Fallback" charset="0"/>
                  </a:defRPr>
                </a:lvl4pPr>
                <a:lvl5pPr>
                  <a:tabLst>
                    <a:tab pos="723900" algn="l"/>
                    <a:tab pos="14478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9pPr>
              </a:lstStyle>
              <a:p>
                <a:r>
                  <a:rPr lang="en-US" sz="2500" b="1" i="1">
                    <a:solidFill>
                      <a:srgbClr val="FFFFFF"/>
                    </a:solidFill>
                  </a:rPr>
                  <a:t>Q</a:t>
                </a:r>
                <a:r>
                  <a:rPr lang="en-US" sz="2500" b="1" i="1" baseline="-33000">
                    <a:solidFill>
                      <a:srgbClr val="FFFFFF"/>
                    </a:solidFill>
                    <a:cs typeface="Arial" charset="0"/>
                  </a:rPr>
                  <a:t>β</a:t>
                </a:r>
                <a:r>
                  <a:rPr lang="en-US" sz="2500" b="1" i="1">
                    <a:solidFill>
                      <a:srgbClr val="FFFFFF"/>
                    </a:solidFill>
                  </a:rPr>
                  <a:t> – S</a:t>
                </a:r>
                <a:r>
                  <a:rPr lang="en-US" sz="2500" b="1" i="1" baseline="-33000">
                    <a:solidFill>
                      <a:srgbClr val="FFFFFF"/>
                    </a:solidFill>
                  </a:rPr>
                  <a:t>n</a:t>
                </a:r>
                <a:r>
                  <a:rPr lang="en-US" sz="2500" b="1" i="1">
                    <a:solidFill>
                      <a:srgbClr val="FFFFFF"/>
                    </a:solidFill>
                  </a:rPr>
                  <a:t> &lt;0</a:t>
                </a:r>
              </a:p>
            </p:txBody>
          </p:sp>
        </p:grpSp>
        <p:sp>
          <p:nvSpPr>
            <p:cNvPr id="3087" name="Freeform 15"/>
            <p:cNvSpPr>
              <a:spLocks noChangeArrowheads="1"/>
            </p:cNvSpPr>
            <p:nvPr/>
          </p:nvSpPr>
          <p:spPr bwMode="auto">
            <a:xfrm>
              <a:off x="2652" y="3206"/>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8" name="Freeform 16"/>
            <p:cNvSpPr>
              <a:spLocks noChangeArrowheads="1"/>
            </p:cNvSpPr>
            <p:nvPr/>
          </p:nvSpPr>
          <p:spPr bwMode="auto">
            <a:xfrm>
              <a:off x="2729" y="3206"/>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9" name="Freeform 17"/>
            <p:cNvSpPr>
              <a:spLocks noChangeArrowheads="1"/>
            </p:cNvSpPr>
            <p:nvPr/>
          </p:nvSpPr>
          <p:spPr bwMode="auto">
            <a:xfrm>
              <a:off x="2822" y="3206"/>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0" name="Freeform 18"/>
            <p:cNvSpPr>
              <a:spLocks noChangeArrowheads="1"/>
            </p:cNvSpPr>
            <p:nvPr/>
          </p:nvSpPr>
          <p:spPr bwMode="auto">
            <a:xfrm>
              <a:off x="2907" y="3206"/>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1" name="Freeform 19"/>
            <p:cNvSpPr>
              <a:spLocks noChangeArrowheads="1"/>
            </p:cNvSpPr>
            <p:nvPr/>
          </p:nvSpPr>
          <p:spPr bwMode="auto">
            <a:xfrm>
              <a:off x="2652" y="3278"/>
              <a:ext cx="106" cy="90"/>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2" name="Freeform 20"/>
            <p:cNvSpPr>
              <a:spLocks noChangeArrowheads="1"/>
            </p:cNvSpPr>
            <p:nvPr/>
          </p:nvSpPr>
          <p:spPr bwMode="auto">
            <a:xfrm>
              <a:off x="2729" y="3278"/>
              <a:ext cx="106" cy="90"/>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3" name="Freeform 21"/>
            <p:cNvSpPr>
              <a:spLocks noChangeArrowheads="1"/>
            </p:cNvSpPr>
            <p:nvPr/>
          </p:nvSpPr>
          <p:spPr bwMode="auto">
            <a:xfrm>
              <a:off x="2729" y="3117"/>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4" name="Freeform 22"/>
            <p:cNvSpPr>
              <a:spLocks noChangeArrowheads="1"/>
            </p:cNvSpPr>
            <p:nvPr/>
          </p:nvSpPr>
          <p:spPr bwMode="auto">
            <a:xfrm>
              <a:off x="2482" y="3368"/>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5" name="Freeform 23"/>
            <p:cNvSpPr>
              <a:spLocks noChangeArrowheads="1"/>
            </p:cNvSpPr>
            <p:nvPr/>
          </p:nvSpPr>
          <p:spPr bwMode="auto">
            <a:xfrm>
              <a:off x="2396" y="3368"/>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6" name="Freeform 24"/>
            <p:cNvSpPr>
              <a:spLocks noChangeArrowheads="1"/>
            </p:cNvSpPr>
            <p:nvPr/>
          </p:nvSpPr>
          <p:spPr bwMode="auto">
            <a:xfrm>
              <a:off x="2310" y="3368"/>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7" name="Freeform 25"/>
            <p:cNvSpPr>
              <a:spLocks noChangeArrowheads="1"/>
            </p:cNvSpPr>
            <p:nvPr/>
          </p:nvSpPr>
          <p:spPr bwMode="auto">
            <a:xfrm>
              <a:off x="2729" y="3036"/>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8" name="Freeform 26"/>
            <p:cNvSpPr>
              <a:spLocks noChangeArrowheads="1"/>
            </p:cNvSpPr>
            <p:nvPr/>
          </p:nvSpPr>
          <p:spPr bwMode="auto">
            <a:xfrm>
              <a:off x="5512" y="1598"/>
              <a:ext cx="105"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9" name="Freeform 27"/>
            <p:cNvSpPr>
              <a:spLocks noChangeArrowheads="1"/>
            </p:cNvSpPr>
            <p:nvPr/>
          </p:nvSpPr>
          <p:spPr bwMode="auto">
            <a:xfrm>
              <a:off x="5421" y="1598"/>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0" name="Freeform 28"/>
            <p:cNvSpPr>
              <a:spLocks noChangeArrowheads="1"/>
            </p:cNvSpPr>
            <p:nvPr/>
          </p:nvSpPr>
          <p:spPr bwMode="auto">
            <a:xfrm>
              <a:off x="5421" y="1526"/>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1" name="Freeform 29"/>
            <p:cNvSpPr>
              <a:spLocks noChangeArrowheads="1"/>
            </p:cNvSpPr>
            <p:nvPr/>
          </p:nvSpPr>
          <p:spPr bwMode="auto">
            <a:xfrm>
              <a:off x="4846" y="1851"/>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2" name="Freeform 30"/>
            <p:cNvSpPr>
              <a:spLocks noChangeArrowheads="1"/>
            </p:cNvSpPr>
            <p:nvPr/>
          </p:nvSpPr>
          <p:spPr bwMode="auto">
            <a:xfrm>
              <a:off x="4919" y="1851"/>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3" name="Freeform 31"/>
            <p:cNvSpPr>
              <a:spLocks noChangeArrowheads="1"/>
            </p:cNvSpPr>
            <p:nvPr/>
          </p:nvSpPr>
          <p:spPr bwMode="auto">
            <a:xfrm>
              <a:off x="5004" y="1851"/>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4" name="Freeform 32"/>
            <p:cNvSpPr>
              <a:spLocks noChangeArrowheads="1"/>
            </p:cNvSpPr>
            <p:nvPr/>
          </p:nvSpPr>
          <p:spPr bwMode="auto">
            <a:xfrm>
              <a:off x="2225" y="3368"/>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5" name="Freeform 33"/>
            <p:cNvSpPr>
              <a:spLocks noChangeArrowheads="1"/>
            </p:cNvSpPr>
            <p:nvPr/>
          </p:nvSpPr>
          <p:spPr bwMode="auto">
            <a:xfrm>
              <a:off x="2881" y="2872"/>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6" name="Freeform 34"/>
            <p:cNvSpPr>
              <a:spLocks noChangeArrowheads="1"/>
            </p:cNvSpPr>
            <p:nvPr/>
          </p:nvSpPr>
          <p:spPr bwMode="auto">
            <a:xfrm>
              <a:off x="5335" y="1526"/>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7" name="Freeform 35"/>
            <p:cNvSpPr>
              <a:spLocks noChangeArrowheads="1"/>
            </p:cNvSpPr>
            <p:nvPr/>
          </p:nvSpPr>
          <p:spPr bwMode="auto">
            <a:xfrm>
              <a:off x="3341" y="2695"/>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8" name="Freeform 36"/>
            <p:cNvSpPr>
              <a:spLocks noChangeArrowheads="1"/>
            </p:cNvSpPr>
            <p:nvPr/>
          </p:nvSpPr>
          <p:spPr bwMode="auto">
            <a:xfrm>
              <a:off x="3117" y="2863"/>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9" name="Freeform 37"/>
            <p:cNvSpPr>
              <a:spLocks noChangeArrowheads="1"/>
            </p:cNvSpPr>
            <p:nvPr/>
          </p:nvSpPr>
          <p:spPr bwMode="auto">
            <a:xfrm>
              <a:off x="3209" y="2695"/>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0" name="Freeform 38"/>
            <p:cNvSpPr>
              <a:spLocks noChangeArrowheads="1"/>
            </p:cNvSpPr>
            <p:nvPr/>
          </p:nvSpPr>
          <p:spPr bwMode="auto">
            <a:xfrm>
              <a:off x="3438" y="2695"/>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1" name="Freeform 39"/>
            <p:cNvSpPr>
              <a:spLocks noChangeArrowheads="1"/>
            </p:cNvSpPr>
            <p:nvPr/>
          </p:nvSpPr>
          <p:spPr bwMode="auto">
            <a:xfrm>
              <a:off x="3523" y="2695"/>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2" name="Freeform 40"/>
            <p:cNvSpPr>
              <a:spLocks noChangeArrowheads="1"/>
            </p:cNvSpPr>
            <p:nvPr/>
          </p:nvSpPr>
          <p:spPr bwMode="auto">
            <a:xfrm>
              <a:off x="3605" y="2695"/>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3" name="Freeform 41"/>
            <p:cNvSpPr>
              <a:spLocks noChangeArrowheads="1"/>
            </p:cNvSpPr>
            <p:nvPr/>
          </p:nvSpPr>
          <p:spPr bwMode="auto">
            <a:xfrm>
              <a:off x="5342" y="1598"/>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4" name="Freeform 42"/>
            <p:cNvSpPr>
              <a:spLocks noChangeArrowheads="1"/>
            </p:cNvSpPr>
            <p:nvPr/>
          </p:nvSpPr>
          <p:spPr bwMode="auto">
            <a:xfrm>
              <a:off x="2556" y="3282"/>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5" name="Freeform 43"/>
            <p:cNvSpPr>
              <a:spLocks noChangeArrowheads="1"/>
            </p:cNvSpPr>
            <p:nvPr/>
          </p:nvSpPr>
          <p:spPr bwMode="auto">
            <a:xfrm>
              <a:off x="2829" y="3117"/>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 name="Rounded Rectangle 1"/>
          <p:cNvSpPr/>
          <p:nvPr/>
        </p:nvSpPr>
        <p:spPr>
          <a:xfrm rot="20338283">
            <a:off x="3566989" y="4069228"/>
            <a:ext cx="4107314" cy="279529"/>
          </a:xfrm>
          <a:prstGeom prst="roundRect">
            <a:avLst/>
          </a:prstGeom>
          <a:solidFill>
            <a:srgbClr val="C0504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7" name="Text Box 45"/>
          <p:cNvSpPr txBox="1">
            <a:spLocks noChangeArrowheads="1"/>
          </p:cNvSpPr>
          <p:nvPr/>
        </p:nvSpPr>
        <p:spPr bwMode="auto">
          <a:xfrm>
            <a:off x="528648" y="-6813"/>
            <a:ext cx="6709632" cy="84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61719" rIns="81639" bIns="4082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roid Sans Fallback" charset="0"/>
                <a:cs typeface="Droid Sans Fallback"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roid Sans Fallback" charset="0"/>
                <a:cs typeface="Droid Sans Fallback"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roid Sans Fallback" charset="0"/>
                <a:cs typeface="Droid Sans Fallback"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roid Sans Fallback" charset="0"/>
                <a:cs typeface="Droid Sans Fallback"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roid Sans Fallback" charset="0"/>
                <a:cs typeface="Droid Sans Fallback" charset="0"/>
              </a:defRPr>
            </a:lvl9pPr>
          </a:lstStyle>
          <a:p>
            <a:pPr algn="just">
              <a:buClrTx/>
              <a:buFontTx/>
              <a:buNone/>
            </a:pPr>
            <a:r>
              <a:rPr lang="en-US" sz="2400" dirty="0" smtClean="0">
                <a:solidFill>
                  <a:schemeClr val="tx1"/>
                </a:solidFill>
                <a:latin typeface="+mj-lt"/>
              </a:rPr>
              <a:t>First scan of delayed neutron emitters studied </a:t>
            </a:r>
          </a:p>
          <a:p>
            <a:pPr algn="just">
              <a:buClrTx/>
              <a:buFontTx/>
              <a:buNone/>
            </a:pPr>
            <a:r>
              <a:rPr lang="en-US" sz="2400" dirty="0" smtClean="0">
                <a:solidFill>
                  <a:schemeClr val="tx1"/>
                </a:solidFill>
                <a:latin typeface="+mj-lt"/>
              </a:rPr>
              <a:t>at </a:t>
            </a:r>
            <a:r>
              <a:rPr lang="en-US" sz="2400" dirty="0">
                <a:solidFill>
                  <a:schemeClr val="tx1"/>
                </a:solidFill>
                <a:latin typeface="+mj-lt"/>
              </a:rPr>
              <a:t>the HRIBF/</a:t>
            </a:r>
            <a:r>
              <a:rPr lang="en-US" sz="2400" dirty="0" err="1">
                <a:solidFill>
                  <a:schemeClr val="tx1"/>
                </a:solidFill>
                <a:latin typeface="+mj-lt"/>
              </a:rPr>
              <a:t>LeRIBSS</a:t>
            </a:r>
            <a:r>
              <a:rPr lang="en-US" sz="2400" dirty="0">
                <a:solidFill>
                  <a:schemeClr val="tx1"/>
                </a:solidFill>
                <a:latin typeface="+mj-lt"/>
              </a:rPr>
              <a:t> in February 2012</a:t>
            </a:r>
          </a:p>
        </p:txBody>
      </p:sp>
      <p:pic>
        <p:nvPicPr>
          <p:cNvPr id="3118" name="Picture 4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6368" y="6528344"/>
            <a:ext cx="993913" cy="328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19"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21" y="6352720"/>
            <a:ext cx="1404442" cy="5052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20" name="Picture 4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31710" y="6426136"/>
            <a:ext cx="550253" cy="4318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21" name="Picture 49"/>
          <p:cNvPicPr>
            <a:picLocks noChangeAspect="1" noChangeArrowheads="1"/>
          </p:cNvPicPr>
          <p:nvPr/>
        </p:nvPicPr>
        <p:blipFill>
          <a:blip r:embed="rId8">
            <a:extLst>
              <a:ext uri="{28A0092B-C50C-407E-A947-70E740481C1C}">
                <a14:useLocalDpi xmlns:a14="http://schemas.microsoft.com/office/drawing/2010/main" val="0"/>
              </a:ext>
            </a:extLst>
          </a:blip>
          <a:srcRect t="19189" b="47993"/>
          <a:stretch>
            <a:fillRect/>
          </a:stretch>
        </p:blipFill>
        <p:spPr bwMode="auto">
          <a:xfrm>
            <a:off x="5189955" y="6518267"/>
            <a:ext cx="1398680" cy="338294"/>
          </a:xfrm>
          <a:prstGeom prst="rect">
            <a:avLst/>
          </a:prstGeom>
          <a:noFill/>
          <a:ln>
            <a:noFill/>
          </a:ln>
          <a:effectLst/>
          <a:extLst>
            <a:ext uri="{909E8E84-426E-40DD-AFC4-6F175D3DCCD1}">
              <a14:hiddenFill xmlns:a14="http://schemas.microsoft.com/office/drawing/2010/main">
                <a:blipFill dpi="0" rotWithShape="0">
                  <a:blip/>
                  <a:srcRect t="19189" b="4799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22" name="Picture 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5108" y="6525465"/>
            <a:ext cx="1123554" cy="3325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23" name="Picture 5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70114" y="6591685"/>
            <a:ext cx="1014079" cy="2663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24" name="Picture 52"/>
          <p:cNvPicPr>
            <a:picLocks noChangeAspect="1" noChangeArrowheads="1"/>
          </p:cNvPicPr>
          <p:nvPr/>
        </p:nvPicPr>
        <p:blipFill>
          <a:blip r:embed="rId11">
            <a:extLst>
              <a:ext uri="{28A0092B-C50C-407E-A947-70E740481C1C}">
                <a14:useLocalDpi xmlns:a14="http://schemas.microsoft.com/office/drawing/2010/main" val="0"/>
              </a:ext>
            </a:extLst>
          </a:blip>
          <a:srcRect t="25600" b="25600"/>
          <a:stretch>
            <a:fillRect/>
          </a:stretch>
        </p:blipFill>
        <p:spPr bwMode="auto">
          <a:xfrm>
            <a:off x="6595838" y="6480839"/>
            <a:ext cx="947819" cy="375722"/>
          </a:xfrm>
          <a:prstGeom prst="rect">
            <a:avLst/>
          </a:prstGeom>
          <a:noFill/>
          <a:ln>
            <a:noFill/>
          </a:ln>
          <a:effectLst/>
          <a:extLst>
            <a:ext uri="{909E8E84-426E-40DD-AFC4-6F175D3DCCD1}">
              <a14:hiddenFill xmlns:a14="http://schemas.microsoft.com/office/drawing/2010/main">
                <a:blipFill dpi="0" rotWithShape="0">
                  <a:blip/>
                  <a:srcRect t="25600" b="2560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25" name="Picture 5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58061" y="6460685"/>
            <a:ext cx="468147" cy="3973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26" name="Picture 5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57898" y="6591685"/>
            <a:ext cx="766321" cy="2663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 name="Straight Connector 2"/>
          <p:cNvCxnSpPr/>
          <p:nvPr/>
        </p:nvCxnSpPr>
        <p:spPr>
          <a:xfrm flipV="1">
            <a:off x="3727894" y="3436198"/>
            <a:ext cx="0" cy="174540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604015" y="5019483"/>
            <a:ext cx="2491985"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7360718" y="2364456"/>
            <a:ext cx="1280565"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524536" y="1098926"/>
            <a:ext cx="0" cy="138861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rot="16200000">
            <a:off x="6475839" y="3516887"/>
            <a:ext cx="2054183" cy="142416"/>
          </a:xfrm>
          <a:prstGeom prst="roundRect">
            <a:avLst/>
          </a:prstGeom>
          <a:solidFill>
            <a:srgbClr val="C0504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29" name="Picture 57"/>
          <p:cNvPicPr>
            <a:picLocks noChangeAspect="1" noChangeArrowheads="1"/>
          </p:cNvPicPr>
          <p:nvPr/>
        </p:nvPicPr>
        <p:blipFill>
          <a:blip r:embed="rId14" cstate="print">
            <a:extLst>
              <a:ext uri="{28A0092B-C50C-407E-A947-70E740481C1C}">
                <a14:useLocalDpi xmlns:a14="http://schemas.microsoft.com/office/drawing/2010/main" val="0"/>
              </a:ext>
            </a:extLst>
          </a:blip>
          <a:srcRect l="9897" r="9897"/>
          <a:stretch>
            <a:fillRect/>
          </a:stretch>
        </p:blipFill>
        <p:spPr bwMode="auto">
          <a:xfrm>
            <a:off x="6344478" y="3587468"/>
            <a:ext cx="2189922" cy="1746532"/>
          </a:xfrm>
          <a:prstGeom prst="rect">
            <a:avLst/>
          </a:prstGeom>
          <a:noFill/>
          <a:ln>
            <a:noFill/>
          </a:ln>
          <a:effectLst/>
          <a:extLst>
            <a:ext uri="{909E8E84-426E-40DD-AFC4-6F175D3DCCD1}">
              <a14:hiddenFill xmlns:a14="http://schemas.microsoft.com/office/drawing/2010/main">
                <a:blipFill dpi="0" rotWithShape="0">
                  <a:blip/>
                  <a:srcRect l="9897" r="989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 name="Rounded Rectangle 64"/>
          <p:cNvSpPr/>
          <p:nvPr/>
        </p:nvSpPr>
        <p:spPr>
          <a:xfrm rot="20338283">
            <a:off x="7481199" y="2368268"/>
            <a:ext cx="1105614" cy="307293"/>
          </a:xfrm>
          <a:prstGeom prst="roundRect">
            <a:avLst/>
          </a:prstGeom>
          <a:solidFill>
            <a:srgbClr val="C0504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16200000">
            <a:off x="3454870" y="5319325"/>
            <a:ext cx="598082" cy="112177"/>
          </a:xfrm>
          <a:prstGeom prst="roundRect">
            <a:avLst/>
          </a:prstGeom>
          <a:solidFill>
            <a:srgbClr val="C0504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2661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435520" cy="1143000"/>
          </a:xfrm>
        </p:spPr>
        <p:txBody>
          <a:bodyPr anchor="t">
            <a:normAutofit/>
          </a:bodyPr>
          <a:lstStyle/>
          <a:p>
            <a:r>
              <a:rPr lang="en-US" dirty="0" smtClean="0"/>
              <a:t>VANDLE 2012 campaign highlights</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t="9874"/>
          <a:stretch>
            <a:fillRect/>
          </a:stretch>
        </p:blipFill>
        <p:spPr bwMode="auto">
          <a:xfrm>
            <a:off x="450804" y="3809548"/>
            <a:ext cx="4273596" cy="3025121"/>
          </a:xfrm>
          <a:prstGeom prst="rect">
            <a:avLst/>
          </a:prstGeom>
          <a:noFill/>
          <a:ln>
            <a:noFill/>
          </a:ln>
          <a:effectLst/>
          <a:extLst>
            <a:ext uri="{909E8E84-426E-40DD-AFC4-6F175D3DCCD1}">
              <a14:hiddenFill xmlns:a14="http://schemas.microsoft.com/office/drawing/2010/main">
                <a:blipFill dpi="0" rotWithShape="0">
                  <a:blip/>
                  <a:srcRect t="987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7"/>
          <p:cNvSpPr txBox="1">
            <a:spLocks noChangeArrowheads="1"/>
          </p:cNvSpPr>
          <p:nvPr/>
        </p:nvSpPr>
        <p:spPr bwMode="auto">
          <a:xfrm>
            <a:off x="3282014" y="4491588"/>
            <a:ext cx="694236" cy="385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6168" rIns="90000" bIns="45000"/>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baseline="33000" dirty="0">
                <a:solidFill>
                  <a:srgbClr val="FF0000"/>
                </a:solidFill>
              </a:rPr>
              <a:t>84</a:t>
            </a:r>
            <a:r>
              <a:rPr lang="en-US" sz="2800" b="1" dirty="0">
                <a:solidFill>
                  <a:srgbClr val="FF0000"/>
                </a:solidFill>
              </a:rPr>
              <a:t>Ga</a:t>
            </a:r>
          </a:p>
        </p:txBody>
      </p:sp>
      <p:grpSp>
        <p:nvGrpSpPr>
          <p:cNvPr id="6" name="Group 5"/>
          <p:cNvGrpSpPr>
            <a:grpSpLocks/>
          </p:cNvGrpSpPr>
          <p:nvPr/>
        </p:nvGrpSpPr>
        <p:grpSpPr bwMode="auto">
          <a:xfrm>
            <a:off x="5050030" y="1069612"/>
            <a:ext cx="3865370" cy="2763267"/>
            <a:chOff x="3333" y="872"/>
            <a:chExt cx="2466" cy="1815"/>
          </a:xfrm>
        </p:grpSpPr>
        <p:grpSp>
          <p:nvGrpSpPr>
            <p:cNvPr id="14" name="Group 13"/>
            <p:cNvGrpSpPr>
              <a:grpSpLocks/>
            </p:cNvGrpSpPr>
            <p:nvPr/>
          </p:nvGrpSpPr>
          <p:grpSpPr bwMode="auto">
            <a:xfrm>
              <a:off x="4072" y="891"/>
              <a:ext cx="1727" cy="1151"/>
              <a:chOff x="4072" y="891"/>
              <a:chExt cx="1727" cy="1151"/>
            </a:xfrm>
          </p:grpSpPr>
          <p:pic>
            <p:nvPicPr>
              <p:cNvPr id="1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2" y="891"/>
                <a:ext cx="1727" cy="1151"/>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Text Box 11"/>
              <p:cNvSpPr txBox="1">
                <a:spLocks noChangeArrowheads="1"/>
              </p:cNvSpPr>
              <p:nvPr/>
            </p:nvSpPr>
            <p:spPr bwMode="auto">
              <a:xfrm>
                <a:off x="4283" y="991"/>
                <a:ext cx="445"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5" rIns="90000" bIns="45000"/>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i="1">
                    <a:solidFill>
                      <a:srgbClr val="000000"/>
                    </a:solidFill>
                    <a:ea typeface="Droid Sans Fallback" charset="0"/>
                    <a:cs typeface="Droid Sans Fallback" charset="0"/>
                  </a:rPr>
                  <a:t>Z=51</a:t>
                </a:r>
              </a:p>
            </p:txBody>
          </p:sp>
          <p:sp>
            <p:nvSpPr>
              <p:cNvPr id="20" name="Text Box 12"/>
              <p:cNvSpPr txBox="1">
                <a:spLocks noChangeArrowheads="1"/>
              </p:cNvSpPr>
              <p:nvPr/>
            </p:nvSpPr>
            <p:spPr bwMode="auto">
              <a:xfrm>
                <a:off x="5442" y="1682"/>
                <a:ext cx="331"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9112" rIns="90000" bIns="45000"/>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b="1" i="1">
                    <a:solidFill>
                      <a:srgbClr val="000000"/>
                    </a:solidFill>
                    <a:ea typeface="Droid Sans Fallback" charset="0"/>
                    <a:cs typeface="Droid Sans Fallback" charset="0"/>
                  </a:rPr>
                  <a:t>N-Z</a:t>
                </a:r>
              </a:p>
            </p:txBody>
          </p:sp>
        </p:grpSp>
        <p:pic>
          <p:nvPicPr>
            <p:cNvPr id="1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 y="872"/>
              <a:ext cx="2443" cy="18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Rectangle 15"/>
            <p:cNvSpPr>
              <a:spLocks noChangeArrowheads="1"/>
            </p:cNvSpPr>
            <p:nvPr/>
          </p:nvSpPr>
          <p:spPr bwMode="auto">
            <a:xfrm>
              <a:off x="3603" y="917"/>
              <a:ext cx="2112" cy="1493"/>
            </a:xfrm>
            <a:prstGeom prst="rect">
              <a:avLst/>
            </a:prstGeom>
            <a:noFill/>
            <a:ln w="18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 name="Text Box 15"/>
            <p:cNvSpPr txBox="1">
              <a:spLocks noChangeArrowheads="1"/>
            </p:cNvSpPr>
            <p:nvPr/>
          </p:nvSpPr>
          <p:spPr bwMode="auto">
            <a:xfrm>
              <a:off x="5021" y="1248"/>
              <a:ext cx="698"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168" rIns="90000" bIns="45000"/>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baseline="33000" dirty="0"/>
                <a:t>136</a:t>
              </a:r>
              <a:r>
                <a:rPr lang="en-US" sz="2800" b="1" dirty="0"/>
                <a:t>Sb</a:t>
              </a:r>
            </a:p>
          </p:txBody>
        </p:sp>
      </p:grpSp>
      <p:grpSp>
        <p:nvGrpSpPr>
          <p:cNvPr id="7" name="Group 6"/>
          <p:cNvGrpSpPr>
            <a:grpSpLocks/>
          </p:cNvGrpSpPr>
          <p:nvPr/>
        </p:nvGrpSpPr>
        <p:grpSpPr bwMode="auto">
          <a:xfrm>
            <a:off x="4934564" y="4018195"/>
            <a:ext cx="4133236" cy="2839804"/>
            <a:chOff x="3245" y="2722"/>
            <a:chExt cx="2597" cy="1873"/>
          </a:xfrm>
        </p:grpSpPr>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l="2344" t="20135" r="50403" b="35231"/>
            <a:stretch>
              <a:fillRect/>
            </a:stretch>
          </p:blipFill>
          <p:spPr bwMode="auto">
            <a:xfrm>
              <a:off x="3245" y="2722"/>
              <a:ext cx="2597" cy="1873"/>
            </a:xfrm>
            <a:prstGeom prst="rect">
              <a:avLst/>
            </a:prstGeom>
            <a:noFill/>
            <a:ln>
              <a:noFill/>
            </a:ln>
            <a:effectLst/>
            <a:extLst>
              <a:ext uri="{909E8E84-426E-40DD-AFC4-6F175D3DCCD1}">
                <a14:hiddenFill xmlns:a14="http://schemas.microsoft.com/office/drawing/2010/main">
                  <a:blipFill dpi="0" rotWithShape="0">
                    <a:blip/>
                    <a:srcRect l="2344" t="20135" r="50403" b="3523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18"/>
            <p:cNvSpPr txBox="1">
              <a:spLocks noChangeArrowheads="1"/>
            </p:cNvSpPr>
            <p:nvPr/>
          </p:nvSpPr>
          <p:spPr bwMode="auto">
            <a:xfrm>
              <a:off x="4896" y="3351"/>
              <a:ext cx="803" cy="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168" rIns="90000" bIns="45000"/>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baseline="33000" dirty="0"/>
                <a:t>100</a:t>
              </a:r>
              <a:r>
                <a:rPr lang="en-US" sz="2800" b="1" dirty="0"/>
                <a:t>Rb</a:t>
              </a:r>
            </a:p>
            <a:p>
              <a:r>
                <a:rPr lang="en-US" b="1" dirty="0"/>
                <a:t>T</a:t>
              </a:r>
              <a:r>
                <a:rPr lang="en-US" b="1" baseline="-33000" dirty="0"/>
                <a:t>1/2</a:t>
              </a:r>
              <a:r>
                <a:rPr lang="en-US" b="1" dirty="0"/>
                <a:t>=51ms</a:t>
              </a:r>
            </a:p>
          </p:txBody>
        </p:sp>
      </p:grpSp>
      <p:grpSp>
        <p:nvGrpSpPr>
          <p:cNvPr id="8" name="Group 7"/>
          <p:cNvGrpSpPr>
            <a:grpSpLocks/>
          </p:cNvGrpSpPr>
          <p:nvPr/>
        </p:nvGrpSpPr>
        <p:grpSpPr bwMode="auto">
          <a:xfrm>
            <a:off x="666339" y="1064419"/>
            <a:ext cx="3905661" cy="2768460"/>
            <a:chOff x="575" y="870"/>
            <a:chExt cx="2437" cy="1805"/>
          </a:xfrm>
        </p:grpSpPr>
        <p:pic>
          <p:nvPicPr>
            <p:cNvPr id="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 y="870"/>
              <a:ext cx="2437" cy="18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9"/>
            <p:cNvSpPr>
              <a:spLocks noChangeArrowheads="1"/>
            </p:cNvSpPr>
            <p:nvPr/>
          </p:nvSpPr>
          <p:spPr bwMode="auto">
            <a:xfrm>
              <a:off x="859" y="911"/>
              <a:ext cx="2112" cy="1493"/>
            </a:xfrm>
            <a:prstGeom prst="rect">
              <a:avLst/>
            </a:prstGeom>
            <a:noFill/>
            <a:ln w="18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 name="Text Box 22"/>
            <p:cNvSpPr txBox="1">
              <a:spLocks noChangeArrowheads="1"/>
            </p:cNvSpPr>
            <p:nvPr/>
          </p:nvSpPr>
          <p:spPr bwMode="auto">
            <a:xfrm>
              <a:off x="2109" y="1186"/>
              <a:ext cx="792"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168" rIns="90000" bIns="45000"/>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baseline="33000" dirty="0"/>
                <a:t>78</a:t>
              </a:r>
              <a:r>
                <a:rPr lang="en-US" sz="2800" b="1" dirty="0"/>
                <a:t>Cu</a:t>
              </a:r>
            </a:p>
          </p:txBody>
        </p:sp>
      </p:grpSp>
    </p:spTree>
    <p:extLst>
      <p:ext uri="{BB962C8B-B14F-4D97-AF65-F5344CB8AC3E}">
        <p14:creationId xmlns:p14="http://schemas.microsoft.com/office/powerpoint/2010/main" val="2203760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68366"/>
            <a:ext cx="8458200" cy="5920740"/>
          </a:xfrm>
          <a:prstGeom prst="rect">
            <a:avLst/>
          </a:prstGeom>
        </p:spPr>
      </p:pic>
      <p:sp>
        <p:nvSpPr>
          <p:cNvPr id="2" name="Title 1"/>
          <p:cNvSpPr>
            <a:spLocks noGrp="1"/>
          </p:cNvSpPr>
          <p:nvPr>
            <p:ph type="title"/>
          </p:nvPr>
        </p:nvSpPr>
        <p:spPr/>
        <p:txBody>
          <a:bodyPr>
            <a:noAutofit/>
          </a:bodyPr>
          <a:lstStyle/>
          <a:p>
            <a:r>
              <a:rPr lang="en-US" sz="4000" dirty="0" smtClean="0"/>
              <a:t>VANDLE highlights: Resonant decay of </a:t>
            </a:r>
            <a:r>
              <a:rPr lang="en-US" sz="4000" baseline="30000" dirty="0" smtClean="0"/>
              <a:t>84</a:t>
            </a:r>
            <a:r>
              <a:rPr lang="en-US" sz="4000" dirty="0" smtClean="0"/>
              <a:t>Ga</a:t>
            </a:r>
            <a:endParaRPr lang="en-US" sz="4000" dirty="0"/>
          </a:p>
        </p:txBody>
      </p:sp>
      <p:grpSp>
        <p:nvGrpSpPr>
          <p:cNvPr id="8" name="Group 7"/>
          <p:cNvGrpSpPr/>
          <p:nvPr/>
        </p:nvGrpSpPr>
        <p:grpSpPr>
          <a:xfrm>
            <a:off x="3276600" y="990600"/>
            <a:ext cx="5486400" cy="4005773"/>
            <a:chOff x="3276600" y="990600"/>
            <a:chExt cx="5486400" cy="4005773"/>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990600"/>
              <a:ext cx="5486400" cy="4005773"/>
            </a:xfrm>
            <a:prstGeom prst="rect">
              <a:avLst/>
            </a:prstGeom>
            <a:solidFill>
              <a:schemeClr val="bg1"/>
            </a:solidFill>
          </p:spPr>
        </p:pic>
        <p:sp>
          <p:nvSpPr>
            <p:cNvPr id="6" name="TextBox 5"/>
            <p:cNvSpPr txBox="1"/>
            <p:nvPr/>
          </p:nvSpPr>
          <p:spPr>
            <a:xfrm>
              <a:off x="5791200" y="1524000"/>
              <a:ext cx="2736647" cy="1354217"/>
            </a:xfrm>
            <a:prstGeom prst="rect">
              <a:avLst/>
            </a:prstGeom>
            <a:noFill/>
          </p:spPr>
          <p:txBody>
            <a:bodyPr wrap="none" rtlCol="0">
              <a:spAutoFit/>
            </a:bodyPr>
            <a:lstStyle/>
            <a:p>
              <a:pPr>
                <a:spcBef>
                  <a:spcPts val="600"/>
                </a:spcBef>
              </a:pPr>
              <a:r>
                <a:rPr lang="en-US" sz="2400" dirty="0" smtClean="0">
                  <a:solidFill>
                    <a:schemeClr val="bg1">
                      <a:lumMod val="50000"/>
                    </a:schemeClr>
                  </a:solidFill>
                </a:rPr>
                <a:t>PRELIMINARY!!</a:t>
              </a:r>
            </a:p>
            <a:p>
              <a:pPr>
                <a:spcBef>
                  <a:spcPts val="600"/>
                </a:spcBef>
              </a:pPr>
              <a:r>
                <a:rPr lang="en-US" sz="2400" dirty="0" err="1" smtClean="0"/>
                <a:t>P</a:t>
              </a:r>
              <a:r>
                <a:rPr lang="en-US" sz="2400" baseline="-25000" dirty="0" err="1" smtClean="0"/>
                <a:t>n</a:t>
              </a:r>
              <a:r>
                <a:rPr lang="en-US" sz="2400" dirty="0" smtClean="0"/>
                <a:t>=80(20)%</a:t>
              </a:r>
            </a:p>
            <a:p>
              <a:pPr>
                <a:spcBef>
                  <a:spcPts val="600"/>
                </a:spcBef>
              </a:pPr>
              <a:r>
                <a:rPr lang="en-US" sz="2400" dirty="0" smtClean="0"/>
                <a:t>Literature 74(14)%</a:t>
              </a:r>
            </a:p>
          </p:txBody>
        </p:sp>
        <p:sp>
          <p:nvSpPr>
            <p:cNvPr id="7" name="TextBox 6"/>
            <p:cNvSpPr txBox="1"/>
            <p:nvPr/>
          </p:nvSpPr>
          <p:spPr>
            <a:xfrm>
              <a:off x="5638800" y="2819400"/>
              <a:ext cx="3062057" cy="276999"/>
            </a:xfrm>
            <a:prstGeom prst="rect">
              <a:avLst/>
            </a:prstGeom>
            <a:noFill/>
          </p:spPr>
          <p:txBody>
            <a:bodyPr wrap="none" rtlCol="0">
              <a:spAutoFit/>
            </a:bodyPr>
            <a:lstStyle/>
            <a:p>
              <a:r>
                <a:rPr lang="en-US" sz="1200" i="1" dirty="0" smtClean="0"/>
                <a:t>J.A. Winger et al., PRC 81, 044303 (2010)</a:t>
              </a:r>
              <a:endParaRPr lang="en-US" sz="1200" i="1" dirty="0"/>
            </a:p>
          </p:txBody>
        </p:sp>
      </p:grpSp>
    </p:spTree>
    <p:extLst>
      <p:ext uri="{BB962C8B-B14F-4D97-AF65-F5344CB8AC3E}">
        <p14:creationId xmlns:p14="http://schemas.microsoft.com/office/powerpoint/2010/main" val="2159525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Strength distribution</a:t>
            </a:r>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990" y="1219200"/>
            <a:ext cx="6116810" cy="5606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19800" y="1575137"/>
            <a:ext cx="2819400" cy="1015663"/>
          </a:xfrm>
          <a:prstGeom prst="rect">
            <a:avLst/>
          </a:prstGeom>
          <a:solidFill>
            <a:schemeClr val="bg1"/>
          </a:solidFill>
        </p:spPr>
        <p:txBody>
          <a:bodyPr wrap="square" rtlCol="0">
            <a:spAutoFit/>
          </a:bodyPr>
          <a:lstStyle/>
          <a:p>
            <a:r>
              <a:rPr lang="en-US" sz="2000" u="sng" dirty="0" smtClean="0"/>
              <a:t>Cheating</a:t>
            </a:r>
            <a:r>
              <a:rPr lang="en-US" sz="2000" dirty="0" smtClean="0"/>
              <a:t>!: all neutron transitions feeding </a:t>
            </a:r>
            <a:r>
              <a:rPr lang="en-US" sz="2000" baseline="30000" dirty="0" smtClean="0"/>
              <a:t>83</a:t>
            </a:r>
            <a:r>
              <a:rPr lang="en-US" sz="2000" dirty="0" smtClean="0"/>
              <a:t>Ge ground state</a:t>
            </a:r>
            <a:endParaRPr lang="en-US" sz="2000" dirty="0"/>
          </a:p>
        </p:txBody>
      </p:sp>
    </p:spTree>
    <p:extLst>
      <p:ext uri="{BB962C8B-B14F-4D97-AF65-F5344CB8AC3E}">
        <p14:creationId xmlns:p14="http://schemas.microsoft.com/office/powerpoint/2010/main" val="1189792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Neutron-Gamma coincidences</a:t>
            </a:r>
            <a:endParaRPr lang="en-US" dirty="0"/>
          </a:p>
        </p:txBody>
      </p:sp>
      <p:pic>
        <p:nvPicPr>
          <p:cNvPr id="3" name="Picture 2"/>
          <p:cNvPicPr>
            <a:picLocks noChangeAspect="1"/>
          </p:cNvPicPr>
          <p:nvPr/>
        </p:nvPicPr>
        <p:blipFill>
          <a:blip r:embed="rId2">
            <a:lum/>
            <a:alphaModFix/>
          </a:blip>
          <a:srcRect r="1589"/>
          <a:stretch>
            <a:fillRect/>
          </a:stretch>
        </p:blipFill>
        <p:spPr>
          <a:xfrm>
            <a:off x="186194" y="1752600"/>
            <a:ext cx="5218555" cy="4219943"/>
          </a:xfrm>
          <a:prstGeom prst="rect">
            <a:avLst/>
          </a:prstGeom>
          <a:noFill/>
          <a:ln>
            <a:noFill/>
          </a:ln>
        </p:spPr>
      </p:pic>
      <p:pic>
        <p:nvPicPr>
          <p:cNvPr id="4" name="Picture 3"/>
          <p:cNvPicPr>
            <a:picLocks noChangeAspect="1"/>
          </p:cNvPicPr>
          <p:nvPr/>
        </p:nvPicPr>
        <p:blipFill>
          <a:blip r:embed="rId3">
            <a:lum/>
            <a:alphaModFix/>
          </a:blip>
          <a:srcRect/>
          <a:stretch>
            <a:fillRect/>
          </a:stretch>
        </p:blipFill>
        <p:spPr>
          <a:xfrm>
            <a:off x="5516497" y="1897228"/>
            <a:ext cx="3609360" cy="4597920"/>
          </a:xfrm>
          <a:prstGeom prst="rect">
            <a:avLst/>
          </a:prstGeom>
          <a:noFill/>
          <a:ln>
            <a:noFill/>
          </a:ln>
        </p:spPr>
      </p:pic>
      <p:sp>
        <p:nvSpPr>
          <p:cNvPr id="7" name="Down Arrow 6"/>
          <p:cNvSpPr/>
          <p:nvPr/>
        </p:nvSpPr>
        <p:spPr>
          <a:xfrm>
            <a:off x="8027348" y="5811198"/>
            <a:ext cx="214952" cy="38100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7770173" y="4419600"/>
            <a:ext cx="129227" cy="1768475"/>
          </a:xfrm>
          <a:prstGeom prst="downArrow">
            <a:avLst/>
          </a:prstGeom>
          <a:solidFill>
            <a:srgbClr val="0099CC"/>
          </a:solidFill>
          <a:ln>
            <a:solidFill>
              <a:srgbClr val="0B0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1219200"/>
            <a:ext cx="5105400" cy="4887532"/>
          </a:xfrm>
          <a:prstGeom prst="rect">
            <a:avLst/>
          </a:prstGeom>
          <a:solidFill>
            <a:schemeClr val="bg1"/>
          </a:solidFill>
        </p:spPr>
      </p:pic>
      <p:sp>
        <p:nvSpPr>
          <p:cNvPr id="9" name="TextBox 8"/>
          <p:cNvSpPr txBox="1"/>
          <p:nvPr/>
        </p:nvSpPr>
        <p:spPr>
          <a:xfrm>
            <a:off x="5853343" y="6477000"/>
            <a:ext cx="3062057" cy="276999"/>
          </a:xfrm>
          <a:prstGeom prst="rect">
            <a:avLst/>
          </a:prstGeom>
          <a:noFill/>
        </p:spPr>
        <p:txBody>
          <a:bodyPr wrap="none" rtlCol="0">
            <a:spAutoFit/>
          </a:bodyPr>
          <a:lstStyle/>
          <a:p>
            <a:r>
              <a:rPr lang="en-US" sz="1200" i="1" dirty="0" smtClean="0"/>
              <a:t>J.A. Winger et al., PRC 81, 044303 (2010)</a:t>
            </a:r>
            <a:endParaRPr lang="en-US" sz="1200" i="1" dirty="0"/>
          </a:p>
        </p:txBody>
      </p:sp>
    </p:spTree>
    <p:extLst>
      <p:ext uri="{BB962C8B-B14F-4D97-AF65-F5344CB8AC3E}">
        <p14:creationId xmlns:p14="http://schemas.microsoft.com/office/powerpoint/2010/main" val="2734314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smtClean="0"/>
              <a:t>Summary</a:t>
            </a:r>
            <a:endParaRPr lang="en-US" dirty="0"/>
          </a:p>
        </p:txBody>
      </p:sp>
      <p:sp>
        <p:nvSpPr>
          <p:cNvPr id="3" name="Content Placeholder 2"/>
          <p:cNvSpPr>
            <a:spLocks noGrp="1"/>
          </p:cNvSpPr>
          <p:nvPr>
            <p:ph idx="1"/>
          </p:nvPr>
        </p:nvSpPr>
        <p:spPr>
          <a:xfrm>
            <a:off x="3505652" y="2424634"/>
            <a:ext cx="5867400" cy="3747566"/>
          </a:xfrm>
        </p:spPr>
        <p:txBody>
          <a:bodyPr>
            <a:noAutofit/>
          </a:bodyPr>
          <a:lstStyle/>
          <a:p>
            <a:pPr>
              <a:spcBef>
                <a:spcPts val="1800"/>
              </a:spcBef>
            </a:pPr>
            <a:r>
              <a:rPr lang="en-US" sz="2200" dirty="0"/>
              <a:t>First measurement of 4 decay half-lives of Zn, </a:t>
            </a:r>
            <a:r>
              <a:rPr lang="en-US" sz="2200" dirty="0" err="1"/>
              <a:t>Ga</a:t>
            </a:r>
            <a:r>
              <a:rPr lang="en-US" sz="2200" dirty="0"/>
              <a:t> and </a:t>
            </a:r>
            <a:r>
              <a:rPr lang="en-US" sz="2200" dirty="0" err="1"/>
              <a:t>Ge</a:t>
            </a:r>
            <a:r>
              <a:rPr lang="en-US" sz="2200" dirty="0"/>
              <a:t> isotopes.</a:t>
            </a:r>
          </a:p>
          <a:p>
            <a:pPr>
              <a:spcBef>
                <a:spcPts val="1800"/>
              </a:spcBef>
            </a:pPr>
            <a:r>
              <a:rPr lang="en-US" sz="2200" dirty="0"/>
              <a:t>Validated theoretical half-lives have a profound effect on r-process </a:t>
            </a:r>
            <a:r>
              <a:rPr lang="en-US" sz="2200" dirty="0" smtClean="0"/>
              <a:t>abundances</a:t>
            </a:r>
          </a:p>
          <a:p>
            <a:pPr>
              <a:spcBef>
                <a:spcPts val="1800"/>
              </a:spcBef>
            </a:pPr>
            <a:r>
              <a:rPr lang="en-US" sz="2200" dirty="0" smtClean="0"/>
              <a:t>Models of beta decay require experimental input of decay strength</a:t>
            </a:r>
          </a:p>
          <a:p>
            <a:pPr>
              <a:spcBef>
                <a:spcPts val="1800"/>
              </a:spcBef>
            </a:pPr>
            <a:r>
              <a:rPr lang="en-US" sz="2200" dirty="0" smtClean="0"/>
              <a:t>30 delayed neutron emitters studied at HRIBF</a:t>
            </a:r>
          </a:p>
          <a:p>
            <a:pPr>
              <a:spcBef>
                <a:spcPts val="1800"/>
              </a:spcBef>
            </a:pPr>
            <a:r>
              <a:rPr lang="en-US" sz="2200" dirty="0" smtClean="0"/>
              <a:t>Neutron-Gamma coincidences are fundamental</a:t>
            </a:r>
          </a:p>
          <a:p>
            <a:pPr>
              <a:spcBef>
                <a:spcPts val="1800"/>
              </a:spcBef>
            </a:pPr>
            <a:endParaRPr lang="en-US" sz="2200" dirty="0" smtClean="0"/>
          </a:p>
          <a:p>
            <a:pPr>
              <a:spcBef>
                <a:spcPts val="1800"/>
              </a:spcBef>
            </a:pPr>
            <a:endParaRPr lang="en-US" sz="2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 y="1143001"/>
            <a:ext cx="3581852" cy="3429000"/>
          </a:xfrm>
          <a:prstGeom prst="rect">
            <a:avLst/>
          </a:prstGeom>
          <a:solidFill>
            <a:schemeClr val="bg1"/>
          </a:solidFill>
        </p:spPr>
      </p:pic>
      <p:sp>
        <p:nvSpPr>
          <p:cNvPr id="4" name="TextBox 3"/>
          <p:cNvSpPr txBox="1"/>
          <p:nvPr/>
        </p:nvSpPr>
        <p:spPr>
          <a:xfrm>
            <a:off x="762000" y="1752600"/>
            <a:ext cx="930063" cy="523220"/>
          </a:xfrm>
          <a:prstGeom prst="rect">
            <a:avLst/>
          </a:prstGeom>
          <a:noFill/>
        </p:spPr>
        <p:txBody>
          <a:bodyPr wrap="none" rtlCol="0">
            <a:spAutoFit/>
          </a:bodyPr>
          <a:lstStyle/>
          <a:p>
            <a:r>
              <a:rPr lang="en-US" sz="2800" baseline="30000" dirty="0" smtClean="0"/>
              <a:t>84</a:t>
            </a:r>
            <a:r>
              <a:rPr lang="en-US" sz="2800" dirty="0" smtClean="0"/>
              <a:t>Ga</a:t>
            </a:r>
            <a:endParaRPr lang="en-US" sz="2800" baseline="30000" dirty="0"/>
          </a:p>
        </p:txBody>
      </p:sp>
    </p:spTree>
    <p:extLst>
      <p:ext uri="{BB962C8B-B14F-4D97-AF65-F5344CB8AC3E}">
        <p14:creationId xmlns:p14="http://schemas.microsoft.com/office/powerpoint/2010/main" val="30115069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311"/>
            <a:ext cx="8229600" cy="1143000"/>
          </a:xfrm>
        </p:spPr>
        <p:txBody>
          <a:bodyPr>
            <a:noAutofit/>
          </a:bodyPr>
          <a:lstStyle/>
          <a:p>
            <a:pPr algn="ctr"/>
            <a:r>
              <a:rPr lang="en-US" sz="7200" dirty="0" smtClean="0"/>
              <a:t>People</a:t>
            </a:r>
            <a:endParaRPr lang="en-US" sz="7200" dirty="0"/>
          </a:p>
        </p:txBody>
      </p:sp>
      <p:sp>
        <p:nvSpPr>
          <p:cNvPr id="6" name="TextBox 5"/>
          <p:cNvSpPr txBox="1"/>
          <p:nvPr/>
        </p:nvSpPr>
        <p:spPr>
          <a:xfrm>
            <a:off x="0" y="773017"/>
            <a:ext cx="8382000" cy="4493538"/>
          </a:xfrm>
          <a:prstGeom prst="rect">
            <a:avLst/>
          </a:prstGeom>
          <a:noFill/>
        </p:spPr>
        <p:txBody>
          <a:bodyPr wrap="square" rtlCol="0">
            <a:spAutoFit/>
          </a:bodyPr>
          <a:lstStyle/>
          <a:p>
            <a:pPr marL="285750" indent="-285750">
              <a:spcBef>
                <a:spcPts val="600"/>
              </a:spcBef>
              <a:buFont typeface="Arial" pitchFamily="34" charset="0"/>
              <a:buChar char="•"/>
            </a:pPr>
            <a:r>
              <a:rPr lang="en-US" sz="2400" b="1" u="sng" dirty="0" smtClean="0">
                <a:latin typeface="Arial" pitchFamily="34" charset="0"/>
                <a:cs typeface="Arial" pitchFamily="34" charset="0"/>
              </a:rPr>
              <a:t>ORNL support </a:t>
            </a:r>
          </a:p>
          <a:p>
            <a:pPr marL="463550">
              <a:spcBef>
                <a:spcPts val="600"/>
              </a:spcBef>
            </a:pPr>
            <a:r>
              <a:rPr lang="en-US" u="sng" dirty="0" smtClean="0">
                <a:latin typeface="Arial" pitchFamily="34" charset="0"/>
                <a:cs typeface="Arial" pitchFamily="34" charset="0"/>
              </a:rPr>
              <a:t>C. Gross, C. </a:t>
            </a:r>
            <a:r>
              <a:rPr lang="en-US" u="sng" dirty="0" err="1" smtClean="0">
                <a:latin typeface="Arial" pitchFamily="34" charset="0"/>
                <a:cs typeface="Arial" pitchFamily="34" charset="0"/>
              </a:rPr>
              <a:t>Jost</a:t>
            </a:r>
            <a:r>
              <a:rPr lang="en-US" u="sng" dirty="0" smtClean="0">
                <a:latin typeface="Arial" pitchFamily="34" charset="0"/>
                <a:cs typeface="Arial" pitchFamily="34" charset="0"/>
              </a:rPr>
              <a:t>, A.J. Mendes II, D. </a:t>
            </a:r>
            <a:r>
              <a:rPr lang="en-US" u="sng" dirty="0" err="1" smtClean="0">
                <a:latin typeface="Arial" pitchFamily="34" charset="0"/>
                <a:cs typeface="Arial" pitchFamily="34" charset="0"/>
              </a:rPr>
              <a:t>Stracener</a:t>
            </a:r>
            <a:endParaRPr lang="en-US" u="sng" dirty="0" smtClean="0">
              <a:latin typeface="Arial" pitchFamily="34" charset="0"/>
              <a:cs typeface="Arial" pitchFamily="34" charset="0"/>
            </a:endParaRPr>
          </a:p>
          <a:p>
            <a:pPr marL="285750" indent="-285750">
              <a:spcBef>
                <a:spcPts val="3000"/>
              </a:spcBef>
              <a:buFont typeface="Arial" pitchFamily="34" charset="0"/>
              <a:buChar char="•"/>
            </a:pPr>
            <a:r>
              <a:rPr lang="en-US" sz="2400" b="1" u="sng" dirty="0" smtClean="0">
                <a:latin typeface="Arial" pitchFamily="34" charset="0"/>
                <a:cs typeface="Arial" pitchFamily="34" charset="0"/>
              </a:rPr>
              <a:t>Decay Spectroscopy group</a:t>
            </a:r>
          </a:p>
          <a:p>
            <a:pPr lvl="1">
              <a:spcBef>
                <a:spcPts val="600"/>
              </a:spcBef>
            </a:pPr>
            <a:r>
              <a:rPr lang="en-US" sz="1200" dirty="0" smtClean="0">
                <a:latin typeface="Arial" pitchFamily="34" charset="0"/>
                <a:cs typeface="Arial" pitchFamily="34" charset="0"/>
              </a:rPr>
              <a:t>L. Cartegni, R. Grzywacz, A. </a:t>
            </a:r>
            <a:r>
              <a:rPr lang="en-US" sz="1200" dirty="0" err="1" smtClean="0">
                <a:latin typeface="Arial" pitchFamily="34" charset="0"/>
                <a:cs typeface="Arial" pitchFamily="34" charset="0"/>
              </a:rPr>
              <a:t>Kuzniak</a:t>
            </a:r>
            <a:r>
              <a:rPr lang="en-US" sz="1200" dirty="0" smtClean="0">
                <a:latin typeface="Arial" pitchFamily="34" charset="0"/>
                <a:cs typeface="Arial" pitchFamily="34" charset="0"/>
              </a:rPr>
              <a:t>, D. Miller, S. Padgett, S. </a:t>
            </a:r>
            <a:r>
              <a:rPr lang="en-US" sz="1200" dirty="0" err="1" smtClean="0">
                <a:latin typeface="Arial" pitchFamily="34" charset="0"/>
                <a:cs typeface="Arial" pitchFamily="34" charset="0"/>
              </a:rPr>
              <a:t>Paulauskas</a:t>
            </a:r>
            <a:endParaRPr lang="en-US" sz="1200" b="1" dirty="0" smtClean="0">
              <a:latin typeface="Arial" pitchFamily="34" charset="0"/>
              <a:cs typeface="Arial" pitchFamily="34" charset="0"/>
            </a:endParaRPr>
          </a:p>
          <a:p>
            <a:pPr lvl="1">
              <a:spcBef>
                <a:spcPts val="600"/>
              </a:spcBef>
            </a:pPr>
            <a:r>
              <a:rPr lang="en-US" sz="1200" dirty="0" smtClean="0">
                <a:latin typeface="Arial" pitchFamily="34" charset="0"/>
                <a:cs typeface="Arial" pitchFamily="34" charset="0"/>
              </a:rPr>
              <a:t>J.C</a:t>
            </a:r>
            <a:r>
              <a:rPr lang="en-US" sz="1200" dirty="0">
                <a:latin typeface="Arial" pitchFamily="34" charset="0"/>
                <a:cs typeface="Arial" pitchFamily="34" charset="0"/>
              </a:rPr>
              <a:t>. </a:t>
            </a:r>
            <a:r>
              <a:rPr lang="en-US" sz="1200" dirty="0" err="1">
                <a:latin typeface="Arial" pitchFamily="34" charset="0"/>
                <a:cs typeface="Arial" pitchFamily="34" charset="0"/>
              </a:rPr>
              <a:t>Batchelder</a:t>
            </a:r>
            <a:r>
              <a:rPr lang="en-US" sz="1200" dirty="0">
                <a:latin typeface="Arial" pitchFamily="34" charset="0"/>
                <a:cs typeface="Arial" pitchFamily="34" charset="0"/>
              </a:rPr>
              <a:t>, S. Liu</a:t>
            </a:r>
            <a:r>
              <a:rPr lang="en-US" sz="1200" dirty="0" smtClean="0">
                <a:latin typeface="Arial" pitchFamily="34" charset="0"/>
                <a:cs typeface="Arial" pitchFamily="34" charset="0"/>
              </a:rPr>
              <a:t>, M. </a:t>
            </a:r>
            <a:r>
              <a:rPr lang="en-US" sz="1200" dirty="0" err="1" smtClean="0">
                <a:latin typeface="Arial" pitchFamily="34" charset="0"/>
                <a:cs typeface="Arial" pitchFamily="34" charset="0"/>
              </a:rPr>
              <a:t>Wolinska-Cichocka</a:t>
            </a:r>
            <a:r>
              <a:rPr lang="en-US" sz="1200" dirty="0" smtClean="0">
                <a:latin typeface="Arial" pitchFamily="34" charset="0"/>
                <a:cs typeface="Arial" pitchFamily="34" charset="0"/>
              </a:rPr>
              <a:t>. K</a:t>
            </a:r>
            <a:r>
              <a:rPr lang="en-US" sz="1200" dirty="0">
                <a:latin typeface="Arial" pitchFamily="34" charset="0"/>
                <a:cs typeface="Arial" pitchFamily="34" charset="0"/>
              </a:rPr>
              <a:t>. </a:t>
            </a:r>
            <a:r>
              <a:rPr lang="en-US" sz="1200" dirty="0" err="1">
                <a:latin typeface="Arial" pitchFamily="34" charset="0"/>
                <a:cs typeface="Arial" pitchFamily="34" charset="0"/>
              </a:rPr>
              <a:t>Rykaczewski</a:t>
            </a:r>
            <a:r>
              <a:rPr lang="en-US" sz="1200" dirty="0">
                <a:latin typeface="Arial" pitchFamily="34" charset="0"/>
                <a:cs typeface="Arial" pitchFamily="34" charset="0"/>
              </a:rPr>
              <a:t>, K. </a:t>
            </a:r>
            <a:r>
              <a:rPr lang="en-US" sz="1200" dirty="0" err="1" smtClean="0">
                <a:latin typeface="Arial" pitchFamily="34" charset="0"/>
                <a:cs typeface="Arial" pitchFamily="34" charset="0"/>
              </a:rPr>
              <a:t>Miernik</a:t>
            </a:r>
            <a:r>
              <a:rPr lang="en-US" sz="1200" dirty="0" smtClean="0">
                <a:latin typeface="Arial" pitchFamily="34" charset="0"/>
                <a:cs typeface="Arial" pitchFamily="34" charset="0"/>
              </a:rPr>
              <a:t>,</a:t>
            </a:r>
          </a:p>
          <a:p>
            <a:pPr lvl="1">
              <a:spcBef>
                <a:spcPts val="600"/>
              </a:spcBef>
            </a:pPr>
            <a:r>
              <a:rPr lang="en-US" sz="1200" dirty="0" smtClean="0">
                <a:latin typeface="Arial" pitchFamily="34" charset="0"/>
                <a:cs typeface="Arial" pitchFamily="34" charset="0"/>
              </a:rPr>
              <a:t>C</a:t>
            </a:r>
            <a:r>
              <a:rPr lang="en-US" sz="1200" dirty="0">
                <a:latin typeface="Arial" pitchFamily="34" charset="0"/>
                <a:cs typeface="Arial" pitchFamily="34" charset="0"/>
              </a:rPr>
              <a:t>. </a:t>
            </a:r>
            <a:r>
              <a:rPr lang="en-US" sz="1200" dirty="0" err="1">
                <a:latin typeface="Arial" pitchFamily="34" charset="0"/>
                <a:cs typeface="Arial" pitchFamily="34" charset="0"/>
              </a:rPr>
              <a:t>Mazzochi</a:t>
            </a:r>
            <a:r>
              <a:rPr lang="en-US" sz="1200" dirty="0">
                <a:latin typeface="Arial" pitchFamily="34" charset="0"/>
                <a:cs typeface="Arial" pitchFamily="34" charset="0"/>
              </a:rPr>
              <a:t>, M. </a:t>
            </a:r>
            <a:r>
              <a:rPr lang="en-US" sz="1200" dirty="0" err="1">
                <a:latin typeface="Arial" pitchFamily="34" charset="0"/>
                <a:cs typeface="Arial" pitchFamily="34" charset="0"/>
              </a:rPr>
              <a:t>Karny</a:t>
            </a:r>
            <a:r>
              <a:rPr lang="en-US" sz="1200" dirty="0">
                <a:latin typeface="Arial" pitchFamily="34" charset="0"/>
                <a:cs typeface="Arial" pitchFamily="34" charset="0"/>
              </a:rPr>
              <a:t>, A. </a:t>
            </a:r>
            <a:r>
              <a:rPr lang="en-US" sz="1200" dirty="0" err="1" smtClean="0">
                <a:latin typeface="Arial" pitchFamily="34" charset="0"/>
                <a:cs typeface="Arial" pitchFamily="34" charset="0"/>
              </a:rPr>
              <a:t>Korgul</a:t>
            </a:r>
            <a:r>
              <a:rPr lang="en-US" sz="1200" dirty="0" smtClean="0">
                <a:latin typeface="Arial" pitchFamily="34" charset="0"/>
                <a:cs typeface="Arial" pitchFamily="34" charset="0"/>
              </a:rPr>
              <a:t>, S</a:t>
            </a:r>
            <a:r>
              <a:rPr lang="en-US" sz="1200" dirty="0">
                <a:latin typeface="Arial" pitchFamily="34" charset="0"/>
                <a:cs typeface="Arial" pitchFamily="34" charset="0"/>
              </a:rPr>
              <a:t>. </a:t>
            </a:r>
            <a:r>
              <a:rPr lang="en-US" sz="1200" dirty="0" err="1">
                <a:latin typeface="Arial" pitchFamily="34" charset="0"/>
                <a:cs typeface="Arial" pitchFamily="34" charset="0"/>
              </a:rPr>
              <a:t>Ilyushkin</a:t>
            </a:r>
            <a:r>
              <a:rPr lang="en-US" sz="1200" dirty="0">
                <a:latin typeface="Arial" pitchFamily="34" charset="0"/>
                <a:cs typeface="Arial" pitchFamily="34" charset="0"/>
              </a:rPr>
              <a:t>, J. Winger, </a:t>
            </a:r>
            <a:r>
              <a:rPr lang="en-US" sz="1200" dirty="0" smtClean="0">
                <a:latin typeface="Arial" pitchFamily="34" charset="0"/>
                <a:cs typeface="Arial" pitchFamily="34" charset="0"/>
              </a:rPr>
              <a:t>W</a:t>
            </a:r>
            <a:r>
              <a:rPr lang="en-US" sz="1200" dirty="0">
                <a:latin typeface="Arial" pitchFamily="34" charset="0"/>
                <a:cs typeface="Arial" pitchFamily="34" charset="0"/>
              </a:rPr>
              <a:t>. </a:t>
            </a:r>
            <a:r>
              <a:rPr lang="en-US" sz="1200" dirty="0" err="1" smtClean="0">
                <a:latin typeface="Arial" pitchFamily="34" charset="0"/>
                <a:cs typeface="Arial" pitchFamily="34" charset="0"/>
              </a:rPr>
              <a:t>Krolas</a:t>
            </a:r>
            <a:r>
              <a:rPr lang="en-US" sz="1200" dirty="0" smtClean="0">
                <a:latin typeface="Arial" pitchFamily="34" charset="0"/>
                <a:cs typeface="Arial" pitchFamily="34" charset="0"/>
              </a:rPr>
              <a:t>,</a:t>
            </a:r>
          </a:p>
          <a:p>
            <a:pPr lvl="1">
              <a:spcBef>
                <a:spcPts val="600"/>
              </a:spcBef>
            </a:pPr>
            <a:r>
              <a:rPr lang="en-US" sz="1200" dirty="0" smtClean="0">
                <a:latin typeface="Arial" pitchFamily="34" charset="0"/>
                <a:cs typeface="Arial" pitchFamily="34" charset="0"/>
              </a:rPr>
              <a:t>J.H</a:t>
            </a:r>
            <a:r>
              <a:rPr lang="en-US" sz="1200" dirty="0">
                <a:latin typeface="Arial" pitchFamily="34" charset="0"/>
                <a:cs typeface="Arial" pitchFamily="34" charset="0"/>
              </a:rPr>
              <a:t>. </a:t>
            </a:r>
            <a:r>
              <a:rPr lang="en-US" sz="1200" dirty="0" smtClean="0">
                <a:latin typeface="Arial" pitchFamily="34" charset="0"/>
                <a:cs typeface="Arial" pitchFamily="34" charset="0"/>
              </a:rPr>
              <a:t>Hamilton, </a:t>
            </a:r>
            <a:r>
              <a:rPr lang="en-US" sz="1200" dirty="0">
                <a:latin typeface="Arial" pitchFamily="34" charset="0"/>
                <a:cs typeface="Arial" pitchFamily="34" charset="0"/>
              </a:rPr>
              <a:t>N</a:t>
            </a:r>
            <a:r>
              <a:rPr lang="en-US" sz="1200" dirty="0" smtClean="0">
                <a:latin typeface="Arial" pitchFamily="34" charset="0"/>
                <a:cs typeface="Arial" pitchFamily="34" charset="0"/>
              </a:rPr>
              <a:t>. Brewster, A.V </a:t>
            </a:r>
            <a:r>
              <a:rPr lang="en-US" sz="1200" dirty="0" err="1" smtClean="0">
                <a:latin typeface="Arial" pitchFamily="34" charset="0"/>
                <a:cs typeface="Arial" pitchFamily="34" charset="0"/>
              </a:rPr>
              <a:t>Ramaya</a:t>
            </a:r>
            <a:r>
              <a:rPr lang="en-US" sz="1200" dirty="0" smtClean="0">
                <a:latin typeface="Arial" pitchFamily="34" charset="0"/>
                <a:cs typeface="Arial" pitchFamily="34" charset="0"/>
              </a:rPr>
              <a:t>, J.K. Hwang, E</a:t>
            </a:r>
            <a:r>
              <a:rPr lang="en-US" sz="1200" dirty="0">
                <a:latin typeface="Arial" pitchFamily="34" charset="0"/>
                <a:cs typeface="Arial" pitchFamily="34" charset="0"/>
              </a:rPr>
              <a:t>. </a:t>
            </a:r>
            <a:r>
              <a:rPr lang="en-US" sz="1200" dirty="0" err="1">
                <a:latin typeface="Arial" pitchFamily="34" charset="0"/>
                <a:cs typeface="Arial" pitchFamily="34" charset="0"/>
              </a:rPr>
              <a:t>Zganjar</a:t>
            </a:r>
            <a:r>
              <a:rPr lang="en-US" sz="1200" dirty="0">
                <a:latin typeface="Arial" pitchFamily="34" charset="0"/>
                <a:cs typeface="Arial" pitchFamily="34" charset="0"/>
              </a:rPr>
              <a:t>, </a:t>
            </a:r>
            <a:endParaRPr lang="en-US" sz="1200" dirty="0" smtClean="0">
              <a:latin typeface="Arial" pitchFamily="34" charset="0"/>
              <a:cs typeface="Arial" pitchFamily="34" charset="0"/>
            </a:endParaRPr>
          </a:p>
          <a:p>
            <a:pPr marL="285750" indent="-285750">
              <a:lnSpc>
                <a:spcPct val="250000"/>
              </a:lnSpc>
              <a:buFont typeface="Arial" pitchFamily="34" charset="0"/>
              <a:buChar char="•"/>
            </a:pPr>
            <a:r>
              <a:rPr lang="en-US" sz="2400" b="1" u="sng" dirty="0" smtClean="0">
                <a:latin typeface="Arial" pitchFamily="34" charset="0"/>
                <a:cs typeface="Arial" pitchFamily="34" charset="0"/>
              </a:rPr>
              <a:t>VANDLE </a:t>
            </a:r>
            <a:r>
              <a:rPr lang="en-US" sz="2400" b="1" u="sng" dirty="0" err="1" smtClean="0">
                <a:latin typeface="Arial" pitchFamily="34" charset="0"/>
                <a:cs typeface="Arial" pitchFamily="34" charset="0"/>
              </a:rPr>
              <a:t>colaboration</a:t>
            </a:r>
            <a:endParaRPr lang="en-US" sz="2400" b="1" u="sng" dirty="0">
              <a:latin typeface="Arial" pitchFamily="34" charset="0"/>
              <a:cs typeface="Arial" pitchFamily="34" charset="0"/>
            </a:endParaRPr>
          </a:p>
          <a:p>
            <a:pPr marL="463550" algn="just">
              <a:defRPr/>
            </a:pPr>
            <a:r>
              <a:rPr lang="en-US" sz="1200" dirty="0" smtClean="0"/>
              <a:t>C. </a:t>
            </a:r>
            <a:r>
              <a:rPr lang="en-US" sz="1200" dirty="0" err="1"/>
              <a:t>Matei</a:t>
            </a:r>
            <a:r>
              <a:rPr lang="en-US" sz="1200" dirty="0"/>
              <a:t> and </a:t>
            </a:r>
            <a:r>
              <a:rPr lang="en-US" sz="1200" dirty="0" smtClean="0"/>
              <a:t>I. </a:t>
            </a:r>
            <a:r>
              <a:rPr lang="en-US" sz="1200" dirty="0"/>
              <a:t>Spassova </a:t>
            </a:r>
            <a:r>
              <a:rPr lang="en-US" sz="1200" dirty="0" smtClean="0"/>
              <a:t>ORAU; </a:t>
            </a:r>
          </a:p>
          <a:p>
            <a:pPr marL="463550" algn="just">
              <a:defRPr/>
            </a:pPr>
            <a:r>
              <a:rPr lang="en-US" sz="1200" dirty="0" smtClean="0"/>
              <a:t>P.D. </a:t>
            </a:r>
            <a:r>
              <a:rPr lang="en-US" sz="1200" dirty="0"/>
              <a:t>O'Malley, </a:t>
            </a:r>
            <a:r>
              <a:rPr lang="en-US" sz="1200" dirty="0" smtClean="0"/>
              <a:t>M. </a:t>
            </a:r>
            <a:r>
              <a:rPr lang="en-US" sz="1200" dirty="0"/>
              <a:t>Howard, </a:t>
            </a:r>
            <a:r>
              <a:rPr lang="en-US" sz="1200" dirty="0" smtClean="0"/>
              <a:t>B. </a:t>
            </a:r>
            <a:r>
              <a:rPr lang="en-US" sz="1200" dirty="0"/>
              <a:t>Manning, </a:t>
            </a:r>
            <a:r>
              <a:rPr lang="en-US" sz="1200" dirty="0" smtClean="0"/>
              <a:t>E. </a:t>
            </a:r>
            <a:r>
              <a:rPr lang="en-US" sz="1200" dirty="0"/>
              <a:t>Merino</a:t>
            </a:r>
            <a:r>
              <a:rPr lang="en-US" sz="1200" b="1" dirty="0"/>
              <a:t>, </a:t>
            </a:r>
            <a:r>
              <a:rPr lang="en-US" sz="1200" dirty="0"/>
              <a:t>and </a:t>
            </a:r>
            <a:r>
              <a:rPr lang="en-US" sz="1200" dirty="0" smtClean="0"/>
              <a:t>J. </a:t>
            </a:r>
            <a:r>
              <a:rPr lang="en-US" sz="1200" dirty="0"/>
              <a:t>Cizewski, Rutgers U</a:t>
            </a:r>
            <a:r>
              <a:rPr lang="en-US" sz="1200" dirty="0" smtClean="0"/>
              <a:t>.;</a:t>
            </a:r>
          </a:p>
          <a:p>
            <a:pPr marL="463550" algn="just">
              <a:defRPr/>
            </a:pPr>
            <a:r>
              <a:rPr lang="en-US" sz="1200" dirty="0" smtClean="0"/>
              <a:t> D. </a:t>
            </a:r>
            <a:r>
              <a:rPr lang="en-US" sz="1200" dirty="0" err="1"/>
              <a:t>Bardayan</a:t>
            </a:r>
            <a:r>
              <a:rPr lang="en-US" sz="1200" dirty="0"/>
              <a:t>, ORNL; </a:t>
            </a:r>
            <a:r>
              <a:rPr lang="en-US" sz="1200" dirty="0" smtClean="0"/>
              <a:t>C. </a:t>
            </a:r>
            <a:r>
              <a:rPr lang="en-US" sz="1200" dirty="0" err="1"/>
              <a:t>Brune</a:t>
            </a:r>
            <a:r>
              <a:rPr lang="en-US" sz="1200" dirty="0"/>
              <a:t> and </a:t>
            </a:r>
            <a:r>
              <a:rPr lang="en-US" sz="1200" dirty="0" smtClean="0"/>
              <a:t>T. </a:t>
            </a:r>
            <a:r>
              <a:rPr lang="en-US" sz="1200" dirty="0"/>
              <a:t>Massey, Ohio U</a:t>
            </a:r>
            <a:r>
              <a:rPr lang="en-US" sz="1200" dirty="0" smtClean="0"/>
              <a:t>.;</a:t>
            </a:r>
          </a:p>
          <a:p>
            <a:pPr marL="463550" algn="just">
              <a:defRPr/>
            </a:pPr>
            <a:r>
              <a:rPr lang="en-US" sz="1200" dirty="0" smtClean="0"/>
              <a:t> F. </a:t>
            </a:r>
            <a:r>
              <a:rPr lang="en-US" sz="1200" dirty="0" err="1"/>
              <a:t>Raiola</a:t>
            </a:r>
            <a:r>
              <a:rPr lang="en-US" sz="1200" dirty="0"/>
              <a:t>, </a:t>
            </a:r>
            <a:r>
              <a:rPr lang="en-US" sz="1200" dirty="0" smtClean="0"/>
              <a:t>D. </a:t>
            </a:r>
            <a:r>
              <a:rPr lang="en-US" sz="1200" dirty="0"/>
              <a:t>Walter, </a:t>
            </a:r>
            <a:r>
              <a:rPr lang="en-US" sz="1200" dirty="0" smtClean="0"/>
              <a:t>S. </a:t>
            </a:r>
            <a:r>
              <a:rPr lang="en-US" sz="1200" dirty="0" err="1"/>
              <a:t>Ilyushkin</a:t>
            </a:r>
            <a:r>
              <a:rPr lang="en-US" sz="1200" dirty="0"/>
              <a:t>,  and </a:t>
            </a:r>
            <a:r>
              <a:rPr lang="en-US" sz="1200" dirty="0" smtClean="0"/>
              <a:t>F. </a:t>
            </a:r>
            <a:r>
              <a:rPr lang="en-US" sz="1200" dirty="0" err="1" smtClean="0"/>
              <a:t>Sarazin</a:t>
            </a:r>
            <a:r>
              <a:rPr lang="en-US" sz="1200" dirty="0" smtClean="0"/>
              <a:t>, Colorado </a:t>
            </a:r>
            <a:r>
              <a:rPr lang="en-US" sz="1200" dirty="0"/>
              <a:t>School of </a:t>
            </a:r>
            <a:r>
              <a:rPr lang="en-US" sz="1200" dirty="0" smtClean="0"/>
              <a:t>Mines;</a:t>
            </a:r>
          </a:p>
          <a:p>
            <a:pPr marL="463550" algn="just">
              <a:defRPr/>
            </a:pPr>
            <a:r>
              <a:rPr lang="en-US" sz="1200" dirty="0" smtClean="0"/>
              <a:t>J. </a:t>
            </a:r>
            <a:r>
              <a:rPr lang="en-US" sz="1200" dirty="0"/>
              <a:t>Blackmon, Louisiana State U</a:t>
            </a:r>
            <a:endParaRPr lang="en-US" sz="1200" b="1" u="sng" dirty="0" smtClean="0">
              <a:latin typeface="Arial" pitchFamily="34" charset="0"/>
              <a:cs typeface="Arial" pitchFamily="34" charset="0"/>
            </a:endParaRPr>
          </a:p>
        </p:txBody>
      </p:sp>
      <p:pic>
        <p:nvPicPr>
          <p:cNvPr id="21506" name="Picture 2" descr="HRIB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9355" y="782137"/>
            <a:ext cx="2192854" cy="1096429"/>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utk.edu/tntoday/wp-content/themes/tennessee-today/images/tn-header-lef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333" y="2438400"/>
            <a:ext cx="2016941" cy="833669"/>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upload.wikimedia.org/wikipedia/en/thumb/3/31/POL_University_of_Warsaw_logo.svg/220px-POL_University_of_Warsaw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4297" y="5823332"/>
            <a:ext cx="755754"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http://upload.wikimedia.org/wikipedia/en/thumb/c/ce/Rutgers,_The_State_University_of_New_Jersey_logo.png/165px-Rutgers,_The_State_University_of_New_Jersey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5475" y="5756274"/>
            <a:ext cx="949325" cy="949326"/>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http://macro.lsu.edu/images/2colorHorizFNPur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8915" y="5074534"/>
            <a:ext cx="1279930" cy="636812"/>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http://msstate.edu/web/includes/2008_horiz_mont_print.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5261202"/>
            <a:ext cx="1943330" cy="38591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http://upload.wikimedia.org/wikipedia/en/thumb/f/ff/Vanderbilt_University_wordmark.svg/125px-Vanderbilt_University_wordmark.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5468" y="5791200"/>
            <a:ext cx="737053" cy="949326"/>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lorado Min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462" y="5312886"/>
            <a:ext cx="2439338" cy="292213"/>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Ohio University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5943600"/>
            <a:ext cx="1790700" cy="491709"/>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KNOW"/>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90800" y="5312885"/>
            <a:ext cx="2606057" cy="245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097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61" y="530225"/>
            <a:ext cx="9397861" cy="640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chor="t"/>
          <a:lstStyle/>
          <a:p>
            <a:r>
              <a:rPr lang="en-US" dirty="0" smtClean="0"/>
              <a:t>Benchmarking </a:t>
            </a:r>
            <a:r>
              <a:rPr lang="en-US" dirty="0" err="1" smtClean="0"/>
              <a:t>Ga</a:t>
            </a:r>
            <a:r>
              <a:rPr lang="en-US" dirty="0" smtClean="0"/>
              <a:t> half-lives</a:t>
            </a:r>
            <a:endParaRPr lang="en-US"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le 5"/>
          <p:cNvSpPr/>
          <p:nvPr/>
        </p:nvSpPr>
        <p:spPr>
          <a:xfrm>
            <a:off x="152400" y="812799"/>
            <a:ext cx="2362200" cy="381000"/>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latin typeface="Arial" pitchFamily="34" charset="0"/>
                <a:cs typeface="Arial" pitchFamily="34" charset="0"/>
              </a:rPr>
              <a:t>Courtesy of I.N. </a:t>
            </a:r>
            <a:r>
              <a:rPr lang="en-US" sz="1600" dirty="0" err="1" smtClean="0">
                <a:solidFill>
                  <a:sysClr val="windowText" lastClr="000000"/>
                </a:solidFill>
                <a:latin typeface="Arial" pitchFamily="34" charset="0"/>
                <a:cs typeface="Arial" pitchFamily="34" charset="0"/>
              </a:rPr>
              <a:t>Borzov</a:t>
            </a:r>
            <a:endParaRPr lang="en-US" sz="1600" dirty="0">
              <a:solidFill>
                <a:sysClr val="windowText" lastClr="000000"/>
              </a:solidFill>
              <a:latin typeface="Arial" pitchFamily="34" charset="0"/>
              <a:cs typeface="Arial" pitchFamily="34" charset="0"/>
            </a:endParaRPr>
          </a:p>
        </p:txBody>
      </p:sp>
      <p:grpSp>
        <p:nvGrpSpPr>
          <p:cNvPr id="5" name="Group 4"/>
          <p:cNvGrpSpPr/>
          <p:nvPr/>
        </p:nvGrpSpPr>
        <p:grpSpPr>
          <a:xfrm>
            <a:off x="1752600" y="3124200"/>
            <a:ext cx="4272546" cy="2378746"/>
            <a:chOff x="1828800" y="3429000"/>
            <a:chExt cx="4272546" cy="2378746"/>
          </a:xfrm>
        </p:grpSpPr>
        <p:grpSp>
          <p:nvGrpSpPr>
            <p:cNvPr id="11" name="Group 10"/>
            <p:cNvGrpSpPr/>
            <p:nvPr/>
          </p:nvGrpSpPr>
          <p:grpSpPr>
            <a:xfrm>
              <a:off x="1828800" y="3429000"/>
              <a:ext cx="4272546" cy="1938754"/>
              <a:chOff x="5732235" y="1193799"/>
              <a:chExt cx="4272546" cy="1938754"/>
            </a:xfrm>
          </p:grpSpPr>
          <p:sp>
            <p:nvSpPr>
              <p:cNvPr id="3" name="Rectangle 2"/>
              <p:cNvSpPr/>
              <p:nvPr/>
            </p:nvSpPr>
            <p:spPr>
              <a:xfrm>
                <a:off x="5968567" y="2048876"/>
                <a:ext cx="214925" cy="228600"/>
              </a:xfrm>
              <a:prstGeom prst="rect">
                <a:avLst/>
              </a:prstGeom>
              <a:solidFill>
                <a:schemeClr val="bg1"/>
              </a:solidFill>
              <a:ln w="2857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732235" y="1193799"/>
                <a:ext cx="4272546" cy="1938754"/>
                <a:chOff x="5404854" y="1295400"/>
                <a:chExt cx="4272546" cy="1938754"/>
              </a:xfrm>
            </p:grpSpPr>
            <p:grpSp>
              <p:nvGrpSpPr>
                <p:cNvPr id="16" name="Group 15"/>
                <p:cNvGrpSpPr/>
                <p:nvPr/>
              </p:nvGrpSpPr>
              <p:grpSpPr>
                <a:xfrm>
                  <a:off x="5404854" y="1295400"/>
                  <a:ext cx="4272546" cy="1938754"/>
                  <a:chOff x="5404854" y="1483425"/>
                  <a:chExt cx="4272546" cy="1938754"/>
                </a:xfrm>
              </p:grpSpPr>
              <p:grpSp>
                <p:nvGrpSpPr>
                  <p:cNvPr id="10" name="Group 9"/>
                  <p:cNvGrpSpPr/>
                  <p:nvPr/>
                </p:nvGrpSpPr>
                <p:grpSpPr>
                  <a:xfrm>
                    <a:off x="5404854" y="1561262"/>
                    <a:ext cx="710901" cy="182880"/>
                    <a:chOff x="6915628" y="1561262"/>
                    <a:chExt cx="710901" cy="182880"/>
                  </a:xfrm>
                </p:grpSpPr>
                <p:cxnSp>
                  <p:nvCxnSpPr>
                    <p:cNvPr id="7" name="Straight Connector 6"/>
                    <p:cNvCxnSpPr/>
                    <p:nvPr/>
                  </p:nvCxnSpPr>
                  <p:spPr>
                    <a:xfrm>
                      <a:off x="6915628" y="1653236"/>
                      <a:ext cx="7109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162800" y="1561262"/>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410200" y="1961312"/>
                    <a:ext cx="710901" cy="182880"/>
                    <a:chOff x="6922325" y="1417752"/>
                    <a:chExt cx="710901" cy="182880"/>
                  </a:xfrm>
                </p:grpSpPr>
                <p:cxnSp>
                  <p:nvCxnSpPr>
                    <p:cNvPr id="18" name="Straight Connector 17"/>
                    <p:cNvCxnSpPr/>
                    <p:nvPr/>
                  </p:nvCxnSpPr>
                  <p:spPr>
                    <a:xfrm>
                      <a:off x="6922325" y="1508466"/>
                      <a:ext cx="710901" cy="0"/>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162800" y="1417752"/>
                      <a:ext cx="182880" cy="18288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Isosceles Triangle 13"/>
                  <p:cNvSpPr/>
                  <p:nvPr/>
                </p:nvSpPr>
                <p:spPr>
                  <a:xfrm>
                    <a:off x="5610865" y="2738552"/>
                    <a:ext cx="267375" cy="2286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623954" y="3138602"/>
                    <a:ext cx="267375" cy="228600"/>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239988" y="1483425"/>
                    <a:ext cx="1828800" cy="338554"/>
                  </a:xfrm>
                  <a:prstGeom prst="rect">
                    <a:avLst/>
                  </a:prstGeom>
                  <a:noFill/>
                </p:spPr>
                <p:txBody>
                  <a:bodyPr wrap="square" rtlCol="0">
                    <a:spAutoFit/>
                  </a:bodyPr>
                  <a:lstStyle/>
                  <a:p>
                    <a:r>
                      <a:rPr lang="en-US" sz="1600" dirty="0" smtClean="0">
                        <a:latin typeface="Arial" pitchFamily="34" charset="0"/>
                        <a:cs typeface="Arial" pitchFamily="34" charset="0"/>
                      </a:rPr>
                      <a:t>DF3a+CQRPA</a:t>
                    </a:r>
                    <a:endParaRPr lang="en-US" sz="1600" dirty="0">
                      <a:latin typeface="Arial" pitchFamily="34" charset="0"/>
                      <a:cs typeface="Arial" pitchFamily="34" charset="0"/>
                    </a:endParaRPr>
                  </a:p>
                </p:txBody>
              </p:sp>
              <p:sp>
                <p:nvSpPr>
                  <p:cNvPr id="26" name="TextBox 25"/>
                  <p:cNvSpPr txBox="1"/>
                  <p:nvPr/>
                </p:nvSpPr>
                <p:spPr>
                  <a:xfrm>
                    <a:off x="6239987" y="1883475"/>
                    <a:ext cx="2218213" cy="338554"/>
                  </a:xfrm>
                  <a:prstGeom prst="rect">
                    <a:avLst/>
                  </a:prstGeom>
                  <a:noFill/>
                </p:spPr>
                <p:txBody>
                  <a:bodyPr wrap="square" rtlCol="0">
                    <a:spAutoFit/>
                  </a:bodyPr>
                  <a:lstStyle/>
                  <a:p>
                    <a:r>
                      <a:rPr lang="en-US" sz="1600" dirty="0" smtClean="0">
                        <a:latin typeface="Arial" pitchFamily="34" charset="0"/>
                        <a:cs typeface="Arial" pitchFamily="34" charset="0"/>
                      </a:rPr>
                      <a:t>FRDM+ </a:t>
                    </a:r>
                    <a:r>
                      <a:rPr lang="en-US" sz="1600" dirty="0" err="1" smtClean="0">
                        <a:latin typeface="Arial" pitchFamily="34" charset="0"/>
                        <a:cs typeface="Arial" pitchFamily="34" charset="0"/>
                      </a:rPr>
                      <a:t>f.f</a:t>
                    </a:r>
                    <a:r>
                      <a:rPr lang="en-US" sz="1600" dirty="0" smtClean="0">
                        <a:latin typeface="Arial" pitchFamily="34" charset="0"/>
                        <a:cs typeface="Arial" pitchFamily="34" charset="0"/>
                      </a:rPr>
                      <a:t>. gr.th. </a:t>
                    </a:r>
                    <a:endParaRPr lang="en-US" sz="1600" dirty="0">
                      <a:latin typeface="Arial" pitchFamily="34" charset="0"/>
                      <a:cs typeface="Arial" pitchFamily="34" charset="0"/>
                    </a:endParaRPr>
                  </a:p>
                </p:txBody>
              </p:sp>
              <p:sp>
                <p:nvSpPr>
                  <p:cNvPr id="27" name="TextBox 26"/>
                  <p:cNvSpPr txBox="1"/>
                  <p:nvPr/>
                </p:nvSpPr>
                <p:spPr>
                  <a:xfrm>
                    <a:off x="6231576" y="2683575"/>
                    <a:ext cx="3445824" cy="338554"/>
                  </a:xfrm>
                  <a:prstGeom prst="rect">
                    <a:avLst/>
                  </a:prstGeom>
                  <a:noFill/>
                </p:spPr>
                <p:txBody>
                  <a:bodyPr wrap="square" rtlCol="0">
                    <a:spAutoFit/>
                  </a:bodyPr>
                  <a:lstStyle/>
                  <a:p>
                    <a:r>
                      <a:rPr lang="en-US" sz="1600" dirty="0" smtClean="0">
                        <a:latin typeface="Arial" pitchFamily="34" charset="0"/>
                        <a:cs typeface="Arial" pitchFamily="34" charset="0"/>
                      </a:rPr>
                      <a:t>Exp. NUBASE</a:t>
                    </a:r>
                    <a:endParaRPr lang="en-US" sz="1600" dirty="0">
                      <a:latin typeface="Arial" pitchFamily="34" charset="0"/>
                      <a:cs typeface="Arial" pitchFamily="34" charset="0"/>
                    </a:endParaRPr>
                  </a:p>
                </p:txBody>
              </p:sp>
              <p:sp>
                <p:nvSpPr>
                  <p:cNvPr id="28" name="TextBox 27"/>
                  <p:cNvSpPr txBox="1"/>
                  <p:nvPr/>
                </p:nvSpPr>
                <p:spPr>
                  <a:xfrm>
                    <a:off x="6239988" y="3083625"/>
                    <a:ext cx="2218212" cy="338554"/>
                  </a:xfrm>
                  <a:prstGeom prst="rect">
                    <a:avLst/>
                  </a:prstGeom>
                  <a:noFill/>
                </p:spPr>
                <p:txBody>
                  <a:bodyPr wrap="square" rtlCol="0">
                    <a:spAutoFit/>
                  </a:bodyPr>
                  <a:lstStyle/>
                  <a:p>
                    <a:r>
                      <a:rPr lang="en-US" sz="1600" dirty="0" smtClean="0">
                        <a:latin typeface="Arial" pitchFamily="34" charset="0"/>
                        <a:cs typeface="Arial" pitchFamily="34" charset="0"/>
                      </a:rPr>
                      <a:t>Exp. </a:t>
                    </a:r>
                    <a:r>
                      <a:rPr lang="en-US" sz="1600" dirty="0" err="1" smtClean="0">
                        <a:latin typeface="Arial" pitchFamily="34" charset="0"/>
                        <a:cs typeface="Arial" pitchFamily="34" charset="0"/>
                      </a:rPr>
                      <a:t>LeRIBSS</a:t>
                    </a:r>
                    <a:r>
                      <a:rPr lang="en-US" sz="1600" dirty="0" smtClean="0">
                        <a:latin typeface="Arial" pitchFamily="34" charset="0"/>
                        <a:cs typeface="Arial" pitchFamily="34" charset="0"/>
                      </a:rPr>
                      <a:t> </a:t>
                    </a:r>
                    <a:endParaRPr lang="en-US" sz="1600" dirty="0">
                      <a:latin typeface="Arial" pitchFamily="34" charset="0"/>
                      <a:cs typeface="Arial" pitchFamily="34" charset="0"/>
                    </a:endParaRPr>
                  </a:p>
                </p:txBody>
              </p:sp>
            </p:grpSp>
            <p:sp>
              <p:nvSpPr>
                <p:cNvPr id="29" name="TextBox 28"/>
                <p:cNvSpPr txBox="1"/>
                <p:nvPr/>
              </p:nvSpPr>
              <p:spPr>
                <a:xfrm>
                  <a:off x="6239987" y="2095500"/>
                  <a:ext cx="2218213" cy="338554"/>
                </a:xfrm>
                <a:prstGeom prst="rect">
                  <a:avLst/>
                </a:prstGeom>
                <a:noFill/>
              </p:spPr>
              <p:txBody>
                <a:bodyPr wrap="square" rtlCol="0">
                  <a:spAutoFit/>
                </a:bodyPr>
                <a:lstStyle/>
                <a:p>
                  <a:r>
                    <a:rPr lang="en-US" sz="1600" dirty="0" smtClean="0">
                      <a:latin typeface="Arial" pitchFamily="34" charset="0"/>
                      <a:cs typeface="Arial" pitchFamily="34" charset="0"/>
                    </a:rPr>
                    <a:t>gr.th. </a:t>
                  </a:r>
                  <a:endParaRPr lang="en-US" sz="1600" dirty="0">
                    <a:latin typeface="Arial" pitchFamily="34" charset="0"/>
                    <a:cs typeface="Arial" pitchFamily="34" charset="0"/>
                  </a:endParaRPr>
                </a:p>
              </p:txBody>
            </p:sp>
          </p:grpSp>
        </p:grpSp>
        <p:sp>
          <p:nvSpPr>
            <p:cNvPr id="25" name="Isosceles Triangle 24"/>
            <p:cNvSpPr/>
            <p:nvPr/>
          </p:nvSpPr>
          <p:spPr>
            <a:xfrm>
              <a:off x="2046873" y="5494673"/>
              <a:ext cx="267375" cy="228600"/>
            </a:xfrm>
            <a:prstGeom prst="triangle">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667000" y="5469192"/>
              <a:ext cx="2218212" cy="338554"/>
            </a:xfrm>
            <a:prstGeom prst="rect">
              <a:avLst/>
            </a:prstGeom>
            <a:noFill/>
          </p:spPr>
          <p:txBody>
            <a:bodyPr wrap="square" rtlCol="0">
              <a:spAutoFit/>
            </a:bodyPr>
            <a:lstStyle/>
            <a:p>
              <a:r>
                <a:rPr lang="en-US" sz="1600" dirty="0" smtClean="0">
                  <a:latin typeface="Arial" pitchFamily="34" charset="0"/>
                  <a:cs typeface="Arial" pitchFamily="34" charset="0"/>
                </a:rPr>
                <a:t>Exp. </a:t>
              </a:r>
              <a:r>
                <a:rPr lang="en-US" sz="1600" dirty="0" err="1" smtClean="0">
                  <a:latin typeface="Arial" pitchFamily="34" charset="0"/>
                  <a:cs typeface="Arial" pitchFamily="34" charset="0"/>
                </a:rPr>
                <a:t>LeRIBSS+RIBF</a:t>
              </a:r>
              <a:r>
                <a:rPr lang="en-US" sz="1600" dirty="0" smtClean="0">
                  <a:latin typeface="Arial" pitchFamily="34" charset="0"/>
                  <a:cs typeface="Arial" pitchFamily="34" charset="0"/>
                </a:rPr>
                <a:t> </a:t>
              </a:r>
              <a:endParaRPr lang="en-US" sz="1600" dirty="0">
                <a:latin typeface="Arial" pitchFamily="34" charset="0"/>
                <a:cs typeface="Arial" pitchFamily="34" charset="0"/>
              </a:endParaRPr>
            </a:p>
          </p:txBody>
        </p:sp>
      </p:grpSp>
    </p:spTree>
    <p:extLst>
      <p:ext uri="{BB962C8B-B14F-4D97-AF65-F5344CB8AC3E}">
        <p14:creationId xmlns:p14="http://schemas.microsoft.com/office/powerpoint/2010/main" val="543261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5" name="Group 14"/>
          <p:cNvGrpSpPr/>
          <p:nvPr/>
        </p:nvGrpSpPr>
        <p:grpSpPr>
          <a:xfrm>
            <a:off x="4572000" y="1828801"/>
            <a:ext cx="4267200" cy="4191000"/>
            <a:chOff x="5410200" y="3733800"/>
            <a:chExt cx="3962400" cy="3710553"/>
          </a:xfrm>
        </p:grpSpPr>
        <p:pic>
          <p:nvPicPr>
            <p:cNvPr id="4" name="Picture 3" descr="holifield_iris2.png"/>
            <p:cNvPicPr>
              <a:picLocks noChangeAspect="1"/>
            </p:cNvPicPr>
            <p:nvPr/>
          </p:nvPicPr>
          <p:blipFill>
            <a:blip r:embed="rId3" cstate="print"/>
            <a:stretch>
              <a:fillRect/>
            </a:stretch>
          </p:blipFill>
          <p:spPr>
            <a:xfrm>
              <a:off x="5410200" y="3733800"/>
              <a:ext cx="3962400" cy="3710553"/>
            </a:xfrm>
            <a:prstGeom prst="rect">
              <a:avLst/>
            </a:prstGeom>
          </p:spPr>
        </p:pic>
        <p:sp>
          <p:nvSpPr>
            <p:cNvPr id="11" name="Rounded Rectangle 10"/>
            <p:cNvSpPr/>
            <p:nvPr/>
          </p:nvSpPr>
          <p:spPr>
            <a:xfrm rot="2209849">
              <a:off x="6546844" y="5979669"/>
              <a:ext cx="306157" cy="270188"/>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2147563">
              <a:off x="6406005" y="6373024"/>
              <a:ext cx="700686" cy="256260"/>
            </a:xfrm>
            <a:prstGeom prst="roundRect">
              <a:avLst/>
            </a:prstGeom>
            <a:solidFill>
              <a:schemeClr val="bg1"/>
            </a:solidFill>
            <a:ln>
              <a:solidFill>
                <a:srgbClr val="FFFF00"/>
              </a:solidFill>
            </a:ln>
          </p:spPr>
          <p:txBody>
            <a:bodyPr wrap="none" rtlCol="0">
              <a:spAutoFit/>
            </a:bodyPr>
            <a:lstStyle/>
            <a:p>
              <a:r>
                <a:rPr lang="en-US" sz="1100" dirty="0" smtClean="0">
                  <a:latin typeface="Arial" pitchFamily="34" charset="0"/>
                  <a:cs typeface="Arial" pitchFamily="34" charset="0"/>
                </a:rPr>
                <a:t>Switcher</a:t>
              </a:r>
              <a:endParaRPr lang="en-US" sz="1100" dirty="0">
                <a:latin typeface="Arial" pitchFamily="34" charset="0"/>
                <a:cs typeface="Arial" pitchFamily="34" charset="0"/>
              </a:endParaRPr>
            </a:p>
          </p:txBody>
        </p:sp>
      </p:grpSp>
      <p:pic>
        <p:nvPicPr>
          <p:cNvPr id="14" name="Picture 13" descr="holifield_splitPole.png"/>
          <p:cNvPicPr>
            <a:picLocks noChangeAspect="1"/>
          </p:cNvPicPr>
          <p:nvPr/>
        </p:nvPicPr>
        <p:blipFill>
          <a:blip r:embed="rId4" cstate="print"/>
          <a:stretch>
            <a:fillRect/>
          </a:stretch>
        </p:blipFill>
        <p:spPr>
          <a:xfrm>
            <a:off x="228601" y="3276601"/>
            <a:ext cx="4317492" cy="3238119"/>
          </a:xfrm>
          <a:prstGeom prst="rect">
            <a:avLst/>
          </a:prstGeom>
        </p:spPr>
      </p:pic>
      <p:sp>
        <p:nvSpPr>
          <p:cNvPr id="2" name="Title 1"/>
          <p:cNvSpPr>
            <a:spLocks noGrp="1"/>
          </p:cNvSpPr>
          <p:nvPr>
            <p:ph type="title"/>
          </p:nvPr>
        </p:nvSpPr>
        <p:spPr/>
        <p:txBody>
          <a:bodyPr>
            <a:noAutofit/>
          </a:bodyPr>
          <a:lstStyle/>
          <a:p>
            <a:r>
              <a:rPr lang="en-US" sz="3600" dirty="0" smtClean="0"/>
              <a:t>Injector for Radioactive Ion Species IRIS 2</a:t>
            </a:r>
            <a:endParaRPr lang="en-US" sz="3600" dirty="0"/>
          </a:p>
        </p:txBody>
      </p:sp>
      <p:grpSp>
        <p:nvGrpSpPr>
          <p:cNvPr id="16" name="Group 15"/>
          <p:cNvGrpSpPr/>
          <p:nvPr/>
        </p:nvGrpSpPr>
        <p:grpSpPr>
          <a:xfrm>
            <a:off x="6858001" y="662744"/>
            <a:ext cx="2340769" cy="1089857"/>
            <a:chOff x="-2527107" y="2948743"/>
            <a:chExt cx="2340769" cy="1089857"/>
          </a:xfrm>
        </p:grpSpPr>
        <p:cxnSp>
          <p:nvCxnSpPr>
            <p:cNvPr id="6" name="Straight Arrow Connector 5"/>
            <p:cNvCxnSpPr/>
            <p:nvPr/>
          </p:nvCxnSpPr>
          <p:spPr>
            <a:xfrm rot="5400000">
              <a:off x="-1905000" y="3581400"/>
              <a:ext cx="45720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27107" y="2948743"/>
              <a:ext cx="2340769" cy="646331"/>
            </a:xfrm>
            <a:prstGeom prst="rect">
              <a:avLst/>
            </a:prstGeom>
            <a:noFill/>
          </p:spPr>
          <p:txBody>
            <a:bodyPr wrap="none" rtlCol="0">
              <a:spAutoFit/>
            </a:bodyPr>
            <a:lstStyle/>
            <a:p>
              <a:r>
                <a:rPr lang="en-US" b="1" dirty="0" smtClean="0">
                  <a:solidFill>
                    <a:srgbClr val="0070C0"/>
                  </a:solidFill>
                  <a:latin typeface="Arial" pitchFamily="34" charset="0"/>
                  <a:cs typeface="Arial" pitchFamily="34" charset="0"/>
                </a:rPr>
                <a:t>ORIC proton beam</a:t>
              </a:r>
            </a:p>
            <a:p>
              <a:r>
                <a:rPr lang="en-US" b="1" dirty="0" smtClean="0">
                  <a:solidFill>
                    <a:srgbClr val="0070C0"/>
                  </a:solidFill>
                  <a:latin typeface="Arial" pitchFamily="34" charset="0"/>
                  <a:cs typeface="Arial" pitchFamily="34" charset="0"/>
                </a:rPr>
                <a:t>10-15 </a:t>
              </a:r>
              <a:r>
                <a:rPr lang="en-US" b="1" dirty="0" smtClean="0">
                  <a:solidFill>
                    <a:srgbClr val="0070C0"/>
                  </a:solidFill>
                  <a:latin typeface="Arial" pitchFamily="34" charset="0"/>
                  <a:cs typeface="Arial" pitchFamily="34" charset="0"/>
                  <a:sym typeface="Symbol"/>
                </a:rPr>
                <a:t>A @ ~40MeV</a:t>
              </a:r>
              <a:endParaRPr lang="en-US" b="1" dirty="0">
                <a:solidFill>
                  <a:srgbClr val="0070C0"/>
                </a:solidFill>
                <a:latin typeface="Arial" pitchFamily="34" charset="0"/>
                <a:cs typeface="Arial" pitchFamily="34" charset="0"/>
              </a:endParaRPr>
            </a:p>
          </p:txBody>
        </p:sp>
      </p:grpSp>
      <p:pic>
        <p:nvPicPr>
          <p:cNvPr id="10" name="Picture 9" descr="DSC_2.JPG"/>
          <p:cNvPicPr>
            <a:picLocks noChangeAspect="1"/>
          </p:cNvPicPr>
          <p:nvPr/>
        </p:nvPicPr>
        <p:blipFill>
          <a:blip r:embed="rId5" cstate="print"/>
          <a:stretch>
            <a:fillRect/>
          </a:stretch>
        </p:blipFill>
        <p:spPr>
          <a:xfrm>
            <a:off x="685800" y="1143000"/>
            <a:ext cx="3505200" cy="2286000"/>
          </a:xfrm>
          <a:prstGeom prst="rect">
            <a:avLst/>
          </a:prstGeom>
        </p:spPr>
      </p:pic>
      <p:sp>
        <p:nvSpPr>
          <p:cNvPr id="17" name="Rounded Rectangle 16"/>
          <p:cNvSpPr/>
          <p:nvPr/>
        </p:nvSpPr>
        <p:spPr>
          <a:xfrm rot="2100000">
            <a:off x="5524539" y="4179425"/>
            <a:ext cx="228600" cy="228600"/>
          </a:xfrm>
          <a:prstGeom prst="round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8" name="TextBox 17"/>
          <p:cNvSpPr txBox="1"/>
          <p:nvPr/>
        </p:nvSpPr>
        <p:spPr>
          <a:xfrm rot="2147563">
            <a:off x="4947759" y="4314765"/>
            <a:ext cx="810219" cy="289430"/>
          </a:xfrm>
          <a:prstGeom prst="roundRect">
            <a:avLst/>
          </a:prstGeom>
          <a:solidFill>
            <a:schemeClr val="bg1"/>
          </a:solidFill>
          <a:ln>
            <a:solidFill>
              <a:schemeClr val="accent4">
                <a:lumMod val="50000"/>
              </a:schemeClr>
            </a:solidFill>
          </a:ln>
        </p:spPr>
        <p:txBody>
          <a:bodyPr wrap="none" lIns="91430" tIns="45715" rIns="91430" bIns="45715" rtlCol="0">
            <a:spAutoFit/>
          </a:bodyPr>
          <a:lstStyle/>
          <a:p>
            <a:r>
              <a:rPr lang="en-US" sz="1100" dirty="0" err="1" smtClean="0">
                <a:latin typeface="Arial" pitchFamily="34" charset="0"/>
                <a:cs typeface="Arial" pitchFamily="34" charset="0"/>
              </a:rPr>
              <a:t>UC</a:t>
            </a:r>
            <a:r>
              <a:rPr lang="en-US" sz="1100" baseline="-25000" dirty="0" err="1" smtClean="0">
                <a:latin typeface="Arial" pitchFamily="34" charset="0"/>
                <a:cs typeface="Arial" pitchFamily="34" charset="0"/>
              </a:rPr>
              <a:t>x</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taget</a:t>
            </a:r>
            <a:endParaRPr lang="en-US" sz="1100" dirty="0">
              <a:latin typeface="Arial" pitchFamily="34" charset="0"/>
              <a:cs typeface="Arial" pitchFamily="34" charset="0"/>
            </a:endParaRPr>
          </a:p>
        </p:txBody>
      </p:sp>
      <p:sp>
        <p:nvSpPr>
          <p:cNvPr id="20" name="Rounded Rectangle 19"/>
          <p:cNvSpPr/>
          <p:nvPr/>
        </p:nvSpPr>
        <p:spPr>
          <a:xfrm rot="18068449">
            <a:off x="6719718" y="4247593"/>
            <a:ext cx="609600" cy="38510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cxnSp>
        <p:nvCxnSpPr>
          <p:cNvPr id="22" name="Straight Arrow Connector 21"/>
          <p:cNvCxnSpPr/>
          <p:nvPr/>
        </p:nvCxnSpPr>
        <p:spPr>
          <a:xfrm rot="10800000">
            <a:off x="4114800" y="1295400"/>
            <a:ext cx="2895600" cy="2819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4191000" y="3429000"/>
            <a:ext cx="25146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133601" y="6019800"/>
            <a:ext cx="2057400" cy="658197"/>
          </a:xfrm>
          <a:prstGeom prst="roundRect">
            <a:avLst/>
          </a:prstGeom>
        </p:spPr>
        <p:style>
          <a:lnRef idx="2">
            <a:schemeClr val="accent1"/>
          </a:lnRef>
          <a:fillRef idx="1">
            <a:schemeClr val="lt1"/>
          </a:fillRef>
          <a:effectRef idx="0">
            <a:schemeClr val="accent1"/>
          </a:effectRef>
          <a:fontRef idx="minor">
            <a:schemeClr val="dk1"/>
          </a:fontRef>
        </p:style>
        <p:txBody>
          <a:bodyPr wrap="square" lIns="91430" tIns="45715" rIns="91430" bIns="45715" rtlCol="0">
            <a:spAutoFit/>
          </a:bodyPr>
          <a:lstStyle/>
          <a:p>
            <a:r>
              <a:rPr lang="en-US" sz="1600" b="1" dirty="0" smtClean="0">
                <a:solidFill>
                  <a:srgbClr val="0070C0"/>
                </a:solidFill>
                <a:latin typeface="Arial" pitchFamily="34" charset="0"/>
                <a:cs typeface="Arial" pitchFamily="34" charset="0"/>
              </a:rPr>
              <a:t>Isobar separator ~1/10 000</a:t>
            </a:r>
            <a:endParaRPr lang="en-US" sz="1600" b="1" dirty="0">
              <a:solidFill>
                <a:srgbClr val="0070C0"/>
              </a:solidFill>
              <a:latin typeface="Arial" pitchFamily="34" charset="0"/>
              <a:cs typeface="Arial" pitchFamily="34" charset="0"/>
            </a:endParaRPr>
          </a:p>
        </p:txBody>
      </p:sp>
      <p:sp>
        <p:nvSpPr>
          <p:cNvPr id="13" name="TextBox 12"/>
          <p:cNvSpPr txBox="1"/>
          <p:nvPr/>
        </p:nvSpPr>
        <p:spPr>
          <a:xfrm>
            <a:off x="1905000" y="1114781"/>
            <a:ext cx="2335958" cy="380175"/>
          </a:xfrm>
          <a:prstGeom prst="roundRect">
            <a:avLst/>
          </a:prstGeom>
        </p:spPr>
        <p:style>
          <a:lnRef idx="2">
            <a:schemeClr val="accent1"/>
          </a:lnRef>
          <a:fillRef idx="1">
            <a:schemeClr val="lt1"/>
          </a:fillRef>
          <a:effectRef idx="0">
            <a:schemeClr val="accent1"/>
          </a:effectRef>
          <a:fontRef idx="minor">
            <a:schemeClr val="dk1"/>
          </a:fontRef>
        </p:style>
        <p:txBody>
          <a:bodyPr wrap="square" lIns="91430" tIns="45715" rIns="91430" bIns="45715" rtlCol="0">
            <a:spAutoFit/>
          </a:bodyPr>
          <a:lstStyle/>
          <a:p>
            <a:r>
              <a:rPr lang="en-US" sz="1600" b="1" dirty="0" smtClean="0">
                <a:solidFill>
                  <a:srgbClr val="0070C0"/>
                </a:solidFill>
                <a:latin typeface="Arial" pitchFamily="34" charset="0"/>
                <a:cs typeface="Arial" pitchFamily="34" charset="0"/>
              </a:rPr>
              <a:t>BAM  Mass analyzer</a:t>
            </a:r>
            <a:endParaRPr lang="en-US" sz="16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345305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normAutofit/>
          </a:bodyPr>
          <a:lstStyle/>
          <a:p>
            <a:r>
              <a:rPr lang="el-GR" dirty="0" smtClean="0"/>
              <a:t>β</a:t>
            </a:r>
            <a:r>
              <a:rPr lang="en-US" dirty="0" smtClean="0"/>
              <a:t>-decay in hot r-process</a:t>
            </a:r>
            <a:endParaRPr lang="en-US" dirty="0"/>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 y="1524000"/>
            <a:ext cx="8839200" cy="535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60774"/>
            <a:ext cx="6191250" cy="8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07870" y="4800600"/>
            <a:ext cx="4038600" cy="1169551"/>
          </a:xfrm>
          <a:prstGeom prst="rect">
            <a:avLst/>
          </a:prstGeom>
          <a:solidFill>
            <a:schemeClr val="bg1"/>
          </a:solidFill>
          <a:ln>
            <a:solidFill>
              <a:schemeClr val="bg1"/>
            </a:solidFill>
          </a:ln>
        </p:spPr>
        <p:txBody>
          <a:bodyPr wrap="square" rtlCol="0">
            <a:spAutoFit/>
          </a:bodyPr>
          <a:lstStyle/>
          <a:p>
            <a:pPr marL="285750" indent="-285750">
              <a:spcBef>
                <a:spcPts val="600"/>
              </a:spcBef>
              <a:buFont typeface="Wingdings" pitchFamily="2" charset="2"/>
              <a:buChar char="Ø"/>
            </a:pPr>
            <a:r>
              <a:rPr lang="en-US" sz="2000" b="1" dirty="0" smtClean="0"/>
              <a:t>Effect individual decay rates</a:t>
            </a:r>
          </a:p>
          <a:p>
            <a:pPr marL="285750" indent="-285750">
              <a:spcBef>
                <a:spcPts val="600"/>
              </a:spcBef>
              <a:buFont typeface="Wingdings" pitchFamily="2" charset="2"/>
              <a:buChar char="Ø"/>
            </a:pPr>
            <a:r>
              <a:rPr lang="en-US" sz="2000" b="1" dirty="0" smtClean="0">
                <a:solidFill>
                  <a:srgbClr val="FF0000"/>
                </a:solidFill>
              </a:rPr>
              <a:t>Half-lives known </a:t>
            </a:r>
            <a:r>
              <a:rPr lang="en-US" sz="2000" b="1" u="sng" dirty="0" smtClean="0">
                <a:solidFill>
                  <a:srgbClr val="FF0000"/>
                </a:solidFill>
              </a:rPr>
              <a:t>today</a:t>
            </a:r>
          </a:p>
          <a:p>
            <a:pPr marL="285750" indent="-285750">
              <a:spcBef>
                <a:spcPts val="600"/>
              </a:spcBef>
              <a:buFont typeface="Wingdings" pitchFamily="2" charset="2"/>
              <a:buChar char="Ø"/>
            </a:pPr>
            <a:r>
              <a:rPr lang="en-US" sz="2000" b="1" dirty="0" smtClean="0">
                <a:solidFill>
                  <a:srgbClr val="996633"/>
                </a:solidFill>
              </a:rPr>
              <a:t> + FRIB </a:t>
            </a:r>
          </a:p>
        </p:txBody>
      </p:sp>
      <p:sp>
        <p:nvSpPr>
          <p:cNvPr id="37" name="Rounded Rectangle 36"/>
          <p:cNvSpPr/>
          <p:nvPr/>
        </p:nvSpPr>
        <p:spPr>
          <a:xfrm rot="19685271">
            <a:off x="2075033" y="4468876"/>
            <a:ext cx="3257200" cy="608684"/>
          </a:xfrm>
          <a:prstGeom prst="round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0.01</a:t>
            </a:r>
            <a:r>
              <a:rPr lang="en-US" b="1" dirty="0" smtClean="0">
                <a:solidFill>
                  <a:schemeClr val="tx1"/>
                </a:solidFill>
                <a:sym typeface="Wingdings" pitchFamily="2" charset="2"/>
              </a:rPr>
              <a:t>1</a:t>
            </a:r>
            <a:r>
              <a:rPr lang="en-US" b="1" dirty="0" smtClean="0">
                <a:solidFill>
                  <a:schemeClr val="tx1"/>
                </a:solidFill>
              </a:rPr>
              <a:t> s</a:t>
            </a:r>
            <a:r>
              <a:rPr lang="en-US" b="1" baseline="30000" dirty="0" smtClean="0">
                <a:solidFill>
                  <a:schemeClr val="tx1"/>
                </a:solidFill>
              </a:rPr>
              <a:t>-1</a:t>
            </a:r>
            <a:endParaRPr lang="en-US" b="1" dirty="0">
              <a:solidFill>
                <a:schemeClr val="tx1"/>
              </a:solidFill>
            </a:endParaRPr>
          </a:p>
        </p:txBody>
      </p:sp>
      <p:sp>
        <p:nvSpPr>
          <p:cNvPr id="38" name="Rounded Rectangle 37"/>
          <p:cNvSpPr/>
          <p:nvPr/>
        </p:nvSpPr>
        <p:spPr>
          <a:xfrm rot="19688461">
            <a:off x="4333160" y="2555353"/>
            <a:ext cx="3577043" cy="864030"/>
          </a:xfrm>
          <a:prstGeom prst="round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0.01</a:t>
            </a:r>
            <a:r>
              <a:rPr lang="en-US" b="1" dirty="0" smtClean="0">
                <a:solidFill>
                  <a:schemeClr val="tx1"/>
                </a:solidFill>
                <a:sym typeface="Wingdings" pitchFamily="2" charset="2"/>
              </a:rPr>
              <a:t>1</a:t>
            </a:r>
            <a:r>
              <a:rPr lang="en-US" b="1" dirty="0" smtClean="0">
                <a:solidFill>
                  <a:schemeClr val="tx1"/>
                </a:solidFill>
              </a:rPr>
              <a:t>s</a:t>
            </a:r>
            <a:r>
              <a:rPr lang="en-US" b="1" baseline="30000" dirty="0" smtClean="0">
                <a:solidFill>
                  <a:schemeClr val="tx1"/>
                </a:solidFill>
              </a:rPr>
              <a:t>-1</a:t>
            </a:r>
            <a:endParaRPr lang="en-US" b="1" dirty="0">
              <a:solidFill>
                <a:schemeClr val="tx1"/>
              </a:solidFill>
            </a:endParaRPr>
          </a:p>
        </p:txBody>
      </p:sp>
      <p:grpSp>
        <p:nvGrpSpPr>
          <p:cNvPr id="54" name="Group 53"/>
          <p:cNvGrpSpPr/>
          <p:nvPr/>
        </p:nvGrpSpPr>
        <p:grpSpPr>
          <a:xfrm rot="200892">
            <a:off x="2377652" y="1857418"/>
            <a:ext cx="4399414" cy="3643319"/>
            <a:chOff x="2362200" y="1790700"/>
            <a:chExt cx="4286250" cy="3543300"/>
          </a:xfrm>
        </p:grpSpPr>
        <p:cxnSp>
          <p:nvCxnSpPr>
            <p:cNvPr id="30" name="Straight Connector 29"/>
            <p:cNvCxnSpPr/>
            <p:nvPr/>
          </p:nvCxnSpPr>
          <p:spPr>
            <a:xfrm flipV="1">
              <a:off x="2362200" y="3733800"/>
              <a:ext cx="2133600" cy="160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4249056" y="3429000"/>
              <a:ext cx="246744"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249056" y="1790700"/>
              <a:ext cx="2399394" cy="16383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 name="Rounded Rectangle 11"/>
          <p:cNvSpPr/>
          <p:nvPr/>
        </p:nvSpPr>
        <p:spPr>
          <a:xfrm rot="19688461">
            <a:off x="4898651" y="3261161"/>
            <a:ext cx="3387969" cy="642931"/>
          </a:xfrm>
          <a:prstGeom prst="roundRect">
            <a:avLst/>
          </a:prstGeom>
          <a:solidFill>
            <a:srgbClr val="F0751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10</a:t>
            </a:r>
            <a:r>
              <a:rPr lang="en-US" b="1" baseline="30000" dirty="0" smtClean="0">
                <a:solidFill>
                  <a:srgbClr val="FF0000"/>
                </a:solidFill>
              </a:rPr>
              <a:t>-4</a:t>
            </a:r>
            <a:r>
              <a:rPr lang="en-US" b="1" dirty="0" smtClean="0">
                <a:solidFill>
                  <a:srgbClr val="FF0000"/>
                </a:solidFill>
                <a:sym typeface="Wingdings" pitchFamily="2" charset="2"/>
              </a:rPr>
              <a:t>0.01</a:t>
            </a:r>
            <a:r>
              <a:rPr lang="en-US" b="1" dirty="0" smtClean="0">
                <a:solidFill>
                  <a:srgbClr val="FF0000"/>
                </a:solidFill>
              </a:rPr>
              <a:t> </a:t>
            </a:r>
            <a:r>
              <a:rPr lang="en-US" b="1" dirty="0">
                <a:solidFill>
                  <a:srgbClr val="FF0000"/>
                </a:solidFill>
              </a:rPr>
              <a:t>s</a:t>
            </a:r>
            <a:r>
              <a:rPr lang="en-US" b="1" baseline="30000" dirty="0">
                <a:solidFill>
                  <a:srgbClr val="FF0000"/>
                </a:solidFill>
              </a:rPr>
              <a:t>-1</a:t>
            </a:r>
            <a:endParaRPr lang="en-US" b="1" dirty="0">
              <a:solidFill>
                <a:srgbClr val="FF0000"/>
              </a:solidFill>
            </a:endParaRPr>
          </a:p>
        </p:txBody>
      </p:sp>
      <p:grpSp>
        <p:nvGrpSpPr>
          <p:cNvPr id="10" name="Group 9"/>
          <p:cNvGrpSpPr/>
          <p:nvPr/>
        </p:nvGrpSpPr>
        <p:grpSpPr>
          <a:xfrm>
            <a:off x="1097970" y="1866900"/>
            <a:ext cx="1149930" cy="2338864"/>
            <a:chOff x="8102928" y="1828800"/>
            <a:chExt cx="1149930" cy="2338864"/>
          </a:xfrm>
        </p:grpSpPr>
        <p:sp>
          <p:nvSpPr>
            <p:cNvPr id="16" name="Rectangle 15"/>
            <p:cNvSpPr/>
            <p:nvPr/>
          </p:nvSpPr>
          <p:spPr>
            <a:xfrm>
              <a:off x="8336970" y="1828800"/>
              <a:ext cx="152400" cy="152400"/>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336970" y="2090057"/>
              <a:ext cx="152400" cy="1524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36970" y="2351314"/>
              <a:ext cx="1524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336970" y="2612571"/>
              <a:ext cx="152400" cy="1524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336970" y="2873828"/>
              <a:ext cx="152400" cy="1524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336970" y="3135086"/>
              <a:ext cx="152400" cy="152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8679870" y="1828800"/>
              <a:ext cx="0" cy="14586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02928" y="3429000"/>
              <a:ext cx="1149930" cy="738664"/>
            </a:xfrm>
            <a:prstGeom prst="rect">
              <a:avLst/>
            </a:prstGeom>
            <a:solidFill>
              <a:schemeClr val="bg1"/>
            </a:solidFill>
          </p:spPr>
          <p:txBody>
            <a:bodyPr wrap="square" rtlCol="0">
              <a:spAutoFit/>
            </a:bodyPr>
            <a:lstStyle/>
            <a:p>
              <a:pPr algn="ctr"/>
              <a:r>
                <a:rPr lang="en-US" sz="1400" dirty="0" smtClean="0"/>
                <a:t>Change in abundance pattern</a:t>
              </a:r>
              <a:endParaRPr lang="en-US" sz="1400" dirty="0"/>
            </a:p>
          </p:txBody>
        </p:sp>
      </p:grpSp>
    </p:spTree>
    <p:extLst>
      <p:ext uri="{BB962C8B-B14F-4D97-AF65-F5344CB8AC3E}">
        <p14:creationId xmlns:p14="http://schemas.microsoft.com/office/powerpoint/2010/main" val="32535955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Oval 3"/>
          <p:cNvSpPr/>
          <p:nvPr/>
        </p:nvSpPr>
        <p:spPr>
          <a:xfrm>
            <a:off x="2362200" y="2362200"/>
            <a:ext cx="3352800" cy="33528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c 4"/>
          <p:cNvSpPr/>
          <p:nvPr/>
        </p:nvSpPr>
        <p:spPr>
          <a:xfrm>
            <a:off x="2869325" y="2362201"/>
            <a:ext cx="2362200" cy="3352799"/>
          </a:xfrm>
          <a:prstGeom prst="arc">
            <a:avLst>
              <a:gd name="adj1" fmla="val 16200000"/>
              <a:gd name="adj2" fmla="val 21415"/>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flipH="1">
            <a:off x="3326525" y="2362201"/>
            <a:ext cx="1398722" cy="3200398"/>
          </a:xfrm>
          <a:prstGeom prst="arc">
            <a:avLst>
              <a:gd name="adj1" fmla="val 16200000"/>
              <a:gd name="adj2" fmla="val 535482"/>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a:off x="4037445" y="2362200"/>
            <a:ext cx="1155" cy="1554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rot="21540000">
            <a:off x="3326825" y="3897567"/>
            <a:ext cx="1905000" cy="317336"/>
          </a:xfrm>
          <a:prstGeom prst="arc">
            <a:avLst>
              <a:gd name="adj1" fmla="val 21566659"/>
              <a:gd name="adj2" fmla="val 10770383"/>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Isosceles Triangle 8"/>
          <p:cNvSpPr/>
          <p:nvPr/>
        </p:nvSpPr>
        <p:spPr>
          <a:xfrm>
            <a:off x="3358634" y="3936252"/>
            <a:ext cx="688616" cy="137202"/>
          </a:xfrm>
          <a:prstGeom prst="triangle">
            <a:avLst>
              <a:gd name="adj" fmla="val 100000"/>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355459" y="2814375"/>
            <a:ext cx="1394901" cy="2291026"/>
            <a:chOff x="3355459" y="2814375"/>
            <a:chExt cx="1394901" cy="2291026"/>
          </a:xfrm>
          <a:solidFill>
            <a:schemeClr val="bg1">
              <a:lumMod val="50000"/>
            </a:schemeClr>
          </a:solidFill>
        </p:grpSpPr>
        <p:sp>
          <p:nvSpPr>
            <p:cNvPr id="11" name="Arc 10"/>
            <p:cNvSpPr/>
            <p:nvPr/>
          </p:nvSpPr>
          <p:spPr>
            <a:xfrm>
              <a:off x="3355459" y="2814375"/>
              <a:ext cx="1394901" cy="2291026"/>
            </a:xfrm>
            <a:prstGeom prst="arc">
              <a:avLst>
                <a:gd name="adj1" fmla="val 16200000"/>
                <a:gd name="adj2" fmla="val 207928"/>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flipH="1">
              <a:off x="3606520" y="2814375"/>
              <a:ext cx="838200" cy="2291025"/>
            </a:xfrm>
            <a:prstGeom prst="arc">
              <a:avLst>
                <a:gd name="adj1" fmla="val 16200000"/>
                <a:gd name="adj2" fmla="val 535482"/>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rot="21540000">
              <a:off x="3622311" y="3933882"/>
              <a:ext cx="1117399" cy="138675"/>
            </a:xfrm>
            <a:prstGeom prst="arc">
              <a:avLst>
                <a:gd name="adj1" fmla="val 21566659"/>
                <a:gd name="adj2" fmla="val 10858549"/>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4" name="Straight Connector 13"/>
          <p:cNvCxnSpPr>
            <a:endCxn id="8" idx="0"/>
          </p:cNvCxnSpPr>
          <p:nvPr/>
        </p:nvCxnSpPr>
        <p:spPr>
          <a:xfrm>
            <a:off x="4037445" y="3916680"/>
            <a:ext cx="1192464" cy="1137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326526" y="3916680"/>
            <a:ext cx="723899" cy="1513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3769467" y="3959777"/>
            <a:ext cx="839382" cy="45719"/>
          </a:xfrm>
          <a:prstGeom prst="triangle">
            <a:avLst>
              <a:gd name="adj" fmla="val 30787"/>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4039793" y="3931447"/>
            <a:ext cx="0" cy="4572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395686" y="685800"/>
            <a:ext cx="762000" cy="762000"/>
          </a:xfrm>
          <a:prstGeom prst="ellipse">
            <a:avLst/>
          </a:prstGeom>
          <a:solidFill>
            <a:srgbClr val="FF0000"/>
          </a:solidFill>
          <a:ln>
            <a:solidFill>
              <a:srgbClr val="C0000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H="1">
            <a:off x="5410200" y="562428"/>
            <a:ext cx="762000" cy="99060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667828" y="780143"/>
            <a:ext cx="762000" cy="762000"/>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a:off x="5667828" y="685800"/>
            <a:ext cx="762000" cy="990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71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68366"/>
            <a:ext cx="8458200" cy="5920740"/>
          </a:xfrm>
          <a:prstGeom prst="rect">
            <a:avLst/>
          </a:prstGeom>
        </p:spPr>
      </p:pic>
      <p:sp>
        <p:nvSpPr>
          <p:cNvPr id="2" name="Title 1"/>
          <p:cNvSpPr>
            <a:spLocks noGrp="1"/>
          </p:cNvSpPr>
          <p:nvPr>
            <p:ph type="title"/>
          </p:nvPr>
        </p:nvSpPr>
        <p:spPr/>
        <p:txBody>
          <a:bodyPr>
            <a:noAutofit/>
          </a:bodyPr>
          <a:lstStyle/>
          <a:p>
            <a:r>
              <a:rPr lang="en-US" sz="4000" dirty="0" smtClean="0"/>
              <a:t>VANDLE highlights: Resonant decay of </a:t>
            </a:r>
            <a:r>
              <a:rPr lang="en-US" sz="4000" baseline="30000" dirty="0" smtClean="0"/>
              <a:t>84</a:t>
            </a:r>
            <a:r>
              <a:rPr lang="en-US" sz="4000" dirty="0" smtClean="0"/>
              <a:t>Ga</a:t>
            </a:r>
            <a:endParaRPr lang="en-US" sz="4000"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492321"/>
            <a:ext cx="3983038" cy="2437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4648200" y="4326468"/>
            <a:ext cx="2895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00886" y="4114800"/>
            <a:ext cx="423514" cy="369332"/>
          </a:xfrm>
          <a:prstGeom prst="rect">
            <a:avLst/>
          </a:prstGeom>
          <a:noFill/>
        </p:spPr>
        <p:txBody>
          <a:bodyPr wrap="none" rtlCol="0">
            <a:spAutoFit/>
          </a:bodyPr>
          <a:lstStyle/>
          <a:p>
            <a:r>
              <a:rPr lang="en-US" dirty="0" err="1" smtClean="0"/>
              <a:t>S</a:t>
            </a:r>
            <a:r>
              <a:rPr lang="en-US" baseline="-25000" dirty="0" err="1" smtClean="0"/>
              <a:t>n</a:t>
            </a:r>
            <a:endParaRPr lang="en-US" baseline="-25000" dirty="0"/>
          </a:p>
        </p:txBody>
      </p:sp>
      <p:grpSp>
        <p:nvGrpSpPr>
          <p:cNvPr id="6" name="Group 5"/>
          <p:cNvGrpSpPr/>
          <p:nvPr/>
        </p:nvGrpSpPr>
        <p:grpSpPr>
          <a:xfrm>
            <a:off x="4648200" y="3512371"/>
            <a:ext cx="1451472" cy="1212029"/>
            <a:chOff x="4706439" y="3489287"/>
            <a:chExt cx="1451472" cy="1212029"/>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H="1">
              <a:off x="5273186" y="3526345"/>
              <a:ext cx="664605" cy="895288"/>
            </a:xfrm>
            <a:prstGeom prst="rect">
              <a:avLst/>
            </a:prstGeom>
            <a:solidFill>
              <a:schemeClr val="bg1"/>
            </a:solidFill>
          </p:spPr>
        </p:pic>
        <p:sp>
          <p:nvSpPr>
            <p:cNvPr id="5" name="TextBox 4"/>
            <p:cNvSpPr txBox="1"/>
            <p:nvPr/>
          </p:nvSpPr>
          <p:spPr>
            <a:xfrm>
              <a:off x="4838704" y="3989354"/>
              <a:ext cx="380232" cy="261610"/>
            </a:xfrm>
            <a:prstGeom prst="rect">
              <a:avLst/>
            </a:prstGeom>
            <a:noFill/>
          </p:spPr>
          <p:txBody>
            <a:bodyPr wrap="none" rtlCol="0">
              <a:spAutoFit/>
            </a:bodyPr>
            <a:lstStyle/>
            <a:p>
              <a:r>
                <a:rPr lang="en-US" sz="1050" dirty="0" smtClean="0"/>
                <a:t>6.0</a:t>
              </a:r>
              <a:endParaRPr lang="en-US" sz="1050" dirty="0"/>
            </a:p>
          </p:txBody>
        </p:sp>
        <p:sp>
          <p:nvSpPr>
            <p:cNvPr id="9" name="TextBox 8"/>
            <p:cNvSpPr txBox="1"/>
            <p:nvPr/>
          </p:nvSpPr>
          <p:spPr>
            <a:xfrm>
              <a:off x="4839472" y="3817902"/>
              <a:ext cx="380232" cy="261610"/>
            </a:xfrm>
            <a:prstGeom prst="rect">
              <a:avLst/>
            </a:prstGeom>
            <a:noFill/>
          </p:spPr>
          <p:txBody>
            <a:bodyPr wrap="none" rtlCol="0">
              <a:spAutoFit/>
            </a:bodyPr>
            <a:lstStyle/>
            <a:p>
              <a:r>
                <a:rPr lang="en-US" sz="1050" dirty="0" smtClean="0"/>
                <a:t>7.0</a:t>
              </a:r>
              <a:endParaRPr lang="en-US" sz="1050" dirty="0"/>
            </a:p>
          </p:txBody>
        </p:sp>
        <p:sp>
          <p:nvSpPr>
            <p:cNvPr id="10" name="TextBox 9"/>
            <p:cNvSpPr txBox="1"/>
            <p:nvPr/>
          </p:nvSpPr>
          <p:spPr>
            <a:xfrm>
              <a:off x="4843459" y="3651213"/>
              <a:ext cx="380232" cy="261610"/>
            </a:xfrm>
            <a:prstGeom prst="rect">
              <a:avLst/>
            </a:prstGeom>
            <a:noFill/>
          </p:spPr>
          <p:txBody>
            <a:bodyPr wrap="none" rtlCol="0">
              <a:spAutoFit/>
            </a:bodyPr>
            <a:lstStyle/>
            <a:p>
              <a:r>
                <a:rPr lang="en-US" sz="1050" dirty="0" smtClean="0"/>
                <a:t>8.0</a:t>
              </a:r>
              <a:endParaRPr lang="en-US" sz="1050" dirty="0"/>
            </a:p>
          </p:txBody>
        </p:sp>
        <p:sp>
          <p:nvSpPr>
            <p:cNvPr id="11" name="TextBox 10"/>
            <p:cNvSpPr txBox="1"/>
            <p:nvPr/>
          </p:nvSpPr>
          <p:spPr>
            <a:xfrm>
              <a:off x="4843467" y="3503899"/>
              <a:ext cx="380232" cy="261610"/>
            </a:xfrm>
            <a:prstGeom prst="rect">
              <a:avLst/>
            </a:prstGeom>
            <a:noFill/>
          </p:spPr>
          <p:txBody>
            <a:bodyPr wrap="none" rtlCol="0">
              <a:spAutoFit/>
            </a:bodyPr>
            <a:lstStyle/>
            <a:p>
              <a:r>
                <a:rPr lang="en-US" sz="1050" dirty="0" smtClean="0"/>
                <a:t>9.0</a:t>
              </a:r>
              <a:endParaRPr lang="en-US" sz="1050" dirty="0"/>
            </a:p>
          </p:txBody>
        </p:sp>
        <p:sp>
          <p:nvSpPr>
            <p:cNvPr id="12" name="TextBox 11"/>
            <p:cNvSpPr txBox="1"/>
            <p:nvPr/>
          </p:nvSpPr>
          <p:spPr>
            <a:xfrm>
              <a:off x="5234361" y="4294477"/>
              <a:ext cx="372218" cy="253916"/>
            </a:xfrm>
            <a:prstGeom prst="rect">
              <a:avLst/>
            </a:prstGeom>
            <a:noFill/>
          </p:spPr>
          <p:txBody>
            <a:bodyPr wrap="none" rtlCol="0">
              <a:spAutoFit/>
            </a:bodyPr>
            <a:lstStyle/>
            <a:p>
              <a:r>
                <a:rPr lang="en-US" sz="1050" dirty="0" smtClean="0"/>
                <a:t>0.1</a:t>
              </a:r>
              <a:endParaRPr lang="en-US" sz="1050" dirty="0"/>
            </a:p>
          </p:txBody>
        </p:sp>
        <p:sp>
          <p:nvSpPr>
            <p:cNvPr id="13" name="TextBox 12"/>
            <p:cNvSpPr txBox="1"/>
            <p:nvPr/>
          </p:nvSpPr>
          <p:spPr>
            <a:xfrm>
              <a:off x="5510975" y="4294154"/>
              <a:ext cx="372218" cy="253916"/>
            </a:xfrm>
            <a:prstGeom prst="rect">
              <a:avLst/>
            </a:prstGeom>
            <a:noFill/>
          </p:spPr>
          <p:txBody>
            <a:bodyPr wrap="none" rtlCol="0">
              <a:spAutoFit/>
            </a:bodyPr>
            <a:lstStyle/>
            <a:p>
              <a:r>
                <a:rPr lang="en-US" sz="1050" dirty="0" smtClean="0"/>
                <a:t>0.2</a:t>
              </a:r>
              <a:endParaRPr lang="en-US" sz="1050" dirty="0"/>
            </a:p>
          </p:txBody>
        </p:sp>
        <p:sp>
          <p:nvSpPr>
            <p:cNvPr id="14" name="TextBox 13"/>
            <p:cNvSpPr txBox="1"/>
            <p:nvPr/>
          </p:nvSpPr>
          <p:spPr>
            <a:xfrm>
              <a:off x="5785693" y="4295778"/>
              <a:ext cx="372218" cy="253916"/>
            </a:xfrm>
            <a:prstGeom prst="rect">
              <a:avLst/>
            </a:prstGeom>
            <a:noFill/>
          </p:spPr>
          <p:txBody>
            <a:bodyPr wrap="none" rtlCol="0">
              <a:spAutoFit/>
            </a:bodyPr>
            <a:lstStyle/>
            <a:p>
              <a:r>
                <a:rPr lang="en-US" sz="1050" dirty="0" smtClean="0"/>
                <a:t>0.3</a:t>
              </a:r>
              <a:endParaRPr lang="en-US" sz="1050" dirty="0"/>
            </a:p>
          </p:txBody>
        </p:sp>
        <p:sp>
          <p:nvSpPr>
            <p:cNvPr id="15" name="TextBox 14"/>
            <p:cNvSpPr txBox="1"/>
            <p:nvPr/>
          </p:nvSpPr>
          <p:spPr>
            <a:xfrm>
              <a:off x="5181600" y="4470484"/>
              <a:ext cx="914033" cy="230832"/>
            </a:xfrm>
            <a:prstGeom prst="rect">
              <a:avLst/>
            </a:prstGeom>
            <a:noFill/>
          </p:spPr>
          <p:txBody>
            <a:bodyPr wrap="none" rtlCol="0">
              <a:spAutoFit/>
            </a:bodyPr>
            <a:lstStyle/>
            <a:p>
              <a:r>
                <a:rPr lang="en-US" sz="900" dirty="0" smtClean="0"/>
                <a:t>B(GT) (MeV</a:t>
              </a:r>
              <a:r>
                <a:rPr lang="en-US" sz="900" baseline="30000" dirty="0" smtClean="0"/>
                <a:t>-1</a:t>
              </a:r>
              <a:r>
                <a:rPr lang="en-US" sz="900" dirty="0" smtClean="0"/>
                <a:t>)</a:t>
              </a:r>
              <a:endParaRPr lang="en-US" sz="900" dirty="0"/>
            </a:p>
          </p:txBody>
        </p:sp>
        <p:sp>
          <p:nvSpPr>
            <p:cNvPr id="16" name="TextBox 15"/>
            <p:cNvSpPr txBox="1"/>
            <p:nvPr/>
          </p:nvSpPr>
          <p:spPr>
            <a:xfrm rot="16200000">
              <a:off x="4485865" y="3709861"/>
              <a:ext cx="671979" cy="230832"/>
            </a:xfrm>
            <a:prstGeom prst="rect">
              <a:avLst/>
            </a:prstGeom>
            <a:noFill/>
          </p:spPr>
          <p:txBody>
            <a:bodyPr wrap="none" rtlCol="0">
              <a:spAutoFit/>
            </a:bodyPr>
            <a:lstStyle/>
            <a:p>
              <a:r>
                <a:rPr lang="en-US" sz="900" dirty="0" smtClean="0"/>
                <a:t>E</a:t>
              </a:r>
              <a:r>
                <a:rPr lang="en-US" sz="900" baseline="-25000" dirty="0" smtClean="0"/>
                <a:t>x</a:t>
              </a:r>
              <a:r>
                <a:rPr lang="en-US" sz="900" dirty="0" smtClean="0"/>
                <a:t> (MeV)</a:t>
              </a:r>
              <a:endParaRPr lang="en-US" sz="900" dirty="0"/>
            </a:p>
          </p:txBody>
        </p:sp>
      </p:grpSp>
    </p:spTree>
    <p:extLst>
      <p:ext uri="{BB962C8B-B14F-4D97-AF65-F5344CB8AC3E}">
        <p14:creationId xmlns:p14="http://schemas.microsoft.com/office/powerpoint/2010/main" val="1120184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nuclei will have core decay?</a:t>
            </a:r>
            <a:endParaRPr lang="en-US" dirty="0"/>
          </a:p>
        </p:txBody>
      </p:sp>
      <p:grpSp>
        <p:nvGrpSpPr>
          <p:cNvPr id="60" name="Group 59"/>
          <p:cNvGrpSpPr/>
          <p:nvPr/>
        </p:nvGrpSpPr>
        <p:grpSpPr>
          <a:xfrm>
            <a:off x="983240" y="1536128"/>
            <a:ext cx="7781925" cy="5199773"/>
            <a:chOff x="457199" y="1210056"/>
            <a:chExt cx="7781925" cy="5199773"/>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210056"/>
              <a:ext cx="7781925" cy="5199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Isosceles Triangle 3"/>
            <p:cNvSpPr/>
            <p:nvPr/>
          </p:nvSpPr>
          <p:spPr>
            <a:xfrm rot="10800000">
              <a:off x="2705104" y="4591046"/>
              <a:ext cx="876296" cy="438153"/>
            </a:xfrm>
            <a:prstGeom prst="triangle">
              <a:avLst>
                <a:gd name="adj" fmla="val 100000"/>
              </a:avLst>
            </a:prstGeom>
            <a:solidFill>
              <a:srgbClr val="F80802">
                <a:alpha val="36078"/>
              </a:srgb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581400" y="4038600"/>
              <a:ext cx="0" cy="552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09800" y="45720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81630" y="2667000"/>
              <a:ext cx="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962400" y="3276598"/>
              <a:ext cx="1524000"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705103" y="5029199"/>
              <a:ext cx="952497" cy="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581400" y="4566903"/>
              <a:ext cx="190" cy="53849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114800" y="4114801"/>
              <a:ext cx="1371600" cy="301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380876" y="3300743"/>
              <a:ext cx="754" cy="89025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4067167" y="3290179"/>
              <a:ext cx="1314463" cy="824621"/>
              <a:chOff x="4067167" y="3290179"/>
              <a:chExt cx="1343032" cy="824621"/>
            </a:xfrm>
          </p:grpSpPr>
          <p:sp>
            <p:nvSpPr>
              <p:cNvPr id="18" name="Isosceles Triangle 17"/>
              <p:cNvSpPr/>
              <p:nvPr/>
            </p:nvSpPr>
            <p:spPr>
              <a:xfrm rot="10800000">
                <a:off x="4067167" y="3290179"/>
                <a:ext cx="1343032" cy="824621"/>
              </a:xfrm>
              <a:prstGeom prst="triangle">
                <a:avLst>
                  <a:gd name="adj" fmla="val 78584"/>
                </a:avLst>
              </a:prstGeom>
              <a:solidFill>
                <a:srgbClr val="F80802">
                  <a:alpha val="3607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a:off x="4071085" y="3290179"/>
                <a:ext cx="286130" cy="824621"/>
              </a:xfrm>
              <a:prstGeom prst="triangle">
                <a:avLst>
                  <a:gd name="adj" fmla="val 0"/>
                </a:avLst>
              </a:prstGeom>
              <a:solidFill>
                <a:srgbClr val="F80802">
                  <a:alpha val="3607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Connector 40"/>
            <p:cNvCxnSpPr>
              <a:endCxn id="18" idx="2"/>
            </p:cNvCxnSpPr>
            <p:nvPr/>
          </p:nvCxnSpPr>
          <p:spPr>
            <a:xfrm>
              <a:off x="4066412" y="3290179"/>
              <a:ext cx="13152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0"/>
              <a:endCxn id="18" idx="2"/>
            </p:cNvCxnSpPr>
            <p:nvPr/>
          </p:nvCxnSpPr>
          <p:spPr>
            <a:xfrm flipV="1">
              <a:off x="4348672" y="3290179"/>
              <a:ext cx="1032958" cy="82462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066412" y="4107256"/>
              <a:ext cx="290803" cy="754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9" idx="2"/>
            </p:cNvCxnSpPr>
            <p:nvPr/>
          </p:nvCxnSpPr>
          <p:spPr>
            <a:xfrm flipV="1">
              <a:off x="4071002" y="3300744"/>
              <a:ext cx="836" cy="81405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5604" name="Picture 4" descr="http://www.accessscience.com/loadBinary.aspx?filename=396100FG001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1270011"/>
            <a:ext cx="2286001" cy="3406983"/>
          </a:xfrm>
          <a:prstGeom prst="rect">
            <a:avLst/>
          </a:prstGeom>
          <a:solidFill>
            <a:schemeClr val="bg1"/>
          </a:solidFill>
        </p:spPr>
      </p:pic>
      <p:sp>
        <p:nvSpPr>
          <p:cNvPr id="25603" name="Left Brace 25602"/>
          <p:cNvSpPr/>
          <p:nvPr/>
        </p:nvSpPr>
        <p:spPr>
          <a:xfrm>
            <a:off x="76200" y="3962401"/>
            <a:ext cx="228599" cy="228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Left Brace 72"/>
          <p:cNvSpPr/>
          <p:nvPr/>
        </p:nvSpPr>
        <p:spPr>
          <a:xfrm>
            <a:off x="76200" y="2973502"/>
            <a:ext cx="228599" cy="5316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Left Brace 73"/>
          <p:cNvSpPr/>
          <p:nvPr/>
        </p:nvSpPr>
        <p:spPr>
          <a:xfrm>
            <a:off x="76200" y="1447800"/>
            <a:ext cx="228599" cy="685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Left Brace 74"/>
          <p:cNvSpPr/>
          <p:nvPr/>
        </p:nvSpPr>
        <p:spPr>
          <a:xfrm>
            <a:off x="76199" y="3536197"/>
            <a:ext cx="228600" cy="35667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Left Brace 75"/>
          <p:cNvSpPr/>
          <p:nvPr/>
        </p:nvSpPr>
        <p:spPr>
          <a:xfrm>
            <a:off x="60701" y="2209800"/>
            <a:ext cx="244098" cy="66147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52020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smtClean="0"/>
              <a:t>Fission products</a:t>
            </a:r>
            <a:endParaRPr lang="en-US" dirty="0"/>
          </a:p>
        </p:txBody>
      </p:sp>
      <p:grpSp>
        <p:nvGrpSpPr>
          <p:cNvPr id="46" name="Group 45"/>
          <p:cNvGrpSpPr/>
          <p:nvPr/>
        </p:nvGrpSpPr>
        <p:grpSpPr>
          <a:xfrm>
            <a:off x="304800" y="990600"/>
            <a:ext cx="7543800" cy="5988268"/>
            <a:chOff x="304800" y="838200"/>
            <a:chExt cx="7543800" cy="6140668"/>
          </a:xfrm>
        </p:grpSpPr>
        <p:pic>
          <p:nvPicPr>
            <p:cNvPr id="4" name="Picture 3" descr="fissionYields.jpg"/>
            <p:cNvPicPr>
              <a:picLocks noChangeAspect="1"/>
            </p:cNvPicPr>
            <p:nvPr/>
          </p:nvPicPr>
          <p:blipFill>
            <a:blip r:embed="rId2">
              <a:clrChange>
                <a:clrFrom>
                  <a:srgbClr val="FFFFFF"/>
                </a:clrFrom>
                <a:clrTo>
                  <a:srgbClr val="FFFFFF">
                    <a:alpha val="0"/>
                  </a:srgbClr>
                </a:clrTo>
              </a:clrChange>
            </a:blip>
            <a:srcRect r="14249"/>
            <a:stretch>
              <a:fillRect/>
            </a:stretch>
          </p:blipFill>
          <p:spPr>
            <a:xfrm>
              <a:off x="304800" y="838200"/>
              <a:ext cx="7543800" cy="6140668"/>
            </a:xfrm>
            <a:prstGeom prst="rect">
              <a:avLst/>
            </a:prstGeom>
          </p:spPr>
        </p:pic>
        <p:cxnSp>
          <p:nvCxnSpPr>
            <p:cNvPr id="6" name="Straight Connector 5"/>
            <p:cNvCxnSpPr/>
            <p:nvPr/>
          </p:nvCxnSpPr>
          <p:spPr>
            <a:xfrm flipV="1">
              <a:off x="3162945" y="4572000"/>
              <a:ext cx="0" cy="68580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870702" y="4572000"/>
              <a:ext cx="0" cy="68580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048001" y="5120898"/>
              <a:ext cx="914400"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048000" y="4648200"/>
              <a:ext cx="914401"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191001" y="4191000"/>
              <a:ext cx="1295399"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273659" y="3276600"/>
              <a:ext cx="2582" cy="99060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402451" y="3276600"/>
              <a:ext cx="0" cy="99060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191001" y="3352800"/>
              <a:ext cx="1295399"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a:stCxn id="53" idx="1"/>
          </p:cNvCxnSpPr>
          <p:nvPr/>
        </p:nvCxnSpPr>
        <p:spPr>
          <a:xfrm flipH="1" flipV="1">
            <a:off x="3581402" y="4990454"/>
            <a:ext cx="2058261" cy="3158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4838700" y="4017401"/>
            <a:ext cx="800963" cy="12889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639663" y="5044698"/>
            <a:ext cx="1784463" cy="523220"/>
          </a:xfrm>
          <a:prstGeom prst="rect">
            <a:avLst/>
          </a:prstGeom>
          <a:noFill/>
        </p:spPr>
        <p:txBody>
          <a:bodyPr wrap="none" rtlCol="0">
            <a:spAutoFit/>
          </a:bodyPr>
          <a:lstStyle/>
          <a:p>
            <a:r>
              <a:rPr lang="en-US" sz="2800" dirty="0" smtClean="0"/>
              <a:t>Low yield!</a:t>
            </a:r>
            <a:endParaRPr lang="en-US" sz="2800" dirty="0"/>
          </a:p>
        </p:txBody>
      </p:sp>
    </p:spTree>
    <p:extLst>
      <p:ext uri="{BB962C8B-B14F-4D97-AF65-F5344CB8AC3E}">
        <p14:creationId xmlns:p14="http://schemas.microsoft.com/office/powerpoint/2010/main" val="36236560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courses.engr.illinois.edu/npre201/coursematerial/nuclear_physics/lecture20figures/fig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8074" y="2895600"/>
            <a:ext cx="3101341" cy="246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831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1143000"/>
          </a:xfrm>
        </p:spPr>
        <p:txBody>
          <a:bodyPr anchor="t">
            <a:normAutofit/>
          </a:bodyPr>
          <a:lstStyle/>
          <a:p>
            <a:r>
              <a:rPr lang="en-US" sz="3600" dirty="0" smtClean="0"/>
              <a:t>Beta decay of neutron rich nuclei</a:t>
            </a:r>
            <a:endParaRPr lang="en-US" sz="3600" dirty="0"/>
          </a:p>
        </p:txBody>
      </p:sp>
      <p:sp>
        <p:nvSpPr>
          <p:cNvPr id="4" name="Date Placeholder 3"/>
          <p:cNvSpPr>
            <a:spLocks noGrp="1"/>
          </p:cNvSpPr>
          <p:nvPr>
            <p:ph type="dt" sz="half" idx="10"/>
          </p:nvPr>
        </p:nvSpPr>
        <p:spPr/>
        <p:txBody>
          <a:bodyPr/>
          <a:lstStyle/>
          <a:p>
            <a:pPr>
              <a:defRPr/>
            </a:pPr>
            <a:fld id="{EA69A0F5-CF3B-4E55-B083-62A6A9E3BB69}" type="datetime1">
              <a:rPr lang="en-US" smtClean="0"/>
              <a:pPr>
                <a:defRPr/>
              </a:pPr>
              <a:t>6/6/2013</a:t>
            </a:fld>
            <a:endParaRPr lang="en-US" dirty="0"/>
          </a:p>
        </p:txBody>
      </p:sp>
      <p:sp>
        <p:nvSpPr>
          <p:cNvPr id="5" name="Footer Placeholder 4"/>
          <p:cNvSpPr>
            <a:spLocks noGrp="1"/>
          </p:cNvSpPr>
          <p:nvPr>
            <p:ph type="ftr" sz="quarter" idx="11"/>
          </p:nvPr>
        </p:nvSpPr>
        <p:spPr/>
        <p:txBody>
          <a:bodyPr/>
          <a:lstStyle/>
          <a:p>
            <a:pPr>
              <a:defRPr/>
            </a:pPr>
            <a:r>
              <a:rPr lang="en-US" smtClean="0"/>
              <a:t>M. Madurga UTK</a:t>
            </a:r>
            <a:endParaRPr lang="en-US" dirty="0"/>
          </a:p>
        </p:txBody>
      </p:sp>
      <p:sp>
        <p:nvSpPr>
          <p:cNvPr id="6" name="Slide Number Placeholder 5"/>
          <p:cNvSpPr>
            <a:spLocks noGrp="1"/>
          </p:cNvSpPr>
          <p:nvPr>
            <p:ph type="sldNum" sz="quarter" idx="12"/>
          </p:nvPr>
        </p:nvSpPr>
        <p:spPr/>
        <p:txBody>
          <a:bodyPr/>
          <a:lstStyle/>
          <a:p>
            <a:pPr>
              <a:defRPr/>
            </a:pPr>
            <a:fld id="{32DD1214-C498-40A8-9708-2B0EA3AF738E}" type="slidenum">
              <a:rPr lang="en-US" smtClean="0"/>
              <a:pPr>
                <a:defRPr/>
              </a:pPr>
              <a:t>25</a:t>
            </a:fld>
            <a:endParaRPr lang="en-US" dirty="0"/>
          </a:p>
        </p:txBody>
      </p:sp>
      <p:graphicFrame>
        <p:nvGraphicFramePr>
          <p:cNvPr id="34" name="Object 29"/>
          <p:cNvGraphicFramePr>
            <a:graphicFrameLocks noChangeAspect="1"/>
          </p:cNvGraphicFramePr>
          <p:nvPr>
            <p:extLst>
              <p:ext uri="{D42A27DB-BD31-4B8C-83A1-F6EECF244321}">
                <p14:modId xmlns:p14="http://schemas.microsoft.com/office/powerpoint/2010/main" val="974620521"/>
              </p:ext>
            </p:extLst>
          </p:nvPr>
        </p:nvGraphicFramePr>
        <p:xfrm>
          <a:off x="5105400" y="1405331"/>
          <a:ext cx="3751263" cy="654450"/>
        </p:xfrm>
        <a:graphic>
          <a:graphicData uri="http://schemas.openxmlformats.org/presentationml/2006/ole">
            <mc:AlternateContent xmlns:mc="http://schemas.openxmlformats.org/markup-compatibility/2006">
              <mc:Choice xmlns:v="urn:schemas-microsoft-com:vml" Requires="v">
                <p:oleObj spid="_x0000_s26716" name="Equation" r:id="rId3" imgW="1498320" imgH="279360" progId="Equation.3">
                  <p:embed/>
                </p:oleObj>
              </mc:Choice>
              <mc:Fallback>
                <p:oleObj name="Equation" r:id="rId3" imgW="1498320" imgH="279360" progId="Equation.3">
                  <p:embed/>
                  <p:pic>
                    <p:nvPicPr>
                      <p:cNvPr id="0" name=""/>
                      <p:cNvPicPr>
                        <a:picLocks noChangeAspect="1" noChangeArrowheads="1"/>
                      </p:cNvPicPr>
                      <p:nvPr/>
                    </p:nvPicPr>
                    <p:blipFill>
                      <a:blip r:embed="rId4"/>
                      <a:srcRect/>
                      <a:stretch>
                        <a:fillRect/>
                      </a:stretch>
                    </p:blipFill>
                    <p:spPr bwMode="auto">
                      <a:xfrm>
                        <a:off x="5105400" y="1405331"/>
                        <a:ext cx="3751263" cy="654450"/>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80551824"/>
              </p:ext>
            </p:extLst>
          </p:nvPr>
        </p:nvGraphicFramePr>
        <p:xfrm>
          <a:off x="620713" y="1219200"/>
          <a:ext cx="4083050" cy="1000125"/>
        </p:xfrm>
        <a:graphic>
          <a:graphicData uri="http://schemas.openxmlformats.org/presentationml/2006/ole">
            <mc:AlternateContent xmlns:mc="http://schemas.openxmlformats.org/markup-compatibility/2006">
              <mc:Choice xmlns:v="urn:schemas-microsoft-com:vml" Requires="v">
                <p:oleObj spid="_x0000_s26717" name="Equation" r:id="rId5" imgW="1968480" imgH="482400" progId="Equation.3">
                  <p:embed/>
                </p:oleObj>
              </mc:Choice>
              <mc:Fallback>
                <p:oleObj name="Equation" r:id="rId5" imgW="1968480" imgH="482400" progId="Equation.3">
                  <p:embed/>
                  <p:pic>
                    <p:nvPicPr>
                      <p:cNvPr id="0" name=""/>
                      <p:cNvPicPr>
                        <a:picLocks noChangeAspect="1" noChangeArrowheads="1"/>
                      </p:cNvPicPr>
                      <p:nvPr/>
                    </p:nvPicPr>
                    <p:blipFill>
                      <a:blip r:embed="rId6"/>
                      <a:srcRect/>
                      <a:stretch>
                        <a:fillRect/>
                      </a:stretch>
                    </p:blipFill>
                    <p:spPr bwMode="auto">
                      <a:xfrm>
                        <a:off x="620713" y="1219200"/>
                        <a:ext cx="4083050" cy="1000125"/>
                      </a:xfrm>
                      <a:prstGeom prst="rect">
                        <a:avLst/>
                      </a:prstGeom>
                      <a:noFill/>
                      <a:ln>
                        <a:noFill/>
                      </a:ln>
                    </p:spPr>
                  </p:pic>
                </p:oleObj>
              </mc:Fallback>
            </mc:AlternateContent>
          </a:graphicData>
        </a:graphic>
      </p:graphicFrame>
      <p:cxnSp>
        <p:nvCxnSpPr>
          <p:cNvPr id="37" name="Straight Connector 36"/>
          <p:cNvCxnSpPr/>
          <p:nvPr/>
        </p:nvCxnSpPr>
        <p:spPr>
          <a:xfrm flipV="1">
            <a:off x="457200" y="1143000"/>
            <a:ext cx="838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57200" y="2286000"/>
            <a:ext cx="838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953000" y="1219200"/>
            <a:ext cx="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1126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911" y="2362200"/>
            <a:ext cx="7053263"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943600" y="5714999"/>
            <a:ext cx="3200400" cy="544689"/>
          </a:xfrm>
          <a:prstGeom prst="rect">
            <a:avLst/>
          </a:prstGeom>
          <a:solidFill>
            <a:srgbClr val="0F6FC6">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 Resolution spectroscopy</a:t>
            </a:r>
            <a:endParaRPr lang="en-US" dirty="0"/>
          </a:p>
        </p:txBody>
      </p:sp>
      <p:sp>
        <p:nvSpPr>
          <p:cNvPr id="97" name="Rectangle 96"/>
          <p:cNvSpPr/>
          <p:nvPr/>
        </p:nvSpPr>
        <p:spPr>
          <a:xfrm>
            <a:off x="5943600" y="5241234"/>
            <a:ext cx="3200400" cy="457200"/>
          </a:xfrm>
          <a:prstGeom prst="rect">
            <a:avLst/>
          </a:prstGeom>
          <a:solidFill>
            <a:srgbClr val="0F6FC6">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Total absorption spectroscopy</a:t>
            </a:r>
            <a:endParaRPr lang="en-US" dirty="0"/>
          </a:p>
        </p:txBody>
      </p:sp>
      <p:sp>
        <p:nvSpPr>
          <p:cNvPr id="98" name="Rectangle 97"/>
          <p:cNvSpPr/>
          <p:nvPr/>
        </p:nvSpPr>
        <p:spPr>
          <a:xfrm>
            <a:off x="5943600" y="3505200"/>
            <a:ext cx="3200400" cy="1755912"/>
          </a:xfrm>
          <a:prstGeom prst="rect">
            <a:avLst/>
          </a:prstGeom>
          <a:solidFill>
            <a:srgbClr val="FF0000">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Neutron spectroscopy</a:t>
            </a:r>
            <a:endParaRPr lang="en-US" dirty="0"/>
          </a:p>
        </p:txBody>
      </p:sp>
      <p:cxnSp>
        <p:nvCxnSpPr>
          <p:cNvPr id="11" name="Straight Connector 10"/>
          <p:cNvCxnSpPr/>
          <p:nvPr/>
        </p:nvCxnSpPr>
        <p:spPr>
          <a:xfrm flipH="1">
            <a:off x="2133600" y="5261112"/>
            <a:ext cx="376537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2" name="Text Box 15"/>
          <p:cNvSpPr txBox="1">
            <a:spLocks noChangeArrowheads="1"/>
          </p:cNvSpPr>
          <p:nvPr/>
        </p:nvSpPr>
        <p:spPr bwMode="auto">
          <a:xfrm>
            <a:off x="2262011" y="4648200"/>
            <a:ext cx="698500" cy="577850"/>
          </a:xfrm>
          <a:prstGeom prst="rect">
            <a:avLst/>
          </a:prstGeom>
          <a:noFill/>
          <a:ln w="9525">
            <a:noFill/>
            <a:round/>
            <a:headEnd/>
            <a:tailEnd/>
          </a:ln>
        </p:spPr>
        <p:txBody>
          <a:bodyPr lIns="90000" tIns="101448" rIns="90000" bIns="45000"/>
          <a:lstStyle/>
          <a:p>
            <a:pPr hangingPunct="1">
              <a:lnSpc>
                <a:spcPct val="84000"/>
              </a:lnSpc>
            </a:pPr>
            <a:r>
              <a:rPr lang="en-GB" sz="2800" dirty="0" err="1">
                <a:solidFill>
                  <a:srgbClr val="000000"/>
                </a:solidFill>
              </a:rPr>
              <a:t>S</a:t>
            </a:r>
            <a:r>
              <a:rPr lang="en-GB" sz="2800" baseline="-33000" dirty="0" err="1">
                <a:solidFill>
                  <a:srgbClr val="000000"/>
                </a:solidFill>
              </a:rPr>
              <a:t>n</a:t>
            </a:r>
            <a:endParaRPr lang="en-GB" sz="2800" baseline="-33000" dirty="0">
              <a:solidFill>
                <a:srgbClr val="000000"/>
              </a:solidFill>
            </a:endParaRPr>
          </a:p>
        </p:txBody>
      </p:sp>
      <p:pic>
        <p:nvPicPr>
          <p:cNvPr id="1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5200" y="3960463"/>
            <a:ext cx="712177"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66774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500"/>
                                        <p:tgtEl>
                                          <p:spTgt spid="98"/>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7" grpId="0" animBg="1"/>
      <p:bldP spid="98" grpId="0" animBg="1"/>
      <p:bldP spid="102"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639" name="Group 26638"/>
          <p:cNvGrpSpPr/>
          <p:nvPr/>
        </p:nvGrpSpPr>
        <p:grpSpPr>
          <a:xfrm>
            <a:off x="250933" y="4668296"/>
            <a:ext cx="4178808" cy="1989525"/>
            <a:chOff x="250933" y="4800600"/>
            <a:chExt cx="4188763" cy="1989525"/>
          </a:xfrm>
        </p:grpSpPr>
        <p:grpSp>
          <p:nvGrpSpPr>
            <p:cNvPr id="45" name="Group 44"/>
            <p:cNvGrpSpPr/>
            <p:nvPr/>
          </p:nvGrpSpPr>
          <p:grpSpPr>
            <a:xfrm>
              <a:off x="250933" y="4800600"/>
              <a:ext cx="4188763" cy="1989525"/>
              <a:chOff x="230837" y="4800600"/>
              <a:chExt cx="4188763" cy="1989525"/>
            </a:xfrm>
          </p:grpSpPr>
          <p:pic>
            <p:nvPicPr>
              <p:cNvPr id="266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37" y="4800600"/>
                <a:ext cx="4112563" cy="198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p:nvPr/>
            </p:nvSpPr>
            <p:spPr>
              <a:xfrm>
                <a:off x="4275834" y="5177018"/>
                <a:ext cx="143766" cy="385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1" name="Straight Connector 80"/>
            <p:cNvCxnSpPr/>
            <p:nvPr/>
          </p:nvCxnSpPr>
          <p:spPr>
            <a:xfrm>
              <a:off x="2386939" y="4916992"/>
              <a:ext cx="0" cy="1487906"/>
            </a:xfrm>
            <a:prstGeom prst="line">
              <a:avLst/>
            </a:prstGeom>
            <a:ln w="1905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602158" y="4916992"/>
              <a:ext cx="0" cy="148790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6638" name="Group 26637"/>
          <p:cNvGrpSpPr/>
          <p:nvPr/>
        </p:nvGrpSpPr>
        <p:grpSpPr>
          <a:xfrm>
            <a:off x="376752" y="2991896"/>
            <a:ext cx="3813862" cy="1737360"/>
            <a:chOff x="376752" y="3118104"/>
            <a:chExt cx="3813862" cy="1737360"/>
          </a:xfrm>
        </p:grpSpPr>
        <p:pic>
          <p:nvPicPr>
            <p:cNvPr id="266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752" y="3118104"/>
              <a:ext cx="3813862"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9" name="Straight Connector 78"/>
            <p:cNvCxnSpPr/>
            <p:nvPr/>
          </p:nvCxnSpPr>
          <p:spPr>
            <a:xfrm>
              <a:off x="2385154" y="3266552"/>
              <a:ext cx="0" cy="1487906"/>
            </a:xfrm>
            <a:prstGeom prst="line">
              <a:avLst/>
            </a:prstGeom>
            <a:ln w="1905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603188" y="3266552"/>
              <a:ext cx="0" cy="148790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6637" name="Group 26636"/>
          <p:cNvGrpSpPr/>
          <p:nvPr/>
        </p:nvGrpSpPr>
        <p:grpSpPr>
          <a:xfrm>
            <a:off x="381000" y="1369825"/>
            <a:ext cx="3818634" cy="1737360"/>
            <a:chOff x="381000" y="1369825"/>
            <a:chExt cx="3818634" cy="1737360"/>
          </a:xfrm>
        </p:grpSpPr>
        <p:pic>
          <p:nvPicPr>
            <p:cNvPr id="266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369825"/>
              <a:ext cx="3818634"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899277" y="1700512"/>
              <a:ext cx="462923" cy="431115"/>
            </a:xfrm>
            <a:prstGeom prst="rect">
              <a:avLst/>
            </a:prstGeom>
            <a:noFill/>
          </p:spPr>
          <p:txBody>
            <a:bodyPr wrap="none" rtlCol="0">
              <a:spAutoFit/>
            </a:bodyPr>
            <a:lstStyle/>
            <a:p>
              <a:r>
                <a:rPr lang="en-US" sz="2400" dirty="0" err="1" smtClean="0">
                  <a:solidFill>
                    <a:schemeClr val="accent2">
                      <a:lumMod val="50000"/>
                    </a:schemeClr>
                  </a:solidFill>
                </a:rPr>
                <a:t>S</a:t>
              </a:r>
              <a:r>
                <a:rPr lang="en-US" sz="2400" baseline="-25000" dirty="0" err="1" smtClean="0">
                  <a:solidFill>
                    <a:schemeClr val="accent2">
                      <a:lumMod val="50000"/>
                    </a:schemeClr>
                  </a:solidFill>
                </a:rPr>
                <a:t>n</a:t>
              </a:r>
              <a:endParaRPr lang="en-US" sz="2000" dirty="0">
                <a:solidFill>
                  <a:schemeClr val="accent2">
                    <a:lumMod val="50000"/>
                  </a:schemeClr>
                </a:solidFill>
              </a:endParaRPr>
            </a:p>
          </p:txBody>
        </p:sp>
        <p:sp>
          <p:nvSpPr>
            <p:cNvPr id="16" name="TextBox 15"/>
            <p:cNvSpPr txBox="1"/>
            <p:nvPr/>
          </p:nvSpPr>
          <p:spPr>
            <a:xfrm>
              <a:off x="2580752" y="1710560"/>
              <a:ext cx="498283" cy="431115"/>
            </a:xfrm>
            <a:prstGeom prst="rect">
              <a:avLst/>
            </a:prstGeom>
            <a:noFill/>
          </p:spPr>
          <p:txBody>
            <a:bodyPr wrap="none" rtlCol="0">
              <a:spAutoFit/>
            </a:bodyPr>
            <a:lstStyle/>
            <a:p>
              <a:r>
                <a:rPr lang="en-US" sz="2400" dirty="0" smtClean="0">
                  <a:solidFill>
                    <a:srgbClr val="FF0000"/>
                  </a:solidFill>
                </a:rPr>
                <a:t>Q</a:t>
              </a:r>
              <a:r>
                <a:rPr lang="en-US" sz="2400" baseline="-25000" dirty="0">
                  <a:solidFill>
                    <a:srgbClr val="FF0000"/>
                  </a:solidFill>
                </a:rPr>
                <a:t>β</a:t>
              </a:r>
              <a:endParaRPr lang="en-US" sz="2400" dirty="0">
                <a:solidFill>
                  <a:srgbClr val="FF0000"/>
                </a:solidFill>
              </a:endParaRPr>
            </a:p>
          </p:txBody>
        </p:sp>
        <p:cxnSp>
          <p:nvCxnSpPr>
            <p:cNvPr id="77" name="Straight Connector 76"/>
            <p:cNvCxnSpPr/>
            <p:nvPr/>
          </p:nvCxnSpPr>
          <p:spPr>
            <a:xfrm>
              <a:off x="2387440" y="1566442"/>
              <a:ext cx="0" cy="1487906"/>
            </a:xfrm>
            <a:prstGeom prst="line">
              <a:avLst/>
            </a:prstGeom>
            <a:ln w="1905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602603" y="1566442"/>
              <a:ext cx="0" cy="148790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25" name="Title 1"/>
          <p:cNvSpPr>
            <a:spLocks noGrp="1"/>
          </p:cNvSpPr>
          <p:nvPr>
            <p:ph type="title"/>
          </p:nvPr>
        </p:nvSpPr>
        <p:spPr>
          <a:xfrm>
            <a:off x="533400" y="0"/>
            <a:ext cx="8305800" cy="1143000"/>
          </a:xfrm>
        </p:spPr>
        <p:txBody>
          <a:bodyPr anchor="t"/>
          <a:lstStyle/>
          <a:p>
            <a:r>
              <a:rPr lang="en-US" dirty="0" smtClean="0"/>
              <a:t>Modeling “integral values”</a:t>
            </a:r>
            <a:endParaRPr lang="en-US" dirty="0"/>
          </a:p>
        </p:txBody>
      </p:sp>
      <p:sp>
        <p:nvSpPr>
          <p:cNvPr id="21" name="TextBox 20"/>
          <p:cNvSpPr txBox="1"/>
          <p:nvPr/>
        </p:nvSpPr>
        <p:spPr>
          <a:xfrm>
            <a:off x="4662684" y="1607050"/>
            <a:ext cx="4176516" cy="400110"/>
          </a:xfrm>
          <a:prstGeom prst="rect">
            <a:avLst/>
          </a:prstGeom>
          <a:noFill/>
        </p:spPr>
        <p:txBody>
          <a:bodyPr wrap="square" rtlCol="0">
            <a:spAutoFit/>
          </a:bodyPr>
          <a:lstStyle/>
          <a:p>
            <a:pPr marL="285750" indent="-285750">
              <a:buFont typeface="Wingdings" pitchFamily="2" charset="2"/>
              <a:buChar char="Ø"/>
            </a:pPr>
            <a:r>
              <a:rPr lang="en-US" sz="2000" b="1" i="1" dirty="0" smtClean="0"/>
              <a:t>1: </a:t>
            </a:r>
            <a:r>
              <a:rPr lang="en-US" b="1" i="1" dirty="0" smtClean="0"/>
              <a:t>Gamow-Teller from </a:t>
            </a:r>
            <a:r>
              <a:rPr lang="en-US" b="1" i="1" u="sng" dirty="0" smtClean="0"/>
              <a:t>pure QRPA</a:t>
            </a:r>
            <a:endParaRPr lang="en-US" b="1" i="1" u="sng" dirty="0"/>
          </a:p>
        </p:txBody>
      </p:sp>
      <p:sp>
        <p:nvSpPr>
          <p:cNvPr id="31" name="TextBox 30"/>
          <p:cNvSpPr txBox="1"/>
          <p:nvPr/>
        </p:nvSpPr>
        <p:spPr>
          <a:xfrm>
            <a:off x="4644511" y="3150160"/>
            <a:ext cx="3966089" cy="400110"/>
          </a:xfrm>
          <a:prstGeom prst="rect">
            <a:avLst/>
          </a:prstGeom>
          <a:noFill/>
        </p:spPr>
        <p:txBody>
          <a:bodyPr wrap="square" rtlCol="0">
            <a:spAutoFit/>
          </a:bodyPr>
          <a:lstStyle/>
          <a:p>
            <a:pPr marL="285750" indent="-285750">
              <a:buFont typeface="Wingdings" pitchFamily="2" charset="2"/>
              <a:buChar char="Ø"/>
            </a:pPr>
            <a:r>
              <a:rPr lang="en-US" sz="2000" b="1" i="1" dirty="0" smtClean="0"/>
              <a:t>2: </a:t>
            </a:r>
            <a:r>
              <a:rPr lang="en-US" b="1" i="1" u="sng" dirty="0" smtClean="0"/>
              <a:t>Strength fragmentation.</a:t>
            </a:r>
          </a:p>
        </p:txBody>
      </p:sp>
      <p:sp>
        <p:nvSpPr>
          <p:cNvPr id="33" name="TextBox 32"/>
          <p:cNvSpPr txBox="1"/>
          <p:nvPr/>
        </p:nvSpPr>
        <p:spPr>
          <a:xfrm>
            <a:off x="4415911" y="4892496"/>
            <a:ext cx="4529633" cy="400110"/>
          </a:xfrm>
          <a:prstGeom prst="rect">
            <a:avLst/>
          </a:prstGeom>
          <a:noFill/>
        </p:spPr>
        <p:txBody>
          <a:bodyPr wrap="square" rtlCol="0">
            <a:spAutoFit/>
          </a:bodyPr>
          <a:lstStyle/>
          <a:p>
            <a:pPr marL="285750" indent="-285750">
              <a:buFont typeface="Wingdings" pitchFamily="2" charset="2"/>
              <a:buChar char="Ø"/>
            </a:pPr>
            <a:r>
              <a:rPr lang="en-US" sz="2000" b="1" i="1" dirty="0" smtClean="0"/>
              <a:t>3: </a:t>
            </a:r>
            <a:r>
              <a:rPr lang="en-US" b="1" i="1" dirty="0" smtClean="0"/>
              <a:t>B(GT) </a:t>
            </a:r>
            <a:r>
              <a:rPr lang="en-US" b="1" i="1" dirty="0" smtClean="0">
                <a:solidFill>
                  <a:schemeClr val="accent6">
                    <a:lumMod val="50000"/>
                  </a:schemeClr>
                </a:solidFill>
              </a:rPr>
              <a:t>+ </a:t>
            </a:r>
            <a:r>
              <a:rPr lang="en-US" b="1" i="1" u="sng" dirty="0" smtClean="0">
                <a:solidFill>
                  <a:schemeClr val="accent6">
                    <a:lumMod val="50000"/>
                  </a:schemeClr>
                </a:solidFill>
              </a:rPr>
              <a:t>First Forbidden strength</a:t>
            </a:r>
            <a:endParaRPr lang="en-US" b="1" i="1" u="sng" dirty="0">
              <a:solidFill>
                <a:schemeClr val="accent6">
                  <a:lumMod val="50000"/>
                </a:schemeClr>
              </a:solidFill>
            </a:endParaRPr>
          </a:p>
        </p:txBody>
      </p:sp>
      <p:cxnSp>
        <p:nvCxnSpPr>
          <p:cNvPr id="26641" name="Straight Connector 26640"/>
          <p:cNvCxnSpPr/>
          <p:nvPr/>
        </p:nvCxnSpPr>
        <p:spPr>
          <a:xfrm>
            <a:off x="4694751" y="3086896"/>
            <a:ext cx="381368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4694751" y="4712375"/>
            <a:ext cx="38798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6642" name="Rounded Rectangle 26641"/>
          <p:cNvSpPr/>
          <p:nvPr/>
        </p:nvSpPr>
        <p:spPr>
          <a:xfrm>
            <a:off x="914400" y="5998955"/>
            <a:ext cx="838200" cy="234027"/>
          </a:xfrm>
          <a:prstGeom prst="roundRect">
            <a:avLst/>
          </a:prstGeom>
          <a:solidFill>
            <a:srgbClr val="546422">
              <a:alpha val="4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47" name="Group 26646"/>
          <p:cNvGrpSpPr/>
          <p:nvPr/>
        </p:nvGrpSpPr>
        <p:grpSpPr>
          <a:xfrm>
            <a:off x="1047137" y="981858"/>
            <a:ext cx="2743200" cy="694542"/>
            <a:chOff x="990600" y="838200"/>
            <a:chExt cx="2743200" cy="694542"/>
          </a:xfrm>
        </p:grpSpPr>
        <p:sp>
          <p:nvSpPr>
            <p:cNvPr id="26646" name="Rounded Rectangle 26645"/>
            <p:cNvSpPr/>
            <p:nvPr/>
          </p:nvSpPr>
          <p:spPr>
            <a:xfrm>
              <a:off x="990600" y="845557"/>
              <a:ext cx="2743200" cy="6871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176" y="1219200"/>
              <a:ext cx="2590800" cy="30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439982" y="838200"/>
              <a:ext cx="1760418" cy="400110"/>
            </a:xfrm>
            <a:prstGeom prst="rect">
              <a:avLst/>
            </a:prstGeom>
            <a:noFill/>
          </p:spPr>
          <p:txBody>
            <a:bodyPr wrap="none" rtlCol="0">
              <a:spAutoFit/>
            </a:bodyPr>
            <a:lstStyle/>
            <a:p>
              <a:r>
                <a:rPr lang="en-US" sz="2000" baseline="30000" dirty="0" smtClean="0"/>
                <a:t>92</a:t>
              </a:r>
              <a:r>
                <a:rPr lang="en-US" sz="2000" dirty="0" smtClean="0"/>
                <a:t>Rb </a:t>
              </a:r>
              <a:r>
                <a:rPr lang="el-GR" sz="2000" dirty="0" smtClean="0"/>
                <a:t>β</a:t>
              </a:r>
              <a:r>
                <a:rPr lang="en-US" sz="2000" dirty="0" smtClean="0"/>
                <a:t>-decay </a:t>
              </a:r>
              <a:endParaRPr lang="en-US" sz="2000" baseline="30000" dirty="0"/>
            </a:p>
          </p:txBody>
        </p:sp>
      </p:grpSp>
      <p:sp>
        <p:nvSpPr>
          <p:cNvPr id="26649" name="TextBox 26648"/>
          <p:cNvSpPr txBox="1"/>
          <p:nvPr/>
        </p:nvSpPr>
        <p:spPr>
          <a:xfrm>
            <a:off x="4343400" y="1143000"/>
            <a:ext cx="4254113" cy="276999"/>
          </a:xfrm>
          <a:prstGeom prst="rect">
            <a:avLst/>
          </a:prstGeom>
          <a:noFill/>
        </p:spPr>
        <p:txBody>
          <a:bodyPr wrap="none" rtlCol="0">
            <a:spAutoFit/>
          </a:bodyPr>
          <a:lstStyle/>
          <a:p>
            <a:r>
              <a:rPr lang="en-US" sz="1200" i="1" dirty="0" smtClean="0"/>
              <a:t>P. Moller, B. Pfeiffer and K.-L. </a:t>
            </a:r>
            <a:r>
              <a:rPr lang="en-US" sz="1200" i="1" dirty="0" err="1" smtClean="0"/>
              <a:t>Kratz</a:t>
            </a:r>
            <a:r>
              <a:rPr lang="en-US" sz="1200" i="1" dirty="0" smtClean="0"/>
              <a:t>, PRC 67 055802 (2012)</a:t>
            </a:r>
            <a:endParaRPr lang="en-US" sz="1200" i="1" dirty="0"/>
          </a:p>
        </p:txBody>
      </p:sp>
      <p:sp>
        <p:nvSpPr>
          <p:cNvPr id="26653" name="TextBox 26652"/>
          <p:cNvSpPr txBox="1"/>
          <p:nvPr/>
        </p:nvSpPr>
        <p:spPr>
          <a:xfrm>
            <a:off x="5483944" y="2074847"/>
            <a:ext cx="1983235" cy="830997"/>
          </a:xfrm>
          <a:prstGeom prst="rect">
            <a:avLst/>
          </a:prstGeom>
          <a:noFill/>
        </p:spPr>
        <p:txBody>
          <a:bodyPr wrap="none" rtlCol="0">
            <a:spAutoFit/>
          </a:bodyPr>
          <a:lstStyle/>
          <a:p>
            <a:r>
              <a:rPr lang="en-US" sz="2400" i="1" dirty="0" err="1" smtClean="0"/>
              <a:t>P</a:t>
            </a:r>
            <a:r>
              <a:rPr lang="en-US" sz="2400" baseline="-25000" dirty="0" err="1" smtClean="0"/>
              <a:t>n</a:t>
            </a:r>
            <a:r>
              <a:rPr lang="en-US" sz="2400" dirty="0" smtClean="0"/>
              <a:t> = 82.81 %</a:t>
            </a:r>
          </a:p>
          <a:p>
            <a:r>
              <a:rPr lang="en-US" sz="2400" i="1" dirty="0" smtClean="0"/>
              <a:t>T</a:t>
            </a:r>
            <a:r>
              <a:rPr lang="en-US" sz="2400" baseline="-25000" dirty="0" smtClean="0"/>
              <a:t>1/2</a:t>
            </a:r>
            <a:r>
              <a:rPr lang="en-US" sz="2400" dirty="0" smtClean="0"/>
              <a:t>=1.30 (h)</a:t>
            </a:r>
            <a:endParaRPr lang="en-US" sz="2400" dirty="0"/>
          </a:p>
        </p:txBody>
      </p:sp>
      <p:sp>
        <p:nvSpPr>
          <p:cNvPr id="101" name="TextBox 100"/>
          <p:cNvSpPr txBox="1"/>
          <p:nvPr/>
        </p:nvSpPr>
        <p:spPr>
          <a:xfrm>
            <a:off x="5483944" y="3677264"/>
            <a:ext cx="2395207" cy="830997"/>
          </a:xfrm>
          <a:prstGeom prst="rect">
            <a:avLst/>
          </a:prstGeom>
          <a:noFill/>
        </p:spPr>
        <p:txBody>
          <a:bodyPr wrap="none" rtlCol="0">
            <a:spAutoFit/>
          </a:bodyPr>
          <a:lstStyle/>
          <a:p>
            <a:r>
              <a:rPr lang="en-US" sz="2400" i="1" dirty="0" err="1" smtClean="0"/>
              <a:t>P</a:t>
            </a:r>
            <a:r>
              <a:rPr lang="en-US" sz="2400" baseline="-25000" dirty="0" err="1" smtClean="0"/>
              <a:t>n</a:t>
            </a:r>
            <a:r>
              <a:rPr lang="en-US" sz="2400" dirty="0" smtClean="0"/>
              <a:t> = 4.14 %</a:t>
            </a:r>
          </a:p>
          <a:p>
            <a:r>
              <a:rPr lang="en-US" sz="2400" i="1" dirty="0" smtClean="0"/>
              <a:t>T</a:t>
            </a:r>
            <a:r>
              <a:rPr lang="en-US" sz="2400" baseline="-25000" dirty="0" smtClean="0"/>
              <a:t>1/2</a:t>
            </a:r>
            <a:r>
              <a:rPr lang="en-US" sz="2400" dirty="0" smtClean="0"/>
              <a:t>=12.05 (min)</a:t>
            </a:r>
            <a:endParaRPr lang="en-US" sz="2400" dirty="0"/>
          </a:p>
        </p:txBody>
      </p:sp>
      <p:sp>
        <p:nvSpPr>
          <p:cNvPr id="102" name="TextBox 101"/>
          <p:cNvSpPr txBox="1"/>
          <p:nvPr/>
        </p:nvSpPr>
        <p:spPr>
          <a:xfrm>
            <a:off x="5483944" y="5354096"/>
            <a:ext cx="1880643" cy="830997"/>
          </a:xfrm>
          <a:prstGeom prst="rect">
            <a:avLst/>
          </a:prstGeom>
          <a:noFill/>
        </p:spPr>
        <p:txBody>
          <a:bodyPr wrap="none" rtlCol="0">
            <a:spAutoFit/>
          </a:bodyPr>
          <a:lstStyle/>
          <a:p>
            <a:r>
              <a:rPr lang="en-US" sz="2400" i="1" dirty="0" err="1" smtClean="0"/>
              <a:t>P</a:t>
            </a:r>
            <a:r>
              <a:rPr lang="en-US" sz="2400" baseline="-25000" dirty="0" err="1" smtClean="0"/>
              <a:t>n</a:t>
            </a:r>
            <a:r>
              <a:rPr lang="en-US" sz="2400" dirty="0" smtClean="0"/>
              <a:t> = 0.05 %</a:t>
            </a:r>
          </a:p>
          <a:p>
            <a:r>
              <a:rPr lang="en-US" sz="2400" i="1" dirty="0" smtClean="0"/>
              <a:t>T</a:t>
            </a:r>
            <a:r>
              <a:rPr lang="en-US" sz="2400" baseline="-25000" dirty="0" smtClean="0"/>
              <a:t>1/2</a:t>
            </a:r>
            <a:r>
              <a:rPr lang="en-US" sz="2400" dirty="0" smtClean="0"/>
              <a:t>=8.47 (s)</a:t>
            </a:r>
            <a:endParaRPr lang="en-US" sz="2400" dirty="0"/>
          </a:p>
        </p:txBody>
      </p:sp>
      <p:cxnSp>
        <p:nvCxnSpPr>
          <p:cNvPr id="26655" name="Straight Connector 26654"/>
          <p:cNvCxnSpPr/>
          <p:nvPr/>
        </p:nvCxnSpPr>
        <p:spPr>
          <a:xfrm>
            <a:off x="5486400" y="2141675"/>
            <a:ext cx="0" cy="764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465144" y="2133600"/>
            <a:ext cx="0" cy="764169"/>
          </a:xfrm>
          <a:prstGeom prst="line">
            <a:avLst/>
          </a:prstGeom>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5476568" y="3713450"/>
            <a:ext cx="2448232" cy="772244"/>
            <a:chOff x="5476568" y="3799756"/>
            <a:chExt cx="2448232" cy="772244"/>
          </a:xfrm>
        </p:grpSpPr>
        <p:cxnSp>
          <p:nvCxnSpPr>
            <p:cNvPr id="106" name="Straight Connector 105"/>
            <p:cNvCxnSpPr/>
            <p:nvPr/>
          </p:nvCxnSpPr>
          <p:spPr>
            <a:xfrm>
              <a:off x="5476568" y="3807831"/>
              <a:ext cx="0" cy="764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924800" y="3799756"/>
              <a:ext cx="0" cy="76416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5486400" y="5412849"/>
            <a:ext cx="1991032" cy="772244"/>
            <a:chOff x="5486400" y="5552356"/>
            <a:chExt cx="1991032" cy="772244"/>
          </a:xfrm>
        </p:grpSpPr>
        <p:cxnSp>
          <p:nvCxnSpPr>
            <p:cNvPr id="108" name="Straight Connector 107"/>
            <p:cNvCxnSpPr/>
            <p:nvPr/>
          </p:nvCxnSpPr>
          <p:spPr>
            <a:xfrm>
              <a:off x="5486400" y="5560431"/>
              <a:ext cx="0" cy="764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477432" y="5552356"/>
              <a:ext cx="0" cy="76416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353722" y="1553506"/>
            <a:ext cx="4485478" cy="1444254"/>
            <a:chOff x="4353722" y="1553506"/>
            <a:chExt cx="4485478" cy="1444254"/>
          </a:xfrm>
        </p:grpSpPr>
        <p:cxnSp>
          <p:nvCxnSpPr>
            <p:cNvPr id="67" name="Straight Connector 66"/>
            <p:cNvCxnSpPr/>
            <p:nvPr/>
          </p:nvCxnSpPr>
          <p:spPr>
            <a:xfrm>
              <a:off x="4353722" y="1553506"/>
              <a:ext cx="4307" cy="14442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8839200" y="1553506"/>
              <a:ext cx="0" cy="14104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4363496" y="3189714"/>
            <a:ext cx="4485478" cy="1444254"/>
            <a:chOff x="4363496" y="3280146"/>
            <a:chExt cx="4485478" cy="1444254"/>
          </a:xfrm>
        </p:grpSpPr>
        <p:cxnSp>
          <p:nvCxnSpPr>
            <p:cNvPr id="119" name="Straight Connector 118"/>
            <p:cNvCxnSpPr/>
            <p:nvPr/>
          </p:nvCxnSpPr>
          <p:spPr>
            <a:xfrm>
              <a:off x="4363496" y="3280146"/>
              <a:ext cx="4307" cy="14442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8848974" y="3280146"/>
              <a:ext cx="0" cy="14104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4363496" y="4870298"/>
            <a:ext cx="4485478" cy="1444254"/>
            <a:chOff x="4363496" y="4956546"/>
            <a:chExt cx="4485478" cy="1444254"/>
          </a:xfrm>
        </p:grpSpPr>
        <p:cxnSp>
          <p:nvCxnSpPr>
            <p:cNvPr id="121" name="Straight Connector 120"/>
            <p:cNvCxnSpPr/>
            <p:nvPr/>
          </p:nvCxnSpPr>
          <p:spPr>
            <a:xfrm>
              <a:off x="4363496" y="4956546"/>
              <a:ext cx="4307" cy="14442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8848974" y="4956546"/>
              <a:ext cx="0" cy="14104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645" name="Group 26644"/>
          <p:cNvGrpSpPr/>
          <p:nvPr/>
        </p:nvGrpSpPr>
        <p:grpSpPr>
          <a:xfrm>
            <a:off x="2007160" y="2766768"/>
            <a:ext cx="6451040" cy="1836598"/>
            <a:chOff x="2829893" y="3973109"/>
            <a:chExt cx="5399707" cy="1692770"/>
          </a:xfrm>
        </p:grpSpPr>
        <p:sp>
          <p:nvSpPr>
            <p:cNvPr id="26644" name="Rectangle 26643"/>
            <p:cNvSpPr/>
            <p:nvPr/>
          </p:nvSpPr>
          <p:spPr>
            <a:xfrm>
              <a:off x="2829893" y="4005622"/>
              <a:ext cx="5399707" cy="162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43" name="Group 26642"/>
            <p:cNvGrpSpPr/>
            <p:nvPr/>
          </p:nvGrpSpPr>
          <p:grpSpPr>
            <a:xfrm>
              <a:off x="2966265" y="3973109"/>
              <a:ext cx="4958532" cy="1692770"/>
              <a:chOff x="-1070489" y="3201019"/>
              <a:chExt cx="4063468" cy="1107076"/>
            </a:xfrm>
            <a:solidFill>
              <a:schemeClr val="bg1"/>
            </a:solidFill>
          </p:grpSpPr>
          <p:sp>
            <p:nvSpPr>
              <p:cNvPr id="34" name="TextBox 33"/>
              <p:cNvSpPr txBox="1"/>
              <p:nvPr/>
            </p:nvSpPr>
            <p:spPr>
              <a:xfrm>
                <a:off x="-381001" y="3201019"/>
                <a:ext cx="3373980" cy="1107076"/>
              </a:xfrm>
              <a:prstGeom prst="rect">
                <a:avLst/>
              </a:prstGeom>
              <a:grpFill/>
              <a:ln>
                <a:solidFill>
                  <a:schemeClr val="bg1"/>
                </a:solidFill>
              </a:ln>
            </p:spPr>
            <p:txBody>
              <a:bodyPr wrap="square" rtlCol="0">
                <a:spAutoFit/>
              </a:bodyPr>
              <a:lstStyle/>
              <a:p>
                <a:pPr marL="285750" indent="-285750">
                  <a:buFont typeface="Wingdings" pitchFamily="2" charset="2"/>
                  <a:buChar char="Ø"/>
                </a:pPr>
                <a:r>
                  <a:rPr lang="en-US" sz="4000" dirty="0" smtClean="0"/>
                  <a:t>4: </a:t>
                </a:r>
                <a:r>
                  <a:rPr lang="en-US" sz="3200" b="1" dirty="0" smtClean="0"/>
                  <a:t>Experimental validation of GT resonance energy</a:t>
                </a:r>
                <a:endParaRPr lang="en-US" sz="3200" b="1" dirty="0"/>
              </a:p>
            </p:txBody>
          </p:sp>
          <p:sp>
            <p:nvSpPr>
              <p:cNvPr id="50" name="Notched Right Arrow 49"/>
              <p:cNvSpPr/>
              <p:nvPr/>
            </p:nvSpPr>
            <p:spPr>
              <a:xfrm rot="5400000">
                <a:off x="-1299088" y="3581116"/>
                <a:ext cx="838197" cy="381000"/>
              </a:xfrm>
              <a:prstGeom prst="notchedRightArrow">
                <a:avLst/>
              </a:prstGeom>
              <a:grp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175786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nodeType="withEffect">
                                  <p:stCondLst>
                                    <p:cond delay="0"/>
                                  </p:stCondLst>
                                  <p:childTnLst>
                                    <p:set>
                                      <p:cBhvr>
                                        <p:cTn id="12" dur="1" fill="hold">
                                          <p:stCondLst>
                                            <p:cond delay="0"/>
                                          </p:stCondLst>
                                        </p:cTn>
                                        <p:tgtEl>
                                          <p:spTgt spid="26638"/>
                                        </p:tgtEl>
                                        <p:attrNameLst>
                                          <p:attrName>style.visibility</p:attrName>
                                        </p:attrNameLst>
                                      </p:cBhvr>
                                      <p:to>
                                        <p:strVal val="visible"/>
                                      </p:to>
                                    </p:set>
                                    <p:animEffect transition="in" filter="fade">
                                      <p:cBhvr>
                                        <p:cTn id="13" dur="500"/>
                                        <p:tgtEl>
                                          <p:spTgt spid="266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500"/>
                                        <p:tgtEl>
                                          <p:spTgt spid="101"/>
                                        </p:tgtEl>
                                      </p:cBhvr>
                                    </p:animEffect>
                                  </p:childTnLst>
                                </p:cTn>
                              </p:par>
                              <p:par>
                                <p:cTn id="17" presetID="10"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par>
                                <p:cTn id="20" presetID="10" presetClass="entr" presetSubtype="0"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nodeType="withEffect">
                                  <p:stCondLst>
                                    <p:cond delay="0"/>
                                  </p:stCondLst>
                                  <p:childTnLst>
                                    <p:set>
                                      <p:cBhvr>
                                        <p:cTn id="29" dur="1" fill="hold">
                                          <p:stCondLst>
                                            <p:cond delay="0"/>
                                          </p:stCondLst>
                                        </p:cTn>
                                        <p:tgtEl>
                                          <p:spTgt spid="26639"/>
                                        </p:tgtEl>
                                        <p:attrNameLst>
                                          <p:attrName>style.visibility</p:attrName>
                                        </p:attrNameLst>
                                      </p:cBhvr>
                                      <p:to>
                                        <p:strVal val="visible"/>
                                      </p:to>
                                    </p:set>
                                    <p:animEffect transition="in" filter="fade">
                                      <p:cBhvr>
                                        <p:cTn id="30" dur="500"/>
                                        <p:tgtEl>
                                          <p:spTgt spid="266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642"/>
                                        </p:tgtEl>
                                        <p:attrNameLst>
                                          <p:attrName>style.visibility</p:attrName>
                                        </p:attrNameLst>
                                      </p:cBhvr>
                                      <p:to>
                                        <p:strVal val="visible"/>
                                      </p:to>
                                    </p:set>
                                    <p:animEffect transition="in" filter="fade">
                                      <p:cBhvr>
                                        <p:cTn id="33" dur="500"/>
                                        <p:tgtEl>
                                          <p:spTgt spid="266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2"/>
                                        </p:tgtEl>
                                        <p:attrNameLst>
                                          <p:attrName>style.visibility</p:attrName>
                                        </p:attrNameLst>
                                      </p:cBhvr>
                                      <p:to>
                                        <p:strVal val="visible"/>
                                      </p:to>
                                    </p:set>
                                    <p:animEffect transition="in" filter="fade">
                                      <p:cBhvr>
                                        <p:cTn id="36" dur="500"/>
                                        <p:tgtEl>
                                          <p:spTgt spid="102"/>
                                        </p:tgtEl>
                                      </p:cBhvr>
                                    </p:animEffect>
                                  </p:childTnLst>
                                </p:cTn>
                              </p:par>
                              <p:par>
                                <p:cTn id="37" presetID="10" presetClass="entr" presetSubtype="0" fill="hold"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500"/>
                                        <p:tgtEl>
                                          <p:spTgt spid="65"/>
                                        </p:tgtEl>
                                      </p:cBhvr>
                                    </p:animEffect>
                                  </p:childTnLst>
                                </p:cTn>
                              </p:par>
                              <p:par>
                                <p:cTn id="40" presetID="10" presetClass="entr" presetSubtype="0" fill="hold"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6645"/>
                                        </p:tgtEl>
                                        <p:attrNameLst>
                                          <p:attrName>style.visibility</p:attrName>
                                        </p:attrNameLst>
                                      </p:cBhvr>
                                      <p:to>
                                        <p:strVal val="visible"/>
                                      </p:to>
                                    </p:set>
                                    <p:animEffect transition="in" filter="randombar(horizontal)">
                                      <p:cBhvr>
                                        <p:cTn id="47" dur="500"/>
                                        <p:tgtEl>
                                          <p:spTgt spid="26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26642" grpId="0" animBg="1"/>
      <p:bldP spid="101" grpId="0"/>
      <p:bldP spid="102"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121" name="Group 1"/>
          <p:cNvGrpSpPr>
            <a:grpSpLocks/>
          </p:cNvGrpSpPr>
          <p:nvPr/>
        </p:nvGrpSpPr>
        <p:grpSpPr bwMode="auto">
          <a:xfrm>
            <a:off x="1739520" y="2040695"/>
            <a:ext cx="4644000" cy="3861046"/>
            <a:chOff x="1208" y="1417"/>
            <a:chExt cx="3225" cy="2681"/>
          </a:xfrm>
        </p:grpSpPr>
        <p:sp>
          <p:nvSpPr>
            <p:cNvPr id="5122" name="AutoShape 2"/>
            <p:cNvSpPr>
              <a:spLocks noChangeArrowheads="1"/>
            </p:cNvSpPr>
            <p:nvPr/>
          </p:nvSpPr>
          <p:spPr bwMode="auto">
            <a:xfrm>
              <a:off x="3475" y="1900"/>
              <a:ext cx="932" cy="1138"/>
            </a:xfrm>
            <a:prstGeom prst="roundRect">
              <a:avLst>
                <a:gd name="adj" fmla="val 106"/>
              </a:avLst>
            </a:prstGeom>
            <a:gradFill rotWithShape="0">
              <a:gsLst>
                <a:gs pos="0">
                  <a:srgbClr val="000000"/>
                </a:gs>
                <a:gs pos="100000">
                  <a:srgbClr val="FFFFFF"/>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3" name="AutoShape 3"/>
            <p:cNvSpPr>
              <a:spLocks noChangeArrowheads="1"/>
            </p:cNvSpPr>
            <p:nvPr/>
          </p:nvSpPr>
          <p:spPr bwMode="auto">
            <a:xfrm rot="10800000">
              <a:off x="3487" y="2815"/>
              <a:ext cx="931" cy="27"/>
            </a:xfrm>
            <a:prstGeom prst="roundRect">
              <a:avLst>
                <a:gd name="adj" fmla="val 3569"/>
              </a:avLst>
            </a:prstGeom>
            <a:gradFill rotWithShape="0">
              <a:gsLst>
                <a:gs pos="0">
                  <a:srgbClr val="8C8C8C"/>
                </a:gs>
                <a:gs pos="50000">
                  <a:srgbClr val="000000"/>
                </a:gs>
                <a:gs pos="100000">
                  <a:srgbClr val="8C8C8C"/>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4" name="Line 4"/>
            <p:cNvSpPr>
              <a:spLocks noChangeShapeType="1"/>
            </p:cNvSpPr>
            <p:nvPr/>
          </p:nvSpPr>
          <p:spPr bwMode="auto">
            <a:xfrm>
              <a:off x="3487" y="3363"/>
              <a:ext cx="931" cy="7"/>
            </a:xfrm>
            <a:prstGeom prst="line">
              <a:avLst/>
            </a:prstGeom>
            <a:noFill/>
            <a:ln w="18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5" name="Line 5"/>
            <p:cNvSpPr>
              <a:spLocks noChangeShapeType="1"/>
            </p:cNvSpPr>
            <p:nvPr/>
          </p:nvSpPr>
          <p:spPr bwMode="auto">
            <a:xfrm>
              <a:off x="3487" y="3179"/>
              <a:ext cx="931" cy="7"/>
            </a:xfrm>
            <a:prstGeom prst="line">
              <a:avLst/>
            </a:prstGeom>
            <a:noFill/>
            <a:ln w="18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6" name="Line 6"/>
            <p:cNvSpPr>
              <a:spLocks noChangeShapeType="1"/>
            </p:cNvSpPr>
            <p:nvPr/>
          </p:nvSpPr>
          <p:spPr bwMode="auto">
            <a:xfrm>
              <a:off x="3487" y="3131"/>
              <a:ext cx="931" cy="7"/>
            </a:xfrm>
            <a:prstGeom prst="line">
              <a:avLst/>
            </a:prstGeom>
            <a:noFill/>
            <a:ln w="18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7" name="Line 7"/>
            <p:cNvSpPr>
              <a:spLocks noChangeShapeType="1"/>
            </p:cNvSpPr>
            <p:nvPr/>
          </p:nvSpPr>
          <p:spPr bwMode="auto">
            <a:xfrm>
              <a:off x="3487" y="2975"/>
              <a:ext cx="931" cy="7"/>
            </a:xfrm>
            <a:prstGeom prst="line">
              <a:avLst/>
            </a:prstGeom>
            <a:noFill/>
            <a:ln w="18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8" name="Line 8"/>
            <p:cNvSpPr>
              <a:spLocks noChangeShapeType="1"/>
            </p:cNvSpPr>
            <p:nvPr/>
          </p:nvSpPr>
          <p:spPr bwMode="auto">
            <a:xfrm>
              <a:off x="3487" y="3451"/>
              <a:ext cx="931" cy="7"/>
            </a:xfrm>
            <a:prstGeom prst="line">
              <a:avLst/>
            </a:prstGeom>
            <a:noFill/>
            <a:ln w="18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9" name="Line 9"/>
            <p:cNvSpPr>
              <a:spLocks noChangeShapeType="1"/>
            </p:cNvSpPr>
            <p:nvPr/>
          </p:nvSpPr>
          <p:spPr bwMode="auto">
            <a:xfrm>
              <a:off x="3487" y="3063"/>
              <a:ext cx="931" cy="7"/>
            </a:xfrm>
            <a:prstGeom prst="line">
              <a:avLst/>
            </a:prstGeom>
            <a:noFill/>
            <a:ln w="18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0" name="Line 10"/>
            <p:cNvSpPr>
              <a:spLocks noChangeShapeType="1"/>
            </p:cNvSpPr>
            <p:nvPr/>
          </p:nvSpPr>
          <p:spPr bwMode="auto">
            <a:xfrm>
              <a:off x="3487" y="2919"/>
              <a:ext cx="931" cy="7"/>
            </a:xfrm>
            <a:prstGeom prst="line">
              <a:avLst/>
            </a:prstGeom>
            <a:noFill/>
            <a:ln w="18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1" name="Line 11"/>
            <p:cNvSpPr>
              <a:spLocks noChangeShapeType="1"/>
            </p:cNvSpPr>
            <p:nvPr/>
          </p:nvSpPr>
          <p:spPr bwMode="auto">
            <a:xfrm>
              <a:off x="3502" y="3275"/>
              <a:ext cx="931" cy="7"/>
            </a:xfrm>
            <a:prstGeom prst="line">
              <a:avLst/>
            </a:prstGeom>
            <a:noFill/>
            <a:ln w="18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2" name="Line 12"/>
            <p:cNvSpPr>
              <a:spLocks noChangeShapeType="1"/>
            </p:cNvSpPr>
            <p:nvPr/>
          </p:nvSpPr>
          <p:spPr bwMode="auto">
            <a:xfrm>
              <a:off x="3818" y="2479"/>
              <a:ext cx="0" cy="1603"/>
            </a:xfrm>
            <a:prstGeom prst="line">
              <a:avLst/>
            </a:prstGeom>
            <a:noFill/>
            <a:ln w="18360">
              <a:solidFill>
                <a:srgbClr val="C00000"/>
              </a:solidFill>
              <a:bevel/>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3" name="Line 13"/>
            <p:cNvSpPr>
              <a:spLocks noChangeShapeType="1"/>
            </p:cNvSpPr>
            <p:nvPr/>
          </p:nvSpPr>
          <p:spPr bwMode="auto">
            <a:xfrm>
              <a:off x="3710" y="2214"/>
              <a:ext cx="0" cy="1603"/>
            </a:xfrm>
            <a:prstGeom prst="line">
              <a:avLst/>
            </a:prstGeom>
            <a:noFill/>
            <a:ln w="18360">
              <a:solidFill>
                <a:srgbClr val="C00000"/>
              </a:solidFill>
              <a:bevel/>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4" name="Line 14"/>
            <p:cNvSpPr>
              <a:spLocks noChangeShapeType="1"/>
            </p:cNvSpPr>
            <p:nvPr/>
          </p:nvSpPr>
          <p:spPr bwMode="auto">
            <a:xfrm>
              <a:off x="3978" y="1999"/>
              <a:ext cx="0" cy="1603"/>
            </a:xfrm>
            <a:prstGeom prst="line">
              <a:avLst/>
            </a:prstGeom>
            <a:noFill/>
            <a:ln w="18360">
              <a:solidFill>
                <a:srgbClr val="C00000"/>
              </a:solidFill>
              <a:bevel/>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5" name="Line 15"/>
            <p:cNvSpPr>
              <a:spLocks noChangeShapeType="1"/>
            </p:cNvSpPr>
            <p:nvPr/>
          </p:nvSpPr>
          <p:spPr bwMode="auto">
            <a:xfrm>
              <a:off x="4210" y="2195"/>
              <a:ext cx="0" cy="1603"/>
            </a:xfrm>
            <a:prstGeom prst="line">
              <a:avLst/>
            </a:prstGeom>
            <a:noFill/>
            <a:ln w="18360">
              <a:solidFill>
                <a:srgbClr val="C00000"/>
              </a:solidFill>
              <a:bevel/>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6" name="Line 16"/>
            <p:cNvSpPr>
              <a:spLocks noChangeShapeType="1"/>
            </p:cNvSpPr>
            <p:nvPr/>
          </p:nvSpPr>
          <p:spPr bwMode="auto">
            <a:xfrm flipH="1">
              <a:off x="4113" y="3195"/>
              <a:ext cx="5" cy="623"/>
            </a:xfrm>
            <a:prstGeom prst="line">
              <a:avLst/>
            </a:prstGeom>
            <a:noFill/>
            <a:ln w="18360">
              <a:solidFill>
                <a:srgbClr val="C00000"/>
              </a:solidFill>
              <a:bevel/>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7" name="Line 17"/>
            <p:cNvSpPr>
              <a:spLocks noChangeShapeType="1"/>
            </p:cNvSpPr>
            <p:nvPr/>
          </p:nvSpPr>
          <p:spPr bwMode="auto">
            <a:xfrm flipH="1">
              <a:off x="3637" y="2987"/>
              <a:ext cx="5" cy="623"/>
            </a:xfrm>
            <a:prstGeom prst="line">
              <a:avLst/>
            </a:prstGeom>
            <a:noFill/>
            <a:ln w="18360">
              <a:solidFill>
                <a:srgbClr val="C00000"/>
              </a:solidFill>
              <a:bevel/>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8" name="Line 18"/>
            <p:cNvSpPr>
              <a:spLocks noChangeShapeType="1"/>
            </p:cNvSpPr>
            <p:nvPr/>
          </p:nvSpPr>
          <p:spPr bwMode="auto">
            <a:xfrm flipH="1">
              <a:off x="4285" y="3467"/>
              <a:ext cx="5" cy="623"/>
            </a:xfrm>
            <a:prstGeom prst="line">
              <a:avLst/>
            </a:prstGeom>
            <a:noFill/>
            <a:ln w="18360">
              <a:solidFill>
                <a:srgbClr val="FFFF00"/>
              </a:solidFill>
              <a:bevel/>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9" name="Line 19"/>
            <p:cNvSpPr>
              <a:spLocks noChangeShapeType="1"/>
            </p:cNvSpPr>
            <p:nvPr/>
          </p:nvSpPr>
          <p:spPr bwMode="auto">
            <a:xfrm>
              <a:off x="1208" y="1610"/>
              <a:ext cx="931" cy="0"/>
            </a:xfrm>
            <a:prstGeom prst="line">
              <a:avLst/>
            </a:prstGeom>
            <a:noFill/>
            <a:ln w="3672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0" name="Line 20"/>
            <p:cNvSpPr>
              <a:spLocks noChangeShapeType="1"/>
            </p:cNvSpPr>
            <p:nvPr/>
          </p:nvSpPr>
          <p:spPr bwMode="auto">
            <a:xfrm>
              <a:off x="2141" y="1584"/>
              <a:ext cx="1357" cy="1829"/>
            </a:xfrm>
            <a:prstGeom prst="line">
              <a:avLst/>
            </a:prstGeom>
            <a:noFill/>
            <a:ln w="18360">
              <a:solidFill>
                <a:srgbClr val="00008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1" name="Line 21"/>
            <p:cNvSpPr>
              <a:spLocks noChangeShapeType="1"/>
            </p:cNvSpPr>
            <p:nvPr/>
          </p:nvSpPr>
          <p:spPr bwMode="auto">
            <a:xfrm>
              <a:off x="2160" y="1602"/>
              <a:ext cx="1320" cy="1601"/>
            </a:xfrm>
            <a:prstGeom prst="line">
              <a:avLst/>
            </a:prstGeom>
            <a:noFill/>
            <a:ln w="18360">
              <a:solidFill>
                <a:srgbClr val="00008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42" name="Group 22"/>
            <p:cNvGrpSpPr>
              <a:grpSpLocks/>
            </p:cNvGrpSpPr>
            <p:nvPr/>
          </p:nvGrpSpPr>
          <p:grpSpPr bwMode="auto">
            <a:xfrm>
              <a:off x="2160" y="1417"/>
              <a:ext cx="1330" cy="2578"/>
              <a:chOff x="2160" y="1417"/>
              <a:chExt cx="1330" cy="2578"/>
            </a:xfrm>
          </p:grpSpPr>
          <p:sp>
            <p:nvSpPr>
              <p:cNvPr id="5143" name="Line 23"/>
              <p:cNvSpPr>
                <a:spLocks noChangeShapeType="1"/>
              </p:cNvSpPr>
              <p:nvPr/>
            </p:nvSpPr>
            <p:spPr bwMode="auto">
              <a:xfrm>
                <a:off x="2160" y="1602"/>
                <a:ext cx="1330" cy="2210"/>
              </a:xfrm>
              <a:prstGeom prst="line">
                <a:avLst/>
              </a:prstGeom>
              <a:noFill/>
              <a:ln w="18360">
                <a:solidFill>
                  <a:srgbClr val="00008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4" name="Text Box 24"/>
              <p:cNvSpPr txBox="1">
                <a:spLocks noChangeArrowheads="1"/>
              </p:cNvSpPr>
              <p:nvPr/>
            </p:nvSpPr>
            <p:spPr bwMode="auto">
              <a:xfrm rot="3540000">
                <a:off x="1538" y="2566"/>
                <a:ext cx="257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0" tIns="69876" rIns="99000" bIns="54000" anchor="ctr" anchorCtr="1">
                <a:spAutoFit/>
              </a:bodyPr>
              <a:lstStyle/>
              <a:p>
                <a:pPr algn="ctr"/>
                <a:r>
                  <a:rPr lang="en-US">
                    <a:solidFill>
                      <a:srgbClr val="000000"/>
                    </a:solidFill>
                    <a:ea typeface="Droid Sans Fallback" charset="0"/>
                    <a:cs typeface="Droid Sans Fallback" charset="0"/>
                  </a:rPr>
                  <a:t>`</a:t>
                </a:r>
              </a:p>
            </p:txBody>
          </p:sp>
        </p:grpSp>
        <p:sp>
          <p:nvSpPr>
            <p:cNvPr id="5145" name="Freeform 25"/>
            <p:cNvSpPr>
              <a:spLocks noChangeArrowheads="1"/>
            </p:cNvSpPr>
            <p:nvPr/>
          </p:nvSpPr>
          <p:spPr bwMode="auto">
            <a:xfrm>
              <a:off x="2160" y="1611"/>
              <a:ext cx="1321" cy="1227"/>
            </a:xfrm>
            <a:custGeom>
              <a:avLst/>
              <a:gdLst>
                <a:gd name="T0" fmla="*/ 0 w 5828"/>
                <a:gd name="T1" fmla="*/ 0 h 5413"/>
                <a:gd name="T2" fmla="*/ 5827 w 5828"/>
                <a:gd name="T3" fmla="*/ 5412 h 5413"/>
                <a:gd name="T4" fmla="*/ 5815 w 5828"/>
                <a:gd name="T5" fmla="*/ 1269 h 5413"/>
                <a:gd name="T6" fmla="*/ 0 w 5828"/>
                <a:gd name="T7" fmla="*/ 0 h 5413"/>
              </a:gdLst>
              <a:ahLst/>
              <a:cxnLst>
                <a:cxn ang="0">
                  <a:pos x="T0" y="T1"/>
                </a:cxn>
                <a:cxn ang="0">
                  <a:pos x="T2" y="T3"/>
                </a:cxn>
                <a:cxn ang="0">
                  <a:pos x="T4" y="T5"/>
                </a:cxn>
                <a:cxn ang="0">
                  <a:pos x="T6" y="T7"/>
                </a:cxn>
              </a:cxnLst>
              <a:rect l="0" t="0" r="r" b="b"/>
              <a:pathLst>
                <a:path w="5828" h="5413">
                  <a:moveTo>
                    <a:pt x="0" y="0"/>
                  </a:moveTo>
                  <a:lnTo>
                    <a:pt x="5827" y="5412"/>
                  </a:lnTo>
                  <a:lnTo>
                    <a:pt x="5815" y="1269"/>
                  </a:lnTo>
                  <a:lnTo>
                    <a:pt x="0" y="0"/>
                  </a:lnTo>
                </a:path>
              </a:pathLst>
            </a:custGeom>
            <a:gradFill rotWithShape="0">
              <a:gsLst>
                <a:gs pos="0">
                  <a:srgbClr val="B8B8B8"/>
                </a:gs>
                <a:gs pos="50000">
                  <a:srgbClr val="9999CC"/>
                </a:gs>
                <a:gs pos="100000">
                  <a:srgbClr val="B8B8B8"/>
                </a:gs>
              </a:gsLst>
              <a:lin ang="171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46" name="Line 26"/>
            <p:cNvSpPr>
              <a:spLocks noChangeShapeType="1"/>
            </p:cNvSpPr>
            <p:nvPr/>
          </p:nvSpPr>
          <p:spPr bwMode="auto">
            <a:xfrm>
              <a:off x="2160" y="1630"/>
              <a:ext cx="1319" cy="1819"/>
            </a:xfrm>
            <a:prstGeom prst="line">
              <a:avLst/>
            </a:prstGeom>
            <a:noFill/>
            <a:ln w="18360">
              <a:solidFill>
                <a:srgbClr val="00008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7" name="Line 27"/>
            <p:cNvSpPr>
              <a:spLocks noChangeShapeType="1"/>
            </p:cNvSpPr>
            <p:nvPr/>
          </p:nvSpPr>
          <p:spPr bwMode="auto">
            <a:xfrm>
              <a:off x="2150" y="1611"/>
              <a:ext cx="1334" cy="1124"/>
            </a:xfrm>
            <a:prstGeom prst="line">
              <a:avLst/>
            </a:prstGeom>
            <a:noFill/>
            <a:ln w="18360">
              <a:solidFill>
                <a:srgbClr val="00008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8" name="Line 28"/>
            <p:cNvSpPr>
              <a:spLocks noChangeShapeType="1"/>
            </p:cNvSpPr>
            <p:nvPr/>
          </p:nvSpPr>
          <p:spPr bwMode="auto">
            <a:xfrm>
              <a:off x="2150" y="1630"/>
              <a:ext cx="1340" cy="1432"/>
            </a:xfrm>
            <a:prstGeom prst="line">
              <a:avLst/>
            </a:prstGeom>
            <a:noFill/>
            <a:ln w="18360">
              <a:solidFill>
                <a:srgbClr val="00008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9" name="AutoShape 29"/>
            <p:cNvSpPr>
              <a:spLocks noChangeArrowheads="1"/>
            </p:cNvSpPr>
            <p:nvPr/>
          </p:nvSpPr>
          <p:spPr bwMode="auto">
            <a:xfrm>
              <a:off x="2841" y="1871"/>
              <a:ext cx="426" cy="115"/>
            </a:xfrm>
            <a:prstGeom prst="roundRect">
              <a:avLst>
                <a:gd name="adj" fmla="val 861"/>
              </a:avLst>
            </a:prstGeom>
            <a:solidFill>
              <a:srgbClr val="CCCC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3" rIns="90000" bIns="45000" anchor="ctr" anchorCtr="1"/>
            <a:lstStyle/>
            <a:p>
              <a:pPr algn="ctr"/>
              <a:r>
                <a:rPr lang="en-US" sz="1100">
                  <a:solidFill>
                    <a:srgbClr val="000000"/>
                  </a:solidFill>
                  <a:ea typeface="Droid Sans Fallback" charset="0"/>
                  <a:cs typeface="Droid Sans Fallback" charset="0"/>
                </a:rPr>
                <a:t> </a:t>
              </a:r>
              <a:r>
                <a:rPr lang="en-US" sz="1500" b="1" i="1">
                  <a:solidFill>
                    <a:srgbClr val="000080"/>
                  </a:solidFill>
                  <a:latin typeface="Trebuchet MS" pitchFamily="32" charset="0"/>
                  <a:ea typeface="Droid Sans Fallback" charset="0"/>
                  <a:cs typeface="Droid Sans Fallback" charset="0"/>
                </a:rPr>
                <a:t>betas</a:t>
              </a:r>
            </a:p>
          </p:txBody>
        </p:sp>
        <p:sp>
          <p:nvSpPr>
            <p:cNvPr id="5150" name="AutoShape 30"/>
            <p:cNvSpPr>
              <a:spLocks noChangeArrowheads="1"/>
            </p:cNvSpPr>
            <p:nvPr/>
          </p:nvSpPr>
          <p:spPr bwMode="auto">
            <a:xfrm>
              <a:off x="3545" y="2450"/>
              <a:ext cx="788" cy="141"/>
            </a:xfrm>
            <a:prstGeom prst="roundRect">
              <a:avLst>
                <a:gd name="adj" fmla="val 704"/>
              </a:avLst>
            </a:prstGeom>
            <a:solidFill>
              <a:srgbClr val="CCCCFF"/>
            </a:solidFill>
            <a:ln w="95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1048" rIns="90000" bIns="45000" anchor="ctr" anchorCtr="1"/>
            <a:lstStyle/>
            <a:p>
              <a:pPr algn="ctr">
                <a:lnSpc>
                  <a:spcPct val="97000"/>
                </a:lnSpc>
                <a:tabLst>
                  <a:tab pos="656650" algn="l"/>
                </a:tabLst>
              </a:pPr>
              <a:r>
                <a:rPr lang="en-US" sz="1500" b="1" i="1" dirty="0">
                  <a:solidFill>
                    <a:srgbClr val="C00000"/>
                  </a:solidFill>
                  <a:latin typeface="Trebuchet MS" pitchFamily="32" charset="0"/>
                  <a:ea typeface="Droid Sans Fallback" charset="0"/>
                  <a:cs typeface="Droid Sans Fallback" charset="0"/>
                </a:rPr>
                <a:t>gammas</a:t>
              </a:r>
            </a:p>
          </p:txBody>
        </p:sp>
        <p:sp>
          <p:nvSpPr>
            <p:cNvPr id="5151" name="Line 31"/>
            <p:cNvSpPr>
              <a:spLocks noChangeShapeType="1"/>
            </p:cNvSpPr>
            <p:nvPr/>
          </p:nvSpPr>
          <p:spPr bwMode="auto">
            <a:xfrm>
              <a:off x="3487" y="3611"/>
              <a:ext cx="931" cy="7"/>
            </a:xfrm>
            <a:prstGeom prst="line">
              <a:avLst/>
            </a:prstGeom>
            <a:noFill/>
            <a:ln w="18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52" name="Line 32"/>
            <p:cNvSpPr>
              <a:spLocks noChangeShapeType="1"/>
            </p:cNvSpPr>
            <p:nvPr/>
          </p:nvSpPr>
          <p:spPr bwMode="auto">
            <a:xfrm>
              <a:off x="3487" y="4091"/>
              <a:ext cx="931" cy="7"/>
            </a:xfrm>
            <a:prstGeom prst="line">
              <a:avLst/>
            </a:prstGeom>
            <a:noFill/>
            <a:ln w="3672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53" name="Line 33"/>
            <p:cNvSpPr>
              <a:spLocks noChangeShapeType="1"/>
            </p:cNvSpPr>
            <p:nvPr/>
          </p:nvSpPr>
          <p:spPr bwMode="auto">
            <a:xfrm>
              <a:off x="3487" y="3815"/>
              <a:ext cx="931" cy="7"/>
            </a:xfrm>
            <a:prstGeom prst="line">
              <a:avLst/>
            </a:prstGeom>
            <a:noFill/>
            <a:ln w="18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54" name="Line 34"/>
            <p:cNvSpPr>
              <a:spLocks noChangeShapeType="1"/>
            </p:cNvSpPr>
            <p:nvPr/>
          </p:nvSpPr>
          <p:spPr bwMode="auto">
            <a:xfrm>
              <a:off x="3487" y="3451"/>
              <a:ext cx="931" cy="7"/>
            </a:xfrm>
            <a:prstGeom prst="line">
              <a:avLst/>
            </a:prstGeom>
            <a:noFill/>
            <a:ln w="18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55" name="Line 35"/>
            <p:cNvSpPr>
              <a:spLocks noChangeShapeType="1"/>
            </p:cNvSpPr>
            <p:nvPr/>
          </p:nvSpPr>
          <p:spPr bwMode="auto">
            <a:xfrm>
              <a:off x="3910" y="3818"/>
              <a:ext cx="0" cy="263"/>
            </a:xfrm>
            <a:prstGeom prst="line">
              <a:avLst/>
            </a:prstGeom>
            <a:noFill/>
            <a:ln w="18360">
              <a:solidFill>
                <a:srgbClr val="C00000"/>
              </a:solidFill>
              <a:bevel/>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56" name="Line 36"/>
            <p:cNvSpPr>
              <a:spLocks noChangeShapeType="1"/>
            </p:cNvSpPr>
            <p:nvPr/>
          </p:nvSpPr>
          <p:spPr bwMode="auto">
            <a:xfrm>
              <a:off x="4042" y="3830"/>
              <a:ext cx="0" cy="263"/>
            </a:xfrm>
            <a:prstGeom prst="line">
              <a:avLst/>
            </a:prstGeom>
            <a:noFill/>
            <a:ln w="18360">
              <a:solidFill>
                <a:srgbClr val="C00000"/>
              </a:solidFill>
              <a:bevel/>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57" name="Line 37"/>
            <p:cNvSpPr>
              <a:spLocks noChangeShapeType="1"/>
            </p:cNvSpPr>
            <p:nvPr/>
          </p:nvSpPr>
          <p:spPr bwMode="auto">
            <a:xfrm flipH="1">
              <a:off x="4285" y="3467"/>
              <a:ext cx="5" cy="623"/>
            </a:xfrm>
            <a:prstGeom prst="line">
              <a:avLst/>
            </a:prstGeom>
            <a:noFill/>
            <a:ln w="18360">
              <a:solidFill>
                <a:srgbClr val="C00000"/>
              </a:solidFill>
              <a:bevel/>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58" name="Line 38"/>
            <p:cNvSpPr>
              <a:spLocks noChangeShapeType="1"/>
            </p:cNvSpPr>
            <p:nvPr/>
          </p:nvSpPr>
          <p:spPr bwMode="auto">
            <a:xfrm>
              <a:off x="3487" y="4091"/>
              <a:ext cx="931" cy="7"/>
            </a:xfrm>
            <a:prstGeom prst="line">
              <a:avLst/>
            </a:prstGeom>
            <a:noFill/>
            <a:ln w="3672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159" name="Rectangle 39"/>
          <p:cNvSpPr>
            <a:spLocks noGrp="1" noChangeArrowheads="1"/>
          </p:cNvSpPr>
          <p:nvPr>
            <p:ph type="title"/>
          </p:nvPr>
        </p:nvSpPr>
        <p:spPr>
          <a:xfrm>
            <a:off x="545761" y="61927"/>
            <a:ext cx="8228160" cy="1235650"/>
          </a:xfrm>
          <a:ln/>
        </p:spPr>
        <p:txBody>
          <a:bodyPr tIns="35202">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400" dirty="0" smtClean="0"/>
              <a:t>Beta </a:t>
            </a:r>
            <a:r>
              <a:rPr lang="en-US" sz="4400" dirty="0"/>
              <a:t>decay as a tool to study nuclear properties</a:t>
            </a:r>
          </a:p>
        </p:txBody>
      </p:sp>
      <p:sp>
        <p:nvSpPr>
          <p:cNvPr id="5160" name="AutoShape 40"/>
          <p:cNvSpPr>
            <a:spLocks noChangeArrowheads="1"/>
          </p:cNvSpPr>
          <p:nvPr/>
        </p:nvSpPr>
        <p:spPr bwMode="auto">
          <a:xfrm>
            <a:off x="2266560" y="4692013"/>
            <a:ext cx="1039680" cy="1052751"/>
          </a:xfrm>
          <a:prstGeom prst="roundRect">
            <a:avLst>
              <a:gd name="adj" fmla="val 134"/>
            </a:avLst>
          </a:prstGeom>
          <a:solidFill>
            <a:srgbClr val="99CCFF"/>
          </a:solidFill>
          <a:ln w="9525">
            <a:solidFill>
              <a:srgbClr val="000000"/>
            </a:solidFill>
            <a:round/>
            <a:headEnd/>
            <a:tailEnd/>
          </a:ln>
          <a:effectLst>
            <a:outerShdw dist="152735" dir="2700000" algn="ctr" rotWithShape="0">
              <a:srgbClr val="808080"/>
            </a:outerShdw>
          </a:effectLst>
        </p:spPr>
        <p:txBody>
          <a:bodyPr wrap="none" lIns="82945" tIns="41473" rIns="82945" bIns="41473" anchor="ctr"/>
          <a:lstStyle/>
          <a:p>
            <a:endParaRPr lang="en-US"/>
          </a:p>
        </p:txBody>
      </p:sp>
      <p:sp>
        <p:nvSpPr>
          <p:cNvPr id="5161" name="AutoShape 41"/>
          <p:cNvSpPr>
            <a:spLocks noChangeArrowheads="1"/>
          </p:cNvSpPr>
          <p:nvPr/>
        </p:nvSpPr>
        <p:spPr bwMode="auto">
          <a:xfrm>
            <a:off x="1033920" y="3444842"/>
            <a:ext cx="1039680" cy="1052751"/>
          </a:xfrm>
          <a:prstGeom prst="roundRect">
            <a:avLst>
              <a:gd name="adj" fmla="val 134"/>
            </a:avLst>
          </a:prstGeom>
          <a:solidFill>
            <a:srgbClr val="99CCFF"/>
          </a:solidFill>
          <a:ln w="9525">
            <a:solidFill>
              <a:srgbClr val="000000"/>
            </a:solidFill>
            <a:round/>
            <a:headEnd/>
            <a:tailEnd/>
          </a:ln>
          <a:effectLst>
            <a:outerShdw dist="152735" dir="2700000" algn="ctr" rotWithShape="0">
              <a:srgbClr val="808080"/>
            </a:outerShdw>
          </a:effectLst>
        </p:spPr>
        <p:txBody>
          <a:bodyPr wrap="none" lIns="82945" tIns="41473" rIns="82945" bIns="41473" anchor="ctr"/>
          <a:lstStyle/>
          <a:p>
            <a:endParaRPr lang="en-US"/>
          </a:p>
        </p:txBody>
      </p:sp>
      <p:sp>
        <p:nvSpPr>
          <p:cNvPr id="5162" name="Line 42"/>
          <p:cNvSpPr>
            <a:spLocks noChangeShapeType="1"/>
          </p:cNvSpPr>
          <p:nvPr/>
        </p:nvSpPr>
        <p:spPr bwMode="auto">
          <a:xfrm>
            <a:off x="1666081" y="4133234"/>
            <a:ext cx="1067040" cy="985063"/>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5163" name="Text Box 43"/>
          <p:cNvSpPr txBox="1">
            <a:spLocks noChangeArrowheads="1"/>
          </p:cNvSpPr>
          <p:nvPr/>
        </p:nvSpPr>
        <p:spPr bwMode="auto">
          <a:xfrm>
            <a:off x="1847520" y="2454018"/>
            <a:ext cx="758880" cy="495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66421" rIns="81639" bIns="40820"/>
          <a:lstStyle>
            <a:lvl1pPr>
              <a:tabLst>
                <a:tab pos="723900" algn="l"/>
              </a:tabLst>
              <a:defRPr>
                <a:solidFill>
                  <a:srgbClr val="000000"/>
                </a:solidFill>
                <a:latin typeface="Arial" charset="0"/>
                <a:ea typeface="Droid Sans Fallback" charset="0"/>
                <a:cs typeface="Droid Sans Fallback" charset="0"/>
              </a:defRPr>
            </a:lvl1pPr>
            <a:lvl2pPr>
              <a:tabLst>
                <a:tab pos="723900" algn="l"/>
              </a:tabLst>
              <a:defRPr>
                <a:solidFill>
                  <a:srgbClr val="000000"/>
                </a:solidFill>
                <a:latin typeface="Arial" charset="0"/>
                <a:ea typeface="Droid Sans Fallback" charset="0"/>
                <a:cs typeface="Droid Sans Fallback" charset="0"/>
              </a:defRPr>
            </a:lvl2pPr>
            <a:lvl3pPr>
              <a:tabLst>
                <a:tab pos="723900" algn="l"/>
              </a:tabLst>
              <a:defRPr>
                <a:solidFill>
                  <a:srgbClr val="000000"/>
                </a:solidFill>
                <a:latin typeface="Arial" charset="0"/>
                <a:ea typeface="Droid Sans Fallback" charset="0"/>
                <a:cs typeface="Droid Sans Fallback" charset="0"/>
              </a:defRPr>
            </a:lvl3pPr>
            <a:lvl4pPr>
              <a:tabLst>
                <a:tab pos="723900" algn="l"/>
              </a:tabLst>
              <a:defRPr>
                <a:solidFill>
                  <a:srgbClr val="000000"/>
                </a:solidFill>
                <a:latin typeface="Arial" charset="0"/>
                <a:ea typeface="Droid Sans Fallback" charset="0"/>
                <a:cs typeface="Droid Sans Fallback" charset="0"/>
              </a:defRPr>
            </a:lvl4pPr>
            <a:lvl5pPr>
              <a:tabLst>
                <a:tab pos="723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9pPr>
          </a:lstStyle>
          <a:p>
            <a:r>
              <a:rPr lang="en-US" sz="2900" i="1"/>
              <a:t>N,Z</a:t>
            </a:r>
          </a:p>
        </p:txBody>
      </p:sp>
      <p:sp>
        <p:nvSpPr>
          <p:cNvPr id="5164" name="Text Box 44"/>
          <p:cNvSpPr txBox="1">
            <a:spLocks noChangeArrowheads="1"/>
          </p:cNvSpPr>
          <p:nvPr/>
        </p:nvSpPr>
        <p:spPr bwMode="auto">
          <a:xfrm>
            <a:off x="4913280" y="6022712"/>
            <a:ext cx="1509120" cy="495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Lst>
              <a:defRPr>
                <a:solidFill>
                  <a:srgbClr val="000000"/>
                </a:solidFill>
                <a:latin typeface="Arial" charset="0"/>
                <a:ea typeface="Droid Sans Fallback" charset="0"/>
                <a:cs typeface="Droid Sans Fallback" charset="0"/>
              </a:defRPr>
            </a:lvl1pPr>
            <a:lvl2pPr>
              <a:tabLst>
                <a:tab pos="723900" algn="l"/>
                <a:tab pos="1447800" algn="l"/>
              </a:tabLst>
              <a:defRPr>
                <a:solidFill>
                  <a:srgbClr val="000000"/>
                </a:solidFill>
                <a:latin typeface="Arial" charset="0"/>
                <a:ea typeface="Droid Sans Fallback" charset="0"/>
                <a:cs typeface="Droid Sans Fallback" charset="0"/>
              </a:defRPr>
            </a:lvl2pPr>
            <a:lvl3pPr>
              <a:tabLst>
                <a:tab pos="723900" algn="l"/>
                <a:tab pos="1447800" algn="l"/>
              </a:tabLst>
              <a:defRPr>
                <a:solidFill>
                  <a:srgbClr val="000000"/>
                </a:solidFill>
                <a:latin typeface="Arial" charset="0"/>
                <a:ea typeface="Droid Sans Fallback" charset="0"/>
                <a:cs typeface="Droid Sans Fallback" charset="0"/>
              </a:defRPr>
            </a:lvl3pPr>
            <a:lvl4pPr>
              <a:tabLst>
                <a:tab pos="723900" algn="l"/>
                <a:tab pos="1447800" algn="l"/>
              </a:tabLst>
              <a:defRPr>
                <a:solidFill>
                  <a:srgbClr val="000000"/>
                </a:solidFill>
                <a:latin typeface="Arial" charset="0"/>
                <a:ea typeface="Droid Sans Fallback" charset="0"/>
                <a:cs typeface="Droid Sans Fallback" charset="0"/>
              </a:defRPr>
            </a:lvl4pPr>
            <a:lvl5pPr>
              <a:tabLst>
                <a:tab pos="723900" algn="l"/>
                <a:tab pos="14478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9pPr>
          </a:lstStyle>
          <a:p>
            <a:r>
              <a:rPr lang="en-US" sz="2900" i="1"/>
              <a:t>N-1,Z+1</a:t>
            </a:r>
          </a:p>
        </p:txBody>
      </p:sp>
      <p:sp>
        <p:nvSpPr>
          <p:cNvPr id="5165" name="Line 45"/>
          <p:cNvSpPr>
            <a:spLocks noChangeShapeType="1"/>
          </p:cNvSpPr>
          <p:nvPr/>
        </p:nvSpPr>
        <p:spPr bwMode="auto">
          <a:xfrm>
            <a:off x="691200" y="3068962"/>
            <a:ext cx="1440" cy="3115047"/>
          </a:xfrm>
          <a:prstGeom prst="line">
            <a:avLst/>
          </a:prstGeom>
          <a:noFill/>
          <a:ln w="36720">
            <a:solidFill>
              <a:srgbClr val="00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5166" name="Line 46"/>
          <p:cNvSpPr>
            <a:spLocks noChangeShapeType="1"/>
          </p:cNvSpPr>
          <p:nvPr/>
        </p:nvSpPr>
        <p:spPr bwMode="auto">
          <a:xfrm flipH="1">
            <a:off x="493920" y="5983829"/>
            <a:ext cx="3120480" cy="1440"/>
          </a:xfrm>
          <a:prstGeom prst="line">
            <a:avLst/>
          </a:prstGeom>
          <a:noFill/>
          <a:ln w="36720">
            <a:solidFill>
              <a:srgbClr val="00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5167" name="Text Box 47"/>
          <p:cNvSpPr txBox="1">
            <a:spLocks noChangeArrowheads="1"/>
          </p:cNvSpPr>
          <p:nvPr/>
        </p:nvSpPr>
        <p:spPr bwMode="auto">
          <a:xfrm>
            <a:off x="312480" y="1517919"/>
            <a:ext cx="5712480" cy="698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60020" rIns="81639" bIns="4082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roid Sans Fallback" charset="0"/>
                <a:cs typeface="Droid Sans Fallback"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roid Sans Fallback" charset="0"/>
                <a:cs typeface="Droid Sans Fallback"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roid Sans Fallback" charset="0"/>
                <a:cs typeface="Droid Sans Fallback"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roid Sans Fallback" charset="0"/>
                <a:cs typeface="Droid Sans Fallback"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roid Sans Fallback" charset="0"/>
                <a:cs typeface="Droid Sans Fallback" charset="0"/>
              </a:defRPr>
            </a:lvl9pPr>
          </a:lstStyle>
          <a:p>
            <a:r>
              <a:rPr lang="en-US" sz="2200"/>
              <a:t>Studies possible  at low production rates.</a:t>
            </a:r>
          </a:p>
          <a:p>
            <a:r>
              <a:rPr lang="en-US" sz="2200"/>
              <a:t>Very important exploratory role !</a:t>
            </a:r>
          </a:p>
        </p:txBody>
      </p:sp>
      <p:sp>
        <p:nvSpPr>
          <p:cNvPr id="5168" name="Text Box 48"/>
          <p:cNvSpPr txBox="1">
            <a:spLocks noChangeArrowheads="1"/>
          </p:cNvSpPr>
          <p:nvPr/>
        </p:nvSpPr>
        <p:spPr bwMode="auto">
          <a:xfrm>
            <a:off x="2521440" y="6202732"/>
            <a:ext cx="430560" cy="495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66421" rIns="81639" bIns="40820"/>
          <a:lstStyle/>
          <a:p>
            <a:r>
              <a:rPr lang="en-US" sz="2900" i="1">
                <a:solidFill>
                  <a:srgbClr val="000000"/>
                </a:solidFill>
                <a:ea typeface="Droid Sans Fallback" charset="0"/>
                <a:cs typeface="Droid Sans Fallback" charset="0"/>
              </a:rPr>
              <a:t>N</a:t>
            </a:r>
          </a:p>
        </p:txBody>
      </p:sp>
      <p:sp>
        <p:nvSpPr>
          <p:cNvPr id="5169" name="Text Box 49"/>
          <p:cNvSpPr txBox="1">
            <a:spLocks noChangeArrowheads="1"/>
          </p:cNvSpPr>
          <p:nvPr/>
        </p:nvSpPr>
        <p:spPr bwMode="auto">
          <a:xfrm>
            <a:off x="120960" y="3318108"/>
            <a:ext cx="535680" cy="495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66421" rIns="81639" bIns="40820"/>
          <a:lstStyle/>
          <a:p>
            <a:r>
              <a:rPr lang="en-US" sz="2900" i="1">
                <a:solidFill>
                  <a:srgbClr val="000000"/>
                </a:solidFill>
                <a:ea typeface="Droid Sans Fallback" charset="0"/>
                <a:cs typeface="Droid Sans Fallback" charset="0"/>
              </a:rPr>
              <a:t>Z</a:t>
            </a:r>
          </a:p>
        </p:txBody>
      </p:sp>
    </p:spTree>
    <p:extLst>
      <p:ext uri="{BB962C8B-B14F-4D97-AF65-F5344CB8AC3E}">
        <p14:creationId xmlns:p14="http://schemas.microsoft.com/office/powerpoint/2010/main" val="24756362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400" y="2648439"/>
            <a:ext cx="5012640" cy="39042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6" name="AutoShape 2"/>
          <p:cNvSpPr>
            <a:spLocks noChangeArrowheads="1"/>
          </p:cNvSpPr>
          <p:nvPr/>
        </p:nvSpPr>
        <p:spPr bwMode="auto">
          <a:xfrm>
            <a:off x="3575521" y="2520265"/>
            <a:ext cx="5323680" cy="553018"/>
          </a:xfrm>
          <a:prstGeom prst="roundRect">
            <a:avLst>
              <a:gd name="adj" fmla="val 25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47" name="Text Box 3"/>
          <p:cNvSpPr txBox="1">
            <a:spLocks noChangeArrowheads="1"/>
          </p:cNvSpPr>
          <p:nvPr/>
        </p:nvSpPr>
        <p:spPr bwMode="auto">
          <a:xfrm>
            <a:off x="174241" y="103691"/>
            <a:ext cx="8571020" cy="13426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68054" rIns="81639" bIns="42452">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roid Sans Fallback" charset="0"/>
                <a:cs typeface="Droid Sans Fallback"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roid Sans Fallback" charset="0"/>
                <a:cs typeface="Droid Sans Fallback"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roid Sans Fallback" charset="0"/>
                <a:cs typeface="Droid Sans Fallback"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roid Sans Fallback" charset="0"/>
                <a:cs typeface="Droid Sans Fallback"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roid Sans Fallback" charset="0"/>
                <a:cs typeface="Droid Sans Fallback" charset="0"/>
              </a:defRPr>
            </a:lvl9pPr>
          </a:lstStyle>
          <a:p>
            <a:r>
              <a:rPr lang="en-US" sz="2900" dirty="0">
                <a:solidFill>
                  <a:schemeClr val="tx2"/>
                </a:solidFill>
              </a:rPr>
              <a:t>Studies of neutron-rich nuclei at HRIBF</a:t>
            </a:r>
          </a:p>
          <a:p>
            <a:r>
              <a:rPr lang="en-US" sz="2900" dirty="0">
                <a:solidFill>
                  <a:schemeClr val="tx2"/>
                </a:solidFill>
              </a:rPr>
              <a:t>Production and separation of neutron rich </a:t>
            </a:r>
            <a:r>
              <a:rPr lang="en-US" sz="2900" dirty="0" smtClean="0">
                <a:solidFill>
                  <a:schemeClr val="tx2"/>
                </a:solidFill>
              </a:rPr>
              <a:t>isotopes</a:t>
            </a:r>
            <a:endParaRPr lang="en-US" sz="2900" dirty="0">
              <a:solidFill>
                <a:schemeClr val="tx2"/>
              </a:solidFill>
            </a:endParaRPr>
          </a:p>
          <a:p>
            <a:r>
              <a:rPr lang="en-US" sz="2200" dirty="0"/>
              <a:t> </a:t>
            </a:r>
          </a:p>
        </p:txBody>
      </p:sp>
      <p:sp>
        <p:nvSpPr>
          <p:cNvPr id="6148" name="Text Box 4"/>
          <p:cNvSpPr txBox="1">
            <a:spLocks noChangeArrowheads="1"/>
          </p:cNvSpPr>
          <p:nvPr/>
        </p:nvSpPr>
        <p:spPr bwMode="auto">
          <a:xfrm>
            <a:off x="0" y="1464635"/>
            <a:ext cx="9299520" cy="4755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63220" rIns="81639" bIns="4082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Droid Sans Fallback" charset="0"/>
                <a:cs typeface="Droid Sans Fallback"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Droid Sans Fallback" charset="0"/>
                <a:cs typeface="Droid Sans Fallback"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Droid Sans Fallback" charset="0"/>
                <a:cs typeface="Droid Sans Fallback"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Droid Sans Fallback" charset="0"/>
                <a:cs typeface="Droid Sans Fallback"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Droid Sans Fallback" charset="0"/>
                <a:cs typeface="Droid Sans Fallback" charset="0"/>
              </a:defRPr>
            </a:lvl9pPr>
          </a:lstStyle>
          <a:p>
            <a:r>
              <a:rPr lang="en-US" sz="2500" dirty="0"/>
              <a:t>“ISOL” technique - intense beam of light ions  and thick targets. Effective utilization of the beam  and the target material. </a:t>
            </a:r>
          </a:p>
          <a:p>
            <a:r>
              <a:rPr lang="en-US" sz="2500" dirty="0"/>
              <a:t> </a:t>
            </a:r>
          </a:p>
          <a:p>
            <a:r>
              <a:rPr lang="en-US" sz="2500" dirty="0"/>
              <a:t>but … ion “so(u)</a:t>
            </a:r>
            <a:r>
              <a:rPr lang="en-US" sz="2500" dirty="0" err="1"/>
              <a:t>rce</a:t>
            </a:r>
            <a:r>
              <a:rPr lang="en-US" sz="2500" dirty="0"/>
              <a:t>(</a:t>
            </a:r>
            <a:r>
              <a:rPr lang="en-US" sz="2500" dirty="0" err="1"/>
              <a:t>ry</a:t>
            </a:r>
            <a:r>
              <a:rPr lang="en-US" sz="2500" dirty="0"/>
              <a:t>)”</a:t>
            </a:r>
          </a:p>
          <a:p>
            <a:endParaRPr lang="en-US" sz="2500" dirty="0"/>
          </a:p>
          <a:p>
            <a:r>
              <a:rPr lang="en-US" sz="2500" dirty="0"/>
              <a:t>Unique HRIBF capability</a:t>
            </a:r>
          </a:p>
          <a:p>
            <a:r>
              <a:rPr lang="en-US" sz="2500" i="1" dirty="0"/>
              <a:t>ISOBAR SEPARATOR !</a:t>
            </a:r>
          </a:p>
          <a:p>
            <a:r>
              <a:rPr lang="en-US" sz="2500" dirty="0"/>
              <a:t>enables selective studies </a:t>
            </a:r>
          </a:p>
          <a:p>
            <a:r>
              <a:rPr lang="en-US" sz="2500" dirty="0"/>
              <a:t>of ions with given A and Z.</a:t>
            </a:r>
          </a:p>
          <a:p>
            <a:r>
              <a:rPr lang="en-US" sz="2500" dirty="0"/>
              <a:t>Much easier to operate</a:t>
            </a:r>
          </a:p>
          <a:p>
            <a:r>
              <a:rPr lang="en-US" sz="2500" dirty="0"/>
              <a:t>than e.g. laser ion source !</a:t>
            </a:r>
          </a:p>
        </p:txBody>
      </p:sp>
    </p:spTree>
    <p:extLst>
      <p:ext uri="{BB962C8B-B14F-4D97-AF65-F5344CB8AC3E}">
        <p14:creationId xmlns:p14="http://schemas.microsoft.com/office/powerpoint/2010/main" val="5895292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6"/>
          <p:cNvSpPr>
            <a:spLocks noGrp="1"/>
          </p:cNvSpPr>
          <p:nvPr>
            <p:ph type="title"/>
          </p:nvPr>
        </p:nvSpPr>
        <p:spPr>
          <a:xfrm>
            <a:off x="456480" y="-27363"/>
            <a:ext cx="8231040" cy="1143481"/>
          </a:xfrm>
        </p:spPr>
        <p:txBody>
          <a:bodyPr anchor="t">
            <a:normAutofit/>
          </a:bodyPr>
          <a:lstStyle/>
          <a:p>
            <a:r>
              <a:rPr lang="en-US" dirty="0" smtClean="0"/>
              <a:t>Half-lives in the vicinity of </a:t>
            </a:r>
            <a:r>
              <a:rPr lang="en-US" baseline="30000" dirty="0" smtClean="0"/>
              <a:t>78</a:t>
            </a:r>
            <a:r>
              <a:rPr lang="en-US" dirty="0" smtClean="0"/>
              <a:t>Ni</a:t>
            </a:r>
          </a:p>
        </p:txBody>
      </p:sp>
      <p:sp>
        <p:nvSpPr>
          <p:cNvPr id="8197" name="Text Box 2"/>
          <p:cNvSpPr txBox="1">
            <a:spLocks noChangeArrowheads="1"/>
          </p:cNvSpPr>
          <p:nvPr/>
        </p:nvSpPr>
        <p:spPr bwMode="auto">
          <a:xfrm>
            <a:off x="414720" y="4562399"/>
            <a:ext cx="164160" cy="563100"/>
          </a:xfrm>
          <a:prstGeom prst="rect">
            <a:avLst/>
          </a:prstGeom>
          <a:noFill/>
          <a:ln w="9525">
            <a:noFill/>
            <a:round/>
            <a:headEnd/>
            <a:tailEnd/>
          </a:ln>
        </p:spPr>
        <p:txBody>
          <a:bodyPr wrap="none" lIns="81631" tIns="40816" rIns="81631" bIns="40816"/>
          <a:lstStyle/>
          <a:p>
            <a:pPr>
              <a:tabLst>
                <a:tab pos="0"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a:solidFill>
                <a:srgbClr val="000000"/>
              </a:solidFill>
            </a:endParaRPr>
          </a:p>
          <a:p>
            <a:pPr>
              <a:tabLst>
                <a:tab pos="0"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a:solidFill>
                <a:srgbClr val="000000"/>
              </a:solidFill>
            </a:endParaRPr>
          </a:p>
        </p:txBody>
      </p:sp>
      <p:sp>
        <p:nvSpPr>
          <p:cNvPr id="19" name="TextBox 18"/>
          <p:cNvSpPr txBox="1"/>
          <p:nvPr/>
        </p:nvSpPr>
        <p:spPr>
          <a:xfrm>
            <a:off x="6023520" y="1355183"/>
            <a:ext cx="2280960" cy="360755"/>
          </a:xfrm>
          <a:prstGeom prst="rect">
            <a:avLst/>
          </a:prstGeom>
          <a:noFill/>
        </p:spPr>
        <p:txBody>
          <a:bodyPr lIns="82945" tIns="41473" rIns="82945" bIns="41473">
            <a:spAutoFit/>
          </a:bodyPr>
          <a:lstStyle/>
          <a:p>
            <a:pPr defTabSz="414683">
              <a:defRPr/>
            </a:pPr>
            <a:endParaRPr lang="en-US" dirty="0">
              <a:ln>
                <a:solidFill>
                  <a:schemeClr val="tx1"/>
                </a:solidFill>
              </a:ln>
              <a:solidFill>
                <a:srgbClr val="000000"/>
              </a:solidFill>
            </a:endParaRPr>
          </a:p>
        </p:txBody>
      </p:sp>
      <p:pic>
        <p:nvPicPr>
          <p:cNvPr id="6150" name="Picture 3"/>
          <p:cNvPicPr>
            <a:picLocks noChangeAspect="1" noChangeArrowheads="1"/>
          </p:cNvPicPr>
          <p:nvPr/>
        </p:nvPicPr>
        <p:blipFill>
          <a:blip r:embed="rId3" cstate="print"/>
          <a:srcRect/>
          <a:stretch>
            <a:fillRect/>
          </a:stretch>
        </p:blipFill>
        <p:spPr bwMode="auto">
          <a:xfrm>
            <a:off x="762000" y="2514600"/>
            <a:ext cx="7723690" cy="4310528"/>
          </a:xfrm>
          <a:prstGeom prst="rect">
            <a:avLst/>
          </a:prstGeom>
          <a:noFill/>
          <a:ln w="9525">
            <a:noFill/>
            <a:round/>
            <a:headEnd/>
            <a:tailEnd/>
          </a:ln>
        </p:spPr>
      </p:pic>
      <p:sp>
        <p:nvSpPr>
          <p:cNvPr id="15" name="TextBox 14"/>
          <p:cNvSpPr txBox="1"/>
          <p:nvPr/>
        </p:nvSpPr>
        <p:spPr>
          <a:xfrm>
            <a:off x="1371600" y="838200"/>
            <a:ext cx="7543800" cy="1953499"/>
          </a:xfrm>
          <a:prstGeom prst="rect">
            <a:avLst/>
          </a:prstGeom>
          <a:noFill/>
        </p:spPr>
        <p:txBody>
          <a:bodyPr wrap="square" lIns="82945" tIns="41473" rIns="82945" bIns="41473" rtlCol="0">
            <a:spAutoFit/>
          </a:bodyPr>
          <a:lstStyle/>
          <a:p>
            <a:pPr>
              <a:spcBef>
                <a:spcPts val="1089"/>
              </a:spcBef>
              <a:buFont typeface="Wingdings" pitchFamily="2" charset="2"/>
              <a:buChar char="Ø"/>
            </a:pPr>
            <a:r>
              <a:rPr lang="en-US" sz="2000" dirty="0" smtClean="0">
                <a:solidFill>
                  <a:sysClr val="windowText" lastClr="000000"/>
                </a:solidFill>
                <a:latin typeface="Arial" pitchFamily="34" charset="0"/>
                <a:cs typeface="Arial" pitchFamily="34" charset="0"/>
              </a:rPr>
              <a:t>Z=28 N=50 shell closures</a:t>
            </a:r>
          </a:p>
          <a:p>
            <a:pPr>
              <a:spcBef>
                <a:spcPts val="1089"/>
              </a:spcBef>
              <a:buFont typeface="Wingdings" pitchFamily="2" charset="2"/>
              <a:buChar char="Ø"/>
            </a:pPr>
            <a:r>
              <a:rPr lang="en-US" sz="2000" dirty="0">
                <a:solidFill>
                  <a:sysClr val="windowText" lastClr="000000"/>
                </a:solidFill>
                <a:latin typeface="Arial" pitchFamily="34" charset="0"/>
                <a:cs typeface="Arial" pitchFamily="34" charset="0"/>
              </a:rPr>
              <a:t>Progenitors of r-process </a:t>
            </a:r>
            <a:r>
              <a:rPr lang="en-US" sz="2000" dirty="0" smtClean="0">
                <a:solidFill>
                  <a:sysClr val="windowText" lastClr="000000"/>
                </a:solidFill>
                <a:latin typeface="Arial" pitchFamily="34" charset="0"/>
                <a:cs typeface="Arial" pitchFamily="34" charset="0"/>
              </a:rPr>
              <a:t>nuclei</a:t>
            </a:r>
          </a:p>
          <a:p>
            <a:pPr>
              <a:spcBef>
                <a:spcPts val="1089"/>
              </a:spcBef>
              <a:buFont typeface="Wingdings" pitchFamily="2" charset="2"/>
              <a:buChar char="Ø"/>
            </a:pPr>
            <a:r>
              <a:rPr lang="en-US" sz="2000" u="sng" dirty="0" smtClean="0">
                <a:solidFill>
                  <a:sysClr val="windowText" lastClr="000000"/>
                </a:solidFill>
                <a:latin typeface="Arial" pitchFamily="34" charset="0"/>
                <a:cs typeface="Arial" pitchFamily="34" charset="0"/>
              </a:rPr>
              <a:t>Beta decay between different parity subshells:</a:t>
            </a:r>
          </a:p>
          <a:p>
            <a:pPr marL="628603" lvl="1" indent="-171450">
              <a:spcBef>
                <a:spcPts val="1089"/>
              </a:spcBef>
              <a:buFont typeface="Wingdings" pitchFamily="2" charset="2"/>
              <a:buChar char="§"/>
            </a:pPr>
            <a:r>
              <a:rPr lang="en-US" sz="1600" dirty="0" smtClean="0">
                <a:solidFill>
                  <a:sysClr val="windowText" lastClr="000000"/>
                </a:solidFill>
                <a:latin typeface="Arial" pitchFamily="34" charset="0"/>
                <a:cs typeface="Arial" pitchFamily="34" charset="0"/>
              </a:rPr>
              <a:t>First forbidden transitions play a fundamental role in the half life</a:t>
            </a:r>
          </a:p>
          <a:p>
            <a:endParaRPr lang="en-US" dirty="0">
              <a:solidFill>
                <a:sysClr val="windowText" lastClr="000000"/>
              </a:solidFill>
            </a:endParaRPr>
          </a:p>
        </p:txBody>
      </p:sp>
      <p:sp>
        <p:nvSpPr>
          <p:cNvPr id="21" name="Rounded Rectangle 20"/>
          <p:cNvSpPr/>
          <p:nvPr/>
        </p:nvSpPr>
        <p:spPr bwMode="auto">
          <a:xfrm>
            <a:off x="2345833" y="5125499"/>
            <a:ext cx="1159368" cy="8181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4683">
              <a:defRPr/>
            </a:pPr>
            <a:endParaRPr lang="en-US" dirty="0"/>
          </a:p>
        </p:txBody>
      </p:sp>
      <p:sp>
        <p:nvSpPr>
          <p:cNvPr id="4" name="TextBox 3"/>
          <p:cNvSpPr txBox="1"/>
          <p:nvPr/>
        </p:nvSpPr>
        <p:spPr>
          <a:xfrm>
            <a:off x="2286000" y="2438400"/>
            <a:ext cx="2961067" cy="677108"/>
          </a:xfrm>
          <a:prstGeom prst="rect">
            <a:avLst/>
          </a:prstGeom>
          <a:noFill/>
        </p:spPr>
        <p:txBody>
          <a:bodyPr wrap="none" rtlCol="0">
            <a:spAutoFit/>
          </a:bodyPr>
          <a:lstStyle/>
          <a:p>
            <a:r>
              <a:rPr lang="en-US" sz="1000" i="1" dirty="0"/>
              <a:t>“Speeding-up the classical r-process”</a:t>
            </a:r>
          </a:p>
          <a:p>
            <a:r>
              <a:rPr lang="en-US" sz="1000" i="1" dirty="0" err="1"/>
              <a:t>P.Moeller</a:t>
            </a:r>
            <a:r>
              <a:rPr lang="en-US" sz="1000" i="1" dirty="0"/>
              <a:t> et al.  Phys. Rev. C 67, 055802 (2003) </a:t>
            </a:r>
          </a:p>
          <a:p>
            <a:endParaRPr lang="en-US" dirty="0"/>
          </a:p>
        </p:txBody>
      </p:sp>
    </p:spTree>
    <p:extLst>
      <p:ext uri="{BB962C8B-B14F-4D97-AF65-F5344CB8AC3E}">
        <p14:creationId xmlns:p14="http://schemas.microsoft.com/office/powerpoint/2010/main" val="175122053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391400" cy="1143000"/>
          </a:xfrm>
        </p:spPr>
        <p:txBody>
          <a:bodyPr anchor="t">
            <a:noAutofit/>
          </a:bodyPr>
          <a:lstStyle/>
          <a:p>
            <a:r>
              <a:rPr lang="en-US" sz="3200" dirty="0" err="1" smtClean="0"/>
              <a:t>Holifield</a:t>
            </a:r>
            <a:r>
              <a:rPr lang="en-US" sz="3200" dirty="0" smtClean="0"/>
              <a:t> Radioactive Beam Facility</a:t>
            </a:r>
            <a:endParaRPr lang="en-US" sz="3200" dirty="0"/>
          </a:p>
        </p:txBody>
      </p:sp>
      <p:grpSp>
        <p:nvGrpSpPr>
          <p:cNvPr id="12" name="Group 11"/>
          <p:cNvGrpSpPr/>
          <p:nvPr/>
        </p:nvGrpSpPr>
        <p:grpSpPr>
          <a:xfrm>
            <a:off x="533400" y="2197100"/>
            <a:ext cx="8131175" cy="4889500"/>
            <a:chOff x="2362200" y="1646237"/>
            <a:chExt cx="8131175" cy="488950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9898" b="9898"/>
            <a:stretch>
              <a:fillRect/>
            </a:stretch>
          </p:blipFill>
          <p:spPr bwMode="auto">
            <a:xfrm>
              <a:off x="2362200" y="1646237"/>
              <a:ext cx="8131175" cy="4889500"/>
            </a:xfrm>
            <a:prstGeom prst="rect">
              <a:avLst/>
            </a:prstGeom>
            <a:noFill/>
            <a:ln>
              <a:noFill/>
            </a:ln>
            <a:effectLst/>
            <a:extLst>
              <a:ext uri="{909E8E84-426E-40DD-AFC4-6F175D3DCCD1}">
                <a14:hiddenFill xmlns:a14="http://schemas.microsoft.com/office/drawing/2010/main">
                  <a:blipFill dpi="0" rotWithShape="0">
                    <a:blip/>
                    <a:srcRect t="9898" b="989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3"/>
            <p:cNvSpPr txBox="1">
              <a:spLocks noChangeArrowheads="1"/>
            </p:cNvSpPr>
            <p:nvPr/>
          </p:nvSpPr>
          <p:spPr bwMode="auto">
            <a:xfrm>
              <a:off x="5451475" y="2722562"/>
              <a:ext cx="1036638"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2640" rIns="90000" bIns="45000"/>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a:solidFill>
                    <a:srgbClr val="FF0000"/>
                  </a:solidFill>
                </a:rPr>
                <a:t>IRIS-1</a:t>
              </a:r>
            </a:p>
          </p:txBody>
        </p:sp>
        <p:sp>
          <p:nvSpPr>
            <p:cNvPr id="8" name="Text Box 4"/>
            <p:cNvSpPr txBox="1">
              <a:spLocks noChangeArrowheads="1"/>
            </p:cNvSpPr>
            <p:nvPr/>
          </p:nvSpPr>
          <p:spPr bwMode="auto">
            <a:xfrm>
              <a:off x="6311900" y="3625850"/>
              <a:ext cx="952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2640" rIns="90000" bIns="45000"/>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a:solidFill>
                    <a:srgbClr val="FF0000"/>
                  </a:solidFill>
                </a:rPr>
                <a:t>IRIS-2</a:t>
              </a:r>
            </a:p>
          </p:txBody>
        </p:sp>
        <p:sp>
          <p:nvSpPr>
            <p:cNvPr id="9" name="Text Box 5"/>
            <p:cNvSpPr txBox="1">
              <a:spLocks noChangeArrowheads="1"/>
            </p:cNvSpPr>
            <p:nvPr/>
          </p:nvSpPr>
          <p:spPr bwMode="auto">
            <a:xfrm>
              <a:off x="6688138" y="2322512"/>
              <a:ext cx="941387"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2640" rIns="90000" bIns="45000"/>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a:solidFill>
                    <a:srgbClr val="FF0000"/>
                  </a:solidFill>
                </a:rPr>
                <a:t>ORIC</a:t>
              </a:r>
            </a:p>
          </p:txBody>
        </p:sp>
        <p:sp>
          <p:nvSpPr>
            <p:cNvPr id="10" name="Text Box 6"/>
            <p:cNvSpPr txBox="1">
              <a:spLocks noChangeArrowheads="1"/>
            </p:cNvSpPr>
            <p:nvPr/>
          </p:nvSpPr>
          <p:spPr bwMode="auto">
            <a:xfrm>
              <a:off x="6421438" y="5211762"/>
              <a:ext cx="538162"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5" rIns="90000" bIns="45000"/>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rgbClr val="FF0000"/>
                  </a:solidFill>
                  <a:ea typeface="Droid Sans Fallback" charset="0"/>
                  <a:cs typeface="Droid Sans Fallback" charset="0"/>
                </a:rPr>
                <a:t>LIS</a:t>
              </a:r>
            </a:p>
          </p:txBody>
        </p:sp>
        <p:sp>
          <p:nvSpPr>
            <p:cNvPr id="11" name="Text Box 8"/>
            <p:cNvSpPr txBox="1">
              <a:spLocks noChangeArrowheads="1"/>
            </p:cNvSpPr>
            <p:nvPr/>
          </p:nvSpPr>
          <p:spPr bwMode="auto">
            <a:xfrm>
              <a:off x="3829050" y="4579937"/>
              <a:ext cx="117157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5" rIns="90000" bIns="45000"/>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rgbClr val="FF0000"/>
                  </a:solidFill>
                </a:rPr>
                <a:t>LERIBSS</a:t>
              </a:r>
            </a:p>
          </p:txBody>
        </p:sp>
      </p:grpSp>
      <p:sp>
        <p:nvSpPr>
          <p:cNvPr id="13" name="Text Box 7"/>
          <p:cNvSpPr txBox="1">
            <a:spLocks noChangeArrowheads="1"/>
          </p:cNvSpPr>
          <p:nvPr/>
        </p:nvSpPr>
        <p:spPr bwMode="auto">
          <a:xfrm>
            <a:off x="-12700" y="1158875"/>
            <a:ext cx="10147300" cy="127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696" rIns="90000" bIns="45000"/>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buFont typeface="Wingdings" pitchFamily="2" charset="2"/>
              <a:buChar char="Ø"/>
            </a:pPr>
            <a:r>
              <a:rPr lang="en-US" sz="2400" dirty="0"/>
              <a:t>Intense beam (~10 </a:t>
            </a:r>
            <a:r>
              <a:rPr lang="en-US" sz="2400" dirty="0" err="1">
                <a:cs typeface="Arial" charset="0"/>
              </a:rPr>
              <a:t>μA</a:t>
            </a:r>
            <a:r>
              <a:rPr lang="en-US" sz="2400" dirty="0"/>
              <a:t>) of (50MeV) protons on </a:t>
            </a:r>
            <a:r>
              <a:rPr lang="en-US" sz="2400" dirty="0" err="1"/>
              <a:t>UCx</a:t>
            </a:r>
            <a:r>
              <a:rPr lang="en-US" sz="2400" dirty="0"/>
              <a:t> targets  </a:t>
            </a:r>
          </a:p>
          <a:p>
            <a:pPr marL="342900" indent="-342900">
              <a:buFont typeface="Wingdings" pitchFamily="2" charset="2"/>
              <a:buChar char="Ø"/>
            </a:pPr>
            <a:r>
              <a:rPr lang="en-US" sz="2400" dirty="0">
                <a:solidFill>
                  <a:srgbClr val="FF0000"/>
                </a:solidFill>
              </a:rPr>
              <a:t>Isobar separation</a:t>
            </a:r>
            <a:r>
              <a:rPr lang="en-US" sz="2400" dirty="0"/>
              <a:t> essential for success of the experiments !</a:t>
            </a:r>
          </a:p>
          <a:p>
            <a:pPr marL="342900" indent="-342900">
              <a:buFont typeface="Wingdings" pitchFamily="2" charset="2"/>
              <a:buChar char="Ø"/>
            </a:pPr>
            <a:r>
              <a:rPr lang="en-US" sz="2400" dirty="0"/>
              <a:t>IRIS-1/IRIS-2 platforms, negative and positive ions.</a:t>
            </a:r>
          </a:p>
        </p:txBody>
      </p:sp>
      <p:pic>
        <p:nvPicPr>
          <p:cNvPr id="14" name="Picture 2" descr="HRIB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246" y="-105829"/>
            <a:ext cx="2192854" cy="109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040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3" name="Group 22"/>
          <p:cNvGrpSpPr/>
          <p:nvPr/>
        </p:nvGrpSpPr>
        <p:grpSpPr>
          <a:xfrm>
            <a:off x="-1065360" y="1447800"/>
            <a:ext cx="9142560" cy="4572000"/>
            <a:chOff x="207360" y="1866436"/>
            <a:chExt cx="8935200" cy="4305764"/>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19899" b="45456"/>
            <a:stretch>
              <a:fillRect/>
            </a:stretch>
          </p:blipFill>
          <p:spPr bwMode="auto">
            <a:xfrm>
              <a:off x="207360" y="1866436"/>
              <a:ext cx="8935200" cy="4146196"/>
            </a:xfrm>
            <a:prstGeom prst="rect">
              <a:avLst/>
            </a:prstGeom>
            <a:noFill/>
            <a:ln>
              <a:noFill/>
            </a:ln>
            <a:effectLst/>
            <a:extLst>
              <a:ext uri="{909E8E84-426E-40DD-AFC4-6F175D3DCCD1}">
                <a14:hiddenFill xmlns:a14="http://schemas.microsoft.com/office/drawing/2010/main">
                  <a:blipFill dpi="0" rotWithShape="0">
                    <a:blip/>
                    <a:srcRect l="19899" b="45456"/>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21"/>
            <p:cNvSpPr/>
            <p:nvPr/>
          </p:nvSpPr>
          <p:spPr>
            <a:xfrm>
              <a:off x="5867400" y="5646114"/>
              <a:ext cx="2438400" cy="526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00200"/>
            <a:ext cx="2576052" cy="171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6200"/>
            <a:ext cx="8305800" cy="1143000"/>
          </a:xfrm>
        </p:spPr>
        <p:txBody>
          <a:bodyPr anchor="t">
            <a:normAutofit fontScale="90000"/>
          </a:bodyPr>
          <a:lstStyle/>
          <a:p>
            <a:r>
              <a:rPr lang="en-US" dirty="0" smtClean="0"/>
              <a:t>Predicting neutron branching ratios</a:t>
            </a:r>
            <a:endParaRPr lang="en-US" dirty="0"/>
          </a:p>
        </p:txBody>
      </p:sp>
      <p:sp>
        <p:nvSpPr>
          <p:cNvPr id="32" name="TextBox 31"/>
          <p:cNvSpPr txBox="1"/>
          <p:nvPr/>
        </p:nvSpPr>
        <p:spPr>
          <a:xfrm>
            <a:off x="6858000" y="1950924"/>
            <a:ext cx="479618" cy="369332"/>
          </a:xfrm>
          <a:prstGeom prst="rect">
            <a:avLst/>
          </a:prstGeom>
          <a:noFill/>
        </p:spPr>
        <p:txBody>
          <a:bodyPr wrap="none" rtlCol="0">
            <a:spAutoFit/>
          </a:bodyPr>
          <a:lstStyle/>
          <a:p>
            <a:r>
              <a:rPr lang="en-US" b="1" dirty="0" err="1" smtClean="0"/>
              <a:t>Sb</a:t>
            </a:r>
            <a:endParaRPr lang="en-US" b="1" dirty="0"/>
          </a:p>
        </p:txBody>
      </p:sp>
      <p:sp>
        <p:nvSpPr>
          <p:cNvPr id="26" name="Rectangle 25"/>
          <p:cNvSpPr/>
          <p:nvPr/>
        </p:nvSpPr>
        <p:spPr>
          <a:xfrm>
            <a:off x="6781800" y="3800713"/>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6791393" y="4148852"/>
            <a:ext cx="182880" cy="182880"/>
          </a:xfrm>
          <a:prstGeom prst="diamond">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019993" y="3733800"/>
            <a:ext cx="1944763" cy="307777"/>
          </a:xfrm>
          <a:prstGeom prst="rect">
            <a:avLst/>
          </a:prstGeom>
          <a:noFill/>
        </p:spPr>
        <p:txBody>
          <a:bodyPr wrap="none" rtlCol="0">
            <a:spAutoFit/>
          </a:bodyPr>
          <a:lstStyle/>
          <a:p>
            <a:r>
              <a:rPr lang="en-US" sz="1400" dirty="0" err="1" smtClean="0"/>
              <a:t>Kratz</a:t>
            </a:r>
            <a:r>
              <a:rPr lang="en-US" sz="1400" dirty="0" smtClean="0"/>
              <a:t>-Herman formula</a:t>
            </a:r>
            <a:endParaRPr lang="en-US" sz="1400" dirty="0"/>
          </a:p>
        </p:txBody>
      </p:sp>
      <p:sp>
        <p:nvSpPr>
          <p:cNvPr id="37" name="TextBox 36"/>
          <p:cNvSpPr txBox="1"/>
          <p:nvPr/>
        </p:nvSpPr>
        <p:spPr>
          <a:xfrm>
            <a:off x="7019993" y="4055626"/>
            <a:ext cx="543739" cy="307777"/>
          </a:xfrm>
          <a:prstGeom prst="rect">
            <a:avLst/>
          </a:prstGeom>
          <a:noFill/>
        </p:spPr>
        <p:txBody>
          <a:bodyPr wrap="none" rtlCol="0">
            <a:spAutoFit/>
          </a:bodyPr>
          <a:lstStyle/>
          <a:p>
            <a:r>
              <a:rPr lang="en-US" sz="1400" dirty="0" smtClean="0"/>
              <a:t>Exp.</a:t>
            </a:r>
            <a:endParaRPr lang="en-US" sz="1400" dirty="0"/>
          </a:p>
        </p:txBody>
      </p:sp>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900" y="3352800"/>
            <a:ext cx="26289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4532672" y="3630560"/>
            <a:ext cx="338554" cy="369332"/>
          </a:xfrm>
          <a:prstGeom prst="rect">
            <a:avLst/>
          </a:prstGeom>
          <a:noFill/>
        </p:spPr>
        <p:txBody>
          <a:bodyPr wrap="none" rtlCol="0">
            <a:spAutoFit/>
          </a:bodyPr>
          <a:lstStyle/>
          <a:p>
            <a:r>
              <a:rPr lang="en-US" b="1" dirty="0" smtClean="0"/>
              <a:t>Y</a:t>
            </a:r>
            <a:endParaRPr lang="en-US" b="1" dirty="0"/>
          </a:p>
        </p:txBody>
      </p:sp>
      <p:sp>
        <p:nvSpPr>
          <p:cNvPr id="25" name="TextBox 24"/>
          <p:cNvSpPr txBox="1"/>
          <p:nvPr/>
        </p:nvSpPr>
        <p:spPr>
          <a:xfrm>
            <a:off x="5334000" y="5410200"/>
            <a:ext cx="3642941" cy="1169551"/>
          </a:xfrm>
          <a:prstGeom prst="rect">
            <a:avLst/>
          </a:prstGeom>
          <a:noFill/>
        </p:spPr>
        <p:txBody>
          <a:bodyPr wrap="square" rtlCol="0">
            <a:spAutoFit/>
          </a:bodyPr>
          <a:lstStyle/>
          <a:p>
            <a:pPr marL="285750" indent="-285750">
              <a:spcBef>
                <a:spcPts val="1200"/>
              </a:spcBef>
              <a:buFont typeface="Wingdings" pitchFamily="2" charset="2"/>
              <a:buChar char="Ø"/>
            </a:pPr>
            <a:r>
              <a:rPr lang="en-US" sz="2000" dirty="0" smtClean="0"/>
              <a:t>Microscopic details matter!</a:t>
            </a:r>
          </a:p>
          <a:p>
            <a:pPr marL="285750" indent="-285750">
              <a:spcBef>
                <a:spcPts val="1200"/>
              </a:spcBef>
              <a:buFont typeface="Wingdings" pitchFamily="2" charset="2"/>
              <a:buChar char="Ø"/>
            </a:pPr>
            <a:r>
              <a:rPr lang="en-US" sz="2000" dirty="0" smtClean="0"/>
              <a:t>Large effect close to shell-closures </a:t>
            </a:r>
            <a:r>
              <a:rPr lang="en-US" sz="2000" dirty="0" smtClean="0">
                <a:sym typeface="Wingdings" pitchFamily="2" charset="2"/>
              </a:rPr>
              <a:t></a:t>
            </a:r>
            <a:r>
              <a:rPr lang="en-US" sz="2000" dirty="0" smtClean="0"/>
              <a:t> waiting points</a:t>
            </a:r>
          </a:p>
        </p:txBody>
      </p:sp>
      <p:pic>
        <p:nvPicPr>
          <p:cNvPr id="256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105400"/>
            <a:ext cx="26289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2339782" y="5486400"/>
            <a:ext cx="492443" cy="369332"/>
          </a:xfrm>
          <a:prstGeom prst="rect">
            <a:avLst/>
          </a:prstGeom>
          <a:noFill/>
          <a:ln>
            <a:noFill/>
          </a:ln>
        </p:spPr>
        <p:txBody>
          <a:bodyPr wrap="none" rtlCol="0">
            <a:spAutoFit/>
          </a:bodyPr>
          <a:lstStyle/>
          <a:p>
            <a:r>
              <a:rPr lang="en-US" b="1" dirty="0" smtClean="0"/>
              <a:t>Cu</a:t>
            </a:r>
            <a:endParaRPr lang="en-US" b="1" dirty="0"/>
          </a:p>
        </p:txBody>
      </p:sp>
    </p:spTree>
    <p:extLst>
      <p:ext uri="{BB962C8B-B14F-4D97-AF65-F5344CB8AC3E}">
        <p14:creationId xmlns:p14="http://schemas.microsoft.com/office/powerpoint/2010/main" val="1958489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62000"/>
            <a:ext cx="8599715" cy="6019800"/>
          </a:xfrm>
          <a:prstGeom prst="rect">
            <a:avLst/>
          </a:prstGeom>
        </p:spPr>
      </p:pic>
      <p:sp>
        <p:nvSpPr>
          <p:cNvPr id="2" name="Title 1"/>
          <p:cNvSpPr>
            <a:spLocks noGrp="1"/>
          </p:cNvSpPr>
          <p:nvPr>
            <p:ph type="title"/>
          </p:nvPr>
        </p:nvSpPr>
        <p:spPr/>
        <p:txBody>
          <a:bodyPr>
            <a:normAutofit fontScale="90000"/>
          </a:bodyPr>
          <a:lstStyle/>
          <a:p>
            <a:r>
              <a:rPr lang="en-US" dirty="0" smtClean="0"/>
              <a:t>Light output </a:t>
            </a:r>
            <a:r>
              <a:rPr lang="en-US" dirty="0" err="1" smtClean="0"/>
              <a:t>vs</a:t>
            </a:r>
            <a:r>
              <a:rPr lang="en-US" dirty="0" smtClean="0"/>
              <a:t> Time of Flight:</a:t>
            </a:r>
            <a:br>
              <a:rPr lang="en-US" dirty="0" smtClean="0"/>
            </a:br>
            <a:r>
              <a:rPr lang="en-US" dirty="0" smtClean="0"/>
              <a:t>Neutron gate</a:t>
            </a:r>
            <a:endParaRPr lang="en-US" dirty="0"/>
          </a:p>
        </p:txBody>
      </p:sp>
      <p:sp>
        <p:nvSpPr>
          <p:cNvPr id="4" name="TextBox 3"/>
          <p:cNvSpPr txBox="1"/>
          <p:nvPr/>
        </p:nvSpPr>
        <p:spPr>
          <a:xfrm>
            <a:off x="4572000" y="4648523"/>
            <a:ext cx="1665841" cy="400110"/>
          </a:xfrm>
          <a:prstGeom prst="rect">
            <a:avLst/>
          </a:prstGeom>
          <a:noFill/>
        </p:spPr>
        <p:txBody>
          <a:bodyPr wrap="none" rtlCol="0">
            <a:spAutoFit/>
          </a:bodyPr>
          <a:lstStyle/>
          <a:p>
            <a:r>
              <a:rPr lang="en-US" sz="2000" dirty="0" smtClean="0"/>
              <a:t>Neutron gate</a:t>
            </a:r>
            <a:endParaRPr lang="en-US" sz="2000" dirty="0"/>
          </a:p>
        </p:txBody>
      </p:sp>
      <p:cxnSp>
        <p:nvCxnSpPr>
          <p:cNvPr id="6" name="Straight Arrow Connector 5"/>
          <p:cNvCxnSpPr/>
          <p:nvPr/>
        </p:nvCxnSpPr>
        <p:spPr>
          <a:xfrm flipH="1">
            <a:off x="2156986" y="4191000"/>
            <a:ext cx="136031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17251" y="4006334"/>
            <a:ext cx="1787669" cy="369332"/>
          </a:xfrm>
          <a:prstGeom prst="rect">
            <a:avLst/>
          </a:prstGeom>
          <a:noFill/>
        </p:spPr>
        <p:txBody>
          <a:bodyPr wrap="none" rtlCol="0">
            <a:spAutoFit/>
          </a:bodyPr>
          <a:lstStyle/>
          <a:p>
            <a:r>
              <a:rPr lang="en-US" dirty="0" smtClean="0"/>
              <a:t>Gamma prompt</a:t>
            </a:r>
            <a:endParaRPr lang="en-US" dirty="0"/>
          </a:p>
        </p:txBody>
      </p:sp>
      <p:sp>
        <p:nvSpPr>
          <p:cNvPr id="12" name="TextBox 11"/>
          <p:cNvSpPr txBox="1"/>
          <p:nvPr/>
        </p:nvSpPr>
        <p:spPr>
          <a:xfrm>
            <a:off x="3517296" y="2206978"/>
            <a:ext cx="3903697" cy="646331"/>
          </a:xfrm>
          <a:prstGeom prst="rect">
            <a:avLst/>
          </a:prstGeom>
          <a:noFill/>
        </p:spPr>
        <p:txBody>
          <a:bodyPr wrap="none" rtlCol="0">
            <a:spAutoFit/>
          </a:bodyPr>
          <a:lstStyle/>
          <a:p>
            <a:r>
              <a:rPr lang="en-US" dirty="0" smtClean="0"/>
              <a:t>“Tail” of the gamma prompt removed</a:t>
            </a:r>
          </a:p>
          <a:p>
            <a:r>
              <a:rPr lang="en-US" dirty="0" smtClean="0"/>
              <a:t>Cleaner low energy spectrum!!</a:t>
            </a:r>
            <a:endParaRPr lang="en-US" dirty="0"/>
          </a:p>
        </p:txBody>
      </p:sp>
    </p:spTree>
    <p:extLst>
      <p:ext uri="{BB962C8B-B14F-4D97-AF65-F5344CB8AC3E}">
        <p14:creationId xmlns:p14="http://schemas.microsoft.com/office/powerpoint/2010/main" val="640585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143000"/>
          </a:xfrm>
        </p:spPr>
        <p:txBody>
          <a:bodyPr>
            <a:normAutofit fontScale="90000"/>
          </a:bodyPr>
          <a:lstStyle/>
          <a:p>
            <a:pPr lvl="0" hangingPunct="0">
              <a:spcBef>
                <a:spcPts val="0"/>
              </a:spcBef>
            </a:pPr>
            <a:r>
              <a:rPr lang="en-US" sz="5400" dirty="0">
                <a:solidFill>
                  <a:srgbClr val="085091"/>
                </a:solidFill>
                <a:latin typeface="Arial" pitchFamily="18"/>
                <a:ea typeface="Droid Sans Fallback" pitchFamily="2"/>
                <a:cs typeface="FreeSans" pitchFamily="2"/>
              </a:rPr>
              <a:t>“Teething </a:t>
            </a:r>
            <a:r>
              <a:rPr lang="en-US" sz="5400" dirty="0" smtClean="0">
                <a:solidFill>
                  <a:srgbClr val="085091"/>
                </a:solidFill>
                <a:latin typeface="Arial" pitchFamily="18"/>
                <a:ea typeface="Droid Sans Fallback" pitchFamily="2"/>
                <a:cs typeface="FreeSans" pitchFamily="2"/>
              </a:rPr>
              <a:t>pains” </a:t>
            </a:r>
            <a:r>
              <a:rPr lang="en-US" sz="5400" dirty="0">
                <a:solidFill>
                  <a:srgbClr val="085091"/>
                </a:solidFill>
                <a:latin typeface="Arial" pitchFamily="18"/>
                <a:ea typeface="Droid Sans Fallback" pitchFamily="2"/>
                <a:cs typeface="FreeSans" pitchFamily="2"/>
              </a:rPr>
              <a:t>of VANDLE</a:t>
            </a:r>
          </a:p>
        </p:txBody>
      </p:sp>
      <p:pic>
        <p:nvPicPr>
          <p:cNvPr id="3" name="Picture 2"/>
          <p:cNvPicPr>
            <a:picLocks noChangeAspect="1"/>
          </p:cNvPicPr>
          <p:nvPr/>
        </p:nvPicPr>
        <p:blipFill>
          <a:blip r:embed="rId2">
            <a:lum/>
            <a:alphaModFix/>
          </a:blip>
          <a:srcRect/>
          <a:stretch>
            <a:fillRect/>
          </a:stretch>
        </p:blipFill>
        <p:spPr>
          <a:xfrm>
            <a:off x="4609857" y="2822639"/>
            <a:ext cx="4417750" cy="2994960"/>
          </a:xfrm>
          <a:prstGeom prst="rect">
            <a:avLst/>
          </a:prstGeom>
          <a:noFill/>
          <a:ln>
            <a:noFill/>
          </a:ln>
        </p:spPr>
      </p:pic>
      <p:sp>
        <p:nvSpPr>
          <p:cNvPr id="5" name="TextBox 4"/>
          <p:cNvSpPr txBox="1"/>
          <p:nvPr/>
        </p:nvSpPr>
        <p:spPr>
          <a:xfrm>
            <a:off x="51120" y="1371600"/>
            <a:ext cx="9083041" cy="1270689"/>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SzPct val="45000"/>
              <a:buFont typeface="StarSymbol"/>
              <a:buChar char="●"/>
              <a:tabLst/>
            </a:pPr>
            <a:r>
              <a:rPr lang="en-US" sz="2000" b="0" i="0" u="none" strike="noStrike" kern="1200" dirty="0">
                <a:ln>
                  <a:noFill/>
                </a:ln>
                <a:latin typeface="Arial" pitchFamily="18"/>
                <a:ea typeface="Droid Sans Fallback" pitchFamily="2"/>
                <a:cs typeface="FreeSans" pitchFamily="2"/>
              </a:rPr>
              <a:t> “Start” detector  - outside the vacuum chamber (~ 1 MeV  Q</a:t>
            </a:r>
            <a:r>
              <a:rPr lang="en-US" sz="2000" b="0" i="0" u="none" strike="noStrike" kern="1200" dirty="0">
                <a:ln>
                  <a:noFill/>
                </a:ln>
                <a:latin typeface="Arial" pitchFamily="34"/>
                <a:ea typeface="Arial" pitchFamily="34"/>
                <a:cs typeface="Arial" pitchFamily="34"/>
              </a:rPr>
              <a:t>β</a:t>
            </a:r>
            <a:r>
              <a:rPr lang="en-US" sz="2000" b="0" i="0" u="none" strike="noStrike" kern="1200" dirty="0">
                <a:ln>
                  <a:noFill/>
                </a:ln>
                <a:latin typeface="Arial" pitchFamily="18"/>
                <a:ea typeface="Droid Sans Fallback" pitchFamily="2"/>
                <a:cs typeface="FreeSans" pitchFamily="2"/>
              </a:rPr>
              <a:t>n energy cutoff).</a:t>
            </a:r>
          </a:p>
          <a:p>
            <a:pPr marL="0" marR="0" lvl="0" indent="0" rtl="0" hangingPunct="0">
              <a:lnSpc>
                <a:spcPct val="100000"/>
              </a:lnSpc>
              <a:spcBef>
                <a:spcPts val="0"/>
              </a:spcBef>
              <a:spcAft>
                <a:spcPts val="0"/>
              </a:spcAft>
              <a:buSzPct val="45000"/>
              <a:buFont typeface="StarSymbol"/>
              <a:buChar char="●"/>
              <a:tabLst/>
            </a:pPr>
            <a:r>
              <a:rPr lang="en-US" sz="2000" b="0" i="0" u="none" strike="noStrike" kern="1200" dirty="0">
                <a:ln>
                  <a:noFill/>
                </a:ln>
                <a:latin typeface="Arial" pitchFamily="18"/>
                <a:ea typeface="Droid Sans Fallback" pitchFamily="2"/>
                <a:cs typeface="FreeSans" pitchFamily="2"/>
              </a:rPr>
              <a:t> Large dimension of the detector affected final  timing resolution (~3ns).</a:t>
            </a:r>
          </a:p>
          <a:p>
            <a:pPr marL="0" marR="0" lvl="0" indent="0" rtl="0" hangingPunct="0">
              <a:lnSpc>
                <a:spcPct val="100000"/>
              </a:lnSpc>
              <a:spcBef>
                <a:spcPts val="0"/>
              </a:spcBef>
              <a:spcAft>
                <a:spcPts val="0"/>
              </a:spcAft>
              <a:buSzPct val="45000"/>
              <a:buFont typeface="StarSymbol"/>
              <a:buChar char="●"/>
              <a:tabLst/>
            </a:pPr>
            <a:r>
              <a:rPr lang="en-US" sz="2000" b="0" i="0" u="none" strike="noStrike" kern="1200" dirty="0">
                <a:ln>
                  <a:noFill/>
                </a:ln>
                <a:latin typeface="Arial" pitchFamily="18"/>
                <a:ea typeface="Droid Sans Fallback" pitchFamily="2"/>
                <a:cs typeface="FreeSans" pitchFamily="2"/>
              </a:rPr>
              <a:t> “Dirty” compromise between gamma-ray and neutron detection.</a:t>
            </a:r>
          </a:p>
          <a:p>
            <a:pPr marL="0" marR="0" lvl="0" indent="0" rtl="0" hangingPunct="0">
              <a:lnSpc>
                <a:spcPct val="100000"/>
              </a:lnSpc>
              <a:spcBef>
                <a:spcPts val="0"/>
              </a:spcBef>
              <a:spcAft>
                <a:spcPts val="0"/>
              </a:spcAft>
              <a:buNone/>
              <a:tabLst/>
            </a:pPr>
            <a:endParaRPr lang="en-US" sz="2000" b="0" i="0" u="none" strike="noStrike" kern="1200" dirty="0">
              <a:ln>
                <a:noFill/>
              </a:ln>
              <a:latin typeface="Arial" pitchFamily="18"/>
              <a:ea typeface="Droid Sans Fallback" pitchFamily="2"/>
              <a:cs typeface="FreeSans" pitchFamily="2"/>
            </a:endParaRPr>
          </a:p>
        </p:txBody>
      </p:sp>
      <p:sp>
        <p:nvSpPr>
          <p:cNvPr id="6" name="TextBox 5"/>
          <p:cNvSpPr txBox="1"/>
          <p:nvPr/>
        </p:nvSpPr>
        <p:spPr>
          <a:xfrm>
            <a:off x="6251040" y="6252386"/>
            <a:ext cx="141228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dirty="0">
                <a:ln>
                  <a:noFill/>
                </a:ln>
                <a:latin typeface="Arial" pitchFamily="18"/>
                <a:ea typeface="Droid Sans Fallback" pitchFamily="2"/>
                <a:cs typeface="FreeSans" pitchFamily="2"/>
              </a:rPr>
              <a:t>S. </a:t>
            </a:r>
            <a:r>
              <a:rPr lang="en-US" sz="1800" b="0" i="0" u="none" strike="noStrike" kern="1200" dirty="0" err="1">
                <a:ln>
                  <a:noFill/>
                </a:ln>
                <a:latin typeface="Arial" pitchFamily="18"/>
                <a:ea typeface="Droid Sans Fallback" pitchFamily="2"/>
                <a:cs typeface="FreeSans" pitchFamily="2"/>
              </a:rPr>
              <a:t>Ilyushkin</a:t>
            </a:r>
            <a:endParaRPr lang="en-US" sz="1800" b="0" i="0" u="none" strike="noStrike" kern="1200" dirty="0">
              <a:ln>
                <a:noFill/>
              </a:ln>
              <a:latin typeface="Arial" pitchFamily="18"/>
              <a:ea typeface="Droid Sans Fallback" pitchFamily="2"/>
              <a:cs typeface="FreeSans" pitchFamily="2"/>
            </a:endParaRPr>
          </a:p>
        </p:txBody>
      </p:sp>
      <p:pic>
        <p:nvPicPr>
          <p:cNvPr id="7" name="Picture 6"/>
          <p:cNvPicPr>
            <a:picLocks noChangeAspect="1"/>
          </p:cNvPicPr>
          <p:nvPr/>
        </p:nvPicPr>
        <p:blipFill>
          <a:blip r:embed="rId3">
            <a:lum/>
            <a:alphaModFix/>
          </a:blip>
          <a:srcRect/>
          <a:stretch>
            <a:fillRect/>
          </a:stretch>
        </p:blipFill>
        <p:spPr>
          <a:xfrm>
            <a:off x="152400" y="2667000"/>
            <a:ext cx="4221360" cy="3306239"/>
          </a:xfrm>
          <a:prstGeom prst="rect">
            <a:avLst/>
          </a:prstGeom>
          <a:noFill/>
          <a:ln>
            <a:noFill/>
          </a:ln>
        </p:spPr>
      </p:pic>
    </p:spTree>
    <p:extLst>
      <p:ext uri="{BB962C8B-B14F-4D97-AF65-F5344CB8AC3E}">
        <p14:creationId xmlns:p14="http://schemas.microsoft.com/office/powerpoint/2010/main" val="3572807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nchor="t">
            <a:noAutofit/>
          </a:bodyPr>
          <a:lstStyle/>
          <a:p>
            <a:r>
              <a:rPr lang="en-US" sz="4000" dirty="0" smtClean="0"/>
              <a:t>Beta decay of N=51 </a:t>
            </a:r>
            <a:r>
              <a:rPr lang="en-US" sz="4000" baseline="30000" dirty="0" smtClean="0"/>
              <a:t>85</a:t>
            </a:r>
            <a:r>
              <a:rPr lang="en-US" sz="4000" dirty="0" smtClean="0"/>
              <a:t>Se @ ORNL</a:t>
            </a:r>
            <a:endParaRPr lang="en-US" sz="4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2286000"/>
            <a:ext cx="4191001" cy="3733800"/>
          </a:xfrm>
          <a:prstGeom prst="rect">
            <a:avLst/>
          </a:prstGeom>
        </p:spPr>
      </p:pic>
      <p:sp>
        <p:nvSpPr>
          <p:cNvPr id="4" name="TextBox 3"/>
          <p:cNvSpPr txBox="1"/>
          <p:nvPr/>
        </p:nvSpPr>
        <p:spPr>
          <a:xfrm>
            <a:off x="1905000" y="990600"/>
            <a:ext cx="3810000" cy="830997"/>
          </a:xfrm>
          <a:prstGeom prst="rect">
            <a:avLst/>
          </a:prstGeom>
          <a:noFill/>
        </p:spPr>
        <p:txBody>
          <a:bodyPr wrap="square" rtlCol="0">
            <a:spAutoFit/>
          </a:bodyPr>
          <a:lstStyle/>
          <a:p>
            <a:r>
              <a:rPr lang="en-US" sz="2400" dirty="0" smtClean="0"/>
              <a:t>MTAS </a:t>
            </a:r>
          </a:p>
          <a:p>
            <a:r>
              <a:rPr lang="en-US" sz="2400" dirty="0" smtClean="0"/>
              <a:t>data 2011</a:t>
            </a:r>
            <a:endParaRPr lang="en-US" sz="2400" dirty="0"/>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72012" y="1975753"/>
            <a:ext cx="441960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4830465" y="3505200"/>
            <a:ext cx="4086225"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800599" y="2286000"/>
            <a:ext cx="4162426" cy="1066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752599" y="2514600"/>
            <a:ext cx="381001" cy="27431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295400" y="4343400"/>
            <a:ext cx="304800" cy="9143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124200" y="4906089"/>
            <a:ext cx="1189749" cy="246221"/>
          </a:xfrm>
          <a:prstGeom prst="rect">
            <a:avLst/>
          </a:prstGeom>
          <a:noFill/>
        </p:spPr>
        <p:txBody>
          <a:bodyPr wrap="none" rtlCol="0">
            <a:spAutoFit/>
          </a:bodyPr>
          <a:lstStyle/>
          <a:p>
            <a:r>
              <a:rPr lang="en-US" sz="1000" i="1" dirty="0" smtClean="0"/>
              <a:t>neutron activation</a:t>
            </a:r>
            <a:endParaRPr lang="en-US" sz="1000" i="1" dirty="0"/>
          </a:p>
        </p:txBody>
      </p:sp>
      <p:sp>
        <p:nvSpPr>
          <p:cNvPr id="7" name="TextBox 6"/>
          <p:cNvSpPr txBox="1"/>
          <p:nvPr/>
        </p:nvSpPr>
        <p:spPr>
          <a:xfrm>
            <a:off x="4648200" y="1582465"/>
            <a:ext cx="788999" cy="461665"/>
          </a:xfrm>
          <a:prstGeom prst="rect">
            <a:avLst/>
          </a:prstGeom>
          <a:noFill/>
        </p:spPr>
        <p:txBody>
          <a:bodyPr wrap="none" rtlCol="0">
            <a:spAutoFit/>
          </a:bodyPr>
          <a:lstStyle/>
          <a:p>
            <a:r>
              <a:rPr lang="en-US" sz="2400" baseline="30000" dirty="0" smtClean="0"/>
              <a:t>85</a:t>
            </a:r>
            <a:r>
              <a:rPr lang="en-US" sz="2400" dirty="0" smtClean="0"/>
              <a:t>Se</a:t>
            </a:r>
            <a:endParaRPr lang="en-US" sz="2400" baseline="30000" dirty="0"/>
          </a:p>
        </p:txBody>
      </p:sp>
      <p:sp>
        <p:nvSpPr>
          <p:cNvPr id="14" name="TextBox 13"/>
          <p:cNvSpPr txBox="1"/>
          <p:nvPr/>
        </p:nvSpPr>
        <p:spPr>
          <a:xfrm>
            <a:off x="6248400" y="5867400"/>
            <a:ext cx="941399" cy="461665"/>
          </a:xfrm>
          <a:prstGeom prst="rect">
            <a:avLst/>
          </a:prstGeom>
          <a:solidFill>
            <a:schemeClr val="bg1"/>
          </a:solidFill>
          <a:ln>
            <a:solidFill>
              <a:schemeClr val="bg1"/>
            </a:solidFill>
          </a:ln>
        </p:spPr>
        <p:txBody>
          <a:bodyPr wrap="square" rtlCol="0">
            <a:spAutoFit/>
          </a:bodyPr>
          <a:lstStyle/>
          <a:p>
            <a:r>
              <a:rPr lang="en-US" sz="2400" baseline="30000" dirty="0" smtClean="0"/>
              <a:t>85</a:t>
            </a:r>
            <a:r>
              <a:rPr lang="en-US" sz="2400" dirty="0" smtClean="0"/>
              <a:t>Br</a:t>
            </a:r>
            <a:endParaRPr lang="en-US" sz="2400" baseline="30000" dirty="0"/>
          </a:p>
        </p:txBody>
      </p:sp>
      <p:sp>
        <p:nvSpPr>
          <p:cNvPr id="15" name="Chevron 14"/>
          <p:cNvSpPr/>
          <p:nvPr/>
        </p:nvSpPr>
        <p:spPr>
          <a:xfrm rot="5400000">
            <a:off x="2244918" y="4105617"/>
            <a:ext cx="533400" cy="24696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4752975" y="1676400"/>
            <a:ext cx="4314825" cy="5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953000" y="1447800"/>
            <a:ext cx="3886200" cy="357032"/>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5.5 MeV</a:t>
            </a:r>
            <a:endParaRPr lang="en-US" dirty="0"/>
          </a:p>
        </p:txBody>
      </p:sp>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066800"/>
            <a:ext cx="1225550"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407238" y="2029146"/>
            <a:ext cx="2584362" cy="246221"/>
          </a:xfrm>
          <a:prstGeom prst="rect">
            <a:avLst/>
          </a:prstGeom>
          <a:solidFill>
            <a:schemeClr val="bg1"/>
          </a:solidFill>
          <a:ln>
            <a:solidFill>
              <a:schemeClr val="bg1"/>
            </a:solidFill>
          </a:ln>
        </p:spPr>
        <p:txBody>
          <a:bodyPr wrap="none" rtlCol="0">
            <a:spAutoFit/>
          </a:bodyPr>
          <a:lstStyle/>
          <a:p>
            <a:r>
              <a:rPr lang="nl-NL" sz="1000" i="1" dirty="0" smtClean="0"/>
              <a:t>J. Inorg. </a:t>
            </a:r>
            <a:r>
              <a:rPr lang="nl-NL" sz="1000" i="1" dirty="0"/>
              <a:t>nucl. Chem. </a:t>
            </a:r>
            <a:r>
              <a:rPr lang="nl-NL" sz="1000" dirty="0"/>
              <a:t>Vol. 42, </a:t>
            </a:r>
            <a:r>
              <a:rPr lang="nl-NL" sz="1000" dirty="0" smtClean="0"/>
              <a:t> 1387 (1980)</a:t>
            </a:r>
            <a:endParaRPr lang="en-US" sz="1000" dirty="0"/>
          </a:p>
        </p:txBody>
      </p:sp>
      <p:pic>
        <p:nvPicPr>
          <p:cNvPr id="225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46251"/>
            <a:ext cx="1729846" cy="153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972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6625" y="0"/>
            <a:ext cx="8227871" cy="1143000"/>
          </a:xfrm>
        </p:spPr>
        <p:txBody>
          <a:bodyPr anchor="t">
            <a:normAutofit fontScale="90000"/>
          </a:bodyPr>
          <a:lstStyle/>
          <a:p>
            <a:r>
              <a:rPr lang="en-US" baseline="30000" dirty="0" smtClean="0"/>
              <a:t>100</a:t>
            </a:r>
            <a:r>
              <a:rPr lang="en-US" dirty="0" smtClean="0"/>
              <a:t>Rb at </a:t>
            </a:r>
            <a:r>
              <a:rPr lang="en-US" dirty="0" err="1" smtClean="0"/>
              <a:t>LeRIBSS</a:t>
            </a:r>
            <a:r>
              <a:rPr lang="en-US" dirty="0" smtClean="0"/>
              <a:t>: </a:t>
            </a:r>
            <a:br>
              <a:rPr lang="en-US" dirty="0" smtClean="0"/>
            </a:br>
            <a:r>
              <a:rPr lang="en-US" sz="3100" dirty="0" smtClean="0"/>
              <a:t>neutron  emission populates rotational bands</a:t>
            </a:r>
            <a:endParaRPr lang="en-US" sz="3100" dirty="0"/>
          </a:p>
        </p:txBody>
      </p:sp>
      <p:pic>
        <p:nvPicPr>
          <p:cNvPr id="3" name="Picture 2" descr="Description: C:\Users\madurga\Downloads\rb100.eps"/>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7467600" cy="5867400"/>
          </a:xfrm>
          <a:prstGeom prst="rect">
            <a:avLst/>
          </a:prstGeom>
          <a:noFill/>
          <a:ln>
            <a:noFill/>
          </a:ln>
        </p:spPr>
      </p:pic>
      <p:grpSp>
        <p:nvGrpSpPr>
          <p:cNvPr id="6" name="Group 5"/>
          <p:cNvGrpSpPr/>
          <p:nvPr/>
        </p:nvGrpSpPr>
        <p:grpSpPr>
          <a:xfrm>
            <a:off x="2133600" y="1219200"/>
            <a:ext cx="6477000" cy="4572000"/>
            <a:chOff x="4876801" y="3657600"/>
            <a:chExt cx="4267200" cy="2971800"/>
          </a:xfrm>
          <a:solidFill>
            <a:schemeClr val="bg1"/>
          </a:solidFill>
        </p:grpSpPr>
        <p:pic>
          <p:nvPicPr>
            <p:cNvPr id="4" name="Picture 3" descr="Description: C:\Users\madurga\Downloads\rb100-gamma.eps"/>
            <p:cNvPicPr/>
            <p:nvPr/>
          </p:nvPicPr>
          <p:blipFill>
            <a:blip r:embed="rId3">
              <a:extLst>
                <a:ext uri="{28A0092B-C50C-407E-A947-70E740481C1C}">
                  <a14:useLocalDpi xmlns:a14="http://schemas.microsoft.com/office/drawing/2010/main" val="0"/>
                </a:ext>
              </a:extLst>
            </a:blip>
            <a:srcRect/>
            <a:stretch>
              <a:fillRect/>
            </a:stretch>
          </p:blipFill>
          <p:spPr bwMode="auto">
            <a:xfrm>
              <a:off x="4876801" y="3657600"/>
              <a:ext cx="4267200" cy="2971800"/>
            </a:xfrm>
            <a:prstGeom prst="rect">
              <a:avLst/>
            </a:prstGeom>
            <a:grpFill/>
            <a:ln>
              <a:noFill/>
            </a:ln>
          </p:spPr>
        </p:pic>
        <p:sp>
          <p:nvSpPr>
            <p:cNvPr id="5" name="TextBox 4"/>
            <p:cNvSpPr txBox="1"/>
            <p:nvPr/>
          </p:nvSpPr>
          <p:spPr>
            <a:xfrm>
              <a:off x="6679334" y="3892829"/>
              <a:ext cx="2414465" cy="260071"/>
            </a:xfrm>
            <a:prstGeom prst="rect">
              <a:avLst/>
            </a:prstGeom>
            <a:noFill/>
          </p:spPr>
          <p:txBody>
            <a:bodyPr wrap="square" rtlCol="0">
              <a:spAutoFit/>
            </a:bodyPr>
            <a:lstStyle/>
            <a:p>
              <a:r>
                <a:rPr lang="en-US" sz="2000" dirty="0" smtClean="0"/>
                <a:t>Neutron gated </a:t>
              </a:r>
              <a:r>
                <a:rPr lang="el-GR" sz="2000" dirty="0" smtClean="0"/>
                <a:t>γ</a:t>
              </a:r>
              <a:r>
                <a:rPr lang="en-US" sz="2000" dirty="0"/>
                <a:t> </a:t>
              </a:r>
              <a:r>
                <a:rPr lang="en-US" sz="2000" dirty="0" smtClean="0"/>
                <a:t>spectrum</a:t>
              </a:r>
              <a:endParaRPr lang="en-US" sz="2000" dirty="0"/>
            </a:p>
          </p:txBody>
        </p:sp>
      </p:grpSp>
      <p:grpSp>
        <p:nvGrpSpPr>
          <p:cNvPr id="7" name="Group 6"/>
          <p:cNvGrpSpPr/>
          <p:nvPr/>
        </p:nvGrpSpPr>
        <p:grpSpPr>
          <a:xfrm>
            <a:off x="4526492" y="2037219"/>
            <a:ext cx="4600575" cy="1615618"/>
            <a:chOff x="4526492" y="2037219"/>
            <a:chExt cx="4600575" cy="1615618"/>
          </a:xfrm>
        </p:grpSpPr>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6492" y="2037219"/>
              <a:ext cx="4600575" cy="127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6838" y="3357562"/>
              <a:ext cx="457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592638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Decay of fission fragments @ TRIUMF</a:t>
            </a:r>
            <a:endParaRPr lang="en-US" dirty="0"/>
          </a:p>
        </p:txBody>
      </p:sp>
      <p:grpSp>
        <p:nvGrpSpPr>
          <p:cNvPr id="3" name="Group 1"/>
          <p:cNvGrpSpPr>
            <a:grpSpLocks/>
          </p:cNvGrpSpPr>
          <p:nvPr/>
        </p:nvGrpSpPr>
        <p:grpSpPr bwMode="auto">
          <a:xfrm>
            <a:off x="457200" y="1543579"/>
            <a:ext cx="8157289" cy="5009621"/>
            <a:chOff x="341" y="758"/>
            <a:chExt cx="5663" cy="3480"/>
          </a:xfrm>
        </p:grpSpPr>
        <p:grpSp>
          <p:nvGrpSpPr>
            <p:cNvPr id="4" name="Group 2"/>
            <p:cNvGrpSpPr>
              <a:grpSpLocks/>
            </p:cNvGrpSpPr>
            <p:nvPr/>
          </p:nvGrpSpPr>
          <p:grpSpPr bwMode="auto">
            <a:xfrm>
              <a:off x="341" y="758"/>
              <a:ext cx="5663" cy="3480"/>
              <a:chOff x="341" y="758"/>
              <a:chExt cx="5663" cy="3480"/>
            </a:xfrm>
          </p:grpSpPr>
          <p:pic>
            <p:nvPicPr>
              <p:cNvPr id="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 y="2515"/>
                <a:ext cx="969" cy="14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 name="Rectangle 4"/>
              <p:cNvSpPr>
                <a:spLocks noChangeArrowheads="1"/>
              </p:cNvSpPr>
              <p:nvPr/>
            </p:nvSpPr>
            <p:spPr bwMode="auto">
              <a:xfrm>
                <a:off x="449" y="1972"/>
                <a:ext cx="927" cy="415"/>
              </a:xfrm>
              <a:prstGeom prst="rect">
                <a:avLst/>
              </a:prstGeom>
              <a:solidFill>
                <a:srgbClr val="99CCFF"/>
              </a:solidFill>
              <a:ln>
                <a:noFill/>
              </a:ln>
              <a:effectLst/>
              <a:extLs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36" name="Group 5"/>
              <p:cNvGrpSpPr>
                <a:grpSpLocks/>
              </p:cNvGrpSpPr>
              <p:nvPr/>
            </p:nvGrpSpPr>
            <p:grpSpPr bwMode="auto">
              <a:xfrm>
                <a:off x="341" y="758"/>
                <a:ext cx="5663" cy="3480"/>
                <a:chOff x="341" y="758"/>
                <a:chExt cx="5663" cy="3480"/>
              </a:xfrm>
            </p:grpSpPr>
            <p:pic>
              <p:nvPicPr>
                <p:cNvPr id="44" name="Picture 6"/>
                <p:cNvPicPr>
                  <a:picLocks noChangeAspect="1" noChangeArrowheads="1"/>
                </p:cNvPicPr>
                <p:nvPr/>
              </p:nvPicPr>
              <p:blipFill>
                <a:blip r:embed="rId3">
                  <a:extLst>
                    <a:ext uri="{28A0092B-C50C-407E-A947-70E740481C1C}">
                      <a14:useLocalDpi xmlns:a14="http://schemas.microsoft.com/office/drawing/2010/main" val="0"/>
                    </a:ext>
                  </a:extLst>
                </a:blip>
                <a:srcRect l="2681" t="684" r="414" b="4430"/>
                <a:stretch>
                  <a:fillRect/>
                </a:stretch>
              </p:blipFill>
              <p:spPr bwMode="auto">
                <a:xfrm>
                  <a:off x="341" y="758"/>
                  <a:ext cx="5658" cy="3457"/>
                </a:xfrm>
                <a:prstGeom prst="rect">
                  <a:avLst/>
                </a:prstGeom>
                <a:noFill/>
                <a:ln>
                  <a:noFill/>
                </a:ln>
                <a:effectLst/>
                <a:extLst>
                  <a:ext uri="{909E8E84-426E-40DD-AFC4-6F175D3DCCD1}">
                    <a14:hiddenFill xmlns:a14="http://schemas.microsoft.com/office/drawing/2010/main">
                      <a:blipFill dpi="0" rotWithShape="0">
                        <a:blip/>
                        <a:srcRect l="2681" t="684" r="414" b="443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 name="Rectangle 7"/>
                <p:cNvSpPr>
                  <a:spLocks noChangeArrowheads="1"/>
                </p:cNvSpPr>
                <p:nvPr/>
              </p:nvSpPr>
              <p:spPr bwMode="auto">
                <a:xfrm>
                  <a:off x="343" y="758"/>
                  <a:ext cx="5661" cy="3480"/>
                </a:xfrm>
                <a:prstGeom prst="rect">
                  <a:avLst/>
                </a:prstGeom>
                <a:noFill/>
                <a:ln w="5472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7" name="Line 8"/>
              <p:cNvSpPr>
                <a:spLocks noChangeShapeType="1"/>
              </p:cNvSpPr>
              <p:nvPr/>
            </p:nvSpPr>
            <p:spPr bwMode="auto">
              <a:xfrm>
                <a:off x="4485" y="3811"/>
                <a:ext cx="1171" cy="8"/>
              </a:xfrm>
              <a:prstGeom prst="line">
                <a:avLst/>
              </a:prstGeom>
              <a:noFill/>
              <a:ln w="18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Text Box 9"/>
              <p:cNvSpPr txBox="1">
                <a:spLocks noChangeArrowheads="1"/>
              </p:cNvSpPr>
              <p:nvPr/>
            </p:nvSpPr>
            <p:spPr bwMode="auto">
              <a:xfrm>
                <a:off x="4485" y="3758"/>
                <a:ext cx="1217"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000" tIns="54000" rIns="99000" bIns="54000"/>
              <a:lstStyle>
                <a:lvl1pPr>
                  <a:tabLst>
                    <a:tab pos="723900" algn="l"/>
                    <a:tab pos="1447800" algn="l"/>
                  </a:tabLst>
                  <a:defRPr>
                    <a:solidFill>
                      <a:srgbClr val="000000"/>
                    </a:solidFill>
                    <a:latin typeface="Arial" charset="0"/>
                    <a:ea typeface="Droid Sans Fallback" charset="0"/>
                    <a:cs typeface="Droid Sans Fallback" charset="0"/>
                  </a:defRPr>
                </a:lvl1pPr>
                <a:lvl2pPr>
                  <a:tabLst>
                    <a:tab pos="723900" algn="l"/>
                    <a:tab pos="1447800" algn="l"/>
                  </a:tabLst>
                  <a:defRPr>
                    <a:solidFill>
                      <a:srgbClr val="000000"/>
                    </a:solidFill>
                    <a:latin typeface="Arial" charset="0"/>
                    <a:ea typeface="Droid Sans Fallback" charset="0"/>
                    <a:cs typeface="Droid Sans Fallback" charset="0"/>
                  </a:defRPr>
                </a:lvl2pPr>
                <a:lvl3pPr>
                  <a:tabLst>
                    <a:tab pos="723900" algn="l"/>
                    <a:tab pos="1447800" algn="l"/>
                  </a:tabLst>
                  <a:defRPr>
                    <a:solidFill>
                      <a:srgbClr val="000000"/>
                    </a:solidFill>
                    <a:latin typeface="Arial" charset="0"/>
                    <a:ea typeface="Droid Sans Fallback" charset="0"/>
                    <a:cs typeface="Droid Sans Fallback" charset="0"/>
                  </a:defRPr>
                </a:lvl3pPr>
                <a:lvl4pPr>
                  <a:tabLst>
                    <a:tab pos="723900" algn="l"/>
                    <a:tab pos="1447800" algn="l"/>
                  </a:tabLst>
                  <a:defRPr>
                    <a:solidFill>
                      <a:srgbClr val="000000"/>
                    </a:solidFill>
                    <a:latin typeface="Arial" charset="0"/>
                    <a:ea typeface="Droid Sans Fallback" charset="0"/>
                    <a:cs typeface="Droid Sans Fallback" charset="0"/>
                  </a:defRPr>
                </a:lvl4pPr>
                <a:lvl5pPr>
                  <a:tabLst>
                    <a:tab pos="723900" algn="l"/>
                    <a:tab pos="14478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9pPr>
              </a:lstStyle>
              <a:p>
                <a:pPr>
                  <a:lnSpc>
                    <a:spcPct val="109000"/>
                  </a:lnSpc>
                </a:pPr>
                <a:r>
                  <a:rPr lang="en-US" i="1" dirty="0">
                    <a:latin typeface="Century Schoolbook L" pitchFamily="16" charset="0"/>
                  </a:rPr>
                  <a:t>Neutron number</a:t>
                </a:r>
              </a:p>
            </p:txBody>
          </p:sp>
          <p:sp>
            <p:nvSpPr>
              <p:cNvPr id="39" name="Line 10"/>
              <p:cNvSpPr>
                <a:spLocks noChangeShapeType="1"/>
              </p:cNvSpPr>
              <p:nvPr/>
            </p:nvSpPr>
            <p:spPr bwMode="auto">
              <a:xfrm flipV="1">
                <a:off x="997" y="800"/>
                <a:ext cx="8" cy="1174"/>
              </a:xfrm>
              <a:prstGeom prst="line">
                <a:avLst/>
              </a:prstGeom>
              <a:noFill/>
              <a:ln w="18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 name="Text Box 11"/>
              <p:cNvSpPr txBox="1">
                <a:spLocks noChangeArrowheads="1"/>
              </p:cNvSpPr>
              <p:nvPr/>
            </p:nvSpPr>
            <p:spPr bwMode="auto">
              <a:xfrm>
                <a:off x="746" y="836"/>
                <a:ext cx="259" cy="1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9000" tIns="54000" rIns="99000" bIns="54000"/>
              <a:lstStyle>
                <a:lvl1pPr>
                  <a:tabLst>
                    <a:tab pos="723900" algn="l"/>
                    <a:tab pos="1447800" algn="l"/>
                  </a:tabLst>
                  <a:defRPr>
                    <a:solidFill>
                      <a:srgbClr val="000000"/>
                    </a:solidFill>
                    <a:latin typeface="Arial" charset="0"/>
                    <a:ea typeface="Droid Sans Fallback" charset="0"/>
                    <a:cs typeface="Droid Sans Fallback" charset="0"/>
                  </a:defRPr>
                </a:lvl1pPr>
                <a:lvl2pPr>
                  <a:tabLst>
                    <a:tab pos="723900" algn="l"/>
                    <a:tab pos="1447800" algn="l"/>
                  </a:tabLst>
                  <a:defRPr>
                    <a:solidFill>
                      <a:srgbClr val="000000"/>
                    </a:solidFill>
                    <a:latin typeface="Arial" charset="0"/>
                    <a:ea typeface="Droid Sans Fallback" charset="0"/>
                    <a:cs typeface="Droid Sans Fallback" charset="0"/>
                  </a:defRPr>
                </a:lvl2pPr>
                <a:lvl3pPr>
                  <a:tabLst>
                    <a:tab pos="723900" algn="l"/>
                    <a:tab pos="1447800" algn="l"/>
                  </a:tabLst>
                  <a:defRPr>
                    <a:solidFill>
                      <a:srgbClr val="000000"/>
                    </a:solidFill>
                    <a:latin typeface="Arial" charset="0"/>
                    <a:ea typeface="Droid Sans Fallback" charset="0"/>
                    <a:cs typeface="Droid Sans Fallback" charset="0"/>
                  </a:defRPr>
                </a:lvl3pPr>
                <a:lvl4pPr>
                  <a:tabLst>
                    <a:tab pos="723900" algn="l"/>
                    <a:tab pos="1447800" algn="l"/>
                  </a:tabLst>
                  <a:defRPr>
                    <a:solidFill>
                      <a:srgbClr val="000000"/>
                    </a:solidFill>
                    <a:latin typeface="Arial" charset="0"/>
                    <a:ea typeface="Droid Sans Fallback" charset="0"/>
                    <a:cs typeface="Droid Sans Fallback" charset="0"/>
                  </a:defRPr>
                </a:lvl4pPr>
                <a:lvl5pPr>
                  <a:tabLst>
                    <a:tab pos="723900" algn="l"/>
                    <a:tab pos="14478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9pPr>
              </a:lstStyle>
              <a:p>
                <a:pPr>
                  <a:lnSpc>
                    <a:spcPct val="109000"/>
                  </a:lnSpc>
                </a:pPr>
                <a:r>
                  <a:rPr lang="en-US" i="1" dirty="0">
                    <a:latin typeface="Century Schoolbook L" pitchFamily="16" charset="0"/>
                  </a:rPr>
                  <a:t>Proton number</a:t>
                </a:r>
              </a:p>
            </p:txBody>
          </p:sp>
          <p:sp>
            <p:nvSpPr>
              <p:cNvPr id="41" name="Text Box 12"/>
              <p:cNvSpPr txBox="1">
                <a:spLocks noChangeArrowheads="1"/>
              </p:cNvSpPr>
              <p:nvPr/>
            </p:nvSpPr>
            <p:spPr bwMode="auto">
              <a:xfrm>
                <a:off x="1705" y="1519"/>
                <a:ext cx="520" cy="209"/>
              </a:xfrm>
              <a:prstGeom prst="rect">
                <a:avLst/>
              </a:prstGeom>
              <a:solidFill>
                <a:srgbClr val="000080"/>
              </a:solidFill>
              <a:ln>
                <a:noFill/>
              </a:ln>
              <a:effectLst/>
              <a:extLst>
                <a:ext uri="{91240B29-F687-4F45-9708-019B960494DF}">
                  <a14:hiddenLine xmlns:a14="http://schemas.microsoft.com/office/drawing/2010/main" w="183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000" tIns="68112" rIns="99000" bIns="54000"/>
              <a:lstStyle/>
              <a:p>
                <a:r>
                  <a:rPr lang="en-US" sz="1500" b="1" i="1">
                    <a:solidFill>
                      <a:srgbClr val="FFFFFF"/>
                    </a:solidFill>
                    <a:ea typeface="Droid Sans Fallback" charset="0"/>
                    <a:cs typeface="Droid Sans Fallback" charset="0"/>
                  </a:rPr>
                  <a:t>Z=50</a:t>
                </a:r>
              </a:p>
            </p:txBody>
          </p:sp>
          <p:sp>
            <p:nvSpPr>
              <p:cNvPr id="42" name="Text Box 13"/>
              <p:cNvSpPr txBox="1">
                <a:spLocks noChangeArrowheads="1"/>
              </p:cNvSpPr>
              <p:nvPr/>
            </p:nvSpPr>
            <p:spPr bwMode="auto">
              <a:xfrm>
                <a:off x="2394" y="1056"/>
                <a:ext cx="501" cy="210"/>
              </a:xfrm>
              <a:prstGeom prst="rect">
                <a:avLst/>
              </a:prstGeom>
              <a:solidFill>
                <a:srgbClr val="000080"/>
              </a:solidFill>
              <a:ln>
                <a:noFill/>
              </a:ln>
              <a:effectLst/>
              <a:extLst>
                <a:ext uri="{91240B29-F687-4F45-9708-019B960494DF}">
                  <a14:hiddenLine xmlns:a14="http://schemas.microsoft.com/office/drawing/2010/main" w="183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000" tIns="68112" rIns="99000" bIns="54000"/>
              <a:lstStyle/>
              <a:p>
                <a:r>
                  <a:rPr lang="en-US" sz="1500" b="1" i="1">
                    <a:solidFill>
                      <a:srgbClr val="FFFFFF"/>
                    </a:solidFill>
                    <a:ea typeface="Droid Sans Fallback" charset="0"/>
                    <a:cs typeface="Droid Sans Fallback" charset="0"/>
                  </a:rPr>
                  <a:t>N=50</a:t>
                </a:r>
              </a:p>
            </p:txBody>
          </p:sp>
          <p:sp>
            <p:nvSpPr>
              <p:cNvPr id="43" name="Text Box 14"/>
              <p:cNvSpPr txBox="1">
                <a:spLocks noChangeArrowheads="1"/>
              </p:cNvSpPr>
              <p:nvPr/>
            </p:nvSpPr>
            <p:spPr bwMode="auto">
              <a:xfrm rot="18900000">
                <a:off x="1430" y="2463"/>
                <a:ext cx="1294" cy="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695" rIns="90000" bIns="45000"/>
              <a:lstStyle>
                <a:lvl1pPr>
                  <a:tabLst>
                    <a:tab pos="723900" algn="l"/>
                    <a:tab pos="1447800" algn="l"/>
                  </a:tabLst>
                  <a:defRPr>
                    <a:solidFill>
                      <a:srgbClr val="000000"/>
                    </a:solidFill>
                    <a:latin typeface="Arial" charset="0"/>
                    <a:ea typeface="Droid Sans Fallback" charset="0"/>
                    <a:cs typeface="Droid Sans Fallback" charset="0"/>
                  </a:defRPr>
                </a:lvl1pPr>
                <a:lvl2pPr>
                  <a:tabLst>
                    <a:tab pos="723900" algn="l"/>
                    <a:tab pos="1447800" algn="l"/>
                  </a:tabLst>
                  <a:defRPr>
                    <a:solidFill>
                      <a:srgbClr val="000000"/>
                    </a:solidFill>
                    <a:latin typeface="Arial" charset="0"/>
                    <a:ea typeface="Droid Sans Fallback" charset="0"/>
                    <a:cs typeface="Droid Sans Fallback" charset="0"/>
                  </a:defRPr>
                </a:lvl2pPr>
                <a:lvl3pPr>
                  <a:tabLst>
                    <a:tab pos="723900" algn="l"/>
                    <a:tab pos="1447800" algn="l"/>
                  </a:tabLst>
                  <a:defRPr>
                    <a:solidFill>
                      <a:srgbClr val="000000"/>
                    </a:solidFill>
                    <a:latin typeface="Arial" charset="0"/>
                    <a:ea typeface="Droid Sans Fallback" charset="0"/>
                    <a:cs typeface="Droid Sans Fallback" charset="0"/>
                  </a:defRPr>
                </a:lvl3pPr>
                <a:lvl4pPr>
                  <a:tabLst>
                    <a:tab pos="723900" algn="l"/>
                    <a:tab pos="1447800" algn="l"/>
                  </a:tabLst>
                  <a:defRPr>
                    <a:solidFill>
                      <a:srgbClr val="000000"/>
                    </a:solidFill>
                    <a:latin typeface="Arial" charset="0"/>
                    <a:ea typeface="Droid Sans Fallback" charset="0"/>
                    <a:cs typeface="Droid Sans Fallback" charset="0"/>
                  </a:defRPr>
                </a:lvl4pPr>
                <a:lvl5pPr>
                  <a:tabLst>
                    <a:tab pos="723900" algn="l"/>
                    <a:tab pos="14478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9pPr>
              </a:lstStyle>
              <a:p>
                <a:r>
                  <a:rPr lang="en-US" sz="2500" b="1" i="1">
                    <a:solidFill>
                      <a:srgbClr val="FFFFFF"/>
                    </a:solidFill>
                  </a:rPr>
                  <a:t>Q</a:t>
                </a:r>
                <a:r>
                  <a:rPr lang="en-US" sz="2500" b="1" i="1" baseline="-33000">
                    <a:solidFill>
                      <a:srgbClr val="FFFFFF"/>
                    </a:solidFill>
                    <a:cs typeface="Arial" charset="0"/>
                  </a:rPr>
                  <a:t>β</a:t>
                </a:r>
                <a:r>
                  <a:rPr lang="en-US" sz="2500" b="1" i="1">
                    <a:solidFill>
                      <a:srgbClr val="FFFFFF"/>
                    </a:solidFill>
                  </a:rPr>
                  <a:t> – S</a:t>
                </a:r>
                <a:r>
                  <a:rPr lang="en-US" sz="2500" b="1" i="1" baseline="-33000">
                    <a:solidFill>
                      <a:srgbClr val="FFFFFF"/>
                    </a:solidFill>
                  </a:rPr>
                  <a:t>n</a:t>
                </a:r>
                <a:r>
                  <a:rPr lang="en-US" sz="2500" b="1" i="1">
                    <a:solidFill>
                      <a:srgbClr val="FFFFFF"/>
                    </a:solidFill>
                  </a:rPr>
                  <a:t> &lt;0</a:t>
                </a:r>
              </a:p>
            </p:txBody>
          </p:sp>
        </p:grpSp>
        <p:sp>
          <p:nvSpPr>
            <p:cNvPr id="5" name="Freeform 15"/>
            <p:cNvSpPr>
              <a:spLocks noChangeArrowheads="1"/>
            </p:cNvSpPr>
            <p:nvPr/>
          </p:nvSpPr>
          <p:spPr bwMode="auto">
            <a:xfrm>
              <a:off x="2652" y="3206"/>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Freeform 16"/>
            <p:cNvSpPr>
              <a:spLocks noChangeArrowheads="1"/>
            </p:cNvSpPr>
            <p:nvPr/>
          </p:nvSpPr>
          <p:spPr bwMode="auto">
            <a:xfrm>
              <a:off x="2729" y="3206"/>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 name="Freeform 17"/>
            <p:cNvSpPr>
              <a:spLocks noChangeArrowheads="1"/>
            </p:cNvSpPr>
            <p:nvPr/>
          </p:nvSpPr>
          <p:spPr bwMode="auto">
            <a:xfrm>
              <a:off x="2822" y="3206"/>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 name="Freeform 18"/>
            <p:cNvSpPr>
              <a:spLocks noChangeArrowheads="1"/>
            </p:cNvSpPr>
            <p:nvPr/>
          </p:nvSpPr>
          <p:spPr bwMode="auto">
            <a:xfrm>
              <a:off x="2907" y="3206"/>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 name="Freeform 19"/>
            <p:cNvSpPr>
              <a:spLocks noChangeArrowheads="1"/>
            </p:cNvSpPr>
            <p:nvPr/>
          </p:nvSpPr>
          <p:spPr bwMode="auto">
            <a:xfrm>
              <a:off x="2652" y="3278"/>
              <a:ext cx="106" cy="90"/>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Freeform 20"/>
            <p:cNvSpPr>
              <a:spLocks noChangeArrowheads="1"/>
            </p:cNvSpPr>
            <p:nvPr/>
          </p:nvSpPr>
          <p:spPr bwMode="auto">
            <a:xfrm>
              <a:off x="2729" y="3278"/>
              <a:ext cx="106" cy="90"/>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Freeform 21"/>
            <p:cNvSpPr>
              <a:spLocks noChangeArrowheads="1"/>
            </p:cNvSpPr>
            <p:nvPr/>
          </p:nvSpPr>
          <p:spPr bwMode="auto">
            <a:xfrm>
              <a:off x="2729" y="3117"/>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 name="Freeform 22"/>
            <p:cNvSpPr>
              <a:spLocks noChangeArrowheads="1"/>
            </p:cNvSpPr>
            <p:nvPr/>
          </p:nvSpPr>
          <p:spPr bwMode="auto">
            <a:xfrm>
              <a:off x="2482" y="3368"/>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 name="Freeform 23"/>
            <p:cNvSpPr>
              <a:spLocks noChangeArrowheads="1"/>
            </p:cNvSpPr>
            <p:nvPr/>
          </p:nvSpPr>
          <p:spPr bwMode="auto">
            <a:xfrm>
              <a:off x="2396" y="3368"/>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 name="Freeform 24"/>
            <p:cNvSpPr>
              <a:spLocks noChangeArrowheads="1"/>
            </p:cNvSpPr>
            <p:nvPr/>
          </p:nvSpPr>
          <p:spPr bwMode="auto">
            <a:xfrm>
              <a:off x="2310" y="3368"/>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 name="Freeform 25"/>
            <p:cNvSpPr>
              <a:spLocks noChangeArrowheads="1"/>
            </p:cNvSpPr>
            <p:nvPr/>
          </p:nvSpPr>
          <p:spPr bwMode="auto">
            <a:xfrm>
              <a:off x="2729" y="3036"/>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 name="Freeform 26"/>
            <p:cNvSpPr>
              <a:spLocks noChangeArrowheads="1"/>
            </p:cNvSpPr>
            <p:nvPr/>
          </p:nvSpPr>
          <p:spPr bwMode="auto">
            <a:xfrm>
              <a:off x="5512" y="1598"/>
              <a:ext cx="105"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 name="Freeform 27"/>
            <p:cNvSpPr>
              <a:spLocks noChangeArrowheads="1"/>
            </p:cNvSpPr>
            <p:nvPr/>
          </p:nvSpPr>
          <p:spPr bwMode="auto">
            <a:xfrm>
              <a:off x="5421" y="1598"/>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 name="Freeform 28"/>
            <p:cNvSpPr>
              <a:spLocks noChangeArrowheads="1"/>
            </p:cNvSpPr>
            <p:nvPr/>
          </p:nvSpPr>
          <p:spPr bwMode="auto">
            <a:xfrm>
              <a:off x="5421" y="1526"/>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 name="Freeform 29"/>
            <p:cNvSpPr>
              <a:spLocks noChangeArrowheads="1"/>
            </p:cNvSpPr>
            <p:nvPr/>
          </p:nvSpPr>
          <p:spPr bwMode="auto">
            <a:xfrm>
              <a:off x="4846" y="1851"/>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30"/>
            <p:cNvSpPr>
              <a:spLocks noChangeArrowheads="1"/>
            </p:cNvSpPr>
            <p:nvPr/>
          </p:nvSpPr>
          <p:spPr bwMode="auto">
            <a:xfrm>
              <a:off x="4919" y="1851"/>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31"/>
            <p:cNvSpPr>
              <a:spLocks noChangeArrowheads="1"/>
            </p:cNvSpPr>
            <p:nvPr/>
          </p:nvSpPr>
          <p:spPr bwMode="auto">
            <a:xfrm>
              <a:off x="5004" y="1851"/>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32"/>
            <p:cNvSpPr>
              <a:spLocks noChangeArrowheads="1"/>
            </p:cNvSpPr>
            <p:nvPr/>
          </p:nvSpPr>
          <p:spPr bwMode="auto">
            <a:xfrm>
              <a:off x="2225" y="3368"/>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33"/>
            <p:cNvSpPr>
              <a:spLocks noChangeArrowheads="1"/>
            </p:cNvSpPr>
            <p:nvPr/>
          </p:nvSpPr>
          <p:spPr bwMode="auto">
            <a:xfrm>
              <a:off x="2881" y="2872"/>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 name="Freeform 34"/>
            <p:cNvSpPr>
              <a:spLocks noChangeArrowheads="1"/>
            </p:cNvSpPr>
            <p:nvPr/>
          </p:nvSpPr>
          <p:spPr bwMode="auto">
            <a:xfrm>
              <a:off x="5335" y="1526"/>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 name="Freeform 35"/>
            <p:cNvSpPr>
              <a:spLocks noChangeArrowheads="1"/>
            </p:cNvSpPr>
            <p:nvPr/>
          </p:nvSpPr>
          <p:spPr bwMode="auto">
            <a:xfrm>
              <a:off x="3341" y="2695"/>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 name="Freeform 36"/>
            <p:cNvSpPr>
              <a:spLocks noChangeArrowheads="1"/>
            </p:cNvSpPr>
            <p:nvPr/>
          </p:nvSpPr>
          <p:spPr bwMode="auto">
            <a:xfrm>
              <a:off x="3117" y="2863"/>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 name="Freeform 37"/>
            <p:cNvSpPr>
              <a:spLocks noChangeArrowheads="1"/>
            </p:cNvSpPr>
            <p:nvPr/>
          </p:nvSpPr>
          <p:spPr bwMode="auto">
            <a:xfrm>
              <a:off x="3209" y="2695"/>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Freeform 38"/>
            <p:cNvSpPr>
              <a:spLocks noChangeArrowheads="1"/>
            </p:cNvSpPr>
            <p:nvPr/>
          </p:nvSpPr>
          <p:spPr bwMode="auto">
            <a:xfrm>
              <a:off x="3438" y="2695"/>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 name="Freeform 39"/>
            <p:cNvSpPr>
              <a:spLocks noChangeArrowheads="1"/>
            </p:cNvSpPr>
            <p:nvPr/>
          </p:nvSpPr>
          <p:spPr bwMode="auto">
            <a:xfrm>
              <a:off x="3523" y="2695"/>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 name="Freeform 40"/>
            <p:cNvSpPr>
              <a:spLocks noChangeArrowheads="1"/>
            </p:cNvSpPr>
            <p:nvPr/>
          </p:nvSpPr>
          <p:spPr bwMode="auto">
            <a:xfrm>
              <a:off x="3605" y="2695"/>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 name="Freeform 41"/>
            <p:cNvSpPr>
              <a:spLocks noChangeArrowheads="1"/>
            </p:cNvSpPr>
            <p:nvPr/>
          </p:nvSpPr>
          <p:spPr bwMode="auto">
            <a:xfrm>
              <a:off x="5342" y="1598"/>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 name="Freeform 42"/>
            <p:cNvSpPr>
              <a:spLocks noChangeArrowheads="1"/>
            </p:cNvSpPr>
            <p:nvPr/>
          </p:nvSpPr>
          <p:spPr bwMode="auto">
            <a:xfrm>
              <a:off x="2556" y="3282"/>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3" name="Freeform 43"/>
            <p:cNvSpPr>
              <a:spLocks noChangeArrowheads="1"/>
            </p:cNvSpPr>
            <p:nvPr/>
          </p:nvSpPr>
          <p:spPr bwMode="auto">
            <a:xfrm>
              <a:off x="2829" y="3117"/>
              <a:ext cx="106" cy="89"/>
            </a:xfrm>
            <a:custGeom>
              <a:avLst/>
              <a:gdLst>
                <a:gd name="T0" fmla="*/ 426 w 858"/>
                <a:gd name="T1" fmla="*/ 0 h 864"/>
                <a:gd name="T2" fmla="*/ 480 w 858"/>
                <a:gd name="T3" fmla="*/ 246 h 864"/>
                <a:gd name="T4" fmla="*/ 642 w 858"/>
                <a:gd name="T5" fmla="*/ 60 h 864"/>
                <a:gd name="T6" fmla="*/ 564 w 858"/>
                <a:gd name="T7" fmla="*/ 294 h 864"/>
                <a:gd name="T8" fmla="*/ 804 w 858"/>
                <a:gd name="T9" fmla="*/ 216 h 864"/>
                <a:gd name="T10" fmla="*/ 618 w 858"/>
                <a:gd name="T11" fmla="*/ 384 h 864"/>
                <a:gd name="T12" fmla="*/ 858 w 858"/>
                <a:gd name="T13" fmla="*/ 432 h 864"/>
                <a:gd name="T14" fmla="*/ 618 w 858"/>
                <a:gd name="T15" fmla="*/ 480 h 864"/>
                <a:gd name="T16" fmla="*/ 804 w 858"/>
                <a:gd name="T17" fmla="*/ 648 h 864"/>
                <a:gd name="T18" fmla="*/ 564 w 858"/>
                <a:gd name="T19" fmla="*/ 570 h 864"/>
                <a:gd name="T20" fmla="*/ 642 w 858"/>
                <a:gd name="T21" fmla="*/ 804 h 864"/>
                <a:gd name="T22" fmla="*/ 480 w 858"/>
                <a:gd name="T23" fmla="*/ 618 h 864"/>
                <a:gd name="T24" fmla="*/ 426 w 858"/>
                <a:gd name="T25" fmla="*/ 864 h 864"/>
                <a:gd name="T26" fmla="*/ 378 w 858"/>
                <a:gd name="T27" fmla="*/ 618 h 864"/>
                <a:gd name="T28" fmla="*/ 216 w 858"/>
                <a:gd name="T29" fmla="*/ 804 h 864"/>
                <a:gd name="T30" fmla="*/ 294 w 858"/>
                <a:gd name="T31" fmla="*/ 570 h 864"/>
                <a:gd name="T32" fmla="*/ 54 w 858"/>
                <a:gd name="T33" fmla="*/ 648 h 864"/>
                <a:gd name="T34" fmla="*/ 240 w 858"/>
                <a:gd name="T35" fmla="*/ 480 h 864"/>
                <a:gd name="T36" fmla="*/ 0 w 858"/>
                <a:gd name="T37" fmla="*/ 432 h 864"/>
                <a:gd name="T38" fmla="*/ 240 w 858"/>
                <a:gd name="T39" fmla="*/ 384 h 864"/>
                <a:gd name="T40" fmla="*/ 54 w 858"/>
                <a:gd name="T41" fmla="*/ 216 h 864"/>
                <a:gd name="T42" fmla="*/ 294 w 858"/>
                <a:gd name="T43" fmla="*/ 294 h 864"/>
                <a:gd name="T44" fmla="*/ 216 w 858"/>
                <a:gd name="T45" fmla="*/ 60 h 864"/>
                <a:gd name="T46" fmla="*/ 378 w 858"/>
                <a:gd name="T47" fmla="*/ 246 h 864"/>
                <a:gd name="T48" fmla="*/ 426 w 858"/>
                <a:gd name="T4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6" name="Oval 45"/>
          <p:cNvSpPr/>
          <p:nvPr/>
        </p:nvSpPr>
        <p:spPr>
          <a:xfrm rot="19791613">
            <a:off x="3439579" y="4063663"/>
            <a:ext cx="2898640" cy="9634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90" name="Oval 89"/>
          <p:cNvSpPr/>
          <p:nvPr/>
        </p:nvSpPr>
        <p:spPr>
          <a:xfrm rot="19780816">
            <a:off x="6548983" y="2082532"/>
            <a:ext cx="2803339" cy="8584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sp>
        <p:nvSpPr>
          <p:cNvPr id="92" name="TextBox 91"/>
          <p:cNvSpPr txBox="1"/>
          <p:nvPr/>
        </p:nvSpPr>
        <p:spPr>
          <a:xfrm>
            <a:off x="5597325" y="4638385"/>
            <a:ext cx="3009684" cy="1077218"/>
          </a:xfrm>
          <a:prstGeom prst="rect">
            <a:avLst/>
          </a:prstGeom>
          <a:noFill/>
        </p:spPr>
        <p:txBody>
          <a:bodyPr wrap="square" rtlCol="0">
            <a:spAutoFit/>
          </a:bodyPr>
          <a:lstStyle/>
          <a:p>
            <a:r>
              <a:rPr lang="en-US" sz="1600" dirty="0" smtClean="0"/>
              <a:t>Newly developed </a:t>
            </a:r>
            <a:r>
              <a:rPr lang="en-US" sz="1600" dirty="0" err="1" smtClean="0"/>
              <a:t>UC</a:t>
            </a:r>
            <a:r>
              <a:rPr lang="en-US" sz="1600" baseline="-25000" dirty="0" err="1" smtClean="0"/>
              <a:t>x</a:t>
            </a:r>
            <a:r>
              <a:rPr lang="en-US" sz="1600" dirty="0" smtClean="0"/>
              <a:t> target opens the study of neutron-rich species around N=50 and N=82</a:t>
            </a:r>
            <a:endParaRPr lang="en-US" sz="1600" dirty="0"/>
          </a:p>
        </p:txBody>
      </p:sp>
      <p:sp>
        <p:nvSpPr>
          <p:cNvPr id="93" name="Rectangle 92"/>
          <p:cNvSpPr/>
          <p:nvPr/>
        </p:nvSpPr>
        <p:spPr>
          <a:xfrm>
            <a:off x="8683209" y="1543579"/>
            <a:ext cx="495516" cy="1105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p:nvPr/>
        </p:nvCxnSpPr>
        <p:spPr>
          <a:xfrm flipH="1">
            <a:off x="5791200" y="4545369"/>
            <a:ext cx="26214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562600" y="4822865"/>
            <a:ext cx="0" cy="866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5768050" y="5791200"/>
            <a:ext cx="2621482" cy="0"/>
          </a:xfrm>
          <a:prstGeom prst="line">
            <a:avLst/>
          </a:prstGeom>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741109" y="914400"/>
            <a:ext cx="184731" cy="369332"/>
          </a:xfrm>
          <a:prstGeom prst="rect">
            <a:avLst/>
          </a:prstGeom>
          <a:noFill/>
        </p:spPr>
        <p:txBody>
          <a:bodyPr wrap="none" rtlCol="0">
            <a:spAutoFit/>
          </a:bodyPr>
          <a:lstStyle/>
          <a:p>
            <a:endParaRPr lang="en-US" dirty="0"/>
          </a:p>
        </p:txBody>
      </p:sp>
      <p:grpSp>
        <p:nvGrpSpPr>
          <p:cNvPr id="109" name="Group 108"/>
          <p:cNvGrpSpPr/>
          <p:nvPr/>
        </p:nvGrpSpPr>
        <p:grpSpPr>
          <a:xfrm>
            <a:off x="245979" y="1655864"/>
            <a:ext cx="8837571" cy="3966470"/>
            <a:chOff x="139480" y="1596130"/>
            <a:chExt cx="8837571" cy="3966470"/>
          </a:xfrm>
        </p:grpSpPr>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80" y="1596130"/>
              <a:ext cx="8837571" cy="3966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Rounded Rectangle 106"/>
            <p:cNvSpPr/>
            <p:nvPr/>
          </p:nvSpPr>
          <p:spPr>
            <a:xfrm>
              <a:off x="139480" y="2555221"/>
              <a:ext cx="8791487" cy="241029"/>
            </a:xfrm>
            <a:prstGeom prst="roundRect">
              <a:avLst/>
            </a:prstGeom>
            <a:solidFill>
              <a:srgbClr val="FFFF00">
                <a:alpha val="3882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139480" y="4921856"/>
              <a:ext cx="8788318" cy="640744"/>
            </a:xfrm>
            <a:prstGeom prst="roundRect">
              <a:avLst/>
            </a:prstGeom>
            <a:solidFill>
              <a:srgbClr val="FFFF00">
                <a:alpha val="3882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03804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5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4892717" cy="4187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257945" y="5197098"/>
            <a:ext cx="16002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95400" y="4214247"/>
            <a:ext cx="16002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356102" y="4130298"/>
            <a:ext cx="0" cy="11430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72906" y="4150965"/>
            <a:ext cx="0" cy="11430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627894" y="2286001"/>
            <a:ext cx="0" cy="121919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05200" y="3376047"/>
            <a:ext cx="1066800" cy="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159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Outlook: Experiment proposed at NSLC, </a:t>
            </a:r>
            <a:r>
              <a:rPr lang="en-US" sz="4000" dirty="0" err="1" smtClean="0"/>
              <a:t>LoI</a:t>
            </a:r>
            <a:r>
              <a:rPr lang="en-US" sz="4000" dirty="0" smtClean="0"/>
              <a:t> approved at TRIUMF</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548" y="2756163"/>
            <a:ext cx="6213853" cy="4064823"/>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138" y="1219200"/>
            <a:ext cx="3180862" cy="2103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800" y="1272498"/>
            <a:ext cx="4572001" cy="1908215"/>
          </a:xfrm>
          <a:prstGeom prst="rect">
            <a:avLst/>
          </a:prstGeom>
          <a:solidFill>
            <a:schemeClr val="bg1"/>
          </a:solidFill>
        </p:spPr>
        <p:txBody>
          <a:bodyPr wrap="square" rtlCol="0">
            <a:spAutoFit/>
          </a:bodyPr>
          <a:lstStyle/>
          <a:p>
            <a:pPr marL="285750" indent="-285750">
              <a:spcBef>
                <a:spcPts val="600"/>
              </a:spcBef>
              <a:buFont typeface="Wingdings" pitchFamily="2" charset="2"/>
              <a:buChar char="Ø"/>
            </a:pPr>
            <a:r>
              <a:rPr lang="en-US" dirty="0" smtClean="0"/>
              <a:t>2 </a:t>
            </a:r>
            <a:r>
              <a:rPr lang="en-US" dirty="0" err="1" smtClean="0"/>
              <a:t>HPGe</a:t>
            </a:r>
            <a:r>
              <a:rPr lang="en-US" dirty="0" smtClean="0"/>
              <a:t> clovers</a:t>
            </a:r>
          </a:p>
          <a:p>
            <a:pPr marL="285750" indent="-285750">
              <a:spcBef>
                <a:spcPts val="600"/>
              </a:spcBef>
              <a:buFont typeface="Wingdings" pitchFamily="2" charset="2"/>
              <a:buChar char="Ø"/>
            </a:pPr>
            <a:r>
              <a:rPr lang="en-US" dirty="0" smtClean="0"/>
              <a:t>48 VANDLE bars = 12% efficient @ 1 MeV</a:t>
            </a:r>
          </a:p>
          <a:p>
            <a:pPr marL="285750" indent="-285750">
              <a:spcBef>
                <a:spcPts val="600"/>
              </a:spcBef>
              <a:buFont typeface="Wingdings" pitchFamily="2" charset="2"/>
              <a:buChar char="Ø"/>
            </a:pPr>
            <a:r>
              <a:rPr lang="en-US" dirty="0" smtClean="0"/>
              <a:t>New segmented plastic implantation detector (R. Grzywacz and M. Al-Shudifat)</a:t>
            </a:r>
          </a:p>
        </p:txBody>
      </p:sp>
    </p:spTree>
    <p:extLst>
      <p:ext uri="{BB962C8B-B14F-4D97-AF65-F5344CB8AC3E}">
        <p14:creationId xmlns:p14="http://schemas.microsoft.com/office/powerpoint/2010/main" val="7053704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360" y="2073818"/>
            <a:ext cx="4419360" cy="45623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0" name="Rectangle 2"/>
          <p:cNvSpPr>
            <a:spLocks noGrp="1" noChangeArrowheads="1"/>
          </p:cNvSpPr>
          <p:nvPr>
            <p:ph type="title"/>
          </p:nvPr>
        </p:nvSpPr>
        <p:spPr>
          <a:xfrm>
            <a:off x="456481" y="457200"/>
            <a:ext cx="8228160" cy="580350"/>
          </a:xfrm>
          <a:ln/>
        </p:spPr>
        <p:txBody>
          <a:bodyPr tIns="28802">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300" dirty="0" smtClean="0"/>
              <a:t/>
            </a:r>
            <a:br>
              <a:rPr lang="en-US" sz="3300" dirty="0" smtClean="0"/>
            </a:br>
            <a:r>
              <a:rPr lang="en-US" sz="3300" dirty="0" smtClean="0"/>
              <a:t>Nuclear structure and the decay of N&gt;50 nuclei “forbidden” and “allowed”</a:t>
            </a:r>
            <a:endParaRPr lang="en-US" sz="3300" dirty="0"/>
          </a:p>
        </p:txBody>
      </p:sp>
      <p:graphicFrame>
        <p:nvGraphicFramePr>
          <p:cNvPr id="17411" name="Object 3"/>
          <p:cNvGraphicFramePr>
            <a:graphicFrameLocks noChangeAspect="1"/>
          </p:cNvGraphicFramePr>
          <p:nvPr/>
        </p:nvGraphicFramePr>
        <p:xfrm>
          <a:off x="-15840" y="1451673"/>
          <a:ext cx="4992480" cy="5184544"/>
        </p:xfrm>
        <a:graphic>
          <a:graphicData uri="http://schemas.openxmlformats.org/presentationml/2006/ole">
            <mc:AlternateContent xmlns:mc="http://schemas.openxmlformats.org/markup-compatibility/2006">
              <mc:Choice xmlns:v="urn:schemas-microsoft-com:vml" Requires="v">
                <p:oleObj spid="_x0000_s20575" r:id="rId5" imgW="5504040" imgH="5715360" progId="">
                  <p:embed/>
                </p:oleObj>
              </mc:Choice>
              <mc:Fallback>
                <p:oleObj r:id="rId5" imgW="5504040" imgH="5715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40" y="1451673"/>
                        <a:ext cx="4992480" cy="5184544"/>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2" name="Rectangle 4"/>
          <p:cNvSpPr>
            <a:spLocks noChangeArrowheads="1"/>
          </p:cNvSpPr>
          <p:nvPr/>
        </p:nvSpPr>
        <p:spPr bwMode="auto">
          <a:xfrm>
            <a:off x="5391361" y="1866437"/>
            <a:ext cx="3420000" cy="258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spAutoFit/>
          </a:bodyPr>
          <a:lstStyle/>
          <a:p>
            <a:pPr>
              <a:lnSpc>
                <a:spcPct val="104000"/>
              </a:lnSpc>
              <a:tabLst>
                <a:tab pos="656650" algn="l"/>
                <a:tab pos="1313299" algn="l"/>
                <a:tab pos="1969949" algn="l"/>
                <a:tab pos="2626599" algn="l"/>
                <a:tab pos="3283248" algn="l"/>
              </a:tabLst>
            </a:pPr>
            <a:r>
              <a:rPr lang="en-US" sz="1100" i="1">
                <a:solidFill>
                  <a:srgbClr val="000000"/>
                </a:solidFill>
                <a:ea typeface="Droid Sans Fallback" charset="0"/>
                <a:cs typeface="Droid Sans Fallback" charset="0"/>
              </a:rPr>
              <a:t>J. Winger et al., PRC </a:t>
            </a:r>
            <a:r>
              <a:rPr lang="en-US" sz="1100" b="1" i="1">
                <a:solidFill>
                  <a:srgbClr val="231F20"/>
                </a:solidFill>
                <a:latin typeface="AdvP6F01" charset="0"/>
                <a:ea typeface="Droid Sans Fallback" charset="0"/>
                <a:cs typeface="Droid Sans Fallback" charset="0"/>
              </a:rPr>
              <a:t>38</a:t>
            </a:r>
            <a:r>
              <a:rPr lang="en-US" sz="1100" i="1">
                <a:solidFill>
                  <a:srgbClr val="231F20"/>
                </a:solidFill>
                <a:latin typeface="AdvP6F01" charset="0"/>
                <a:ea typeface="Droid Sans Fallback" charset="0"/>
                <a:cs typeface="Droid Sans Fallback" charset="0"/>
              </a:rPr>
              <a:t>, </a:t>
            </a:r>
            <a:r>
              <a:rPr lang="en-US" sz="1100" i="1">
                <a:solidFill>
                  <a:srgbClr val="231F20"/>
                </a:solidFill>
                <a:latin typeface="AdvP6F00" charset="0"/>
                <a:ea typeface="Droid Sans Fallback" charset="0"/>
                <a:cs typeface="Droid Sans Fallback" charset="0"/>
              </a:rPr>
              <a:t>  285 (1988)</a:t>
            </a:r>
          </a:p>
        </p:txBody>
      </p:sp>
      <p:sp>
        <p:nvSpPr>
          <p:cNvPr id="17413" name="Text Box 5"/>
          <p:cNvSpPr txBox="1">
            <a:spLocks noChangeArrowheads="1"/>
          </p:cNvSpPr>
          <p:nvPr/>
        </p:nvSpPr>
        <p:spPr bwMode="auto">
          <a:xfrm>
            <a:off x="2640960" y="4066987"/>
            <a:ext cx="676800" cy="495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66421" rIns="81639" bIns="40820"/>
          <a:lstStyle>
            <a:lvl1pPr>
              <a:tabLst>
                <a:tab pos="723900" algn="l"/>
              </a:tabLst>
              <a:defRPr>
                <a:solidFill>
                  <a:srgbClr val="000000"/>
                </a:solidFill>
                <a:latin typeface="Arial" charset="0"/>
                <a:ea typeface="Droid Sans Fallback" charset="0"/>
                <a:cs typeface="Droid Sans Fallback" charset="0"/>
              </a:defRPr>
            </a:lvl1pPr>
            <a:lvl2pPr>
              <a:tabLst>
                <a:tab pos="723900" algn="l"/>
              </a:tabLst>
              <a:defRPr>
                <a:solidFill>
                  <a:srgbClr val="000000"/>
                </a:solidFill>
                <a:latin typeface="Arial" charset="0"/>
                <a:ea typeface="Droid Sans Fallback" charset="0"/>
                <a:cs typeface="Droid Sans Fallback" charset="0"/>
              </a:defRPr>
            </a:lvl2pPr>
            <a:lvl3pPr>
              <a:tabLst>
                <a:tab pos="723900" algn="l"/>
              </a:tabLst>
              <a:defRPr>
                <a:solidFill>
                  <a:srgbClr val="000000"/>
                </a:solidFill>
                <a:latin typeface="Arial" charset="0"/>
                <a:ea typeface="Droid Sans Fallback" charset="0"/>
                <a:cs typeface="Droid Sans Fallback" charset="0"/>
              </a:defRPr>
            </a:lvl3pPr>
            <a:lvl4pPr>
              <a:tabLst>
                <a:tab pos="723900" algn="l"/>
              </a:tabLst>
              <a:defRPr>
                <a:solidFill>
                  <a:srgbClr val="000000"/>
                </a:solidFill>
                <a:latin typeface="Arial" charset="0"/>
                <a:ea typeface="Droid Sans Fallback" charset="0"/>
                <a:cs typeface="Droid Sans Fallback" charset="0"/>
              </a:defRPr>
            </a:lvl4pPr>
            <a:lvl5pPr>
              <a:tabLst>
                <a:tab pos="723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9pPr>
          </a:lstStyle>
          <a:p>
            <a:r>
              <a:rPr lang="en-US" sz="2900" b="1" i="1"/>
              <a:t>GT</a:t>
            </a:r>
          </a:p>
        </p:txBody>
      </p:sp>
      <p:sp>
        <p:nvSpPr>
          <p:cNvPr id="17414" name="Text Box 6"/>
          <p:cNvSpPr txBox="1">
            <a:spLocks noChangeArrowheads="1"/>
          </p:cNvSpPr>
          <p:nvPr/>
        </p:nvSpPr>
        <p:spPr bwMode="auto">
          <a:xfrm>
            <a:off x="2080800" y="2615315"/>
            <a:ext cx="614880" cy="495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66421" rIns="81639" bIns="40820"/>
          <a:lstStyle/>
          <a:p>
            <a:r>
              <a:rPr lang="en-US" sz="2900" b="1" i="1">
                <a:solidFill>
                  <a:srgbClr val="000000"/>
                </a:solidFill>
                <a:ea typeface="Droid Sans Fallback" charset="0"/>
                <a:cs typeface="Droid Sans Fallback" charset="0"/>
              </a:rPr>
              <a:t>FF</a:t>
            </a:r>
          </a:p>
        </p:txBody>
      </p:sp>
      <p:sp>
        <p:nvSpPr>
          <p:cNvPr id="17415" name="Text Box 7"/>
          <p:cNvSpPr txBox="1">
            <a:spLocks noChangeArrowheads="1"/>
          </p:cNvSpPr>
          <p:nvPr/>
        </p:nvSpPr>
        <p:spPr bwMode="auto">
          <a:xfrm>
            <a:off x="1375200" y="6209932"/>
            <a:ext cx="396000" cy="59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72822" rIns="81639" bIns="40820"/>
          <a:lstStyle/>
          <a:p>
            <a:r>
              <a:rPr lang="en-US" sz="3600">
                <a:solidFill>
                  <a:srgbClr val="000000"/>
                </a:solidFill>
                <a:latin typeface="Times New Roman" pitchFamily="16" charset="0"/>
                <a:cs typeface="Arial" charset="0"/>
              </a:rPr>
              <a:t>π</a:t>
            </a:r>
          </a:p>
        </p:txBody>
      </p:sp>
      <p:sp>
        <p:nvSpPr>
          <p:cNvPr id="17416" name="Text Box 8"/>
          <p:cNvSpPr txBox="1">
            <a:spLocks noChangeArrowheads="1"/>
          </p:cNvSpPr>
          <p:nvPr/>
        </p:nvSpPr>
        <p:spPr bwMode="auto">
          <a:xfrm>
            <a:off x="3559680" y="3874007"/>
            <a:ext cx="391680" cy="59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72822" rIns="81639" bIns="40820"/>
          <a:lstStyle/>
          <a:p>
            <a:r>
              <a:rPr lang="en-US" sz="3600">
                <a:solidFill>
                  <a:srgbClr val="000000"/>
                </a:solidFill>
                <a:latin typeface="Times New Roman" pitchFamily="16" charset="0"/>
                <a:cs typeface="Times New Roman" pitchFamily="16" charset="0"/>
              </a:rPr>
              <a:t>υ</a:t>
            </a:r>
          </a:p>
        </p:txBody>
      </p:sp>
      <p:cxnSp>
        <p:nvCxnSpPr>
          <p:cNvPr id="3" name="Straight Connector 2"/>
          <p:cNvCxnSpPr/>
          <p:nvPr/>
        </p:nvCxnSpPr>
        <p:spPr>
          <a:xfrm>
            <a:off x="3124200" y="28194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52800" y="2438400"/>
            <a:ext cx="742511" cy="369332"/>
          </a:xfrm>
          <a:prstGeom prst="rect">
            <a:avLst/>
          </a:prstGeom>
          <a:noFill/>
        </p:spPr>
        <p:txBody>
          <a:bodyPr wrap="none" rtlCol="0">
            <a:spAutoFit/>
          </a:bodyPr>
          <a:lstStyle/>
          <a:p>
            <a:r>
              <a:rPr lang="en-US" dirty="0" smtClean="0"/>
              <a:t>N=50</a:t>
            </a:r>
            <a:endParaRPr lang="en-US" dirty="0"/>
          </a:p>
        </p:txBody>
      </p:sp>
      <p:cxnSp>
        <p:nvCxnSpPr>
          <p:cNvPr id="13" name="Straight Connector 12"/>
          <p:cNvCxnSpPr/>
          <p:nvPr/>
        </p:nvCxnSpPr>
        <p:spPr>
          <a:xfrm>
            <a:off x="963600" y="59436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92200" y="5562600"/>
            <a:ext cx="716863" cy="369332"/>
          </a:xfrm>
          <a:prstGeom prst="rect">
            <a:avLst/>
          </a:prstGeom>
          <a:noFill/>
        </p:spPr>
        <p:txBody>
          <a:bodyPr wrap="none" rtlCol="0">
            <a:spAutoFit/>
          </a:bodyPr>
          <a:lstStyle/>
          <a:p>
            <a:r>
              <a:rPr lang="en-US" dirty="0" smtClean="0"/>
              <a:t>Z=28</a:t>
            </a:r>
            <a:endParaRPr lang="en-US" dirty="0"/>
          </a:p>
        </p:txBody>
      </p:sp>
    </p:spTree>
    <p:extLst>
      <p:ext uri="{BB962C8B-B14F-4D97-AF65-F5344CB8AC3E}">
        <p14:creationId xmlns:p14="http://schemas.microsoft.com/office/powerpoint/2010/main" val="35275797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764" y="3657600"/>
            <a:ext cx="4155429" cy="323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17" y="859939"/>
            <a:ext cx="4333875"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2289" y="3518738"/>
            <a:ext cx="4221958" cy="329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nchor="t">
            <a:noAutofit/>
          </a:bodyPr>
          <a:lstStyle/>
          <a:p>
            <a:r>
              <a:rPr lang="en-US" sz="2800" dirty="0" smtClean="0"/>
              <a:t>Benchmarking calculated half lives: </a:t>
            </a:r>
            <a:br>
              <a:rPr lang="en-US" sz="2800" dirty="0" smtClean="0"/>
            </a:br>
            <a:r>
              <a:rPr lang="en-US" sz="2800" dirty="0" smtClean="0"/>
              <a:t>beyond what is possible in current facilities</a:t>
            </a:r>
            <a:endParaRPr lang="en-US" sz="2800" dirty="0"/>
          </a:p>
        </p:txBody>
      </p:sp>
      <p:sp>
        <p:nvSpPr>
          <p:cNvPr id="22" name="TextBox 21"/>
          <p:cNvSpPr txBox="1"/>
          <p:nvPr/>
        </p:nvSpPr>
        <p:spPr>
          <a:xfrm>
            <a:off x="2933581" y="3938631"/>
            <a:ext cx="800219" cy="646331"/>
          </a:xfrm>
          <a:prstGeom prst="rect">
            <a:avLst/>
          </a:prstGeom>
          <a:solidFill>
            <a:schemeClr val="bg1"/>
          </a:solidFill>
        </p:spPr>
        <p:txBody>
          <a:bodyPr wrap="none" rtlCol="0">
            <a:spAutoFit/>
          </a:bodyPr>
          <a:lstStyle/>
          <a:p>
            <a:r>
              <a:rPr lang="en-US" sz="3600" dirty="0" err="1" smtClean="0"/>
              <a:t>Ga</a:t>
            </a:r>
            <a:endParaRPr lang="en-US" sz="3600" dirty="0"/>
          </a:p>
        </p:txBody>
      </p:sp>
      <p:sp>
        <p:nvSpPr>
          <p:cNvPr id="18" name="TextBox 17"/>
          <p:cNvSpPr txBox="1"/>
          <p:nvPr/>
        </p:nvSpPr>
        <p:spPr>
          <a:xfrm>
            <a:off x="2925760" y="1234303"/>
            <a:ext cx="785420" cy="646331"/>
          </a:xfrm>
          <a:prstGeom prst="rect">
            <a:avLst/>
          </a:prstGeom>
          <a:noFill/>
        </p:spPr>
        <p:txBody>
          <a:bodyPr wrap="square" rtlCol="0">
            <a:spAutoFit/>
          </a:bodyPr>
          <a:lstStyle/>
          <a:p>
            <a:r>
              <a:rPr lang="en-US" sz="3600" dirty="0" smtClean="0"/>
              <a:t>Zn</a:t>
            </a:r>
            <a:endParaRPr lang="en-US" sz="3600" dirty="0"/>
          </a:p>
        </p:txBody>
      </p:sp>
      <p:sp>
        <p:nvSpPr>
          <p:cNvPr id="27" name="TextBox 26"/>
          <p:cNvSpPr txBox="1"/>
          <p:nvPr/>
        </p:nvSpPr>
        <p:spPr>
          <a:xfrm>
            <a:off x="7086600" y="3965662"/>
            <a:ext cx="800219" cy="646331"/>
          </a:xfrm>
          <a:prstGeom prst="rect">
            <a:avLst/>
          </a:prstGeom>
          <a:solidFill>
            <a:schemeClr val="bg1"/>
          </a:solidFill>
        </p:spPr>
        <p:txBody>
          <a:bodyPr wrap="none" rtlCol="0">
            <a:spAutoFit/>
          </a:bodyPr>
          <a:lstStyle/>
          <a:p>
            <a:r>
              <a:rPr lang="en-US" sz="3600" dirty="0" err="1" smtClean="0"/>
              <a:t>Ge</a:t>
            </a:r>
            <a:endParaRPr lang="en-US" sz="3600" dirty="0" smtClean="0"/>
          </a:p>
        </p:txBody>
      </p:sp>
      <p:sp>
        <p:nvSpPr>
          <p:cNvPr id="24" name="Oval 23"/>
          <p:cNvSpPr/>
          <p:nvPr/>
        </p:nvSpPr>
        <p:spPr>
          <a:xfrm>
            <a:off x="2428608" y="2099733"/>
            <a:ext cx="1020760" cy="117686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124200" y="5105400"/>
            <a:ext cx="1261070" cy="1219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934199" y="4876800"/>
            <a:ext cx="1371601" cy="14478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7315200" y="1691697"/>
            <a:ext cx="1796724" cy="296332"/>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ysClr val="windowText" lastClr="000000"/>
                </a:solidFill>
                <a:latin typeface="Arial" pitchFamily="34" charset="0"/>
                <a:cs typeface="Arial" pitchFamily="34" charset="0"/>
              </a:rPr>
              <a:t>Courtesy of I.N. </a:t>
            </a:r>
            <a:r>
              <a:rPr lang="en-US" sz="1200" dirty="0" err="1" smtClean="0">
                <a:solidFill>
                  <a:sysClr val="windowText" lastClr="000000"/>
                </a:solidFill>
                <a:latin typeface="Arial" pitchFamily="34" charset="0"/>
                <a:cs typeface="Arial" pitchFamily="34" charset="0"/>
              </a:rPr>
              <a:t>Borzov</a:t>
            </a:r>
            <a:endParaRPr lang="en-US" sz="1200" dirty="0">
              <a:solidFill>
                <a:sysClr val="windowText" lastClr="000000"/>
              </a:solidFill>
              <a:latin typeface="Arial" pitchFamily="34" charset="0"/>
              <a:cs typeface="Arial" pitchFamily="34" charset="0"/>
            </a:endParaRPr>
          </a:p>
        </p:txBody>
      </p:sp>
      <p:grpSp>
        <p:nvGrpSpPr>
          <p:cNvPr id="21" name="Group 20"/>
          <p:cNvGrpSpPr/>
          <p:nvPr/>
        </p:nvGrpSpPr>
        <p:grpSpPr>
          <a:xfrm>
            <a:off x="4724400" y="1114922"/>
            <a:ext cx="4265849" cy="2009278"/>
            <a:chOff x="5331821" y="1676400"/>
            <a:chExt cx="4265849" cy="2009278"/>
          </a:xfrm>
        </p:grpSpPr>
        <p:grpSp>
          <p:nvGrpSpPr>
            <p:cNvPr id="23" name="Group 22"/>
            <p:cNvGrpSpPr/>
            <p:nvPr/>
          </p:nvGrpSpPr>
          <p:grpSpPr>
            <a:xfrm>
              <a:off x="5331821" y="2216675"/>
              <a:ext cx="4265849" cy="1469003"/>
              <a:chOff x="5411551" y="1483425"/>
              <a:chExt cx="4265849" cy="1469003"/>
            </a:xfrm>
            <a:noFill/>
          </p:grpSpPr>
          <p:grpSp>
            <p:nvGrpSpPr>
              <p:cNvPr id="29" name="Group 28"/>
              <p:cNvGrpSpPr/>
              <p:nvPr/>
            </p:nvGrpSpPr>
            <p:grpSpPr>
              <a:xfrm>
                <a:off x="5411551" y="1600200"/>
                <a:ext cx="710901" cy="182880"/>
                <a:chOff x="6922325" y="1600200"/>
                <a:chExt cx="710901" cy="182880"/>
              </a:xfrm>
              <a:grpFill/>
            </p:grpSpPr>
            <p:cxnSp>
              <p:nvCxnSpPr>
                <p:cNvPr id="42" name="Straight Connector 41"/>
                <p:cNvCxnSpPr/>
                <p:nvPr/>
              </p:nvCxnSpPr>
              <p:spPr>
                <a:xfrm>
                  <a:off x="6922325" y="1688275"/>
                  <a:ext cx="710901"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7162800" y="1600200"/>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Isosceles Triangle 30"/>
              <p:cNvSpPr/>
              <p:nvPr/>
            </p:nvSpPr>
            <p:spPr>
              <a:xfrm>
                <a:off x="5599576" y="2064182"/>
                <a:ext cx="267375" cy="228600"/>
              </a:xfrm>
              <a:prstGeom prst="triangl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5601376" y="2653462"/>
                <a:ext cx="267375" cy="228600"/>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239988" y="1483425"/>
                <a:ext cx="1828800" cy="369332"/>
              </a:xfrm>
              <a:prstGeom prst="rect">
                <a:avLst/>
              </a:prstGeom>
              <a:grpFill/>
            </p:spPr>
            <p:txBody>
              <a:bodyPr wrap="square" rtlCol="0">
                <a:spAutoFit/>
              </a:bodyPr>
              <a:lstStyle/>
              <a:p>
                <a:r>
                  <a:rPr lang="en-US" dirty="0" smtClean="0">
                    <a:latin typeface="Arial" pitchFamily="34" charset="0"/>
                    <a:cs typeface="Arial" pitchFamily="34" charset="0"/>
                  </a:rPr>
                  <a:t>DF3a+CQRPA</a:t>
                </a:r>
                <a:endParaRPr lang="en-US" dirty="0">
                  <a:latin typeface="Arial" pitchFamily="34" charset="0"/>
                  <a:cs typeface="Arial" pitchFamily="34" charset="0"/>
                </a:endParaRPr>
              </a:p>
            </p:txBody>
          </p:sp>
          <p:sp>
            <p:nvSpPr>
              <p:cNvPr id="38" name="TextBox 37"/>
              <p:cNvSpPr txBox="1"/>
              <p:nvPr/>
            </p:nvSpPr>
            <p:spPr>
              <a:xfrm>
                <a:off x="6231576" y="1993816"/>
                <a:ext cx="3445824" cy="369332"/>
              </a:xfrm>
              <a:prstGeom prst="rect">
                <a:avLst/>
              </a:prstGeom>
              <a:grpFill/>
            </p:spPr>
            <p:txBody>
              <a:bodyPr wrap="square" rtlCol="0">
                <a:spAutoFit/>
              </a:bodyPr>
              <a:lstStyle/>
              <a:p>
                <a:r>
                  <a:rPr lang="en-US" dirty="0" smtClean="0">
                    <a:latin typeface="Arial" pitchFamily="34" charset="0"/>
                    <a:cs typeface="Arial" pitchFamily="34" charset="0"/>
                  </a:rPr>
                  <a:t>Exp. NUBASE</a:t>
                </a:r>
                <a:endParaRPr lang="en-US" dirty="0">
                  <a:latin typeface="Arial" pitchFamily="34" charset="0"/>
                  <a:cs typeface="Arial" pitchFamily="34" charset="0"/>
                </a:endParaRPr>
              </a:p>
            </p:txBody>
          </p:sp>
          <p:sp>
            <p:nvSpPr>
              <p:cNvPr id="39" name="TextBox 38"/>
              <p:cNvSpPr txBox="1"/>
              <p:nvPr/>
            </p:nvSpPr>
            <p:spPr>
              <a:xfrm>
                <a:off x="6239988" y="2583096"/>
                <a:ext cx="2218212" cy="369332"/>
              </a:xfrm>
              <a:prstGeom prst="rect">
                <a:avLst/>
              </a:prstGeom>
              <a:grpFill/>
            </p:spPr>
            <p:txBody>
              <a:bodyPr wrap="square" rtlCol="0">
                <a:spAutoFit/>
              </a:bodyPr>
              <a:lstStyle/>
              <a:p>
                <a:r>
                  <a:rPr lang="en-US" dirty="0" smtClean="0">
                    <a:latin typeface="Arial" pitchFamily="34" charset="0"/>
                    <a:cs typeface="Arial" pitchFamily="34" charset="0"/>
                  </a:rPr>
                  <a:t>Exp. </a:t>
                </a:r>
                <a:r>
                  <a:rPr lang="en-US" dirty="0" err="1" smtClean="0">
                    <a:latin typeface="Arial" pitchFamily="34" charset="0"/>
                    <a:cs typeface="Arial" pitchFamily="34" charset="0"/>
                  </a:rPr>
                  <a:t>LeRIBSS</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grpSp>
        <p:cxnSp>
          <p:nvCxnSpPr>
            <p:cNvPr id="25" name="Straight Connector 24"/>
            <p:cNvCxnSpPr/>
            <p:nvPr/>
          </p:nvCxnSpPr>
          <p:spPr>
            <a:xfrm>
              <a:off x="5334000" y="1861066"/>
              <a:ext cx="710901"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574475" y="1769626"/>
              <a:ext cx="182880" cy="182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163787" y="1676400"/>
              <a:ext cx="2655842" cy="369332"/>
            </a:xfrm>
            <a:prstGeom prst="rect">
              <a:avLst/>
            </a:prstGeom>
            <a:noFill/>
          </p:spPr>
          <p:txBody>
            <a:bodyPr wrap="square" rtlCol="0">
              <a:spAutoFit/>
            </a:bodyPr>
            <a:lstStyle/>
            <a:p>
              <a:r>
                <a:rPr lang="en-US" dirty="0" smtClean="0">
                  <a:latin typeface="Arial" pitchFamily="34" charset="0"/>
                  <a:cs typeface="Arial" pitchFamily="34" charset="0"/>
                </a:rPr>
                <a:t>FRDM+ </a:t>
              </a:r>
              <a:r>
                <a:rPr lang="en-US" dirty="0" err="1" smtClean="0">
                  <a:latin typeface="Arial" pitchFamily="34" charset="0"/>
                  <a:cs typeface="Arial" pitchFamily="34" charset="0"/>
                </a:rPr>
                <a:t>f.f</a:t>
              </a:r>
              <a:r>
                <a:rPr lang="en-US" dirty="0" smtClean="0">
                  <a:latin typeface="Arial" pitchFamily="34" charset="0"/>
                  <a:cs typeface="Arial" pitchFamily="34" charset="0"/>
                </a:rPr>
                <a:t>. gr.th. (2003) </a:t>
              </a:r>
              <a:endParaRPr lang="en-US" dirty="0">
                <a:latin typeface="Arial" pitchFamily="34" charset="0"/>
                <a:cs typeface="Arial" pitchFamily="34" charset="0"/>
              </a:endParaRPr>
            </a:p>
          </p:txBody>
        </p:sp>
      </p:grpSp>
      <p:sp>
        <p:nvSpPr>
          <p:cNvPr id="3" name="Rounded Rectangle 2"/>
          <p:cNvSpPr/>
          <p:nvPr/>
        </p:nvSpPr>
        <p:spPr>
          <a:xfrm>
            <a:off x="2585154" y="4584962"/>
            <a:ext cx="234246" cy="825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6642187" y="4261796"/>
            <a:ext cx="234246" cy="9019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948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4" grpId="0" animBg="1"/>
      <p:bldP spid="35" grpId="0" animBg="1"/>
      <p:bldP spid="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normAutofit/>
          </a:bodyPr>
          <a:lstStyle/>
          <a:p>
            <a:r>
              <a:rPr lang="en-US" sz="4000" dirty="0" smtClean="0"/>
              <a:t>High Resolution Spectroscopy:</a:t>
            </a:r>
            <a:r>
              <a:rPr lang="en-US" sz="2800" dirty="0" smtClean="0"/>
              <a:t/>
            </a:r>
            <a:br>
              <a:rPr lang="en-US" sz="2800" dirty="0" smtClean="0"/>
            </a:br>
            <a:r>
              <a:rPr lang="en-US" sz="2800" dirty="0" smtClean="0"/>
              <a:t>the Clover Array for Radioactive Decay Studies</a:t>
            </a:r>
            <a:endParaRPr lang="en-US" sz="2800" dirty="0"/>
          </a:p>
        </p:txBody>
      </p:sp>
      <p:pic>
        <p:nvPicPr>
          <p:cNvPr id="4" name="Picture 3" descr="leribss.png"/>
          <p:cNvPicPr>
            <a:picLocks noChangeAspect="1"/>
          </p:cNvPicPr>
          <p:nvPr/>
        </p:nvPicPr>
        <p:blipFill>
          <a:blip r:embed="rId2" cstate="print"/>
          <a:stretch>
            <a:fillRect/>
          </a:stretch>
        </p:blipFill>
        <p:spPr>
          <a:xfrm>
            <a:off x="402915" y="1546901"/>
            <a:ext cx="4082253" cy="3124200"/>
          </a:xfrm>
          <a:prstGeom prst="rect">
            <a:avLst/>
          </a:prstGeom>
        </p:spPr>
      </p:pic>
      <p:sp>
        <p:nvSpPr>
          <p:cNvPr id="6" name="Rounded Rectangle 5"/>
          <p:cNvSpPr/>
          <p:nvPr/>
        </p:nvSpPr>
        <p:spPr>
          <a:xfrm rot="20418832">
            <a:off x="1131140" y="2916772"/>
            <a:ext cx="1519265" cy="542505"/>
          </a:xfrm>
          <a:prstGeom prst="roundRect">
            <a:avLst/>
          </a:prstGeom>
          <a:noFill/>
          <a:ln w="38100">
            <a:solidFill>
              <a:srgbClr val="92D050"/>
            </a:solidFill>
          </a:ln>
        </p:spPr>
        <p:style>
          <a:lnRef idx="2">
            <a:schemeClr val="accent6"/>
          </a:lnRef>
          <a:fillRef idx="1">
            <a:schemeClr val="lt1"/>
          </a:fillRef>
          <a:effectRef idx="0">
            <a:schemeClr val="accent6"/>
          </a:effectRef>
          <a:fontRef idx="minor">
            <a:schemeClr val="dk1"/>
          </a:fontRef>
        </p:style>
        <p:txBody>
          <a:bodyPr lIns="91430" tIns="45715" rIns="91430" bIns="45715" rtlCol="0" anchor="ctr"/>
          <a:lstStyle/>
          <a:p>
            <a:pPr algn="ctr"/>
            <a:endParaRPr lang="en-US" dirty="0"/>
          </a:p>
        </p:txBody>
      </p:sp>
      <p:pic>
        <p:nvPicPr>
          <p:cNvPr id="15" name="Picture 14"/>
          <p:cNvPicPr>
            <a:picLocks noChangeAspect="1"/>
          </p:cNvPicPr>
          <p:nvPr/>
        </p:nvPicPr>
        <p:blipFill>
          <a:blip r:embed="rId3" cstate="print">
            <a:alphaModFix/>
            <a:lum/>
          </a:blip>
          <a:srcRect/>
          <a:stretch>
            <a:fillRect/>
          </a:stretch>
        </p:blipFill>
        <p:spPr>
          <a:xfrm>
            <a:off x="5029201" y="4267201"/>
            <a:ext cx="3644020" cy="2514600"/>
          </a:xfrm>
          <a:prstGeom prst="rect">
            <a:avLst/>
          </a:prstGeom>
          <a:noFill/>
          <a:ln>
            <a:noFill/>
          </a:ln>
        </p:spPr>
      </p:pic>
      <p:sp>
        <p:nvSpPr>
          <p:cNvPr id="9" name="TextBox 8"/>
          <p:cNvSpPr txBox="1"/>
          <p:nvPr/>
        </p:nvSpPr>
        <p:spPr>
          <a:xfrm>
            <a:off x="658119" y="4795897"/>
            <a:ext cx="3809999" cy="2062103"/>
          </a:xfrm>
          <a:prstGeom prst="rect">
            <a:avLst/>
          </a:prstGeom>
          <a:noFill/>
        </p:spPr>
        <p:txBody>
          <a:bodyPr wrap="square" rtlCol="0">
            <a:spAutoFit/>
          </a:bodyPr>
          <a:lstStyle/>
          <a:p>
            <a:pPr marL="285750" indent="-285750">
              <a:spcBef>
                <a:spcPts val="1200"/>
              </a:spcBef>
              <a:buFont typeface="Wingdings" pitchFamily="2" charset="2"/>
              <a:buChar char="Ø"/>
            </a:pPr>
            <a:r>
              <a:rPr lang="en-US" dirty="0" smtClean="0">
                <a:latin typeface="Arial" pitchFamily="34" charset="0"/>
                <a:cs typeface="Arial" pitchFamily="34" charset="0"/>
              </a:rPr>
              <a:t>Radioactive species implanted in moving tape collector</a:t>
            </a:r>
          </a:p>
          <a:p>
            <a:pPr marL="285750" indent="-285750">
              <a:spcBef>
                <a:spcPts val="1200"/>
              </a:spcBef>
              <a:buFont typeface="Wingdings" pitchFamily="2" charset="2"/>
              <a:buChar char="Ø"/>
            </a:pPr>
            <a:r>
              <a:rPr lang="en-US" dirty="0" smtClean="0">
                <a:latin typeface="Arial" pitchFamily="34" charset="0"/>
                <a:cs typeface="Arial" pitchFamily="34" charset="0"/>
              </a:rPr>
              <a:t>Gamma-ray detection: 4 </a:t>
            </a:r>
            <a:r>
              <a:rPr lang="en-US" dirty="0" err="1" smtClean="0">
                <a:latin typeface="Arial" pitchFamily="34" charset="0"/>
                <a:cs typeface="Arial" pitchFamily="34" charset="0"/>
              </a:rPr>
              <a:t>HPGe</a:t>
            </a:r>
            <a:r>
              <a:rPr lang="en-US" dirty="0" smtClean="0">
                <a:latin typeface="Arial" pitchFamily="34" charset="0"/>
                <a:cs typeface="Arial" pitchFamily="34" charset="0"/>
              </a:rPr>
              <a:t>, </a:t>
            </a:r>
            <a:r>
              <a:rPr lang="en-US" dirty="0">
                <a:latin typeface="Arial" pitchFamily="34" charset="0"/>
                <a:cs typeface="Arial" pitchFamily="34" charset="0"/>
                <a:sym typeface="Symbol"/>
              </a:rPr>
              <a:t>= </a:t>
            </a:r>
            <a:r>
              <a:rPr lang="en-US" dirty="0" smtClean="0">
                <a:latin typeface="Arial" pitchFamily="34" charset="0"/>
                <a:cs typeface="Arial" pitchFamily="34" charset="0"/>
              </a:rPr>
              <a:t>6% at 1 MeV</a:t>
            </a:r>
          </a:p>
          <a:p>
            <a:pPr marL="285750" indent="-285750">
              <a:spcBef>
                <a:spcPts val="1200"/>
              </a:spcBef>
              <a:buFont typeface="Wingdings" pitchFamily="2" charset="2"/>
              <a:buChar char="Ø"/>
            </a:pPr>
            <a:r>
              <a:rPr lang="en-US" dirty="0" smtClean="0">
                <a:latin typeface="Arial" pitchFamily="34" charset="0"/>
                <a:cs typeface="Arial" pitchFamily="34" charset="0"/>
              </a:rPr>
              <a:t>Beta detection: 2 plastic scintillators, </a:t>
            </a:r>
            <a:r>
              <a:rPr lang="en-US" dirty="0" smtClean="0">
                <a:latin typeface="Arial" pitchFamily="34" charset="0"/>
                <a:cs typeface="Arial" pitchFamily="34" charset="0"/>
                <a:sym typeface="Symbol"/>
              </a:rPr>
              <a:t>=</a:t>
            </a:r>
            <a:r>
              <a:rPr lang="en-US" dirty="0" smtClean="0">
                <a:latin typeface="Arial" pitchFamily="34" charset="0"/>
                <a:cs typeface="Arial" pitchFamily="34" charset="0"/>
              </a:rPr>
              <a:t>60 %</a:t>
            </a:r>
            <a:endParaRPr lang="en-US" dirty="0">
              <a:latin typeface="Arial" pitchFamily="34" charset="0"/>
              <a:cs typeface="Arial" pitchFamily="34" charset="0"/>
            </a:endParaRPr>
          </a:p>
        </p:txBody>
      </p:sp>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4810" y="1546901"/>
            <a:ext cx="3498411" cy="252663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188013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289" name="Group 1"/>
          <p:cNvGrpSpPr>
            <a:grpSpLocks/>
          </p:cNvGrpSpPr>
          <p:nvPr/>
        </p:nvGrpSpPr>
        <p:grpSpPr bwMode="auto">
          <a:xfrm>
            <a:off x="207360" y="1866436"/>
            <a:ext cx="8935200" cy="4146196"/>
            <a:chOff x="144" y="1296"/>
            <a:chExt cx="6205" cy="2879"/>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l="19899" b="45456"/>
            <a:stretch>
              <a:fillRect/>
            </a:stretch>
          </p:blipFill>
          <p:spPr bwMode="auto">
            <a:xfrm>
              <a:off x="144" y="1296"/>
              <a:ext cx="6205" cy="2879"/>
            </a:xfrm>
            <a:prstGeom prst="rect">
              <a:avLst/>
            </a:prstGeom>
            <a:noFill/>
            <a:ln>
              <a:noFill/>
            </a:ln>
            <a:effectLst/>
            <a:extLst>
              <a:ext uri="{909E8E84-426E-40DD-AFC4-6F175D3DCCD1}">
                <a14:hiddenFill xmlns:a14="http://schemas.microsoft.com/office/drawing/2010/main">
                  <a:blipFill dpi="0" rotWithShape="0">
                    <a:blip/>
                    <a:srcRect l="19899" b="45456"/>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Oval 3"/>
            <p:cNvSpPr>
              <a:spLocks noChangeArrowheads="1"/>
            </p:cNvSpPr>
            <p:nvPr/>
          </p:nvSpPr>
          <p:spPr bwMode="auto">
            <a:xfrm>
              <a:off x="3060" y="3807"/>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2" name="Oval 4"/>
            <p:cNvSpPr>
              <a:spLocks noChangeArrowheads="1"/>
            </p:cNvSpPr>
            <p:nvPr/>
          </p:nvSpPr>
          <p:spPr bwMode="auto">
            <a:xfrm>
              <a:off x="2970" y="3807"/>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3" name="Oval 5"/>
            <p:cNvSpPr>
              <a:spLocks noChangeArrowheads="1"/>
            </p:cNvSpPr>
            <p:nvPr/>
          </p:nvSpPr>
          <p:spPr bwMode="auto">
            <a:xfrm>
              <a:off x="3151" y="3807"/>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4" name="Oval 6"/>
            <p:cNvSpPr>
              <a:spLocks noChangeArrowheads="1"/>
            </p:cNvSpPr>
            <p:nvPr/>
          </p:nvSpPr>
          <p:spPr bwMode="auto">
            <a:xfrm>
              <a:off x="2902" y="3875"/>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5" name="Oval 7"/>
            <p:cNvSpPr>
              <a:spLocks noChangeArrowheads="1"/>
            </p:cNvSpPr>
            <p:nvPr/>
          </p:nvSpPr>
          <p:spPr bwMode="auto">
            <a:xfrm>
              <a:off x="3242" y="3716"/>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6" name="Oval 8"/>
            <p:cNvSpPr>
              <a:spLocks noChangeArrowheads="1"/>
            </p:cNvSpPr>
            <p:nvPr/>
          </p:nvSpPr>
          <p:spPr bwMode="auto">
            <a:xfrm>
              <a:off x="3242" y="3626"/>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7" name="Oval 9"/>
            <p:cNvSpPr>
              <a:spLocks noChangeArrowheads="1"/>
            </p:cNvSpPr>
            <p:nvPr/>
          </p:nvSpPr>
          <p:spPr bwMode="auto">
            <a:xfrm>
              <a:off x="2970" y="3626"/>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8" name="Oval 10"/>
            <p:cNvSpPr>
              <a:spLocks noChangeArrowheads="1"/>
            </p:cNvSpPr>
            <p:nvPr/>
          </p:nvSpPr>
          <p:spPr bwMode="auto">
            <a:xfrm>
              <a:off x="3242" y="3535"/>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9" name="Oval 11"/>
            <p:cNvSpPr>
              <a:spLocks noChangeArrowheads="1"/>
            </p:cNvSpPr>
            <p:nvPr/>
          </p:nvSpPr>
          <p:spPr bwMode="auto">
            <a:xfrm>
              <a:off x="3151" y="3535"/>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0" name="Oval 12"/>
            <p:cNvSpPr>
              <a:spLocks noChangeArrowheads="1"/>
            </p:cNvSpPr>
            <p:nvPr/>
          </p:nvSpPr>
          <p:spPr bwMode="auto">
            <a:xfrm>
              <a:off x="2720" y="3875"/>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1" name="Oval 13"/>
            <p:cNvSpPr>
              <a:spLocks noChangeArrowheads="1"/>
            </p:cNvSpPr>
            <p:nvPr/>
          </p:nvSpPr>
          <p:spPr bwMode="auto">
            <a:xfrm>
              <a:off x="2539" y="3875"/>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2" name="Oval 14"/>
            <p:cNvSpPr>
              <a:spLocks noChangeArrowheads="1"/>
            </p:cNvSpPr>
            <p:nvPr/>
          </p:nvSpPr>
          <p:spPr bwMode="auto">
            <a:xfrm>
              <a:off x="2380" y="3875"/>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3" name="Oval 15"/>
            <p:cNvSpPr>
              <a:spLocks noChangeArrowheads="1"/>
            </p:cNvSpPr>
            <p:nvPr/>
          </p:nvSpPr>
          <p:spPr bwMode="auto">
            <a:xfrm>
              <a:off x="2471" y="3875"/>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4" name="Oval 16"/>
            <p:cNvSpPr>
              <a:spLocks noChangeArrowheads="1"/>
            </p:cNvSpPr>
            <p:nvPr/>
          </p:nvSpPr>
          <p:spPr bwMode="auto">
            <a:xfrm>
              <a:off x="5328" y="2288"/>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5" name="Oval 17"/>
            <p:cNvSpPr>
              <a:spLocks noChangeArrowheads="1"/>
            </p:cNvSpPr>
            <p:nvPr/>
          </p:nvSpPr>
          <p:spPr bwMode="auto">
            <a:xfrm>
              <a:off x="5169" y="2288"/>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6" name="Oval 18"/>
            <p:cNvSpPr>
              <a:spLocks noChangeArrowheads="1"/>
            </p:cNvSpPr>
            <p:nvPr/>
          </p:nvSpPr>
          <p:spPr bwMode="auto">
            <a:xfrm>
              <a:off x="4988" y="2288"/>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7" name="Oval 19"/>
            <p:cNvSpPr>
              <a:spLocks noChangeArrowheads="1"/>
            </p:cNvSpPr>
            <p:nvPr/>
          </p:nvSpPr>
          <p:spPr bwMode="auto">
            <a:xfrm>
              <a:off x="5918" y="1925"/>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2308" name="Text Box 20"/>
          <p:cNvSpPr txBox="1">
            <a:spLocks noChangeArrowheads="1"/>
          </p:cNvSpPr>
          <p:nvPr/>
        </p:nvSpPr>
        <p:spPr bwMode="auto">
          <a:xfrm>
            <a:off x="207360" y="207382"/>
            <a:ext cx="8709120" cy="1036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69622"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Droid Sans Fallback" charset="0"/>
                <a:cs typeface="Droid Sans Fallback"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Droid Sans Fallback" charset="0"/>
                <a:cs typeface="Droid Sans Fallback"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Droid Sans Fallback" charset="0"/>
                <a:cs typeface="Droid Sans Fallback"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Droid Sans Fallback" charset="0"/>
                <a:cs typeface="Droid Sans Fallback"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roid Sans Fallback" charset="0"/>
                <a:cs typeface="Droid Sans Fallback" charset="0"/>
              </a:defRPr>
            </a:lvl9pPr>
          </a:lstStyle>
          <a:p>
            <a:r>
              <a:rPr lang="en-US" sz="3300" dirty="0">
                <a:solidFill>
                  <a:schemeClr val="tx2"/>
                </a:solidFill>
                <a:latin typeface="+mj-lt"/>
              </a:rPr>
              <a:t>Year-one IRIS-2/</a:t>
            </a:r>
            <a:r>
              <a:rPr lang="en-US" sz="3300" dirty="0" err="1">
                <a:solidFill>
                  <a:schemeClr val="tx2"/>
                </a:solidFill>
                <a:latin typeface="+mj-lt"/>
              </a:rPr>
              <a:t>LeRIBSS</a:t>
            </a:r>
            <a:r>
              <a:rPr lang="en-US" sz="3300" dirty="0">
                <a:solidFill>
                  <a:schemeClr val="tx2"/>
                </a:solidFill>
                <a:latin typeface="+mj-lt"/>
              </a:rPr>
              <a:t> </a:t>
            </a:r>
          </a:p>
          <a:p>
            <a:r>
              <a:rPr lang="en-US" sz="3300" dirty="0">
                <a:solidFill>
                  <a:schemeClr val="tx2"/>
                </a:solidFill>
                <a:latin typeface="+mj-lt"/>
              </a:rPr>
              <a:t>Several short campaigns  </a:t>
            </a:r>
          </a:p>
        </p:txBody>
      </p:sp>
      <p:sp>
        <p:nvSpPr>
          <p:cNvPr id="12309" name="Rectangle 21"/>
          <p:cNvSpPr>
            <a:spLocks noChangeArrowheads="1"/>
          </p:cNvSpPr>
          <p:nvPr/>
        </p:nvSpPr>
        <p:spPr bwMode="auto">
          <a:xfrm>
            <a:off x="5391360" y="5599308"/>
            <a:ext cx="3525120" cy="1036909"/>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2310" name="Text Box 22"/>
          <p:cNvSpPr txBox="1">
            <a:spLocks noChangeArrowheads="1"/>
          </p:cNvSpPr>
          <p:nvPr/>
        </p:nvSpPr>
        <p:spPr bwMode="auto">
          <a:xfrm>
            <a:off x="7050240" y="3732872"/>
            <a:ext cx="1954080" cy="1985969"/>
          </a:xfrm>
          <a:prstGeom prst="rect">
            <a:avLst/>
          </a:prstGeom>
          <a:solidFill>
            <a:srgbClr val="FF808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5221" rIns="81639" bIns="40820"/>
          <a:lstStyle>
            <a:lvl1pPr>
              <a:tabLst>
                <a:tab pos="723900" algn="l"/>
                <a:tab pos="1447800" algn="l"/>
              </a:tabLst>
              <a:defRPr>
                <a:solidFill>
                  <a:srgbClr val="000000"/>
                </a:solidFill>
                <a:latin typeface="Arial" charset="0"/>
                <a:ea typeface="Droid Sans Fallback" charset="0"/>
                <a:cs typeface="Droid Sans Fallback" charset="0"/>
              </a:defRPr>
            </a:lvl1pPr>
            <a:lvl2pPr>
              <a:tabLst>
                <a:tab pos="723900" algn="l"/>
                <a:tab pos="1447800" algn="l"/>
              </a:tabLst>
              <a:defRPr>
                <a:solidFill>
                  <a:srgbClr val="000000"/>
                </a:solidFill>
                <a:latin typeface="Arial" charset="0"/>
                <a:ea typeface="Droid Sans Fallback" charset="0"/>
                <a:cs typeface="Droid Sans Fallback" charset="0"/>
              </a:defRPr>
            </a:lvl2pPr>
            <a:lvl3pPr>
              <a:tabLst>
                <a:tab pos="723900" algn="l"/>
                <a:tab pos="1447800" algn="l"/>
              </a:tabLst>
              <a:defRPr>
                <a:solidFill>
                  <a:srgbClr val="000000"/>
                </a:solidFill>
                <a:latin typeface="Arial" charset="0"/>
                <a:ea typeface="Droid Sans Fallback" charset="0"/>
                <a:cs typeface="Droid Sans Fallback" charset="0"/>
              </a:defRPr>
            </a:lvl3pPr>
            <a:lvl4pPr>
              <a:tabLst>
                <a:tab pos="723900" algn="l"/>
                <a:tab pos="1447800" algn="l"/>
              </a:tabLst>
              <a:defRPr>
                <a:solidFill>
                  <a:srgbClr val="000000"/>
                </a:solidFill>
                <a:latin typeface="Arial" charset="0"/>
                <a:ea typeface="Droid Sans Fallback" charset="0"/>
                <a:cs typeface="Droid Sans Fallback" charset="0"/>
              </a:defRPr>
            </a:lvl4pPr>
            <a:lvl5pPr>
              <a:tabLst>
                <a:tab pos="723900" algn="l"/>
                <a:tab pos="14478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9pPr>
          </a:lstStyle>
          <a:p>
            <a:pPr algn="ctr"/>
            <a:r>
              <a:rPr lang="en-US" b="1" i="1"/>
              <a:t>Positive (+) ions:</a:t>
            </a:r>
          </a:p>
          <a:p>
            <a:pPr algn="ctr"/>
            <a:r>
              <a:rPr lang="en-US" baseline="33000"/>
              <a:t>136,137</a:t>
            </a:r>
            <a:r>
              <a:rPr lang="en-US"/>
              <a:t>Sb</a:t>
            </a:r>
          </a:p>
          <a:p>
            <a:pPr algn="ctr"/>
            <a:r>
              <a:rPr lang="en-US" baseline="33000"/>
              <a:t>122,124,126</a:t>
            </a:r>
            <a:r>
              <a:rPr lang="en-US"/>
              <a:t>Ag</a:t>
            </a:r>
          </a:p>
          <a:p>
            <a:pPr algn="ctr"/>
            <a:r>
              <a:rPr lang="en-US" baseline="33000"/>
              <a:t>83,84</a:t>
            </a:r>
            <a:r>
              <a:rPr lang="en-US"/>
              <a:t>Ge</a:t>
            </a:r>
          </a:p>
          <a:p>
            <a:pPr algn="ctr"/>
            <a:r>
              <a:rPr lang="en-US" baseline="33000"/>
              <a:t>83,85</a:t>
            </a:r>
            <a:r>
              <a:rPr lang="en-US"/>
              <a:t>Ga</a:t>
            </a:r>
          </a:p>
          <a:p>
            <a:pPr algn="ctr"/>
            <a:r>
              <a:rPr lang="en-US" baseline="33000"/>
              <a:t>81,82,83</a:t>
            </a:r>
            <a:r>
              <a:rPr lang="en-US"/>
              <a:t>Zn</a:t>
            </a:r>
          </a:p>
          <a:p>
            <a:pPr algn="ctr"/>
            <a:r>
              <a:rPr lang="en-US" b="1" i="1"/>
              <a:t>and (++)</a:t>
            </a:r>
          </a:p>
          <a:p>
            <a:pPr algn="ctr"/>
            <a:r>
              <a:rPr lang="en-US" baseline="33000"/>
              <a:t>158,160,162,164</a:t>
            </a:r>
            <a:r>
              <a:rPr lang="en-US"/>
              <a:t>Eu </a:t>
            </a:r>
          </a:p>
        </p:txBody>
      </p:sp>
      <p:sp>
        <p:nvSpPr>
          <p:cNvPr id="12311" name="Text Box 23"/>
          <p:cNvSpPr txBox="1">
            <a:spLocks noChangeArrowheads="1"/>
          </p:cNvSpPr>
          <p:nvPr/>
        </p:nvSpPr>
        <p:spPr bwMode="auto">
          <a:xfrm>
            <a:off x="5562600" y="5391926"/>
            <a:ext cx="1695000" cy="1161273"/>
          </a:xfrm>
          <a:prstGeom prst="rect">
            <a:avLst/>
          </a:prstGeom>
          <a:solidFill>
            <a:srgbClr val="99CC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5221" rIns="81639" bIns="40820"/>
          <a:lstStyle>
            <a:lvl1pPr>
              <a:tabLst>
                <a:tab pos="723900" algn="l"/>
                <a:tab pos="1447800" algn="l"/>
              </a:tabLst>
              <a:defRPr>
                <a:solidFill>
                  <a:srgbClr val="000000"/>
                </a:solidFill>
                <a:latin typeface="Arial" charset="0"/>
                <a:ea typeface="Droid Sans Fallback" charset="0"/>
                <a:cs typeface="Droid Sans Fallback" charset="0"/>
              </a:defRPr>
            </a:lvl1pPr>
            <a:lvl2pPr>
              <a:tabLst>
                <a:tab pos="723900" algn="l"/>
                <a:tab pos="1447800" algn="l"/>
              </a:tabLst>
              <a:defRPr>
                <a:solidFill>
                  <a:srgbClr val="000000"/>
                </a:solidFill>
                <a:latin typeface="Arial" charset="0"/>
                <a:ea typeface="Droid Sans Fallback" charset="0"/>
                <a:cs typeface="Droid Sans Fallback" charset="0"/>
              </a:defRPr>
            </a:lvl2pPr>
            <a:lvl3pPr>
              <a:tabLst>
                <a:tab pos="723900" algn="l"/>
                <a:tab pos="1447800" algn="l"/>
              </a:tabLst>
              <a:defRPr>
                <a:solidFill>
                  <a:srgbClr val="000000"/>
                </a:solidFill>
                <a:latin typeface="Arial" charset="0"/>
                <a:ea typeface="Droid Sans Fallback" charset="0"/>
                <a:cs typeface="Droid Sans Fallback" charset="0"/>
              </a:defRPr>
            </a:lvl3pPr>
            <a:lvl4pPr>
              <a:tabLst>
                <a:tab pos="723900" algn="l"/>
                <a:tab pos="1447800" algn="l"/>
              </a:tabLst>
              <a:defRPr>
                <a:solidFill>
                  <a:srgbClr val="000000"/>
                </a:solidFill>
                <a:latin typeface="Arial" charset="0"/>
                <a:ea typeface="Droid Sans Fallback" charset="0"/>
                <a:cs typeface="Droid Sans Fallback" charset="0"/>
              </a:defRPr>
            </a:lvl4pPr>
            <a:lvl5pPr>
              <a:tabLst>
                <a:tab pos="723900" algn="l"/>
                <a:tab pos="14478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9pPr>
          </a:lstStyle>
          <a:p>
            <a:pPr algn="ctr"/>
            <a:r>
              <a:rPr lang="en-US" b="1" i="1" dirty="0"/>
              <a:t>Negative ions:</a:t>
            </a:r>
          </a:p>
          <a:p>
            <a:pPr algn="ctr"/>
            <a:r>
              <a:rPr lang="en-US" baseline="33000" dirty="0"/>
              <a:t>73,74,78,79</a:t>
            </a:r>
            <a:r>
              <a:rPr lang="en-US" dirty="0"/>
              <a:t>Cu </a:t>
            </a:r>
          </a:p>
          <a:p>
            <a:pPr algn="ctr"/>
            <a:r>
              <a:rPr lang="en-US" baseline="33000" dirty="0"/>
              <a:t>87,93</a:t>
            </a:r>
            <a:r>
              <a:rPr lang="en-US" dirty="0"/>
              <a:t>Br</a:t>
            </a:r>
          </a:p>
        </p:txBody>
      </p:sp>
      <p:sp>
        <p:nvSpPr>
          <p:cNvPr id="12312" name="Text Box 24"/>
          <p:cNvSpPr txBox="1">
            <a:spLocks noChangeArrowheads="1"/>
          </p:cNvSpPr>
          <p:nvPr/>
        </p:nvSpPr>
        <p:spPr bwMode="auto">
          <a:xfrm>
            <a:off x="97920" y="1477467"/>
            <a:ext cx="3427200" cy="2027733"/>
          </a:xfrm>
          <a:prstGeom prst="rect">
            <a:avLst/>
          </a:prstGeom>
          <a:solidFill>
            <a:srgbClr val="CCCCC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3620" rIns="81639" bIns="40820"/>
          <a:lstStyle>
            <a:lvl1pPr>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1pPr>
            <a:lvl2pPr>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2pPr>
            <a:lvl3pPr>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3pPr>
            <a:lvl4pPr>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4pPr>
            <a:lvl5pPr>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9pPr>
          </a:lstStyle>
          <a:p>
            <a:r>
              <a:rPr lang="en-US" sz="1500" b="1" dirty="0"/>
              <a:t>Continuation of the IRIS-1 campaigns</a:t>
            </a:r>
          </a:p>
          <a:p>
            <a:r>
              <a:rPr lang="en-US" sz="1500" b="1" dirty="0"/>
              <a:t>with  “ranging out”(2008)</a:t>
            </a:r>
          </a:p>
          <a:p>
            <a:r>
              <a:rPr lang="en-US" baseline="33000" dirty="0"/>
              <a:t>76,77,78,(79)</a:t>
            </a:r>
            <a:r>
              <a:rPr lang="en-US" dirty="0"/>
              <a:t>Cu, </a:t>
            </a:r>
            <a:r>
              <a:rPr lang="en-US" baseline="33000" dirty="0"/>
              <a:t>83,84,(85)</a:t>
            </a:r>
            <a:r>
              <a:rPr lang="en-US" dirty="0" err="1"/>
              <a:t>Ga</a:t>
            </a:r>
            <a:r>
              <a:rPr lang="en-US" dirty="0"/>
              <a:t> </a:t>
            </a:r>
          </a:p>
          <a:p>
            <a:r>
              <a:rPr lang="en-US" sz="900" i="1" dirty="0"/>
              <a:t>J.A. Winger et al. Phys. Rev. </a:t>
            </a:r>
            <a:r>
              <a:rPr lang="en-US" sz="900" i="1" dirty="0" err="1"/>
              <a:t>Lett</a:t>
            </a:r>
            <a:r>
              <a:rPr lang="en-US" sz="900" i="1" dirty="0"/>
              <a:t>. 102, 142502 (2009)</a:t>
            </a:r>
          </a:p>
          <a:p>
            <a:r>
              <a:rPr lang="en-US" sz="900" i="1" dirty="0" err="1"/>
              <a:t>S.V.Ilyushkin</a:t>
            </a:r>
            <a:r>
              <a:rPr lang="en-US" sz="900" i="1" dirty="0"/>
              <a:t> et al.  Phys. Rev. C 80, 054304, 2009.</a:t>
            </a:r>
          </a:p>
          <a:p>
            <a:r>
              <a:rPr lang="en-US" sz="900" i="1" dirty="0" err="1"/>
              <a:t>J.A.Winger</a:t>
            </a:r>
            <a:r>
              <a:rPr lang="en-US" sz="900" i="1" dirty="0"/>
              <a:t> et al. Phys. Rev. C 81, 044303, 2010.</a:t>
            </a:r>
          </a:p>
          <a:p>
            <a:r>
              <a:rPr lang="en-US" sz="1500" b="1" i="1" dirty="0"/>
              <a:t>and </a:t>
            </a:r>
            <a:r>
              <a:rPr lang="en-US" sz="1500" b="1" i="1" dirty="0" err="1"/>
              <a:t>LeRIBSS</a:t>
            </a:r>
            <a:r>
              <a:rPr lang="en-US" sz="1500" b="1" i="1" dirty="0"/>
              <a:t> (2009)</a:t>
            </a:r>
          </a:p>
          <a:p>
            <a:r>
              <a:rPr lang="en-US" baseline="33000" dirty="0"/>
              <a:t>79,80,81</a:t>
            </a:r>
            <a:r>
              <a:rPr lang="en-US" dirty="0"/>
              <a:t>Zn, </a:t>
            </a:r>
            <a:r>
              <a:rPr lang="en-US" baseline="33000" dirty="0"/>
              <a:t>75,77</a:t>
            </a:r>
            <a:r>
              <a:rPr lang="en-US" dirty="0"/>
              <a:t>Cu</a:t>
            </a:r>
          </a:p>
          <a:p>
            <a:r>
              <a:rPr lang="en-US" sz="900" b="1" i="1" dirty="0"/>
              <a:t>S. Padgett et al. Phys. Rev. C 82, 064314 (2010)</a:t>
            </a:r>
          </a:p>
          <a:p>
            <a:r>
              <a:rPr lang="en-US" sz="900" i="1" dirty="0"/>
              <a:t> </a:t>
            </a:r>
            <a:r>
              <a:rPr lang="en-US" sz="900" i="1" dirty="0" err="1"/>
              <a:t>S.V.Ilyushkin</a:t>
            </a:r>
            <a:r>
              <a:rPr lang="en-US" sz="900" i="1" dirty="0"/>
              <a:t>, et al. Phys. Rev. C 83, 014322, (2011)</a:t>
            </a:r>
          </a:p>
        </p:txBody>
      </p:sp>
      <p:sp>
        <p:nvSpPr>
          <p:cNvPr id="12313" name="Text Box 25"/>
          <p:cNvSpPr txBox="1">
            <a:spLocks noChangeArrowheads="1"/>
          </p:cNvSpPr>
          <p:nvPr/>
        </p:nvSpPr>
        <p:spPr bwMode="auto">
          <a:xfrm>
            <a:off x="5806080" y="4769781"/>
            <a:ext cx="1077120" cy="442127"/>
          </a:xfrm>
          <a:prstGeom prst="rect">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63220" rIns="81639" bIns="40820"/>
          <a:lstStyle>
            <a:lvl1pPr>
              <a:tabLst>
                <a:tab pos="723900" algn="l"/>
              </a:tabLst>
              <a:defRPr>
                <a:solidFill>
                  <a:srgbClr val="000000"/>
                </a:solidFill>
                <a:latin typeface="Arial" charset="0"/>
                <a:ea typeface="Droid Sans Fallback" charset="0"/>
                <a:cs typeface="Droid Sans Fallback" charset="0"/>
              </a:defRPr>
            </a:lvl1pPr>
            <a:lvl2pPr>
              <a:tabLst>
                <a:tab pos="723900" algn="l"/>
              </a:tabLst>
              <a:defRPr>
                <a:solidFill>
                  <a:srgbClr val="000000"/>
                </a:solidFill>
                <a:latin typeface="Arial" charset="0"/>
                <a:ea typeface="Droid Sans Fallback" charset="0"/>
                <a:cs typeface="Droid Sans Fallback" charset="0"/>
              </a:defRPr>
            </a:lvl2pPr>
            <a:lvl3pPr>
              <a:tabLst>
                <a:tab pos="723900" algn="l"/>
              </a:tabLst>
              <a:defRPr>
                <a:solidFill>
                  <a:srgbClr val="000000"/>
                </a:solidFill>
                <a:latin typeface="Arial" charset="0"/>
                <a:ea typeface="Droid Sans Fallback" charset="0"/>
                <a:cs typeface="Droid Sans Fallback" charset="0"/>
              </a:defRPr>
            </a:lvl3pPr>
            <a:lvl4pPr>
              <a:tabLst>
                <a:tab pos="723900" algn="l"/>
              </a:tabLst>
              <a:defRPr>
                <a:solidFill>
                  <a:srgbClr val="000000"/>
                </a:solidFill>
                <a:latin typeface="Arial" charset="0"/>
                <a:ea typeface="Droid Sans Fallback" charset="0"/>
                <a:cs typeface="Droid Sans Fallback" charset="0"/>
              </a:defRPr>
            </a:lvl4pPr>
            <a:lvl5pPr>
              <a:tabLst>
                <a:tab pos="723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9pPr>
          </a:lstStyle>
          <a:p>
            <a:r>
              <a:rPr lang="en-US" sz="2500" b="1" i="1"/>
              <a:t>IRIS-2</a:t>
            </a:r>
          </a:p>
        </p:txBody>
      </p:sp>
      <p:sp>
        <p:nvSpPr>
          <p:cNvPr id="12314" name="Text Box 26"/>
          <p:cNvSpPr txBox="1">
            <a:spLocks noChangeArrowheads="1"/>
          </p:cNvSpPr>
          <p:nvPr/>
        </p:nvSpPr>
        <p:spPr bwMode="auto">
          <a:xfrm>
            <a:off x="7115040" y="5675637"/>
            <a:ext cx="1889280" cy="1182363"/>
          </a:xfrm>
          <a:prstGeom prst="rect">
            <a:avLst/>
          </a:prstGeom>
          <a:solidFill>
            <a:srgbClr val="B3B3B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5221" rIns="81639" bIns="40820"/>
          <a:lstStyle>
            <a:lvl1pPr>
              <a:tabLst>
                <a:tab pos="723900" algn="l"/>
                <a:tab pos="1447800" algn="l"/>
              </a:tabLst>
              <a:defRPr>
                <a:solidFill>
                  <a:srgbClr val="000000"/>
                </a:solidFill>
                <a:latin typeface="Arial" charset="0"/>
                <a:ea typeface="Droid Sans Fallback" charset="0"/>
                <a:cs typeface="Droid Sans Fallback" charset="0"/>
              </a:defRPr>
            </a:lvl1pPr>
            <a:lvl2pPr>
              <a:tabLst>
                <a:tab pos="723900" algn="l"/>
                <a:tab pos="1447800" algn="l"/>
              </a:tabLst>
              <a:defRPr>
                <a:solidFill>
                  <a:srgbClr val="000000"/>
                </a:solidFill>
                <a:latin typeface="Arial" charset="0"/>
                <a:ea typeface="Droid Sans Fallback" charset="0"/>
                <a:cs typeface="Droid Sans Fallback" charset="0"/>
              </a:defRPr>
            </a:lvl2pPr>
            <a:lvl3pPr>
              <a:tabLst>
                <a:tab pos="723900" algn="l"/>
                <a:tab pos="1447800" algn="l"/>
              </a:tabLst>
              <a:defRPr>
                <a:solidFill>
                  <a:srgbClr val="000000"/>
                </a:solidFill>
                <a:latin typeface="Arial" charset="0"/>
                <a:ea typeface="Droid Sans Fallback" charset="0"/>
                <a:cs typeface="Droid Sans Fallback" charset="0"/>
              </a:defRPr>
            </a:lvl3pPr>
            <a:lvl4pPr>
              <a:tabLst>
                <a:tab pos="723900" algn="l"/>
                <a:tab pos="1447800" algn="l"/>
              </a:tabLst>
              <a:defRPr>
                <a:solidFill>
                  <a:srgbClr val="000000"/>
                </a:solidFill>
                <a:latin typeface="Arial" charset="0"/>
                <a:ea typeface="Droid Sans Fallback" charset="0"/>
                <a:cs typeface="Droid Sans Fallback" charset="0"/>
              </a:defRPr>
            </a:lvl4pPr>
            <a:lvl5pPr>
              <a:tabLst>
                <a:tab pos="723900" algn="l"/>
                <a:tab pos="14478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9pPr>
          </a:lstStyle>
          <a:p>
            <a:pPr algn="ctr"/>
            <a:r>
              <a:rPr lang="en-US" b="1" i="1" dirty="0"/>
              <a:t>Molecules </a:t>
            </a:r>
          </a:p>
          <a:p>
            <a:pPr algn="ctr"/>
            <a:r>
              <a:rPr lang="en-US" b="1" i="1" dirty="0"/>
              <a:t>(</a:t>
            </a:r>
            <a:r>
              <a:rPr lang="en-US" b="1" i="1" dirty="0" err="1"/>
              <a:t>GeS,AsS</a:t>
            </a:r>
            <a:r>
              <a:rPr lang="en-US" b="1" i="1" dirty="0"/>
              <a:t>)(+):</a:t>
            </a:r>
            <a:r>
              <a:rPr lang="en-US" dirty="0"/>
              <a:t> </a:t>
            </a:r>
          </a:p>
          <a:p>
            <a:pPr algn="ctr"/>
            <a:r>
              <a:rPr lang="en-US" baseline="33000" dirty="0"/>
              <a:t>85,86</a:t>
            </a:r>
            <a:r>
              <a:rPr lang="en-US" dirty="0"/>
              <a:t>Ge,</a:t>
            </a:r>
            <a:r>
              <a:rPr lang="en-US" baseline="33000" dirty="0"/>
              <a:t>87</a:t>
            </a:r>
            <a:r>
              <a:rPr lang="en-US" dirty="0"/>
              <a:t>As</a:t>
            </a:r>
          </a:p>
        </p:txBody>
      </p:sp>
    </p:spTree>
    <p:extLst>
      <p:ext uri="{BB962C8B-B14F-4D97-AF65-F5344CB8AC3E}">
        <p14:creationId xmlns:p14="http://schemas.microsoft.com/office/powerpoint/2010/main" val="366661618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305800" cy="1143000"/>
          </a:xfrm>
        </p:spPr>
        <p:txBody>
          <a:bodyPr anchor="t"/>
          <a:lstStyle/>
          <a:p>
            <a:r>
              <a:rPr lang="en-US" dirty="0" smtClean="0"/>
              <a:t>Neutron spectroscopy</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67" y="1714035"/>
            <a:ext cx="8144933" cy="498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997803"/>
            <a:ext cx="8340112" cy="830997"/>
          </a:xfrm>
          <a:prstGeom prst="rect">
            <a:avLst/>
          </a:prstGeom>
          <a:noFill/>
        </p:spPr>
        <p:txBody>
          <a:bodyPr wrap="square" rtlCol="0">
            <a:spAutoFit/>
          </a:bodyPr>
          <a:lstStyle/>
          <a:p>
            <a:r>
              <a:rPr lang="en-US" sz="2400" dirty="0" smtClean="0"/>
              <a:t>For neutron rich isotopes the majority of the Q</a:t>
            </a:r>
            <a:r>
              <a:rPr lang="el-GR" sz="2400" baseline="-25000" dirty="0" smtClean="0"/>
              <a:t>β</a:t>
            </a:r>
            <a:r>
              <a:rPr lang="en-US" sz="2400" dirty="0" smtClean="0"/>
              <a:t> window can be above </a:t>
            </a:r>
            <a:r>
              <a:rPr lang="en-US" sz="2400" dirty="0" err="1" smtClean="0"/>
              <a:t>Sn</a:t>
            </a:r>
            <a:r>
              <a:rPr lang="en-US" sz="2400" dirty="0" smtClean="0"/>
              <a:t>!!</a:t>
            </a:r>
            <a:endParaRPr lang="en-US" sz="2400" dirty="0"/>
          </a:p>
        </p:txBody>
      </p:sp>
    </p:spTree>
    <p:extLst>
      <p:ext uri="{BB962C8B-B14F-4D97-AF65-F5344CB8AC3E}">
        <p14:creationId xmlns:p14="http://schemas.microsoft.com/office/powerpoint/2010/main" val="2733860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outlook</a:t>
            </a:r>
            <a:endParaRPr lang="en-US" dirty="0"/>
          </a:p>
        </p:txBody>
      </p:sp>
      <p:sp>
        <p:nvSpPr>
          <p:cNvPr id="3" name="Content Placeholder 2"/>
          <p:cNvSpPr>
            <a:spLocks noGrp="1"/>
          </p:cNvSpPr>
          <p:nvPr>
            <p:ph idx="1"/>
          </p:nvPr>
        </p:nvSpPr>
        <p:spPr>
          <a:xfrm>
            <a:off x="9601200" y="1524000"/>
            <a:ext cx="8229600" cy="4389120"/>
          </a:xfrm>
        </p:spPr>
        <p:txBody>
          <a:bodyPr>
            <a:normAutofit fontScale="92500" lnSpcReduction="10000"/>
          </a:bodyPr>
          <a:lstStyle/>
          <a:p>
            <a:pPr>
              <a:spcBef>
                <a:spcPts val="1800"/>
              </a:spcBef>
            </a:pPr>
            <a:r>
              <a:rPr lang="en-US" dirty="0" smtClean="0"/>
              <a:t>IRIS 2 commission great success! Clean, high intensity  high quality data. </a:t>
            </a:r>
          </a:p>
          <a:p>
            <a:pPr>
              <a:spcBef>
                <a:spcPts val="1800"/>
              </a:spcBef>
            </a:pPr>
            <a:r>
              <a:rPr lang="en-US" dirty="0" smtClean="0"/>
              <a:t>4 new half-lives of r-process relevant nuclei.</a:t>
            </a:r>
          </a:p>
          <a:p>
            <a:pPr>
              <a:spcBef>
                <a:spcPts val="1800"/>
              </a:spcBef>
            </a:pPr>
            <a:r>
              <a:rPr lang="en-US" dirty="0" smtClean="0"/>
              <a:t>Validation of new theoretical model of beta-decay in the 78Ni region. Profound influence on beta decay rates</a:t>
            </a:r>
          </a:p>
          <a:p>
            <a:pPr>
              <a:spcBef>
                <a:spcPts val="1800"/>
              </a:spcBef>
            </a:pPr>
            <a:r>
              <a:rPr lang="en-US" dirty="0" smtClean="0"/>
              <a:t>Neutron detection and TAS play a crucial role as we move farther away from stability.</a:t>
            </a:r>
          </a:p>
          <a:p>
            <a:pPr>
              <a:spcBef>
                <a:spcPts val="1800"/>
              </a:spcBef>
            </a:pPr>
            <a:endParaRPr lang="en-US" dirty="0"/>
          </a:p>
        </p:txBody>
      </p:sp>
      <p:grpSp>
        <p:nvGrpSpPr>
          <p:cNvPr id="24" name="Group 23"/>
          <p:cNvGrpSpPr/>
          <p:nvPr/>
        </p:nvGrpSpPr>
        <p:grpSpPr>
          <a:xfrm>
            <a:off x="207360" y="1866436"/>
            <a:ext cx="8935200" cy="4305764"/>
            <a:chOff x="207360" y="1866436"/>
            <a:chExt cx="8935200" cy="4305764"/>
          </a:xfrm>
        </p:grpSpPr>
        <p:grpSp>
          <p:nvGrpSpPr>
            <p:cNvPr id="4" name="Group 1"/>
            <p:cNvGrpSpPr>
              <a:grpSpLocks/>
            </p:cNvGrpSpPr>
            <p:nvPr/>
          </p:nvGrpSpPr>
          <p:grpSpPr bwMode="auto">
            <a:xfrm>
              <a:off x="207360" y="1866436"/>
              <a:ext cx="8935200" cy="4146196"/>
              <a:chOff x="144" y="1296"/>
              <a:chExt cx="6205" cy="2879"/>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19899" b="45456"/>
              <a:stretch>
                <a:fillRect/>
              </a:stretch>
            </p:blipFill>
            <p:spPr bwMode="auto">
              <a:xfrm>
                <a:off x="144" y="1296"/>
                <a:ext cx="6205" cy="2879"/>
              </a:xfrm>
              <a:prstGeom prst="rect">
                <a:avLst/>
              </a:prstGeom>
              <a:noFill/>
              <a:ln>
                <a:noFill/>
              </a:ln>
              <a:effectLst/>
              <a:extLst>
                <a:ext uri="{909E8E84-426E-40DD-AFC4-6F175D3DCCD1}">
                  <a14:hiddenFill xmlns:a14="http://schemas.microsoft.com/office/drawing/2010/main">
                    <a:blipFill dpi="0" rotWithShape="0">
                      <a:blip/>
                      <a:srcRect l="19899" b="45456"/>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Oval 3"/>
              <p:cNvSpPr>
                <a:spLocks noChangeArrowheads="1"/>
              </p:cNvSpPr>
              <p:nvPr/>
            </p:nvSpPr>
            <p:spPr bwMode="auto">
              <a:xfrm>
                <a:off x="3060" y="3807"/>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 name="Oval 5"/>
              <p:cNvSpPr>
                <a:spLocks noChangeArrowheads="1"/>
              </p:cNvSpPr>
              <p:nvPr/>
            </p:nvSpPr>
            <p:spPr bwMode="auto">
              <a:xfrm>
                <a:off x="3151" y="3807"/>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Oval 7"/>
              <p:cNvSpPr>
                <a:spLocks noChangeArrowheads="1"/>
              </p:cNvSpPr>
              <p:nvPr/>
            </p:nvSpPr>
            <p:spPr bwMode="auto">
              <a:xfrm>
                <a:off x="3242" y="3716"/>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Oval 8"/>
              <p:cNvSpPr>
                <a:spLocks noChangeArrowheads="1"/>
              </p:cNvSpPr>
              <p:nvPr/>
            </p:nvSpPr>
            <p:spPr bwMode="auto">
              <a:xfrm>
                <a:off x="3242" y="3626"/>
                <a:ext cx="91" cy="91"/>
              </a:xfrm>
              <a:prstGeom prst="ellipse">
                <a:avLst/>
              </a:prstGeom>
              <a:solidFill>
                <a:srgbClr val="FF0000"/>
              </a:solidFill>
              <a:ln w="18360">
                <a:solidFill>
                  <a:srgbClr val="FF950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3" name="Rectangle 22"/>
            <p:cNvSpPr/>
            <p:nvPr/>
          </p:nvSpPr>
          <p:spPr>
            <a:xfrm>
              <a:off x="5867400" y="5580587"/>
              <a:ext cx="2438400" cy="591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7"/>
          <p:cNvSpPr>
            <a:spLocks noChangeArrowheads="1"/>
          </p:cNvSpPr>
          <p:nvPr/>
        </p:nvSpPr>
        <p:spPr bwMode="auto">
          <a:xfrm>
            <a:off x="4517160" y="5334000"/>
            <a:ext cx="131040" cy="131054"/>
          </a:xfrm>
          <a:prstGeom prst="ellipse">
            <a:avLst/>
          </a:prstGeom>
          <a:solidFill>
            <a:schemeClr val="accent6">
              <a:lumMod val="50000"/>
            </a:schemeClr>
          </a:solidFill>
          <a:ln w="18360">
            <a:solidFill>
              <a:schemeClr val="accent6">
                <a:lumMod val="75000"/>
              </a:schemeClr>
            </a:solidFill>
            <a:round/>
            <a:headEnd/>
            <a:tailEnd/>
          </a:ln>
          <a:effectLst/>
          <a:extLst/>
        </p:spPr>
        <p:txBody>
          <a:bodyPr wrap="none" anchor="ctr"/>
          <a:lstStyle/>
          <a:p>
            <a:endParaRPr lang="en-US"/>
          </a:p>
        </p:txBody>
      </p:sp>
      <p:sp>
        <p:nvSpPr>
          <p:cNvPr id="35" name="Oval 7"/>
          <p:cNvSpPr>
            <a:spLocks noChangeArrowheads="1"/>
          </p:cNvSpPr>
          <p:nvPr/>
        </p:nvSpPr>
        <p:spPr bwMode="auto">
          <a:xfrm>
            <a:off x="4799520" y="5351602"/>
            <a:ext cx="131040" cy="131054"/>
          </a:xfrm>
          <a:prstGeom prst="ellipse">
            <a:avLst/>
          </a:prstGeom>
          <a:solidFill>
            <a:schemeClr val="tx1">
              <a:lumMod val="65000"/>
              <a:lumOff val="35000"/>
            </a:schemeClr>
          </a:solidFill>
          <a:ln w="18360">
            <a:solidFill>
              <a:schemeClr val="bg1">
                <a:lumMod val="65000"/>
              </a:schemeClr>
            </a:solidFill>
            <a:round/>
            <a:headEnd/>
            <a:tailEnd/>
          </a:ln>
          <a:effectLst/>
          <a:extLst/>
        </p:spPr>
        <p:txBody>
          <a:bodyPr wrap="none" anchor="ctr"/>
          <a:lstStyle/>
          <a:p>
            <a:endParaRPr lang="en-US"/>
          </a:p>
        </p:txBody>
      </p:sp>
      <p:sp>
        <p:nvSpPr>
          <p:cNvPr id="36" name="Oval 7"/>
          <p:cNvSpPr>
            <a:spLocks noChangeArrowheads="1"/>
          </p:cNvSpPr>
          <p:nvPr/>
        </p:nvSpPr>
        <p:spPr bwMode="auto">
          <a:xfrm>
            <a:off x="3920925" y="5562600"/>
            <a:ext cx="131040" cy="131054"/>
          </a:xfrm>
          <a:prstGeom prst="ellipse">
            <a:avLst/>
          </a:prstGeom>
          <a:solidFill>
            <a:schemeClr val="accent6">
              <a:lumMod val="50000"/>
            </a:schemeClr>
          </a:solidFill>
          <a:ln w="18360">
            <a:solidFill>
              <a:schemeClr val="accent6">
                <a:lumMod val="75000"/>
              </a:schemeClr>
            </a:solidFill>
            <a:round/>
            <a:headEnd/>
            <a:tailEnd/>
          </a:ln>
          <a:effectLst/>
          <a:extLst/>
        </p:spPr>
        <p:txBody>
          <a:bodyPr wrap="none" anchor="ctr"/>
          <a:lstStyle/>
          <a:p>
            <a:endParaRPr lang="en-US"/>
          </a:p>
        </p:txBody>
      </p:sp>
      <p:sp>
        <p:nvSpPr>
          <p:cNvPr id="16" name="Oval 7"/>
          <p:cNvSpPr>
            <a:spLocks noChangeArrowheads="1"/>
          </p:cNvSpPr>
          <p:nvPr/>
        </p:nvSpPr>
        <p:spPr bwMode="auto">
          <a:xfrm>
            <a:off x="5736360" y="4560425"/>
            <a:ext cx="131040" cy="131054"/>
          </a:xfrm>
          <a:prstGeom prst="ellipse">
            <a:avLst/>
          </a:prstGeom>
          <a:solidFill>
            <a:schemeClr val="accent6">
              <a:lumMod val="50000"/>
            </a:schemeClr>
          </a:solidFill>
          <a:ln w="18360">
            <a:solidFill>
              <a:schemeClr val="accent6">
                <a:lumMod val="75000"/>
              </a:schemeClr>
            </a:solidFill>
            <a:round/>
            <a:headEnd/>
            <a:tailEnd/>
          </a:ln>
          <a:effectLst/>
          <a:extLst/>
        </p:spPr>
        <p:txBody>
          <a:bodyPr wrap="none" anchor="ctr"/>
          <a:lstStyle/>
          <a:p>
            <a:endParaRPr lang="en-US"/>
          </a:p>
        </p:txBody>
      </p:sp>
    </p:spTree>
    <p:extLst>
      <p:ext uri="{BB962C8B-B14F-4D97-AF65-F5344CB8AC3E}">
        <p14:creationId xmlns:p14="http://schemas.microsoft.com/office/powerpoint/2010/main" val="1562654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1143000"/>
          </a:xfrm>
        </p:spPr>
        <p:txBody>
          <a:bodyPr anchor="t">
            <a:normAutofit fontScale="90000"/>
          </a:bodyPr>
          <a:lstStyle/>
          <a:p>
            <a:r>
              <a:rPr lang="en-US" sz="4400" dirty="0" smtClean="0"/>
              <a:t>Core excitation in N=51 isotones?</a:t>
            </a:r>
            <a:endParaRPr lang="en-US" sz="4400"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30" y="1599896"/>
            <a:ext cx="4591050" cy="457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510" y="2245062"/>
            <a:ext cx="4147200" cy="360755"/>
          </a:xfrm>
          <a:prstGeom prst="rect">
            <a:avLst/>
          </a:prstGeom>
          <a:solidFill>
            <a:schemeClr val="bg1"/>
          </a:solidFill>
        </p:spPr>
        <p:txBody>
          <a:bodyPr wrap="square" lIns="82945" tIns="41473" rIns="82945" bIns="41473" rtlCol="0">
            <a:spAutoFit/>
          </a:bodyPr>
          <a:lstStyle/>
          <a:p>
            <a:r>
              <a:rPr lang="en-US" dirty="0" err="1" smtClean="0">
                <a:solidFill>
                  <a:schemeClr val="tx1"/>
                </a:solidFill>
                <a:latin typeface="Arial" pitchFamily="34" charset="0"/>
                <a:cs typeface="Arial" pitchFamily="34" charset="0"/>
              </a:rPr>
              <a:t>P</a:t>
            </a:r>
            <a:r>
              <a:rPr lang="en-US" baseline="-25000" dirty="0" err="1" smtClean="0">
                <a:solidFill>
                  <a:schemeClr val="tx1"/>
                </a:solidFill>
                <a:latin typeface="Arial" pitchFamily="34" charset="0"/>
                <a:cs typeface="Arial" pitchFamily="34" charset="0"/>
              </a:rPr>
              <a:t>n</a:t>
            </a:r>
            <a:r>
              <a:rPr lang="en-US" dirty="0" smtClean="0">
                <a:solidFill>
                  <a:schemeClr val="tx1"/>
                </a:solidFill>
                <a:latin typeface="Arial" pitchFamily="34" charset="0"/>
                <a:cs typeface="Arial" pitchFamily="34" charset="0"/>
              </a:rPr>
              <a:t>=12(4)%  	(7.5(3)% </a:t>
            </a:r>
            <a:r>
              <a:rPr lang="en-US" dirty="0" smtClean="0">
                <a:solidFill>
                  <a:schemeClr val="tx1"/>
                </a:solidFill>
                <a:latin typeface="Arial" pitchFamily="34" charset="0"/>
                <a:cs typeface="Arial" pitchFamily="34" charset="0"/>
                <a:sym typeface="Wingdings" pitchFamily="2" charset="2"/>
              </a:rPr>
              <a:t>30(13)%)</a:t>
            </a:r>
            <a:endParaRPr lang="en-US" dirty="0">
              <a:solidFill>
                <a:schemeClr val="tx1"/>
              </a:solidFill>
              <a:latin typeface="Arial" pitchFamily="34" charset="0"/>
              <a:cs typeface="Arial" pitchFamily="34" charset="0"/>
            </a:endParaRPr>
          </a:p>
        </p:txBody>
      </p:sp>
      <p:sp>
        <p:nvSpPr>
          <p:cNvPr id="5" name="TextBox 4"/>
          <p:cNvSpPr txBox="1"/>
          <p:nvPr/>
        </p:nvSpPr>
        <p:spPr>
          <a:xfrm flipH="1">
            <a:off x="2352270" y="2590177"/>
            <a:ext cx="2764800" cy="577381"/>
          </a:xfrm>
          <a:prstGeom prst="rect">
            <a:avLst/>
          </a:prstGeom>
          <a:noFill/>
        </p:spPr>
        <p:txBody>
          <a:bodyPr wrap="square" lIns="82945" tIns="41473" rIns="82945" bIns="41473" rtlCol="0">
            <a:spAutoFit/>
          </a:bodyPr>
          <a:lstStyle/>
          <a:p>
            <a:pPr>
              <a:buFont typeface="Arial" pitchFamily="34" charset="0"/>
              <a:buChar char="•"/>
            </a:pPr>
            <a:r>
              <a:rPr lang="en-US" sz="900" i="1" dirty="0">
                <a:latin typeface="Arial" pitchFamily="34" charset="0"/>
                <a:cs typeface="Arial" pitchFamily="34" charset="0"/>
              </a:rPr>
              <a:t>B. Pfeiffer et al., </a:t>
            </a:r>
            <a:r>
              <a:rPr lang="en-US" sz="900" i="1" dirty="0" err="1">
                <a:latin typeface="Arial" pitchFamily="34" charset="0"/>
                <a:cs typeface="Arial" pitchFamily="34" charset="0"/>
              </a:rPr>
              <a:t>Prog</a:t>
            </a:r>
            <a:r>
              <a:rPr lang="en-US" sz="900" i="1" dirty="0">
                <a:latin typeface="Arial" pitchFamily="34" charset="0"/>
                <a:cs typeface="Arial" pitchFamily="34" charset="0"/>
              </a:rPr>
              <a:t>. </a:t>
            </a:r>
            <a:r>
              <a:rPr lang="en-US" sz="900" i="1" dirty="0" err="1">
                <a:latin typeface="Arial" pitchFamily="34" charset="0"/>
                <a:cs typeface="Arial" pitchFamily="34" charset="0"/>
              </a:rPr>
              <a:t>Nucl</a:t>
            </a:r>
            <a:r>
              <a:rPr lang="en-US" sz="900" i="1" dirty="0">
                <a:latin typeface="Arial" pitchFamily="34" charset="0"/>
                <a:cs typeface="Arial" pitchFamily="34" charset="0"/>
              </a:rPr>
              <a:t>. Energy </a:t>
            </a:r>
            <a:r>
              <a:rPr lang="en-US" sz="900" b="1" i="1" dirty="0">
                <a:latin typeface="Arial" pitchFamily="34" charset="0"/>
                <a:cs typeface="Arial" pitchFamily="34" charset="0"/>
              </a:rPr>
              <a:t>41, 39 (2002)</a:t>
            </a:r>
            <a:r>
              <a:rPr lang="en-US" sz="1100" b="1" i="1" dirty="0">
                <a:latin typeface="Arial" pitchFamily="34" charset="0"/>
                <a:cs typeface="Arial" pitchFamily="34" charset="0"/>
              </a:rPr>
              <a:t>.</a:t>
            </a:r>
          </a:p>
          <a:p>
            <a:pPr>
              <a:buFont typeface="Arial" pitchFamily="34" charset="0"/>
              <a:buChar char="•"/>
            </a:pPr>
            <a:r>
              <a:rPr lang="en-US" sz="900" i="1" dirty="0" err="1">
                <a:latin typeface="Arial" pitchFamily="34" charset="0"/>
                <a:cs typeface="Arial" pitchFamily="34" charset="0"/>
              </a:rPr>
              <a:t>P.Hosmer</a:t>
            </a:r>
            <a:r>
              <a:rPr lang="en-US" sz="900" i="1" dirty="0">
                <a:latin typeface="Arial" pitchFamily="34" charset="0"/>
                <a:cs typeface="Arial" pitchFamily="34" charset="0"/>
              </a:rPr>
              <a:t> et al., PRC  </a:t>
            </a:r>
            <a:r>
              <a:rPr lang="en-US" sz="900" b="1" i="1" dirty="0">
                <a:latin typeface="Arial" pitchFamily="34" charset="0"/>
                <a:cs typeface="Arial" pitchFamily="34" charset="0"/>
              </a:rPr>
              <a:t>82, 025806 (2010)</a:t>
            </a:r>
          </a:p>
          <a:p>
            <a:endParaRPr lang="en-US" sz="1100" dirty="0">
              <a:latin typeface="Arial" pitchFamily="34" charset="0"/>
              <a:cs typeface="Arial" pitchFamily="34" charset="0"/>
            </a:endParaRPr>
          </a:p>
        </p:txBody>
      </p:sp>
      <p:sp>
        <p:nvSpPr>
          <p:cNvPr id="6" name="Rounded Rectangle 5"/>
          <p:cNvSpPr/>
          <p:nvPr/>
        </p:nvSpPr>
        <p:spPr>
          <a:xfrm>
            <a:off x="555150" y="3074067"/>
            <a:ext cx="4423680" cy="6912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US"/>
          </a:p>
        </p:txBody>
      </p:sp>
      <p:sp>
        <p:nvSpPr>
          <p:cNvPr id="14" name="TextBox 13"/>
          <p:cNvSpPr txBox="1"/>
          <p:nvPr/>
        </p:nvSpPr>
        <p:spPr>
          <a:xfrm>
            <a:off x="779443" y="838200"/>
            <a:ext cx="3211135" cy="369332"/>
          </a:xfrm>
          <a:prstGeom prst="rect">
            <a:avLst/>
          </a:prstGeom>
          <a:noFill/>
        </p:spPr>
        <p:txBody>
          <a:bodyPr wrap="none" rtlCol="0">
            <a:spAutoFit/>
          </a:bodyPr>
          <a:lstStyle/>
          <a:p>
            <a:r>
              <a:rPr lang="en-US" dirty="0" smtClean="0"/>
              <a:t>More in the talk by S. Padgett</a:t>
            </a:r>
            <a:endParaRPr lang="en-US" dirty="0"/>
          </a:p>
        </p:txBody>
      </p:sp>
      <p:pic>
        <p:nvPicPr>
          <p:cNvPr id="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070" y="1866437"/>
            <a:ext cx="4026930" cy="45623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Rectangle 4"/>
          <p:cNvSpPr>
            <a:spLocks noChangeArrowheads="1"/>
          </p:cNvSpPr>
          <p:nvPr/>
        </p:nvSpPr>
        <p:spPr bwMode="auto">
          <a:xfrm>
            <a:off x="5748329" y="1659056"/>
            <a:ext cx="3116311" cy="258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39" tIns="40820" rIns="81639" bIns="40820">
            <a:spAutoFit/>
          </a:bodyPr>
          <a:lstStyle/>
          <a:p>
            <a:pPr>
              <a:lnSpc>
                <a:spcPct val="104000"/>
              </a:lnSpc>
              <a:tabLst>
                <a:tab pos="656650" algn="l"/>
                <a:tab pos="1313299" algn="l"/>
                <a:tab pos="1969949" algn="l"/>
                <a:tab pos="2626599" algn="l"/>
                <a:tab pos="3283248" algn="l"/>
              </a:tabLst>
            </a:pPr>
            <a:r>
              <a:rPr lang="en-US" sz="1100" i="1">
                <a:solidFill>
                  <a:srgbClr val="000000"/>
                </a:solidFill>
                <a:ea typeface="Droid Sans Fallback" charset="0"/>
                <a:cs typeface="Droid Sans Fallback" charset="0"/>
              </a:rPr>
              <a:t>J. Winger et al., PRC </a:t>
            </a:r>
            <a:r>
              <a:rPr lang="en-US" sz="1100" b="1" i="1">
                <a:solidFill>
                  <a:srgbClr val="231F20"/>
                </a:solidFill>
                <a:latin typeface="AdvP6F01" charset="0"/>
                <a:ea typeface="Droid Sans Fallback" charset="0"/>
                <a:cs typeface="Droid Sans Fallback" charset="0"/>
              </a:rPr>
              <a:t>38</a:t>
            </a:r>
            <a:r>
              <a:rPr lang="en-US" sz="1100" i="1">
                <a:solidFill>
                  <a:srgbClr val="231F20"/>
                </a:solidFill>
                <a:latin typeface="AdvP6F01" charset="0"/>
                <a:ea typeface="Droid Sans Fallback" charset="0"/>
                <a:cs typeface="Droid Sans Fallback" charset="0"/>
              </a:rPr>
              <a:t>, </a:t>
            </a:r>
            <a:r>
              <a:rPr lang="en-US" sz="1100" i="1">
                <a:solidFill>
                  <a:srgbClr val="231F20"/>
                </a:solidFill>
                <a:latin typeface="AdvP6F00" charset="0"/>
                <a:ea typeface="Droid Sans Fallback" charset="0"/>
                <a:cs typeface="Droid Sans Fallback" charset="0"/>
              </a:rPr>
              <a:t>  285 (1988)</a:t>
            </a:r>
          </a:p>
        </p:txBody>
      </p:sp>
    </p:spTree>
    <p:extLst>
      <p:ext uri="{BB962C8B-B14F-4D97-AF65-F5344CB8AC3E}">
        <p14:creationId xmlns:p14="http://schemas.microsoft.com/office/powerpoint/2010/main" val="1493411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571045" cy="1143000"/>
          </a:xfrm>
        </p:spPr>
        <p:txBody>
          <a:bodyPr anchor="ctr">
            <a:normAutofit fontScale="90000"/>
          </a:bodyPr>
          <a:lstStyle/>
          <a:p>
            <a:r>
              <a:rPr lang="en-US" dirty="0" smtClean="0"/>
              <a:t>Beyond High Resolution Spectroscopy</a:t>
            </a:r>
            <a:endParaRPr lang="en-US" dirty="0"/>
          </a:p>
        </p:txBody>
      </p:sp>
      <p:sp>
        <p:nvSpPr>
          <p:cNvPr id="4" name="Content Placeholder 3"/>
          <p:cNvSpPr>
            <a:spLocks noGrp="1"/>
          </p:cNvSpPr>
          <p:nvPr>
            <p:ph idx="1"/>
          </p:nvPr>
        </p:nvSpPr>
        <p:spPr>
          <a:xfrm>
            <a:off x="76200" y="1706880"/>
            <a:ext cx="4191000" cy="4389120"/>
          </a:xfrm>
        </p:spPr>
        <p:txBody>
          <a:bodyPr>
            <a:normAutofit/>
          </a:bodyPr>
          <a:lstStyle/>
          <a:p>
            <a:pPr>
              <a:spcBef>
                <a:spcPts val="2400"/>
              </a:spcBef>
            </a:pPr>
            <a:r>
              <a:rPr lang="en-US" sz="2400" dirty="0" smtClean="0"/>
              <a:t>Gamow Teller decay dominates @ high energy -</a:t>
            </a:r>
            <a:r>
              <a:rPr lang="en-US" sz="2400" dirty="0" smtClean="0">
                <a:sym typeface="Wingdings" pitchFamily="2" charset="2"/>
              </a:rPr>
              <a:t></a:t>
            </a:r>
            <a:r>
              <a:rPr lang="en-US" sz="2400" dirty="0" smtClean="0"/>
              <a:t> core excitations</a:t>
            </a:r>
          </a:p>
          <a:p>
            <a:pPr>
              <a:spcBef>
                <a:spcPts val="2400"/>
              </a:spcBef>
            </a:pPr>
            <a:r>
              <a:rPr lang="en-US" sz="2400" dirty="0" smtClean="0"/>
              <a:t>Are there 2p-2h core excited states, pygmy resonance?!</a:t>
            </a:r>
          </a:p>
          <a:p>
            <a:pPr>
              <a:spcBef>
                <a:spcPts val="2400"/>
              </a:spcBef>
            </a:pPr>
            <a:r>
              <a:rPr lang="en-US" sz="2400" dirty="0" smtClean="0"/>
              <a:t>High excitation energy!!</a:t>
            </a:r>
          </a:p>
          <a:p>
            <a:pPr lvl="1">
              <a:spcBef>
                <a:spcPts val="1200"/>
              </a:spcBef>
            </a:pPr>
            <a:r>
              <a:rPr lang="en-US" sz="2000" dirty="0" smtClean="0"/>
              <a:t>High efficiency gamma detector,  MTAS</a:t>
            </a:r>
          </a:p>
          <a:p>
            <a:pPr lvl="1"/>
            <a:endParaRPr lang="en-US" dirty="0" smtClean="0"/>
          </a:p>
          <a:p>
            <a:endParaRPr lang="en-US" dirty="0" smtClean="0"/>
          </a:p>
          <a:p>
            <a:endParaRPr lang="en-US" dirty="0" smtClean="0"/>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640" y="1457401"/>
            <a:ext cx="4419360" cy="45623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259" y="1909800"/>
            <a:ext cx="120367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321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83"/>
          <p:cNvPicPr>
            <a:picLocks noChangeAspect="1" noChangeArrowheads="1"/>
          </p:cNvPicPr>
          <p:nvPr/>
        </p:nvPicPr>
        <p:blipFill>
          <a:blip r:embed="rId2" cstate="print"/>
          <a:srcRect/>
          <a:stretch>
            <a:fillRect/>
          </a:stretch>
        </p:blipFill>
        <p:spPr bwMode="auto">
          <a:xfrm>
            <a:off x="152400" y="2057400"/>
            <a:ext cx="5029200" cy="3606800"/>
          </a:xfrm>
          <a:prstGeom prst="rect">
            <a:avLst/>
          </a:prstGeom>
          <a:noFill/>
          <a:ln w="12700">
            <a:noFill/>
            <a:miter lim="800000"/>
            <a:headEnd/>
            <a:tailEnd/>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4374" y="2448943"/>
            <a:ext cx="4391025" cy="4256657"/>
          </a:xfrm>
          <a:prstGeom prst="rect">
            <a:avLst/>
          </a:prstGeom>
          <a:solidFill>
            <a:schemeClr val="bg1"/>
          </a:solidFill>
        </p:spPr>
      </p:pic>
      <p:sp>
        <p:nvSpPr>
          <p:cNvPr id="7169" name="Rectangle 1"/>
          <p:cNvSpPr>
            <a:spLocks noGrp="1" noChangeArrowheads="1"/>
          </p:cNvSpPr>
          <p:nvPr>
            <p:ph type="title"/>
          </p:nvPr>
        </p:nvSpPr>
        <p:spPr>
          <a:ln/>
        </p:spPr>
        <p:txBody>
          <a:bodyPr tIns="32143" anchor="t">
            <a:normAutofit/>
          </a:bodyPr>
          <a:lstStyle/>
          <a:p>
            <a:r>
              <a:rPr lang="en-US" dirty="0" smtClean="0"/>
              <a:t>Decay </a:t>
            </a:r>
            <a:r>
              <a:rPr lang="en-US" dirty="0"/>
              <a:t>spectroscopy of </a:t>
            </a:r>
            <a:r>
              <a:rPr lang="en-US" baseline="32000" dirty="0"/>
              <a:t>85</a:t>
            </a:r>
            <a:r>
              <a:rPr lang="en-US" dirty="0"/>
              <a:t>Ga</a:t>
            </a:r>
          </a:p>
        </p:txBody>
      </p:sp>
      <p:sp>
        <p:nvSpPr>
          <p:cNvPr id="7257" name="Rectangle 89"/>
          <p:cNvSpPr>
            <a:spLocks/>
          </p:cNvSpPr>
          <p:nvPr/>
        </p:nvSpPr>
        <p:spPr bwMode="auto">
          <a:xfrm>
            <a:off x="1066800" y="3657600"/>
            <a:ext cx="1905000" cy="304800"/>
          </a:xfrm>
          <a:prstGeom prst="rect">
            <a:avLst/>
          </a:prstGeom>
          <a:noFill/>
          <a:ln w="12700">
            <a:noFill/>
            <a:miter lim="800000"/>
            <a:headEnd type="none" w="med" len="med"/>
            <a:tailEnd type="none" w="med" len="med"/>
          </a:ln>
        </p:spPr>
        <p:txBody>
          <a:bodyPr lIns="0" tIns="0" rIns="0" bIns="0" anchor="ctr"/>
          <a:lstStyle/>
          <a:p>
            <a:r>
              <a:rPr lang="en-US" dirty="0">
                <a:latin typeface="Comic Sans MS" pitchFamily="66" charset="0"/>
                <a:ea typeface="Comic Sans MS" pitchFamily="66" charset="0"/>
                <a:cs typeface="Comic Sans MS" pitchFamily="66" charset="0"/>
                <a:sym typeface="Comic Sans MS" pitchFamily="66" charset="0"/>
              </a:rPr>
              <a:t>February 2011</a:t>
            </a:r>
          </a:p>
        </p:txBody>
      </p:sp>
      <p:sp>
        <p:nvSpPr>
          <p:cNvPr id="95" name="Rectangle 94"/>
          <p:cNvSpPr/>
          <p:nvPr/>
        </p:nvSpPr>
        <p:spPr>
          <a:xfrm>
            <a:off x="5984164" y="4876800"/>
            <a:ext cx="1624163" cy="646331"/>
          </a:xfrm>
          <a:prstGeom prst="rect">
            <a:avLst/>
          </a:prstGeom>
        </p:spPr>
        <p:txBody>
          <a:bodyPr wrap="none">
            <a:spAutoFit/>
          </a:bodyPr>
          <a:lstStyle/>
          <a:p>
            <a:r>
              <a:rPr lang="en-US" dirty="0" smtClean="0">
                <a:solidFill>
                  <a:srgbClr val="0000FF"/>
                </a:solidFill>
                <a:latin typeface="Comic Sans MS" pitchFamily="66" charset="0"/>
                <a:ea typeface="Comic Sans MS" pitchFamily="66" charset="0"/>
                <a:cs typeface="Comic Sans MS" pitchFamily="66" charset="0"/>
                <a:sym typeface="Comic Sans MS" pitchFamily="66" charset="0"/>
              </a:rPr>
              <a:t>107 </a:t>
            </a:r>
            <a:r>
              <a:rPr lang="en-US" dirty="0" err="1" smtClean="0">
                <a:solidFill>
                  <a:srgbClr val="0000FF"/>
                </a:solidFill>
                <a:latin typeface="Comic Sans MS" pitchFamily="66" charset="0"/>
                <a:ea typeface="Comic Sans MS" pitchFamily="66" charset="0"/>
                <a:cs typeface="Comic Sans MS" pitchFamily="66" charset="0"/>
                <a:sym typeface="Comic Sans MS" pitchFamily="66" charset="0"/>
              </a:rPr>
              <a:t>keV</a:t>
            </a:r>
            <a:r>
              <a:rPr lang="en-US" dirty="0" smtClean="0">
                <a:solidFill>
                  <a:srgbClr val="0000FF"/>
                </a:solidFill>
                <a:latin typeface="Comic Sans MS" pitchFamily="66" charset="0"/>
                <a:ea typeface="Comic Sans MS" pitchFamily="66" charset="0"/>
                <a:cs typeface="Comic Sans MS" pitchFamily="66" charset="0"/>
                <a:sym typeface="Comic Sans MS" pitchFamily="66" charset="0"/>
              </a:rPr>
              <a:t> gate</a:t>
            </a:r>
          </a:p>
          <a:p>
            <a:r>
              <a:rPr lang="en-US" dirty="0" smtClean="0">
                <a:solidFill>
                  <a:srgbClr val="FF0000"/>
                </a:solidFill>
                <a:latin typeface="Comic Sans MS" pitchFamily="66" charset="0"/>
                <a:ea typeface="Comic Sans MS" pitchFamily="66" charset="0"/>
                <a:cs typeface="Comic Sans MS" pitchFamily="66" charset="0"/>
                <a:sym typeface="Comic Sans MS" pitchFamily="66" charset="0"/>
              </a:rPr>
              <a:t>624 </a:t>
            </a:r>
            <a:r>
              <a:rPr lang="en-US" dirty="0" err="1" smtClean="0">
                <a:solidFill>
                  <a:srgbClr val="FF0000"/>
                </a:solidFill>
                <a:latin typeface="Comic Sans MS" pitchFamily="66" charset="0"/>
                <a:ea typeface="Comic Sans MS" pitchFamily="66" charset="0"/>
                <a:cs typeface="Comic Sans MS" pitchFamily="66" charset="0"/>
                <a:sym typeface="Comic Sans MS" pitchFamily="66" charset="0"/>
              </a:rPr>
              <a:t>keV</a:t>
            </a:r>
            <a:r>
              <a:rPr lang="en-US" dirty="0" smtClean="0">
                <a:solidFill>
                  <a:srgbClr val="FF0000"/>
                </a:solidFill>
                <a:latin typeface="Comic Sans MS" pitchFamily="66" charset="0"/>
                <a:ea typeface="Comic Sans MS" pitchFamily="66" charset="0"/>
                <a:cs typeface="Comic Sans MS" pitchFamily="66" charset="0"/>
                <a:sym typeface="Comic Sans MS" pitchFamily="66" charset="0"/>
              </a:rPr>
              <a:t> gate</a:t>
            </a:r>
            <a:endParaRPr lang="en-US" dirty="0">
              <a:solidFill>
                <a:srgbClr val="FF0000"/>
              </a:solidFill>
              <a:latin typeface="Comic Sans MS" pitchFamily="66" charset="0"/>
              <a:ea typeface="Comic Sans MS" pitchFamily="66" charset="0"/>
              <a:cs typeface="Comic Sans MS" pitchFamily="66" charset="0"/>
              <a:sym typeface="Comic Sans MS" pitchFamily="66" charset="0"/>
            </a:endParaRPr>
          </a:p>
        </p:txBody>
      </p:sp>
      <p:sp>
        <p:nvSpPr>
          <p:cNvPr id="59" name="TextBox 58"/>
          <p:cNvSpPr txBox="1"/>
          <p:nvPr/>
        </p:nvSpPr>
        <p:spPr>
          <a:xfrm>
            <a:off x="5410200" y="1436638"/>
            <a:ext cx="3962400" cy="1154162"/>
          </a:xfrm>
          <a:prstGeom prst="rect">
            <a:avLst/>
          </a:prstGeom>
          <a:noFill/>
        </p:spPr>
        <p:txBody>
          <a:bodyPr wrap="square" rtlCol="0">
            <a:spAutoFit/>
          </a:bodyPr>
          <a:lstStyle/>
          <a:p>
            <a:pPr>
              <a:spcBef>
                <a:spcPts val="1800"/>
              </a:spcBef>
              <a:buFont typeface="Arial" pitchFamily="34" charset="0"/>
              <a:buChar char="•"/>
            </a:pPr>
            <a:r>
              <a:rPr lang="en-US" dirty="0" smtClean="0">
                <a:latin typeface="Arial" pitchFamily="34" charset="0"/>
                <a:cs typeface="Arial" pitchFamily="34" charset="0"/>
                <a:sym typeface="Wingdings" pitchFamily="2" charset="2"/>
              </a:rPr>
              <a:t>Rate(2011) = 400 x rate(2008)  </a:t>
            </a:r>
            <a:endParaRPr lang="en-US" dirty="0" smtClean="0">
              <a:latin typeface="Arial" pitchFamily="34" charset="0"/>
              <a:cs typeface="Arial" pitchFamily="34" charset="0"/>
            </a:endParaRPr>
          </a:p>
          <a:p>
            <a:pPr>
              <a:spcBef>
                <a:spcPts val="1800"/>
              </a:spcBef>
              <a:buFont typeface="Arial" pitchFamily="34" charset="0"/>
              <a:buChar char="•"/>
            </a:pPr>
            <a:r>
              <a:rPr lang="en-US" dirty="0" smtClean="0">
                <a:latin typeface="Arial" pitchFamily="34" charset="0"/>
                <a:cs typeface="Arial" pitchFamily="34" charset="0"/>
              </a:rPr>
              <a:t>Confirm 624 </a:t>
            </a:r>
            <a:r>
              <a:rPr lang="en-US" dirty="0" err="1" smtClean="0">
                <a:latin typeface="Arial" pitchFamily="34" charset="0"/>
                <a:cs typeface="Arial" pitchFamily="34" charset="0"/>
              </a:rPr>
              <a:t>keV</a:t>
            </a:r>
            <a:r>
              <a:rPr lang="en-US" dirty="0" smtClean="0">
                <a:latin typeface="Arial" pitchFamily="34" charset="0"/>
                <a:cs typeface="Arial" pitchFamily="34" charset="0"/>
              </a:rPr>
              <a:t> transition</a:t>
            </a:r>
          </a:p>
          <a:p>
            <a:endParaRPr lang="en-US" dirty="0">
              <a:latin typeface="Arial" pitchFamily="34" charset="0"/>
              <a:cs typeface="Arial" pitchFamily="34" charset="0"/>
            </a:endParaRPr>
          </a:p>
        </p:txBody>
      </p:sp>
      <p:pic>
        <p:nvPicPr>
          <p:cNvPr id="1027" name="Picture 3"/>
          <p:cNvPicPr>
            <a:picLocks noChangeAspect="1" noChangeArrowheads="1"/>
          </p:cNvPicPr>
          <p:nvPr/>
        </p:nvPicPr>
        <p:blipFill>
          <a:blip r:embed="rId4" cstate="print"/>
          <a:srcRect/>
          <a:stretch>
            <a:fillRect/>
          </a:stretch>
        </p:blipFill>
        <p:spPr bwMode="auto">
          <a:xfrm>
            <a:off x="1476375" y="914400"/>
            <a:ext cx="3857625" cy="1314450"/>
          </a:xfrm>
          <a:prstGeom prst="rect">
            <a:avLst/>
          </a:prstGeom>
          <a:noFill/>
          <a:ln w="9525">
            <a:noFill/>
            <a:miter lim="800000"/>
            <a:headEnd/>
            <a:tailEnd/>
          </a:ln>
        </p:spPr>
      </p:pic>
      <p:sp>
        <p:nvSpPr>
          <p:cNvPr id="64" name="Rectangle 89"/>
          <p:cNvSpPr>
            <a:spLocks/>
          </p:cNvSpPr>
          <p:nvPr/>
        </p:nvSpPr>
        <p:spPr bwMode="auto">
          <a:xfrm>
            <a:off x="3609975" y="1219200"/>
            <a:ext cx="914400" cy="304800"/>
          </a:xfrm>
          <a:prstGeom prst="rect">
            <a:avLst/>
          </a:prstGeom>
          <a:noFill/>
          <a:ln w="12700">
            <a:noFill/>
            <a:miter lim="800000"/>
            <a:headEnd type="none" w="med" len="med"/>
            <a:tailEnd type="none" w="med" len="med"/>
          </a:ln>
        </p:spPr>
        <p:txBody>
          <a:bodyPr lIns="0" tIns="0" rIns="0" bIns="0" anchor="ctr"/>
          <a:lstStyle/>
          <a:p>
            <a:r>
              <a:rPr lang="en-US" dirty="0" smtClean="0">
                <a:latin typeface="Comic Sans MS" pitchFamily="66" charset="0"/>
                <a:ea typeface="Comic Sans MS" pitchFamily="66" charset="0"/>
                <a:cs typeface="Comic Sans MS" pitchFamily="66" charset="0"/>
                <a:sym typeface="Comic Sans MS" pitchFamily="66" charset="0"/>
              </a:rPr>
              <a:t>2008</a:t>
            </a:r>
            <a:endParaRPr lang="en-US" dirty="0">
              <a:latin typeface="Comic Sans MS" pitchFamily="66" charset="0"/>
              <a:ea typeface="Comic Sans MS" pitchFamily="66" charset="0"/>
              <a:cs typeface="Comic Sans MS" pitchFamily="66" charset="0"/>
              <a:sym typeface="Comic Sans MS" pitchFamily="66" charset="0"/>
            </a:endParaRPr>
          </a:p>
        </p:txBody>
      </p:sp>
      <p:sp>
        <p:nvSpPr>
          <p:cNvPr id="14" name="Rectangle 84"/>
          <p:cNvSpPr>
            <a:spLocks/>
          </p:cNvSpPr>
          <p:nvPr/>
        </p:nvSpPr>
        <p:spPr bwMode="auto">
          <a:xfrm>
            <a:off x="2971800" y="2895600"/>
            <a:ext cx="870466" cy="351470"/>
          </a:xfrm>
          <a:prstGeom prst="rect">
            <a:avLst/>
          </a:prstGeom>
          <a:noFill/>
          <a:ln w="12700">
            <a:noFill/>
            <a:miter lim="800000"/>
            <a:headEnd/>
            <a:tailEnd/>
          </a:ln>
        </p:spPr>
        <p:txBody>
          <a:bodyPr lIns="0" tIns="0" rIns="0" bIns="0" anchor="ctr"/>
          <a:lstStyle/>
          <a:p>
            <a:pPr algn="ctr"/>
            <a:r>
              <a:rPr lang="en-US" sz="1300" dirty="0">
                <a:solidFill>
                  <a:srgbClr val="000000"/>
                </a:solidFill>
                <a:latin typeface="Comic Sans MS" pitchFamily="66" charset="0"/>
                <a:ea typeface="Comic Sans MS" pitchFamily="66" charset="0"/>
                <a:cs typeface="Comic Sans MS" pitchFamily="66" charset="0"/>
                <a:sym typeface="Comic Sans MS" pitchFamily="66" charset="0"/>
              </a:rPr>
              <a:t>624 </a:t>
            </a:r>
            <a:r>
              <a:rPr lang="en-US" sz="1300" dirty="0" err="1">
                <a:solidFill>
                  <a:srgbClr val="000000"/>
                </a:solidFill>
                <a:latin typeface="Comic Sans MS" pitchFamily="66" charset="0"/>
                <a:ea typeface="Comic Sans MS" pitchFamily="66" charset="0"/>
                <a:cs typeface="Comic Sans MS" pitchFamily="66" charset="0"/>
                <a:sym typeface="Comic Sans MS" pitchFamily="66" charset="0"/>
              </a:rPr>
              <a:t>keV</a:t>
            </a:r>
            <a:endParaRPr lang="en-US" sz="1300" dirty="0">
              <a:solidFill>
                <a:srgbClr val="000000"/>
              </a:solidFill>
              <a:latin typeface="Comic Sans MS" pitchFamily="66" charset="0"/>
              <a:ea typeface="Comic Sans MS" pitchFamily="66" charset="0"/>
              <a:cs typeface="Comic Sans MS" pitchFamily="66" charset="0"/>
              <a:sym typeface="Comic Sans MS" pitchFamily="66" charset="0"/>
            </a:endParaRPr>
          </a:p>
        </p:txBody>
      </p:sp>
      <p:sp>
        <p:nvSpPr>
          <p:cNvPr id="15" name="Rectangle 85"/>
          <p:cNvSpPr>
            <a:spLocks/>
          </p:cNvSpPr>
          <p:nvPr/>
        </p:nvSpPr>
        <p:spPr bwMode="auto">
          <a:xfrm>
            <a:off x="914400" y="2362200"/>
            <a:ext cx="773575" cy="351470"/>
          </a:xfrm>
          <a:prstGeom prst="rect">
            <a:avLst/>
          </a:prstGeom>
          <a:noFill/>
          <a:ln w="12700">
            <a:solidFill>
              <a:schemeClr val="bg1"/>
            </a:solidFill>
            <a:miter lim="800000"/>
            <a:headEnd/>
            <a:tailEnd/>
          </a:ln>
        </p:spPr>
        <p:txBody>
          <a:bodyPr lIns="0" tIns="0" rIns="0" bIns="0" anchor="ctr"/>
          <a:lstStyle/>
          <a:p>
            <a:pPr algn="ctr"/>
            <a:r>
              <a:rPr lang="en-US" sz="1300" dirty="0">
                <a:solidFill>
                  <a:srgbClr val="000000"/>
                </a:solidFill>
                <a:latin typeface="Comic Sans MS" pitchFamily="66" charset="0"/>
                <a:ea typeface="Comic Sans MS" pitchFamily="66" charset="0"/>
                <a:cs typeface="Comic Sans MS" pitchFamily="66" charset="0"/>
                <a:sym typeface="Comic Sans MS" pitchFamily="66" charset="0"/>
              </a:rPr>
              <a:t>107 </a:t>
            </a:r>
            <a:r>
              <a:rPr lang="en-US" sz="1300" dirty="0" err="1">
                <a:solidFill>
                  <a:srgbClr val="000000"/>
                </a:solidFill>
                <a:latin typeface="Comic Sans MS" pitchFamily="66" charset="0"/>
                <a:ea typeface="Comic Sans MS" pitchFamily="66" charset="0"/>
                <a:cs typeface="Comic Sans MS" pitchFamily="66" charset="0"/>
                <a:sym typeface="Comic Sans MS" pitchFamily="66" charset="0"/>
              </a:rPr>
              <a:t>keV</a:t>
            </a:r>
            <a:endParaRPr lang="en-US" sz="1300" dirty="0">
              <a:solidFill>
                <a:srgbClr val="000000"/>
              </a:solidFill>
              <a:latin typeface="Comic Sans MS" pitchFamily="66" charset="0"/>
              <a:ea typeface="Comic Sans MS" pitchFamily="66" charset="0"/>
              <a:cs typeface="Comic Sans MS" pitchFamily="66" charset="0"/>
              <a:sym typeface="Comic Sans MS" pitchFamily="66" charset="0"/>
            </a:endParaRPr>
          </a:p>
        </p:txBody>
      </p:sp>
      <p:sp>
        <p:nvSpPr>
          <p:cNvPr id="2" name="TextBox 1"/>
          <p:cNvSpPr txBox="1"/>
          <p:nvPr/>
        </p:nvSpPr>
        <p:spPr>
          <a:xfrm>
            <a:off x="6019800" y="5562600"/>
            <a:ext cx="1584088" cy="369332"/>
          </a:xfrm>
          <a:prstGeom prst="rect">
            <a:avLst/>
          </a:prstGeom>
          <a:noFill/>
        </p:spPr>
        <p:txBody>
          <a:bodyPr wrap="none" rtlCol="0">
            <a:spAutoFit/>
          </a:bodyPr>
          <a:lstStyle/>
          <a:p>
            <a:r>
              <a:rPr lang="en-US" dirty="0" smtClean="0"/>
              <a:t>T</a:t>
            </a:r>
            <a:r>
              <a:rPr lang="en-US" baseline="-25000" dirty="0" smtClean="0"/>
              <a:t>1/2</a:t>
            </a:r>
            <a:r>
              <a:rPr lang="en-US" dirty="0" smtClean="0"/>
              <a:t>=92(7) </a:t>
            </a:r>
            <a:r>
              <a:rPr lang="en-US" dirty="0" err="1" smtClean="0"/>
              <a:t>ms</a:t>
            </a:r>
            <a:endParaRPr lang="en-US" dirty="0"/>
          </a:p>
        </p:txBody>
      </p:sp>
    </p:spTree>
    <p:extLst>
      <p:ext uri="{BB962C8B-B14F-4D97-AF65-F5344CB8AC3E}">
        <p14:creationId xmlns:p14="http://schemas.microsoft.com/office/powerpoint/2010/main" val="2397617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baseline="30000" dirty="0" smtClean="0"/>
              <a:t>85</a:t>
            </a:r>
            <a:r>
              <a:rPr lang="en-US" dirty="0" smtClean="0"/>
              <a:t>Ga level scheme</a:t>
            </a:r>
            <a:endParaRPr lang="en-US" dirty="0"/>
          </a:p>
        </p:txBody>
      </p:sp>
      <p:sp>
        <p:nvSpPr>
          <p:cNvPr id="12" name="Rectangle 69"/>
          <p:cNvSpPr>
            <a:spLocks/>
          </p:cNvSpPr>
          <p:nvPr/>
        </p:nvSpPr>
        <p:spPr bwMode="auto">
          <a:xfrm>
            <a:off x="7621272" y="2960731"/>
            <a:ext cx="836928" cy="447382"/>
          </a:xfrm>
          <a:prstGeom prst="rect">
            <a:avLst/>
          </a:prstGeom>
          <a:noFill/>
          <a:ln w="12700">
            <a:noFill/>
            <a:miter lim="800000"/>
            <a:headEnd type="none" w="med" len="med"/>
            <a:tailEnd type="none" w="med" len="med"/>
          </a:ln>
        </p:spPr>
        <p:txBody>
          <a:bodyPr wrap="none" lIns="0" tIns="0" rIns="0" bIns="0" anchor="ctr">
            <a:spAutoFit/>
          </a:bodyPr>
          <a:lstStyle/>
          <a:p>
            <a:r>
              <a:rPr lang="en-US" sz="1300" dirty="0">
                <a:latin typeface="Comic Sans MS" pitchFamily="66" charset="0"/>
                <a:ea typeface="Comic Sans MS" pitchFamily="66" charset="0"/>
                <a:cs typeface="Comic Sans MS" pitchFamily="66" charset="0"/>
                <a:sym typeface="Comic Sans MS" pitchFamily="66" charset="0"/>
              </a:rPr>
              <a:t>(5/2</a:t>
            </a:r>
            <a:r>
              <a:rPr lang="en-US" sz="1300" baseline="32000" dirty="0">
                <a:latin typeface="Comic Sans MS" pitchFamily="66" charset="0"/>
                <a:ea typeface="Comic Sans MS" pitchFamily="66" charset="0"/>
                <a:cs typeface="Comic Sans MS" pitchFamily="66" charset="0"/>
                <a:sym typeface="Comic Sans MS" pitchFamily="66" charset="0"/>
              </a:rPr>
              <a:t>+</a:t>
            </a:r>
            <a:r>
              <a:rPr lang="en-US" sz="1300" dirty="0">
                <a:latin typeface="Comic Sans MS" pitchFamily="66" charset="0"/>
                <a:ea typeface="Comic Sans MS" pitchFamily="66" charset="0"/>
                <a:cs typeface="Comic Sans MS" pitchFamily="66" charset="0"/>
                <a:sym typeface="Comic Sans MS" pitchFamily="66" charset="0"/>
              </a:rPr>
              <a:t>)</a:t>
            </a:r>
          </a:p>
        </p:txBody>
      </p:sp>
      <p:sp>
        <p:nvSpPr>
          <p:cNvPr id="13" name="Line 70"/>
          <p:cNvSpPr>
            <a:spLocks noChangeShapeType="1"/>
          </p:cNvSpPr>
          <p:nvPr/>
        </p:nvSpPr>
        <p:spPr bwMode="auto">
          <a:xfrm>
            <a:off x="6536666" y="3174438"/>
            <a:ext cx="1003666" cy="0"/>
          </a:xfrm>
          <a:prstGeom prst="line">
            <a:avLst/>
          </a:prstGeom>
          <a:noFill/>
          <a:ln w="38100">
            <a:solidFill>
              <a:srgbClr val="0000FF"/>
            </a:solidFill>
            <a:prstDash val="solid"/>
            <a:round/>
            <a:headEnd type="none" w="med" len="med"/>
            <a:tailEnd type="none" w="med" len="med"/>
          </a:ln>
        </p:spPr>
        <p:txBody>
          <a:bodyPr lIns="64284" tIns="32143" rIns="64284" bIns="32143"/>
          <a:lstStyle/>
          <a:p>
            <a:endParaRPr lang="en-US"/>
          </a:p>
        </p:txBody>
      </p:sp>
      <p:sp>
        <p:nvSpPr>
          <p:cNvPr id="14" name="Rectangle 71"/>
          <p:cNvSpPr>
            <a:spLocks/>
          </p:cNvSpPr>
          <p:nvPr/>
        </p:nvSpPr>
        <p:spPr bwMode="auto">
          <a:xfrm>
            <a:off x="6660101" y="3320180"/>
            <a:ext cx="616072" cy="447382"/>
          </a:xfrm>
          <a:prstGeom prst="rect">
            <a:avLst/>
          </a:prstGeom>
          <a:noFill/>
          <a:ln w="12700">
            <a:noFill/>
            <a:miter lim="800000"/>
            <a:headEnd type="none" w="med" len="med"/>
            <a:tailEnd type="none" w="med" len="med"/>
          </a:ln>
        </p:spPr>
        <p:txBody>
          <a:bodyPr wrap="none" lIns="0" tIns="0" rIns="0" bIns="0" anchor="ctr">
            <a:spAutoFit/>
          </a:bodyPr>
          <a:lstStyle/>
          <a:p>
            <a:r>
              <a:rPr lang="en-US" sz="1300" baseline="32000" dirty="0">
                <a:latin typeface="Comic Sans MS" pitchFamily="66" charset="0"/>
                <a:ea typeface="Comic Sans MS" pitchFamily="66" charset="0"/>
                <a:cs typeface="Comic Sans MS" pitchFamily="66" charset="0"/>
                <a:sym typeface="Comic Sans MS" pitchFamily="66" charset="0"/>
              </a:rPr>
              <a:t>85</a:t>
            </a:r>
            <a:r>
              <a:rPr lang="en-US" sz="1300" dirty="0">
                <a:latin typeface="Comic Sans MS" pitchFamily="66" charset="0"/>
                <a:ea typeface="Comic Sans MS" pitchFamily="66" charset="0"/>
                <a:cs typeface="Comic Sans MS" pitchFamily="66" charset="0"/>
                <a:sym typeface="Comic Sans MS" pitchFamily="66" charset="0"/>
              </a:rPr>
              <a:t>Ge</a:t>
            </a:r>
          </a:p>
        </p:txBody>
      </p:sp>
      <p:sp>
        <p:nvSpPr>
          <p:cNvPr id="15" name="Line 72"/>
          <p:cNvSpPr>
            <a:spLocks noChangeShapeType="1"/>
          </p:cNvSpPr>
          <p:nvPr/>
        </p:nvSpPr>
        <p:spPr bwMode="auto">
          <a:xfrm>
            <a:off x="6536664" y="2635263"/>
            <a:ext cx="987478" cy="0"/>
          </a:xfrm>
          <a:prstGeom prst="line">
            <a:avLst/>
          </a:prstGeom>
          <a:noFill/>
          <a:ln w="38100">
            <a:solidFill>
              <a:srgbClr val="0000FF"/>
            </a:solidFill>
            <a:prstDash val="solid"/>
            <a:round/>
            <a:headEnd type="none" w="med" len="med"/>
            <a:tailEnd type="none" w="med" len="med"/>
          </a:ln>
        </p:spPr>
        <p:txBody>
          <a:bodyPr lIns="64284" tIns="32143" rIns="64284" bIns="32143"/>
          <a:lstStyle/>
          <a:p>
            <a:endParaRPr lang="en-US"/>
          </a:p>
        </p:txBody>
      </p:sp>
      <p:sp>
        <p:nvSpPr>
          <p:cNvPr id="16" name="Rectangle 73"/>
          <p:cNvSpPr>
            <a:spLocks/>
          </p:cNvSpPr>
          <p:nvPr/>
        </p:nvSpPr>
        <p:spPr bwMode="auto">
          <a:xfrm>
            <a:off x="6996005" y="2775852"/>
            <a:ext cx="344822" cy="258001"/>
          </a:xfrm>
          <a:prstGeom prst="rect">
            <a:avLst/>
          </a:prstGeom>
          <a:noFill/>
          <a:ln w="12700">
            <a:noFill/>
            <a:miter lim="800000"/>
            <a:headEnd type="none" w="med" len="med"/>
            <a:tailEnd type="none" w="med" len="med"/>
          </a:ln>
        </p:spPr>
        <p:txBody>
          <a:bodyPr wrap="none" lIns="0" tIns="0" rIns="0" bIns="0" anchor="ctr">
            <a:spAutoFit/>
          </a:bodyPr>
          <a:lstStyle/>
          <a:p>
            <a:r>
              <a:rPr lang="en-US" sz="1400" dirty="0">
                <a:latin typeface="Comic Sans MS" pitchFamily="66" charset="0"/>
                <a:ea typeface="Comic Sans MS" pitchFamily="66" charset="0"/>
                <a:cs typeface="Comic Sans MS" pitchFamily="66" charset="0"/>
                <a:sym typeface="Comic Sans MS" pitchFamily="66" charset="0"/>
              </a:rPr>
              <a:t>107</a:t>
            </a:r>
          </a:p>
        </p:txBody>
      </p:sp>
      <p:sp>
        <p:nvSpPr>
          <p:cNvPr id="17" name="Line 74"/>
          <p:cNvSpPr>
            <a:spLocks noChangeShapeType="1"/>
          </p:cNvSpPr>
          <p:nvPr/>
        </p:nvSpPr>
        <p:spPr bwMode="auto">
          <a:xfrm rot="10800000" flipH="1">
            <a:off x="6860427" y="2652737"/>
            <a:ext cx="0" cy="521701"/>
          </a:xfrm>
          <a:prstGeom prst="line">
            <a:avLst/>
          </a:prstGeom>
          <a:noFill/>
          <a:ln w="38100">
            <a:solidFill>
              <a:srgbClr val="0000FF"/>
            </a:solidFill>
            <a:prstDash val="solid"/>
            <a:round/>
            <a:headEnd type="stealth" w="med" len="med"/>
            <a:tailEnd type="none" w="med" len="med"/>
          </a:ln>
        </p:spPr>
        <p:txBody>
          <a:bodyPr lIns="64284" tIns="32143" rIns="64284" bIns="32143"/>
          <a:lstStyle/>
          <a:p>
            <a:endParaRPr lang="en-US"/>
          </a:p>
        </p:txBody>
      </p:sp>
      <p:sp>
        <p:nvSpPr>
          <p:cNvPr id="18" name="Line 75"/>
          <p:cNvSpPr>
            <a:spLocks noChangeShapeType="1"/>
          </p:cNvSpPr>
          <p:nvPr/>
        </p:nvSpPr>
        <p:spPr bwMode="auto">
          <a:xfrm>
            <a:off x="5257802" y="3167479"/>
            <a:ext cx="1003666" cy="0"/>
          </a:xfrm>
          <a:prstGeom prst="line">
            <a:avLst/>
          </a:prstGeom>
          <a:noFill/>
          <a:ln w="38100">
            <a:solidFill>
              <a:srgbClr val="0000FF"/>
            </a:solidFill>
            <a:prstDash val="solid"/>
            <a:round/>
            <a:headEnd type="none" w="med" len="med"/>
            <a:tailEnd type="none" w="med" len="med"/>
          </a:ln>
        </p:spPr>
        <p:txBody>
          <a:bodyPr lIns="64284" tIns="32143" rIns="64284" bIns="32143"/>
          <a:lstStyle/>
          <a:p>
            <a:endParaRPr lang="en-US"/>
          </a:p>
        </p:txBody>
      </p:sp>
      <p:sp>
        <p:nvSpPr>
          <p:cNvPr id="19" name="Rectangle 76"/>
          <p:cNvSpPr>
            <a:spLocks/>
          </p:cNvSpPr>
          <p:nvPr/>
        </p:nvSpPr>
        <p:spPr bwMode="auto">
          <a:xfrm>
            <a:off x="5381239" y="3260274"/>
            <a:ext cx="616072" cy="447382"/>
          </a:xfrm>
          <a:prstGeom prst="rect">
            <a:avLst/>
          </a:prstGeom>
          <a:noFill/>
          <a:ln w="12700">
            <a:noFill/>
            <a:miter lim="800000"/>
            <a:headEnd type="none" w="med" len="med"/>
            <a:tailEnd type="none" w="med" len="med"/>
          </a:ln>
        </p:spPr>
        <p:txBody>
          <a:bodyPr wrap="none" lIns="0" tIns="0" rIns="0" bIns="0" anchor="ctr">
            <a:spAutoFit/>
          </a:bodyPr>
          <a:lstStyle/>
          <a:p>
            <a:r>
              <a:rPr lang="en-US" sz="1300" baseline="32000" dirty="0">
                <a:latin typeface="Comic Sans MS" pitchFamily="66" charset="0"/>
                <a:ea typeface="Comic Sans MS" pitchFamily="66" charset="0"/>
                <a:cs typeface="Comic Sans MS" pitchFamily="66" charset="0"/>
                <a:sym typeface="Comic Sans MS" pitchFamily="66" charset="0"/>
              </a:rPr>
              <a:t>83</a:t>
            </a:r>
            <a:r>
              <a:rPr lang="en-US" sz="1300" dirty="0">
                <a:latin typeface="Comic Sans MS" pitchFamily="66" charset="0"/>
                <a:ea typeface="Comic Sans MS" pitchFamily="66" charset="0"/>
                <a:cs typeface="Comic Sans MS" pitchFamily="66" charset="0"/>
                <a:sym typeface="Comic Sans MS" pitchFamily="66" charset="0"/>
              </a:rPr>
              <a:t>Ge</a:t>
            </a:r>
          </a:p>
        </p:txBody>
      </p:sp>
      <p:sp>
        <p:nvSpPr>
          <p:cNvPr id="20" name="Line 77"/>
          <p:cNvSpPr>
            <a:spLocks noChangeShapeType="1"/>
          </p:cNvSpPr>
          <p:nvPr/>
        </p:nvSpPr>
        <p:spPr bwMode="auto">
          <a:xfrm>
            <a:off x="5257800" y="2234029"/>
            <a:ext cx="987478" cy="0"/>
          </a:xfrm>
          <a:prstGeom prst="line">
            <a:avLst/>
          </a:prstGeom>
          <a:noFill/>
          <a:ln w="38100">
            <a:solidFill>
              <a:srgbClr val="0000FF"/>
            </a:solidFill>
            <a:prstDash val="solid"/>
            <a:round/>
            <a:headEnd type="none" w="med" len="med"/>
            <a:tailEnd type="none" w="med" len="med"/>
          </a:ln>
        </p:spPr>
        <p:txBody>
          <a:bodyPr lIns="64284" tIns="32143" rIns="64284" bIns="32143"/>
          <a:lstStyle/>
          <a:p>
            <a:endParaRPr lang="en-US"/>
          </a:p>
        </p:txBody>
      </p:sp>
      <p:sp>
        <p:nvSpPr>
          <p:cNvPr id="21" name="Rectangle 78"/>
          <p:cNvSpPr>
            <a:spLocks/>
          </p:cNvSpPr>
          <p:nvPr/>
        </p:nvSpPr>
        <p:spPr bwMode="auto">
          <a:xfrm>
            <a:off x="5731305" y="2554340"/>
            <a:ext cx="378191" cy="258001"/>
          </a:xfrm>
          <a:prstGeom prst="rect">
            <a:avLst/>
          </a:prstGeom>
          <a:noFill/>
          <a:ln w="12700">
            <a:noFill/>
            <a:miter lim="800000"/>
            <a:headEnd type="none" w="med" len="med"/>
            <a:tailEnd type="none" w="med" len="med"/>
          </a:ln>
        </p:spPr>
        <p:txBody>
          <a:bodyPr wrap="none" lIns="0" tIns="0" rIns="0" bIns="0" anchor="ctr">
            <a:spAutoFit/>
          </a:bodyPr>
          <a:lstStyle/>
          <a:p>
            <a:r>
              <a:rPr lang="en-US" sz="1400" dirty="0">
                <a:latin typeface="Comic Sans MS" pitchFamily="66" charset="0"/>
                <a:ea typeface="Comic Sans MS" pitchFamily="66" charset="0"/>
                <a:cs typeface="Comic Sans MS" pitchFamily="66" charset="0"/>
                <a:sym typeface="Comic Sans MS" pitchFamily="66" charset="0"/>
              </a:rPr>
              <a:t>247</a:t>
            </a:r>
          </a:p>
        </p:txBody>
      </p:sp>
      <p:sp>
        <p:nvSpPr>
          <p:cNvPr id="22" name="Line 79"/>
          <p:cNvSpPr>
            <a:spLocks noChangeShapeType="1"/>
          </p:cNvSpPr>
          <p:nvPr/>
        </p:nvSpPr>
        <p:spPr bwMode="auto">
          <a:xfrm rot="10800000" flipH="1">
            <a:off x="5516811" y="2257226"/>
            <a:ext cx="0" cy="921088"/>
          </a:xfrm>
          <a:prstGeom prst="line">
            <a:avLst/>
          </a:prstGeom>
          <a:noFill/>
          <a:ln w="38100">
            <a:solidFill>
              <a:srgbClr val="0000FF"/>
            </a:solidFill>
            <a:prstDash val="solid"/>
            <a:round/>
            <a:headEnd type="stealth" w="med" len="med"/>
            <a:tailEnd type="none" w="med" len="med"/>
          </a:ln>
        </p:spPr>
        <p:txBody>
          <a:bodyPr lIns="64284" tIns="32143" rIns="64284" bIns="32143"/>
          <a:lstStyle/>
          <a:p>
            <a:endParaRPr lang="en-US"/>
          </a:p>
        </p:txBody>
      </p:sp>
      <p:sp>
        <p:nvSpPr>
          <p:cNvPr id="23" name="Rectangle 80"/>
          <p:cNvSpPr>
            <a:spLocks/>
          </p:cNvSpPr>
          <p:nvPr/>
        </p:nvSpPr>
        <p:spPr bwMode="auto">
          <a:xfrm>
            <a:off x="7643532" y="2545221"/>
            <a:ext cx="461665"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dirty="0" smtClean="0">
                <a:latin typeface="Comic Sans MS" pitchFamily="66" charset="0"/>
                <a:ea typeface="Comic Sans MS" pitchFamily="66" charset="0"/>
                <a:cs typeface="Comic Sans MS" pitchFamily="66" charset="0"/>
                <a:sym typeface="Comic Sans MS" pitchFamily="66" charset="0"/>
              </a:rPr>
              <a:t>(3/2</a:t>
            </a:r>
            <a:r>
              <a:rPr lang="en-US" sz="1300" baseline="32000" dirty="0">
                <a:latin typeface="Comic Sans MS" pitchFamily="66" charset="0"/>
                <a:ea typeface="Comic Sans MS" pitchFamily="66" charset="0"/>
                <a:cs typeface="Comic Sans MS" pitchFamily="66" charset="0"/>
                <a:sym typeface="Comic Sans MS" pitchFamily="66" charset="0"/>
              </a:rPr>
              <a:t>+</a:t>
            </a:r>
            <a:r>
              <a:rPr lang="en-US" sz="1300" dirty="0">
                <a:latin typeface="Comic Sans MS" pitchFamily="66" charset="0"/>
                <a:ea typeface="Comic Sans MS" pitchFamily="66" charset="0"/>
                <a:cs typeface="Comic Sans MS" pitchFamily="66" charset="0"/>
                <a:sym typeface="Comic Sans MS" pitchFamily="66" charset="0"/>
              </a:rPr>
              <a:t>)</a:t>
            </a:r>
          </a:p>
        </p:txBody>
      </p:sp>
      <p:sp>
        <p:nvSpPr>
          <p:cNvPr id="24" name="Line 81"/>
          <p:cNvSpPr>
            <a:spLocks noChangeShapeType="1"/>
          </p:cNvSpPr>
          <p:nvPr/>
        </p:nvSpPr>
        <p:spPr bwMode="auto">
          <a:xfrm>
            <a:off x="6277653" y="2255846"/>
            <a:ext cx="226635" cy="319511"/>
          </a:xfrm>
          <a:prstGeom prst="line">
            <a:avLst/>
          </a:prstGeom>
          <a:noFill/>
          <a:ln w="38100">
            <a:solidFill>
              <a:schemeClr val="tx1"/>
            </a:solidFill>
            <a:prstDash val="solid"/>
            <a:round/>
            <a:headEnd type="none" w="med" len="med"/>
            <a:tailEnd type="none" w="med" len="med"/>
          </a:ln>
        </p:spPr>
        <p:txBody>
          <a:bodyPr lIns="64284" tIns="32143" rIns="64284" bIns="32143"/>
          <a:lstStyle/>
          <a:p>
            <a:endParaRPr lang="en-US"/>
          </a:p>
        </p:txBody>
      </p:sp>
      <p:sp>
        <p:nvSpPr>
          <p:cNvPr id="25" name="Rectangle 82"/>
          <p:cNvSpPr>
            <a:spLocks/>
          </p:cNvSpPr>
          <p:nvPr/>
        </p:nvSpPr>
        <p:spPr bwMode="auto">
          <a:xfrm>
            <a:off x="4876800" y="1292423"/>
            <a:ext cx="3988271" cy="307777"/>
          </a:xfrm>
          <a:prstGeom prst="rect">
            <a:avLst/>
          </a:prstGeom>
          <a:noFill/>
          <a:ln w="12700">
            <a:noFill/>
            <a:miter lim="800000"/>
            <a:headEnd type="none" w="med" len="med"/>
            <a:tailEnd type="none" w="med" len="med"/>
          </a:ln>
        </p:spPr>
        <p:txBody>
          <a:bodyPr wrap="none" lIns="0" tIns="0" rIns="0" bIns="0" anchor="ctr">
            <a:spAutoFit/>
          </a:bodyPr>
          <a:lstStyle/>
          <a:p>
            <a:r>
              <a:rPr lang="en-US" sz="2000" dirty="0" smtClean="0">
                <a:latin typeface="Comic Sans MS" pitchFamily="66" charset="0"/>
                <a:ea typeface="Comic Sans MS" pitchFamily="66" charset="0"/>
                <a:cs typeface="Comic Sans MS" pitchFamily="66" charset="0"/>
                <a:sym typeface="Comic Sans MS" pitchFamily="66" charset="0"/>
              </a:rPr>
              <a:t>Potential </a:t>
            </a:r>
            <a:r>
              <a:rPr lang="en-US" sz="2000" dirty="0">
                <a:latin typeface="Comic Sans MS" pitchFamily="66" charset="0"/>
                <a:ea typeface="Comic Sans MS" pitchFamily="66" charset="0"/>
                <a:cs typeface="Comic Sans MS" pitchFamily="66" charset="0"/>
                <a:sym typeface="Comic Sans MS" pitchFamily="66" charset="0"/>
              </a:rPr>
              <a:t>N=58 </a:t>
            </a:r>
            <a:r>
              <a:rPr lang="en-US" sz="2000" dirty="0" smtClean="0">
                <a:latin typeface="Comic Sans MS" pitchFamily="66" charset="0"/>
                <a:ea typeface="Comic Sans MS" pitchFamily="66" charset="0"/>
                <a:cs typeface="Comic Sans MS" pitchFamily="66" charset="0"/>
                <a:sym typeface="Comic Sans MS" pitchFamily="66" charset="0"/>
              </a:rPr>
              <a:t>d</a:t>
            </a:r>
            <a:r>
              <a:rPr lang="en-US" sz="2000" baseline="-6000" dirty="0" smtClean="0">
                <a:latin typeface="Comic Sans MS" pitchFamily="66" charset="0"/>
                <a:ea typeface="Comic Sans MS" pitchFamily="66" charset="0"/>
                <a:cs typeface="Comic Sans MS" pitchFamily="66" charset="0"/>
                <a:sym typeface="Comic Sans MS" pitchFamily="66" charset="0"/>
              </a:rPr>
              <a:t>5/2</a:t>
            </a:r>
            <a:r>
              <a:rPr lang="en-US" sz="2000" dirty="0" smtClean="0">
                <a:latin typeface="Comic Sans MS" pitchFamily="66" charset="0"/>
                <a:ea typeface="Comic Sans MS" pitchFamily="66" charset="0"/>
                <a:cs typeface="Comic Sans MS" pitchFamily="66" charset="0"/>
                <a:sym typeface="Comic Sans MS" pitchFamily="66" charset="0"/>
              </a:rPr>
              <a:t>-s</a:t>
            </a:r>
            <a:r>
              <a:rPr lang="en-US" sz="2000" baseline="-6000" dirty="0" smtClean="0">
                <a:latin typeface="Comic Sans MS" pitchFamily="66" charset="0"/>
                <a:ea typeface="Comic Sans MS" pitchFamily="66" charset="0"/>
                <a:cs typeface="Comic Sans MS" pitchFamily="66" charset="0"/>
                <a:sym typeface="Comic Sans MS" pitchFamily="66" charset="0"/>
              </a:rPr>
              <a:t>1/2</a:t>
            </a:r>
            <a:r>
              <a:rPr lang="en-US" sz="2000" dirty="0" smtClean="0">
                <a:latin typeface="Comic Sans MS" pitchFamily="66" charset="0"/>
                <a:ea typeface="Comic Sans MS" pitchFamily="66" charset="0"/>
                <a:cs typeface="Comic Sans MS" pitchFamily="66" charset="0"/>
                <a:sym typeface="Comic Sans MS" pitchFamily="66" charset="0"/>
              </a:rPr>
              <a:t> </a:t>
            </a:r>
            <a:r>
              <a:rPr lang="en-US" sz="2000" dirty="0" err="1">
                <a:latin typeface="Comic Sans MS" pitchFamily="66" charset="0"/>
                <a:ea typeface="Comic Sans MS" pitchFamily="66" charset="0"/>
                <a:cs typeface="Comic Sans MS" pitchFamily="66" charset="0"/>
                <a:sym typeface="Comic Sans MS" pitchFamily="66" charset="0"/>
              </a:rPr>
              <a:t>subshell</a:t>
            </a:r>
            <a:r>
              <a:rPr lang="en-US" sz="2000" dirty="0">
                <a:latin typeface="Comic Sans MS" pitchFamily="66" charset="0"/>
                <a:ea typeface="Comic Sans MS" pitchFamily="66" charset="0"/>
                <a:cs typeface="Comic Sans MS" pitchFamily="66" charset="0"/>
                <a:sym typeface="Comic Sans MS" pitchFamily="66" charset="0"/>
              </a:rPr>
              <a:t>?</a:t>
            </a:r>
          </a:p>
        </p:txBody>
      </p:sp>
      <p:grpSp>
        <p:nvGrpSpPr>
          <p:cNvPr id="26" name="Group 25"/>
          <p:cNvGrpSpPr/>
          <p:nvPr/>
        </p:nvGrpSpPr>
        <p:grpSpPr>
          <a:xfrm>
            <a:off x="0" y="1734090"/>
            <a:ext cx="4495800" cy="3447510"/>
            <a:chOff x="4919285" y="1166327"/>
            <a:chExt cx="3919915" cy="2186473"/>
          </a:xfrm>
        </p:grpSpPr>
        <p:grpSp>
          <p:nvGrpSpPr>
            <p:cNvPr id="27" name="Group 92"/>
            <p:cNvGrpSpPr/>
            <p:nvPr/>
          </p:nvGrpSpPr>
          <p:grpSpPr>
            <a:xfrm>
              <a:off x="4919285" y="1166327"/>
              <a:ext cx="3919915" cy="2186473"/>
              <a:chOff x="4668069" y="1318727"/>
              <a:chExt cx="3919915" cy="2186473"/>
            </a:xfrm>
          </p:grpSpPr>
          <p:grpSp>
            <p:nvGrpSpPr>
              <p:cNvPr id="31" name="Group 3"/>
              <p:cNvGrpSpPr>
                <a:grpSpLocks/>
              </p:cNvGrpSpPr>
              <p:nvPr/>
            </p:nvGrpSpPr>
            <p:grpSpPr bwMode="auto">
              <a:xfrm>
                <a:off x="7162800" y="2804651"/>
                <a:ext cx="1367359" cy="690936"/>
                <a:chOff x="0" y="42"/>
                <a:chExt cx="1225" cy="619"/>
              </a:xfrm>
            </p:grpSpPr>
            <p:sp>
              <p:nvSpPr>
                <p:cNvPr id="72" name="Rectangle 4"/>
                <p:cNvSpPr>
                  <a:spLocks/>
                </p:cNvSpPr>
                <p:nvPr/>
              </p:nvSpPr>
              <p:spPr bwMode="auto">
                <a:xfrm>
                  <a:off x="1083" y="338"/>
                  <a:ext cx="142" cy="179"/>
                </a:xfrm>
                <a:prstGeom prst="rect">
                  <a:avLst/>
                </a:prstGeom>
                <a:noFill/>
                <a:ln w="12700">
                  <a:noFill/>
                  <a:miter lim="800000"/>
                  <a:headEnd type="none" w="med" len="med"/>
                  <a:tailEnd type="none" w="med" len="med"/>
                </a:ln>
              </p:spPr>
              <p:txBody>
                <a:bodyPr wrap="none" lIns="0" tIns="0" rIns="0" bIns="0" anchor="ctr">
                  <a:spAutoFit/>
                </a:bodyPr>
                <a:lstStyle/>
                <a:p>
                  <a:r>
                    <a:rPr lang="en-US" sz="1300" dirty="0">
                      <a:latin typeface="Comic Sans MS" pitchFamily="66" charset="0"/>
                      <a:ea typeface="Comic Sans MS" pitchFamily="66" charset="0"/>
                      <a:cs typeface="Comic Sans MS" pitchFamily="66" charset="0"/>
                      <a:sym typeface="Comic Sans MS" pitchFamily="66" charset="0"/>
                    </a:rPr>
                    <a:t>0</a:t>
                  </a:r>
                  <a:r>
                    <a:rPr lang="en-US" sz="1300" baseline="32000" dirty="0">
                      <a:latin typeface="Comic Sans MS" pitchFamily="66" charset="0"/>
                      <a:ea typeface="Comic Sans MS" pitchFamily="66" charset="0"/>
                      <a:cs typeface="Comic Sans MS" pitchFamily="66" charset="0"/>
                      <a:sym typeface="Comic Sans MS" pitchFamily="66" charset="0"/>
                    </a:rPr>
                    <a:t>+</a:t>
                  </a:r>
                </a:p>
              </p:txBody>
            </p:sp>
            <p:sp>
              <p:nvSpPr>
                <p:cNvPr id="73" name="Rectangle 5"/>
                <p:cNvSpPr>
                  <a:spLocks/>
                </p:cNvSpPr>
                <p:nvPr/>
              </p:nvSpPr>
              <p:spPr bwMode="auto">
                <a:xfrm>
                  <a:off x="1083" y="42"/>
                  <a:ext cx="142" cy="179"/>
                </a:xfrm>
                <a:prstGeom prst="rect">
                  <a:avLst/>
                </a:prstGeom>
                <a:noFill/>
                <a:ln w="12700">
                  <a:noFill/>
                  <a:miter lim="800000"/>
                  <a:headEnd type="none" w="med" len="med"/>
                  <a:tailEnd type="none" w="med" len="med"/>
                </a:ln>
              </p:spPr>
              <p:txBody>
                <a:bodyPr wrap="none" lIns="0" tIns="0" rIns="0" bIns="0" anchor="ctr">
                  <a:spAutoFit/>
                </a:bodyPr>
                <a:lstStyle/>
                <a:p>
                  <a:r>
                    <a:rPr lang="en-US" sz="1300" dirty="0">
                      <a:latin typeface="Comic Sans MS" pitchFamily="66" charset="0"/>
                      <a:ea typeface="Comic Sans MS" pitchFamily="66" charset="0"/>
                      <a:cs typeface="Comic Sans MS" pitchFamily="66" charset="0"/>
                      <a:sym typeface="Comic Sans MS" pitchFamily="66" charset="0"/>
                    </a:rPr>
                    <a:t>2</a:t>
                  </a:r>
                  <a:r>
                    <a:rPr lang="en-US" sz="1300" baseline="32000" dirty="0">
                      <a:latin typeface="Comic Sans MS" pitchFamily="66" charset="0"/>
                      <a:ea typeface="Comic Sans MS" pitchFamily="66" charset="0"/>
                      <a:cs typeface="Comic Sans MS" pitchFamily="66" charset="0"/>
                      <a:sym typeface="Comic Sans MS" pitchFamily="66" charset="0"/>
                    </a:rPr>
                    <a:t>+</a:t>
                  </a:r>
                </a:p>
              </p:txBody>
            </p:sp>
            <p:sp>
              <p:nvSpPr>
                <p:cNvPr id="74" name="Line 6"/>
                <p:cNvSpPr>
                  <a:spLocks noChangeShapeType="1"/>
                </p:cNvSpPr>
                <p:nvPr/>
              </p:nvSpPr>
              <p:spPr bwMode="auto">
                <a:xfrm>
                  <a:off x="269" y="424"/>
                  <a:ext cx="800" cy="0"/>
                </a:xfrm>
                <a:prstGeom prst="line">
                  <a:avLst/>
                </a:prstGeom>
                <a:noFill/>
                <a:ln w="38100">
                  <a:solidFill>
                    <a:srgbClr val="0000FF"/>
                  </a:solidFill>
                  <a:prstDash val="solid"/>
                  <a:round/>
                  <a:headEnd type="none" w="med" len="med"/>
                  <a:tailEnd type="none" w="med" len="med"/>
                </a:ln>
              </p:spPr>
              <p:txBody>
                <a:bodyPr/>
                <a:lstStyle/>
                <a:p>
                  <a:endParaRPr lang="en-US"/>
                </a:p>
              </p:txBody>
            </p:sp>
            <p:sp>
              <p:nvSpPr>
                <p:cNvPr id="75" name="Rectangle 7"/>
                <p:cNvSpPr>
                  <a:spLocks/>
                </p:cNvSpPr>
                <p:nvPr/>
              </p:nvSpPr>
              <p:spPr bwMode="auto">
                <a:xfrm>
                  <a:off x="483" y="482"/>
                  <a:ext cx="304" cy="179"/>
                </a:xfrm>
                <a:prstGeom prst="rect">
                  <a:avLst/>
                </a:prstGeom>
                <a:noFill/>
                <a:ln w="12700">
                  <a:noFill/>
                  <a:miter lim="800000"/>
                  <a:headEnd type="none" w="med" len="med"/>
                  <a:tailEnd type="none" w="med" len="med"/>
                </a:ln>
              </p:spPr>
              <p:txBody>
                <a:bodyPr wrap="none" lIns="0" tIns="0" rIns="0" bIns="0" anchor="ctr">
                  <a:spAutoFit/>
                </a:bodyPr>
                <a:lstStyle/>
                <a:p>
                  <a:r>
                    <a:rPr lang="en-US" sz="1300" baseline="32000" dirty="0">
                      <a:latin typeface="Comic Sans MS" pitchFamily="66" charset="0"/>
                      <a:ea typeface="Comic Sans MS" pitchFamily="66" charset="0"/>
                      <a:cs typeface="Comic Sans MS" pitchFamily="66" charset="0"/>
                      <a:sym typeface="Comic Sans MS" pitchFamily="66" charset="0"/>
                    </a:rPr>
                    <a:t>84</a:t>
                  </a:r>
                  <a:r>
                    <a:rPr lang="en-US" sz="1300" dirty="0">
                      <a:latin typeface="Comic Sans MS" pitchFamily="66" charset="0"/>
                      <a:ea typeface="Comic Sans MS" pitchFamily="66" charset="0"/>
                      <a:cs typeface="Comic Sans MS" pitchFamily="66" charset="0"/>
                      <a:sym typeface="Comic Sans MS" pitchFamily="66" charset="0"/>
                    </a:rPr>
                    <a:t>Ge</a:t>
                  </a:r>
                </a:p>
              </p:txBody>
            </p:sp>
            <p:sp>
              <p:nvSpPr>
                <p:cNvPr id="76" name="Line 8"/>
                <p:cNvSpPr>
                  <a:spLocks noChangeShapeType="1"/>
                </p:cNvSpPr>
                <p:nvPr/>
              </p:nvSpPr>
              <p:spPr bwMode="auto">
                <a:xfrm>
                  <a:off x="269" y="128"/>
                  <a:ext cx="800" cy="0"/>
                </a:xfrm>
                <a:prstGeom prst="line">
                  <a:avLst/>
                </a:prstGeom>
                <a:noFill/>
                <a:ln w="38100">
                  <a:solidFill>
                    <a:srgbClr val="0000FF"/>
                  </a:solidFill>
                  <a:prstDash val="solid"/>
                  <a:round/>
                  <a:headEnd type="none" w="med" len="med"/>
                  <a:tailEnd type="none" w="med" len="med"/>
                </a:ln>
              </p:spPr>
              <p:txBody>
                <a:bodyPr/>
                <a:lstStyle/>
                <a:p>
                  <a:endParaRPr lang="en-US"/>
                </a:p>
              </p:txBody>
            </p:sp>
            <p:sp>
              <p:nvSpPr>
                <p:cNvPr id="77" name="Rectangle 9"/>
                <p:cNvSpPr>
                  <a:spLocks/>
                </p:cNvSpPr>
                <p:nvPr/>
              </p:nvSpPr>
              <p:spPr bwMode="auto">
                <a:xfrm>
                  <a:off x="820" y="170"/>
                  <a:ext cx="271" cy="179"/>
                </a:xfrm>
                <a:prstGeom prst="rect">
                  <a:avLst/>
                </a:prstGeom>
                <a:noFill/>
                <a:ln w="12700">
                  <a:noFill/>
                  <a:miter lim="800000"/>
                  <a:headEnd type="none" w="med" len="med"/>
                  <a:tailEnd type="none" w="med" len="med"/>
                </a:ln>
              </p:spPr>
              <p:txBody>
                <a:bodyPr wrap="none" lIns="0" tIns="0" rIns="0" bIns="0" anchor="ctr">
                  <a:spAutoFit/>
                </a:bodyPr>
                <a:lstStyle/>
                <a:p>
                  <a:r>
                    <a:rPr lang="en-US" sz="1300" dirty="0">
                      <a:solidFill>
                        <a:srgbClr val="0000FF"/>
                      </a:solidFill>
                      <a:latin typeface="Comic Sans MS" pitchFamily="66" charset="0"/>
                      <a:ea typeface="Comic Sans MS" pitchFamily="66" charset="0"/>
                      <a:cs typeface="Comic Sans MS" pitchFamily="66" charset="0"/>
                      <a:sym typeface="Comic Sans MS" pitchFamily="66" charset="0"/>
                    </a:rPr>
                    <a:t>624</a:t>
                  </a:r>
                </a:p>
              </p:txBody>
            </p:sp>
            <p:sp>
              <p:nvSpPr>
                <p:cNvPr id="78" name="Rectangle 10"/>
                <p:cNvSpPr>
                  <a:spLocks/>
                </p:cNvSpPr>
                <p:nvPr/>
              </p:nvSpPr>
              <p:spPr bwMode="auto">
                <a:xfrm>
                  <a:off x="132" y="359"/>
                  <a:ext cx="70" cy="138"/>
                </a:xfrm>
                <a:prstGeom prst="rect">
                  <a:avLst/>
                </a:prstGeom>
                <a:noFill/>
                <a:ln w="12700">
                  <a:noFill/>
                  <a:miter lim="800000"/>
                  <a:headEnd type="none" w="med" len="med"/>
                  <a:tailEnd type="none" w="med" len="med"/>
                </a:ln>
              </p:spPr>
              <p:txBody>
                <a:bodyPr wrap="none" lIns="0" tIns="0" rIns="0" bIns="0" anchor="ctr">
                  <a:spAutoFit/>
                </a:bodyPr>
                <a:lstStyle/>
                <a:p>
                  <a:r>
                    <a:rPr lang="en-US" sz="1000" dirty="0">
                      <a:latin typeface="Comic Sans MS" pitchFamily="66" charset="0"/>
                      <a:ea typeface="Comic Sans MS" pitchFamily="66" charset="0"/>
                      <a:cs typeface="Comic Sans MS" pitchFamily="66" charset="0"/>
                      <a:sym typeface="Comic Sans MS" pitchFamily="66" charset="0"/>
                    </a:rPr>
                    <a:t>0</a:t>
                  </a:r>
                </a:p>
              </p:txBody>
            </p:sp>
            <p:sp>
              <p:nvSpPr>
                <p:cNvPr id="79" name="Rectangle 11"/>
                <p:cNvSpPr>
                  <a:spLocks/>
                </p:cNvSpPr>
                <p:nvPr/>
              </p:nvSpPr>
              <p:spPr bwMode="auto">
                <a:xfrm>
                  <a:off x="0" y="42"/>
                  <a:ext cx="211" cy="138"/>
                </a:xfrm>
                <a:prstGeom prst="rect">
                  <a:avLst/>
                </a:prstGeom>
                <a:noFill/>
                <a:ln w="12700">
                  <a:noFill/>
                  <a:miter lim="800000"/>
                  <a:headEnd type="none" w="med" len="med"/>
                  <a:tailEnd type="none" w="med" len="med"/>
                </a:ln>
              </p:spPr>
              <p:txBody>
                <a:bodyPr wrap="none" lIns="0" tIns="0" rIns="0" bIns="0" anchor="ctr">
                  <a:spAutoFit/>
                </a:bodyPr>
                <a:lstStyle/>
                <a:p>
                  <a:r>
                    <a:rPr lang="en-US" sz="1000" dirty="0" smtClean="0">
                      <a:latin typeface="Comic Sans MS" pitchFamily="66" charset="0"/>
                      <a:ea typeface="Comic Sans MS" pitchFamily="66" charset="0"/>
                      <a:cs typeface="Comic Sans MS" pitchFamily="66" charset="0"/>
                      <a:sym typeface="Comic Sans MS" pitchFamily="66" charset="0"/>
                    </a:rPr>
                    <a:t>624</a:t>
                  </a:r>
                  <a:endParaRPr lang="en-US" sz="1000" dirty="0">
                    <a:latin typeface="Comic Sans MS" pitchFamily="66" charset="0"/>
                    <a:ea typeface="Comic Sans MS" pitchFamily="66" charset="0"/>
                    <a:cs typeface="Comic Sans MS" pitchFamily="66" charset="0"/>
                    <a:sym typeface="Comic Sans MS" pitchFamily="66" charset="0"/>
                  </a:endParaRPr>
                </a:p>
              </p:txBody>
            </p:sp>
            <p:sp>
              <p:nvSpPr>
                <p:cNvPr id="80" name="Line 12"/>
                <p:cNvSpPr>
                  <a:spLocks noChangeShapeType="1"/>
                </p:cNvSpPr>
                <p:nvPr/>
              </p:nvSpPr>
              <p:spPr bwMode="auto">
                <a:xfrm rot="10800000" flipH="1">
                  <a:off x="751" y="128"/>
                  <a:ext cx="0" cy="296"/>
                </a:xfrm>
                <a:prstGeom prst="line">
                  <a:avLst/>
                </a:prstGeom>
                <a:noFill/>
                <a:ln w="38100">
                  <a:solidFill>
                    <a:srgbClr val="0000FF"/>
                  </a:solidFill>
                  <a:prstDash val="solid"/>
                  <a:round/>
                  <a:headEnd type="stealth" w="med" len="med"/>
                  <a:tailEnd type="none" w="med" len="med"/>
                </a:ln>
              </p:spPr>
              <p:txBody>
                <a:bodyPr/>
                <a:lstStyle/>
                <a:p>
                  <a:endParaRPr lang="en-US"/>
                </a:p>
              </p:txBody>
            </p:sp>
          </p:grpSp>
          <p:sp>
            <p:nvSpPr>
              <p:cNvPr id="32" name="Line 13"/>
              <p:cNvSpPr>
                <a:spLocks noChangeShapeType="1"/>
              </p:cNvSpPr>
              <p:nvPr/>
            </p:nvSpPr>
            <p:spPr bwMode="auto">
              <a:xfrm>
                <a:off x="4680349" y="1561876"/>
                <a:ext cx="801439" cy="0"/>
              </a:xfrm>
              <a:prstGeom prst="line">
                <a:avLst/>
              </a:prstGeom>
              <a:noFill/>
              <a:ln w="38100">
                <a:solidFill>
                  <a:schemeClr val="tx1"/>
                </a:solidFill>
                <a:prstDash val="solid"/>
                <a:round/>
                <a:headEnd type="none" w="med" len="med"/>
                <a:tailEnd type="none" w="med" len="med"/>
              </a:ln>
            </p:spPr>
            <p:txBody>
              <a:bodyPr lIns="64284" tIns="32143" rIns="64284" bIns="32143"/>
              <a:lstStyle/>
              <a:p>
                <a:endParaRPr lang="en-US"/>
              </a:p>
            </p:txBody>
          </p:sp>
          <p:sp>
            <p:nvSpPr>
              <p:cNvPr id="33" name="Rectangle 14"/>
              <p:cNvSpPr>
                <a:spLocks/>
              </p:cNvSpPr>
              <p:nvPr/>
            </p:nvSpPr>
            <p:spPr bwMode="auto">
              <a:xfrm>
                <a:off x="4847779" y="1639325"/>
                <a:ext cx="333425"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baseline="32000" dirty="0">
                    <a:latin typeface="Comic Sans MS" pitchFamily="66" charset="0"/>
                    <a:ea typeface="Comic Sans MS" pitchFamily="66" charset="0"/>
                    <a:cs typeface="Comic Sans MS" pitchFamily="66" charset="0"/>
                    <a:sym typeface="Comic Sans MS" pitchFamily="66" charset="0"/>
                  </a:rPr>
                  <a:t>85</a:t>
                </a:r>
                <a:r>
                  <a:rPr lang="en-US" sz="1300" dirty="0">
                    <a:latin typeface="Comic Sans MS" pitchFamily="66" charset="0"/>
                    <a:ea typeface="Comic Sans MS" pitchFamily="66" charset="0"/>
                    <a:cs typeface="Comic Sans MS" pitchFamily="66" charset="0"/>
                    <a:sym typeface="Comic Sans MS" pitchFamily="66" charset="0"/>
                  </a:rPr>
                  <a:t>Ga</a:t>
                </a:r>
              </a:p>
            </p:txBody>
          </p:sp>
          <p:sp>
            <p:nvSpPr>
              <p:cNvPr id="34" name="Line 15"/>
              <p:cNvSpPr>
                <a:spLocks noChangeShapeType="1"/>
              </p:cNvSpPr>
              <p:nvPr/>
            </p:nvSpPr>
            <p:spPr bwMode="auto">
              <a:xfrm rot="10800000">
                <a:off x="5285334" y="1629965"/>
                <a:ext cx="383977" cy="223242"/>
              </a:xfrm>
              <a:prstGeom prst="line">
                <a:avLst/>
              </a:prstGeom>
              <a:noFill/>
              <a:ln w="38100">
                <a:solidFill>
                  <a:schemeClr val="tx1"/>
                </a:solidFill>
                <a:prstDash val="solid"/>
                <a:round/>
                <a:headEnd type="stealth" w="med" len="med"/>
                <a:tailEnd type="none" w="med" len="med"/>
              </a:ln>
            </p:spPr>
            <p:txBody>
              <a:bodyPr lIns="64284" tIns="32143" rIns="64284" bIns="32143"/>
              <a:lstStyle/>
              <a:p>
                <a:endParaRPr lang="en-US"/>
              </a:p>
            </p:txBody>
          </p:sp>
          <p:sp>
            <p:nvSpPr>
              <p:cNvPr id="35" name="Rectangle 16"/>
              <p:cNvSpPr>
                <a:spLocks/>
              </p:cNvSpPr>
              <p:nvPr/>
            </p:nvSpPr>
            <p:spPr bwMode="auto">
              <a:xfrm>
                <a:off x="4668069" y="1318727"/>
                <a:ext cx="722595" cy="126878"/>
              </a:xfrm>
              <a:prstGeom prst="rect">
                <a:avLst/>
              </a:prstGeom>
              <a:noFill/>
              <a:ln w="12700">
                <a:noFill/>
                <a:miter lim="800000"/>
                <a:headEnd type="none" w="med" len="med"/>
                <a:tailEnd type="none" w="med" len="med"/>
              </a:ln>
            </p:spPr>
            <p:txBody>
              <a:bodyPr wrap="none" lIns="0" tIns="0" rIns="0" bIns="0" anchor="ctr">
                <a:spAutoFit/>
              </a:bodyPr>
              <a:lstStyle/>
              <a:p>
                <a:r>
                  <a:rPr lang="en-US" sz="1300" dirty="0" smtClean="0">
                    <a:latin typeface="Comic Sans MS" pitchFamily="66" charset="0"/>
                    <a:ea typeface="Comic Sans MS" pitchFamily="66" charset="0"/>
                    <a:cs typeface="Comic Sans MS" pitchFamily="66" charset="0"/>
                    <a:sym typeface="Comic Sans MS" pitchFamily="66" charset="0"/>
                  </a:rPr>
                  <a:t>86.5(5) ms</a:t>
                </a:r>
                <a:endParaRPr lang="en-US" sz="1300" dirty="0">
                  <a:latin typeface="Comic Sans MS" pitchFamily="66" charset="0"/>
                  <a:ea typeface="Comic Sans MS" pitchFamily="66" charset="0"/>
                  <a:cs typeface="Comic Sans MS" pitchFamily="66" charset="0"/>
                  <a:sym typeface="Comic Sans MS" pitchFamily="66" charset="0"/>
                </a:endParaRPr>
              </a:p>
            </p:txBody>
          </p:sp>
          <p:sp>
            <p:nvSpPr>
              <p:cNvPr id="36" name="Rectangle 17"/>
              <p:cNvSpPr>
                <a:spLocks/>
              </p:cNvSpPr>
              <p:nvPr/>
            </p:nvSpPr>
            <p:spPr bwMode="auto">
              <a:xfrm>
                <a:off x="6781800" y="1676400"/>
                <a:ext cx="86562"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dirty="0">
                    <a:latin typeface="Comic Sans MS" pitchFamily="66" charset="0"/>
                    <a:ea typeface="Comic Sans MS" pitchFamily="66" charset="0"/>
                    <a:cs typeface="Comic Sans MS" pitchFamily="66" charset="0"/>
                    <a:sym typeface="Comic Sans MS" pitchFamily="66" charset="0"/>
                  </a:rPr>
                  <a:t>n</a:t>
                </a:r>
              </a:p>
            </p:txBody>
          </p:sp>
          <p:sp>
            <p:nvSpPr>
              <p:cNvPr id="37" name="Line 18"/>
              <p:cNvSpPr>
                <a:spLocks noChangeShapeType="1"/>
              </p:cNvSpPr>
              <p:nvPr/>
            </p:nvSpPr>
            <p:spPr bwMode="auto">
              <a:xfrm>
                <a:off x="5696100" y="1863525"/>
                <a:ext cx="892969" cy="0"/>
              </a:xfrm>
              <a:prstGeom prst="line">
                <a:avLst/>
              </a:prstGeom>
              <a:noFill/>
              <a:ln w="38100">
                <a:solidFill>
                  <a:schemeClr val="tx1"/>
                </a:solidFill>
                <a:prstDash val="solid"/>
                <a:round/>
                <a:headEnd type="none" w="med" len="med"/>
                <a:tailEnd type="none" w="med" len="med"/>
              </a:ln>
            </p:spPr>
            <p:txBody>
              <a:bodyPr lIns="64284" tIns="32143" rIns="64284" bIns="32143"/>
              <a:lstStyle/>
              <a:p>
                <a:endParaRPr lang="en-US"/>
              </a:p>
            </p:txBody>
          </p:sp>
          <p:sp>
            <p:nvSpPr>
              <p:cNvPr id="38" name="Line 19"/>
              <p:cNvSpPr>
                <a:spLocks noChangeShapeType="1"/>
              </p:cNvSpPr>
              <p:nvPr/>
            </p:nvSpPr>
            <p:spPr bwMode="auto">
              <a:xfrm>
                <a:off x="5696100" y="1802978"/>
                <a:ext cx="892969" cy="0"/>
              </a:xfrm>
              <a:prstGeom prst="line">
                <a:avLst/>
              </a:prstGeom>
              <a:noFill/>
              <a:ln w="38100">
                <a:solidFill>
                  <a:schemeClr val="tx1"/>
                </a:solidFill>
                <a:prstDash val="solid"/>
                <a:round/>
                <a:headEnd type="none" w="med" len="med"/>
                <a:tailEnd type="none" w="med" len="med"/>
              </a:ln>
            </p:spPr>
            <p:txBody>
              <a:bodyPr lIns="64284" tIns="32143" rIns="64284" bIns="32143"/>
              <a:lstStyle/>
              <a:p>
                <a:endParaRPr lang="en-US"/>
              </a:p>
            </p:txBody>
          </p:sp>
          <p:sp>
            <p:nvSpPr>
              <p:cNvPr id="39" name="Line 20"/>
              <p:cNvSpPr>
                <a:spLocks noChangeShapeType="1"/>
              </p:cNvSpPr>
              <p:nvPr/>
            </p:nvSpPr>
            <p:spPr bwMode="auto">
              <a:xfrm>
                <a:off x="5696100" y="1740470"/>
                <a:ext cx="892969" cy="0"/>
              </a:xfrm>
              <a:prstGeom prst="line">
                <a:avLst/>
              </a:prstGeom>
              <a:noFill/>
              <a:ln w="38100">
                <a:solidFill>
                  <a:schemeClr val="tx1"/>
                </a:solidFill>
                <a:prstDash val="solid"/>
                <a:round/>
                <a:headEnd type="none" w="med" len="med"/>
                <a:tailEnd type="none" w="med" len="med"/>
              </a:ln>
            </p:spPr>
            <p:txBody>
              <a:bodyPr lIns="64284" tIns="32143" rIns="64284" bIns="32143"/>
              <a:lstStyle/>
              <a:p>
                <a:endParaRPr lang="en-US"/>
              </a:p>
            </p:txBody>
          </p:sp>
          <p:sp>
            <p:nvSpPr>
              <p:cNvPr id="40" name="Line 21"/>
              <p:cNvSpPr>
                <a:spLocks noChangeShapeType="1"/>
              </p:cNvSpPr>
              <p:nvPr/>
            </p:nvSpPr>
            <p:spPr bwMode="auto">
              <a:xfrm>
                <a:off x="5696100" y="1927993"/>
                <a:ext cx="892969" cy="0"/>
              </a:xfrm>
              <a:prstGeom prst="line">
                <a:avLst/>
              </a:prstGeom>
              <a:noFill/>
              <a:ln w="38100">
                <a:solidFill>
                  <a:schemeClr val="tx1"/>
                </a:solidFill>
                <a:prstDash val="solid"/>
                <a:round/>
                <a:headEnd type="none" w="med" len="med"/>
                <a:tailEnd type="none" w="med" len="med"/>
              </a:ln>
            </p:spPr>
            <p:txBody>
              <a:bodyPr lIns="64284" tIns="32143" rIns="64284" bIns="32143"/>
              <a:lstStyle/>
              <a:p>
                <a:endParaRPr lang="en-US"/>
              </a:p>
            </p:txBody>
          </p:sp>
          <p:sp>
            <p:nvSpPr>
              <p:cNvPr id="41" name="Rectangle 22"/>
              <p:cNvSpPr>
                <a:spLocks/>
              </p:cNvSpPr>
              <p:nvPr/>
            </p:nvSpPr>
            <p:spPr bwMode="auto">
              <a:xfrm>
                <a:off x="6619206" y="1615345"/>
                <a:ext cx="119233" cy="390893"/>
              </a:xfrm>
              <a:prstGeom prst="rect">
                <a:avLst/>
              </a:prstGeom>
              <a:noFill/>
              <a:ln w="12700">
                <a:noFill/>
                <a:miter lim="800000"/>
                <a:headEnd type="none" w="med" len="med"/>
                <a:tailEnd type="none" w="med" len="med"/>
              </a:ln>
            </p:spPr>
            <p:txBody>
              <a:bodyPr wrap="none" lIns="0" tIns="0" rIns="0" bIns="0" anchor="ctr">
                <a:spAutoFit/>
              </a:bodyPr>
              <a:lstStyle/>
              <a:p>
                <a:r>
                  <a:rPr lang="en-US" sz="2500" dirty="0">
                    <a:latin typeface="Comic Sans MS" pitchFamily="66" charset="0"/>
                    <a:ea typeface="Comic Sans MS" pitchFamily="66" charset="0"/>
                    <a:cs typeface="Comic Sans MS" pitchFamily="66" charset="0"/>
                    <a:sym typeface="Comic Sans MS" pitchFamily="66" charset="0"/>
                  </a:rPr>
                  <a:t>}</a:t>
                </a:r>
              </a:p>
            </p:txBody>
          </p:sp>
          <p:sp>
            <p:nvSpPr>
              <p:cNvPr id="42" name="Line 23"/>
              <p:cNvSpPr>
                <a:spLocks noChangeShapeType="1"/>
              </p:cNvSpPr>
              <p:nvPr/>
            </p:nvSpPr>
            <p:spPr bwMode="auto">
              <a:xfrm rot="10800000">
                <a:off x="6717174" y="1828800"/>
                <a:ext cx="346809" cy="228600"/>
              </a:xfrm>
              <a:prstGeom prst="line">
                <a:avLst/>
              </a:prstGeom>
              <a:noFill/>
              <a:ln w="38100">
                <a:solidFill>
                  <a:schemeClr val="tx1"/>
                </a:solidFill>
                <a:prstDash val="solid"/>
                <a:round/>
                <a:headEnd type="stealth" w="med" len="med"/>
                <a:tailEnd type="none" w="med" len="med"/>
              </a:ln>
            </p:spPr>
            <p:txBody>
              <a:bodyPr lIns="64284" tIns="32143" rIns="64284" bIns="32143"/>
              <a:lstStyle/>
              <a:p>
                <a:endParaRPr lang="en-US"/>
              </a:p>
            </p:txBody>
          </p:sp>
          <p:sp>
            <p:nvSpPr>
              <p:cNvPr id="43" name="Rectangle 30"/>
              <p:cNvSpPr>
                <a:spLocks/>
              </p:cNvSpPr>
              <p:nvPr/>
            </p:nvSpPr>
            <p:spPr bwMode="auto">
              <a:xfrm>
                <a:off x="7315200" y="1600200"/>
                <a:ext cx="1272784" cy="246221"/>
              </a:xfrm>
              <a:prstGeom prst="rect">
                <a:avLst/>
              </a:prstGeom>
              <a:noFill/>
              <a:ln w="12700">
                <a:noFill/>
                <a:miter lim="800000"/>
                <a:headEnd type="none" w="med" len="med"/>
                <a:tailEnd type="none" w="med" len="med"/>
              </a:ln>
            </p:spPr>
            <p:txBody>
              <a:bodyPr wrap="none" lIns="0" tIns="0" rIns="0" bIns="0" anchor="ctr">
                <a:spAutoFit/>
              </a:bodyPr>
              <a:lstStyle/>
              <a:p>
                <a:r>
                  <a:rPr lang="en-US" sz="1600" dirty="0" err="1">
                    <a:latin typeface="Comic Sans MS" pitchFamily="66" charset="0"/>
                    <a:ea typeface="Comic Sans MS" pitchFamily="66" charset="0"/>
                    <a:cs typeface="Comic Sans MS" pitchFamily="66" charset="0"/>
                    <a:sym typeface="Comic Sans MS" pitchFamily="66" charset="0"/>
                  </a:rPr>
                  <a:t>βn</a:t>
                </a:r>
                <a:r>
                  <a:rPr lang="en-US" sz="1600" dirty="0">
                    <a:latin typeface="Comic Sans MS" pitchFamily="66" charset="0"/>
                    <a:ea typeface="Comic Sans MS" pitchFamily="66" charset="0"/>
                    <a:cs typeface="Comic Sans MS" pitchFamily="66" charset="0"/>
                    <a:sym typeface="Comic Sans MS" pitchFamily="66" charset="0"/>
                  </a:rPr>
                  <a:t> = 65(30)%</a:t>
                </a:r>
              </a:p>
            </p:txBody>
          </p:sp>
          <p:sp>
            <p:nvSpPr>
              <p:cNvPr id="44" name="Line 31"/>
              <p:cNvSpPr>
                <a:spLocks noChangeShapeType="1"/>
              </p:cNvSpPr>
              <p:nvPr/>
            </p:nvSpPr>
            <p:spPr bwMode="auto">
              <a:xfrm rot="10800000">
                <a:off x="5268590" y="1627733"/>
                <a:ext cx="271393" cy="505867"/>
              </a:xfrm>
              <a:prstGeom prst="line">
                <a:avLst/>
              </a:prstGeom>
              <a:noFill/>
              <a:ln w="38100">
                <a:solidFill>
                  <a:schemeClr val="tx1"/>
                </a:solidFill>
                <a:prstDash val="solid"/>
                <a:round/>
                <a:headEnd type="stealth" w="med" len="med"/>
                <a:tailEnd type="none" w="med" len="med"/>
              </a:ln>
            </p:spPr>
            <p:txBody>
              <a:bodyPr lIns="64284" tIns="32143" rIns="64284" bIns="32143"/>
              <a:lstStyle/>
              <a:p>
                <a:endParaRPr lang="en-US"/>
              </a:p>
            </p:txBody>
          </p:sp>
          <p:sp>
            <p:nvSpPr>
              <p:cNvPr id="45" name="Rectangle 32"/>
              <p:cNvSpPr>
                <a:spLocks/>
              </p:cNvSpPr>
              <p:nvPr/>
            </p:nvSpPr>
            <p:spPr bwMode="auto">
              <a:xfrm>
                <a:off x="6490842" y="3144409"/>
                <a:ext cx="461665"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dirty="0">
                    <a:latin typeface="Comic Sans MS" pitchFamily="66" charset="0"/>
                    <a:ea typeface="Comic Sans MS" pitchFamily="66" charset="0"/>
                    <a:cs typeface="Comic Sans MS" pitchFamily="66" charset="0"/>
                    <a:sym typeface="Comic Sans MS" pitchFamily="66" charset="0"/>
                  </a:rPr>
                  <a:t>(5/2</a:t>
                </a:r>
                <a:r>
                  <a:rPr lang="en-US" sz="1300" baseline="32000" dirty="0">
                    <a:latin typeface="Comic Sans MS" pitchFamily="66" charset="0"/>
                    <a:ea typeface="Comic Sans MS" pitchFamily="66" charset="0"/>
                    <a:cs typeface="Comic Sans MS" pitchFamily="66" charset="0"/>
                    <a:sym typeface="Comic Sans MS" pitchFamily="66" charset="0"/>
                  </a:rPr>
                  <a:t>+</a:t>
                </a:r>
                <a:r>
                  <a:rPr lang="en-US" sz="1300" dirty="0">
                    <a:latin typeface="Comic Sans MS" pitchFamily="66" charset="0"/>
                    <a:ea typeface="Comic Sans MS" pitchFamily="66" charset="0"/>
                    <a:cs typeface="Comic Sans MS" pitchFamily="66" charset="0"/>
                    <a:sym typeface="Comic Sans MS" pitchFamily="66" charset="0"/>
                  </a:rPr>
                  <a:t>)</a:t>
                </a:r>
              </a:p>
            </p:txBody>
          </p:sp>
          <p:sp>
            <p:nvSpPr>
              <p:cNvPr id="47" name="Line 34"/>
              <p:cNvSpPr>
                <a:spLocks noChangeShapeType="1"/>
              </p:cNvSpPr>
              <p:nvPr/>
            </p:nvSpPr>
            <p:spPr bwMode="auto">
              <a:xfrm>
                <a:off x="5606802" y="3239972"/>
                <a:ext cx="892969" cy="0"/>
              </a:xfrm>
              <a:prstGeom prst="line">
                <a:avLst/>
              </a:prstGeom>
              <a:noFill/>
              <a:ln w="38100">
                <a:solidFill>
                  <a:srgbClr val="0000FF"/>
                </a:solidFill>
                <a:prstDash val="solid"/>
                <a:round/>
                <a:headEnd type="none" w="med" len="med"/>
                <a:tailEnd type="none" w="med" len="med"/>
              </a:ln>
            </p:spPr>
            <p:txBody>
              <a:bodyPr lIns="64284" tIns="32143" rIns="64284" bIns="32143"/>
              <a:lstStyle/>
              <a:p>
                <a:endParaRPr lang="en-US"/>
              </a:p>
            </p:txBody>
          </p:sp>
          <p:sp>
            <p:nvSpPr>
              <p:cNvPr id="48" name="Rectangle 35"/>
              <p:cNvSpPr>
                <a:spLocks/>
              </p:cNvSpPr>
              <p:nvPr/>
            </p:nvSpPr>
            <p:spPr bwMode="auto">
              <a:xfrm>
                <a:off x="5844556" y="3305145"/>
                <a:ext cx="339837"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baseline="32000" dirty="0">
                    <a:latin typeface="Comic Sans MS" pitchFamily="66" charset="0"/>
                    <a:ea typeface="Comic Sans MS" pitchFamily="66" charset="0"/>
                    <a:cs typeface="Comic Sans MS" pitchFamily="66" charset="0"/>
                    <a:sym typeface="Comic Sans MS" pitchFamily="66" charset="0"/>
                  </a:rPr>
                  <a:t>85</a:t>
                </a:r>
                <a:r>
                  <a:rPr lang="en-US" sz="1300" dirty="0">
                    <a:latin typeface="Comic Sans MS" pitchFamily="66" charset="0"/>
                    <a:ea typeface="Comic Sans MS" pitchFamily="66" charset="0"/>
                    <a:cs typeface="Comic Sans MS" pitchFamily="66" charset="0"/>
                    <a:sym typeface="Comic Sans MS" pitchFamily="66" charset="0"/>
                  </a:rPr>
                  <a:t>Ge</a:t>
                </a:r>
              </a:p>
            </p:txBody>
          </p:sp>
          <p:sp>
            <p:nvSpPr>
              <p:cNvPr id="49" name="Line 36"/>
              <p:cNvSpPr>
                <a:spLocks noChangeShapeType="1"/>
              </p:cNvSpPr>
              <p:nvPr/>
            </p:nvSpPr>
            <p:spPr bwMode="auto">
              <a:xfrm>
                <a:off x="5606802" y="2998871"/>
                <a:ext cx="892969" cy="0"/>
              </a:xfrm>
              <a:prstGeom prst="line">
                <a:avLst/>
              </a:prstGeom>
              <a:noFill/>
              <a:ln w="38100">
                <a:solidFill>
                  <a:srgbClr val="0000FF"/>
                </a:solidFill>
                <a:prstDash val="solid"/>
                <a:round/>
                <a:headEnd type="none" w="med" len="med"/>
                <a:tailEnd type="none" w="med" len="med"/>
              </a:ln>
            </p:spPr>
            <p:txBody>
              <a:bodyPr lIns="64284" tIns="32143" rIns="64284" bIns="32143"/>
              <a:lstStyle/>
              <a:p>
                <a:endParaRPr lang="en-US"/>
              </a:p>
            </p:txBody>
          </p:sp>
          <p:sp>
            <p:nvSpPr>
              <p:cNvPr id="50" name="Rectangle 37"/>
              <p:cNvSpPr>
                <a:spLocks/>
              </p:cNvSpPr>
              <p:nvPr/>
            </p:nvSpPr>
            <p:spPr bwMode="auto">
              <a:xfrm>
                <a:off x="6261497" y="3019394"/>
                <a:ext cx="277320"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dirty="0" smtClean="0">
                    <a:solidFill>
                      <a:srgbClr val="0000FF"/>
                    </a:solidFill>
                    <a:latin typeface="Comic Sans MS" pitchFamily="66" charset="0"/>
                    <a:ea typeface="Comic Sans MS" pitchFamily="66" charset="0"/>
                    <a:cs typeface="Comic Sans MS" pitchFamily="66" charset="0"/>
                    <a:sym typeface="Comic Sans MS" pitchFamily="66" charset="0"/>
                  </a:rPr>
                  <a:t>107</a:t>
                </a:r>
                <a:endParaRPr lang="en-US" sz="1300" dirty="0">
                  <a:solidFill>
                    <a:srgbClr val="0000FF"/>
                  </a:solidFill>
                  <a:latin typeface="Comic Sans MS" pitchFamily="66" charset="0"/>
                  <a:ea typeface="Comic Sans MS" pitchFamily="66" charset="0"/>
                  <a:cs typeface="Comic Sans MS" pitchFamily="66" charset="0"/>
                  <a:sym typeface="Comic Sans MS" pitchFamily="66" charset="0"/>
                </a:endParaRPr>
              </a:p>
            </p:txBody>
          </p:sp>
          <p:sp>
            <p:nvSpPr>
              <p:cNvPr id="51" name="Rectangle 38"/>
              <p:cNvSpPr>
                <a:spLocks/>
              </p:cNvSpPr>
              <p:nvPr/>
            </p:nvSpPr>
            <p:spPr bwMode="auto">
              <a:xfrm>
                <a:off x="5452765" y="3167494"/>
                <a:ext cx="78548" cy="153888"/>
              </a:xfrm>
              <a:prstGeom prst="rect">
                <a:avLst/>
              </a:prstGeom>
              <a:noFill/>
              <a:ln w="12700">
                <a:noFill/>
                <a:miter lim="800000"/>
                <a:headEnd type="none" w="med" len="med"/>
                <a:tailEnd type="none" w="med" len="med"/>
              </a:ln>
            </p:spPr>
            <p:txBody>
              <a:bodyPr wrap="none" lIns="0" tIns="0" rIns="0" bIns="0" anchor="ctr">
                <a:spAutoFit/>
              </a:bodyPr>
              <a:lstStyle/>
              <a:p>
                <a:r>
                  <a:rPr lang="en-US" sz="1000" dirty="0">
                    <a:latin typeface="Comic Sans MS" pitchFamily="66" charset="0"/>
                    <a:ea typeface="Comic Sans MS" pitchFamily="66" charset="0"/>
                    <a:cs typeface="Comic Sans MS" pitchFamily="66" charset="0"/>
                    <a:sym typeface="Comic Sans MS" pitchFamily="66" charset="0"/>
                  </a:rPr>
                  <a:t>0</a:t>
                </a:r>
              </a:p>
            </p:txBody>
          </p:sp>
          <p:sp>
            <p:nvSpPr>
              <p:cNvPr id="52" name="Rectangle 39"/>
              <p:cNvSpPr>
                <a:spLocks/>
              </p:cNvSpPr>
              <p:nvPr/>
            </p:nvSpPr>
            <p:spPr bwMode="auto">
              <a:xfrm>
                <a:off x="5315472" y="2899604"/>
                <a:ext cx="214802" cy="153888"/>
              </a:xfrm>
              <a:prstGeom prst="rect">
                <a:avLst/>
              </a:prstGeom>
              <a:noFill/>
              <a:ln w="12700">
                <a:noFill/>
                <a:miter lim="800000"/>
                <a:headEnd type="none" w="med" len="med"/>
                <a:tailEnd type="none" w="med" len="med"/>
              </a:ln>
            </p:spPr>
            <p:txBody>
              <a:bodyPr wrap="none" lIns="0" tIns="0" rIns="0" bIns="0" anchor="ctr">
                <a:spAutoFit/>
              </a:bodyPr>
              <a:lstStyle/>
              <a:p>
                <a:r>
                  <a:rPr lang="en-US" sz="1000" dirty="0" smtClean="0">
                    <a:latin typeface="Comic Sans MS" pitchFamily="66" charset="0"/>
                    <a:ea typeface="Comic Sans MS" pitchFamily="66" charset="0"/>
                    <a:cs typeface="Comic Sans MS" pitchFamily="66" charset="0"/>
                    <a:sym typeface="Comic Sans MS" pitchFamily="66" charset="0"/>
                  </a:rPr>
                  <a:t>107</a:t>
                </a:r>
                <a:endParaRPr lang="en-US" sz="1000" dirty="0">
                  <a:latin typeface="Comic Sans MS" pitchFamily="66" charset="0"/>
                  <a:ea typeface="Comic Sans MS" pitchFamily="66" charset="0"/>
                  <a:cs typeface="Comic Sans MS" pitchFamily="66" charset="0"/>
                  <a:sym typeface="Comic Sans MS" pitchFamily="66" charset="0"/>
                </a:endParaRPr>
              </a:p>
            </p:txBody>
          </p:sp>
          <p:sp>
            <p:nvSpPr>
              <p:cNvPr id="53" name="Line 40"/>
              <p:cNvSpPr>
                <a:spLocks noChangeShapeType="1"/>
              </p:cNvSpPr>
              <p:nvPr/>
            </p:nvSpPr>
            <p:spPr bwMode="auto">
              <a:xfrm rot="10800000" flipH="1">
                <a:off x="6172200" y="3006686"/>
                <a:ext cx="0" cy="233288"/>
              </a:xfrm>
              <a:prstGeom prst="line">
                <a:avLst/>
              </a:prstGeom>
              <a:noFill/>
              <a:ln w="38100">
                <a:solidFill>
                  <a:srgbClr val="0000FF"/>
                </a:solidFill>
                <a:prstDash val="solid"/>
                <a:round/>
                <a:headEnd type="stealth" w="med" len="med"/>
                <a:tailEnd type="none" w="med" len="med"/>
              </a:ln>
            </p:spPr>
            <p:txBody>
              <a:bodyPr lIns="64284" tIns="32143" rIns="64284" bIns="32143"/>
              <a:lstStyle/>
              <a:p>
                <a:endParaRPr lang="en-US"/>
              </a:p>
            </p:txBody>
          </p:sp>
          <p:sp>
            <p:nvSpPr>
              <p:cNvPr id="54" name="Rectangle 41"/>
              <p:cNvSpPr>
                <a:spLocks/>
              </p:cNvSpPr>
              <p:nvPr/>
            </p:nvSpPr>
            <p:spPr bwMode="auto">
              <a:xfrm>
                <a:off x="5529785" y="1425014"/>
                <a:ext cx="455253"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dirty="0">
                    <a:latin typeface="Comic Sans MS" pitchFamily="66" charset="0"/>
                    <a:ea typeface="Comic Sans MS" pitchFamily="66" charset="0"/>
                    <a:cs typeface="Comic Sans MS" pitchFamily="66" charset="0"/>
                    <a:sym typeface="Comic Sans MS" pitchFamily="66" charset="0"/>
                  </a:rPr>
                  <a:t>(5/2</a:t>
                </a:r>
                <a:r>
                  <a:rPr lang="en-US" sz="1300" baseline="32000" dirty="0">
                    <a:latin typeface="Comic Sans MS" pitchFamily="66" charset="0"/>
                    <a:ea typeface="Comic Sans MS" pitchFamily="66" charset="0"/>
                    <a:cs typeface="Comic Sans MS" pitchFamily="66" charset="0"/>
                    <a:sym typeface="Comic Sans MS" pitchFamily="66" charset="0"/>
                  </a:rPr>
                  <a:t>-</a:t>
                </a:r>
                <a:r>
                  <a:rPr lang="en-US" sz="1300" dirty="0">
                    <a:latin typeface="Comic Sans MS" pitchFamily="66" charset="0"/>
                    <a:ea typeface="Comic Sans MS" pitchFamily="66" charset="0"/>
                    <a:cs typeface="Comic Sans MS" pitchFamily="66" charset="0"/>
                    <a:sym typeface="Comic Sans MS" pitchFamily="66" charset="0"/>
                  </a:rPr>
                  <a:t>)</a:t>
                </a:r>
              </a:p>
            </p:txBody>
          </p:sp>
          <p:sp>
            <p:nvSpPr>
              <p:cNvPr id="55" name="Rectangle 9"/>
              <p:cNvSpPr>
                <a:spLocks/>
              </p:cNvSpPr>
              <p:nvPr/>
            </p:nvSpPr>
            <p:spPr bwMode="auto">
              <a:xfrm>
                <a:off x="8003307" y="2546606"/>
                <a:ext cx="302968"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dirty="0" smtClean="0">
                    <a:solidFill>
                      <a:srgbClr val="0000FF"/>
                    </a:solidFill>
                    <a:latin typeface="Comic Sans MS" pitchFamily="66" charset="0"/>
                    <a:ea typeface="Comic Sans MS" pitchFamily="66" charset="0"/>
                    <a:cs typeface="Comic Sans MS" pitchFamily="66" charset="0"/>
                    <a:sym typeface="Comic Sans MS" pitchFamily="66" charset="0"/>
                  </a:rPr>
                  <a:t>764</a:t>
                </a:r>
                <a:endParaRPr lang="en-US" sz="1300" dirty="0">
                  <a:solidFill>
                    <a:srgbClr val="0000FF"/>
                  </a:solidFill>
                  <a:latin typeface="Comic Sans MS" pitchFamily="66" charset="0"/>
                  <a:ea typeface="Comic Sans MS" pitchFamily="66" charset="0"/>
                  <a:cs typeface="Comic Sans MS" pitchFamily="66" charset="0"/>
                  <a:sym typeface="Comic Sans MS" pitchFamily="66" charset="0"/>
                </a:endParaRPr>
              </a:p>
            </p:txBody>
          </p:sp>
          <p:sp>
            <p:nvSpPr>
              <p:cNvPr id="56" name="Line 12"/>
              <p:cNvSpPr>
                <a:spLocks noChangeShapeType="1"/>
              </p:cNvSpPr>
              <p:nvPr/>
            </p:nvSpPr>
            <p:spPr bwMode="auto">
              <a:xfrm rot="10800000" flipH="1">
                <a:off x="7924800" y="2499850"/>
                <a:ext cx="1488" cy="381000"/>
              </a:xfrm>
              <a:prstGeom prst="line">
                <a:avLst/>
              </a:prstGeom>
              <a:noFill/>
              <a:ln w="38100">
                <a:solidFill>
                  <a:srgbClr val="0000FF"/>
                </a:solidFill>
                <a:prstDash val="solid"/>
                <a:round/>
                <a:headEnd type="stealth" w="med" len="med"/>
                <a:tailEnd type="none" w="med" len="med"/>
              </a:ln>
            </p:spPr>
            <p:txBody>
              <a:bodyPr/>
              <a:lstStyle/>
              <a:p>
                <a:endParaRPr lang="en-US">
                  <a:solidFill>
                    <a:srgbClr val="0070C0"/>
                  </a:solidFill>
                </a:endParaRPr>
              </a:p>
            </p:txBody>
          </p:sp>
          <p:sp>
            <p:nvSpPr>
              <p:cNvPr id="57" name="Line 8"/>
              <p:cNvSpPr>
                <a:spLocks noChangeShapeType="1"/>
              </p:cNvSpPr>
              <p:nvPr/>
            </p:nvSpPr>
            <p:spPr bwMode="auto">
              <a:xfrm>
                <a:off x="7467600" y="2499851"/>
                <a:ext cx="892968" cy="0"/>
              </a:xfrm>
              <a:prstGeom prst="line">
                <a:avLst/>
              </a:prstGeom>
              <a:noFill/>
              <a:ln w="38100">
                <a:solidFill>
                  <a:srgbClr val="0000FF"/>
                </a:solidFill>
                <a:prstDash val="solid"/>
                <a:round/>
                <a:headEnd type="none" w="med" len="med"/>
                <a:tailEnd type="none" w="med" len="med"/>
              </a:ln>
            </p:spPr>
            <p:txBody>
              <a:bodyPr/>
              <a:lstStyle/>
              <a:p>
                <a:endParaRPr lang="en-US">
                  <a:solidFill>
                    <a:srgbClr val="C00000"/>
                  </a:solidFill>
                </a:endParaRPr>
              </a:p>
            </p:txBody>
          </p:sp>
          <p:sp>
            <p:nvSpPr>
              <p:cNvPr id="58" name="Rectangle 11"/>
              <p:cNvSpPr>
                <a:spLocks/>
              </p:cNvSpPr>
              <p:nvPr/>
            </p:nvSpPr>
            <p:spPr bwMode="auto">
              <a:xfrm>
                <a:off x="7139650" y="2423725"/>
                <a:ext cx="293350" cy="153888"/>
              </a:xfrm>
              <a:prstGeom prst="rect">
                <a:avLst/>
              </a:prstGeom>
              <a:noFill/>
              <a:ln w="12700">
                <a:noFill/>
                <a:miter lim="800000"/>
                <a:headEnd type="none" w="med" len="med"/>
                <a:tailEnd type="none" w="med" len="med"/>
              </a:ln>
            </p:spPr>
            <p:txBody>
              <a:bodyPr wrap="none" lIns="0" tIns="0" rIns="0" bIns="0" anchor="ctr">
                <a:spAutoFit/>
              </a:bodyPr>
              <a:lstStyle/>
              <a:p>
                <a:r>
                  <a:rPr lang="en-US" sz="1000" dirty="0" smtClean="0">
                    <a:latin typeface="Comic Sans MS" pitchFamily="66" charset="0"/>
                    <a:ea typeface="Comic Sans MS" pitchFamily="66" charset="0"/>
                    <a:cs typeface="Comic Sans MS" pitchFamily="66" charset="0"/>
                    <a:sym typeface="Comic Sans MS" pitchFamily="66" charset="0"/>
                  </a:rPr>
                  <a:t>1389</a:t>
                </a:r>
                <a:endParaRPr lang="en-US" sz="1000" dirty="0">
                  <a:latin typeface="Comic Sans MS" pitchFamily="66" charset="0"/>
                  <a:ea typeface="Comic Sans MS" pitchFamily="66" charset="0"/>
                  <a:cs typeface="Comic Sans MS" pitchFamily="66" charset="0"/>
                  <a:sym typeface="Comic Sans MS" pitchFamily="66" charset="0"/>
                </a:endParaRPr>
              </a:p>
            </p:txBody>
          </p:sp>
          <p:sp>
            <p:nvSpPr>
              <p:cNvPr id="59" name="Rectangle 9"/>
              <p:cNvSpPr>
                <a:spLocks/>
              </p:cNvSpPr>
              <p:nvPr/>
            </p:nvSpPr>
            <p:spPr bwMode="auto">
              <a:xfrm>
                <a:off x="7774707" y="2335840"/>
                <a:ext cx="302968"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dirty="0" smtClean="0">
                    <a:solidFill>
                      <a:srgbClr val="C00000"/>
                    </a:solidFill>
                    <a:latin typeface="Comic Sans MS" pitchFamily="66" charset="0"/>
                    <a:ea typeface="Comic Sans MS" pitchFamily="66" charset="0"/>
                    <a:cs typeface="Comic Sans MS" pitchFamily="66" charset="0"/>
                    <a:sym typeface="Comic Sans MS" pitchFamily="66" charset="0"/>
                  </a:rPr>
                  <a:t>806</a:t>
                </a:r>
                <a:endParaRPr lang="en-US" sz="1300" dirty="0">
                  <a:solidFill>
                    <a:srgbClr val="C00000"/>
                  </a:solidFill>
                  <a:latin typeface="Comic Sans MS" pitchFamily="66" charset="0"/>
                  <a:ea typeface="Comic Sans MS" pitchFamily="66" charset="0"/>
                  <a:cs typeface="Comic Sans MS" pitchFamily="66" charset="0"/>
                  <a:sym typeface="Comic Sans MS" pitchFamily="66" charset="0"/>
                </a:endParaRPr>
              </a:p>
            </p:txBody>
          </p:sp>
          <p:sp>
            <p:nvSpPr>
              <p:cNvPr id="60" name="Line 12"/>
              <p:cNvSpPr>
                <a:spLocks noChangeShapeType="1"/>
              </p:cNvSpPr>
              <p:nvPr/>
            </p:nvSpPr>
            <p:spPr bwMode="auto">
              <a:xfrm rot="10800000" flipH="1">
                <a:off x="7724274" y="2358914"/>
                <a:ext cx="0" cy="521936"/>
              </a:xfrm>
              <a:prstGeom prst="line">
                <a:avLst/>
              </a:prstGeom>
              <a:noFill/>
              <a:ln w="38100">
                <a:solidFill>
                  <a:srgbClr val="C00000"/>
                </a:solidFill>
                <a:prstDash val="solid"/>
                <a:round/>
                <a:headEnd type="stealth" w="med" len="med"/>
                <a:tailEnd type="none" w="med" len="med"/>
              </a:ln>
            </p:spPr>
            <p:txBody>
              <a:bodyPr/>
              <a:lstStyle/>
              <a:p>
                <a:endParaRPr lang="en-US">
                  <a:solidFill>
                    <a:srgbClr val="C00000"/>
                  </a:solidFill>
                </a:endParaRPr>
              </a:p>
            </p:txBody>
          </p:sp>
          <p:sp>
            <p:nvSpPr>
              <p:cNvPr id="61" name="Line 8"/>
              <p:cNvSpPr>
                <a:spLocks noChangeShapeType="1"/>
              </p:cNvSpPr>
              <p:nvPr/>
            </p:nvSpPr>
            <p:spPr bwMode="auto">
              <a:xfrm>
                <a:off x="7474350" y="2361865"/>
                <a:ext cx="892968" cy="0"/>
              </a:xfrm>
              <a:prstGeom prst="line">
                <a:avLst/>
              </a:prstGeom>
              <a:noFill/>
              <a:ln w="38100">
                <a:solidFill>
                  <a:srgbClr val="C00000"/>
                </a:solidFill>
                <a:prstDash val="solid"/>
                <a:round/>
                <a:headEnd type="none" w="med" len="med"/>
                <a:tailEnd type="none" w="med" len="med"/>
              </a:ln>
            </p:spPr>
            <p:txBody>
              <a:bodyPr/>
              <a:lstStyle/>
              <a:p>
                <a:endParaRPr lang="en-US">
                  <a:solidFill>
                    <a:srgbClr val="C00000"/>
                  </a:solidFill>
                </a:endParaRPr>
              </a:p>
            </p:txBody>
          </p:sp>
          <p:sp>
            <p:nvSpPr>
              <p:cNvPr id="62" name="Line 36"/>
              <p:cNvSpPr>
                <a:spLocks noChangeShapeType="1"/>
              </p:cNvSpPr>
              <p:nvPr/>
            </p:nvSpPr>
            <p:spPr bwMode="auto">
              <a:xfrm>
                <a:off x="5638800" y="2731625"/>
                <a:ext cx="892969" cy="0"/>
              </a:xfrm>
              <a:prstGeom prst="line">
                <a:avLst/>
              </a:prstGeom>
              <a:noFill/>
              <a:ln w="38100">
                <a:solidFill>
                  <a:srgbClr val="C00000"/>
                </a:solidFill>
                <a:prstDash val="solid"/>
                <a:round/>
                <a:headEnd type="none" w="med" len="med"/>
                <a:tailEnd type="none" w="med" len="med"/>
              </a:ln>
            </p:spPr>
            <p:txBody>
              <a:bodyPr lIns="64284" tIns="32143" rIns="64284" bIns="32143"/>
              <a:lstStyle/>
              <a:p>
                <a:endParaRPr lang="en-US"/>
              </a:p>
            </p:txBody>
          </p:sp>
          <p:sp>
            <p:nvSpPr>
              <p:cNvPr id="63" name="Line 36"/>
              <p:cNvSpPr>
                <a:spLocks noChangeShapeType="1"/>
              </p:cNvSpPr>
              <p:nvPr/>
            </p:nvSpPr>
            <p:spPr bwMode="auto">
              <a:xfrm>
                <a:off x="5638800" y="2521350"/>
                <a:ext cx="892969" cy="0"/>
              </a:xfrm>
              <a:prstGeom prst="line">
                <a:avLst/>
              </a:prstGeom>
              <a:noFill/>
              <a:ln w="38100">
                <a:solidFill>
                  <a:srgbClr val="C00000"/>
                </a:solidFill>
                <a:prstDash val="solid"/>
                <a:round/>
                <a:headEnd type="none" w="med" len="med"/>
                <a:tailEnd type="none" w="med" len="med"/>
              </a:ln>
            </p:spPr>
            <p:txBody>
              <a:bodyPr lIns="64284" tIns="32143" rIns="64284" bIns="32143"/>
              <a:lstStyle/>
              <a:p>
                <a:endParaRPr lang="en-US"/>
              </a:p>
            </p:txBody>
          </p:sp>
          <p:sp>
            <p:nvSpPr>
              <p:cNvPr id="64" name="Line 36"/>
              <p:cNvSpPr>
                <a:spLocks noChangeShapeType="1"/>
              </p:cNvSpPr>
              <p:nvPr/>
            </p:nvSpPr>
            <p:spPr bwMode="auto">
              <a:xfrm>
                <a:off x="5638800" y="2339050"/>
                <a:ext cx="892969" cy="0"/>
              </a:xfrm>
              <a:prstGeom prst="line">
                <a:avLst/>
              </a:prstGeom>
              <a:noFill/>
              <a:ln w="38100">
                <a:solidFill>
                  <a:srgbClr val="C00000"/>
                </a:solidFill>
                <a:prstDash val="solid"/>
                <a:round/>
                <a:headEnd type="none" w="med" len="med"/>
                <a:tailEnd type="none" w="med" len="med"/>
              </a:ln>
            </p:spPr>
            <p:txBody>
              <a:bodyPr lIns="64284" tIns="32143" rIns="64284" bIns="32143"/>
              <a:lstStyle/>
              <a:p>
                <a:endParaRPr lang="en-US"/>
              </a:p>
            </p:txBody>
          </p:sp>
          <p:sp>
            <p:nvSpPr>
              <p:cNvPr id="65" name="Rectangle 37"/>
              <p:cNvSpPr>
                <a:spLocks/>
              </p:cNvSpPr>
              <p:nvPr/>
            </p:nvSpPr>
            <p:spPr bwMode="auto">
              <a:xfrm>
                <a:off x="6109097" y="2755908"/>
                <a:ext cx="302968"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dirty="0" smtClean="0">
                    <a:solidFill>
                      <a:srgbClr val="C00000"/>
                    </a:solidFill>
                    <a:latin typeface="Comic Sans MS" pitchFamily="66" charset="0"/>
                    <a:ea typeface="Comic Sans MS" pitchFamily="66" charset="0"/>
                    <a:cs typeface="Comic Sans MS" pitchFamily="66" charset="0"/>
                    <a:sym typeface="Comic Sans MS" pitchFamily="66" charset="0"/>
                  </a:rPr>
                  <a:t>366</a:t>
                </a:r>
                <a:endParaRPr lang="en-US" sz="1300" dirty="0">
                  <a:solidFill>
                    <a:srgbClr val="C00000"/>
                  </a:solidFill>
                  <a:latin typeface="Comic Sans MS" pitchFamily="66" charset="0"/>
                  <a:ea typeface="Comic Sans MS" pitchFamily="66" charset="0"/>
                  <a:cs typeface="Comic Sans MS" pitchFamily="66" charset="0"/>
                  <a:sym typeface="Comic Sans MS" pitchFamily="66" charset="0"/>
                </a:endParaRPr>
              </a:p>
            </p:txBody>
          </p:sp>
          <p:sp>
            <p:nvSpPr>
              <p:cNvPr id="66" name="Line 40"/>
              <p:cNvSpPr>
                <a:spLocks noChangeShapeType="1"/>
              </p:cNvSpPr>
              <p:nvPr/>
            </p:nvSpPr>
            <p:spPr bwMode="auto">
              <a:xfrm rot="10800000" flipH="1">
                <a:off x="6019800" y="2743200"/>
                <a:ext cx="0" cy="233288"/>
              </a:xfrm>
              <a:prstGeom prst="line">
                <a:avLst/>
              </a:prstGeom>
              <a:noFill/>
              <a:ln w="38100">
                <a:solidFill>
                  <a:srgbClr val="C00000"/>
                </a:solidFill>
                <a:prstDash val="solid"/>
                <a:round/>
                <a:headEnd type="stealth" w="med" len="med"/>
                <a:tailEnd type="none" w="med" len="med"/>
              </a:ln>
            </p:spPr>
            <p:txBody>
              <a:bodyPr lIns="64284" tIns="32143" rIns="64284" bIns="32143"/>
              <a:lstStyle/>
              <a:p>
                <a:endParaRPr lang="en-US"/>
              </a:p>
            </p:txBody>
          </p:sp>
          <p:sp>
            <p:nvSpPr>
              <p:cNvPr id="67" name="Rectangle 37"/>
              <p:cNvSpPr>
                <a:spLocks/>
              </p:cNvSpPr>
              <p:nvPr/>
            </p:nvSpPr>
            <p:spPr bwMode="auto">
              <a:xfrm>
                <a:off x="5978325" y="2527308"/>
                <a:ext cx="302968"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dirty="0" smtClean="0">
                    <a:solidFill>
                      <a:srgbClr val="C00000"/>
                    </a:solidFill>
                    <a:latin typeface="Comic Sans MS" pitchFamily="66" charset="0"/>
                    <a:ea typeface="Comic Sans MS" pitchFamily="66" charset="0"/>
                    <a:cs typeface="Comic Sans MS" pitchFamily="66" charset="0"/>
                    <a:sym typeface="Comic Sans MS" pitchFamily="66" charset="0"/>
                  </a:rPr>
                  <a:t>594</a:t>
                </a:r>
                <a:endParaRPr lang="en-US" sz="1300" dirty="0">
                  <a:solidFill>
                    <a:srgbClr val="C00000"/>
                  </a:solidFill>
                  <a:latin typeface="Comic Sans MS" pitchFamily="66" charset="0"/>
                  <a:ea typeface="Comic Sans MS" pitchFamily="66" charset="0"/>
                  <a:cs typeface="Comic Sans MS" pitchFamily="66" charset="0"/>
                  <a:sym typeface="Comic Sans MS" pitchFamily="66" charset="0"/>
                </a:endParaRPr>
              </a:p>
            </p:txBody>
          </p:sp>
          <p:sp>
            <p:nvSpPr>
              <p:cNvPr id="68" name="Line 40"/>
              <p:cNvSpPr>
                <a:spLocks noChangeShapeType="1"/>
              </p:cNvSpPr>
              <p:nvPr/>
            </p:nvSpPr>
            <p:spPr bwMode="auto">
              <a:xfrm rot="10800000">
                <a:off x="5908873" y="2514600"/>
                <a:ext cx="0" cy="457200"/>
              </a:xfrm>
              <a:prstGeom prst="line">
                <a:avLst/>
              </a:prstGeom>
              <a:noFill/>
              <a:ln w="38100">
                <a:solidFill>
                  <a:srgbClr val="C00000"/>
                </a:solidFill>
                <a:prstDash val="solid"/>
                <a:round/>
                <a:headEnd type="stealth" w="med" len="med"/>
                <a:tailEnd type="none" w="med" len="med"/>
              </a:ln>
            </p:spPr>
            <p:txBody>
              <a:bodyPr lIns="64284" tIns="32143" rIns="64284" bIns="32143"/>
              <a:lstStyle/>
              <a:p>
                <a:endParaRPr lang="en-US"/>
              </a:p>
            </p:txBody>
          </p:sp>
          <p:sp>
            <p:nvSpPr>
              <p:cNvPr id="69" name="Rectangle 37"/>
              <p:cNvSpPr>
                <a:spLocks/>
              </p:cNvSpPr>
              <p:nvPr/>
            </p:nvSpPr>
            <p:spPr bwMode="auto">
              <a:xfrm>
                <a:off x="5874150" y="2339050"/>
                <a:ext cx="381000" cy="200055"/>
              </a:xfrm>
              <a:prstGeom prst="rect">
                <a:avLst/>
              </a:prstGeom>
              <a:noFill/>
              <a:ln w="12700">
                <a:noFill/>
                <a:miter lim="800000"/>
                <a:headEnd type="none" w="med" len="med"/>
                <a:tailEnd type="none" w="med" len="med"/>
              </a:ln>
            </p:spPr>
            <p:txBody>
              <a:bodyPr wrap="square" lIns="0" tIns="0" rIns="0" bIns="0" anchor="ctr">
                <a:spAutoFit/>
              </a:bodyPr>
              <a:lstStyle/>
              <a:p>
                <a:r>
                  <a:rPr lang="en-US" sz="1300" dirty="0" smtClean="0">
                    <a:solidFill>
                      <a:srgbClr val="C00000"/>
                    </a:solidFill>
                    <a:latin typeface="Comic Sans MS" pitchFamily="66" charset="0"/>
                    <a:ea typeface="Comic Sans MS" pitchFamily="66" charset="0"/>
                    <a:cs typeface="Comic Sans MS" pitchFamily="66" charset="0"/>
                    <a:sym typeface="Comic Sans MS" pitchFamily="66" charset="0"/>
                  </a:rPr>
                  <a:t>787</a:t>
                </a:r>
                <a:endParaRPr lang="en-US" sz="1300" dirty="0">
                  <a:solidFill>
                    <a:srgbClr val="C00000"/>
                  </a:solidFill>
                  <a:latin typeface="Comic Sans MS" pitchFamily="66" charset="0"/>
                  <a:ea typeface="Comic Sans MS" pitchFamily="66" charset="0"/>
                  <a:cs typeface="Comic Sans MS" pitchFamily="66" charset="0"/>
                  <a:sym typeface="Comic Sans MS" pitchFamily="66" charset="0"/>
                </a:endParaRPr>
              </a:p>
            </p:txBody>
          </p:sp>
          <p:sp>
            <p:nvSpPr>
              <p:cNvPr id="70" name="Line 40"/>
              <p:cNvSpPr>
                <a:spLocks noChangeShapeType="1"/>
              </p:cNvSpPr>
              <p:nvPr/>
            </p:nvSpPr>
            <p:spPr bwMode="auto">
              <a:xfrm rot="10800000">
                <a:off x="5786373" y="2349492"/>
                <a:ext cx="0" cy="622308"/>
              </a:xfrm>
              <a:prstGeom prst="line">
                <a:avLst/>
              </a:prstGeom>
              <a:noFill/>
              <a:ln w="38100">
                <a:solidFill>
                  <a:srgbClr val="C00000"/>
                </a:solidFill>
                <a:prstDash val="solid"/>
                <a:round/>
                <a:headEnd type="stealth" w="med" len="med"/>
                <a:tailEnd type="none" w="med" len="med"/>
              </a:ln>
            </p:spPr>
            <p:txBody>
              <a:bodyPr lIns="64284" tIns="32143" rIns="64284" bIns="32143"/>
              <a:lstStyle/>
              <a:p>
                <a:endParaRPr lang="en-US"/>
              </a:p>
            </p:txBody>
          </p:sp>
          <p:sp>
            <p:nvSpPr>
              <p:cNvPr id="71" name="Rectangle 11"/>
              <p:cNvSpPr>
                <a:spLocks/>
              </p:cNvSpPr>
              <p:nvPr/>
            </p:nvSpPr>
            <p:spPr bwMode="auto">
              <a:xfrm>
                <a:off x="7151100" y="2209800"/>
                <a:ext cx="293350" cy="153888"/>
              </a:xfrm>
              <a:prstGeom prst="rect">
                <a:avLst/>
              </a:prstGeom>
              <a:noFill/>
              <a:ln w="12700">
                <a:noFill/>
                <a:miter lim="800000"/>
                <a:headEnd type="none" w="med" len="med"/>
                <a:tailEnd type="none" w="med" len="med"/>
              </a:ln>
            </p:spPr>
            <p:txBody>
              <a:bodyPr wrap="none" lIns="0" tIns="0" rIns="0" bIns="0" anchor="ctr">
                <a:spAutoFit/>
              </a:bodyPr>
              <a:lstStyle/>
              <a:p>
                <a:r>
                  <a:rPr lang="en-US" sz="1000" dirty="0" smtClean="0">
                    <a:latin typeface="Comic Sans MS" pitchFamily="66" charset="0"/>
                    <a:ea typeface="Comic Sans MS" pitchFamily="66" charset="0"/>
                    <a:cs typeface="Comic Sans MS" pitchFamily="66" charset="0"/>
                    <a:sym typeface="Comic Sans MS" pitchFamily="66" charset="0"/>
                  </a:rPr>
                  <a:t>1430</a:t>
                </a:r>
                <a:endParaRPr lang="en-US" sz="1000" dirty="0">
                  <a:latin typeface="Comic Sans MS" pitchFamily="66" charset="0"/>
                  <a:ea typeface="Comic Sans MS" pitchFamily="66" charset="0"/>
                  <a:cs typeface="Comic Sans MS" pitchFamily="66" charset="0"/>
                  <a:sym typeface="Comic Sans MS" pitchFamily="66" charset="0"/>
                </a:endParaRPr>
              </a:p>
            </p:txBody>
          </p:sp>
        </p:grpSp>
        <p:sp>
          <p:nvSpPr>
            <p:cNvPr id="28" name="Rectangle 39"/>
            <p:cNvSpPr>
              <a:spLocks/>
            </p:cNvSpPr>
            <p:nvPr/>
          </p:nvSpPr>
          <p:spPr bwMode="auto">
            <a:xfrm>
              <a:off x="5572125" y="2495550"/>
              <a:ext cx="235642" cy="153888"/>
            </a:xfrm>
            <a:prstGeom prst="rect">
              <a:avLst/>
            </a:prstGeom>
            <a:noFill/>
            <a:ln w="12700">
              <a:noFill/>
              <a:miter lim="800000"/>
              <a:headEnd type="none" w="med" len="med"/>
              <a:tailEnd type="none" w="med" len="med"/>
            </a:ln>
          </p:spPr>
          <p:txBody>
            <a:bodyPr wrap="none" lIns="0" tIns="0" rIns="0" bIns="0" anchor="ctr">
              <a:spAutoFit/>
            </a:bodyPr>
            <a:lstStyle/>
            <a:p>
              <a:r>
                <a:rPr lang="en-US" sz="1000" dirty="0" smtClean="0">
                  <a:latin typeface="Comic Sans MS" pitchFamily="66" charset="0"/>
                  <a:ea typeface="Comic Sans MS" pitchFamily="66" charset="0"/>
                  <a:cs typeface="Comic Sans MS" pitchFamily="66" charset="0"/>
                  <a:sym typeface="Comic Sans MS" pitchFamily="66" charset="0"/>
                </a:rPr>
                <a:t>473</a:t>
              </a:r>
              <a:endParaRPr lang="en-US" sz="1000" dirty="0">
                <a:latin typeface="Comic Sans MS" pitchFamily="66" charset="0"/>
                <a:ea typeface="Comic Sans MS" pitchFamily="66" charset="0"/>
                <a:cs typeface="Comic Sans MS" pitchFamily="66" charset="0"/>
                <a:sym typeface="Comic Sans MS" pitchFamily="66" charset="0"/>
              </a:endParaRPr>
            </a:p>
          </p:txBody>
        </p:sp>
        <p:sp>
          <p:nvSpPr>
            <p:cNvPr id="29" name="Rectangle 39"/>
            <p:cNvSpPr>
              <a:spLocks/>
            </p:cNvSpPr>
            <p:nvPr/>
          </p:nvSpPr>
          <p:spPr bwMode="auto">
            <a:xfrm>
              <a:off x="5581650" y="2276475"/>
              <a:ext cx="214802" cy="153888"/>
            </a:xfrm>
            <a:prstGeom prst="rect">
              <a:avLst/>
            </a:prstGeom>
            <a:noFill/>
            <a:ln w="12700">
              <a:noFill/>
              <a:miter lim="800000"/>
              <a:headEnd type="none" w="med" len="med"/>
              <a:tailEnd type="none" w="med" len="med"/>
            </a:ln>
          </p:spPr>
          <p:txBody>
            <a:bodyPr wrap="none" lIns="0" tIns="0" rIns="0" bIns="0" anchor="ctr">
              <a:spAutoFit/>
            </a:bodyPr>
            <a:lstStyle/>
            <a:p>
              <a:r>
                <a:rPr lang="en-US" sz="1000" dirty="0" smtClean="0">
                  <a:latin typeface="Comic Sans MS" pitchFamily="66" charset="0"/>
                  <a:ea typeface="Comic Sans MS" pitchFamily="66" charset="0"/>
                  <a:cs typeface="Comic Sans MS" pitchFamily="66" charset="0"/>
                  <a:sym typeface="Comic Sans MS" pitchFamily="66" charset="0"/>
                </a:rPr>
                <a:t>701</a:t>
              </a:r>
              <a:endParaRPr lang="en-US" sz="1000" dirty="0">
                <a:latin typeface="Comic Sans MS" pitchFamily="66" charset="0"/>
                <a:ea typeface="Comic Sans MS" pitchFamily="66" charset="0"/>
                <a:cs typeface="Comic Sans MS" pitchFamily="66" charset="0"/>
                <a:sym typeface="Comic Sans MS" pitchFamily="66" charset="0"/>
              </a:endParaRPr>
            </a:p>
          </p:txBody>
        </p:sp>
        <p:sp>
          <p:nvSpPr>
            <p:cNvPr id="30" name="Rectangle 39"/>
            <p:cNvSpPr>
              <a:spLocks/>
            </p:cNvSpPr>
            <p:nvPr/>
          </p:nvSpPr>
          <p:spPr bwMode="auto">
            <a:xfrm>
              <a:off x="5581650" y="2095500"/>
              <a:ext cx="235642" cy="153888"/>
            </a:xfrm>
            <a:prstGeom prst="rect">
              <a:avLst/>
            </a:prstGeom>
            <a:noFill/>
            <a:ln w="12700">
              <a:noFill/>
              <a:miter lim="800000"/>
              <a:headEnd type="none" w="med" len="med"/>
              <a:tailEnd type="none" w="med" len="med"/>
            </a:ln>
          </p:spPr>
          <p:txBody>
            <a:bodyPr wrap="none" lIns="0" tIns="0" rIns="0" bIns="0" anchor="ctr">
              <a:spAutoFit/>
            </a:bodyPr>
            <a:lstStyle/>
            <a:p>
              <a:r>
                <a:rPr lang="en-US" sz="1000" dirty="0" smtClean="0">
                  <a:latin typeface="Comic Sans MS" pitchFamily="66" charset="0"/>
                  <a:ea typeface="Comic Sans MS" pitchFamily="66" charset="0"/>
                  <a:cs typeface="Comic Sans MS" pitchFamily="66" charset="0"/>
                  <a:sym typeface="Comic Sans MS" pitchFamily="66" charset="0"/>
                </a:rPr>
                <a:t>894</a:t>
              </a:r>
              <a:endParaRPr lang="en-US" sz="1000" dirty="0">
                <a:latin typeface="Comic Sans MS" pitchFamily="66" charset="0"/>
                <a:ea typeface="Comic Sans MS" pitchFamily="66" charset="0"/>
                <a:cs typeface="Comic Sans MS" pitchFamily="66" charset="0"/>
                <a:sym typeface="Comic Sans MS" pitchFamily="66" charset="0"/>
              </a:endParaRPr>
            </a:p>
          </p:txBody>
        </p:sp>
      </p:grpSp>
      <p:cxnSp>
        <p:nvCxnSpPr>
          <p:cNvPr id="88" name="Straight Connector 87"/>
          <p:cNvCxnSpPr/>
          <p:nvPr/>
        </p:nvCxnSpPr>
        <p:spPr>
          <a:xfrm rot="5400000">
            <a:off x="1962150" y="37719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87" name="Rectangle 80"/>
          <p:cNvSpPr>
            <a:spLocks/>
          </p:cNvSpPr>
          <p:nvPr/>
        </p:nvSpPr>
        <p:spPr bwMode="auto">
          <a:xfrm>
            <a:off x="4724400" y="2124822"/>
            <a:ext cx="436017"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dirty="0" smtClean="0">
                <a:latin typeface="Comic Sans MS" pitchFamily="66" charset="0"/>
                <a:ea typeface="Comic Sans MS" pitchFamily="66" charset="0"/>
                <a:cs typeface="Comic Sans MS" pitchFamily="66" charset="0"/>
                <a:sym typeface="Comic Sans MS" pitchFamily="66" charset="0"/>
              </a:rPr>
              <a:t>(1/2</a:t>
            </a:r>
            <a:r>
              <a:rPr lang="en-US" sz="1300" baseline="32000" dirty="0">
                <a:latin typeface="Comic Sans MS" pitchFamily="66" charset="0"/>
                <a:ea typeface="Comic Sans MS" pitchFamily="66" charset="0"/>
                <a:cs typeface="Comic Sans MS" pitchFamily="66" charset="0"/>
                <a:sym typeface="Comic Sans MS" pitchFamily="66" charset="0"/>
              </a:rPr>
              <a:t>+</a:t>
            </a:r>
            <a:r>
              <a:rPr lang="en-US" sz="1300" dirty="0">
                <a:latin typeface="Comic Sans MS" pitchFamily="66" charset="0"/>
                <a:ea typeface="Comic Sans MS" pitchFamily="66" charset="0"/>
                <a:cs typeface="Comic Sans MS" pitchFamily="66" charset="0"/>
                <a:sym typeface="Comic Sans MS" pitchFamily="66" charset="0"/>
              </a:rPr>
              <a:t>)</a:t>
            </a:r>
          </a:p>
        </p:txBody>
      </p:sp>
      <p:sp>
        <p:nvSpPr>
          <p:cNvPr id="91" name="Rectangle 69"/>
          <p:cNvSpPr>
            <a:spLocks/>
          </p:cNvSpPr>
          <p:nvPr/>
        </p:nvSpPr>
        <p:spPr bwMode="auto">
          <a:xfrm>
            <a:off x="4697827" y="3071121"/>
            <a:ext cx="608328" cy="200055"/>
          </a:xfrm>
          <a:prstGeom prst="rect">
            <a:avLst/>
          </a:prstGeom>
          <a:noFill/>
          <a:ln w="12700">
            <a:noFill/>
            <a:miter lim="800000"/>
            <a:headEnd type="none" w="med" len="med"/>
            <a:tailEnd type="none" w="med" len="med"/>
          </a:ln>
        </p:spPr>
        <p:txBody>
          <a:bodyPr wrap="square" lIns="0" tIns="0" rIns="0" bIns="0" anchor="ctr">
            <a:spAutoFit/>
          </a:bodyPr>
          <a:lstStyle/>
          <a:p>
            <a:r>
              <a:rPr lang="en-US" sz="1300" dirty="0">
                <a:latin typeface="Comic Sans MS" pitchFamily="66" charset="0"/>
                <a:ea typeface="Comic Sans MS" pitchFamily="66" charset="0"/>
                <a:cs typeface="Comic Sans MS" pitchFamily="66" charset="0"/>
                <a:sym typeface="Comic Sans MS" pitchFamily="66" charset="0"/>
              </a:rPr>
              <a:t>(5/2</a:t>
            </a:r>
            <a:r>
              <a:rPr lang="en-US" sz="1300" baseline="32000" dirty="0">
                <a:latin typeface="Comic Sans MS" pitchFamily="66" charset="0"/>
                <a:ea typeface="Comic Sans MS" pitchFamily="66" charset="0"/>
                <a:cs typeface="Comic Sans MS" pitchFamily="66" charset="0"/>
                <a:sym typeface="Comic Sans MS" pitchFamily="66" charset="0"/>
              </a:rPr>
              <a:t>+</a:t>
            </a:r>
            <a:r>
              <a:rPr lang="en-US" sz="1300" dirty="0">
                <a:latin typeface="Comic Sans MS" pitchFamily="66" charset="0"/>
                <a:ea typeface="Comic Sans MS" pitchFamily="66" charset="0"/>
                <a:cs typeface="Comic Sans MS" pitchFamily="66" charset="0"/>
                <a:sym typeface="Comic Sans MS" pitchFamily="66" charset="0"/>
              </a:rPr>
              <a:t>)</a:t>
            </a:r>
          </a:p>
        </p:txBody>
      </p:sp>
      <p:sp>
        <p:nvSpPr>
          <p:cNvPr id="93" name="Rectangle 80"/>
          <p:cNvSpPr>
            <a:spLocks/>
          </p:cNvSpPr>
          <p:nvPr/>
        </p:nvSpPr>
        <p:spPr bwMode="auto">
          <a:xfrm>
            <a:off x="7659836" y="2558987"/>
            <a:ext cx="436017"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dirty="0" smtClean="0">
                <a:latin typeface="Comic Sans MS" pitchFamily="66" charset="0"/>
                <a:ea typeface="Comic Sans MS" pitchFamily="66" charset="0"/>
                <a:cs typeface="Comic Sans MS" pitchFamily="66" charset="0"/>
                <a:sym typeface="Comic Sans MS" pitchFamily="66" charset="0"/>
              </a:rPr>
              <a:t>(1/2</a:t>
            </a:r>
            <a:r>
              <a:rPr lang="en-US" sz="1300" baseline="32000" dirty="0">
                <a:latin typeface="Comic Sans MS" pitchFamily="66" charset="0"/>
                <a:ea typeface="Comic Sans MS" pitchFamily="66" charset="0"/>
                <a:cs typeface="Comic Sans MS" pitchFamily="66" charset="0"/>
                <a:sym typeface="Comic Sans MS" pitchFamily="66" charset="0"/>
              </a:rPr>
              <a:t>+</a:t>
            </a:r>
            <a:r>
              <a:rPr lang="en-US" sz="1300" dirty="0">
                <a:latin typeface="Comic Sans MS" pitchFamily="66" charset="0"/>
                <a:ea typeface="Comic Sans MS" pitchFamily="66" charset="0"/>
                <a:cs typeface="Comic Sans MS" pitchFamily="66" charset="0"/>
                <a:sym typeface="Comic Sans MS" pitchFamily="66" charset="0"/>
              </a:rPr>
              <a:t>)</a:t>
            </a:r>
          </a:p>
        </p:txBody>
      </p:sp>
      <p:sp>
        <p:nvSpPr>
          <p:cNvPr id="3" name="TextBox 2"/>
          <p:cNvSpPr txBox="1"/>
          <p:nvPr/>
        </p:nvSpPr>
        <p:spPr>
          <a:xfrm>
            <a:off x="4756306" y="4294355"/>
            <a:ext cx="4235294" cy="1077218"/>
          </a:xfrm>
          <a:prstGeom prst="rect">
            <a:avLst/>
          </a:prstGeom>
          <a:noFill/>
        </p:spPr>
        <p:txBody>
          <a:bodyPr wrap="square" rtlCol="0">
            <a:spAutoFit/>
          </a:bodyPr>
          <a:lstStyle/>
          <a:p>
            <a:pPr marL="285750" indent="-285750">
              <a:spcBef>
                <a:spcPts val="1200"/>
              </a:spcBef>
              <a:buFont typeface="Wingdings" pitchFamily="2" charset="2"/>
              <a:buChar char="Ø"/>
            </a:pPr>
            <a:r>
              <a:rPr lang="en-US" dirty="0" smtClean="0">
                <a:latin typeface="Arial" pitchFamily="34" charset="0"/>
                <a:cs typeface="Arial" pitchFamily="34" charset="0"/>
              </a:rPr>
              <a:t>A 107 </a:t>
            </a:r>
            <a:r>
              <a:rPr lang="en-US" dirty="0" err="1" smtClean="0">
                <a:latin typeface="Arial" pitchFamily="34" charset="0"/>
                <a:cs typeface="Arial" pitchFamily="34" charset="0"/>
              </a:rPr>
              <a:t>keV</a:t>
            </a:r>
            <a:r>
              <a:rPr lang="en-US" dirty="0" smtClean="0">
                <a:latin typeface="Arial" pitchFamily="34" charset="0"/>
                <a:cs typeface="Arial" pitchFamily="34" charset="0"/>
              </a:rPr>
              <a:t> E2 transition </a:t>
            </a:r>
            <a:r>
              <a:rPr lang="en-US" dirty="0" err="1" smtClean="0">
                <a:latin typeface="Arial" pitchFamily="34" charset="0"/>
                <a:cs typeface="Arial" pitchFamily="34" charset="0"/>
              </a:rPr>
              <a:t>halflife</a:t>
            </a:r>
            <a:r>
              <a:rPr lang="en-US" dirty="0" smtClean="0">
                <a:latin typeface="Arial" pitchFamily="34" charset="0"/>
                <a:cs typeface="Arial" pitchFamily="34" charset="0"/>
              </a:rPr>
              <a:t> ~1</a:t>
            </a:r>
            <a:r>
              <a:rPr lang="en-US" dirty="0" smtClean="0">
                <a:latin typeface="Arial" pitchFamily="34" charset="0"/>
                <a:cs typeface="Arial" pitchFamily="34" charset="0"/>
                <a:sym typeface="Symbol"/>
              </a:rPr>
              <a:t>s</a:t>
            </a:r>
          </a:p>
          <a:p>
            <a:pPr marL="285750" indent="-285750">
              <a:spcBef>
                <a:spcPts val="1200"/>
              </a:spcBef>
              <a:buFont typeface="Wingdings" pitchFamily="2" charset="2"/>
              <a:buChar char="Ø"/>
            </a:pPr>
            <a:r>
              <a:rPr lang="en-US" dirty="0" smtClean="0">
                <a:latin typeface="Arial" pitchFamily="34" charset="0"/>
                <a:cs typeface="Arial" pitchFamily="34" charset="0"/>
              </a:rPr>
              <a:t>The observed  </a:t>
            </a:r>
            <a:r>
              <a:rPr lang="en-US" dirty="0" err="1" smtClean="0">
                <a:latin typeface="Arial" pitchFamily="34" charset="0"/>
                <a:cs typeface="Arial" pitchFamily="34" charset="0"/>
              </a:rPr>
              <a:t>halflife</a:t>
            </a:r>
            <a:r>
              <a:rPr lang="en-US" dirty="0" smtClean="0">
                <a:latin typeface="Arial" pitchFamily="34" charset="0"/>
                <a:cs typeface="Arial" pitchFamily="34" charset="0"/>
              </a:rPr>
              <a:t> of the 107 </a:t>
            </a:r>
            <a:r>
              <a:rPr lang="en-US" dirty="0" err="1" smtClean="0">
                <a:latin typeface="Arial" pitchFamily="34" charset="0"/>
                <a:cs typeface="Arial" pitchFamily="34" charset="0"/>
              </a:rPr>
              <a:t>keV</a:t>
            </a:r>
            <a:r>
              <a:rPr lang="en-US" dirty="0" smtClean="0">
                <a:latin typeface="Arial" pitchFamily="34" charset="0"/>
                <a:cs typeface="Arial" pitchFamily="34" charset="0"/>
              </a:rPr>
              <a:t> is &lt; 100 ns </a:t>
            </a:r>
            <a:endParaRPr lang="en-US" dirty="0">
              <a:latin typeface="Arial" pitchFamily="34" charset="0"/>
              <a:cs typeface="Arial" pitchFamily="34" charset="0"/>
            </a:endParaRPr>
          </a:p>
        </p:txBody>
      </p:sp>
      <p:sp>
        <p:nvSpPr>
          <p:cNvPr id="4" name="TextBox 3"/>
          <p:cNvSpPr txBox="1"/>
          <p:nvPr/>
        </p:nvSpPr>
        <p:spPr>
          <a:xfrm>
            <a:off x="5257800" y="6183868"/>
            <a:ext cx="3762633" cy="369332"/>
          </a:xfrm>
          <a:prstGeom prst="rect">
            <a:avLst/>
          </a:prstGeom>
          <a:noFill/>
        </p:spPr>
        <p:txBody>
          <a:bodyPr wrap="none" rtlCol="0">
            <a:spAutoFit/>
          </a:bodyPr>
          <a:lstStyle/>
          <a:p>
            <a:r>
              <a:rPr lang="en-US" dirty="0" smtClean="0"/>
              <a:t>More details in poster by A. </a:t>
            </a:r>
            <a:r>
              <a:rPr lang="en-US" dirty="0" err="1" smtClean="0"/>
              <a:t>Korgul</a:t>
            </a:r>
            <a:endParaRPr lang="en-US" dirty="0"/>
          </a:p>
        </p:txBody>
      </p:sp>
    </p:spTree>
    <p:extLst>
      <p:ext uri="{BB962C8B-B14F-4D97-AF65-F5344CB8AC3E}">
        <p14:creationId xmlns:p14="http://schemas.microsoft.com/office/powerpoint/2010/main" val="7298293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3"/>
                                        </p:tgtEl>
                                      </p:cBhvr>
                                    </p:animEffect>
                                    <p:set>
                                      <p:cBhvr>
                                        <p:cTn id="12" dur="1" fill="hold">
                                          <p:stCondLst>
                                            <p:cond delay="499"/>
                                          </p:stCondLst>
                                        </p:cTn>
                                        <p:tgtEl>
                                          <p:spTgt spid="9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3"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8229600" cy="1143000"/>
          </a:xfrm>
          <a:ln/>
        </p:spPr>
        <p:txBody>
          <a:bodyPr tIns="32143" anchor="t">
            <a:normAutofit/>
          </a:bodyPr>
          <a:lstStyle/>
          <a:p>
            <a:r>
              <a:rPr lang="en-US" dirty="0" smtClean="0"/>
              <a:t>Decay </a:t>
            </a:r>
            <a:r>
              <a:rPr lang="en-US" dirty="0"/>
              <a:t>spectroscopy of </a:t>
            </a:r>
            <a:r>
              <a:rPr lang="en-US" baseline="32000" dirty="0"/>
              <a:t>82</a:t>
            </a:r>
            <a:r>
              <a:rPr lang="en-US" dirty="0"/>
              <a:t>Zn</a:t>
            </a:r>
          </a:p>
        </p:txBody>
      </p:sp>
      <p:grpSp>
        <p:nvGrpSpPr>
          <p:cNvPr id="69" name="Group 68"/>
          <p:cNvGrpSpPr/>
          <p:nvPr/>
        </p:nvGrpSpPr>
        <p:grpSpPr>
          <a:xfrm>
            <a:off x="4876800" y="1084035"/>
            <a:ext cx="4139822" cy="1887765"/>
            <a:chOff x="204267" y="574163"/>
            <a:chExt cx="4139822" cy="1887766"/>
          </a:xfrm>
          <a:solidFill>
            <a:schemeClr val="bg1"/>
          </a:solidFill>
        </p:grpSpPr>
        <p:sp>
          <p:nvSpPr>
            <p:cNvPr id="40" name="Rectangle 31"/>
            <p:cNvSpPr>
              <a:spLocks/>
            </p:cNvSpPr>
            <p:nvPr/>
          </p:nvSpPr>
          <p:spPr bwMode="auto">
            <a:xfrm>
              <a:off x="3988222" y="2083281"/>
              <a:ext cx="355867" cy="200055"/>
            </a:xfrm>
            <a:prstGeom prst="rect">
              <a:avLst/>
            </a:prstGeom>
            <a:grpFill/>
            <a:ln w="12700">
              <a:noFill/>
              <a:miter lim="800000"/>
              <a:headEnd type="none" w="med" len="med"/>
              <a:tailEnd type="none" w="med" len="med"/>
            </a:ln>
          </p:spPr>
          <p:txBody>
            <a:bodyPr wrap="none" lIns="0" tIns="0" rIns="0" bIns="0" anchor="ctr">
              <a:spAutoFit/>
            </a:bodyPr>
            <a:lstStyle/>
            <a:p>
              <a:r>
                <a:rPr lang="en-US" sz="1300" dirty="0">
                  <a:latin typeface="Comic Sans MS" pitchFamily="66" charset="0"/>
                  <a:ea typeface="Comic Sans MS" pitchFamily="66" charset="0"/>
                  <a:cs typeface="Comic Sans MS" pitchFamily="66" charset="0"/>
                  <a:sym typeface="Comic Sans MS" pitchFamily="66" charset="0"/>
                </a:rPr>
                <a:t>5/2-</a:t>
              </a:r>
            </a:p>
          </p:txBody>
        </p:sp>
        <p:sp>
          <p:nvSpPr>
            <p:cNvPr id="41" name="Rectangle 32"/>
            <p:cNvSpPr>
              <a:spLocks/>
            </p:cNvSpPr>
            <p:nvPr/>
          </p:nvSpPr>
          <p:spPr bwMode="auto">
            <a:xfrm>
              <a:off x="3999385" y="1752882"/>
              <a:ext cx="333425" cy="200055"/>
            </a:xfrm>
            <a:prstGeom prst="rect">
              <a:avLst/>
            </a:prstGeom>
            <a:grpFill/>
            <a:ln w="12700">
              <a:noFill/>
              <a:miter lim="800000"/>
              <a:headEnd type="none" w="med" len="med"/>
              <a:tailEnd type="none" w="med" len="med"/>
            </a:ln>
          </p:spPr>
          <p:txBody>
            <a:bodyPr wrap="none" lIns="0" tIns="0" rIns="0" bIns="0" anchor="ctr">
              <a:spAutoFit/>
            </a:bodyPr>
            <a:lstStyle/>
            <a:p>
              <a:r>
                <a:rPr lang="en-US" sz="1300" dirty="0">
                  <a:latin typeface="Comic Sans MS" pitchFamily="66" charset="0"/>
                  <a:ea typeface="Comic Sans MS" pitchFamily="66" charset="0"/>
                  <a:cs typeface="Comic Sans MS" pitchFamily="66" charset="0"/>
                  <a:sym typeface="Comic Sans MS" pitchFamily="66" charset="0"/>
                </a:rPr>
                <a:t>3/2</a:t>
              </a:r>
              <a:r>
                <a:rPr lang="en-US" sz="1300" baseline="32000" dirty="0">
                  <a:latin typeface="Comic Sans MS" pitchFamily="66" charset="0"/>
                  <a:ea typeface="Comic Sans MS" pitchFamily="66" charset="0"/>
                  <a:cs typeface="Comic Sans MS" pitchFamily="66" charset="0"/>
                  <a:sym typeface="Comic Sans MS" pitchFamily="66" charset="0"/>
                </a:rPr>
                <a:t>-</a:t>
              </a:r>
            </a:p>
          </p:txBody>
        </p:sp>
        <p:sp>
          <p:nvSpPr>
            <p:cNvPr id="42" name="Line 33"/>
            <p:cNvSpPr>
              <a:spLocks noChangeShapeType="1"/>
            </p:cNvSpPr>
            <p:nvPr/>
          </p:nvSpPr>
          <p:spPr bwMode="auto">
            <a:xfrm>
              <a:off x="3062883" y="2178844"/>
              <a:ext cx="892969" cy="0"/>
            </a:xfrm>
            <a:prstGeom prst="line">
              <a:avLst/>
            </a:prstGeom>
            <a:grpFill/>
            <a:ln w="38100">
              <a:solidFill>
                <a:srgbClr val="0000FF"/>
              </a:solidFill>
              <a:prstDash val="solid"/>
              <a:round/>
              <a:headEnd type="none" w="med" len="med"/>
              <a:tailEnd type="none" w="med" len="med"/>
            </a:ln>
          </p:spPr>
          <p:txBody>
            <a:bodyPr lIns="64291" tIns="32146" rIns="64291" bIns="32146"/>
            <a:lstStyle/>
            <a:p>
              <a:endParaRPr lang="en-US"/>
            </a:p>
          </p:txBody>
        </p:sp>
        <p:sp>
          <p:nvSpPr>
            <p:cNvPr id="43" name="Rectangle 34"/>
            <p:cNvSpPr>
              <a:spLocks/>
            </p:cNvSpPr>
            <p:nvPr/>
          </p:nvSpPr>
          <p:spPr bwMode="auto">
            <a:xfrm>
              <a:off x="3312914" y="2244015"/>
              <a:ext cx="315792" cy="200055"/>
            </a:xfrm>
            <a:prstGeom prst="rect">
              <a:avLst/>
            </a:prstGeom>
            <a:grpFill/>
            <a:ln w="12700">
              <a:noFill/>
              <a:miter lim="800000"/>
              <a:headEnd type="none" w="med" len="med"/>
              <a:tailEnd type="none" w="med" len="med"/>
            </a:ln>
          </p:spPr>
          <p:txBody>
            <a:bodyPr wrap="none" lIns="0" tIns="0" rIns="0" bIns="0" anchor="ctr">
              <a:spAutoFit/>
            </a:bodyPr>
            <a:lstStyle/>
            <a:p>
              <a:r>
                <a:rPr lang="en-US" sz="1300" baseline="32000" dirty="0">
                  <a:latin typeface="Comic Sans MS" pitchFamily="66" charset="0"/>
                  <a:ea typeface="Comic Sans MS" pitchFamily="66" charset="0"/>
                  <a:cs typeface="Comic Sans MS" pitchFamily="66" charset="0"/>
                  <a:sym typeface="Comic Sans MS" pitchFamily="66" charset="0"/>
                </a:rPr>
                <a:t>81</a:t>
              </a:r>
              <a:r>
                <a:rPr lang="en-US" sz="1300" dirty="0">
                  <a:latin typeface="Comic Sans MS" pitchFamily="66" charset="0"/>
                  <a:ea typeface="Comic Sans MS" pitchFamily="66" charset="0"/>
                  <a:cs typeface="Comic Sans MS" pitchFamily="66" charset="0"/>
                  <a:sym typeface="Comic Sans MS" pitchFamily="66" charset="0"/>
                </a:rPr>
                <a:t>Ga</a:t>
              </a:r>
            </a:p>
          </p:txBody>
        </p:sp>
        <p:sp>
          <p:nvSpPr>
            <p:cNvPr id="44" name="Line 35"/>
            <p:cNvSpPr>
              <a:spLocks noChangeShapeType="1"/>
            </p:cNvSpPr>
            <p:nvPr/>
          </p:nvSpPr>
          <p:spPr bwMode="auto">
            <a:xfrm>
              <a:off x="3062883" y="1848445"/>
              <a:ext cx="892969" cy="0"/>
            </a:xfrm>
            <a:prstGeom prst="line">
              <a:avLst/>
            </a:prstGeom>
            <a:grpFill/>
            <a:ln w="38100">
              <a:solidFill>
                <a:srgbClr val="0000FF"/>
              </a:solidFill>
              <a:prstDash val="solid"/>
              <a:round/>
              <a:headEnd type="none" w="med" len="med"/>
              <a:tailEnd type="none" w="med" len="med"/>
            </a:ln>
          </p:spPr>
          <p:txBody>
            <a:bodyPr lIns="64291" tIns="32146" rIns="64291" bIns="32146"/>
            <a:lstStyle/>
            <a:p>
              <a:endParaRPr lang="en-US"/>
            </a:p>
          </p:txBody>
        </p:sp>
        <p:sp>
          <p:nvSpPr>
            <p:cNvPr id="45" name="Rectangle 36"/>
            <p:cNvSpPr>
              <a:spLocks/>
            </p:cNvSpPr>
            <p:nvPr/>
          </p:nvSpPr>
          <p:spPr bwMode="auto">
            <a:xfrm>
              <a:off x="3685080" y="1895757"/>
              <a:ext cx="277320" cy="200055"/>
            </a:xfrm>
            <a:prstGeom prst="rect">
              <a:avLst/>
            </a:prstGeom>
            <a:grpFill/>
            <a:ln w="12700">
              <a:noFill/>
              <a:miter lim="800000"/>
              <a:headEnd type="none" w="med" len="med"/>
              <a:tailEnd type="none" w="med" len="med"/>
            </a:ln>
          </p:spPr>
          <p:txBody>
            <a:bodyPr wrap="none" lIns="0" tIns="0" rIns="0" bIns="0" anchor="ctr">
              <a:spAutoFit/>
            </a:bodyPr>
            <a:lstStyle/>
            <a:p>
              <a:r>
                <a:rPr lang="en-US" sz="1300" dirty="0">
                  <a:solidFill>
                    <a:srgbClr val="0000FF"/>
                  </a:solidFill>
                  <a:latin typeface="Comic Sans MS" pitchFamily="66" charset="0"/>
                  <a:ea typeface="Comic Sans MS" pitchFamily="66" charset="0"/>
                  <a:cs typeface="Comic Sans MS" pitchFamily="66" charset="0"/>
                  <a:sym typeface="Comic Sans MS" pitchFamily="66" charset="0"/>
                </a:rPr>
                <a:t>351</a:t>
              </a:r>
            </a:p>
          </p:txBody>
        </p:sp>
        <p:sp>
          <p:nvSpPr>
            <p:cNvPr id="46" name="Rectangle 37"/>
            <p:cNvSpPr>
              <a:spLocks/>
            </p:cNvSpPr>
            <p:nvPr/>
          </p:nvSpPr>
          <p:spPr bwMode="auto">
            <a:xfrm>
              <a:off x="2908845" y="2106365"/>
              <a:ext cx="78548" cy="153888"/>
            </a:xfrm>
            <a:prstGeom prst="rect">
              <a:avLst/>
            </a:prstGeom>
            <a:grpFill/>
            <a:ln w="12700">
              <a:noFill/>
              <a:miter lim="800000"/>
              <a:headEnd type="none" w="med" len="med"/>
              <a:tailEnd type="none" w="med" len="med"/>
            </a:ln>
          </p:spPr>
          <p:txBody>
            <a:bodyPr wrap="none" lIns="0" tIns="0" rIns="0" bIns="0" anchor="ctr">
              <a:spAutoFit/>
            </a:bodyPr>
            <a:lstStyle/>
            <a:p>
              <a:r>
                <a:rPr lang="en-US" sz="1000" dirty="0">
                  <a:latin typeface="Comic Sans MS" pitchFamily="66" charset="0"/>
                  <a:ea typeface="Comic Sans MS" pitchFamily="66" charset="0"/>
                  <a:cs typeface="Comic Sans MS" pitchFamily="66" charset="0"/>
                  <a:sym typeface="Comic Sans MS" pitchFamily="66" charset="0"/>
                </a:rPr>
                <a:t>0</a:t>
              </a:r>
            </a:p>
          </p:txBody>
        </p:sp>
        <p:sp>
          <p:nvSpPr>
            <p:cNvPr id="47" name="Rectangle 38"/>
            <p:cNvSpPr>
              <a:spLocks/>
            </p:cNvSpPr>
            <p:nvPr/>
          </p:nvSpPr>
          <p:spPr bwMode="auto">
            <a:xfrm>
              <a:off x="2771552" y="1775966"/>
              <a:ext cx="214802" cy="153888"/>
            </a:xfrm>
            <a:prstGeom prst="rect">
              <a:avLst/>
            </a:prstGeom>
            <a:grpFill/>
            <a:ln w="12700">
              <a:noFill/>
              <a:miter lim="800000"/>
              <a:headEnd type="none" w="med" len="med"/>
              <a:tailEnd type="none" w="med" len="med"/>
            </a:ln>
          </p:spPr>
          <p:txBody>
            <a:bodyPr wrap="none" lIns="0" tIns="0" rIns="0" bIns="0" anchor="ctr">
              <a:spAutoFit/>
            </a:bodyPr>
            <a:lstStyle/>
            <a:p>
              <a:r>
                <a:rPr lang="en-US" sz="1000" dirty="0">
                  <a:latin typeface="Comic Sans MS" pitchFamily="66" charset="0"/>
                  <a:ea typeface="Comic Sans MS" pitchFamily="66" charset="0"/>
                  <a:cs typeface="Comic Sans MS" pitchFamily="66" charset="0"/>
                  <a:sym typeface="Comic Sans MS" pitchFamily="66" charset="0"/>
                </a:rPr>
                <a:t>351</a:t>
              </a:r>
            </a:p>
          </p:txBody>
        </p:sp>
        <p:sp>
          <p:nvSpPr>
            <p:cNvPr id="48" name="Line 39"/>
            <p:cNvSpPr>
              <a:spLocks noChangeShapeType="1"/>
            </p:cNvSpPr>
            <p:nvPr/>
          </p:nvSpPr>
          <p:spPr bwMode="auto">
            <a:xfrm rot="10800000" flipH="1">
              <a:off x="3595783" y="1848446"/>
              <a:ext cx="0" cy="330398"/>
            </a:xfrm>
            <a:prstGeom prst="line">
              <a:avLst/>
            </a:prstGeom>
            <a:grpFill/>
            <a:ln w="38100">
              <a:solidFill>
                <a:srgbClr val="0000FF"/>
              </a:solidFill>
              <a:prstDash val="solid"/>
              <a:round/>
              <a:headEnd type="stealth" w="med" len="med"/>
              <a:tailEnd type="none" w="med" len="med"/>
            </a:ln>
          </p:spPr>
          <p:txBody>
            <a:bodyPr lIns="64291" tIns="32146" rIns="64291" bIns="32146"/>
            <a:lstStyle/>
            <a:p>
              <a:endParaRPr lang="en-US"/>
            </a:p>
          </p:txBody>
        </p:sp>
        <p:sp>
          <p:nvSpPr>
            <p:cNvPr id="49" name="Line 40"/>
            <p:cNvSpPr>
              <a:spLocks noChangeShapeType="1"/>
            </p:cNvSpPr>
            <p:nvPr/>
          </p:nvSpPr>
          <p:spPr bwMode="auto">
            <a:xfrm>
              <a:off x="279053" y="853902"/>
              <a:ext cx="801439" cy="0"/>
            </a:xfrm>
            <a:prstGeom prst="line">
              <a:avLst/>
            </a:prstGeom>
            <a:grpFill/>
            <a:ln w="38100">
              <a:solidFill>
                <a:schemeClr val="tx1"/>
              </a:solidFill>
              <a:prstDash val="solid"/>
              <a:round/>
              <a:headEnd type="none" w="med" len="med"/>
              <a:tailEnd type="none" w="med" len="med"/>
            </a:ln>
          </p:spPr>
          <p:txBody>
            <a:bodyPr lIns="64291" tIns="32146" rIns="64291" bIns="32146"/>
            <a:lstStyle/>
            <a:p>
              <a:endParaRPr lang="en-US"/>
            </a:p>
          </p:txBody>
        </p:sp>
        <p:sp>
          <p:nvSpPr>
            <p:cNvPr id="50" name="Rectangle 41"/>
            <p:cNvSpPr>
              <a:spLocks/>
            </p:cNvSpPr>
            <p:nvPr/>
          </p:nvSpPr>
          <p:spPr bwMode="auto">
            <a:xfrm>
              <a:off x="444252" y="931352"/>
              <a:ext cx="336631" cy="200055"/>
            </a:xfrm>
            <a:prstGeom prst="rect">
              <a:avLst/>
            </a:prstGeom>
            <a:grpFill/>
            <a:ln w="12700">
              <a:noFill/>
              <a:miter lim="800000"/>
              <a:headEnd type="none" w="med" len="med"/>
              <a:tailEnd type="none" w="med" len="med"/>
            </a:ln>
          </p:spPr>
          <p:txBody>
            <a:bodyPr wrap="none" lIns="0" tIns="0" rIns="0" bIns="0" anchor="ctr">
              <a:spAutoFit/>
            </a:bodyPr>
            <a:lstStyle/>
            <a:p>
              <a:r>
                <a:rPr lang="en-US" sz="1300" baseline="32000" dirty="0">
                  <a:latin typeface="Comic Sans MS" pitchFamily="66" charset="0"/>
                  <a:ea typeface="Comic Sans MS" pitchFamily="66" charset="0"/>
                  <a:cs typeface="Comic Sans MS" pitchFamily="66" charset="0"/>
                  <a:sym typeface="Comic Sans MS" pitchFamily="66" charset="0"/>
                </a:rPr>
                <a:t>82</a:t>
              </a:r>
              <a:r>
                <a:rPr lang="en-US" sz="1300" dirty="0">
                  <a:latin typeface="Comic Sans MS" pitchFamily="66" charset="0"/>
                  <a:ea typeface="Comic Sans MS" pitchFamily="66" charset="0"/>
                  <a:cs typeface="Comic Sans MS" pitchFamily="66" charset="0"/>
                  <a:sym typeface="Comic Sans MS" pitchFamily="66" charset="0"/>
                </a:rPr>
                <a:t>Zn</a:t>
              </a:r>
            </a:p>
          </p:txBody>
        </p:sp>
        <p:sp>
          <p:nvSpPr>
            <p:cNvPr id="51" name="Line 42"/>
            <p:cNvSpPr>
              <a:spLocks noChangeShapeType="1"/>
            </p:cNvSpPr>
            <p:nvPr/>
          </p:nvSpPr>
          <p:spPr bwMode="auto">
            <a:xfrm rot="10800000">
              <a:off x="884039" y="921990"/>
              <a:ext cx="383977" cy="223242"/>
            </a:xfrm>
            <a:prstGeom prst="line">
              <a:avLst/>
            </a:prstGeom>
            <a:grpFill/>
            <a:ln w="38100">
              <a:solidFill>
                <a:schemeClr val="tx1"/>
              </a:solidFill>
              <a:prstDash val="solid"/>
              <a:round/>
              <a:headEnd type="stealth" w="med" len="med"/>
              <a:tailEnd type="none" w="med" len="med"/>
            </a:ln>
          </p:spPr>
          <p:txBody>
            <a:bodyPr lIns="64291" tIns="32146" rIns="64291" bIns="32146"/>
            <a:lstStyle/>
            <a:p>
              <a:endParaRPr lang="en-US"/>
            </a:p>
          </p:txBody>
        </p:sp>
        <p:sp>
          <p:nvSpPr>
            <p:cNvPr id="52" name="Rectangle 43"/>
            <p:cNvSpPr>
              <a:spLocks/>
            </p:cNvSpPr>
            <p:nvPr/>
          </p:nvSpPr>
          <p:spPr bwMode="auto">
            <a:xfrm>
              <a:off x="204267" y="574163"/>
              <a:ext cx="888064" cy="200055"/>
            </a:xfrm>
            <a:prstGeom prst="rect">
              <a:avLst/>
            </a:prstGeom>
            <a:grpFill/>
            <a:ln w="12700">
              <a:noFill/>
              <a:miter lim="800000"/>
              <a:headEnd type="none" w="med" len="med"/>
              <a:tailEnd type="none" w="med" len="med"/>
            </a:ln>
          </p:spPr>
          <p:txBody>
            <a:bodyPr wrap="none" lIns="0" tIns="0" rIns="0" bIns="0" anchor="ctr">
              <a:spAutoFit/>
            </a:bodyPr>
            <a:lstStyle/>
            <a:p>
              <a:r>
                <a:rPr lang="en-US" sz="1300" dirty="0">
                  <a:latin typeface="Comic Sans MS" pitchFamily="66" charset="0"/>
                  <a:ea typeface="Comic Sans MS" pitchFamily="66" charset="0"/>
                  <a:cs typeface="Comic Sans MS" pitchFamily="66" charset="0"/>
                  <a:sym typeface="Comic Sans MS" pitchFamily="66" charset="0"/>
                </a:rPr>
                <a:t>237(30) ms</a:t>
              </a:r>
            </a:p>
          </p:txBody>
        </p:sp>
        <p:sp>
          <p:nvSpPr>
            <p:cNvPr id="53" name="Rectangle 44"/>
            <p:cNvSpPr>
              <a:spLocks/>
            </p:cNvSpPr>
            <p:nvPr/>
          </p:nvSpPr>
          <p:spPr bwMode="auto">
            <a:xfrm>
              <a:off x="2414067" y="878963"/>
              <a:ext cx="86562" cy="200055"/>
            </a:xfrm>
            <a:prstGeom prst="rect">
              <a:avLst/>
            </a:prstGeom>
            <a:grpFill/>
            <a:ln w="12700">
              <a:noFill/>
              <a:miter lim="800000"/>
              <a:headEnd type="none" w="med" len="med"/>
              <a:tailEnd type="none" w="med" len="med"/>
            </a:ln>
          </p:spPr>
          <p:txBody>
            <a:bodyPr wrap="none" lIns="0" tIns="0" rIns="0" bIns="0" anchor="ctr">
              <a:spAutoFit/>
            </a:bodyPr>
            <a:lstStyle/>
            <a:p>
              <a:r>
                <a:rPr lang="en-US" sz="1300" dirty="0">
                  <a:latin typeface="Comic Sans MS" pitchFamily="66" charset="0"/>
                  <a:ea typeface="Comic Sans MS" pitchFamily="66" charset="0"/>
                  <a:cs typeface="Comic Sans MS" pitchFamily="66" charset="0"/>
                  <a:sym typeface="Comic Sans MS" pitchFamily="66" charset="0"/>
                </a:rPr>
                <a:t>n</a:t>
              </a:r>
            </a:p>
          </p:txBody>
        </p:sp>
        <p:sp>
          <p:nvSpPr>
            <p:cNvPr id="54" name="Line 45"/>
            <p:cNvSpPr>
              <a:spLocks noChangeShapeType="1"/>
            </p:cNvSpPr>
            <p:nvPr/>
          </p:nvSpPr>
          <p:spPr bwMode="auto">
            <a:xfrm>
              <a:off x="1294805" y="1148581"/>
              <a:ext cx="892969" cy="0"/>
            </a:xfrm>
            <a:prstGeom prst="line">
              <a:avLst/>
            </a:prstGeom>
            <a:grpFill/>
            <a:ln w="38100">
              <a:solidFill>
                <a:schemeClr val="tx1"/>
              </a:solidFill>
              <a:prstDash val="solid"/>
              <a:round/>
              <a:headEnd type="none" w="med" len="med"/>
              <a:tailEnd type="none" w="med" len="med"/>
            </a:ln>
          </p:spPr>
          <p:txBody>
            <a:bodyPr lIns="64291" tIns="32146" rIns="64291" bIns="32146"/>
            <a:lstStyle/>
            <a:p>
              <a:endParaRPr lang="en-US"/>
            </a:p>
          </p:txBody>
        </p:sp>
        <p:sp>
          <p:nvSpPr>
            <p:cNvPr id="55" name="Line 46"/>
            <p:cNvSpPr>
              <a:spLocks noChangeShapeType="1"/>
            </p:cNvSpPr>
            <p:nvPr/>
          </p:nvSpPr>
          <p:spPr bwMode="auto">
            <a:xfrm>
              <a:off x="1294805" y="1095003"/>
              <a:ext cx="892969" cy="0"/>
            </a:xfrm>
            <a:prstGeom prst="line">
              <a:avLst/>
            </a:prstGeom>
            <a:grpFill/>
            <a:ln w="38100">
              <a:solidFill>
                <a:schemeClr val="tx1"/>
              </a:solidFill>
              <a:prstDash val="solid"/>
              <a:round/>
              <a:headEnd type="none" w="med" len="med"/>
              <a:tailEnd type="none" w="med" len="med"/>
            </a:ln>
          </p:spPr>
          <p:txBody>
            <a:bodyPr lIns="64291" tIns="32146" rIns="64291" bIns="32146"/>
            <a:lstStyle/>
            <a:p>
              <a:endParaRPr lang="en-US"/>
            </a:p>
          </p:txBody>
        </p:sp>
        <p:sp>
          <p:nvSpPr>
            <p:cNvPr id="56" name="Line 47"/>
            <p:cNvSpPr>
              <a:spLocks noChangeShapeType="1"/>
            </p:cNvSpPr>
            <p:nvPr/>
          </p:nvSpPr>
          <p:spPr bwMode="auto">
            <a:xfrm>
              <a:off x="1294805" y="1032495"/>
              <a:ext cx="892969" cy="0"/>
            </a:xfrm>
            <a:prstGeom prst="line">
              <a:avLst/>
            </a:prstGeom>
            <a:grpFill/>
            <a:ln w="38100">
              <a:solidFill>
                <a:schemeClr val="tx1"/>
              </a:solidFill>
              <a:prstDash val="solid"/>
              <a:round/>
              <a:headEnd type="none" w="med" len="med"/>
              <a:tailEnd type="none" w="med" len="med"/>
            </a:ln>
          </p:spPr>
          <p:txBody>
            <a:bodyPr lIns="64291" tIns="32146" rIns="64291" bIns="32146"/>
            <a:lstStyle/>
            <a:p>
              <a:endParaRPr lang="en-US"/>
            </a:p>
          </p:txBody>
        </p:sp>
        <p:sp>
          <p:nvSpPr>
            <p:cNvPr id="57" name="Line 48"/>
            <p:cNvSpPr>
              <a:spLocks noChangeShapeType="1"/>
            </p:cNvSpPr>
            <p:nvPr/>
          </p:nvSpPr>
          <p:spPr bwMode="auto">
            <a:xfrm>
              <a:off x="1294805" y="1220019"/>
              <a:ext cx="892969" cy="0"/>
            </a:xfrm>
            <a:prstGeom prst="line">
              <a:avLst/>
            </a:prstGeom>
            <a:grpFill/>
            <a:ln w="38100">
              <a:solidFill>
                <a:schemeClr val="tx1"/>
              </a:solidFill>
              <a:prstDash val="solid"/>
              <a:round/>
              <a:headEnd type="none" w="med" len="med"/>
              <a:tailEnd type="none" w="med" len="med"/>
            </a:ln>
          </p:spPr>
          <p:txBody>
            <a:bodyPr lIns="64291" tIns="32146" rIns="64291" bIns="32146"/>
            <a:lstStyle/>
            <a:p>
              <a:endParaRPr lang="en-US"/>
            </a:p>
          </p:txBody>
        </p:sp>
        <p:sp>
          <p:nvSpPr>
            <p:cNvPr id="58" name="Rectangle 49"/>
            <p:cNvSpPr>
              <a:spLocks/>
            </p:cNvSpPr>
            <p:nvPr/>
          </p:nvSpPr>
          <p:spPr bwMode="auto">
            <a:xfrm>
              <a:off x="2217912" y="907370"/>
              <a:ext cx="119233" cy="390893"/>
            </a:xfrm>
            <a:prstGeom prst="rect">
              <a:avLst/>
            </a:prstGeom>
            <a:grpFill/>
            <a:ln w="12700">
              <a:noFill/>
              <a:miter lim="800000"/>
              <a:headEnd type="none" w="med" len="med"/>
              <a:tailEnd type="none" w="med" len="med"/>
            </a:ln>
          </p:spPr>
          <p:txBody>
            <a:bodyPr wrap="none" lIns="0" tIns="0" rIns="0" bIns="0" anchor="ctr">
              <a:spAutoFit/>
            </a:bodyPr>
            <a:lstStyle/>
            <a:p>
              <a:r>
                <a:rPr lang="en-US" sz="2500" dirty="0">
                  <a:latin typeface="Comic Sans MS" pitchFamily="66" charset="0"/>
                  <a:ea typeface="Comic Sans MS" pitchFamily="66" charset="0"/>
                  <a:cs typeface="Comic Sans MS" pitchFamily="66" charset="0"/>
                  <a:sym typeface="Comic Sans MS" pitchFamily="66" charset="0"/>
                </a:rPr>
                <a:t>}</a:t>
              </a:r>
            </a:p>
          </p:txBody>
        </p:sp>
        <p:sp>
          <p:nvSpPr>
            <p:cNvPr id="59" name="Line 50"/>
            <p:cNvSpPr>
              <a:spLocks noChangeShapeType="1"/>
            </p:cNvSpPr>
            <p:nvPr/>
          </p:nvSpPr>
          <p:spPr bwMode="auto">
            <a:xfrm rot="10800000">
              <a:off x="2286000" y="1090329"/>
              <a:ext cx="356667" cy="169634"/>
            </a:xfrm>
            <a:prstGeom prst="line">
              <a:avLst/>
            </a:prstGeom>
            <a:grpFill/>
            <a:ln w="38100">
              <a:solidFill>
                <a:schemeClr val="tx1"/>
              </a:solidFill>
              <a:prstDash val="solid"/>
              <a:round/>
              <a:headEnd type="stealth" w="med" len="med"/>
              <a:tailEnd type="none" w="med" len="med"/>
            </a:ln>
          </p:spPr>
          <p:txBody>
            <a:bodyPr lIns="64291" tIns="32146" rIns="64291" bIns="32146"/>
            <a:lstStyle/>
            <a:p>
              <a:endParaRPr lang="en-US"/>
            </a:p>
          </p:txBody>
        </p:sp>
        <p:sp>
          <p:nvSpPr>
            <p:cNvPr id="60" name="Line 51"/>
            <p:cNvSpPr>
              <a:spLocks noChangeShapeType="1"/>
            </p:cNvSpPr>
            <p:nvPr/>
          </p:nvSpPr>
          <p:spPr bwMode="auto">
            <a:xfrm rot="10800000">
              <a:off x="867296" y="919758"/>
              <a:ext cx="266774" cy="625078"/>
            </a:xfrm>
            <a:prstGeom prst="line">
              <a:avLst/>
            </a:prstGeom>
            <a:grpFill/>
            <a:ln w="38100">
              <a:solidFill>
                <a:schemeClr val="tx1"/>
              </a:solidFill>
              <a:prstDash val="solid"/>
              <a:round/>
              <a:headEnd type="stealth" w="med" len="med"/>
              <a:tailEnd type="none" w="med" len="med"/>
            </a:ln>
          </p:spPr>
          <p:txBody>
            <a:bodyPr lIns="64291" tIns="32146" rIns="64291" bIns="32146"/>
            <a:lstStyle/>
            <a:p>
              <a:endParaRPr lang="en-US"/>
            </a:p>
          </p:txBody>
        </p:sp>
        <p:sp>
          <p:nvSpPr>
            <p:cNvPr id="61" name="Rectangle 52"/>
            <p:cNvSpPr>
              <a:spLocks/>
            </p:cNvSpPr>
            <p:nvPr/>
          </p:nvSpPr>
          <p:spPr bwMode="auto">
            <a:xfrm>
              <a:off x="1130723" y="761687"/>
              <a:ext cx="158698" cy="200055"/>
            </a:xfrm>
            <a:prstGeom prst="rect">
              <a:avLst/>
            </a:prstGeom>
            <a:grpFill/>
            <a:ln w="12700">
              <a:noFill/>
              <a:miter lim="800000"/>
              <a:headEnd type="none" w="med" len="med"/>
              <a:tailEnd type="none" w="med" len="med"/>
            </a:ln>
          </p:spPr>
          <p:txBody>
            <a:bodyPr wrap="none" lIns="0" tIns="0" rIns="0" bIns="0" anchor="ctr">
              <a:spAutoFit/>
            </a:bodyPr>
            <a:lstStyle/>
            <a:p>
              <a:r>
                <a:rPr lang="en-US" sz="1300" dirty="0">
                  <a:latin typeface="Comic Sans MS" pitchFamily="66" charset="0"/>
                  <a:ea typeface="Comic Sans MS" pitchFamily="66" charset="0"/>
                  <a:cs typeface="Comic Sans MS" pitchFamily="66" charset="0"/>
                  <a:sym typeface="Comic Sans MS" pitchFamily="66" charset="0"/>
                </a:rPr>
                <a:t>0</a:t>
              </a:r>
              <a:r>
                <a:rPr lang="en-US" sz="1300" baseline="32000" dirty="0">
                  <a:latin typeface="Comic Sans MS" pitchFamily="66" charset="0"/>
                  <a:ea typeface="Comic Sans MS" pitchFamily="66" charset="0"/>
                  <a:cs typeface="Comic Sans MS" pitchFamily="66" charset="0"/>
                  <a:sym typeface="Comic Sans MS" pitchFamily="66" charset="0"/>
                </a:rPr>
                <a:t>+</a:t>
              </a:r>
            </a:p>
          </p:txBody>
        </p:sp>
        <p:sp>
          <p:nvSpPr>
            <p:cNvPr id="63" name="Line 55"/>
            <p:cNvSpPr>
              <a:spLocks noChangeShapeType="1"/>
            </p:cNvSpPr>
            <p:nvPr/>
          </p:nvSpPr>
          <p:spPr bwMode="auto">
            <a:xfrm>
              <a:off x="1294805" y="2196703"/>
              <a:ext cx="892969" cy="0"/>
            </a:xfrm>
            <a:prstGeom prst="line">
              <a:avLst/>
            </a:prstGeom>
            <a:grpFill/>
            <a:ln w="38100">
              <a:solidFill>
                <a:srgbClr val="0000FF"/>
              </a:solidFill>
              <a:prstDash val="solid"/>
              <a:round/>
              <a:headEnd type="none" w="med" len="med"/>
              <a:tailEnd type="none" w="med" len="med"/>
            </a:ln>
          </p:spPr>
          <p:txBody>
            <a:bodyPr lIns="64291" tIns="32146" rIns="64291" bIns="32146"/>
            <a:lstStyle/>
            <a:p>
              <a:endParaRPr lang="en-US"/>
            </a:p>
          </p:txBody>
        </p:sp>
        <p:sp>
          <p:nvSpPr>
            <p:cNvPr id="64" name="Rectangle 56"/>
            <p:cNvSpPr>
              <a:spLocks/>
            </p:cNvSpPr>
            <p:nvPr/>
          </p:nvSpPr>
          <p:spPr bwMode="auto">
            <a:xfrm>
              <a:off x="1535906" y="2261874"/>
              <a:ext cx="333425" cy="200055"/>
            </a:xfrm>
            <a:prstGeom prst="rect">
              <a:avLst/>
            </a:prstGeom>
            <a:grpFill/>
            <a:ln w="12700">
              <a:noFill/>
              <a:miter lim="800000"/>
              <a:headEnd type="none" w="med" len="med"/>
              <a:tailEnd type="none" w="med" len="med"/>
            </a:ln>
          </p:spPr>
          <p:txBody>
            <a:bodyPr wrap="none" lIns="0" tIns="0" rIns="0" bIns="0" anchor="ctr">
              <a:spAutoFit/>
            </a:bodyPr>
            <a:lstStyle/>
            <a:p>
              <a:r>
                <a:rPr lang="en-US" sz="1300" baseline="32000" dirty="0">
                  <a:latin typeface="Comic Sans MS" pitchFamily="66" charset="0"/>
                  <a:ea typeface="Comic Sans MS" pitchFamily="66" charset="0"/>
                  <a:cs typeface="Comic Sans MS" pitchFamily="66" charset="0"/>
                  <a:sym typeface="Comic Sans MS" pitchFamily="66" charset="0"/>
                </a:rPr>
                <a:t>82</a:t>
              </a:r>
              <a:r>
                <a:rPr lang="en-US" sz="1300" dirty="0">
                  <a:latin typeface="Comic Sans MS" pitchFamily="66" charset="0"/>
                  <a:ea typeface="Comic Sans MS" pitchFamily="66" charset="0"/>
                  <a:cs typeface="Comic Sans MS" pitchFamily="66" charset="0"/>
                  <a:sym typeface="Comic Sans MS" pitchFamily="66" charset="0"/>
                </a:rPr>
                <a:t>Ga</a:t>
              </a:r>
            </a:p>
          </p:txBody>
        </p:sp>
        <p:sp>
          <p:nvSpPr>
            <p:cNvPr id="65" name="Line 57"/>
            <p:cNvSpPr>
              <a:spLocks noChangeShapeType="1"/>
            </p:cNvSpPr>
            <p:nvPr/>
          </p:nvSpPr>
          <p:spPr bwMode="auto">
            <a:xfrm>
              <a:off x="1294805" y="1866305"/>
              <a:ext cx="892969" cy="0"/>
            </a:xfrm>
            <a:prstGeom prst="line">
              <a:avLst/>
            </a:prstGeom>
            <a:grpFill/>
            <a:ln w="38100">
              <a:solidFill>
                <a:srgbClr val="0000FF"/>
              </a:solidFill>
              <a:prstDash val="solid"/>
              <a:round/>
              <a:headEnd type="none" w="med" len="med"/>
              <a:tailEnd type="none" w="med" len="med"/>
            </a:ln>
          </p:spPr>
          <p:txBody>
            <a:bodyPr lIns="64291" tIns="32146" rIns="64291" bIns="32146"/>
            <a:lstStyle/>
            <a:p>
              <a:endParaRPr lang="en-US"/>
            </a:p>
          </p:txBody>
        </p:sp>
        <p:sp>
          <p:nvSpPr>
            <p:cNvPr id="66" name="Rectangle 58"/>
            <p:cNvSpPr>
              <a:spLocks/>
            </p:cNvSpPr>
            <p:nvPr/>
          </p:nvSpPr>
          <p:spPr bwMode="auto">
            <a:xfrm>
              <a:off x="1140767" y="2124224"/>
              <a:ext cx="78548" cy="153888"/>
            </a:xfrm>
            <a:prstGeom prst="rect">
              <a:avLst/>
            </a:prstGeom>
            <a:grpFill/>
            <a:ln w="12700">
              <a:noFill/>
              <a:miter lim="800000"/>
              <a:headEnd type="none" w="med" len="med"/>
              <a:tailEnd type="none" w="med" len="med"/>
            </a:ln>
          </p:spPr>
          <p:txBody>
            <a:bodyPr wrap="none" lIns="0" tIns="0" rIns="0" bIns="0" anchor="ctr">
              <a:spAutoFit/>
            </a:bodyPr>
            <a:lstStyle/>
            <a:p>
              <a:r>
                <a:rPr lang="en-US" sz="1000" dirty="0">
                  <a:latin typeface="Comic Sans MS" pitchFamily="66" charset="0"/>
                  <a:ea typeface="Comic Sans MS" pitchFamily="66" charset="0"/>
                  <a:cs typeface="Comic Sans MS" pitchFamily="66" charset="0"/>
                  <a:sym typeface="Comic Sans MS" pitchFamily="66" charset="0"/>
                </a:rPr>
                <a:t>0</a:t>
              </a:r>
            </a:p>
          </p:txBody>
        </p:sp>
        <p:sp>
          <p:nvSpPr>
            <p:cNvPr id="67" name="Line 59"/>
            <p:cNvSpPr>
              <a:spLocks noChangeShapeType="1"/>
            </p:cNvSpPr>
            <p:nvPr/>
          </p:nvSpPr>
          <p:spPr bwMode="auto">
            <a:xfrm rot="10800000" flipH="1">
              <a:off x="1473398" y="1866305"/>
              <a:ext cx="0" cy="330398"/>
            </a:xfrm>
            <a:prstGeom prst="line">
              <a:avLst/>
            </a:prstGeom>
            <a:grpFill/>
            <a:ln w="38100">
              <a:solidFill>
                <a:srgbClr val="0000FF"/>
              </a:solidFill>
              <a:prstDash val="solid"/>
              <a:round/>
              <a:headEnd type="stealth" w="med" len="med"/>
              <a:tailEnd type="none" w="med" len="med"/>
            </a:ln>
          </p:spPr>
          <p:txBody>
            <a:bodyPr lIns="64291" tIns="32146" rIns="64291" bIns="32146"/>
            <a:lstStyle/>
            <a:p>
              <a:endParaRPr lang="en-US"/>
            </a:p>
          </p:txBody>
        </p:sp>
        <p:sp>
          <p:nvSpPr>
            <p:cNvPr id="68" name="Rectangle 60"/>
            <p:cNvSpPr>
              <a:spLocks/>
            </p:cNvSpPr>
            <p:nvPr/>
          </p:nvSpPr>
          <p:spPr bwMode="auto">
            <a:xfrm>
              <a:off x="1575867" y="1931476"/>
              <a:ext cx="302968" cy="200055"/>
            </a:xfrm>
            <a:prstGeom prst="rect">
              <a:avLst/>
            </a:prstGeom>
            <a:grpFill/>
            <a:ln w="12700">
              <a:noFill/>
              <a:miter lim="800000"/>
              <a:headEnd type="none" w="med" len="med"/>
              <a:tailEnd type="none" w="med" len="med"/>
            </a:ln>
          </p:spPr>
          <p:txBody>
            <a:bodyPr wrap="none" lIns="0" tIns="0" rIns="0" bIns="0" anchor="ctr">
              <a:spAutoFit/>
            </a:bodyPr>
            <a:lstStyle/>
            <a:p>
              <a:r>
                <a:rPr lang="en-US" sz="1300" dirty="0" smtClean="0">
                  <a:solidFill>
                    <a:srgbClr val="0000FF"/>
                  </a:solidFill>
                  <a:latin typeface="Comic Sans MS" pitchFamily="66" charset="0"/>
                  <a:ea typeface="Comic Sans MS" pitchFamily="66" charset="0"/>
                  <a:cs typeface="Comic Sans MS" pitchFamily="66" charset="0"/>
                  <a:sym typeface="Comic Sans MS" pitchFamily="66" charset="0"/>
                </a:rPr>
                <a:t>362</a:t>
              </a:r>
              <a:endParaRPr lang="en-US" sz="1300" dirty="0">
                <a:solidFill>
                  <a:srgbClr val="0000FF"/>
                </a:solidFill>
                <a:latin typeface="Comic Sans MS" pitchFamily="66" charset="0"/>
                <a:ea typeface="Comic Sans MS" pitchFamily="66" charset="0"/>
                <a:cs typeface="Comic Sans MS" pitchFamily="66" charset="0"/>
                <a:sym typeface="Comic Sans MS" pitchFamily="66" charset="0"/>
              </a:endParaRPr>
            </a:p>
          </p:txBody>
        </p:sp>
      </p:grpSp>
      <p:sp>
        <p:nvSpPr>
          <p:cNvPr id="70" name="Line 35"/>
          <p:cNvSpPr>
            <a:spLocks noChangeShapeType="1"/>
          </p:cNvSpPr>
          <p:nvPr/>
        </p:nvSpPr>
        <p:spPr bwMode="auto">
          <a:xfrm>
            <a:off x="7741965" y="1828801"/>
            <a:ext cx="892969" cy="0"/>
          </a:xfrm>
          <a:prstGeom prst="line">
            <a:avLst/>
          </a:prstGeom>
          <a:noFill/>
          <a:ln w="38100">
            <a:solidFill>
              <a:srgbClr val="0000FF"/>
            </a:solidFill>
            <a:prstDash val="solid"/>
            <a:round/>
            <a:headEnd type="none" w="med" len="med"/>
            <a:tailEnd type="none" w="med" len="med"/>
          </a:ln>
        </p:spPr>
        <p:txBody>
          <a:bodyPr lIns="64284" tIns="32143" rIns="64284" bIns="32143"/>
          <a:lstStyle/>
          <a:p>
            <a:endParaRPr lang="en-US"/>
          </a:p>
        </p:txBody>
      </p:sp>
      <p:sp>
        <p:nvSpPr>
          <p:cNvPr id="71" name="Rectangle 36"/>
          <p:cNvSpPr>
            <a:spLocks/>
          </p:cNvSpPr>
          <p:nvPr/>
        </p:nvSpPr>
        <p:spPr bwMode="auto">
          <a:xfrm>
            <a:off x="8089958" y="2009746"/>
            <a:ext cx="277320" cy="200055"/>
          </a:xfrm>
          <a:prstGeom prst="rect">
            <a:avLst/>
          </a:prstGeom>
          <a:solidFill>
            <a:schemeClr val="bg1"/>
          </a:solidFill>
          <a:ln w="12700">
            <a:noFill/>
            <a:miter lim="800000"/>
            <a:headEnd type="none" w="med" len="med"/>
            <a:tailEnd type="none" w="med" len="med"/>
          </a:ln>
        </p:spPr>
        <p:txBody>
          <a:bodyPr wrap="none" lIns="0" tIns="0" rIns="0" bIns="0" anchor="ctr">
            <a:spAutoFit/>
          </a:bodyPr>
          <a:lstStyle/>
          <a:p>
            <a:r>
              <a:rPr lang="en-US" sz="1300" dirty="0" smtClean="0">
                <a:solidFill>
                  <a:srgbClr val="0000FF"/>
                </a:solidFill>
                <a:latin typeface="Comic Sans MS" pitchFamily="66" charset="0"/>
                <a:ea typeface="Comic Sans MS" pitchFamily="66" charset="0"/>
                <a:cs typeface="Comic Sans MS" pitchFamily="66" charset="0"/>
                <a:sym typeface="Comic Sans MS" pitchFamily="66" charset="0"/>
              </a:rPr>
              <a:t>451</a:t>
            </a:r>
            <a:endParaRPr lang="en-US" sz="1300" dirty="0">
              <a:solidFill>
                <a:srgbClr val="0000FF"/>
              </a:solidFill>
              <a:latin typeface="Comic Sans MS" pitchFamily="66" charset="0"/>
              <a:ea typeface="Comic Sans MS" pitchFamily="66" charset="0"/>
              <a:cs typeface="Comic Sans MS" pitchFamily="66" charset="0"/>
              <a:sym typeface="Comic Sans MS" pitchFamily="66" charset="0"/>
            </a:endParaRPr>
          </a:p>
        </p:txBody>
      </p:sp>
      <p:sp>
        <p:nvSpPr>
          <p:cNvPr id="72" name="Line 39"/>
          <p:cNvSpPr>
            <a:spLocks noChangeShapeType="1"/>
          </p:cNvSpPr>
          <p:nvPr/>
        </p:nvSpPr>
        <p:spPr bwMode="auto">
          <a:xfrm rot="10800000">
            <a:off x="8025332" y="1828801"/>
            <a:ext cx="1" cy="533400"/>
          </a:xfrm>
          <a:prstGeom prst="line">
            <a:avLst/>
          </a:prstGeom>
          <a:noFill/>
          <a:ln w="38100">
            <a:solidFill>
              <a:srgbClr val="0000FF"/>
            </a:solidFill>
            <a:prstDash val="solid"/>
            <a:round/>
            <a:headEnd type="stealth" w="med" len="med"/>
            <a:tailEnd type="none" w="med" len="med"/>
          </a:ln>
        </p:spPr>
        <p:txBody>
          <a:bodyPr lIns="64284" tIns="32143" rIns="64284" bIns="32143"/>
          <a:lstStyle/>
          <a:p>
            <a:endParaRPr lang="en-US"/>
          </a:p>
        </p:txBody>
      </p:sp>
      <p:sp>
        <p:nvSpPr>
          <p:cNvPr id="73" name="Rectangle 38"/>
          <p:cNvSpPr>
            <a:spLocks/>
          </p:cNvSpPr>
          <p:nvPr/>
        </p:nvSpPr>
        <p:spPr bwMode="auto">
          <a:xfrm>
            <a:off x="7450459" y="1752601"/>
            <a:ext cx="235642" cy="153888"/>
          </a:xfrm>
          <a:prstGeom prst="rect">
            <a:avLst/>
          </a:prstGeom>
          <a:solidFill>
            <a:schemeClr val="bg1"/>
          </a:solidFill>
          <a:ln w="12700">
            <a:noFill/>
            <a:miter lim="800000"/>
            <a:headEnd type="none" w="med" len="med"/>
            <a:tailEnd type="none" w="med" len="med"/>
          </a:ln>
        </p:spPr>
        <p:txBody>
          <a:bodyPr wrap="none" lIns="0" tIns="0" rIns="0" bIns="0" anchor="ctr">
            <a:spAutoFit/>
          </a:bodyPr>
          <a:lstStyle/>
          <a:p>
            <a:r>
              <a:rPr lang="en-US" sz="1000" dirty="0" smtClean="0">
                <a:latin typeface="Comic Sans MS" pitchFamily="66" charset="0"/>
                <a:ea typeface="Comic Sans MS" pitchFamily="66" charset="0"/>
                <a:cs typeface="Comic Sans MS" pitchFamily="66" charset="0"/>
                <a:sym typeface="Comic Sans MS" pitchFamily="66" charset="0"/>
              </a:rPr>
              <a:t>802</a:t>
            </a:r>
            <a:endParaRPr lang="en-US" sz="1000" dirty="0">
              <a:latin typeface="Comic Sans MS" pitchFamily="66" charset="0"/>
              <a:ea typeface="Comic Sans MS" pitchFamily="66" charset="0"/>
              <a:cs typeface="Comic Sans MS" pitchFamily="66" charset="0"/>
              <a:sym typeface="Comic Sans MS" pitchFamily="66" charset="0"/>
            </a:endParaRPr>
          </a:p>
        </p:txBody>
      </p:sp>
      <p:grpSp>
        <p:nvGrpSpPr>
          <p:cNvPr id="3" name="Group 2"/>
          <p:cNvGrpSpPr/>
          <p:nvPr/>
        </p:nvGrpSpPr>
        <p:grpSpPr>
          <a:xfrm>
            <a:off x="5029200" y="3128311"/>
            <a:ext cx="3752335" cy="3761091"/>
            <a:chOff x="5029200" y="3128311"/>
            <a:chExt cx="3752335" cy="3761091"/>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128311"/>
              <a:ext cx="3752335" cy="376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Rectangle 54"/>
            <p:cNvSpPr>
              <a:spLocks/>
            </p:cNvSpPr>
            <p:nvPr/>
          </p:nvSpPr>
          <p:spPr bwMode="auto">
            <a:xfrm>
              <a:off x="5867399" y="5285601"/>
              <a:ext cx="1791488" cy="276999"/>
            </a:xfrm>
            <a:prstGeom prst="rect">
              <a:avLst/>
            </a:prstGeom>
            <a:noFill/>
            <a:ln w="12700">
              <a:noFill/>
              <a:miter lim="800000"/>
              <a:headEnd type="none" w="med" len="med"/>
              <a:tailEnd type="none" w="med" len="med"/>
            </a:ln>
          </p:spPr>
          <p:txBody>
            <a:bodyPr wrap="square" lIns="0" tIns="0" rIns="0" bIns="0" anchor="ctr">
              <a:spAutoFit/>
            </a:bodyPr>
            <a:lstStyle/>
            <a:p>
              <a:r>
                <a:rPr lang="en-US" b="1" dirty="0">
                  <a:solidFill>
                    <a:srgbClr val="FF0000"/>
                  </a:solidFill>
                  <a:latin typeface="Comic Sans MS" pitchFamily="66" charset="0"/>
                  <a:ea typeface="Comic Sans MS" pitchFamily="66" charset="0"/>
                  <a:cs typeface="Comic Sans MS" pitchFamily="66" charset="0"/>
                  <a:sym typeface="Comic Sans MS" pitchFamily="66" charset="0"/>
                </a:rPr>
                <a:t>351 </a:t>
              </a:r>
              <a:r>
                <a:rPr lang="en-US" b="1" dirty="0" err="1" smtClean="0">
                  <a:solidFill>
                    <a:srgbClr val="FF0000"/>
                  </a:solidFill>
                  <a:latin typeface="Comic Sans MS" pitchFamily="66" charset="0"/>
                  <a:ea typeface="Comic Sans MS" pitchFamily="66" charset="0"/>
                  <a:cs typeface="Comic Sans MS" pitchFamily="66" charset="0"/>
                  <a:sym typeface="Comic Sans MS" pitchFamily="66" charset="0"/>
                </a:rPr>
                <a:t>keV</a:t>
              </a:r>
              <a:r>
                <a:rPr lang="en-US" b="1" dirty="0">
                  <a:solidFill>
                    <a:srgbClr val="FF0000"/>
                  </a:solidFill>
                  <a:latin typeface="Comic Sans MS" pitchFamily="66" charset="0"/>
                  <a:ea typeface="Comic Sans MS" pitchFamily="66" charset="0"/>
                  <a:cs typeface="Comic Sans MS" pitchFamily="66" charset="0"/>
                  <a:sym typeface="Comic Sans MS" pitchFamily="66" charset="0"/>
                </a:rPr>
                <a:t> </a:t>
              </a:r>
              <a:r>
                <a:rPr lang="en-US" b="1" dirty="0" smtClean="0">
                  <a:solidFill>
                    <a:srgbClr val="FF0000"/>
                  </a:solidFill>
                  <a:latin typeface="Comic Sans MS" pitchFamily="66" charset="0"/>
                  <a:ea typeface="Comic Sans MS" pitchFamily="66" charset="0"/>
                  <a:cs typeface="Comic Sans MS" pitchFamily="66" charset="0"/>
                  <a:sym typeface="Comic Sans MS" pitchFamily="66" charset="0"/>
                </a:rPr>
                <a:t>gate</a:t>
              </a:r>
              <a:endParaRPr lang="en-US" b="1" dirty="0">
                <a:solidFill>
                  <a:srgbClr val="FF0000"/>
                </a:solidFill>
                <a:latin typeface="Comic Sans MS" pitchFamily="66" charset="0"/>
                <a:ea typeface="Comic Sans MS" pitchFamily="66" charset="0"/>
                <a:cs typeface="Comic Sans MS" pitchFamily="66" charset="0"/>
                <a:sym typeface="Comic Sans MS" pitchFamily="66" charset="0"/>
              </a:endParaRPr>
            </a:p>
          </p:txBody>
        </p:sp>
      </p:grpSp>
      <p:grpSp>
        <p:nvGrpSpPr>
          <p:cNvPr id="4" name="Group 3"/>
          <p:cNvGrpSpPr/>
          <p:nvPr/>
        </p:nvGrpSpPr>
        <p:grpSpPr>
          <a:xfrm>
            <a:off x="242508" y="1314468"/>
            <a:ext cx="4862892" cy="4400532"/>
            <a:chOff x="336251" y="1847868"/>
            <a:chExt cx="4862892" cy="4400532"/>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251" y="1847868"/>
              <a:ext cx="4540549" cy="4400532"/>
            </a:xfrm>
            <a:prstGeom prst="rect">
              <a:avLst/>
            </a:prstGeom>
          </p:spPr>
        </p:pic>
        <p:sp>
          <p:nvSpPr>
            <p:cNvPr id="81" name="TextBox 80"/>
            <p:cNvSpPr txBox="1"/>
            <p:nvPr/>
          </p:nvSpPr>
          <p:spPr>
            <a:xfrm>
              <a:off x="5014433" y="2145180"/>
              <a:ext cx="184710" cy="307766"/>
            </a:xfrm>
            <a:prstGeom prst="rect">
              <a:avLst/>
            </a:prstGeom>
            <a:noFill/>
          </p:spPr>
          <p:txBody>
            <a:bodyPr wrap="none" lIns="91430" tIns="45715" rIns="91430" bIns="45715" rtlCol="0">
              <a:spAutoFit/>
            </a:bodyPr>
            <a:lstStyle/>
            <a:p>
              <a:endParaRPr lang="en-US" sz="1400" b="1" dirty="0">
                <a:latin typeface="Arial" pitchFamily="34" charset="0"/>
                <a:cs typeface="Arial" pitchFamily="34" charset="0"/>
              </a:endParaRPr>
            </a:p>
          </p:txBody>
        </p:sp>
        <p:sp>
          <p:nvSpPr>
            <p:cNvPr id="74" name="Rectangle 73"/>
            <p:cNvSpPr/>
            <p:nvPr/>
          </p:nvSpPr>
          <p:spPr>
            <a:xfrm>
              <a:off x="2667000" y="3276600"/>
              <a:ext cx="14478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2260034" y="3733800"/>
              <a:ext cx="2159566" cy="261610"/>
            </a:xfrm>
            <a:prstGeom prst="rect">
              <a:avLst/>
            </a:prstGeom>
            <a:noFill/>
          </p:spPr>
          <p:txBody>
            <a:bodyPr wrap="none" rtlCol="0">
              <a:spAutoFit/>
            </a:bodyPr>
            <a:lstStyle/>
            <a:p>
              <a:r>
                <a:rPr lang="en-US" sz="1050" dirty="0" smtClean="0">
                  <a:latin typeface="Arial Black" pitchFamily="34" charset="0"/>
                  <a:cs typeface="Arial" pitchFamily="34" charset="0"/>
                </a:rPr>
                <a:t>351 (</a:t>
              </a:r>
              <a:r>
                <a:rPr lang="en-US" sz="1100" baseline="30000" dirty="0" smtClean="0">
                  <a:latin typeface="Arial Black" pitchFamily="34" charset="0"/>
                  <a:cs typeface="Arial" pitchFamily="34" charset="0"/>
                </a:rPr>
                <a:t>82</a:t>
              </a:r>
              <a:r>
                <a:rPr lang="en-US" sz="1100" dirty="0" smtClean="0">
                  <a:latin typeface="Arial Black" pitchFamily="34" charset="0"/>
                  <a:cs typeface="Arial" pitchFamily="34" charset="0"/>
                </a:rPr>
                <a:t>Zn</a:t>
              </a:r>
              <a:r>
                <a:rPr lang="en-US" sz="1050" dirty="0" smtClean="0">
                  <a:latin typeface="Arial Black" pitchFamily="34" charset="0"/>
                  <a:cs typeface="Arial" pitchFamily="34" charset="0"/>
                  <a:sym typeface="Wingdings" pitchFamily="2" charset="2"/>
                </a:rPr>
                <a:t></a:t>
              </a:r>
              <a:r>
                <a:rPr lang="en-US" sz="1050" baseline="30000" dirty="0" smtClean="0">
                  <a:latin typeface="Arial Black" pitchFamily="34" charset="0"/>
                  <a:cs typeface="Arial" pitchFamily="34" charset="0"/>
                  <a:sym typeface="Wingdings" pitchFamily="2" charset="2"/>
                </a:rPr>
                <a:t>82</a:t>
              </a:r>
              <a:r>
                <a:rPr lang="en-US" sz="1050" dirty="0" smtClean="0">
                  <a:latin typeface="Arial Black" pitchFamily="34" charset="0"/>
                  <a:cs typeface="Arial" pitchFamily="34" charset="0"/>
                  <a:sym typeface="Wingdings" pitchFamily="2" charset="2"/>
                </a:rPr>
                <a:t>Ga*</a:t>
              </a:r>
              <a:r>
                <a:rPr lang="en-US" sz="1050" baseline="30000" dirty="0" smtClean="0">
                  <a:latin typeface="Arial Black" pitchFamily="34" charset="0"/>
                  <a:cs typeface="Arial" pitchFamily="34" charset="0"/>
                  <a:sym typeface="Wingdings" pitchFamily="2" charset="2"/>
                </a:rPr>
                <a:t>81</a:t>
              </a:r>
              <a:r>
                <a:rPr lang="en-US" sz="1050" dirty="0" smtClean="0">
                  <a:latin typeface="Arial Black" pitchFamily="34" charset="0"/>
                  <a:cs typeface="Arial" pitchFamily="34" charset="0"/>
                  <a:sym typeface="Wingdings" pitchFamily="2" charset="2"/>
                </a:rPr>
                <a:t>Ga*+n)</a:t>
              </a:r>
              <a:endParaRPr lang="en-US" sz="1050" baseline="30000" dirty="0">
                <a:latin typeface="Arial Black" pitchFamily="34" charset="0"/>
                <a:cs typeface="Arial" pitchFamily="34" charset="0"/>
              </a:endParaRPr>
            </a:p>
          </p:txBody>
        </p:sp>
        <p:sp>
          <p:nvSpPr>
            <p:cNvPr id="80" name="TextBox 79"/>
            <p:cNvSpPr txBox="1"/>
            <p:nvPr/>
          </p:nvSpPr>
          <p:spPr>
            <a:xfrm>
              <a:off x="3247900" y="4988625"/>
              <a:ext cx="453970" cy="253916"/>
            </a:xfrm>
            <a:prstGeom prst="rect">
              <a:avLst/>
            </a:prstGeom>
            <a:noFill/>
          </p:spPr>
          <p:txBody>
            <a:bodyPr wrap="none" rtlCol="0">
              <a:spAutoFit/>
            </a:bodyPr>
            <a:lstStyle/>
            <a:p>
              <a:r>
                <a:rPr lang="en-US" sz="1050" dirty="0" smtClean="0">
                  <a:latin typeface="Arial Black" pitchFamily="34" charset="0"/>
                  <a:cs typeface="Arial" pitchFamily="34" charset="0"/>
                </a:rPr>
                <a:t>451</a:t>
              </a:r>
              <a:endParaRPr lang="en-US" sz="1050" baseline="30000" dirty="0">
                <a:latin typeface="Arial Black" pitchFamily="34" charset="0"/>
                <a:cs typeface="Arial" pitchFamily="34" charset="0"/>
              </a:endParaRPr>
            </a:p>
          </p:txBody>
        </p:sp>
        <p:sp>
          <p:nvSpPr>
            <p:cNvPr id="75" name="TextBox 74"/>
            <p:cNvSpPr txBox="1"/>
            <p:nvPr/>
          </p:nvSpPr>
          <p:spPr>
            <a:xfrm>
              <a:off x="2438400" y="4671950"/>
              <a:ext cx="1378904" cy="261610"/>
            </a:xfrm>
            <a:prstGeom prst="rect">
              <a:avLst/>
            </a:prstGeom>
            <a:noFill/>
          </p:spPr>
          <p:txBody>
            <a:bodyPr wrap="none" rtlCol="0">
              <a:spAutoFit/>
            </a:bodyPr>
            <a:lstStyle/>
            <a:p>
              <a:r>
                <a:rPr lang="en-US" sz="1050" dirty="0" smtClean="0">
                  <a:latin typeface="Arial Black" pitchFamily="34" charset="0"/>
                  <a:cs typeface="Arial" pitchFamily="34" charset="0"/>
                </a:rPr>
                <a:t>362 (</a:t>
              </a:r>
              <a:r>
                <a:rPr lang="en-US" sz="1100" baseline="30000" dirty="0" smtClean="0">
                  <a:latin typeface="Arial Black" pitchFamily="34" charset="0"/>
                  <a:cs typeface="Arial" pitchFamily="34" charset="0"/>
                </a:rPr>
                <a:t>82</a:t>
              </a:r>
              <a:r>
                <a:rPr lang="en-US" sz="1100" dirty="0" smtClean="0">
                  <a:latin typeface="Arial Black" pitchFamily="34" charset="0"/>
                  <a:cs typeface="Arial" pitchFamily="34" charset="0"/>
                </a:rPr>
                <a:t>Zn</a:t>
              </a:r>
              <a:r>
                <a:rPr lang="en-US" sz="1050" dirty="0" smtClean="0">
                  <a:latin typeface="Arial Black" pitchFamily="34" charset="0"/>
                  <a:cs typeface="Arial" pitchFamily="34" charset="0"/>
                  <a:sym typeface="Wingdings" pitchFamily="2" charset="2"/>
                </a:rPr>
                <a:t></a:t>
              </a:r>
              <a:r>
                <a:rPr lang="en-US" sz="1050" baseline="30000" dirty="0" smtClean="0">
                  <a:latin typeface="Arial Black" pitchFamily="34" charset="0"/>
                  <a:cs typeface="Arial" pitchFamily="34" charset="0"/>
                  <a:sym typeface="Wingdings" pitchFamily="2" charset="2"/>
                </a:rPr>
                <a:t>82</a:t>
              </a:r>
              <a:r>
                <a:rPr lang="en-US" sz="1050" dirty="0" smtClean="0">
                  <a:latin typeface="Arial Black" pitchFamily="34" charset="0"/>
                  <a:cs typeface="Arial" pitchFamily="34" charset="0"/>
                  <a:sym typeface="Wingdings" pitchFamily="2" charset="2"/>
                </a:rPr>
                <a:t>Ga)</a:t>
              </a:r>
              <a:endParaRPr lang="en-US" sz="1050" baseline="30000" dirty="0">
                <a:latin typeface="Arial Black"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tIns="32143" anchor="t">
            <a:normAutofit/>
          </a:bodyPr>
          <a:lstStyle/>
          <a:p>
            <a:r>
              <a:rPr lang="en-US" dirty="0" smtClean="0"/>
              <a:t>Decay </a:t>
            </a:r>
            <a:r>
              <a:rPr lang="en-US" dirty="0"/>
              <a:t>spectroscopy of </a:t>
            </a:r>
            <a:r>
              <a:rPr lang="en-US" baseline="32000" dirty="0"/>
              <a:t>83</a:t>
            </a:r>
            <a:r>
              <a:rPr lang="en-US" dirty="0"/>
              <a:t>Zn</a:t>
            </a:r>
          </a:p>
        </p:txBody>
      </p:sp>
      <p:grpSp>
        <p:nvGrpSpPr>
          <p:cNvPr id="3" name="Group 2"/>
          <p:cNvGrpSpPr/>
          <p:nvPr/>
        </p:nvGrpSpPr>
        <p:grpSpPr>
          <a:xfrm>
            <a:off x="315932" y="3106226"/>
            <a:ext cx="3722667" cy="3638206"/>
            <a:chOff x="315932" y="3106226"/>
            <a:chExt cx="3722667" cy="3638206"/>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32" y="3106226"/>
              <a:ext cx="3722667" cy="3638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920804" y="5987218"/>
              <a:ext cx="1823448" cy="369332"/>
            </a:xfrm>
            <a:prstGeom prst="rect">
              <a:avLst/>
            </a:prstGeom>
            <a:noFill/>
          </p:spPr>
          <p:txBody>
            <a:bodyPr wrap="none" rtlCol="0">
              <a:spAutoFit/>
            </a:bodyPr>
            <a:lstStyle/>
            <a:p>
              <a:r>
                <a:rPr lang="en-US" dirty="0" smtClean="0"/>
                <a:t>T</a:t>
              </a:r>
              <a:r>
                <a:rPr lang="en-US" baseline="-25000" dirty="0" smtClean="0"/>
                <a:t>1/2</a:t>
              </a:r>
              <a:r>
                <a:rPr lang="en-US" dirty="0" smtClean="0"/>
                <a:t>=117(20) </a:t>
              </a:r>
              <a:r>
                <a:rPr lang="en-US" dirty="0" err="1" smtClean="0"/>
                <a:t>ms</a:t>
              </a:r>
              <a:endParaRPr lang="en-US" dirty="0"/>
            </a:p>
          </p:txBody>
        </p:sp>
        <p:sp>
          <p:nvSpPr>
            <p:cNvPr id="6207" name="Rectangle 63"/>
            <p:cNvSpPr>
              <a:spLocks/>
            </p:cNvSpPr>
            <p:nvPr/>
          </p:nvSpPr>
          <p:spPr bwMode="auto">
            <a:xfrm>
              <a:off x="1051188" y="5670884"/>
              <a:ext cx="1388397" cy="310189"/>
            </a:xfrm>
            <a:prstGeom prst="rect">
              <a:avLst/>
            </a:prstGeom>
            <a:noFill/>
            <a:ln w="12700">
              <a:noFill/>
              <a:miter lim="800000"/>
              <a:headEnd type="none" w="med" len="med"/>
              <a:tailEnd type="none" w="med" len="med"/>
            </a:ln>
          </p:spPr>
          <p:txBody>
            <a:bodyPr lIns="0" tIns="0" rIns="0" bIns="0" anchor="ctr"/>
            <a:lstStyle/>
            <a:p>
              <a:r>
                <a:rPr lang="en-US" sz="1600" dirty="0">
                  <a:solidFill>
                    <a:srgbClr val="FF0000"/>
                  </a:solidFill>
                  <a:latin typeface="Comic Sans MS" pitchFamily="66" charset="0"/>
                  <a:ea typeface="Comic Sans MS" pitchFamily="66" charset="0"/>
                  <a:cs typeface="Comic Sans MS" pitchFamily="66" charset="0"/>
                  <a:sym typeface="Comic Sans MS" pitchFamily="66" charset="0"/>
                </a:rPr>
                <a:t>109 </a:t>
              </a:r>
              <a:r>
                <a:rPr lang="en-US" sz="1600" dirty="0" err="1">
                  <a:solidFill>
                    <a:srgbClr val="FF0000"/>
                  </a:solidFill>
                  <a:latin typeface="Comic Sans MS" pitchFamily="66" charset="0"/>
                  <a:ea typeface="Comic Sans MS" pitchFamily="66" charset="0"/>
                  <a:cs typeface="Comic Sans MS" pitchFamily="66" charset="0"/>
                  <a:sym typeface="Comic Sans MS" pitchFamily="66" charset="0"/>
                </a:rPr>
                <a:t>keV</a:t>
              </a:r>
              <a:r>
                <a:rPr lang="en-US" sz="1600" dirty="0">
                  <a:solidFill>
                    <a:srgbClr val="FF0000"/>
                  </a:solidFill>
                  <a:latin typeface="Comic Sans MS" pitchFamily="66" charset="0"/>
                  <a:ea typeface="Comic Sans MS" pitchFamily="66" charset="0"/>
                  <a:cs typeface="Comic Sans MS" pitchFamily="66" charset="0"/>
                  <a:sym typeface="Comic Sans MS" pitchFamily="66" charset="0"/>
                </a:rPr>
                <a:t> gate</a:t>
              </a:r>
            </a:p>
          </p:txBody>
        </p:sp>
      </p:grpSp>
      <p:pic>
        <p:nvPicPr>
          <p:cNvPr id="44" name="Picture 43" descr="83zn_eg.eps"/>
          <p:cNvPicPr>
            <a:picLocks noChangeAspect="1"/>
          </p:cNvPicPr>
          <p:nvPr/>
        </p:nvPicPr>
        <p:blipFill>
          <a:blip r:embed="rId3" cstate="print"/>
          <a:stretch>
            <a:fillRect/>
          </a:stretch>
        </p:blipFill>
        <p:spPr>
          <a:xfrm>
            <a:off x="3937737" y="1463554"/>
            <a:ext cx="5166662" cy="4784846"/>
          </a:xfrm>
          <a:prstGeom prst="rect">
            <a:avLst/>
          </a:prstGeom>
          <a:solidFill>
            <a:schemeClr val="bg1"/>
          </a:solidFill>
        </p:spPr>
      </p:pic>
      <p:grpSp>
        <p:nvGrpSpPr>
          <p:cNvPr id="38" name="Group 37"/>
          <p:cNvGrpSpPr/>
          <p:nvPr/>
        </p:nvGrpSpPr>
        <p:grpSpPr>
          <a:xfrm>
            <a:off x="152400" y="1088202"/>
            <a:ext cx="3473087" cy="2035998"/>
            <a:chOff x="189757" y="1524000"/>
            <a:chExt cx="3170578" cy="1807398"/>
          </a:xfrm>
        </p:grpSpPr>
        <p:sp>
          <p:nvSpPr>
            <p:cNvPr id="6173" name="Line 29"/>
            <p:cNvSpPr>
              <a:spLocks noChangeShapeType="1"/>
            </p:cNvSpPr>
            <p:nvPr/>
          </p:nvSpPr>
          <p:spPr bwMode="auto">
            <a:xfrm>
              <a:off x="189757" y="1803738"/>
              <a:ext cx="801439" cy="0"/>
            </a:xfrm>
            <a:prstGeom prst="line">
              <a:avLst/>
            </a:prstGeom>
            <a:noFill/>
            <a:ln w="38100">
              <a:solidFill>
                <a:schemeClr val="tx1"/>
              </a:solidFill>
              <a:prstDash val="solid"/>
              <a:round/>
              <a:headEnd type="none" w="med" len="med"/>
              <a:tailEnd type="none" w="med" len="med"/>
            </a:ln>
          </p:spPr>
          <p:txBody>
            <a:bodyPr lIns="64284" tIns="32143" rIns="64284" bIns="32143"/>
            <a:lstStyle/>
            <a:p>
              <a:endParaRPr lang="en-US"/>
            </a:p>
          </p:txBody>
        </p:sp>
        <p:sp>
          <p:nvSpPr>
            <p:cNvPr id="6174" name="Rectangle 30"/>
            <p:cNvSpPr>
              <a:spLocks/>
            </p:cNvSpPr>
            <p:nvPr/>
          </p:nvSpPr>
          <p:spPr bwMode="auto">
            <a:xfrm>
              <a:off x="354955" y="1881188"/>
              <a:ext cx="336631"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baseline="32000" dirty="0">
                  <a:latin typeface="Comic Sans MS" pitchFamily="66" charset="0"/>
                  <a:ea typeface="Comic Sans MS" pitchFamily="66" charset="0"/>
                  <a:cs typeface="Comic Sans MS" pitchFamily="66" charset="0"/>
                  <a:sym typeface="Comic Sans MS" pitchFamily="66" charset="0"/>
                </a:rPr>
                <a:t>83</a:t>
              </a:r>
              <a:r>
                <a:rPr lang="en-US" sz="1300" dirty="0">
                  <a:latin typeface="Comic Sans MS" pitchFamily="66" charset="0"/>
                  <a:ea typeface="Comic Sans MS" pitchFamily="66" charset="0"/>
                  <a:cs typeface="Comic Sans MS" pitchFamily="66" charset="0"/>
                  <a:sym typeface="Comic Sans MS" pitchFamily="66" charset="0"/>
                </a:rPr>
                <a:t>Zn</a:t>
              </a:r>
            </a:p>
          </p:txBody>
        </p:sp>
        <p:sp>
          <p:nvSpPr>
            <p:cNvPr id="6175" name="Line 31"/>
            <p:cNvSpPr>
              <a:spLocks noChangeShapeType="1"/>
            </p:cNvSpPr>
            <p:nvPr/>
          </p:nvSpPr>
          <p:spPr bwMode="auto">
            <a:xfrm rot="10800000">
              <a:off x="794742" y="1871828"/>
              <a:ext cx="383977" cy="223242"/>
            </a:xfrm>
            <a:prstGeom prst="line">
              <a:avLst/>
            </a:prstGeom>
            <a:noFill/>
            <a:ln w="38100">
              <a:solidFill>
                <a:schemeClr val="tx1"/>
              </a:solidFill>
              <a:prstDash val="solid"/>
              <a:round/>
              <a:headEnd type="stealth" w="med" len="med"/>
              <a:tailEnd type="none" w="med" len="med"/>
            </a:ln>
          </p:spPr>
          <p:txBody>
            <a:bodyPr lIns="64284" tIns="32143" rIns="64284" bIns="32143"/>
            <a:lstStyle/>
            <a:p>
              <a:endParaRPr lang="en-US"/>
            </a:p>
          </p:txBody>
        </p:sp>
        <p:sp>
          <p:nvSpPr>
            <p:cNvPr id="6176" name="Rectangle 32"/>
            <p:cNvSpPr>
              <a:spLocks/>
            </p:cNvSpPr>
            <p:nvPr/>
          </p:nvSpPr>
          <p:spPr bwMode="auto">
            <a:xfrm>
              <a:off x="254497" y="1524000"/>
              <a:ext cx="602729"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dirty="0">
                  <a:latin typeface="Comic Sans MS" pitchFamily="66" charset="0"/>
                  <a:ea typeface="Comic Sans MS" pitchFamily="66" charset="0"/>
                  <a:cs typeface="Comic Sans MS" pitchFamily="66" charset="0"/>
                  <a:sym typeface="Comic Sans MS" pitchFamily="66" charset="0"/>
                </a:rPr>
                <a:t>&lt;100 ms</a:t>
              </a:r>
            </a:p>
          </p:txBody>
        </p:sp>
        <p:sp>
          <p:nvSpPr>
            <p:cNvPr id="6177" name="Rectangle 33"/>
            <p:cNvSpPr>
              <a:spLocks/>
            </p:cNvSpPr>
            <p:nvPr/>
          </p:nvSpPr>
          <p:spPr bwMode="auto">
            <a:xfrm>
              <a:off x="2362200" y="1905000"/>
              <a:ext cx="86562"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dirty="0">
                  <a:latin typeface="Comic Sans MS" pitchFamily="66" charset="0"/>
                  <a:ea typeface="Comic Sans MS" pitchFamily="66" charset="0"/>
                  <a:cs typeface="Comic Sans MS" pitchFamily="66" charset="0"/>
                  <a:sym typeface="Comic Sans MS" pitchFamily="66" charset="0"/>
                </a:rPr>
                <a:t>n</a:t>
              </a:r>
            </a:p>
          </p:txBody>
        </p:sp>
        <p:sp>
          <p:nvSpPr>
            <p:cNvPr id="6178" name="Line 34"/>
            <p:cNvSpPr>
              <a:spLocks noChangeShapeType="1"/>
            </p:cNvSpPr>
            <p:nvPr/>
          </p:nvSpPr>
          <p:spPr bwMode="auto">
            <a:xfrm>
              <a:off x="1205509" y="2098418"/>
              <a:ext cx="892969" cy="0"/>
            </a:xfrm>
            <a:prstGeom prst="line">
              <a:avLst/>
            </a:prstGeom>
            <a:noFill/>
            <a:ln w="38100">
              <a:solidFill>
                <a:schemeClr val="tx1"/>
              </a:solidFill>
              <a:prstDash val="solid"/>
              <a:round/>
              <a:headEnd type="none" w="med" len="med"/>
              <a:tailEnd type="none" w="med" len="med"/>
            </a:ln>
          </p:spPr>
          <p:txBody>
            <a:bodyPr lIns="64284" tIns="32143" rIns="64284" bIns="32143"/>
            <a:lstStyle/>
            <a:p>
              <a:endParaRPr lang="en-US"/>
            </a:p>
          </p:txBody>
        </p:sp>
        <p:sp>
          <p:nvSpPr>
            <p:cNvPr id="6179" name="Line 35"/>
            <p:cNvSpPr>
              <a:spLocks noChangeShapeType="1"/>
            </p:cNvSpPr>
            <p:nvPr/>
          </p:nvSpPr>
          <p:spPr bwMode="auto">
            <a:xfrm>
              <a:off x="1205509" y="2044839"/>
              <a:ext cx="892969" cy="0"/>
            </a:xfrm>
            <a:prstGeom prst="line">
              <a:avLst/>
            </a:prstGeom>
            <a:noFill/>
            <a:ln w="38100">
              <a:solidFill>
                <a:schemeClr val="tx1"/>
              </a:solidFill>
              <a:prstDash val="solid"/>
              <a:round/>
              <a:headEnd type="none" w="med" len="med"/>
              <a:tailEnd type="none" w="med" len="med"/>
            </a:ln>
          </p:spPr>
          <p:txBody>
            <a:bodyPr lIns="64284" tIns="32143" rIns="64284" bIns="32143"/>
            <a:lstStyle/>
            <a:p>
              <a:endParaRPr lang="en-US"/>
            </a:p>
          </p:txBody>
        </p:sp>
        <p:sp>
          <p:nvSpPr>
            <p:cNvPr id="6180" name="Line 36"/>
            <p:cNvSpPr>
              <a:spLocks noChangeShapeType="1"/>
            </p:cNvSpPr>
            <p:nvPr/>
          </p:nvSpPr>
          <p:spPr bwMode="auto">
            <a:xfrm>
              <a:off x="1205509" y="1982332"/>
              <a:ext cx="892969" cy="0"/>
            </a:xfrm>
            <a:prstGeom prst="line">
              <a:avLst/>
            </a:prstGeom>
            <a:noFill/>
            <a:ln w="38100">
              <a:solidFill>
                <a:schemeClr val="tx1"/>
              </a:solidFill>
              <a:prstDash val="solid"/>
              <a:round/>
              <a:headEnd type="none" w="med" len="med"/>
              <a:tailEnd type="none" w="med" len="med"/>
            </a:ln>
          </p:spPr>
          <p:txBody>
            <a:bodyPr lIns="64284" tIns="32143" rIns="64284" bIns="32143"/>
            <a:lstStyle/>
            <a:p>
              <a:endParaRPr lang="en-US"/>
            </a:p>
          </p:txBody>
        </p:sp>
        <p:sp>
          <p:nvSpPr>
            <p:cNvPr id="6181" name="Line 37"/>
            <p:cNvSpPr>
              <a:spLocks noChangeShapeType="1"/>
            </p:cNvSpPr>
            <p:nvPr/>
          </p:nvSpPr>
          <p:spPr bwMode="auto">
            <a:xfrm>
              <a:off x="1205509" y="2169855"/>
              <a:ext cx="892969" cy="0"/>
            </a:xfrm>
            <a:prstGeom prst="line">
              <a:avLst/>
            </a:prstGeom>
            <a:noFill/>
            <a:ln w="38100">
              <a:solidFill>
                <a:schemeClr val="tx1"/>
              </a:solidFill>
              <a:prstDash val="solid"/>
              <a:round/>
              <a:headEnd type="none" w="med" len="med"/>
              <a:tailEnd type="none" w="med" len="med"/>
            </a:ln>
          </p:spPr>
          <p:txBody>
            <a:bodyPr lIns="64284" tIns="32143" rIns="64284" bIns="32143"/>
            <a:lstStyle/>
            <a:p>
              <a:endParaRPr lang="en-US"/>
            </a:p>
          </p:txBody>
        </p:sp>
        <p:sp>
          <p:nvSpPr>
            <p:cNvPr id="6182" name="Rectangle 38"/>
            <p:cNvSpPr>
              <a:spLocks/>
            </p:cNvSpPr>
            <p:nvPr/>
          </p:nvSpPr>
          <p:spPr bwMode="auto">
            <a:xfrm>
              <a:off x="2128615" y="1857208"/>
              <a:ext cx="119233" cy="390893"/>
            </a:xfrm>
            <a:prstGeom prst="rect">
              <a:avLst/>
            </a:prstGeom>
            <a:noFill/>
            <a:ln w="12700">
              <a:noFill/>
              <a:miter lim="800000"/>
              <a:headEnd type="none" w="med" len="med"/>
              <a:tailEnd type="none" w="med" len="med"/>
            </a:ln>
          </p:spPr>
          <p:txBody>
            <a:bodyPr wrap="none" lIns="0" tIns="0" rIns="0" bIns="0" anchor="ctr">
              <a:spAutoFit/>
            </a:bodyPr>
            <a:lstStyle/>
            <a:p>
              <a:r>
                <a:rPr lang="en-US" sz="2500" dirty="0">
                  <a:latin typeface="Comic Sans MS" pitchFamily="66" charset="0"/>
                  <a:ea typeface="Comic Sans MS" pitchFamily="66" charset="0"/>
                  <a:cs typeface="Comic Sans MS" pitchFamily="66" charset="0"/>
                  <a:sym typeface="Comic Sans MS" pitchFamily="66" charset="0"/>
                </a:rPr>
                <a:t>}</a:t>
              </a:r>
            </a:p>
          </p:txBody>
        </p:sp>
        <p:sp>
          <p:nvSpPr>
            <p:cNvPr id="6183" name="Line 39"/>
            <p:cNvSpPr>
              <a:spLocks noChangeShapeType="1"/>
            </p:cNvSpPr>
            <p:nvPr/>
          </p:nvSpPr>
          <p:spPr bwMode="auto">
            <a:xfrm rot="10800000">
              <a:off x="2267677" y="2080550"/>
              <a:ext cx="160511" cy="139586"/>
            </a:xfrm>
            <a:prstGeom prst="line">
              <a:avLst/>
            </a:prstGeom>
            <a:noFill/>
            <a:ln w="38100">
              <a:solidFill>
                <a:schemeClr val="tx1"/>
              </a:solidFill>
              <a:prstDash val="solid"/>
              <a:round/>
              <a:headEnd type="stealth" w="med" len="med"/>
              <a:tailEnd type="none" w="med" len="med"/>
            </a:ln>
          </p:spPr>
          <p:txBody>
            <a:bodyPr lIns="64284" tIns="32143" rIns="64284" bIns="32143"/>
            <a:lstStyle/>
            <a:p>
              <a:endParaRPr lang="en-US"/>
            </a:p>
          </p:txBody>
        </p:sp>
        <p:sp>
          <p:nvSpPr>
            <p:cNvPr id="6184" name="Line 40"/>
            <p:cNvSpPr>
              <a:spLocks noChangeShapeType="1"/>
            </p:cNvSpPr>
            <p:nvPr/>
          </p:nvSpPr>
          <p:spPr bwMode="auto">
            <a:xfrm rot="10800000">
              <a:off x="777999" y="1869594"/>
              <a:ext cx="266774" cy="625078"/>
            </a:xfrm>
            <a:prstGeom prst="line">
              <a:avLst/>
            </a:prstGeom>
            <a:noFill/>
            <a:ln w="38100">
              <a:solidFill>
                <a:schemeClr val="tx1"/>
              </a:solidFill>
              <a:prstDash val="solid"/>
              <a:round/>
              <a:headEnd type="stealth" w="med" len="med"/>
              <a:tailEnd type="none" w="med" len="med"/>
            </a:ln>
          </p:spPr>
          <p:txBody>
            <a:bodyPr lIns="64284" tIns="32143" rIns="64284" bIns="32143"/>
            <a:lstStyle/>
            <a:p>
              <a:endParaRPr lang="en-US"/>
            </a:p>
          </p:txBody>
        </p:sp>
        <p:sp>
          <p:nvSpPr>
            <p:cNvPr id="6185" name="Line 41"/>
            <p:cNvSpPr>
              <a:spLocks noChangeShapeType="1"/>
            </p:cNvSpPr>
            <p:nvPr/>
          </p:nvSpPr>
          <p:spPr bwMode="auto">
            <a:xfrm>
              <a:off x="2467366" y="3057242"/>
              <a:ext cx="892969" cy="0"/>
            </a:xfrm>
            <a:prstGeom prst="line">
              <a:avLst/>
            </a:prstGeom>
            <a:noFill/>
            <a:ln w="38100">
              <a:solidFill>
                <a:srgbClr val="0000FF"/>
              </a:solidFill>
              <a:prstDash val="solid"/>
              <a:round/>
              <a:headEnd type="none" w="med" len="med"/>
              <a:tailEnd type="none" w="med" len="med"/>
            </a:ln>
          </p:spPr>
          <p:txBody>
            <a:bodyPr lIns="64284" tIns="32143" rIns="64284" bIns="32143"/>
            <a:lstStyle/>
            <a:p>
              <a:endParaRPr lang="en-US"/>
            </a:p>
          </p:txBody>
        </p:sp>
        <p:sp>
          <p:nvSpPr>
            <p:cNvPr id="6186" name="Rectangle 42"/>
            <p:cNvSpPr>
              <a:spLocks/>
            </p:cNvSpPr>
            <p:nvPr/>
          </p:nvSpPr>
          <p:spPr bwMode="auto">
            <a:xfrm>
              <a:off x="2732484" y="3122415"/>
              <a:ext cx="333425"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baseline="32000" dirty="0">
                  <a:latin typeface="Comic Sans MS" pitchFamily="66" charset="0"/>
                  <a:ea typeface="Comic Sans MS" pitchFamily="66" charset="0"/>
                  <a:cs typeface="Comic Sans MS" pitchFamily="66" charset="0"/>
                  <a:sym typeface="Comic Sans MS" pitchFamily="66" charset="0"/>
                </a:rPr>
                <a:t>82</a:t>
              </a:r>
              <a:r>
                <a:rPr lang="en-US" sz="1300" dirty="0">
                  <a:latin typeface="Comic Sans MS" pitchFamily="66" charset="0"/>
                  <a:ea typeface="Comic Sans MS" pitchFamily="66" charset="0"/>
                  <a:cs typeface="Comic Sans MS" pitchFamily="66" charset="0"/>
                  <a:sym typeface="Comic Sans MS" pitchFamily="66" charset="0"/>
                </a:rPr>
                <a:t>Ga</a:t>
              </a:r>
            </a:p>
          </p:txBody>
        </p:sp>
        <p:sp>
          <p:nvSpPr>
            <p:cNvPr id="6187" name="Line 43"/>
            <p:cNvSpPr>
              <a:spLocks noChangeShapeType="1"/>
            </p:cNvSpPr>
            <p:nvPr/>
          </p:nvSpPr>
          <p:spPr bwMode="auto">
            <a:xfrm>
              <a:off x="2467366" y="2816141"/>
              <a:ext cx="892969" cy="0"/>
            </a:xfrm>
            <a:prstGeom prst="line">
              <a:avLst/>
            </a:prstGeom>
            <a:noFill/>
            <a:ln w="38100">
              <a:solidFill>
                <a:srgbClr val="C00000"/>
              </a:solidFill>
              <a:prstDash val="solid"/>
              <a:round/>
              <a:headEnd type="none" w="med" len="med"/>
              <a:tailEnd type="none" w="med" len="med"/>
            </a:ln>
          </p:spPr>
          <p:txBody>
            <a:bodyPr lIns="64284" tIns="32143" rIns="64284" bIns="32143"/>
            <a:lstStyle/>
            <a:p>
              <a:endParaRPr lang="en-US"/>
            </a:p>
          </p:txBody>
        </p:sp>
        <p:sp>
          <p:nvSpPr>
            <p:cNvPr id="6188" name="Rectangle 44"/>
            <p:cNvSpPr>
              <a:spLocks/>
            </p:cNvSpPr>
            <p:nvPr/>
          </p:nvSpPr>
          <p:spPr bwMode="auto">
            <a:xfrm>
              <a:off x="3075480" y="2836664"/>
              <a:ext cx="277320"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dirty="0">
                  <a:solidFill>
                    <a:srgbClr val="C00000"/>
                  </a:solidFill>
                  <a:latin typeface="Comic Sans MS" pitchFamily="66" charset="0"/>
                  <a:ea typeface="Comic Sans MS" pitchFamily="66" charset="0"/>
                  <a:cs typeface="Comic Sans MS" pitchFamily="66" charset="0"/>
                  <a:sym typeface="Comic Sans MS" pitchFamily="66" charset="0"/>
                </a:rPr>
                <a:t>109</a:t>
              </a:r>
            </a:p>
          </p:txBody>
        </p:sp>
        <p:sp>
          <p:nvSpPr>
            <p:cNvPr id="6189" name="Rectangle 45"/>
            <p:cNvSpPr>
              <a:spLocks/>
            </p:cNvSpPr>
            <p:nvPr/>
          </p:nvSpPr>
          <p:spPr bwMode="auto">
            <a:xfrm>
              <a:off x="2337345" y="2984763"/>
              <a:ext cx="78548" cy="153888"/>
            </a:xfrm>
            <a:prstGeom prst="rect">
              <a:avLst/>
            </a:prstGeom>
            <a:noFill/>
            <a:ln w="12700">
              <a:noFill/>
              <a:miter lim="800000"/>
              <a:headEnd type="none" w="med" len="med"/>
              <a:tailEnd type="none" w="med" len="med"/>
            </a:ln>
          </p:spPr>
          <p:txBody>
            <a:bodyPr wrap="none" lIns="0" tIns="0" rIns="0" bIns="0" anchor="ctr">
              <a:spAutoFit/>
            </a:bodyPr>
            <a:lstStyle/>
            <a:p>
              <a:r>
                <a:rPr lang="en-US" sz="1000" dirty="0">
                  <a:latin typeface="Comic Sans MS" pitchFamily="66" charset="0"/>
                  <a:ea typeface="Comic Sans MS" pitchFamily="66" charset="0"/>
                  <a:cs typeface="Comic Sans MS" pitchFamily="66" charset="0"/>
                  <a:sym typeface="Comic Sans MS" pitchFamily="66" charset="0"/>
                </a:rPr>
                <a:t>0</a:t>
              </a:r>
            </a:p>
          </p:txBody>
        </p:sp>
        <p:sp>
          <p:nvSpPr>
            <p:cNvPr id="6190" name="Rectangle 46"/>
            <p:cNvSpPr>
              <a:spLocks/>
            </p:cNvSpPr>
            <p:nvPr/>
          </p:nvSpPr>
          <p:spPr bwMode="auto">
            <a:xfrm>
              <a:off x="2200052" y="2716873"/>
              <a:ext cx="214802" cy="153888"/>
            </a:xfrm>
            <a:prstGeom prst="rect">
              <a:avLst/>
            </a:prstGeom>
            <a:noFill/>
            <a:ln w="12700">
              <a:noFill/>
              <a:miter lim="800000"/>
              <a:headEnd type="none" w="med" len="med"/>
              <a:tailEnd type="none" w="med" len="med"/>
            </a:ln>
          </p:spPr>
          <p:txBody>
            <a:bodyPr wrap="none" lIns="0" tIns="0" rIns="0" bIns="0" anchor="ctr">
              <a:spAutoFit/>
            </a:bodyPr>
            <a:lstStyle/>
            <a:p>
              <a:r>
                <a:rPr lang="en-US" sz="1000" dirty="0">
                  <a:latin typeface="Comic Sans MS" pitchFamily="66" charset="0"/>
                  <a:ea typeface="Comic Sans MS" pitchFamily="66" charset="0"/>
                  <a:cs typeface="Comic Sans MS" pitchFamily="66" charset="0"/>
                  <a:sym typeface="Comic Sans MS" pitchFamily="66" charset="0"/>
                </a:rPr>
                <a:t>109</a:t>
              </a:r>
            </a:p>
          </p:txBody>
        </p:sp>
        <p:sp>
          <p:nvSpPr>
            <p:cNvPr id="6191" name="Line 47"/>
            <p:cNvSpPr>
              <a:spLocks noChangeShapeType="1"/>
            </p:cNvSpPr>
            <p:nvPr/>
          </p:nvSpPr>
          <p:spPr bwMode="auto">
            <a:xfrm rot="10800000" flipH="1">
              <a:off x="2986183" y="2823955"/>
              <a:ext cx="0" cy="233288"/>
            </a:xfrm>
            <a:prstGeom prst="line">
              <a:avLst/>
            </a:prstGeom>
            <a:noFill/>
            <a:ln w="38100">
              <a:solidFill>
                <a:srgbClr val="C00000"/>
              </a:solidFill>
              <a:prstDash val="solid"/>
              <a:round/>
              <a:headEnd type="stealth" w="med" len="med"/>
              <a:tailEnd type="none" w="med" len="med"/>
            </a:ln>
          </p:spPr>
          <p:txBody>
            <a:bodyPr lIns="64284" tIns="32143" rIns="64284" bIns="32143"/>
            <a:lstStyle/>
            <a:p>
              <a:endParaRPr lang="en-US"/>
            </a:p>
          </p:txBody>
        </p:sp>
        <p:sp>
          <p:nvSpPr>
            <p:cNvPr id="6192" name="Rectangle 48"/>
            <p:cNvSpPr>
              <a:spLocks/>
            </p:cNvSpPr>
            <p:nvPr/>
          </p:nvSpPr>
          <p:spPr bwMode="auto">
            <a:xfrm>
              <a:off x="1035845" y="1666875"/>
              <a:ext cx="461665"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dirty="0">
                  <a:latin typeface="Comic Sans MS" pitchFamily="66" charset="0"/>
                  <a:ea typeface="Comic Sans MS" pitchFamily="66" charset="0"/>
                  <a:cs typeface="Comic Sans MS" pitchFamily="66" charset="0"/>
                  <a:sym typeface="Comic Sans MS" pitchFamily="66" charset="0"/>
                </a:rPr>
                <a:t>(5/2</a:t>
              </a:r>
              <a:r>
                <a:rPr lang="en-US" sz="1300" baseline="32000" dirty="0">
                  <a:latin typeface="Comic Sans MS" pitchFamily="66" charset="0"/>
                  <a:ea typeface="Comic Sans MS" pitchFamily="66" charset="0"/>
                  <a:cs typeface="Comic Sans MS" pitchFamily="66" charset="0"/>
                  <a:sym typeface="Comic Sans MS" pitchFamily="66" charset="0"/>
                </a:rPr>
                <a:t>+</a:t>
              </a:r>
              <a:r>
                <a:rPr lang="en-US" sz="1300" dirty="0">
                  <a:latin typeface="Comic Sans MS" pitchFamily="66" charset="0"/>
                  <a:ea typeface="Comic Sans MS" pitchFamily="66" charset="0"/>
                  <a:cs typeface="Comic Sans MS" pitchFamily="66" charset="0"/>
                  <a:sym typeface="Comic Sans MS" pitchFamily="66" charset="0"/>
                </a:rPr>
                <a:t>)</a:t>
              </a:r>
            </a:p>
          </p:txBody>
        </p:sp>
        <p:sp>
          <p:nvSpPr>
            <p:cNvPr id="6193" name="Rectangle 49"/>
            <p:cNvSpPr>
              <a:spLocks/>
            </p:cNvSpPr>
            <p:nvPr/>
          </p:nvSpPr>
          <p:spPr bwMode="auto">
            <a:xfrm>
              <a:off x="1134071" y="2294762"/>
              <a:ext cx="141045" cy="390893"/>
            </a:xfrm>
            <a:prstGeom prst="rect">
              <a:avLst/>
            </a:prstGeom>
            <a:noFill/>
            <a:ln w="12700">
              <a:noFill/>
              <a:miter lim="800000"/>
              <a:headEnd type="none" w="med" len="med"/>
              <a:tailEnd type="none" w="med" len="med"/>
            </a:ln>
          </p:spPr>
          <p:txBody>
            <a:bodyPr wrap="none" lIns="0" tIns="0" rIns="0" bIns="0" anchor="ctr">
              <a:spAutoFit/>
            </a:bodyPr>
            <a:lstStyle/>
            <a:p>
              <a:r>
                <a:rPr lang="en-US" sz="2500" dirty="0">
                  <a:ea typeface="Gill Sans" charset="0"/>
                  <a:cs typeface="Gill Sans" charset="0"/>
                </a:rPr>
                <a:t>?</a:t>
              </a:r>
            </a:p>
          </p:txBody>
        </p:sp>
        <p:sp>
          <p:nvSpPr>
            <p:cNvPr id="6194" name="Line 50"/>
            <p:cNvSpPr>
              <a:spLocks noChangeShapeType="1"/>
            </p:cNvSpPr>
            <p:nvPr/>
          </p:nvSpPr>
          <p:spPr bwMode="auto">
            <a:xfrm>
              <a:off x="1160859" y="3066172"/>
              <a:ext cx="892969" cy="0"/>
            </a:xfrm>
            <a:prstGeom prst="line">
              <a:avLst/>
            </a:prstGeom>
            <a:noFill/>
            <a:ln w="38100">
              <a:solidFill>
                <a:srgbClr val="0000FF"/>
              </a:solidFill>
              <a:prstDash val="solid"/>
              <a:round/>
              <a:headEnd type="none" w="med" len="med"/>
              <a:tailEnd type="none" w="med" len="med"/>
            </a:ln>
          </p:spPr>
          <p:txBody>
            <a:bodyPr lIns="64284" tIns="32143" rIns="64284" bIns="32143"/>
            <a:lstStyle/>
            <a:p>
              <a:endParaRPr lang="en-US"/>
            </a:p>
          </p:txBody>
        </p:sp>
        <p:sp>
          <p:nvSpPr>
            <p:cNvPr id="6195" name="Rectangle 51"/>
            <p:cNvSpPr>
              <a:spLocks/>
            </p:cNvSpPr>
            <p:nvPr/>
          </p:nvSpPr>
          <p:spPr bwMode="auto">
            <a:xfrm>
              <a:off x="1401962" y="3131343"/>
              <a:ext cx="333425"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baseline="32000" dirty="0">
                  <a:latin typeface="Comic Sans MS" pitchFamily="66" charset="0"/>
                  <a:ea typeface="Comic Sans MS" pitchFamily="66" charset="0"/>
                  <a:cs typeface="Comic Sans MS" pitchFamily="66" charset="0"/>
                  <a:sym typeface="Comic Sans MS" pitchFamily="66" charset="0"/>
                </a:rPr>
                <a:t>83</a:t>
              </a:r>
              <a:r>
                <a:rPr lang="en-US" sz="1300" dirty="0">
                  <a:latin typeface="Comic Sans MS" pitchFamily="66" charset="0"/>
                  <a:ea typeface="Comic Sans MS" pitchFamily="66" charset="0"/>
                  <a:cs typeface="Comic Sans MS" pitchFamily="66" charset="0"/>
                  <a:sym typeface="Comic Sans MS" pitchFamily="66" charset="0"/>
                </a:rPr>
                <a:t>Ga</a:t>
              </a:r>
            </a:p>
          </p:txBody>
        </p:sp>
        <p:sp>
          <p:nvSpPr>
            <p:cNvPr id="6196" name="Rectangle 52"/>
            <p:cNvSpPr>
              <a:spLocks/>
            </p:cNvSpPr>
            <p:nvPr/>
          </p:nvSpPr>
          <p:spPr bwMode="auto">
            <a:xfrm>
              <a:off x="1006822" y="2993693"/>
              <a:ext cx="78548" cy="153888"/>
            </a:xfrm>
            <a:prstGeom prst="rect">
              <a:avLst/>
            </a:prstGeom>
            <a:noFill/>
            <a:ln w="12700">
              <a:noFill/>
              <a:miter lim="800000"/>
              <a:headEnd type="none" w="med" len="med"/>
              <a:tailEnd type="none" w="med" len="med"/>
            </a:ln>
          </p:spPr>
          <p:txBody>
            <a:bodyPr wrap="none" lIns="0" tIns="0" rIns="0" bIns="0" anchor="ctr">
              <a:spAutoFit/>
            </a:bodyPr>
            <a:lstStyle/>
            <a:p>
              <a:r>
                <a:rPr lang="en-US" sz="1000" dirty="0">
                  <a:latin typeface="Comic Sans MS" pitchFamily="66" charset="0"/>
                  <a:ea typeface="Comic Sans MS" pitchFamily="66" charset="0"/>
                  <a:cs typeface="Comic Sans MS" pitchFamily="66" charset="0"/>
                  <a:sym typeface="Comic Sans MS" pitchFamily="66" charset="0"/>
                </a:rPr>
                <a:t>0</a:t>
              </a:r>
            </a:p>
          </p:txBody>
        </p:sp>
        <p:sp>
          <p:nvSpPr>
            <p:cNvPr id="6197" name="Line 53"/>
            <p:cNvSpPr>
              <a:spLocks noChangeShapeType="1"/>
            </p:cNvSpPr>
            <p:nvPr/>
          </p:nvSpPr>
          <p:spPr bwMode="auto">
            <a:xfrm>
              <a:off x="1160859" y="2700055"/>
              <a:ext cx="892969" cy="0"/>
            </a:xfrm>
            <a:prstGeom prst="line">
              <a:avLst/>
            </a:prstGeom>
            <a:noFill/>
            <a:ln w="38100">
              <a:solidFill>
                <a:srgbClr val="0000FF"/>
              </a:solidFill>
              <a:prstDash val="solid"/>
              <a:round/>
              <a:headEnd type="none" w="med" len="med"/>
              <a:tailEnd type="none" w="med" len="med"/>
            </a:ln>
          </p:spPr>
          <p:txBody>
            <a:bodyPr lIns="64284" tIns="32143" rIns="64284" bIns="32143"/>
            <a:lstStyle/>
            <a:p>
              <a:endParaRPr lang="en-US"/>
            </a:p>
          </p:txBody>
        </p:sp>
        <p:sp>
          <p:nvSpPr>
            <p:cNvPr id="6198" name="Rectangle 54"/>
            <p:cNvSpPr>
              <a:spLocks/>
            </p:cNvSpPr>
            <p:nvPr/>
          </p:nvSpPr>
          <p:spPr bwMode="auto">
            <a:xfrm>
              <a:off x="1520280" y="2783086"/>
              <a:ext cx="86562"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dirty="0">
                  <a:solidFill>
                    <a:srgbClr val="0000FF"/>
                  </a:solidFill>
                  <a:latin typeface="Comic Sans MS" pitchFamily="66" charset="0"/>
                  <a:ea typeface="Comic Sans MS" pitchFamily="66" charset="0"/>
                  <a:cs typeface="Comic Sans MS" pitchFamily="66" charset="0"/>
                  <a:sym typeface="Comic Sans MS" pitchFamily="66" charset="0"/>
                </a:rPr>
                <a:t>?</a:t>
              </a:r>
            </a:p>
          </p:txBody>
        </p:sp>
        <p:sp>
          <p:nvSpPr>
            <p:cNvPr id="6199" name="Line 55"/>
            <p:cNvSpPr>
              <a:spLocks noChangeShapeType="1"/>
            </p:cNvSpPr>
            <p:nvPr/>
          </p:nvSpPr>
          <p:spPr bwMode="auto">
            <a:xfrm rot="10800000" flipH="1">
              <a:off x="1339453" y="2707870"/>
              <a:ext cx="0" cy="376163"/>
            </a:xfrm>
            <a:prstGeom prst="line">
              <a:avLst/>
            </a:prstGeom>
            <a:noFill/>
            <a:ln w="38100">
              <a:solidFill>
                <a:srgbClr val="0000FF"/>
              </a:solidFill>
              <a:prstDash val="solid"/>
              <a:round/>
              <a:headEnd type="stealth" w="med" len="med"/>
              <a:tailEnd type="none" w="med" len="med"/>
            </a:ln>
          </p:spPr>
          <p:txBody>
            <a:bodyPr lIns="64284" tIns="32143" rIns="64284" bIns="32143"/>
            <a:lstStyle/>
            <a:p>
              <a:endParaRPr lang="en-US"/>
            </a:p>
          </p:txBody>
        </p:sp>
        <p:sp>
          <p:nvSpPr>
            <p:cNvPr id="42" name="Line 43"/>
            <p:cNvSpPr>
              <a:spLocks noChangeShapeType="1"/>
            </p:cNvSpPr>
            <p:nvPr/>
          </p:nvSpPr>
          <p:spPr bwMode="auto">
            <a:xfrm>
              <a:off x="2467366" y="2579225"/>
              <a:ext cx="892969" cy="0"/>
            </a:xfrm>
            <a:prstGeom prst="line">
              <a:avLst/>
            </a:prstGeom>
            <a:noFill/>
            <a:ln w="38100">
              <a:solidFill>
                <a:srgbClr val="C00000"/>
              </a:solidFill>
              <a:prstDash val="solid"/>
              <a:round/>
              <a:headEnd type="none" w="med" len="med"/>
              <a:tailEnd type="none" w="med" len="med"/>
            </a:ln>
          </p:spPr>
          <p:txBody>
            <a:bodyPr lIns="64284" tIns="32143" rIns="64284" bIns="32143"/>
            <a:lstStyle/>
            <a:p>
              <a:endParaRPr lang="en-US"/>
            </a:p>
          </p:txBody>
        </p:sp>
        <p:sp>
          <p:nvSpPr>
            <p:cNvPr id="43" name="Rectangle 44"/>
            <p:cNvSpPr>
              <a:spLocks/>
            </p:cNvSpPr>
            <p:nvPr/>
          </p:nvSpPr>
          <p:spPr bwMode="auto">
            <a:xfrm>
              <a:off x="2832498" y="2603510"/>
              <a:ext cx="277320"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dirty="0" smtClean="0">
                  <a:solidFill>
                    <a:srgbClr val="C00000"/>
                  </a:solidFill>
                  <a:latin typeface="Comic Sans MS" pitchFamily="66" charset="0"/>
                  <a:ea typeface="Comic Sans MS" pitchFamily="66" charset="0"/>
                  <a:cs typeface="Comic Sans MS" pitchFamily="66" charset="0"/>
                  <a:sym typeface="Comic Sans MS" pitchFamily="66" charset="0"/>
                </a:rPr>
                <a:t>140</a:t>
              </a:r>
              <a:endParaRPr lang="en-US" sz="1300" dirty="0">
                <a:solidFill>
                  <a:srgbClr val="C00000"/>
                </a:solidFill>
                <a:latin typeface="Comic Sans MS" pitchFamily="66" charset="0"/>
                <a:ea typeface="Comic Sans MS" pitchFamily="66" charset="0"/>
                <a:cs typeface="Comic Sans MS" pitchFamily="66" charset="0"/>
                <a:sym typeface="Comic Sans MS" pitchFamily="66" charset="0"/>
              </a:endParaRPr>
            </a:p>
          </p:txBody>
        </p:sp>
        <p:sp>
          <p:nvSpPr>
            <p:cNvPr id="47" name="Line 47"/>
            <p:cNvSpPr>
              <a:spLocks noChangeShapeType="1"/>
            </p:cNvSpPr>
            <p:nvPr/>
          </p:nvSpPr>
          <p:spPr bwMode="auto">
            <a:xfrm rot="10800000" flipH="1">
              <a:off x="2743201" y="2590800"/>
              <a:ext cx="0" cy="233288"/>
            </a:xfrm>
            <a:prstGeom prst="line">
              <a:avLst/>
            </a:prstGeom>
            <a:noFill/>
            <a:ln w="38100">
              <a:solidFill>
                <a:srgbClr val="C00000"/>
              </a:solidFill>
              <a:prstDash val="solid"/>
              <a:round/>
              <a:headEnd type="stealth" w="med" len="med"/>
              <a:tailEnd type="none" w="med" len="med"/>
            </a:ln>
          </p:spPr>
          <p:txBody>
            <a:bodyPr lIns="64284" tIns="32143" rIns="64284" bIns="32143"/>
            <a:lstStyle/>
            <a:p>
              <a:endParaRPr lang="en-US"/>
            </a:p>
          </p:txBody>
        </p:sp>
        <p:sp>
          <p:nvSpPr>
            <p:cNvPr id="48" name="Rectangle 46"/>
            <p:cNvSpPr>
              <a:spLocks/>
            </p:cNvSpPr>
            <p:nvPr/>
          </p:nvSpPr>
          <p:spPr bwMode="auto">
            <a:xfrm>
              <a:off x="2198225" y="2503025"/>
              <a:ext cx="235642" cy="153888"/>
            </a:xfrm>
            <a:prstGeom prst="rect">
              <a:avLst/>
            </a:prstGeom>
            <a:noFill/>
            <a:ln w="12700">
              <a:noFill/>
              <a:miter lim="800000"/>
              <a:headEnd type="none" w="med" len="med"/>
              <a:tailEnd type="none" w="med" len="med"/>
            </a:ln>
          </p:spPr>
          <p:txBody>
            <a:bodyPr wrap="none" lIns="0" tIns="0" rIns="0" bIns="0" anchor="ctr">
              <a:spAutoFit/>
            </a:bodyPr>
            <a:lstStyle/>
            <a:p>
              <a:r>
                <a:rPr lang="en-US" sz="1000" dirty="0" smtClean="0">
                  <a:latin typeface="Comic Sans MS" pitchFamily="66" charset="0"/>
                  <a:ea typeface="Comic Sans MS" pitchFamily="66" charset="0"/>
                  <a:cs typeface="Comic Sans MS" pitchFamily="66" charset="0"/>
                  <a:sym typeface="Comic Sans MS" pitchFamily="66" charset="0"/>
                </a:rPr>
                <a:t>249</a:t>
              </a:r>
              <a:endParaRPr lang="en-US" sz="1000" dirty="0">
                <a:latin typeface="Comic Sans MS" pitchFamily="66" charset="0"/>
                <a:ea typeface="Comic Sans MS" pitchFamily="66" charset="0"/>
                <a:cs typeface="Comic Sans MS" pitchFamily="66" charset="0"/>
                <a:sym typeface="Comic Sans MS" pitchFamily="66"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Rectangle 36"/>
          <p:cNvSpPr/>
          <p:nvPr/>
        </p:nvSpPr>
        <p:spPr>
          <a:xfrm rot="20897479">
            <a:off x="-120412" y="194977"/>
            <a:ext cx="3523722" cy="507831"/>
          </a:xfrm>
          <a:prstGeom prst="rect">
            <a:avLst/>
          </a:prstGeom>
        </p:spPr>
        <p:txBody>
          <a:bodyPr wrap="none">
            <a:spAutoFit/>
          </a:bodyPr>
          <a:lstStyle/>
          <a:p>
            <a:pPr>
              <a:lnSpc>
                <a:spcPct val="150000"/>
              </a:lnSpc>
            </a:pPr>
            <a:r>
              <a:rPr lang="en-US" b="1" i="1" dirty="0">
                <a:latin typeface="Comic Sans MS" pitchFamily="66" charset="0"/>
              </a:rPr>
              <a:t>HOT OFF THE PRESS! Extra!</a:t>
            </a:r>
          </a:p>
        </p:txBody>
      </p:sp>
      <p:grpSp>
        <p:nvGrpSpPr>
          <p:cNvPr id="6" name="Group 5"/>
          <p:cNvGrpSpPr/>
          <p:nvPr/>
        </p:nvGrpSpPr>
        <p:grpSpPr>
          <a:xfrm>
            <a:off x="0" y="1424962"/>
            <a:ext cx="8993014" cy="5433038"/>
            <a:chOff x="2743200" y="1906664"/>
            <a:chExt cx="6248400" cy="4875136"/>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1906664"/>
              <a:ext cx="6248400" cy="4875136"/>
            </a:xfrm>
            <a:prstGeom prst="rect">
              <a:avLst/>
            </a:prstGeom>
          </p:spPr>
        </p:pic>
        <p:sp>
          <p:nvSpPr>
            <p:cNvPr id="33" name="TextBox 32"/>
            <p:cNvSpPr txBox="1"/>
            <p:nvPr/>
          </p:nvSpPr>
          <p:spPr>
            <a:xfrm>
              <a:off x="4905068" y="3058635"/>
              <a:ext cx="365027" cy="248555"/>
            </a:xfrm>
            <a:prstGeom prst="rect">
              <a:avLst/>
            </a:prstGeom>
            <a:noFill/>
          </p:spPr>
          <p:txBody>
            <a:bodyPr wrap="square" rtlCol="0">
              <a:spAutoFit/>
            </a:bodyPr>
            <a:lstStyle/>
            <a:p>
              <a:r>
                <a:rPr lang="en-US" sz="1200" dirty="0" smtClean="0">
                  <a:latin typeface="Arial Black" pitchFamily="34" charset="0"/>
                  <a:cs typeface="Arial" pitchFamily="34" charset="0"/>
                </a:rPr>
                <a:t>102</a:t>
              </a:r>
              <a:endParaRPr lang="en-US" sz="1200" baseline="30000" dirty="0">
                <a:latin typeface="Arial Black" pitchFamily="34" charset="0"/>
                <a:cs typeface="Arial" pitchFamily="34" charset="0"/>
              </a:endParaRPr>
            </a:p>
          </p:txBody>
        </p:sp>
        <p:sp>
          <p:nvSpPr>
            <p:cNvPr id="5" name="TextBox 4"/>
            <p:cNvSpPr txBox="1"/>
            <p:nvPr/>
          </p:nvSpPr>
          <p:spPr>
            <a:xfrm>
              <a:off x="4013861" y="2854791"/>
              <a:ext cx="1506999" cy="234746"/>
            </a:xfrm>
            <a:prstGeom prst="rect">
              <a:avLst/>
            </a:prstGeom>
            <a:noFill/>
          </p:spPr>
          <p:txBody>
            <a:bodyPr wrap="square" rtlCol="0">
              <a:spAutoFit/>
            </a:bodyPr>
            <a:lstStyle/>
            <a:p>
              <a:pPr lvl="0"/>
              <a:r>
                <a:rPr lang="en-US" sz="1100" dirty="0">
                  <a:solidFill>
                    <a:prstClr val="black"/>
                  </a:solidFill>
                  <a:latin typeface="Arial Black" pitchFamily="34" charset="0"/>
                  <a:cs typeface="Arial" pitchFamily="34" charset="0"/>
                </a:rPr>
                <a:t>(</a:t>
              </a:r>
              <a:r>
                <a:rPr lang="en-US" sz="1100" baseline="30000" dirty="0">
                  <a:solidFill>
                    <a:prstClr val="black"/>
                  </a:solidFill>
                  <a:latin typeface="Arial Black" pitchFamily="34" charset="0"/>
                  <a:cs typeface="Arial" pitchFamily="34" charset="0"/>
                </a:rPr>
                <a:t>86</a:t>
              </a:r>
              <a:r>
                <a:rPr lang="en-US" sz="1100" dirty="0">
                  <a:solidFill>
                    <a:prstClr val="black"/>
                  </a:solidFill>
                  <a:latin typeface="Arial Black" pitchFamily="34" charset="0"/>
                  <a:cs typeface="Arial" pitchFamily="34" charset="0"/>
                </a:rPr>
                <a:t>Ge</a:t>
              </a:r>
              <a:r>
                <a:rPr lang="en-US" sz="1100" dirty="0">
                  <a:solidFill>
                    <a:prstClr val="black"/>
                  </a:solidFill>
                  <a:latin typeface="Arial Black" pitchFamily="34" charset="0"/>
                  <a:cs typeface="Arial" pitchFamily="34" charset="0"/>
                  <a:sym typeface="Wingdings" pitchFamily="2" charset="2"/>
                </a:rPr>
                <a:t></a:t>
              </a:r>
              <a:r>
                <a:rPr lang="en-US" sz="1100" baseline="30000" dirty="0">
                  <a:solidFill>
                    <a:prstClr val="black"/>
                  </a:solidFill>
                  <a:latin typeface="Arial Black" pitchFamily="34" charset="0"/>
                  <a:cs typeface="Arial" pitchFamily="34" charset="0"/>
                  <a:sym typeface="Wingdings" pitchFamily="2" charset="2"/>
                </a:rPr>
                <a:t>86</a:t>
              </a:r>
              <a:r>
                <a:rPr lang="en-US" sz="1100" dirty="0">
                  <a:solidFill>
                    <a:prstClr val="black"/>
                  </a:solidFill>
                  <a:latin typeface="Arial Black" pitchFamily="34" charset="0"/>
                  <a:cs typeface="Arial" pitchFamily="34" charset="0"/>
                  <a:sym typeface="Wingdings" pitchFamily="2" charset="2"/>
                </a:rPr>
                <a:t>As*</a:t>
              </a:r>
              <a:r>
                <a:rPr lang="en-US" sz="1100" baseline="30000" dirty="0">
                  <a:solidFill>
                    <a:prstClr val="black"/>
                  </a:solidFill>
                  <a:latin typeface="Arial Black" pitchFamily="34" charset="0"/>
                  <a:cs typeface="Arial" pitchFamily="34" charset="0"/>
                  <a:sym typeface="Wingdings" pitchFamily="2" charset="2"/>
                </a:rPr>
                <a:t>85</a:t>
              </a:r>
              <a:r>
                <a:rPr lang="en-US" sz="1100" dirty="0">
                  <a:solidFill>
                    <a:prstClr val="black"/>
                  </a:solidFill>
                  <a:latin typeface="Arial Black" pitchFamily="34" charset="0"/>
                  <a:cs typeface="Arial" pitchFamily="34" charset="0"/>
                  <a:sym typeface="Wingdings" pitchFamily="2" charset="2"/>
                </a:rPr>
                <a:t>As*+n</a:t>
              </a:r>
              <a:r>
                <a:rPr lang="en-US" sz="1100" dirty="0" smtClean="0">
                  <a:solidFill>
                    <a:prstClr val="black"/>
                  </a:solidFill>
                  <a:latin typeface="Arial Black" pitchFamily="34" charset="0"/>
                  <a:cs typeface="Arial" pitchFamily="34" charset="0"/>
                  <a:sym typeface="Wingdings" pitchFamily="2" charset="2"/>
                </a:rPr>
                <a:t>)</a:t>
              </a:r>
              <a:endParaRPr lang="en-US" sz="1100" baseline="30000" dirty="0">
                <a:solidFill>
                  <a:prstClr val="black"/>
                </a:solidFill>
                <a:latin typeface="Arial Black" pitchFamily="34" charset="0"/>
                <a:cs typeface="Arial" pitchFamily="34" charset="0"/>
              </a:endParaRPr>
            </a:p>
          </p:txBody>
        </p:sp>
        <p:sp>
          <p:nvSpPr>
            <p:cNvPr id="34" name="TextBox 33"/>
            <p:cNvSpPr txBox="1"/>
            <p:nvPr/>
          </p:nvSpPr>
          <p:spPr>
            <a:xfrm>
              <a:off x="5156793" y="2142151"/>
              <a:ext cx="355192" cy="248555"/>
            </a:xfrm>
            <a:prstGeom prst="rect">
              <a:avLst/>
            </a:prstGeom>
            <a:noFill/>
          </p:spPr>
          <p:txBody>
            <a:bodyPr wrap="square" rtlCol="0">
              <a:spAutoFit/>
            </a:bodyPr>
            <a:lstStyle/>
            <a:p>
              <a:r>
                <a:rPr lang="en-US" sz="1200" dirty="0" smtClean="0">
                  <a:latin typeface="Arial Black" pitchFamily="34" charset="0"/>
                  <a:cs typeface="Arial" pitchFamily="34" charset="0"/>
                </a:rPr>
                <a:t>111</a:t>
              </a:r>
              <a:endParaRPr lang="en-US" sz="1200" baseline="30000" dirty="0">
                <a:latin typeface="Arial Black" pitchFamily="34" charset="0"/>
                <a:cs typeface="Arial" pitchFamily="34" charset="0"/>
              </a:endParaRPr>
            </a:p>
          </p:txBody>
        </p:sp>
        <p:sp>
          <p:nvSpPr>
            <p:cNvPr id="35" name="TextBox 34"/>
            <p:cNvSpPr txBox="1"/>
            <p:nvPr/>
          </p:nvSpPr>
          <p:spPr>
            <a:xfrm>
              <a:off x="4887289" y="1938867"/>
              <a:ext cx="811052" cy="234746"/>
            </a:xfrm>
            <a:prstGeom prst="rect">
              <a:avLst/>
            </a:prstGeom>
            <a:noFill/>
          </p:spPr>
          <p:txBody>
            <a:bodyPr wrap="none" rtlCol="0">
              <a:spAutoFit/>
            </a:bodyPr>
            <a:lstStyle/>
            <a:p>
              <a:pPr lvl="0"/>
              <a:r>
                <a:rPr lang="en-US" sz="1100" dirty="0">
                  <a:solidFill>
                    <a:prstClr val="black"/>
                  </a:solidFill>
                  <a:latin typeface="Arial Black" pitchFamily="34" charset="0"/>
                  <a:cs typeface="Arial" pitchFamily="34" charset="0"/>
                </a:rPr>
                <a:t>(</a:t>
              </a:r>
              <a:r>
                <a:rPr lang="en-US" sz="1100" baseline="30000" dirty="0">
                  <a:solidFill>
                    <a:prstClr val="black"/>
                  </a:solidFill>
                  <a:latin typeface="Arial Black" pitchFamily="34" charset="0"/>
                  <a:cs typeface="Arial" pitchFamily="34" charset="0"/>
                </a:rPr>
                <a:t>86</a:t>
              </a:r>
              <a:r>
                <a:rPr lang="en-US" sz="1100" dirty="0">
                  <a:solidFill>
                    <a:prstClr val="black"/>
                  </a:solidFill>
                  <a:latin typeface="Arial Black" pitchFamily="34" charset="0"/>
                  <a:cs typeface="Arial" pitchFamily="34" charset="0"/>
                </a:rPr>
                <a:t>Ge</a:t>
              </a:r>
              <a:r>
                <a:rPr lang="en-US" sz="1100" dirty="0">
                  <a:solidFill>
                    <a:prstClr val="black"/>
                  </a:solidFill>
                  <a:latin typeface="Arial Black" pitchFamily="34" charset="0"/>
                  <a:cs typeface="Arial" pitchFamily="34" charset="0"/>
                  <a:sym typeface="Wingdings" pitchFamily="2" charset="2"/>
                </a:rPr>
                <a:t></a:t>
              </a:r>
              <a:r>
                <a:rPr lang="en-US" sz="1100" baseline="30000" dirty="0">
                  <a:solidFill>
                    <a:prstClr val="black"/>
                  </a:solidFill>
                  <a:latin typeface="Arial Black" pitchFamily="34" charset="0"/>
                  <a:cs typeface="Arial" pitchFamily="34" charset="0"/>
                  <a:sym typeface="Wingdings" pitchFamily="2" charset="2"/>
                </a:rPr>
                <a:t>86</a:t>
              </a:r>
              <a:r>
                <a:rPr lang="en-US" sz="1100" dirty="0">
                  <a:solidFill>
                    <a:prstClr val="black"/>
                  </a:solidFill>
                  <a:latin typeface="Arial Black" pitchFamily="34" charset="0"/>
                  <a:cs typeface="Arial" pitchFamily="34" charset="0"/>
                  <a:sym typeface="Wingdings" pitchFamily="2" charset="2"/>
                </a:rPr>
                <a:t>As</a:t>
              </a:r>
              <a:r>
                <a:rPr lang="en-US" sz="1100" dirty="0" smtClean="0">
                  <a:solidFill>
                    <a:prstClr val="black"/>
                  </a:solidFill>
                  <a:latin typeface="Arial Black" pitchFamily="34" charset="0"/>
                  <a:cs typeface="Arial" pitchFamily="34" charset="0"/>
                  <a:sym typeface="Wingdings" pitchFamily="2" charset="2"/>
                </a:rPr>
                <a:t>*)</a:t>
              </a:r>
              <a:endParaRPr lang="en-US" sz="1100" baseline="30000" dirty="0">
                <a:solidFill>
                  <a:prstClr val="black"/>
                </a:solidFill>
                <a:latin typeface="Arial Black" pitchFamily="34" charset="0"/>
                <a:cs typeface="Arial" pitchFamily="34" charset="0"/>
              </a:endParaRPr>
            </a:p>
          </p:txBody>
        </p:sp>
        <p:sp>
          <p:nvSpPr>
            <p:cNvPr id="36" name="TextBox 35"/>
            <p:cNvSpPr txBox="1"/>
            <p:nvPr/>
          </p:nvSpPr>
          <p:spPr>
            <a:xfrm>
              <a:off x="6207147" y="3436509"/>
              <a:ext cx="433235" cy="248555"/>
            </a:xfrm>
            <a:prstGeom prst="rect">
              <a:avLst/>
            </a:prstGeom>
            <a:noFill/>
          </p:spPr>
          <p:txBody>
            <a:bodyPr wrap="square" rtlCol="0">
              <a:spAutoFit/>
            </a:bodyPr>
            <a:lstStyle/>
            <a:p>
              <a:pPr lvl="0"/>
              <a:r>
                <a:rPr lang="en-US" sz="1200" baseline="30000" dirty="0" smtClean="0">
                  <a:solidFill>
                    <a:prstClr val="black"/>
                  </a:solidFill>
                  <a:latin typeface="Arial Black" pitchFamily="34" charset="0"/>
                  <a:cs typeface="Arial" pitchFamily="34" charset="0"/>
                </a:rPr>
                <a:t>86</a:t>
              </a:r>
              <a:r>
                <a:rPr lang="en-US" sz="1200" dirty="0" smtClean="0">
                  <a:solidFill>
                    <a:prstClr val="black"/>
                  </a:solidFill>
                  <a:latin typeface="Arial Black" pitchFamily="34" charset="0"/>
                  <a:cs typeface="Arial" pitchFamily="34" charset="0"/>
                </a:rPr>
                <a:t>Se</a:t>
              </a:r>
              <a:endParaRPr lang="en-US" sz="1200" baseline="30000" dirty="0">
                <a:solidFill>
                  <a:prstClr val="black"/>
                </a:solidFill>
                <a:latin typeface="Arial Black" pitchFamily="34" charset="0"/>
                <a:cs typeface="Arial" pitchFamily="34" charset="0"/>
              </a:endParaRPr>
            </a:p>
          </p:txBody>
        </p:sp>
        <p:sp>
          <p:nvSpPr>
            <p:cNvPr id="38" name="TextBox 37"/>
            <p:cNvSpPr txBox="1"/>
            <p:nvPr/>
          </p:nvSpPr>
          <p:spPr>
            <a:xfrm>
              <a:off x="7559509" y="3068612"/>
              <a:ext cx="372224" cy="248555"/>
            </a:xfrm>
            <a:prstGeom prst="rect">
              <a:avLst/>
            </a:prstGeom>
            <a:noFill/>
          </p:spPr>
          <p:txBody>
            <a:bodyPr wrap="none" rtlCol="0">
              <a:spAutoFit/>
            </a:bodyPr>
            <a:lstStyle/>
            <a:p>
              <a:pPr lvl="0"/>
              <a:r>
                <a:rPr lang="en-US" sz="1200" baseline="30000" dirty="0" smtClean="0">
                  <a:solidFill>
                    <a:prstClr val="black"/>
                  </a:solidFill>
                  <a:latin typeface="Arial Black" pitchFamily="34" charset="0"/>
                  <a:cs typeface="Arial" pitchFamily="34" charset="0"/>
                </a:rPr>
                <a:t>86</a:t>
              </a:r>
              <a:r>
                <a:rPr lang="en-US" sz="1200" dirty="0" smtClean="0">
                  <a:solidFill>
                    <a:prstClr val="black"/>
                  </a:solidFill>
                  <a:latin typeface="Arial Black" pitchFamily="34" charset="0"/>
                  <a:cs typeface="Arial" pitchFamily="34" charset="0"/>
                </a:rPr>
                <a:t>Se</a:t>
              </a:r>
              <a:endParaRPr lang="en-US" sz="1200" baseline="30000" dirty="0">
                <a:solidFill>
                  <a:prstClr val="black"/>
                </a:solidFill>
                <a:latin typeface="Arial Black" pitchFamily="34" charset="0"/>
                <a:cs typeface="Arial" pitchFamily="34" charset="0"/>
              </a:endParaRPr>
            </a:p>
          </p:txBody>
        </p:sp>
      </p:grpSp>
      <p:sp>
        <p:nvSpPr>
          <p:cNvPr id="39" name="Rectangle 38"/>
          <p:cNvSpPr/>
          <p:nvPr/>
        </p:nvSpPr>
        <p:spPr>
          <a:xfrm>
            <a:off x="5029200" y="381000"/>
            <a:ext cx="3810000" cy="2056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76200"/>
            <a:ext cx="8229600" cy="1143000"/>
          </a:xfrm>
        </p:spPr>
        <p:txBody>
          <a:bodyPr/>
          <a:lstStyle/>
          <a:p>
            <a:r>
              <a:rPr lang="en-US" dirty="0" smtClean="0"/>
              <a:t>Decay of </a:t>
            </a:r>
            <a:r>
              <a:rPr lang="en-US" baseline="30000" dirty="0" smtClean="0"/>
              <a:t>86</a:t>
            </a:r>
            <a:r>
              <a:rPr lang="en-US" dirty="0" smtClean="0"/>
              <a:t>Ge</a:t>
            </a:r>
            <a:endParaRPr lang="en-US" dirty="0"/>
          </a:p>
        </p:txBody>
      </p:sp>
      <p:grpSp>
        <p:nvGrpSpPr>
          <p:cNvPr id="4" name="Group 3"/>
          <p:cNvGrpSpPr/>
          <p:nvPr/>
        </p:nvGrpSpPr>
        <p:grpSpPr>
          <a:xfrm>
            <a:off x="5029200" y="434140"/>
            <a:ext cx="3758133" cy="1887765"/>
            <a:chOff x="204267" y="574163"/>
            <a:chExt cx="3758133" cy="1887766"/>
          </a:xfrm>
          <a:noFill/>
        </p:grpSpPr>
        <p:sp>
          <p:nvSpPr>
            <p:cNvPr id="7" name="Line 33"/>
            <p:cNvSpPr>
              <a:spLocks noChangeShapeType="1"/>
            </p:cNvSpPr>
            <p:nvPr/>
          </p:nvSpPr>
          <p:spPr bwMode="auto">
            <a:xfrm>
              <a:off x="3062883" y="2178844"/>
              <a:ext cx="892969" cy="0"/>
            </a:xfrm>
            <a:prstGeom prst="line">
              <a:avLst/>
            </a:prstGeom>
            <a:grpFill/>
            <a:ln w="38100">
              <a:solidFill>
                <a:srgbClr val="0000FF"/>
              </a:solidFill>
              <a:prstDash val="solid"/>
              <a:round/>
              <a:headEnd type="none" w="med" len="med"/>
              <a:tailEnd type="none" w="med" len="med"/>
            </a:ln>
          </p:spPr>
          <p:txBody>
            <a:bodyPr lIns="64291" tIns="32146" rIns="64291" bIns="32146"/>
            <a:lstStyle/>
            <a:p>
              <a:endParaRPr lang="en-US"/>
            </a:p>
          </p:txBody>
        </p:sp>
        <p:sp>
          <p:nvSpPr>
            <p:cNvPr id="8" name="Rectangle 34"/>
            <p:cNvSpPr>
              <a:spLocks/>
            </p:cNvSpPr>
            <p:nvPr/>
          </p:nvSpPr>
          <p:spPr bwMode="auto">
            <a:xfrm>
              <a:off x="3312914" y="2244015"/>
              <a:ext cx="338234" cy="200055"/>
            </a:xfrm>
            <a:prstGeom prst="rect">
              <a:avLst/>
            </a:prstGeom>
            <a:grpFill/>
            <a:ln w="12700">
              <a:noFill/>
              <a:miter lim="800000"/>
              <a:headEnd type="none" w="med" len="med"/>
              <a:tailEnd type="none" w="med" len="med"/>
            </a:ln>
          </p:spPr>
          <p:txBody>
            <a:bodyPr wrap="none" lIns="0" tIns="0" rIns="0" bIns="0" anchor="ctr">
              <a:spAutoFit/>
            </a:bodyPr>
            <a:lstStyle/>
            <a:p>
              <a:r>
                <a:rPr lang="en-US" sz="1300" baseline="32000" dirty="0" smtClean="0">
                  <a:latin typeface="Comic Sans MS" pitchFamily="66" charset="0"/>
                  <a:ea typeface="Comic Sans MS" pitchFamily="66" charset="0"/>
                  <a:cs typeface="Comic Sans MS" pitchFamily="66" charset="0"/>
                  <a:sym typeface="Comic Sans MS" pitchFamily="66" charset="0"/>
                </a:rPr>
                <a:t>85</a:t>
              </a:r>
              <a:r>
                <a:rPr lang="en-US" sz="1300" dirty="0" smtClean="0">
                  <a:latin typeface="Comic Sans MS" pitchFamily="66" charset="0"/>
                  <a:ea typeface="Comic Sans MS" pitchFamily="66" charset="0"/>
                  <a:cs typeface="Comic Sans MS" pitchFamily="66" charset="0"/>
                  <a:sym typeface="Comic Sans MS" pitchFamily="66" charset="0"/>
                </a:rPr>
                <a:t>As</a:t>
              </a:r>
              <a:endParaRPr lang="en-US" sz="1300" dirty="0">
                <a:latin typeface="Comic Sans MS" pitchFamily="66" charset="0"/>
                <a:ea typeface="Comic Sans MS" pitchFamily="66" charset="0"/>
                <a:cs typeface="Comic Sans MS" pitchFamily="66" charset="0"/>
                <a:sym typeface="Comic Sans MS" pitchFamily="66" charset="0"/>
              </a:endParaRPr>
            </a:p>
          </p:txBody>
        </p:sp>
        <p:sp>
          <p:nvSpPr>
            <p:cNvPr id="9" name="Line 35"/>
            <p:cNvSpPr>
              <a:spLocks noChangeShapeType="1"/>
            </p:cNvSpPr>
            <p:nvPr/>
          </p:nvSpPr>
          <p:spPr bwMode="auto">
            <a:xfrm>
              <a:off x="3062883" y="1848445"/>
              <a:ext cx="892969" cy="0"/>
            </a:xfrm>
            <a:prstGeom prst="line">
              <a:avLst/>
            </a:prstGeom>
            <a:grpFill/>
            <a:ln w="38100">
              <a:solidFill>
                <a:srgbClr val="0000FF"/>
              </a:solidFill>
              <a:prstDash val="solid"/>
              <a:round/>
              <a:headEnd type="none" w="med" len="med"/>
              <a:tailEnd type="none" w="med" len="med"/>
            </a:ln>
          </p:spPr>
          <p:txBody>
            <a:bodyPr lIns="64291" tIns="32146" rIns="64291" bIns="32146"/>
            <a:lstStyle/>
            <a:p>
              <a:endParaRPr lang="en-US"/>
            </a:p>
          </p:txBody>
        </p:sp>
        <p:sp>
          <p:nvSpPr>
            <p:cNvPr id="10" name="Rectangle 36"/>
            <p:cNvSpPr>
              <a:spLocks/>
            </p:cNvSpPr>
            <p:nvPr/>
          </p:nvSpPr>
          <p:spPr bwMode="auto">
            <a:xfrm>
              <a:off x="3685080" y="1895757"/>
              <a:ext cx="277320" cy="200055"/>
            </a:xfrm>
            <a:prstGeom prst="rect">
              <a:avLst/>
            </a:prstGeom>
            <a:grpFill/>
            <a:ln w="12700">
              <a:noFill/>
              <a:miter lim="800000"/>
              <a:headEnd type="none" w="med" len="med"/>
              <a:tailEnd type="none" w="med" len="med"/>
            </a:ln>
          </p:spPr>
          <p:txBody>
            <a:bodyPr wrap="none" lIns="0" tIns="0" rIns="0" bIns="0" anchor="ctr">
              <a:spAutoFit/>
            </a:bodyPr>
            <a:lstStyle/>
            <a:p>
              <a:r>
                <a:rPr lang="en-US" sz="1300" dirty="0" smtClean="0">
                  <a:solidFill>
                    <a:srgbClr val="0000FF"/>
                  </a:solidFill>
                  <a:latin typeface="Comic Sans MS" pitchFamily="66" charset="0"/>
                  <a:ea typeface="Comic Sans MS" pitchFamily="66" charset="0"/>
                  <a:cs typeface="Comic Sans MS" pitchFamily="66" charset="0"/>
                  <a:sym typeface="Comic Sans MS" pitchFamily="66" charset="0"/>
                </a:rPr>
                <a:t>102</a:t>
              </a:r>
              <a:endParaRPr lang="en-US" sz="1300" dirty="0">
                <a:solidFill>
                  <a:srgbClr val="0000FF"/>
                </a:solidFill>
                <a:latin typeface="Comic Sans MS" pitchFamily="66" charset="0"/>
                <a:ea typeface="Comic Sans MS" pitchFamily="66" charset="0"/>
                <a:cs typeface="Comic Sans MS" pitchFamily="66" charset="0"/>
                <a:sym typeface="Comic Sans MS" pitchFamily="66" charset="0"/>
              </a:endParaRPr>
            </a:p>
          </p:txBody>
        </p:sp>
        <p:sp>
          <p:nvSpPr>
            <p:cNvPr id="11" name="Rectangle 37"/>
            <p:cNvSpPr>
              <a:spLocks/>
            </p:cNvSpPr>
            <p:nvPr/>
          </p:nvSpPr>
          <p:spPr bwMode="auto">
            <a:xfrm>
              <a:off x="2908845" y="2106365"/>
              <a:ext cx="78548" cy="153888"/>
            </a:xfrm>
            <a:prstGeom prst="rect">
              <a:avLst/>
            </a:prstGeom>
            <a:grpFill/>
            <a:ln w="12700">
              <a:noFill/>
              <a:miter lim="800000"/>
              <a:headEnd type="none" w="med" len="med"/>
              <a:tailEnd type="none" w="med" len="med"/>
            </a:ln>
          </p:spPr>
          <p:txBody>
            <a:bodyPr wrap="none" lIns="0" tIns="0" rIns="0" bIns="0" anchor="ctr">
              <a:spAutoFit/>
            </a:bodyPr>
            <a:lstStyle/>
            <a:p>
              <a:r>
                <a:rPr lang="en-US" sz="1000" dirty="0">
                  <a:latin typeface="Comic Sans MS" pitchFamily="66" charset="0"/>
                  <a:ea typeface="Comic Sans MS" pitchFamily="66" charset="0"/>
                  <a:cs typeface="Comic Sans MS" pitchFamily="66" charset="0"/>
                  <a:sym typeface="Comic Sans MS" pitchFamily="66" charset="0"/>
                </a:rPr>
                <a:t>0</a:t>
              </a:r>
            </a:p>
          </p:txBody>
        </p:sp>
        <p:sp>
          <p:nvSpPr>
            <p:cNvPr id="12" name="Rectangle 38"/>
            <p:cNvSpPr>
              <a:spLocks/>
            </p:cNvSpPr>
            <p:nvPr/>
          </p:nvSpPr>
          <p:spPr bwMode="auto">
            <a:xfrm>
              <a:off x="2771552" y="1775966"/>
              <a:ext cx="214802" cy="153888"/>
            </a:xfrm>
            <a:prstGeom prst="rect">
              <a:avLst/>
            </a:prstGeom>
            <a:grpFill/>
            <a:ln w="12700">
              <a:noFill/>
              <a:miter lim="800000"/>
              <a:headEnd type="none" w="med" len="med"/>
              <a:tailEnd type="none" w="med" len="med"/>
            </a:ln>
          </p:spPr>
          <p:txBody>
            <a:bodyPr wrap="none" lIns="0" tIns="0" rIns="0" bIns="0" anchor="ctr">
              <a:spAutoFit/>
            </a:bodyPr>
            <a:lstStyle/>
            <a:p>
              <a:r>
                <a:rPr lang="en-US" sz="1000" dirty="0">
                  <a:latin typeface="Comic Sans MS" pitchFamily="66" charset="0"/>
                  <a:ea typeface="Comic Sans MS" pitchFamily="66" charset="0"/>
                  <a:cs typeface="Comic Sans MS" pitchFamily="66" charset="0"/>
                  <a:sym typeface="Comic Sans MS" pitchFamily="66" charset="0"/>
                </a:rPr>
                <a:t>351</a:t>
              </a:r>
            </a:p>
          </p:txBody>
        </p:sp>
        <p:sp>
          <p:nvSpPr>
            <p:cNvPr id="13" name="Line 39"/>
            <p:cNvSpPr>
              <a:spLocks noChangeShapeType="1"/>
            </p:cNvSpPr>
            <p:nvPr/>
          </p:nvSpPr>
          <p:spPr bwMode="auto">
            <a:xfrm rot="10800000" flipH="1">
              <a:off x="3595783" y="1848446"/>
              <a:ext cx="0" cy="330398"/>
            </a:xfrm>
            <a:prstGeom prst="line">
              <a:avLst/>
            </a:prstGeom>
            <a:grpFill/>
            <a:ln w="38100">
              <a:solidFill>
                <a:srgbClr val="0000FF"/>
              </a:solidFill>
              <a:prstDash val="solid"/>
              <a:round/>
              <a:headEnd type="stealth" w="med" len="med"/>
              <a:tailEnd type="none" w="med" len="med"/>
            </a:ln>
          </p:spPr>
          <p:txBody>
            <a:bodyPr lIns="64291" tIns="32146" rIns="64291" bIns="32146"/>
            <a:lstStyle/>
            <a:p>
              <a:endParaRPr lang="en-US"/>
            </a:p>
          </p:txBody>
        </p:sp>
        <p:sp>
          <p:nvSpPr>
            <p:cNvPr id="14" name="Line 40"/>
            <p:cNvSpPr>
              <a:spLocks noChangeShapeType="1"/>
            </p:cNvSpPr>
            <p:nvPr/>
          </p:nvSpPr>
          <p:spPr bwMode="auto">
            <a:xfrm>
              <a:off x="279053" y="853902"/>
              <a:ext cx="801439" cy="0"/>
            </a:xfrm>
            <a:prstGeom prst="line">
              <a:avLst/>
            </a:prstGeom>
            <a:grpFill/>
            <a:ln w="38100">
              <a:solidFill>
                <a:schemeClr val="tx1"/>
              </a:solidFill>
              <a:prstDash val="solid"/>
              <a:round/>
              <a:headEnd type="none" w="med" len="med"/>
              <a:tailEnd type="none" w="med" len="med"/>
            </a:ln>
          </p:spPr>
          <p:txBody>
            <a:bodyPr lIns="64291" tIns="32146" rIns="64291" bIns="32146"/>
            <a:lstStyle/>
            <a:p>
              <a:endParaRPr lang="en-US"/>
            </a:p>
          </p:txBody>
        </p:sp>
        <p:sp>
          <p:nvSpPr>
            <p:cNvPr id="15" name="Rectangle 41"/>
            <p:cNvSpPr>
              <a:spLocks/>
            </p:cNvSpPr>
            <p:nvPr/>
          </p:nvSpPr>
          <p:spPr bwMode="auto">
            <a:xfrm>
              <a:off x="444252" y="931352"/>
              <a:ext cx="339837" cy="200055"/>
            </a:xfrm>
            <a:prstGeom prst="rect">
              <a:avLst/>
            </a:prstGeom>
            <a:grpFill/>
            <a:ln w="12700">
              <a:noFill/>
              <a:miter lim="800000"/>
              <a:headEnd type="none" w="med" len="med"/>
              <a:tailEnd type="none" w="med" len="med"/>
            </a:ln>
          </p:spPr>
          <p:txBody>
            <a:bodyPr wrap="none" lIns="0" tIns="0" rIns="0" bIns="0" anchor="ctr">
              <a:spAutoFit/>
            </a:bodyPr>
            <a:lstStyle/>
            <a:p>
              <a:r>
                <a:rPr lang="en-US" sz="1300" baseline="32000" dirty="0" smtClean="0">
                  <a:latin typeface="Comic Sans MS" pitchFamily="66" charset="0"/>
                  <a:ea typeface="Comic Sans MS" pitchFamily="66" charset="0"/>
                  <a:cs typeface="Comic Sans MS" pitchFamily="66" charset="0"/>
                  <a:sym typeface="Comic Sans MS" pitchFamily="66" charset="0"/>
                </a:rPr>
                <a:t>86</a:t>
              </a:r>
              <a:r>
                <a:rPr lang="en-US" sz="1300" dirty="0" smtClean="0">
                  <a:latin typeface="Comic Sans MS" pitchFamily="66" charset="0"/>
                  <a:ea typeface="Comic Sans MS" pitchFamily="66" charset="0"/>
                  <a:cs typeface="Comic Sans MS" pitchFamily="66" charset="0"/>
                  <a:sym typeface="Comic Sans MS" pitchFamily="66" charset="0"/>
                </a:rPr>
                <a:t>Ge</a:t>
              </a:r>
              <a:endParaRPr lang="en-US" sz="1300" dirty="0">
                <a:latin typeface="Comic Sans MS" pitchFamily="66" charset="0"/>
                <a:ea typeface="Comic Sans MS" pitchFamily="66" charset="0"/>
                <a:cs typeface="Comic Sans MS" pitchFamily="66" charset="0"/>
                <a:sym typeface="Comic Sans MS" pitchFamily="66" charset="0"/>
              </a:endParaRPr>
            </a:p>
          </p:txBody>
        </p:sp>
        <p:sp>
          <p:nvSpPr>
            <p:cNvPr id="16" name="Line 42"/>
            <p:cNvSpPr>
              <a:spLocks noChangeShapeType="1"/>
            </p:cNvSpPr>
            <p:nvPr/>
          </p:nvSpPr>
          <p:spPr bwMode="auto">
            <a:xfrm rot="10800000">
              <a:off x="884039" y="921990"/>
              <a:ext cx="383977" cy="223242"/>
            </a:xfrm>
            <a:prstGeom prst="line">
              <a:avLst/>
            </a:prstGeom>
            <a:grpFill/>
            <a:ln w="38100">
              <a:solidFill>
                <a:schemeClr val="tx1"/>
              </a:solidFill>
              <a:prstDash val="solid"/>
              <a:round/>
              <a:headEnd type="stealth" w="med" len="med"/>
              <a:tailEnd type="none" w="med" len="med"/>
            </a:ln>
          </p:spPr>
          <p:txBody>
            <a:bodyPr lIns="64291" tIns="32146" rIns="64291" bIns="32146"/>
            <a:lstStyle/>
            <a:p>
              <a:endParaRPr lang="en-US"/>
            </a:p>
          </p:txBody>
        </p:sp>
        <p:sp>
          <p:nvSpPr>
            <p:cNvPr id="17" name="Rectangle 43"/>
            <p:cNvSpPr>
              <a:spLocks/>
            </p:cNvSpPr>
            <p:nvPr/>
          </p:nvSpPr>
          <p:spPr bwMode="auto">
            <a:xfrm>
              <a:off x="204267" y="574163"/>
              <a:ext cx="862416" cy="200055"/>
            </a:xfrm>
            <a:prstGeom prst="rect">
              <a:avLst/>
            </a:prstGeom>
            <a:grpFill/>
            <a:ln w="12700">
              <a:noFill/>
              <a:miter lim="800000"/>
              <a:headEnd type="none" w="med" len="med"/>
              <a:tailEnd type="none" w="med" len="med"/>
            </a:ln>
          </p:spPr>
          <p:txBody>
            <a:bodyPr wrap="none" lIns="0" tIns="0" rIns="0" bIns="0" anchor="ctr">
              <a:spAutoFit/>
            </a:bodyPr>
            <a:lstStyle/>
            <a:p>
              <a:r>
                <a:rPr lang="en-US" sz="1300" dirty="0" smtClean="0">
                  <a:latin typeface="Comic Sans MS" pitchFamily="66" charset="0"/>
                  <a:ea typeface="Comic Sans MS" pitchFamily="66" charset="0"/>
                  <a:cs typeface="Comic Sans MS" pitchFamily="66" charset="0"/>
                  <a:sym typeface="Comic Sans MS" pitchFamily="66" charset="0"/>
                </a:rPr>
                <a:t>210(30</a:t>
              </a:r>
              <a:r>
                <a:rPr lang="en-US" sz="1300" dirty="0">
                  <a:latin typeface="Comic Sans MS" pitchFamily="66" charset="0"/>
                  <a:ea typeface="Comic Sans MS" pitchFamily="66" charset="0"/>
                  <a:cs typeface="Comic Sans MS" pitchFamily="66" charset="0"/>
                  <a:sym typeface="Comic Sans MS" pitchFamily="66" charset="0"/>
                </a:rPr>
                <a:t>) ms</a:t>
              </a:r>
            </a:p>
          </p:txBody>
        </p:sp>
        <p:sp>
          <p:nvSpPr>
            <p:cNvPr id="18" name="Rectangle 44"/>
            <p:cNvSpPr>
              <a:spLocks/>
            </p:cNvSpPr>
            <p:nvPr/>
          </p:nvSpPr>
          <p:spPr bwMode="auto">
            <a:xfrm>
              <a:off x="2414067" y="878963"/>
              <a:ext cx="86562" cy="200055"/>
            </a:xfrm>
            <a:prstGeom prst="rect">
              <a:avLst/>
            </a:prstGeom>
            <a:grpFill/>
            <a:ln w="12700">
              <a:noFill/>
              <a:miter lim="800000"/>
              <a:headEnd type="none" w="med" len="med"/>
              <a:tailEnd type="none" w="med" len="med"/>
            </a:ln>
          </p:spPr>
          <p:txBody>
            <a:bodyPr wrap="none" lIns="0" tIns="0" rIns="0" bIns="0" anchor="ctr">
              <a:spAutoFit/>
            </a:bodyPr>
            <a:lstStyle/>
            <a:p>
              <a:r>
                <a:rPr lang="en-US" sz="1300" dirty="0">
                  <a:latin typeface="Comic Sans MS" pitchFamily="66" charset="0"/>
                  <a:ea typeface="Comic Sans MS" pitchFamily="66" charset="0"/>
                  <a:cs typeface="Comic Sans MS" pitchFamily="66" charset="0"/>
                  <a:sym typeface="Comic Sans MS" pitchFamily="66" charset="0"/>
                </a:rPr>
                <a:t>n</a:t>
              </a:r>
            </a:p>
          </p:txBody>
        </p:sp>
        <p:sp>
          <p:nvSpPr>
            <p:cNvPr id="19" name="Line 45"/>
            <p:cNvSpPr>
              <a:spLocks noChangeShapeType="1"/>
            </p:cNvSpPr>
            <p:nvPr/>
          </p:nvSpPr>
          <p:spPr bwMode="auto">
            <a:xfrm>
              <a:off x="1294805" y="1148581"/>
              <a:ext cx="892969" cy="0"/>
            </a:xfrm>
            <a:prstGeom prst="line">
              <a:avLst/>
            </a:prstGeom>
            <a:grpFill/>
            <a:ln w="38100">
              <a:solidFill>
                <a:schemeClr val="tx1"/>
              </a:solidFill>
              <a:prstDash val="solid"/>
              <a:round/>
              <a:headEnd type="none" w="med" len="med"/>
              <a:tailEnd type="none" w="med" len="med"/>
            </a:ln>
          </p:spPr>
          <p:txBody>
            <a:bodyPr lIns="64291" tIns="32146" rIns="64291" bIns="32146"/>
            <a:lstStyle/>
            <a:p>
              <a:endParaRPr lang="en-US"/>
            </a:p>
          </p:txBody>
        </p:sp>
        <p:sp>
          <p:nvSpPr>
            <p:cNvPr id="20" name="Line 46"/>
            <p:cNvSpPr>
              <a:spLocks noChangeShapeType="1"/>
            </p:cNvSpPr>
            <p:nvPr/>
          </p:nvSpPr>
          <p:spPr bwMode="auto">
            <a:xfrm>
              <a:off x="1294805" y="1095003"/>
              <a:ext cx="892969" cy="0"/>
            </a:xfrm>
            <a:prstGeom prst="line">
              <a:avLst/>
            </a:prstGeom>
            <a:grpFill/>
            <a:ln w="38100">
              <a:solidFill>
                <a:schemeClr val="tx1"/>
              </a:solidFill>
              <a:prstDash val="solid"/>
              <a:round/>
              <a:headEnd type="none" w="med" len="med"/>
              <a:tailEnd type="none" w="med" len="med"/>
            </a:ln>
          </p:spPr>
          <p:txBody>
            <a:bodyPr lIns="64291" tIns="32146" rIns="64291" bIns="32146"/>
            <a:lstStyle/>
            <a:p>
              <a:endParaRPr lang="en-US"/>
            </a:p>
          </p:txBody>
        </p:sp>
        <p:sp>
          <p:nvSpPr>
            <p:cNvPr id="21" name="Line 47"/>
            <p:cNvSpPr>
              <a:spLocks noChangeShapeType="1"/>
            </p:cNvSpPr>
            <p:nvPr/>
          </p:nvSpPr>
          <p:spPr bwMode="auto">
            <a:xfrm>
              <a:off x="1294805" y="1032495"/>
              <a:ext cx="892969" cy="0"/>
            </a:xfrm>
            <a:prstGeom prst="line">
              <a:avLst/>
            </a:prstGeom>
            <a:grpFill/>
            <a:ln w="38100">
              <a:solidFill>
                <a:schemeClr val="tx1"/>
              </a:solidFill>
              <a:prstDash val="solid"/>
              <a:round/>
              <a:headEnd type="none" w="med" len="med"/>
              <a:tailEnd type="none" w="med" len="med"/>
            </a:ln>
          </p:spPr>
          <p:txBody>
            <a:bodyPr lIns="64291" tIns="32146" rIns="64291" bIns="32146"/>
            <a:lstStyle/>
            <a:p>
              <a:endParaRPr lang="en-US"/>
            </a:p>
          </p:txBody>
        </p:sp>
        <p:sp>
          <p:nvSpPr>
            <p:cNvPr id="22" name="Line 48"/>
            <p:cNvSpPr>
              <a:spLocks noChangeShapeType="1"/>
            </p:cNvSpPr>
            <p:nvPr/>
          </p:nvSpPr>
          <p:spPr bwMode="auto">
            <a:xfrm>
              <a:off x="1294805" y="1220019"/>
              <a:ext cx="892969" cy="0"/>
            </a:xfrm>
            <a:prstGeom prst="line">
              <a:avLst/>
            </a:prstGeom>
            <a:grpFill/>
            <a:ln w="38100">
              <a:solidFill>
                <a:schemeClr val="tx1"/>
              </a:solidFill>
              <a:prstDash val="solid"/>
              <a:round/>
              <a:headEnd type="none" w="med" len="med"/>
              <a:tailEnd type="none" w="med" len="med"/>
            </a:ln>
          </p:spPr>
          <p:txBody>
            <a:bodyPr lIns="64291" tIns="32146" rIns="64291" bIns="32146"/>
            <a:lstStyle/>
            <a:p>
              <a:endParaRPr lang="en-US"/>
            </a:p>
          </p:txBody>
        </p:sp>
        <p:sp>
          <p:nvSpPr>
            <p:cNvPr id="23" name="Rectangle 49"/>
            <p:cNvSpPr>
              <a:spLocks/>
            </p:cNvSpPr>
            <p:nvPr/>
          </p:nvSpPr>
          <p:spPr bwMode="auto">
            <a:xfrm>
              <a:off x="2217912" y="907370"/>
              <a:ext cx="119233" cy="390893"/>
            </a:xfrm>
            <a:prstGeom prst="rect">
              <a:avLst/>
            </a:prstGeom>
            <a:grpFill/>
            <a:ln w="12700">
              <a:noFill/>
              <a:miter lim="800000"/>
              <a:headEnd type="none" w="med" len="med"/>
              <a:tailEnd type="none" w="med" len="med"/>
            </a:ln>
          </p:spPr>
          <p:txBody>
            <a:bodyPr wrap="none" lIns="0" tIns="0" rIns="0" bIns="0" anchor="ctr">
              <a:spAutoFit/>
            </a:bodyPr>
            <a:lstStyle/>
            <a:p>
              <a:r>
                <a:rPr lang="en-US" sz="2500" dirty="0">
                  <a:latin typeface="Comic Sans MS" pitchFamily="66" charset="0"/>
                  <a:ea typeface="Comic Sans MS" pitchFamily="66" charset="0"/>
                  <a:cs typeface="Comic Sans MS" pitchFamily="66" charset="0"/>
                  <a:sym typeface="Comic Sans MS" pitchFamily="66" charset="0"/>
                </a:rPr>
                <a:t>}</a:t>
              </a:r>
            </a:p>
          </p:txBody>
        </p:sp>
        <p:sp>
          <p:nvSpPr>
            <p:cNvPr id="24" name="Line 50"/>
            <p:cNvSpPr>
              <a:spLocks noChangeShapeType="1"/>
            </p:cNvSpPr>
            <p:nvPr/>
          </p:nvSpPr>
          <p:spPr bwMode="auto">
            <a:xfrm rot="10800000">
              <a:off x="2286000" y="1090329"/>
              <a:ext cx="356667" cy="169634"/>
            </a:xfrm>
            <a:prstGeom prst="line">
              <a:avLst/>
            </a:prstGeom>
            <a:grpFill/>
            <a:ln w="38100">
              <a:solidFill>
                <a:schemeClr val="tx1"/>
              </a:solidFill>
              <a:prstDash val="solid"/>
              <a:round/>
              <a:headEnd type="stealth" w="med" len="med"/>
              <a:tailEnd type="none" w="med" len="med"/>
            </a:ln>
          </p:spPr>
          <p:txBody>
            <a:bodyPr lIns="64291" tIns="32146" rIns="64291" bIns="32146"/>
            <a:lstStyle/>
            <a:p>
              <a:endParaRPr lang="en-US"/>
            </a:p>
          </p:txBody>
        </p:sp>
        <p:sp>
          <p:nvSpPr>
            <p:cNvPr id="25" name="Line 51"/>
            <p:cNvSpPr>
              <a:spLocks noChangeShapeType="1"/>
            </p:cNvSpPr>
            <p:nvPr/>
          </p:nvSpPr>
          <p:spPr bwMode="auto">
            <a:xfrm rot="10800000">
              <a:off x="867296" y="919758"/>
              <a:ext cx="266774" cy="625078"/>
            </a:xfrm>
            <a:prstGeom prst="line">
              <a:avLst/>
            </a:prstGeom>
            <a:grpFill/>
            <a:ln w="38100">
              <a:solidFill>
                <a:schemeClr val="tx1"/>
              </a:solidFill>
              <a:prstDash val="solid"/>
              <a:round/>
              <a:headEnd type="stealth" w="med" len="med"/>
              <a:tailEnd type="none" w="med" len="med"/>
            </a:ln>
          </p:spPr>
          <p:txBody>
            <a:bodyPr lIns="64291" tIns="32146" rIns="64291" bIns="32146"/>
            <a:lstStyle/>
            <a:p>
              <a:endParaRPr lang="en-US"/>
            </a:p>
          </p:txBody>
        </p:sp>
        <p:sp>
          <p:nvSpPr>
            <p:cNvPr id="26" name="Rectangle 52"/>
            <p:cNvSpPr>
              <a:spLocks/>
            </p:cNvSpPr>
            <p:nvPr/>
          </p:nvSpPr>
          <p:spPr bwMode="auto">
            <a:xfrm>
              <a:off x="1130723" y="761687"/>
              <a:ext cx="158698" cy="200055"/>
            </a:xfrm>
            <a:prstGeom prst="rect">
              <a:avLst/>
            </a:prstGeom>
            <a:grpFill/>
            <a:ln w="12700">
              <a:noFill/>
              <a:miter lim="800000"/>
              <a:headEnd type="none" w="med" len="med"/>
              <a:tailEnd type="none" w="med" len="med"/>
            </a:ln>
          </p:spPr>
          <p:txBody>
            <a:bodyPr wrap="none" lIns="0" tIns="0" rIns="0" bIns="0" anchor="ctr">
              <a:spAutoFit/>
            </a:bodyPr>
            <a:lstStyle/>
            <a:p>
              <a:r>
                <a:rPr lang="en-US" sz="1300" dirty="0">
                  <a:latin typeface="Comic Sans MS" pitchFamily="66" charset="0"/>
                  <a:ea typeface="Comic Sans MS" pitchFamily="66" charset="0"/>
                  <a:cs typeface="Comic Sans MS" pitchFamily="66" charset="0"/>
                  <a:sym typeface="Comic Sans MS" pitchFamily="66" charset="0"/>
                </a:rPr>
                <a:t>0</a:t>
              </a:r>
              <a:r>
                <a:rPr lang="en-US" sz="1300" baseline="32000" dirty="0">
                  <a:latin typeface="Comic Sans MS" pitchFamily="66" charset="0"/>
                  <a:ea typeface="Comic Sans MS" pitchFamily="66" charset="0"/>
                  <a:cs typeface="Comic Sans MS" pitchFamily="66" charset="0"/>
                  <a:sym typeface="Comic Sans MS" pitchFamily="66" charset="0"/>
                </a:rPr>
                <a:t>+</a:t>
              </a:r>
            </a:p>
          </p:txBody>
        </p:sp>
        <p:sp>
          <p:nvSpPr>
            <p:cNvPr id="27" name="Line 55"/>
            <p:cNvSpPr>
              <a:spLocks noChangeShapeType="1"/>
            </p:cNvSpPr>
            <p:nvPr/>
          </p:nvSpPr>
          <p:spPr bwMode="auto">
            <a:xfrm>
              <a:off x="1294805" y="2196703"/>
              <a:ext cx="892969" cy="0"/>
            </a:xfrm>
            <a:prstGeom prst="line">
              <a:avLst/>
            </a:prstGeom>
            <a:grpFill/>
            <a:ln w="38100">
              <a:solidFill>
                <a:srgbClr val="0000FF"/>
              </a:solidFill>
              <a:prstDash val="solid"/>
              <a:round/>
              <a:headEnd type="none" w="med" len="med"/>
              <a:tailEnd type="none" w="med" len="med"/>
            </a:ln>
          </p:spPr>
          <p:txBody>
            <a:bodyPr lIns="64291" tIns="32146" rIns="64291" bIns="32146"/>
            <a:lstStyle/>
            <a:p>
              <a:endParaRPr lang="en-US"/>
            </a:p>
          </p:txBody>
        </p:sp>
        <p:sp>
          <p:nvSpPr>
            <p:cNvPr id="28" name="Rectangle 56"/>
            <p:cNvSpPr>
              <a:spLocks/>
            </p:cNvSpPr>
            <p:nvPr/>
          </p:nvSpPr>
          <p:spPr bwMode="auto">
            <a:xfrm>
              <a:off x="1535906" y="2261874"/>
              <a:ext cx="338234" cy="200055"/>
            </a:xfrm>
            <a:prstGeom prst="rect">
              <a:avLst/>
            </a:prstGeom>
            <a:grpFill/>
            <a:ln w="12700">
              <a:noFill/>
              <a:miter lim="800000"/>
              <a:headEnd type="none" w="med" len="med"/>
              <a:tailEnd type="none" w="med" len="med"/>
            </a:ln>
          </p:spPr>
          <p:txBody>
            <a:bodyPr wrap="none" lIns="0" tIns="0" rIns="0" bIns="0" anchor="ctr">
              <a:spAutoFit/>
            </a:bodyPr>
            <a:lstStyle/>
            <a:p>
              <a:r>
                <a:rPr lang="en-US" sz="1300" baseline="32000" dirty="0" smtClean="0">
                  <a:latin typeface="Comic Sans MS" pitchFamily="66" charset="0"/>
                  <a:ea typeface="Comic Sans MS" pitchFamily="66" charset="0"/>
                  <a:cs typeface="Comic Sans MS" pitchFamily="66" charset="0"/>
                  <a:sym typeface="Comic Sans MS" pitchFamily="66" charset="0"/>
                </a:rPr>
                <a:t>86</a:t>
              </a:r>
              <a:r>
                <a:rPr lang="en-US" sz="1300" dirty="0" smtClean="0">
                  <a:latin typeface="Comic Sans MS" pitchFamily="66" charset="0"/>
                  <a:ea typeface="Comic Sans MS" pitchFamily="66" charset="0"/>
                  <a:cs typeface="Comic Sans MS" pitchFamily="66" charset="0"/>
                  <a:sym typeface="Comic Sans MS" pitchFamily="66" charset="0"/>
                </a:rPr>
                <a:t>As</a:t>
              </a:r>
              <a:endParaRPr lang="en-US" sz="1300" dirty="0">
                <a:latin typeface="Comic Sans MS" pitchFamily="66" charset="0"/>
                <a:ea typeface="Comic Sans MS" pitchFamily="66" charset="0"/>
                <a:cs typeface="Comic Sans MS" pitchFamily="66" charset="0"/>
                <a:sym typeface="Comic Sans MS" pitchFamily="66" charset="0"/>
              </a:endParaRPr>
            </a:p>
          </p:txBody>
        </p:sp>
        <p:sp>
          <p:nvSpPr>
            <p:cNvPr id="29" name="Line 57"/>
            <p:cNvSpPr>
              <a:spLocks noChangeShapeType="1"/>
            </p:cNvSpPr>
            <p:nvPr/>
          </p:nvSpPr>
          <p:spPr bwMode="auto">
            <a:xfrm>
              <a:off x="1294805" y="1866305"/>
              <a:ext cx="892969" cy="0"/>
            </a:xfrm>
            <a:prstGeom prst="line">
              <a:avLst/>
            </a:prstGeom>
            <a:grpFill/>
            <a:ln w="38100">
              <a:solidFill>
                <a:srgbClr val="0000FF"/>
              </a:solidFill>
              <a:prstDash val="solid"/>
              <a:round/>
              <a:headEnd type="none" w="med" len="med"/>
              <a:tailEnd type="none" w="med" len="med"/>
            </a:ln>
          </p:spPr>
          <p:txBody>
            <a:bodyPr lIns="64291" tIns="32146" rIns="64291" bIns="32146"/>
            <a:lstStyle/>
            <a:p>
              <a:endParaRPr lang="en-US"/>
            </a:p>
          </p:txBody>
        </p:sp>
        <p:sp>
          <p:nvSpPr>
            <p:cNvPr id="30" name="Rectangle 58"/>
            <p:cNvSpPr>
              <a:spLocks/>
            </p:cNvSpPr>
            <p:nvPr/>
          </p:nvSpPr>
          <p:spPr bwMode="auto">
            <a:xfrm>
              <a:off x="1140767" y="2124224"/>
              <a:ext cx="78548" cy="153888"/>
            </a:xfrm>
            <a:prstGeom prst="rect">
              <a:avLst/>
            </a:prstGeom>
            <a:grpFill/>
            <a:ln w="12700">
              <a:noFill/>
              <a:miter lim="800000"/>
              <a:headEnd type="none" w="med" len="med"/>
              <a:tailEnd type="none" w="med" len="med"/>
            </a:ln>
          </p:spPr>
          <p:txBody>
            <a:bodyPr wrap="none" lIns="0" tIns="0" rIns="0" bIns="0" anchor="ctr">
              <a:spAutoFit/>
            </a:bodyPr>
            <a:lstStyle/>
            <a:p>
              <a:r>
                <a:rPr lang="en-US" sz="1000" dirty="0">
                  <a:latin typeface="Comic Sans MS" pitchFamily="66" charset="0"/>
                  <a:ea typeface="Comic Sans MS" pitchFamily="66" charset="0"/>
                  <a:cs typeface="Comic Sans MS" pitchFamily="66" charset="0"/>
                  <a:sym typeface="Comic Sans MS" pitchFamily="66" charset="0"/>
                </a:rPr>
                <a:t>0</a:t>
              </a:r>
            </a:p>
          </p:txBody>
        </p:sp>
        <p:sp>
          <p:nvSpPr>
            <p:cNvPr id="31" name="Line 59"/>
            <p:cNvSpPr>
              <a:spLocks noChangeShapeType="1"/>
            </p:cNvSpPr>
            <p:nvPr/>
          </p:nvSpPr>
          <p:spPr bwMode="auto">
            <a:xfrm rot="10800000" flipH="1">
              <a:off x="1473398" y="1866305"/>
              <a:ext cx="0" cy="330398"/>
            </a:xfrm>
            <a:prstGeom prst="line">
              <a:avLst/>
            </a:prstGeom>
            <a:grpFill/>
            <a:ln w="38100">
              <a:solidFill>
                <a:srgbClr val="0000FF"/>
              </a:solidFill>
              <a:prstDash val="solid"/>
              <a:round/>
              <a:headEnd type="stealth" w="med" len="med"/>
              <a:tailEnd type="none" w="med" len="med"/>
            </a:ln>
          </p:spPr>
          <p:txBody>
            <a:bodyPr lIns="64291" tIns="32146" rIns="64291" bIns="32146"/>
            <a:lstStyle/>
            <a:p>
              <a:endParaRPr lang="en-US"/>
            </a:p>
          </p:txBody>
        </p:sp>
        <p:sp>
          <p:nvSpPr>
            <p:cNvPr id="32" name="Rectangle 60"/>
            <p:cNvSpPr>
              <a:spLocks/>
            </p:cNvSpPr>
            <p:nvPr/>
          </p:nvSpPr>
          <p:spPr bwMode="auto">
            <a:xfrm>
              <a:off x="1575867" y="1931476"/>
              <a:ext cx="226024" cy="200055"/>
            </a:xfrm>
            <a:prstGeom prst="rect">
              <a:avLst/>
            </a:prstGeom>
            <a:grpFill/>
            <a:ln w="12700">
              <a:noFill/>
              <a:miter lim="800000"/>
              <a:headEnd type="none" w="med" len="med"/>
              <a:tailEnd type="none" w="med" len="med"/>
            </a:ln>
          </p:spPr>
          <p:txBody>
            <a:bodyPr wrap="none" lIns="0" tIns="0" rIns="0" bIns="0" anchor="ctr">
              <a:spAutoFit/>
            </a:bodyPr>
            <a:lstStyle/>
            <a:p>
              <a:r>
                <a:rPr lang="en-US" sz="1300" dirty="0" smtClean="0">
                  <a:solidFill>
                    <a:srgbClr val="0000FF"/>
                  </a:solidFill>
                  <a:latin typeface="Comic Sans MS" pitchFamily="66" charset="0"/>
                  <a:ea typeface="Comic Sans MS" pitchFamily="66" charset="0"/>
                  <a:cs typeface="Comic Sans MS" pitchFamily="66" charset="0"/>
                  <a:sym typeface="Comic Sans MS" pitchFamily="66" charset="0"/>
                </a:rPr>
                <a:t>111</a:t>
              </a:r>
              <a:endParaRPr lang="en-US" sz="1300" dirty="0">
                <a:solidFill>
                  <a:srgbClr val="0000FF"/>
                </a:solidFill>
                <a:latin typeface="Comic Sans MS" pitchFamily="66" charset="0"/>
                <a:ea typeface="Comic Sans MS" pitchFamily="66" charset="0"/>
                <a:cs typeface="Comic Sans MS" pitchFamily="66" charset="0"/>
                <a:sym typeface="Comic Sans MS" pitchFamily="66" charset="0"/>
              </a:endParaRPr>
            </a:p>
          </p:txBody>
        </p:sp>
      </p:grpSp>
      <p:grpSp>
        <p:nvGrpSpPr>
          <p:cNvPr id="42" name="Group 41"/>
          <p:cNvGrpSpPr/>
          <p:nvPr/>
        </p:nvGrpSpPr>
        <p:grpSpPr>
          <a:xfrm>
            <a:off x="4876800" y="2514600"/>
            <a:ext cx="4081434" cy="4093862"/>
            <a:chOff x="4876800" y="2514600"/>
            <a:chExt cx="4081434" cy="4093862"/>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14600"/>
              <a:ext cx="4081434" cy="4093862"/>
            </a:xfrm>
            <a:prstGeom prst="rect">
              <a:avLst/>
            </a:prstGeom>
            <a:solidFill>
              <a:schemeClr val="bg1"/>
            </a:solidFill>
          </p:spPr>
        </p:pic>
        <p:sp>
          <p:nvSpPr>
            <p:cNvPr id="41" name="TextBox 40"/>
            <p:cNvSpPr txBox="1"/>
            <p:nvPr/>
          </p:nvSpPr>
          <p:spPr>
            <a:xfrm>
              <a:off x="6858000" y="2590800"/>
              <a:ext cx="2052165" cy="400110"/>
            </a:xfrm>
            <a:prstGeom prst="rect">
              <a:avLst/>
            </a:prstGeom>
            <a:noFill/>
          </p:spPr>
          <p:txBody>
            <a:bodyPr wrap="none" rtlCol="0">
              <a:spAutoFit/>
            </a:bodyPr>
            <a:lstStyle/>
            <a:p>
              <a:r>
                <a:rPr lang="en-US" sz="2000" b="1" dirty="0" smtClean="0"/>
                <a:t>T</a:t>
              </a:r>
              <a:r>
                <a:rPr lang="en-US" sz="2000" b="1" baseline="-25000" dirty="0" smtClean="0"/>
                <a:t>1/2</a:t>
              </a:r>
              <a:r>
                <a:rPr lang="en-US" sz="2000" b="1" dirty="0" smtClean="0"/>
                <a:t>=210(30) </a:t>
              </a:r>
              <a:r>
                <a:rPr lang="en-US" sz="2000" b="1" dirty="0" err="1" smtClean="0"/>
                <a:t>ms</a:t>
              </a:r>
              <a:endParaRPr lang="en-US" sz="2000" b="1" dirty="0"/>
            </a:p>
          </p:txBody>
        </p:sp>
      </p:grpSp>
      <p:sp>
        <p:nvSpPr>
          <p:cNvPr id="43" name="Rectangle 42"/>
          <p:cNvSpPr/>
          <p:nvPr/>
        </p:nvSpPr>
        <p:spPr>
          <a:xfrm>
            <a:off x="7354206" y="3048000"/>
            <a:ext cx="1587294" cy="646331"/>
          </a:xfrm>
          <a:prstGeom prst="rect">
            <a:avLst/>
          </a:prstGeom>
        </p:spPr>
        <p:txBody>
          <a:bodyPr wrap="none">
            <a:spAutoFit/>
          </a:bodyPr>
          <a:lstStyle/>
          <a:p>
            <a:r>
              <a:rPr lang="en-US" dirty="0" smtClean="0">
                <a:solidFill>
                  <a:srgbClr val="0000FF"/>
                </a:solidFill>
                <a:latin typeface="Comic Sans MS" pitchFamily="66" charset="0"/>
                <a:ea typeface="Comic Sans MS" pitchFamily="66" charset="0"/>
                <a:cs typeface="Comic Sans MS" pitchFamily="66" charset="0"/>
                <a:sym typeface="Comic Sans MS" pitchFamily="66" charset="0"/>
              </a:rPr>
              <a:t>111 </a:t>
            </a:r>
            <a:r>
              <a:rPr lang="en-US" dirty="0" err="1" smtClean="0">
                <a:solidFill>
                  <a:srgbClr val="0000FF"/>
                </a:solidFill>
                <a:latin typeface="Comic Sans MS" pitchFamily="66" charset="0"/>
                <a:ea typeface="Comic Sans MS" pitchFamily="66" charset="0"/>
                <a:cs typeface="Comic Sans MS" pitchFamily="66" charset="0"/>
                <a:sym typeface="Comic Sans MS" pitchFamily="66" charset="0"/>
              </a:rPr>
              <a:t>keV</a:t>
            </a:r>
            <a:r>
              <a:rPr lang="en-US" dirty="0" smtClean="0">
                <a:solidFill>
                  <a:srgbClr val="0000FF"/>
                </a:solidFill>
                <a:latin typeface="Comic Sans MS" pitchFamily="66" charset="0"/>
                <a:ea typeface="Comic Sans MS" pitchFamily="66" charset="0"/>
                <a:cs typeface="Comic Sans MS" pitchFamily="66" charset="0"/>
                <a:sym typeface="Comic Sans MS" pitchFamily="66" charset="0"/>
              </a:rPr>
              <a:t> gate</a:t>
            </a:r>
          </a:p>
          <a:p>
            <a:r>
              <a:rPr lang="en-US" dirty="0" smtClean="0">
                <a:solidFill>
                  <a:srgbClr val="FF0000"/>
                </a:solidFill>
                <a:latin typeface="Comic Sans MS" pitchFamily="66" charset="0"/>
                <a:ea typeface="Comic Sans MS" pitchFamily="66" charset="0"/>
                <a:cs typeface="Comic Sans MS" pitchFamily="66" charset="0"/>
                <a:sym typeface="Comic Sans MS" pitchFamily="66" charset="0"/>
              </a:rPr>
              <a:t>102 </a:t>
            </a:r>
            <a:r>
              <a:rPr lang="en-US" dirty="0" err="1" smtClean="0">
                <a:solidFill>
                  <a:srgbClr val="FF0000"/>
                </a:solidFill>
                <a:latin typeface="Comic Sans MS" pitchFamily="66" charset="0"/>
                <a:ea typeface="Comic Sans MS" pitchFamily="66" charset="0"/>
                <a:cs typeface="Comic Sans MS" pitchFamily="66" charset="0"/>
                <a:sym typeface="Comic Sans MS" pitchFamily="66" charset="0"/>
              </a:rPr>
              <a:t>keV</a:t>
            </a:r>
            <a:r>
              <a:rPr lang="en-US" dirty="0" smtClean="0">
                <a:solidFill>
                  <a:srgbClr val="FF0000"/>
                </a:solidFill>
                <a:latin typeface="Comic Sans MS" pitchFamily="66" charset="0"/>
                <a:ea typeface="Comic Sans MS" pitchFamily="66" charset="0"/>
                <a:cs typeface="Comic Sans MS" pitchFamily="66" charset="0"/>
                <a:sym typeface="Comic Sans MS" pitchFamily="66" charset="0"/>
              </a:rPr>
              <a:t> gate</a:t>
            </a:r>
            <a:endParaRPr lang="en-US" dirty="0">
              <a:solidFill>
                <a:srgbClr val="FF0000"/>
              </a:solidFill>
              <a:latin typeface="Comic Sans MS" pitchFamily="66" charset="0"/>
              <a:ea typeface="Comic Sans MS" pitchFamily="66" charset="0"/>
              <a:cs typeface="Comic Sans MS" pitchFamily="66" charset="0"/>
              <a:sym typeface="Comic Sans MS" pitchFamily="66" charset="0"/>
            </a:endParaRPr>
          </a:p>
        </p:txBody>
      </p:sp>
    </p:spTree>
    <p:extLst>
      <p:ext uri="{BB962C8B-B14F-4D97-AF65-F5344CB8AC3E}">
        <p14:creationId xmlns:p14="http://schemas.microsoft.com/office/powerpoint/2010/main" val="3616453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amond(i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04800" y="609600"/>
            <a:ext cx="4572000" cy="4934466"/>
            <a:chOff x="304800" y="612136"/>
            <a:chExt cx="4800600" cy="5179064"/>
          </a:xfrm>
        </p:grpSpPr>
        <p:grpSp>
          <p:nvGrpSpPr>
            <p:cNvPr id="20" name="Group 19"/>
            <p:cNvGrpSpPr/>
            <p:nvPr/>
          </p:nvGrpSpPr>
          <p:grpSpPr>
            <a:xfrm>
              <a:off x="304800" y="612136"/>
              <a:ext cx="4800600" cy="5179064"/>
              <a:chOff x="304800" y="612136"/>
              <a:chExt cx="4800600" cy="5179064"/>
            </a:xfrm>
          </p:grpSpPr>
          <p:grpSp>
            <p:nvGrpSpPr>
              <p:cNvPr id="16" name="Group 15"/>
              <p:cNvGrpSpPr/>
              <p:nvPr/>
            </p:nvGrpSpPr>
            <p:grpSpPr>
              <a:xfrm>
                <a:off x="304800" y="612136"/>
                <a:ext cx="4800600" cy="5179064"/>
                <a:chOff x="304800" y="1175266"/>
                <a:chExt cx="4800600" cy="5179064"/>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98316"/>
                  <a:ext cx="4800600" cy="515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81000" y="1175266"/>
                  <a:ext cx="2514600" cy="838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1981200" y="3966792"/>
                <a:ext cx="838200" cy="910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1320800" y="4178300"/>
              <a:ext cx="533400" cy="3566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193800" y="4175068"/>
              <a:ext cx="762000" cy="369332"/>
            </a:xfrm>
            <a:prstGeom prst="rect">
              <a:avLst/>
            </a:prstGeom>
            <a:noFill/>
          </p:spPr>
          <p:txBody>
            <a:bodyPr wrap="square" rtlCol="0">
              <a:spAutoFit/>
            </a:bodyPr>
            <a:lstStyle/>
            <a:p>
              <a:r>
                <a:rPr lang="en-US" sz="1600" b="1" i="1" dirty="0" smtClean="0"/>
                <a:t>79Cu</a:t>
              </a:r>
              <a:endParaRPr lang="en-US" sz="1600" b="1" i="1" dirty="0"/>
            </a:p>
          </p:txBody>
        </p:sp>
      </p:grpSp>
      <p:pic>
        <p:nvPicPr>
          <p:cNvPr id="44" name="Picture 4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1336316"/>
            <a:ext cx="3223536" cy="53448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Rectangle 27"/>
          <p:cNvSpPr/>
          <p:nvPr/>
        </p:nvSpPr>
        <p:spPr>
          <a:xfrm>
            <a:off x="8788951" y="-664321"/>
            <a:ext cx="66633" cy="323"/>
          </a:xfrm>
          <a:prstGeom prst="rect">
            <a:avLst/>
          </a:prstGeom>
          <a:solidFill>
            <a:srgbClr val="99CCFF"/>
          </a:solidFill>
          <a:ln w="0">
            <a:solidFill>
              <a:srgbClr val="000000"/>
            </a:solidFill>
            <a:prstDash val="solid"/>
          </a:ln>
        </p:spPr>
        <p:txBody>
          <a:bodyPr vert="horz" wrap="square" lIns="81643" tIns="40817" rIns="81643" bIns="40817" anchor="ctr" anchorCtr="1" compatLnSpc="0"/>
          <a:lstStyle/>
          <a:p>
            <a:pPr defTabSz="829452" hangingPunct="0">
              <a:defRPr sz="1800" b="0" i="0" u="none" strike="noStrike" kern="0" cap="none" spc="0" baseline="0">
                <a:solidFill>
                  <a:srgbClr val="000000"/>
                </a:solidFill>
                <a:uFillTx/>
              </a:defRPr>
            </a:pPr>
            <a:endParaRPr lang="en-US" sz="1600" dirty="0">
              <a:solidFill>
                <a:srgbClr val="000000"/>
              </a:solidFill>
              <a:latin typeface="Arial" pitchFamily="18"/>
              <a:ea typeface="Arial" pitchFamily="2"/>
              <a:cs typeface="Arial" pitchFamily="2"/>
            </a:endParaRPr>
          </a:p>
        </p:txBody>
      </p:sp>
      <p:sp>
        <p:nvSpPr>
          <p:cNvPr id="48" name="Title 47"/>
          <p:cNvSpPr>
            <a:spLocks noGrp="1"/>
          </p:cNvSpPr>
          <p:nvPr>
            <p:ph type="title"/>
          </p:nvPr>
        </p:nvSpPr>
        <p:spPr>
          <a:xfrm>
            <a:off x="457200" y="76200"/>
            <a:ext cx="8305800" cy="1143000"/>
          </a:xfrm>
        </p:spPr>
        <p:txBody>
          <a:bodyPr anchor="ctr">
            <a:noAutofit/>
          </a:bodyPr>
          <a:lstStyle/>
          <a:p>
            <a:r>
              <a:rPr lang="en-US" sz="4000" dirty="0" smtClean="0"/>
              <a:t>4 new half-lives measured at </a:t>
            </a:r>
            <a:r>
              <a:rPr lang="en-US" sz="4000" dirty="0" err="1" smtClean="0"/>
              <a:t>LeRIBSS</a:t>
            </a:r>
            <a:endParaRPr lang="en-US" sz="4000" dirty="0"/>
          </a:p>
        </p:txBody>
      </p:sp>
      <p:cxnSp>
        <p:nvCxnSpPr>
          <p:cNvPr id="6" name="Straight Connector 5"/>
          <p:cNvCxnSpPr/>
          <p:nvPr/>
        </p:nvCxnSpPr>
        <p:spPr>
          <a:xfrm>
            <a:off x="7772400" y="1336316"/>
            <a:ext cx="0" cy="3708144"/>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48525" y="672068"/>
            <a:ext cx="1066800" cy="369332"/>
          </a:xfrm>
          <a:prstGeom prst="rect">
            <a:avLst/>
          </a:prstGeom>
          <a:noFill/>
        </p:spPr>
        <p:txBody>
          <a:bodyPr wrap="square" rtlCol="0">
            <a:spAutoFit/>
          </a:bodyPr>
          <a:lstStyle/>
          <a:p>
            <a:pPr algn="ctr"/>
            <a:r>
              <a:rPr lang="en-US" b="1" dirty="0" smtClean="0"/>
              <a:t>BEAM</a:t>
            </a:r>
            <a:endParaRPr lang="en-US" b="1" dirty="0"/>
          </a:p>
        </p:txBody>
      </p:sp>
      <p:sp>
        <p:nvSpPr>
          <p:cNvPr id="18" name="TextBox 17"/>
          <p:cNvSpPr txBox="1"/>
          <p:nvPr/>
        </p:nvSpPr>
        <p:spPr>
          <a:xfrm>
            <a:off x="6553200" y="990600"/>
            <a:ext cx="1066800" cy="369332"/>
          </a:xfrm>
          <a:prstGeom prst="rect">
            <a:avLst/>
          </a:prstGeom>
          <a:noFill/>
        </p:spPr>
        <p:txBody>
          <a:bodyPr wrap="square" rtlCol="0">
            <a:spAutoFit/>
          </a:bodyPr>
          <a:lstStyle/>
          <a:p>
            <a:pPr algn="ctr"/>
            <a:r>
              <a:rPr lang="en-US" b="1" dirty="0" smtClean="0"/>
              <a:t>ON</a:t>
            </a:r>
            <a:endParaRPr lang="en-US" b="1" dirty="0"/>
          </a:p>
        </p:txBody>
      </p:sp>
      <p:sp>
        <p:nvSpPr>
          <p:cNvPr id="19" name="TextBox 18"/>
          <p:cNvSpPr txBox="1"/>
          <p:nvPr/>
        </p:nvSpPr>
        <p:spPr>
          <a:xfrm>
            <a:off x="7620000" y="990600"/>
            <a:ext cx="1066800" cy="369332"/>
          </a:xfrm>
          <a:prstGeom prst="rect">
            <a:avLst/>
          </a:prstGeom>
          <a:noFill/>
        </p:spPr>
        <p:txBody>
          <a:bodyPr wrap="square" rtlCol="0">
            <a:spAutoFit/>
          </a:bodyPr>
          <a:lstStyle/>
          <a:p>
            <a:pPr algn="ctr"/>
            <a:r>
              <a:rPr lang="en-US" b="1" dirty="0" smtClean="0"/>
              <a:t>OFF</a:t>
            </a:r>
            <a:endParaRPr lang="en-US" b="1" dirty="0"/>
          </a:p>
        </p:txBody>
      </p:sp>
      <p:cxnSp>
        <p:nvCxnSpPr>
          <p:cNvPr id="10" name="Straight Connector 9"/>
          <p:cNvCxnSpPr/>
          <p:nvPr/>
        </p:nvCxnSpPr>
        <p:spPr>
          <a:xfrm>
            <a:off x="7404100" y="4993660"/>
            <a:ext cx="0" cy="117137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33600" y="3910042"/>
            <a:ext cx="3048000" cy="2262158"/>
          </a:xfrm>
          <a:prstGeom prst="rect">
            <a:avLst/>
          </a:prstGeom>
          <a:noFill/>
        </p:spPr>
        <p:txBody>
          <a:bodyPr wrap="square" rtlCol="0">
            <a:spAutoFit/>
          </a:bodyPr>
          <a:lstStyle/>
          <a:p>
            <a:pPr marL="285750" indent="-285750">
              <a:buFont typeface="Wingdings" pitchFamily="2" charset="2"/>
              <a:buChar char="Ø"/>
            </a:pPr>
            <a:r>
              <a:rPr lang="en-US" u="sng" dirty="0" smtClean="0"/>
              <a:t>HRIBF ISOL rates </a:t>
            </a:r>
            <a:r>
              <a:rPr lang="en-US" dirty="0" smtClean="0"/>
              <a:t>(s</a:t>
            </a:r>
            <a:r>
              <a:rPr lang="en-US" baseline="30000" dirty="0" smtClean="0"/>
              <a:t>-1</a:t>
            </a:r>
            <a:r>
              <a:rPr lang="en-US" dirty="0" smtClean="0"/>
              <a:t>): </a:t>
            </a:r>
          </a:p>
          <a:p>
            <a:pPr>
              <a:spcBef>
                <a:spcPts val="600"/>
              </a:spcBef>
            </a:pPr>
            <a:r>
              <a:rPr lang="en-US" baseline="30000" dirty="0"/>
              <a:t> </a:t>
            </a:r>
            <a:r>
              <a:rPr lang="en-US" dirty="0" smtClean="0"/>
              <a:t>         </a:t>
            </a:r>
            <a:r>
              <a:rPr lang="en-US" baseline="30000" dirty="0" smtClean="0"/>
              <a:t>82</a:t>
            </a:r>
            <a:r>
              <a:rPr lang="en-US" dirty="0" smtClean="0"/>
              <a:t>Zn    ~     50 </a:t>
            </a:r>
            <a:endParaRPr lang="en-US" baseline="30000" dirty="0" smtClean="0"/>
          </a:p>
          <a:p>
            <a:r>
              <a:rPr lang="en-US" baseline="30000" dirty="0"/>
              <a:t> </a:t>
            </a:r>
            <a:r>
              <a:rPr lang="en-US" dirty="0" smtClean="0"/>
              <a:t>         </a:t>
            </a:r>
            <a:r>
              <a:rPr lang="en-US" baseline="30000" dirty="0" smtClean="0"/>
              <a:t>83</a:t>
            </a:r>
            <a:r>
              <a:rPr lang="en-US" dirty="0" smtClean="0"/>
              <a:t>Zn    ~     5 </a:t>
            </a:r>
            <a:endParaRPr lang="en-US" baseline="30000" dirty="0" smtClean="0"/>
          </a:p>
          <a:p>
            <a:r>
              <a:rPr lang="en-US" baseline="30000" dirty="0"/>
              <a:t> </a:t>
            </a:r>
            <a:r>
              <a:rPr lang="en-US" dirty="0" smtClean="0"/>
              <a:t>         </a:t>
            </a:r>
            <a:r>
              <a:rPr lang="en-US" baseline="30000" dirty="0" smtClean="0"/>
              <a:t>85</a:t>
            </a:r>
            <a:r>
              <a:rPr lang="en-US" dirty="0" smtClean="0"/>
              <a:t>Ga    ~    40 </a:t>
            </a:r>
            <a:endParaRPr lang="en-US" baseline="30000" dirty="0" smtClean="0"/>
          </a:p>
          <a:p>
            <a:r>
              <a:rPr lang="en-US" baseline="30000" dirty="0"/>
              <a:t> </a:t>
            </a:r>
            <a:r>
              <a:rPr lang="en-US" dirty="0" smtClean="0"/>
              <a:t>         </a:t>
            </a:r>
            <a:r>
              <a:rPr lang="en-US" baseline="30000" dirty="0" smtClean="0"/>
              <a:t>86</a:t>
            </a:r>
            <a:r>
              <a:rPr lang="en-US" dirty="0" smtClean="0"/>
              <a:t>Ge    ~    1</a:t>
            </a:r>
            <a:endParaRPr lang="en-US" baseline="30000" dirty="0" smtClean="0"/>
          </a:p>
          <a:p>
            <a:pPr marL="285750" indent="-285750">
              <a:spcBef>
                <a:spcPts val="1200"/>
              </a:spcBef>
              <a:buFont typeface="Wingdings" pitchFamily="2" charset="2"/>
              <a:buChar char="Ø"/>
            </a:pPr>
            <a:r>
              <a:rPr lang="en-US" dirty="0" smtClean="0"/>
              <a:t>Half-lives measured to 10/20 % uncertainty.</a:t>
            </a:r>
            <a:endParaRPr lang="en-US" dirty="0"/>
          </a:p>
        </p:txBody>
      </p:sp>
      <p:cxnSp>
        <p:nvCxnSpPr>
          <p:cNvPr id="14336" name="Straight Connector 14335"/>
          <p:cNvCxnSpPr/>
          <p:nvPr/>
        </p:nvCxnSpPr>
        <p:spPr>
          <a:xfrm>
            <a:off x="2500745" y="5461752"/>
            <a:ext cx="1905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355582" y="1209450"/>
            <a:ext cx="3425851" cy="5584134"/>
            <a:chOff x="5355582" y="1209450"/>
            <a:chExt cx="3425851" cy="5584134"/>
          </a:xfrm>
        </p:grpSpPr>
        <p:pic>
          <p:nvPicPr>
            <p:cNvPr id="225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5582" y="1209450"/>
              <a:ext cx="3417305" cy="2685296"/>
            </a:xfrm>
            <a:prstGeom prst="rect">
              <a:avLst/>
            </a:prstGeom>
            <a:solidFill>
              <a:schemeClr val="bg1"/>
            </a:solidFill>
            <a:ln>
              <a:noFill/>
            </a:ln>
            <a:effectLst/>
          </p:spPr>
        </p:pic>
        <p:grpSp>
          <p:nvGrpSpPr>
            <p:cNvPr id="4" name="Group 3"/>
            <p:cNvGrpSpPr/>
            <p:nvPr/>
          </p:nvGrpSpPr>
          <p:grpSpPr>
            <a:xfrm>
              <a:off x="5393108" y="1447800"/>
              <a:ext cx="3388325" cy="5345784"/>
              <a:chOff x="5410200" y="1437129"/>
              <a:chExt cx="3388325" cy="5373547"/>
            </a:xfrm>
          </p:grpSpPr>
          <p:pic>
            <p:nvPicPr>
              <p:cNvPr id="90" name="Picture 89" descr="83zn_eg.eps"/>
              <p:cNvPicPr>
                <a:picLocks noChangeAspect="1"/>
              </p:cNvPicPr>
              <p:nvPr/>
            </p:nvPicPr>
            <p:blipFill>
              <a:blip r:embed="rId6" cstate="print"/>
              <a:stretch>
                <a:fillRect/>
              </a:stretch>
            </p:blipFill>
            <p:spPr>
              <a:xfrm>
                <a:off x="5410200" y="3872842"/>
                <a:ext cx="3388325" cy="2937834"/>
              </a:xfrm>
              <a:prstGeom prst="rect">
                <a:avLst/>
              </a:prstGeom>
              <a:solidFill>
                <a:schemeClr val="bg1"/>
              </a:solidFill>
            </p:spPr>
          </p:pic>
          <p:sp>
            <p:nvSpPr>
              <p:cNvPr id="2" name="TextBox 1"/>
              <p:cNvSpPr txBox="1"/>
              <p:nvPr/>
            </p:nvSpPr>
            <p:spPr>
              <a:xfrm>
                <a:off x="7800153" y="1437129"/>
                <a:ext cx="870751" cy="523220"/>
              </a:xfrm>
              <a:prstGeom prst="rect">
                <a:avLst/>
              </a:prstGeom>
              <a:noFill/>
            </p:spPr>
            <p:txBody>
              <a:bodyPr wrap="none" rtlCol="0">
                <a:spAutoFit/>
              </a:bodyPr>
              <a:lstStyle/>
              <a:p>
                <a:r>
                  <a:rPr lang="en-US" sz="2800" baseline="30000" dirty="0"/>
                  <a:t>82</a:t>
                </a:r>
                <a:r>
                  <a:rPr lang="en-US" sz="2800" dirty="0"/>
                  <a:t>Zn</a:t>
                </a:r>
                <a:endParaRPr lang="en-US" sz="2800" baseline="30000" dirty="0"/>
              </a:p>
            </p:txBody>
          </p:sp>
          <p:sp>
            <p:nvSpPr>
              <p:cNvPr id="98" name="TextBox 97"/>
              <p:cNvSpPr txBox="1"/>
              <p:nvPr/>
            </p:nvSpPr>
            <p:spPr>
              <a:xfrm>
                <a:off x="7772400" y="4782850"/>
                <a:ext cx="870751" cy="523220"/>
              </a:xfrm>
              <a:prstGeom prst="rect">
                <a:avLst/>
              </a:prstGeom>
              <a:noFill/>
            </p:spPr>
            <p:txBody>
              <a:bodyPr wrap="none" rtlCol="0">
                <a:spAutoFit/>
              </a:bodyPr>
              <a:lstStyle/>
              <a:p>
                <a:r>
                  <a:rPr lang="en-US" sz="2800" baseline="30000" dirty="0" smtClean="0"/>
                  <a:t>83</a:t>
                </a:r>
                <a:r>
                  <a:rPr lang="en-US" sz="2800" dirty="0" smtClean="0"/>
                  <a:t>Zn</a:t>
                </a:r>
                <a:endParaRPr lang="en-US" sz="2800" baseline="30000" dirty="0"/>
              </a:p>
            </p:txBody>
          </p:sp>
        </p:grpSp>
      </p:grpSp>
      <p:sp>
        <p:nvSpPr>
          <p:cNvPr id="25" name="Notched Right Arrow 24"/>
          <p:cNvSpPr/>
          <p:nvPr/>
        </p:nvSpPr>
        <p:spPr>
          <a:xfrm rot="5400000">
            <a:off x="6985804" y="1710912"/>
            <a:ext cx="622300" cy="265568"/>
          </a:xfrm>
          <a:prstGeom prst="notched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Notched Right Arrow 32"/>
          <p:cNvSpPr/>
          <p:nvPr/>
        </p:nvSpPr>
        <p:spPr>
          <a:xfrm rot="10800000">
            <a:off x="6626225" y="4022405"/>
            <a:ext cx="622300" cy="265568"/>
          </a:xfrm>
          <a:prstGeom prst="notched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140198" y="1764268"/>
            <a:ext cx="749302" cy="369332"/>
            <a:chOff x="4161671" y="1764268"/>
            <a:chExt cx="633214" cy="369332"/>
          </a:xfrm>
        </p:grpSpPr>
        <p:sp>
          <p:nvSpPr>
            <p:cNvPr id="9" name="Rectangle 8"/>
            <p:cNvSpPr/>
            <p:nvPr/>
          </p:nvSpPr>
          <p:spPr>
            <a:xfrm>
              <a:off x="4296535" y="1805596"/>
              <a:ext cx="381000" cy="31115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1671" y="1764268"/>
              <a:ext cx="633214" cy="369332"/>
            </a:xfrm>
            <a:prstGeom prst="rect">
              <a:avLst/>
            </a:prstGeom>
            <a:noFill/>
          </p:spPr>
          <p:txBody>
            <a:bodyPr wrap="square" rtlCol="0">
              <a:spAutoFit/>
            </a:bodyPr>
            <a:lstStyle/>
            <a:p>
              <a:pPr algn="ctr"/>
              <a:r>
                <a:rPr lang="en-US" sz="900" b="1" i="1" dirty="0" smtClean="0">
                  <a:solidFill>
                    <a:srgbClr val="FF0000"/>
                  </a:solidFill>
                </a:rPr>
                <a:t>226(21) </a:t>
              </a:r>
              <a:r>
                <a:rPr lang="en-US" sz="900" b="1" i="1" dirty="0" err="1" smtClean="0">
                  <a:solidFill>
                    <a:srgbClr val="FF0000"/>
                  </a:solidFill>
                </a:rPr>
                <a:t>ms</a:t>
              </a:r>
              <a:endParaRPr lang="en-US" sz="900" b="1" i="1" dirty="0">
                <a:solidFill>
                  <a:srgbClr val="FF0000"/>
                </a:solidFill>
              </a:endParaRPr>
            </a:p>
          </p:txBody>
        </p:sp>
      </p:grpSp>
      <p:sp>
        <p:nvSpPr>
          <p:cNvPr id="21" name="Isosceles Triangle 20"/>
          <p:cNvSpPr/>
          <p:nvPr/>
        </p:nvSpPr>
        <p:spPr>
          <a:xfrm>
            <a:off x="7366000" y="2862580"/>
            <a:ext cx="45719" cy="4571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339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xit" presetSubtype="0" fill="hold"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4" presetClass="entr" presetSubtype="10" fill="hold" nodeType="with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randombar(horizontal)">
                                      <p:cBhvr>
                                        <p:cTn id="27" dur="500"/>
                                        <p:tgtEl>
                                          <p:spTgt spid="14">
                                            <p:txEl>
                                              <p:pRg st="5" end="5"/>
                                            </p:txEl>
                                          </p:spTgt>
                                        </p:tgtEl>
                                      </p:cBhvr>
                                    </p:animEffect>
                                  </p:childTnLst>
                                </p:cTn>
                              </p:par>
                              <p:par>
                                <p:cTn id="28" presetID="10" presetClass="exit" presetSubtype="0" fill="hold" grpId="1" nodeType="with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33"/>
                                        </p:tgtEl>
                                      </p:cBhvr>
                                    </p:animEffect>
                                    <p:set>
                                      <p:cBhvr>
                                        <p:cTn id="33" dur="1" fill="hold">
                                          <p:stCondLst>
                                            <p:cond delay="499"/>
                                          </p:stCondLst>
                                        </p:cTn>
                                        <p:tgtEl>
                                          <p:spTgt spid="33"/>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5" grpId="0" animBg="1"/>
      <p:bldP spid="25" grpId="1" animBg="1"/>
      <p:bldP spid="33" grpId="0" animBg="1"/>
      <p:bldP spid="33" grpId="1" animBg="1"/>
      <p:bldP spid="21"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err="1" smtClean="0"/>
              <a:t>Ge</a:t>
            </a:r>
            <a:r>
              <a:rPr lang="en-US" dirty="0" smtClean="0"/>
              <a:t> Half-lives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88" y="990600"/>
            <a:ext cx="6472212" cy="57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00200" y="4800600"/>
            <a:ext cx="5397631" cy="723275"/>
          </a:xfrm>
          <a:prstGeom prst="rect">
            <a:avLst/>
          </a:prstGeom>
          <a:noFill/>
        </p:spPr>
        <p:txBody>
          <a:bodyPr wrap="none" rtlCol="0">
            <a:spAutoFit/>
          </a:bodyPr>
          <a:lstStyle/>
          <a:p>
            <a:pPr marL="285750" indent="-285750">
              <a:spcBef>
                <a:spcPts val="600"/>
              </a:spcBef>
              <a:buFont typeface="Wingdings" pitchFamily="2" charset="2"/>
              <a:buChar char="Ø"/>
            </a:pPr>
            <a:r>
              <a:rPr lang="en-US" dirty="0" smtClean="0"/>
              <a:t>Experimental Half-lives shorter than calculations</a:t>
            </a:r>
          </a:p>
          <a:p>
            <a:pPr marL="285750" indent="-285750">
              <a:spcBef>
                <a:spcPts val="600"/>
              </a:spcBef>
              <a:buFont typeface="Wingdings" pitchFamily="2" charset="2"/>
              <a:buChar char="Ø"/>
            </a:pPr>
            <a:r>
              <a:rPr lang="en-US" dirty="0" smtClean="0"/>
              <a:t>R-process: job not finished!</a:t>
            </a:r>
            <a:endParaRPr lang="en-US" dirty="0"/>
          </a:p>
        </p:txBody>
      </p:sp>
      <p:sp>
        <p:nvSpPr>
          <p:cNvPr id="20" name="Rounded Rectangle 19"/>
          <p:cNvSpPr/>
          <p:nvPr/>
        </p:nvSpPr>
        <p:spPr>
          <a:xfrm>
            <a:off x="6553200" y="585611"/>
            <a:ext cx="2362200" cy="381000"/>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latin typeface="Arial" pitchFamily="34" charset="0"/>
                <a:cs typeface="Arial" pitchFamily="34" charset="0"/>
              </a:rPr>
              <a:t>Courtesy of I.N. </a:t>
            </a:r>
            <a:r>
              <a:rPr lang="en-US" sz="1600" dirty="0" err="1" smtClean="0">
                <a:solidFill>
                  <a:sysClr val="windowText" lastClr="000000"/>
                </a:solidFill>
                <a:latin typeface="Arial" pitchFamily="34" charset="0"/>
                <a:cs typeface="Arial" pitchFamily="34" charset="0"/>
              </a:rPr>
              <a:t>Borzov</a:t>
            </a:r>
            <a:endParaRPr lang="en-US" sz="1600" dirty="0">
              <a:solidFill>
                <a:sysClr val="windowText" lastClr="000000"/>
              </a:solidFill>
              <a:latin typeface="Arial" pitchFamily="34" charset="0"/>
              <a:cs typeface="Arial" pitchFamily="34" charset="0"/>
            </a:endParaRPr>
          </a:p>
        </p:txBody>
      </p:sp>
      <p:grpSp>
        <p:nvGrpSpPr>
          <p:cNvPr id="26" name="Group 25"/>
          <p:cNvGrpSpPr/>
          <p:nvPr/>
        </p:nvGrpSpPr>
        <p:grpSpPr>
          <a:xfrm>
            <a:off x="5330470" y="1676400"/>
            <a:ext cx="4267200" cy="2632416"/>
            <a:chOff x="5330470" y="1676400"/>
            <a:chExt cx="4267200" cy="2632416"/>
          </a:xfrm>
        </p:grpSpPr>
        <p:grpSp>
          <p:nvGrpSpPr>
            <p:cNvPr id="27" name="Group 26"/>
            <p:cNvGrpSpPr/>
            <p:nvPr/>
          </p:nvGrpSpPr>
          <p:grpSpPr>
            <a:xfrm>
              <a:off x="5330470" y="2216675"/>
              <a:ext cx="4267200" cy="2092141"/>
              <a:chOff x="5410200" y="1483425"/>
              <a:chExt cx="4267200" cy="2092141"/>
            </a:xfrm>
            <a:noFill/>
          </p:grpSpPr>
          <p:grpSp>
            <p:nvGrpSpPr>
              <p:cNvPr id="31" name="Group 30"/>
              <p:cNvGrpSpPr/>
              <p:nvPr/>
            </p:nvGrpSpPr>
            <p:grpSpPr>
              <a:xfrm>
                <a:off x="5411551" y="1600200"/>
                <a:ext cx="710901" cy="182880"/>
                <a:chOff x="6922325" y="1600200"/>
                <a:chExt cx="710901" cy="182880"/>
              </a:xfrm>
              <a:grpFill/>
            </p:grpSpPr>
            <p:cxnSp>
              <p:nvCxnSpPr>
                <p:cNvPr id="41" name="Straight Connector 40"/>
                <p:cNvCxnSpPr/>
                <p:nvPr/>
              </p:nvCxnSpPr>
              <p:spPr>
                <a:xfrm>
                  <a:off x="6922325" y="1688275"/>
                  <a:ext cx="710901"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7162800" y="1600200"/>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5410200" y="2143760"/>
                <a:ext cx="710901" cy="182880"/>
                <a:chOff x="6922325" y="1600200"/>
                <a:chExt cx="710901" cy="182880"/>
              </a:xfrm>
              <a:grpFill/>
            </p:grpSpPr>
            <p:cxnSp>
              <p:nvCxnSpPr>
                <p:cNvPr id="39" name="Straight Connector 38"/>
                <p:cNvCxnSpPr/>
                <p:nvPr/>
              </p:nvCxnSpPr>
              <p:spPr>
                <a:xfrm>
                  <a:off x="6922325" y="1691640"/>
                  <a:ext cx="710901" cy="0"/>
                </a:xfrm>
                <a:prstGeom prst="line">
                  <a:avLst/>
                </a:prstGeom>
                <a:grpFill/>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162800" y="1600200"/>
                  <a:ext cx="18288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Isosceles Triangle 32"/>
              <p:cNvSpPr/>
              <p:nvPr/>
            </p:nvSpPr>
            <p:spPr>
              <a:xfrm>
                <a:off x="5599576" y="2687320"/>
                <a:ext cx="267375" cy="228600"/>
              </a:xfrm>
              <a:prstGeom prst="triangl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5601376" y="3276600"/>
                <a:ext cx="267375" cy="228600"/>
              </a:xfrm>
              <a:prstGeom prst="triangl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239988" y="1483425"/>
                <a:ext cx="1828800" cy="369332"/>
              </a:xfrm>
              <a:prstGeom prst="rect">
                <a:avLst/>
              </a:prstGeom>
              <a:grpFill/>
            </p:spPr>
            <p:txBody>
              <a:bodyPr wrap="square" rtlCol="0">
                <a:spAutoFit/>
              </a:bodyPr>
              <a:lstStyle/>
              <a:p>
                <a:r>
                  <a:rPr lang="en-US" dirty="0" smtClean="0">
                    <a:latin typeface="Arial" pitchFamily="34" charset="0"/>
                    <a:cs typeface="Arial" pitchFamily="34" charset="0"/>
                  </a:rPr>
                  <a:t>DF3a+CQRPA</a:t>
                </a:r>
                <a:endParaRPr lang="en-US" dirty="0">
                  <a:latin typeface="Arial" pitchFamily="34" charset="0"/>
                  <a:cs typeface="Arial" pitchFamily="34" charset="0"/>
                </a:endParaRPr>
              </a:p>
            </p:txBody>
          </p:sp>
          <p:sp>
            <p:nvSpPr>
              <p:cNvPr id="36" name="TextBox 35"/>
              <p:cNvSpPr txBox="1"/>
              <p:nvPr/>
            </p:nvSpPr>
            <p:spPr>
              <a:xfrm>
                <a:off x="6239987" y="2050534"/>
                <a:ext cx="2827813" cy="369332"/>
              </a:xfrm>
              <a:prstGeom prst="rect">
                <a:avLst/>
              </a:prstGeom>
              <a:grpFill/>
            </p:spPr>
            <p:txBody>
              <a:bodyPr wrap="square" rtlCol="0">
                <a:spAutoFit/>
              </a:bodyPr>
              <a:lstStyle/>
              <a:p>
                <a:r>
                  <a:rPr lang="en-US" dirty="0" smtClean="0">
                    <a:latin typeface="Arial" pitchFamily="34" charset="0"/>
                    <a:cs typeface="Arial" pitchFamily="34" charset="0"/>
                  </a:rPr>
                  <a:t>DF3+CQRPA no </a:t>
                </a:r>
                <a:r>
                  <a:rPr lang="el-GR" i="1" dirty="0" smtClean="0">
                    <a:latin typeface="Arial" pitchFamily="34" charset="0"/>
                    <a:cs typeface="Arial" pitchFamily="34" charset="0"/>
                  </a:rPr>
                  <a:t>π</a:t>
                </a:r>
                <a:r>
                  <a:rPr lang="en-US" i="1" dirty="0" smtClean="0">
                    <a:latin typeface="Arial" pitchFamily="34" charset="0"/>
                    <a:cs typeface="Arial" pitchFamily="34" charset="0"/>
                  </a:rPr>
                  <a:t>f</a:t>
                </a:r>
                <a:r>
                  <a:rPr lang="en-US" i="1" baseline="-25000" dirty="0" smtClean="0">
                    <a:latin typeface="Arial" pitchFamily="34" charset="0"/>
                    <a:cs typeface="Arial" pitchFamily="34" charset="0"/>
                  </a:rPr>
                  <a:t>5/2</a:t>
                </a:r>
                <a:endParaRPr lang="en-US" i="1" dirty="0">
                  <a:latin typeface="Arial" pitchFamily="34" charset="0"/>
                  <a:cs typeface="Arial" pitchFamily="34" charset="0"/>
                </a:endParaRPr>
              </a:p>
            </p:txBody>
          </p:sp>
          <p:sp>
            <p:nvSpPr>
              <p:cNvPr id="37" name="TextBox 36"/>
              <p:cNvSpPr txBox="1"/>
              <p:nvPr/>
            </p:nvSpPr>
            <p:spPr>
              <a:xfrm>
                <a:off x="6231576" y="2616954"/>
                <a:ext cx="3445824" cy="369332"/>
              </a:xfrm>
              <a:prstGeom prst="rect">
                <a:avLst/>
              </a:prstGeom>
              <a:grpFill/>
            </p:spPr>
            <p:txBody>
              <a:bodyPr wrap="square" rtlCol="0">
                <a:spAutoFit/>
              </a:bodyPr>
              <a:lstStyle/>
              <a:p>
                <a:r>
                  <a:rPr lang="en-US" dirty="0" smtClean="0">
                    <a:latin typeface="Arial" pitchFamily="34" charset="0"/>
                    <a:cs typeface="Arial" pitchFamily="34" charset="0"/>
                  </a:rPr>
                  <a:t>Exp. NUBASE</a:t>
                </a:r>
                <a:endParaRPr lang="en-US" dirty="0">
                  <a:latin typeface="Arial" pitchFamily="34" charset="0"/>
                  <a:cs typeface="Arial" pitchFamily="34" charset="0"/>
                </a:endParaRPr>
              </a:p>
            </p:txBody>
          </p:sp>
          <p:sp>
            <p:nvSpPr>
              <p:cNvPr id="38" name="TextBox 37"/>
              <p:cNvSpPr txBox="1"/>
              <p:nvPr/>
            </p:nvSpPr>
            <p:spPr>
              <a:xfrm>
                <a:off x="6239988" y="3206234"/>
                <a:ext cx="2218212" cy="369332"/>
              </a:xfrm>
              <a:prstGeom prst="rect">
                <a:avLst/>
              </a:prstGeom>
              <a:grpFill/>
            </p:spPr>
            <p:txBody>
              <a:bodyPr wrap="square" rtlCol="0">
                <a:spAutoFit/>
              </a:bodyPr>
              <a:lstStyle/>
              <a:p>
                <a:r>
                  <a:rPr lang="en-US" dirty="0" smtClean="0">
                    <a:latin typeface="Arial" pitchFamily="34" charset="0"/>
                    <a:cs typeface="Arial" pitchFamily="34" charset="0"/>
                  </a:rPr>
                  <a:t>Exp. </a:t>
                </a:r>
                <a:r>
                  <a:rPr lang="en-US" dirty="0" err="1" smtClean="0">
                    <a:latin typeface="Arial" pitchFamily="34" charset="0"/>
                    <a:cs typeface="Arial" pitchFamily="34" charset="0"/>
                  </a:rPr>
                  <a:t>LeRIBSS</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grpSp>
        <p:cxnSp>
          <p:nvCxnSpPr>
            <p:cNvPr id="28" name="Straight Connector 27"/>
            <p:cNvCxnSpPr/>
            <p:nvPr/>
          </p:nvCxnSpPr>
          <p:spPr>
            <a:xfrm>
              <a:off x="5334000" y="1861066"/>
              <a:ext cx="710901"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574475" y="1769626"/>
              <a:ext cx="182880" cy="182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163787" y="1676400"/>
              <a:ext cx="2218213" cy="369332"/>
            </a:xfrm>
            <a:prstGeom prst="rect">
              <a:avLst/>
            </a:prstGeom>
            <a:noFill/>
          </p:spPr>
          <p:txBody>
            <a:bodyPr wrap="square" rtlCol="0">
              <a:spAutoFit/>
            </a:bodyPr>
            <a:lstStyle/>
            <a:p>
              <a:r>
                <a:rPr lang="en-US" dirty="0" smtClean="0">
                  <a:latin typeface="Arial" pitchFamily="34" charset="0"/>
                  <a:cs typeface="Arial" pitchFamily="34" charset="0"/>
                </a:rPr>
                <a:t>FRDM+ </a:t>
              </a:r>
              <a:r>
                <a:rPr lang="en-US" dirty="0" err="1" smtClean="0">
                  <a:latin typeface="Arial" pitchFamily="34" charset="0"/>
                  <a:cs typeface="Arial" pitchFamily="34" charset="0"/>
                </a:rPr>
                <a:t>f.f</a:t>
              </a:r>
              <a:r>
                <a:rPr lang="en-US" dirty="0" smtClean="0">
                  <a:latin typeface="Arial" pitchFamily="34" charset="0"/>
                  <a:cs typeface="Arial" pitchFamily="34" charset="0"/>
                </a:rPr>
                <a:t>. gr.th. </a:t>
              </a:r>
              <a:endParaRPr lang="en-US" dirty="0">
                <a:latin typeface="Arial" pitchFamily="34" charset="0"/>
                <a:cs typeface="Arial" pitchFamily="34" charset="0"/>
              </a:endParaRPr>
            </a:p>
          </p:txBody>
        </p:sp>
      </p:grpSp>
    </p:spTree>
    <p:extLst>
      <p:ext uri="{BB962C8B-B14F-4D97-AF65-F5344CB8AC3E}">
        <p14:creationId xmlns:p14="http://schemas.microsoft.com/office/powerpoint/2010/main" val="416867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84" y="1659104"/>
            <a:ext cx="3949219" cy="490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3850"/>
            <a:ext cx="71723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3" name="Group 52"/>
          <p:cNvGrpSpPr/>
          <p:nvPr/>
        </p:nvGrpSpPr>
        <p:grpSpPr>
          <a:xfrm>
            <a:off x="4010664" y="2968823"/>
            <a:ext cx="5133336" cy="3658551"/>
            <a:chOff x="4010664" y="2968823"/>
            <a:chExt cx="5133336" cy="3658551"/>
          </a:xfrm>
        </p:grpSpPr>
        <p:cxnSp>
          <p:nvCxnSpPr>
            <p:cNvPr id="7" name="Straight Connector 6"/>
            <p:cNvCxnSpPr/>
            <p:nvPr/>
          </p:nvCxnSpPr>
          <p:spPr>
            <a:xfrm>
              <a:off x="5853341" y="6036823"/>
              <a:ext cx="2133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53340" y="4648200"/>
              <a:ext cx="2133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53340" y="5791200"/>
              <a:ext cx="21335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98903" y="3276600"/>
              <a:ext cx="1219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758340" y="5791200"/>
              <a:ext cx="0" cy="2300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605940" y="4648200"/>
              <a:ext cx="0" cy="1388623"/>
            </a:xfrm>
            <a:prstGeom prst="straightConnector1">
              <a:avLst/>
            </a:prstGeom>
            <a:ln w="571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331662" y="3276600"/>
              <a:ext cx="304800" cy="6096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72440" y="6184075"/>
              <a:ext cx="636713" cy="307777"/>
            </a:xfrm>
            <a:prstGeom prst="rect">
              <a:avLst/>
            </a:prstGeom>
            <a:noFill/>
          </p:spPr>
          <p:txBody>
            <a:bodyPr wrap="none" rtlCol="0">
              <a:spAutoFit/>
            </a:bodyPr>
            <a:lstStyle/>
            <a:p>
              <a:r>
                <a:rPr lang="en-US" sz="1400" dirty="0" smtClean="0">
                  <a:latin typeface="Arial" pitchFamily="34" charset="0"/>
                  <a:cs typeface="Arial" pitchFamily="34" charset="0"/>
                </a:rPr>
                <a:t>I</a:t>
              </a:r>
              <a:r>
                <a:rPr lang="el-GR" sz="1400" baseline="-25000" dirty="0" smtClean="0">
                  <a:latin typeface="Arial" pitchFamily="34" charset="0"/>
                  <a:cs typeface="Arial" pitchFamily="34" charset="0"/>
                </a:rPr>
                <a:t>β</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sp>
          <p:nvSpPr>
            <p:cNvPr id="29" name="TextBox 28"/>
            <p:cNvSpPr txBox="1"/>
            <p:nvPr/>
          </p:nvSpPr>
          <p:spPr>
            <a:xfrm>
              <a:off x="4551732" y="6184075"/>
              <a:ext cx="700833" cy="307777"/>
            </a:xfrm>
            <a:prstGeom prst="rect">
              <a:avLst/>
            </a:prstGeom>
            <a:noFill/>
          </p:spPr>
          <p:txBody>
            <a:bodyPr wrap="none" rtlCol="0">
              <a:spAutoFit/>
            </a:bodyPr>
            <a:lstStyle/>
            <a:p>
              <a:r>
                <a:rPr lang="en-US" sz="1400" dirty="0" smtClean="0">
                  <a:latin typeface="Arial" pitchFamily="34" charset="0"/>
                  <a:cs typeface="Arial" pitchFamily="34" charset="0"/>
                </a:rPr>
                <a:t>Log(</a:t>
              </a:r>
              <a:r>
                <a:rPr lang="en-US" sz="1400" i="1" dirty="0" err="1" smtClean="0">
                  <a:latin typeface="Arial" pitchFamily="34" charset="0"/>
                  <a:cs typeface="Arial" pitchFamily="34" charset="0"/>
                </a:rPr>
                <a:t>ft</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25" name="TextBox 24"/>
            <p:cNvSpPr txBox="1"/>
            <p:nvPr/>
          </p:nvSpPr>
          <p:spPr>
            <a:xfrm>
              <a:off x="4474885" y="5879275"/>
              <a:ext cx="1414170" cy="276999"/>
            </a:xfrm>
            <a:prstGeom prst="rect">
              <a:avLst/>
            </a:prstGeom>
            <a:noFill/>
          </p:spPr>
          <p:txBody>
            <a:bodyPr wrap="none" rtlCol="0">
              <a:spAutoFit/>
            </a:bodyPr>
            <a:lstStyle/>
            <a:p>
              <a:r>
                <a:rPr lang="en-US" sz="1200" b="1" dirty="0" smtClean="0"/>
                <a:t> 6.20(19)   7.6(31)</a:t>
              </a:r>
              <a:endParaRPr lang="en-US" sz="1200" b="1" dirty="0"/>
            </a:p>
          </p:txBody>
        </p:sp>
        <p:sp>
          <p:nvSpPr>
            <p:cNvPr id="33" name="TextBox 32"/>
            <p:cNvSpPr txBox="1"/>
            <p:nvPr/>
          </p:nvSpPr>
          <p:spPr>
            <a:xfrm>
              <a:off x="4473062" y="5649186"/>
              <a:ext cx="1415772" cy="276999"/>
            </a:xfrm>
            <a:prstGeom prst="rect">
              <a:avLst/>
            </a:prstGeom>
            <a:noFill/>
          </p:spPr>
          <p:txBody>
            <a:bodyPr wrap="none" rtlCol="0">
              <a:spAutoFit/>
            </a:bodyPr>
            <a:lstStyle/>
            <a:p>
              <a:r>
                <a:rPr lang="en-US" sz="1200" b="1" dirty="0" smtClean="0"/>
                <a:t> 6.79(13)     1.9(4)</a:t>
              </a:r>
              <a:endParaRPr lang="en-US" sz="1200" b="1" dirty="0"/>
            </a:p>
          </p:txBody>
        </p:sp>
        <p:sp>
          <p:nvSpPr>
            <p:cNvPr id="36" name="TextBox 35"/>
            <p:cNvSpPr txBox="1"/>
            <p:nvPr/>
          </p:nvSpPr>
          <p:spPr>
            <a:xfrm>
              <a:off x="4396861" y="4506186"/>
              <a:ext cx="1547218" cy="276999"/>
            </a:xfrm>
            <a:prstGeom prst="rect">
              <a:avLst/>
            </a:prstGeom>
            <a:noFill/>
          </p:spPr>
          <p:txBody>
            <a:bodyPr wrap="none" rtlCol="0">
              <a:spAutoFit/>
            </a:bodyPr>
            <a:lstStyle/>
            <a:p>
              <a:r>
                <a:rPr lang="en-US" sz="1200" b="1" dirty="0" smtClean="0"/>
                <a:t>       6.2(3)   6.2(36)</a:t>
              </a:r>
              <a:endParaRPr lang="en-US" sz="1200" b="1" dirty="0"/>
            </a:p>
          </p:txBody>
        </p:sp>
        <p:sp>
          <p:nvSpPr>
            <p:cNvPr id="30" name="TextBox 29"/>
            <p:cNvSpPr txBox="1"/>
            <p:nvPr/>
          </p:nvSpPr>
          <p:spPr>
            <a:xfrm>
              <a:off x="8055034" y="5867400"/>
              <a:ext cx="284052" cy="307777"/>
            </a:xfrm>
            <a:prstGeom prst="rect">
              <a:avLst/>
            </a:prstGeom>
            <a:noFill/>
          </p:spPr>
          <p:txBody>
            <a:bodyPr wrap="none" rtlCol="0">
              <a:spAutoFit/>
            </a:bodyPr>
            <a:lstStyle/>
            <a:p>
              <a:r>
                <a:rPr lang="en-US" sz="1400" b="1" dirty="0" smtClean="0"/>
                <a:t>0</a:t>
              </a:r>
              <a:endParaRPr lang="en-US" sz="1400" b="1" dirty="0"/>
            </a:p>
          </p:txBody>
        </p:sp>
        <p:sp>
          <p:nvSpPr>
            <p:cNvPr id="40" name="TextBox 39"/>
            <p:cNvSpPr txBox="1"/>
            <p:nvPr/>
          </p:nvSpPr>
          <p:spPr>
            <a:xfrm>
              <a:off x="7570324" y="5471297"/>
              <a:ext cx="721416" cy="307777"/>
            </a:xfrm>
            <a:prstGeom prst="rect">
              <a:avLst/>
            </a:prstGeom>
            <a:noFill/>
          </p:spPr>
          <p:txBody>
            <a:bodyPr wrap="none" rtlCol="0">
              <a:spAutoFit/>
            </a:bodyPr>
            <a:lstStyle/>
            <a:p>
              <a:r>
                <a:rPr lang="en-US" sz="1400" b="1" dirty="0" smtClean="0"/>
                <a:t>114.72</a:t>
              </a:r>
            </a:p>
          </p:txBody>
        </p:sp>
        <p:sp>
          <p:nvSpPr>
            <p:cNvPr id="41" name="TextBox 40"/>
            <p:cNvSpPr txBox="1"/>
            <p:nvPr/>
          </p:nvSpPr>
          <p:spPr>
            <a:xfrm>
              <a:off x="7506400" y="4340423"/>
              <a:ext cx="731290" cy="307777"/>
            </a:xfrm>
            <a:prstGeom prst="rect">
              <a:avLst/>
            </a:prstGeom>
            <a:noFill/>
          </p:spPr>
          <p:txBody>
            <a:bodyPr wrap="none" rtlCol="0">
              <a:spAutoFit/>
            </a:bodyPr>
            <a:lstStyle/>
            <a:p>
              <a:r>
                <a:rPr lang="en-US" sz="1400" b="1" dirty="0" smtClean="0"/>
                <a:t>772.43</a:t>
              </a:r>
            </a:p>
          </p:txBody>
        </p:sp>
        <p:sp>
          <p:nvSpPr>
            <p:cNvPr id="31" name="TextBox 30"/>
            <p:cNvSpPr txBox="1"/>
            <p:nvPr/>
          </p:nvSpPr>
          <p:spPr>
            <a:xfrm>
              <a:off x="5759598" y="5752355"/>
              <a:ext cx="622286" cy="307777"/>
            </a:xfrm>
            <a:prstGeom prst="rect">
              <a:avLst/>
            </a:prstGeom>
            <a:noFill/>
          </p:spPr>
          <p:txBody>
            <a:bodyPr wrap="none" rtlCol="0">
              <a:spAutoFit/>
            </a:bodyPr>
            <a:lstStyle/>
            <a:p>
              <a:r>
                <a:rPr lang="en-US" sz="1400" b="1" dirty="0" smtClean="0"/>
                <a:t>(7/2</a:t>
              </a:r>
              <a:r>
                <a:rPr lang="en-US" sz="1400" b="1" baseline="30000" dirty="0" smtClean="0"/>
                <a:t>+</a:t>
              </a:r>
              <a:r>
                <a:rPr lang="en-US" sz="1400" b="1" dirty="0" smtClean="0"/>
                <a:t>)</a:t>
              </a:r>
              <a:endParaRPr lang="en-US" sz="1400" b="1" dirty="0"/>
            </a:p>
          </p:txBody>
        </p:sp>
        <p:sp>
          <p:nvSpPr>
            <p:cNvPr id="43" name="TextBox 42"/>
            <p:cNvSpPr txBox="1"/>
            <p:nvPr/>
          </p:nvSpPr>
          <p:spPr>
            <a:xfrm>
              <a:off x="5759598" y="5502216"/>
              <a:ext cx="622286" cy="307777"/>
            </a:xfrm>
            <a:prstGeom prst="rect">
              <a:avLst/>
            </a:prstGeom>
            <a:noFill/>
          </p:spPr>
          <p:txBody>
            <a:bodyPr wrap="none" rtlCol="0">
              <a:spAutoFit/>
            </a:bodyPr>
            <a:lstStyle/>
            <a:p>
              <a:r>
                <a:rPr lang="en-US" sz="1400" b="1" dirty="0" smtClean="0"/>
                <a:t>(9/2</a:t>
              </a:r>
              <a:r>
                <a:rPr lang="en-US" sz="1400" b="1" baseline="30000" dirty="0" smtClean="0"/>
                <a:t>+</a:t>
              </a:r>
              <a:r>
                <a:rPr lang="en-US" sz="1400" b="1" dirty="0" smtClean="0"/>
                <a:t>)</a:t>
              </a:r>
              <a:endParaRPr lang="en-US" sz="1400" b="1" dirty="0"/>
            </a:p>
          </p:txBody>
        </p:sp>
        <p:sp>
          <p:nvSpPr>
            <p:cNvPr id="44" name="TextBox 43"/>
            <p:cNvSpPr txBox="1"/>
            <p:nvPr/>
          </p:nvSpPr>
          <p:spPr>
            <a:xfrm>
              <a:off x="5759313" y="4352297"/>
              <a:ext cx="591829" cy="307777"/>
            </a:xfrm>
            <a:prstGeom prst="rect">
              <a:avLst/>
            </a:prstGeom>
            <a:noFill/>
          </p:spPr>
          <p:txBody>
            <a:bodyPr wrap="none" rtlCol="0">
              <a:spAutoFit/>
            </a:bodyPr>
            <a:lstStyle/>
            <a:p>
              <a:r>
                <a:rPr lang="en-US" sz="1400" b="1" dirty="0" smtClean="0"/>
                <a:t>(1/2</a:t>
              </a:r>
              <a:r>
                <a:rPr lang="en-US" sz="1400" b="1" baseline="30000" dirty="0" smtClean="0"/>
                <a:t>-</a:t>
              </a:r>
              <a:r>
                <a:rPr lang="en-US" sz="1400" b="1" dirty="0" smtClean="0"/>
                <a:t>)</a:t>
              </a:r>
              <a:endParaRPr lang="en-US" sz="1400" b="1" dirty="0"/>
            </a:p>
          </p:txBody>
        </p:sp>
        <p:cxnSp>
          <p:nvCxnSpPr>
            <p:cNvPr id="46" name="Straight Arrow Connector 45"/>
            <p:cNvCxnSpPr/>
            <p:nvPr/>
          </p:nvCxnSpPr>
          <p:spPr>
            <a:xfrm>
              <a:off x="7986940" y="4648200"/>
              <a:ext cx="304800" cy="6096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986939" y="6017774"/>
              <a:ext cx="304800" cy="6096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66388" y="3298579"/>
              <a:ext cx="1544012" cy="338554"/>
            </a:xfrm>
            <a:prstGeom prst="rect">
              <a:avLst/>
            </a:prstGeom>
            <a:noFill/>
          </p:spPr>
          <p:txBody>
            <a:bodyPr wrap="none" rtlCol="0">
              <a:spAutoFit/>
            </a:bodyPr>
            <a:lstStyle/>
            <a:p>
              <a:r>
                <a:rPr lang="en-US" sz="1600" dirty="0" smtClean="0"/>
                <a:t>T</a:t>
              </a:r>
              <a:r>
                <a:rPr lang="en-US" sz="1600" baseline="-25000" dirty="0" smtClean="0"/>
                <a:t>1/2</a:t>
              </a:r>
              <a:r>
                <a:rPr lang="en-US" sz="1600" dirty="0" smtClean="0"/>
                <a:t>=480(9) </a:t>
              </a:r>
              <a:r>
                <a:rPr lang="en-US" sz="1600" dirty="0" err="1" smtClean="0"/>
                <a:t>ms</a:t>
              </a:r>
              <a:endParaRPr lang="en-US" sz="1600" dirty="0"/>
            </a:p>
          </p:txBody>
        </p:sp>
        <p:sp>
          <p:nvSpPr>
            <p:cNvPr id="51" name="TextBox 50"/>
            <p:cNvSpPr txBox="1"/>
            <p:nvPr/>
          </p:nvSpPr>
          <p:spPr>
            <a:xfrm>
              <a:off x="8072665" y="4772614"/>
              <a:ext cx="1053494" cy="307777"/>
            </a:xfrm>
            <a:prstGeom prst="rect">
              <a:avLst/>
            </a:prstGeom>
            <a:noFill/>
          </p:spPr>
          <p:txBody>
            <a:bodyPr wrap="none" rtlCol="0">
              <a:spAutoFit/>
            </a:bodyPr>
            <a:lstStyle/>
            <a:p>
              <a:r>
                <a:rPr lang="en-US" sz="1400" dirty="0" smtClean="0"/>
                <a:t>T</a:t>
              </a:r>
              <a:r>
                <a:rPr lang="en-US" sz="1400" baseline="-25000" dirty="0" smtClean="0"/>
                <a:t>1/2</a:t>
              </a:r>
              <a:r>
                <a:rPr lang="en-US" sz="1400" dirty="0" smtClean="0"/>
                <a:t>=1.05 s</a:t>
              </a:r>
              <a:endParaRPr lang="en-US" sz="1400" dirty="0"/>
            </a:p>
          </p:txBody>
        </p:sp>
        <p:sp>
          <p:nvSpPr>
            <p:cNvPr id="52" name="TextBox 51"/>
            <p:cNvSpPr txBox="1"/>
            <p:nvPr/>
          </p:nvSpPr>
          <p:spPr>
            <a:xfrm>
              <a:off x="8090506" y="6172200"/>
              <a:ext cx="1053494" cy="307777"/>
            </a:xfrm>
            <a:prstGeom prst="rect">
              <a:avLst/>
            </a:prstGeom>
            <a:noFill/>
          </p:spPr>
          <p:txBody>
            <a:bodyPr wrap="none" rtlCol="0">
              <a:spAutoFit/>
            </a:bodyPr>
            <a:lstStyle/>
            <a:p>
              <a:r>
                <a:rPr lang="en-US" sz="1400" dirty="0" smtClean="0"/>
                <a:t>T</a:t>
              </a:r>
              <a:r>
                <a:rPr lang="en-US" sz="1400" baseline="-25000" dirty="0" smtClean="0"/>
                <a:t>1/2</a:t>
              </a:r>
              <a:r>
                <a:rPr lang="en-US" sz="1400" dirty="0" smtClean="0"/>
                <a:t>=2.08 s</a:t>
              </a:r>
              <a:endParaRPr lang="en-US" sz="1400" dirty="0"/>
            </a:p>
          </p:txBody>
        </p:sp>
        <p:sp>
          <p:nvSpPr>
            <p:cNvPr id="35" name="TextBox 34"/>
            <p:cNvSpPr txBox="1"/>
            <p:nvPr/>
          </p:nvSpPr>
          <p:spPr>
            <a:xfrm>
              <a:off x="6608195" y="6055427"/>
              <a:ext cx="623889" cy="369332"/>
            </a:xfrm>
            <a:prstGeom prst="rect">
              <a:avLst/>
            </a:prstGeom>
            <a:noFill/>
          </p:spPr>
          <p:txBody>
            <a:bodyPr wrap="none" rtlCol="0">
              <a:spAutoFit/>
            </a:bodyPr>
            <a:lstStyle/>
            <a:p>
              <a:r>
                <a:rPr lang="en-US" baseline="30000" dirty="0" smtClean="0"/>
                <a:t>77</a:t>
              </a:r>
              <a:r>
                <a:rPr lang="en-US" dirty="0" smtClean="0"/>
                <a:t>Zn</a:t>
              </a:r>
              <a:endParaRPr lang="en-US" baseline="30000" dirty="0"/>
            </a:p>
          </p:txBody>
        </p:sp>
        <p:sp>
          <p:nvSpPr>
            <p:cNvPr id="54" name="TextBox 53"/>
            <p:cNvSpPr txBox="1"/>
            <p:nvPr/>
          </p:nvSpPr>
          <p:spPr>
            <a:xfrm>
              <a:off x="4396558" y="3298579"/>
              <a:ext cx="649537" cy="369332"/>
            </a:xfrm>
            <a:prstGeom prst="rect">
              <a:avLst/>
            </a:prstGeom>
            <a:noFill/>
          </p:spPr>
          <p:txBody>
            <a:bodyPr wrap="none" rtlCol="0">
              <a:spAutoFit/>
            </a:bodyPr>
            <a:lstStyle/>
            <a:p>
              <a:r>
                <a:rPr lang="en-US" baseline="30000" dirty="0" smtClean="0"/>
                <a:t>77</a:t>
              </a:r>
              <a:r>
                <a:rPr lang="en-US" dirty="0" smtClean="0"/>
                <a:t>Cu</a:t>
              </a:r>
              <a:endParaRPr lang="en-US" baseline="30000" dirty="0"/>
            </a:p>
          </p:txBody>
        </p:sp>
        <p:sp>
          <p:nvSpPr>
            <p:cNvPr id="55" name="TextBox 54"/>
            <p:cNvSpPr txBox="1"/>
            <p:nvPr/>
          </p:nvSpPr>
          <p:spPr>
            <a:xfrm>
              <a:off x="4010664" y="2968823"/>
              <a:ext cx="591829" cy="307777"/>
            </a:xfrm>
            <a:prstGeom prst="rect">
              <a:avLst/>
            </a:prstGeom>
            <a:noFill/>
          </p:spPr>
          <p:txBody>
            <a:bodyPr wrap="none" rtlCol="0">
              <a:spAutoFit/>
            </a:bodyPr>
            <a:lstStyle/>
            <a:p>
              <a:r>
                <a:rPr lang="en-US" sz="1400" b="1" dirty="0" smtClean="0"/>
                <a:t>(5/2</a:t>
              </a:r>
              <a:r>
                <a:rPr lang="en-US" sz="1400" b="1" baseline="30000" dirty="0"/>
                <a:t>-</a:t>
              </a:r>
              <a:r>
                <a:rPr lang="en-US" sz="1400" b="1" dirty="0" smtClean="0"/>
                <a:t>)</a:t>
              </a:r>
              <a:endParaRPr lang="en-US" sz="1400" b="1" dirty="0"/>
            </a:p>
          </p:txBody>
        </p:sp>
      </p:grpSp>
      <p:sp>
        <p:nvSpPr>
          <p:cNvPr id="38" name="TextBox 37"/>
          <p:cNvSpPr txBox="1"/>
          <p:nvPr/>
        </p:nvSpPr>
        <p:spPr>
          <a:xfrm>
            <a:off x="4946769" y="2057400"/>
            <a:ext cx="3511431" cy="646331"/>
          </a:xfrm>
          <a:prstGeom prst="rect">
            <a:avLst/>
          </a:prstGeom>
          <a:noFill/>
        </p:spPr>
        <p:txBody>
          <a:bodyPr wrap="square" rtlCol="0">
            <a:spAutoFit/>
          </a:bodyPr>
          <a:lstStyle/>
          <a:p>
            <a:pPr marL="285750" indent="-285750">
              <a:buFont typeface="Wingdings" pitchFamily="2" charset="2"/>
              <a:buChar char="Ø"/>
            </a:pPr>
            <a:r>
              <a:rPr lang="el-GR" dirty="0" smtClean="0"/>
              <a:t>β</a:t>
            </a:r>
            <a:r>
              <a:rPr lang="en-US" dirty="0" smtClean="0"/>
              <a:t>-decay strength suggests </a:t>
            </a:r>
            <a:r>
              <a:rPr lang="en-US" baseline="30000" dirty="0" smtClean="0"/>
              <a:t>77</a:t>
            </a:r>
            <a:r>
              <a:rPr lang="en-US" dirty="0" smtClean="0"/>
              <a:t>Cu </a:t>
            </a:r>
            <a:r>
              <a:rPr lang="en-US" dirty="0" err="1" smtClean="0"/>
              <a:t>g.s</a:t>
            </a:r>
            <a:r>
              <a:rPr lang="en-US" dirty="0" smtClean="0"/>
              <a:t>. dominated by </a:t>
            </a:r>
            <a:r>
              <a:rPr lang="el-GR" dirty="0" smtClean="0"/>
              <a:t>π</a:t>
            </a:r>
            <a:r>
              <a:rPr lang="en-US" i="1" dirty="0" smtClean="0"/>
              <a:t>f</a:t>
            </a:r>
            <a:r>
              <a:rPr lang="en-US" baseline="-25000" dirty="0" smtClean="0"/>
              <a:t>5/2</a:t>
            </a:r>
            <a:endParaRPr lang="en-US" baseline="30000" dirty="0"/>
          </a:p>
        </p:txBody>
      </p:sp>
      <p:cxnSp>
        <p:nvCxnSpPr>
          <p:cNvPr id="42" name="Straight Connector 41"/>
          <p:cNvCxnSpPr/>
          <p:nvPr/>
        </p:nvCxnSpPr>
        <p:spPr>
          <a:xfrm>
            <a:off x="4914318" y="2819400"/>
            <a:ext cx="33233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2377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5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143000"/>
          </a:xfrm>
        </p:spPr>
        <p:txBody>
          <a:bodyPr>
            <a:normAutofit fontScale="90000"/>
          </a:bodyPr>
          <a:lstStyle/>
          <a:p>
            <a:r>
              <a:rPr lang="en-US" dirty="0" smtClean="0"/>
              <a:t>Neutron spectroscopy of Ni isotopes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614" y="1621687"/>
            <a:ext cx="4788386" cy="43766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81000"/>
            <a:ext cx="5299364" cy="6858000"/>
          </a:xfrm>
          <a:prstGeom prst="rect">
            <a:avLst/>
          </a:prstGeom>
        </p:spPr>
      </p:pic>
      <p:sp>
        <p:nvSpPr>
          <p:cNvPr id="5" name="TextBox 4"/>
          <p:cNvSpPr txBox="1"/>
          <p:nvPr/>
        </p:nvSpPr>
        <p:spPr>
          <a:xfrm flipH="1">
            <a:off x="4800600" y="1066800"/>
            <a:ext cx="1173481" cy="523220"/>
          </a:xfrm>
          <a:prstGeom prst="rect">
            <a:avLst/>
          </a:prstGeom>
          <a:noFill/>
        </p:spPr>
        <p:txBody>
          <a:bodyPr wrap="square" rtlCol="0">
            <a:spAutoFit/>
          </a:bodyPr>
          <a:lstStyle/>
          <a:p>
            <a:r>
              <a:rPr lang="en-US" sz="2800" b="1" baseline="30000" dirty="0" smtClean="0">
                <a:latin typeface="Arial" pitchFamily="34" charset="0"/>
                <a:cs typeface="Arial" pitchFamily="34" charset="0"/>
              </a:rPr>
              <a:t>76</a:t>
            </a:r>
            <a:r>
              <a:rPr lang="en-US" sz="2800" b="1" dirty="0" smtClean="0">
                <a:latin typeface="Arial" pitchFamily="34" charset="0"/>
                <a:cs typeface="Arial" pitchFamily="34" charset="0"/>
              </a:rPr>
              <a:t>Ni</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31653899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lstStyle/>
          <a:p>
            <a:r>
              <a:rPr lang="en-US" dirty="0" smtClean="0"/>
              <a:t>Gamow-Teller decay in </a:t>
            </a:r>
            <a:r>
              <a:rPr lang="en-US" baseline="30000" dirty="0" smtClean="0"/>
              <a:t>81</a:t>
            </a:r>
            <a:r>
              <a:rPr lang="en-US" dirty="0" smtClean="0"/>
              <a:t>Zn</a:t>
            </a:r>
            <a:endParaRPr lang="en-US" dirty="0"/>
          </a:p>
        </p:txBody>
      </p:sp>
      <p:grpSp>
        <p:nvGrpSpPr>
          <p:cNvPr id="7" name="Group 6"/>
          <p:cNvGrpSpPr/>
          <p:nvPr/>
        </p:nvGrpSpPr>
        <p:grpSpPr>
          <a:xfrm>
            <a:off x="457200" y="1295400"/>
            <a:ext cx="4953000" cy="5562600"/>
            <a:chOff x="457200" y="1295400"/>
            <a:chExt cx="5715000" cy="5562600"/>
          </a:xfrm>
        </p:grpSpPr>
        <p:pic>
          <p:nvPicPr>
            <p:cNvPr id="3" name="Picture 2"/>
            <p:cNvPicPr>
              <a:picLocks noChangeAspect="1" noChangeArrowheads="1"/>
            </p:cNvPicPr>
            <p:nvPr/>
          </p:nvPicPr>
          <p:blipFill>
            <a:blip r:embed="rId2" cstate="print"/>
            <a:srcRect/>
            <a:stretch>
              <a:fillRect/>
            </a:stretch>
          </p:blipFill>
          <p:spPr bwMode="auto">
            <a:xfrm>
              <a:off x="457200" y="1295400"/>
              <a:ext cx="5715000" cy="5562600"/>
            </a:xfrm>
            <a:prstGeom prst="rect">
              <a:avLst/>
            </a:prstGeom>
            <a:noFill/>
            <a:ln w="9525">
              <a:noFill/>
              <a:miter lim="800000"/>
              <a:headEnd/>
              <a:tailEnd/>
            </a:ln>
            <a:effectLst/>
          </p:spPr>
        </p:pic>
        <p:sp>
          <p:nvSpPr>
            <p:cNvPr id="5" name="Rounded Rectangle 4"/>
            <p:cNvSpPr/>
            <p:nvPr/>
          </p:nvSpPr>
          <p:spPr>
            <a:xfrm>
              <a:off x="762000" y="2590800"/>
              <a:ext cx="5389104" cy="11484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US"/>
            </a:p>
          </p:txBody>
        </p:sp>
      </p:grpSp>
      <p:sp>
        <p:nvSpPr>
          <p:cNvPr id="6" name="TextBox 5"/>
          <p:cNvSpPr txBox="1"/>
          <p:nvPr/>
        </p:nvSpPr>
        <p:spPr>
          <a:xfrm>
            <a:off x="5562600" y="1447800"/>
            <a:ext cx="3352800" cy="1908215"/>
          </a:xfrm>
          <a:prstGeom prst="rect">
            <a:avLst/>
          </a:prstGeom>
          <a:noFill/>
        </p:spPr>
        <p:txBody>
          <a:bodyPr wrap="square" rtlCol="0">
            <a:spAutoFit/>
          </a:bodyPr>
          <a:lstStyle/>
          <a:p>
            <a:pPr marL="285750" indent="-285750">
              <a:buFont typeface="Wingdings" pitchFamily="2" charset="2"/>
              <a:buChar char="Ø"/>
            </a:pPr>
            <a:r>
              <a:rPr lang="en-US" sz="2000" baseline="30000" dirty="0" smtClean="0">
                <a:latin typeface="Arial" pitchFamily="34" charset="0"/>
                <a:cs typeface="Arial" pitchFamily="34" charset="0"/>
              </a:rPr>
              <a:t>81</a:t>
            </a:r>
            <a:r>
              <a:rPr lang="en-US" sz="2000" dirty="0" smtClean="0">
                <a:latin typeface="Arial" pitchFamily="34" charset="0"/>
                <a:cs typeface="Arial" pitchFamily="34" charset="0"/>
              </a:rPr>
              <a:t>Zn GT states  at  4.3-4.8 MeV</a:t>
            </a:r>
          </a:p>
          <a:p>
            <a:pPr marL="285750" indent="-285750">
              <a:buFont typeface="Wingdings" pitchFamily="2" charset="2"/>
              <a:buChar char="Ø"/>
            </a:pPr>
            <a:endParaRPr lang="en-US" sz="2000" dirty="0" smtClean="0">
              <a:latin typeface="Arial" pitchFamily="34" charset="0"/>
              <a:cs typeface="Arial" pitchFamily="34" charset="0"/>
            </a:endParaRPr>
          </a:p>
          <a:p>
            <a:pPr marL="285750" indent="-285750">
              <a:buFont typeface="Wingdings" pitchFamily="2" charset="2"/>
              <a:buChar char="Ø"/>
            </a:pPr>
            <a:r>
              <a:rPr lang="en-US" sz="2000" baseline="30000" dirty="0" smtClean="0">
                <a:latin typeface="Arial" pitchFamily="34" charset="0"/>
                <a:cs typeface="Arial" pitchFamily="34" charset="0"/>
              </a:rPr>
              <a:t> 83</a:t>
            </a:r>
            <a:r>
              <a:rPr lang="en-US" sz="2000" dirty="0" smtClean="0">
                <a:latin typeface="Arial" pitchFamily="34" charset="0"/>
                <a:cs typeface="Arial" pitchFamily="34" charset="0"/>
              </a:rPr>
              <a:t>Ge peak GT </a:t>
            </a:r>
            <a:r>
              <a:rPr lang="en-US" sz="2000" dirty="0">
                <a:latin typeface="Arial" pitchFamily="34" charset="0"/>
                <a:cs typeface="Arial" pitchFamily="34" charset="0"/>
              </a:rPr>
              <a:t>states  at  </a:t>
            </a:r>
            <a:r>
              <a:rPr lang="en-US" sz="2000" dirty="0" smtClean="0">
                <a:latin typeface="Arial" pitchFamily="34" charset="0"/>
                <a:cs typeface="Arial" pitchFamily="34" charset="0"/>
              </a:rPr>
              <a:t>4.0-4.3 MeV!!</a:t>
            </a:r>
            <a:endParaRPr lang="en-US" sz="2000" dirty="0">
              <a:latin typeface="Arial" pitchFamily="34" charset="0"/>
              <a:cs typeface="Arial" pitchFamily="34" charset="0"/>
            </a:endParaRPr>
          </a:p>
          <a:p>
            <a:endParaRPr lang="en-US" dirty="0" smtClean="0">
              <a:latin typeface="Arial" pitchFamily="34" charset="0"/>
              <a:cs typeface="Arial" pitchFamily="34" charset="0"/>
            </a:endParaRPr>
          </a:p>
        </p:txBody>
      </p:sp>
      <p:grpSp>
        <p:nvGrpSpPr>
          <p:cNvPr id="8" name="Group 7"/>
          <p:cNvGrpSpPr/>
          <p:nvPr/>
        </p:nvGrpSpPr>
        <p:grpSpPr>
          <a:xfrm>
            <a:off x="5562600" y="3200400"/>
            <a:ext cx="3421117" cy="3200400"/>
            <a:chOff x="4724400" y="1546641"/>
            <a:chExt cx="4419600" cy="4159250"/>
          </a:xfrm>
        </p:grpSpPr>
        <p:pic>
          <p:nvPicPr>
            <p:cNvPr id="9" name="Picture 5"/>
            <p:cNvPicPr>
              <a:picLocks noChangeAspect="1" noChangeArrowheads="1"/>
            </p:cNvPicPr>
            <p:nvPr/>
          </p:nvPicPr>
          <p:blipFill>
            <a:blip r:embed="rId3" cstate="print"/>
            <a:srcRect/>
            <a:stretch>
              <a:fillRect/>
            </a:stretch>
          </p:blipFill>
          <p:spPr bwMode="auto">
            <a:xfrm>
              <a:off x="4724400" y="1546641"/>
              <a:ext cx="4159250" cy="4159250"/>
            </a:xfrm>
            <a:prstGeom prst="rect">
              <a:avLst/>
            </a:prstGeom>
            <a:noFill/>
            <a:ln w="12700" cap="flat">
              <a:noFill/>
              <a:miter lim="800000"/>
              <a:headEnd/>
              <a:tailEnd/>
            </a:ln>
          </p:spPr>
        </p:pic>
        <p:sp>
          <p:nvSpPr>
            <p:cNvPr id="10" name="TextBox 9"/>
            <p:cNvSpPr txBox="1"/>
            <p:nvPr/>
          </p:nvSpPr>
          <p:spPr>
            <a:xfrm>
              <a:off x="5943600" y="1782890"/>
              <a:ext cx="3200400" cy="284373"/>
            </a:xfrm>
            <a:prstGeom prst="rect">
              <a:avLst/>
            </a:prstGeom>
            <a:noFill/>
          </p:spPr>
          <p:txBody>
            <a:bodyPr wrap="square" rtlCol="0">
              <a:spAutoFit/>
            </a:bodyPr>
            <a:lstStyle/>
            <a:p>
              <a:pPr lvl="0" defTabSz="455613" fontAlgn="base">
                <a:lnSpc>
                  <a:spcPct val="104000"/>
                </a:lnSpc>
                <a:spcBef>
                  <a:spcPct val="0"/>
                </a:spcBef>
                <a:spcAft>
                  <a:spcPct val="0"/>
                </a:spcAft>
                <a:buClr>
                  <a:srgbClr val="000000"/>
                </a:buClr>
                <a:buSzPct val="100000"/>
              </a:pPr>
              <a:r>
                <a:rPr lang="en-US" sz="1200" i="1" dirty="0" smtClean="0">
                  <a:solidFill>
                    <a:prstClr val="black"/>
                  </a:solidFill>
                  <a:latin typeface="Arial" charset="0"/>
                </a:rPr>
                <a:t>J. Winger et al., PRC </a:t>
              </a:r>
              <a:r>
                <a:rPr lang="en-US" sz="1200" b="1" i="1" dirty="0" smtClean="0">
                  <a:solidFill>
                    <a:srgbClr val="231F20"/>
                  </a:solidFill>
                  <a:latin typeface="AdvP6F01"/>
                </a:rPr>
                <a:t>38</a:t>
              </a:r>
              <a:r>
                <a:rPr lang="en-US" sz="1200" i="1" dirty="0" smtClean="0">
                  <a:solidFill>
                    <a:srgbClr val="231F20"/>
                  </a:solidFill>
                  <a:latin typeface="AdvP6F01"/>
                </a:rPr>
                <a:t>, </a:t>
              </a:r>
              <a:r>
                <a:rPr lang="en-US" sz="1200" i="1" dirty="0" smtClean="0">
                  <a:solidFill>
                    <a:srgbClr val="231F20"/>
                  </a:solidFill>
                  <a:latin typeface="AdvP6F00"/>
                </a:rPr>
                <a:t>  285 (1988)</a:t>
              </a:r>
              <a:endParaRPr lang="en-US" sz="1200" i="1" dirty="0">
                <a:solidFill>
                  <a:prstClr val="black"/>
                </a:solidFill>
                <a:latin typeface="Arial" charset="0"/>
              </a:endParaRPr>
            </a:p>
          </p:txBody>
        </p:sp>
      </p:grpSp>
    </p:spTree>
    <p:extLst>
      <p:ext uri="{BB962C8B-B14F-4D97-AF65-F5344CB8AC3E}">
        <p14:creationId xmlns:p14="http://schemas.microsoft.com/office/powerpoint/2010/main" val="162296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11254"/>
            <a:ext cx="8229600" cy="1143000"/>
          </a:xfrm>
        </p:spPr>
        <p:txBody>
          <a:bodyPr/>
          <a:lstStyle/>
          <a:p>
            <a:r>
              <a:rPr lang="en-US" sz="4400" dirty="0" smtClean="0">
                <a:sym typeface="Symbol"/>
              </a:rPr>
              <a:t>Decay of Zn isotopes</a:t>
            </a:r>
            <a:endParaRPr lang="en-US" sz="4400" dirty="0"/>
          </a:p>
        </p:txBody>
      </p:sp>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5" y="1059245"/>
            <a:ext cx="7337114" cy="47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4114800" y="2819400"/>
            <a:ext cx="2438400" cy="990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295583" y="4348348"/>
            <a:ext cx="2666053" cy="369332"/>
          </a:xfrm>
          <a:prstGeom prst="rect">
            <a:avLst/>
          </a:prstGeom>
          <a:solidFill>
            <a:schemeClr val="bg1"/>
          </a:solidFill>
        </p:spPr>
        <p:txBody>
          <a:bodyPr wrap="square" rtlCol="0">
            <a:spAutoFit/>
          </a:bodyPr>
          <a:lstStyle/>
          <a:p>
            <a:r>
              <a:rPr lang="en-US" dirty="0" smtClean="0">
                <a:latin typeface="Arial" pitchFamily="34" charset="0"/>
                <a:cs typeface="Arial" pitchFamily="34" charset="0"/>
              </a:rPr>
              <a:t>Courtesy of F. Montes</a:t>
            </a:r>
            <a:endParaRPr lang="en-US" dirty="0">
              <a:latin typeface="Arial" pitchFamily="34" charset="0"/>
              <a:cs typeface="Arial" pitchFamily="34" charset="0"/>
            </a:endParaRPr>
          </a:p>
        </p:txBody>
      </p:sp>
      <p:pic>
        <p:nvPicPr>
          <p:cNvPr id="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680466"/>
            <a:ext cx="5538872" cy="96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1972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500"/>
                                        <p:tgtEl>
                                          <p:spTgt spid="2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amond(i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Detector components</a:t>
            </a:r>
            <a:endParaRPr lang="en-US" dirty="0"/>
          </a:p>
        </p:txBody>
      </p:sp>
      <p:sp>
        <p:nvSpPr>
          <p:cNvPr id="5" name="Date Placeholder 4"/>
          <p:cNvSpPr>
            <a:spLocks noGrp="1"/>
          </p:cNvSpPr>
          <p:nvPr>
            <p:ph type="dt" idx="10"/>
          </p:nvPr>
        </p:nvSpPr>
        <p:spPr/>
        <p:txBody>
          <a:bodyPr/>
          <a:lstStyle/>
          <a:p>
            <a:pPr>
              <a:defRPr/>
            </a:pPr>
            <a:fld id="{A3531F12-F2FA-4AE0-979C-85591FD4C5A1}" type="datetime1">
              <a:rPr lang="en-US" smtClean="0"/>
              <a:pPr>
                <a:defRPr/>
              </a:pPr>
              <a:t>6/6/2013</a:t>
            </a:fld>
            <a:endParaRPr lang="en-US"/>
          </a:p>
        </p:txBody>
      </p:sp>
      <p:pic>
        <p:nvPicPr>
          <p:cNvPr id="84994" name="Picture 2"/>
          <p:cNvPicPr>
            <a:picLocks noChangeAspect="1" noChangeArrowheads="1"/>
          </p:cNvPicPr>
          <p:nvPr/>
        </p:nvPicPr>
        <p:blipFill>
          <a:blip r:embed="rId2" cstate="print"/>
          <a:srcRect/>
          <a:stretch>
            <a:fillRect/>
          </a:stretch>
        </p:blipFill>
        <p:spPr bwMode="auto">
          <a:xfrm>
            <a:off x="493920" y="1700818"/>
            <a:ext cx="7966080" cy="4683372"/>
          </a:xfrm>
          <a:prstGeom prst="rect">
            <a:avLst/>
          </a:prstGeom>
          <a:noFill/>
          <a:ln w="9525">
            <a:noFill/>
            <a:miter lim="800000"/>
            <a:headEnd/>
            <a:tailEnd/>
          </a:ln>
          <a:effectLst/>
        </p:spPr>
      </p:pic>
    </p:spTree>
    <p:extLst>
      <p:ext uri="{BB962C8B-B14F-4D97-AF65-F5344CB8AC3E}">
        <p14:creationId xmlns:p14="http://schemas.microsoft.com/office/powerpoint/2010/main" val="2077957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1" name="Picture 100" descr="trace_inv.png"/>
          <p:cNvPicPr>
            <a:picLocks noChangeAspect="1"/>
          </p:cNvPicPr>
          <p:nvPr/>
        </p:nvPicPr>
        <p:blipFill>
          <a:blip r:embed="rId2" cstate="print"/>
          <a:stretch>
            <a:fillRect/>
          </a:stretch>
        </p:blipFill>
        <p:spPr>
          <a:xfrm>
            <a:off x="4572000" y="4019350"/>
            <a:ext cx="1943330" cy="1600200"/>
          </a:xfrm>
          <a:prstGeom prst="rect">
            <a:avLst/>
          </a:prstGeom>
        </p:spPr>
      </p:pic>
      <p:sp>
        <p:nvSpPr>
          <p:cNvPr id="2" name="Title 1"/>
          <p:cNvSpPr>
            <a:spLocks noGrp="1"/>
          </p:cNvSpPr>
          <p:nvPr>
            <p:ph type="title"/>
          </p:nvPr>
        </p:nvSpPr>
        <p:spPr/>
        <p:txBody>
          <a:bodyPr/>
          <a:lstStyle/>
          <a:p>
            <a:r>
              <a:rPr lang="en-US" dirty="0" smtClean="0"/>
              <a:t>Pixie16 digitizer</a:t>
            </a:r>
            <a:endParaRPr lang="en-US" dirty="0"/>
          </a:p>
        </p:txBody>
      </p:sp>
      <p:pic>
        <p:nvPicPr>
          <p:cNvPr id="25603" name="Picture 3"/>
          <p:cNvPicPr>
            <a:picLocks noGrp="1" noChangeAspect="1" noChangeArrowheads="1"/>
          </p:cNvPicPr>
          <p:nvPr>
            <p:ph idx="1"/>
          </p:nvPr>
        </p:nvPicPr>
        <p:blipFill>
          <a:blip r:embed="rId3" cstate="print"/>
          <a:srcRect/>
          <a:stretch>
            <a:fillRect/>
          </a:stretch>
        </p:blipFill>
        <p:spPr bwMode="auto">
          <a:xfrm>
            <a:off x="2514600" y="1996342"/>
            <a:ext cx="5233958" cy="1737458"/>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fld id="{EA69A0F5-CF3B-4E55-B083-62A6A9E3BB69}" type="datetime1">
              <a:rPr lang="en-US" smtClean="0"/>
              <a:pPr>
                <a:defRPr/>
              </a:pPr>
              <a:t>6/6/2013</a:t>
            </a:fld>
            <a:endParaRPr lang="en-US" dirty="0"/>
          </a:p>
        </p:txBody>
      </p:sp>
      <p:sp>
        <p:nvSpPr>
          <p:cNvPr id="5" name="Footer Placeholder 4"/>
          <p:cNvSpPr>
            <a:spLocks noGrp="1"/>
          </p:cNvSpPr>
          <p:nvPr>
            <p:ph type="ftr" sz="quarter" idx="11"/>
          </p:nvPr>
        </p:nvSpPr>
        <p:spPr/>
        <p:txBody>
          <a:bodyPr/>
          <a:lstStyle/>
          <a:p>
            <a:pPr>
              <a:defRPr/>
            </a:pPr>
            <a:r>
              <a:rPr lang="en-US" dirty="0" smtClean="0"/>
              <a:t>M. Madurga UTK</a:t>
            </a:r>
            <a:endParaRPr lang="en-US" dirty="0"/>
          </a:p>
        </p:txBody>
      </p:sp>
      <p:sp>
        <p:nvSpPr>
          <p:cNvPr id="6" name="Slide Number Placeholder 5"/>
          <p:cNvSpPr>
            <a:spLocks noGrp="1"/>
          </p:cNvSpPr>
          <p:nvPr>
            <p:ph type="sldNum" sz="quarter" idx="12"/>
          </p:nvPr>
        </p:nvSpPr>
        <p:spPr/>
        <p:txBody>
          <a:bodyPr/>
          <a:lstStyle/>
          <a:p>
            <a:pPr>
              <a:defRPr/>
            </a:pPr>
            <a:fld id="{32DD1214-C498-40A8-9708-2B0EA3AF738E}" type="slidenum">
              <a:rPr lang="en-US" smtClean="0"/>
              <a:pPr>
                <a:defRPr/>
              </a:pPr>
              <a:t>56</a:t>
            </a:fld>
            <a:endParaRPr lang="en-US" dirty="0"/>
          </a:p>
        </p:txBody>
      </p:sp>
      <p:pic>
        <p:nvPicPr>
          <p:cNvPr id="9" name="Picture 4"/>
          <p:cNvPicPr>
            <a:picLocks noChangeAspect="1" noChangeArrowheads="1"/>
          </p:cNvPicPr>
          <p:nvPr/>
        </p:nvPicPr>
        <p:blipFill>
          <a:blip r:embed="rId4" cstate="print"/>
          <a:srcRect l="30145" t="14935" r="10046"/>
          <a:stretch>
            <a:fillRect/>
          </a:stretch>
        </p:blipFill>
        <p:spPr bwMode="auto">
          <a:xfrm>
            <a:off x="152400" y="4006732"/>
            <a:ext cx="1472165" cy="1529986"/>
          </a:xfrm>
          <a:prstGeom prst="rect">
            <a:avLst/>
          </a:prstGeom>
          <a:noFill/>
          <a:ln w="9525">
            <a:solidFill>
              <a:schemeClr val="tx1"/>
            </a:solidFill>
            <a:round/>
            <a:headEnd/>
            <a:tailEnd/>
          </a:ln>
          <a:effectLst/>
        </p:spPr>
      </p:pic>
      <p:pic>
        <p:nvPicPr>
          <p:cNvPr id="14" name="Picture 7"/>
          <p:cNvPicPr>
            <a:picLocks noChangeAspect="1" noChangeArrowheads="1"/>
          </p:cNvPicPr>
          <p:nvPr/>
        </p:nvPicPr>
        <p:blipFill>
          <a:blip r:embed="rId5" cstate="print"/>
          <a:srcRect l="9969" t="14868" r="14955"/>
          <a:stretch>
            <a:fillRect/>
          </a:stretch>
        </p:blipFill>
        <p:spPr bwMode="auto">
          <a:xfrm>
            <a:off x="2266749" y="4019350"/>
            <a:ext cx="1571325" cy="1556245"/>
          </a:xfrm>
          <a:prstGeom prst="rect">
            <a:avLst/>
          </a:prstGeom>
          <a:noFill/>
          <a:ln w="9525">
            <a:solidFill>
              <a:schemeClr val="tx1"/>
            </a:solidFill>
            <a:round/>
            <a:headEnd/>
            <a:tailEnd/>
          </a:ln>
          <a:effectLst/>
        </p:spPr>
      </p:pic>
      <p:sp>
        <p:nvSpPr>
          <p:cNvPr id="16" name="Text Box 5"/>
          <p:cNvSpPr txBox="1">
            <a:spLocks noChangeArrowheads="1"/>
          </p:cNvSpPr>
          <p:nvPr/>
        </p:nvSpPr>
        <p:spPr bwMode="auto">
          <a:xfrm>
            <a:off x="533400" y="5285232"/>
            <a:ext cx="1066800" cy="258118"/>
          </a:xfrm>
          <a:prstGeom prst="rect">
            <a:avLst/>
          </a:prstGeom>
          <a:noFill/>
          <a:ln w="9525">
            <a:noFill/>
            <a:round/>
            <a:headEnd/>
            <a:tailEnd/>
          </a:ln>
          <a:effectLst/>
        </p:spPr>
        <p:txBody>
          <a:bodyPr lIns="90000" tIns="60876" rIns="90000" bIns="45000"/>
          <a:lstStyle/>
          <a:p>
            <a:pPr>
              <a:tabLst>
                <a:tab pos="723900" algn="l"/>
                <a:tab pos="1447800" algn="l"/>
                <a:tab pos="2171700" algn="l"/>
              </a:tabLst>
            </a:pPr>
            <a:r>
              <a:rPr lang="en-US" sz="1200" dirty="0">
                <a:solidFill>
                  <a:srgbClr val="000000"/>
                </a:solidFill>
              </a:rPr>
              <a:t>Original Signal</a:t>
            </a:r>
          </a:p>
        </p:txBody>
      </p:sp>
      <p:cxnSp>
        <p:nvCxnSpPr>
          <p:cNvPr id="22" name="Straight Connector 21"/>
          <p:cNvCxnSpPr/>
          <p:nvPr/>
        </p:nvCxnSpPr>
        <p:spPr>
          <a:xfrm rot="16200000" flipH="1">
            <a:off x="2452836" y="3748238"/>
            <a:ext cx="3628726" cy="2"/>
          </a:xfrm>
          <a:prstGeom prst="line">
            <a:avLst/>
          </a:prstGeom>
          <a:ln w="28575">
            <a:solidFill>
              <a:srgbClr val="5BFF21"/>
            </a:solidFill>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3200400" y="1591592"/>
            <a:ext cx="820715" cy="29619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87000"/>
              </a:lnSpc>
              <a:spcBef>
                <a:spcPts val="0"/>
              </a:spcBef>
              <a:spcAft>
                <a:spcPts val="0"/>
              </a:spcAft>
              <a:buNone/>
              <a:tabLst/>
            </a:pPr>
            <a:r>
              <a:rPr lang="en-GB" sz="1600" b="0" i="0" u="none" strike="noStrike" kern="1200" dirty="0" err="1">
                <a:ln>
                  <a:noFill/>
                </a:ln>
                <a:latin typeface="Arial" pitchFamily="34"/>
                <a:ea typeface="Arial" pitchFamily="2"/>
                <a:cs typeface="Arial" pitchFamily="2"/>
              </a:rPr>
              <a:t>Analog</a:t>
            </a:r>
            <a:endParaRPr lang="en-GB" sz="1600" b="0" i="0" u="none" strike="noStrike" kern="1200" dirty="0">
              <a:ln>
                <a:noFill/>
              </a:ln>
              <a:latin typeface="Arial" pitchFamily="34"/>
              <a:ea typeface="Arial" pitchFamily="2"/>
              <a:cs typeface="Arial" pitchFamily="2"/>
            </a:endParaRPr>
          </a:p>
        </p:txBody>
      </p:sp>
      <p:sp>
        <p:nvSpPr>
          <p:cNvPr id="25" name="Freeform 24"/>
          <p:cNvSpPr/>
          <p:nvPr/>
        </p:nvSpPr>
        <p:spPr>
          <a:xfrm>
            <a:off x="4876800" y="1591592"/>
            <a:ext cx="1143000" cy="29619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87000"/>
              </a:lnSpc>
              <a:spcBef>
                <a:spcPts val="0"/>
              </a:spcBef>
              <a:spcAft>
                <a:spcPts val="0"/>
              </a:spcAft>
              <a:buNone/>
              <a:tabLst/>
            </a:pPr>
            <a:r>
              <a:rPr lang="en-GB" sz="1600" b="0" i="0" u="none" strike="noStrike" kern="1200" dirty="0">
                <a:ln>
                  <a:noFill/>
                </a:ln>
                <a:latin typeface="Arial" pitchFamily="34"/>
                <a:ea typeface="Arial" pitchFamily="2"/>
                <a:cs typeface="Arial" pitchFamily="2"/>
              </a:rPr>
              <a:t>Digital</a:t>
            </a:r>
          </a:p>
        </p:txBody>
      </p:sp>
      <p:sp>
        <p:nvSpPr>
          <p:cNvPr id="26" name="Freeform 25"/>
          <p:cNvSpPr/>
          <p:nvPr/>
        </p:nvSpPr>
        <p:spPr>
          <a:xfrm>
            <a:off x="685800" y="1591592"/>
            <a:ext cx="2093563" cy="321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87000"/>
              </a:lnSpc>
              <a:spcBef>
                <a:spcPts val="0"/>
              </a:spcBef>
              <a:spcAft>
                <a:spcPts val="0"/>
              </a:spcAft>
              <a:buNone/>
              <a:tabLst/>
            </a:pPr>
            <a:r>
              <a:rPr lang="en-GB" b="0" i="0" u="none" strike="noStrike" kern="1200" dirty="0">
                <a:ln>
                  <a:noFill/>
                </a:ln>
                <a:latin typeface="Arial" pitchFamily="34"/>
                <a:ea typeface="Arial" pitchFamily="2"/>
                <a:cs typeface="Arial" pitchFamily="2"/>
              </a:rPr>
              <a:t>150  MB/s/channel</a:t>
            </a:r>
          </a:p>
        </p:txBody>
      </p:sp>
      <p:sp>
        <p:nvSpPr>
          <p:cNvPr id="27" name="Freeform 26"/>
          <p:cNvSpPr/>
          <p:nvPr/>
        </p:nvSpPr>
        <p:spPr>
          <a:xfrm>
            <a:off x="6019800" y="1591592"/>
            <a:ext cx="2743200" cy="29619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87000"/>
              </a:lnSpc>
              <a:spcBef>
                <a:spcPts val="0"/>
              </a:spcBef>
              <a:spcAft>
                <a:spcPts val="0"/>
              </a:spcAft>
              <a:buNone/>
              <a:tabLst/>
            </a:pPr>
            <a:r>
              <a:rPr lang="en-GB" sz="1600" b="0" i="0" u="none" strike="noStrike" kern="1200" dirty="0">
                <a:ln>
                  <a:noFill/>
                </a:ln>
                <a:latin typeface="Arial" pitchFamily="34"/>
                <a:ea typeface="Arial" pitchFamily="2"/>
                <a:cs typeface="Arial" pitchFamily="2"/>
              </a:rPr>
              <a:t> total system load ~30  GB/s</a:t>
            </a:r>
          </a:p>
        </p:txBody>
      </p:sp>
      <p:cxnSp>
        <p:nvCxnSpPr>
          <p:cNvPr id="29" name="Straight Connector 28"/>
          <p:cNvCxnSpPr/>
          <p:nvPr/>
        </p:nvCxnSpPr>
        <p:spPr>
          <a:xfrm rot="16200000" flipH="1">
            <a:off x="2748006" y="2909243"/>
            <a:ext cx="1894585" cy="2"/>
          </a:xfrm>
          <a:prstGeom prst="straightConnector1">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1905000" y="3866950"/>
            <a:ext cx="1789530" cy="0"/>
          </a:xfrm>
          <a:prstGeom prst="line">
            <a:avLst/>
          </a:prstGeom>
          <a:ln w="28575" cap="rnd">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76425" y="4695525"/>
            <a:ext cx="165715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Right Arrow 37"/>
          <p:cNvSpPr/>
          <p:nvPr/>
        </p:nvSpPr>
        <p:spPr>
          <a:xfrm>
            <a:off x="1676400" y="4620125"/>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5"/>
          <p:cNvSpPr txBox="1">
            <a:spLocks noChangeArrowheads="1"/>
          </p:cNvSpPr>
          <p:nvPr/>
        </p:nvSpPr>
        <p:spPr bwMode="auto">
          <a:xfrm>
            <a:off x="1181500" y="5867400"/>
            <a:ext cx="1447800" cy="304800"/>
          </a:xfrm>
          <a:prstGeom prst="roundRect">
            <a:avLst/>
          </a:prstGeom>
          <a:noFill/>
          <a:ln w="9525">
            <a:noFill/>
            <a:round/>
            <a:headEnd/>
            <a:tailEnd/>
          </a:ln>
          <a:effectLst/>
        </p:spPr>
        <p:txBody>
          <a:bodyPr lIns="90000" tIns="60876" rIns="90000" bIns="45000" anchor="ctr"/>
          <a:lstStyle/>
          <a:p>
            <a:pPr algn="ctr">
              <a:tabLst>
                <a:tab pos="723900" algn="l"/>
                <a:tab pos="1447800" algn="l"/>
                <a:tab pos="2171700" algn="l"/>
              </a:tabLst>
            </a:pPr>
            <a:r>
              <a:rPr lang="en-US" dirty="0" err="1" smtClean="0">
                <a:solidFill>
                  <a:schemeClr val="accent1">
                    <a:lumMod val="75000"/>
                  </a:schemeClr>
                </a:solidFill>
              </a:rPr>
              <a:t>Nyquist</a:t>
            </a:r>
            <a:r>
              <a:rPr lang="en-US" dirty="0" smtClean="0">
                <a:solidFill>
                  <a:schemeClr val="accent1">
                    <a:lumMod val="75000"/>
                  </a:schemeClr>
                </a:solidFill>
              </a:rPr>
              <a:t> filter</a:t>
            </a:r>
            <a:endParaRPr lang="en-US" dirty="0">
              <a:solidFill>
                <a:schemeClr val="accent1">
                  <a:lumMod val="75000"/>
                </a:schemeClr>
              </a:solidFill>
            </a:endParaRPr>
          </a:p>
        </p:txBody>
      </p:sp>
      <p:sp>
        <p:nvSpPr>
          <p:cNvPr id="48" name="Right Arrow 47"/>
          <p:cNvSpPr/>
          <p:nvPr/>
        </p:nvSpPr>
        <p:spPr>
          <a:xfrm>
            <a:off x="3972025" y="4591250"/>
            <a:ext cx="599976" cy="257475"/>
          </a:xfrm>
          <a:prstGeom prst="rightArrow">
            <a:avLst/>
          </a:prstGeom>
          <a:solidFill>
            <a:srgbClr val="5B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raight Connector 48"/>
          <p:cNvSpPr/>
          <p:nvPr/>
        </p:nvSpPr>
        <p:spPr>
          <a:xfrm>
            <a:off x="1125719" y="2630639"/>
            <a:ext cx="558720" cy="1441"/>
          </a:xfrm>
          <a:prstGeom prst="line">
            <a:avLst/>
          </a:prstGeom>
          <a:noFill/>
          <a:ln w="54720">
            <a:solidFill>
              <a:srgbClr val="000000"/>
            </a:solidFill>
            <a:prstDash val="solid"/>
            <a:round/>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pitchFamily="2"/>
              <a:cs typeface="Arial" pitchFamily="2"/>
            </a:endParaRPr>
          </a:p>
        </p:txBody>
      </p:sp>
      <p:sp>
        <p:nvSpPr>
          <p:cNvPr id="50" name="Freeform 49"/>
          <p:cNvSpPr/>
          <p:nvPr/>
        </p:nvSpPr>
        <p:spPr>
          <a:xfrm>
            <a:off x="1701720" y="2319240"/>
            <a:ext cx="594000" cy="621000"/>
          </a:xfrm>
          <a:custGeom>
            <a:avLst/>
            <a:gdLst>
              <a:gd name="f0" fmla="val 0"/>
              <a:gd name="f1" fmla="val 1723"/>
              <a:gd name="f2" fmla="val 1649"/>
              <a:gd name="f3" fmla="val 831"/>
              <a:gd name="f4" fmla="val 17"/>
              <a:gd name="f5" fmla="val 15"/>
            </a:gdLst>
            <a:ahLst/>
            <a:cxnLst>
              <a:cxn ang="3cd4">
                <a:pos x="hc" y="t"/>
              </a:cxn>
              <a:cxn ang="0">
                <a:pos x="r" y="vc"/>
              </a:cxn>
              <a:cxn ang="cd4">
                <a:pos x="hc" y="b"/>
              </a:cxn>
              <a:cxn ang="cd2">
                <a:pos x="l" y="vc"/>
              </a:cxn>
            </a:cxnLst>
            <a:rect l="l" t="t" r="r" b="b"/>
            <a:pathLst>
              <a:path w="1650" h="1724">
                <a:moveTo>
                  <a:pt x="f0" y="f0"/>
                </a:moveTo>
                <a:lnTo>
                  <a:pt x="f0" y="f1"/>
                </a:lnTo>
                <a:lnTo>
                  <a:pt x="f2" y="f3"/>
                </a:lnTo>
                <a:lnTo>
                  <a:pt x="f4" y="f5"/>
                </a:lnTo>
                <a:lnTo>
                  <a:pt x="f0" y="f0"/>
                </a:lnTo>
              </a:path>
            </a:pathLst>
          </a:custGeom>
          <a:noFill/>
          <a:ln w="73080">
            <a:solidFill>
              <a:srgbClr val="000000"/>
            </a:solidFill>
            <a:prstDash val="solid"/>
            <a:roun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pitchFamily="2"/>
              <a:cs typeface="Arial" pitchFamily="2"/>
            </a:endParaRPr>
          </a:p>
        </p:txBody>
      </p:sp>
      <p:sp>
        <p:nvSpPr>
          <p:cNvPr id="51" name="Straight Connector 50"/>
          <p:cNvSpPr/>
          <p:nvPr/>
        </p:nvSpPr>
        <p:spPr>
          <a:xfrm>
            <a:off x="2314970" y="2619480"/>
            <a:ext cx="252360" cy="1439"/>
          </a:xfrm>
          <a:prstGeom prst="line">
            <a:avLst/>
          </a:prstGeom>
          <a:noFill/>
          <a:ln w="54720">
            <a:solidFill>
              <a:srgbClr val="000000"/>
            </a:solidFill>
            <a:prstDash val="solid"/>
            <a:round/>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pitchFamily="2"/>
              <a:cs typeface="Arial" pitchFamily="2"/>
            </a:endParaRPr>
          </a:p>
        </p:txBody>
      </p:sp>
      <p:sp>
        <p:nvSpPr>
          <p:cNvPr id="52" name="Freeform 51"/>
          <p:cNvSpPr/>
          <p:nvPr/>
        </p:nvSpPr>
        <p:spPr>
          <a:xfrm>
            <a:off x="228600" y="2209800"/>
            <a:ext cx="926999" cy="836640"/>
          </a:xfrm>
          <a:custGeom>
            <a:avLst>
              <a:gd name="f0" fmla="val 4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B3B3B3"/>
          </a:solidFill>
          <a:ln w="9360">
            <a:solidFill>
              <a:srgbClr val="808080"/>
            </a:solidFill>
            <a:prstDash val="solid"/>
            <a:roun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87000"/>
              </a:lnSpc>
              <a:spcBef>
                <a:spcPts val="0"/>
              </a:spcBef>
              <a:spcAft>
                <a:spcPts val="0"/>
              </a:spcAft>
              <a:buNone/>
              <a:tabLst/>
            </a:pPr>
            <a:r>
              <a:rPr lang="en-GB" sz="2400" b="0" i="0" u="none" strike="noStrike" kern="1200">
                <a:ln>
                  <a:noFill/>
                </a:ln>
                <a:latin typeface="Arial" pitchFamily="34"/>
                <a:ea typeface="Arial" pitchFamily="2"/>
                <a:cs typeface="Arial" pitchFamily="2"/>
              </a:rPr>
              <a:t>DET</a:t>
            </a:r>
          </a:p>
        </p:txBody>
      </p:sp>
      <p:sp>
        <p:nvSpPr>
          <p:cNvPr id="53" name="Text Box 5"/>
          <p:cNvSpPr txBox="1">
            <a:spLocks noChangeArrowheads="1"/>
          </p:cNvSpPr>
          <p:nvPr/>
        </p:nvSpPr>
        <p:spPr bwMode="auto">
          <a:xfrm>
            <a:off x="3534075" y="5867400"/>
            <a:ext cx="1447800" cy="304800"/>
          </a:xfrm>
          <a:prstGeom prst="roundRect">
            <a:avLst/>
          </a:prstGeom>
          <a:noFill/>
          <a:ln w="9525">
            <a:noFill/>
            <a:round/>
            <a:headEnd/>
            <a:tailEnd/>
          </a:ln>
          <a:effectLst/>
        </p:spPr>
        <p:txBody>
          <a:bodyPr lIns="90000" tIns="60876" rIns="90000" bIns="45000" anchor="ctr"/>
          <a:lstStyle/>
          <a:p>
            <a:pPr algn="ctr">
              <a:tabLst>
                <a:tab pos="723900" algn="l"/>
                <a:tab pos="1447800" algn="l"/>
                <a:tab pos="2171700" algn="l"/>
              </a:tabLst>
            </a:pPr>
            <a:r>
              <a:rPr lang="en-US" dirty="0" smtClean="0">
                <a:solidFill>
                  <a:srgbClr val="02780D"/>
                </a:solidFill>
              </a:rPr>
              <a:t>Digitization</a:t>
            </a:r>
            <a:endParaRPr lang="en-US" dirty="0">
              <a:solidFill>
                <a:srgbClr val="02780D"/>
              </a:solidFill>
            </a:endParaRPr>
          </a:p>
        </p:txBody>
      </p:sp>
      <p:pic>
        <p:nvPicPr>
          <p:cNvPr id="25609" name="Picture 9"/>
          <p:cNvPicPr>
            <a:picLocks noChangeAspect="1" noChangeArrowheads="1"/>
          </p:cNvPicPr>
          <p:nvPr/>
        </p:nvPicPr>
        <p:blipFill>
          <a:blip r:embed="rId6" cstate="print"/>
          <a:srcRect/>
          <a:stretch>
            <a:fillRect/>
          </a:stretch>
        </p:blipFill>
        <p:spPr bwMode="auto">
          <a:xfrm>
            <a:off x="6858000" y="3895025"/>
            <a:ext cx="1981201" cy="1905000"/>
          </a:xfrm>
          <a:prstGeom prst="rect">
            <a:avLst/>
          </a:prstGeom>
          <a:noFill/>
          <a:ln w="9525">
            <a:noFill/>
            <a:miter lim="800000"/>
            <a:headEnd/>
            <a:tailEnd/>
          </a:ln>
          <a:effectLst/>
        </p:spPr>
      </p:pic>
      <p:cxnSp>
        <p:nvCxnSpPr>
          <p:cNvPr id="80" name="Straight Connector 79"/>
          <p:cNvCxnSpPr/>
          <p:nvPr/>
        </p:nvCxnSpPr>
        <p:spPr>
          <a:xfrm rot="5400000">
            <a:off x="3915475" y="2914450"/>
            <a:ext cx="1905000" cy="0"/>
          </a:xfrm>
          <a:prstGeom prst="line">
            <a:avLst/>
          </a:prstGeom>
          <a:ln w="285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876800" y="3866950"/>
            <a:ext cx="1752600" cy="0"/>
          </a:xfrm>
          <a:prstGeom prst="line">
            <a:avLst/>
          </a:prstGeom>
          <a:ln w="285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5800825" y="4714775"/>
            <a:ext cx="1657150" cy="0"/>
          </a:xfrm>
          <a:prstGeom prst="line">
            <a:avLst/>
          </a:prstGeom>
          <a:ln w="285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Text Box 5"/>
          <p:cNvSpPr txBox="1">
            <a:spLocks noChangeArrowheads="1"/>
          </p:cNvSpPr>
          <p:nvPr/>
        </p:nvSpPr>
        <p:spPr bwMode="auto">
          <a:xfrm>
            <a:off x="5877025" y="5867400"/>
            <a:ext cx="1524000" cy="304800"/>
          </a:xfrm>
          <a:prstGeom prst="roundRect">
            <a:avLst/>
          </a:prstGeom>
          <a:noFill/>
          <a:ln w="9525">
            <a:noFill/>
            <a:round/>
            <a:headEnd/>
            <a:tailEnd/>
          </a:ln>
          <a:effectLst/>
        </p:spPr>
        <p:txBody>
          <a:bodyPr lIns="90000" tIns="60876" rIns="90000" bIns="45000" anchor="ctr"/>
          <a:lstStyle/>
          <a:p>
            <a:pPr>
              <a:tabLst>
                <a:tab pos="723900" algn="l"/>
                <a:tab pos="1447800" algn="l"/>
                <a:tab pos="2171700" algn="l"/>
              </a:tabLst>
            </a:pPr>
            <a:r>
              <a:rPr lang="en-US" dirty="0" smtClean="0">
                <a:solidFill>
                  <a:srgbClr val="C00000"/>
                </a:solidFill>
              </a:rPr>
              <a:t>FPGA shaping</a:t>
            </a:r>
            <a:endParaRPr lang="en-US" dirty="0">
              <a:solidFill>
                <a:srgbClr val="C00000"/>
              </a:solidFill>
            </a:endParaRPr>
          </a:p>
        </p:txBody>
      </p:sp>
      <p:sp>
        <p:nvSpPr>
          <p:cNvPr id="100" name="Right Arrow 99"/>
          <p:cNvSpPr/>
          <p:nvPr/>
        </p:nvSpPr>
        <p:spPr>
          <a:xfrm>
            <a:off x="6381550" y="4591250"/>
            <a:ext cx="533400" cy="257475"/>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p:nvCxnSpPr>
        <p:spPr>
          <a:xfrm rot="5400000">
            <a:off x="2971800" y="60198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5296300" y="60198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666550" y="60198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7904750" y="60198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7857425" y="4419600"/>
            <a:ext cx="1371600" cy="584775"/>
          </a:xfrm>
          <a:prstGeom prst="rect">
            <a:avLst/>
          </a:prstGeom>
          <a:solidFill>
            <a:schemeClr val="bg1"/>
          </a:solidFill>
        </p:spPr>
        <p:txBody>
          <a:bodyPr wrap="square" rtlCol="0">
            <a:spAutoFit/>
          </a:bodyPr>
          <a:lstStyle/>
          <a:p>
            <a:pPr>
              <a:buSzPct val="75000"/>
              <a:buFont typeface="Calibri" pitchFamily="34" charset="0"/>
              <a:buChar char="→"/>
            </a:pPr>
            <a:r>
              <a:rPr lang="en-US" sz="1600" b="1" dirty="0" smtClean="0"/>
              <a:t>Energy</a:t>
            </a:r>
          </a:p>
          <a:p>
            <a:pPr>
              <a:buSzPct val="75000"/>
              <a:buFont typeface="Calibri" pitchFamily="34" charset="0"/>
              <a:buChar char="→"/>
            </a:pPr>
            <a:r>
              <a:rPr lang="en-US" sz="1600" b="1" dirty="0" smtClean="0"/>
              <a:t>Trigger time</a:t>
            </a:r>
            <a:endParaRPr lang="en-US" sz="1600" b="1" dirty="0"/>
          </a:p>
        </p:txBody>
      </p:sp>
    </p:spTree>
    <p:extLst>
      <p:ext uri="{BB962C8B-B14F-4D97-AF65-F5344CB8AC3E}">
        <p14:creationId xmlns:p14="http://schemas.microsoft.com/office/powerpoint/2010/main" val="3939076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chor="ctr">
            <a:noAutofit/>
          </a:bodyPr>
          <a:lstStyle/>
          <a:p>
            <a:r>
              <a:rPr lang="en-US" sz="4000" dirty="0" smtClean="0"/>
              <a:t>Low threshold/High Efficiency Digital electronics for VANDLE</a:t>
            </a:r>
            <a:endParaRPr lang="en-US" sz="4000" dirty="0"/>
          </a:p>
        </p:txBody>
      </p:sp>
      <p:sp>
        <p:nvSpPr>
          <p:cNvPr id="4" name="Date Placeholder 3"/>
          <p:cNvSpPr>
            <a:spLocks noGrp="1"/>
          </p:cNvSpPr>
          <p:nvPr>
            <p:ph type="dt" sz="half" idx="10"/>
          </p:nvPr>
        </p:nvSpPr>
        <p:spPr/>
        <p:txBody>
          <a:bodyPr/>
          <a:lstStyle/>
          <a:p>
            <a:pPr>
              <a:defRPr/>
            </a:pPr>
            <a:fld id="{EA69A0F5-CF3B-4E55-B083-62A6A9E3BB69}" type="datetime1">
              <a:rPr lang="en-US" smtClean="0"/>
              <a:pPr>
                <a:defRPr/>
              </a:pPr>
              <a:t>6/6/2013</a:t>
            </a:fld>
            <a:endParaRPr lang="en-US" dirty="0"/>
          </a:p>
        </p:txBody>
      </p:sp>
      <p:sp>
        <p:nvSpPr>
          <p:cNvPr id="5" name="Footer Placeholder 4"/>
          <p:cNvSpPr>
            <a:spLocks noGrp="1"/>
          </p:cNvSpPr>
          <p:nvPr>
            <p:ph type="ftr" sz="quarter" idx="11"/>
          </p:nvPr>
        </p:nvSpPr>
        <p:spPr/>
        <p:txBody>
          <a:bodyPr/>
          <a:lstStyle/>
          <a:p>
            <a:pPr>
              <a:defRPr/>
            </a:pPr>
            <a:r>
              <a:rPr lang="en-US" smtClean="0"/>
              <a:t>M. Madurga UTK</a:t>
            </a:r>
            <a:endParaRPr lang="en-US" dirty="0"/>
          </a:p>
        </p:txBody>
      </p:sp>
      <p:sp>
        <p:nvSpPr>
          <p:cNvPr id="6" name="Slide Number Placeholder 5"/>
          <p:cNvSpPr>
            <a:spLocks noGrp="1"/>
          </p:cNvSpPr>
          <p:nvPr>
            <p:ph type="sldNum" sz="quarter" idx="12"/>
          </p:nvPr>
        </p:nvSpPr>
        <p:spPr/>
        <p:txBody>
          <a:bodyPr/>
          <a:lstStyle/>
          <a:p>
            <a:pPr>
              <a:defRPr/>
            </a:pPr>
            <a:fld id="{32DD1214-C498-40A8-9708-2B0EA3AF738E}" type="slidenum">
              <a:rPr lang="en-US" smtClean="0"/>
              <a:pPr>
                <a:defRPr/>
              </a:pPr>
              <a:t>57</a:t>
            </a:fld>
            <a:endParaRPr lang="en-US" dirty="0"/>
          </a:p>
        </p:txBody>
      </p:sp>
      <p:pic>
        <p:nvPicPr>
          <p:cNvPr id="10" name="Picture 9" descr="smHG1200Vchart.jpg"/>
          <p:cNvPicPr>
            <a:picLocks noChangeAspect="1"/>
          </p:cNvPicPr>
          <p:nvPr/>
        </p:nvPicPr>
        <p:blipFill>
          <a:blip r:embed="rId2" cstate="print"/>
          <a:stretch>
            <a:fillRect/>
          </a:stretch>
        </p:blipFill>
        <p:spPr>
          <a:xfrm>
            <a:off x="0" y="1070518"/>
            <a:ext cx="5105400" cy="4856328"/>
          </a:xfrm>
          <a:prstGeom prst="rect">
            <a:avLst/>
          </a:prstGeom>
        </p:spPr>
      </p:pic>
      <p:sp>
        <p:nvSpPr>
          <p:cNvPr id="11" name="Rectangle 10"/>
          <p:cNvSpPr/>
          <p:nvPr/>
        </p:nvSpPr>
        <p:spPr>
          <a:xfrm>
            <a:off x="217357" y="1600200"/>
            <a:ext cx="3984885"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2000" y="5819001"/>
            <a:ext cx="3632148" cy="276999"/>
          </a:xfrm>
          <a:prstGeom prst="rect">
            <a:avLst/>
          </a:prstGeom>
          <a:noFill/>
        </p:spPr>
        <p:txBody>
          <a:bodyPr wrap="none" rtlCol="0">
            <a:spAutoFit/>
          </a:bodyPr>
          <a:lstStyle/>
          <a:p>
            <a:r>
              <a:rPr lang="en-US" sz="1200" i="1" dirty="0" smtClean="0"/>
              <a:t>Energy calibration courtesy of I. Spassova &amp; W.A. Peters</a:t>
            </a:r>
            <a:endParaRPr lang="en-US" sz="1200" i="1" dirty="0"/>
          </a:p>
        </p:txBody>
      </p:sp>
      <p:grpSp>
        <p:nvGrpSpPr>
          <p:cNvPr id="21" name="Group 20"/>
          <p:cNvGrpSpPr/>
          <p:nvPr/>
        </p:nvGrpSpPr>
        <p:grpSpPr>
          <a:xfrm>
            <a:off x="5257800" y="990600"/>
            <a:ext cx="3428193" cy="1981200"/>
            <a:chOff x="1295400" y="1981200"/>
            <a:chExt cx="3047193" cy="1524000"/>
          </a:xfrm>
        </p:grpSpPr>
        <p:pic>
          <p:nvPicPr>
            <p:cNvPr id="4098" name="Picture 2"/>
            <p:cNvPicPr>
              <a:picLocks noChangeAspect="1" noChangeArrowheads="1"/>
            </p:cNvPicPr>
            <p:nvPr/>
          </p:nvPicPr>
          <p:blipFill>
            <a:blip r:embed="rId3" cstate="print"/>
            <a:srcRect/>
            <a:stretch>
              <a:fillRect/>
            </a:stretch>
          </p:blipFill>
          <p:spPr bwMode="auto">
            <a:xfrm>
              <a:off x="1295400" y="1981200"/>
              <a:ext cx="2467635" cy="1447800"/>
            </a:xfrm>
            <a:prstGeom prst="rect">
              <a:avLst/>
            </a:prstGeom>
            <a:noFill/>
            <a:ln w="9525">
              <a:noFill/>
              <a:miter lim="800000"/>
              <a:headEnd/>
              <a:tailEnd/>
            </a:ln>
            <a:effectLst/>
          </p:spPr>
        </p:pic>
        <p:pic>
          <p:nvPicPr>
            <p:cNvPr id="18" name="Picture 2"/>
            <p:cNvPicPr>
              <a:picLocks noChangeAspect="1" noChangeArrowheads="1"/>
            </p:cNvPicPr>
            <p:nvPr/>
          </p:nvPicPr>
          <p:blipFill>
            <a:blip r:embed="rId4" cstate="print"/>
            <a:srcRect/>
            <a:stretch>
              <a:fillRect/>
            </a:stretch>
          </p:blipFill>
          <p:spPr bwMode="auto">
            <a:xfrm>
              <a:off x="2819400" y="2362200"/>
              <a:ext cx="1523193" cy="1143000"/>
            </a:xfrm>
            <a:prstGeom prst="rect">
              <a:avLst/>
            </a:prstGeom>
            <a:noFill/>
            <a:ln w="9525">
              <a:noFill/>
              <a:miter lim="800000"/>
              <a:headEnd/>
              <a:tailEnd/>
            </a:ln>
          </p:spPr>
        </p:pic>
      </p:grpSp>
      <p:grpSp>
        <p:nvGrpSpPr>
          <p:cNvPr id="3" name="Group 13"/>
          <p:cNvGrpSpPr/>
          <p:nvPr/>
        </p:nvGrpSpPr>
        <p:grpSpPr>
          <a:xfrm>
            <a:off x="1676400" y="1524000"/>
            <a:ext cx="2895602" cy="2590800"/>
            <a:chOff x="4343400" y="1553703"/>
            <a:chExt cx="4800602" cy="4618497"/>
          </a:xfrm>
        </p:grpSpPr>
        <p:pic>
          <p:nvPicPr>
            <p:cNvPr id="9" name="Object 4"/>
            <p:cNvPicPr>
              <a:picLocks noChangeAspect="1" noChangeArrowheads="1"/>
            </p:cNvPicPr>
            <p:nvPr/>
          </p:nvPicPr>
          <p:blipFill>
            <a:blip r:embed="rId5" cstate="print"/>
            <a:srcRect/>
            <a:stretch>
              <a:fillRect/>
            </a:stretch>
          </p:blipFill>
          <p:spPr bwMode="auto">
            <a:xfrm>
              <a:off x="4343400" y="1553703"/>
              <a:ext cx="4800602" cy="4618497"/>
            </a:xfrm>
            <a:prstGeom prst="rect">
              <a:avLst/>
            </a:prstGeom>
            <a:noFill/>
          </p:spPr>
        </p:pic>
        <p:sp>
          <p:nvSpPr>
            <p:cNvPr id="13" name="Rounded Rectangle 12"/>
            <p:cNvSpPr/>
            <p:nvPr/>
          </p:nvSpPr>
          <p:spPr>
            <a:xfrm>
              <a:off x="6019800" y="1600200"/>
              <a:ext cx="1371600"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029200" y="3124200"/>
            <a:ext cx="3962400" cy="3505200"/>
            <a:chOff x="5334000" y="3581400"/>
            <a:chExt cx="3276600" cy="2971800"/>
          </a:xfrm>
        </p:grpSpPr>
        <p:grpSp>
          <p:nvGrpSpPr>
            <p:cNvPr id="14" name="Group 13"/>
            <p:cNvGrpSpPr/>
            <p:nvPr/>
          </p:nvGrpSpPr>
          <p:grpSpPr>
            <a:xfrm>
              <a:off x="5334000" y="3581400"/>
              <a:ext cx="3276600" cy="2971800"/>
              <a:chOff x="5638800" y="1726511"/>
              <a:chExt cx="3390900" cy="3274241"/>
            </a:xfrm>
          </p:grpSpPr>
          <p:pic>
            <p:nvPicPr>
              <p:cNvPr id="16" name="Picture 2"/>
              <p:cNvPicPr>
                <a:picLocks noChangeAspect="1" noChangeArrowheads="1"/>
              </p:cNvPicPr>
              <p:nvPr/>
            </p:nvPicPr>
            <p:blipFill>
              <a:blip r:embed="rId6" cstate="print"/>
              <a:srcRect/>
              <a:stretch>
                <a:fillRect/>
              </a:stretch>
            </p:blipFill>
            <p:spPr bwMode="auto">
              <a:xfrm>
                <a:off x="5638800" y="1726511"/>
                <a:ext cx="3390900" cy="3274241"/>
              </a:xfrm>
              <a:prstGeom prst="rect">
                <a:avLst/>
              </a:prstGeom>
              <a:noFill/>
              <a:ln w="9525">
                <a:noFill/>
                <a:miter lim="800000"/>
                <a:headEnd/>
                <a:tailEnd/>
              </a:ln>
            </p:spPr>
          </p:pic>
          <p:sp>
            <p:nvSpPr>
              <p:cNvPr id="17" name="Rectangle 16"/>
              <p:cNvSpPr/>
              <p:nvPr/>
            </p:nvSpPr>
            <p:spPr>
              <a:xfrm flipH="1">
                <a:off x="8239225" y="1933874"/>
                <a:ext cx="413708" cy="1102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7086600" y="3778101"/>
              <a:ext cx="8382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562600" y="5867400"/>
            <a:ext cx="3048000" cy="533400"/>
            <a:chOff x="914400" y="5386450"/>
            <a:chExt cx="4343400" cy="685800"/>
          </a:xfrm>
        </p:grpSpPr>
        <p:pic>
          <p:nvPicPr>
            <p:cNvPr id="28" name="Picture 2"/>
            <p:cNvPicPr>
              <a:picLocks noChangeAspect="1" noChangeArrowheads="1"/>
            </p:cNvPicPr>
            <p:nvPr/>
          </p:nvPicPr>
          <p:blipFill>
            <a:blip r:embed="rId7" cstate="print"/>
            <a:srcRect/>
            <a:stretch>
              <a:fillRect/>
            </a:stretch>
          </p:blipFill>
          <p:spPr bwMode="auto">
            <a:xfrm>
              <a:off x="1143000" y="5486400"/>
              <a:ext cx="3962400" cy="459376"/>
            </a:xfrm>
            <a:prstGeom prst="rect">
              <a:avLst/>
            </a:prstGeom>
            <a:noFill/>
            <a:ln w="9525">
              <a:noFill/>
              <a:round/>
              <a:headEnd/>
              <a:tailEnd/>
            </a:ln>
            <a:effectLst/>
          </p:spPr>
        </p:pic>
        <p:sp>
          <p:nvSpPr>
            <p:cNvPr id="29" name="Rounded Rectangle 28"/>
            <p:cNvSpPr/>
            <p:nvPr/>
          </p:nvSpPr>
          <p:spPr>
            <a:xfrm>
              <a:off x="914400" y="5386450"/>
              <a:ext cx="4343400" cy="685800"/>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44864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17" descr="ohio_033.jpg"/>
          <p:cNvPicPr>
            <a:picLocks noChangeAspect="1"/>
          </p:cNvPicPr>
          <p:nvPr/>
        </p:nvPicPr>
        <p:blipFill>
          <a:blip r:embed="rId2" cstate="print"/>
          <a:stretch>
            <a:fillRect/>
          </a:stretch>
        </p:blipFill>
        <p:spPr>
          <a:xfrm>
            <a:off x="228600" y="1295400"/>
            <a:ext cx="2739776" cy="2133600"/>
          </a:xfrm>
          <a:prstGeom prst="rect">
            <a:avLst/>
          </a:prstGeom>
        </p:spPr>
      </p:pic>
      <p:pic>
        <p:nvPicPr>
          <p:cNvPr id="16" name="Picture 15" descr="ohio.eps"/>
          <p:cNvPicPr>
            <a:picLocks noChangeAspect="1"/>
          </p:cNvPicPr>
          <p:nvPr/>
        </p:nvPicPr>
        <p:blipFill>
          <a:blip r:embed="rId3" cstate="print"/>
          <a:stretch>
            <a:fillRect/>
          </a:stretch>
        </p:blipFill>
        <p:spPr>
          <a:xfrm>
            <a:off x="2895600" y="1500251"/>
            <a:ext cx="5792299" cy="4953000"/>
          </a:xfrm>
          <a:prstGeom prst="rect">
            <a:avLst/>
          </a:prstGeom>
        </p:spPr>
      </p:pic>
      <p:pic>
        <p:nvPicPr>
          <p:cNvPr id="31746" name="Picture 2" descr="E9092F85-5CA0-4E5F-9DB1-A75E8657C34B@lanl"/>
          <p:cNvPicPr>
            <a:picLocks noChangeAspect="1" noChangeArrowheads="1"/>
          </p:cNvPicPr>
          <p:nvPr/>
        </p:nvPicPr>
        <p:blipFill>
          <a:blip r:embed="rId4" cstate="print"/>
          <a:srcRect/>
          <a:stretch>
            <a:fillRect/>
          </a:stretch>
        </p:blipFill>
        <p:spPr bwMode="auto">
          <a:xfrm>
            <a:off x="304800" y="3733800"/>
            <a:ext cx="2667000" cy="2245913"/>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VANDLE efficiency measurement at Ohio University</a:t>
            </a:r>
            <a:endParaRPr lang="en-US"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pPr>
              <a:defRPr/>
            </a:pPr>
            <a:fld id="{EA69A0F5-CF3B-4E55-B083-62A6A9E3BB69}" type="datetime1">
              <a:rPr lang="en-US" smtClean="0">
                <a:latin typeface="Arial" pitchFamily="34" charset="0"/>
                <a:cs typeface="Arial" pitchFamily="34" charset="0"/>
              </a:rPr>
              <a:pPr>
                <a:defRPr/>
              </a:pPr>
              <a:t>6/6/2013</a:t>
            </a:fld>
            <a:endParaRPr lang="en-US"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a:defRPr/>
            </a:pPr>
            <a:r>
              <a:rPr lang="en-US" smtClean="0">
                <a:latin typeface="Arial" pitchFamily="34" charset="0"/>
                <a:cs typeface="Arial" pitchFamily="34" charset="0"/>
              </a:rPr>
              <a:t>M. Madurga UTK</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32DD1214-C498-40A8-9708-2B0EA3AF738E}" type="slidenum">
              <a:rPr lang="en-US" smtClean="0">
                <a:latin typeface="Arial" pitchFamily="34" charset="0"/>
                <a:cs typeface="Arial" pitchFamily="34" charset="0"/>
              </a:rPr>
              <a:pPr>
                <a:defRPr/>
              </a:pPr>
              <a:t>58</a:t>
            </a:fld>
            <a:endParaRPr lang="en-US" dirty="0">
              <a:latin typeface="Arial" pitchFamily="34" charset="0"/>
              <a:cs typeface="Arial" pitchFamily="34" charset="0"/>
            </a:endParaRPr>
          </a:p>
        </p:txBody>
      </p:sp>
      <p:cxnSp>
        <p:nvCxnSpPr>
          <p:cNvPr id="11" name="Straight Arrow Connector 10"/>
          <p:cNvCxnSpPr/>
          <p:nvPr/>
        </p:nvCxnSpPr>
        <p:spPr>
          <a:xfrm rot="5400000">
            <a:off x="5982100" y="4268000"/>
            <a:ext cx="914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53000" y="1219200"/>
            <a:ext cx="4136069" cy="1323439"/>
          </a:xfrm>
          <a:prstGeom prst="rect">
            <a:avLst/>
          </a:prstGeom>
          <a:solidFill>
            <a:schemeClr val="bg1"/>
          </a:solidFill>
          <a:ln>
            <a:solidFill>
              <a:schemeClr val="tx1"/>
            </a:solidFill>
          </a:ln>
        </p:spPr>
        <p:txBody>
          <a:bodyPr wrap="none" rtlCol="0">
            <a:spAutoFit/>
          </a:bodyPr>
          <a:lstStyle/>
          <a:p>
            <a:r>
              <a:rPr lang="en-US" sz="2800" dirty="0" smtClean="0">
                <a:latin typeface="Arial" pitchFamily="34" charset="0"/>
                <a:cs typeface="Arial" pitchFamily="34" charset="0"/>
              </a:rPr>
              <a:t>Ohio method:</a:t>
            </a:r>
          </a:p>
          <a:p>
            <a:r>
              <a:rPr lang="en-US" sz="2600" dirty="0" smtClean="0">
                <a:latin typeface="Arial" pitchFamily="34" charset="0"/>
                <a:cs typeface="Arial" pitchFamily="34" charset="0"/>
              </a:rPr>
              <a:t>Collimated and normalized</a:t>
            </a:r>
          </a:p>
          <a:p>
            <a:r>
              <a:rPr lang="en-US" sz="2600" baseline="30000" dirty="0" smtClean="0">
                <a:latin typeface="Arial" pitchFamily="34" charset="0"/>
                <a:cs typeface="Arial" pitchFamily="34" charset="0"/>
              </a:rPr>
              <a:t>27</a:t>
            </a:r>
            <a:r>
              <a:rPr lang="en-US" sz="2600" dirty="0" smtClean="0">
                <a:latin typeface="Arial" pitchFamily="34" charset="0"/>
                <a:cs typeface="Arial" pitchFamily="34" charset="0"/>
              </a:rPr>
              <a:t>Al(</a:t>
            </a:r>
            <a:r>
              <a:rPr lang="en-US" sz="2600" dirty="0" err="1" smtClean="0">
                <a:latin typeface="Arial" pitchFamily="34" charset="0"/>
                <a:cs typeface="Arial" pitchFamily="34" charset="0"/>
              </a:rPr>
              <a:t>d,n</a:t>
            </a:r>
            <a:r>
              <a:rPr lang="en-US" sz="2600" dirty="0" smtClean="0">
                <a:latin typeface="Arial" pitchFamily="34" charset="0"/>
                <a:cs typeface="Arial" pitchFamily="34" charset="0"/>
              </a:rPr>
              <a:t>) beam</a:t>
            </a:r>
            <a:endParaRPr lang="en-US" sz="2600" dirty="0">
              <a:latin typeface="Arial" pitchFamily="34" charset="0"/>
              <a:cs typeface="Arial" pitchFamily="34" charset="0"/>
            </a:endParaRPr>
          </a:p>
        </p:txBody>
      </p:sp>
      <p:sp>
        <p:nvSpPr>
          <p:cNvPr id="14" name="TextBox 13"/>
          <p:cNvSpPr txBox="1"/>
          <p:nvPr/>
        </p:nvSpPr>
        <p:spPr>
          <a:xfrm>
            <a:off x="5105400" y="3200400"/>
            <a:ext cx="3591048" cy="461665"/>
          </a:xfrm>
          <a:prstGeom prst="rect">
            <a:avLst/>
          </a:prstGeom>
          <a:noFill/>
        </p:spPr>
        <p:txBody>
          <a:bodyPr wrap="none" rtlCol="0">
            <a:spAutoFit/>
          </a:bodyPr>
          <a:lstStyle/>
          <a:p>
            <a:r>
              <a:rPr lang="en-US" sz="2400" dirty="0" smtClean="0">
                <a:latin typeface="Arial" pitchFamily="34" charset="0"/>
                <a:cs typeface="Arial" pitchFamily="34" charset="0"/>
              </a:rPr>
              <a:t>2.4 </a:t>
            </a:r>
            <a:r>
              <a:rPr lang="en-US" sz="2400" dirty="0" smtClean="0">
                <a:latin typeface="Arial" pitchFamily="34" charset="0"/>
                <a:cs typeface="Arial" pitchFamily="34" charset="0"/>
                <a:sym typeface="Symbol"/>
              </a:rPr>
              <a:t>s @ 13 m =</a:t>
            </a:r>
            <a:r>
              <a:rPr lang="en-US" sz="2400" dirty="0" smtClean="0">
                <a:latin typeface="Arial" pitchFamily="34" charset="0"/>
                <a:cs typeface="Arial" pitchFamily="34" charset="0"/>
              </a:rPr>
              <a:t>160 </a:t>
            </a:r>
            <a:r>
              <a:rPr lang="en-US" sz="2400" dirty="0" err="1" smtClean="0">
                <a:latin typeface="Arial" pitchFamily="34" charset="0"/>
                <a:cs typeface="Arial" pitchFamily="34" charset="0"/>
              </a:rPr>
              <a:t>keV</a:t>
            </a:r>
            <a:endParaRPr lang="en-US" sz="2400" dirty="0">
              <a:latin typeface="Arial" pitchFamily="34" charset="0"/>
              <a:cs typeface="Arial" pitchFamily="34" charset="0"/>
            </a:endParaRPr>
          </a:p>
        </p:txBody>
      </p:sp>
      <p:sp>
        <p:nvSpPr>
          <p:cNvPr id="15" name="TextBox 14"/>
          <p:cNvSpPr txBox="1"/>
          <p:nvPr/>
        </p:nvSpPr>
        <p:spPr>
          <a:xfrm>
            <a:off x="3886200" y="5274625"/>
            <a:ext cx="4801827" cy="523220"/>
          </a:xfrm>
          <a:prstGeom prst="rect">
            <a:avLst/>
          </a:prstGeom>
          <a:noFill/>
        </p:spPr>
        <p:txBody>
          <a:bodyPr wrap="none" rtlCol="0">
            <a:spAutoFit/>
          </a:bodyPr>
          <a:lstStyle/>
          <a:p>
            <a:r>
              <a:rPr lang="en-US" sz="2800" dirty="0" smtClean="0">
                <a:latin typeface="Arial" pitchFamily="34" charset="0"/>
                <a:cs typeface="Arial" pitchFamily="34" charset="0"/>
              </a:rPr>
              <a:t>Trigger threshold = 10 </a:t>
            </a:r>
            <a:r>
              <a:rPr lang="en-US" sz="2800" dirty="0" err="1" smtClean="0">
                <a:latin typeface="Arial" pitchFamily="34" charset="0"/>
                <a:cs typeface="Arial" pitchFamily="34" charset="0"/>
              </a:rPr>
              <a:t>keVee</a:t>
            </a:r>
            <a:endParaRPr lang="en-US" sz="2800" dirty="0">
              <a:latin typeface="Arial" pitchFamily="34" charset="0"/>
              <a:cs typeface="Arial" pitchFamily="34" charset="0"/>
            </a:endParaRPr>
          </a:p>
        </p:txBody>
      </p:sp>
      <p:cxnSp>
        <p:nvCxnSpPr>
          <p:cNvPr id="22" name="Straight Connector 21"/>
          <p:cNvCxnSpPr/>
          <p:nvPr/>
        </p:nvCxnSpPr>
        <p:spPr>
          <a:xfrm rot="10800000">
            <a:off x="3810000" y="4964875"/>
            <a:ext cx="4938150" cy="0"/>
          </a:xfrm>
          <a:prstGeom prst="line">
            <a:avLst/>
          </a:prstGeom>
          <a:ln w="19050">
            <a:solidFill>
              <a:srgbClr val="C66D0C"/>
            </a:solidFill>
            <a:prstDash val="dash"/>
          </a:ln>
        </p:spPr>
        <p:style>
          <a:lnRef idx="1">
            <a:schemeClr val="accent1"/>
          </a:lnRef>
          <a:fillRef idx="0">
            <a:schemeClr val="accent1"/>
          </a:fillRef>
          <a:effectRef idx="0">
            <a:schemeClr val="accent1"/>
          </a:effectRef>
          <a:fontRef idx="minor">
            <a:schemeClr val="tx1"/>
          </a:fontRef>
        </p:style>
      </p:cxnSp>
      <p:grpSp>
        <p:nvGrpSpPr>
          <p:cNvPr id="3" name="Group 17"/>
          <p:cNvGrpSpPr/>
          <p:nvPr/>
        </p:nvGrpSpPr>
        <p:grpSpPr>
          <a:xfrm>
            <a:off x="104900" y="1600200"/>
            <a:ext cx="4191000" cy="3790604"/>
            <a:chOff x="104900" y="2021775"/>
            <a:chExt cx="4191000" cy="3790604"/>
          </a:xfrm>
        </p:grpSpPr>
        <p:pic>
          <p:nvPicPr>
            <p:cNvPr id="17" name="Picture 16" descr="ohio_bg.eps"/>
            <p:cNvPicPr>
              <a:picLocks noChangeAspect="1"/>
            </p:cNvPicPr>
            <p:nvPr/>
          </p:nvPicPr>
          <p:blipFill>
            <a:blip r:embed="rId5" cstate="print"/>
            <a:stretch>
              <a:fillRect/>
            </a:stretch>
          </p:blipFill>
          <p:spPr>
            <a:xfrm>
              <a:off x="104900" y="2021775"/>
              <a:ext cx="4191000" cy="3790604"/>
            </a:xfrm>
            <a:prstGeom prst="rect">
              <a:avLst/>
            </a:prstGeom>
            <a:solidFill>
              <a:schemeClr val="bg1"/>
            </a:solidFill>
          </p:spPr>
        </p:pic>
        <p:sp>
          <p:nvSpPr>
            <p:cNvPr id="20" name="TextBox 19"/>
            <p:cNvSpPr txBox="1"/>
            <p:nvPr/>
          </p:nvSpPr>
          <p:spPr>
            <a:xfrm>
              <a:off x="633474" y="2097975"/>
              <a:ext cx="3552576" cy="1107996"/>
            </a:xfrm>
            <a:prstGeom prst="rect">
              <a:avLst/>
            </a:prstGeom>
            <a:noFill/>
            <a:ln>
              <a:noFill/>
            </a:ln>
          </p:spPr>
          <p:txBody>
            <a:bodyPr wrap="none" rtlCol="0">
              <a:spAutoFit/>
            </a:bodyPr>
            <a:lstStyle/>
            <a:p>
              <a:pPr algn="r"/>
              <a:r>
                <a:rPr lang="en-US" sz="3200" baseline="30000" dirty="0" smtClean="0">
                  <a:latin typeface="Arial" pitchFamily="34" charset="0"/>
                  <a:cs typeface="Arial" pitchFamily="34" charset="0"/>
                </a:rPr>
                <a:t>27</a:t>
              </a:r>
              <a:r>
                <a:rPr lang="en-US" sz="3200" dirty="0" smtClean="0">
                  <a:latin typeface="Arial" pitchFamily="34" charset="0"/>
                  <a:cs typeface="Arial" pitchFamily="34" charset="0"/>
                </a:rPr>
                <a:t>Al(</a:t>
              </a:r>
              <a:r>
                <a:rPr lang="en-US" sz="3200" dirty="0" err="1" smtClean="0">
                  <a:latin typeface="Arial" pitchFamily="34" charset="0"/>
                  <a:cs typeface="Arial" pitchFamily="34" charset="0"/>
                </a:rPr>
                <a:t>d,n</a:t>
              </a:r>
              <a:r>
                <a:rPr lang="en-US" sz="2400" dirty="0" smtClean="0">
                  <a:latin typeface="Arial" pitchFamily="34" charset="0"/>
                  <a:cs typeface="Arial" pitchFamily="34" charset="0"/>
                </a:rPr>
                <a:t>)</a:t>
              </a:r>
            </a:p>
            <a:p>
              <a:pPr algn="r">
                <a:spcBef>
                  <a:spcPts val="1200"/>
                </a:spcBef>
              </a:pPr>
              <a:r>
                <a:rPr lang="en-US" sz="2400" b="1" dirty="0" smtClean="0">
                  <a:latin typeface="Arial" pitchFamily="34" charset="0"/>
                  <a:cs typeface="Arial" pitchFamily="34" charset="0"/>
                </a:rPr>
                <a:t>Detector out of n-beam</a:t>
              </a:r>
              <a:endParaRPr lang="en-US" sz="2400" b="1" dirty="0">
                <a:latin typeface="Arial" pitchFamily="34" charset="0"/>
                <a:cs typeface="Arial" pitchFamily="34" charset="0"/>
              </a:endParaRPr>
            </a:p>
          </p:txBody>
        </p:sp>
      </p:grpSp>
    </p:spTree>
    <p:extLst>
      <p:ext uri="{BB962C8B-B14F-4D97-AF65-F5344CB8AC3E}">
        <p14:creationId xmlns:p14="http://schemas.microsoft.com/office/powerpoint/2010/main" val="453000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2" cstate="print"/>
          <a:srcRect/>
          <a:stretch>
            <a:fillRect/>
          </a:stretch>
        </p:blipFill>
        <p:spPr bwMode="auto">
          <a:xfrm>
            <a:off x="0" y="914400"/>
            <a:ext cx="6629400" cy="5715000"/>
          </a:xfrm>
          <a:prstGeom prst="rect">
            <a:avLst/>
          </a:prstGeom>
          <a:noFill/>
          <a:ln w="9525">
            <a:noFill/>
            <a:miter lim="800000"/>
            <a:headEnd/>
            <a:tailEnd/>
          </a:ln>
          <a:effectLst/>
        </p:spPr>
      </p:pic>
      <p:sp>
        <p:nvSpPr>
          <p:cNvPr id="2" name="Title 1"/>
          <p:cNvSpPr>
            <a:spLocks noGrp="1"/>
          </p:cNvSpPr>
          <p:nvPr>
            <p:ph type="title"/>
          </p:nvPr>
        </p:nvSpPr>
        <p:spPr>
          <a:xfrm>
            <a:off x="457200" y="-304800"/>
            <a:ext cx="8229600" cy="1143000"/>
          </a:xfrm>
        </p:spPr>
        <p:txBody>
          <a:bodyPr>
            <a:normAutofit/>
          </a:bodyPr>
          <a:lstStyle/>
          <a:p>
            <a:r>
              <a:rPr lang="en-US" dirty="0" smtClean="0"/>
              <a:t>VANDLE efficiency </a:t>
            </a:r>
            <a:endParaRPr lang="en-US" dirty="0"/>
          </a:p>
        </p:txBody>
      </p:sp>
      <p:sp>
        <p:nvSpPr>
          <p:cNvPr id="4" name="Date Placeholder 3"/>
          <p:cNvSpPr>
            <a:spLocks noGrp="1"/>
          </p:cNvSpPr>
          <p:nvPr>
            <p:ph type="dt" sz="half" idx="10"/>
          </p:nvPr>
        </p:nvSpPr>
        <p:spPr/>
        <p:txBody>
          <a:bodyPr/>
          <a:lstStyle/>
          <a:p>
            <a:pPr>
              <a:defRPr/>
            </a:pPr>
            <a:fld id="{EA69A0F5-CF3B-4E55-B083-62A6A9E3BB69}" type="datetime1">
              <a:rPr lang="en-US" smtClean="0"/>
              <a:pPr>
                <a:defRPr/>
              </a:pPr>
              <a:t>6/6/2013</a:t>
            </a:fld>
            <a:endParaRPr lang="en-US" dirty="0"/>
          </a:p>
        </p:txBody>
      </p:sp>
      <p:sp>
        <p:nvSpPr>
          <p:cNvPr id="5" name="Footer Placeholder 4"/>
          <p:cNvSpPr>
            <a:spLocks noGrp="1"/>
          </p:cNvSpPr>
          <p:nvPr>
            <p:ph type="ftr" sz="quarter" idx="11"/>
          </p:nvPr>
        </p:nvSpPr>
        <p:spPr/>
        <p:txBody>
          <a:bodyPr/>
          <a:lstStyle/>
          <a:p>
            <a:pPr>
              <a:defRPr/>
            </a:pPr>
            <a:r>
              <a:rPr lang="en-US" dirty="0" smtClean="0"/>
              <a:t>M. Madurga UTK</a:t>
            </a:r>
            <a:endParaRPr lang="en-US" dirty="0"/>
          </a:p>
        </p:txBody>
      </p:sp>
      <p:sp>
        <p:nvSpPr>
          <p:cNvPr id="6" name="Slide Number Placeholder 5"/>
          <p:cNvSpPr>
            <a:spLocks noGrp="1"/>
          </p:cNvSpPr>
          <p:nvPr>
            <p:ph type="sldNum" sz="quarter" idx="12"/>
          </p:nvPr>
        </p:nvSpPr>
        <p:spPr/>
        <p:txBody>
          <a:bodyPr/>
          <a:lstStyle/>
          <a:p>
            <a:pPr>
              <a:defRPr/>
            </a:pPr>
            <a:fld id="{32DD1214-C498-40A8-9708-2B0EA3AF738E}" type="slidenum">
              <a:rPr lang="en-US" smtClean="0"/>
              <a:pPr>
                <a:defRPr/>
              </a:pPr>
              <a:t>59</a:t>
            </a:fld>
            <a:endParaRPr lang="en-US" dirty="0"/>
          </a:p>
        </p:txBody>
      </p:sp>
      <p:sp>
        <p:nvSpPr>
          <p:cNvPr id="13" name="TextBox 12"/>
          <p:cNvSpPr txBox="1"/>
          <p:nvPr/>
        </p:nvSpPr>
        <p:spPr>
          <a:xfrm>
            <a:off x="609600" y="6123801"/>
            <a:ext cx="1873333" cy="276999"/>
          </a:xfrm>
          <a:prstGeom prst="rect">
            <a:avLst/>
          </a:prstGeom>
          <a:noFill/>
        </p:spPr>
        <p:txBody>
          <a:bodyPr wrap="none" rtlCol="0">
            <a:spAutoFit/>
          </a:bodyPr>
          <a:lstStyle/>
          <a:p>
            <a:r>
              <a:rPr lang="en-US" sz="1200" i="1" dirty="0" smtClean="0">
                <a:latin typeface="Arial" pitchFamily="34" charset="0"/>
                <a:cs typeface="Arial" pitchFamily="34" charset="0"/>
              </a:rPr>
              <a:t>Courtesy of  W.A. Peters</a:t>
            </a:r>
            <a:endParaRPr lang="en-US" sz="1200" i="1" dirty="0">
              <a:latin typeface="Arial" pitchFamily="34" charset="0"/>
              <a:cs typeface="Arial" pitchFamily="34" charset="0"/>
            </a:endParaRPr>
          </a:p>
        </p:txBody>
      </p:sp>
      <p:pic>
        <p:nvPicPr>
          <p:cNvPr id="18" name="Picture 3"/>
          <p:cNvPicPr>
            <a:picLocks noChangeAspect="1" noChangeArrowheads="1"/>
          </p:cNvPicPr>
          <p:nvPr/>
        </p:nvPicPr>
        <p:blipFill>
          <a:blip r:embed="rId3" cstate="print"/>
          <a:srcRect/>
          <a:stretch>
            <a:fillRect/>
          </a:stretch>
        </p:blipFill>
        <p:spPr bwMode="auto">
          <a:xfrm>
            <a:off x="5583782" y="687786"/>
            <a:ext cx="3446001" cy="2817414"/>
          </a:xfrm>
          <a:prstGeom prst="rect">
            <a:avLst/>
          </a:prstGeom>
          <a:noFill/>
          <a:ln w="9525">
            <a:noFill/>
            <a:miter lim="800000"/>
            <a:headEnd/>
            <a:tailEnd/>
          </a:ln>
        </p:spPr>
      </p:pic>
      <p:pic>
        <p:nvPicPr>
          <p:cNvPr id="19" name="Picture 4"/>
          <p:cNvPicPr>
            <a:picLocks noChangeAspect="1" noChangeArrowheads="1"/>
          </p:cNvPicPr>
          <p:nvPr/>
        </p:nvPicPr>
        <p:blipFill>
          <a:blip r:embed="rId4" cstate="print"/>
          <a:srcRect/>
          <a:stretch>
            <a:fillRect/>
          </a:stretch>
        </p:blipFill>
        <p:spPr bwMode="auto">
          <a:xfrm>
            <a:off x="5791200" y="3827621"/>
            <a:ext cx="3124200" cy="2438400"/>
          </a:xfrm>
          <a:prstGeom prst="rect">
            <a:avLst/>
          </a:prstGeom>
          <a:noFill/>
          <a:ln w="9525">
            <a:noFill/>
            <a:miter lim="800000"/>
            <a:headEnd/>
            <a:tailEnd/>
          </a:ln>
        </p:spPr>
      </p:pic>
      <p:sp>
        <p:nvSpPr>
          <p:cNvPr id="20" name="TextBox 19"/>
          <p:cNvSpPr txBox="1"/>
          <p:nvPr/>
        </p:nvSpPr>
        <p:spPr>
          <a:xfrm>
            <a:off x="7124783" y="2498965"/>
            <a:ext cx="1709122" cy="461665"/>
          </a:xfrm>
          <a:prstGeom prst="rect">
            <a:avLst/>
          </a:prstGeom>
          <a:noFill/>
        </p:spPr>
        <p:txBody>
          <a:bodyPr wrap="none" rtlCol="0">
            <a:spAutoFit/>
          </a:bodyPr>
          <a:lstStyle/>
          <a:p>
            <a:r>
              <a:rPr lang="en-US" sz="2400" b="1" dirty="0" smtClean="0">
                <a:latin typeface="Arial" pitchFamily="34" charset="0"/>
                <a:cs typeface="Arial" pitchFamily="34" charset="0"/>
              </a:rPr>
              <a:t>MSU array</a:t>
            </a:r>
            <a:endParaRPr lang="en-US" sz="2400" b="1" dirty="0">
              <a:latin typeface="Arial" pitchFamily="34" charset="0"/>
              <a:cs typeface="Arial" pitchFamily="34" charset="0"/>
            </a:endParaRPr>
          </a:p>
        </p:txBody>
      </p:sp>
      <p:sp>
        <p:nvSpPr>
          <p:cNvPr id="21" name="TextBox 20"/>
          <p:cNvSpPr txBox="1"/>
          <p:nvPr/>
        </p:nvSpPr>
        <p:spPr>
          <a:xfrm>
            <a:off x="6858001" y="5486400"/>
            <a:ext cx="1907125" cy="461665"/>
          </a:xfrm>
          <a:prstGeom prst="rect">
            <a:avLst/>
          </a:prstGeom>
          <a:noFill/>
        </p:spPr>
        <p:txBody>
          <a:bodyPr wrap="none" rtlCol="0">
            <a:spAutoFit/>
          </a:bodyPr>
          <a:lstStyle/>
          <a:p>
            <a:r>
              <a:rPr lang="en-US" sz="2400" b="1" dirty="0" smtClean="0">
                <a:latin typeface="Arial" pitchFamily="34" charset="0"/>
                <a:cs typeface="Arial" pitchFamily="34" charset="0"/>
              </a:rPr>
              <a:t>TONNERRE</a:t>
            </a:r>
            <a:endParaRPr lang="en-US" sz="2400" b="1" dirty="0">
              <a:latin typeface="Arial" pitchFamily="34" charset="0"/>
              <a:cs typeface="Arial" pitchFamily="34" charset="0"/>
            </a:endParaRPr>
          </a:p>
        </p:txBody>
      </p:sp>
      <p:sp>
        <p:nvSpPr>
          <p:cNvPr id="22" name="TextBox 21"/>
          <p:cNvSpPr txBox="1"/>
          <p:nvPr/>
        </p:nvSpPr>
        <p:spPr>
          <a:xfrm>
            <a:off x="6096000" y="609600"/>
            <a:ext cx="3048000" cy="246221"/>
          </a:xfrm>
          <a:prstGeom prst="rect">
            <a:avLst/>
          </a:prstGeom>
          <a:solidFill>
            <a:schemeClr val="bg1"/>
          </a:solidFill>
        </p:spPr>
        <p:txBody>
          <a:bodyPr wrap="square" rtlCol="0">
            <a:spAutoFit/>
          </a:bodyPr>
          <a:lstStyle/>
          <a:p>
            <a:r>
              <a:rPr lang="en-US" sz="1000" i="1" dirty="0" smtClean="0">
                <a:latin typeface="Arial" pitchFamily="34" charset="0"/>
                <a:cs typeface="Arial" pitchFamily="34" charset="0"/>
              </a:rPr>
              <a:t>C. </a:t>
            </a:r>
            <a:r>
              <a:rPr lang="en-US" sz="1000" i="1" dirty="0" err="1" smtClean="0">
                <a:latin typeface="Arial" pitchFamily="34" charset="0"/>
                <a:cs typeface="Arial" pitchFamily="34" charset="0"/>
              </a:rPr>
              <a:t>Sumithrarachchi</a:t>
            </a:r>
            <a:r>
              <a:rPr lang="en-US" sz="1000" i="1" dirty="0" smtClean="0">
                <a:latin typeface="Arial" pitchFamily="34" charset="0"/>
                <a:cs typeface="Arial" pitchFamily="34" charset="0"/>
              </a:rPr>
              <a:t> et al., PRC 74, </a:t>
            </a:r>
            <a:r>
              <a:rPr lang="en-US" sz="1000" dirty="0" smtClean="0">
                <a:latin typeface="Arial" pitchFamily="34" charset="0"/>
                <a:cs typeface="Arial" pitchFamily="34" charset="0"/>
              </a:rPr>
              <a:t>024322</a:t>
            </a:r>
            <a:r>
              <a:rPr lang="en-US" sz="1000" i="1" dirty="0" smtClean="0">
                <a:latin typeface="Arial" pitchFamily="34" charset="0"/>
                <a:cs typeface="Arial" pitchFamily="34" charset="0"/>
              </a:rPr>
              <a:t>(2006)</a:t>
            </a:r>
            <a:endParaRPr lang="en-US" sz="1000" i="1" dirty="0">
              <a:latin typeface="Arial" pitchFamily="34" charset="0"/>
              <a:cs typeface="Arial" pitchFamily="34" charset="0"/>
            </a:endParaRPr>
          </a:p>
        </p:txBody>
      </p:sp>
      <p:sp>
        <p:nvSpPr>
          <p:cNvPr id="23" name="TextBox 22"/>
          <p:cNvSpPr txBox="1"/>
          <p:nvPr/>
        </p:nvSpPr>
        <p:spPr>
          <a:xfrm>
            <a:off x="6629400" y="3657600"/>
            <a:ext cx="2285999" cy="246221"/>
          </a:xfrm>
          <a:prstGeom prst="rect">
            <a:avLst/>
          </a:prstGeom>
          <a:solidFill>
            <a:schemeClr val="bg1"/>
          </a:solidFill>
        </p:spPr>
        <p:txBody>
          <a:bodyPr wrap="square" rtlCol="0">
            <a:spAutoFit/>
          </a:bodyPr>
          <a:lstStyle/>
          <a:p>
            <a:r>
              <a:rPr lang="en-US" sz="1000" i="1" dirty="0" smtClean="0">
                <a:latin typeface="Arial" pitchFamily="34" charset="0"/>
                <a:cs typeface="Arial" pitchFamily="34" charset="0"/>
              </a:rPr>
              <a:t>A. </a:t>
            </a:r>
            <a:r>
              <a:rPr lang="en-US" sz="1000" i="1" dirty="0" err="1" smtClean="0">
                <a:latin typeface="Arial" pitchFamily="34" charset="0"/>
                <a:cs typeface="Arial" pitchFamily="34" charset="0"/>
              </a:rPr>
              <a:t>Buta</a:t>
            </a:r>
            <a:r>
              <a:rPr lang="en-US" sz="1000" i="1" dirty="0" smtClean="0">
                <a:latin typeface="Arial" pitchFamily="34" charset="0"/>
                <a:cs typeface="Arial" pitchFamily="34" charset="0"/>
              </a:rPr>
              <a:t> et al.., NIM A 455 (2000) 412</a:t>
            </a:r>
            <a:endParaRPr lang="en-US" sz="1000" i="1" dirty="0">
              <a:latin typeface="Arial" pitchFamily="34" charset="0"/>
              <a:cs typeface="Arial" pitchFamily="34" charset="0"/>
            </a:endParaRPr>
          </a:p>
        </p:txBody>
      </p:sp>
      <p:sp>
        <p:nvSpPr>
          <p:cNvPr id="24" name="TextBox 23"/>
          <p:cNvSpPr txBox="1"/>
          <p:nvPr/>
        </p:nvSpPr>
        <p:spPr>
          <a:xfrm>
            <a:off x="2029134" y="1371600"/>
            <a:ext cx="3152466" cy="461665"/>
          </a:xfrm>
          <a:prstGeom prst="rect">
            <a:avLst/>
          </a:prstGeom>
          <a:noFill/>
        </p:spPr>
        <p:txBody>
          <a:bodyPr wrap="none" rtlCol="0">
            <a:spAutoFit/>
          </a:bodyPr>
          <a:lstStyle/>
          <a:p>
            <a:r>
              <a:rPr lang="en-US" sz="2400" b="1" dirty="0" smtClean="0">
                <a:latin typeface="Arial" pitchFamily="34" charset="0"/>
                <a:cs typeface="Arial" pitchFamily="34" charset="0"/>
              </a:rPr>
              <a:t>Threshold=25 </a:t>
            </a:r>
            <a:r>
              <a:rPr lang="en-US" sz="2400" b="1" dirty="0" err="1" smtClean="0">
                <a:latin typeface="Arial" pitchFamily="34" charset="0"/>
                <a:cs typeface="Arial" pitchFamily="34" charset="0"/>
              </a:rPr>
              <a:t>keVee</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048608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1143000"/>
          </a:xfrm>
        </p:spPr>
        <p:txBody>
          <a:bodyPr>
            <a:noAutofit/>
          </a:bodyPr>
          <a:lstStyle/>
          <a:p>
            <a:r>
              <a:rPr lang="en-US" sz="3600" dirty="0" smtClean="0"/>
              <a:t>How do the newly measured half-lives affect r-process path?</a:t>
            </a:r>
            <a:endParaRPr lang="en-US" sz="36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228600" y="914400"/>
            <a:ext cx="9144000" cy="6105525"/>
          </a:xfrm>
          <a:prstGeom prst="rect">
            <a:avLst/>
          </a:prstGeom>
        </p:spPr>
      </p:pic>
      <p:sp>
        <p:nvSpPr>
          <p:cNvPr id="4" name="TextBox 3"/>
          <p:cNvSpPr txBox="1"/>
          <p:nvPr/>
        </p:nvSpPr>
        <p:spPr>
          <a:xfrm>
            <a:off x="4267200" y="1155700"/>
            <a:ext cx="4250779" cy="1015663"/>
          </a:xfrm>
          <a:prstGeom prst="rect">
            <a:avLst/>
          </a:prstGeom>
          <a:noFill/>
        </p:spPr>
        <p:txBody>
          <a:bodyPr wrap="none" rtlCol="0">
            <a:spAutoFit/>
          </a:bodyPr>
          <a:lstStyle/>
          <a:p>
            <a:pPr marL="285750" indent="-285750">
              <a:buFont typeface="Wingdings" pitchFamily="2" charset="2"/>
              <a:buChar char="Ø"/>
            </a:pPr>
            <a:r>
              <a:rPr lang="en-US" sz="2000" dirty="0" smtClean="0"/>
              <a:t>Single trajectory</a:t>
            </a:r>
          </a:p>
          <a:p>
            <a:pPr marL="285750" indent="-285750">
              <a:buFont typeface="Wingdings" pitchFamily="2" charset="2"/>
              <a:buChar char="Ø"/>
            </a:pPr>
            <a:r>
              <a:rPr lang="en-US" sz="2000" dirty="0" smtClean="0"/>
              <a:t>Local effect in the A≈85 region</a:t>
            </a:r>
          </a:p>
          <a:p>
            <a:pPr marL="285750" indent="-285750">
              <a:buFont typeface="Wingdings" pitchFamily="2" charset="2"/>
              <a:buChar char="Ø"/>
            </a:pPr>
            <a:r>
              <a:rPr lang="en-US" sz="2000" dirty="0" smtClean="0"/>
              <a:t>Similar effect observed in </a:t>
            </a:r>
            <a:r>
              <a:rPr lang="en-US" sz="2000" dirty="0"/>
              <a:t>A </a:t>
            </a:r>
            <a:r>
              <a:rPr lang="en-US" sz="2000" dirty="0" smtClean="0"/>
              <a:t>≈110 </a:t>
            </a:r>
            <a:endParaRPr lang="en-US" sz="2000" dirty="0"/>
          </a:p>
        </p:txBody>
      </p:sp>
      <p:sp>
        <p:nvSpPr>
          <p:cNvPr id="5" name="Rectangle 4"/>
          <p:cNvSpPr/>
          <p:nvPr/>
        </p:nvSpPr>
        <p:spPr>
          <a:xfrm>
            <a:off x="2286000" y="1219200"/>
            <a:ext cx="2362200" cy="4876800"/>
          </a:xfrm>
          <a:prstGeom prst="rect">
            <a:avLst/>
          </a:prstGeom>
          <a:solidFill>
            <a:srgbClr val="FF000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391400" y="990600"/>
            <a:ext cx="1752600" cy="381000"/>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ysClr val="windowText" lastClr="000000"/>
                </a:solidFill>
                <a:latin typeface="Arial" pitchFamily="34" charset="0"/>
                <a:cs typeface="Arial" pitchFamily="34" charset="0"/>
              </a:rPr>
              <a:t>Courtesy of R. Surman</a:t>
            </a:r>
            <a:endParaRPr lang="en-US" sz="1100" dirty="0">
              <a:solidFill>
                <a:sysClr val="windowText" lastClr="000000"/>
              </a:solidFill>
              <a:latin typeface="Arial" pitchFamily="34" charset="0"/>
              <a:cs typeface="Arial" pitchFamily="34" charset="0"/>
            </a:endParaRPr>
          </a:p>
        </p:txBody>
      </p:sp>
      <p:grpSp>
        <p:nvGrpSpPr>
          <p:cNvPr id="8" name="Group 7"/>
          <p:cNvGrpSpPr/>
          <p:nvPr/>
        </p:nvGrpSpPr>
        <p:grpSpPr>
          <a:xfrm>
            <a:off x="1656860" y="3617736"/>
            <a:ext cx="2299675" cy="649464"/>
            <a:chOff x="6172200" y="1647825"/>
            <a:chExt cx="2299675" cy="649464"/>
          </a:xfrm>
        </p:grpSpPr>
        <p:cxnSp>
          <p:nvCxnSpPr>
            <p:cNvPr id="9" name="Elbow Connector 8"/>
            <p:cNvCxnSpPr/>
            <p:nvPr/>
          </p:nvCxnSpPr>
          <p:spPr>
            <a:xfrm>
              <a:off x="6172200" y="1828800"/>
              <a:ext cx="457200" cy="1588"/>
            </a:xfrm>
            <a:prstGeom prst="bentConnector3">
              <a:avLst>
                <a:gd name="adj1" fmla="val 50000"/>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a:off x="6181725" y="2132012"/>
              <a:ext cx="457200" cy="1588"/>
            </a:xfrm>
            <a:prstGeom prst="bentConnector3">
              <a:avLst>
                <a:gd name="adj1" fmla="val 50000"/>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48940" y="1647825"/>
              <a:ext cx="1812676" cy="338554"/>
            </a:xfrm>
            <a:prstGeom prst="rect">
              <a:avLst/>
            </a:prstGeom>
            <a:noFill/>
          </p:spPr>
          <p:txBody>
            <a:bodyPr wrap="none" rtlCol="0">
              <a:spAutoFit/>
            </a:bodyPr>
            <a:lstStyle/>
            <a:p>
              <a:r>
                <a:rPr lang="en-US" sz="1600" dirty="0" smtClean="0">
                  <a:latin typeface="Arial" pitchFamily="34" charset="0"/>
                  <a:cs typeface="Arial" pitchFamily="34" charset="0"/>
                </a:rPr>
                <a:t>FRDM + ff. gr. </a:t>
              </a:r>
              <a:r>
                <a:rPr lang="en-US" sz="1600" dirty="0" err="1" smtClean="0">
                  <a:latin typeface="Arial" pitchFamily="34" charset="0"/>
                  <a:cs typeface="Arial" pitchFamily="34" charset="0"/>
                </a:rPr>
                <a:t>th</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sp>
          <p:nvSpPr>
            <p:cNvPr id="12" name="TextBox 11"/>
            <p:cNvSpPr txBox="1"/>
            <p:nvPr/>
          </p:nvSpPr>
          <p:spPr>
            <a:xfrm>
              <a:off x="6648940" y="1958735"/>
              <a:ext cx="1822935" cy="338554"/>
            </a:xfrm>
            <a:prstGeom prst="rect">
              <a:avLst/>
            </a:prstGeom>
            <a:noFill/>
          </p:spPr>
          <p:txBody>
            <a:bodyPr wrap="none" rtlCol="0">
              <a:spAutoFit/>
            </a:bodyPr>
            <a:lstStyle/>
            <a:p>
              <a:r>
                <a:rPr lang="en-US" sz="1600" dirty="0" err="1" smtClean="0">
                  <a:latin typeface="Arial" pitchFamily="34" charset="0"/>
                  <a:cs typeface="Arial" pitchFamily="34" charset="0"/>
                </a:rPr>
                <a:t>LeRIBSS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halflives</a:t>
              </a:r>
              <a:endParaRPr lang="en-US" sz="1600" dirty="0">
                <a:latin typeface="Arial" pitchFamily="34" charset="0"/>
                <a:cs typeface="Arial" pitchFamily="34" charset="0"/>
              </a:endParaRPr>
            </a:p>
          </p:txBody>
        </p:sp>
      </p:grpSp>
      <p:sp>
        <p:nvSpPr>
          <p:cNvPr id="13" name="TextBox 12"/>
          <p:cNvSpPr txBox="1"/>
          <p:nvPr/>
        </p:nvSpPr>
        <p:spPr>
          <a:xfrm>
            <a:off x="1676400" y="3189111"/>
            <a:ext cx="394660" cy="523220"/>
          </a:xfrm>
          <a:prstGeom prst="rect">
            <a:avLst/>
          </a:prstGeom>
          <a:noFill/>
        </p:spPr>
        <p:txBody>
          <a:bodyPr wrap="none" rtlCol="0">
            <a:spAutoFit/>
          </a:bodyPr>
          <a:lstStyle/>
          <a:p>
            <a:r>
              <a:rPr lang="en-US" sz="2800" dirty="0" smtClean="0"/>
              <a:t>+</a:t>
            </a:r>
            <a:endParaRPr lang="en-US" sz="2800" dirty="0"/>
          </a:p>
        </p:txBody>
      </p:sp>
      <p:sp>
        <p:nvSpPr>
          <p:cNvPr id="14" name="TextBox 13"/>
          <p:cNvSpPr txBox="1"/>
          <p:nvPr/>
        </p:nvSpPr>
        <p:spPr>
          <a:xfrm>
            <a:off x="2133600" y="3276600"/>
            <a:ext cx="662361" cy="338554"/>
          </a:xfrm>
          <a:prstGeom prst="rect">
            <a:avLst/>
          </a:prstGeom>
          <a:noFill/>
        </p:spPr>
        <p:txBody>
          <a:bodyPr wrap="none" rtlCol="0">
            <a:spAutoFit/>
          </a:bodyPr>
          <a:lstStyle/>
          <a:p>
            <a:r>
              <a:rPr lang="en-US" sz="1600" dirty="0">
                <a:latin typeface="Arial" pitchFamily="34" charset="0"/>
                <a:cs typeface="Arial" pitchFamily="34" charset="0"/>
              </a:rPr>
              <a:t>S</a:t>
            </a:r>
            <a:r>
              <a:rPr lang="en-US" sz="1600" dirty="0" smtClean="0">
                <a:latin typeface="Arial" pitchFamily="34" charset="0"/>
                <a:cs typeface="Arial" pitchFamily="34" charset="0"/>
              </a:rPr>
              <a:t>olar</a:t>
            </a:r>
            <a:endParaRPr lang="en-US" sz="1600" dirty="0">
              <a:latin typeface="Arial" pitchFamily="34" charset="0"/>
              <a:cs typeface="Arial" pitchFamily="34" charset="0"/>
            </a:endParaRPr>
          </a:p>
        </p:txBody>
      </p:sp>
      <p:sp>
        <p:nvSpPr>
          <p:cNvPr id="7" name="TextBox 6"/>
          <p:cNvSpPr txBox="1"/>
          <p:nvPr/>
        </p:nvSpPr>
        <p:spPr>
          <a:xfrm>
            <a:off x="4267200" y="2110601"/>
            <a:ext cx="3199017" cy="276999"/>
          </a:xfrm>
          <a:prstGeom prst="rect">
            <a:avLst/>
          </a:prstGeom>
          <a:noFill/>
        </p:spPr>
        <p:txBody>
          <a:bodyPr wrap="none" rtlCol="0">
            <a:spAutoFit/>
          </a:bodyPr>
          <a:lstStyle/>
          <a:p>
            <a:r>
              <a:rPr lang="en-US" sz="1200" i="1" dirty="0" smtClean="0"/>
              <a:t>S. Nishimura et al., PRL </a:t>
            </a:r>
            <a:r>
              <a:rPr lang="en-US" sz="1200" b="1" i="1" dirty="0"/>
              <a:t>106</a:t>
            </a:r>
            <a:r>
              <a:rPr lang="en-US" sz="1200" i="1" dirty="0"/>
              <a:t>, </a:t>
            </a:r>
            <a:r>
              <a:rPr lang="en-US" sz="1200" i="1" dirty="0" smtClean="0"/>
              <a:t>052502 (2012)</a:t>
            </a:r>
            <a:endParaRPr lang="en-US" sz="1200" i="1" dirty="0"/>
          </a:p>
        </p:txBody>
      </p:sp>
    </p:spTree>
    <p:extLst>
      <p:ext uri="{BB962C8B-B14F-4D97-AF65-F5344CB8AC3E}">
        <p14:creationId xmlns:p14="http://schemas.microsoft.com/office/powerpoint/2010/main" val="3459232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5361" name="Group 1"/>
          <p:cNvGrpSpPr>
            <a:grpSpLocks/>
          </p:cNvGrpSpPr>
          <p:nvPr/>
        </p:nvGrpSpPr>
        <p:grpSpPr bwMode="auto">
          <a:xfrm>
            <a:off x="2819400" y="2862777"/>
            <a:ext cx="6019800" cy="3851209"/>
            <a:chOff x="3221" y="2794"/>
            <a:chExt cx="2682" cy="1868"/>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r="734"/>
            <a:stretch>
              <a:fillRect/>
            </a:stretch>
          </p:blipFill>
          <p:spPr bwMode="auto">
            <a:xfrm>
              <a:off x="3221" y="3107"/>
              <a:ext cx="2681" cy="1555"/>
            </a:xfrm>
            <a:prstGeom prst="rect">
              <a:avLst/>
            </a:prstGeom>
            <a:noFill/>
            <a:ln>
              <a:noFill/>
            </a:ln>
            <a:effectLst/>
            <a:extLst>
              <a:ext uri="{909E8E84-426E-40DD-AFC4-6F175D3DCCD1}">
                <a14:hiddenFill xmlns:a14="http://schemas.microsoft.com/office/drawing/2010/main">
                  <a:blipFill dpi="0" rotWithShape="0">
                    <a:blip/>
                    <a:srcRect r="7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Text Box 3"/>
            <p:cNvSpPr txBox="1">
              <a:spLocks noChangeArrowheads="1"/>
            </p:cNvSpPr>
            <p:nvPr/>
          </p:nvSpPr>
          <p:spPr bwMode="auto">
            <a:xfrm>
              <a:off x="3403" y="2794"/>
              <a:ext cx="2500" cy="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1pPr>
              <a:lvl2pPr>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2pPr>
              <a:lvl3pPr>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3pPr>
              <a:lvl4pPr>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4pPr>
              <a:lvl5pPr>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Droid Sans Fallback" charset="0"/>
                  <a:cs typeface="Droid Sans Fallback" charset="0"/>
                </a:defRPr>
              </a:lvl9pPr>
            </a:lstStyle>
            <a:p>
              <a:pPr algn="ctr" hangingPunct="1">
                <a:lnSpc>
                  <a:spcPct val="100000"/>
                </a:lnSpc>
                <a:buClrTx/>
                <a:buFontTx/>
                <a:buNone/>
              </a:pPr>
              <a:r>
                <a:rPr lang="en-US" sz="1500" dirty="0">
                  <a:solidFill>
                    <a:srgbClr val="0000FF"/>
                  </a:solidFill>
                </a:rPr>
                <a:t>decay of N=50 </a:t>
              </a:r>
              <a:r>
                <a:rPr lang="en-US" sz="1500" baseline="30000" dirty="0">
                  <a:solidFill>
                    <a:srgbClr val="0000FF"/>
                  </a:solidFill>
                </a:rPr>
                <a:t>79</a:t>
              </a:r>
              <a:r>
                <a:rPr lang="en-US" sz="1500" dirty="0">
                  <a:solidFill>
                    <a:srgbClr val="0000FF"/>
                  </a:solidFill>
                </a:rPr>
                <a:t>Cu to N=49 </a:t>
              </a:r>
              <a:r>
                <a:rPr lang="en-US" sz="1500" baseline="30000" dirty="0">
                  <a:solidFill>
                    <a:srgbClr val="0000FF"/>
                  </a:solidFill>
                </a:rPr>
                <a:t>79</a:t>
              </a:r>
              <a:r>
                <a:rPr lang="en-US" sz="1500" dirty="0">
                  <a:solidFill>
                    <a:srgbClr val="0000FF"/>
                  </a:solidFill>
                </a:rPr>
                <a:t>Zn</a:t>
              </a:r>
            </a:p>
            <a:p>
              <a:pPr algn="ctr" hangingPunct="1">
                <a:lnSpc>
                  <a:spcPct val="100000"/>
                </a:lnSpc>
                <a:buClrTx/>
                <a:buFontTx/>
                <a:buNone/>
              </a:pPr>
              <a:r>
                <a:rPr lang="en-US" sz="1500" dirty="0">
                  <a:solidFill>
                    <a:srgbClr val="0000FF"/>
                  </a:solidFill>
                </a:rPr>
                <a:t>single neutron-hole states in N=50 </a:t>
              </a:r>
            </a:p>
          </p:txBody>
        </p:sp>
      </p:grpSp>
      <p:sp>
        <p:nvSpPr>
          <p:cNvPr id="15364" name="Text Box 4"/>
          <p:cNvSpPr txBox="1">
            <a:spLocks noChangeArrowheads="1"/>
          </p:cNvSpPr>
          <p:nvPr/>
        </p:nvSpPr>
        <p:spPr bwMode="auto">
          <a:xfrm>
            <a:off x="6781800" y="2320621"/>
            <a:ext cx="1367125" cy="316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a:tabLst>
                <a:tab pos="723900" algn="l"/>
                <a:tab pos="1447800" algn="l"/>
              </a:tabLst>
              <a:defRPr>
                <a:solidFill>
                  <a:srgbClr val="000000"/>
                </a:solidFill>
                <a:latin typeface="Arial" charset="0"/>
                <a:ea typeface="Droid Sans Fallback" charset="0"/>
                <a:cs typeface="Droid Sans Fallback" charset="0"/>
              </a:defRPr>
            </a:lvl1pPr>
            <a:lvl2pPr>
              <a:tabLst>
                <a:tab pos="723900" algn="l"/>
                <a:tab pos="1447800" algn="l"/>
              </a:tabLst>
              <a:defRPr>
                <a:solidFill>
                  <a:srgbClr val="000000"/>
                </a:solidFill>
                <a:latin typeface="Arial" charset="0"/>
                <a:ea typeface="Droid Sans Fallback" charset="0"/>
                <a:cs typeface="Droid Sans Fallback" charset="0"/>
              </a:defRPr>
            </a:lvl2pPr>
            <a:lvl3pPr>
              <a:tabLst>
                <a:tab pos="723900" algn="l"/>
                <a:tab pos="1447800" algn="l"/>
              </a:tabLst>
              <a:defRPr>
                <a:solidFill>
                  <a:srgbClr val="000000"/>
                </a:solidFill>
                <a:latin typeface="Arial" charset="0"/>
                <a:ea typeface="Droid Sans Fallback" charset="0"/>
                <a:cs typeface="Droid Sans Fallback" charset="0"/>
              </a:defRPr>
            </a:lvl3pPr>
            <a:lvl4pPr>
              <a:tabLst>
                <a:tab pos="723900" algn="l"/>
                <a:tab pos="1447800" algn="l"/>
              </a:tabLst>
              <a:defRPr>
                <a:solidFill>
                  <a:srgbClr val="000000"/>
                </a:solidFill>
                <a:latin typeface="Arial" charset="0"/>
                <a:ea typeface="Droid Sans Fallback" charset="0"/>
                <a:cs typeface="Droid Sans Fallback" charset="0"/>
              </a:defRPr>
            </a:lvl4pPr>
            <a:lvl5pPr>
              <a:tabLst>
                <a:tab pos="723900" algn="l"/>
                <a:tab pos="14478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9pPr>
          </a:lstStyle>
          <a:p>
            <a:pPr hangingPunct="1">
              <a:lnSpc>
                <a:spcPct val="100000"/>
              </a:lnSpc>
              <a:buSzPct val="45000"/>
              <a:buFont typeface="Wingdings" charset="2"/>
              <a:buNone/>
            </a:pPr>
            <a:r>
              <a:rPr lang="en-US" sz="1500" b="1" dirty="0"/>
              <a:t>~ 2 days  </a:t>
            </a:r>
            <a:r>
              <a:rPr lang="en-US" sz="1500" b="1" dirty="0" err="1"/>
              <a:t>exp</a:t>
            </a:r>
            <a:endParaRPr lang="en-US" sz="1500" b="1" dirty="0"/>
          </a:p>
        </p:txBody>
      </p:sp>
      <p:sp>
        <p:nvSpPr>
          <p:cNvPr id="15365" name="Text Box 5"/>
          <p:cNvSpPr txBox="1">
            <a:spLocks noChangeArrowheads="1"/>
          </p:cNvSpPr>
          <p:nvPr/>
        </p:nvSpPr>
        <p:spPr bwMode="auto">
          <a:xfrm>
            <a:off x="4419600" y="1447800"/>
            <a:ext cx="2651040" cy="1191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723900" algn="l"/>
                <a:tab pos="1447800" algn="l"/>
                <a:tab pos="2171700" algn="l"/>
                <a:tab pos="2895600" algn="l"/>
              </a:tabLst>
              <a:defRPr>
                <a:solidFill>
                  <a:srgbClr val="000000"/>
                </a:solidFill>
                <a:latin typeface="Arial" charset="0"/>
                <a:ea typeface="Droid Sans Fallback" charset="0"/>
                <a:cs typeface="Droid Sans Fallback" charset="0"/>
              </a:defRPr>
            </a:lvl1pPr>
            <a:lvl2pPr>
              <a:tabLst>
                <a:tab pos="723900" algn="l"/>
                <a:tab pos="1447800" algn="l"/>
                <a:tab pos="2171700" algn="l"/>
                <a:tab pos="2895600" algn="l"/>
              </a:tabLst>
              <a:defRPr>
                <a:solidFill>
                  <a:srgbClr val="000000"/>
                </a:solidFill>
                <a:latin typeface="Arial" charset="0"/>
                <a:ea typeface="Droid Sans Fallback" charset="0"/>
                <a:cs typeface="Droid Sans Fallback" charset="0"/>
              </a:defRPr>
            </a:lvl2pPr>
            <a:lvl3pPr>
              <a:tabLst>
                <a:tab pos="723900" algn="l"/>
                <a:tab pos="1447800" algn="l"/>
                <a:tab pos="2171700" algn="l"/>
                <a:tab pos="2895600" algn="l"/>
              </a:tabLst>
              <a:defRPr>
                <a:solidFill>
                  <a:srgbClr val="000000"/>
                </a:solidFill>
                <a:latin typeface="Arial" charset="0"/>
                <a:ea typeface="Droid Sans Fallback" charset="0"/>
                <a:cs typeface="Droid Sans Fallback" charset="0"/>
              </a:defRPr>
            </a:lvl3pPr>
            <a:lvl4pPr>
              <a:tabLst>
                <a:tab pos="723900" algn="l"/>
                <a:tab pos="1447800" algn="l"/>
                <a:tab pos="2171700" algn="l"/>
                <a:tab pos="2895600" algn="l"/>
              </a:tabLst>
              <a:defRPr>
                <a:solidFill>
                  <a:srgbClr val="000000"/>
                </a:solidFill>
                <a:latin typeface="Arial" charset="0"/>
                <a:ea typeface="Droid Sans Fallback" charset="0"/>
                <a:cs typeface="Droid Sans Fallback" charset="0"/>
              </a:defRPr>
            </a:lvl4pPr>
            <a:lvl5pPr>
              <a:tabLst>
                <a:tab pos="723900" algn="l"/>
                <a:tab pos="1447800" algn="l"/>
                <a:tab pos="2171700" algn="l"/>
                <a:tab pos="28956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roid Sans Fallback" charset="0"/>
                <a:cs typeface="Droid Sans Fallback" charset="0"/>
              </a:defRPr>
            </a:lvl9pPr>
          </a:lstStyle>
          <a:p>
            <a:pPr hangingPunct="1">
              <a:lnSpc>
                <a:spcPct val="100000"/>
              </a:lnSpc>
              <a:buSzPct val="45000"/>
              <a:buFont typeface="Wingdings" charset="2"/>
              <a:buNone/>
            </a:pPr>
            <a:r>
              <a:rPr lang="en-US" b="1" dirty="0"/>
              <a:t>   detected </a:t>
            </a:r>
            <a:r>
              <a:rPr lang="en-US" b="1" baseline="30000" dirty="0"/>
              <a:t>79</a:t>
            </a:r>
            <a:r>
              <a:rPr lang="en-US" b="1" dirty="0"/>
              <a:t>Cu ions:</a:t>
            </a:r>
          </a:p>
          <a:p>
            <a:pPr hangingPunct="1">
              <a:lnSpc>
                <a:spcPct val="100000"/>
              </a:lnSpc>
              <a:buSzPct val="45000"/>
              <a:buFont typeface="Wingdings" charset="2"/>
              <a:buNone/>
            </a:pPr>
            <a:r>
              <a:rPr lang="en-US" dirty="0"/>
              <a:t>NSCL 2005(2010):  754</a:t>
            </a:r>
          </a:p>
          <a:p>
            <a:pPr hangingPunct="1">
              <a:lnSpc>
                <a:spcPct val="100000"/>
              </a:lnSpc>
              <a:buSzPct val="45000"/>
              <a:buFont typeface="Wingdings" charset="2"/>
              <a:buNone/>
            </a:pPr>
            <a:r>
              <a:rPr lang="en-US" dirty="0"/>
              <a:t>HRIBF 2006:   ~16 000</a:t>
            </a:r>
          </a:p>
          <a:p>
            <a:pPr hangingPunct="1">
              <a:lnSpc>
                <a:spcPct val="100000"/>
              </a:lnSpc>
              <a:buSzPct val="45000"/>
              <a:buFont typeface="Wingdings" charset="2"/>
              <a:buNone/>
            </a:pPr>
            <a:r>
              <a:rPr lang="en-US" dirty="0"/>
              <a:t>HRIBF 2011: ~</a:t>
            </a:r>
            <a:r>
              <a:rPr lang="en-US" b="1" dirty="0"/>
              <a:t>158 000</a:t>
            </a:r>
          </a:p>
        </p:txBody>
      </p:sp>
      <p:sp>
        <p:nvSpPr>
          <p:cNvPr id="15403" name="Text Box 43"/>
          <p:cNvSpPr txBox="1">
            <a:spLocks noChangeArrowheads="1"/>
          </p:cNvSpPr>
          <p:nvPr/>
        </p:nvSpPr>
        <p:spPr bwMode="auto">
          <a:xfrm>
            <a:off x="244800" y="334115"/>
            <a:ext cx="6212160" cy="56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69622" rIns="81639" bIns="4082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roid Sans Fallback" charset="0"/>
                <a:cs typeface="Droid Sans Fallback"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roid Sans Fallback" charset="0"/>
                <a:cs typeface="Droid Sans Fallback"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roid Sans Fallback" charset="0"/>
                <a:cs typeface="Droid Sans Fallback"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roid Sans Fallback" charset="0"/>
                <a:cs typeface="Droid Sans Fallback"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roid Sans Fallback" charset="0"/>
                <a:cs typeface="Droid Sans Fallback" charset="0"/>
              </a:defRPr>
            </a:lvl9pPr>
          </a:lstStyle>
          <a:p>
            <a:r>
              <a:rPr lang="en-US" sz="4400" dirty="0" smtClean="0">
                <a:solidFill>
                  <a:schemeClr val="tx2"/>
                </a:solidFill>
                <a:latin typeface="+mj-lt"/>
              </a:rPr>
              <a:t>Frontier nuclear physics II: </a:t>
            </a:r>
            <a:r>
              <a:rPr lang="en-US" sz="4400" b="1" baseline="33000" dirty="0">
                <a:solidFill>
                  <a:schemeClr val="tx2"/>
                </a:solidFill>
                <a:latin typeface="+mj-lt"/>
              </a:rPr>
              <a:t>79</a:t>
            </a:r>
            <a:r>
              <a:rPr lang="en-US" sz="4400" b="1" dirty="0">
                <a:solidFill>
                  <a:schemeClr val="tx2"/>
                </a:solidFill>
                <a:latin typeface="+mj-lt"/>
              </a:rPr>
              <a:t>Cu</a:t>
            </a:r>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79" y="1259229"/>
            <a:ext cx="3898222" cy="384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7780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17415"/>
            <a:ext cx="8983183" cy="6121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chor="t"/>
          <a:lstStyle/>
          <a:p>
            <a:r>
              <a:rPr lang="en-US" dirty="0" smtClean="0"/>
              <a:t>Benchmarking </a:t>
            </a:r>
            <a:r>
              <a:rPr lang="en-US" dirty="0" err="1" smtClean="0"/>
              <a:t>Ga</a:t>
            </a:r>
            <a:r>
              <a:rPr lang="en-US" dirty="0" smtClean="0"/>
              <a:t> half-lives</a:t>
            </a:r>
            <a:endParaRPr lang="en-US"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1371600" y="4495800"/>
            <a:ext cx="6056466" cy="1554272"/>
          </a:xfrm>
          <a:prstGeom prst="rect">
            <a:avLst/>
          </a:prstGeom>
          <a:noFill/>
        </p:spPr>
        <p:txBody>
          <a:bodyPr wrap="none" rtlCol="0">
            <a:spAutoFit/>
          </a:bodyPr>
          <a:lstStyle/>
          <a:p>
            <a:pPr>
              <a:spcBef>
                <a:spcPts val="1200"/>
              </a:spcBef>
              <a:buFont typeface="Arial" pitchFamily="34" charset="0"/>
              <a:buChar char="•"/>
            </a:pPr>
            <a:r>
              <a:rPr lang="en-US" dirty="0" smtClean="0">
                <a:latin typeface="Arial" pitchFamily="34" charset="0"/>
                <a:cs typeface="Arial" pitchFamily="34" charset="0"/>
              </a:rPr>
              <a:t>Experimental half-lives shorter than FRDM calculations</a:t>
            </a:r>
          </a:p>
          <a:p>
            <a:pPr>
              <a:spcBef>
                <a:spcPts val="1200"/>
              </a:spcBef>
              <a:buFont typeface="Arial" pitchFamily="34" charset="0"/>
              <a:buChar char="•"/>
            </a:pPr>
            <a:r>
              <a:rPr lang="en-US" dirty="0" smtClean="0">
                <a:latin typeface="Arial" pitchFamily="34" charset="0"/>
                <a:cs typeface="Arial" pitchFamily="34" charset="0"/>
              </a:rPr>
              <a:t>Better microscopic foundations!: </a:t>
            </a:r>
          </a:p>
          <a:p>
            <a:pPr lvl="1">
              <a:spcBef>
                <a:spcPts val="600"/>
              </a:spcBef>
              <a:buFont typeface="Arial" pitchFamily="34" charset="0"/>
              <a:buChar char="•"/>
            </a:pPr>
            <a:r>
              <a:rPr lang="en-US" sz="1600" dirty="0" smtClean="0">
                <a:latin typeface="Arial" pitchFamily="34" charset="0"/>
                <a:cs typeface="Arial" pitchFamily="34" charset="0"/>
              </a:rPr>
              <a:t>new </a:t>
            </a:r>
            <a:r>
              <a:rPr lang="en-US" sz="1600" dirty="0" err="1" smtClean="0">
                <a:latin typeface="Arial" pitchFamily="34" charset="0"/>
                <a:cs typeface="Arial" pitchFamily="34" charset="0"/>
              </a:rPr>
              <a:t>LeRIBSS</a:t>
            </a:r>
            <a:r>
              <a:rPr lang="en-US" sz="1600" dirty="0" smtClean="0">
                <a:latin typeface="Arial" pitchFamily="34" charset="0"/>
                <a:cs typeface="Arial" pitchFamily="34" charset="0"/>
              </a:rPr>
              <a:t> half-lives validate calculation with </a:t>
            </a:r>
            <a:r>
              <a:rPr lang="en-US" sz="1600" dirty="0" err="1" smtClean="0">
                <a:latin typeface="Arial" pitchFamily="34" charset="0"/>
                <a:cs typeface="Arial" pitchFamily="34" charset="0"/>
              </a:rPr>
              <a:t>g.s</a:t>
            </a:r>
            <a:r>
              <a:rPr lang="en-US" sz="1600" dirty="0" smtClean="0">
                <a:latin typeface="Arial" pitchFamily="34" charset="0"/>
                <a:cs typeface="Arial" pitchFamily="34" charset="0"/>
              </a:rPr>
              <a:t>(</a:t>
            </a:r>
            <a:r>
              <a:rPr lang="en-US" sz="1600" dirty="0" smtClean="0">
                <a:latin typeface="Arial" pitchFamily="34" charset="0"/>
                <a:cs typeface="Arial" pitchFamily="34" charset="0"/>
                <a:sym typeface="Symbol"/>
              </a:rPr>
              <a:t>f</a:t>
            </a:r>
            <a:r>
              <a:rPr lang="en-US" sz="1600" baseline="-25000" dirty="0" smtClean="0">
                <a:latin typeface="Arial" pitchFamily="34" charset="0"/>
                <a:cs typeface="Arial" pitchFamily="34" charset="0"/>
                <a:sym typeface="Symbol"/>
              </a:rPr>
              <a:t>5/2</a:t>
            </a:r>
            <a:r>
              <a:rPr lang="en-US" sz="1600" dirty="0" smtClean="0">
                <a:latin typeface="Arial" pitchFamily="34" charset="0"/>
                <a:cs typeface="Arial" pitchFamily="34" charset="0"/>
                <a:sym typeface="Symbol"/>
              </a:rPr>
              <a:t>)</a:t>
            </a:r>
            <a:r>
              <a:rPr lang="en-US" sz="1600" dirty="0" smtClean="0">
                <a:latin typeface="Arial" pitchFamily="34" charset="0"/>
                <a:cs typeface="Arial" pitchFamily="34" charset="0"/>
              </a:rPr>
              <a:t> </a:t>
            </a:r>
          </a:p>
          <a:p>
            <a:pPr>
              <a:spcBef>
                <a:spcPts val="1200"/>
              </a:spcBef>
              <a:buFont typeface="Arial" pitchFamily="34" charset="0"/>
              <a:buChar char="•"/>
            </a:pPr>
            <a:endParaRPr lang="en-US" dirty="0" smtClean="0">
              <a:latin typeface="Arial" pitchFamily="34" charset="0"/>
              <a:cs typeface="Arial" pitchFamily="34" charset="0"/>
            </a:endParaRPr>
          </a:p>
        </p:txBody>
      </p:sp>
      <p:sp>
        <p:nvSpPr>
          <p:cNvPr id="6" name="Rounded Rectangle 5"/>
          <p:cNvSpPr/>
          <p:nvPr/>
        </p:nvSpPr>
        <p:spPr>
          <a:xfrm>
            <a:off x="152400" y="812799"/>
            <a:ext cx="2362200" cy="381000"/>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latin typeface="Arial" pitchFamily="34" charset="0"/>
                <a:cs typeface="Arial" pitchFamily="34" charset="0"/>
              </a:rPr>
              <a:t>Courtesy of I.N. </a:t>
            </a:r>
            <a:r>
              <a:rPr lang="en-US" sz="1600" dirty="0" err="1" smtClean="0">
                <a:solidFill>
                  <a:sysClr val="windowText" lastClr="000000"/>
                </a:solidFill>
                <a:latin typeface="Arial" pitchFamily="34" charset="0"/>
                <a:cs typeface="Arial" pitchFamily="34" charset="0"/>
              </a:rPr>
              <a:t>Borzov</a:t>
            </a:r>
            <a:endParaRPr lang="en-US" sz="1600" dirty="0">
              <a:solidFill>
                <a:sysClr val="windowText" lastClr="000000"/>
              </a:solidFill>
              <a:latin typeface="Arial" pitchFamily="34" charset="0"/>
              <a:cs typeface="Arial" pitchFamily="34" charset="0"/>
            </a:endParaRPr>
          </a:p>
        </p:txBody>
      </p:sp>
      <p:grpSp>
        <p:nvGrpSpPr>
          <p:cNvPr id="11" name="Group 10"/>
          <p:cNvGrpSpPr/>
          <p:nvPr/>
        </p:nvGrpSpPr>
        <p:grpSpPr>
          <a:xfrm>
            <a:off x="5862054" y="990600"/>
            <a:ext cx="4272546" cy="1938754"/>
            <a:chOff x="5732235" y="1193799"/>
            <a:chExt cx="4272546" cy="1938754"/>
          </a:xfrm>
        </p:grpSpPr>
        <p:sp>
          <p:nvSpPr>
            <p:cNvPr id="3" name="Rectangle 2"/>
            <p:cNvSpPr/>
            <p:nvPr/>
          </p:nvSpPr>
          <p:spPr>
            <a:xfrm>
              <a:off x="5968567" y="2048876"/>
              <a:ext cx="214925" cy="228600"/>
            </a:xfrm>
            <a:prstGeom prst="rect">
              <a:avLst/>
            </a:prstGeom>
            <a:solidFill>
              <a:schemeClr val="bg1"/>
            </a:solidFill>
            <a:ln w="2857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732235" y="1193799"/>
              <a:ext cx="4272546" cy="1938754"/>
              <a:chOff x="5404854" y="1295400"/>
              <a:chExt cx="4272546" cy="1938754"/>
            </a:xfrm>
          </p:grpSpPr>
          <p:grpSp>
            <p:nvGrpSpPr>
              <p:cNvPr id="16" name="Group 15"/>
              <p:cNvGrpSpPr/>
              <p:nvPr/>
            </p:nvGrpSpPr>
            <p:grpSpPr>
              <a:xfrm>
                <a:off x="5404854" y="1295400"/>
                <a:ext cx="4272546" cy="1938754"/>
                <a:chOff x="5404854" y="1483425"/>
                <a:chExt cx="4272546" cy="1938754"/>
              </a:xfrm>
            </p:grpSpPr>
            <p:grpSp>
              <p:nvGrpSpPr>
                <p:cNvPr id="10" name="Group 9"/>
                <p:cNvGrpSpPr/>
                <p:nvPr/>
              </p:nvGrpSpPr>
              <p:grpSpPr>
                <a:xfrm>
                  <a:off x="5404854" y="1561262"/>
                  <a:ext cx="710901" cy="182880"/>
                  <a:chOff x="6915628" y="1561262"/>
                  <a:chExt cx="710901" cy="182880"/>
                </a:xfrm>
              </p:grpSpPr>
              <p:cxnSp>
                <p:nvCxnSpPr>
                  <p:cNvPr id="7" name="Straight Connector 6"/>
                  <p:cNvCxnSpPr/>
                  <p:nvPr/>
                </p:nvCxnSpPr>
                <p:spPr>
                  <a:xfrm>
                    <a:off x="6915628" y="1653236"/>
                    <a:ext cx="7109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162800" y="1561262"/>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410200" y="1961312"/>
                  <a:ext cx="710901" cy="182880"/>
                  <a:chOff x="6922325" y="1417752"/>
                  <a:chExt cx="710901" cy="182880"/>
                </a:xfrm>
              </p:grpSpPr>
              <p:cxnSp>
                <p:nvCxnSpPr>
                  <p:cNvPr id="18" name="Straight Connector 17"/>
                  <p:cNvCxnSpPr/>
                  <p:nvPr/>
                </p:nvCxnSpPr>
                <p:spPr>
                  <a:xfrm>
                    <a:off x="6922325" y="1508466"/>
                    <a:ext cx="710901" cy="0"/>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162800" y="1417752"/>
                    <a:ext cx="182880" cy="18288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Isosceles Triangle 13"/>
                <p:cNvSpPr/>
                <p:nvPr/>
              </p:nvSpPr>
              <p:spPr>
                <a:xfrm>
                  <a:off x="5610865" y="2738552"/>
                  <a:ext cx="267375" cy="2286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623954" y="3138602"/>
                  <a:ext cx="267375" cy="228600"/>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239988" y="1483425"/>
                  <a:ext cx="1828800" cy="338554"/>
                </a:xfrm>
                <a:prstGeom prst="rect">
                  <a:avLst/>
                </a:prstGeom>
                <a:noFill/>
              </p:spPr>
              <p:txBody>
                <a:bodyPr wrap="square" rtlCol="0">
                  <a:spAutoFit/>
                </a:bodyPr>
                <a:lstStyle/>
                <a:p>
                  <a:r>
                    <a:rPr lang="en-US" sz="1600" dirty="0" smtClean="0">
                      <a:latin typeface="Arial" pitchFamily="34" charset="0"/>
                      <a:cs typeface="Arial" pitchFamily="34" charset="0"/>
                    </a:rPr>
                    <a:t>DF3a+CQRPA</a:t>
                  </a:r>
                  <a:endParaRPr lang="en-US" sz="1600" dirty="0">
                    <a:latin typeface="Arial" pitchFamily="34" charset="0"/>
                    <a:cs typeface="Arial" pitchFamily="34" charset="0"/>
                  </a:endParaRPr>
                </a:p>
              </p:txBody>
            </p:sp>
            <p:sp>
              <p:nvSpPr>
                <p:cNvPr id="26" name="TextBox 25"/>
                <p:cNvSpPr txBox="1"/>
                <p:nvPr/>
              </p:nvSpPr>
              <p:spPr>
                <a:xfrm>
                  <a:off x="6239987" y="1883475"/>
                  <a:ext cx="2218213" cy="338554"/>
                </a:xfrm>
                <a:prstGeom prst="rect">
                  <a:avLst/>
                </a:prstGeom>
                <a:noFill/>
              </p:spPr>
              <p:txBody>
                <a:bodyPr wrap="square" rtlCol="0">
                  <a:spAutoFit/>
                </a:bodyPr>
                <a:lstStyle/>
                <a:p>
                  <a:r>
                    <a:rPr lang="en-US" sz="1600" dirty="0" smtClean="0">
                      <a:latin typeface="Arial" pitchFamily="34" charset="0"/>
                      <a:cs typeface="Arial" pitchFamily="34" charset="0"/>
                    </a:rPr>
                    <a:t>FRDM+ </a:t>
                  </a:r>
                  <a:r>
                    <a:rPr lang="en-US" sz="1600" dirty="0" err="1" smtClean="0">
                      <a:latin typeface="Arial" pitchFamily="34" charset="0"/>
                      <a:cs typeface="Arial" pitchFamily="34" charset="0"/>
                    </a:rPr>
                    <a:t>f.f</a:t>
                  </a:r>
                  <a:r>
                    <a:rPr lang="en-US" sz="1600" dirty="0" smtClean="0">
                      <a:latin typeface="Arial" pitchFamily="34" charset="0"/>
                      <a:cs typeface="Arial" pitchFamily="34" charset="0"/>
                    </a:rPr>
                    <a:t>. gr.th. </a:t>
                  </a:r>
                  <a:endParaRPr lang="en-US" sz="1600" dirty="0">
                    <a:latin typeface="Arial" pitchFamily="34" charset="0"/>
                    <a:cs typeface="Arial" pitchFamily="34" charset="0"/>
                  </a:endParaRPr>
                </a:p>
              </p:txBody>
            </p:sp>
            <p:sp>
              <p:nvSpPr>
                <p:cNvPr id="27" name="TextBox 26"/>
                <p:cNvSpPr txBox="1"/>
                <p:nvPr/>
              </p:nvSpPr>
              <p:spPr>
                <a:xfrm>
                  <a:off x="6231576" y="2683575"/>
                  <a:ext cx="3445824" cy="338554"/>
                </a:xfrm>
                <a:prstGeom prst="rect">
                  <a:avLst/>
                </a:prstGeom>
                <a:noFill/>
              </p:spPr>
              <p:txBody>
                <a:bodyPr wrap="square" rtlCol="0">
                  <a:spAutoFit/>
                </a:bodyPr>
                <a:lstStyle/>
                <a:p>
                  <a:r>
                    <a:rPr lang="en-US" sz="1600" dirty="0" smtClean="0">
                      <a:latin typeface="Arial" pitchFamily="34" charset="0"/>
                      <a:cs typeface="Arial" pitchFamily="34" charset="0"/>
                    </a:rPr>
                    <a:t>Exp. NUBASE</a:t>
                  </a:r>
                  <a:endParaRPr lang="en-US" sz="1600" dirty="0">
                    <a:latin typeface="Arial" pitchFamily="34" charset="0"/>
                    <a:cs typeface="Arial" pitchFamily="34" charset="0"/>
                  </a:endParaRPr>
                </a:p>
              </p:txBody>
            </p:sp>
            <p:sp>
              <p:nvSpPr>
                <p:cNvPr id="28" name="TextBox 27"/>
                <p:cNvSpPr txBox="1"/>
                <p:nvPr/>
              </p:nvSpPr>
              <p:spPr>
                <a:xfrm>
                  <a:off x="6239988" y="3083625"/>
                  <a:ext cx="2218212" cy="338554"/>
                </a:xfrm>
                <a:prstGeom prst="rect">
                  <a:avLst/>
                </a:prstGeom>
                <a:noFill/>
              </p:spPr>
              <p:txBody>
                <a:bodyPr wrap="square" rtlCol="0">
                  <a:spAutoFit/>
                </a:bodyPr>
                <a:lstStyle/>
                <a:p>
                  <a:r>
                    <a:rPr lang="en-US" sz="1600" dirty="0" smtClean="0">
                      <a:latin typeface="Arial" pitchFamily="34" charset="0"/>
                      <a:cs typeface="Arial" pitchFamily="34" charset="0"/>
                    </a:rPr>
                    <a:t>Exp. </a:t>
                  </a:r>
                  <a:r>
                    <a:rPr lang="en-US" sz="1600" dirty="0" err="1" smtClean="0">
                      <a:latin typeface="Arial" pitchFamily="34" charset="0"/>
                      <a:cs typeface="Arial" pitchFamily="34" charset="0"/>
                    </a:rPr>
                    <a:t>LeRIBSS</a:t>
                  </a:r>
                  <a:r>
                    <a:rPr lang="en-US" sz="1600" dirty="0" smtClean="0">
                      <a:latin typeface="Arial" pitchFamily="34" charset="0"/>
                      <a:cs typeface="Arial" pitchFamily="34" charset="0"/>
                    </a:rPr>
                    <a:t> </a:t>
                  </a:r>
                  <a:endParaRPr lang="en-US" sz="1600" dirty="0">
                    <a:latin typeface="Arial" pitchFamily="34" charset="0"/>
                    <a:cs typeface="Arial" pitchFamily="34" charset="0"/>
                  </a:endParaRPr>
                </a:p>
              </p:txBody>
            </p:sp>
          </p:grpSp>
          <p:sp>
            <p:nvSpPr>
              <p:cNvPr id="29" name="TextBox 28"/>
              <p:cNvSpPr txBox="1"/>
              <p:nvPr/>
            </p:nvSpPr>
            <p:spPr>
              <a:xfrm>
                <a:off x="6239987" y="2095500"/>
                <a:ext cx="2218213" cy="338554"/>
              </a:xfrm>
              <a:prstGeom prst="rect">
                <a:avLst/>
              </a:prstGeom>
              <a:noFill/>
            </p:spPr>
            <p:txBody>
              <a:bodyPr wrap="square" rtlCol="0">
                <a:spAutoFit/>
              </a:bodyPr>
              <a:lstStyle/>
              <a:p>
                <a:r>
                  <a:rPr lang="en-US" sz="1600" dirty="0" smtClean="0">
                    <a:latin typeface="Arial" pitchFamily="34" charset="0"/>
                    <a:cs typeface="Arial" pitchFamily="34" charset="0"/>
                  </a:rPr>
                  <a:t>gr.th. </a:t>
                </a:r>
                <a:endParaRPr lang="en-US" sz="1600" dirty="0">
                  <a:latin typeface="Arial" pitchFamily="34" charset="0"/>
                  <a:cs typeface="Arial" pitchFamily="34" charset="0"/>
                </a:endParaRPr>
              </a:p>
            </p:txBody>
          </p:sp>
        </p:grpSp>
      </p:grpSp>
    </p:spTree>
    <p:extLst>
      <p:ext uri="{BB962C8B-B14F-4D97-AF65-F5344CB8AC3E}">
        <p14:creationId xmlns:p14="http://schemas.microsoft.com/office/powerpoint/2010/main" val="2573492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13" y="955965"/>
            <a:ext cx="9195313" cy="6206836"/>
          </a:xfrm>
          <a:prstGeom prst="rect">
            <a:avLst/>
          </a:prstGeom>
        </p:spPr>
      </p:pic>
      <p:sp>
        <p:nvSpPr>
          <p:cNvPr id="2" name="Title 1"/>
          <p:cNvSpPr>
            <a:spLocks noGrp="1"/>
          </p:cNvSpPr>
          <p:nvPr>
            <p:ph type="title"/>
          </p:nvPr>
        </p:nvSpPr>
        <p:spPr>
          <a:xfrm>
            <a:off x="457200" y="0"/>
            <a:ext cx="8229600" cy="1143000"/>
          </a:xfrm>
        </p:spPr>
        <p:txBody>
          <a:bodyPr>
            <a:noAutofit/>
          </a:bodyPr>
          <a:lstStyle/>
          <a:p>
            <a:r>
              <a:rPr lang="en-US" sz="4000" dirty="0" smtClean="0"/>
              <a:t>New calculated half-lives effect on r-process abundances </a:t>
            </a:r>
            <a:endParaRPr lang="en-US" sz="4000" dirty="0"/>
          </a:p>
        </p:txBody>
      </p:sp>
      <p:grpSp>
        <p:nvGrpSpPr>
          <p:cNvPr id="15" name="Group 14"/>
          <p:cNvGrpSpPr/>
          <p:nvPr/>
        </p:nvGrpSpPr>
        <p:grpSpPr>
          <a:xfrm>
            <a:off x="1656860" y="3705225"/>
            <a:ext cx="2289416" cy="649464"/>
            <a:chOff x="6172200" y="1647825"/>
            <a:chExt cx="2289416" cy="649464"/>
          </a:xfrm>
        </p:grpSpPr>
        <p:cxnSp>
          <p:nvCxnSpPr>
            <p:cNvPr id="16" name="Elbow Connector 15"/>
            <p:cNvCxnSpPr/>
            <p:nvPr/>
          </p:nvCxnSpPr>
          <p:spPr>
            <a:xfrm>
              <a:off x="6172200" y="1828800"/>
              <a:ext cx="457200" cy="1588"/>
            </a:xfrm>
            <a:prstGeom prst="bentConnector3">
              <a:avLst>
                <a:gd name="adj1" fmla="val 50000"/>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6181725" y="2132012"/>
              <a:ext cx="457200" cy="1588"/>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648940" y="1647825"/>
              <a:ext cx="1812676" cy="338554"/>
            </a:xfrm>
            <a:prstGeom prst="rect">
              <a:avLst/>
            </a:prstGeom>
            <a:noFill/>
          </p:spPr>
          <p:txBody>
            <a:bodyPr wrap="none" rtlCol="0">
              <a:spAutoFit/>
            </a:bodyPr>
            <a:lstStyle/>
            <a:p>
              <a:r>
                <a:rPr lang="en-US" sz="1600" dirty="0" smtClean="0">
                  <a:latin typeface="Arial" pitchFamily="34" charset="0"/>
                  <a:cs typeface="Arial" pitchFamily="34" charset="0"/>
                </a:rPr>
                <a:t>FRDM + ff. gr. </a:t>
              </a:r>
              <a:r>
                <a:rPr lang="en-US" sz="1600" dirty="0" err="1" smtClean="0">
                  <a:latin typeface="Arial" pitchFamily="34" charset="0"/>
                  <a:cs typeface="Arial" pitchFamily="34" charset="0"/>
                </a:rPr>
                <a:t>th</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sp>
          <p:nvSpPr>
            <p:cNvPr id="20" name="TextBox 19"/>
            <p:cNvSpPr txBox="1"/>
            <p:nvPr/>
          </p:nvSpPr>
          <p:spPr>
            <a:xfrm>
              <a:off x="6648940" y="1958735"/>
              <a:ext cx="1792478" cy="338554"/>
            </a:xfrm>
            <a:prstGeom prst="rect">
              <a:avLst/>
            </a:prstGeom>
            <a:noFill/>
          </p:spPr>
          <p:txBody>
            <a:bodyPr wrap="none" rtlCol="0">
              <a:spAutoFit/>
            </a:bodyPr>
            <a:lstStyle/>
            <a:p>
              <a:r>
                <a:rPr lang="en-US" sz="1600" dirty="0" smtClean="0">
                  <a:latin typeface="Arial" pitchFamily="34" charset="0"/>
                  <a:cs typeface="Arial" pitchFamily="34" charset="0"/>
                </a:rPr>
                <a:t>I. </a:t>
              </a:r>
              <a:r>
                <a:rPr lang="en-US" sz="1600" dirty="0" err="1" smtClean="0">
                  <a:latin typeface="Arial" pitchFamily="34" charset="0"/>
                  <a:cs typeface="Arial" pitchFamily="34" charset="0"/>
                </a:rPr>
                <a:t>Borzov</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halflives</a:t>
              </a:r>
              <a:endParaRPr lang="en-US" sz="1600" dirty="0">
                <a:latin typeface="Arial" pitchFamily="34" charset="0"/>
                <a:cs typeface="Arial" pitchFamily="34" charset="0"/>
              </a:endParaRPr>
            </a:p>
          </p:txBody>
        </p:sp>
      </p:grpSp>
      <p:sp>
        <p:nvSpPr>
          <p:cNvPr id="9" name="TextBox 8"/>
          <p:cNvSpPr txBox="1"/>
          <p:nvPr/>
        </p:nvSpPr>
        <p:spPr>
          <a:xfrm>
            <a:off x="1676400" y="3276600"/>
            <a:ext cx="394660" cy="523220"/>
          </a:xfrm>
          <a:prstGeom prst="rect">
            <a:avLst/>
          </a:prstGeom>
          <a:noFill/>
        </p:spPr>
        <p:txBody>
          <a:bodyPr wrap="none" rtlCol="0">
            <a:spAutoFit/>
          </a:bodyPr>
          <a:lstStyle/>
          <a:p>
            <a:r>
              <a:rPr lang="en-US" sz="2800" dirty="0" smtClean="0"/>
              <a:t>+</a:t>
            </a:r>
            <a:endParaRPr lang="en-US" sz="2800" dirty="0"/>
          </a:p>
        </p:txBody>
      </p:sp>
      <p:sp>
        <p:nvSpPr>
          <p:cNvPr id="18" name="TextBox 17"/>
          <p:cNvSpPr txBox="1"/>
          <p:nvPr/>
        </p:nvSpPr>
        <p:spPr>
          <a:xfrm>
            <a:off x="2133600" y="3366671"/>
            <a:ext cx="662361" cy="338554"/>
          </a:xfrm>
          <a:prstGeom prst="rect">
            <a:avLst/>
          </a:prstGeom>
          <a:noFill/>
        </p:spPr>
        <p:txBody>
          <a:bodyPr wrap="none" rtlCol="0">
            <a:spAutoFit/>
          </a:bodyPr>
          <a:lstStyle/>
          <a:p>
            <a:r>
              <a:rPr lang="en-US" sz="1600" dirty="0">
                <a:latin typeface="Arial" pitchFamily="34" charset="0"/>
                <a:cs typeface="Arial" pitchFamily="34" charset="0"/>
              </a:rPr>
              <a:t>S</a:t>
            </a:r>
            <a:r>
              <a:rPr lang="en-US" sz="1600" dirty="0" smtClean="0">
                <a:latin typeface="Arial" pitchFamily="34" charset="0"/>
                <a:cs typeface="Arial" pitchFamily="34" charset="0"/>
              </a:rPr>
              <a:t>olar</a:t>
            </a:r>
            <a:endParaRPr lang="en-US" sz="1600" dirty="0">
              <a:latin typeface="Arial" pitchFamily="34" charset="0"/>
              <a:cs typeface="Arial" pitchFamily="34" charset="0"/>
            </a:endParaRPr>
          </a:p>
        </p:txBody>
      </p:sp>
      <p:sp>
        <p:nvSpPr>
          <p:cNvPr id="22" name="Rectangle 21"/>
          <p:cNvSpPr/>
          <p:nvPr/>
        </p:nvSpPr>
        <p:spPr>
          <a:xfrm>
            <a:off x="6248400" y="1295401"/>
            <a:ext cx="2362200" cy="4953000"/>
          </a:xfrm>
          <a:prstGeom prst="rect">
            <a:avLst/>
          </a:prstGeom>
          <a:solidFill>
            <a:srgbClr val="FF000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0" name="TextBox 9"/>
          <p:cNvSpPr txBox="1"/>
          <p:nvPr/>
        </p:nvSpPr>
        <p:spPr>
          <a:xfrm>
            <a:off x="5029200" y="1248251"/>
            <a:ext cx="3581400" cy="1477328"/>
          </a:xfrm>
          <a:prstGeom prst="rect">
            <a:avLst/>
          </a:prstGeom>
          <a:noFill/>
        </p:spPr>
        <p:txBody>
          <a:bodyPr wrap="square" rtlCol="0">
            <a:spAutoFit/>
          </a:bodyPr>
          <a:lstStyle/>
          <a:p>
            <a:pPr marL="285750" indent="-285750">
              <a:spcBef>
                <a:spcPts val="600"/>
              </a:spcBef>
              <a:buFont typeface="Wingdings" pitchFamily="2" charset="2"/>
              <a:buChar char="Ø"/>
            </a:pPr>
            <a:r>
              <a:rPr lang="en-US" sz="1600" dirty="0" smtClean="0"/>
              <a:t>New Co, Ni, Cu, Zn, </a:t>
            </a:r>
            <a:r>
              <a:rPr lang="en-US" sz="1600" dirty="0" err="1" smtClean="0"/>
              <a:t>Ga</a:t>
            </a:r>
            <a:r>
              <a:rPr lang="en-US" sz="1600" dirty="0" smtClean="0"/>
              <a:t>, </a:t>
            </a:r>
            <a:r>
              <a:rPr lang="en-US" sz="1600" dirty="0" err="1" smtClean="0"/>
              <a:t>Ge</a:t>
            </a:r>
            <a:r>
              <a:rPr lang="en-US" sz="1600" dirty="0" smtClean="0"/>
              <a:t> and As half-lives</a:t>
            </a:r>
          </a:p>
          <a:p>
            <a:pPr marL="285750" indent="-285750">
              <a:spcBef>
                <a:spcPts val="600"/>
              </a:spcBef>
              <a:buFont typeface="Wingdings" pitchFamily="2" charset="2"/>
              <a:buChar char="Ø"/>
            </a:pPr>
            <a:r>
              <a:rPr lang="en-US" sz="1600" dirty="0" smtClean="0"/>
              <a:t>Changes affect the whole pattern!!</a:t>
            </a:r>
          </a:p>
          <a:p>
            <a:pPr marL="285750" indent="-285750">
              <a:spcBef>
                <a:spcPts val="600"/>
              </a:spcBef>
              <a:buFont typeface="Wingdings" pitchFamily="2" charset="2"/>
              <a:buChar char="Ø"/>
            </a:pPr>
            <a:r>
              <a:rPr lang="en-US" sz="1600" dirty="0" smtClean="0"/>
              <a:t>Models with robust microscopic foundations are required</a:t>
            </a:r>
            <a:endParaRPr lang="en-US" sz="1600" dirty="0"/>
          </a:p>
        </p:txBody>
      </p:sp>
      <p:sp>
        <p:nvSpPr>
          <p:cNvPr id="14" name="TextBox 13"/>
          <p:cNvSpPr txBox="1"/>
          <p:nvPr/>
        </p:nvSpPr>
        <p:spPr>
          <a:xfrm>
            <a:off x="5524500" y="914400"/>
            <a:ext cx="3086100" cy="307777"/>
          </a:xfrm>
          <a:prstGeom prst="rect">
            <a:avLst/>
          </a:prstGeom>
          <a:noFill/>
        </p:spPr>
        <p:txBody>
          <a:bodyPr wrap="square" rtlCol="0">
            <a:spAutoFit/>
          </a:bodyPr>
          <a:lstStyle/>
          <a:p>
            <a:r>
              <a:rPr lang="en-US" sz="1400" b="1" i="1" dirty="0" smtClean="0"/>
              <a:t>M.M. et al., PRL </a:t>
            </a:r>
            <a:r>
              <a:rPr lang="en-US" sz="1400" b="1" i="1" dirty="0"/>
              <a:t>109, </a:t>
            </a:r>
            <a:r>
              <a:rPr lang="en-US" sz="1400" b="1" i="1" dirty="0" smtClean="0"/>
              <a:t>112501 (2012)</a:t>
            </a:r>
            <a:endParaRPr lang="en-US" sz="1400" b="1" i="1" dirty="0"/>
          </a:p>
        </p:txBody>
      </p:sp>
    </p:spTree>
    <p:extLst>
      <p:ext uri="{BB962C8B-B14F-4D97-AF65-F5344CB8AC3E}">
        <p14:creationId xmlns:p14="http://schemas.microsoft.com/office/powerpoint/2010/main" val="394970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0" dur="500"/>
                                        <p:tgtEl>
                                          <p:spTgt spid="10">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1143000"/>
          </a:xfrm>
        </p:spPr>
        <p:txBody>
          <a:bodyPr anchor="t">
            <a:normAutofit/>
          </a:bodyPr>
          <a:lstStyle/>
          <a:p>
            <a:r>
              <a:rPr lang="en-US" sz="3600" dirty="0" smtClean="0"/>
              <a:t>Beta decay of neutron rich nuclei</a:t>
            </a:r>
            <a:endParaRPr lang="en-US" sz="3600" dirty="0"/>
          </a:p>
        </p:txBody>
      </p:sp>
      <p:sp>
        <p:nvSpPr>
          <p:cNvPr id="4" name="Date Placeholder 3"/>
          <p:cNvSpPr>
            <a:spLocks noGrp="1"/>
          </p:cNvSpPr>
          <p:nvPr>
            <p:ph type="dt" sz="half" idx="10"/>
          </p:nvPr>
        </p:nvSpPr>
        <p:spPr/>
        <p:txBody>
          <a:bodyPr/>
          <a:lstStyle/>
          <a:p>
            <a:pPr>
              <a:defRPr/>
            </a:pPr>
            <a:fld id="{EA69A0F5-CF3B-4E55-B083-62A6A9E3BB69}" type="datetime1">
              <a:rPr lang="en-US" smtClean="0"/>
              <a:pPr>
                <a:defRPr/>
              </a:pPr>
              <a:t>6/6/2013</a:t>
            </a:fld>
            <a:endParaRPr lang="en-US" dirty="0"/>
          </a:p>
        </p:txBody>
      </p:sp>
      <p:sp>
        <p:nvSpPr>
          <p:cNvPr id="5" name="Footer Placeholder 4"/>
          <p:cNvSpPr>
            <a:spLocks noGrp="1"/>
          </p:cNvSpPr>
          <p:nvPr>
            <p:ph type="ftr" sz="quarter" idx="11"/>
          </p:nvPr>
        </p:nvSpPr>
        <p:spPr/>
        <p:txBody>
          <a:bodyPr/>
          <a:lstStyle/>
          <a:p>
            <a:pPr>
              <a:defRPr/>
            </a:pPr>
            <a:r>
              <a:rPr lang="en-US" smtClean="0"/>
              <a:t>M. Madurga UTK</a:t>
            </a:r>
            <a:endParaRPr lang="en-US" dirty="0"/>
          </a:p>
        </p:txBody>
      </p:sp>
      <p:sp>
        <p:nvSpPr>
          <p:cNvPr id="6" name="Slide Number Placeholder 5"/>
          <p:cNvSpPr>
            <a:spLocks noGrp="1"/>
          </p:cNvSpPr>
          <p:nvPr>
            <p:ph type="sldNum" sz="quarter" idx="12"/>
          </p:nvPr>
        </p:nvSpPr>
        <p:spPr/>
        <p:txBody>
          <a:bodyPr/>
          <a:lstStyle/>
          <a:p>
            <a:pPr>
              <a:defRPr/>
            </a:pPr>
            <a:fld id="{32DD1214-C498-40A8-9708-2B0EA3AF738E}" type="slidenum">
              <a:rPr lang="en-US" smtClean="0"/>
              <a:pPr>
                <a:defRPr/>
              </a:pPr>
              <a:t>9</a:t>
            </a:fld>
            <a:endParaRPr lang="en-US" dirty="0"/>
          </a:p>
        </p:txBody>
      </p:sp>
      <p:graphicFrame>
        <p:nvGraphicFramePr>
          <p:cNvPr id="34" name="Object 29"/>
          <p:cNvGraphicFramePr>
            <a:graphicFrameLocks noChangeAspect="1"/>
          </p:cNvGraphicFramePr>
          <p:nvPr>
            <p:extLst>
              <p:ext uri="{D42A27DB-BD31-4B8C-83A1-F6EECF244321}">
                <p14:modId xmlns:p14="http://schemas.microsoft.com/office/powerpoint/2010/main" val="2212332008"/>
              </p:ext>
            </p:extLst>
          </p:nvPr>
        </p:nvGraphicFramePr>
        <p:xfrm>
          <a:off x="5105400" y="1405331"/>
          <a:ext cx="3751263" cy="654450"/>
        </p:xfrm>
        <a:graphic>
          <a:graphicData uri="http://schemas.openxmlformats.org/presentationml/2006/ole">
            <mc:AlternateContent xmlns:mc="http://schemas.openxmlformats.org/markup-compatibility/2006">
              <mc:Choice xmlns:v="urn:schemas-microsoft-com:vml" Requires="v">
                <p:oleObj spid="_x0000_s27686" name="Equation" r:id="rId3" imgW="1498320" imgH="279360" progId="Equation.3">
                  <p:embed/>
                </p:oleObj>
              </mc:Choice>
              <mc:Fallback>
                <p:oleObj name="Equation" r:id="rId3" imgW="1498320" imgH="279360" progId="Equation.3">
                  <p:embed/>
                  <p:pic>
                    <p:nvPicPr>
                      <p:cNvPr id="0" name=""/>
                      <p:cNvPicPr>
                        <a:picLocks noChangeAspect="1" noChangeArrowheads="1"/>
                      </p:cNvPicPr>
                      <p:nvPr/>
                    </p:nvPicPr>
                    <p:blipFill>
                      <a:blip r:embed="rId4"/>
                      <a:srcRect/>
                      <a:stretch>
                        <a:fillRect/>
                      </a:stretch>
                    </p:blipFill>
                    <p:spPr bwMode="auto">
                      <a:xfrm>
                        <a:off x="5105400" y="1405331"/>
                        <a:ext cx="3751263" cy="654450"/>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97085110"/>
              </p:ext>
            </p:extLst>
          </p:nvPr>
        </p:nvGraphicFramePr>
        <p:xfrm>
          <a:off x="620713" y="1219200"/>
          <a:ext cx="4083050" cy="1000125"/>
        </p:xfrm>
        <a:graphic>
          <a:graphicData uri="http://schemas.openxmlformats.org/presentationml/2006/ole">
            <mc:AlternateContent xmlns:mc="http://schemas.openxmlformats.org/markup-compatibility/2006">
              <mc:Choice xmlns:v="urn:schemas-microsoft-com:vml" Requires="v">
                <p:oleObj spid="_x0000_s27687" name="Equation" r:id="rId5" imgW="1968480" imgH="482400" progId="Equation.3">
                  <p:embed/>
                </p:oleObj>
              </mc:Choice>
              <mc:Fallback>
                <p:oleObj name="Equation" r:id="rId5" imgW="1968480" imgH="482400" progId="Equation.3">
                  <p:embed/>
                  <p:pic>
                    <p:nvPicPr>
                      <p:cNvPr id="0" name=""/>
                      <p:cNvPicPr>
                        <a:picLocks noChangeAspect="1" noChangeArrowheads="1"/>
                      </p:cNvPicPr>
                      <p:nvPr/>
                    </p:nvPicPr>
                    <p:blipFill>
                      <a:blip r:embed="rId6"/>
                      <a:srcRect/>
                      <a:stretch>
                        <a:fillRect/>
                      </a:stretch>
                    </p:blipFill>
                    <p:spPr bwMode="auto">
                      <a:xfrm>
                        <a:off x="620713" y="1219200"/>
                        <a:ext cx="4083050" cy="1000125"/>
                      </a:xfrm>
                      <a:prstGeom prst="rect">
                        <a:avLst/>
                      </a:prstGeom>
                      <a:noFill/>
                      <a:ln>
                        <a:noFill/>
                      </a:ln>
                    </p:spPr>
                  </p:pic>
                </p:oleObj>
              </mc:Fallback>
            </mc:AlternateContent>
          </a:graphicData>
        </a:graphic>
      </p:graphicFrame>
      <p:cxnSp>
        <p:nvCxnSpPr>
          <p:cNvPr id="37" name="Straight Connector 36"/>
          <p:cNvCxnSpPr/>
          <p:nvPr/>
        </p:nvCxnSpPr>
        <p:spPr>
          <a:xfrm flipV="1">
            <a:off x="457200" y="1143000"/>
            <a:ext cx="838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57200" y="2286000"/>
            <a:ext cx="838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953000" y="1219200"/>
            <a:ext cx="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1126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911" y="2362200"/>
            <a:ext cx="7053263"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flipH="1">
            <a:off x="2133600" y="5261112"/>
            <a:ext cx="376537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2" name="Text Box 15"/>
          <p:cNvSpPr txBox="1">
            <a:spLocks noChangeArrowheads="1"/>
          </p:cNvSpPr>
          <p:nvPr/>
        </p:nvSpPr>
        <p:spPr bwMode="auto">
          <a:xfrm>
            <a:off x="2262011" y="4648200"/>
            <a:ext cx="698500" cy="577850"/>
          </a:xfrm>
          <a:prstGeom prst="rect">
            <a:avLst/>
          </a:prstGeom>
          <a:noFill/>
          <a:ln w="9525">
            <a:noFill/>
            <a:round/>
            <a:headEnd/>
            <a:tailEnd/>
          </a:ln>
        </p:spPr>
        <p:txBody>
          <a:bodyPr lIns="90000" tIns="101448" rIns="90000" bIns="45000"/>
          <a:lstStyle/>
          <a:p>
            <a:pPr hangingPunct="1">
              <a:lnSpc>
                <a:spcPct val="84000"/>
              </a:lnSpc>
            </a:pPr>
            <a:r>
              <a:rPr lang="en-GB" sz="2800" dirty="0" err="1">
                <a:solidFill>
                  <a:srgbClr val="000000"/>
                </a:solidFill>
              </a:rPr>
              <a:t>S</a:t>
            </a:r>
            <a:r>
              <a:rPr lang="en-GB" sz="2800" baseline="-33000" dirty="0" err="1">
                <a:solidFill>
                  <a:srgbClr val="000000"/>
                </a:solidFill>
              </a:rPr>
              <a:t>n</a:t>
            </a:r>
            <a:endParaRPr lang="en-GB" sz="2800" baseline="-33000" dirty="0">
              <a:solidFill>
                <a:srgbClr val="000000"/>
              </a:solidFill>
            </a:endParaRPr>
          </a:p>
        </p:txBody>
      </p:sp>
      <p:sp>
        <p:nvSpPr>
          <p:cNvPr id="7" name="TextBox 6"/>
          <p:cNvSpPr txBox="1"/>
          <p:nvPr/>
        </p:nvSpPr>
        <p:spPr>
          <a:xfrm>
            <a:off x="3189892" y="5726668"/>
            <a:ext cx="1001108" cy="369332"/>
          </a:xfrm>
          <a:prstGeom prst="rect">
            <a:avLst/>
          </a:prstGeom>
          <a:noFill/>
        </p:spPr>
        <p:txBody>
          <a:bodyPr wrap="none" rtlCol="0">
            <a:spAutoFit/>
          </a:bodyPr>
          <a:lstStyle/>
          <a:p>
            <a:r>
              <a:rPr lang="en-US" dirty="0" smtClean="0"/>
              <a:t>Valence</a:t>
            </a:r>
            <a:endParaRPr lang="en-US" dirty="0"/>
          </a:p>
        </p:txBody>
      </p:sp>
      <p:pic>
        <p:nvPicPr>
          <p:cNvPr id="22572" name="Picture 4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1400" y="2224314"/>
            <a:ext cx="609600" cy="797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5943600" y="5714999"/>
            <a:ext cx="3200400" cy="544689"/>
          </a:xfrm>
          <a:prstGeom prst="rect">
            <a:avLst/>
          </a:prstGeom>
          <a:solidFill>
            <a:srgbClr val="0F6FC6">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 Resolution spectroscopy</a:t>
            </a:r>
            <a:endParaRPr lang="en-US" dirty="0"/>
          </a:p>
        </p:txBody>
      </p:sp>
      <p:sp>
        <p:nvSpPr>
          <p:cNvPr id="21" name="Rectangle 20"/>
          <p:cNvSpPr/>
          <p:nvPr/>
        </p:nvSpPr>
        <p:spPr>
          <a:xfrm>
            <a:off x="5943600" y="5241234"/>
            <a:ext cx="3200400" cy="457200"/>
          </a:xfrm>
          <a:prstGeom prst="rect">
            <a:avLst/>
          </a:prstGeom>
          <a:solidFill>
            <a:srgbClr val="0F6FC6">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Total absorption spectroscopy</a:t>
            </a:r>
            <a:endParaRPr lang="en-US" dirty="0"/>
          </a:p>
        </p:txBody>
      </p:sp>
      <p:sp>
        <p:nvSpPr>
          <p:cNvPr id="22" name="Rectangle 21"/>
          <p:cNvSpPr/>
          <p:nvPr/>
        </p:nvSpPr>
        <p:spPr>
          <a:xfrm>
            <a:off x="5943600" y="3505200"/>
            <a:ext cx="3200400" cy="1755912"/>
          </a:xfrm>
          <a:prstGeom prst="rect">
            <a:avLst/>
          </a:prstGeom>
          <a:solidFill>
            <a:srgbClr val="FF0000">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Neutron spectroscopy</a:t>
            </a:r>
            <a:endParaRPr lang="en-US" dirty="0"/>
          </a:p>
        </p:txBody>
      </p:sp>
    </p:spTree>
    <p:extLst>
      <p:ext uri="{BB962C8B-B14F-4D97-AF65-F5344CB8AC3E}">
        <p14:creationId xmlns:p14="http://schemas.microsoft.com/office/powerpoint/2010/main" val="3014148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34397</TotalTime>
  <Words>2373</Words>
  <Application>Microsoft Office PowerPoint</Application>
  <PresentationFormat>Presentazione su schermo (4:3)</PresentationFormat>
  <Paragraphs>538</Paragraphs>
  <Slides>60</Slides>
  <Notes>17</Notes>
  <HiddenSlides>42</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60</vt:i4>
      </vt:variant>
    </vt:vector>
  </HeadingPairs>
  <TitlesOfParts>
    <vt:vector size="62" baseType="lpstr">
      <vt:lpstr>Office Theme</vt:lpstr>
      <vt:lpstr>Equation</vt:lpstr>
      <vt:lpstr>Measurements of βn-energy spectra with VANDLE</vt:lpstr>
      <vt:lpstr>β-decay in hot r-process</vt:lpstr>
      <vt:lpstr>Holifield Radioactive Beam Facility</vt:lpstr>
      <vt:lpstr>High Resolution Spectroscopy: the Clover Array for Radioactive Decay Studies</vt:lpstr>
      <vt:lpstr>4 new half-lives measured at LeRIBSS</vt:lpstr>
      <vt:lpstr>How do the newly measured half-lives affect r-process path?</vt:lpstr>
      <vt:lpstr>Benchmarking Ga half-lives</vt:lpstr>
      <vt:lpstr>New calculated half-lives effect on r-process abundances </vt:lpstr>
      <vt:lpstr>Beta decay of neutron rich nuclei</vt:lpstr>
      <vt:lpstr>VANDLE at LeRIBSS:  The Versatile Array for Neutron Detection at Low Energies</vt:lpstr>
      <vt:lpstr>Presentazione standard di PowerPoint</vt:lpstr>
      <vt:lpstr>VANDLE 2012 campaign highlights</vt:lpstr>
      <vt:lpstr>VANDLE highlights: Resonant decay of 84Ga</vt:lpstr>
      <vt:lpstr>Preliminary Strength distribution</vt:lpstr>
      <vt:lpstr>Neutron-Gamma coincidences</vt:lpstr>
      <vt:lpstr>Summary</vt:lpstr>
      <vt:lpstr>People</vt:lpstr>
      <vt:lpstr>Benchmarking Ga half-lives</vt:lpstr>
      <vt:lpstr>Injector for Radioactive Ion Species IRIS 2</vt:lpstr>
      <vt:lpstr>Presentazione standard di PowerPoint</vt:lpstr>
      <vt:lpstr>VANDLE highlights: Resonant decay of 84Ga</vt:lpstr>
      <vt:lpstr>What nuclei will have core decay?</vt:lpstr>
      <vt:lpstr>Fission products</vt:lpstr>
      <vt:lpstr>Presentazione standard di PowerPoint</vt:lpstr>
      <vt:lpstr>Beta decay of neutron rich nuclei</vt:lpstr>
      <vt:lpstr>Modeling “integral values”</vt:lpstr>
      <vt:lpstr>Beta decay as a tool to study nuclear properties</vt:lpstr>
      <vt:lpstr>Presentazione standard di PowerPoint</vt:lpstr>
      <vt:lpstr>Half-lives in the vicinity of 78Ni</vt:lpstr>
      <vt:lpstr>Predicting neutron branching ratios</vt:lpstr>
      <vt:lpstr>Light output vs Time of Flight: Neutron gate</vt:lpstr>
      <vt:lpstr>“Teething pains” of VANDLE</vt:lpstr>
      <vt:lpstr>Beta decay of N=51 85Se @ ORNL</vt:lpstr>
      <vt:lpstr>100Rb at LeRIBSS:  neutron  emission populates rotational bands</vt:lpstr>
      <vt:lpstr>Decay of fission fragments @ TRIUMF</vt:lpstr>
      <vt:lpstr>Presentazione standard di PowerPoint</vt:lpstr>
      <vt:lpstr>Outlook: Experiment proposed at NSLC, LoI approved at TRIUMF</vt:lpstr>
      <vt:lpstr> Nuclear structure and the decay of N&gt;50 nuclei “forbidden” and “allowed”</vt:lpstr>
      <vt:lpstr>Benchmarking calculated half lives:  beyond what is possible in current facilities</vt:lpstr>
      <vt:lpstr>Presentazione standard di PowerPoint</vt:lpstr>
      <vt:lpstr>Neutron spectroscopy</vt:lpstr>
      <vt:lpstr>Summary and outlook</vt:lpstr>
      <vt:lpstr>Core excitation in N=51 isotones?</vt:lpstr>
      <vt:lpstr>Beyond High Resolution Spectroscopy</vt:lpstr>
      <vt:lpstr>Decay spectroscopy of 85Ga</vt:lpstr>
      <vt:lpstr>85Ga level scheme</vt:lpstr>
      <vt:lpstr>Decay spectroscopy of 82Zn</vt:lpstr>
      <vt:lpstr>Decay spectroscopy of 83Zn</vt:lpstr>
      <vt:lpstr>Decay of 86Ge</vt:lpstr>
      <vt:lpstr>Ge Half-lives</vt:lpstr>
      <vt:lpstr>Presentazione standard di PowerPoint</vt:lpstr>
      <vt:lpstr>Neutron spectroscopy of Ni isotopes</vt:lpstr>
      <vt:lpstr>Gamow-Teller decay in 81Zn</vt:lpstr>
      <vt:lpstr>Decay of Zn isotopes</vt:lpstr>
      <vt:lpstr>Detector components</vt:lpstr>
      <vt:lpstr>Pixie16 digitizer</vt:lpstr>
      <vt:lpstr>Low threshold/High Efficiency Digital electronics for VANDLE</vt:lpstr>
      <vt:lpstr>VANDLE efficiency measurement at Ohio University</vt:lpstr>
      <vt:lpstr>VANDLE efficiency </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Results from the Low Energy Radioactive Ion Beam Spectroscopy Station (LeRIBSS)</dc:title>
  <dc:creator>madurga</dc:creator>
  <cp:lastModifiedBy>tecno</cp:lastModifiedBy>
  <cp:revision>554</cp:revision>
  <dcterms:created xsi:type="dcterms:W3CDTF">2011-03-15T21:08:49Z</dcterms:created>
  <dcterms:modified xsi:type="dcterms:W3CDTF">2013-06-06T08:04:21Z</dcterms:modified>
</cp:coreProperties>
</file>