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83" r:id="rId2"/>
    <p:sldId id="723" r:id="rId3"/>
    <p:sldId id="585" r:id="rId4"/>
    <p:sldId id="742" r:id="rId5"/>
    <p:sldId id="701" r:id="rId6"/>
    <p:sldId id="702" r:id="rId7"/>
    <p:sldId id="715" r:id="rId8"/>
    <p:sldId id="705" r:id="rId9"/>
    <p:sldId id="709" r:id="rId10"/>
    <p:sldId id="666" r:id="rId11"/>
    <p:sldId id="741" r:id="rId12"/>
    <p:sldId id="710" r:id="rId13"/>
    <p:sldId id="727" r:id="rId14"/>
    <p:sldId id="599" r:id="rId15"/>
    <p:sldId id="682" r:id="rId16"/>
    <p:sldId id="588" r:id="rId17"/>
    <p:sldId id="733" r:id="rId18"/>
    <p:sldId id="737" r:id="rId19"/>
    <p:sldId id="627" r:id="rId20"/>
    <p:sldId id="677" r:id="rId21"/>
    <p:sldId id="744" r:id="rId22"/>
    <p:sldId id="684" r:id="rId23"/>
    <p:sldId id="675" r:id="rId24"/>
    <p:sldId id="678" r:id="rId25"/>
    <p:sldId id="652" r:id="rId26"/>
    <p:sldId id="67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00"/>
    <a:srgbClr val="FF0000"/>
    <a:srgbClr val="EE1285"/>
    <a:srgbClr val="3333FF"/>
    <a:srgbClr val="66FF99"/>
    <a:srgbClr val="CC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419" autoAdjust="0"/>
    <p:restoredTop sz="93508" autoAdjust="0"/>
  </p:normalViewPr>
  <p:slideViewPr>
    <p:cSldViewPr>
      <p:cViewPr>
        <p:scale>
          <a:sx n="66" d="100"/>
          <a:sy n="66" d="100"/>
        </p:scale>
        <p:origin x="-15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51ECF5-564F-4155-ABB1-88A9E5DA2FA7}" type="datetimeFigureOut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20CFA4-447D-425C-B070-091291BAAFA8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505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3E68A25-A780-4049-BE0B-461698F1C828}" type="slidenum">
              <a:rPr lang="ja-JP" altLang="en-US" sz="1200"/>
              <a:pPr eaLnBrk="1" hangingPunct="1"/>
              <a:t>18</a:t>
            </a:fld>
            <a:endParaRPr lang="ja-JP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20C21-6350-4EED-99B7-4C79839E1667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840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52669-4B54-4895-8A1D-2DDEE32B980F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724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05BD6-35B8-4B5E-96C5-BECEBF4019B9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231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30C8D-F394-4F5A-B2D9-A6F99D5771DD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188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8FC36-B5E5-412F-A394-070E74D405E7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168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7517C-996F-4075-8C28-1074560D83B4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86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7BA2D-FBE5-4DC0-B6B3-16FA9D27A916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626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B1AD3-FEB4-464A-8B7A-A82D03A6CEDB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50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F24AA-6995-4B8A-A290-E8D24D013344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30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BD8DE-BC80-4B0C-A3BA-539E2A6880AA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852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FE9BE-1077-4E50-8105-FD125F5F09E4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532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08B45-A725-44F9-9C9B-E889E602ADD6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378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875C1-741C-4AE7-B6FB-FC30990A2842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684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5B974-380F-4131-8628-7C9E2D80C1AA}" type="slidenum">
              <a:rPr lang="ja-JP" altLang="en-US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135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E0824173-16D1-4CEC-A695-5CFF784A3BD7}" type="slidenum">
              <a:rPr lang="ja-JP" altLang="en-US"/>
              <a:pPr/>
              <a:t>‹N›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image" Target="../media/image32.wmf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1.wmf"/><Relationship Id="rId10" Type="http://schemas.openxmlformats.org/officeDocument/2006/relationships/image" Target="../media/image29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2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1.wmf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3.jpeg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11" Type="http://schemas.openxmlformats.org/officeDocument/2006/relationships/image" Target="../media/image62.wmf"/><Relationship Id="rId5" Type="http://schemas.openxmlformats.org/officeDocument/2006/relationships/image" Target="../media/image60.wmf"/><Relationship Id="rId10" Type="http://schemas.openxmlformats.org/officeDocument/2006/relationships/image" Target="../media/image58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10.wm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5688013"/>
          </a:xfrm>
          <a:solidFill>
            <a:srgbClr val="00FF00">
              <a:alpha val="23137"/>
            </a:srgbClr>
          </a:solidFill>
        </p:spPr>
        <p:txBody>
          <a:bodyPr/>
          <a:lstStyle/>
          <a:p>
            <a:r>
              <a:rPr kumimoji="0" lang="en-US" altLang="ja-JP" sz="3600" b="1" smtClean="0"/>
              <a:t>    New Neutrino-nucleus Reaction </a:t>
            </a:r>
            <a:br>
              <a:rPr kumimoji="0" lang="en-US" altLang="ja-JP" sz="3600" b="1" smtClean="0"/>
            </a:br>
            <a:r>
              <a:rPr kumimoji="0" lang="en-US" altLang="ja-JP" sz="3600" b="1" smtClean="0"/>
              <a:t>    Cross Sections at Solar, Reactor </a:t>
            </a:r>
            <a:br>
              <a:rPr kumimoji="0" lang="en-US" altLang="ja-JP" sz="3600" b="1" smtClean="0"/>
            </a:br>
            <a:r>
              <a:rPr kumimoji="0" lang="en-US" altLang="ja-JP" sz="3600" b="1" smtClean="0"/>
              <a:t>       and Supernova Neutrino Energies </a:t>
            </a:r>
            <a:br>
              <a:rPr kumimoji="0" lang="en-US" altLang="ja-JP" sz="3600" b="1" smtClean="0"/>
            </a:br>
            <a:r>
              <a:rPr kumimoji="0" lang="en-US" altLang="ja-JP" sz="3600" b="1" smtClean="0"/>
              <a:t/>
            </a:r>
            <a:br>
              <a:rPr kumimoji="0" lang="en-US" altLang="ja-JP" sz="3600" b="1" smtClean="0"/>
            </a:br>
            <a:r>
              <a:rPr kumimoji="0" lang="en-US" altLang="ja-JP" sz="3200" b="1" smtClean="0"/>
              <a:t>“Nuclear structure, Neutrinos and </a:t>
            </a:r>
            <a:br>
              <a:rPr kumimoji="0" lang="en-US" altLang="ja-JP" sz="3200" b="1" smtClean="0"/>
            </a:br>
            <a:r>
              <a:rPr kumimoji="0" lang="en-US" altLang="ja-JP" sz="3200" b="1" smtClean="0"/>
              <a:t>Stellar nucleosynthesis” </a:t>
            </a:r>
            <a:br>
              <a:rPr kumimoji="0" lang="en-US" altLang="ja-JP" sz="3200" b="1" smtClean="0"/>
            </a:br>
            <a:r>
              <a:rPr kumimoji="0" lang="en-US" altLang="ja-JP" sz="4800" b="1" smtClean="0"/>
              <a:t/>
            </a:r>
            <a:br>
              <a:rPr kumimoji="0" lang="en-US" altLang="ja-JP" sz="4800" b="1" smtClean="0"/>
            </a:br>
            <a:r>
              <a:rPr lang="en-US" altLang="ja-JP" sz="3200" smtClean="0"/>
              <a:t>Toshio Suzuki</a:t>
            </a:r>
            <a:br>
              <a:rPr lang="en-US" altLang="ja-JP" sz="3200" smtClean="0"/>
            </a:br>
            <a:r>
              <a:rPr lang="en-US" altLang="ja-JP" sz="3200" smtClean="0"/>
              <a:t> Nihon University</a:t>
            </a:r>
            <a:br>
              <a:rPr lang="en-US" altLang="ja-JP" sz="3200" smtClean="0"/>
            </a:br>
            <a:endParaRPr lang="ja-JP" altLang="en-US" sz="32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61025"/>
            <a:ext cx="9144000" cy="1196975"/>
          </a:xfrm>
          <a:solidFill>
            <a:srgbClr val="00FF00">
              <a:alpha val="21960"/>
            </a:srgbClr>
          </a:solidFill>
        </p:spPr>
        <p:txBody>
          <a:bodyPr/>
          <a:lstStyle/>
          <a:p>
            <a:r>
              <a:rPr lang="en-US" altLang="ja-JP" smtClean="0"/>
              <a:t>INPC 2013 </a:t>
            </a:r>
          </a:p>
          <a:p>
            <a:r>
              <a:rPr lang="en-US" altLang="ja-JP" smtClean="0"/>
              <a:t>   Firenze, June 4, 2013</a:t>
            </a:r>
          </a:p>
          <a:p>
            <a:endParaRPr lang="en-US" altLang="ja-JP" sz="3600" smtClean="0"/>
          </a:p>
        </p:txBody>
      </p:sp>
      <p:pic>
        <p:nvPicPr>
          <p:cNvPr id="2052" name="Picture 3" descr="日本大学文理学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18"/>
          <a:stretch>
            <a:fillRect/>
          </a:stretch>
        </p:blipFill>
        <p:spPr bwMode="auto">
          <a:xfrm>
            <a:off x="7451725" y="3716338"/>
            <a:ext cx="12239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527425" cy="37639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3349" r="5057" b="3763"/>
          <a:stretch>
            <a:fillRect/>
          </a:stretch>
        </p:blipFill>
        <p:spPr bwMode="auto">
          <a:xfrm>
            <a:off x="250825" y="3500438"/>
            <a:ext cx="4105275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テキスト ボックス 1"/>
          <p:cNvSpPr txBox="1">
            <a:spLocks noChangeArrowheads="1"/>
          </p:cNvSpPr>
          <p:nvPr/>
        </p:nvSpPr>
        <p:spPr bwMode="auto">
          <a:xfrm>
            <a:off x="179388" y="44450"/>
            <a:ext cx="7010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b="1" baseline="30000"/>
              <a:t>13</a:t>
            </a:r>
            <a:r>
              <a:rPr lang="en-US" altLang="ja-JP" b="1"/>
              <a:t>C: attractive target for very low energy ν</a:t>
            </a:r>
          </a:p>
          <a:p>
            <a:pPr eaLnBrk="1" hangingPunct="1"/>
            <a:endParaRPr lang="en-US" altLang="ja-JP" b="1"/>
          </a:p>
          <a:p>
            <a:pPr eaLnBrk="1" hangingPunct="1"/>
            <a:endParaRPr lang="en-US" altLang="ja-JP" b="1"/>
          </a:p>
          <a:p>
            <a:pPr eaLnBrk="1" hangingPunct="1"/>
            <a:endParaRPr lang="en-US" altLang="ja-JP" b="1"/>
          </a:p>
          <a:p>
            <a:pPr eaLnBrk="1" hangingPunct="1"/>
            <a:r>
              <a:rPr lang="en-US" altLang="ja-JP" b="1"/>
              <a:t>ν-induced reactions on </a:t>
            </a:r>
            <a:r>
              <a:rPr lang="en-US" altLang="ja-JP" b="1" baseline="30000"/>
              <a:t>13</a:t>
            </a:r>
            <a:r>
              <a:rPr lang="en-US" altLang="ja-JP" b="1"/>
              <a:t>C</a:t>
            </a:r>
            <a:endParaRPr lang="ja-JP" altLang="en-US" b="1"/>
          </a:p>
        </p:txBody>
      </p:sp>
      <p:graphicFrame>
        <p:nvGraphicFramePr>
          <p:cNvPr id="11269" name="オブジェクト 3"/>
          <p:cNvGraphicFramePr>
            <a:graphicFrameLocks noChangeAspect="1"/>
          </p:cNvGraphicFramePr>
          <p:nvPr/>
        </p:nvGraphicFramePr>
        <p:xfrm>
          <a:off x="468313" y="2205038"/>
          <a:ext cx="26638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数式" r:id="rId5" imgW="914400" imgH="482600" progId="Equation.3">
                  <p:embed/>
                </p:oleObj>
              </mc:Choice>
              <mc:Fallback>
                <p:oleObj name="数式" r:id="rId5" imgW="914400" imgH="4826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05038"/>
                        <a:ext cx="26638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矢印コネクタ 4"/>
          <p:cNvCxnSpPr/>
          <p:nvPr/>
        </p:nvCxnSpPr>
        <p:spPr>
          <a:xfrm flipV="1">
            <a:off x="6372225" y="3429000"/>
            <a:ext cx="936625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6372225" y="2420938"/>
            <a:ext cx="936625" cy="158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6011863" y="2997200"/>
            <a:ext cx="0" cy="1008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73" name="テキスト ボックス 10"/>
          <p:cNvSpPr txBox="1">
            <a:spLocks noChangeArrowheads="1"/>
          </p:cNvSpPr>
          <p:nvPr/>
        </p:nvSpPr>
        <p:spPr bwMode="auto">
          <a:xfrm>
            <a:off x="971550" y="3111500"/>
            <a:ext cx="2447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accent2"/>
                </a:solidFill>
              </a:rPr>
              <a:t>GT transitions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11274" name="テキスト ボックス 19"/>
          <p:cNvSpPr txBox="1">
            <a:spLocks noChangeArrowheads="1"/>
          </p:cNvSpPr>
          <p:nvPr/>
        </p:nvSpPr>
        <p:spPr bwMode="auto">
          <a:xfrm>
            <a:off x="4924425" y="4868863"/>
            <a:ext cx="39687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Fukugita et al., PR C41 (1990)</a:t>
            </a:r>
          </a:p>
          <a:p>
            <a:pPr eaLnBrk="1" hangingPunct="1"/>
            <a:r>
              <a:rPr lang="en-US" altLang="ja-JP" sz="2400"/>
              <a:t>p-shell:  Cohen-Kurath</a:t>
            </a:r>
          </a:p>
          <a:p>
            <a:pPr eaLnBrk="1" hangingPunct="1"/>
            <a:r>
              <a:rPr lang="en-US" altLang="ja-JP" sz="2400"/>
              <a:t>g</a:t>
            </a:r>
            <a:r>
              <a:rPr lang="en-US" altLang="ja-JP" sz="2400" baseline="-25000"/>
              <a:t>A</a:t>
            </a:r>
            <a:r>
              <a:rPr lang="en-US" altLang="ja-JP" sz="2400" baseline="30000"/>
              <a:t>eff</a:t>
            </a:r>
            <a:r>
              <a:rPr lang="en-US" altLang="ja-JP" sz="2400"/>
              <a:t>/g</a:t>
            </a:r>
            <a:r>
              <a:rPr lang="en-US" altLang="ja-JP" sz="2400" baseline="-25000"/>
              <a:t>A</a:t>
            </a:r>
            <a:r>
              <a:rPr lang="en-US" altLang="ja-JP" sz="2400"/>
              <a:t> =0.69</a:t>
            </a:r>
          </a:p>
          <a:p>
            <a:pPr eaLnBrk="1" hangingPunct="1"/>
            <a:endParaRPr lang="en-US" altLang="ja-JP" sz="2400"/>
          </a:p>
          <a:p>
            <a:pPr eaLnBrk="1" hangingPunct="1"/>
            <a:r>
              <a:rPr lang="en-US" altLang="ja-JP" sz="2400"/>
              <a:t>Detector for solar ν</a:t>
            </a:r>
            <a:endParaRPr lang="ja-JP" altLang="en-US" sz="2400"/>
          </a:p>
        </p:txBody>
      </p:sp>
      <p:sp>
        <p:nvSpPr>
          <p:cNvPr id="11275" name="テキスト ボックス 21"/>
          <p:cNvSpPr txBox="1">
            <a:spLocks noChangeArrowheads="1"/>
          </p:cNvSpPr>
          <p:nvPr/>
        </p:nvSpPr>
        <p:spPr bwMode="auto">
          <a:xfrm>
            <a:off x="5311775" y="3398838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chemeClr val="accent2"/>
                </a:solidFill>
              </a:rPr>
              <a:t>GT</a:t>
            </a:r>
            <a:endParaRPr lang="ja-JP" altLang="en-US" sz="2400" b="1">
              <a:solidFill>
                <a:schemeClr val="accent2"/>
              </a:solidFill>
            </a:endParaRPr>
          </a:p>
        </p:txBody>
      </p:sp>
      <p:sp>
        <p:nvSpPr>
          <p:cNvPr id="11276" name="テキスト ボックス 25"/>
          <p:cNvSpPr txBox="1">
            <a:spLocks noChangeArrowheads="1"/>
          </p:cNvSpPr>
          <p:nvPr/>
        </p:nvSpPr>
        <p:spPr bwMode="auto">
          <a:xfrm>
            <a:off x="7326313" y="2679700"/>
            <a:ext cx="63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chemeClr val="accent2"/>
                </a:solidFill>
              </a:rPr>
              <a:t>GT</a:t>
            </a:r>
            <a:endParaRPr lang="ja-JP" altLang="en-US" sz="2400" b="1">
              <a:solidFill>
                <a:schemeClr val="accent2"/>
              </a:solidFill>
            </a:endParaRPr>
          </a:p>
        </p:txBody>
      </p:sp>
      <p:sp>
        <p:nvSpPr>
          <p:cNvPr id="11277" name="テキスト ボックス 26"/>
          <p:cNvSpPr txBox="1">
            <a:spLocks noChangeArrowheads="1"/>
          </p:cNvSpPr>
          <p:nvPr/>
        </p:nvSpPr>
        <p:spPr bwMode="auto">
          <a:xfrm>
            <a:off x="7213600" y="3832225"/>
            <a:ext cx="1319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chemeClr val="accent2"/>
                </a:solidFill>
              </a:rPr>
              <a:t>GT+IAS</a:t>
            </a:r>
            <a:endParaRPr lang="ja-JP" altLang="en-US" sz="2400" b="1">
              <a:solidFill>
                <a:schemeClr val="accent2"/>
              </a:solidFill>
            </a:endParaRPr>
          </a:p>
        </p:txBody>
      </p:sp>
      <p:graphicFrame>
        <p:nvGraphicFramePr>
          <p:cNvPr id="11278" name="オブジェクト 1"/>
          <p:cNvGraphicFramePr>
            <a:graphicFrameLocks noChangeAspect="1"/>
          </p:cNvGraphicFramePr>
          <p:nvPr/>
        </p:nvGraphicFramePr>
        <p:xfrm>
          <a:off x="336550" y="627063"/>
          <a:ext cx="47402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数式" r:id="rId7" imgW="2781300" imgH="647700" progId="Equation.3">
                  <p:embed/>
                </p:oleObj>
              </mc:Choice>
              <mc:Fallback>
                <p:oleObj name="数式" r:id="rId7" imgW="2781300" imgH="6477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627063"/>
                        <a:ext cx="474027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テキスト ボックス 2"/>
          <p:cNvSpPr txBox="1">
            <a:spLocks noChangeArrowheads="1"/>
          </p:cNvSpPr>
          <p:nvPr/>
        </p:nvSpPr>
        <p:spPr bwMode="auto">
          <a:xfrm>
            <a:off x="5445125" y="1844675"/>
            <a:ext cx="258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measure γ-decay</a:t>
            </a:r>
            <a:endParaRPr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1"/>
          <p:cNvSpPr txBox="1">
            <a:spLocks noChangeArrowheads="1"/>
          </p:cNvSpPr>
          <p:nvPr/>
        </p:nvSpPr>
        <p:spPr bwMode="auto">
          <a:xfrm>
            <a:off x="285750" y="96838"/>
            <a:ext cx="2630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b="1"/>
              <a:t>p-sd shell:  SFO</a:t>
            </a:r>
            <a:endParaRPr lang="ja-JP" altLang="en-US" b="1"/>
          </a:p>
        </p:txBody>
      </p:sp>
      <p:sp>
        <p:nvSpPr>
          <p:cNvPr id="12291" name="正方形/長方形 4"/>
          <p:cNvSpPr>
            <a:spLocks noChangeArrowheads="1"/>
          </p:cNvSpPr>
          <p:nvPr/>
        </p:nvSpPr>
        <p:spPr bwMode="auto">
          <a:xfrm>
            <a:off x="4716463" y="-26988"/>
            <a:ext cx="4319587" cy="954088"/>
          </a:xfrm>
          <a:prstGeom prst="rect">
            <a:avLst/>
          </a:prstGeom>
          <a:solidFill>
            <a:srgbClr val="00FF0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Solar ν cross sections</a:t>
            </a:r>
          </a:p>
          <a:p>
            <a:r>
              <a:rPr lang="en-US" altLang="ja-JP"/>
              <a:t>folded over </a:t>
            </a:r>
            <a:r>
              <a:rPr lang="en-US" altLang="ja-JP" baseline="30000"/>
              <a:t>8</a:t>
            </a:r>
            <a:r>
              <a:rPr lang="en-US" altLang="ja-JP"/>
              <a:t>B ν spectrum</a:t>
            </a:r>
          </a:p>
        </p:txBody>
      </p:sp>
      <p:graphicFrame>
        <p:nvGraphicFramePr>
          <p:cNvPr id="12292" name="オブジェクト 5"/>
          <p:cNvGraphicFramePr>
            <a:graphicFrameLocks noChangeAspect="1"/>
          </p:cNvGraphicFramePr>
          <p:nvPr/>
        </p:nvGraphicFramePr>
        <p:xfrm>
          <a:off x="4787900" y="1006475"/>
          <a:ext cx="4283075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数式" r:id="rId3" imgW="2146300" imgH="2184400" progId="Equation.3">
                  <p:embed/>
                </p:oleObj>
              </mc:Choice>
              <mc:Fallback>
                <p:oleObj name="数式" r:id="rId3" imgW="2146300" imgH="21844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006475"/>
                        <a:ext cx="4283075" cy="3013075"/>
                      </a:xfrm>
                      <a:prstGeom prst="rect">
                        <a:avLst/>
                      </a:prstGeom>
                      <a:noFill/>
                      <a:ln w="4127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テキスト ボックス 1"/>
          <p:cNvSpPr txBox="1">
            <a:spLocks noChangeArrowheads="1"/>
          </p:cNvSpPr>
          <p:nvPr/>
        </p:nvSpPr>
        <p:spPr bwMode="auto">
          <a:xfrm>
            <a:off x="404813" y="5732463"/>
            <a:ext cx="3667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Suzuki, Balantekin, Kajino, </a:t>
            </a:r>
          </a:p>
          <a:p>
            <a:pPr eaLnBrk="1" hangingPunct="1"/>
            <a:r>
              <a:rPr lang="en-US" altLang="ja-JP" sz="2400"/>
              <a:t>PR C86, 015502  (2012)</a:t>
            </a:r>
            <a:endParaRPr lang="ja-JP" altLang="en-US" sz="2400"/>
          </a:p>
        </p:txBody>
      </p:sp>
      <p:pic>
        <p:nvPicPr>
          <p:cNvPr id="12294" name="Picture 2" descr="C:\Users\Suzuki\Downloads\spectrum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4248150" cy="2781300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2" descr="C:\Users\Suzuki\Desktop\DK2011\CompStar2012\c13exc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10664" r="9926" b="11993"/>
          <a:stretch>
            <a:fillRect/>
          </a:stretch>
        </p:blipFill>
        <p:spPr bwMode="auto">
          <a:xfrm>
            <a:off x="71438" y="692150"/>
            <a:ext cx="4683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Suzuki\Downloads\naonen11\cross-c13neu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07" r="20229" b="11932"/>
          <a:stretch>
            <a:fillRect/>
          </a:stretch>
        </p:blipFill>
        <p:spPr bwMode="auto">
          <a:xfrm>
            <a:off x="4624388" y="22225"/>
            <a:ext cx="4484687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2126" r="13937" b="6361"/>
          <a:stretch>
            <a:fillRect/>
          </a:stretch>
        </p:blipFill>
        <p:spPr bwMode="auto">
          <a:xfrm>
            <a:off x="5795963" y="3883025"/>
            <a:ext cx="3168650" cy="2930525"/>
          </a:xfrm>
          <a:prstGeom prst="rect">
            <a:avLst/>
          </a:prstGeom>
          <a:noFill/>
          <a:ln w="444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3316" name="オブジェクト 2"/>
          <p:cNvGraphicFramePr>
            <a:graphicFrameLocks noChangeAspect="1"/>
          </p:cNvGraphicFramePr>
          <p:nvPr/>
        </p:nvGraphicFramePr>
        <p:xfrm>
          <a:off x="4200525" y="3429000"/>
          <a:ext cx="1666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数式" r:id="rId5" imgW="660113" imgH="253890" progId="Equation.3">
                  <p:embed/>
                </p:oleObj>
              </mc:Choice>
              <mc:Fallback>
                <p:oleObj name="数式" r:id="rId5" imgW="660113" imgH="25389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3429000"/>
                        <a:ext cx="1666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オブジェクト 4"/>
          <p:cNvGraphicFramePr>
            <a:graphicFrameLocks noChangeAspect="1"/>
          </p:cNvGraphicFramePr>
          <p:nvPr/>
        </p:nvGraphicFramePr>
        <p:xfrm>
          <a:off x="152400" y="136525"/>
          <a:ext cx="2014538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数式" r:id="rId7" imgW="939392" imgH="571252" progId="Equation.3">
                  <p:embed/>
                </p:oleObj>
              </mc:Choice>
              <mc:Fallback>
                <p:oleObj name="数式" r:id="rId7" imgW="939392" imgH="571252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6525"/>
                        <a:ext cx="2014538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オブジェクト 7"/>
          <p:cNvGraphicFramePr>
            <a:graphicFrameLocks noChangeAspect="1"/>
          </p:cNvGraphicFramePr>
          <p:nvPr/>
        </p:nvGraphicFramePr>
        <p:xfrm>
          <a:off x="2867025" y="44450"/>
          <a:ext cx="27844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数式" r:id="rId9" imgW="1548728" imgH="253890" progId="Equation.3">
                  <p:embed/>
                </p:oleObj>
              </mc:Choice>
              <mc:Fallback>
                <p:oleObj name="数式" r:id="rId9" imgW="1548728" imgH="25389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44450"/>
                        <a:ext cx="278447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60575"/>
            <a:ext cx="3952875" cy="3716338"/>
          </a:xfrm>
          <a:prstGeom prst="rect">
            <a:avLst/>
          </a:prstGeom>
          <a:noFill/>
          <a:ln w="444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20" name="テキスト ボックス 2"/>
          <p:cNvSpPr txBox="1">
            <a:spLocks noChangeArrowheads="1"/>
          </p:cNvSpPr>
          <p:nvPr/>
        </p:nvSpPr>
        <p:spPr bwMode="auto">
          <a:xfrm>
            <a:off x="482600" y="5876925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Vogel et al</a:t>
            </a:r>
            <a:r>
              <a:rPr lang="en-US" altLang="ja-JP" sz="2400"/>
              <a:t>.</a:t>
            </a:r>
            <a:endParaRPr lang="ja-JP" altLang="en-US" sz="2400"/>
          </a:p>
        </p:txBody>
      </p:sp>
      <p:graphicFrame>
        <p:nvGraphicFramePr>
          <p:cNvPr id="13321" name="オブジェクト 4"/>
          <p:cNvGraphicFramePr>
            <a:graphicFrameLocks noChangeAspect="1"/>
          </p:cNvGraphicFramePr>
          <p:nvPr/>
        </p:nvGraphicFramePr>
        <p:xfrm>
          <a:off x="252413" y="1412875"/>
          <a:ext cx="33115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数式" r:id="rId12" imgW="1600200" imgH="304800" progId="Equation.3">
                  <p:embed/>
                </p:oleObj>
              </mc:Choice>
              <mc:Fallback>
                <p:oleObj name="数式" r:id="rId12" imgW="1600200" imgH="3048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412875"/>
                        <a:ext cx="33115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オブジェクト 5"/>
          <p:cNvGraphicFramePr>
            <a:graphicFrameLocks noChangeAspect="1"/>
          </p:cNvGraphicFramePr>
          <p:nvPr/>
        </p:nvGraphicFramePr>
        <p:xfrm>
          <a:off x="6483350" y="4005263"/>
          <a:ext cx="21209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数式" r:id="rId14" imgW="1332921" imgH="317362" progId="Equation.3">
                  <p:embed/>
                </p:oleObj>
              </mc:Choice>
              <mc:Fallback>
                <p:oleObj name="数式" r:id="rId14" imgW="1332921" imgH="317362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005263"/>
                        <a:ext cx="21209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zuki\Downloads\c13\c13neutav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10272" r="9909" b="8710"/>
          <a:stretch>
            <a:fillRect/>
          </a:stretch>
        </p:blipFill>
        <p:spPr bwMode="auto">
          <a:xfrm>
            <a:off x="4535488" y="549275"/>
            <a:ext cx="454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C:\Users\Suzuki\Downloads\c13crossbrchr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6250"/>
            <a:ext cx="439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テキスト ボックス 1"/>
          <p:cNvSpPr txBox="1">
            <a:spLocks noChangeArrowheads="1"/>
          </p:cNvSpPr>
          <p:nvPr/>
        </p:nvSpPr>
        <p:spPr bwMode="auto">
          <a:xfrm>
            <a:off x="755650" y="4445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/>
              <a:t>Partial cross sections of gamma and particle emissions</a:t>
            </a:r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835150" y="4652963"/>
            <a:ext cx="792163" cy="288925"/>
          </a:xfrm>
          <a:prstGeom prst="rect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84888" y="4149725"/>
            <a:ext cx="863600" cy="287338"/>
          </a:xfrm>
          <a:prstGeom prst="rect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 rot="10800000" flipV="1">
            <a:off x="-107950" y="-100013"/>
            <a:ext cx="91567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defTabSz="973138"/>
            <a:endParaRPr kumimoji="0" lang="en-US" altLang="ja-JP" sz="800" b="1"/>
          </a:p>
          <a:p>
            <a:pPr marL="457200" indent="-457200" defTabSz="973138"/>
            <a:r>
              <a:rPr kumimoji="0" lang="en-US" altLang="ja-JP" b="1"/>
              <a:t>  2. N</a:t>
            </a:r>
            <a:r>
              <a:rPr lang="en-US" altLang="ja-JP" b="1"/>
              <a:t>ew Shell-model Hamiltonians in fp-shell and </a:t>
            </a:r>
          </a:p>
          <a:p>
            <a:pPr marL="457200" indent="-457200" defTabSz="973138"/>
            <a:r>
              <a:rPr lang="en-US" altLang="ja-JP" b="1"/>
              <a:t>    Nuclear Weak Processes</a:t>
            </a:r>
            <a:r>
              <a:rPr lang="ja-JP" altLang="en-US" sz="3200" b="1">
                <a:solidFill>
                  <a:srgbClr val="0000FF"/>
                </a:solidFill>
              </a:rPr>
              <a:t> </a:t>
            </a:r>
            <a:r>
              <a:rPr lang="en-US" altLang="ja-JP" b="1">
                <a:solidFill>
                  <a:srgbClr val="0000FF"/>
                </a:solidFill>
              </a:rPr>
              <a:t>                      </a:t>
            </a:r>
          </a:p>
          <a:p>
            <a:pPr marL="457200" indent="-457200" defTabSz="973138"/>
            <a:r>
              <a:rPr lang="en-US" altLang="ja-JP" sz="2000" b="1">
                <a:solidFill>
                  <a:srgbClr val="0000FF"/>
                </a:solidFill>
              </a:rPr>
              <a:t>     </a:t>
            </a:r>
            <a:r>
              <a:rPr lang="en-US" altLang="ja-JP" sz="2400" b="1">
                <a:solidFill>
                  <a:schemeClr val="accent2"/>
                </a:solidFill>
              </a:rPr>
              <a:t>GXPF1</a:t>
            </a:r>
            <a:r>
              <a:rPr lang="en-US" altLang="ja-JP" sz="2000" b="1">
                <a:solidFill>
                  <a:schemeClr val="accent2"/>
                </a:solidFill>
              </a:rPr>
              <a:t>:</a:t>
            </a:r>
            <a:r>
              <a:rPr lang="en-US" altLang="ja-JP" sz="2000" b="1">
                <a:solidFill>
                  <a:srgbClr val="008000"/>
                </a:solidFill>
              </a:rPr>
              <a:t> </a:t>
            </a:r>
            <a:r>
              <a:rPr lang="en-US" altLang="ja-JP" sz="2000">
                <a:solidFill>
                  <a:srgbClr val="008000"/>
                </a:solidFill>
              </a:rPr>
              <a:t>Honma, Otsuka, Mizusaki, Brown, PR C65 (2002); C69 (2004)</a:t>
            </a:r>
          </a:p>
          <a:p>
            <a:pPr marL="457200" indent="-457200" defTabSz="973138"/>
            <a:r>
              <a:rPr lang="en-US" altLang="ja-JP" sz="2400">
                <a:solidFill>
                  <a:srgbClr val="008000"/>
                </a:solidFill>
              </a:rPr>
              <a:t>    </a:t>
            </a:r>
            <a:r>
              <a:rPr lang="en-US" altLang="ja-JP" sz="2400" b="1">
                <a:solidFill>
                  <a:schemeClr val="accent2"/>
                </a:solidFill>
              </a:rPr>
              <a:t>KB3:</a:t>
            </a:r>
            <a:r>
              <a:rPr lang="en-US" altLang="ja-JP" sz="2400">
                <a:solidFill>
                  <a:srgbClr val="008000"/>
                </a:solidFill>
              </a:rPr>
              <a:t>     </a:t>
            </a:r>
            <a:r>
              <a:rPr lang="en-US" altLang="ja-JP" sz="2000">
                <a:solidFill>
                  <a:srgbClr val="008000"/>
                </a:solidFill>
              </a:rPr>
              <a:t>Caurier et al, Rev. Mod. Phys. 77, 427 (2005)</a:t>
            </a:r>
          </a:p>
          <a:p>
            <a:pPr marL="457200" indent="-457200" defTabSz="973138"/>
            <a:r>
              <a:rPr lang="en-US" altLang="ja-JP" sz="2000"/>
              <a:t>     ○</a:t>
            </a:r>
            <a:r>
              <a:rPr lang="ja-JP" altLang="en-US" sz="2000"/>
              <a:t>　</a:t>
            </a:r>
            <a:r>
              <a:rPr lang="en-US" altLang="ja-JP" sz="2000"/>
              <a:t>KB3G        A = 47-52        KB + monopole corrections </a:t>
            </a:r>
          </a:p>
          <a:p>
            <a:pPr marL="457200" indent="-457200" defTabSz="973138"/>
            <a:r>
              <a:rPr lang="en-US" altLang="ja-JP" sz="2000"/>
              <a:t>     ○   GXPF1      A = 47</a:t>
            </a:r>
            <a:r>
              <a:rPr lang="en-US" altLang="ja-JP" sz="2000">
                <a:solidFill>
                  <a:srgbClr val="FF0000"/>
                </a:solidFill>
              </a:rPr>
              <a:t>-66</a:t>
            </a:r>
            <a:endParaRPr lang="en-US" altLang="ja-JP" sz="2000"/>
          </a:p>
          <a:p>
            <a:pPr marL="457200" indent="-457200" defTabSz="973138"/>
            <a:r>
              <a:rPr lang="ja-JP" altLang="en-US" sz="2400"/>
              <a:t>  ・ </a:t>
            </a:r>
            <a:r>
              <a:rPr lang="en-US" altLang="ja-JP" sz="2400" b="1">
                <a:solidFill>
                  <a:srgbClr val="FF3300"/>
                </a:solidFill>
              </a:rPr>
              <a:t>Spin properties of fp-shell nuclei are well described</a:t>
            </a:r>
            <a:r>
              <a:rPr lang="ja-JP" altLang="en-US" sz="2400"/>
              <a:t> </a:t>
            </a:r>
          </a:p>
        </p:txBody>
      </p:sp>
      <p:pic>
        <p:nvPicPr>
          <p:cNvPr id="15363" name="Picture 28" descr="ni58g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1830" r="-1833" b="-1830"/>
          <a:stretch>
            <a:fillRect/>
          </a:stretch>
        </p:blipFill>
        <p:spPr bwMode="auto">
          <a:xfrm>
            <a:off x="71438" y="3141663"/>
            <a:ext cx="3060700" cy="3671887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GTF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3676" r="15164" b="14919"/>
          <a:stretch>
            <a:fillRect/>
          </a:stretch>
        </p:blipFill>
        <p:spPr bwMode="auto">
          <a:xfrm>
            <a:off x="3203575" y="3141663"/>
            <a:ext cx="3024188" cy="3671887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07950" y="2684463"/>
            <a:ext cx="2114550" cy="457200"/>
          </a:xfrm>
          <a:prstGeom prst="rect">
            <a:avLst/>
          </a:prstGeom>
          <a:solidFill>
            <a:srgbClr val="00FF00">
              <a:alpha val="1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B(GT</a:t>
            </a:r>
            <a:r>
              <a:rPr lang="en-US" altLang="ja-JP" sz="2400" baseline="-25000"/>
              <a:t>-</a:t>
            </a:r>
            <a:r>
              <a:rPr lang="en-US" altLang="ja-JP" sz="2400"/>
              <a:t>) for </a:t>
            </a:r>
            <a:r>
              <a:rPr lang="en-US" altLang="ja-JP" sz="2400" baseline="30000"/>
              <a:t>58</a:t>
            </a:r>
            <a:r>
              <a:rPr lang="en-US" altLang="ja-JP" sz="2400"/>
              <a:t>Ni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835150" y="3213100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Fujita et al.</a:t>
            </a:r>
            <a:endParaRPr lang="ja-JP" altLang="en-US" sz="2000"/>
          </a:p>
        </p:txBody>
      </p:sp>
      <p:sp>
        <p:nvSpPr>
          <p:cNvPr id="15367" name="Text Box 32"/>
          <p:cNvSpPr txBox="1">
            <a:spLocks noChangeArrowheads="1"/>
          </p:cNvSpPr>
          <p:nvPr/>
        </p:nvSpPr>
        <p:spPr bwMode="auto">
          <a:xfrm>
            <a:off x="2268538" y="2684463"/>
            <a:ext cx="2114550" cy="457200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g</a:t>
            </a:r>
            <a:r>
              <a:rPr lang="en-US" altLang="ja-JP" sz="2400" baseline="-25000"/>
              <a:t>A</a:t>
            </a:r>
            <a:r>
              <a:rPr lang="en-US" altLang="ja-JP" sz="2400" baseline="30000"/>
              <a:t>eff</a:t>
            </a:r>
            <a:r>
              <a:rPr lang="en-US" altLang="ja-JP" sz="2400"/>
              <a:t>/g</a:t>
            </a:r>
            <a:r>
              <a:rPr lang="en-US" altLang="ja-JP" sz="2400" baseline="-25000"/>
              <a:t>A</a:t>
            </a:r>
            <a:r>
              <a:rPr lang="en-US" altLang="ja-JP" sz="2400" baseline="30000"/>
              <a:t>free</a:t>
            </a:r>
            <a:r>
              <a:rPr lang="en-US" altLang="ja-JP" sz="2400"/>
              <a:t>=0.74</a:t>
            </a:r>
          </a:p>
        </p:txBody>
      </p:sp>
      <p:grpSp>
        <p:nvGrpSpPr>
          <p:cNvPr id="15368" name="Group 7"/>
          <p:cNvGrpSpPr>
            <a:grpSpLocks/>
          </p:cNvGrpSpPr>
          <p:nvPr/>
        </p:nvGrpSpPr>
        <p:grpSpPr bwMode="auto">
          <a:xfrm>
            <a:off x="6300788" y="3716338"/>
            <a:ext cx="2808287" cy="3097212"/>
            <a:chOff x="0" y="1415"/>
            <a:chExt cx="2935" cy="2725"/>
          </a:xfrm>
        </p:grpSpPr>
        <p:grpSp>
          <p:nvGrpSpPr>
            <p:cNvPr id="15371" name="Group 8"/>
            <p:cNvGrpSpPr>
              <a:grpSpLocks/>
            </p:cNvGrpSpPr>
            <p:nvPr/>
          </p:nvGrpSpPr>
          <p:grpSpPr bwMode="auto">
            <a:xfrm>
              <a:off x="0" y="1415"/>
              <a:ext cx="2935" cy="2725"/>
              <a:chOff x="135" y="1901"/>
              <a:chExt cx="2681" cy="2419"/>
            </a:xfrm>
          </p:grpSpPr>
          <p:pic>
            <p:nvPicPr>
              <p:cNvPr id="15373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" y="1901"/>
                <a:ext cx="2659" cy="2419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74" name="Text Box 10"/>
              <p:cNvSpPr txBox="1">
                <a:spLocks noChangeArrowheads="1"/>
              </p:cNvSpPr>
              <p:nvPr/>
            </p:nvSpPr>
            <p:spPr bwMode="auto">
              <a:xfrm>
                <a:off x="1857" y="2304"/>
                <a:ext cx="959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ja-JP" sz="1600"/>
                  <a:t>8-13MeV</a:t>
                </a:r>
              </a:p>
            </p:txBody>
          </p:sp>
          <p:pic>
            <p:nvPicPr>
              <p:cNvPr id="15375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" y="2955"/>
                <a:ext cx="2478" cy="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7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593"/>
              <a:ext cx="2705" cy="125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7092950" y="2420938"/>
            <a:ext cx="2016125" cy="720725"/>
          </a:xfrm>
          <a:prstGeom prst="rect">
            <a:avLst/>
          </a:prstGeom>
          <a:solidFill>
            <a:srgbClr val="00FF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2400"/>
              <a:t>M1 strength</a:t>
            </a:r>
            <a:br>
              <a:rPr lang="en-US" altLang="ja-JP" sz="2400"/>
            </a:br>
            <a:r>
              <a:rPr lang="en-US" altLang="ja-JP" sz="2400"/>
              <a:t>(GXPF1J)</a:t>
            </a:r>
            <a:endParaRPr lang="ja-JP" altLang="en-US" sz="2400"/>
          </a:p>
        </p:txBody>
      </p:sp>
      <p:sp>
        <p:nvSpPr>
          <p:cNvPr id="15370" name="Text Box 33"/>
          <p:cNvSpPr txBox="1">
            <a:spLocks noChangeArrowheads="1"/>
          </p:cNvSpPr>
          <p:nvPr/>
        </p:nvSpPr>
        <p:spPr bwMode="auto">
          <a:xfrm>
            <a:off x="6332538" y="3187700"/>
            <a:ext cx="2416175" cy="4572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g</a:t>
            </a:r>
            <a:r>
              <a:rPr lang="en-US" altLang="ja-JP" sz="2400" baseline="-25000"/>
              <a:t>S</a:t>
            </a:r>
            <a:r>
              <a:rPr lang="en-US" altLang="ja-JP" sz="2400" baseline="30000"/>
              <a:t>eff</a:t>
            </a:r>
            <a:r>
              <a:rPr lang="en-US" altLang="ja-JP" sz="2400"/>
              <a:t>/g</a:t>
            </a:r>
            <a:r>
              <a:rPr lang="en-US" altLang="ja-JP" sz="2400" baseline="-25000"/>
              <a:t>S</a:t>
            </a:r>
            <a:r>
              <a:rPr lang="en-US" altLang="ja-JP" sz="2400"/>
              <a:t>=0.75</a:t>
            </a:r>
            <a:r>
              <a:rPr lang="en-US" altLang="ja-JP" sz="2400">
                <a:cs typeface="Times New Roman" pitchFamily="18" charset="0"/>
              </a:rPr>
              <a:t>±</a:t>
            </a:r>
            <a:r>
              <a:rPr lang="en-US" altLang="ja-JP" sz="2400"/>
              <a:t>0.2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46405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33375"/>
            <a:ext cx="38735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5732463"/>
            <a:ext cx="33131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30913"/>
            <a:ext cx="34559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851525" y="6376988"/>
            <a:ext cx="3184525" cy="1476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391" name="テキスト ボックス 4"/>
          <p:cNvSpPr txBox="1">
            <a:spLocks noChangeArrowheads="1"/>
          </p:cNvSpPr>
          <p:nvPr/>
        </p:nvSpPr>
        <p:spPr bwMode="auto">
          <a:xfrm>
            <a:off x="5364163" y="6351588"/>
            <a:ext cx="245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KARMEN (DAR)</a:t>
            </a:r>
            <a:endParaRPr lang="ja-JP" altLang="en-US" sz="240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07113"/>
            <a:ext cx="44640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418263"/>
            <a:ext cx="30956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" name="テキスト ボックス 5"/>
          <p:cNvSpPr txBox="1">
            <a:spLocks noChangeArrowheads="1"/>
          </p:cNvSpPr>
          <p:nvPr/>
        </p:nvSpPr>
        <p:spPr bwMode="auto">
          <a:xfrm>
            <a:off x="4897438" y="44450"/>
            <a:ext cx="385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/>
              <a:t>Shell-model vs. RQRPA </a:t>
            </a:r>
            <a:endParaRPr lang="ja-JP" altLang="en-US"/>
          </a:p>
        </p:txBody>
      </p:sp>
      <p:sp>
        <p:nvSpPr>
          <p:cNvPr id="16395" name="テキスト ボックス 1"/>
          <p:cNvSpPr txBox="1">
            <a:spLocks noChangeArrowheads="1"/>
          </p:cNvSpPr>
          <p:nvPr/>
        </p:nvSpPr>
        <p:spPr bwMode="auto">
          <a:xfrm>
            <a:off x="4427538" y="4005263"/>
            <a:ext cx="4657725" cy="1630362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SM(GXPF1J)+RPA(SGII)    259 x10 </a:t>
            </a:r>
            <a:r>
              <a:rPr lang="en-US" altLang="ja-JP" sz="2000" baseline="30000"/>
              <a:t>-42</a:t>
            </a:r>
            <a:r>
              <a:rPr lang="en-US" altLang="ja-JP" sz="2000"/>
              <a:t>cm</a:t>
            </a:r>
            <a:r>
              <a:rPr lang="en-US" altLang="ja-JP" sz="2000" baseline="30000"/>
              <a:t>2</a:t>
            </a:r>
          </a:p>
          <a:p>
            <a:pPr eaLnBrk="1" hangingPunct="1"/>
            <a:r>
              <a:rPr lang="en-US" altLang="ja-JP" sz="2000"/>
              <a:t>RHB+RQRPA(DD-ME2)     263</a:t>
            </a:r>
          </a:p>
          <a:p>
            <a:pPr eaLnBrk="1" hangingPunct="1"/>
            <a:r>
              <a:rPr lang="en-US" altLang="ja-JP" sz="2000"/>
              <a:t>RPA(Landau-Migdal force)   240</a:t>
            </a:r>
          </a:p>
          <a:p>
            <a:pPr eaLnBrk="1" hangingPunct="1"/>
            <a:r>
              <a:rPr lang="en-US" altLang="ja-JP" sz="2000"/>
              <a:t>QRPA(SIII)                            352</a:t>
            </a:r>
          </a:p>
          <a:p>
            <a:pPr eaLnBrk="1" hangingPunct="1"/>
            <a:r>
              <a:rPr lang="en-US" altLang="ja-JP" sz="2000"/>
              <a:t>QRPA(G-matrix formalism)  174</a:t>
            </a:r>
            <a:endParaRPr lang="ja-JP" altLang="en-US" sz="2000"/>
          </a:p>
        </p:txBody>
      </p:sp>
      <p:sp>
        <p:nvSpPr>
          <p:cNvPr id="3" name="角丸四角形 2"/>
          <p:cNvSpPr/>
          <p:nvPr/>
        </p:nvSpPr>
        <p:spPr>
          <a:xfrm>
            <a:off x="5292725" y="5635625"/>
            <a:ext cx="3600450" cy="1177925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aphicFrame>
        <p:nvGraphicFramePr>
          <p:cNvPr id="16397" name="オブジェクト 4"/>
          <p:cNvGraphicFramePr>
            <a:graphicFrameLocks noChangeAspect="1"/>
          </p:cNvGraphicFramePr>
          <p:nvPr/>
        </p:nvGraphicFramePr>
        <p:xfrm>
          <a:off x="468313" y="-26988"/>
          <a:ext cx="33115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9" imgW="1079032" imgH="241195" progId="Equation.DSMT4">
                  <p:embed/>
                </p:oleObj>
              </mc:Choice>
              <mc:Fallback>
                <p:oleObj name="Equation" r:id="rId9" imgW="1079032" imgH="241195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-26988"/>
                        <a:ext cx="3311525" cy="601663"/>
                      </a:xfrm>
                      <a:prstGeom prst="rect">
                        <a:avLst/>
                      </a:prstGeom>
                      <a:solidFill>
                        <a:srgbClr val="00FF00">
                          <a:alpha val="1607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70250"/>
            <a:ext cx="3886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7"/>
          <p:cNvSpPr>
            <a:spLocks noChangeArrowheads="1"/>
          </p:cNvSpPr>
          <p:nvPr/>
        </p:nvSpPr>
        <p:spPr bwMode="auto">
          <a:xfrm>
            <a:off x="6875463" y="5641975"/>
            <a:ext cx="21590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7411" name="Picture 4" descr="bgt31sz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4608513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テキスト ボックス 1"/>
          <p:cNvSpPr txBox="1">
            <a:spLocks noChangeArrowheads="1"/>
          </p:cNvSpPr>
          <p:nvPr/>
        </p:nvSpPr>
        <p:spPr bwMode="auto">
          <a:xfrm>
            <a:off x="34925" y="4922838"/>
            <a:ext cx="3240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Sasano et al.</a:t>
            </a:r>
          </a:p>
          <a:p>
            <a:pPr eaLnBrk="1" hangingPunct="1"/>
            <a:r>
              <a:rPr lang="en-US" altLang="ja-JP" sz="2400"/>
              <a:t>PRL 107, 202501 (2011)</a:t>
            </a:r>
            <a:endParaRPr lang="ja-JP" altLang="en-US" sz="2400"/>
          </a:p>
        </p:txBody>
      </p:sp>
      <p:pic>
        <p:nvPicPr>
          <p:cNvPr id="17413" name="Picture 2" descr="C:\Users\Suzuki\Desktop\DK2011\co55\ratenico56exp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r="1570"/>
          <a:stretch>
            <a:fillRect/>
          </a:stretch>
        </p:blipFill>
        <p:spPr bwMode="auto">
          <a:xfrm>
            <a:off x="4643438" y="1123950"/>
            <a:ext cx="4500562" cy="4321175"/>
          </a:xfrm>
          <a:prstGeom prst="rect">
            <a:avLst/>
          </a:prstGeom>
          <a:blipFill dpi="0" rotWithShape="1">
            <a:blip r:embed="rId5"/>
            <a:srcRect l="781" r="1570"/>
            <a:tile tx="0" ty="0" sx="100000" sy="100000" flip="none" algn="tl"/>
          </a:blipFill>
          <a:ln w="34925">
            <a:solidFill>
              <a:srgbClr val="00FF00">
                <a:alpha val="92940"/>
              </a:srgbClr>
            </a:solidFill>
            <a:miter lim="800000"/>
            <a:headEnd/>
            <a:tailEnd/>
          </a:ln>
        </p:spPr>
      </p:pic>
      <p:sp>
        <p:nvSpPr>
          <p:cNvPr id="17414" name="テキスト ボックス 2"/>
          <p:cNvSpPr txBox="1">
            <a:spLocks noChangeArrowheads="1"/>
          </p:cNvSpPr>
          <p:nvPr/>
        </p:nvSpPr>
        <p:spPr bwMode="auto">
          <a:xfrm>
            <a:off x="4643438" y="47625"/>
            <a:ext cx="3525837" cy="107791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3200"/>
              <a:t>e-capture rates in </a:t>
            </a:r>
          </a:p>
          <a:p>
            <a:pPr eaLnBrk="1" hangingPunct="1"/>
            <a:r>
              <a:rPr lang="en-US" altLang="ja-JP" sz="3200"/>
              <a:t>stellar environments</a:t>
            </a:r>
            <a:endParaRPr lang="ja-JP" altLang="en-US" sz="3200"/>
          </a:p>
        </p:txBody>
      </p:sp>
      <p:graphicFrame>
        <p:nvGraphicFramePr>
          <p:cNvPr id="17415" name="オブジェクト 4"/>
          <p:cNvGraphicFramePr>
            <a:graphicFrameLocks noChangeAspect="1"/>
          </p:cNvGraphicFramePr>
          <p:nvPr/>
        </p:nvGraphicFramePr>
        <p:xfrm>
          <a:off x="5592763" y="5537200"/>
          <a:ext cx="31432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6" imgW="2032000" imgH="685800" progId="Equation.DSMT4">
                  <p:embed/>
                </p:oleObj>
              </mc:Choice>
              <mc:Fallback>
                <p:oleObj name="Equation" r:id="rId6" imgW="2032000" imgH="685800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5537200"/>
                        <a:ext cx="314325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6948488" y="5588000"/>
            <a:ext cx="215900" cy="315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7" name="Line 18"/>
          <p:cNvSpPr>
            <a:spLocks noChangeShapeType="1"/>
          </p:cNvSpPr>
          <p:nvPr/>
        </p:nvSpPr>
        <p:spPr bwMode="auto">
          <a:xfrm>
            <a:off x="6875463" y="5805488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8" name="テキスト ボックス 1"/>
          <p:cNvSpPr txBox="1">
            <a:spLocks noChangeArrowheads="1"/>
          </p:cNvSpPr>
          <p:nvPr/>
        </p:nvSpPr>
        <p:spPr bwMode="auto">
          <a:xfrm>
            <a:off x="5724525" y="2276475"/>
            <a:ext cx="103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ρY</a:t>
            </a:r>
            <a:r>
              <a:rPr lang="en-US" altLang="ja-JP" sz="2000" baseline="-25000"/>
              <a:t>e</a:t>
            </a:r>
            <a:r>
              <a:rPr lang="en-US" altLang="ja-JP" sz="2000"/>
              <a:t>=10</a:t>
            </a:r>
            <a:r>
              <a:rPr lang="en-US" altLang="ja-JP" sz="2000" baseline="30000"/>
              <a:t>9</a:t>
            </a:r>
            <a:endParaRPr lang="ja-JP" altLang="en-US" sz="2000" baseline="30000"/>
          </a:p>
        </p:txBody>
      </p:sp>
      <p:sp>
        <p:nvSpPr>
          <p:cNvPr id="17419" name="テキスト ボックス 2"/>
          <p:cNvSpPr txBox="1">
            <a:spLocks noChangeArrowheads="1"/>
          </p:cNvSpPr>
          <p:nvPr/>
        </p:nvSpPr>
        <p:spPr bwMode="auto">
          <a:xfrm>
            <a:off x="5702300" y="32131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10</a:t>
            </a:r>
            <a:r>
              <a:rPr lang="en-US" altLang="ja-JP" sz="2000" baseline="30000"/>
              <a:t>8</a:t>
            </a:r>
            <a:endParaRPr lang="ja-JP" altLang="en-US" sz="2000" baseline="30000"/>
          </a:p>
        </p:txBody>
      </p:sp>
      <p:sp>
        <p:nvSpPr>
          <p:cNvPr id="17420" name="テキスト ボックス 16"/>
          <p:cNvSpPr txBox="1">
            <a:spLocks noChangeArrowheads="1"/>
          </p:cNvSpPr>
          <p:nvPr/>
        </p:nvSpPr>
        <p:spPr bwMode="auto">
          <a:xfrm>
            <a:off x="5795963" y="4181475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10</a:t>
            </a:r>
            <a:r>
              <a:rPr lang="en-US" altLang="ja-JP" sz="2000" baseline="30000"/>
              <a:t>7</a:t>
            </a:r>
            <a:endParaRPr lang="ja-JP" altLang="en-US" sz="2000" baseline="30000"/>
          </a:p>
        </p:txBody>
      </p:sp>
      <p:pic>
        <p:nvPicPr>
          <p:cNvPr id="17421" name="Picture 14" descr="C:\Users\Suzuki\Downloads\iopjpg\ecapni56.E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6268" r="8002" b="3319"/>
          <a:stretch>
            <a:fillRect/>
          </a:stretch>
        </p:blipFill>
        <p:spPr bwMode="auto">
          <a:xfrm>
            <a:off x="4643438" y="1073150"/>
            <a:ext cx="4465637" cy="4402138"/>
          </a:xfrm>
          <a:prstGeom prst="rect">
            <a:avLst/>
          </a:prstGeom>
          <a:noFill/>
          <a:ln w="444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正方形/長方形 1"/>
          <p:cNvSpPr>
            <a:spLocks noChangeArrowheads="1"/>
          </p:cNvSpPr>
          <p:nvPr/>
        </p:nvSpPr>
        <p:spPr bwMode="auto">
          <a:xfrm>
            <a:off x="107950" y="5910263"/>
            <a:ext cx="5184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400"/>
              <a:t>Suzuki, Honma, Mao, Otsuka, Kajino, </a:t>
            </a:r>
          </a:p>
          <a:p>
            <a:r>
              <a:rPr lang="en-US" altLang="ja-JP" sz="2400"/>
              <a:t>PR C83, 044619 (2011)</a:t>
            </a:r>
            <a:endParaRPr lang="ja-JP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テキスト ボックス 1"/>
          <p:cNvSpPr txBox="1">
            <a:spLocks noChangeArrowheads="1"/>
          </p:cNvSpPr>
          <p:nvPr/>
        </p:nvSpPr>
        <p:spPr bwMode="auto">
          <a:xfrm>
            <a:off x="34925" y="-26988"/>
            <a:ext cx="91090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3200"/>
              <a:t> </a:t>
            </a:r>
            <a:r>
              <a:rPr lang="en-US" altLang="ja-JP" b="1">
                <a:solidFill>
                  <a:srgbClr val="3333FF"/>
                </a:solidFill>
              </a:rPr>
              <a:t>Type-Ia supernova explosion</a:t>
            </a:r>
            <a:endParaRPr lang="en-US" altLang="ja-JP" b="1">
              <a:solidFill>
                <a:srgbClr val="00B050"/>
              </a:solidFill>
            </a:endParaRPr>
          </a:p>
          <a:p>
            <a:pPr eaLnBrk="1" hangingPunct="1"/>
            <a:r>
              <a:rPr lang="en-US" altLang="ja-JP"/>
              <a:t> </a:t>
            </a:r>
            <a:r>
              <a:rPr lang="en-US" altLang="ja-JP" sz="2400"/>
              <a:t>Accretion of matter to white-dwarf from binary star</a:t>
            </a:r>
          </a:p>
          <a:p>
            <a:pPr eaLnBrk="1" hangingPunct="1"/>
            <a:r>
              <a:rPr lang="ja-JP" altLang="en-US" sz="2400"/>
              <a:t> → </a:t>
            </a:r>
            <a:r>
              <a:rPr lang="en-US" altLang="ja-JP" sz="2400"/>
              <a:t>supernova explosion when white-dwarf mass &gt; Chandrasekhar limit</a:t>
            </a:r>
          </a:p>
          <a:p>
            <a:pPr eaLnBrk="1" hangingPunct="1"/>
            <a:r>
              <a:rPr lang="ja-JP" altLang="en-US" sz="2400"/>
              <a:t> →  </a:t>
            </a:r>
            <a:r>
              <a:rPr lang="en-US" altLang="ja-JP" sz="2400" baseline="30000"/>
              <a:t>56</a:t>
            </a:r>
            <a:r>
              <a:rPr lang="en-US" altLang="ja-JP" sz="2400"/>
              <a:t>Ni (N=Z)</a:t>
            </a:r>
          </a:p>
          <a:p>
            <a:pPr eaLnBrk="1" hangingPunct="1"/>
            <a:r>
              <a:rPr lang="ja-JP" altLang="en-US" sz="2400"/>
              <a:t> →  </a:t>
            </a:r>
            <a:r>
              <a:rPr lang="en-US" altLang="ja-JP" sz="2400" baseline="30000"/>
              <a:t>56</a:t>
            </a:r>
            <a:r>
              <a:rPr lang="en-US" altLang="ja-JP" sz="2400"/>
              <a:t>Ni (e</a:t>
            </a:r>
            <a:r>
              <a:rPr lang="en-US" altLang="ja-JP" sz="2400" baseline="30000"/>
              <a:t>-</a:t>
            </a:r>
            <a:r>
              <a:rPr lang="en-US" altLang="ja-JP" sz="2400"/>
              <a:t>, ν)</a:t>
            </a:r>
            <a:r>
              <a:rPr lang="ja-JP" altLang="en-US" sz="2400"/>
              <a:t> </a:t>
            </a:r>
            <a:r>
              <a:rPr lang="en-US" altLang="ja-JP" sz="2400" baseline="30000"/>
              <a:t>56</a:t>
            </a:r>
            <a:r>
              <a:rPr lang="en-US" altLang="ja-JP" sz="2400"/>
              <a:t>Co     Y</a:t>
            </a:r>
            <a:r>
              <a:rPr lang="en-US" altLang="ja-JP" sz="2400" baseline="-25000"/>
              <a:t>e </a:t>
            </a:r>
            <a:r>
              <a:rPr lang="en-US" altLang="ja-JP" sz="2400"/>
              <a:t>=0.5 </a:t>
            </a:r>
            <a:r>
              <a:rPr lang="ja-JP" altLang="en-US" sz="2400"/>
              <a:t>→　</a:t>
            </a:r>
            <a:r>
              <a:rPr lang="en-US" altLang="ja-JP" sz="2400"/>
              <a:t>Y</a:t>
            </a:r>
            <a:r>
              <a:rPr lang="en-US" altLang="ja-JP" sz="2400" baseline="-25000"/>
              <a:t>e</a:t>
            </a:r>
            <a:r>
              <a:rPr lang="en-US" altLang="ja-JP" sz="2400"/>
              <a:t> &lt; 0.5 (neutron-rich)</a:t>
            </a:r>
          </a:p>
          <a:p>
            <a:pPr eaLnBrk="1" hangingPunct="1"/>
            <a:r>
              <a:rPr lang="en-US" altLang="ja-JP" sz="2400"/>
              <a:t> </a:t>
            </a:r>
            <a:r>
              <a:rPr lang="ja-JP" altLang="en-US" sz="2400"/>
              <a:t>→  </a:t>
            </a:r>
            <a:r>
              <a:rPr lang="en-US" altLang="ja-JP" sz="2400"/>
              <a:t>production of neutron-rich isotopes;  more </a:t>
            </a:r>
            <a:r>
              <a:rPr lang="en-US" altLang="ja-JP" sz="2400" baseline="30000"/>
              <a:t>58</a:t>
            </a:r>
            <a:r>
              <a:rPr lang="en-US" altLang="ja-JP" sz="2400"/>
              <a:t>Ni        </a:t>
            </a:r>
          </a:p>
          <a:p>
            <a:pPr eaLnBrk="1" hangingPunct="1"/>
            <a:r>
              <a:rPr lang="en-US" altLang="ja-JP" sz="2400"/>
              <a:t> Decrease of e-capture rate on </a:t>
            </a:r>
            <a:r>
              <a:rPr lang="en-US" altLang="ja-JP" sz="2400" baseline="30000"/>
              <a:t>56</a:t>
            </a:r>
            <a:r>
              <a:rPr lang="en-US" altLang="ja-JP" sz="2400"/>
              <a:t>Ni </a:t>
            </a:r>
            <a:r>
              <a:rPr lang="ja-JP" altLang="en-US" sz="2400"/>
              <a:t>→</a:t>
            </a:r>
            <a:r>
              <a:rPr lang="en-US" altLang="ja-JP" sz="2400"/>
              <a:t> less production of </a:t>
            </a:r>
            <a:r>
              <a:rPr lang="en-US" altLang="ja-JP" sz="2400" baseline="30000"/>
              <a:t>58</a:t>
            </a:r>
            <a:r>
              <a:rPr lang="en-US" altLang="ja-JP" sz="2400"/>
              <a:t>Ni.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35275"/>
            <a:ext cx="4075113" cy="2970213"/>
          </a:xfrm>
          <a:prstGeom prst="rect">
            <a:avLst/>
          </a:prstGeom>
          <a:noFill/>
          <a:ln w="349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テキスト ボックス 1"/>
          <p:cNvSpPr txBox="1">
            <a:spLocks noChangeArrowheads="1"/>
          </p:cNvSpPr>
          <p:nvPr/>
        </p:nvSpPr>
        <p:spPr bwMode="auto">
          <a:xfrm>
            <a:off x="73025" y="5805488"/>
            <a:ext cx="4067175" cy="1052512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e-capture rates:</a:t>
            </a:r>
          </a:p>
          <a:p>
            <a:pPr eaLnBrk="1" hangingPunct="1"/>
            <a:r>
              <a:rPr lang="en-US" altLang="ja-JP" sz="2000"/>
              <a:t>GXPF1J &lt; KB3G</a:t>
            </a:r>
          </a:p>
          <a:p>
            <a:pPr eaLnBrk="1" hangingPunct="1"/>
            <a:r>
              <a:rPr lang="ja-JP" altLang="en-US" sz="2000"/>
              <a:t>←→　</a:t>
            </a:r>
            <a:r>
              <a:rPr lang="en-US" altLang="ja-JP" sz="2000"/>
              <a:t>Y</a:t>
            </a:r>
            <a:r>
              <a:rPr lang="en-US" altLang="ja-JP" sz="2000" baseline="-25000"/>
              <a:t>e</a:t>
            </a:r>
            <a:r>
              <a:rPr lang="en-US" altLang="ja-JP" sz="2000"/>
              <a:t> (GXPF1J) &gt; Y</a:t>
            </a:r>
            <a:r>
              <a:rPr lang="en-US" altLang="ja-JP" sz="2000" baseline="-25000"/>
              <a:t>e</a:t>
            </a:r>
            <a:r>
              <a:rPr lang="en-US" altLang="ja-JP" sz="2000"/>
              <a:t> (KB3G)</a:t>
            </a:r>
            <a:endParaRPr lang="ja-JP" altLang="en-US" sz="2000"/>
          </a:p>
        </p:txBody>
      </p:sp>
      <p:sp>
        <p:nvSpPr>
          <p:cNvPr id="18437" name="テキスト ボックス 1"/>
          <p:cNvSpPr txBox="1">
            <a:spLocks noChangeArrowheads="1"/>
          </p:cNvSpPr>
          <p:nvPr/>
        </p:nvSpPr>
        <p:spPr bwMode="auto">
          <a:xfrm>
            <a:off x="8027988" y="6484938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Famiano</a:t>
            </a:r>
            <a:endParaRPr lang="ja-JP" altLang="en-US" sz="200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2" r="14221" b="5281"/>
          <a:stretch>
            <a:fillRect/>
          </a:stretch>
        </p:blipFill>
        <p:spPr bwMode="auto">
          <a:xfrm>
            <a:off x="4140200" y="2852738"/>
            <a:ext cx="3692525" cy="38163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427538" y="3284538"/>
            <a:ext cx="31686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8440" name="正方形/長方形 1"/>
          <p:cNvSpPr>
            <a:spLocks noChangeArrowheads="1"/>
          </p:cNvSpPr>
          <p:nvPr/>
        </p:nvSpPr>
        <p:spPr bwMode="auto">
          <a:xfrm>
            <a:off x="4140200" y="3275013"/>
            <a:ext cx="4968875" cy="369887"/>
          </a:xfrm>
          <a:prstGeom prst="rect">
            <a:avLst/>
          </a:prstGeom>
          <a:noFill/>
          <a:ln w="34925">
            <a:solidFill>
              <a:srgbClr val="EE1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ja-JP" sz="1800"/>
              <a:t>Problem of over-production of </a:t>
            </a:r>
            <a:r>
              <a:rPr lang="en-US" altLang="ja-JP" sz="1800" baseline="30000"/>
              <a:t>58</a:t>
            </a:r>
            <a:r>
              <a:rPr lang="en-US" altLang="ja-JP" sz="1800"/>
              <a:t>Ni  may be solved.</a:t>
            </a:r>
            <a:endParaRPr lang="ja-JP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-38100" y="0"/>
            <a:ext cx="5905500" cy="523875"/>
          </a:xfrm>
          <a:prstGeom prst="rect">
            <a:avLst/>
          </a:prstGeom>
          <a:solidFill>
            <a:srgbClr val="FFFF00">
              <a:alpha val="1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FF"/>
                </a:solidFill>
              </a:rPr>
              <a:t>●</a:t>
            </a:r>
            <a:r>
              <a:rPr lang="en-US" altLang="ja-JP">
                <a:solidFill>
                  <a:srgbClr val="0000FF"/>
                </a:solidFill>
              </a:rPr>
              <a:t>Neutral current reaction on </a:t>
            </a:r>
            <a:r>
              <a:rPr lang="en-US" altLang="ja-JP" baseline="30000">
                <a:solidFill>
                  <a:srgbClr val="0000FF"/>
                </a:solidFill>
              </a:rPr>
              <a:t>56</a:t>
            </a:r>
            <a:r>
              <a:rPr lang="en-US" altLang="ja-JP">
                <a:solidFill>
                  <a:srgbClr val="0000FF"/>
                </a:solidFill>
              </a:rPr>
              <a:t>Ni</a:t>
            </a:r>
          </a:p>
        </p:txBody>
      </p:sp>
      <p:pic>
        <p:nvPicPr>
          <p:cNvPr id="19459" name="Picture 3" descr="fig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4996" r="3499"/>
          <a:stretch>
            <a:fillRect/>
          </a:stretch>
        </p:blipFill>
        <p:spPr bwMode="auto">
          <a:xfrm>
            <a:off x="34925" y="549275"/>
            <a:ext cx="3600450" cy="2774950"/>
          </a:xfrm>
          <a:prstGeom prst="rect">
            <a:avLst/>
          </a:prstGeom>
          <a:solidFill>
            <a:srgbClr val="00FF00">
              <a:alpha val="50195"/>
            </a:srgbClr>
          </a:solidFill>
          <a:ln w="444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708400" y="549275"/>
            <a:ext cx="1657350" cy="1190625"/>
          </a:xfrm>
          <a:prstGeom prst="rect">
            <a:avLst/>
          </a:prstGeom>
          <a:solidFill>
            <a:srgbClr val="00FF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800"/>
              <a:t>B(GT)=6.2 </a:t>
            </a:r>
          </a:p>
          <a:p>
            <a:pPr eaLnBrk="1" hangingPunct="1"/>
            <a:r>
              <a:rPr lang="en-US" altLang="ja-JP" sz="1800"/>
              <a:t>       (GXPF1J) </a:t>
            </a:r>
          </a:p>
          <a:p>
            <a:pPr eaLnBrk="1" hangingPunct="1"/>
            <a:r>
              <a:rPr lang="en-US" altLang="ja-JP" sz="1800"/>
              <a:t>B(GT)=5.4 </a:t>
            </a:r>
          </a:p>
          <a:p>
            <a:pPr eaLnBrk="1" hangingPunct="1"/>
            <a:r>
              <a:rPr lang="en-US" altLang="ja-JP" sz="1800"/>
              <a:t>       (KB3G)</a:t>
            </a:r>
          </a:p>
        </p:txBody>
      </p:sp>
      <p:pic>
        <p:nvPicPr>
          <p:cNvPr id="19461" name="Picture 6" descr="fig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57563"/>
            <a:ext cx="3708400" cy="3500437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4086225" y="4292600"/>
            <a:ext cx="990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cf: HW02</a:t>
            </a:r>
          </a:p>
          <a:p>
            <a:r>
              <a:rPr kumimoji="0" lang="en-US" altLang="ja-JP" sz="2000"/>
              <a:t>gamma</a:t>
            </a:r>
          </a:p>
          <a:p>
            <a:r>
              <a:rPr kumimoji="0" lang="en-US" altLang="ja-JP" sz="2000"/>
              <a:t>p</a:t>
            </a:r>
          </a:p>
          <a:p>
            <a:r>
              <a:rPr kumimoji="0" lang="en-US" altLang="ja-JP" sz="2000"/>
              <a:t>n</a:t>
            </a:r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3851275" y="5084763"/>
            <a:ext cx="165100" cy="1651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4" name="Oval 10"/>
          <p:cNvSpPr>
            <a:spLocks noChangeArrowheads="1"/>
          </p:cNvSpPr>
          <p:nvPr/>
        </p:nvSpPr>
        <p:spPr bwMode="auto">
          <a:xfrm>
            <a:off x="3851275" y="5373688"/>
            <a:ext cx="179388" cy="179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3851275" y="5661025"/>
            <a:ext cx="179388" cy="179388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6" name="Picture 2" descr="abunm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1922" r="10498" b="15895"/>
          <a:stretch>
            <a:fillRect/>
          </a:stretch>
        </p:blipFill>
        <p:spPr bwMode="auto">
          <a:xfrm>
            <a:off x="5795963" y="3975100"/>
            <a:ext cx="3240087" cy="2859088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3933825" y="3040063"/>
            <a:ext cx="5102225" cy="460375"/>
          </a:xfrm>
          <a:prstGeom prst="rect">
            <a:avLst/>
          </a:prstGeom>
          <a:solidFill>
            <a:srgbClr val="FFFF00">
              <a:alpha val="36862"/>
            </a:srgbClr>
          </a:solidFill>
          <a:ln w="317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Synthesis of Mn in Population III Star</a:t>
            </a:r>
            <a:endParaRPr lang="ja-JP" altLang="en-US" sz="2400">
              <a:solidFill>
                <a:srgbClr val="0000FF"/>
              </a:solidFill>
            </a:endParaRPr>
          </a:p>
        </p:txBody>
      </p:sp>
      <p:graphicFrame>
        <p:nvGraphicFramePr>
          <p:cNvPr id="19468" name="オブジェクト 1"/>
          <p:cNvGraphicFramePr>
            <a:graphicFrameLocks noChangeAspect="1"/>
          </p:cNvGraphicFramePr>
          <p:nvPr/>
        </p:nvGraphicFramePr>
        <p:xfrm>
          <a:off x="3924300" y="3500438"/>
          <a:ext cx="51181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7" imgW="3848100" imgH="292100" progId="Equation.DSMT4">
                  <p:embed/>
                </p:oleObj>
              </mc:Choice>
              <mc:Fallback>
                <p:oleObj name="Equation" r:id="rId7" imgW="3848100" imgH="29210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00438"/>
                        <a:ext cx="5118100" cy="3889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779838" y="4365625"/>
            <a:ext cx="1223962" cy="1676400"/>
          </a:xfrm>
          <a:prstGeom prst="rect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aphicFrame>
        <p:nvGraphicFramePr>
          <p:cNvPr id="19470" name="オブジェクト 3"/>
          <p:cNvGraphicFramePr>
            <a:graphicFrameLocks noChangeAspect="1"/>
          </p:cNvGraphicFramePr>
          <p:nvPr/>
        </p:nvGraphicFramePr>
        <p:xfrm>
          <a:off x="3924300" y="3913188"/>
          <a:ext cx="15509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9" imgW="1193800" imgH="292100" progId="Equation.DSMT4">
                  <p:embed/>
                </p:oleObj>
              </mc:Choice>
              <mc:Fallback>
                <p:oleObj name="Equation" r:id="rId9" imgW="1193800" imgH="29210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913188"/>
                        <a:ext cx="1550988" cy="3794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正方形/長方形 4"/>
          <p:cNvSpPr>
            <a:spLocks noChangeArrowheads="1"/>
          </p:cNvSpPr>
          <p:nvPr/>
        </p:nvSpPr>
        <p:spPr bwMode="auto">
          <a:xfrm>
            <a:off x="3725863" y="6127750"/>
            <a:ext cx="21415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/>
              <a:t>Suzuki, Honma et al., 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PR C79, 061603(R) 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(2009)</a:t>
            </a:r>
          </a:p>
        </p:txBody>
      </p:sp>
      <p:pic>
        <p:nvPicPr>
          <p:cNvPr id="19472" name="Picture 7" descr="NICO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19931" r="17802" b="24361"/>
          <a:stretch>
            <a:fillRect/>
          </a:stretch>
        </p:blipFill>
        <p:spPr bwMode="auto">
          <a:xfrm>
            <a:off x="5435600" y="44450"/>
            <a:ext cx="3602038" cy="293211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3" name="テキスト ボックス 5"/>
          <p:cNvSpPr txBox="1">
            <a:spLocks noChangeArrowheads="1"/>
          </p:cNvSpPr>
          <p:nvPr/>
        </p:nvSpPr>
        <p:spPr bwMode="auto">
          <a:xfrm>
            <a:off x="3635375" y="2205038"/>
            <a:ext cx="2305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0000"/>
                </a:solidFill>
              </a:rPr>
              <a:t>large p emission</a:t>
            </a:r>
          </a:p>
          <a:p>
            <a:pPr eaLnBrk="1" hangingPunct="1"/>
            <a:r>
              <a:rPr lang="en-US" altLang="ja-JP" sz="2400" b="1">
                <a:solidFill>
                  <a:srgbClr val="FF0000"/>
                </a:solidFill>
              </a:rPr>
              <a:t>cross section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4752975" cy="446405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086350" y="115888"/>
            <a:ext cx="3589338" cy="519112"/>
          </a:xfrm>
          <a:prstGeom prst="rect">
            <a:avLst/>
          </a:prstGeom>
          <a:solidFill>
            <a:srgbClr val="FFFF00">
              <a:alpha val="2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/>
              <a:t>Monopole terms in V</a:t>
            </a:r>
            <a:r>
              <a:rPr lang="en-US" altLang="ja-JP" sz="3200" baseline="-25000"/>
              <a:t>nn</a:t>
            </a:r>
            <a:r>
              <a:rPr lang="en-US" altLang="ja-JP"/>
              <a:t> 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211638" y="6289675"/>
            <a:ext cx="4932362" cy="523875"/>
          </a:xfrm>
          <a:prstGeom prst="rect">
            <a:avLst/>
          </a:prstGeom>
          <a:solidFill>
            <a:srgbClr val="00FF00">
              <a:alpha val="5882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/>
              <a:t>tensor force: 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356100" y="692150"/>
            <a:ext cx="4752975" cy="10810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4427538" y="765175"/>
          <a:ext cx="46815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4" imgW="3136900" imgH="711200" progId="Equation.DSMT4">
                  <p:embed/>
                </p:oleObj>
              </mc:Choice>
              <mc:Fallback>
                <p:oleObj name="Equation" r:id="rId4" imgW="31369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765175"/>
                        <a:ext cx="46815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07950" y="-3175"/>
            <a:ext cx="4708525" cy="1077913"/>
          </a:xfrm>
          <a:prstGeom prst="rect">
            <a:avLst/>
          </a:prstGeom>
          <a:solidFill>
            <a:srgbClr val="FFFF00">
              <a:alpha val="2392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3200"/>
              <a:t>3. VMU= Monopole based </a:t>
            </a:r>
          </a:p>
          <a:p>
            <a:pPr eaLnBrk="1" hangingPunct="1"/>
            <a:r>
              <a:rPr lang="en-US" altLang="ja-JP" sz="3200"/>
              <a:t>Universal Interaction</a:t>
            </a:r>
            <a:endParaRPr lang="ja-JP" altLang="en-US" sz="3200"/>
          </a:p>
        </p:txBody>
      </p:sp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7"/>
          <a:stretch>
            <a:fillRect/>
          </a:stretch>
        </p:blipFill>
        <p:spPr bwMode="auto">
          <a:xfrm>
            <a:off x="250825" y="1125538"/>
            <a:ext cx="3529013" cy="3527425"/>
          </a:xfrm>
          <a:prstGeom prst="rect">
            <a:avLst/>
          </a:prstGeom>
          <a:noFill/>
          <a:ln w="349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正方形/長方形 1"/>
          <p:cNvSpPr>
            <a:spLocks noChangeArrowheads="1"/>
          </p:cNvSpPr>
          <p:nvPr/>
        </p:nvSpPr>
        <p:spPr bwMode="auto">
          <a:xfrm>
            <a:off x="179388" y="5661025"/>
            <a:ext cx="4176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Otsuka, Suzuki, Honma, Utsuno, </a:t>
            </a:r>
          </a:p>
          <a:p>
            <a:r>
              <a:rPr lang="en-US" altLang="ja-JP" sz="2000"/>
              <a:t>Tsunoda, Tsukiyama, Hjorth-Jensen </a:t>
            </a:r>
          </a:p>
          <a:p>
            <a:r>
              <a:rPr lang="en-US" altLang="ja-JP" sz="2000"/>
              <a:t>PRL 104 (2010) 012501</a:t>
            </a:r>
          </a:p>
        </p:txBody>
      </p:sp>
      <p:sp>
        <p:nvSpPr>
          <p:cNvPr id="20490" name="正方形/長方形 2"/>
          <p:cNvSpPr>
            <a:spLocks noChangeArrowheads="1"/>
          </p:cNvSpPr>
          <p:nvPr/>
        </p:nvSpPr>
        <p:spPr bwMode="auto">
          <a:xfrm>
            <a:off x="107950" y="4706938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</a:rPr>
              <a:t>●</a:t>
            </a:r>
            <a:r>
              <a:rPr lang="en-US" altLang="ja-JP" b="1">
                <a:solidFill>
                  <a:srgbClr val="0000FF"/>
                </a:solidFill>
              </a:rPr>
              <a:t> Important roles of </a:t>
            </a:r>
          </a:p>
          <a:p>
            <a:r>
              <a:rPr lang="ja-JP" altLang="en-US" b="1">
                <a:solidFill>
                  <a:srgbClr val="0000FF"/>
                </a:solidFill>
              </a:rPr>
              <a:t>　 </a:t>
            </a:r>
            <a:r>
              <a:rPr lang="en-US" altLang="ja-JP" b="1">
                <a:solidFill>
                  <a:srgbClr val="0000FF"/>
                </a:solidFill>
              </a:rPr>
              <a:t>tensor force</a:t>
            </a:r>
          </a:p>
        </p:txBody>
      </p:sp>
      <p:sp>
        <p:nvSpPr>
          <p:cNvPr id="20491" name="正方形/長方形 1"/>
          <p:cNvSpPr>
            <a:spLocks noChangeArrowheads="1"/>
          </p:cNvSpPr>
          <p:nvPr/>
        </p:nvSpPr>
        <p:spPr bwMode="auto">
          <a:xfrm>
            <a:off x="6084888" y="6300788"/>
            <a:ext cx="2889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bare</a:t>
            </a:r>
            <a:r>
              <a:rPr lang="en-US" altLang="ja-JP">
                <a:cs typeface="Times New Roman" pitchFamily="18" charset="0"/>
              </a:rPr>
              <a:t>≈</a:t>
            </a:r>
            <a:r>
              <a:rPr lang="en-US" altLang="ja-JP"/>
              <a:t>renormalized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4925" y="-20638"/>
            <a:ext cx="9109075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en-US" altLang="ja-JP" sz="3200" b="1">
              <a:solidFill>
                <a:schemeClr val="accent2"/>
              </a:solidFill>
            </a:endParaRPr>
          </a:p>
          <a:p>
            <a:pPr eaLnBrk="1" hangingPunct="1"/>
            <a:r>
              <a:rPr kumimoji="0" lang="en-US" altLang="ja-JP" sz="3200" b="1">
                <a:solidFill>
                  <a:schemeClr val="accent2"/>
                </a:solidFill>
              </a:rPr>
              <a:t> Collaborators</a:t>
            </a:r>
          </a:p>
          <a:p>
            <a:pPr eaLnBrk="1" hangingPunct="1"/>
            <a:endParaRPr kumimoji="0" lang="en-US" altLang="ja-JP" sz="1200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ja-JP" sz="3200" b="1">
                <a:solidFill>
                  <a:schemeClr val="accent2"/>
                </a:solidFill>
              </a:rPr>
              <a:t>  M. Honma</a:t>
            </a:r>
            <a:r>
              <a:rPr lang="en-US" altLang="ja-JP" sz="3200" b="1" baseline="30000">
                <a:solidFill>
                  <a:schemeClr val="accent2"/>
                </a:solidFill>
              </a:rPr>
              <a:t>a</a:t>
            </a:r>
            <a:r>
              <a:rPr lang="en-US" altLang="ja-JP" sz="3200" b="1">
                <a:solidFill>
                  <a:schemeClr val="accent2"/>
                </a:solidFill>
              </a:rPr>
              <a:t>,</a:t>
            </a:r>
            <a:r>
              <a:rPr lang="en-US" altLang="ja-JP" sz="1800" b="1">
                <a:solidFill>
                  <a:schemeClr val="accent2"/>
                </a:solidFill>
              </a:rPr>
              <a:t>  </a:t>
            </a:r>
            <a:r>
              <a:rPr lang="en-US" altLang="ja-JP" sz="3200" b="1">
                <a:solidFill>
                  <a:schemeClr val="accent2"/>
                </a:solidFill>
              </a:rPr>
              <a:t>B. Balantekin</a:t>
            </a:r>
            <a:r>
              <a:rPr lang="en-US" altLang="ja-JP" sz="3200" b="1" baseline="30000">
                <a:solidFill>
                  <a:schemeClr val="accent2"/>
                </a:solidFill>
              </a:rPr>
              <a:t>b</a:t>
            </a:r>
          </a:p>
          <a:p>
            <a:pPr eaLnBrk="1" hangingPunct="1"/>
            <a:r>
              <a:rPr lang="en-US" altLang="ja-JP" sz="3200" b="1">
                <a:solidFill>
                  <a:schemeClr val="accent2"/>
                </a:solidFill>
              </a:rPr>
              <a:t>  </a:t>
            </a:r>
            <a:r>
              <a:rPr kumimoji="0" lang="en-US" altLang="ja-JP" sz="3200" b="1">
                <a:solidFill>
                  <a:schemeClr val="accent2"/>
                </a:solidFill>
              </a:rPr>
              <a:t>T</a:t>
            </a:r>
            <a:r>
              <a:rPr lang="en-US" altLang="ja-JP" sz="3200" b="1">
                <a:solidFill>
                  <a:schemeClr val="accent2"/>
                </a:solidFill>
              </a:rPr>
              <a:t>. Kajino</a:t>
            </a:r>
            <a:r>
              <a:rPr lang="en-US" altLang="ja-JP" sz="3200" b="1" baseline="30000">
                <a:solidFill>
                  <a:schemeClr val="accent2"/>
                </a:solidFill>
              </a:rPr>
              <a:t>c,d</a:t>
            </a:r>
            <a:r>
              <a:rPr lang="en-US" altLang="ja-JP" sz="3200" b="1">
                <a:solidFill>
                  <a:schemeClr val="accent2"/>
                </a:solidFill>
              </a:rPr>
              <a:t>,  S. Chiba</a:t>
            </a:r>
            <a:r>
              <a:rPr lang="en-US" altLang="ja-JP" sz="3200" b="1" baseline="30000">
                <a:solidFill>
                  <a:schemeClr val="accent2"/>
                </a:solidFill>
              </a:rPr>
              <a:t>e</a:t>
            </a:r>
          </a:p>
          <a:p>
            <a:pPr eaLnBrk="1" hangingPunct="1"/>
            <a:r>
              <a:rPr lang="en-US" altLang="ja-JP" sz="3200" b="1" baseline="30000">
                <a:solidFill>
                  <a:schemeClr val="accent2"/>
                </a:solidFill>
              </a:rPr>
              <a:t>   </a:t>
            </a:r>
            <a:r>
              <a:rPr lang="en-US" altLang="ja-JP" sz="3200" b="1">
                <a:solidFill>
                  <a:schemeClr val="accent2"/>
                </a:solidFill>
              </a:rPr>
              <a:t>T. Otsuka</a:t>
            </a:r>
            <a:r>
              <a:rPr lang="en-US" altLang="ja-JP" sz="3200" b="1" baseline="30000">
                <a:solidFill>
                  <a:schemeClr val="accent2"/>
                </a:solidFill>
              </a:rPr>
              <a:t>f</a:t>
            </a:r>
          </a:p>
          <a:p>
            <a:pPr eaLnBrk="1" hangingPunct="1"/>
            <a:r>
              <a:rPr lang="en-US" altLang="ja-JP" sz="3200" b="1">
                <a:solidFill>
                  <a:schemeClr val="accent2"/>
                </a:solidFill>
              </a:rPr>
              <a:t> </a:t>
            </a:r>
            <a:endParaRPr lang="ja-JP" altLang="en-US" sz="3200" b="1" baseline="30000">
              <a:solidFill>
                <a:schemeClr val="accent2"/>
              </a:solidFill>
            </a:endParaRPr>
          </a:p>
          <a:p>
            <a:pPr eaLnBrk="1" hangingPunct="1"/>
            <a:r>
              <a:rPr lang="en-US" altLang="ja-JP" b="1" baseline="30000">
                <a:solidFill>
                  <a:schemeClr val="accent2"/>
                </a:solidFill>
              </a:rPr>
              <a:t>   a</a:t>
            </a:r>
            <a:r>
              <a:rPr lang="en-US" altLang="ja-JP" b="1">
                <a:solidFill>
                  <a:schemeClr val="accent2"/>
                </a:solidFill>
              </a:rPr>
              <a:t>University of Aizu</a:t>
            </a:r>
          </a:p>
          <a:p>
            <a:pPr eaLnBrk="1" hangingPunct="1"/>
            <a:r>
              <a:rPr lang="en-US" altLang="ja-JP" b="1">
                <a:solidFill>
                  <a:schemeClr val="accent2"/>
                </a:solidFill>
              </a:rPr>
              <a:t>  </a:t>
            </a:r>
            <a:r>
              <a:rPr lang="en-US" altLang="ja-JP" b="1" baseline="30000">
                <a:solidFill>
                  <a:schemeClr val="accent2"/>
                </a:solidFill>
              </a:rPr>
              <a:t>b</a:t>
            </a:r>
            <a:r>
              <a:rPr lang="en-US" altLang="ja-JP" b="1">
                <a:solidFill>
                  <a:schemeClr val="accent2"/>
                </a:solidFill>
              </a:rPr>
              <a:t>Univ. of  Wisconsin</a:t>
            </a:r>
          </a:p>
          <a:p>
            <a:pPr eaLnBrk="1" hangingPunct="1"/>
            <a:r>
              <a:rPr lang="en-US" altLang="ja-JP" b="1" baseline="30000">
                <a:solidFill>
                  <a:schemeClr val="accent2"/>
                </a:solidFill>
              </a:rPr>
              <a:t>   c</a:t>
            </a:r>
            <a:r>
              <a:rPr lang="en-US" altLang="ja-JP" b="1">
                <a:solidFill>
                  <a:schemeClr val="accent2"/>
                </a:solidFill>
              </a:rPr>
              <a:t>National Astronomical Observatory of Japan</a:t>
            </a:r>
          </a:p>
          <a:p>
            <a:pPr eaLnBrk="1" hangingPunct="1"/>
            <a:r>
              <a:rPr lang="en-US" altLang="ja-JP" b="1">
                <a:solidFill>
                  <a:schemeClr val="accent2"/>
                </a:solidFill>
              </a:rPr>
              <a:t>  </a:t>
            </a:r>
            <a:r>
              <a:rPr lang="en-US" altLang="ja-JP" b="1" baseline="30000">
                <a:solidFill>
                  <a:schemeClr val="accent2"/>
                </a:solidFill>
              </a:rPr>
              <a:t>d</a:t>
            </a:r>
            <a:r>
              <a:rPr lang="en-US" altLang="ja-JP" b="1">
                <a:solidFill>
                  <a:schemeClr val="accent2"/>
                </a:solidFill>
              </a:rPr>
              <a:t>Department of Astronomy, University of Tokyo</a:t>
            </a:r>
          </a:p>
          <a:p>
            <a:pPr eaLnBrk="1" hangingPunct="1"/>
            <a:r>
              <a:rPr lang="en-US" altLang="ja-JP" b="1">
                <a:solidFill>
                  <a:schemeClr val="accent2"/>
                </a:solidFill>
              </a:rPr>
              <a:t>  </a:t>
            </a:r>
            <a:r>
              <a:rPr lang="en-US" altLang="ja-JP" b="1" baseline="30000">
                <a:solidFill>
                  <a:schemeClr val="accent2"/>
                </a:solidFill>
              </a:rPr>
              <a:t>e</a:t>
            </a:r>
            <a:r>
              <a:rPr lang="en-US" altLang="ja-JP" b="1">
                <a:solidFill>
                  <a:schemeClr val="accent2"/>
                </a:solidFill>
              </a:rPr>
              <a:t>Tokyo Institute of Technology</a:t>
            </a:r>
          </a:p>
          <a:p>
            <a:pPr eaLnBrk="1" hangingPunct="1"/>
            <a:r>
              <a:rPr lang="en-US" altLang="ja-JP" b="1">
                <a:solidFill>
                  <a:schemeClr val="accent2"/>
                </a:solidFill>
              </a:rPr>
              <a:t>  </a:t>
            </a:r>
            <a:r>
              <a:rPr lang="en-US" altLang="ja-JP" b="1" baseline="30000">
                <a:solidFill>
                  <a:schemeClr val="accent2"/>
                </a:solidFill>
              </a:rPr>
              <a:t>f</a:t>
            </a:r>
            <a:r>
              <a:rPr lang="en-US" altLang="ja-JP" b="1">
                <a:solidFill>
                  <a:schemeClr val="accent2"/>
                </a:solidFill>
              </a:rPr>
              <a:t>CNS and Dept. of Physisc, Univ. of Tokyo</a:t>
            </a:r>
          </a:p>
          <a:p>
            <a:pPr eaLnBrk="1" hangingPunct="1"/>
            <a:endParaRPr lang="en-US" altLang="ja-JP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ja-JP" b="1" baseline="30000">
                <a:solidFill>
                  <a:schemeClr val="accent2"/>
                </a:solidFill>
              </a:rPr>
              <a:t>   </a:t>
            </a:r>
            <a:endParaRPr lang="en-US" altLang="ja-JP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ja-JP" b="1" baseline="30000">
                <a:solidFill>
                  <a:schemeClr val="accent2"/>
                </a:solidFill>
              </a:rPr>
              <a:t>   </a:t>
            </a:r>
            <a:endParaRPr lang="en-US" altLang="ja-JP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4349" r="2383" b="21283"/>
          <a:stretch>
            <a:fillRect/>
          </a:stretch>
        </p:blipFill>
        <p:spPr bwMode="auto">
          <a:xfrm>
            <a:off x="4643438" y="55563"/>
            <a:ext cx="450056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正方形/長方形 1"/>
          <p:cNvSpPr>
            <a:spLocks noChangeArrowheads="1"/>
          </p:cNvSpPr>
          <p:nvPr/>
        </p:nvSpPr>
        <p:spPr bwMode="auto">
          <a:xfrm>
            <a:off x="34925" y="-15875"/>
            <a:ext cx="8964613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/>
              <a:t>○ </a:t>
            </a:r>
            <a:r>
              <a:rPr lang="en-US" altLang="ja-JP"/>
              <a:t>p-sd shell:   VMU for p-sd,   </a:t>
            </a:r>
          </a:p>
          <a:p>
            <a:r>
              <a:rPr lang="en-US" altLang="ja-JP" sz="2000"/>
              <a:t>             Yuan, Suzuki, Otsuka, Xu, Tsunoda,   </a:t>
            </a:r>
          </a:p>
          <a:p>
            <a:r>
              <a:rPr lang="en-US" altLang="ja-JP" sz="2000"/>
              <a:t>             PR</a:t>
            </a:r>
            <a:r>
              <a:rPr lang="ja-JP" altLang="en-US" sz="2000"/>
              <a:t>　</a:t>
            </a:r>
            <a:r>
              <a:rPr lang="en-US" altLang="ja-JP" sz="2000"/>
              <a:t>C85, 064324 (2012) .</a:t>
            </a:r>
          </a:p>
          <a:p>
            <a:r>
              <a:rPr lang="en-US" altLang="ja-JP" sz="2400"/>
              <a:t> p:  SFO</a:t>
            </a:r>
          </a:p>
          <a:p>
            <a:r>
              <a:rPr lang="en-US" altLang="ja-JP" sz="2400"/>
              <a:t> sd: SDPF-M (Utsuno)</a:t>
            </a:r>
          </a:p>
          <a:p>
            <a:r>
              <a:rPr lang="en-US" altLang="ja-JP" sz="2400"/>
              <a:t> p-sd:  VMU  tensor =</a:t>
            </a:r>
            <a:r>
              <a:rPr lang="ja-JP" altLang="en-US" sz="2400"/>
              <a:t> </a:t>
            </a:r>
            <a:r>
              <a:rPr lang="en-US" altLang="ja-JP" sz="2400"/>
              <a:t>π+ρ,  </a:t>
            </a:r>
          </a:p>
          <a:p>
            <a:r>
              <a:rPr lang="en-US" altLang="ja-JP" sz="2400"/>
              <a:t>           2-body LS = σ+ρ+ω (M3Y)</a:t>
            </a:r>
          </a:p>
          <a:p>
            <a:r>
              <a:rPr lang="en-US" altLang="ja-JP" sz="2400"/>
              <a:t>           central= renormalized VMU</a:t>
            </a:r>
          </a:p>
          <a:p>
            <a:endParaRPr lang="en-US" altLang="ja-JP" sz="1800"/>
          </a:p>
          <a:p>
            <a:r>
              <a:rPr lang="ja-JP" altLang="en-US"/>
              <a:t>○ </a:t>
            </a:r>
            <a:r>
              <a:rPr lang="en-US" altLang="ja-JP"/>
              <a:t>sd-pf shell:  </a:t>
            </a:r>
            <a:r>
              <a:rPr kumimoji="0" lang="en-US" altLang="ja-JP" b="1" baseline="30000"/>
              <a:t> 40</a:t>
            </a:r>
            <a:r>
              <a:rPr kumimoji="0" lang="en-US" altLang="ja-JP" b="1"/>
              <a:t>Ar (ν, e</a:t>
            </a:r>
            <a:r>
              <a:rPr kumimoji="0" lang="en-US" altLang="ja-JP" b="1" baseline="30000"/>
              <a:t>-</a:t>
            </a:r>
            <a:r>
              <a:rPr kumimoji="0" lang="en-US" altLang="ja-JP" b="1"/>
              <a:t>) </a:t>
            </a:r>
            <a:r>
              <a:rPr kumimoji="0" lang="en-US" altLang="ja-JP" b="1" baseline="30000"/>
              <a:t>40</a:t>
            </a:r>
            <a:r>
              <a:rPr kumimoji="0" lang="en-US" altLang="ja-JP" b="1"/>
              <a:t>K</a:t>
            </a:r>
          </a:p>
          <a:p>
            <a:r>
              <a:rPr kumimoji="0" lang="en-US" altLang="ja-JP" sz="1200" b="1"/>
              <a:t> </a:t>
            </a:r>
            <a:r>
              <a:rPr kumimoji="0" lang="en-US" altLang="ja-JP" sz="2400"/>
              <a:t> SDPF-VMU-LS</a:t>
            </a:r>
          </a:p>
          <a:p>
            <a:r>
              <a:rPr lang="en-US" altLang="ja-JP" sz="2400"/>
              <a:t>    sd: SDPF-M  (Utsuno et al.)</a:t>
            </a:r>
          </a:p>
          <a:p>
            <a:r>
              <a:rPr lang="en-US" altLang="ja-JP" sz="2400"/>
              <a:t>    fp: GXPF1     (Honma et al.)</a:t>
            </a:r>
          </a:p>
          <a:p>
            <a:r>
              <a:rPr lang="en-US" altLang="ja-JP" sz="2400"/>
              <a:t>    sd-pf:  VMU + 2-bpdy LS</a:t>
            </a:r>
          </a:p>
          <a:p>
            <a:r>
              <a:rPr lang="en-US" altLang="ja-JP" sz="2400"/>
              <a:t>  (sd)</a:t>
            </a:r>
            <a:r>
              <a:rPr lang="en-US" altLang="ja-JP" sz="2400" baseline="30000"/>
              <a:t>-2</a:t>
            </a:r>
            <a:r>
              <a:rPr lang="en-US" altLang="ja-JP" sz="2400"/>
              <a:t> (fp)</a:t>
            </a:r>
            <a:r>
              <a:rPr lang="en-US" altLang="ja-JP" sz="2400" baseline="30000"/>
              <a:t>2</a:t>
            </a:r>
            <a:r>
              <a:rPr lang="en-US" altLang="ja-JP" sz="2400"/>
              <a:t> :  2hw</a:t>
            </a:r>
          </a:p>
          <a:p>
            <a:endParaRPr lang="en-US" altLang="ja-JP" sz="1200"/>
          </a:p>
          <a:p>
            <a:r>
              <a:rPr lang="en-US" altLang="ja-JP" sz="2400"/>
              <a:t>  B(GT) </a:t>
            </a:r>
          </a:p>
          <a:p>
            <a:r>
              <a:rPr lang="en-US" altLang="ja-JP" sz="2400"/>
              <a:t>  ν-</a:t>
            </a:r>
            <a:r>
              <a:rPr lang="en-US" altLang="ja-JP" sz="2400" baseline="30000"/>
              <a:t>40</a:t>
            </a:r>
            <a:r>
              <a:rPr lang="en-US" altLang="ja-JP" sz="2400"/>
              <a:t>Ar cross sections</a:t>
            </a:r>
          </a:p>
          <a:p>
            <a:r>
              <a:rPr lang="en-US" altLang="ja-JP" sz="2400"/>
              <a:t>  Solar ν cross sections folded over </a:t>
            </a:r>
            <a:r>
              <a:rPr lang="en-US" altLang="ja-JP" sz="2400" baseline="30000"/>
              <a:t>8</a:t>
            </a:r>
            <a:r>
              <a:rPr lang="en-US" altLang="ja-JP" sz="2400"/>
              <a:t>B ν spectrum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4057" r="4613" b="1836"/>
          <a:stretch>
            <a:fillRect/>
          </a:stretch>
        </p:blipFill>
        <p:spPr bwMode="auto">
          <a:xfrm>
            <a:off x="5148263" y="3806825"/>
            <a:ext cx="38512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4097" r="3244" b="2740"/>
          <a:stretch>
            <a:fillRect/>
          </a:stretch>
        </p:blipFill>
        <p:spPr bwMode="auto">
          <a:xfrm>
            <a:off x="4983163" y="4043363"/>
            <a:ext cx="3692525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b="3856"/>
          <a:stretch>
            <a:fillRect/>
          </a:stretch>
        </p:blipFill>
        <p:spPr bwMode="auto">
          <a:xfrm>
            <a:off x="395288" y="3517900"/>
            <a:ext cx="431958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84213" y="6488113"/>
            <a:ext cx="429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(p,n) Bhattacharya et al., PR C80 (2009)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H="1" flipV="1">
            <a:off x="7380288" y="5157788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380288" y="5373688"/>
            <a:ext cx="157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Ormand et al.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H="1" flipV="1">
            <a:off x="6443663" y="5661025"/>
            <a:ext cx="14287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6553200" y="5768975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β-decay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610475" y="2781300"/>
            <a:ext cx="1065213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</a:rPr>
              <a:t>OO</a:t>
            </a:r>
            <a:r>
              <a:rPr lang="ja-JP" altLang="en-US">
                <a:solidFill>
                  <a:srgbClr val="FFFFFF"/>
                </a:solidFill>
              </a:rPr>
              <a:t>Ｏ</a:t>
            </a:r>
          </a:p>
        </p:txBody>
      </p:sp>
      <p:pic>
        <p:nvPicPr>
          <p:cNvPr id="22538" name="Picture 2" descr="C:\Users\Suzuki\Desktop\DK2011\ar40\ar40bgtvmuwbtexp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3225" r="10912" b="14262"/>
          <a:stretch>
            <a:fillRect/>
          </a:stretch>
        </p:blipFill>
        <p:spPr bwMode="auto">
          <a:xfrm>
            <a:off x="395288" y="-26988"/>
            <a:ext cx="4119562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C:\Users\Suzuki\Desktop\DK2011\ar40\ar40bgtsumvmulswbt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7195" r="13049" b="4385"/>
          <a:stretch>
            <a:fillRect/>
          </a:stretch>
        </p:blipFill>
        <p:spPr bwMode="auto">
          <a:xfrm>
            <a:off x="4557713" y="-26988"/>
            <a:ext cx="4262437" cy="407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"/>
          <a:stretch>
            <a:fillRect/>
          </a:stretch>
        </p:blipFill>
        <p:spPr bwMode="auto">
          <a:xfrm>
            <a:off x="179388" y="3644900"/>
            <a:ext cx="360045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925" y="6416675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(p,n) Bhattacharya et al., PR C80, 055501 (2009)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 flipV="1">
            <a:off x="2700338" y="4005263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 flipV="1">
            <a:off x="2268538" y="4221163"/>
            <a:ext cx="1428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678113" y="4149725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(p,n)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79613" y="4471988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β-decay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16363" y="44450"/>
            <a:ext cx="3017837" cy="830263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GT+IAS</a:t>
            </a:r>
          </a:p>
          <a:p>
            <a:pPr eaLnBrk="1" hangingPunct="1"/>
            <a:r>
              <a:rPr lang="en-US" altLang="ja-JP" sz="2400"/>
              <a:t>E</a:t>
            </a:r>
            <a:r>
              <a:rPr lang="en-US" altLang="ja-JP" sz="2400" baseline="-25000"/>
              <a:t>e</a:t>
            </a:r>
            <a:r>
              <a:rPr lang="en-US" altLang="ja-JP" sz="2400"/>
              <a:t> &gt; 5 MeV : ICARUS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51275" y="836613"/>
            <a:ext cx="4897438" cy="831850"/>
          </a:xfrm>
          <a:prstGeom prst="rect">
            <a:avLst/>
          </a:prstGeom>
          <a:solidFill>
            <a:srgbClr val="00FF00">
              <a:alpha val="121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Solar ν cross sections folded over </a:t>
            </a:r>
            <a:r>
              <a:rPr lang="en-US" altLang="ja-JP" sz="2400" baseline="30000"/>
              <a:t>8</a:t>
            </a:r>
            <a:r>
              <a:rPr lang="en-US" altLang="ja-JP" sz="2400"/>
              <a:t>B </a:t>
            </a:r>
          </a:p>
          <a:p>
            <a:pPr eaLnBrk="1" hangingPunct="1"/>
            <a:r>
              <a:rPr lang="en-US" altLang="ja-JP" sz="2400"/>
              <a:t>ν spectrum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067175" y="5457825"/>
            <a:ext cx="5005388" cy="708025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IAS:   C0+L0 </a:t>
            </a:r>
            <a:r>
              <a:rPr lang="en-US" altLang="ja-JP" sz="2000">
                <a:cs typeface="Times New Roman" pitchFamily="18" charset="0"/>
              </a:rPr>
              <a:t>≈[(q</a:t>
            </a:r>
            <a:r>
              <a:rPr lang="en-US" altLang="ja-JP" sz="2000" baseline="30000">
                <a:cs typeface="Times New Roman" pitchFamily="18" charset="0"/>
              </a:rPr>
              <a:t>2</a:t>
            </a:r>
            <a:r>
              <a:rPr lang="en-US" altLang="ja-JP" sz="2000">
                <a:cs typeface="Times New Roman" pitchFamily="18" charset="0"/>
              </a:rPr>
              <a:t>-ω</a:t>
            </a:r>
            <a:r>
              <a:rPr lang="en-US" altLang="ja-JP" sz="2000" baseline="30000">
                <a:cs typeface="Times New Roman" pitchFamily="18" charset="0"/>
              </a:rPr>
              <a:t>2</a:t>
            </a:r>
            <a:r>
              <a:rPr lang="en-US" altLang="ja-JP" sz="2000">
                <a:cs typeface="Times New Roman" pitchFamily="18" charset="0"/>
              </a:rPr>
              <a:t>)/q</a:t>
            </a:r>
            <a:r>
              <a:rPr lang="en-US" altLang="ja-JP" sz="2000" baseline="30000">
                <a:cs typeface="Times New Roman" pitchFamily="18" charset="0"/>
              </a:rPr>
              <a:t>2</a:t>
            </a:r>
            <a:r>
              <a:rPr lang="en-US" altLang="ja-JP" sz="2000">
                <a:cs typeface="Times New Roman" pitchFamily="18" charset="0"/>
              </a:rPr>
              <a:t>]</a:t>
            </a:r>
            <a:r>
              <a:rPr lang="en-US" altLang="ja-JP" sz="2000" baseline="30000">
                <a:cs typeface="Times New Roman" pitchFamily="18" charset="0"/>
              </a:rPr>
              <a:t>2</a:t>
            </a:r>
            <a:r>
              <a:rPr lang="en-US" altLang="ja-JP" sz="2000">
                <a:cs typeface="Times New Roman" pitchFamily="18" charset="0"/>
              </a:rPr>
              <a:t>×C ;  </a:t>
            </a:r>
            <a:r>
              <a:rPr lang="en-US" altLang="ja-JP" sz="2000" baseline="30000"/>
              <a:t>+</a:t>
            </a:r>
            <a:r>
              <a:rPr lang="en-US" altLang="ja-JP" sz="2000"/>
              <a:t> C0 only</a:t>
            </a:r>
          </a:p>
          <a:p>
            <a:pPr eaLnBrk="1" hangingPunct="1"/>
            <a:r>
              <a:rPr lang="en-US" altLang="ja-JP" sz="2000"/>
              <a:t>GT:    E</a:t>
            </a:r>
            <a:r>
              <a:rPr lang="en-US" altLang="ja-JP" sz="2000" baseline="-25000"/>
              <a:t>1</a:t>
            </a:r>
            <a:r>
              <a:rPr lang="en-US" altLang="ja-JP" sz="2000" baseline="30000"/>
              <a:t>5</a:t>
            </a:r>
            <a:r>
              <a:rPr lang="en-US" altLang="ja-JP" sz="2000"/>
              <a:t> +M1+C</a:t>
            </a:r>
            <a:r>
              <a:rPr lang="en-US" altLang="ja-JP" sz="2000" baseline="-25000"/>
              <a:t>1</a:t>
            </a:r>
            <a:r>
              <a:rPr lang="en-US" altLang="ja-JP" sz="2000" baseline="30000"/>
              <a:t>5</a:t>
            </a:r>
            <a:r>
              <a:rPr lang="en-US" altLang="ja-JP" sz="2000"/>
              <a:t>+L</a:t>
            </a:r>
            <a:r>
              <a:rPr lang="en-US" altLang="ja-JP" sz="2000" baseline="-25000"/>
              <a:t>1</a:t>
            </a:r>
            <a:r>
              <a:rPr lang="en-US" altLang="ja-JP" sz="2000" baseline="30000"/>
              <a:t>5</a:t>
            </a:r>
            <a:r>
              <a:rPr lang="en-US" altLang="ja-JP" sz="2000"/>
              <a:t> ;               </a:t>
            </a:r>
            <a:r>
              <a:rPr lang="en-US" altLang="ja-JP" sz="2000" baseline="30000"/>
              <a:t>+</a:t>
            </a:r>
            <a:r>
              <a:rPr lang="en-US" altLang="ja-JP" sz="2000"/>
              <a:t> E</a:t>
            </a:r>
            <a:r>
              <a:rPr lang="en-US" altLang="ja-JP" sz="2000" baseline="-25000"/>
              <a:t>1</a:t>
            </a:r>
            <a:r>
              <a:rPr lang="en-US" altLang="ja-JP" sz="2000" baseline="30000"/>
              <a:t>5</a:t>
            </a:r>
            <a:r>
              <a:rPr lang="en-US" altLang="ja-JP" sz="2000"/>
              <a:t> only</a:t>
            </a:r>
          </a:p>
        </p:txBody>
      </p:sp>
      <p:sp>
        <p:nvSpPr>
          <p:cNvPr id="23563" name="正方形/長方形 1"/>
          <p:cNvSpPr>
            <a:spLocks noChangeArrowheads="1"/>
          </p:cNvSpPr>
          <p:nvPr/>
        </p:nvSpPr>
        <p:spPr bwMode="auto">
          <a:xfrm>
            <a:off x="5076825" y="619760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 baseline="30000"/>
              <a:t>+</a:t>
            </a:r>
            <a:r>
              <a:rPr lang="en-US" altLang="ja-JP" sz="2000"/>
              <a:t>Ormand et al, PL B345, 343 (1995)</a:t>
            </a:r>
          </a:p>
        </p:txBody>
      </p:sp>
      <p:pic>
        <p:nvPicPr>
          <p:cNvPr id="23564" name="Picture 15" descr="C:\Users\Suzuki\Desktop\DK2011\CompStar2012\crossar40vmulsgtia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t="13597" r="9013" b="14168"/>
          <a:stretch>
            <a:fillRect/>
          </a:stretch>
        </p:blipFill>
        <p:spPr bwMode="auto">
          <a:xfrm>
            <a:off x="71438" y="44450"/>
            <a:ext cx="38528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4" descr="C:\Users\Suzuki\Desktop\DK2011\ar40\ar40crosvmulsb8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14931" r="14021" b="19093"/>
          <a:stretch>
            <a:fillRect/>
          </a:stretch>
        </p:blipFill>
        <p:spPr bwMode="auto">
          <a:xfrm>
            <a:off x="3951288" y="1668463"/>
            <a:ext cx="4868862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8913"/>
            <a:ext cx="43116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6" descr="C:\Users\Suzuki\Desktop\DK2011\ar40\crosar40gtiasvmulsrpaLog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13358" r="7944" b="13564"/>
          <a:stretch>
            <a:fillRect/>
          </a:stretch>
        </p:blipFill>
        <p:spPr bwMode="auto">
          <a:xfrm>
            <a:off x="187325" y="-22225"/>
            <a:ext cx="45370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 descr="C:\Users\Suzuki\Desktop\DK2011\ar40\crosar40gtiasvmulsrp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4551" r="10165" b="14435"/>
          <a:stretch>
            <a:fillRect/>
          </a:stretch>
        </p:blipFill>
        <p:spPr bwMode="auto">
          <a:xfrm>
            <a:off x="34925" y="3563938"/>
            <a:ext cx="453707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正方形/長方形 1"/>
          <p:cNvSpPr>
            <a:spLocks noChangeArrowheads="1"/>
          </p:cNvSpPr>
          <p:nvPr/>
        </p:nvSpPr>
        <p:spPr bwMode="auto">
          <a:xfrm>
            <a:off x="4537075" y="4292600"/>
            <a:ext cx="4714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800"/>
              <a:t>E. Kolbe, K. Langanke, G. Mart´ınez-Pinedo, and P. Vogel, J. Phys. G </a:t>
            </a:r>
            <a:r>
              <a:rPr lang="en-US" altLang="ja-JP" sz="1800" b="1"/>
              <a:t>29</a:t>
            </a:r>
            <a:r>
              <a:rPr lang="en-US" altLang="ja-JP" sz="1800"/>
              <a:t>, 2569 (2003); </a:t>
            </a:r>
          </a:p>
          <a:p>
            <a:r>
              <a:rPr lang="en-US" altLang="ja-JP" sz="1800"/>
              <a:t>I. Gil-Botella and A. Rubbia, JCAP </a:t>
            </a:r>
            <a:r>
              <a:rPr lang="en-US" altLang="ja-JP" sz="1800" b="1"/>
              <a:t>10</a:t>
            </a:r>
            <a:r>
              <a:rPr lang="en-US" altLang="ja-JP" sz="1800"/>
              <a:t>, 9 (2003).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C:\Users\Suzuki\Desktop\DK2011\ar40\bm1ar40q07035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10750" r="9843" b="8556"/>
          <a:stretch>
            <a:fillRect/>
          </a:stretch>
        </p:blipFill>
        <p:spPr bwMode="auto">
          <a:xfrm>
            <a:off x="1012825" y="-26988"/>
            <a:ext cx="3487738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テキスト ボックス 1"/>
          <p:cNvSpPr txBox="1">
            <a:spLocks noChangeArrowheads="1"/>
          </p:cNvSpPr>
          <p:nvPr/>
        </p:nvSpPr>
        <p:spPr bwMode="auto">
          <a:xfrm>
            <a:off x="34925" y="2565400"/>
            <a:ext cx="244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T=2 </a:t>
            </a:r>
            <a:r>
              <a:rPr lang="ja-JP" altLang="en-US" sz="2000"/>
              <a:t>→ </a:t>
            </a:r>
            <a:r>
              <a:rPr lang="en-US" altLang="ja-JP" sz="2000"/>
              <a:t>T=2</a:t>
            </a:r>
          </a:p>
          <a:p>
            <a:pPr eaLnBrk="1" hangingPunct="1"/>
            <a:r>
              <a:rPr lang="en-US" altLang="ja-JP" sz="2000"/>
              <a:t>q</a:t>
            </a:r>
            <a:r>
              <a:rPr lang="en-US" altLang="ja-JP" sz="2000" baseline="-25000"/>
              <a:t>IV</a:t>
            </a:r>
            <a:r>
              <a:rPr lang="en-US" altLang="ja-JP" sz="2000"/>
              <a:t>=0.35  q</a:t>
            </a:r>
            <a:r>
              <a:rPr lang="en-US" altLang="ja-JP" sz="2000" baseline="-25000"/>
              <a:t>IS</a:t>
            </a:r>
            <a:r>
              <a:rPr lang="en-US" altLang="ja-JP" sz="2000"/>
              <a:t>=0.7</a:t>
            </a:r>
          </a:p>
        </p:txBody>
      </p:sp>
      <p:sp>
        <p:nvSpPr>
          <p:cNvPr id="25604" name="テキスト ボックス 1"/>
          <p:cNvSpPr txBox="1">
            <a:spLocks noChangeArrowheads="1"/>
          </p:cNvSpPr>
          <p:nvPr/>
        </p:nvSpPr>
        <p:spPr bwMode="auto">
          <a:xfrm>
            <a:off x="395288" y="458788"/>
            <a:ext cx="684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/>
              <a:t>M1</a:t>
            </a:r>
            <a:endParaRPr lang="ja-JP" altLang="en-US"/>
          </a:p>
        </p:txBody>
      </p:sp>
      <p:sp>
        <p:nvSpPr>
          <p:cNvPr id="25605" name="テキスト ボックス 7"/>
          <p:cNvSpPr txBox="1">
            <a:spLocks noChangeArrowheads="1"/>
          </p:cNvSpPr>
          <p:nvPr/>
        </p:nvSpPr>
        <p:spPr bwMode="auto">
          <a:xfrm>
            <a:off x="579438" y="6176963"/>
            <a:ext cx="3487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Exp.  B(M1)=0.148(59) μ</a:t>
            </a:r>
            <a:r>
              <a:rPr lang="en-US" altLang="ja-JP" sz="2000" baseline="-25000"/>
              <a:t>N</a:t>
            </a:r>
            <a:r>
              <a:rPr lang="en-US" altLang="ja-JP" sz="2000" baseline="30000"/>
              <a:t>2</a:t>
            </a:r>
            <a:r>
              <a:rPr lang="en-US" altLang="ja-JP" sz="2000"/>
              <a:t> </a:t>
            </a:r>
          </a:p>
          <a:p>
            <a:pPr eaLnBrk="1" hangingPunct="1"/>
            <a:r>
              <a:rPr lang="en-US" altLang="ja-JP" sz="2000"/>
              <a:t>Li et al, PR C73, 054306 (2006)</a:t>
            </a:r>
            <a:endParaRPr lang="ja-JP" altLang="en-US" sz="2000"/>
          </a:p>
        </p:txBody>
      </p:sp>
      <p:pic>
        <p:nvPicPr>
          <p:cNvPr id="25606" name="Picture 14" descr="C:\Users\Suzuki\Desktop\DK2011\CompStar2012\crossar40gtiasg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11157" r="11935" b="13406"/>
          <a:stretch>
            <a:fillRect/>
          </a:stretch>
        </p:blipFill>
        <p:spPr bwMode="auto">
          <a:xfrm>
            <a:off x="4643438" y="-26988"/>
            <a:ext cx="4105275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C:\Users\Suzuki\Desktop\DK2011\ar40\crosar40gtiasvmulsgarp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22955" r="9636" b="12056"/>
          <a:stretch>
            <a:fillRect/>
          </a:stretch>
        </p:blipFill>
        <p:spPr bwMode="auto">
          <a:xfrm>
            <a:off x="4652963" y="3733800"/>
            <a:ext cx="4105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90900"/>
            <a:ext cx="3049588" cy="2774950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9" name="テキスト ボックス 1"/>
          <p:cNvSpPr txBox="1">
            <a:spLocks noChangeArrowheads="1"/>
          </p:cNvSpPr>
          <p:nvPr/>
        </p:nvSpPr>
        <p:spPr bwMode="auto">
          <a:xfrm>
            <a:off x="34925" y="-26988"/>
            <a:ext cx="2487613" cy="523876"/>
          </a:xfrm>
          <a:prstGeom prst="rect">
            <a:avLst/>
          </a:prstGeom>
          <a:solidFill>
            <a:srgbClr val="00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/>
              <a:t>Neutral-current </a:t>
            </a: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正方形/長方形 1"/>
          <p:cNvSpPr>
            <a:spLocks noChangeArrowheads="1"/>
          </p:cNvSpPr>
          <p:nvPr/>
        </p:nvSpPr>
        <p:spPr bwMode="auto">
          <a:xfrm>
            <a:off x="0" y="95250"/>
            <a:ext cx="91440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ja-JP" sz="3200" b="1"/>
          </a:p>
          <a:p>
            <a:r>
              <a:rPr lang="ja-JP" altLang="en-US" sz="3200" b="1"/>
              <a:t> </a:t>
            </a:r>
            <a:r>
              <a:rPr lang="en-US" altLang="ja-JP" sz="3200" b="1"/>
              <a:t>New ν –induced cross sections based on new </a:t>
            </a:r>
            <a:r>
              <a:rPr lang="ja-JP" altLang="en-US" sz="3200" b="1"/>
              <a:t>　</a:t>
            </a:r>
            <a:r>
              <a:rPr lang="en-US" altLang="ja-JP" sz="3200" b="1"/>
              <a:t>shell-model Hamiltonians with proper tensor forces   </a:t>
            </a:r>
          </a:p>
          <a:p>
            <a:r>
              <a:rPr lang="en-US" altLang="ja-JP" sz="3200" b="1"/>
              <a:t> (SFO for p-shell, GXPF1 for pf-shell)</a:t>
            </a:r>
          </a:p>
          <a:p>
            <a:endParaRPr lang="en-US" altLang="ja-JP" sz="1400" b="1"/>
          </a:p>
          <a:p>
            <a:r>
              <a:rPr lang="ja-JP" altLang="en-US" sz="3200" b="1"/>
              <a:t>・</a:t>
            </a:r>
            <a:r>
              <a:rPr lang="en-US" altLang="ja-JP" sz="3200" b="1"/>
              <a:t>Good reproduction of experimental data for</a:t>
            </a:r>
          </a:p>
          <a:p>
            <a:r>
              <a:rPr lang="en-US" altLang="ja-JP" sz="3200" b="1"/>
              <a:t> </a:t>
            </a:r>
            <a:r>
              <a:rPr lang="en-US" altLang="ja-JP" sz="3200" b="1" baseline="30000"/>
              <a:t>12</a:t>
            </a:r>
            <a:r>
              <a:rPr lang="en-US" altLang="ja-JP" sz="3200" b="1"/>
              <a:t>C (ν, e</a:t>
            </a:r>
            <a:r>
              <a:rPr lang="en-US" altLang="ja-JP" sz="3200" b="1" baseline="30000"/>
              <a:t>-</a:t>
            </a:r>
            <a:r>
              <a:rPr lang="en-US" altLang="ja-JP" sz="3200" b="1"/>
              <a:t>) </a:t>
            </a:r>
            <a:r>
              <a:rPr lang="en-US" altLang="ja-JP" sz="3200" b="1" baseline="30000"/>
              <a:t>12</a:t>
            </a:r>
            <a:r>
              <a:rPr lang="en-US" altLang="ja-JP" sz="3200" b="1"/>
              <a:t>N, </a:t>
            </a:r>
            <a:r>
              <a:rPr lang="en-US" altLang="ja-JP" sz="3200" b="1" baseline="30000"/>
              <a:t>12</a:t>
            </a:r>
            <a:r>
              <a:rPr lang="en-US" altLang="ja-JP" sz="3200" b="1"/>
              <a:t>C (ν, ν’) </a:t>
            </a:r>
            <a:r>
              <a:rPr lang="en-US" altLang="ja-JP" sz="3200" b="1" baseline="30000"/>
              <a:t>12</a:t>
            </a:r>
            <a:r>
              <a:rPr lang="en-US" altLang="ja-JP" sz="3200" b="1"/>
              <a:t>C and </a:t>
            </a:r>
            <a:r>
              <a:rPr lang="en-US" altLang="ja-JP" sz="3200" b="1" baseline="30000"/>
              <a:t>56</a:t>
            </a:r>
            <a:r>
              <a:rPr lang="en-US" altLang="ja-JP" sz="3200" b="1"/>
              <a:t>Fe (ν, e</a:t>
            </a:r>
            <a:r>
              <a:rPr lang="en-US" altLang="ja-JP" sz="3200" b="1" baseline="30000"/>
              <a:t>-</a:t>
            </a:r>
            <a:r>
              <a:rPr lang="en-US" altLang="ja-JP" sz="3200" b="1"/>
              <a:t>) </a:t>
            </a:r>
            <a:r>
              <a:rPr lang="en-US" altLang="ja-JP" sz="3200" b="1" baseline="30000"/>
              <a:t>56</a:t>
            </a:r>
            <a:r>
              <a:rPr lang="en-US" altLang="ja-JP" sz="3200" b="1"/>
              <a:t>Co</a:t>
            </a:r>
          </a:p>
          <a:p>
            <a:endParaRPr lang="en-US" altLang="ja-JP" sz="1400" b="1"/>
          </a:p>
          <a:p>
            <a:r>
              <a:rPr lang="ja-JP" altLang="en-US" sz="3200" b="1"/>
              <a:t>・</a:t>
            </a:r>
            <a:r>
              <a:rPr lang="en-US" altLang="ja-JP" sz="3200" b="1"/>
              <a:t>Effects of ν-oscillations in nucleosynthesis </a:t>
            </a:r>
          </a:p>
          <a:p>
            <a:r>
              <a:rPr lang="en-US" altLang="ja-JP" sz="3200" b="1"/>
              <a:t> abundance ratio of </a:t>
            </a:r>
            <a:r>
              <a:rPr lang="en-US" altLang="ja-JP" sz="3200" b="1" baseline="30000"/>
              <a:t>7</a:t>
            </a:r>
            <a:r>
              <a:rPr lang="en-US" altLang="ja-JP" sz="3200" b="1"/>
              <a:t>Li/</a:t>
            </a:r>
            <a:r>
              <a:rPr lang="en-US" altLang="ja-JP" sz="3200" b="1" baseline="30000"/>
              <a:t>11</a:t>
            </a:r>
            <a:r>
              <a:rPr lang="en-US" altLang="ja-JP" sz="3200" b="1"/>
              <a:t>B </a:t>
            </a:r>
            <a:r>
              <a:rPr lang="ja-JP" altLang="en-US" sz="3200" b="1"/>
              <a:t>→ </a:t>
            </a:r>
            <a:r>
              <a:rPr lang="en-US" altLang="ja-JP" sz="3200" b="1"/>
              <a:t>ν mass hierarchy </a:t>
            </a:r>
          </a:p>
          <a:p>
            <a:endParaRPr lang="en-US" altLang="ja-JP" sz="1400" b="1"/>
          </a:p>
          <a:p>
            <a:r>
              <a:rPr lang="ja-JP" altLang="en-US" sz="3200" b="1"/>
              <a:t>・ </a:t>
            </a:r>
            <a:r>
              <a:rPr lang="en-US" altLang="ja-JP" sz="3200" b="1"/>
              <a:t>New ν capture cross sections on </a:t>
            </a:r>
            <a:r>
              <a:rPr lang="en-US" altLang="ja-JP" sz="3200" b="1" baseline="30000"/>
              <a:t>13</a:t>
            </a:r>
            <a:r>
              <a:rPr lang="en-US" altLang="ja-JP" sz="3200" b="1"/>
              <a:t>C by SFO </a:t>
            </a:r>
          </a:p>
          <a:p>
            <a:r>
              <a:rPr lang="en-US" altLang="ja-JP" sz="3200" b="1"/>
              <a:t>   Enhanced solar ν cross sections  compared to </a:t>
            </a:r>
            <a:r>
              <a:rPr lang="ja-JP" altLang="en-US" sz="3200" b="1"/>
              <a:t>　</a:t>
            </a:r>
            <a:endParaRPr lang="en-US" altLang="ja-JP" sz="3200" b="1"/>
          </a:p>
          <a:p>
            <a:r>
              <a:rPr lang="ja-JP" altLang="en-US" sz="3200" b="1"/>
              <a:t>　</a:t>
            </a:r>
            <a:r>
              <a:rPr lang="en-US" altLang="ja-JP" sz="3200" b="1"/>
              <a:t>Cohen-Kurath (p shell)</a:t>
            </a:r>
          </a:p>
          <a:p>
            <a:r>
              <a:rPr lang="en-US" altLang="ja-JP" sz="3200" b="1"/>
              <a:t>   Detection of low-energy reactor anti-ν</a:t>
            </a: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2411413" y="-26988"/>
            <a:ext cx="37449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3600">
                <a:solidFill>
                  <a:srgbClr val="0000FF"/>
                </a:solidFill>
              </a:rPr>
              <a:t>Summary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4450"/>
            <a:ext cx="9324975" cy="681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b="1" smtClean="0"/>
              <a:t>GXPF1J well describes the GT strengths in Ni isotopes : </a:t>
            </a:r>
            <a:r>
              <a:rPr lang="en-US" altLang="ja-JP" b="1" baseline="30000" smtClean="0"/>
              <a:t>56</a:t>
            </a:r>
            <a:r>
              <a:rPr lang="en-US" altLang="ja-JP" b="1" smtClean="0"/>
              <a:t>Ni   two-peak structure confirmed by recent experiment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b="1" smtClean="0"/>
              <a:t> →</a:t>
            </a:r>
            <a:r>
              <a:rPr lang="en-US" altLang="ja-JP" b="1" smtClean="0"/>
              <a:t> 1.</a:t>
            </a:r>
            <a:r>
              <a:rPr lang="ja-JP" altLang="en-US" b="1" smtClean="0"/>
              <a:t> </a:t>
            </a:r>
            <a:r>
              <a:rPr lang="en-US" altLang="ja-JP" b="1" smtClean="0"/>
              <a:t>Accurate evaluation of e-capture rates 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 smtClean="0"/>
              <a:t>        stellar environments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 smtClean="0"/>
              <a:t> </a:t>
            </a:r>
            <a:r>
              <a:rPr lang="ja-JP" altLang="en-US" b="1" smtClean="0"/>
              <a:t>　  </a:t>
            </a:r>
            <a:r>
              <a:rPr lang="en-US" altLang="ja-JP" b="1" smtClean="0"/>
              <a:t>2. Large p-emission cross section for</a:t>
            </a:r>
            <a:r>
              <a:rPr lang="ja-JP" altLang="en-US" b="1" smtClean="0"/>
              <a:t> </a:t>
            </a:r>
            <a:r>
              <a:rPr lang="en-US" altLang="ja-JP" b="1" baseline="30000" smtClean="0"/>
              <a:t>56</a:t>
            </a:r>
            <a:r>
              <a:rPr lang="en-US" altLang="ja-JP" b="1" smtClean="0"/>
              <a:t>Ni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 smtClean="0"/>
              <a:t>        production of more </a:t>
            </a:r>
            <a:r>
              <a:rPr lang="en-US" altLang="ja-JP" b="1" baseline="30000" smtClean="0"/>
              <a:t>55</a:t>
            </a:r>
            <a:r>
              <a:rPr lang="en-US" altLang="ja-JP" b="1" smtClean="0"/>
              <a:t>Mn in Pop. III stars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800" b="1" smtClean="0"/>
          </a:p>
          <a:p>
            <a:r>
              <a:rPr lang="en-US" altLang="ja-JP" b="1" smtClean="0"/>
              <a:t>VMU for sd-pf-shell: </a:t>
            </a:r>
            <a:r>
              <a:rPr lang="ja-JP" altLang="en-US" b="1" smtClean="0"/>
              <a:t> </a:t>
            </a:r>
            <a:endParaRPr lang="en-US" altLang="ja-JP" b="1" smtClean="0"/>
          </a:p>
          <a:p>
            <a:pPr>
              <a:buFontTx/>
              <a:buNone/>
            </a:pPr>
            <a:r>
              <a:rPr lang="en-US" altLang="ja-JP" b="1" smtClean="0"/>
              <a:t>  GT strength consistent with (p, n) reaction </a:t>
            </a:r>
          </a:p>
          <a:p>
            <a:pPr>
              <a:buFontTx/>
              <a:buNone/>
            </a:pPr>
            <a:r>
              <a:rPr lang="ja-JP" altLang="en-US" b="1" smtClean="0"/>
              <a:t> →</a:t>
            </a:r>
            <a:r>
              <a:rPr lang="en-US" altLang="ja-JP" b="1" smtClean="0"/>
              <a:t> new cross section for  </a:t>
            </a:r>
            <a:r>
              <a:rPr lang="en-US" altLang="ja-JP" b="1" baseline="30000" smtClean="0"/>
              <a:t>40</a:t>
            </a:r>
            <a:r>
              <a:rPr lang="en-US" altLang="ja-JP" b="1" smtClean="0"/>
              <a:t>Ar (ν,e</a:t>
            </a:r>
            <a:r>
              <a:rPr lang="en-US" altLang="ja-JP" b="1" baseline="30000" smtClean="0"/>
              <a:t>-</a:t>
            </a:r>
            <a:r>
              <a:rPr lang="en-US" altLang="ja-JP" b="1" smtClean="0"/>
              <a:t>) </a:t>
            </a:r>
            <a:r>
              <a:rPr lang="en-US" altLang="ja-JP" b="1" baseline="30000" smtClean="0"/>
              <a:t>40</a:t>
            </a:r>
            <a:r>
              <a:rPr lang="en-US" altLang="ja-JP" b="1" smtClean="0"/>
              <a:t>K  induced </a:t>
            </a:r>
          </a:p>
          <a:p>
            <a:pPr>
              <a:buFontTx/>
              <a:buNone/>
            </a:pPr>
            <a:r>
              <a:rPr lang="en-US" altLang="ja-JP" b="1" smtClean="0"/>
              <a:t>      by solar ν </a:t>
            </a:r>
          </a:p>
          <a:p>
            <a:pPr>
              <a:buFontTx/>
              <a:buNone/>
            </a:pPr>
            <a:r>
              <a:rPr lang="en-US" altLang="ja-JP" b="1" smtClean="0"/>
              <a:t>      </a:t>
            </a:r>
            <a:r>
              <a:rPr lang="en-US" altLang="ja-JP" sz="2400" b="1" smtClean="0"/>
              <a:t>Suzuki and Honma, PR C87, 014607 (2013)</a:t>
            </a:r>
          </a:p>
          <a:p>
            <a:endParaRPr lang="en-US" altLang="ja-JP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b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463" y="-26988"/>
            <a:ext cx="9144000" cy="7170738"/>
          </a:xfrm>
          <a:prstGeom prst="rect">
            <a:avLst/>
          </a:prstGeom>
          <a:solidFill>
            <a:srgbClr val="00FF00">
              <a:alpha val="1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3600"/>
              <a:t>・</a:t>
            </a:r>
            <a:r>
              <a:rPr lang="ja-JP" altLang="en-US"/>
              <a:t>N</a:t>
            </a:r>
            <a:r>
              <a:rPr lang="en-US" altLang="ja-JP"/>
              <a:t>ew shell-model Hamiltonians and successful description of </a:t>
            </a:r>
          </a:p>
          <a:p>
            <a:pPr eaLnBrk="1" hangingPunct="1"/>
            <a:r>
              <a:rPr lang="en-US" altLang="ja-JP"/>
              <a:t>  Gamow-Teller (GT) and spin-dipole (SD) strengths</a:t>
            </a:r>
          </a:p>
          <a:p>
            <a:pPr eaLnBrk="1" hangingPunct="1"/>
            <a:r>
              <a:rPr lang="en-US" altLang="ja-JP"/>
              <a:t>    SFO</a:t>
            </a:r>
            <a:r>
              <a:rPr lang="ja-JP" altLang="en-US"/>
              <a:t> </a:t>
            </a:r>
            <a:r>
              <a:rPr lang="en-US" altLang="ja-JP"/>
              <a:t>(p-shell):  GT in </a:t>
            </a:r>
            <a:r>
              <a:rPr lang="en-US" altLang="ja-JP" baseline="30000"/>
              <a:t>12</a:t>
            </a:r>
            <a:r>
              <a:rPr lang="en-US" altLang="ja-JP"/>
              <a:t>C,  </a:t>
            </a:r>
            <a:r>
              <a:rPr lang="en-US" altLang="ja-JP" baseline="30000"/>
              <a:t>14</a:t>
            </a:r>
            <a:r>
              <a:rPr lang="en-US" altLang="ja-JP"/>
              <a:t>C </a:t>
            </a:r>
            <a:r>
              <a:rPr lang="ja-JP" altLang="en-US"/>
              <a:t>　　 </a:t>
            </a:r>
            <a:endParaRPr lang="en-US" altLang="ja-JP"/>
          </a:p>
          <a:p>
            <a:pPr eaLnBrk="1" hangingPunct="1"/>
            <a:r>
              <a:rPr lang="en-US" altLang="ja-JP" sz="2000"/>
              <a:t>            Suzuki, Fujimoto, Otsuka, PR C69,  (2003)</a:t>
            </a:r>
          </a:p>
          <a:p>
            <a:pPr eaLnBrk="1" hangingPunct="1"/>
            <a:r>
              <a:rPr lang="ja-JP" altLang="en-US"/>
              <a:t>　 </a:t>
            </a:r>
            <a:r>
              <a:rPr lang="en-US" altLang="ja-JP"/>
              <a:t>GXPF1J (fp-shell):  GT in Ni isotopes</a:t>
            </a:r>
            <a:endParaRPr lang="en-US" altLang="ja-JP" sz="2400"/>
          </a:p>
          <a:p>
            <a:pPr eaLnBrk="1" hangingPunct="1"/>
            <a:r>
              <a:rPr lang="en-US" altLang="ja-JP" sz="2000"/>
              <a:t>            Honma, Otsuka, Mizusaki, Brown, PR C65 (2002); C69 (2004)</a:t>
            </a:r>
          </a:p>
          <a:p>
            <a:pPr eaLnBrk="1" hangingPunct="1"/>
            <a:r>
              <a:rPr lang="en-US" altLang="ja-JP" sz="2000"/>
              <a:t>            Suzuki, Honma et al., PR C79, (2009)</a:t>
            </a:r>
          </a:p>
          <a:p>
            <a:pPr eaLnBrk="1" hangingPunct="1"/>
            <a:r>
              <a:rPr lang="en-US" altLang="ja-JP"/>
              <a:t>    VMU (monopole-based universal interaction)</a:t>
            </a:r>
          </a:p>
          <a:p>
            <a:pPr eaLnBrk="1" hangingPunct="1"/>
            <a:r>
              <a:rPr lang="en-US" altLang="ja-JP"/>
              <a:t>  </a:t>
            </a:r>
            <a:r>
              <a:rPr lang="ja-JP" altLang="en-US">
                <a:solidFill>
                  <a:srgbClr val="FF0000"/>
                </a:solidFill>
              </a:rPr>
              <a:t>＊</a:t>
            </a:r>
            <a:r>
              <a:rPr lang="en-US" altLang="ja-JP" b="1">
                <a:solidFill>
                  <a:srgbClr val="FF0000"/>
                </a:solidFill>
              </a:rPr>
              <a:t>important roles of tensor force</a:t>
            </a:r>
          </a:p>
          <a:p>
            <a:pPr eaLnBrk="1" hangingPunct="1"/>
            <a:r>
              <a:rPr lang="ja-JP" altLang="en-US" sz="1600" b="1">
                <a:solidFill>
                  <a:srgbClr val="FF0000"/>
                </a:solidFill>
              </a:rPr>
              <a:t>　</a:t>
            </a:r>
            <a:endParaRPr lang="en-US" altLang="ja-JP" sz="1600"/>
          </a:p>
          <a:p>
            <a:pPr eaLnBrk="1" hangingPunct="1"/>
            <a:r>
              <a:rPr lang="en-US" altLang="ja-JP"/>
              <a:t> </a:t>
            </a:r>
            <a:r>
              <a:rPr lang="ja-JP" altLang="en-US"/>
              <a:t>・</a:t>
            </a:r>
            <a:r>
              <a:rPr lang="en-US" altLang="ja-JP"/>
              <a:t>New ν-nucleus reaction cross sections</a:t>
            </a:r>
            <a:r>
              <a:rPr lang="ja-JP" altLang="en-US"/>
              <a:t> </a:t>
            </a:r>
            <a:endParaRPr lang="en-US" altLang="ja-JP"/>
          </a:p>
          <a:p>
            <a:pPr eaLnBrk="1" hangingPunct="1"/>
            <a:r>
              <a:rPr lang="ja-JP" altLang="en-US" b="1"/>
              <a:t>   </a:t>
            </a:r>
            <a:r>
              <a:rPr lang="en-US" altLang="ja-JP"/>
              <a:t>ν-</a:t>
            </a:r>
            <a:r>
              <a:rPr lang="en-US" altLang="ja-JP" baseline="30000"/>
              <a:t>12</a:t>
            </a:r>
            <a:r>
              <a:rPr lang="en-US" altLang="ja-JP"/>
              <a:t>C and ν-</a:t>
            </a:r>
            <a:r>
              <a:rPr lang="en-US" altLang="ja-JP" baseline="30000"/>
              <a:t>13</a:t>
            </a:r>
            <a:r>
              <a:rPr lang="en-US" altLang="ja-JP"/>
              <a:t>C with SFO</a:t>
            </a:r>
          </a:p>
          <a:p>
            <a:pPr eaLnBrk="1" hangingPunct="1"/>
            <a:r>
              <a:rPr lang="ja-JP" altLang="en-US"/>
              <a:t>   </a:t>
            </a:r>
            <a:r>
              <a:rPr lang="en-US" altLang="ja-JP"/>
              <a:t>ν-</a:t>
            </a:r>
            <a:r>
              <a:rPr lang="en-US" altLang="ja-JP" baseline="30000"/>
              <a:t>56</a:t>
            </a:r>
            <a:r>
              <a:rPr lang="en-US" altLang="ja-JP"/>
              <a:t>Fe, ν-</a:t>
            </a:r>
            <a:r>
              <a:rPr lang="en-US" altLang="ja-JP" baseline="30000"/>
              <a:t>56</a:t>
            </a:r>
            <a:r>
              <a:rPr lang="en-US" altLang="ja-JP"/>
              <a:t>Ni  and e-captures on Ni isotopes with GXPF1J</a:t>
            </a:r>
          </a:p>
          <a:p>
            <a:pPr eaLnBrk="1" hangingPunct="1"/>
            <a:r>
              <a:rPr lang="en-US" altLang="ja-JP"/>
              <a:t> </a:t>
            </a:r>
            <a:r>
              <a:rPr lang="ja-JP" altLang="en-US"/>
              <a:t>  </a:t>
            </a:r>
            <a:r>
              <a:rPr lang="en-US" altLang="ja-JP" baseline="30000"/>
              <a:t>40</a:t>
            </a:r>
            <a:r>
              <a:rPr lang="en-US" altLang="ja-JP"/>
              <a:t>Ar (ν, e</a:t>
            </a:r>
            <a:r>
              <a:rPr lang="en-US" altLang="ja-JP" baseline="30000"/>
              <a:t>-</a:t>
            </a:r>
            <a:r>
              <a:rPr lang="en-US" altLang="ja-JP"/>
              <a:t>) </a:t>
            </a:r>
            <a:r>
              <a:rPr lang="en-US" altLang="ja-JP" baseline="30000"/>
              <a:t>40</a:t>
            </a:r>
            <a:r>
              <a:rPr lang="en-US" altLang="ja-JP"/>
              <a:t>K  with VMU</a:t>
            </a:r>
          </a:p>
          <a:p>
            <a:pPr eaLnBrk="1" hangingPunct="1"/>
            <a:endParaRPr lang="en-US" altLang="ja-JP" sz="1200"/>
          </a:p>
          <a:p>
            <a:pPr eaLnBrk="1" hangingPunct="1"/>
            <a:r>
              <a:rPr lang="en-US" altLang="ja-JP"/>
              <a:t>  </a:t>
            </a:r>
            <a:r>
              <a:rPr lang="ja-JP" altLang="en-US"/>
              <a:t>・</a:t>
            </a:r>
            <a:r>
              <a:rPr lang="en-US" altLang="ja-JP" b="1"/>
              <a:t>Nucleosynthesis in supernova explosion, ν-oscillation effects,  low-energy (reactor, solar) ν</a:t>
            </a:r>
            <a:r>
              <a:rPr lang="ja-JP" altLang="en-US" b="1"/>
              <a:t> </a:t>
            </a:r>
            <a:r>
              <a:rPr lang="en-US" altLang="ja-JP" b="1"/>
              <a:t>detection</a:t>
            </a:r>
          </a:p>
          <a:p>
            <a:pPr eaLnBrk="1" hangingPunct="1"/>
            <a:endParaRPr lang="en-US" altLang="ja-JP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576263" y="2492375"/>
            <a:ext cx="7019925" cy="1296988"/>
          </a:xfrm>
          <a:prstGeom prst="rect">
            <a:avLst/>
          </a:prstGeom>
          <a:solidFill>
            <a:schemeClr val="accent1">
              <a:alpha val="705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468313" y="6165850"/>
            <a:ext cx="215900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052638" y="6021388"/>
            <a:ext cx="50323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44450"/>
            <a:ext cx="9144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b="1">
                <a:solidFill>
                  <a:srgbClr val="0000FF"/>
                </a:solidFill>
              </a:rPr>
              <a:t>　</a:t>
            </a:r>
            <a:r>
              <a:rPr lang="en-US" altLang="ja-JP" b="1"/>
              <a:t>1. New Shell-Model Hamiltonians in p-shell and </a:t>
            </a:r>
            <a:r>
              <a:rPr lang="ja-JP" altLang="en-US" b="1"/>
              <a:t>　</a:t>
            </a:r>
          </a:p>
          <a:p>
            <a:r>
              <a:rPr lang="ja-JP" altLang="en-US" b="1"/>
              <a:t>　　</a:t>
            </a:r>
            <a:r>
              <a:rPr lang="en-US" altLang="ja-JP" b="1"/>
              <a:t>Neutrino-induced Reactions</a:t>
            </a:r>
            <a:r>
              <a:rPr lang="ja-JP" altLang="en-US" b="1"/>
              <a:t> </a:t>
            </a:r>
            <a:r>
              <a:rPr lang="en-US" altLang="ja-JP" b="1"/>
              <a:t>on </a:t>
            </a:r>
            <a:r>
              <a:rPr lang="en-US" altLang="ja-JP" b="1" baseline="30000"/>
              <a:t>12</a:t>
            </a:r>
            <a:r>
              <a:rPr lang="en-US" altLang="ja-JP" b="1"/>
              <a:t>C and </a:t>
            </a:r>
            <a:r>
              <a:rPr lang="en-US" altLang="ja-JP" b="1" baseline="30000"/>
              <a:t>13</a:t>
            </a:r>
            <a:r>
              <a:rPr lang="en-US" altLang="ja-JP" b="1"/>
              <a:t>C</a:t>
            </a:r>
          </a:p>
          <a:p>
            <a:r>
              <a:rPr lang="en-US" altLang="ja-JP" sz="2400" b="1"/>
              <a:t>  </a:t>
            </a:r>
            <a:r>
              <a:rPr lang="ja-JP" altLang="en-US" b="1"/>
              <a:t>  </a:t>
            </a:r>
            <a:r>
              <a:rPr lang="en-US" altLang="ja-JP" sz="2400" b="1"/>
              <a:t>p-shell</a:t>
            </a:r>
            <a:r>
              <a:rPr lang="ja-JP" altLang="en-US" sz="2400" b="1"/>
              <a:t>（</a:t>
            </a:r>
            <a:r>
              <a:rPr lang="en-US" altLang="ja-JP" sz="2400" b="1"/>
              <a:t>p-sd</a:t>
            </a:r>
            <a:r>
              <a:rPr lang="ja-JP" altLang="en-US" sz="2400" b="1"/>
              <a:t>）　</a:t>
            </a:r>
            <a:r>
              <a:rPr lang="en-US" altLang="ja-JP" sz="2400" b="1"/>
              <a:t>Cohen-Kurath+Millener-Kurath  →</a:t>
            </a:r>
            <a:r>
              <a:rPr lang="ja-JP" altLang="en-US" sz="2400" b="1"/>
              <a:t>　 </a:t>
            </a:r>
            <a:r>
              <a:rPr lang="en-US" altLang="ja-JP" sz="2400" b="1"/>
              <a:t>SFO</a:t>
            </a:r>
            <a:r>
              <a:rPr lang="en-US" altLang="ja-JP" sz="2400" b="1">
                <a:solidFill>
                  <a:srgbClr val="0000FF"/>
                </a:solidFill>
              </a:rPr>
              <a:t>  </a:t>
            </a:r>
          </a:p>
          <a:p>
            <a:r>
              <a:rPr lang="en-US" altLang="ja-JP" sz="2400" b="1">
                <a:solidFill>
                  <a:srgbClr val="0000FF"/>
                </a:solidFill>
              </a:rPr>
              <a:t>   </a:t>
            </a:r>
            <a:r>
              <a:rPr lang="en-US" altLang="ja-JP" sz="2400"/>
              <a:t>[ p:  CK  (8-16)2BME,   p-sd: MK,  sd, p2-(sd)2: Kuo’s G-matrix] </a:t>
            </a:r>
            <a:endParaRPr lang="en-US" altLang="ja-JP" sz="1600" b="1">
              <a:solidFill>
                <a:srgbClr val="0000FF"/>
              </a:solidFill>
            </a:endParaRPr>
          </a:p>
          <a:p>
            <a:r>
              <a:rPr lang="en-US" altLang="ja-JP" sz="2400" b="1">
                <a:solidFill>
                  <a:srgbClr val="22228B"/>
                </a:solidFill>
              </a:rPr>
              <a:t>   Monopole terms in p1/2-p3/2 , T=0 enhanced</a:t>
            </a:r>
            <a:r>
              <a:rPr lang="ja-JP" altLang="en-US" sz="2400" b="1">
                <a:solidFill>
                  <a:srgbClr val="22228B"/>
                </a:solidFill>
              </a:rPr>
              <a:t>：</a:t>
            </a:r>
            <a:r>
              <a:rPr lang="el-GR" altLang="ja-JP" sz="2400" b="1">
                <a:solidFill>
                  <a:srgbClr val="22228B"/>
                </a:solidFill>
              </a:rPr>
              <a:t>Δ</a:t>
            </a:r>
            <a:r>
              <a:rPr lang="en-US" altLang="ja-JP" sz="2400" b="1">
                <a:solidFill>
                  <a:srgbClr val="22228B"/>
                </a:solidFill>
              </a:rPr>
              <a:t>V = -1.9  MeV</a:t>
            </a:r>
            <a:r>
              <a:rPr lang="ja-JP" altLang="en-US" sz="2400">
                <a:solidFill>
                  <a:srgbClr val="008000"/>
                </a:solidFill>
              </a:rPr>
              <a:t>    </a:t>
            </a:r>
          </a:p>
          <a:p>
            <a:r>
              <a:rPr lang="en-US" altLang="ja-JP" sz="2400">
                <a:solidFill>
                  <a:srgbClr val="008000"/>
                </a:solidFill>
              </a:rPr>
              <a:t>      </a:t>
            </a:r>
            <a:r>
              <a:rPr lang="en-US" altLang="ja-JP" sz="2400" b="1">
                <a:solidFill>
                  <a:srgbClr val="008000"/>
                </a:solidFill>
              </a:rPr>
              <a:t>SFO: Suzuki, Fujimoto, Otsuka, PR C67, 044302 (2003)</a:t>
            </a:r>
            <a:endParaRPr lang="en-US" altLang="ja-JP" sz="2400" b="1">
              <a:solidFill>
                <a:srgbClr val="22228B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ja-JP">
              <a:solidFill>
                <a:srgbClr val="008000"/>
              </a:solidFill>
            </a:endParaRPr>
          </a:p>
        </p:txBody>
      </p:sp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179388" y="3740150"/>
            <a:ext cx="88566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400" b="1"/>
              <a:t>Systematic improvements in the description of magnetic moments, reproduction of GT transitions in p-shell nuclei (</a:t>
            </a:r>
            <a:r>
              <a:rPr lang="en-US" altLang="ja-JP" sz="2400" b="1" baseline="30000"/>
              <a:t>12</a:t>
            </a:r>
            <a:r>
              <a:rPr lang="en-US" altLang="ja-JP" sz="2400" b="1"/>
              <a:t>C, </a:t>
            </a:r>
            <a:r>
              <a:rPr lang="en-US" altLang="ja-JP" sz="2400" b="1" baseline="30000"/>
              <a:t>14</a:t>
            </a:r>
            <a:r>
              <a:rPr lang="en-US" altLang="ja-JP" sz="2400" b="1"/>
              <a:t>C) are obtained.</a:t>
            </a:r>
            <a:r>
              <a:rPr lang="en-US" altLang="ja-JP" sz="2400"/>
              <a:t> </a:t>
            </a:r>
          </a:p>
        </p:txBody>
      </p:sp>
      <p:graphicFrame>
        <p:nvGraphicFramePr>
          <p:cNvPr id="5127" name="Object 4"/>
          <p:cNvGraphicFramePr>
            <a:graphicFrameLocks noChangeAspect="1"/>
          </p:cNvGraphicFramePr>
          <p:nvPr/>
        </p:nvGraphicFramePr>
        <p:xfrm>
          <a:off x="757238" y="2579688"/>
          <a:ext cx="655161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3263900" imgH="711200" progId="Equation.DSMT4">
                  <p:embed/>
                </p:oleObj>
              </mc:Choice>
              <mc:Fallback>
                <p:oleObj name="Equation" r:id="rId3" imgW="32639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579688"/>
                        <a:ext cx="6551612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テキスト ボックス 1"/>
          <p:cNvSpPr txBox="1">
            <a:spLocks noChangeArrowheads="1"/>
          </p:cNvSpPr>
          <p:nvPr/>
        </p:nvSpPr>
        <p:spPr bwMode="auto">
          <a:xfrm>
            <a:off x="179388" y="4956175"/>
            <a:ext cx="8167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/>
              <a:t>Proper  tensor cmponents are taken into account: </a:t>
            </a:r>
          </a:p>
          <a:p>
            <a:pPr eaLnBrk="1" hangingPunct="1"/>
            <a:r>
              <a:rPr lang="en-US" altLang="ja-JP" sz="2400" b="1"/>
              <a:t>  </a:t>
            </a:r>
            <a:r>
              <a:rPr lang="en-US" altLang="ja-JP" sz="2400"/>
              <a:t>attractive (repulsive) between p1/2-p3/2 (p1/2-p1/2, p3/2-p3/2) </a:t>
            </a:r>
          </a:p>
          <a:p>
            <a:pPr eaLnBrk="1" hangingPunct="1"/>
            <a:r>
              <a:rPr lang="en-US" altLang="ja-JP" sz="2400" b="1"/>
              <a:t>Shell evolution toward drip-lines is explained:  </a:t>
            </a:r>
          </a:p>
          <a:p>
            <a:pPr eaLnBrk="1" hangingPunct="1"/>
            <a:r>
              <a:rPr lang="en-US" altLang="ja-JP" sz="2400" b="1"/>
              <a:t>  </a:t>
            </a:r>
            <a:r>
              <a:rPr lang="en-US" altLang="ja-JP" sz="2400"/>
              <a:t>magic number changes from 8 to 6  (</a:t>
            </a:r>
            <a:r>
              <a:rPr lang="en-US" altLang="ja-JP" sz="2400" baseline="30000"/>
              <a:t>13</a:t>
            </a:r>
            <a:r>
              <a:rPr lang="en-US" altLang="ja-JP" sz="2400"/>
              <a:t>B -&gt; </a:t>
            </a:r>
            <a:r>
              <a:rPr lang="en-US" altLang="ja-JP" sz="2400" baseline="30000"/>
              <a:t>12</a:t>
            </a:r>
            <a:r>
              <a:rPr lang="en-US" altLang="ja-JP" sz="2400"/>
              <a:t>Be -&gt; </a:t>
            </a:r>
            <a:r>
              <a:rPr lang="en-US" altLang="ja-JP" sz="2400" baseline="30000"/>
              <a:t>11</a:t>
            </a:r>
            <a:r>
              <a:rPr lang="en-US" altLang="ja-JP" sz="2400"/>
              <a:t>Li)</a:t>
            </a:r>
            <a:endParaRPr lang="ja-JP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c12da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13667" r="14775" b="18958"/>
          <a:stretch>
            <a:fillRect/>
          </a:stretch>
        </p:blipFill>
        <p:spPr>
          <a:xfrm>
            <a:off x="107950" y="44450"/>
            <a:ext cx="4103688" cy="2673350"/>
          </a:xfrm>
          <a:noFill/>
          <a:ln w="44450">
            <a:solidFill>
              <a:srgbClr val="00FF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468313" y="6165850"/>
            <a:ext cx="21590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427538" y="44450"/>
            <a:ext cx="4681537" cy="83185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0000FF"/>
                </a:solidFill>
              </a:rPr>
              <a:t>SFO*:  g</a:t>
            </a:r>
            <a:r>
              <a:rPr lang="en-US" altLang="ja-JP" sz="2400" b="1" baseline="-25000">
                <a:solidFill>
                  <a:srgbClr val="0000FF"/>
                </a:solidFill>
              </a:rPr>
              <a:t>A</a:t>
            </a:r>
            <a:r>
              <a:rPr lang="en-US" altLang="ja-JP" sz="2400" b="1" baseline="30000">
                <a:solidFill>
                  <a:srgbClr val="0000FF"/>
                </a:solidFill>
              </a:rPr>
              <a:t>eff</a:t>
            </a:r>
            <a:r>
              <a:rPr lang="en-US" altLang="ja-JP" sz="2400" b="1">
                <a:solidFill>
                  <a:srgbClr val="0000FF"/>
                </a:solidFill>
              </a:rPr>
              <a:t>/g</a:t>
            </a:r>
            <a:r>
              <a:rPr lang="en-US" altLang="ja-JP" sz="2400" b="1" baseline="-25000">
                <a:solidFill>
                  <a:srgbClr val="0000FF"/>
                </a:solidFill>
              </a:rPr>
              <a:t>A</a:t>
            </a:r>
            <a:r>
              <a:rPr lang="en-US" altLang="ja-JP" sz="2400" b="1">
                <a:solidFill>
                  <a:srgbClr val="0000FF"/>
                </a:solidFill>
              </a:rPr>
              <a:t>=0.95</a:t>
            </a:r>
          </a:p>
          <a:p>
            <a:r>
              <a:rPr kumimoji="0" lang="en-US" altLang="ja-JP" sz="2400" b="1">
                <a:solidFill>
                  <a:srgbClr val="0000FF"/>
                </a:solidFill>
              </a:rPr>
              <a:t>B(GT: 12C)_cal = experiment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2628900" y="620713"/>
            <a:ext cx="647700" cy="3603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2700338" y="692150"/>
            <a:ext cx="576262" cy="287338"/>
          </a:xfrm>
          <a:prstGeom prst="rect">
            <a:avLst/>
          </a:prstGeom>
          <a:solidFill>
            <a:srgbClr val="CCFFCC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 b="1">
                <a:solidFill>
                  <a:srgbClr val="FF0000"/>
                </a:solidFill>
              </a:rPr>
              <a:t>SFO</a:t>
            </a: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2563813" y="1547813"/>
            <a:ext cx="1431925" cy="585787"/>
          </a:xfrm>
          <a:prstGeom prst="rect">
            <a:avLst/>
          </a:prstGeom>
          <a:solidFill>
            <a:srgbClr val="FFFF00">
              <a:alpha val="1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/>
              <a:t>PR C55, 2078 (1997)</a:t>
            </a: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34925" y="2717800"/>
            <a:ext cx="4249738" cy="711200"/>
          </a:xfrm>
          <a:prstGeom prst="rect">
            <a:avLst/>
          </a:prstGeom>
          <a:solidFill>
            <a:srgbClr val="FFFF00">
              <a:alpha val="1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1"/>
              <a:t>Suzuki, Chiba, Yoshida,Kajino, Otsuka,  PR C74, 034307, (2006).</a:t>
            </a:r>
          </a:p>
        </p:txBody>
      </p:sp>
      <p:pic>
        <p:nvPicPr>
          <p:cNvPr id="6153" name="Picture 2" descr="DAR-12C-exclusiv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32117" r="12210" b="10240"/>
          <a:stretch>
            <a:fillRect/>
          </a:stretch>
        </p:blipFill>
        <p:spPr bwMode="auto">
          <a:xfrm>
            <a:off x="4284663" y="909638"/>
            <a:ext cx="3130550" cy="2735262"/>
          </a:xfrm>
          <a:prstGeom prst="rect">
            <a:avLst/>
          </a:prstGeom>
          <a:solidFill>
            <a:srgbClr val="CCFFCC">
              <a:alpha val="50980"/>
            </a:srgbClr>
          </a:solidFill>
          <a:ln w="317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6154" name="Picture 11" descr="asenuf-dar-exclne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r="4814" b="6052"/>
          <a:stretch>
            <a:fillRect/>
          </a:stretch>
        </p:blipFill>
        <p:spPr bwMode="auto">
          <a:xfrm>
            <a:off x="179388" y="3500438"/>
            <a:ext cx="3600450" cy="3221037"/>
          </a:xfrm>
          <a:prstGeom prst="rect">
            <a:avLst/>
          </a:prstGeom>
          <a:solidFill>
            <a:srgbClr val="CCFFCC">
              <a:alpha val="47842"/>
            </a:srgbClr>
          </a:solidFill>
          <a:ln w="349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155" name="Oval 5"/>
          <p:cNvSpPr>
            <a:spLocks noChangeArrowheads="1"/>
          </p:cNvSpPr>
          <p:nvPr/>
        </p:nvSpPr>
        <p:spPr bwMode="auto">
          <a:xfrm>
            <a:off x="6264275" y="2205038"/>
            <a:ext cx="107950" cy="10795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6" name="Oval 4"/>
          <p:cNvSpPr>
            <a:spLocks noChangeArrowheads="1"/>
          </p:cNvSpPr>
          <p:nvPr/>
        </p:nvSpPr>
        <p:spPr bwMode="auto">
          <a:xfrm>
            <a:off x="5902325" y="2132013"/>
            <a:ext cx="109538" cy="107950"/>
          </a:xfrm>
          <a:prstGeom prst="ellipse">
            <a:avLst/>
          </a:prstGeom>
          <a:pattFill prst="dkUpDiag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>
              <a:solidFill>
                <a:srgbClr val="CC0000"/>
              </a:solidFill>
            </a:endParaRPr>
          </a:p>
        </p:txBody>
      </p:sp>
      <p:sp>
        <p:nvSpPr>
          <p:cNvPr id="6157" name="Oval 5"/>
          <p:cNvSpPr>
            <a:spLocks noChangeArrowheads="1"/>
          </p:cNvSpPr>
          <p:nvPr/>
        </p:nvSpPr>
        <p:spPr bwMode="auto">
          <a:xfrm>
            <a:off x="1187450" y="4905375"/>
            <a:ext cx="107950" cy="10795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8" name="Oval 5"/>
          <p:cNvSpPr>
            <a:spLocks noChangeArrowheads="1"/>
          </p:cNvSpPr>
          <p:nvPr/>
        </p:nvSpPr>
        <p:spPr bwMode="auto">
          <a:xfrm>
            <a:off x="2555875" y="5732463"/>
            <a:ext cx="109538" cy="10795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7380288" y="1125538"/>
            <a:ext cx="1871662" cy="2554287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HT: Hayes-Towner, 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 PR C62, 015501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  (2000)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NCSM: Hayes-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  Navratil-Vary,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   PRL 91 (2003)</a:t>
            </a:r>
            <a:r>
              <a:rPr lang="ja-JP" altLang="en-US" sz="1600">
                <a:solidFill>
                  <a:schemeClr val="accent2"/>
                </a:solidFill>
              </a:rPr>
              <a:t>　</a:t>
            </a:r>
            <a:endParaRPr lang="en-US" altLang="ja-JP" sz="1600">
              <a:solidFill>
                <a:schemeClr val="accent2"/>
              </a:solidFill>
            </a:endParaRPr>
          </a:p>
          <a:p>
            <a:r>
              <a:rPr lang="en-US" altLang="ja-JP" sz="1600">
                <a:solidFill>
                  <a:schemeClr val="accent2"/>
                </a:solidFill>
              </a:rPr>
              <a:t>CRPA: Kolb-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  Langanke-Vogel, 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  NP A652, 91    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  (1999)</a:t>
            </a:r>
          </a:p>
        </p:txBody>
      </p:sp>
      <p:pic>
        <p:nvPicPr>
          <p:cNvPr id="6160" name="Picture 5" descr="DAR-12C-excited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7" r="8426" b="9775"/>
          <a:stretch>
            <a:fillRect/>
          </a:stretch>
        </p:blipFill>
        <p:spPr bwMode="auto">
          <a:xfrm>
            <a:off x="4643438" y="3644900"/>
            <a:ext cx="4032250" cy="3217863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Oval 11"/>
          <p:cNvSpPr>
            <a:spLocks noChangeArrowheads="1"/>
          </p:cNvSpPr>
          <p:nvPr/>
        </p:nvSpPr>
        <p:spPr bwMode="auto">
          <a:xfrm>
            <a:off x="7667625" y="5661025"/>
            <a:ext cx="144463" cy="1444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2" name="Oval 10"/>
          <p:cNvSpPr>
            <a:spLocks noChangeArrowheads="1"/>
          </p:cNvSpPr>
          <p:nvPr/>
        </p:nvSpPr>
        <p:spPr bwMode="auto">
          <a:xfrm>
            <a:off x="7286625" y="5445125"/>
            <a:ext cx="144463" cy="144463"/>
          </a:xfrm>
          <a:prstGeom prst="ellipse">
            <a:avLst/>
          </a:prstGeom>
          <a:pattFill prst="dkUpDiag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3" name="Oval 13"/>
          <p:cNvSpPr>
            <a:spLocks noChangeArrowheads="1"/>
          </p:cNvSpPr>
          <p:nvPr/>
        </p:nvSpPr>
        <p:spPr bwMode="auto">
          <a:xfrm>
            <a:off x="6875463" y="57324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4" name="Oval 12"/>
          <p:cNvSpPr>
            <a:spLocks noChangeArrowheads="1"/>
          </p:cNvSpPr>
          <p:nvPr/>
        </p:nvSpPr>
        <p:spPr bwMode="auto">
          <a:xfrm>
            <a:off x="6515100" y="5589588"/>
            <a:ext cx="144463" cy="142875"/>
          </a:xfrm>
          <a:prstGeom prst="ellipse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5" name="テキスト ボックス 2"/>
          <p:cNvSpPr txBox="1">
            <a:spLocks noChangeArrowheads="1"/>
          </p:cNvSpPr>
          <p:nvPr/>
        </p:nvSpPr>
        <p:spPr bwMode="auto">
          <a:xfrm>
            <a:off x="5580063" y="4911725"/>
            <a:ext cx="245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0000"/>
                </a:solidFill>
              </a:rPr>
              <a:t>spin-dipole states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6166" name="テキスト ボックス 4"/>
          <p:cNvSpPr txBox="1">
            <a:spLocks noChangeArrowheads="1"/>
          </p:cNvSpPr>
          <p:nvPr/>
        </p:nvSpPr>
        <p:spPr bwMode="auto">
          <a:xfrm>
            <a:off x="376238" y="14288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0000"/>
                </a:solidFill>
              </a:rPr>
              <a:t>GT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6167" name="テキスト ボックス 27"/>
          <p:cNvSpPr txBox="1">
            <a:spLocks noChangeArrowheads="1"/>
          </p:cNvSpPr>
          <p:nvPr/>
        </p:nvSpPr>
        <p:spPr bwMode="auto">
          <a:xfrm>
            <a:off x="6424613" y="1125538"/>
            <a:ext cx="595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FF0000"/>
                </a:solidFill>
              </a:rPr>
              <a:t>GT</a:t>
            </a:r>
            <a:endParaRPr lang="ja-JP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ght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988"/>
            <a:ext cx="4176712" cy="4051300"/>
          </a:xfrm>
          <a:prstGeom prst="rect">
            <a:avLst/>
          </a:prstGeom>
          <a:noFill/>
          <a:ln w="222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8" descr="fig2b_NUI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7123" r="4666" b="7123"/>
          <a:stretch>
            <a:fillRect/>
          </a:stretch>
        </p:blipFill>
        <p:spPr bwMode="auto">
          <a:xfrm>
            <a:off x="5148263" y="4784725"/>
            <a:ext cx="2881312" cy="2027238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34925" y="44450"/>
            <a:ext cx="4681538" cy="954088"/>
          </a:xfrm>
          <a:prstGeom prst="rect">
            <a:avLst/>
          </a:prstGeom>
          <a:solidFill>
            <a:srgbClr val="FFFF00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3333FF"/>
                </a:solidFill>
              </a:rPr>
              <a:t>Nucleosynthesis processes of </a:t>
            </a:r>
          </a:p>
          <a:p>
            <a:r>
              <a:rPr lang="en-US" altLang="ja-JP" b="1">
                <a:solidFill>
                  <a:srgbClr val="3333FF"/>
                </a:solidFill>
              </a:rPr>
              <a:t>light elements</a:t>
            </a:r>
            <a:endParaRPr lang="ja-JP" altLang="en-US" b="1">
              <a:solidFill>
                <a:srgbClr val="3333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6948488" y="3213100"/>
            <a:ext cx="1476375" cy="647700"/>
          </a:xfrm>
          <a:prstGeom prst="rect">
            <a:avLst/>
          </a:prstGeom>
          <a:solidFill>
            <a:srgbClr val="FFFF00">
              <a:alpha val="10196"/>
            </a:srgbClr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174" name="Object 8"/>
          <p:cNvGraphicFramePr>
            <a:graphicFrameLocks noChangeAspect="1"/>
          </p:cNvGraphicFramePr>
          <p:nvPr/>
        </p:nvGraphicFramePr>
        <p:xfrm>
          <a:off x="7019925" y="3213100"/>
          <a:ext cx="13684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5" imgW="1473200" imgH="698500" progId="Equation.DSMT4">
                  <p:embed/>
                </p:oleObj>
              </mc:Choice>
              <mc:Fallback>
                <p:oleObj name="Equation" r:id="rId5" imgW="1473200" imgH="698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213100"/>
                        <a:ext cx="13684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5219700" y="476250"/>
          <a:ext cx="1512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7" imgW="1346200" imgH="698500" progId="Equation.DSMT4">
                  <p:embed/>
                </p:oleObj>
              </mc:Choice>
              <mc:Fallback>
                <p:oleObj name="Equation" r:id="rId7" imgW="1346200" imgH="698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76250"/>
                        <a:ext cx="1512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5146675" y="404813"/>
            <a:ext cx="1657350" cy="863600"/>
          </a:xfrm>
          <a:prstGeom prst="rect">
            <a:avLst/>
          </a:prstGeom>
          <a:solidFill>
            <a:srgbClr val="FFFF00">
              <a:alpha val="10980"/>
            </a:srgbClr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7" name="Line 24"/>
          <p:cNvSpPr>
            <a:spLocks noChangeShapeType="1"/>
          </p:cNvSpPr>
          <p:nvPr/>
        </p:nvSpPr>
        <p:spPr bwMode="auto">
          <a:xfrm>
            <a:off x="5795963" y="3392488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8" name="Line 25"/>
          <p:cNvSpPr>
            <a:spLocks noChangeShapeType="1"/>
          </p:cNvSpPr>
          <p:nvPr/>
        </p:nvSpPr>
        <p:spPr bwMode="auto">
          <a:xfrm>
            <a:off x="8675688" y="404813"/>
            <a:ext cx="0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9" name="Rectangle 26"/>
          <p:cNvSpPr>
            <a:spLocks noChangeArrowheads="1"/>
          </p:cNvSpPr>
          <p:nvPr/>
        </p:nvSpPr>
        <p:spPr bwMode="auto">
          <a:xfrm>
            <a:off x="8532813" y="765175"/>
            <a:ext cx="401637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0" name="Rectangle 27"/>
          <p:cNvSpPr>
            <a:spLocks noChangeArrowheads="1"/>
          </p:cNvSpPr>
          <p:nvPr/>
        </p:nvSpPr>
        <p:spPr bwMode="auto">
          <a:xfrm>
            <a:off x="7019925" y="2276475"/>
            <a:ext cx="431800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5003800" y="4076700"/>
            <a:ext cx="3930650" cy="708025"/>
          </a:xfrm>
          <a:prstGeom prst="rect">
            <a:avLst/>
          </a:prstGeom>
          <a:solidFill>
            <a:srgbClr val="FFFF00">
              <a:alpha val="10980"/>
            </a:srgbClr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Enhancement of </a:t>
            </a:r>
            <a:r>
              <a:rPr lang="en-US" altLang="ja-JP" sz="2000" baseline="30000"/>
              <a:t>11</a:t>
            </a:r>
            <a:r>
              <a:rPr lang="en-US" altLang="ja-JP" sz="2000"/>
              <a:t>B and </a:t>
            </a:r>
            <a:r>
              <a:rPr lang="en-US" altLang="ja-JP" sz="2000" baseline="30000"/>
              <a:t>7</a:t>
            </a:r>
            <a:r>
              <a:rPr lang="en-US" altLang="ja-JP" sz="2000"/>
              <a:t>Li abun-dances in supernova explosions</a:t>
            </a:r>
          </a:p>
        </p:txBody>
      </p:sp>
      <p:pic>
        <p:nvPicPr>
          <p:cNvPr id="7182" name="Picture 2" descr="fins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9" b="4094"/>
          <a:stretch>
            <a:fillRect/>
          </a:stretch>
        </p:blipFill>
        <p:spPr bwMode="auto">
          <a:xfrm>
            <a:off x="250825" y="1052513"/>
            <a:ext cx="4064000" cy="30241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ctangle 4"/>
          <p:cNvSpPr>
            <a:spLocks noChangeArrowheads="1"/>
          </p:cNvSpPr>
          <p:nvPr/>
        </p:nvSpPr>
        <p:spPr bwMode="auto">
          <a:xfrm>
            <a:off x="1277938" y="836613"/>
            <a:ext cx="3078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FF"/>
                </a:solidFill>
              </a:rPr>
              <a:t>Inner     O/C  He/C He/H  H</a:t>
            </a:r>
          </a:p>
        </p:txBody>
      </p:sp>
      <p:pic>
        <p:nvPicPr>
          <p:cNvPr id="7184" name="Picture 17" descr="fig2a_NUI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9903"/>
          <a:stretch>
            <a:fillRect/>
          </a:stretch>
        </p:blipFill>
        <p:spPr bwMode="auto">
          <a:xfrm>
            <a:off x="2413000" y="4078288"/>
            <a:ext cx="2519363" cy="266382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6" descr="fig1b_NUI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0" b="6084"/>
          <a:stretch>
            <a:fillRect/>
          </a:stretch>
        </p:blipFill>
        <p:spPr bwMode="auto">
          <a:xfrm>
            <a:off x="0" y="4043363"/>
            <a:ext cx="2411413" cy="269875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ght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4830763" cy="4897438"/>
          </a:xfrm>
          <a:prstGeom prst="rect">
            <a:avLst/>
          </a:prstGeom>
          <a:noFill/>
          <a:ln w="222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811"/>
          <a:stretch>
            <a:fillRect/>
          </a:stretch>
        </p:blipFill>
        <p:spPr bwMode="auto">
          <a:xfrm>
            <a:off x="107950" y="620713"/>
            <a:ext cx="5688013" cy="2808287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250825" y="115888"/>
            <a:ext cx="2449513" cy="461962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Normal hierarchy</a:t>
            </a:r>
          </a:p>
        </p:txBody>
      </p:sp>
      <p:sp>
        <p:nvSpPr>
          <p:cNvPr id="8197" name="Text Box 21"/>
          <p:cNvSpPr txBox="1">
            <a:spLocks noChangeArrowheads="1"/>
          </p:cNvSpPr>
          <p:nvPr/>
        </p:nvSpPr>
        <p:spPr bwMode="auto">
          <a:xfrm>
            <a:off x="3132138" y="87313"/>
            <a:ext cx="2519362" cy="461962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/>
              <a:t>Inverted hierarchy</a:t>
            </a:r>
          </a:p>
        </p:txBody>
      </p:sp>
      <p:sp>
        <p:nvSpPr>
          <p:cNvPr id="2" name="円/楕円 1"/>
          <p:cNvSpPr/>
          <p:nvPr/>
        </p:nvSpPr>
        <p:spPr>
          <a:xfrm>
            <a:off x="1979613" y="1052513"/>
            <a:ext cx="504825" cy="52546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aphicFrame>
        <p:nvGraphicFramePr>
          <p:cNvPr id="8199" name="オブジェクト 2"/>
          <p:cNvGraphicFramePr>
            <a:graphicFrameLocks noChangeAspect="1"/>
          </p:cNvGraphicFramePr>
          <p:nvPr/>
        </p:nvGraphicFramePr>
        <p:xfrm>
          <a:off x="219075" y="3579813"/>
          <a:ext cx="35210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数式" r:id="rId5" imgW="1511300" imgH="558800" progId="Equation.3">
                  <p:embed/>
                </p:oleObj>
              </mc:Choice>
              <mc:Fallback>
                <p:oleObj name="数式" r:id="rId5" imgW="1511300" imgH="5588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3579813"/>
                        <a:ext cx="35210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13"/>
          <p:cNvSpPr>
            <a:spLocks/>
          </p:cNvSpPr>
          <p:nvPr/>
        </p:nvSpPr>
        <p:spPr bwMode="auto">
          <a:xfrm>
            <a:off x="36513" y="4652963"/>
            <a:ext cx="4030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/>
          <a:p>
            <a:pPr defTabSz="822325">
              <a:tabLst>
                <a:tab pos="754063" algn="l"/>
              </a:tabLst>
            </a:pPr>
            <a:r>
              <a:rPr kumimoji="0" lang="en-US" altLang="ja-JP">
                <a:sym typeface="ヒラギノ角ゴ Pro W3"/>
              </a:rPr>
              <a:t>Increase in the rates of </a:t>
            </a:r>
          </a:p>
          <a:p>
            <a:pPr defTabSz="822325">
              <a:tabLst>
                <a:tab pos="754063" algn="l"/>
              </a:tabLst>
            </a:pPr>
            <a:r>
              <a:rPr kumimoji="0" lang="en-US" altLang="ja-JP">
                <a:sym typeface="ヒラギノ角ゴ Pro W3"/>
              </a:rPr>
              <a:t>charged-current reactions</a:t>
            </a:r>
          </a:p>
          <a:p>
            <a:pPr defTabSz="822325">
              <a:tabLst>
                <a:tab pos="754063" algn="l"/>
              </a:tabLst>
            </a:pPr>
            <a:r>
              <a:rPr kumimoji="0" lang="en-US" altLang="ja-JP" sz="2400" b="1">
                <a:solidFill>
                  <a:srgbClr val="FF0000"/>
                </a:solidFill>
                <a:latin typeface="Arial" pitchFamily="34" charset="0"/>
                <a:sym typeface="ヒラギノ角ゴ Pro W3"/>
              </a:rPr>
              <a:t>4He</a:t>
            </a:r>
            <a:r>
              <a:rPr kumimoji="0" lang="en-US" altLang="ja-JP" sz="2400">
                <a:solidFill>
                  <a:srgbClr val="FF0000"/>
                </a:solidFill>
                <a:sym typeface="ヒラギノ角ゴ Pro W3"/>
              </a:rPr>
              <a:t>(</a:t>
            </a:r>
            <a:r>
              <a:rPr kumimoji="0" lang="en-US" altLang="ja-JP" sz="2400">
                <a:solidFill>
                  <a:srgbClr val="FF0000"/>
                </a:solidFill>
                <a:latin typeface="Symbol" pitchFamily="18" charset="2"/>
                <a:sym typeface="ヒラギノ角ゴ Pro W3"/>
              </a:rPr>
              <a:t>n</a:t>
            </a:r>
            <a:r>
              <a:rPr kumimoji="0" lang="en-US" altLang="ja-JP" sz="2400" i="1" baseline="-25000">
                <a:solidFill>
                  <a:srgbClr val="FF0000"/>
                </a:solidFill>
                <a:sym typeface="ヒラギノ角ゴ Pro W3"/>
              </a:rPr>
              <a:t>e</a:t>
            </a:r>
            <a:r>
              <a:rPr kumimoji="0" lang="en-US" altLang="ja-JP" sz="2400">
                <a:solidFill>
                  <a:srgbClr val="FF0000"/>
                </a:solidFill>
                <a:sym typeface="ヒラギノ角ゴ Pro W3"/>
              </a:rPr>
              <a:t>,</a:t>
            </a:r>
            <a:r>
              <a:rPr kumimoji="0" lang="en-US" altLang="ja-JP" sz="2400" i="1">
                <a:solidFill>
                  <a:srgbClr val="FF0000"/>
                </a:solidFill>
                <a:sym typeface="ヒラギノ角ゴ Pro W3"/>
              </a:rPr>
              <a:t>e</a:t>
            </a:r>
            <a:r>
              <a:rPr kumimoji="0" lang="en-US" altLang="ja-JP" sz="2400" baseline="30000">
                <a:solidFill>
                  <a:srgbClr val="FF0000"/>
                </a:solidFill>
                <a:sym typeface="ヒラギノ角ゴ Pro W3"/>
              </a:rPr>
              <a:t>-</a:t>
            </a:r>
            <a:r>
              <a:rPr kumimoji="0" lang="en-US" altLang="ja-JP" sz="2400" i="1">
                <a:solidFill>
                  <a:srgbClr val="FF0000"/>
                </a:solidFill>
                <a:sym typeface="ヒラギノ角ゴ Pro W3"/>
              </a:rPr>
              <a:t>p</a:t>
            </a:r>
            <a:r>
              <a:rPr kumimoji="0" lang="en-US" altLang="ja-JP" sz="2400">
                <a:solidFill>
                  <a:srgbClr val="FF0000"/>
                </a:solidFill>
                <a:sym typeface="ヒラギノ角ゴ Pro W3"/>
              </a:rPr>
              <a:t>)</a:t>
            </a:r>
            <a:r>
              <a:rPr kumimoji="0" lang="en-US" altLang="ja-JP" sz="2400" b="1">
                <a:solidFill>
                  <a:srgbClr val="FF0000"/>
                </a:solidFill>
                <a:latin typeface="Arial" pitchFamily="34" charset="0"/>
                <a:sym typeface="ヒラギノ角ゴ Pro W3"/>
              </a:rPr>
              <a:t>3He</a:t>
            </a:r>
            <a:r>
              <a:rPr kumimoji="0" lang="en-US" altLang="ja-JP" sz="2400">
                <a:sym typeface="ヒラギノ角ゴ Pro W3"/>
              </a:rPr>
              <a:t> </a:t>
            </a:r>
          </a:p>
          <a:p>
            <a:pPr defTabSz="822325">
              <a:tabLst>
                <a:tab pos="754063" algn="l"/>
              </a:tabLst>
            </a:pPr>
            <a:r>
              <a:rPr kumimoji="0" lang="en-US" altLang="ja-JP" sz="2400" b="1">
                <a:solidFill>
                  <a:srgbClr val="FF0000"/>
                </a:solidFill>
                <a:latin typeface="Arial" pitchFamily="34" charset="0"/>
                <a:sym typeface="ヒラギノ角ゴ Pro W3"/>
              </a:rPr>
              <a:t>12C</a:t>
            </a:r>
            <a:r>
              <a:rPr kumimoji="0" lang="en-US" altLang="ja-JP" sz="2400">
                <a:solidFill>
                  <a:srgbClr val="FF0000"/>
                </a:solidFill>
                <a:sym typeface="ヒラギノ角ゴ Pro W3"/>
              </a:rPr>
              <a:t>(</a:t>
            </a:r>
            <a:r>
              <a:rPr kumimoji="0" lang="en-US" altLang="ja-JP" sz="2400">
                <a:solidFill>
                  <a:srgbClr val="FF0000"/>
                </a:solidFill>
                <a:latin typeface="Symbol" pitchFamily="18" charset="2"/>
                <a:sym typeface="ヒラギノ角ゴ Pro W3"/>
              </a:rPr>
              <a:t>n</a:t>
            </a:r>
            <a:r>
              <a:rPr kumimoji="0" lang="en-US" altLang="ja-JP" sz="2400" i="1" baseline="-25000">
                <a:solidFill>
                  <a:srgbClr val="FF0000"/>
                </a:solidFill>
                <a:sym typeface="ヒラギノ角ゴ Pro W3"/>
              </a:rPr>
              <a:t>e</a:t>
            </a:r>
            <a:r>
              <a:rPr kumimoji="0" lang="en-US" altLang="ja-JP" sz="2400">
                <a:solidFill>
                  <a:srgbClr val="FF0000"/>
                </a:solidFill>
                <a:sym typeface="ヒラギノ角ゴ Pro W3"/>
              </a:rPr>
              <a:t>,</a:t>
            </a:r>
            <a:r>
              <a:rPr kumimoji="0" lang="en-US" altLang="ja-JP" sz="2400" i="1">
                <a:solidFill>
                  <a:srgbClr val="FF0000"/>
                </a:solidFill>
                <a:sym typeface="ヒラギノ角ゴ Pro W3"/>
              </a:rPr>
              <a:t>e</a:t>
            </a:r>
            <a:r>
              <a:rPr kumimoji="0" lang="en-US" altLang="ja-JP" sz="2400" baseline="30000">
                <a:solidFill>
                  <a:srgbClr val="FF0000"/>
                </a:solidFill>
                <a:sym typeface="ヒラギノ角ゴ Pro W3"/>
              </a:rPr>
              <a:t>-</a:t>
            </a:r>
            <a:r>
              <a:rPr kumimoji="0" lang="en-US" altLang="ja-JP" sz="2400" i="1">
                <a:solidFill>
                  <a:srgbClr val="FF0000"/>
                </a:solidFill>
                <a:sym typeface="ヒラギノ角ゴ Pro W3"/>
              </a:rPr>
              <a:t>p</a:t>
            </a:r>
            <a:r>
              <a:rPr kumimoji="0" lang="en-US" altLang="ja-JP" sz="2400">
                <a:solidFill>
                  <a:srgbClr val="FF0000"/>
                </a:solidFill>
                <a:sym typeface="ヒラギノ角ゴ Pro W3"/>
              </a:rPr>
              <a:t>)</a:t>
            </a:r>
            <a:r>
              <a:rPr kumimoji="0" lang="en-US" altLang="ja-JP" sz="2400" b="1">
                <a:solidFill>
                  <a:srgbClr val="FF0000"/>
                </a:solidFill>
                <a:latin typeface="Arial" pitchFamily="34" charset="0"/>
                <a:sym typeface="ヒラギノ角ゴ Pro W3"/>
              </a:rPr>
              <a:t>11C</a:t>
            </a:r>
            <a:r>
              <a:rPr kumimoji="0" lang="en-US" altLang="ja-JP" sz="2400">
                <a:sym typeface="ヒラギノ角ゴ Pro W3"/>
              </a:rPr>
              <a:t> </a:t>
            </a:r>
            <a:r>
              <a:rPr kumimoji="0" lang="ja-JP" altLang="en-US">
                <a:sym typeface="ヒラギノ角ゴ Pro W3"/>
              </a:rPr>
              <a:t>　</a:t>
            </a:r>
            <a:endParaRPr kumimoji="0" lang="en-US" altLang="ja-JP">
              <a:sym typeface="ヒラギノ角ゴ Pro W3"/>
            </a:endParaRPr>
          </a:p>
          <a:p>
            <a:pPr defTabSz="822325">
              <a:tabLst>
                <a:tab pos="754063" algn="l"/>
              </a:tabLst>
            </a:pPr>
            <a:r>
              <a:rPr kumimoji="0" lang="en-US" altLang="ja-JP">
                <a:sym typeface="ヒラギノ角ゴ Pro W3"/>
              </a:rPr>
              <a:t>in the He layer</a:t>
            </a:r>
            <a:endParaRPr kumimoji="0" lang="en-US" altLang="ja-JP" b="1">
              <a:sym typeface="Helvetica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7950" y="3500438"/>
            <a:ext cx="3924300" cy="1152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4572000" y="5589588"/>
            <a:ext cx="360363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7956550" y="2060575"/>
            <a:ext cx="360363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4572000" y="4076700"/>
            <a:ext cx="1223963" cy="1296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7956550" y="2276475"/>
            <a:ext cx="360363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テキスト ボックス 2"/>
          <p:cNvSpPr txBox="1">
            <a:spLocks noChangeArrowheads="1"/>
          </p:cNvSpPr>
          <p:nvPr/>
        </p:nvSpPr>
        <p:spPr bwMode="auto">
          <a:xfrm>
            <a:off x="6227763" y="404813"/>
            <a:ext cx="2687637" cy="6461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3600"/>
              <a:t>ν</a:t>
            </a:r>
            <a:r>
              <a:rPr lang="ja-JP" altLang="en-US" sz="3600"/>
              <a:t> </a:t>
            </a:r>
            <a:r>
              <a:rPr lang="en-US" altLang="ja-JP" sz="3600"/>
              <a:t>oscillations</a:t>
            </a:r>
            <a:endParaRPr lang="ja-JP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14300" y="549275"/>
            <a:ext cx="8915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57163" y="6884988"/>
            <a:ext cx="8915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114300" y="44450"/>
            <a:ext cx="8170863" cy="487363"/>
          </a:xfrm>
          <a:prstGeom prst="rect">
            <a:avLst/>
          </a:prstGeom>
          <a:solidFill>
            <a:srgbClr val="FFFF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822325"/>
            <a:r>
              <a:rPr kumimoji="0" lang="en-US" altLang="ja-JP" sz="3200" b="1" baseline="32000">
                <a:solidFill>
                  <a:srgbClr val="0000FF"/>
                </a:solidFill>
                <a:latin typeface="Arial" pitchFamily="34" charset="0"/>
                <a:sym typeface="Helvetica" pitchFamily="34" charset="0"/>
              </a:rPr>
              <a:t>7</a:t>
            </a:r>
            <a:r>
              <a:rPr kumimoji="0" lang="en-US" altLang="ja-JP" sz="3200" b="1">
                <a:solidFill>
                  <a:srgbClr val="0000FF"/>
                </a:solidFill>
                <a:latin typeface="Arial" pitchFamily="34" charset="0"/>
                <a:sym typeface="Helvetica" pitchFamily="34" charset="0"/>
              </a:rPr>
              <a:t>Li/</a:t>
            </a:r>
            <a:r>
              <a:rPr kumimoji="0" lang="en-US" altLang="ja-JP" sz="3200" b="1" baseline="32000">
                <a:solidFill>
                  <a:srgbClr val="0000FF"/>
                </a:solidFill>
                <a:latin typeface="Arial" pitchFamily="34" charset="0"/>
                <a:sym typeface="Helvetica" pitchFamily="34" charset="0"/>
              </a:rPr>
              <a:t>11</a:t>
            </a:r>
            <a:r>
              <a:rPr kumimoji="0" lang="en-US" altLang="ja-JP" sz="3200" b="1">
                <a:solidFill>
                  <a:srgbClr val="0000FF"/>
                </a:solidFill>
                <a:latin typeface="Arial" pitchFamily="34" charset="0"/>
                <a:sym typeface="Helvetica" pitchFamily="34" charset="0"/>
              </a:rPr>
              <a:t>B</a:t>
            </a:r>
            <a:r>
              <a:rPr kumimoji="0" lang="en-US" altLang="ja-JP" sz="3200" b="1">
                <a:solidFill>
                  <a:srgbClr val="0000FF"/>
                </a:solidFill>
                <a:sym typeface="Helvetica" pitchFamily="34" charset="0"/>
              </a:rPr>
              <a:t> Dependence on Mass Hierarchy and </a:t>
            </a:r>
            <a:r>
              <a:rPr kumimoji="0" lang="en-US" altLang="ja-JP" sz="3200" b="1" i="1">
                <a:solidFill>
                  <a:srgbClr val="0000FF"/>
                </a:solidFill>
                <a:latin typeface="Symbol" pitchFamily="18" charset="2"/>
                <a:sym typeface="Helvetica" pitchFamily="34" charset="0"/>
              </a:rPr>
              <a:t>q</a:t>
            </a:r>
            <a:r>
              <a:rPr kumimoji="0" lang="en-US" altLang="ja-JP" sz="3200" b="1" baseline="-25000">
                <a:solidFill>
                  <a:srgbClr val="0000FF"/>
                </a:solidFill>
                <a:sym typeface="Helvetica" pitchFamily="34" charset="0"/>
              </a:rPr>
              <a:t>13</a:t>
            </a:r>
            <a:endParaRPr kumimoji="0" lang="en-US" altLang="ja-JP" sz="3200" baseline="-25000">
              <a:solidFill>
                <a:srgbClr val="0000FF"/>
              </a:solidFill>
              <a:sym typeface="Times" pitchFamily="18" charset="0"/>
            </a:endParaRPr>
          </a:p>
        </p:txBody>
      </p:sp>
      <p:sp>
        <p:nvSpPr>
          <p:cNvPr id="9221" name="Oval 5"/>
          <p:cNvSpPr>
            <a:spLocks/>
          </p:cNvSpPr>
          <p:nvPr/>
        </p:nvSpPr>
        <p:spPr bwMode="auto">
          <a:xfrm>
            <a:off x="206375" y="765175"/>
            <a:ext cx="182563" cy="18415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2" name="Oval 6"/>
          <p:cNvSpPr>
            <a:spLocks/>
          </p:cNvSpPr>
          <p:nvPr/>
        </p:nvSpPr>
        <p:spPr bwMode="auto">
          <a:xfrm>
            <a:off x="206375" y="4814888"/>
            <a:ext cx="182563" cy="182562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388938" y="549275"/>
            <a:ext cx="2147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defTabSz="822325">
              <a:tabLst>
                <a:tab pos="754063" algn="l"/>
                <a:tab pos="1143000" algn="l"/>
              </a:tabLst>
            </a:pPr>
            <a:r>
              <a:rPr kumimoji="0" lang="en-US" altLang="ja-JP" b="1" i="1">
                <a:sym typeface="Helvetica" pitchFamily="34" charset="0"/>
              </a:rPr>
              <a:t>N</a:t>
            </a:r>
            <a:r>
              <a:rPr kumimoji="0" lang="en-US" altLang="ja-JP" b="1">
                <a:sym typeface="Helvetica" pitchFamily="34" charset="0"/>
              </a:rPr>
              <a:t>(</a:t>
            </a:r>
            <a:r>
              <a:rPr kumimoji="0" lang="en-US" altLang="ja-JP" b="1" baseline="32000">
                <a:latin typeface="Arial" pitchFamily="34" charset="0"/>
                <a:sym typeface="Helvetica" pitchFamily="34" charset="0"/>
              </a:rPr>
              <a:t>7</a:t>
            </a:r>
            <a:r>
              <a:rPr kumimoji="0" lang="en-US" altLang="ja-JP" b="1">
                <a:latin typeface="Arial" pitchFamily="34" charset="0"/>
                <a:sym typeface="Helvetica" pitchFamily="34" charset="0"/>
              </a:rPr>
              <a:t>Li</a:t>
            </a:r>
            <a:r>
              <a:rPr kumimoji="0" lang="en-US" altLang="ja-JP" b="1">
                <a:sym typeface="Helvetica" pitchFamily="34" charset="0"/>
              </a:rPr>
              <a:t>)</a:t>
            </a:r>
            <a:r>
              <a:rPr kumimoji="0" lang="en-US" altLang="ja-JP" b="1">
                <a:latin typeface="Arial" pitchFamily="34" charset="0"/>
                <a:sym typeface="Helvetica" pitchFamily="34" charset="0"/>
              </a:rPr>
              <a:t>/</a:t>
            </a:r>
            <a:r>
              <a:rPr kumimoji="0" lang="en-US" altLang="ja-JP" b="1" i="1">
                <a:sym typeface="Helvetica" pitchFamily="34" charset="0"/>
              </a:rPr>
              <a:t>N</a:t>
            </a:r>
            <a:r>
              <a:rPr kumimoji="0" lang="en-US" altLang="ja-JP" b="1">
                <a:sym typeface="Helvetica" pitchFamily="34" charset="0"/>
              </a:rPr>
              <a:t>(</a:t>
            </a:r>
            <a:r>
              <a:rPr kumimoji="0" lang="en-US" altLang="ja-JP" b="1" baseline="32000">
                <a:latin typeface="Arial" pitchFamily="34" charset="0"/>
                <a:sym typeface="Helvetica" pitchFamily="34" charset="0"/>
              </a:rPr>
              <a:t>11</a:t>
            </a:r>
            <a:r>
              <a:rPr kumimoji="0" lang="en-US" altLang="ja-JP" b="1">
                <a:latin typeface="Arial" pitchFamily="34" charset="0"/>
                <a:sym typeface="Helvetica" pitchFamily="34" charset="0"/>
              </a:rPr>
              <a:t>B</a:t>
            </a:r>
            <a:r>
              <a:rPr kumimoji="0" lang="en-US" altLang="ja-JP" b="1">
                <a:sym typeface="Helvetica" pitchFamily="34" charset="0"/>
              </a:rPr>
              <a:t>)</a:t>
            </a: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3116263" y="549275"/>
            <a:ext cx="63515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defTabSz="822325">
              <a:tabLst>
                <a:tab pos="754063" algn="l"/>
                <a:tab pos="6303963" algn="l"/>
              </a:tabLst>
            </a:pPr>
            <a:r>
              <a:rPr kumimoji="0" lang="en-US" altLang="ja-JP">
                <a:sym typeface="Times" pitchFamily="18" charset="0"/>
              </a:rPr>
              <a:t>Good indicator for neutrino oscillation parameters</a:t>
            </a:r>
            <a:endParaRPr kumimoji="0" lang="en-US" altLang="ja-JP">
              <a:sym typeface="ヒラギノ角ゴ Pro W3"/>
            </a:endParaRPr>
          </a:p>
        </p:txBody>
      </p:sp>
      <p:sp>
        <p:nvSpPr>
          <p:cNvPr id="9225" name="AutoShape 9"/>
          <p:cNvSpPr>
            <a:spLocks/>
          </p:cNvSpPr>
          <p:nvPr/>
        </p:nvSpPr>
        <p:spPr bwMode="auto">
          <a:xfrm>
            <a:off x="2555875" y="692150"/>
            <a:ext cx="549275" cy="274638"/>
          </a:xfrm>
          <a:prstGeom prst="rightArrow">
            <a:avLst>
              <a:gd name="adj1" fmla="val 50000"/>
              <a:gd name="adj2" fmla="val 91666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179388" y="949325"/>
            <a:ext cx="4724400" cy="3921125"/>
            <a:chOff x="-3108" y="1180"/>
            <a:chExt cx="2837" cy="2470"/>
          </a:xfrm>
        </p:grpSpPr>
        <p:pic>
          <p:nvPicPr>
            <p:cNvPr id="9240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08" y="1180"/>
              <a:ext cx="2837" cy="2470"/>
            </a:xfrm>
            <a:prstGeom prst="rect">
              <a:avLst/>
            </a:prstGeom>
            <a:solidFill>
              <a:srgbClr val="CCFFCC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Rectangle 12"/>
            <p:cNvSpPr>
              <a:spLocks/>
            </p:cNvSpPr>
            <p:nvPr/>
          </p:nvSpPr>
          <p:spPr bwMode="auto">
            <a:xfrm>
              <a:off x="-1040" y="1679"/>
              <a:ext cx="48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822325">
                <a:tabLst>
                  <a:tab pos="754063" algn="l"/>
                  <a:tab pos="788988" algn="l"/>
                </a:tabLst>
              </a:pPr>
              <a:r>
                <a:rPr kumimoji="0" lang="en-US" altLang="ja-JP" sz="1600" b="1">
                  <a:solidFill>
                    <a:srgbClr val="FF0000"/>
                  </a:solidFill>
                  <a:latin typeface="Times" pitchFamily="18" charset="0"/>
                  <a:sym typeface="Times" pitchFamily="18" charset="0"/>
                </a:rPr>
                <a:t>normal</a:t>
              </a:r>
            </a:p>
          </p:txBody>
        </p:sp>
        <p:sp>
          <p:nvSpPr>
            <p:cNvPr id="9242" name="Rectangle 13"/>
            <p:cNvSpPr>
              <a:spLocks/>
            </p:cNvSpPr>
            <p:nvPr/>
          </p:nvSpPr>
          <p:spPr bwMode="auto">
            <a:xfrm>
              <a:off x="-1032" y="2631"/>
              <a:ext cx="51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822325">
                <a:tabLst>
                  <a:tab pos="754063" algn="l"/>
                  <a:tab pos="846138" algn="l"/>
                </a:tabLst>
              </a:pPr>
              <a:r>
                <a:rPr kumimoji="0" lang="en-US" altLang="ja-JP" sz="1600" b="1">
                  <a:solidFill>
                    <a:srgbClr val="0000FF"/>
                  </a:solidFill>
                  <a:latin typeface="Times" pitchFamily="18" charset="0"/>
                  <a:sym typeface="Times" pitchFamily="18" charset="0"/>
                </a:rPr>
                <a:t>inverted</a:t>
              </a:r>
            </a:p>
          </p:txBody>
        </p:sp>
        <p:sp>
          <p:nvSpPr>
            <p:cNvPr id="9243" name="Rectangle 14"/>
            <p:cNvSpPr>
              <a:spLocks/>
            </p:cNvSpPr>
            <p:nvPr/>
          </p:nvSpPr>
          <p:spPr bwMode="auto">
            <a:xfrm>
              <a:off x="-2373" y="2907"/>
              <a:ext cx="51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822325">
                <a:tabLst>
                  <a:tab pos="754063" algn="l"/>
                  <a:tab pos="846138" algn="l"/>
                </a:tabLst>
              </a:pPr>
              <a:r>
                <a:rPr kumimoji="0" lang="en-US" altLang="ja-JP" sz="1600" b="1">
                  <a:solidFill>
                    <a:srgbClr val="008000"/>
                  </a:solidFill>
                  <a:latin typeface="Times" pitchFamily="18" charset="0"/>
                  <a:sym typeface="Times" pitchFamily="18" charset="0"/>
                </a:rPr>
                <a:t>no mix</a:t>
              </a:r>
            </a:p>
          </p:txBody>
        </p:sp>
      </p:grpSp>
      <p:sp>
        <p:nvSpPr>
          <p:cNvPr id="9227" name="Rectangle 15"/>
          <p:cNvSpPr>
            <a:spLocks/>
          </p:cNvSpPr>
          <p:nvPr/>
        </p:nvSpPr>
        <p:spPr bwMode="auto">
          <a:xfrm>
            <a:off x="5080000" y="1924050"/>
            <a:ext cx="36687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defTabSz="822325">
              <a:tabLst>
                <a:tab pos="754063" algn="l"/>
                <a:tab pos="8647113" algn="l"/>
              </a:tabLst>
            </a:pPr>
            <a:r>
              <a:rPr kumimoji="0" lang="en-US" altLang="ja-JP" sz="2000" b="1">
                <a:sym typeface="Times" pitchFamily="18" charset="0"/>
              </a:rPr>
              <a:t>(</a:t>
            </a:r>
            <a:r>
              <a:rPr kumimoji="0" lang="en-US" altLang="ja-JP" sz="2000" b="1" i="1">
                <a:sym typeface="Times" pitchFamily="18" charset="0"/>
              </a:rPr>
              <a:t>T</a:t>
            </a:r>
            <a:r>
              <a:rPr kumimoji="0" lang="en-US" altLang="ja-JP" sz="2000" b="1" baseline="-11000">
                <a:latin typeface="Symbol" pitchFamily="18" charset="2"/>
                <a:sym typeface="Symbol" pitchFamily="18" charset="2"/>
              </a:rPr>
              <a:t>n</a:t>
            </a:r>
            <a:r>
              <a:rPr kumimoji="0" lang="en-US" altLang="ja-JP" sz="2000" b="1" i="1" baseline="-11000">
                <a:sym typeface="Symbol" pitchFamily="18" charset="2"/>
              </a:rPr>
              <a:t>e</a:t>
            </a:r>
            <a:r>
              <a:rPr kumimoji="0" lang="en-US" altLang="ja-JP" sz="2000" b="1">
                <a:sym typeface="Times" pitchFamily="18" charset="0"/>
              </a:rPr>
              <a:t>, </a:t>
            </a:r>
            <a:r>
              <a:rPr kumimoji="0" lang="en-US" altLang="ja-JP" sz="2000" b="1" i="1">
                <a:sym typeface="Times" pitchFamily="18" charset="0"/>
              </a:rPr>
              <a:t>T</a:t>
            </a:r>
            <a:r>
              <a:rPr kumimoji="0" lang="en-US" altLang="ja-JP" sz="2000" b="1" baseline="-11000">
                <a:latin typeface="Symbol" pitchFamily="18" charset="2"/>
                <a:sym typeface="Symbol" pitchFamily="18" charset="2"/>
              </a:rPr>
              <a:t>n</a:t>
            </a:r>
            <a:r>
              <a:rPr kumimoji="0" lang="en-US" altLang="ja-JP" sz="2000" b="1" i="1" baseline="-11000">
                <a:sym typeface="Symbol" pitchFamily="18" charset="2"/>
              </a:rPr>
              <a:t>e</a:t>
            </a:r>
            <a:r>
              <a:rPr kumimoji="0" lang="en-US" altLang="ja-JP" sz="2000" b="1">
                <a:sym typeface="Times" pitchFamily="18" charset="0"/>
              </a:rPr>
              <a:t>, </a:t>
            </a:r>
            <a:r>
              <a:rPr kumimoji="0" lang="en-US" altLang="ja-JP" sz="2000" b="1" i="1">
                <a:sym typeface="Times" pitchFamily="18" charset="0"/>
              </a:rPr>
              <a:t>T</a:t>
            </a:r>
            <a:r>
              <a:rPr kumimoji="0" lang="en-US" altLang="ja-JP" sz="2000" b="1" baseline="-11000">
                <a:latin typeface="Symbol" pitchFamily="18" charset="2"/>
                <a:sym typeface="Symbol" pitchFamily="18" charset="2"/>
              </a:rPr>
              <a:t>nm,t</a:t>
            </a:r>
            <a:r>
              <a:rPr kumimoji="0" lang="en-US" altLang="ja-JP" sz="2000" b="1">
                <a:sym typeface="Times" pitchFamily="18" charset="0"/>
              </a:rPr>
              <a:t>, </a:t>
            </a:r>
            <a:r>
              <a:rPr kumimoji="0" lang="en-US" altLang="ja-JP" sz="2000" b="1" i="1">
                <a:sym typeface="Times" pitchFamily="18" charset="0"/>
              </a:rPr>
              <a:t>E</a:t>
            </a:r>
            <a:r>
              <a:rPr kumimoji="0" lang="en-US" altLang="ja-JP" sz="2000" b="1" baseline="-11000">
                <a:latin typeface="Symbol" pitchFamily="18" charset="2"/>
                <a:sym typeface="Symbol" pitchFamily="18" charset="2"/>
              </a:rPr>
              <a:t>n</a:t>
            </a:r>
            <a:r>
              <a:rPr kumimoji="0" lang="en-US" altLang="ja-JP" sz="2000" b="1">
                <a:sym typeface="Times" pitchFamily="18" charset="0"/>
              </a:rPr>
              <a:t>)</a:t>
            </a:r>
            <a:r>
              <a:rPr kumimoji="0" lang="en-US" altLang="ja-JP" sz="2000" b="1">
                <a:latin typeface="Times" pitchFamily="18" charset="0"/>
                <a:sym typeface="Times" pitchFamily="18" charset="0"/>
              </a:rPr>
              <a:t> </a:t>
            </a:r>
          </a:p>
          <a:p>
            <a:pPr defTabSz="822325">
              <a:tabLst>
                <a:tab pos="754063" algn="l"/>
                <a:tab pos="8647113" algn="l"/>
              </a:tabLst>
            </a:pPr>
            <a:r>
              <a:rPr kumimoji="0" lang="en-US" altLang="ja-JP" sz="2000" b="1">
                <a:latin typeface="Times" pitchFamily="18" charset="0"/>
                <a:sym typeface="Times" pitchFamily="18" charset="0"/>
              </a:rPr>
              <a:t>    = (3.2, 5.0, 6.0, 3.0)</a:t>
            </a:r>
          </a:p>
        </p:txBody>
      </p:sp>
      <p:sp>
        <p:nvSpPr>
          <p:cNvPr id="9228" name="Rectangle 16"/>
          <p:cNvSpPr>
            <a:spLocks/>
          </p:cNvSpPr>
          <p:nvPr/>
        </p:nvSpPr>
        <p:spPr bwMode="auto">
          <a:xfrm>
            <a:off x="5032375" y="2565400"/>
            <a:ext cx="40036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defTabSz="822325">
              <a:tabLst>
                <a:tab pos="754063" algn="l"/>
                <a:tab pos="8647113" algn="l"/>
              </a:tabLst>
            </a:pPr>
            <a:r>
              <a:rPr kumimoji="0" lang="ja-JP" altLang="en-US" sz="2000" b="1">
                <a:sym typeface="Times" pitchFamily="18" charset="0"/>
              </a:rPr>
              <a:t>      </a:t>
            </a:r>
            <a:r>
              <a:rPr kumimoji="0" lang="en-US" altLang="ja-JP" sz="2000" b="1">
                <a:sym typeface="Times" pitchFamily="18" charset="0"/>
              </a:rPr>
              <a:t>, (3.2, 4.8, 5.8, 3.0)</a:t>
            </a:r>
          </a:p>
          <a:p>
            <a:pPr defTabSz="822325">
              <a:tabLst>
                <a:tab pos="754063" algn="l"/>
                <a:tab pos="8647113" algn="l"/>
              </a:tabLst>
            </a:pPr>
            <a:r>
              <a:rPr kumimoji="0" lang="en-US" altLang="ja-JP" sz="2000" b="1">
                <a:sym typeface="Times" pitchFamily="18" charset="0"/>
              </a:rPr>
              <a:t>      , (3.2, 5.0, 6.4, 2.4)</a:t>
            </a:r>
          </a:p>
          <a:p>
            <a:pPr defTabSz="822325">
              <a:tabLst>
                <a:tab pos="754063" algn="l"/>
                <a:tab pos="8647113" algn="l"/>
              </a:tabLst>
            </a:pPr>
            <a:r>
              <a:rPr kumimoji="0" lang="en-US" altLang="ja-JP" sz="2000" b="1">
                <a:sym typeface="Times" pitchFamily="18" charset="0"/>
              </a:rPr>
              <a:t>      , (3.2, 4.1, 5.0, 3.5) </a:t>
            </a:r>
          </a:p>
          <a:p>
            <a:pPr defTabSz="822325">
              <a:tabLst>
                <a:tab pos="754063" algn="l"/>
                <a:tab pos="8647113" algn="l"/>
              </a:tabLst>
            </a:pPr>
            <a:r>
              <a:rPr kumimoji="0" lang="en-US" altLang="ja-JP" sz="2000" b="1">
                <a:sym typeface="Times" pitchFamily="18" charset="0"/>
              </a:rPr>
              <a:t>      , (4.0, 4.0, 6.0, 3.0) </a:t>
            </a:r>
          </a:p>
          <a:p>
            <a:pPr defTabSz="822325">
              <a:tabLst>
                <a:tab pos="754063" algn="l"/>
                <a:tab pos="8647113" algn="l"/>
              </a:tabLst>
            </a:pPr>
            <a:r>
              <a:rPr kumimoji="0" lang="en-US" altLang="ja-JP" sz="2000" b="1">
                <a:sym typeface="Times" pitchFamily="18" charset="0"/>
              </a:rPr>
              <a:t>      , (4.0, 5.0, 6.0, 3.0)  </a:t>
            </a:r>
          </a:p>
          <a:p>
            <a:pPr defTabSz="822325">
              <a:tabLst>
                <a:tab pos="754063" algn="l"/>
                <a:tab pos="8647113" algn="l"/>
              </a:tabLst>
            </a:pPr>
            <a:r>
              <a:rPr kumimoji="0" lang="en-US" altLang="ja-JP" sz="2000" b="1">
                <a:sym typeface="Times" pitchFamily="18" charset="0"/>
              </a:rPr>
              <a:t>        (MeV, MeV, MeV, </a:t>
            </a:r>
            <a:r>
              <a:rPr kumimoji="0" lang="en-US" altLang="ja-JP" sz="2000">
                <a:sym typeface="Symbol" pitchFamily="18" charset="2"/>
              </a:rPr>
              <a:t>×</a:t>
            </a:r>
            <a:r>
              <a:rPr kumimoji="0" lang="en-US" altLang="ja-JP" sz="2000" b="1">
                <a:sym typeface="Times" pitchFamily="18" charset="0"/>
              </a:rPr>
              <a:t>10</a:t>
            </a:r>
            <a:r>
              <a:rPr kumimoji="0" lang="en-US" altLang="ja-JP" sz="2000" b="1" baseline="50000">
                <a:sym typeface="Times" pitchFamily="18" charset="0"/>
              </a:rPr>
              <a:t>53</a:t>
            </a:r>
            <a:r>
              <a:rPr kumimoji="0" lang="en-US" altLang="ja-JP" sz="2000" b="1">
                <a:sym typeface="Times" pitchFamily="18" charset="0"/>
              </a:rPr>
              <a:t>ergs)</a:t>
            </a:r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>
            <a:off x="5651500" y="2125663"/>
            <a:ext cx="111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0" name="Rectangle 18"/>
          <p:cNvSpPr>
            <a:spLocks/>
          </p:cNvSpPr>
          <p:nvPr/>
        </p:nvSpPr>
        <p:spPr bwMode="auto">
          <a:xfrm>
            <a:off x="5127625" y="1125538"/>
            <a:ext cx="36925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defTabSz="822325">
              <a:tabLst>
                <a:tab pos="754063" algn="l"/>
                <a:tab pos="3228975" algn="l"/>
              </a:tabLst>
            </a:pPr>
            <a:r>
              <a:rPr kumimoji="0" lang="en-US" altLang="ja-JP">
                <a:sym typeface="Times" pitchFamily="18" charset="0"/>
              </a:rPr>
              <a:t>Including uncertainties in neutrino temperatures   </a:t>
            </a:r>
            <a:endParaRPr kumimoji="0" lang="en-US" altLang="ja-JP">
              <a:sym typeface="ヒラギノ角ゴ Pro W3"/>
            </a:endParaRPr>
          </a:p>
        </p:txBody>
      </p:sp>
      <p:sp>
        <p:nvSpPr>
          <p:cNvPr id="9231" name="Rectangle 20"/>
          <p:cNvSpPr>
            <a:spLocks/>
          </p:cNvSpPr>
          <p:nvPr/>
        </p:nvSpPr>
        <p:spPr bwMode="auto">
          <a:xfrm>
            <a:off x="1096963" y="5075238"/>
            <a:ext cx="36242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defTabSz="822325">
              <a:tabLst>
                <a:tab pos="754063" algn="l"/>
                <a:tab pos="2754313" algn="l"/>
              </a:tabLst>
            </a:pPr>
            <a:r>
              <a:rPr kumimoji="0" lang="en-US" altLang="ja-JP" sz="2700" b="1" i="1">
                <a:sym typeface="Times" pitchFamily="18" charset="0"/>
              </a:rPr>
              <a:t>N</a:t>
            </a:r>
            <a:r>
              <a:rPr kumimoji="0" lang="en-US" altLang="ja-JP" sz="2700" b="1">
                <a:sym typeface="Times" pitchFamily="18" charset="0"/>
              </a:rPr>
              <a:t>(</a:t>
            </a:r>
            <a:r>
              <a:rPr kumimoji="0" lang="en-US" altLang="ja-JP" sz="2700" b="1">
                <a:latin typeface="Arial" pitchFamily="34" charset="0"/>
                <a:sym typeface="Helvetica" pitchFamily="34" charset="0"/>
              </a:rPr>
              <a:t>7Li</a:t>
            </a:r>
            <a:r>
              <a:rPr kumimoji="0" lang="en-US" altLang="ja-JP" sz="2700" b="1">
                <a:sym typeface="Times" pitchFamily="18" charset="0"/>
              </a:rPr>
              <a:t>)/</a:t>
            </a:r>
            <a:r>
              <a:rPr kumimoji="0" lang="en-US" altLang="ja-JP" sz="2700" b="1" i="1">
                <a:sym typeface="Times" pitchFamily="18" charset="0"/>
              </a:rPr>
              <a:t>N</a:t>
            </a:r>
            <a:r>
              <a:rPr kumimoji="0" lang="en-US" altLang="ja-JP" sz="2700" b="1">
                <a:sym typeface="Times" pitchFamily="18" charset="0"/>
              </a:rPr>
              <a:t>(</a:t>
            </a:r>
            <a:r>
              <a:rPr kumimoji="0" lang="en-US" altLang="ja-JP" sz="2700" b="1">
                <a:latin typeface="Arial" pitchFamily="34" charset="0"/>
                <a:sym typeface="Helvetica" pitchFamily="34" charset="0"/>
              </a:rPr>
              <a:t>11B</a:t>
            </a:r>
            <a:r>
              <a:rPr kumimoji="0" lang="en-US" altLang="ja-JP" sz="2700" b="1">
                <a:sym typeface="Times" pitchFamily="18" charset="0"/>
              </a:rPr>
              <a:t>) &gt; 0.8</a:t>
            </a:r>
          </a:p>
        </p:txBody>
      </p:sp>
      <p:sp>
        <p:nvSpPr>
          <p:cNvPr id="9232" name="AutoShape 21"/>
          <p:cNvSpPr>
            <a:spLocks/>
          </p:cNvSpPr>
          <p:nvPr/>
        </p:nvSpPr>
        <p:spPr bwMode="auto">
          <a:xfrm>
            <a:off x="525463" y="5170488"/>
            <a:ext cx="549275" cy="274637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3" name="Text Box 22"/>
          <p:cNvSpPr txBox="1">
            <a:spLocks noChangeArrowheads="1"/>
          </p:cNvSpPr>
          <p:nvPr/>
        </p:nvSpPr>
        <p:spPr bwMode="auto">
          <a:xfrm>
            <a:off x="433388" y="4627563"/>
            <a:ext cx="6669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FF0000"/>
                </a:solidFill>
              </a:rPr>
              <a:t>Normal</a:t>
            </a:r>
            <a:r>
              <a:rPr lang="en-US" altLang="ja-JP">
                <a:solidFill>
                  <a:srgbClr val="FF0000"/>
                </a:solidFill>
              </a:rPr>
              <a:t> mass hierarchy</a:t>
            </a:r>
            <a:r>
              <a:rPr lang="en-US" altLang="ja-JP"/>
              <a:t> and </a:t>
            </a:r>
            <a:r>
              <a:rPr lang="en-US" altLang="ja-JP" b="1"/>
              <a:t>sin</a:t>
            </a:r>
            <a:r>
              <a:rPr lang="en-US" altLang="ja-JP" b="1" baseline="30000"/>
              <a:t>2</a:t>
            </a:r>
            <a:r>
              <a:rPr lang="en-US" altLang="ja-JP" b="1"/>
              <a:t>2</a:t>
            </a:r>
            <a:r>
              <a:rPr lang="en-US" altLang="ja-JP" b="1" i="1">
                <a:latin typeface="Symbol" pitchFamily="18" charset="2"/>
              </a:rPr>
              <a:t>q</a:t>
            </a:r>
            <a:r>
              <a:rPr lang="en-US" altLang="ja-JP" b="1" baseline="-25000"/>
              <a:t>13</a:t>
            </a:r>
            <a:r>
              <a:rPr lang="en-US" altLang="ja-JP" b="1"/>
              <a:t> &gt; 0.002</a:t>
            </a:r>
          </a:p>
        </p:txBody>
      </p:sp>
      <p:sp>
        <p:nvSpPr>
          <p:cNvPr id="9234" name="Text Box 23"/>
          <p:cNvSpPr txBox="1">
            <a:spLocks noChangeArrowheads="1"/>
          </p:cNvSpPr>
          <p:nvPr/>
        </p:nvSpPr>
        <p:spPr bwMode="auto">
          <a:xfrm>
            <a:off x="1014413" y="5486400"/>
            <a:ext cx="6073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/>
              <a:t>Possibility for constraining </a:t>
            </a:r>
            <a:r>
              <a:rPr lang="en-US" altLang="ja-JP" b="1" i="1">
                <a:solidFill>
                  <a:srgbClr val="FF0000"/>
                </a:solidFill>
              </a:rPr>
              <a:t>mass hierarchy</a:t>
            </a:r>
            <a:r>
              <a:rPr lang="en-US" altLang="ja-JP"/>
              <a:t> and </a:t>
            </a:r>
          </a:p>
          <a:p>
            <a:pPr eaLnBrk="1" hangingPunct="1"/>
            <a:r>
              <a:rPr lang="en-US" altLang="ja-JP" i="1">
                <a:solidFill>
                  <a:srgbClr val="FF0000"/>
                </a:solidFill>
              </a:rPr>
              <a:t>lower limit </a:t>
            </a:r>
            <a:r>
              <a:rPr lang="en-US" altLang="ja-JP" i="1"/>
              <a:t>of the mixing angle</a:t>
            </a:r>
            <a:r>
              <a:rPr lang="en-US" altLang="ja-JP" i="1">
                <a:solidFill>
                  <a:srgbClr val="FF0000"/>
                </a:solidFill>
              </a:rPr>
              <a:t> </a:t>
            </a:r>
            <a:r>
              <a:rPr lang="en-US" altLang="ja-JP" i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altLang="ja-JP" baseline="-25000">
                <a:solidFill>
                  <a:srgbClr val="FF0000"/>
                </a:solidFill>
              </a:rPr>
              <a:t>13</a:t>
            </a:r>
            <a:r>
              <a:rPr lang="en-US" altLang="ja-JP"/>
              <a:t>.</a:t>
            </a:r>
          </a:p>
        </p:txBody>
      </p:sp>
      <p:sp>
        <p:nvSpPr>
          <p:cNvPr id="9235" name="AutoShape 24"/>
          <p:cNvSpPr>
            <a:spLocks/>
          </p:cNvSpPr>
          <p:nvPr/>
        </p:nvSpPr>
        <p:spPr bwMode="auto">
          <a:xfrm>
            <a:off x="3462338" y="6467475"/>
            <a:ext cx="549275" cy="274638"/>
          </a:xfrm>
          <a:prstGeom prst="rightArrow">
            <a:avLst>
              <a:gd name="adj1" fmla="val 50000"/>
              <a:gd name="adj2" fmla="val 91666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6" name="Text Box 25"/>
          <p:cNvSpPr txBox="1">
            <a:spLocks noChangeArrowheads="1"/>
          </p:cNvSpPr>
          <p:nvPr/>
        </p:nvSpPr>
        <p:spPr bwMode="auto">
          <a:xfrm>
            <a:off x="1031875" y="6416675"/>
            <a:ext cx="238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Neutrino experiments</a:t>
            </a:r>
          </a:p>
        </p:txBody>
      </p:sp>
      <p:sp>
        <p:nvSpPr>
          <p:cNvPr id="9237" name="Rectangle 26"/>
          <p:cNvSpPr>
            <a:spLocks noChangeArrowheads="1"/>
          </p:cNvSpPr>
          <p:nvPr/>
        </p:nvSpPr>
        <p:spPr bwMode="auto">
          <a:xfrm>
            <a:off x="3995738" y="6416675"/>
            <a:ext cx="352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Constraining </a:t>
            </a:r>
            <a:r>
              <a:rPr lang="en-US" altLang="ja-JP" sz="2000" b="1" i="1">
                <a:solidFill>
                  <a:srgbClr val="3333FF"/>
                </a:solidFill>
              </a:rPr>
              <a:t>upper limit</a:t>
            </a:r>
            <a:r>
              <a:rPr lang="en-US" altLang="ja-JP" sz="2000" i="1">
                <a:solidFill>
                  <a:srgbClr val="FF0000"/>
                </a:solidFill>
              </a:rPr>
              <a:t> </a:t>
            </a:r>
            <a:r>
              <a:rPr lang="en-US" altLang="ja-JP" sz="2000" i="1"/>
              <a:t>of </a:t>
            </a:r>
            <a:r>
              <a:rPr lang="en-US" altLang="ja-JP" sz="2000" i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altLang="ja-JP" sz="2000" baseline="-25000">
                <a:solidFill>
                  <a:srgbClr val="FF0000"/>
                </a:solidFill>
              </a:rPr>
              <a:t>13</a:t>
            </a:r>
            <a:endParaRPr lang="en-US" altLang="ja-JP" sz="2000" baseline="-25000"/>
          </a:p>
        </p:txBody>
      </p:sp>
      <p:sp>
        <p:nvSpPr>
          <p:cNvPr id="9238" name="Text Box 27"/>
          <p:cNvSpPr txBox="1">
            <a:spLocks noChangeArrowheads="1"/>
          </p:cNvSpPr>
          <p:nvPr/>
        </p:nvSpPr>
        <p:spPr bwMode="auto">
          <a:xfrm>
            <a:off x="7094538" y="4783138"/>
            <a:ext cx="1714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/>
              <a:t>Yoshida et al.,</a:t>
            </a:r>
          </a:p>
          <a:p>
            <a:pPr eaLnBrk="1" hangingPunct="1"/>
            <a:r>
              <a:rPr lang="en-US" altLang="ja-JP" sz="2000"/>
              <a:t>PRL 96 (2006)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4643438" y="4149725"/>
            <a:ext cx="0" cy="477838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3" name="テキスト ボックス 9"/>
          <p:cNvSpPr txBox="1">
            <a:spLocks noChangeArrowheads="1"/>
          </p:cNvSpPr>
          <p:nvPr/>
        </p:nvSpPr>
        <p:spPr bwMode="auto">
          <a:xfrm>
            <a:off x="6781800" y="769938"/>
            <a:ext cx="2427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0000"/>
                </a:solidFill>
                <a:latin typeface="Arial" pitchFamily="34" charset="0"/>
              </a:rPr>
              <a:t>Mathews, Kajino, Aoki </a:t>
            </a:r>
          </a:p>
          <a:p>
            <a:pPr eaLnBrk="1" hangingPunct="1"/>
            <a:r>
              <a:rPr lang="en-US" altLang="ja-JP" sz="1600" b="1">
                <a:solidFill>
                  <a:srgbClr val="000000"/>
                </a:solidFill>
                <a:latin typeface="Arial" pitchFamily="34" charset="0"/>
              </a:rPr>
              <a:t>And Fujiya, Phys. Rev. </a:t>
            </a:r>
          </a:p>
          <a:p>
            <a:pPr eaLnBrk="1" hangingPunct="1"/>
            <a:r>
              <a:rPr lang="en-US" altLang="ja-JP" sz="1600" b="1">
                <a:solidFill>
                  <a:srgbClr val="000000"/>
                </a:solidFill>
                <a:latin typeface="Arial" pitchFamily="34" charset="0"/>
              </a:rPr>
              <a:t>D85</a:t>
            </a:r>
            <a:r>
              <a:rPr lang="en-US" altLang="ja-JP" sz="1600" b="1">
                <a:latin typeface="Arial" pitchFamily="34" charset="0"/>
              </a:rPr>
              <a:t>,105023 </a:t>
            </a:r>
            <a:r>
              <a:rPr lang="en-US" altLang="ja-JP" sz="1600" b="1">
                <a:solidFill>
                  <a:srgbClr val="000000"/>
                </a:solidFill>
                <a:latin typeface="Arial" pitchFamily="34" charset="0"/>
              </a:rPr>
              <a:t>(2012).</a:t>
            </a:r>
            <a:endParaRPr lang="ja-JP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4114800" y="4230688"/>
            <a:ext cx="9144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6" rIns="91436" bIns="45716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kumimoji="0" lang="en-US" altLang="ja-JP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   </a:t>
            </a:r>
          </a:p>
          <a:p>
            <a:endParaRPr kumimoji="0" lang="en-US" altLang="ja-JP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244" name="Oval 17"/>
          <p:cNvSpPr>
            <a:spLocks noChangeArrowheads="1"/>
          </p:cNvSpPr>
          <p:nvPr/>
        </p:nvSpPr>
        <p:spPr bwMode="auto">
          <a:xfrm rot="-5400000">
            <a:off x="-723900" y="3009900"/>
            <a:ext cx="2362200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6" rIns="91436" bIns="45716" anchor="ctr"/>
          <a:lstStyle/>
          <a:p>
            <a:pPr algn="ctr" eaLnBrk="0" hangingPunct="0"/>
            <a:r>
              <a:rPr kumimoji="0" lang="en-US" altLang="ja-JP" sz="2400" b="1"/>
              <a:t> </a:t>
            </a:r>
            <a:r>
              <a:rPr kumimoji="0" lang="en-US" altLang="ja-JP" sz="2400" b="1" baseline="30000"/>
              <a:t>7</a:t>
            </a:r>
            <a:r>
              <a:rPr kumimoji="0" lang="en-US" altLang="ja-JP" sz="2400" b="1"/>
              <a:t>Li/</a:t>
            </a:r>
            <a:r>
              <a:rPr kumimoji="0" lang="en-US" altLang="ja-JP" sz="2400" b="1" baseline="30000"/>
              <a:t>11</a:t>
            </a:r>
            <a:r>
              <a:rPr kumimoji="0" lang="en-US" altLang="ja-JP" sz="2400" b="1"/>
              <a:t>B-Ratio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038600" y="1920875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0246" name="グループ化 30"/>
          <p:cNvGrpSpPr>
            <a:grpSpLocks/>
          </p:cNvGrpSpPr>
          <p:nvPr/>
        </p:nvGrpSpPr>
        <p:grpSpPr bwMode="auto">
          <a:xfrm>
            <a:off x="762000" y="609600"/>
            <a:ext cx="5410200" cy="6019800"/>
            <a:chOff x="-2971800" y="76200"/>
            <a:chExt cx="5410200" cy="6019800"/>
          </a:xfrm>
        </p:grpSpPr>
        <p:pic>
          <p:nvPicPr>
            <p:cNvPr id="1026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9" t="7982" r="12224" b="18427"/>
            <a:stretch>
              <a:fillRect/>
            </a:stretch>
          </p:blipFill>
          <p:spPr bwMode="auto">
            <a:xfrm>
              <a:off x="-2971800" y="76200"/>
              <a:ext cx="5410200" cy="313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正方形/長方形 19"/>
            <p:cNvSpPr/>
            <p:nvPr/>
          </p:nvSpPr>
          <p:spPr bwMode="auto">
            <a:xfrm>
              <a:off x="-2362200" y="2922588"/>
              <a:ext cx="4745038" cy="286861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kumimoji="0" lang="ja-JP" altLang="en-US" sz="2000" b="1"/>
            </a:p>
          </p:txBody>
        </p:sp>
        <p:pic>
          <p:nvPicPr>
            <p:cNvPr id="10265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9" t="72350" r="12224" b="18427"/>
            <a:stretch>
              <a:fillRect/>
            </a:stretch>
          </p:blipFill>
          <p:spPr bwMode="auto">
            <a:xfrm>
              <a:off x="-2971800" y="5702881"/>
              <a:ext cx="5410200" cy="39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6" name="正方形/長方形 24"/>
            <p:cNvSpPr>
              <a:spLocks noChangeArrowheads="1"/>
            </p:cNvSpPr>
            <p:nvPr/>
          </p:nvSpPr>
          <p:spPr bwMode="auto">
            <a:xfrm>
              <a:off x="-2971800" y="2819400"/>
              <a:ext cx="5334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kumimoji="0" lang="ja-JP" altLang="en-US" sz="2000" b="1"/>
            </a:p>
          </p:txBody>
        </p:sp>
        <p:cxnSp>
          <p:nvCxnSpPr>
            <p:cNvPr id="29" name="直線コネクタ 28"/>
            <p:cNvCxnSpPr/>
            <p:nvPr/>
          </p:nvCxnSpPr>
          <p:spPr bwMode="auto">
            <a:xfrm>
              <a:off x="-2362200" y="2819400"/>
              <a:ext cx="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1" t="88344" r="27769" b="-37"/>
          <a:stretch>
            <a:fillRect/>
          </a:stretch>
        </p:blipFill>
        <p:spPr bwMode="auto">
          <a:xfrm>
            <a:off x="2209800" y="57150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テキスト ボックス 31"/>
          <p:cNvSpPr txBox="1">
            <a:spLocks noChangeArrowheads="1"/>
          </p:cNvSpPr>
          <p:nvPr/>
        </p:nvSpPr>
        <p:spPr bwMode="auto">
          <a:xfrm>
            <a:off x="762000" y="609600"/>
            <a:ext cx="523875" cy="564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900" b="1">
                <a:latin typeface="Arial" pitchFamily="34" charset="0"/>
              </a:rPr>
              <a:t>  1</a:t>
            </a:r>
          </a:p>
          <a:p>
            <a:pPr eaLnBrk="1" hangingPunct="1"/>
            <a:endParaRPr lang="en-US" altLang="ja-JP" sz="1900" b="1">
              <a:latin typeface="Arial" pitchFamily="34" charset="0"/>
            </a:endParaRPr>
          </a:p>
          <a:p>
            <a:pPr eaLnBrk="1" hangingPunct="1"/>
            <a:r>
              <a:rPr lang="en-US" altLang="ja-JP" sz="1900" b="1">
                <a:latin typeface="Arial" pitchFamily="34" charset="0"/>
              </a:rPr>
              <a:t>0.9</a:t>
            </a:r>
          </a:p>
          <a:p>
            <a:pPr eaLnBrk="1" hangingPunct="1"/>
            <a:endParaRPr lang="en-US" altLang="ja-JP" sz="1900" b="1">
              <a:latin typeface="Arial" pitchFamily="34" charset="0"/>
            </a:endParaRPr>
          </a:p>
          <a:p>
            <a:pPr eaLnBrk="1" hangingPunct="1"/>
            <a:r>
              <a:rPr lang="en-US" altLang="ja-JP" sz="1900" b="1">
                <a:latin typeface="Arial" pitchFamily="34" charset="0"/>
              </a:rPr>
              <a:t>0.8</a:t>
            </a:r>
          </a:p>
          <a:p>
            <a:pPr eaLnBrk="1" hangingPunct="1"/>
            <a:endParaRPr lang="en-US" altLang="ja-JP" sz="1900" b="1">
              <a:latin typeface="Arial" pitchFamily="34" charset="0"/>
            </a:endParaRPr>
          </a:p>
          <a:p>
            <a:pPr eaLnBrk="1" hangingPunct="1"/>
            <a:r>
              <a:rPr lang="en-US" altLang="ja-JP" sz="1900" b="1">
                <a:latin typeface="Arial" pitchFamily="34" charset="0"/>
              </a:rPr>
              <a:t>0.7</a:t>
            </a:r>
          </a:p>
          <a:p>
            <a:pPr eaLnBrk="1" hangingPunct="1"/>
            <a:endParaRPr lang="en-US" altLang="ja-JP" sz="1900" b="1">
              <a:latin typeface="Arial" pitchFamily="34" charset="0"/>
            </a:endParaRPr>
          </a:p>
          <a:p>
            <a:pPr eaLnBrk="1" hangingPunct="1"/>
            <a:r>
              <a:rPr lang="en-US" altLang="ja-JP" sz="1900" b="1">
                <a:latin typeface="Arial" pitchFamily="34" charset="0"/>
              </a:rPr>
              <a:t>0.6</a:t>
            </a:r>
          </a:p>
          <a:p>
            <a:pPr eaLnBrk="1" hangingPunct="1"/>
            <a:endParaRPr lang="en-US" altLang="ja-JP" sz="1900" b="1">
              <a:latin typeface="Arial" pitchFamily="34" charset="0"/>
            </a:endParaRPr>
          </a:p>
          <a:p>
            <a:pPr eaLnBrk="1" hangingPunct="1"/>
            <a:r>
              <a:rPr lang="en-US" altLang="ja-JP" sz="1900" b="1">
                <a:latin typeface="Arial" pitchFamily="34" charset="0"/>
              </a:rPr>
              <a:t>0.5</a:t>
            </a:r>
          </a:p>
          <a:p>
            <a:pPr eaLnBrk="1" hangingPunct="1"/>
            <a:endParaRPr lang="en-US" altLang="ja-JP" sz="1900" b="1">
              <a:latin typeface="Arial" pitchFamily="34" charset="0"/>
            </a:endParaRPr>
          </a:p>
          <a:p>
            <a:pPr eaLnBrk="1" hangingPunct="1"/>
            <a:r>
              <a:rPr lang="en-US" altLang="ja-JP" sz="1900" b="1">
                <a:latin typeface="Arial" pitchFamily="34" charset="0"/>
              </a:rPr>
              <a:t>0.4</a:t>
            </a:r>
          </a:p>
          <a:p>
            <a:pPr eaLnBrk="1" hangingPunct="1"/>
            <a:endParaRPr lang="en-US" altLang="ja-JP" sz="1900" b="1">
              <a:latin typeface="Arial" pitchFamily="34" charset="0"/>
            </a:endParaRPr>
          </a:p>
          <a:p>
            <a:pPr eaLnBrk="1" hangingPunct="1"/>
            <a:r>
              <a:rPr lang="en-US" altLang="ja-JP" sz="1900" b="1">
                <a:latin typeface="Arial" pitchFamily="34" charset="0"/>
              </a:rPr>
              <a:t>0.3</a:t>
            </a:r>
          </a:p>
          <a:p>
            <a:pPr eaLnBrk="1" hangingPunct="1"/>
            <a:endParaRPr lang="en-US" altLang="ja-JP" sz="1900" b="1">
              <a:latin typeface="Arial" pitchFamily="34" charset="0"/>
            </a:endParaRPr>
          </a:p>
          <a:p>
            <a:pPr eaLnBrk="1" hangingPunct="1"/>
            <a:r>
              <a:rPr lang="en-US" altLang="ja-JP" sz="1900" b="1">
                <a:latin typeface="Arial" pitchFamily="34" charset="0"/>
              </a:rPr>
              <a:t>0.2</a:t>
            </a:r>
          </a:p>
          <a:p>
            <a:pPr eaLnBrk="1" hangingPunct="1"/>
            <a:endParaRPr lang="en-US" altLang="ja-JP" sz="1900" b="1">
              <a:latin typeface="Arial" pitchFamily="34" charset="0"/>
            </a:endParaRPr>
          </a:p>
          <a:p>
            <a:pPr eaLnBrk="1" hangingPunct="1"/>
            <a:r>
              <a:rPr lang="en-US" altLang="ja-JP" sz="1900" b="1">
                <a:latin typeface="Arial" pitchFamily="34" charset="0"/>
              </a:rPr>
              <a:t>0.1</a:t>
            </a: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2590800" y="990600"/>
            <a:ext cx="154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6" rIns="91436" bIns="45716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kumimoji="0" lang="en-US" altLang="ja-JP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Normal Mass </a:t>
            </a:r>
          </a:p>
          <a:p>
            <a:pPr algn="ctr"/>
            <a:r>
              <a:rPr kumimoji="0" lang="en-US" altLang="ja-JP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Hierarchy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2895600" y="3429000"/>
            <a:ext cx="1743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6" rIns="91436" bIns="45716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kumimoji="0" lang="en-US" altLang="ja-JP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Inverted Mass</a:t>
            </a:r>
          </a:p>
          <a:p>
            <a:r>
              <a:rPr kumimoji="0" lang="en-US" altLang="ja-JP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   Hierarchy</a:t>
            </a:r>
          </a:p>
          <a:p>
            <a:endParaRPr kumimoji="0" lang="en-US" altLang="ja-JP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0251" name="直線コネクタ 34"/>
          <p:cNvCxnSpPr>
            <a:cxnSpLocks noChangeShapeType="1"/>
          </p:cNvCxnSpPr>
          <p:nvPr/>
        </p:nvCxnSpPr>
        <p:spPr bwMode="auto">
          <a:xfrm>
            <a:off x="3886200" y="1447800"/>
            <a:ext cx="304800" cy="2286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直線コネクタ 35"/>
          <p:cNvCxnSpPr>
            <a:cxnSpLocks noChangeShapeType="1"/>
          </p:cNvCxnSpPr>
          <p:nvPr/>
        </p:nvCxnSpPr>
        <p:spPr bwMode="auto">
          <a:xfrm flipV="1">
            <a:off x="3962400" y="2971800"/>
            <a:ext cx="381000" cy="533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1981200" y="76200"/>
            <a:ext cx="5410200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FFFF"/>
                </a:solidFill>
                <a:latin typeface="+mn-lt"/>
                <a:ea typeface="HGP創英角ｺﾞｼｯｸUB" pitchFamily="50" charset="-128"/>
              </a:rPr>
              <a:t>Supernova X-Grain</a:t>
            </a:r>
            <a:r>
              <a:rPr lang="en-US" altLang="ja-JP" dirty="0">
                <a:ea typeface="ＭＳ Ｐゴシック" pitchFamily="50" charset="-128"/>
              </a:rPr>
              <a:t> </a:t>
            </a:r>
            <a:r>
              <a:rPr lang="en-US" altLang="ja-JP" b="1" dirty="0" err="1">
                <a:solidFill>
                  <a:srgbClr val="FFFFFF"/>
                </a:solidFill>
                <a:latin typeface="+mn-lt"/>
                <a:ea typeface="HGP創英角ｺﾞｼｯｸUB" pitchFamily="50" charset="-128"/>
              </a:rPr>
              <a:t>Coinstraint</a:t>
            </a:r>
            <a:r>
              <a:rPr lang="en-US" altLang="ja-JP" b="1" dirty="0">
                <a:solidFill>
                  <a:srgbClr val="FFFFFF"/>
                </a:solidFill>
                <a:latin typeface="+mn-lt"/>
                <a:ea typeface="HGP創英角ｺﾞｼｯｸUB" pitchFamily="50" charset="-128"/>
              </a:rPr>
              <a:t> </a:t>
            </a: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5715000" y="838200"/>
            <a:ext cx="990600" cy="5511800"/>
          </a:xfrm>
          <a:prstGeom prst="rect">
            <a:avLst/>
          </a:prstGeom>
          <a:solidFill>
            <a:srgbClr val="FF0000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5715000" y="3441700"/>
            <a:ext cx="990600" cy="2908300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" name="グループ化 32"/>
          <p:cNvGrpSpPr>
            <a:grpSpLocks/>
          </p:cNvGrpSpPr>
          <p:nvPr/>
        </p:nvGrpSpPr>
        <p:grpSpPr bwMode="auto">
          <a:xfrm>
            <a:off x="6732588" y="4068763"/>
            <a:ext cx="2438400" cy="2600325"/>
            <a:chOff x="6400800" y="1905000"/>
            <a:chExt cx="2438400" cy="2601838"/>
          </a:xfrm>
        </p:grpSpPr>
        <p:sp>
          <p:nvSpPr>
            <p:cNvPr id="10260" name="Text Box 7"/>
            <p:cNvSpPr txBox="1">
              <a:spLocks noChangeArrowheads="1"/>
            </p:cNvSpPr>
            <p:nvPr/>
          </p:nvSpPr>
          <p:spPr bwMode="auto">
            <a:xfrm>
              <a:off x="6400800" y="1905000"/>
              <a:ext cx="2438400" cy="26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6" rIns="91436" bIns="45716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kumimoji="0" lang="en-US" altLang="ja-JP" sz="2000">
                  <a:solidFill>
                    <a:srgbClr val="0000FF"/>
                  </a:solidFill>
                  <a:latin typeface="Arial" pitchFamily="34" charset="0"/>
                </a:rPr>
                <a:t>First Detection of </a:t>
              </a:r>
            </a:p>
            <a:p>
              <a:r>
                <a:rPr kumimoji="0" lang="en-US" altLang="ja-JP" sz="2000" baseline="30000">
                  <a:solidFill>
                    <a:srgbClr val="0000FF"/>
                  </a:solidFill>
                  <a:latin typeface="Arial" pitchFamily="34" charset="0"/>
                </a:rPr>
                <a:t>7</a:t>
              </a:r>
              <a:r>
                <a:rPr kumimoji="0" lang="en-US" altLang="ja-JP" sz="2000">
                  <a:solidFill>
                    <a:srgbClr val="0000FF"/>
                  </a:solidFill>
                  <a:latin typeface="Arial" pitchFamily="34" charset="0"/>
                </a:rPr>
                <a:t>Li/</a:t>
              </a:r>
              <a:r>
                <a:rPr kumimoji="0" lang="en-US" altLang="ja-JP" sz="2000" baseline="30000">
                  <a:solidFill>
                    <a:srgbClr val="0000FF"/>
                  </a:solidFill>
                  <a:latin typeface="Arial" pitchFamily="34" charset="0"/>
                </a:rPr>
                <a:t>11</a:t>
              </a:r>
              <a:r>
                <a:rPr kumimoji="0" lang="en-US" altLang="ja-JP" sz="2000">
                  <a:solidFill>
                    <a:srgbClr val="0000FF"/>
                  </a:solidFill>
                  <a:latin typeface="Arial" pitchFamily="34" charset="0"/>
                </a:rPr>
                <a:t>B in SN-grains</a:t>
              </a:r>
            </a:p>
            <a:p>
              <a:r>
                <a:rPr kumimoji="0" lang="en-US" altLang="ja-JP" sz="500">
                  <a:solidFill>
                    <a:srgbClr val="0000FF"/>
                  </a:solidFill>
                  <a:latin typeface="Arial" pitchFamily="34" charset="0"/>
                </a:rPr>
                <a:t>  </a:t>
              </a: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pPr eaLnBrk="1" hangingPunct="1"/>
              <a:endParaRPr kumimoji="0" lang="en-US" altLang="ja-JP" sz="500">
                <a:solidFill>
                  <a:srgbClr val="0000FF"/>
                </a:solidFill>
                <a:latin typeface="Arial" pitchFamily="34" charset="0"/>
              </a:endParaRPr>
            </a:p>
            <a:p>
              <a:pPr eaLnBrk="1" hangingPunct="1"/>
              <a:r>
                <a:rPr lang="en-US" altLang="ja-JP" sz="1600">
                  <a:solidFill>
                    <a:srgbClr val="0000FF"/>
                  </a:solidFill>
                  <a:latin typeface="Arial" pitchFamily="34" charset="0"/>
                </a:rPr>
                <a:t>W. Fujiya, P. Hoppe, &amp; </a:t>
              </a:r>
            </a:p>
            <a:p>
              <a:pPr eaLnBrk="1" hangingPunct="1"/>
              <a:r>
                <a:rPr lang="en-US" altLang="ja-JP" sz="1600">
                  <a:solidFill>
                    <a:srgbClr val="0000FF"/>
                  </a:solidFill>
                  <a:latin typeface="Arial" pitchFamily="34" charset="0"/>
                </a:rPr>
                <a:t>U. Ott, ApJ 730, L7 (2011).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705600" y="2621379"/>
              <a:ext cx="1524000" cy="8545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pic>
          <p:nvPicPr>
            <p:cNvPr id="10262" name="Content Placeholder 6" descr="SiC-gra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603" r="6673"/>
            <a:stretch>
              <a:fillRect/>
            </a:stretch>
          </p:blipFill>
          <p:spPr bwMode="auto">
            <a:xfrm>
              <a:off x="6864095" y="2621274"/>
              <a:ext cx="1093788" cy="75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332" name="テキスト ボックス 3"/>
          <p:cNvSpPr txBox="1">
            <a:spLocks noChangeArrowheads="1"/>
          </p:cNvSpPr>
          <p:nvPr/>
        </p:nvSpPr>
        <p:spPr bwMode="auto">
          <a:xfrm>
            <a:off x="2743200" y="4467225"/>
            <a:ext cx="39100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0000"/>
                </a:solidFill>
                <a:latin typeface="Arial" pitchFamily="34" charset="0"/>
              </a:rPr>
              <a:t>“Inverted Mass Hierarchy” </a:t>
            </a:r>
          </a:p>
          <a:p>
            <a:pPr algn="ctr" eaLnBrk="1" hangingPunct="1"/>
            <a:r>
              <a:rPr lang="en-US" altLang="ja-JP" sz="2000" b="1">
                <a:solidFill>
                  <a:srgbClr val="FF0000"/>
                </a:solidFill>
                <a:latin typeface="Arial" pitchFamily="34" charset="0"/>
              </a:rPr>
              <a:t>is statistically more preferred !</a:t>
            </a:r>
          </a:p>
          <a:p>
            <a:pPr algn="ctr" eaLnBrk="1" hangingPunct="1"/>
            <a:r>
              <a:rPr lang="en-US" altLang="ja-JP" sz="2000" b="1">
                <a:solidFill>
                  <a:srgbClr val="FF0000"/>
                </a:solidFill>
                <a:latin typeface="Arial" pitchFamily="34" charset="0"/>
              </a:rPr>
              <a:t>74% </a:t>
            </a:r>
            <a:r>
              <a:rPr lang="ja-JP" altLang="en-US" sz="2000" b="1">
                <a:solidFill>
                  <a:srgbClr val="FF0000"/>
                </a:solidFill>
                <a:latin typeface="Arial" pitchFamily="34" charset="0"/>
              </a:rPr>
              <a:t>ー </a:t>
            </a:r>
            <a:r>
              <a:rPr lang="en-US" altLang="ja-JP" sz="2000" b="1">
                <a:solidFill>
                  <a:srgbClr val="FF0000"/>
                </a:solidFill>
                <a:latin typeface="Arial" pitchFamily="34" charset="0"/>
              </a:rPr>
              <a:t>Inverted</a:t>
            </a:r>
          </a:p>
          <a:p>
            <a:pPr algn="ctr" eaLnBrk="1" hangingPunct="1"/>
            <a:r>
              <a:rPr lang="en-US" altLang="ja-JP" sz="2000" b="1">
                <a:solidFill>
                  <a:srgbClr val="FF0000"/>
                </a:solidFill>
                <a:latin typeface="Arial" pitchFamily="34" charset="0"/>
              </a:rPr>
              <a:t>24% </a:t>
            </a:r>
            <a:r>
              <a:rPr lang="ja-JP" altLang="en-US" sz="2000" b="1">
                <a:solidFill>
                  <a:srgbClr val="FF0000"/>
                </a:solidFill>
                <a:latin typeface="Arial" pitchFamily="34" charset="0"/>
              </a:rPr>
              <a:t>ー</a:t>
            </a:r>
            <a:r>
              <a:rPr lang="en-US" altLang="ja-JP" sz="2000" b="1">
                <a:solidFill>
                  <a:srgbClr val="FF0000"/>
                </a:solidFill>
                <a:latin typeface="Arial" pitchFamily="34" charset="0"/>
              </a:rPr>
              <a:t> Normal</a:t>
            </a:r>
            <a:r>
              <a:rPr lang="ja-JP" altLang="en-US" sz="2000" b="1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altLang="ja-JP" sz="20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6705600" y="1773238"/>
            <a:ext cx="25908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・</a:t>
            </a:r>
            <a:r>
              <a:rPr lang="en-US" altLang="ja-JP" sz="20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T2K, MINOS (2011)</a:t>
            </a:r>
          </a:p>
          <a:p>
            <a:pPr>
              <a:defRPr/>
            </a:pPr>
            <a:r>
              <a:rPr lang="ja-JP" altLang="en-US" sz="20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・</a:t>
            </a:r>
            <a:r>
              <a:rPr lang="en-US" altLang="ja-JP" sz="20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Double</a:t>
            </a:r>
            <a:r>
              <a:rPr lang="ja-JP" altLang="en-US" sz="20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　</a:t>
            </a:r>
            <a:r>
              <a:rPr lang="en-US" altLang="ja-JP" sz="20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CHOOZ,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  </a:t>
            </a:r>
            <a:r>
              <a:rPr lang="en-US" altLang="ja-JP" sz="2000" dirty="0" err="1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Daya</a:t>
            </a:r>
            <a:r>
              <a:rPr lang="en-US" altLang="ja-JP" sz="20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 Bay, RENO   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                       (2012)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FF"/>
                </a:solidFill>
                <a:ea typeface="ＭＳ Ｐゴシック" pitchFamily="50" charset="-128"/>
              </a:rPr>
              <a:t>   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   sin</a:t>
            </a:r>
            <a:r>
              <a:rPr lang="en-US" altLang="ja-JP" sz="2000" b="1" baseline="30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en-US" altLang="ja-JP" sz="2000" b="1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en-US" altLang="ja-JP" sz="2000" b="1" dirty="0">
                <a:solidFill>
                  <a:srgbClr val="FF0000"/>
                </a:solidFill>
                <a:latin typeface="Symbol" pitchFamily="18" charset="2"/>
                <a:ea typeface="Dotum" pitchFamily="34" charset="-127"/>
              </a:rPr>
              <a:t>q</a:t>
            </a:r>
            <a:r>
              <a:rPr lang="en-US" altLang="ja-JP" sz="2000" b="1" baseline="-25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13 </a:t>
            </a:r>
            <a:r>
              <a:rPr lang="en-US" altLang="ja-JP" sz="2000" b="1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= 0.1 </a:t>
            </a:r>
          </a:p>
        </p:txBody>
      </p:sp>
      <p:sp>
        <p:nvSpPr>
          <p:cNvPr id="10259" name="テキスト ボックス 29"/>
          <p:cNvSpPr txBox="1">
            <a:spLocks noChangeArrowheads="1"/>
          </p:cNvSpPr>
          <p:nvPr/>
        </p:nvSpPr>
        <p:spPr bwMode="auto">
          <a:xfrm>
            <a:off x="985838" y="6388100"/>
            <a:ext cx="54911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 b="1">
                <a:latin typeface="Arial" pitchFamily="34" charset="0"/>
              </a:rPr>
              <a:t>10</a:t>
            </a:r>
            <a:r>
              <a:rPr lang="en-US" altLang="ja-JP" sz="2000" b="1" baseline="30000">
                <a:latin typeface="Arial" pitchFamily="34" charset="0"/>
              </a:rPr>
              <a:t>-6</a:t>
            </a:r>
            <a:r>
              <a:rPr lang="en-US" altLang="ja-JP" sz="2000" b="1">
                <a:latin typeface="Arial" pitchFamily="34" charset="0"/>
              </a:rPr>
              <a:t>         10</a:t>
            </a:r>
            <a:r>
              <a:rPr lang="en-US" altLang="ja-JP" sz="2000" b="1" baseline="30000">
                <a:latin typeface="Arial" pitchFamily="34" charset="0"/>
              </a:rPr>
              <a:t>-5</a:t>
            </a:r>
            <a:r>
              <a:rPr lang="en-US" altLang="ja-JP" sz="2000" b="1">
                <a:latin typeface="Arial" pitchFamily="34" charset="0"/>
              </a:rPr>
              <a:t>       10</a:t>
            </a:r>
            <a:r>
              <a:rPr lang="en-US" altLang="ja-JP" sz="2000" b="1" baseline="30000">
                <a:latin typeface="Arial" pitchFamily="34" charset="0"/>
              </a:rPr>
              <a:t>-4</a:t>
            </a:r>
            <a:r>
              <a:rPr lang="en-US" altLang="ja-JP" sz="2000" b="1">
                <a:latin typeface="Arial" pitchFamily="34" charset="0"/>
              </a:rPr>
              <a:t>        10</a:t>
            </a:r>
            <a:r>
              <a:rPr lang="en-US" altLang="ja-JP" sz="2000" b="1" baseline="30000">
                <a:latin typeface="Arial" pitchFamily="34" charset="0"/>
              </a:rPr>
              <a:t>-3</a:t>
            </a:r>
            <a:r>
              <a:rPr lang="en-US" altLang="ja-JP" sz="2000" b="1">
                <a:latin typeface="Arial" pitchFamily="34" charset="0"/>
              </a:rPr>
              <a:t>  </a:t>
            </a:r>
            <a:r>
              <a:rPr lang="ja-JP" altLang="en-US" sz="2000" b="1">
                <a:latin typeface="Arial" pitchFamily="34" charset="0"/>
              </a:rPr>
              <a:t>     </a:t>
            </a:r>
            <a:r>
              <a:rPr lang="en-US" altLang="ja-JP" sz="2000" b="1">
                <a:latin typeface="Arial" pitchFamily="34" charset="0"/>
              </a:rPr>
              <a:t>10</a:t>
            </a:r>
            <a:r>
              <a:rPr lang="en-US" altLang="ja-JP" sz="2000" b="1" baseline="30000">
                <a:latin typeface="Arial" pitchFamily="34" charset="0"/>
              </a:rPr>
              <a:t>-2</a:t>
            </a:r>
            <a:r>
              <a:rPr lang="en-US" altLang="ja-JP" sz="2000" b="1">
                <a:latin typeface="Arial" pitchFamily="34" charset="0"/>
              </a:rPr>
              <a:t>  </a:t>
            </a:r>
            <a:r>
              <a:rPr lang="ja-JP" altLang="en-US" sz="2000" b="1">
                <a:latin typeface="Arial" pitchFamily="34" charset="0"/>
              </a:rPr>
              <a:t>     </a:t>
            </a:r>
            <a:r>
              <a:rPr lang="en-US" altLang="ja-JP" sz="2000" b="1">
                <a:latin typeface="Arial" pitchFamily="34" charset="0"/>
              </a:rPr>
              <a:t>10</a:t>
            </a:r>
            <a:r>
              <a:rPr lang="en-US" altLang="ja-JP" sz="2000" b="1" baseline="30000">
                <a:latin typeface="Arial" pitchFamily="34" charset="0"/>
              </a:rPr>
              <a:t>-1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3" grpId="0"/>
      <p:bldP spid="27" grpId="0" animBg="1"/>
      <p:bldP spid="24" grpId="0" animBg="1"/>
      <p:bldP spid="99332" grpId="0"/>
      <p:bldP spid="28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1107</Words>
  <Application>Microsoft Office PowerPoint</Application>
  <PresentationFormat>Presentazione su schermo (4:3)</PresentationFormat>
  <Paragraphs>316</Paragraphs>
  <Slides>26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9" baseType="lpstr">
      <vt:lpstr>Times New Roman</vt:lpstr>
      <vt:lpstr>ＭＳ Ｐゴシック</vt:lpstr>
      <vt:lpstr>Arial</vt:lpstr>
      <vt:lpstr>Calibri</vt:lpstr>
      <vt:lpstr>ヒラギノ角ゴ Pro W3</vt:lpstr>
      <vt:lpstr>Symbol</vt:lpstr>
      <vt:lpstr>Helvetica</vt:lpstr>
      <vt:lpstr>Times</vt:lpstr>
      <vt:lpstr>HGP創英角ｺﾞｼｯｸUB</vt:lpstr>
      <vt:lpstr>Dotum</vt:lpstr>
      <vt:lpstr>標準デザイン</vt:lpstr>
      <vt:lpstr>MathType 5.0 Equation</vt:lpstr>
      <vt:lpstr>Microsoft 数式 3.0</vt:lpstr>
      <vt:lpstr>    New Neutrino-nucleus Reaction      Cross Sections at Solar, Reactor         and Supernova Neutrino Energies   “Nuclear structure, Neutrinos and  Stellar nucleosynthesis”   Toshio Suzuki  Nihon University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suzuki</dc:creator>
  <cp:lastModifiedBy>tecno</cp:lastModifiedBy>
  <cp:revision>821</cp:revision>
  <dcterms:created xsi:type="dcterms:W3CDTF">1601-01-01T00:00:00Z</dcterms:created>
  <dcterms:modified xsi:type="dcterms:W3CDTF">2013-06-03T06:45:42Z</dcterms:modified>
</cp:coreProperties>
</file>