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2" r:id="rId2"/>
  </p:sldMasterIdLst>
  <p:notesMasterIdLst>
    <p:notesMasterId r:id="rId16"/>
  </p:notesMasterIdLst>
  <p:sldIdLst>
    <p:sldId id="256" r:id="rId3"/>
    <p:sldId id="294" r:id="rId4"/>
    <p:sldId id="292" r:id="rId5"/>
    <p:sldId id="288" r:id="rId6"/>
    <p:sldId id="273" r:id="rId7"/>
    <p:sldId id="265" r:id="rId8"/>
    <p:sldId id="272" r:id="rId9"/>
    <p:sldId id="266" r:id="rId10"/>
    <p:sldId id="267" r:id="rId11"/>
    <p:sldId id="264" r:id="rId12"/>
    <p:sldId id="268" r:id="rId13"/>
    <p:sldId id="263" r:id="rId14"/>
    <p:sldId id="278" r:id="rId15"/>
  </p:sldIdLst>
  <p:sldSz cx="9144000" cy="6858000" type="screen4x3"/>
  <p:notesSz cx="6858000" cy="9144000"/>
  <p:custDataLst>
    <p:tags r:id="rId1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6FF"/>
    <a:srgbClr val="E6AF11"/>
    <a:srgbClr val="00589C"/>
    <a:srgbClr val="CF6800"/>
    <a:srgbClr val="B9B9B9"/>
    <a:srgbClr val="003E6E"/>
    <a:srgbClr val="9C9C9C"/>
    <a:srgbClr val="D7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9969" autoAdjust="0"/>
    <p:restoredTop sz="97674" autoAdjust="0"/>
  </p:normalViewPr>
  <p:slideViewPr>
    <p:cSldViewPr>
      <p:cViewPr>
        <p:scale>
          <a:sx n="81" d="100"/>
          <a:sy n="81" d="100"/>
        </p:scale>
        <p:origin x="-116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5458FC1-2CE2-41F2-94F5-8B0D796A0067}" type="datetimeFigureOut">
              <a:rPr lang="en-US"/>
              <a:pPr>
                <a:defRPr/>
              </a:pPr>
              <a:t>6/3/2013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9D7F324-3165-4AE8-9D7E-640ED4BB177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70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00113" y="692150"/>
            <a:ext cx="6767512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900113" y="1268413"/>
            <a:ext cx="6767512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8602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68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9552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166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3E89"/>
              </a:buClr>
              <a:buFont typeface="Wingdings" pitchFamily="2" charset="2"/>
              <a:buChar char="§"/>
              <a:defRPr sz="1800" baseline="0"/>
            </a:lvl1pPr>
            <a:lvl2pPr marL="742950" indent="-285750">
              <a:buClr>
                <a:srgbClr val="003E89"/>
              </a:buClr>
              <a:buFont typeface="Wingdings" pitchFamily="2" charset="2"/>
              <a:buChar char="§"/>
              <a:defRPr sz="1600" baseline="0"/>
            </a:lvl2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39552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51996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55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75" y="-7938"/>
            <a:ext cx="9140825" cy="685641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Calibri" pitchFamily="34" charset="0"/>
            </a:endParaRPr>
          </a:p>
        </p:txBody>
      </p:sp>
      <p:grpSp>
        <p:nvGrpSpPr>
          <p:cNvPr id="1027" name="Gruppieren 18"/>
          <p:cNvGrpSpPr>
            <a:grpSpLocks/>
          </p:cNvGrpSpPr>
          <p:nvPr/>
        </p:nvGrpSpPr>
        <p:grpSpPr bwMode="auto">
          <a:xfrm>
            <a:off x="-3175" y="0"/>
            <a:ext cx="9144000" cy="6858000"/>
            <a:chOff x="-3175" y="-19275"/>
            <a:chExt cx="9144000" cy="6858000"/>
          </a:xfrm>
        </p:grpSpPr>
        <p:grpSp>
          <p:nvGrpSpPr>
            <p:cNvPr id="1031" name="Gruppieren 14"/>
            <p:cNvGrpSpPr>
              <a:grpSpLocks/>
            </p:cNvGrpSpPr>
            <p:nvPr/>
          </p:nvGrpSpPr>
          <p:grpSpPr bwMode="auto">
            <a:xfrm>
              <a:off x="-3175" y="-19275"/>
              <a:ext cx="9144000" cy="6858000"/>
              <a:chOff x="0" y="0"/>
              <a:chExt cx="9144000" cy="6858000"/>
            </a:xfrm>
          </p:grpSpPr>
          <p:sp>
            <p:nvSpPr>
              <p:cNvPr id="1035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87338" cy="287338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mpd="dbl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36" name="Rectangle 6"/>
              <p:cNvSpPr>
                <a:spLocks noChangeArrowheads="1"/>
              </p:cNvSpPr>
              <p:nvPr/>
            </p:nvSpPr>
            <p:spPr bwMode="auto">
              <a:xfrm>
                <a:off x="6350" y="6426140"/>
                <a:ext cx="3059113" cy="144463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37" name="Rectangle 7"/>
              <p:cNvSpPr>
                <a:spLocks noChangeArrowheads="1"/>
              </p:cNvSpPr>
              <p:nvPr/>
            </p:nvSpPr>
            <p:spPr bwMode="auto">
              <a:xfrm>
                <a:off x="0" y="6713538"/>
                <a:ext cx="3059113" cy="144462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38" name="Rectangle 8"/>
              <p:cNvSpPr>
                <a:spLocks noChangeArrowheads="1"/>
              </p:cNvSpPr>
              <p:nvPr/>
            </p:nvSpPr>
            <p:spPr bwMode="auto">
              <a:xfrm>
                <a:off x="3057525" y="6567488"/>
                <a:ext cx="3059113" cy="144462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39" name="Rectangle 9"/>
              <p:cNvSpPr>
                <a:spLocks noChangeArrowheads="1"/>
              </p:cNvSpPr>
              <p:nvPr/>
            </p:nvSpPr>
            <p:spPr bwMode="auto">
              <a:xfrm>
                <a:off x="3174" y="6570603"/>
                <a:ext cx="3059113" cy="144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Calibri" pitchFamily="34" charset="0"/>
                </a:endParaRPr>
              </a:p>
            </p:txBody>
          </p:sp>
          <p:sp>
            <p:nvSpPr>
              <p:cNvPr id="1040" name="Rectangle 10"/>
              <p:cNvSpPr>
                <a:spLocks noChangeArrowheads="1"/>
              </p:cNvSpPr>
              <p:nvPr/>
            </p:nvSpPr>
            <p:spPr bwMode="auto">
              <a:xfrm>
                <a:off x="3062287" y="6711950"/>
                <a:ext cx="6081713" cy="144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>
                  <a:latin typeface="Calibri" pitchFamily="34" charset="0"/>
                </a:endParaRPr>
              </a:p>
            </p:txBody>
          </p:sp>
        </p:grpSp>
        <p:grpSp>
          <p:nvGrpSpPr>
            <p:cNvPr id="1032" name="Gruppieren 15"/>
            <p:cNvGrpSpPr>
              <a:grpSpLocks/>
            </p:cNvGrpSpPr>
            <p:nvPr/>
          </p:nvGrpSpPr>
          <p:grpSpPr bwMode="auto">
            <a:xfrm>
              <a:off x="6011863" y="5157788"/>
              <a:ext cx="2808287" cy="1228725"/>
              <a:chOff x="6011863" y="5157788"/>
              <a:chExt cx="2808287" cy="1228725"/>
            </a:xfrm>
          </p:grpSpPr>
          <p:pic>
            <p:nvPicPr>
              <p:cNvPr id="1033" name="Grafik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276"/>
              <a:stretch>
                <a:fillRect/>
              </a:stretch>
            </p:blipFill>
            <p:spPr bwMode="auto">
              <a:xfrm>
                <a:off x="7077075" y="5157788"/>
                <a:ext cx="1743075" cy="1228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" name="Bild 4" descr="DDC_Sticker_groß_Schatten_RGB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1863" y="5229225"/>
                <a:ext cx="1008062" cy="1008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" name="Text Box 17"/>
          <p:cNvSpPr txBox="1">
            <a:spLocks noChangeArrowheads="1"/>
          </p:cNvSpPr>
          <p:nvPr/>
        </p:nvSpPr>
        <p:spPr bwMode="auto">
          <a:xfrm>
            <a:off x="3557588" y="6672263"/>
            <a:ext cx="532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900" smtClean="0"/>
              <a:t>Institute of Radiation Physics | Division of Nuclear Physics | http://www.hzdr.de</a:t>
            </a:r>
          </a:p>
        </p:txBody>
      </p:sp>
      <p:pic>
        <p:nvPicPr>
          <p:cNvPr id="1029" name="Picture 15" descr="logo_wei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5399088"/>
            <a:ext cx="21240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/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6575425"/>
            <a:ext cx="3059113" cy="144463"/>
          </a:xfrm>
          <a:prstGeom prst="rect">
            <a:avLst/>
          </a:prstGeom>
          <a:solidFill>
            <a:srgbClr val="9C9C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57525" y="6575425"/>
            <a:ext cx="6086475" cy="14446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6718300"/>
            <a:ext cx="3059113" cy="147638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443663" y="6530975"/>
            <a:ext cx="2520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900" smtClean="0">
                <a:solidFill>
                  <a:schemeClr val="bg1"/>
                </a:solidFill>
                <a:latin typeface="Arial" charset="0"/>
              </a:rPr>
              <a:t>           Member of the Helmholtz Association</a:t>
            </a:r>
          </a:p>
        </p:txBody>
      </p:sp>
      <p:pic>
        <p:nvPicPr>
          <p:cNvPr id="2055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65850"/>
            <a:ext cx="118903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165850"/>
            <a:ext cx="792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feld 16"/>
          <p:cNvSpPr txBox="1">
            <a:spLocks noChangeArrowheads="1"/>
          </p:cNvSpPr>
          <p:nvPr/>
        </p:nvSpPr>
        <p:spPr bwMode="auto">
          <a:xfrm>
            <a:off x="144463" y="6524625"/>
            <a:ext cx="291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/>
              <a:t>INPC2013: 2-7 June 2013, Firenze, Italy</a:t>
            </a:r>
            <a:endParaRPr lang="de-DE" sz="900" smtClean="0"/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3557588" y="6672263"/>
            <a:ext cx="532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900" smtClean="0"/>
              <a:t>Konrad Schmidt | Institute of Radiation Physics | Division of Nuclear Physics | http://www.hzdr.de</a:t>
            </a:r>
          </a:p>
        </p:txBody>
      </p:sp>
      <p:sp>
        <p:nvSpPr>
          <p:cNvPr id="2" name="Textfeld 16"/>
          <p:cNvSpPr txBox="1">
            <a:spLocks noChangeArrowheads="1"/>
          </p:cNvSpPr>
          <p:nvPr/>
        </p:nvSpPr>
        <p:spPr bwMode="auto">
          <a:xfrm>
            <a:off x="142875" y="6672263"/>
            <a:ext cx="9715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5FE414A5-BC33-4229-81DC-1312FA5BC9AA}" type="slidenum">
              <a:rPr lang="en-US" sz="900" smtClean="0">
                <a:solidFill>
                  <a:schemeClr val="bg1"/>
                </a:solidFill>
                <a:latin typeface="Arial" charset="0"/>
              </a:rPr>
              <a:pPr eaLnBrk="1" hangingPunct="1">
                <a:defRPr/>
              </a:pPr>
              <a:t>‹N›</a:t>
            </a:fld>
            <a:endParaRPr lang="en-US" sz="90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60" name="Picture 12" descr="TU_logo_blau_661x1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6237288"/>
            <a:ext cx="10080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4"/>
          <p:cNvSpPr>
            <a:spLocks noChangeArrowheads="1"/>
          </p:cNvSpPr>
          <p:nvPr/>
        </p:nvSpPr>
        <p:spPr bwMode="auto">
          <a:xfrm>
            <a:off x="0" y="-3429000"/>
            <a:ext cx="287338" cy="287337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mpd="dbl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Calibri" pitchFamily="34" charset="0"/>
            </a:endParaRPr>
          </a:p>
        </p:txBody>
      </p:sp>
      <p:sp>
        <p:nvSpPr>
          <p:cNvPr id="3" name="Textfeld 16"/>
          <p:cNvSpPr txBox="1">
            <a:spLocks noChangeArrowheads="1"/>
          </p:cNvSpPr>
          <p:nvPr/>
        </p:nvSpPr>
        <p:spPr bwMode="auto">
          <a:xfrm>
            <a:off x="142875" y="6369050"/>
            <a:ext cx="529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900" smtClean="0">
                <a:solidFill>
                  <a:srgbClr val="00589C"/>
                </a:solidFill>
                <a:latin typeface="Arial" charset="0"/>
              </a:rPr>
              <a:t>Precise study of the supernova reaction </a:t>
            </a:r>
            <a:r>
              <a:rPr lang="en-US" sz="900" baseline="30000" smtClean="0">
                <a:solidFill>
                  <a:srgbClr val="00589C"/>
                </a:solidFill>
                <a:latin typeface="Arial" charset="0"/>
              </a:rPr>
              <a:t>40</a:t>
            </a:r>
            <a:r>
              <a:rPr lang="en-US" sz="900" smtClean="0">
                <a:solidFill>
                  <a:srgbClr val="00589C"/>
                </a:solidFill>
                <a:latin typeface="Arial" charset="0"/>
              </a:rPr>
              <a:t>Ca(</a:t>
            </a:r>
            <a:r>
              <a:rPr lang="en-US" sz="900" i="1" smtClean="0">
                <a:solidFill>
                  <a:srgbClr val="00589C"/>
                </a:solidFill>
                <a:latin typeface="Symbol" pitchFamily="18" charset="2"/>
              </a:rPr>
              <a:t>a</a:t>
            </a:r>
            <a:r>
              <a:rPr lang="en-US" sz="900" smtClean="0">
                <a:solidFill>
                  <a:srgbClr val="00589C"/>
                </a:solidFill>
                <a:latin typeface="Arial" charset="0"/>
              </a:rPr>
              <a:t>,</a:t>
            </a:r>
            <a:r>
              <a:rPr lang="en-US" sz="900" i="1" smtClean="0">
                <a:solidFill>
                  <a:srgbClr val="00589C"/>
                </a:solidFill>
                <a:latin typeface="Symbol" pitchFamily="18" charset="2"/>
              </a:rPr>
              <a:t>g</a:t>
            </a:r>
            <a:r>
              <a:rPr lang="en-US" sz="900" smtClean="0">
                <a:solidFill>
                  <a:srgbClr val="00589C"/>
                </a:solidFill>
                <a:latin typeface="Arial" charset="0"/>
              </a:rPr>
              <a:t>)</a:t>
            </a:r>
            <a:r>
              <a:rPr lang="en-US" sz="900" baseline="30000" smtClean="0">
                <a:solidFill>
                  <a:srgbClr val="00589C"/>
                </a:solidFill>
                <a:latin typeface="Arial" charset="0"/>
              </a:rPr>
              <a:t>44</a:t>
            </a:r>
            <a:r>
              <a:rPr lang="en-US" sz="900" smtClean="0">
                <a:solidFill>
                  <a:srgbClr val="00589C"/>
                </a:solidFill>
                <a:latin typeface="Arial" charset="0"/>
              </a:rPr>
              <a:t>Ti by activation and in-beam </a:t>
            </a:r>
            <a:r>
              <a:rPr lang="en-US" sz="900" i="1" smtClean="0">
                <a:solidFill>
                  <a:srgbClr val="00589C"/>
                </a:solidFill>
                <a:latin typeface="Symbol" pitchFamily="18" charset="2"/>
              </a:rPr>
              <a:t>g</a:t>
            </a:r>
            <a:r>
              <a:rPr lang="en-US" sz="900" smtClean="0">
                <a:solidFill>
                  <a:srgbClr val="00589C"/>
                </a:solidFill>
                <a:latin typeface="Arial" charset="0"/>
              </a:rPr>
              <a:t>-spectroscopy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439863"/>
            <a:ext cx="8421688" cy="730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Precise study of the supernova reaction </a:t>
            </a:r>
            <a:r>
              <a:rPr lang="en-US" sz="2400" b="1" baseline="30000" smtClean="0">
                <a:solidFill>
                  <a:schemeClr val="bg1"/>
                </a:solidFill>
                <a:latin typeface="Arial" charset="0"/>
                <a:cs typeface="Arial" charset="0"/>
              </a:rPr>
              <a:t>40</a:t>
            </a:r>
            <a:r>
              <a:rPr 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Ca(</a:t>
            </a:r>
            <a:r>
              <a:rPr lang="en-US" sz="2400" b="1" i="1" smtClean="0">
                <a:solidFill>
                  <a:schemeClr val="bg1"/>
                </a:solidFill>
                <a:latin typeface="Symbol" pitchFamily="18" charset="2"/>
                <a:cs typeface="Arial" charset="0"/>
              </a:rPr>
              <a:t>a</a:t>
            </a:r>
            <a:r>
              <a:rPr 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,</a:t>
            </a:r>
            <a:r>
              <a:rPr lang="en-US" sz="2400" b="1" i="1" smtClean="0">
                <a:solidFill>
                  <a:schemeClr val="bg1"/>
                </a:solidFill>
                <a:latin typeface="Symbol" pitchFamily="18" charset="2"/>
                <a:cs typeface="Arial" charset="0"/>
              </a:rPr>
              <a:t>g</a:t>
            </a:r>
            <a:r>
              <a:rPr 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)</a:t>
            </a:r>
            <a:r>
              <a:rPr lang="en-US" sz="2400" b="1" baseline="30000" smtClean="0">
                <a:solidFill>
                  <a:schemeClr val="bg1"/>
                </a:solidFill>
                <a:latin typeface="Arial" charset="0"/>
                <a:cs typeface="Arial" charset="0"/>
              </a:rPr>
              <a:t>44</a:t>
            </a:r>
            <a:r>
              <a:rPr 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Ti by activation and in-beam </a:t>
            </a:r>
            <a:r>
              <a:rPr lang="en-US" sz="2400" b="1" i="1" smtClean="0">
                <a:solidFill>
                  <a:schemeClr val="bg1"/>
                </a:solidFill>
                <a:latin typeface="Symbol" pitchFamily="18" charset="2"/>
                <a:cs typeface="Arial" charset="0"/>
              </a:rPr>
              <a:t>g</a:t>
            </a:r>
            <a:r>
              <a:rPr 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-spectroscopy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58775" y="2879725"/>
            <a:ext cx="8421688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u="sng">
                <a:solidFill>
                  <a:schemeClr val="bg1"/>
                </a:solidFill>
              </a:rPr>
              <a:t>Konrad Schmidt</a:t>
            </a:r>
            <a:r>
              <a:rPr lang="en-US" sz="1200" baseline="30000">
                <a:solidFill>
                  <a:schemeClr val="bg1"/>
                </a:solidFill>
              </a:rPr>
              <a:t>1,2</a:t>
            </a:r>
            <a:r>
              <a:rPr lang="en-US" sz="1200">
                <a:solidFill>
                  <a:schemeClr val="bg1"/>
                </a:solidFill>
              </a:rPr>
              <a:t>,</a:t>
            </a:r>
          </a:p>
          <a:p>
            <a:pPr algn="ctr" eaLnBrk="1" hangingPunct="1"/>
            <a:endParaRPr lang="en-US" sz="120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1200">
                <a:solidFill>
                  <a:schemeClr val="bg1"/>
                </a:solidFill>
              </a:rPr>
              <a:t>Shavkat Akhmadaliev</a:t>
            </a:r>
            <a:r>
              <a:rPr lang="en-US" sz="1200" baseline="30000">
                <a:solidFill>
                  <a:schemeClr val="bg1"/>
                </a:solidFill>
              </a:rPr>
              <a:t>1</a:t>
            </a:r>
            <a:r>
              <a:rPr lang="en-US" sz="1200">
                <a:solidFill>
                  <a:schemeClr val="bg1"/>
                </a:solidFill>
              </a:rPr>
              <a:t>, Michael Anders</a:t>
            </a:r>
            <a:r>
              <a:rPr lang="en-US" sz="1200" baseline="30000">
                <a:solidFill>
                  <a:schemeClr val="bg1"/>
                </a:solidFill>
              </a:rPr>
              <a:t>1,2</a:t>
            </a:r>
            <a:r>
              <a:rPr lang="en-US" sz="1200">
                <a:solidFill>
                  <a:schemeClr val="bg1"/>
                </a:solidFill>
              </a:rPr>
              <a:t>, Daniel Bemmerer</a:t>
            </a:r>
            <a:r>
              <a:rPr lang="en-US" sz="1200" baseline="30000">
                <a:solidFill>
                  <a:schemeClr val="bg1"/>
                </a:solidFill>
              </a:rPr>
              <a:t>1</a:t>
            </a:r>
            <a:r>
              <a:rPr lang="en-US" sz="1200">
                <a:solidFill>
                  <a:schemeClr val="bg1"/>
                </a:solidFill>
              </a:rPr>
              <a:t>, Konstanze Boretzky</a:t>
            </a:r>
            <a:r>
              <a:rPr lang="en-US" sz="1200" baseline="30000">
                <a:solidFill>
                  <a:schemeClr val="bg1"/>
                </a:solidFill>
              </a:rPr>
              <a:t>3</a:t>
            </a:r>
            <a:r>
              <a:rPr lang="en-US" sz="1200">
                <a:solidFill>
                  <a:schemeClr val="bg1"/>
                </a:solidFill>
              </a:rPr>
              <a:t>, Antonio Caciolli</a:t>
            </a:r>
            <a:r>
              <a:rPr lang="en-US" sz="1200" baseline="30000">
                <a:solidFill>
                  <a:schemeClr val="bg1"/>
                </a:solidFill>
              </a:rPr>
              <a:t>4</a:t>
            </a:r>
            <a:r>
              <a:rPr lang="en-US" sz="1200">
                <a:solidFill>
                  <a:schemeClr val="bg1"/>
                </a:solidFill>
              </a:rPr>
              <a:t>, Mirco Dietz</a:t>
            </a:r>
            <a:r>
              <a:rPr lang="en-US" sz="1200" baseline="30000">
                <a:solidFill>
                  <a:schemeClr val="bg1"/>
                </a:solidFill>
              </a:rPr>
              <a:t>1,2</a:t>
            </a:r>
            <a:r>
              <a:rPr lang="en-US" sz="1200">
                <a:solidFill>
                  <a:schemeClr val="bg1"/>
                </a:solidFill>
              </a:rPr>
              <a:t>, Zoltán Elekes</a:t>
            </a:r>
            <a:r>
              <a:rPr lang="en-US" sz="1200" baseline="30000">
                <a:solidFill>
                  <a:schemeClr val="bg1"/>
                </a:solidFill>
              </a:rPr>
              <a:t>1</a:t>
            </a:r>
            <a:r>
              <a:rPr lang="en-US" sz="1200">
                <a:solidFill>
                  <a:schemeClr val="bg1"/>
                </a:solidFill>
              </a:rPr>
              <a:t>, Zsolt Fülöp</a:t>
            </a:r>
            <a:r>
              <a:rPr lang="en-US" sz="1200" baseline="30000">
                <a:solidFill>
                  <a:schemeClr val="bg1"/>
                </a:solidFill>
              </a:rPr>
              <a:t>5</a:t>
            </a:r>
            <a:r>
              <a:rPr lang="en-US" sz="1200">
                <a:solidFill>
                  <a:schemeClr val="bg1"/>
                </a:solidFill>
              </a:rPr>
              <a:t>, György Gyürky</a:t>
            </a:r>
            <a:r>
              <a:rPr lang="en-US" sz="1200" baseline="30000">
                <a:solidFill>
                  <a:schemeClr val="bg1"/>
                </a:solidFill>
              </a:rPr>
              <a:t>5</a:t>
            </a:r>
            <a:r>
              <a:rPr lang="en-US" sz="1200">
                <a:solidFill>
                  <a:schemeClr val="bg1"/>
                </a:solidFill>
              </a:rPr>
              <a:t>, Roland Hannaske</a:t>
            </a:r>
            <a:r>
              <a:rPr lang="en-US" sz="1200" baseline="30000">
                <a:solidFill>
                  <a:schemeClr val="bg1"/>
                </a:solidFill>
              </a:rPr>
              <a:t>1,2</a:t>
            </a:r>
            <a:r>
              <a:rPr lang="en-US" sz="1200">
                <a:solidFill>
                  <a:schemeClr val="bg1"/>
                </a:solidFill>
              </a:rPr>
              <a:t>, Arnd R. Junghans</a:t>
            </a:r>
            <a:r>
              <a:rPr lang="en-US" sz="1200" baseline="30000">
                <a:solidFill>
                  <a:schemeClr val="bg1"/>
                </a:solidFill>
              </a:rPr>
              <a:t>1</a:t>
            </a:r>
            <a:r>
              <a:rPr lang="en-US" sz="1200">
                <a:solidFill>
                  <a:schemeClr val="bg1"/>
                </a:solidFill>
              </a:rPr>
              <a:t>, Michele Marta</a:t>
            </a:r>
            <a:r>
              <a:rPr lang="en-US" sz="1200" baseline="30000">
                <a:solidFill>
                  <a:schemeClr val="bg1"/>
                </a:solidFill>
              </a:rPr>
              <a:t>1,3</a:t>
            </a:r>
            <a:r>
              <a:rPr lang="en-US" sz="1200">
                <a:solidFill>
                  <a:schemeClr val="bg1"/>
                </a:solidFill>
              </a:rPr>
              <a:t>, Marie-Luise Menzel</a:t>
            </a:r>
            <a:r>
              <a:rPr lang="en-US" sz="1200" baseline="30000">
                <a:solidFill>
                  <a:schemeClr val="bg1"/>
                </a:solidFill>
              </a:rPr>
              <a:t>1,2</a:t>
            </a:r>
            <a:r>
              <a:rPr lang="en-US" sz="1200">
                <a:solidFill>
                  <a:schemeClr val="bg1"/>
                </a:solidFill>
              </a:rPr>
              <a:t>, Ronald Schwengner</a:t>
            </a:r>
            <a:r>
              <a:rPr lang="en-US" sz="1200" baseline="30000">
                <a:solidFill>
                  <a:schemeClr val="bg1"/>
                </a:solidFill>
              </a:rPr>
              <a:t>1</a:t>
            </a:r>
            <a:r>
              <a:rPr lang="en-US" sz="1200">
                <a:solidFill>
                  <a:schemeClr val="bg1"/>
                </a:solidFill>
              </a:rPr>
              <a:t>, Tamás Szücs</a:t>
            </a:r>
            <a:r>
              <a:rPr lang="en-US" sz="1200" baseline="30000">
                <a:solidFill>
                  <a:schemeClr val="bg1"/>
                </a:solidFill>
              </a:rPr>
              <a:t>5</a:t>
            </a:r>
            <a:r>
              <a:rPr lang="en-US" sz="1200">
                <a:solidFill>
                  <a:schemeClr val="bg1"/>
                </a:solidFill>
              </a:rPr>
              <a:t>, Andreas Wagner</a:t>
            </a:r>
            <a:r>
              <a:rPr lang="en-US" sz="1200" baseline="30000">
                <a:solidFill>
                  <a:schemeClr val="bg1"/>
                </a:solidFill>
              </a:rPr>
              <a:t>1</a:t>
            </a:r>
            <a:r>
              <a:rPr lang="en-US" sz="1200">
                <a:solidFill>
                  <a:schemeClr val="bg1"/>
                </a:solidFill>
              </a:rPr>
              <a:t>, Louis Wagner</a:t>
            </a:r>
            <a:r>
              <a:rPr lang="en-US" sz="1200" baseline="30000">
                <a:solidFill>
                  <a:schemeClr val="bg1"/>
                </a:solidFill>
              </a:rPr>
              <a:t>1,2</a:t>
            </a:r>
            <a:r>
              <a:rPr lang="en-US" sz="1200">
                <a:solidFill>
                  <a:schemeClr val="bg1"/>
                </a:solidFill>
              </a:rPr>
              <a:t>, Dmitry Yakorev</a:t>
            </a:r>
            <a:r>
              <a:rPr lang="en-US" sz="1200" baseline="30000">
                <a:solidFill>
                  <a:schemeClr val="bg1"/>
                </a:solidFill>
              </a:rPr>
              <a:t>1</a:t>
            </a:r>
            <a:r>
              <a:rPr lang="en-US" sz="1200">
                <a:solidFill>
                  <a:schemeClr val="bg1"/>
                </a:solidFill>
              </a:rPr>
              <a:t>, and Kai Zuber</a:t>
            </a:r>
            <a:r>
              <a:rPr lang="en-US" sz="1200" baseline="30000">
                <a:solidFill>
                  <a:schemeClr val="bg1"/>
                </a:solidFill>
              </a:rPr>
              <a:t>2</a:t>
            </a:r>
          </a:p>
          <a:p>
            <a:pPr algn="ctr" eaLnBrk="1" hangingPunct="1"/>
            <a:endParaRPr lang="en-US" sz="120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1200" baseline="30000">
                <a:solidFill>
                  <a:schemeClr val="bg1"/>
                </a:solidFill>
              </a:rPr>
              <a:t>1</a:t>
            </a:r>
            <a:r>
              <a:rPr lang="en-US" sz="1200" i="1">
                <a:solidFill>
                  <a:schemeClr val="bg1"/>
                </a:solidFill>
              </a:rPr>
              <a:t>HZDR</a:t>
            </a:r>
          </a:p>
          <a:p>
            <a:pPr algn="ctr" eaLnBrk="1" hangingPunct="1"/>
            <a:r>
              <a:rPr lang="en-US" sz="1200" baseline="30000">
                <a:solidFill>
                  <a:schemeClr val="bg1"/>
                </a:solidFill>
              </a:rPr>
              <a:t>2</a:t>
            </a:r>
            <a:r>
              <a:rPr lang="en-US" sz="1200" i="1">
                <a:solidFill>
                  <a:schemeClr val="bg1"/>
                </a:solidFill>
              </a:rPr>
              <a:t>TU Dresden</a:t>
            </a:r>
          </a:p>
          <a:p>
            <a:pPr algn="ctr" eaLnBrk="1" hangingPunct="1"/>
            <a:r>
              <a:rPr lang="en-US" sz="1200" baseline="30000">
                <a:solidFill>
                  <a:schemeClr val="bg1"/>
                </a:solidFill>
              </a:rPr>
              <a:t>3</a:t>
            </a:r>
            <a:r>
              <a:rPr lang="en-US" sz="1200" i="1">
                <a:solidFill>
                  <a:schemeClr val="bg1"/>
                </a:solidFill>
              </a:rPr>
              <a:t>GSI Darmstadt</a:t>
            </a:r>
          </a:p>
          <a:p>
            <a:pPr algn="ctr" eaLnBrk="1" hangingPunct="1"/>
            <a:r>
              <a:rPr lang="en-US" sz="1200" baseline="30000">
                <a:solidFill>
                  <a:schemeClr val="bg1"/>
                </a:solidFill>
              </a:rPr>
              <a:t>4</a:t>
            </a:r>
            <a:r>
              <a:rPr lang="en-US" sz="1200" i="1">
                <a:solidFill>
                  <a:schemeClr val="bg1"/>
                </a:solidFill>
              </a:rPr>
              <a:t>INFN Padua, Italy</a:t>
            </a:r>
          </a:p>
          <a:p>
            <a:pPr algn="ctr" eaLnBrk="1" hangingPunct="1"/>
            <a:r>
              <a:rPr lang="en-US" sz="1200" baseline="30000">
                <a:solidFill>
                  <a:schemeClr val="bg1"/>
                </a:solidFill>
              </a:rPr>
              <a:t>5</a:t>
            </a:r>
            <a:r>
              <a:rPr lang="en-US" sz="1200" i="1">
                <a:solidFill>
                  <a:schemeClr val="bg1"/>
                </a:solidFill>
              </a:rPr>
              <a:t>ATOMKI Debrecen, Hungary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60363" y="6119813"/>
            <a:ext cx="25193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eaLnBrk="0" hangingPunct="0"/>
            <a:r>
              <a:rPr lang="en-US" sz="1200">
                <a:solidFill>
                  <a:schemeClr val="bg1"/>
                </a:solidFill>
              </a:rPr>
              <a:t>Supported by            (BE 4100/2-1)</a:t>
            </a:r>
          </a:p>
        </p:txBody>
      </p:sp>
      <p:sp>
        <p:nvSpPr>
          <p:cNvPr id="3077" name="Textfeld 16"/>
          <p:cNvSpPr txBox="1">
            <a:spLocks noChangeArrowheads="1"/>
          </p:cNvSpPr>
          <p:nvPr/>
        </p:nvSpPr>
        <p:spPr bwMode="auto">
          <a:xfrm>
            <a:off x="358775" y="287338"/>
            <a:ext cx="84216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chemeClr val="bg1"/>
                </a:solidFill>
              </a:rPr>
              <a:t>International Nuclear Physics Conference INPC2013: 2-7 June 2013, Firenze, Italy</a:t>
            </a:r>
          </a:p>
          <a:p>
            <a:pPr algn="ctr" eaLnBrk="1" hangingPunct="1"/>
            <a:endParaRPr lang="en-US" sz="120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1200">
                <a:solidFill>
                  <a:schemeClr val="bg1"/>
                </a:solidFill>
              </a:rPr>
              <a:t>04/06/2013</a:t>
            </a:r>
          </a:p>
        </p:txBody>
      </p:sp>
      <p:pic>
        <p:nvPicPr>
          <p:cNvPr id="3078" name="Picture 18" descr="dfg_logo_we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6145213"/>
            <a:ext cx="360362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8775" y="287338"/>
            <a:ext cx="4000500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2200" smtClean="0">
                <a:solidFill>
                  <a:srgbClr val="00589C"/>
                </a:solidFill>
                <a:latin typeface="Arial" charset="0"/>
              </a:rPr>
              <a:t>Stoichiometric ratio </a:t>
            </a:r>
            <a:r>
              <a:rPr lang="it-IT" sz="2200" i="1" smtClean="0">
                <a:solidFill>
                  <a:srgbClr val="00589C"/>
                </a:solidFill>
                <a:latin typeface="Times New Roman" pitchFamily="18" charset="0"/>
              </a:rPr>
              <a:t>x</a:t>
            </a:r>
            <a:r>
              <a:rPr lang="it-IT" sz="2200" smtClean="0">
                <a:solidFill>
                  <a:srgbClr val="00589C"/>
                </a:solidFill>
                <a:latin typeface="Arial" charset="0"/>
              </a:rPr>
              <a:t> in Ca(OH)</a:t>
            </a:r>
            <a:r>
              <a:rPr lang="it-IT" sz="2200" i="1" baseline="-25000" smtClean="0">
                <a:solidFill>
                  <a:srgbClr val="00589C"/>
                </a:solidFill>
                <a:latin typeface="Times New Roman" pitchFamily="18" charset="0"/>
              </a:rPr>
              <a:t>x</a:t>
            </a:r>
            <a:endParaRPr lang="en-US" sz="2200" i="1" baseline="-25000" smtClean="0">
              <a:solidFill>
                <a:srgbClr val="00589C"/>
              </a:solidFill>
              <a:latin typeface="Times New Roman" pitchFamily="18" charset="0"/>
            </a:endParaRPr>
          </a:p>
        </p:txBody>
      </p:sp>
      <p:sp>
        <p:nvSpPr>
          <p:cNvPr id="12291" name="Rectangle 245"/>
          <p:cNvSpPr>
            <a:spLocks noChangeArrowheads="1"/>
          </p:cNvSpPr>
          <p:nvPr/>
        </p:nvSpPr>
        <p:spPr bwMode="auto">
          <a:xfrm>
            <a:off x="323850" y="719138"/>
            <a:ext cx="7200900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04800" indent="-304800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Two independent methodes have been used to determine the stoichiometric ratio </a:t>
            </a:r>
            <a:r>
              <a:rPr lang="en-US" i="1">
                <a:latin typeface="Times New Roman" pitchFamily="18" charset="0"/>
              </a:rPr>
              <a:t>x</a:t>
            </a:r>
            <a:r>
              <a:rPr lang="en-US"/>
              <a:t> in Ca(OH)</a:t>
            </a:r>
            <a:r>
              <a:rPr lang="en-US" i="1" baseline="-25000">
                <a:latin typeface="Times New Roman" pitchFamily="18" charset="0"/>
              </a:rPr>
              <a:t>x</a:t>
            </a:r>
            <a:r>
              <a:rPr lang="en-US"/>
              <a:t>:</a:t>
            </a:r>
          </a:p>
        </p:txBody>
      </p:sp>
      <p:sp>
        <p:nvSpPr>
          <p:cNvPr id="2" name="Rectangle 245"/>
          <p:cNvSpPr>
            <a:spLocks noChangeArrowheads="1"/>
          </p:cNvSpPr>
          <p:nvPr/>
        </p:nvSpPr>
        <p:spPr bwMode="auto">
          <a:xfrm>
            <a:off x="719138" y="1438275"/>
            <a:ext cx="32400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80975" indent="-180975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AutoNum type="arabicPeriod"/>
            </a:pPr>
            <a:r>
              <a:rPr lang="en-US"/>
              <a:t>Elastic Recoil detection Analysis (ERDA):	</a:t>
            </a:r>
            <a:r>
              <a:rPr lang="en-US" i="1">
                <a:latin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</a:rPr>
              <a:t>30</a:t>
            </a:r>
            <a:r>
              <a:rPr lang="en-US">
                <a:latin typeface="Times New Roman" pitchFamily="18" charset="0"/>
              </a:rPr>
              <a:t> = 1.88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>
                <a:latin typeface="Times New Roman" pitchFamily="18" charset="0"/>
              </a:rPr>
              <a:t> 0.21</a:t>
            </a:r>
          </a:p>
        </p:txBody>
      </p:sp>
      <p:sp>
        <p:nvSpPr>
          <p:cNvPr id="3" name="Rectangle 245"/>
          <p:cNvSpPr>
            <a:spLocks noChangeArrowheads="1"/>
          </p:cNvSpPr>
          <p:nvPr/>
        </p:nvSpPr>
        <p:spPr bwMode="auto">
          <a:xfrm>
            <a:off x="5289550" y="1438275"/>
            <a:ext cx="324008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80975" indent="-180975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AutoNum type="arabicPeriod" startAt="2"/>
            </a:pPr>
            <a:r>
              <a:rPr lang="en-US"/>
              <a:t>From proton induced in-beam 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-ray spectrum, using </a:t>
            </a:r>
            <a:r>
              <a:rPr lang="en-US" baseline="30000"/>
              <a:t>16</a:t>
            </a:r>
            <a:r>
              <a:rPr lang="en-US"/>
              <a:t>O(p,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)</a:t>
            </a:r>
            <a:r>
              <a:rPr lang="en-US" baseline="30000"/>
              <a:t>17</a:t>
            </a:r>
            <a:r>
              <a:rPr lang="en-US"/>
              <a:t>F reaction (with 6% uncertainty</a:t>
            </a:r>
            <a:br>
              <a:rPr lang="en-US"/>
            </a:br>
            <a:r>
              <a:rPr lang="en-US"/>
              <a:t>in </a:t>
            </a:r>
            <a:r>
              <a:rPr lang="en-US" i="1">
                <a:latin typeface="Symbol" pitchFamily="18" charset="2"/>
              </a:rPr>
              <a:t>s</a:t>
            </a:r>
            <a:r>
              <a:rPr lang="en-US"/>
              <a:t>  by Mohr </a:t>
            </a:r>
            <a:r>
              <a:rPr lang="en-US" i="1"/>
              <a:t>et al.</a:t>
            </a:r>
            <a:r>
              <a:rPr lang="en-US"/>
              <a:t> 2012):</a:t>
            </a:r>
            <a:br>
              <a:rPr lang="en-US"/>
            </a:br>
            <a:r>
              <a:rPr lang="en-US"/>
              <a:t>		</a:t>
            </a:r>
            <a:r>
              <a:rPr lang="en-US" i="1">
                <a:latin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</a:rPr>
              <a:t>31</a:t>
            </a:r>
            <a:r>
              <a:rPr lang="en-US">
                <a:latin typeface="Times New Roman" pitchFamily="18" charset="0"/>
              </a:rPr>
              <a:t> = 1.9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>
                <a:latin typeface="Times New Roman" pitchFamily="18" charset="0"/>
              </a:rPr>
              <a:t> 0.6</a:t>
            </a:r>
            <a:br>
              <a:rPr lang="en-US">
                <a:latin typeface="Times New Roman" pitchFamily="18" charset="0"/>
              </a:rPr>
            </a:br>
            <a:r>
              <a:rPr lang="en-US"/>
              <a:t>		</a:t>
            </a:r>
            <a:r>
              <a:rPr lang="en-US" i="1">
                <a:latin typeface="Times New Roman" pitchFamily="18" charset="0"/>
              </a:rPr>
              <a:t>x</a:t>
            </a:r>
            <a:r>
              <a:rPr lang="en-US" baseline="-25000">
                <a:latin typeface="Times New Roman" pitchFamily="18" charset="0"/>
              </a:rPr>
              <a:t>32</a:t>
            </a:r>
            <a:r>
              <a:rPr lang="en-US">
                <a:latin typeface="Times New Roman" pitchFamily="18" charset="0"/>
              </a:rPr>
              <a:t> = 1.8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>
                <a:latin typeface="Times New Roman" pitchFamily="18" charset="0"/>
              </a:rPr>
              <a:t> 0.5</a:t>
            </a:r>
          </a:p>
        </p:txBody>
      </p:sp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116638"/>
            <a:ext cx="31448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057525"/>
            <a:ext cx="4249738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59000"/>
            <a:ext cx="4217987" cy="31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8775" y="287338"/>
            <a:ext cx="5397500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smtClean="0">
                <a:solidFill>
                  <a:srgbClr val="00589C"/>
                </a:solidFill>
                <a:latin typeface="Arial" charset="0"/>
              </a:rPr>
              <a:t>Target scans before and after the activation</a:t>
            </a:r>
          </a:p>
        </p:txBody>
      </p:sp>
      <p:sp>
        <p:nvSpPr>
          <p:cNvPr id="17412" name="Rectangle 245"/>
          <p:cNvSpPr>
            <a:spLocks noChangeArrowheads="1"/>
          </p:cNvSpPr>
          <p:nvPr/>
        </p:nvSpPr>
        <p:spPr bwMode="auto">
          <a:xfrm>
            <a:off x="358775" y="719138"/>
            <a:ext cx="2125663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74625" indent="-173038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Using the </a:t>
            </a:r>
            <a:r>
              <a:rPr lang="en-US" i="1">
                <a:latin typeface="Times New Roman" pitchFamily="18" charset="0"/>
              </a:rPr>
              <a:t>E</a:t>
            </a:r>
            <a:r>
              <a:rPr lang="en-US" i="1" baseline="-25000">
                <a:latin typeface="Times New Roman" pitchFamily="18" charset="0"/>
              </a:rPr>
              <a:t>p</a:t>
            </a:r>
            <a:r>
              <a:rPr lang="en-US"/>
              <a:t> = 1842 MeV resonance in the </a:t>
            </a:r>
            <a:r>
              <a:rPr lang="en-US" baseline="30000"/>
              <a:t>40</a:t>
            </a:r>
            <a:r>
              <a:rPr lang="en-US"/>
              <a:t>Ca(p,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)</a:t>
            </a:r>
            <a:r>
              <a:rPr lang="en-US" baseline="30000"/>
              <a:t>41</a:t>
            </a:r>
            <a:r>
              <a:rPr lang="en-US"/>
              <a:t>Sc reaction.</a:t>
            </a:r>
          </a:p>
          <a:p>
            <a:pPr marL="174625" indent="-173038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Yield of the 2882 keV 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-ray is plotted as function of proton energy.</a:t>
            </a:r>
          </a:p>
          <a:p>
            <a:pPr marL="174625" indent="-173038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About 48 h activation with a current of 1.5 </a:t>
            </a:r>
            <a:r>
              <a:rPr lang="en-US">
                <a:latin typeface="Symbol" pitchFamily="18" charset="2"/>
              </a:rPr>
              <a:t>m</a:t>
            </a:r>
            <a:r>
              <a:rPr lang="en-US"/>
              <a:t>A at the water cooled target.</a:t>
            </a:r>
          </a:p>
          <a:p>
            <a:pPr marL="174625" indent="-173038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Structure scans before and after activation have just minor differences.</a:t>
            </a:r>
          </a:p>
          <a:p>
            <a:pPr marL="174625" indent="-173038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Conclusion: target layer stays stable during the activation.</a:t>
            </a:r>
          </a:p>
        </p:txBody>
      </p:sp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079500"/>
            <a:ext cx="62722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719138"/>
            <a:ext cx="6280150" cy="46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8775" y="287338"/>
            <a:ext cx="3757613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smtClean="0">
                <a:solidFill>
                  <a:srgbClr val="00589C"/>
                </a:solidFill>
                <a:latin typeface="Arial" charset="0"/>
              </a:rPr>
              <a:t>Offline spectra of </a:t>
            </a:r>
            <a:r>
              <a:rPr lang="en-US" sz="2200" baseline="30000" smtClean="0">
                <a:solidFill>
                  <a:srgbClr val="00589C"/>
                </a:solidFill>
                <a:latin typeface="Arial" charset="0"/>
              </a:rPr>
              <a:t>44</a:t>
            </a:r>
            <a:r>
              <a:rPr lang="en-US" sz="2200" smtClean="0">
                <a:solidFill>
                  <a:srgbClr val="00589C"/>
                </a:solidFill>
                <a:latin typeface="Arial" charset="0"/>
              </a:rPr>
              <a:t>Ti samples</a:t>
            </a:r>
          </a:p>
        </p:txBody>
      </p:sp>
      <p:pic>
        <p:nvPicPr>
          <p:cNvPr id="14340" name="Picture 4" descr="IMG_48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719138"/>
            <a:ext cx="17938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45"/>
          <p:cNvSpPr>
            <a:spLocks noChangeArrowheads="1"/>
          </p:cNvSpPr>
          <p:nvPr/>
        </p:nvSpPr>
        <p:spPr bwMode="auto">
          <a:xfrm>
            <a:off x="358775" y="5289550"/>
            <a:ext cx="842168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74625" indent="-173038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Spectra of </a:t>
            </a:r>
            <a:r>
              <a:rPr lang="en-US" baseline="30000"/>
              <a:t>44</a:t>
            </a:r>
            <a:r>
              <a:rPr lang="en-US"/>
              <a:t>Ti samples, measured in a low-background counting facility at earth’s surface and in the ultra-low-background facility Felsenkeller Dresden.</a:t>
            </a:r>
          </a:p>
          <a:p>
            <a:pPr marL="174625" indent="-173038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After 68.4 h activation and 7 days counting, an activity of 17.1 ± 0.5 mBq was determined.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58775" y="719138"/>
            <a:ext cx="8421688" cy="549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4625" indent="-174625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Astrophysically interesting resonances of the </a:t>
            </a:r>
            <a:r>
              <a:rPr lang="en-US" baseline="30000"/>
              <a:t>40</a:t>
            </a:r>
            <a:r>
              <a:rPr lang="en-US"/>
              <a:t>Ca(</a:t>
            </a:r>
            <a:r>
              <a:rPr lang="en-US">
                <a:latin typeface="Symbol" pitchFamily="18" charset="2"/>
              </a:rPr>
              <a:t>a</a:t>
            </a:r>
            <a:r>
              <a:rPr lang="en-US"/>
              <a:t>,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)</a:t>
            </a:r>
            <a:r>
              <a:rPr lang="en-US" baseline="30000"/>
              <a:t>44</a:t>
            </a:r>
            <a:r>
              <a:rPr lang="en-US"/>
              <a:t>Ti reaction have been studied.</a:t>
            </a:r>
          </a:p>
          <a:p>
            <a:pPr marL="174625" indent="-174625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 baseline="30000"/>
              <a:t>44</a:t>
            </a:r>
            <a:r>
              <a:rPr lang="en-US"/>
              <a:t>Ti activity has been measured in the underground laboratory Felsenkeller Dresden.</a:t>
            </a:r>
          </a:p>
          <a:p>
            <a:pPr marL="174625" indent="-174625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Sum and partial resonance strengths of 4.5 MeV triplet have been determined. Results from this work and from literature:</a:t>
            </a:r>
          </a:p>
          <a:p>
            <a:pPr marL="174625" indent="-174625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endParaRPr lang="en-US"/>
          </a:p>
          <a:p>
            <a:pPr marL="174625" indent="-174625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endParaRPr lang="en-US"/>
          </a:p>
          <a:p>
            <a:pPr marL="174625" indent="-174625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endParaRPr lang="en-US"/>
          </a:p>
          <a:p>
            <a:pPr marL="174625" indent="-174625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endParaRPr lang="en-US"/>
          </a:p>
          <a:p>
            <a:pPr marL="174625" indent="-174625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endParaRPr lang="en-US"/>
          </a:p>
          <a:p>
            <a:pPr marL="174625" indent="-174625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endParaRPr lang="de-DE"/>
          </a:p>
          <a:p>
            <a:pPr marL="174625" indent="-174625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endParaRPr lang="en-US"/>
          </a:p>
          <a:p>
            <a:pPr marL="174625" indent="-174625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endParaRPr lang="en-US"/>
          </a:p>
          <a:p>
            <a:pPr marL="174625" indent="-174625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Samples, activated at weak resonances around 3.5 MeV are 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-counting in underground laboratory Felsenkeller Dresden.</a:t>
            </a:r>
          </a:p>
          <a:p>
            <a:pPr marL="174625" indent="-174625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Later this year there will be a second beam time at CENBG (high intensity alpha beam) to study very weak (</a:t>
            </a:r>
            <a:r>
              <a:rPr lang="en-US" i="1">
                <a:latin typeface="Symbol" pitchFamily="18" charset="2"/>
              </a:rPr>
              <a:t>wg</a:t>
            </a:r>
            <a:r>
              <a:rPr lang="en-US"/>
              <a:t> &lt; 0.02 eV) resonance at 2.8 MeV.</a:t>
            </a:r>
          </a:p>
          <a:p>
            <a:pPr marL="174625" indent="-174625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An AMS measurement of activated samples is in preparation.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8775" y="287338"/>
            <a:ext cx="1196975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smtClean="0">
                <a:solidFill>
                  <a:srgbClr val="00589C"/>
                </a:solidFill>
                <a:latin typeface="Arial" charset="0"/>
              </a:rPr>
              <a:t>Summary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358775" y="4030663"/>
            <a:ext cx="963613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200">
                <a:solidFill>
                  <a:srgbClr val="00589C"/>
                </a:solidFill>
              </a:rPr>
              <a:t>Outlook</a:t>
            </a:r>
          </a:p>
        </p:txBody>
      </p:sp>
      <p:graphicFrame>
        <p:nvGraphicFramePr>
          <p:cNvPr id="24000" name="Group 448"/>
          <p:cNvGraphicFramePr>
            <a:graphicFrameLocks noGrp="1"/>
          </p:cNvGraphicFramePr>
          <p:nvPr/>
        </p:nvGraphicFramePr>
        <p:xfrm>
          <a:off x="468313" y="2060575"/>
          <a:ext cx="4464050" cy="1828800"/>
        </p:xfrm>
        <a:graphic>
          <a:graphicData uri="http://schemas.openxmlformats.org/drawingml/2006/table">
            <a:tbl>
              <a:tblPr/>
              <a:tblGrid>
                <a:gridCol w="792162"/>
                <a:gridCol w="1873250"/>
                <a:gridCol w="1798638"/>
              </a:tblGrid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</a:rPr>
                        <a:t>wg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[eV]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Reference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Technique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89C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8.3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1.7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Dixon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 al.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1980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in-beam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spectroscopy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6FF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3.0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Nassar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 al.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2006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AMS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EFF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7.6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1.1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Vockenhuber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 al.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2007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recoil detection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6FF"/>
                    </a:solidFill>
                  </a:tcPr>
                </a:tc>
              </a:tr>
              <a:tr h="157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1.2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Robertson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 al.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2012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in-beam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spectroscopy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EFF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8.4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0.6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Present work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activation and in-beam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g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spectroscopy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008" name="Group 456"/>
          <p:cNvGraphicFramePr>
            <a:graphicFrameLocks noGrp="1"/>
          </p:cNvGraphicFramePr>
          <p:nvPr/>
        </p:nvGraphicFramePr>
        <p:xfrm>
          <a:off x="5148263" y="2060575"/>
          <a:ext cx="3600450" cy="1371600"/>
        </p:xfrm>
        <a:graphic>
          <a:graphicData uri="http://schemas.openxmlformats.org/drawingml/2006/table">
            <a:tbl>
              <a:tblPr/>
              <a:tblGrid>
                <a:gridCol w="792162"/>
                <a:gridCol w="1008063"/>
                <a:gridCol w="792162"/>
                <a:gridCol w="1008063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ymbol" pitchFamily="18" charset="2"/>
                        </a:rPr>
                        <a:t>a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(keV)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</a:t>
                      </a:r>
                      <a:r>
                        <a:rPr kumimoji="0" lang="en-US" sz="1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(keV)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4497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9215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4510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9227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89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4523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9239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89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Present work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0.92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0.20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6.2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0.5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1.32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0.24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6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Dixon 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 al.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1980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0.1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5.8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1.2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± 0.4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E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44Ti-le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719138"/>
            <a:ext cx="5438775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8775" y="287338"/>
            <a:ext cx="4781550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2200" smtClean="0">
                <a:solidFill>
                  <a:srgbClr val="00589C"/>
                </a:solidFill>
                <a:latin typeface="Arial" charset="0"/>
                <a:cs typeface="Arial" charset="0"/>
              </a:rPr>
              <a:t>Supernova signal: </a:t>
            </a:r>
            <a:r>
              <a:rPr lang="it-IT" sz="2200" baseline="30000" smtClean="0">
                <a:solidFill>
                  <a:srgbClr val="00589C"/>
                </a:solidFill>
                <a:latin typeface="Arial" charset="0"/>
                <a:cs typeface="Arial" charset="0"/>
              </a:rPr>
              <a:t>44</a:t>
            </a:r>
            <a:r>
              <a:rPr lang="it-IT" sz="2200" smtClean="0">
                <a:solidFill>
                  <a:srgbClr val="00589C"/>
                </a:solidFill>
                <a:latin typeface="Arial" charset="0"/>
                <a:cs typeface="Arial" charset="0"/>
              </a:rPr>
              <a:t>Ti in Cassiopeia A</a:t>
            </a:r>
            <a:endParaRPr lang="en-US" sz="2200" smtClean="0">
              <a:solidFill>
                <a:srgbClr val="00589C"/>
              </a:solidFill>
              <a:latin typeface="Arial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5037138" y="719138"/>
            <a:ext cx="1652587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/>
              <a:t>Date: 30 Aug 2006</a:t>
            </a:r>
          </a:p>
          <a:p>
            <a:pPr eaLnBrk="1" hangingPunct="1"/>
            <a:r>
              <a:rPr lang="en-US" sz="900"/>
              <a:t>Satellite: Hubble</a:t>
            </a:r>
          </a:p>
          <a:p>
            <a:pPr eaLnBrk="1" hangingPunct="1"/>
            <a:r>
              <a:rPr lang="en-US" sz="900"/>
              <a:t>Depicts: Supernova remnant Cassiopeia A</a:t>
            </a:r>
          </a:p>
          <a:p>
            <a:pPr eaLnBrk="1" hangingPunct="1"/>
            <a:r>
              <a:rPr lang="en-US" sz="900"/>
              <a:t>Copyright: ESA/Hubble &amp; NASA </a:t>
            </a:r>
          </a:p>
          <a:p>
            <a:pPr eaLnBrk="1" hangingPunct="1"/>
            <a:r>
              <a:rPr lang="en-US" sz="900"/>
              <a:t>Edit: Robert A. Fesen and James Long</a:t>
            </a: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4749800" y="1978025"/>
            <a:ext cx="4030663" cy="4030663"/>
          </a:xfrm>
          <a:prstGeom prst="rect">
            <a:avLst/>
          </a:prstGeom>
          <a:noFill/>
          <a:ln w="38100">
            <a:solidFill>
              <a:srgbClr val="CF68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358775" y="1438275"/>
            <a:ext cx="4030663" cy="4030663"/>
          </a:xfrm>
          <a:prstGeom prst="rect">
            <a:avLst/>
          </a:prstGeom>
          <a:noFill/>
          <a:ln w="38100">
            <a:solidFill>
              <a:srgbClr val="CF68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757863"/>
            <a:ext cx="3081338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58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37250"/>
            <a:ext cx="25955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116638"/>
            <a:ext cx="279241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CF68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287338"/>
            <a:ext cx="19431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" b="25504"/>
          <a:stretch>
            <a:fillRect/>
          </a:stretch>
        </p:blipFill>
        <p:spPr bwMode="auto">
          <a:xfrm>
            <a:off x="755650" y="3201988"/>
            <a:ext cx="32385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F68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45"/>
          <p:cNvSpPr>
            <a:spLocks noChangeArrowheads="1"/>
          </p:cNvSpPr>
          <p:nvPr/>
        </p:nvSpPr>
        <p:spPr bwMode="auto">
          <a:xfrm>
            <a:off x="395288" y="1474788"/>
            <a:ext cx="3889375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76213" indent="-176213" defTabSz="628650" eaLnBrk="0" hangingPunct="0">
              <a:lnSpc>
                <a:spcPct val="110000"/>
              </a:lnSpc>
              <a:spcBef>
                <a:spcPct val="20000"/>
              </a:spcBef>
              <a:buClr>
                <a:srgbClr val="00589C"/>
              </a:buClr>
              <a:buFont typeface="Wingdings" pitchFamily="2" charset="2"/>
              <a:buChar char="§"/>
            </a:pPr>
            <a:r>
              <a:rPr lang="en-US" b="1"/>
              <a:t>2001 Vink </a:t>
            </a:r>
            <a:r>
              <a:rPr lang="en-US" b="1" i="1"/>
              <a:t>et al.</a:t>
            </a:r>
            <a:r>
              <a:rPr lang="en-US" b="1"/>
              <a:t/>
            </a:r>
            <a:br>
              <a:rPr lang="en-US" b="1"/>
            </a:br>
            <a:r>
              <a:rPr lang="en-US"/>
              <a:t>by the Phoswich Detec-</a:t>
            </a:r>
            <a:br>
              <a:rPr lang="en-US"/>
            </a:br>
            <a:r>
              <a:rPr lang="en-US"/>
              <a:t>tion System instrument</a:t>
            </a:r>
            <a:br>
              <a:rPr lang="en-US"/>
            </a:br>
            <a:r>
              <a:rPr lang="en-US"/>
              <a:t>on BeppoSAX</a:t>
            </a:r>
          </a:p>
          <a:p>
            <a:pPr marL="176213" indent="-176213" defTabSz="628650" eaLnBrk="0" hangingPunct="0">
              <a:lnSpc>
                <a:spcPct val="110000"/>
              </a:lnSpc>
              <a:spcBef>
                <a:spcPct val="20000"/>
              </a:spcBef>
              <a:buClr>
                <a:srgbClr val="00589C"/>
              </a:buClr>
              <a:buFont typeface="Wingdings" pitchFamily="2" charset="2"/>
              <a:buChar char="§"/>
            </a:pPr>
            <a:r>
              <a:rPr lang="en-US" b="1"/>
              <a:t>2006 Renaud </a:t>
            </a:r>
            <a:r>
              <a:rPr lang="en-US" b="1" i="1"/>
              <a:t>et al.</a:t>
            </a:r>
            <a:r>
              <a:rPr lang="en-US" i="1"/>
              <a:t/>
            </a:r>
            <a:br>
              <a:rPr lang="en-US" i="1"/>
            </a:br>
            <a:r>
              <a:rPr lang="en-US"/>
              <a:t>by IBIS/ISGRI on INTEGRAL</a:t>
            </a:r>
          </a:p>
        </p:txBody>
      </p:sp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1"/>
          <a:stretch>
            <a:fillRect/>
          </a:stretch>
        </p:blipFill>
        <p:spPr bwMode="auto">
          <a:xfrm>
            <a:off x="4965700" y="3778250"/>
            <a:ext cx="3598863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58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45"/>
          <p:cNvSpPr>
            <a:spLocks noChangeArrowheads="1"/>
          </p:cNvSpPr>
          <p:nvPr/>
        </p:nvSpPr>
        <p:spPr bwMode="auto">
          <a:xfrm>
            <a:off x="6659563" y="2878138"/>
            <a:ext cx="1946275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76213" indent="-176213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de-DE" b="1"/>
              <a:t>1994 Iyudin </a:t>
            </a:r>
            <a:r>
              <a:rPr lang="de-DE" b="1" i="1"/>
              <a:t>et al.</a:t>
            </a:r>
            <a:r>
              <a:rPr lang="de-DE" b="1"/>
              <a:t/>
            </a:r>
            <a:br>
              <a:rPr lang="de-DE" b="1"/>
            </a:br>
            <a:r>
              <a:rPr lang="de-DE"/>
              <a:t>by COMPTEL on CGRO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7" grpId="0" animBg="1"/>
      <p:bldP spid="29718" grpId="0" animBg="1"/>
      <p:bldP spid="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44Ti-le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719138"/>
            <a:ext cx="5438775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8775" y="287338"/>
            <a:ext cx="5416550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2200" smtClean="0">
                <a:solidFill>
                  <a:srgbClr val="00589C"/>
                </a:solidFill>
                <a:latin typeface="Arial" charset="0"/>
                <a:cs typeface="Arial" charset="0"/>
              </a:rPr>
              <a:t>NEW: Supernova signal: </a:t>
            </a:r>
            <a:r>
              <a:rPr lang="it-IT" sz="2200" baseline="30000" smtClean="0">
                <a:solidFill>
                  <a:srgbClr val="00589C"/>
                </a:solidFill>
                <a:latin typeface="Arial" charset="0"/>
                <a:cs typeface="Arial" charset="0"/>
              </a:rPr>
              <a:t>44</a:t>
            </a:r>
            <a:r>
              <a:rPr lang="it-IT" sz="2200" smtClean="0">
                <a:solidFill>
                  <a:srgbClr val="00589C"/>
                </a:solidFill>
                <a:latin typeface="Arial" charset="0"/>
                <a:cs typeface="Arial" charset="0"/>
              </a:rPr>
              <a:t>Ti in SNR 1987A</a:t>
            </a:r>
            <a:endParaRPr lang="en-US" sz="2200" smtClean="0">
              <a:solidFill>
                <a:srgbClr val="00589C"/>
              </a:solidFill>
              <a:latin typeface="Arial" charset="0"/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037138" y="719138"/>
            <a:ext cx="16525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00"/>
              <a:t>Date: 17 Oct 2012</a:t>
            </a:r>
          </a:p>
          <a:p>
            <a:pPr eaLnBrk="1" hangingPunct="1"/>
            <a:r>
              <a:rPr lang="en-US" sz="900"/>
              <a:t>Satellite: Hubble</a:t>
            </a:r>
          </a:p>
          <a:p>
            <a:pPr eaLnBrk="1" hangingPunct="1"/>
            <a:r>
              <a:rPr lang="en-US" sz="900"/>
              <a:t>Depicts: Supernova remnant 1987A</a:t>
            </a:r>
          </a:p>
          <a:p>
            <a:pPr eaLnBrk="1" hangingPunct="1"/>
            <a:r>
              <a:rPr lang="en-US" sz="900"/>
              <a:t>Copyright: ESA/Hubble &amp; NASA </a:t>
            </a:r>
          </a:p>
        </p:txBody>
      </p:sp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287338"/>
            <a:ext cx="19431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4749800" y="1978025"/>
            <a:ext cx="4030663" cy="4030663"/>
          </a:xfrm>
          <a:prstGeom prst="rect">
            <a:avLst/>
          </a:prstGeom>
          <a:noFill/>
          <a:ln w="38100">
            <a:solidFill>
              <a:srgbClr val="CF68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358775" y="1438275"/>
            <a:ext cx="4030663" cy="4030663"/>
          </a:xfrm>
          <a:prstGeom prst="rect">
            <a:avLst/>
          </a:prstGeom>
          <a:noFill/>
          <a:ln w="38100">
            <a:solidFill>
              <a:srgbClr val="CF68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0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757863"/>
            <a:ext cx="31559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t="39743" r="6146" b="15132"/>
          <a:stretch>
            <a:fillRect/>
          </a:stretch>
        </p:blipFill>
        <p:spPr bwMode="auto">
          <a:xfrm>
            <a:off x="719138" y="3057525"/>
            <a:ext cx="330676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F68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45"/>
          <p:cNvSpPr>
            <a:spLocks noChangeArrowheads="1"/>
          </p:cNvSpPr>
          <p:nvPr/>
        </p:nvSpPr>
        <p:spPr bwMode="auto">
          <a:xfrm>
            <a:off x="395288" y="2159000"/>
            <a:ext cx="22320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76213" indent="-176213" eaLnBrk="0" hangingPunct="0">
              <a:lnSpc>
                <a:spcPct val="110000"/>
              </a:lnSpc>
              <a:spcBef>
                <a:spcPct val="20000"/>
              </a:spcBef>
              <a:buClr>
                <a:srgbClr val="00589C"/>
              </a:buClr>
              <a:buFont typeface="Wingdings" pitchFamily="2" charset="2"/>
              <a:buChar char="§"/>
            </a:pPr>
            <a:r>
              <a:rPr lang="de-DE" b="1"/>
              <a:t>2012 Grebenev et al.</a:t>
            </a:r>
            <a:r>
              <a:rPr lang="de-DE"/>
              <a:t/>
            </a:r>
            <a:br>
              <a:rPr lang="de-DE"/>
            </a:br>
            <a:r>
              <a:rPr lang="de-DE"/>
              <a:t>by IBIS/ISGRI on INTEGRAL</a:t>
            </a:r>
            <a:endParaRPr lang="en-US"/>
          </a:p>
        </p:txBody>
      </p:sp>
      <p:pic>
        <p:nvPicPr>
          <p:cNvPr id="819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" r="4063" b="38852"/>
          <a:stretch>
            <a:fillRect/>
          </a:stretch>
        </p:blipFill>
        <p:spPr bwMode="auto">
          <a:xfrm>
            <a:off x="5292725" y="3429000"/>
            <a:ext cx="3382963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589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45"/>
          <p:cNvSpPr>
            <a:spLocks noChangeArrowheads="1"/>
          </p:cNvSpPr>
          <p:nvPr/>
        </p:nvSpPr>
        <p:spPr bwMode="auto">
          <a:xfrm>
            <a:off x="6443663" y="1989138"/>
            <a:ext cx="23018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76213" indent="-176213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Strong background precludes their confident detection, only the flux at its upper limit is shown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5" grpId="0" animBg="1"/>
      <p:bldP spid="27676" grpId="0" animBg="1"/>
      <p:bldP spid="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8775" y="287338"/>
            <a:ext cx="1287463" cy="33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smtClean="0">
                <a:solidFill>
                  <a:srgbClr val="00589C"/>
                </a:solidFill>
                <a:latin typeface="Arial" charset="0"/>
              </a:rPr>
              <a:t>Motivation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244600"/>
            <a:ext cx="66563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906588"/>
            <a:ext cx="42481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92388"/>
            <a:ext cx="8423275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3419475" y="3138488"/>
            <a:ext cx="5473700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245"/>
          <p:cNvSpPr>
            <a:spLocks noChangeArrowheads="1"/>
          </p:cNvSpPr>
          <p:nvPr/>
        </p:nvSpPr>
        <p:spPr bwMode="auto">
          <a:xfrm>
            <a:off x="358775" y="3783013"/>
            <a:ext cx="8534400" cy="1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74625" indent="-173038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de-DE"/>
              <a:t>… but only two (Cas A and SN 1987A) are clearly seen in our Galaxy (transparent to </a:t>
            </a:r>
            <a:r>
              <a:rPr lang="de-DE">
                <a:latin typeface="Symbol" pitchFamily="18" charset="2"/>
              </a:rPr>
              <a:t>g</a:t>
            </a:r>
            <a:r>
              <a:rPr lang="de-DE"/>
              <a:t>-rays).</a:t>
            </a:r>
            <a:endParaRPr lang="en-US"/>
          </a:p>
          <a:p>
            <a:pPr marL="174625" indent="-173038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 baseline="30000"/>
              <a:t>44</a:t>
            </a:r>
            <a:r>
              <a:rPr lang="en-US"/>
              <a:t>Ti is a sensitive probe of supernova models.</a:t>
            </a:r>
          </a:p>
          <a:p>
            <a:pPr marL="174625" indent="-173038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de-DE" baseline="30000"/>
              <a:t>40</a:t>
            </a:r>
            <a:r>
              <a:rPr lang="de-DE"/>
              <a:t>Ca(</a:t>
            </a:r>
            <a:r>
              <a:rPr lang="de-DE">
                <a:latin typeface="Symbol" pitchFamily="18" charset="2"/>
              </a:rPr>
              <a:t>a</a:t>
            </a:r>
            <a:r>
              <a:rPr lang="de-DE"/>
              <a:t>,</a:t>
            </a:r>
            <a:r>
              <a:rPr lang="de-DE">
                <a:latin typeface="Symbol" pitchFamily="18" charset="2"/>
              </a:rPr>
              <a:t>g</a:t>
            </a:r>
            <a:r>
              <a:rPr lang="de-DE"/>
              <a:t>)</a:t>
            </a:r>
            <a:r>
              <a:rPr lang="de-DE" baseline="30000"/>
              <a:t>44</a:t>
            </a:r>
            <a:r>
              <a:rPr lang="de-DE"/>
              <a:t>Ti is </a:t>
            </a:r>
            <a:r>
              <a:rPr lang="en-US"/>
              <a:t>dominating</a:t>
            </a:r>
            <a:r>
              <a:rPr lang="de-DE"/>
              <a:t> </a:t>
            </a:r>
            <a:r>
              <a:rPr lang="de-DE" baseline="30000"/>
              <a:t>44</a:t>
            </a:r>
            <a:r>
              <a:rPr lang="de-DE"/>
              <a:t>Ti </a:t>
            </a:r>
            <a:r>
              <a:rPr lang="en-US"/>
              <a:t>production</a:t>
            </a:r>
            <a:r>
              <a:rPr lang="de-DE"/>
              <a:t>.</a:t>
            </a:r>
          </a:p>
          <a:p>
            <a:pPr marL="174625" indent="-173038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de-DE"/>
              <a:t>Since 2006, there have been various experiments on </a:t>
            </a:r>
            <a:r>
              <a:rPr lang="de-DE" baseline="30000"/>
              <a:t>40</a:t>
            </a:r>
            <a:r>
              <a:rPr lang="de-DE"/>
              <a:t>Ca(</a:t>
            </a:r>
            <a:r>
              <a:rPr lang="de-DE">
                <a:latin typeface="Symbol" pitchFamily="18" charset="2"/>
              </a:rPr>
              <a:t>a</a:t>
            </a:r>
            <a:r>
              <a:rPr lang="de-DE"/>
              <a:t>,</a:t>
            </a:r>
            <a:r>
              <a:rPr lang="de-DE">
                <a:latin typeface="Symbol" pitchFamily="18" charset="2"/>
              </a:rPr>
              <a:t>g</a:t>
            </a:r>
            <a:r>
              <a:rPr lang="de-DE"/>
              <a:t>)</a:t>
            </a:r>
            <a:r>
              <a:rPr lang="de-DE" baseline="30000"/>
              <a:t>44</a:t>
            </a:r>
            <a:r>
              <a:rPr lang="de-DE"/>
              <a:t>Ti.</a:t>
            </a:r>
          </a:p>
          <a:p>
            <a:pPr marL="174625" indent="-173038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de-DE"/>
              <a:t>There are still discrepancies in the resulting reaction rates.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8775" y="287338"/>
            <a:ext cx="6904038" cy="33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smtClean="0">
                <a:solidFill>
                  <a:srgbClr val="00589C"/>
                </a:solidFill>
                <a:latin typeface="Arial" charset="0"/>
              </a:rPr>
              <a:t>Most important resonances in the </a:t>
            </a:r>
            <a:r>
              <a:rPr lang="en-US" sz="2200" baseline="30000" smtClean="0">
                <a:solidFill>
                  <a:srgbClr val="00589C"/>
                </a:solidFill>
                <a:latin typeface="Arial" charset="0"/>
              </a:rPr>
              <a:t>40</a:t>
            </a:r>
            <a:r>
              <a:rPr lang="en-US" sz="2200" smtClean="0">
                <a:solidFill>
                  <a:srgbClr val="00589C"/>
                </a:solidFill>
                <a:latin typeface="Arial" charset="0"/>
              </a:rPr>
              <a:t>Ca(</a:t>
            </a:r>
            <a:r>
              <a:rPr lang="en-US" sz="2200" smtClean="0">
                <a:solidFill>
                  <a:srgbClr val="00589C"/>
                </a:solidFill>
                <a:latin typeface="Symbol" pitchFamily="18" charset="2"/>
              </a:rPr>
              <a:t>a</a:t>
            </a:r>
            <a:r>
              <a:rPr lang="en-US" sz="2200" smtClean="0">
                <a:solidFill>
                  <a:srgbClr val="00589C"/>
                </a:solidFill>
                <a:latin typeface="Arial" charset="0"/>
              </a:rPr>
              <a:t>,</a:t>
            </a:r>
            <a:r>
              <a:rPr lang="en-US" sz="2200" smtClean="0">
                <a:solidFill>
                  <a:srgbClr val="00589C"/>
                </a:solidFill>
                <a:latin typeface="Symbol" pitchFamily="18" charset="2"/>
              </a:rPr>
              <a:t>g</a:t>
            </a:r>
            <a:r>
              <a:rPr lang="en-US" sz="2200" smtClean="0">
                <a:solidFill>
                  <a:srgbClr val="00589C"/>
                </a:solidFill>
                <a:latin typeface="Arial" charset="0"/>
              </a:rPr>
              <a:t>)</a:t>
            </a:r>
            <a:r>
              <a:rPr lang="en-US" sz="2200" baseline="30000" smtClean="0">
                <a:solidFill>
                  <a:srgbClr val="00589C"/>
                </a:solidFill>
                <a:latin typeface="Arial" charset="0"/>
              </a:rPr>
              <a:t>44</a:t>
            </a:r>
            <a:r>
              <a:rPr lang="en-US" sz="2200" smtClean="0">
                <a:solidFill>
                  <a:srgbClr val="00589C"/>
                </a:solidFill>
                <a:latin typeface="Arial" charset="0"/>
              </a:rPr>
              <a:t>Ti reaction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6116638" y="898525"/>
            <a:ext cx="2663825" cy="374650"/>
          </a:xfrm>
          <a:prstGeom prst="rect">
            <a:avLst/>
          </a:prstGeom>
          <a:noFill/>
          <a:ln w="38100">
            <a:solidFill>
              <a:srgbClr val="00589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25098"/>
                  </a:srgbClr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this talk</a:t>
            </a:r>
          </a:p>
        </p:txBody>
      </p:sp>
      <p:sp>
        <p:nvSpPr>
          <p:cNvPr id="9220" name="Rectangle 62"/>
          <p:cNvSpPr>
            <a:spLocks noChangeArrowheads="1"/>
          </p:cNvSpPr>
          <p:nvPr/>
        </p:nvSpPr>
        <p:spPr bwMode="auto">
          <a:xfrm>
            <a:off x="358775" y="4857750"/>
            <a:ext cx="48244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None/>
            </a:pPr>
            <a:r>
              <a:rPr lang="en-US"/>
              <a:t>Approach: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rgbClr val="00589C"/>
              </a:buClr>
              <a:buFontTx/>
              <a:buAutoNum type="arabicPeriod"/>
            </a:pPr>
            <a:r>
              <a:rPr lang="en-US"/>
              <a:t>Activation at high-intensity 3 MV Tandetron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rgbClr val="00589C"/>
              </a:buClr>
              <a:buFontTx/>
              <a:buAutoNum type="arabicPeriod"/>
            </a:pPr>
            <a:r>
              <a:rPr lang="en-US">
                <a:sym typeface="Symbol" pitchFamily="18" charset="2"/>
              </a:rPr>
              <a:t></a:t>
            </a:r>
            <a:r>
              <a:rPr lang="en-US"/>
              <a:t>-counting in Felsenkeller Dresden 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rgbClr val="00589C"/>
              </a:buClr>
              <a:buFontTx/>
              <a:buAutoNum type="arabicPeriod"/>
            </a:pPr>
            <a:r>
              <a:rPr lang="en-US"/>
              <a:t>Determination of resonance strengths </a:t>
            </a:r>
            <a:r>
              <a:rPr lang="en-US" i="1">
                <a:latin typeface="Symbol" pitchFamily="18" charset="2"/>
              </a:rPr>
              <a:t>wg</a:t>
            </a:r>
          </a:p>
        </p:txBody>
      </p:sp>
      <p:sp>
        <p:nvSpPr>
          <p:cNvPr id="9221" name="Text Box 97"/>
          <p:cNvSpPr txBox="1">
            <a:spLocks noChangeArrowheads="1"/>
          </p:cNvSpPr>
          <p:nvPr/>
        </p:nvSpPr>
        <p:spPr bwMode="auto">
          <a:xfrm>
            <a:off x="6116638" y="2230438"/>
            <a:ext cx="2663825" cy="619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25098"/>
                  </a:srgbClr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under analysis, 2</a:t>
            </a:r>
            <a:r>
              <a:rPr lang="en-US" baseline="30000"/>
              <a:t>nd</a:t>
            </a:r>
            <a:r>
              <a:rPr lang="en-US"/>
              <a:t> beam time later this year</a:t>
            </a:r>
          </a:p>
        </p:txBody>
      </p:sp>
      <p:sp>
        <p:nvSpPr>
          <p:cNvPr id="9222" name="Text Box 96"/>
          <p:cNvSpPr txBox="1">
            <a:spLocks noChangeArrowheads="1"/>
          </p:cNvSpPr>
          <p:nvPr/>
        </p:nvSpPr>
        <p:spPr bwMode="auto">
          <a:xfrm>
            <a:off x="6116638" y="1438275"/>
            <a:ext cx="2663825" cy="619125"/>
          </a:xfrm>
          <a:prstGeom prst="rect">
            <a:avLst/>
          </a:prstGeom>
          <a:noFill/>
          <a:ln w="38100">
            <a:solidFill>
              <a:srgbClr val="CF68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25098"/>
                  </a:srgbClr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under analysis, 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-counting in Felsenkeller Dresden</a:t>
            </a:r>
          </a:p>
        </p:txBody>
      </p:sp>
      <p:pic>
        <p:nvPicPr>
          <p:cNvPr id="7175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719138"/>
            <a:ext cx="5502275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AutoShape 47"/>
          <p:cNvSpPr>
            <a:spLocks/>
          </p:cNvSpPr>
          <p:nvPr/>
        </p:nvSpPr>
        <p:spPr bwMode="auto">
          <a:xfrm>
            <a:off x="5867400" y="908050"/>
            <a:ext cx="144463" cy="360363"/>
          </a:xfrm>
          <a:prstGeom prst="rightBrace">
            <a:avLst>
              <a:gd name="adj1" fmla="val 20788"/>
              <a:gd name="adj2" fmla="val 50000"/>
            </a:avLst>
          </a:prstGeom>
          <a:noFill/>
          <a:ln w="38100">
            <a:solidFill>
              <a:srgbClr val="0058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AutoShape 48"/>
          <p:cNvSpPr>
            <a:spLocks/>
          </p:cNvSpPr>
          <p:nvPr/>
        </p:nvSpPr>
        <p:spPr bwMode="auto">
          <a:xfrm>
            <a:off x="5867400" y="1412875"/>
            <a:ext cx="144463" cy="360363"/>
          </a:xfrm>
          <a:prstGeom prst="rightBrace">
            <a:avLst>
              <a:gd name="adj1" fmla="val 20788"/>
              <a:gd name="adj2" fmla="val 50000"/>
            </a:avLst>
          </a:prstGeom>
          <a:noFill/>
          <a:ln w="38100">
            <a:solidFill>
              <a:srgbClr val="CF68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226" name="Picture 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4138613"/>
            <a:ext cx="324167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7" name="Line 101"/>
          <p:cNvSpPr>
            <a:spLocks noChangeShapeType="1"/>
          </p:cNvSpPr>
          <p:nvPr/>
        </p:nvSpPr>
        <p:spPr bwMode="auto">
          <a:xfrm flipH="1" flipV="1">
            <a:off x="5867400" y="1987550"/>
            <a:ext cx="144463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it-IT"/>
          </a:p>
        </p:txBody>
      </p:sp>
      <p:pic>
        <p:nvPicPr>
          <p:cNvPr id="7180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3238500"/>
            <a:ext cx="44021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/>
      <p:bldP spid="9221" grpId="0" animBg="1"/>
      <p:bldP spid="9222" grpId="0" animBg="1"/>
      <p:bldP spid="9224" grpId="0" animBg="1"/>
      <p:bldP spid="9225" grpId="0" animBg="1"/>
      <p:bldP spid="92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5" r="8920" b="14140"/>
          <a:stretch>
            <a:fillRect/>
          </a:stretch>
        </p:blipFill>
        <p:spPr bwMode="auto">
          <a:xfrm>
            <a:off x="358775" y="719138"/>
            <a:ext cx="3836988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719138"/>
            <a:ext cx="4321175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33"/>
          <p:cNvSpPr>
            <a:spLocks noChangeArrowheads="1"/>
          </p:cNvSpPr>
          <p:nvPr/>
        </p:nvSpPr>
        <p:spPr bwMode="auto">
          <a:xfrm>
            <a:off x="755650" y="788988"/>
            <a:ext cx="2592388" cy="287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32"/>
          <p:cNvSpPr>
            <a:spLocks noChangeArrowheads="1"/>
          </p:cNvSpPr>
          <p:nvPr/>
        </p:nvSpPr>
        <p:spPr bwMode="auto">
          <a:xfrm>
            <a:off x="1476375" y="4219575"/>
            <a:ext cx="26638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8775" y="287338"/>
            <a:ext cx="4452938" cy="33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smtClean="0">
                <a:solidFill>
                  <a:srgbClr val="00589C"/>
                </a:solidFill>
                <a:latin typeface="Arial" charset="0"/>
              </a:rPr>
              <a:t>Setup at 3 MV Tandetron at HZDR</a:t>
            </a:r>
          </a:p>
        </p:txBody>
      </p:sp>
      <p:sp>
        <p:nvSpPr>
          <p:cNvPr id="13319" name="Rectangle 245"/>
          <p:cNvSpPr>
            <a:spLocks noChangeArrowheads="1"/>
          </p:cNvSpPr>
          <p:nvPr/>
        </p:nvSpPr>
        <p:spPr bwMode="auto">
          <a:xfrm>
            <a:off x="358775" y="4678363"/>
            <a:ext cx="8421688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74625" indent="-173038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Photo and schematic view of the experimental setup used for the irradiations.</a:t>
            </a:r>
          </a:p>
          <a:p>
            <a:pPr marL="174625" indent="-173038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Target chamber has a pressure of 10</a:t>
            </a:r>
            <a:r>
              <a:rPr lang="en-US" baseline="30000"/>
              <a:t>-7</a:t>
            </a:r>
            <a:r>
              <a:rPr lang="en-US"/>
              <a:t> mbar.</a:t>
            </a:r>
          </a:p>
          <a:p>
            <a:pPr marL="174625" indent="-173038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Copper pipe serves as secondary electrons suppression.</a:t>
            </a:r>
          </a:p>
          <a:p>
            <a:pPr marL="174625" indent="-173038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Target holder is connected to a current integrator.</a:t>
            </a:r>
          </a:p>
        </p:txBody>
      </p:sp>
      <p:pic>
        <p:nvPicPr>
          <p:cNvPr id="820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89138"/>
            <a:ext cx="36036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997200"/>
            <a:ext cx="36036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836613"/>
            <a:ext cx="3714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4273550"/>
            <a:ext cx="3714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68638"/>
            <a:ext cx="85248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13025"/>
            <a:ext cx="1357313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485775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1147763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8" name="Line 25"/>
          <p:cNvSpPr>
            <a:spLocks noChangeShapeType="1"/>
          </p:cNvSpPr>
          <p:nvPr/>
        </p:nvSpPr>
        <p:spPr bwMode="auto">
          <a:xfrm>
            <a:off x="1116013" y="2781300"/>
            <a:ext cx="935037" cy="0"/>
          </a:xfrm>
          <a:prstGeom prst="line">
            <a:avLst/>
          </a:prstGeom>
          <a:noFill/>
          <a:ln w="28575">
            <a:solidFill>
              <a:srgbClr val="E6AF1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9" name="Line 26"/>
          <p:cNvSpPr>
            <a:spLocks noChangeShapeType="1"/>
          </p:cNvSpPr>
          <p:nvPr/>
        </p:nvSpPr>
        <p:spPr bwMode="auto">
          <a:xfrm>
            <a:off x="1116013" y="2593975"/>
            <a:ext cx="1150937" cy="0"/>
          </a:xfrm>
          <a:prstGeom prst="line">
            <a:avLst/>
          </a:prstGeom>
          <a:noFill/>
          <a:ln w="28575">
            <a:solidFill>
              <a:srgbClr val="E6AF1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0" name="Line 27"/>
          <p:cNvSpPr>
            <a:spLocks noChangeShapeType="1"/>
          </p:cNvSpPr>
          <p:nvPr/>
        </p:nvSpPr>
        <p:spPr bwMode="auto">
          <a:xfrm rot="8700000" flipV="1">
            <a:off x="2051050" y="2708275"/>
            <a:ext cx="360363" cy="0"/>
          </a:xfrm>
          <a:prstGeom prst="line">
            <a:avLst/>
          </a:prstGeom>
          <a:noFill/>
          <a:ln w="28575">
            <a:solidFill>
              <a:srgbClr val="D42D1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1" name="Text Box 28"/>
          <p:cNvSpPr txBox="1">
            <a:spLocks noChangeArrowheads="1"/>
          </p:cNvSpPr>
          <p:nvPr/>
        </p:nvSpPr>
        <p:spPr bwMode="auto">
          <a:xfrm>
            <a:off x="3060700" y="4264025"/>
            <a:ext cx="103188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+</a:t>
            </a:r>
          </a:p>
        </p:txBody>
      </p:sp>
      <p:sp>
        <p:nvSpPr>
          <p:cNvPr id="8212" name="Text Box 29"/>
          <p:cNvSpPr txBox="1">
            <a:spLocks noChangeArrowheads="1"/>
          </p:cNvSpPr>
          <p:nvPr/>
        </p:nvSpPr>
        <p:spPr bwMode="auto">
          <a:xfrm>
            <a:off x="2266950" y="836613"/>
            <a:ext cx="103188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+</a:t>
            </a:r>
          </a:p>
        </p:txBody>
      </p:sp>
      <p:sp>
        <p:nvSpPr>
          <p:cNvPr id="8213" name="Text Box 30"/>
          <p:cNvSpPr txBox="1">
            <a:spLocks noChangeArrowheads="1"/>
          </p:cNvSpPr>
          <p:nvPr/>
        </p:nvSpPr>
        <p:spPr bwMode="auto">
          <a:xfrm>
            <a:off x="2843213" y="836613"/>
            <a:ext cx="465137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at 90°</a:t>
            </a:r>
          </a:p>
        </p:txBody>
      </p:sp>
      <p:sp>
        <p:nvSpPr>
          <p:cNvPr id="8214" name="Text Box 31"/>
          <p:cNvSpPr txBox="1">
            <a:spLocks noChangeArrowheads="1"/>
          </p:cNvSpPr>
          <p:nvPr/>
        </p:nvSpPr>
        <p:spPr bwMode="auto">
          <a:xfrm>
            <a:off x="3636963" y="4264025"/>
            <a:ext cx="465137" cy="212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at 55°</a:t>
            </a:r>
          </a:p>
        </p:txBody>
      </p:sp>
      <p:pic>
        <p:nvPicPr>
          <p:cNvPr id="8215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92600"/>
            <a:ext cx="145415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6" name="Picture 3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13970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8775" y="287338"/>
            <a:ext cx="7816850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smtClean="0">
                <a:solidFill>
                  <a:srgbClr val="00589C"/>
                </a:solidFill>
                <a:latin typeface="Arial" charset="0"/>
              </a:rPr>
              <a:t>Reduced level scheme of </a:t>
            </a:r>
            <a:r>
              <a:rPr lang="en-US" sz="2200" baseline="30000" smtClean="0">
                <a:solidFill>
                  <a:srgbClr val="00589C"/>
                </a:solidFill>
                <a:latin typeface="Arial" charset="0"/>
              </a:rPr>
              <a:t>44</a:t>
            </a:r>
            <a:r>
              <a:rPr lang="en-US" sz="2200" smtClean="0">
                <a:solidFill>
                  <a:srgbClr val="00589C"/>
                </a:solidFill>
                <a:latin typeface="Arial" charset="0"/>
              </a:rPr>
              <a:t>Ti and monitoring of the irradiations</a:t>
            </a:r>
          </a:p>
        </p:txBody>
      </p:sp>
      <p:pic>
        <p:nvPicPr>
          <p:cNvPr id="9219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13"/>
          <a:stretch>
            <a:fillRect/>
          </a:stretch>
        </p:blipFill>
        <p:spPr bwMode="auto">
          <a:xfrm>
            <a:off x="179388" y="1079500"/>
            <a:ext cx="4303712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45"/>
          <p:cNvSpPr>
            <a:spLocks noChangeArrowheads="1"/>
          </p:cNvSpPr>
          <p:nvPr/>
        </p:nvSpPr>
        <p:spPr bwMode="auto">
          <a:xfrm>
            <a:off x="719138" y="4318000"/>
            <a:ext cx="7740650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76213" indent="-176213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During irradiation, the stability of the target was monitored using the most intensive 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-ray from the </a:t>
            </a:r>
            <a:r>
              <a:rPr lang="en-US" baseline="30000"/>
              <a:t>40</a:t>
            </a:r>
            <a:r>
              <a:rPr lang="en-US"/>
              <a:t>Ca(</a:t>
            </a:r>
            <a:r>
              <a:rPr lang="en-US">
                <a:latin typeface="Symbol" pitchFamily="18" charset="2"/>
              </a:rPr>
              <a:t>a</a:t>
            </a:r>
            <a:r>
              <a:rPr lang="en-US"/>
              <a:t>,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)</a:t>
            </a:r>
            <a:r>
              <a:rPr lang="en-US" baseline="30000"/>
              <a:t>44</a:t>
            </a:r>
            <a:r>
              <a:rPr lang="en-US"/>
              <a:t>Ti reaction, the 1083 keV ray.</a:t>
            </a:r>
          </a:p>
          <a:p>
            <a:pPr marL="176213" indent="-176213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For target #31 the irradiation was stopped when the counting rate fell below 70%.</a:t>
            </a:r>
          </a:p>
          <a:p>
            <a:pPr marL="176213" indent="-176213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Integrating under the yield curves, the overall number of counts is reduced by 8.2% (assuming a conservative value of 20% relative uncertainty)</a:t>
            </a:r>
          </a:p>
          <a:p>
            <a:pPr marL="176213" indent="-176213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Target #32 was irradiated for 400mC, and no decrease of the counting rate was observed at all.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1079500"/>
            <a:ext cx="4181475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8775" y="287338"/>
            <a:ext cx="4530725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smtClean="0">
                <a:solidFill>
                  <a:srgbClr val="00589C"/>
                </a:solidFill>
                <a:latin typeface="Arial" charset="0"/>
              </a:rPr>
              <a:t>Alpha induced in-beam </a:t>
            </a:r>
            <a:r>
              <a:rPr lang="en-US" sz="2200" smtClean="0">
                <a:solidFill>
                  <a:srgbClr val="00589C"/>
                </a:solidFill>
                <a:latin typeface="Symbol" pitchFamily="18" charset="2"/>
              </a:rPr>
              <a:t>g</a:t>
            </a:r>
            <a:r>
              <a:rPr lang="en-US" sz="2200" smtClean="0">
                <a:solidFill>
                  <a:srgbClr val="00589C"/>
                </a:solidFill>
                <a:latin typeface="Arial" charset="0"/>
              </a:rPr>
              <a:t>-ray spectra</a:t>
            </a:r>
          </a:p>
        </p:txBody>
      </p:sp>
      <p:pic>
        <p:nvPicPr>
          <p:cNvPr id="102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6"/>
          <a:stretch>
            <a:fillRect/>
          </a:stretch>
        </p:blipFill>
        <p:spPr bwMode="auto">
          <a:xfrm>
            <a:off x="495300" y="620713"/>
            <a:ext cx="81438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1782763" y="2393950"/>
            <a:ext cx="0" cy="287338"/>
          </a:xfrm>
          <a:prstGeom prst="line">
            <a:avLst/>
          </a:prstGeom>
          <a:noFill/>
          <a:ln w="38100">
            <a:solidFill>
              <a:srgbClr val="00589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5076825" y="2393950"/>
            <a:ext cx="0" cy="287338"/>
          </a:xfrm>
          <a:prstGeom prst="line">
            <a:avLst/>
          </a:prstGeom>
          <a:noFill/>
          <a:ln w="38100">
            <a:solidFill>
              <a:srgbClr val="00589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6794500" y="2393950"/>
            <a:ext cx="0" cy="287338"/>
          </a:xfrm>
          <a:prstGeom prst="line">
            <a:avLst/>
          </a:prstGeom>
          <a:noFill/>
          <a:ln w="38100">
            <a:solidFill>
              <a:srgbClr val="CF68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1500188" y="4625975"/>
            <a:ext cx="0" cy="287338"/>
          </a:xfrm>
          <a:prstGeom prst="line">
            <a:avLst/>
          </a:prstGeom>
          <a:noFill/>
          <a:ln w="38100">
            <a:solidFill>
              <a:srgbClr val="CF68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2901950" y="4625975"/>
            <a:ext cx="0" cy="287338"/>
          </a:xfrm>
          <a:prstGeom prst="line">
            <a:avLst/>
          </a:prstGeom>
          <a:noFill/>
          <a:ln w="38100">
            <a:solidFill>
              <a:srgbClr val="00589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Rectangle 245"/>
          <p:cNvSpPr>
            <a:spLocks noChangeArrowheads="1"/>
          </p:cNvSpPr>
          <p:nvPr/>
        </p:nvSpPr>
        <p:spPr bwMode="auto">
          <a:xfrm>
            <a:off x="719138" y="5157788"/>
            <a:ext cx="77406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76213" indent="-176213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Primary and secondary 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 rays from the resonance triplet are shown.</a:t>
            </a:r>
          </a:p>
          <a:p>
            <a:pPr marL="176213" indent="-176213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Some contaminant 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 rays from </a:t>
            </a:r>
            <a:r>
              <a:rPr lang="en-US" b="1" baseline="30000">
                <a:solidFill>
                  <a:srgbClr val="00589C"/>
                </a:solidFill>
              </a:rPr>
              <a:t>19</a:t>
            </a:r>
            <a:r>
              <a:rPr lang="en-US" b="1">
                <a:solidFill>
                  <a:srgbClr val="00589C"/>
                </a:solidFill>
              </a:rPr>
              <a:t>F</a:t>
            </a:r>
            <a:r>
              <a:rPr lang="en-US"/>
              <a:t> and </a:t>
            </a:r>
            <a:r>
              <a:rPr lang="en-US" b="1" baseline="30000">
                <a:solidFill>
                  <a:srgbClr val="CF6800"/>
                </a:solidFill>
              </a:rPr>
              <a:t>16</a:t>
            </a:r>
            <a:r>
              <a:rPr lang="en-US" b="1">
                <a:solidFill>
                  <a:srgbClr val="CF6800"/>
                </a:solidFill>
              </a:rPr>
              <a:t>O</a:t>
            </a:r>
            <a:r>
              <a:rPr lang="en-US"/>
              <a:t> can be seen.</a:t>
            </a:r>
          </a:p>
          <a:p>
            <a:pPr marL="176213" indent="-176213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Undetected </a:t>
            </a:r>
            <a:r>
              <a:rPr lang="en-US" baseline="30000"/>
              <a:t>40</a:t>
            </a:r>
            <a:r>
              <a:rPr lang="en-US"/>
              <a:t>Ca(</a:t>
            </a:r>
            <a:r>
              <a:rPr lang="en-US">
                <a:latin typeface="Symbol" pitchFamily="18" charset="2"/>
              </a:rPr>
              <a:t>a,g</a:t>
            </a:r>
            <a:r>
              <a:rPr lang="en-US"/>
              <a:t>)</a:t>
            </a:r>
            <a:r>
              <a:rPr lang="en-US" baseline="30000"/>
              <a:t>44</a:t>
            </a:r>
            <a:r>
              <a:rPr lang="en-US"/>
              <a:t>Ti secondary </a:t>
            </a:r>
            <a:r>
              <a:rPr lang="en-US">
                <a:latin typeface="Symbol" pitchFamily="18" charset="2"/>
              </a:rPr>
              <a:t>g</a:t>
            </a:r>
            <a:r>
              <a:rPr lang="en-US"/>
              <a:t> rays have been marked with dashed lines and labeled as ”n.d.” (not detected) in the plot.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  <p:bldP spid="16394" grpId="0" animBg="1"/>
      <p:bldP spid="16395" grpId="0" animBg="1"/>
      <p:bldP spid="16396" grpId="0" animBg="1"/>
      <p:bldP spid="163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79388"/>
            <a:ext cx="7143750" cy="39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58775" y="287338"/>
            <a:ext cx="5945188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200" smtClean="0">
                <a:solidFill>
                  <a:srgbClr val="00589C"/>
                </a:solidFill>
                <a:latin typeface="Arial" charset="0"/>
              </a:rPr>
              <a:t>Primary </a:t>
            </a:r>
            <a:r>
              <a:rPr lang="en-US" sz="2200" smtClean="0">
                <a:solidFill>
                  <a:srgbClr val="00589C"/>
                </a:solidFill>
                <a:latin typeface="Symbol" pitchFamily="18" charset="2"/>
              </a:rPr>
              <a:t>g</a:t>
            </a:r>
            <a:r>
              <a:rPr lang="en-US" sz="2200" smtClean="0">
                <a:solidFill>
                  <a:srgbClr val="00589C"/>
                </a:solidFill>
                <a:latin typeface="Arial" charset="0"/>
              </a:rPr>
              <a:t>-rays showing the triplet of resonances</a:t>
            </a: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57638"/>
            <a:ext cx="4916487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1835150" y="650875"/>
            <a:ext cx="377825" cy="257175"/>
          </a:xfrm>
          <a:prstGeom prst="rect">
            <a:avLst/>
          </a:prstGeom>
          <a:noFill/>
          <a:ln w="38100">
            <a:solidFill>
              <a:srgbClr val="00589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1835150" y="2276475"/>
            <a:ext cx="374650" cy="250825"/>
          </a:xfrm>
          <a:prstGeom prst="rect">
            <a:avLst/>
          </a:prstGeom>
          <a:noFill/>
          <a:ln w="38100">
            <a:solidFill>
              <a:srgbClr val="CF68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45"/>
          <p:cNvSpPr>
            <a:spLocks noChangeArrowheads="1"/>
          </p:cNvSpPr>
          <p:nvPr/>
        </p:nvSpPr>
        <p:spPr bwMode="auto">
          <a:xfrm>
            <a:off x="5218113" y="4318000"/>
            <a:ext cx="3675062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76213" indent="-176213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>
                <a:latin typeface="Symbol" pitchFamily="18" charset="2"/>
              </a:rPr>
              <a:t>g</a:t>
            </a:r>
            <a:r>
              <a:rPr lang="en-US"/>
              <a:t>-ray branching ratios observed at 55°.</a:t>
            </a:r>
          </a:p>
          <a:p>
            <a:pPr marL="176213" indent="-176213" eaLnBrk="0" hangingPunct="0">
              <a:lnSpc>
                <a:spcPct val="110000"/>
              </a:lnSpc>
              <a:spcBef>
                <a:spcPct val="20000"/>
              </a:spcBef>
              <a:buClr>
                <a:srgbClr val="00589D"/>
              </a:buClr>
              <a:buFont typeface="Wingdings" pitchFamily="2" charset="2"/>
              <a:buChar char="§"/>
            </a:pPr>
            <a:r>
              <a:rPr lang="en-US"/>
              <a:t>For the 9227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1904 and 9215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1904 decays, the present data show only upper limits so the previous results are adopted instead.</a:t>
            </a:r>
          </a:p>
        </p:txBody>
      </p:sp>
      <p:pic>
        <p:nvPicPr>
          <p:cNvPr id="1127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116638"/>
            <a:ext cx="3159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3" name="Rectangle 17"/>
          <p:cNvSpPr>
            <a:spLocks noChangeArrowheads="1"/>
          </p:cNvSpPr>
          <p:nvPr/>
        </p:nvSpPr>
        <p:spPr bwMode="auto">
          <a:xfrm>
            <a:off x="4427538" y="4037013"/>
            <a:ext cx="215900" cy="138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49713"/>
            <a:ext cx="255587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Folie 1 - &amp;quot;Precise study of the supernova reaction 40Ca(a,g)44Ti by activation and in-beam g-spectroscopy&amp;quot;&quot;/&gt;&lt;property id=&quot;20307&quot; value=&quot;256&quot;/&gt;&lt;/object&gt;&lt;object type=&quot;3&quot; unique_id=&quot;10010&quot;&gt;&lt;property id=&quot;20148&quot; value=&quot;5&quot;/&gt;&lt;property id=&quot;20300&quot; value=&quot;Folie 5 - &amp;quot;Most important resonances in the 40Ca(a,g)44Ti reaction&amp;quot;&quot;/&gt;&lt;property id=&quot;20307&quot; value=&quot;273&quot;/&gt;&lt;/object&gt;&lt;object type=&quot;3&quot; unique_id=&quot;10012&quot;&gt;&lt;property id=&quot;20148&quot; value=&quot;5&quot;/&gt;&lt;property id=&quot;20300&quot; value=&quot;Folie 6 - &amp;quot;Setup at 3 MV Tandetron at HZDR&amp;quot;&quot;/&gt;&lt;property id=&quot;20307&quot; value=&quot;265&quot;/&gt;&lt;/object&gt;&lt;object type=&quot;3&quot; unique_id=&quot;10014&quot;&gt;&lt;property id=&quot;20148&quot; value=&quot;5&quot;/&gt;&lt;property id=&quot;20300&quot; value=&quot;Folie 7 - &amp;quot;Reduced level scheme of 44Ti and monitoring of the irradiations&amp;quot;&quot;/&gt;&lt;property id=&quot;20307&quot; value=&quot;272&quot;/&gt;&lt;/object&gt;&lt;object type=&quot;3&quot; unique_id=&quot;10015&quot;&gt;&lt;property id=&quot;20148&quot; value=&quot;5&quot;/&gt;&lt;property id=&quot;20300&quot; value=&quot;Folie 8 - &amp;quot;Alpha induced in-beam g-ray spectra&amp;quot;&quot;/&gt;&lt;property id=&quot;20307&quot; value=&quot;266&quot;/&gt;&lt;/object&gt;&lt;object type=&quot;3&quot; unique_id=&quot;10016&quot;&gt;&lt;property id=&quot;20148&quot; value=&quot;5&quot;/&gt;&lt;property id=&quot;20300&quot; value=&quot;Folie 9 - &amp;quot;Primary g-rays showing the triplet of resonances&amp;quot;&quot;/&gt;&lt;property id=&quot;20307&quot; value=&quot;267&quot;/&gt;&lt;/object&gt;&lt;object type=&quot;3&quot; unique_id=&quot;10017&quot;&gt;&lt;property id=&quot;20148&quot; value=&quot;5&quot;/&gt;&lt;property id=&quot;20300&quot; value=&quot;Folie 10 - &amp;quot;Stoichiometric ratio x in Ca(OH)x&amp;quot;&quot;/&gt;&lt;property id=&quot;20307&quot; value=&quot;264&quot;/&gt;&lt;/object&gt;&lt;object type=&quot;3&quot; unique_id=&quot;10018&quot;&gt;&lt;property id=&quot;20148&quot; value=&quot;5&quot;/&gt;&lt;property id=&quot;20300&quot; value=&quot;Folie 11 - &amp;quot;Target scans before and after the activation&amp;quot;&quot;/&gt;&lt;property id=&quot;20307&quot; value=&quot;268&quot;/&gt;&lt;/object&gt;&lt;object type=&quot;3&quot; unique_id=&quot;10019&quot;&gt;&lt;property id=&quot;20148&quot; value=&quot;5&quot;/&gt;&lt;property id=&quot;20300&quot; value=&quot;Folie 12 - &amp;quot;Offline spectra of 44Ti samples&amp;quot;&quot;/&gt;&lt;property id=&quot;20307&quot; value=&quot;263&quot;/&gt;&lt;/object&gt;&lt;object type=&quot;3&quot; unique_id=&quot;10021&quot;&gt;&lt;property id=&quot;20148&quot; value=&quot;5&quot;/&gt;&lt;property id=&quot;20300&quot; value=&quot;Folie 13 - &amp;quot;Summary&amp;quot;&quot;/&gt;&lt;property id=&quot;20307&quot; value=&quot;278&quot;/&gt;&lt;/object&gt;&lt;object type=&quot;3&quot; unique_id=&quot;11925&quot;&gt;&lt;property id=&quot;20148&quot; value=&quot;5&quot;/&gt;&lt;property id=&quot;20300&quot; value=&quot;Folie 4 - &amp;quot;Motivation&amp;quot;&quot;/&gt;&lt;property id=&quot;20307&quot; value=&quot;288&quot;/&gt;&lt;/object&gt;&lt;object type=&quot;3&quot; unique_id=&quot;11929&quot;&gt;&lt;property id=&quot;20148&quot; value=&quot;5&quot;/&gt;&lt;property id=&quot;20300&quot; value=&quot;Folie 2 - &amp;quot;Supernova signal: 44Ti in Cassiopeia A&amp;quot;&quot;/&gt;&lt;property id=&quot;20307&quot; value=&quot;294&quot;/&gt;&lt;/object&gt;&lt;object type=&quot;3&quot; unique_id=&quot;11930&quot;&gt;&lt;property id=&quot;20148&quot; value=&quot;5&quot;/&gt;&lt;property id=&quot;20300&quot; value=&quot;Folie 3 - &amp;quot;NEW: Supernova signal: 44Ti in SNR 1987A&amp;quot;&quot;/&gt;&lt;property id=&quot;20307&quot; value=&quot;29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resentation_blue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Presentation_blue_master</Template>
  <TotalTime>1</TotalTime>
  <Words>902</Words>
  <Application>Microsoft Office PowerPoint</Application>
  <PresentationFormat>Presentazione su schermo (4:3)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Presentation_blue_master</vt:lpstr>
      <vt:lpstr>1_Benutzerdefiniertes Design</vt:lpstr>
      <vt:lpstr>Precise study of the supernova reaction 40Ca(a,g)44Ti by activation and in-beam g-spectroscopy</vt:lpstr>
      <vt:lpstr>Supernova signal: 44Ti in Cassiopeia A</vt:lpstr>
      <vt:lpstr>NEW: Supernova signal: 44Ti in SNR 1987A</vt:lpstr>
      <vt:lpstr>Motivation</vt:lpstr>
      <vt:lpstr>Most important resonances in the 40Ca(a,g)44Ti reaction</vt:lpstr>
      <vt:lpstr>Setup at 3 MV Tandetron at HZDR</vt:lpstr>
      <vt:lpstr>Reduced level scheme of 44Ti and monitoring of the irradiations</vt:lpstr>
      <vt:lpstr>Alpha induced in-beam g-ray spectra</vt:lpstr>
      <vt:lpstr>Primary g-rays showing the triplet of resonances</vt:lpstr>
      <vt:lpstr>Stoichiometric ratio x in Ca(OH)x</vt:lpstr>
      <vt:lpstr>Target scans before and after the activation</vt:lpstr>
      <vt:lpstr>Offline spectra of 44Ti samples</vt:lpstr>
      <vt:lpstr>Summary</vt:lpstr>
    </vt:vector>
  </TitlesOfParts>
  <Company>Forschungszentrum Rossendorf e.V.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sch5014</dc:creator>
  <cp:lastModifiedBy>tecno</cp:lastModifiedBy>
  <cp:revision>76</cp:revision>
  <dcterms:created xsi:type="dcterms:W3CDTF">2013-02-22T12:25:44Z</dcterms:created>
  <dcterms:modified xsi:type="dcterms:W3CDTF">2013-06-03T14:01:34Z</dcterms:modified>
</cp:coreProperties>
</file>