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handoutMasterIdLst>
    <p:handoutMasterId r:id="rId26"/>
  </p:handoutMasterIdLst>
  <p:sldIdLst>
    <p:sldId id="256" r:id="rId2"/>
    <p:sldId id="436" r:id="rId3"/>
    <p:sldId id="524" r:id="rId4"/>
    <p:sldId id="439" r:id="rId5"/>
    <p:sldId id="440" r:id="rId6"/>
    <p:sldId id="442" r:id="rId7"/>
    <p:sldId id="462" r:id="rId8"/>
    <p:sldId id="513" r:id="rId9"/>
    <p:sldId id="525" r:id="rId10"/>
    <p:sldId id="526" r:id="rId11"/>
    <p:sldId id="527" r:id="rId12"/>
    <p:sldId id="529" r:id="rId13"/>
    <p:sldId id="476" r:id="rId14"/>
    <p:sldId id="482" r:id="rId15"/>
    <p:sldId id="531" r:id="rId16"/>
    <p:sldId id="530" r:id="rId17"/>
    <p:sldId id="471" r:id="rId18"/>
    <p:sldId id="504" r:id="rId19"/>
    <p:sldId id="505" r:id="rId20"/>
    <p:sldId id="507" r:id="rId21"/>
    <p:sldId id="512" r:id="rId22"/>
    <p:sldId id="520" r:id="rId23"/>
    <p:sldId id="52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96600"/>
    <a:srgbClr val="FFFF00"/>
    <a:srgbClr val="0000FF"/>
    <a:srgbClr val="009900"/>
    <a:srgbClr val="00FF0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3344" autoAdjust="0"/>
    <p:restoredTop sz="94660"/>
  </p:normalViewPr>
  <p:slideViewPr>
    <p:cSldViewPr>
      <p:cViewPr varScale="1">
        <p:scale>
          <a:sx n="46" d="100"/>
          <a:sy n="46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8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779134-D7D0-443C-8D79-BA39C650FC9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910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1218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CA5F8F-A5A5-4E41-A174-4A322612168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562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Rectangle 17"/>
          <p:cNvSpPr>
            <a:spLocks noChangeArrowheads="1"/>
          </p:cNvSpPr>
          <p:nvPr userDrawn="1"/>
        </p:nvSpPr>
        <p:spPr bwMode="auto">
          <a:xfrm>
            <a:off x="5832475" y="333375"/>
            <a:ext cx="2843213" cy="4318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1752600" cy="51577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ltGray">
          <a:xfrm>
            <a:off x="1004888" y="3284538"/>
            <a:ext cx="7888287" cy="3313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white">
          <a:xfrm>
            <a:off x="1054100" y="3595688"/>
            <a:ext cx="7761288" cy="290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5148263"/>
            <a:ext cx="100488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836613"/>
            <a:ext cx="6629400" cy="2232025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716338"/>
            <a:ext cx="7345362" cy="2665412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184" name="Line 16"/>
          <p:cNvSpPr>
            <a:spLocks noChangeShapeType="1"/>
          </p:cNvSpPr>
          <p:nvPr userDrawn="1"/>
        </p:nvSpPr>
        <p:spPr bwMode="auto">
          <a:xfrm>
            <a:off x="758825" y="549275"/>
            <a:ext cx="79168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94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43700" y="260350"/>
            <a:ext cx="1943100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260350"/>
            <a:ext cx="5676900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47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268413"/>
            <a:ext cx="3810000" cy="532923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76800" y="1268413"/>
            <a:ext cx="3810000" cy="2587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76800" y="4008438"/>
            <a:ext cx="3810000" cy="2589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246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268413"/>
            <a:ext cx="7772400" cy="532923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2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91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4908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268413"/>
            <a:ext cx="3810000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76800" y="1268413"/>
            <a:ext cx="3810000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68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07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551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6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4110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7746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609600" cy="487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</a:endParaRP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381000" y="1085850"/>
            <a:ext cx="8305800" cy="182563"/>
            <a:chOff x="240" y="893"/>
            <a:chExt cx="5232" cy="115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4320" y="893"/>
              <a:ext cx="1152" cy="11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6150" name="Line 6"/>
            <p:cNvSpPr>
              <a:spLocks noChangeShapeType="1"/>
            </p:cNvSpPr>
            <p:nvPr/>
          </p:nvSpPr>
          <p:spPr bwMode="auto">
            <a:xfrm>
              <a:off x="240" y="941"/>
              <a:ext cx="5232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60350"/>
            <a:ext cx="7772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68413"/>
            <a:ext cx="7772400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713" y="836613"/>
            <a:ext cx="7056437" cy="2160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400"/>
              <a:t>Transfer </a:t>
            </a:r>
            <a:r>
              <a:rPr lang="en-US" sz="4400" i="1"/>
              <a:t>vs.</a:t>
            </a:r>
            <a:r>
              <a:rPr lang="en-US" sz="4400"/>
              <a:t> Breakup </a:t>
            </a:r>
            <a:br>
              <a:rPr lang="en-US" sz="4400"/>
            </a:br>
            <a:r>
              <a:rPr lang="en-US" sz="4400"/>
              <a:t>for the system </a:t>
            </a:r>
            <a:r>
              <a:rPr lang="en-US" sz="4400" baseline="30000"/>
              <a:t>7</a:t>
            </a:r>
            <a:r>
              <a:rPr lang="en-US" sz="4400"/>
              <a:t>Be + </a:t>
            </a:r>
            <a:r>
              <a:rPr lang="en-US" sz="4400" baseline="30000"/>
              <a:t>58</a:t>
            </a:r>
            <a:r>
              <a:rPr lang="en-US" sz="4400"/>
              <a:t>Ni </a:t>
            </a:r>
            <a:br>
              <a:rPr lang="en-US" sz="4400"/>
            </a:br>
            <a:r>
              <a:rPr lang="en-US" sz="4400"/>
              <a:t>at Coulomb barrier energies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573463"/>
            <a:ext cx="7777162" cy="2951162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 u="sng"/>
              <a:t>M. Mazzocco</a:t>
            </a:r>
            <a:r>
              <a:rPr lang="en-US" sz="1800" b="1" baseline="30000"/>
              <a:t>1</a:t>
            </a:r>
            <a:r>
              <a:rPr lang="en-US" sz="1800" b="1"/>
              <a:t>, D. Torresi</a:t>
            </a:r>
            <a:r>
              <a:rPr lang="en-US" sz="1800" b="1" baseline="30000"/>
              <a:t>1</a:t>
            </a:r>
            <a:r>
              <a:rPr lang="en-US" sz="1800" b="1"/>
              <a:t>, L. Acosta</a:t>
            </a:r>
            <a:r>
              <a:rPr lang="en-US" sz="1800" b="1" baseline="30000"/>
              <a:t>2</a:t>
            </a:r>
            <a:r>
              <a:rPr lang="en-US" sz="1800" b="1"/>
              <a:t>, A. Boiano</a:t>
            </a:r>
            <a:r>
              <a:rPr lang="en-US" sz="1800" b="1" baseline="30000"/>
              <a:t>3</a:t>
            </a:r>
            <a:r>
              <a:rPr lang="en-US" sz="1800" b="1"/>
              <a:t>, C. Boiano</a:t>
            </a:r>
            <a:r>
              <a:rPr lang="en-US" sz="1800" b="1" baseline="30000"/>
              <a:t>4</a:t>
            </a:r>
            <a:r>
              <a:rPr lang="en-US" sz="1800" b="1"/>
              <a:t>, N. Fierro</a:t>
            </a:r>
            <a:r>
              <a:rPr lang="en-US" sz="1800" b="1" baseline="30000"/>
              <a:t>1</a:t>
            </a:r>
            <a:r>
              <a:rPr lang="en-US" sz="1800" b="1"/>
              <a:t>,        T. Glodariu</a:t>
            </a:r>
            <a:r>
              <a:rPr lang="en-US" sz="1800" b="1" baseline="30000"/>
              <a:t>5</a:t>
            </a:r>
            <a:r>
              <a:rPr lang="en-US" sz="1800" b="1"/>
              <a:t>, A. Guglielmetti</a:t>
            </a:r>
            <a:r>
              <a:rPr lang="en-US" sz="1800" b="1" baseline="30000"/>
              <a:t>4</a:t>
            </a:r>
            <a:r>
              <a:rPr lang="en-US" sz="1800" b="1"/>
              <a:t>, N. Keeley</a:t>
            </a:r>
            <a:r>
              <a:rPr lang="en-US" sz="1800" b="1" baseline="30000"/>
              <a:t>6</a:t>
            </a:r>
            <a:r>
              <a:rPr lang="en-US" sz="1800" b="1"/>
              <a:t>, M. La Commara</a:t>
            </a:r>
            <a:r>
              <a:rPr lang="en-US" sz="1800" b="1" baseline="30000"/>
              <a:t>3,7</a:t>
            </a:r>
            <a:r>
              <a:rPr lang="en-US" sz="1800" b="1"/>
              <a:t>, I. Martel</a:t>
            </a:r>
            <a:r>
              <a:rPr lang="en-US" sz="1800" b="1" baseline="30000"/>
              <a:t>2</a:t>
            </a:r>
            <a:r>
              <a:rPr lang="en-US" sz="1800" b="1"/>
              <a:t>,          C. Mazzocchi</a:t>
            </a:r>
            <a:r>
              <a:rPr lang="en-US" sz="1800" b="1" baseline="30000"/>
              <a:t>4</a:t>
            </a:r>
            <a:r>
              <a:rPr lang="en-US" sz="1800" b="1"/>
              <a:t>, P. Molini</a:t>
            </a:r>
            <a:r>
              <a:rPr lang="en-US" sz="1800" b="1" baseline="30000"/>
              <a:t>1</a:t>
            </a:r>
            <a:r>
              <a:rPr lang="en-US" sz="1800" b="1"/>
              <a:t>, A. Pakou</a:t>
            </a:r>
            <a:r>
              <a:rPr lang="en-US" sz="1800" b="1" baseline="30000"/>
              <a:t>8</a:t>
            </a:r>
            <a:r>
              <a:rPr lang="en-US" sz="1800" b="1"/>
              <a:t>, C. Parascandolo</a:t>
            </a:r>
            <a:r>
              <a:rPr lang="en-US" sz="1800" b="1" baseline="30000"/>
              <a:t>1</a:t>
            </a:r>
            <a:r>
              <a:rPr lang="en-US" sz="1800" b="1"/>
              <a:t>, V.V. Parkar</a:t>
            </a:r>
            <a:r>
              <a:rPr lang="en-US" sz="1800" b="1" baseline="30000"/>
              <a:t>2</a:t>
            </a:r>
            <a:r>
              <a:rPr lang="en-US" sz="1800" b="1"/>
              <a:t>,            N. Patronis</a:t>
            </a:r>
            <a:r>
              <a:rPr lang="en-US" sz="1800" b="1" baseline="30000"/>
              <a:t>8</a:t>
            </a:r>
            <a:r>
              <a:rPr lang="en-US" sz="1800" b="1"/>
              <a:t>, D. Pierroutsakou</a:t>
            </a:r>
            <a:r>
              <a:rPr lang="en-US" sz="1800" b="1" baseline="30000"/>
              <a:t>3</a:t>
            </a:r>
            <a:r>
              <a:rPr lang="en-US" sz="1800" b="1"/>
              <a:t>, M. Romoli</a:t>
            </a:r>
            <a:r>
              <a:rPr lang="en-US" sz="1800" b="1" baseline="30000"/>
              <a:t>3</a:t>
            </a:r>
            <a:r>
              <a:rPr lang="en-US" sz="1800" b="1"/>
              <a:t>, K. Rusek</a:t>
            </a:r>
            <a:r>
              <a:rPr lang="en-US" sz="1800" b="1" baseline="30000"/>
              <a:t>6</a:t>
            </a:r>
            <a:r>
              <a:rPr lang="en-US" sz="1800" b="1"/>
              <a:t>,                                       A.M. Sanchez-Benitez</a:t>
            </a:r>
            <a:r>
              <a:rPr lang="en-US" sz="1800" b="1" baseline="30000"/>
              <a:t>2</a:t>
            </a:r>
            <a:r>
              <a:rPr lang="en-US" sz="1800" b="1"/>
              <a:t>, M. Sandoli</a:t>
            </a:r>
            <a:r>
              <a:rPr lang="en-US" sz="1800" b="1" baseline="30000"/>
              <a:t>3,7</a:t>
            </a:r>
            <a:r>
              <a:rPr lang="en-US" sz="1800" b="1"/>
              <a:t>, C. Signorini</a:t>
            </a:r>
            <a:r>
              <a:rPr lang="en-US" sz="1800" b="1" baseline="30000"/>
              <a:t>1</a:t>
            </a:r>
            <a:r>
              <a:rPr lang="en-US" sz="1800" b="1"/>
              <a:t>, R. Silvestri</a:t>
            </a:r>
            <a:r>
              <a:rPr lang="en-US" sz="1800" b="1" baseline="30000"/>
              <a:t>3,7</a:t>
            </a:r>
            <a:r>
              <a:rPr lang="en-US" sz="1800" b="1"/>
              <a:t>,                        F. Soramel</a:t>
            </a:r>
            <a:r>
              <a:rPr lang="en-US" sz="1800" b="1" baseline="30000"/>
              <a:t>1</a:t>
            </a:r>
            <a:r>
              <a:rPr lang="en-US" sz="1800" b="1"/>
              <a:t>, E. Stiliaris</a:t>
            </a:r>
            <a:r>
              <a:rPr lang="en-US" sz="1800" b="1" baseline="30000"/>
              <a:t>9</a:t>
            </a:r>
            <a:r>
              <a:rPr lang="en-US" sz="1800" b="1"/>
              <a:t>, E. Strano</a:t>
            </a:r>
            <a:r>
              <a:rPr lang="en-US" sz="1800" b="1" baseline="30000"/>
              <a:t>1</a:t>
            </a:r>
            <a:r>
              <a:rPr lang="en-US" sz="1800" b="1"/>
              <a:t>, L. Stroe</a:t>
            </a:r>
            <a:r>
              <a:rPr lang="en-US" sz="1800" b="1" baseline="30000"/>
              <a:t>5</a:t>
            </a:r>
            <a:r>
              <a:rPr lang="en-US" sz="1800" b="1"/>
              <a:t>, K. Zerva</a:t>
            </a:r>
            <a:r>
              <a:rPr lang="en-US" sz="1800" b="1" baseline="30000"/>
              <a:t>8</a:t>
            </a:r>
            <a:r>
              <a:rPr lang="it-IT" sz="1800"/>
              <a:t> </a:t>
            </a:r>
          </a:p>
          <a:p>
            <a:pPr>
              <a:lnSpc>
                <a:spcPct val="80000"/>
              </a:lnSpc>
            </a:pPr>
            <a:r>
              <a:rPr lang="en-GB" sz="1400" i="1" baseline="30000"/>
              <a:t>1</a:t>
            </a:r>
            <a:r>
              <a:rPr lang="en-GB" sz="1400" i="1"/>
              <a:t>Dipartimento di Fisica e Astronomia, Università di Padova and INFN - Padova, Italy                  </a:t>
            </a:r>
            <a:r>
              <a:rPr lang="en-GB" sz="1400" i="1" baseline="30000"/>
              <a:t>2</a:t>
            </a:r>
            <a:r>
              <a:rPr lang="en-US" sz="1400" i="1"/>
              <a:t>Departamento de Fìsica Aplicada, Universidad de Huelva</a:t>
            </a:r>
            <a:r>
              <a:rPr lang="en-GB" sz="1400" i="1"/>
              <a:t>, Spain </a:t>
            </a:r>
            <a:r>
              <a:rPr lang="en-GB" sz="1400" i="1" baseline="30000"/>
              <a:t>3</a:t>
            </a:r>
            <a:r>
              <a:rPr lang="en-GB" sz="1400" i="1"/>
              <a:t>INFN - Napoli, Italy        </a:t>
            </a:r>
            <a:r>
              <a:rPr lang="en-GB" sz="1400" i="1" baseline="30000"/>
              <a:t>4</a:t>
            </a:r>
            <a:r>
              <a:rPr lang="en-GB" sz="1400" i="1"/>
              <a:t>Dipartimento di Fisica, Università di Milano and INFN - Milano, Italy </a:t>
            </a:r>
            <a:r>
              <a:rPr lang="en-GB" sz="1400" i="1" baseline="30000"/>
              <a:t>5</a:t>
            </a:r>
            <a:r>
              <a:rPr lang="en-GB" sz="1400" i="1"/>
              <a:t>NIPNE, Romania               </a:t>
            </a:r>
            <a:r>
              <a:rPr lang="en-GB" sz="1400" i="1" baseline="30000"/>
              <a:t>6</a:t>
            </a:r>
            <a:r>
              <a:rPr lang="en-GB" sz="1400" i="1"/>
              <a:t>Heavy Ion Laboratory, University of Warsaw, Warsaw, Poland                                                         </a:t>
            </a:r>
            <a:r>
              <a:rPr lang="en-GB" sz="1400" i="1" baseline="30000"/>
              <a:t>7</a:t>
            </a:r>
            <a:r>
              <a:rPr lang="en-GB" sz="1400" i="1"/>
              <a:t>Dipartimento di Scienze Fisiche, Università di Napoli, Italy                                                                      </a:t>
            </a:r>
            <a:r>
              <a:rPr lang="en-GB" sz="1400" i="1" baseline="30000"/>
              <a:t>8</a:t>
            </a:r>
            <a:r>
              <a:rPr lang="en-GB" sz="1400" i="1"/>
              <a:t>Dept. of Physics, University of Ioannina, Greece </a:t>
            </a:r>
            <a:r>
              <a:rPr lang="en-GB" sz="1400" i="1" baseline="30000"/>
              <a:t>9</a:t>
            </a:r>
            <a:r>
              <a:rPr lang="en-US" sz="1400" i="1"/>
              <a:t>Dept. of Physics,University of Athens, Greece</a:t>
            </a:r>
          </a:p>
          <a:p>
            <a:pPr>
              <a:lnSpc>
                <a:spcPct val="80000"/>
              </a:lnSpc>
            </a:pPr>
            <a:endParaRPr lang="it-IT" sz="1400"/>
          </a:p>
          <a:p>
            <a:pPr>
              <a:lnSpc>
                <a:spcPct val="80000"/>
              </a:lnSpc>
            </a:pPr>
            <a:r>
              <a:rPr lang="it-IT" sz="1400"/>
              <a:t>25</a:t>
            </a:r>
            <a:r>
              <a:rPr lang="it-IT" sz="1400" baseline="30000"/>
              <a:t>th</a:t>
            </a:r>
            <a:r>
              <a:rPr lang="it-IT" sz="1400"/>
              <a:t> INPC 2013 – Firenze (Italy) – June 2-7,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/>
              <a:t>3</a:t>
            </a:r>
            <a:r>
              <a:rPr lang="it-IT"/>
              <a:t>He Energy Spectra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860800"/>
            <a:ext cx="8280400" cy="2089150"/>
          </a:xfrm>
        </p:spPr>
        <p:txBody>
          <a:bodyPr/>
          <a:lstStyle/>
          <a:p>
            <a:pPr marL="952500" lvl="1" indent="-495300">
              <a:buFont typeface="Wingdings" pitchFamily="2" charset="2"/>
              <a:buNone/>
            </a:pPr>
            <a:r>
              <a:rPr lang="en-GB" sz="2800" b="1" baseline="30000">
                <a:solidFill>
                  <a:srgbClr val="008000"/>
                </a:solidFill>
              </a:rPr>
              <a:t>3</a:t>
            </a:r>
            <a:r>
              <a:rPr lang="en-GB" sz="2800" b="1">
                <a:solidFill>
                  <a:srgbClr val="008000"/>
                </a:solidFill>
              </a:rPr>
              <a:t>He</a:t>
            </a:r>
            <a:r>
              <a:rPr lang="en-GB" sz="2800"/>
              <a:t> can be originated by two main processes:</a:t>
            </a:r>
          </a:p>
          <a:p>
            <a:pPr marL="952500" lvl="1" indent="-495300"/>
            <a:r>
              <a:rPr lang="en-GB" sz="2800" b="1">
                <a:solidFill>
                  <a:srgbClr val="0000FF"/>
                </a:solidFill>
              </a:rPr>
              <a:t>Exclusive Breakup: </a:t>
            </a:r>
            <a:r>
              <a:rPr lang="en-GB" sz="2800" b="1" baseline="30000">
                <a:solidFill>
                  <a:srgbClr val="0000FF"/>
                </a:solidFill>
              </a:rPr>
              <a:t>7</a:t>
            </a:r>
            <a:r>
              <a:rPr lang="en-GB" sz="2800" b="1">
                <a:solidFill>
                  <a:srgbClr val="0000FF"/>
                </a:solidFill>
              </a:rPr>
              <a:t>Be → </a:t>
            </a:r>
            <a:r>
              <a:rPr lang="en-GB" sz="2800" b="1" baseline="30000">
                <a:solidFill>
                  <a:srgbClr val="0000FF"/>
                </a:solidFill>
              </a:rPr>
              <a:t>3</a:t>
            </a:r>
            <a:r>
              <a:rPr lang="en-GB" sz="2800" b="1">
                <a:solidFill>
                  <a:srgbClr val="0000FF"/>
                </a:solidFill>
              </a:rPr>
              <a:t>He + </a:t>
            </a:r>
            <a:r>
              <a:rPr lang="en-GB" sz="2800" b="1" baseline="30000">
                <a:solidFill>
                  <a:srgbClr val="0000FF"/>
                </a:solidFill>
              </a:rPr>
              <a:t>4</a:t>
            </a:r>
            <a:r>
              <a:rPr lang="en-GB" sz="2800" b="1">
                <a:solidFill>
                  <a:srgbClr val="0000FF"/>
                </a:solidFill>
              </a:rPr>
              <a:t>He;</a:t>
            </a:r>
            <a:endParaRPr lang="it-IT" sz="2800" b="1">
              <a:solidFill>
                <a:srgbClr val="0000FF"/>
              </a:solidFill>
            </a:endParaRPr>
          </a:p>
          <a:p>
            <a:pPr marL="952500" lvl="1" indent="-495300"/>
            <a:r>
              <a:rPr lang="en-GB" sz="2800" b="1" baseline="30000">
                <a:solidFill>
                  <a:schemeClr val="accent2"/>
                </a:solidFill>
              </a:rPr>
              <a:t>4</a:t>
            </a:r>
            <a:r>
              <a:rPr lang="en-GB" sz="2800" b="1">
                <a:solidFill>
                  <a:schemeClr val="accent2"/>
                </a:solidFill>
              </a:rPr>
              <a:t>He-Stripping: </a:t>
            </a:r>
            <a:r>
              <a:rPr lang="en-GB" sz="2800" b="1" baseline="30000">
                <a:solidFill>
                  <a:schemeClr val="accent2"/>
                </a:solidFill>
              </a:rPr>
              <a:t>7</a:t>
            </a:r>
            <a:r>
              <a:rPr lang="en-GB" sz="2800" b="1">
                <a:solidFill>
                  <a:schemeClr val="accent2"/>
                </a:solidFill>
              </a:rPr>
              <a:t>Be + </a:t>
            </a:r>
            <a:r>
              <a:rPr lang="en-GB" sz="2800" b="1" baseline="30000">
                <a:solidFill>
                  <a:schemeClr val="accent2"/>
                </a:solidFill>
              </a:rPr>
              <a:t>58</a:t>
            </a:r>
            <a:r>
              <a:rPr lang="en-GB" sz="2800" b="1">
                <a:solidFill>
                  <a:schemeClr val="accent2"/>
                </a:solidFill>
              </a:rPr>
              <a:t>Ni  → </a:t>
            </a:r>
            <a:r>
              <a:rPr lang="en-GB" sz="2800" b="1" baseline="30000">
                <a:solidFill>
                  <a:schemeClr val="accent2"/>
                </a:solidFill>
              </a:rPr>
              <a:t>3</a:t>
            </a:r>
            <a:r>
              <a:rPr lang="en-GB" sz="2800" b="1">
                <a:solidFill>
                  <a:schemeClr val="accent2"/>
                </a:solidFill>
              </a:rPr>
              <a:t>He + </a:t>
            </a:r>
            <a:r>
              <a:rPr lang="en-GB" sz="2800" b="1" baseline="30000">
                <a:solidFill>
                  <a:schemeClr val="accent2"/>
                </a:solidFill>
              </a:rPr>
              <a:t>62</a:t>
            </a:r>
            <a:r>
              <a:rPr lang="en-GB" sz="2800" b="1">
                <a:solidFill>
                  <a:schemeClr val="accent2"/>
                </a:solidFill>
              </a:rPr>
              <a:t>Zn</a:t>
            </a:r>
            <a:r>
              <a:rPr lang="en-GB" sz="2800"/>
              <a:t>       (Q</a:t>
            </a:r>
            <a:r>
              <a:rPr lang="en-GB" sz="2800" baseline="-25000"/>
              <a:t>val</a:t>
            </a:r>
            <a:r>
              <a:rPr lang="en-GB" sz="2800"/>
              <a:t> = +1.78 MeV, E</a:t>
            </a:r>
            <a:r>
              <a:rPr lang="en-GB" sz="2800" baseline="-25000"/>
              <a:t>x</a:t>
            </a:r>
            <a:r>
              <a:rPr lang="en-GB" sz="2800"/>
              <a:t> = 10.81 MeV).</a:t>
            </a:r>
            <a:endParaRPr lang="it-IT" sz="2800"/>
          </a:p>
        </p:txBody>
      </p:sp>
      <p:pic>
        <p:nvPicPr>
          <p:cNvPr id="351236" name="Picture 4" descr="T1He3_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10324" r="9186" b="5264"/>
          <a:stretch>
            <a:fillRect/>
          </a:stretch>
        </p:blipFill>
        <p:spPr bwMode="auto">
          <a:xfrm>
            <a:off x="781050" y="1422400"/>
            <a:ext cx="2711450" cy="22225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7" name="Picture 5" descr="T3He3_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t="8946" r="10640" b="6120"/>
          <a:stretch>
            <a:fillRect/>
          </a:stretch>
        </p:blipFill>
        <p:spPr bwMode="auto">
          <a:xfrm>
            <a:off x="3635375" y="1412875"/>
            <a:ext cx="2597150" cy="2228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8" name="Picture 6" descr="T4He3_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t="10542" r="7762" b="5490"/>
          <a:stretch>
            <a:fillRect/>
          </a:stretch>
        </p:blipFill>
        <p:spPr bwMode="auto">
          <a:xfrm>
            <a:off x="6372225" y="1412875"/>
            <a:ext cx="2609850" cy="2232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250825" y="6134100"/>
            <a:ext cx="8939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b="1" baseline="30000">
                <a:solidFill>
                  <a:schemeClr val="hlink"/>
                </a:solidFill>
                <a:latin typeface="Times New Roman" pitchFamily="18" charset="0"/>
              </a:rPr>
              <a:t>3</a:t>
            </a:r>
            <a:r>
              <a:rPr lang="it-IT" sz="2800" b="1">
                <a:solidFill>
                  <a:schemeClr val="hlink"/>
                </a:solidFill>
                <a:latin typeface="Times New Roman" pitchFamily="18" charset="0"/>
              </a:rPr>
              <a:t>He</a:t>
            </a:r>
            <a:r>
              <a:rPr lang="it-IT" sz="2800">
                <a:latin typeface="Times New Roman" pitchFamily="18" charset="0"/>
              </a:rPr>
              <a:t> energy spectra compatible with a </a:t>
            </a:r>
            <a:r>
              <a:rPr lang="it-IT" sz="2800" b="1" baseline="30000">
                <a:solidFill>
                  <a:schemeClr val="accent2"/>
                </a:solidFill>
                <a:latin typeface="Times New Roman" pitchFamily="18" charset="0"/>
              </a:rPr>
              <a:t>4</a:t>
            </a:r>
            <a:r>
              <a:rPr lang="it-IT" sz="2800" b="1">
                <a:solidFill>
                  <a:schemeClr val="accent2"/>
                </a:solidFill>
                <a:latin typeface="Times New Roman" pitchFamily="18" charset="0"/>
              </a:rPr>
              <a:t>He-Stripping process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5" grpId="0" build="p"/>
      <p:bldP spid="3512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/>
              <a:t>4</a:t>
            </a:r>
            <a:r>
              <a:rPr lang="it-IT"/>
              <a:t>He Energy Spectra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6092825"/>
            <a:ext cx="8893175" cy="504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400"/>
              <a:t>Energy spectra are mainly compatible with </a:t>
            </a:r>
            <a:r>
              <a:rPr lang="it-IT" sz="2400" b="1" baseline="30000">
                <a:solidFill>
                  <a:schemeClr val="accent2"/>
                </a:solidFill>
              </a:rPr>
              <a:t>3</a:t>
            </a:r>
            <a:r>
              <a:rPr lang="it-IT" sz="2400" b="1">
                <a:solidFill>
                  <a:schemeClr val="accent2"/>
                </a:solidFill>
              </a:rPr>
              <a:t>He-Stripping</a:t>
            </a:r>
            <a:r>
              <a:rPr lang="it-IT" sz="2400"/>
              <a:t> and </a:t>
            </a:r>
            <a:r>
              <a:rPr lang="it-IT" sz="2400" b="1">
                <a:solidFill>
                  <a:srgbClr val="009900"/>
                </a:solidFill>
              </a:rPr>
              <a:t>Fusion</a:t>
            </a:r>
            <a:r>
              <a:rPr lang="it-IT" sz="2400"/>
              <a:t> </a:t>
            </a:r>
          </a:p>
        </p:txBody>
      </p:sp>
      <p:pic>
        <p:nvPicPr>
          <p:cNvPr id="352261" name="Picture 5" descr="T1He4_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0861" r="8241" b="3087"/>
          <a:stretch>
            <a:fillRect/>
          </a:stretch>
        </p:blipFill>
        <p:spPr bwMode="auto">
          <a:xfrm>
            <a:off x="684213" y="1268413"/>
            <a:ext cx="2735262" cy="2184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2" name="Picture 6" descr="T3He4_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0680" r="7275" b="3577"/>
          <a:stretch>
            <a:fillRect/>
          </a:stretch>
        </p:blipFill>
        <p:spPr bwMode="auto">
          <a:xfrm>
            <a:off x="3490913" y="1268413"/>
            <a:ext cx="2736850" cy="2193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3" name="Picture 7" descr="T4He4_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13275" r="8354" b="5606"/>
          <a:stretch>
            <a:fillRect/>
          </a:stretch>
        </p:blipFill>
        <p:spPr bwMode="auto">
          <a:xfrm>
            <a:off x="6300788" y="1268413"/>
            <a:ext cx="2736850" cy="21605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4" name="Rectangle 8"/>
          <p:cNvSpPr>
            <a:spLocks noChangeArrowheads="1"/>
          </p:cNvSpPr>
          <p:nvPr/>
        </p:nvSpPr>
        <p:spPr bwMode="auto">
          <a:xfrm>
            <a:off x="395288" y="3573463"/>
            <a:ext cx="8748712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952500" lvl="1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GB" sz="2000" b="1" baseline="30000">
                <a:solidFill>
                  <a:schemeClr val="hlink"/>
                </a:solidFill>
                <a:latin typeface="Times New Roman" pitchFamily="18" charset="0"/>
              </a:rPr>
              <a:t>4</a:t>
            </a:r>
            <a:r>
              <a:rPr lang="en-GB" sz="2000" b="1">
                <a:solidFill>
                  <a:schemeClr val="hlink"/>
                </a:solidFill>
                <a:latin typeface="Times New Roman" pitchFamily="18" charset="0"/>
              </a:rPr>
              <a:t>He</a:t>
            </a:r>
            <a:r>
              <a:rPr lang="en-GB" sz="2000">
                <a:latin typeface="Times New Roman" pitchFamily="18" charset="0"/>
              </a:rPr>
              <a:t> can be originated by several processes:</a:t>
            </a:r>
          </a:p>
          <a:p>
            <a:pPr marL="952500" lvl="1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AutoNum type="arabicPeriod"/>
            </a:pPr>
            <a:r>
              <a:rPr lang="en-GB" sz="2000" b="1">
                <a:solidFill>
                  <a:srgbClr val="0000FF"/>
                </a:solidFill>
                <a:latin typeface="Times New Roman" pitchFamily="18" charset="0"/>
              </a:rPr>
              <a:t>Exclusive Breakup </a:t>
            </a:r>
            <a:r>
              <a:rPr lang="en-GB" sz="2000" b="1" baseline="30000">
                <a:solidFill>
                  <a:srgbClr val="0000FF"/>
                </a:solidFill>
                <a:latin typeface="Times New Roman" pitchFamily="18" charset="0"/>
              </a:rPr>
              <a:t>7</a:t>
            </a:r>
            <a:r>
              <a:rPr lang="en-GB" sz="2000" b="1">
                <a:solidFill>
                  <a:srgbClr val="0000FF"/>
                </a:solidFill>
                <a:latin typeface="Times New Roman" pitchFamily="18" charset="0"/>
              </a:rPr>
              <a:t>Be → </a:t>
            </a:r>
            <a:r>
              <a:rPr lang="en-GB" sz="2000" b="1" baseline="3000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GB" sz="2000" b="1">
                <a:solidFill>
                  <a:srgbClr val="0000FF"/>
                </a:solidFill>
                <a:latin typeface="Times New Roman" pitchFamily="18" charset="0"/>
              </a:rPr>
              <a:t>He + </a:t>
            </a:r>
            <a:r>
              <a:rPr lang="en-GB" sz="2000" b="1" baseline="3000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GB" sz="2000" b="1">
                <a:solidFill>
                  <a:srgbClr val="0000FF"/>
                </a:solidFill>
                <a:latin typeface="Times New Roman" pitchFamily="18" charset="0"/>
              </a:rPr>
              <a:t>He;</a:t>
            </a:r>
            <a:endParaRPr lang="it-IT" sz="2000" b="1">
              <a:solidFill>
                <a:srgbClr val="0000FF"/>
              </a:solidFill>
              <a:latin typeface="Times New Roman" pitchFamily="18" charset="0"/>
            </a:endParaRPr>
          </a:p>
          <a:p>
            <a:pPr marL="952500" lvl="1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AutoNum type="arabicPeriod"/>
            </a:pP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</a:rPr>
              <a:t>3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He-Stripping: → </a:t>
            </a: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</a:rPr>
              <a:t>4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He + </a:t>
            </a: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</a:rPr>
              <a:t>61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Zn</a:t>
            </a:r>
            <a:r>
              <a:rPr lang="en-GB" sz="2000">
                <a:latin typeface="Times New Roman" pitchFamily="18" charset="0"/>
              </a:rPr>
              <a:t> (Q</a:t>
            </a:r>
            <a:r>
              <a:rPr lang="en-GB" sz="2000" baseline="-25000">
                <a:latin typeface="Times New Roman" pitchFamily="18" charset="0"/>
              </a:rPr>
              <a:t>val</a:t>
            </a:r>
            <a:r>
              <a:rPr lang="en-GB" sz="2000">
                <a:latin typeface="Times New Roman" pitchFamily="18" charset="0"/>
              </a:rPr>
              <a:t> = +9.46 MeV, E</a:t>
            </a:r>
            <a:r>
              <a:rPr lang="en-GB" sz="2000" baseline="-25000">
                <a:latin typeface="Times New Roman" pitchFamily="18" charset="0"/>
              </a:rPr>
              <a:t>x</a:t>
            </a:r>
            <a:r>
              <a:rPr lang="en-GB" sz="2000">
                <a:latin typeface="Times New Roman" pitchFamily="18" charset="0"/>
              </a:rPr>
              <a:t> = 18.49 MeV).</a:t>
            </a:r>
          </a:p>
          <a:p>
            <a:pPr marL="952500" lvl="1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AutoNum type="arabicPeriod"/>
            </a:pPr>
            <a:r>
              <a:rPr lang="en-GB" sz="2000" b="1">
                <a:solidFill>
                  <a:srgbClr val="FF3399"/>
                </a:solidFill>
                <a:latin typeface="Times New Roman" pitchFamily="18" charset="0"/>
              </a:rPr>
              <a:t>n-Stripping: → </a:t>
            </a:r>
            <a:r>
              <a:rPr lang="en-GB" sz="2000" b="1" baseline="30000">
                <a:solidFill>
                  <a:srgbClr val="FF3399"/>
                </a:solidFill>
                <a:latin typeface="Times New Roman" pitchFamily="18" charset="0"/>
              </a:rPr>
              <a:t>6</a:t>
            </a:r>
            <a:r>
              <a:rPr lang="en-GB" sz="2000" b="1">
                <a:solidFill>
                  <a:srgbClr val="FF3399"/>
                </a:solidFill>
                <a:latin typeface="Times New Roman" pitchFamily="18" charset="0"/>
              </a:rPr>
              <a:t>Be (= </a:t>
            </a:r>
            <a:r>
              <a:rPr lang="en-GB" sz="2000" b="1" baseline="30000">
                <a:solidFill>
                  <a:srgbClr val="FF3399"/>
                </a:solidFill>
                <a:latin typeface="Times New Roman" pitchFamily="18" charset="0"/>
              </a:rPr>
              <a:t>4</a:t>
            </a:r>
            <a:r>
              <a:rPr lang="en-GB" sz="2000" b="1">
                <a:solidFill>
                  <a:srgbClr val="FF3399"/>
                </a:solidFill>
                <a:latin typeface="Times New Roman" pitchFamily="18" charset="0"/>
              </a:rPr>
              <a:t>He+2p) + </a:t>
            </a:r>
            <a:r>
              <a:rPr lang="en-GB" sz="2000" b="1" baseline="30000">
                <a:solidFill>
                  <a:srgbClr val="FF3399"/>
                </a:solidFill>
                <a:latin typeface="Times New Roman" pitchFamily="18" charset="0"/>
              </a:rPr>
              <a:t>59</a:t>
            </a:r>
            <a:r>
              <a:rPr lang="en-GB" sz="2000" b="1">
                <a:solidFill>
                  <a:srgbClr val="FF3399"/>
                </a:solidFill>
                <a:latin typeface="Times New Roman" pitchFamily="18" charset="0"/>
              </a:rPr>
              <a:t>Ni</a:t>
            </a:r>
            <a:r>
              <a:rPr lang="en-GB" sz="2000">
                <a:latin typeface="Times New Roman" pitchFamily="18" charset="0"/>
              </a:rPr>
              <a:t> (Q</a:t>
            </a:r>
            <a:r>
              <a:rPr lang="en-GB" sz="2000" baseline="-25000">
                <a:latin typeface="Times New Roman" pitchFamily="18" charset="0"/>
              </a:rPr>
              <a:t>val</a:t>
            </a:r>
            <a:r>
              <a:rPr lang="en-GB" sz="2000">
                <a:latin typeface="Times New Roman" pitchFamily="18" charset="0"/>
              </a:rPr>
              <a:t> = –1.68 MeV, E</a:t>
            </a:r>
            <a:r>
              <a:rPr lang="en-GB" sz="2000" baseline="-25000">
                <a:latin typeface="Times New Roman" pitchFamily="18" charset="0"/>
              </a:rPr>
              <a:t>x</a:t>
            </a:r>
            <a:r>
              <a:rPr lang="en-GB" sz="2000">
                <a:latin typeface="Times New Roman" pitchFamily="18" charset="0"/>
              </a:rPr>
              <a:t> = 0 MeV);</a:t>
            </a:r>
            <a:endParaRPr lang="it-IT" sz="2000">
              <a:latin typeface="Times New Roman" pitchFamily="18" charset="0"/>
            </a:endParaRPr>
          </a:p>
          <a:p>
            <a:pPr marL="952500" lvl="1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AutoNum type="arabicPeriod"/>
            </a:pPr>
            <a:r>
              <a:rPr lang="en-GB" sz="2000" b="1">
                <a:solidFill>
                  <a:srgbClr val="FF6600"/>
                </a:solidFill>
                <a:latin typeface="Times New Roman" pitchFamily="18" charset="0"/>
              </a:rPr>
              <a:t>n-Pickup: → </a:t>
            </a:r>
            <a:r>
              <a:rPr lang="en-GB" sz="2000" b="1" baseline="30000">
                <a:solidFill>
                  <a:srgbClr val="FF6600"/>
                </a:solidFill>
                <a:latin typeface="Times New Roman" pitchFamily="18" charset="0"/>
              </a:rPr>
              <a:t>8</a:t>
            </a:r>
            <a:r>
              <a:rPr lang="en-GB" sz="2000" b="1">
                <a:solidFill>
                  <a:srgbClr val="FF6600"/>
                </a:solidFill>
                <a:latin typeface="Times New Roman" pitchFamily="18" charset="0"/>
              </a:rPr>
              <a:t>Be (= 2</a:t>
            </a:r>
            <a:r>
              <a:rPr lang="en-GB" sz="2000" b="1" baseline="30000">
                <a:solidFill>
                  <a:srgbClr val="FF6600"/>
                </a:solidFill>
                <a:latin typeface="Times New Roman" pitchFamily="18" charset="0"/>
              </a:rPr>
              <a:t>4</a:t>
            </a:r>
            <a:r>
              <a:rPr lang="en-GB" sz="2000" b="1">
                <a:solidFill>
                  <a:srgbClr val="FF6600"/>
                </a:solidFill>
                <a:latin typeface="Times New Roman" pitchFamily="18" charset="0"/>
              </a:rPr>
              <a:t>He) + </a:t>
            </a:r>
            <a:r>
              <a:rPr lang="en-GB" sz="2000" b="1" baseline="30000">
                <a:solidFill>
                  <a:srgbClr val="FF6600"/>
                </a:solidFill>
                <a:latin typeface="Times New Roman" pitchFamily="18" charset="0"/>
              </a:rPr>
              <a:t>57</a:t>
            </a:r>
            <a:r>
              <a:rPr lang="en-GB" sz="2000" b="1">
                <a:solidFill>
                  <a:srgbClr val="FF6600"/>
                </a:solidFill>
                <a:latin typeface="Times New Roman" pitchFamily="18" charset="0"/>
              </a:rPr>
              <a:t>Ni</a:t>
            </a:r>
            <a:r>
              <a:rPr lang="en-GB" sz="2000">
                <a:latin typeface="Times New Roman" pitchFamily="18" charset="0"/>
              </a:rPr>
              <a:t> (Q</a:t>
            </a:r>
            <a:r>
              <a:rPr lang="en-GB" sz="2000" baseline="-25000">
                <a:latin typeface="Times New Roman" pitchFamily="18" charset="0"/>
              </a:rPr>
              <a:t>val</a:t>
            </a:r>
            <a:r>
              <a:rPr lang="en-GB" sz="2000">
                <a:latin typeface="Times New Roman" pitchFamily="18" charset="0"/>
              </a:rPr>
              <a:t> = +6.68 MeV, E</a:t>
            </a:r>
            <a:r>
              <a:rPr lang="en-GB" sz="2000" baseline="-25000">
                <a:latin typeface="Times New Roman" pitchFamily="18" charset="0"/>
              </a:rPr>
              <a:t>x</a:t>
            </a:r>
            <a:r>
              <a:rPr lang="en-GB" sz="2000">
                <a:latin typeface="Times New Roman" pitchFamily="18" charset="0"/>
              </a:rPr>
              <a:t> = 6.68 MeV);</a:t>
            </a:r>
            <a:endParaRPr lang="it-IT" sz="2000">
              <a:latin typeface="Times New Roman" pitchFamily="18" charset="0"/>
            </a:endParaRPr>
          </a:p>
          <a:p>
            <a:pPr marL="952500" lvl="1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AutoNum type="arabicPeriod"/>
            </a:pPr>
            <a:r>
              <a:rPr lang="en-GB" sz="2000" b="1" baseline="30000">
                <a:solidFill>
                  <a:srgbClr val="009900"/>
                </a:solidFill>
                <a:latin typeface="Times New Roman" pitchFamily="18" charset="0"/>
              </a:rPr>
              <a:t>4</a:t>
            </a:r>
            <a:r>
              <a:rPr lang="en-GB" sz="2000" b="1">
                <a:solidFill>
                  <a:srgbClr val="009900"/>
                </a:solidFill>
                <a:latin typeface="Times New Roman" pitchFamily="18" charset="0"/>
              </a:rPr>
              <a:t>He</a:t>
            </a:r>
            <a:r>
              <a:rPr lang="en-GB" sz="2000">
                <a:latin typeface="Times New Roman" pitchFamily="18" charset="0"/>
              </a:rPr>
              <a:t> evaporation after compound nucleus formation </a:t>
            </a:r>
            <a:r>
              <a:rPr lang="en-GB" sz="2000" b="1">
                <a:solidFill>
                  <a:srgbClr val="009900"/>
                </a:solidFill>
                <a:latin typeface="Times New Roman" pitchFamily="18" charset="0"/>
              </a:rPr>
              <a:t>(Fusion)</a:t>
            </a:r>
            <a:r>
              <a:rPr lang="en-GB" sz="2000">
                <a:latin typeface="Times New Roman" pitchFamily="18" charset="0"/>
              </a:rPr>
              <a:t>.</a:t>
            </a:r>
            <a:r>
              <a:rPr lang="it-IT" sz="2000">
                <a:latin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9" grpId="0" build="p"/>
      <p:bldP spid="3522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12" name="Picture 8" descr="E1_AngDist_Kee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9805" r="8296" b="7204"/>
          <a:stretch>
            <a:fillRect/>
          </a:stretch>
        </p:blipFill>
        <p:spPr bwMode="auto">
          <a:xfrm>
            <a:off x="4787900" y="3457575"/>
            <a:ext cx="4248150" cy="33559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/>
              <a:t>4</a:t>
            </a:r>
            <a:r>
              <a:rPr lang="it-IT"/>
              <a:t>He-Coincidences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532812" cy="41052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400"/>
              <a:t>Within the </a:t>
            </a:r>
            <a:r>
              <a:rPr lang="it-IT" sz="2400" b="1" u="sng">
                <a:solidFill>
                  <a:schemeClr val="accent2"/>
                </a:solidFill>
              </a:rPr>
              <a:t>geometrical efficiency</a:t>
            </a:r>
            <a:r>
              <a:rPr lang="it-IT" sz="2400"/>
              <a:t> of the set-up, </a:t>
            </a:r>
            <a:r>
              <a:rPr lang="it-IT" sz="2400" b="1" u="sng">
                <a:solidFill>
                  <a:schemeClr val="accent2"/>
                </a:solidFill>
              </a:rPr>
              <a:t>no detection</a:t>
            </a:r>
            <a:r>
              <a:rPr lang="it-IT" sz="2400"/>
              <a:t> of: </a:t>
            </a:r>
          </a:p>
          <a:p>
            <a:r>
              <a:rPr lang="it-IT" sz="2400" b="1" baseline="30000">
                <a:solidFill>
                  <a:srgbClr val="0000FF"/>
                </a:solidFill>
              </a:rPr>
              <a:t>4</a:t>
            </a:r>
            <a:r>
              <a:rPr lang="it-IT" sz="2400" b="1">
                <a:solidFill>
                  <a:srgbClr val="0000FF"/>
                </a:solidFill>
              </a:rPr>
              <a:t>He+</a:t>
            </a:r>
            <a:r>
              <a:rPr lang="it-IT" sz="2400" b="1" baseline="30000">
                <a:solidFill>
                  <a:srgbClr val="0000FF"/>
                </a:solidFill>
              </a:rPr>
              <a:t>3</a:t>
            </a:r>
            <a:r>
              <a:rPr lang="it-IT" sz="2400" b="1">
                <a:solidFill>
                  <a:srgbClr val="0000FF"/>
                </a:solidFill>
              </a:rPr>
              <a:t>He (Exclusive Breakup)</a:t>
            </a:r>
            <a:r>
              <a:rPr lang="it-IT" sz="2400"/>
              <a:t> coincidences (</a:t>
            </a:r>
            <a:r>
              <a:rPr lang="el-GR" sz="2400">
                <a:cs typeface="Times New Roman" pitchFamily="18" charset="0"/>
              </a:rPr>
              <a:t>σ</a:t>
            </a:r>
            <a:r>
              <a:rPr lang="it-IT" sz="2400">
                <a:cs typeface="Times New Roman" pitchFamily="18" charset="0"/>
              </a:rPr>
              <a:t> &lt; 3 mb)</a:t>
            </a:r>
            <a:r>
              <a:rPr lang="it-IT" sz="2400"/>
              <a:t>;</a:t>
            </a:r>
          </a:p>
          <a:p>
            <a:r>
              <a:rPr lang="it-IT" sz="2400" b="1" baseline="30000">
                <a:solidFill>
                  <a:srgbClr val="FF6600"/>
                </a:solidFill>
              </a:rPr>
              <a:t>4</a:t>
            </a:r>
            <a:r>
              <a:rPr lang="it-IT" sz="2400" b="1">
                <a:solidFill>
                  <a:srgbClr val="FF6600"/>
                </a:solidFill>
              </a:rPr>
              <a:t>He+</a:t>
            </a:r>
            <a:r>
              <a:rPr lang="it-IT" sz="2400" b="1" baseline="30000">
                <a:solidFill>
                  <a:srgbClr val="FF6600"/>
                </a:solidFill>
              </a:rPr>
              <a:t>4</a:t>
            </a:r>
            <a:r>
              <a:rPr lang="it-IT" sz="2400" b="1">
                <a:solidFill>
                  <a:srgbClr val="FF6600"/>
                </a:solidFill>
              </a:rPr>
              <a:t>He (n-Pickup)</a:t>
            </a:r>
            <a:r>
              <a:rPr lang="it-IT" sz="2400"/>
              <a:t> coincidences (</a:t>
            </a:r>
            <a:r>
              <a:rPr lang="el-GR" sz="2400">
                <a:cs typeface="Times New Roman" pitchFamily="18" charset="0"/>
              </a:rPr>
              <a:t>σ</a:t>
            </a:r>
            <a:r>
              <a:rPr lang="it-IT" sz="2400">
                <a:cs typeface="Times New Roman" pitchFamily="18" charset="0"/>
              </a:rPr>
              <a:t> &lt; 6 mb)</a:t>
            </a:r>
            <a:r>
              <a:rPr lang="it-IT" sz="2400"/>
              <a:t>;</a:t>
            </a:r>
          </a:p>
          <a:p>
            <a:r>
              <a:rPr lang="it-IT" sz="2400" b="1" baseline="30000">
                <a:solidFill>
                  <a:srgbClr val="FF3399"/>
                </a:solidFill>
              </a:rPr>
              <a:t>4</a:t>
            </a:r>
            <a:r>
              <a:rPr lang="it-IT" sz="2400" b="1">
                <a:solidFill>
                  <a:srgbClr val="FF3399"/>
                </a:solidFill>
              </a:rPr>
              <a:t>He+</a:t>
            </a:r>
            <a:r>
              <a:rPr lang="it-IT" sz="2400" b="1" baseline="30000">
                <a:solidFill>
                  <a:srgbClr val="FF3399"/>
                </a:solidFill>
              </a:rPr>
              <a:t>1</a:t>
            </a:r>
            <a:r>
              <a:rPr lang="it-IT" sz="2400" b="1">
                <a:solidFill>
                  <a:srgbClr val="FF3399"/>
                </a:solidFill>
              </a:rPr>
              <a:t>H (n-Stripping)</a:t>
            </a:r>
            <a:r>
              <a:rPr lang="it-IT" sz="2400"/>
              <a:t> coincidences (</a:t>
            </a:r>
            <a:r>
              <a:rPr lang="el-GR" sz="2400">
                <a:cs typeface="Times New Roman" pitchFamily="18" charset="0"/>
              </a:rPr>
              <a:t>σ</a:t>
            </a:r>
            <a:r>
              <a:rPr lang="it-IT" sz="2400">
                <a:cs typeface="Times New Roman" pitchFamily="18" charset="0"/>
              </a:rPr>
              <a:t> &lt; 7 mb)</a:t>
            </a:r>
            <a:r>
              <a:rPr lang="it-IT" sz="2400"/>
              <a:t>.</a:t>
            </a:r>
          </a:p>
          <a:p>
            <a:pPr>
              <a:buFont typeface="Wingdings" pitchFamily="2" charset="2"/>
              <a:buNone/>
            </a:pPr>
            <a:r>
              <a:rPr lang="it-IT" sz="2400" b="1" u="sng">
                <a:solidFill>
                  <a:srgbClr val="009900"/>
                </a:solidFill>
              </a:rPr>
              <a:t>Theoretical</a:t>
            </a:r>
            <a:r>
              <a:rPr lang="it-IT" sz="2400"/>
              <a:t> (</a:t>
            </a:r>
            <a:r>
              <a:rPr lang="it-IT" sz="2400" b="1">
                <a:solidFill>
                  <a:srgbClr val="0000FF"/>
                </a:solidFill>
              </a:rPr>
              <a:t>CDCC</a:t>
            </a:r>
            <a:r>
              <a:rPr lang="it-IT" sz="2400"/>
              <a:t> and </a:t>
            </a:r>
            <a:r>
              <a:rPr lang="it-IT" sz="2400" b="1">
                <a:solidFill>
                  <a:schemeClr val="hlink"/>
                </a:solidFill>
              </a:rPr>
              <a:t>DWBA</a:t>
            </a:r>
            <a:r>
              <a:rPr lang="it-IT" sz="2400"/>
              <a:t>) calculations (by N. Keeley):</a:t>
            </a:r>
          </a:p>
          <a:p>
            <a:r>
              <a:rPr lang="it-IT" sz="2400" b="1">
                <a:solidFill>
                  <a:srgbClr val="0000FF"/>
                </a:solidFill>
              </a:rPr>
              <a:t>Exclusive Breakup</a:t>
            </a:r>
            <a:r>
              <a:rPr lang="it-IT" sz="2400"/>
              <a:t>: 9.3 mb</a:t>
            </a:r>
          </a:p>
          <a:p>
            <a:r>
              <a:rPr lang="it-IT" sz="2400" b="1">
                <a:solidFill>
                  <a:srgbClr val="FF6600"/>
                </a:solidFill>
              </a:rPr>
              <a:t>n-Pickup</a:t>
            </a:r>
            <a:r>
              <a:rPr lang="it-IT" sz="2400"/>
              <a:t>: 5.8 mb</a:t>
            </a:r>
          </a:p>
          <a:p>
            <a:r>
              <a:rPr lang="it-IT" sz="2400" b="1">
                <a:solidFill>
                  <a:srgbClr val="FF3399"/>
                </a:solidFill>
              </a:rPr>
              <a:t>n-Stripping</a:t>
            </a:r>
            <a:r>
              <a:rPr lang="it-IT" sz="2400"/>
              <a:t>: 10.3 mb</a:t>
            </a:r>
          </a:p>
          <a:p>
            <a:pPr>
              <a:buFont typeface="Wingdings" pitchFamily="2" charset="2"/>
              <a:buNone/>
            </a:pPr>
            <a:endParaRPr lang="it-IT"/>
          </a:p>
        </p:txBody>
      </p:sp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158750" y="4868863"/>
            <a:ext cx="41259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009900"/>
                </a:solidFill>
                <a:latin typeface="Times New Roman" pitchFamily="18" charset="0"/>
              </a:rPr>
              <a:t>Theoretical</a:t>
            </a:r>
            <a:r>
              <a:rPr lang="it-IT" sz="2400">
                <a:latin typeface="Times New Roman" pitchFamily="18" charset="0"/>
              </a:rPr>
              <a:t> and 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experimental</a:t>
            </a:r>
            <a:r>
              <a:rPr lang="it-IT" sz="2400">
                <a:latin typeface="Times New Roman" pitchFamily="18" charset="0"/>
              </a:rPr>
              <a:t> confirmation that </a:t>
            </a:r>
            <a:r>
              <a:rPr lang="it-IT" sz="2400" b="1" baseline="30000">
                <a:solidFill>
                  <a:schemeClr val="hlink"/>
                </a:solidFill>
                <a:latin typeface="Times New Roman" pitchFamily="18" charset="0"/>
              </a:rPr>
              <a:t>3</a:t>
            </a:r>
            <a:r>
              <a:rPr lang="it-IT" sz="2400" b="1">
                <a:solidFill>
                  <a:schemeClr val="hlink"/>
                </a:solidFill>
                <a:latin typeface="Times New Roman" pitchFamily="18" charset="0"/>
              </a:rPr>
              <a:t>He</a:t>
            </a:r>
            <a:r>
              <a:rPr lang="it-IT" sz="2400">
                <a:latin typeface="Times New Roman" pitchFamily="18" charset="0"/>
              </a:rPr>
              <a:t> and </a:t>
            </a:r>
            <a:r>
              <a:rPr lang="it-IT" sz="2400" b="1" baseline="30000">
                <a:solidFill>
                  <a:schemeClr val="hlink"/>
                </a:solidFill>
                <a:latin typeface="Times New Roman" pitchFamily="18" charset="0"/>
              </a:rPr>
              <a:t>4</a:t>
            </a:r>
            <a:r>
              <a:rPr lang="it-IT" sz="2400" b="1">
                <a:solidFill>
                  <a:schemeClr val="hlink"/>
                </a:solidFill>
                <a:latin typeface="Times New Roman" pitchFamily="18" charset="0"/>
              </a:rPr>
              <a:t>He</a:t>
            </a:r>
            <a:r>
              <a:rPr lang="it-IT" sz="2400">
                <a:latin typeface="Times New Roman" pitchFamily="18" charset="0"/>
              </a:rPr>
              <a:t> are mainly produced by other reaction mechanisms, </a:t>
            </a:r>
            <a:r>
              <a:rPr lang="it-IT" sz="2400" b="1" baseline="30000">
                <a:solidFill>
                  <a:schemeClr val="hlink"/>
                </a:solidFill>
                <a:latin typeface="Times New Roman" pitchFamily="18" charset="0"/>
              </a:rPr>
              <a:t>4</a:t>
            </a:r>
            <a:r>
              <a:rPr lang="it-IT" sz="2400" b="1">
                <a:solidFill>
                  <a:schemeClr val="hlink"/>
                </a:solidFill>
                <a:latin typeface="Times New Roman" pitchFamily="18" charset="0"/>
              </a:rPr>
              <a:t>He-</a:t>
            </a:r>
            <a:r>
              <a:rPr lang="it-IT" sz="2400">
                <a:latin typeface="Times New Roman" pitchFamily="18" charset="0"/>
              </a:rPr>
              <a:t> and </a:t>
            </a:r>
            <a:r>
              <a:rPr lang="it-IT" sz="2400" b="1" baseline="30000">
                <a:solidFill>
                  <a:schemeClr val="hlink"/>
                </a:solidFill>
                <a:latin typeface="Times New Roman" pitchFamily="18" charset="0"/>
              </a:rPr>
              <a:t>3</a:t>
            </a:r>
            <a:r>
              <a:rPr lang="it-IT" sz="2400" b="1">
                <a:solidFill>
                  <a:schemeClr val="hlink"/>
                </a:solidFill>
                <a:latin typeface="Times New Roman" pitchFamily="18" charset="0"/>
              </a:rPr>
              <a:t>He-stripping</a:t>
            </a:r>
            <a:r>
              <a:rPr lang="it-IT" sz="2400">
                <a:latin typeface="Times New Roman" pitchFamily="18" charset="0"/>
              </a:rPr>
              <a:t> (plus </a:t>
            </a:r>
            <a:r>
              <a:rPr lang="it-IT" sz="2400" b="1">
                <a:solidFill>
                  <a:schemeClr val="hlink"/>
                </a:solidFill>
                <a:latin typeface="Times New Roman" pitchFamily="18" charset="0"/>
              </a:rPr>
              <a:t>fusion?</a:t>
            </a:r>
            <a:r>
              <a:rPr lang="it-IT" sz="2400">
                <a:latin typeface="Times New Roman" pitchFamily="18" charset="0"/>
              </a:rPr>
              <a:t>)</a:t>
            </a:r>
          </a:p>
        </p:txBody>
      </p:sp>
      <p:pic>
        <p:nvPicPr>
          <p:cNvPr id="354311" name="Picture 7" descr="Helium_DWBACD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11598" r="8795" b="4938"/>
          <a:stretch>
            <a:fillRect/>
          </a:stretch>
        </p:blipFill>
        <p:spPr bwMode="auto">
          <a:xfrm>
            <a:off x="4786313" y="3467100"/>
            <a:ext cx="4249737" cy="33464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Summary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8280400" cy="55895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/>
              <a:t>The interaction of the RIB </a:t>
            </a:r>
            <a:r>
              <a:rPr lang="en-US" sz="2400" b="1" baseline="30000">
                <a:solidFill>
                  <a:schemeClr val="accent2"/>
                </a:solidFill>
              </a:rPr>
              <a:t>7</a:t>
            </a:r>
            <a:r>
              <a:rPr lang="en-US" sz="2400" b="1">
                <a:solidFill>
                  <a:schemeClr val="accent2"/>
                </a:solidFill>
              </a:rPr>
              <a:t>Be</a:t>
            </a:r>
            <a:r>
              <a:rPr lang="en-US" sz="2400"/>
              <a:t> with a </a:t>
            </a:r>
            <a:r>
              <a:rPr lang="en-US" sz="2400" b="1" baseline="30000">
                <a:solidFill>
                  <a:schemeClr val="accent2"/>
                </a:solidFill>
              </a:rPr>
              <a:t>58</a:t>
            </a:r>
            <a:r>
              <a:rPr lang="en-US" sz="2400" b="1">
                <a:solidFill>
                  <a:schemeClr val="accent2"/>
                </a:solidFill>
              </a:rPr>
              <a:t>Ni</a:t>
            </a:r>
            <a:r>
              <a:rPr lang="en-US" sz="2400"/>
              <a:t> target was investigated at two energies around the Coulomb barrier.</a:t>
            </a:r>
          </a:p>
          <a:p>
            <a:pPr>
              <a:buFont typeface="Wingdings" pitchFamily="2" charset="2"/>
              <a:buNone/>
            </a:pPr>
            <a:r>
              <a:rPr lang="en-US" sz="2400"/>
              <a:t>The </a:t>
            </a:r>
            <a:r>
              <a:rPr lang="en-US" sz="2400" b="1">
                <a:solidFill>
                  <a:srgbClr val="0000FF"/>
                </a:solidFill>
              </a:rPr>
              <a:t>reaction cross section</a:t>
            </a:r>
            <a:r>
              <a:rPr lang="en-US" sz="2400"/>
              <a:t>, extracted from the elastic scattering measurement, is in </a:t>
            </a:r>
            <a:r>
              <a:rPr lang="en-US" sz="2400" b="1">
                <a:solidFill>
                  <a:srgbClr val="0000FF"/>
                </a:solidFill>
              </a:rPr>
              <a:t>good agreement</a:t>
            </a:r>
            <a:r>
              <a:rPr lang="en-US" sz="2400"/>
              <a:t> with the trend of the data measured at lower energies by E.F. Aguilera.</a:t>
            </a:r>
          </a:p>
          <a:p>
            <a:pPr>
              <a:buFont typeface="Wingdings" pitchFamily="2" charset="2"/>
              <a:buNone/>
            </a:pPr>
            <a:r>
              <a:rPr lang="en-US" sz="2400"/>
              <a:t>A fairly large </a:t>
            </a:r>
            <a:r>
              <a:rPr lang="en-US" sz="2400" b="1" baseline="30000">
                <a:solidFill>
                  <a:schemeClr val="hlink"/>
                </a:solidFill>
              </a:rPr>
              <a:t>4</a:t>
            </a:r>
            <a:r>
              <a:rPr lang="en-US" sz="2400" b="1">
                <a:solidFill>
                  <a:schemeClr val="hlink"/>
                </a:solidFill>
              </a:rPr>
              <a:t>He</a:t>
            </a:r>
            <a:r>
              <a:rPr lang="en-US" sz="2400"/>
              <a:t> (mainly) and </a:t>
            </a:r>
            <a:r>
              <a:rPr lang="en-US" sz="2400" b="1" baseline="30000">
                <a:solidFill>
                  <a:schemeClr val="hlink"/>
                </a:solidFill>
              </a:rPr>
              <a:t>3</a:t>
            </a:r>
            <a:r>
              <a:rPr lang="en-US" sz="2400" b="1">
                <a:solidFill>
                  <a:schemeClr val="hlink"/>
                </a:solidFill>
              </a:rPr>
              <a:t>He</a:t>
            </a:r>
            <a:r>
              <a:rPr lang="en-US" sz="2400"/>
              <a:t> production has been observed at the higher secondary beam energy.</a:t>
            </a:r>
          </a:p>
          <a:p>
            <a:pPr>
              <a:buFont typeface="Wingdings" pitchFamily="2" charset="2"/>
              <a:buNone/>
            </a:pPr>
            <a:r>
              <a:rPr lang="en-US" sz="2400" b="1">
                <a:solidFill>
                  <a:srgbClr val="009900"/>
                </a:solidFill>
              </a:rPr>
              <a:t>Detailed kinematics</a:t>
            </a:r>
            <a:r>
              <a:rPr lang="en-US" sz="2400"/>
              <a:t> and </a:t>
            </a:r>
            <a:r>
              <a:rPr lang="en-US" sz="2400" b="1">
                <a:solidFill>
                  <a:srgbClr val="009900"/>
                </a:solidFill>
              </a:rPr>
              <a:t>theoretical model</a:t>
            </a:r>
            <a:r>
              <a:rPr lang="en-US" sz="2400"/>
              <a:t> calculations suggest that </a:t>
            </a:r>
            <a:r>
              <a:rPr lang="en-US" sz="2400" baseline="30000"/>
              <a:t>3</a:t>
            </a:r>
            <a:r>
              <a:rPr lang="en-US" sz="2400"/>
              <a:t>He and </a:t>
            </a:r>
            <a:r>
              <a:rPr lang="en-US" sz="2400" baseline="30000"/>
              <a:t>4</a:t>
            </a:r>
            <a:r>
              <a:rPr lang="en-US" sz="2400"/>
              <a:t>He are mainly produced by </a:t>
            </a:r>
            <a:r>
              <a:rPr lang="en-US" sz="2400" b="1">
                <a:solidFill>
                  <a:srgbClr val="009900"/>
                </a:solidFill>
              </a:rPr>
              <a:t>transfer channels with (large) positive Q</a:t>
            </a:r>
            <a:r>
              <a:rPr lang="en-US" sz="2400" b="1" baseline="-25000">
                <a:solidFill>
                  <a:srgbClr val="009900"/>
                </a:solidFill>
              </a:rPr>
              <a:t>value</a:t>
            </a:r>
            <a:r>
              <a:rPr lang="en-US" sz="2400"/>
              <a:t>: </a:t>
            </a:r>
            <a:r>
              <a:rPr lang="en-US" sz="2400" b="1" baseline="30000">
                <a:solidFill>
                  <a:srgbClr val="009900"/>
                </a:solidFill>
              </a:rPr>
              <a:t>3</a:t>
            </a:r>
            <a:r>
              <a:rPr lang="en-US" sz="2400" b="1">
                <a:solidFill>
                  <a:srgbClr val="009900"/>
                </a:solidFill>
              </a:rPr>
              <a:t>He-</a:t>
            </a:r>
            <a:r>
              <a:rPr lang="en-US" sz="2400"/>
              <a:t> and </a:t>
            </a:r>
            <a:r>
              <a:rPr lang="en-US" sz="2400" b="1" baseline="30000">
                <a:solidFill>
                  <a:srgbClr val="009900"/>
                </a:solidFill>
              </a:rPr>
              <a:t>4</a:t>
            </a:r>
            <a:r>
              <a:rPr lang="en-US" sz="2400" b="1">
                <a:solidFill>
                  <a:srgbClr val="009900"/>
                </a:solidFill>
              </a:rPr>
              <a:t>He-Stripping</a:t>
            </a:r>
            <a:r>
              <a:rPr lang="en-US" sz="2400"/>
              <a:t>.</a:t>
            </a:r>
          </a:p>
          <a:p>
            <a:pPr>
              <a:buFont typeface="Wingdings" pitchFamily="2" charset="2"/>
              <a:buNone/>
            </a:pPr>
            <a:r>
              <a:rPr lang="en-US" sz="2400"/>
              <a:t>An overall theoretical description of the whole interaction mechanism is still missing, since in this energy range a proper description of the </a:t>
            </a:r>
            <a:r>
              <a:rPr lang="en-US" sz="2400" b="1">
                <a:solidFill>
                  <a:srgbClr val="996600"/>
                </a:solidFill>
              </a:rPr>
              <a:t>transfer-to-continuum</a:t>
            </a:r>
            <a:r>
              <a:rPr lang="en-US" sz="2400"/>
              <a:t> is at the limit of present-day theoretical models.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64" name="Picture 12" descr="Dante_Domenico_di_Michelino_Duomo_Flo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72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44450"/>
            <a:ext cx="6049963" cy="77470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E’ Finita la Commedia!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2"/>
          <p:cNvSpPr txBox="1">
            <a:spLocks noChangeArrowheads="1"/>
          </p:cNvSpPr>
          <p:nvPr/>
        </p:nvSpPr>
        <p:spPr bwMode="auto">
          <a:xfrm>
            <a:off x="971550" y="44450"/>
            <a:ext cx="7129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sz="4000" b="1">
                <a:solidFill>
                  <a:srgbClr val="CC3300"/>
                </a:solidFill>
                <a:latin typeface="Times New Roman" pitchFamily="18" charset="0"/>
              </a:rPr>
              <a:t>28</a:t>
            </a:r>
            <a:r>
              <a:rPr lang="it-IT" sz="4000" b="1" baseline="30000">
                <a:solidFill>
                  <a:srgbClr val="CC3300"/>
                </a:solidFill>
                <a:latin typeface="Times New Roman" pitchFamily="18" charset="0"/>
              </a:rPr>
              <a:t>th</a:t>
            </a:r>
            <a:r>
              <a:rPr lang="it-IT" sz="4000" b="1">
                <a:solidFill>
                  <a:srgbClr val="CC3300"/>
                </a:solidFill>
                <a:latin typeface="Times New Roman" pitchFamily="18" charset="0"/>
              </a:rPr>
              <a:t> Jun – 5</a:t>
            </a:r>
            <a:r>
              <a:rPr lang="it-IT" sz="4000" b="1" baseline="30000">
                <a:solidFill>
                  <a:srgbClr val="CC3300"/>
                </a:solidFill>
                <a:latin typeface="Times New Roman" pitchFamily="18" charset="0"/>
              </a:rPr>
              <a:t>th</a:t>
            </a:r>
            <a:r>
              <a:rPr lang="it-IT" sz="4000" b="1">
                <a:solidFill>
                  <a:srgbClr val="CC3300"/>
                </a:solidFill>
                <a:latin typeface="Times New Roman" pitchFamily="18" charset="0"/>
              </a:rPr>
              <a:t> July: </a:t>
            </a:r>
            <a:r>
              <a:rPr lang="it-IT" sz="4000" b="1" baseline="30000">
                <a:solidFill>
                  <a:srgbClr val="CC3300"/>
                </a:solidFill>
                <a:latin typeface="Times New Roman" pitchFamily="18" charset="0"/>
              </a:rPr>
              <a:t>7</a:t>
            </a:r>
            <a:r>
              <a:rPr lang="it-IT" sz="4000" b="1">
                <a:solidFill>
                  <a:srgbClr val="CC3300"/>
                </a:solidFill>
                <a:latin typeface="Times New Roman" pitchFamily="18" charset="0"/>
              </a:rPr>
              <a:t>Be + </a:t>
            </a:r>
            <a:r>
              <a:rPr lang="it-IT" sz="4000" b="1" baseline="30000">
                <a:solidFill>
                  <a:srgbClr val="CC3300"/>
                </a:solidFill>
                <a:latin typeface="Times New Roman" pitchFamily="18" charset="0"/>
              </a:rPr>
              <a:t>208</a:t>
            </a:r>
            <a:r>
              <a:rPr lang="it-IT" sz="4000" b="1">
                <a:solidFill>
                  <a:srgbClr val="CC3300"/>
                </a:solidFill>
                <a:latin typeface="Times New Roman" pitchFamily="18" charset="0"/>
              </a:rPr>
              <a:t>Pb</a:t>
            </a:r>
          </a:p>
        </p:txBody>
      </p:sp>
      <p:pic>
        <p:nvPicPr>
          <p:cNvPr id="356355" name="Picture 2" descr="C:\Users\torrdo\Desktop\Grafici\expad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0575"/>
            <a:ext cx="4681538" cy="35750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860925" y="1268413"/>
            <a:ext cx="42481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hangingPunct="0"/>
            <a:r>
              <a:rPr lang="it-IT" sz="24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6 modules</a:t>
            </a:r>
            <a:r>
              <a:rPr lang="it-IT" sz="2400">
                <a:latin typeface="Times New Roman" pitchFamily="18" charset="0"/>
                <a:cs typeface="Arial" charset="0"/>
              </a:rPr>
              <a:t> of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EXPADES</a:t>
            </a:r>
            <a:r>
              <a:rPr lang="it-IT" sz="2400">
                <a:latin typeface="Times New Roman" pitchFamily="18" charset="0"/>
                <a:cs typeface="Arial" charset="0"/>
              </a:rPr>
              <a:t>:</a:t>
            </a:r>
          </a:p>
          <a:p>
            <a:pPr eaLnBrk="0" hangingPunct="0"/>
            <a:r>
              <a:rPr lang="it-IT" sz="2400">
                <a:latin typeface="Times New Roman" pitchFamily="18" charset="0"/>
              </a:rPr>
              <a:t>Active area: 62.3 mm x 62.3 mm</a:t>
            </a:r>
          </a:p>
          <a:p>
            <a:pPr eaLnBrk="0" hangingPunct="0"/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Solid Angle: ~2 sr (15% of 4</a:t>
            </a:r>
            <a:r>
              <a:rPr lang="el-GR" sz="2400" b="1">
                <a:solidFill>
                  <a:srgbClr val="0000FF"/>
                </a:solidFill>
                <a:latin typeface="Times New Roman" pitchFamily="18" charset="0"/>
              </a:rPr>
              <a:t>π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it-IT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eaLnBrk="0" hangingPunct="0"/>
            <a:r>
              <a:rPr lang="it-IT" sz="2400" b="1">
                <a:solidFill>
                  <a:srgbClr val="009900"/>
                </a:solidFill>
                <a:latin typeface="Times New Roman" pitchFamily="18" charset="0"/>
                <a:cs typeface="Arial" charset="0"/>
              </a:rPr>
              <a:t>1</a:t>
            </a:r>
            <a:r>
              <a:rPr lang="it-IT" sz="2400" b="1" baseline="30000">
                <a:solidFill>
                  <a:srgbClr val="009900"/>
                </a:solidFill>
                <a:latin typeface="Times New Roman" pitchFamily="18" charset="0"/>
                <a:cs typeface="Arial" charset="0"/>
              </a:rPr>
              <a:t>st</a:t>
            </a:r>
            <a:r>
              <a:rPr lang="it-IT" sz="2400">
                <a:latin typeface="Times New Roman" pitchFamily="18" charset="0"/>
                <a:cs typeface="Arial" charset="0"/>
              </a:rPr>
              <a:t> layer: </a:t>
            </a:r>
            <a:r>
              <a:rPr lang="it-IT" sz="2400" b="1">
                <a:solidFill>
                  <a:srgbClr val="009900"/>
                </a:solidFill>
                <a:latin typeface="Times New Roman" pitchFamily="18" charset="0"/>
                <a:cs typeface="Arial" charset="0"/>
              </a:rPr>
              <a:t>Si DSSD (40-50 </a:t>
            </a:r>
            <a:r>
              <a:rPr lang="it-IT" sz="2400" b="1">
                <a:solidFill>
                  <a:srgbClr val="009900"/>
                </a:solidFill>
                <a:latin typeface="Times New Roman" pitchFamily="18" charset="0"/>
                <a:cs typeface="Arial" charset="0"/>
                <a:sym typeface="Symbol" pitchFamily="18" charset="2"/>
              </a:rPr>
              <a:t></a:t>
            </a:r>
            <a:r>
              <a:rPr lang="it-IT" sz="2400" b="1">
                <a:solidFill>
                  <a:srgbClr val="009900"/>
                </a:solidFill>
                <a:latin typeface="Times New Roman" pitchFamily="18" charset="0"/>
                <a:cs typeface="Arial" charset="0"/>
              </a:rPr>
              <a:t>m)</a:t>
            </a:r>
          </a:p>
          <a:p>
            <a:pPr algn="just" eaLnBrk="0" hangingPunct="0"/>
            <a:r>
              <a:rPr lang="it-IT" sz="2400">
                <a:latin typeface="Times New Roman" pitchFamily="18" charset="0"/>
              </a:rPr>
              <a:t>16 strips (x) x 16 strips (y). </a:t>
            </a:r>
          </a:p>
          <a:p>
            <a:pPr algn="just" eaLnBrk="0" hangingPunct="0"/>
            <a:r>
              <a:rPr lang="it-IT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it-IT" sz="2400" b="1" baseline="300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nd</a:t>
            </a:r>
            <a:r>
              <a:rPr lang="it-IT" sz="2400">
                <a:latin typeface="Times New Roman" pitchFamily="18" charset="0"/>
                <a:cs typeface="Arial" charset="0"/>
              </a:rPr>
              <a:t> layer: 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Si DSSD (300 </a:t>
            </a:r>
            <a:r>
              <a:rPr lang="el-G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m)</a:t>
            </a:r>
          </a:p>
          <a:p>
            <a:pPr algn="just" eaLnBrk="0" hangingPunct="0"/>
            <a:r>
              <a:rPr lang="it-IT" sz="2400">
                <a:latin typeface="Times New Roman" pitchFamily="18" charset="0"/>
              </a:rPr>
              <a:t>32 strips (x) x 32 strips (y).</a:t>
            </a:r>
          </a:p>
        </p:txBody>
      </p:sp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44463" y="4365625"/>
            <a:ext cx="89646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it-IT" sz="2400" b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Particle Identification:</a:t>
            </a:r>
            <a:r>
              <a:rPr lang="it-IT" sz="2400" b="1">
                <a:solidFill>
                  <a:srgbClr val="0099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it-IT" sz="2400">
                <a:latin typeface="Times New Roman" pitchFamily="18" charset="0"/>
                <a:cs typeface="Arial" charset="0"/>
              </a:rPr>
              <a:t>EXPADES is particularly suitable for detecting </a:t>
            </a:r>
            <a:r>
              <a:rPr lang="it-IT" sz="2400" b="1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elastically scattered </a:t>
            </a:r>
            <a:r>
              <a:rPr lang="it-IT" sz="2400" b="1" baseline="30000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it-IT" sz="2400" b="1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Be nuclei</a:t>
            </a:r>
            <a:r>
              <a:rPr lang="it-IT" sz="2400">
                <a:latin typeface="Times New Roman" pitchFamily="18" charset="0"/>
                <a:cs typeface="Arial" charset="0"/>
              </a:rPr>
              <a:t> and </a:t>
            </a:r>
            <a:r>
              <a:rPr lang="it-IT" sz="2400" b="1" baseline="30000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3,4</a:t>
            </a:r>
            <a:r>
              <a:rPr lang="it-IT" sz="2400" b="1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He reaction products</a:t>
            </a:r>
            <a:r>
              <a:rPr lang="it-IT" sz="2400">
                <a:latin typeface="Times New Roman" pitchFamily="18" charset="0"/>
                <a:cs typeface="Arial" charset="0"/>
              </a:rPr>
              <a:t>. </a:t>
            </a:r>
          </a:p>
        </p:txBody>
      </p:sp>
      <p:graphicFrame>
        <p:nvGraphicFramePr>
          <p:cNvPr id="356358" name="Group 6"/>
          <p:cNvGraphicFramePr>
            <a:graphicFrameLocks noGrp="1"/>
          </p:cNvGraphicFramePr>
          <p:nvPr/>
        </p:nvGraphicFramePr>
        <p:xfrm>
          <a:off x="107950" y="5229225"/>
          <a:ext cx="8893175" cy="1584325"/>
        </p:xfrm>
        <a:graphic>
          <a:graphicData uri="http://schemas.openxmlformats.org/drawingml/2006/table">
            <a:tbl>
              <a:tblPr/>
              <a:tblGrid>
                <a:gridCol w="741363"/>
                <a:gridCol w="2001837"/>
                <a:gridCol w="2222500"/>
                <a:gridCol w="3927475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it-IT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FORWARD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it-IT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BACKWARD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E-E threshold for 50 um Si 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Times New Roman" pitchFamily="18" charset="0"/>
                        </a:rPr>
                        <a:t>9.5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22.5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8.5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21.0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Times New Roman" pitchFamily="18" charset="0"/>
                        </a:rPr>
                        <a:t>14.0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13.0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25.5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Times New Roman" pitchFamily="18" charset="0"/>
                        </a:rPr>
                        <a:t>33.5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39.0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28.0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31.0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/>
              <a:t>1</a:t>
            </a:r>
            <a:r>
              <a:rPr lang="it-IT"/>
              <a:t>H Production 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3644900"/>
            <a:ext cx="4537075" cy="3024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/>
              <a:t>Large production yield of </a:t>
            </a:r>
            <a:r>
              <a:rPr lang="it-IT" b="1" baseline="30000">
                <a:solidFill>
                  <a:srgbClr val="009900"/>
                </a:solidFill>
              </a:rPr>
              <a:t>1</a:t>
            </a:r>
            <a:r>
              <a:rPr lang="it-IT" b="1">
                <a:solidFill>
                  <a:srgbClr val="009900"/>
                </a:solidFill>
              </a:rPr>
              <a:t>H</a:t>
            </a:r>
            <a:r>
              <a:rPr lang="it-IT"/>
              <a:t>.</a:t>
            </a:r>
          </a:p>
          <a:p>
            <a:pPr>
              <a:buFont typeface="Wingdings" pitchFamily="2" charset="2"/>
              <a:buNone/>
            </a:pPr>
            <a:r>
              <a:rPr lang="it-IT"/>
              <a:t>Energy spectra rather compatible with </a:t>
            </a:r>
            <a:r>
              <a:rPr lang="it-IT" b="1">
                <a:solidFill>
                  <a:srgbClr val="009900"/>
                </a:solidFill>
              </a:rPr>
              <a:t>fusion</a:t>
            </a:r>
            <a:r>
              <a:rPr lang="it-IT"/>
              <a:t>.</a:t>
            </a:r>
          </a:p>
          <a:p>
            <a:pPr>
              <a:buFont typeface="Wingdings" pitchFamily="2" charset="2"/>
              <a:buNone/>
            </a:pPr>
            <a:r>
              <a:rPr lang="it-IT"/>
              <a:t>The </a:t>
            </a:r>
            <a:r>
              <a:rPr lang="it-IT" b="1" baseline="30000">
                <a:solidFill>
                  <a:srgbClr val="0000FF"/>
                </a:solidFill>
              </a:rPr>
              <a:t>1</a:t>
            </a:r>
            <a:r>
              <a:rPr lang="it-IT" b="1">
                <a:solidFill>
                  <a:srgbClr val="0000FF"/>
                </a:solidFill>
              </a:rPr>
              <a:t>H</a:t>
            </a:r>
            <a:r>
              <a:rPr lang="it-IT"/>
              <a:t> angular distribution shows an </a:t>
            </a:r>
            <a:r>
              <a:rPr lang="it-IT" b="1">
                <a:solidFill>
                  <a:srgbClr val="0000FF"/>
                </a:solidFill>
              </a:rPr>
              <a:t>extra-yield</a:t>
            </a:r>
            <a:r>
              <a:rPr lang="it-IT"/>
              <a:t> at </a:t>
            </a:r>
            <a:r>
              <a:rPr lang="it-IT" b="1">
                <a:solidFill>
                  <a:srgbClr val="0000FF"/>
                </a:solidFill>
              </a:rPr>
              <a:t>backward angles</a:t>
            </a:r>
            <a:r>
              <a:rPr lang="it-IT"/>
              <a:t>.</a:t>
            </a:r>
          </a:p>
        </p:txBody>
      </p:sp>
      <p:pic>
        <p:nvPicPr>
          <p:cNvPr id="355332" name="Picture 4" descr="All_AngD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11606" r="9041" b="4639"/>
          <a:stretch>
            <a:fillRect/>
          </a:stretch>
        </p:blipFill>
        <p:spPr bwMode="auto">
          <a:xfrm>
            <a:off x="762000" y="3644900"/>
            <a:ext cx="3378200" cy="28051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3" name="Picture 5" descr="T1_H1_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2253" r="8336" b="4626"/>
          <a:stretch>
            <a:fillRect/>
          </a:stretch>
        </p:blipFill>
        <p:spPr bwMode="auto">
          <a:xfrm>
            <a:off x="611188" y="1341438"/>
            <a:ext cx="2714625" cy="21240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4" name="Picture 6" descr="T3_H1_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10988" r="8145" b="6177"/>
          <a:stretch>
            <a:fillRect/>
          </a:stretch>
        </p:blipFill>
        <p:spPr bwMode="auto">
          <a:xfrm>
            <a:off x="3419475" y="1341438"/>
            <a:ext cx="2736850" cy="21304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5" name="Picture 7" descr="T4_H1_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2865" r="9445" b="5113"/>
          <a:stretch>
            <a:fillRect/>
          </a:stretch>
        </p:blipFill>
        <p:spPr bwMode="auto">
          <a:xfrm>
            <a:off x="6227763" y="1341438"/>
            <a:ext cx="2736850" cy="21209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675687" cy="774700"/>
          </a:xfrm>
        </p:spPr>
        <p:txBody>
          <a:bodyPr/>
          <a:lstStyle/>
          <a:p>
            <a:r>
              <a:rPr lang="en-US" sz="3200"/>
              <a:t>Experiment and analysis in collaboration with…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8137525" cy="5589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Padova/LNL - Italy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400"/>
              <a:t>	D. Torresi, N. Fierro, P. Molini, C. Parascandolo,                       C. Signorini, F. Soramel, E. Strano</a:t>
            </a:r>
          </a:p>
          <a:p>
            <a:pPr>
              <a:lnSpc>
                <a:spcPct val="90000"/>
              </a:lnSpc>
            </a:pPr>
            <a:r>
              <a:rPr lang="it-IT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Napoli - Italy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400"/>
              <a:t>	A. Boiano, M. La Commara, D. Pierroutsakou, M. Romoli, M. Sandoli, R. Silvestri</a:t>
            </a:r>
          </a:p>
          <a:p>
            <a:pPr>
              <a:lnSpc>
                <a:spcPct val="90000"/>
              </a:lnSpc>
            </a:pPr>
            <a:r>
              <a:rPr lang="it-IT" sz="2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Milano - Italy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400"/>
              <a:t>	C. Boiano, A. Guglielmetti, C. Mazzocchi (Warsaw)</a:t>
            </a:r>
          </a:p>
          <a:p>
            <a:pPr>
              <a:lnSpc>
                <a:spcPct val="90000"/>
              </a:lnSpc>
            </a:pPr>
            <a:r>
              <a:rPr lang="it-IT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NIPNE (Bucarest) - Romania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400"/>
              <a:t>	T. Glodariu, L. Stroe</a:t>
            </a:r>
          </a:p>
          <a:p>
            <a:pPr>
              <a:lnSpc>
                <a:spcPct val="90000"/>
              </a:lnSpc>
            </a:pPr>
            <a:r>
              <a:rPr lang="it-IT" sz="2400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Huelva – Spain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400"/>
              <a:t>	I. Martel, A.M. Sanchez-Benitez, L. Acosta (Catania)</a:t>
            </a:r>
          </a:p>
          <a:p>
            <a:pPr>
              <a:lnSpc>
                <a:spcPct val="90000"/>
              </a:lnSpc>
            </a:pPr>
            <a:r>
              <a:rPr lang="it-IT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Ioannina – Greece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400"/>
              <a:t>	A. Pakou, N. Patronis, E. Stiliaris (Athens), K. Zerva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Light RIBs at EXOTIC</a:t>
            </a:r>
          </a:p>
        </p:txBody>
      </p:sp>
      <p:pic>
        <p:nvPicPr>
          <p:cNvPr id="327683" name="Picture 3" descr="Exotic_RI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22943" r="29581" b="30399"/>
          <a:stretch>
            <a:fillRect/>
          </a:stretch>
        </p:blipFill>
        <p:spPr bwMode="auto">
          <a:xfrm>
            <a:off x="647700" y="1628775"/>
            <a:ext cx="8532813" cy="34575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7684" name="Picture 4" descr="Exotic_RI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0"/>
            <a:ext cx="78676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5" name="Picture 5" descr="Exotic_RIB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651000"/>
            <a:ext cx="83153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6" name="Picture 6" descr="Exotic_RIB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21970" r="30173" b="30386"/>
          <a:stretch>
            <a:fillRect/>
          </a:stretch>
        </p:blipFill>
        <p:spPr bwMode="auto">
          <a:xfrm>
            <a:off x="647700" y="1557338"/>
            <a:ext cx="84582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7" name="Text Box 7"/>
          <p:cNvSpPr txBox="1">
            <a:spLocks noChangeArrowheads="1"/>
          </p:cNvSpPr>
          <p:nvPr/>
        </p:nvSpPr>
        <p:spPr bwMode="auto">
          <a:xfrm>
            <a:off x="611188" y="5149850"/>
            <a:ext cx="8532812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baseline="30000">
                <a:solidFill>
                  <a:srgbClr val="0000FF"/>
                </a:solidFill>
                <a:latin typeface="Times New Roman" pitchFamily="18" charset="0"/>
              </a:rPr>
              <a:t>17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F</a:t>
            </a:r>
            <a:r>
              <a:rPr lang="it-IT" sz="2400">
                <a:latin typeface="Times New Roman" pitchFamily="18" charset="0"/>
              </a:rPr>
              <a:t>	E = 3–5 MeV/u   Purity: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93-96 %</a:t>
            </a:r>
            <a:r>
              <a:rPr lang="it-IT" sz="2400">
                <a:latin typeface="Times New Roman" pitchFamily="18" charset="0"/>
              </a:rPr>
              <a:t>  	Intensity: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~ 10</a:t>
            </a:r>
            <a:r>
              <a:rPr lang="it-IT" sz="2400" b="1" baseline="30000">
                <a:solidFill>
                  <a:srgbClr val="0000FF"/>
                </a:solidFill>
                <a:latin typeface="Times New Roman" pitchFamily="18" charset="0"/>
              </a:rPr>
              <a:t>5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 pps</a:t>
            </a:r>
          </a:p>
          <a:p>
            <a:pPr>
              <a:lnSpc>
                <a:spcPct val="150000"/>
              </a:lnSpc>
            </a:pPr>
            <a:r>
              <a:rPr lang="it-IT" sz="2400" b="1" baseline="30000">
                <a:solidFill>
                  <a:schemeClr val="accent2"/>
                </a:solidFill>
                <a:latin typeface="Times New Roman" pitchFamily="18" charset="0"/>
              </a:rPr>
              <a:t>8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B</a:t>
            </a:r>
            <a:r>
              <a:rPr lang="it-IT" sz="2400">
                <a:latin typeface="Times New Roman" pitchFamily="18" charset="0"/>
              </a:rPr>
              <a:t>	E = 3 MeV/u	    Purity: 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40-50 %</a:t>
            </a:r>
            <a:r>
              <a:rPr lang="it-IT" sz="2400">
                <a:latin typeface="Times New Roman" pitchFamily="18" charset="0"/>
              </a:rPr>
              <a:t>	Intensity: 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10</a:t>
            </a:r>
            <a:r>
              <a:rPr lang="it-IT" sz="2400" b="1" baseline="30000">
                <a:solidFill>
                  <a:schemeClr val="accent2"/>
                </a:solidFill>
                <a:latin typeface="Times New Roman" pitchFamily="18" charset="0"/>
              </a:rPr>
              <a:t>3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 pps</a:t>
            </a:r>
          </a:p>
          <a:p>
            <a:pPr>
              <a:lnSpc>
                <a:spcPct val="150000"/>
              </a:lnSpc>
            </a:pPr>
            <a:r>
              <a:rPr lang="it-IT" sz="2400" b="1" baseline="30000">
                <a:solidFill>
                  <a:srgbClr val="008000"/>
                </a:solidFill>
                <a:latin typeface="Times New Roman" pitchFamily="18" charset="0"/>
              </a:rPr>
              <a:t>7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Be</a:t>
            </a:r>
            <a:r>
              <a:rPr lang="it-IT" sz="2400">
                <a:latin typeface="Times New Roman" pitchFamily="18" charset="0"/>
              </a:rPr>
              <a:t>	E = 3 MeV/u	    Purity: 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99 %</a:t>
            </a:r>
            <a:r>
              <a:rPr lang="it-IT" sz="2400">
                <a:latin typeface="Times New Roman" pitchFamily="18" charset="0"/>
              </a:rPr>
              <a:t>       	Intensity: 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2-3*10</a:t>
            </a:r>
            <a:r>
              <a:rPr lang="it-IT" sz="2400" b="1" baseline="30000">
                <a:solidFill>
                  <a:srgbClr val="008000"/>
                </a:solidFill>
                <a:latin typeface="Times New Roman" pitchFamily="18" charset="0"/>
              </a:rPr>
              <a:t>5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 pps</a:t>
            </a:r>
          </a:p>
        </p:txBody>
      </p:sp>
      <p:sp>
        <p:nvSpPr>
          <p:cNvPr id="327688" name="AutoShape 8"/>
          <p:cNvSpPr>
            <a:spLocks noChangeArrowheads="1"/>
          </p:cNvSpPr>
          <p:nvPr/>
        </p:nvSpPr>
        <p:spPr bwMode="auto">
          <a:xfrm>
            <a:off x="5338763" y="1724025"/>
            <a:ext cx="673100" cy="62706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689" name="AutoShape 9"/>
          <p:cNvSpPr>
            <a:spLocks noChangeArrowheads="1"/>
          </p:cNvSpPr>
          <p:nvPr/>
        </p:nvSpPr>
        <p:spPr bwMode="auto">
          <a:xfrm>
            <a:off x="179388" y="5229225"/>
            <a:ext cx="536575" cy="554038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690" name="AutoShape 10"/>
          <p:cNvSpPr>
            <a:spLocks noChangeArrowheads="1"/>
          </p:cNvSpPr>
          <p:nvPr/>
        </p:nvSpPr>
        <p:spPr bwMode="auto">
          <a:xfrm>
            <a:off x="179388" y="6259513"/>
            <a:ext cx="536575" cy="55403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691" name="AutoShape 11"/>
          <p:cNvSpPr>
            <a:spLocks noChangeArrowheads="1"/>
          </p:cNvSpPr>
          <p:nvPr/>
        </p:nvSpPr>
        <p:spPr bwMode="auto">
          <a:xfrm>
            <a:off x="2700338" y="2997200"/>
            <a:ext cx="673100" cy="62706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692" name="AutoShape 12"/>
          <p:cNvSpPr>
            <a:spLocks noChangeArrowheads="1"/>
          </p:cNvSpPr>
          <p:nvPr/>
        </p:nvSpPr>
        <p:spPr bwMode="auto">
          <a:xfrm>
            <a:off x="2700338" y="3287713"/>
            <a:ext cx="673100" cy="627062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693" name="AutoShape 13"/>
          <p:cNvSpPr>
            <a:spLocks noChangeArrowheads="1"/>
          </p:cNvSpPr>
          <p:nvPr/>
        </p:nvSpPr>
        <p:spPr bwMode="auto">
          <a:xfrm>
            <a:off x="179388" y="5754688"/>
            <a:ext cx="536575" cy="55403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7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27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76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2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8" grpId="0" animBg="1"/>
      <p:bldP spid="327689" grpId="0" animBg="1"/>
      <p:bldP spid="327690" grpId="0" animBg="1"/>
      <p:bldP spid="327691" grpId="0" animBg="1"/>
      <p:bldP spid="327692" grpId="0" animBg="1"/>
      <p:bldP spid="3276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/>
              <a:t>EXOTIC Upgrade (FIRB Project)</a:t>
            </a:r>
          </a:p>
        </p:txBody>
      </p:sp>
      <p:sp>
        <p:nvSpPr>
          <p:cNvPr id="328707" name="Text Box 3"/>
          <p:cNvSpPr txBox="1">
            <a:spLocks noChangeArrowheads="1"/>
          </p:cNvSpPr>
          <p:nvPr>
            <p:ph type="body" idx="1"/>
          </p:nvPr>
        </p:nvSpPr>
        <p:spPr>
          <a:xfrm>
            <a:off x="179388" y="5040313"/>
            <a:ext cx="8785225" cy="1817687"/>
          </a:xfrm>
          <a:noFill/>
          <a:ln/>
        </p:spPr>
        <p:txBody>
          <a:bodyPr/>
          <a:lstStyle>
            <a:lvl1pPr marL="381000" indent="-381000"/>
            <a:lvl2pPr marL="838200" indent="-381000"/>
            <a:lvl3pPr marL="1257300" indent="-342900"/>
            <a:lvl4pPr marL="1714500" indent="-342900"/>
            <a:lvl5pPr marL="2171700" indent="-342900"/>
            <a:lvl6pPr marL="2628900" indent="-342900"/>
            <a:lvl7pPr marL="3086100" indent="-342900"/>
            <a:lvl8pPr marL="3543300" indent="-342900"/>
            <a:lvl9pPr marL="4000500" indent="-342900"/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000"/>
              <a:t>The transmission is limited by the maximum magnetic field applicable to the     </a:t>
            </a:r>
            <a:r>
              <a:rPr lang="it-IT" sz="2000" b="1">
                <a:solidFill>
                  <a:schemeClr val="accent2"/>
                </a:solidFill>
              </a:rPr>
              <a:t>pole-tips</a:t>
            </a:r>
            <a:r>
              <a:rPr lang="it-IT" sz="2000"/>
              <a:t> of the </a:t>
            </a:r>
            <a:r>
              <a:rPr lang="it-IT" sz="2000" b="1">
                <a:solidFill>
                  <a:schemeClr val="accent2"/>
                </a:solidFill>
              </a:rPr>
              <a:t>middle quadrupoles</a:t>
            </a:r>
            <a:r>
              <a:rPr lang="it-IT" sz="2000"/>
              <a:t> of both triplets.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000"/>
              <a:t>The upgrade (financed within the project </a:t>
            </a:r>
            <a:r>
              <a:rPr lang="it-IT" sz="2000" b="1">
                <a:solidFill>
                  <a:srgbClr val="00FF00"/>
                </a:solidFill>
              </a:rPr>
              <a:t>FIRB cod. RBFR08P1W2_001</a:t>
            </a:r>
            <a:r>
              <a:rPr lang="it-IT" sz="2000"/>
              <a:t>) will </a:t>
            </a:r>
            <a:r>
              <a:rPr lang="it-IT" sz="2000" b="1">
                <a:solidFill>
                  <a:srgbClr val="00FF00"/>
                </a:solidFill>
              </a:rPr>
              <a:t>increase</a:t>
            </a:r>
            <a:r>
              <a:rPr lang="it-IT" sz="2000"/>
              <a:t> the RIB maximum magnetic rigidity by </a:t>
            </a:r>
            <a:r>
              <a:rPr lang="it-IT" sz="2000" b="1">
                <a:solidFill>
                  <a:srgbClr val="00FF00"/>
                </a:solidFill>
              </a:rPr>
              <a:t>+ 15 %</a:t>
            </a:r>
            <a:r>
              <a:rPr lang="it-IT" sz="2000"/>
              <a:t>, thus providing: </a:t>
            </a:r>
          </a:p>
          <a:p>
            <a:pPr algn="ctr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000" b="1">
                <a:solidFill>
                  <a:srgbClr val="0033CC"/>
                </a:solidFill>
              </a:rPr>
              <a:t>Higher Transmission</a:t>
            </a:r>
            <a:r>
              <a:rPr lang="it-IT" sz="2000"/>
              <a:t> (and secondary beam intensity)</a:t>
            </a:r>
          </a:p>
          <a:p>
            <a:pPr algn="ctr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000" b="1">
                <a:solidFill>
                  <a:schemeClr val="hlink"/>
                </a:solidFill>
              </a:rPr>
              <a:t>B-scaling</a:t>
            </a:r>
            <a:r>
              <a:rPr lang="it-IT" sz="2000"/>
              <a:t> of all ion-optical elements</a:t>
            </a:r>
          </a:p>
        </p:txBody>
      </p:sp>
      <p:grpSp>
        <p:nvGrpSpPr>
          <p:cNvPr id="328708" name="Group 4"/>
          <p:cNvGrpSpPr>
            <a:grpSpLocks/>
          </p:cNvGrpSpPr>
          <p:nvPr/>
        </p:nvGrpSpPr>
        <p:grpSpPr bwMode="auto">
          <a:xfrm>
            <a:off x="1835150" y="1196975"/>
            <a:ext cx="5689600" cy="3835400"/>
            <a:chOff x="1246" y="787"/>
            <a:chExt cx="3539" cy="2601"/>
          </a:xfrm>
        </p:grpSpPr>
        <p:pic>
          <p:nvPicPr>
            <p:cNvPr id="328709" name="Picture 5" descr="Quadrupole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" y="787"/>
              <a:ext cx="3539" cy="260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8710" name="Line 6"/>
            <p:cNvSpPr>
              <a:spLocks noChangeShapeType="1"/>
            </p:cNvSpPr>
            <p:nvPr/>
          </p:nvSpPr>
          <p:spPr bwMode="auto">
            <a:xfrm flipV="1">
              <a:off x="2196" y="1045"/>
              <a:ext cx="0" cy="15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8711" name="Line 7"/>
            <p:cNvSpPr>
              <a:spLocks noChangeShapeType="1"/>
            </p:cNvSpPr>
            <p:nvPr/>
          </p:nvSpPr>
          <p:spPr bwMode="auto">
            <a:xfrm flipV="1">
              <a:off x="2412" y="1045"/>
              <a:ext cx="0" cy="8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8712" name="Line 8"/>
            <p:cNvSpPr>
              <a:spLocks noChangeShapeType="1"/>
            </p:cNvSpPr>
            <p:nvPr/>
          </p:nvSpPr>
          <p:spPr bwMode="auto">
            <a:xfrm flipV="1">
              <a:off x="4010" y="1336"/>
              <a:ext cx="0" cy="9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8713" name="Line 9"/>
            <p:cNvSpPr>
              <a:spLocks noChangeShapeType="1"/>
            </p:cNvSpPr>
            <p:nvPr/>
          </p:nvSpPr>
          <p:spPr bwMode="auto">
            <a:xfrm flipV="1">
              <a:off x="4139" y="1544"/>
              <a:ext cx="0" cy="10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8714" name="Text Box 10"/>
            <p:cNvSpPr txBox="1">
              <a:spLocks noChangeArrowheads="1"/>
            </p:cNvSpPr>
            <p:nvPr/>
          </p:nvSpPr>
          <p:spPr bwMode="auto">
            <a:xfrm>
              <a:off x="2064" y="2614"/>
              <a:ext cx="1007" cy="2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V</a:t>
              </a:r>
              <a:r>
                <a:rPr lang="it-IT" sz="2000" b="1" baseline="-25000">
                  <a:solidFill>
                    <a:srgbClr val="FF0000"/>
                  </a:solidFill>
                  <a:latin typeface="Times New Roman" pitchFamily="18" charset="0"/>
                </a:rPr>
                <a:t>b</a:t>
              </a:r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it-IT" sz="2000" b="1" baseline="3000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Be + </a:t>
              </a:r>
              <a:r>
                <a:rPr lang="it-IT" sz="2000" b="1" baseline="30000">
                  <a:solidFill>
                    <a:srgbClr val="FF0000"/>
                  </a:solidFill>
                  <a:latin typeface="Times New Roman" pitchFamily="18" charset="0"/>
                </a:rPr>
                <a:t>58</a:t>
              </a:r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Ni</a:t>
              </a:r>
            </a:p>
          </p:txBody>
        </p:sp>
        <p:sp>
          <p:nvSpPr>
            <p:cNvPr id="328715" name="Text Box 11"/>
            <p:cNvSpPr txBox="1">
              <a:spLocks noChangeArrowheads="1"/>
            </p:cNvSpPr>
            <p:nvPr/>
          </p:nvSpPr>
          <p:spPr bwMode="auto">
            <a:xfrm>
              <a:off x="2294" y="1876"/>
              <a:ext cx="966" cy="28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Times New Roman" pitchFamily="18" charset="0"/>
                </a:rPr>
                <a:t>V</a:t>
              </a:r>
              <a:r>
                <a:rPr lang="it-IT" sz="2000" b="1" baseline="-25000">
                  <a:latin typeface="Times New Roman" pitchFamily="18" charset="0"/>
                </a:rPr>
                <a:t>b</a:t>
              </a:r>
              <a:r>
                <a:rPr lang="it-IT" sz="2000" b="1">
                  <a:latin typeface="Times New Roman" pitchFamily="18" charset="0"/>
                </a:rPr>
                <a:t> </a:t>
              </a:r>
              <a:r>
                <a:rPr lang="it-IT" sz="2000" b="1" baseline="30000">
                  <a:latin typeface="Times New Roman" pitchFamily="18" charset="0"/>
                </a:rPr>
                <a:t>17</a:t>
              </a:r>
              <a:r>
                <a:rPr lang="it-IT" sz="2000" b="1">
                  <a:latin typeface="Times New Roman" pitchFamily="18" charset="0"/>
                </a:rPr>
                <a:t>F + </a:t>
              </a:r>
              <a:r>
                <a:rPr lang="it-IT" sz="2000" b="1" baseline="30000">
                  <a:latin typeface="Times New Roman" pitchFamily="18" charset="0"/>
                </a:rPr>
                <a:t>58</a:t>
              </a:r>
              <a:r>
                <a:rPr lang="it-IT" sz="2000" b="1">
                  <a:latin typeface="Times New Roman" pitchFamily="18" charset="0"/>
                </a:rPr>
                <a:t>Ni</a:t>
              </a:r>
            </a:p>
          </p:txBody>
        </p:sp>
        <p:sp>
          <p:nvSpPr>
            <p:cNvPr id="328716" name="Text Box 12"/>
            <p:cNvSpPr txBox="1">
              <a:spLocks noChangeArrowheads="1"/>
            </p:cNvSpPr>
            <p:nvPr/>
          </p:nvSpPr>
          <p:spPr bwMode="auto">
            <a:xfrm>
              <a:off x="3362" y="2624"/>
              <a:ext cx="1045" cy="2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Times New Roman" pitchFamily="18" charset="0"/>
                </a:rPr>
                <a:t>V</a:t>
              </a:r>
              <a:r>
                <a:rPr lang="it-IT" sz="2000" b="1" baseline="-25000">
                  <a:latin typeface="Times New Roman" pitchFamily="18" charset="0"/>
                </a:rPr>
                <a:t>b</a:t>
              </a:r>
              <a:r>
                <a:rPr lang="it-IT" sz="2000" b="1">
                  <a:latin typeface="Times New Roman" pitchFamily="18" charset="0"/>
                </a:rPr>
                <a:t> </a:t>
              </a:r>
              <a:r>
                <a:rPr lang="it-IT" sz="2000" b="1" baseline="30000">
                  <a:latin typeface="Times New Roman" pitchFamily="18" charset="0"/>
                </a:rPr>
                <a:t>17</a:t>
              </a:r>
              <a:r>
                <a:rPr lang="it-IT" sz="2000" b="1">
                  <a:latin typeface="Times New Roman" pitchFamily="18" charset="0"/>
                </a:rPr>
                <a:t>F + </a:t>
              </a:r>
              <a:r>
                <a:rPr lang="it-IT" sz="2000" b="1" baseline="30000">
                  <a:latin typeface="Times New Roman" pitchFamily="18" charset="0"/>
                </a:rPr>
                <a:t>208</a:t>
              </a:r>
              <a:r>
                <a:rPr lang="it-IT" sz="2000" b="1">
                  <a:latin typeface="Times New Roman" pitchFamily="18" charset="0"/>
                </a:rPr>
                <a:t>Pb</a:t>
              </a:r>
            </a:p>
          </p:txBody>
        </p:sp>
        <p:sp>
          <p:nvSpPr>
            <p:cNvPr id="328717" name="Text Box 13"/>
            <p:cNvSpPr txBox="1">
              <a:spLocks noChangeArrowheads="1"/>
            </p:cNvSpPr>
            <p:nvPr/>
          </p:nvSpPr>
          <p:spPr bwMode="auto">
            <a:xfrm>
              <a:off x="3016" y="2292"/>
              <a:ext cx="1073" cy="2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V</a:t>
              </a:r>
              <a:r>
                <a:rPr lang="it-IT" sz="2000" b="1" baseline="-25000">
                  <a:solidFill>
                    <a:srgbClr val="FF0000"/>
                  </a:solidFill>
                  <a:latin typeface="Times New Roman" pitchFamily="18" charset="0"/>
                </a:rPr>
                <a:t>b</a:t>
              </a:r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it-IT" sz="2000" b="1" baseline="3000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Be + </a:t>
              </a:r>
              <a:r>
                <a:rPr lang="it-IT" sz="2000" b="1" baseline="30000">
                  <a:solidFill>
                    <a:srgbClr val="FF0000"/>
                  </a:solidFill>
                  <a:latin typeface="Times New Roman" pitchFamily="18" charset="0"/>
                </a:rPr>
                <a:t>208</a:t>
              </a:r>
              <a:r>
                <a:rPr lang="it-IT" sz="2000" b="1">
                  <a:solidFill>
                    <a:srgbClr val="FF0000"/>
                  </a:solidFill>
                  <a:latin typeface="Times New Roman" pitchFamily="18" charset="0"/>
                </a:rPr>
                <a:t>Pb</a:t>
              </a:r>
            </a:p>
          </p:txBody>
        </p:sp>
      </p:grpSp>
      <p:sp>
        <p:nvSpPr>
          <p:cNvPr id="328718" name="Line 14"/>
          <p:cNvSpPr>
            <a:spLocks noChangeShapeType="1"/>
          </p:cNvSpPr>
          <p:nvPr/>
        </p:nvSpPr>
        <p:spPr bwMode="auto">
          <a:xfrm>
            <a:off x="5364163" y="1341438"/>
            <a:ext cx="0" cy="115093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719" name="Line 15"/>
          <p:cNvSpPr>
            <a:spLocks noChangeShapeType="1"/>
          </p:cNvSpPr>
          <p:nvPr/>
        </p:nvSpPr>
        <p:spPr bwMode="auto">
          <a:xfrm>
            <a:off x="6588125" y="1341438"/>
            <a:ext cx="0" cy="115093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720" name="Line 16"/>
          <p:cNvSpPr>
            <a:spLocks noChangeShapeType="1"/>
          </p:cNvSpPr>
          <p:nvPr/>
        </p:nvSpPr>
        <p:spPr bwMode="auto">
          <a:xfrm>
            <a:off x="5364163" y="1916113"/>
            <a:ext cx="1223962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/>
      <p:bldP spid="328718" grpId="0" animBg="1"/>
      <p:bldP spid="328719" grpId="0" animBg="1"/>
      <p:bldP spid="3287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Physics Case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412875"/>
            <a:ext cx="7345362" cy="5040313"/>
          </a:xfrm>
        </p:spPr>
        <p:txBody>
          <a:bodyPr/>
          <a:lstStyle/>
          <a:p>
            <a:pPr marL="711200" indent="-711200"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accent2"/>
                </a:solidFill>
              </a:rPr>
              <a:t>Topic</a:t>
            </a:r>
            <a:r>
              <a:rPr lang="en-US"/>
              <a:t>: Interaction induced by light </a:t>
            </a:r>
            <a:r>
              <a:rPr lang="en-US" b="1">
                <a:solidFill>
                  <a:schemeClr val="accent2"/>
                </a:solidFill>
              </a:rPr>
              <a:t>Radioactive Ion Beams (RIBs)</a:t>
            </a:r>
            <a:r>
              <a:rPr lang="en-US"/>
              <a:t> at near-barrier energies.</a:t>
            </a:r>
          </a:p>
          <a:p>
            <a:pPr marL="711200" indent="-711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Light RIBs are typically very </a:t>
            </a:r>
            <a:r>
              <a:rPr lang="en-US" b="1">
                <a:solidFill>
                  <a:srgbClr val="0000FF"/>
                </a:solidFill>
              </a:rPr>
              <a:t>weakly bound</a:t>
            </a:r>
            <a:r>
              <a:rPr lang="en-US"/>
              <a:t> (S</a:t>
            </a:r>
            <a:r>
              <a:rPr lang="en-US" baseline="-25000"/>
              <a:t>p</a:t>
            </a:r>
            <a:r>
              <a:rPr lang="en-US"/>
              <a:t>, S</a:t>
            </a:r>
            <a:r>
              <a:rPr lang="en-US" baseline="-25000"/>
              <a:t>n</a:t>
            </a:r>
            <a:r>
              <a:rPr lang="en-US"/>
              <a:t>, S</a:t>
            </a:r>
            <a:r>
              <a:rPr lang="el-GR" baseline="-25000">
                <a:cs typeface="Times New Roman" pitchFamily="18" charset="0"/>
              </a:rPr>
              <a:t>α</a:t>
            </a:r>
            <a:r>
              <a:rPr lang="en-US"/>
              <a:t> </a:t>
            </a:r>
            <a:r>
              <a:rPr lang="en-US">
                <a:cs typeface="Times New Roman" pitchFamily="18" charset="0"/>
              </a:rPr>
              <a:t>&lt; 1.0 MeV) </a:t>
            </a:r>
            <a:r>
              <a:rPr lang="en-US"/>
              <a:t>and may present peculiar features such as </a:t>
            </a:r>
            <a:r>
              <a:rPr lang="en-US" b="1">
                <a:solidFill>
                  <a:srgbClr val="0000FF"/>
                </a:solidFill>
              </a:rPr>
              <a:t>halo</a:t>
            </a:r>
            <a:r>
              <a:rPr lang="en-US"/>
              <a:t>, </a:t>
            </a:r>
            <a:r>
              <a:rPr lang="en-US" b="1">
                <a:solidFill>
                  <a:srgbClr val="0000FF"/>
                </a:solidFill>
              </a:rPr>
              <a:t>neutron skin</a:t>
            </a:r>
            <a:r>
              <a:rPr lang="en-US"/>
              <a:t> or a </a:t>
            </a:r>
            <a:r>
              <a:rPr lang="en-US" b="1">
                <a:solidFill>
                  <a:srgbClr val="0000FF"/>
                </a:solidFill>
              </a:rPr>
              <a:t>cluster structure</a:t>
            </a:r>
            <a:r>
              <a:rPr lang="en-US"/>
              <a:t>.</a:t>
            </a:r>
          </a:p>
          <a:p>
            <a:pPr marL="711200" indent="-711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All these properties strongly influence the </a:t>
            </a:r>
            <a:r>
              <a:rPr lang="en-US" b="1">
                <a:solidFill>
                  <a:srgbClr val="008000"/>
                </a:solidFill>
              </a:rPr>
              <a:t>reaction dynamics</a:t>
            </a:r>
            <a:r>
              <a:rPr lang="en-US"/>
              <a:t> induced at energies around the </a:t>
            </a:r>
            <a:r>
              <a:rPr lang="en-US" b="1">
                <a:solidFill>
                  <a:srgbClr val="008000"/>
                </a:solidFill>
              </a:rPr>
              <a:t>Coulomb barrier</a:t>
            </a:r>
            <a:r>
              <a:rPr lang="en-US"/>
              <a:t>.</a:t>
            </a:r>
          </a:p>
          <a:p>
            <a:pPr marL="711200" indent="-711200"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hlink"/>
                </a:solidFill>
              </a:rPr>
              <a:t>New reaction mechanisms</a:t>
            </a:r>
            <a:r>
              <a:rPr lang="en-US"/>
              <a:t>, such as for instance the </a:t>
            </a:r>
            <a:r>
              <a:rPr lang="en-US" b="1">
                <a:solidFill>
                  <a:schemeClr val="hlink"/>
                </a:solidFill>
              </a:rPr>
              <a:t>breakup channel</a:t>
            </a:r>
            <a:r>
              <a:rPr lang="en-US"/>
              <a:t>, may play a quite relevant role.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7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7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Experimental Data: </a:t>
            </a:r>
            <a:r>
              <a:rPr lang="it-IT" baseline="30000"/>
              <a:t>7</a:t>
            </a:r>
            <a:r>
              <a:rPr lang="it-IT"/>
              <a:t>Be + </a:t>
            </a:r>
            <a:r>
              <a:rPr lang="it-IT" baseline="30000"/>
              <a:t>58</a:t>
            </a:r>
            <a:r>
              <a:rPr lang="it-IT"/>
              <a:t>Ni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5518150"/>
            <a:ext cx="2914650" cy="935038"/>
          </a:xfrm>
          <a:solidFill>
            <a:srgbClr val="FF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b="1">
                <a:solidFill>
                  <a:srgbClr val="0000FF"/>
                </a:solidFill>
              </a:rPr>
              <a:t>Time-Correlated Events</a:t>
            </a:r>
          </a:p>
        </p:txBody>
      </p:sp>
      <p:pic>
        <p:nvPicPr>
          <p:cNvPr id="330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00188"/>
            <a:ext cx="7848600" cy="3584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7" name="Line 5"/>
          <p:cNvSpPr>
            <a:spLocks noChangeShapeType="1"/>
          </p:cNvSpPr>
          <p:nvPr/>
        </p:nvSpPr>
        <p:spPr bwMode="auto">
          <a:xfrm flipV="1">
            <a:off x="1476375" y="2420938"/>
            <a:ext cx="1079500" cy="29527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5186363" y="5518150"/>
            <a:ext cx="2338387" cy="574675"/>
          </a:xfrm>
          <a:prstGeom prst="rect">
            <a:avLst/>
          </a:prstGeom>
          <a:solidFill>
            <a:srgbClr val="FFCC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2800" b="1">
                <a:solidFill>
                  <a:schemeClr val="accent2"/>
                </a:solidFill>
                <a:latin typeface="Times New Roman" pitchFamily="18" charset="0"/>
              </a:rPr>
              <a:t>Pulser (2 Hz)</a:t>
            </a:r>
          </a:p>
        </p:txBody>
      </p:sp>
      <p:sp>
        <p:nvSpPr>
          <p:cNvPr id="330759" name="Line 7"/>
          <p:cNvSpPr>
            <a:spLocks noChangeShapeType="1"/>
          </p:cNvSpPr>
          <p:nvPr/>
        </p:nvSpPr>
        <p:spPr bwMode="auto">
          <a:xfrm flipH="1" flipV="1">
            <a:off x="3348038" y="3429000"/>
            <a:ext cx="2879725" cy="2016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07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307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5" grpId="0" build="p" animBg="1"/>
      <p:bldP spid="330757" grpId="0" animBg="1"/>
      <p:bldP spid="330758" grpId="0" build="p" animBg="1"/>
      <p:bldP spid="3307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931150" cy="774700"/>
          </a:xfrm>
        </p:spPr>
        <p:txBody>
          <a:bodyPr/>
          <a:lstStyle/>
          <a:p>
            <a:r>
              <a:rPr lang="it-IT" sz="4400" baseline="30000"/>
              <a:t>7</a:t>
            </a:r>
            <a:r>
              <a:rPr lang="it-IT" sz="4400"/>
              <a:t>Be (S</a:t>
            </a:r>
            <a:r>
              <a:rPr lang="el-GR" sz="4400" baseline="-25000">
                <a:cs typeface="Times New Roman" pitchFamily="18" charset="0"/>
              </a:rPr>
              <a:t>α</a:t>
            </a:r>
            <a:r>
              <a:rPr lang="it-IT" sz="4400"/>
              <a:t> = 1.586 MeV)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96975"/>
            <a:ext cx="4665663" cy="5589588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Reactions on </a:t>
            </a:r>
            <a:r>
              <a:rPr lang="it-IT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 target</a:t>
            </a:r>
            <a:r>
              <a:rPr lang="it-IT" sz="2400"/>
              <a:t> (</a:t>
            </a:r>
            <a:r>
              <a:rPr lang="it-IT" sz="2400" baseline="30000"/>
              <a:t>238</a:t>
            </a:r>
            <a:r>
              <a:rPr lang="it-IT" sz="2400"/>
              <a:t>U):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400" b="1">
                <a:solidFill>
                  <a:schemeClr val="accent2"/>
                </a:solidFill>
              </a:rPr>
              <a:t>Fusion-fission</a:t>
            </a:r>
            <a:r>
              <a:rPr lang="it-IT" sz="2400"/>
              <a:t> cross section: suppression at above-barrier energies.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400" b="1">
                <a:solidFill>
                  <a:srgbClr val="0000FF"/>
                </a:solidFill>
              </a:rPr>
              <a:t>ICF/Transfer/Breakup-fission</a:t>
            </a:r>
            <a:r>
              <a:rPr lang="it-IT" sz="2400"/>
              <a:t> cross section at 5 energies: 90% of the whole fission cross section at sub-barrier energies.</a:t>
            </a:r>
            <a:endParaRPr lang="it-IT" sz="140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400" b="1">
                <a:solidFill>
                  <a:schemeClr val="hlink"/>
                </a:solidFill>
              </a:rPr>
              <a:t>Prominent direct processes</a:t>
            </a:r>
            <a:r>
              <a:rPr lang="it-IT" sz="2400"/>
              <a:t>: </a:t>
            </a:r>
            <a:r>
              <a:rPr lang="it-IT" sz="2400" baseline="30000"/>
              <a:t>3</a:t>
            </a:r>
            <a:r>
              <a:rPr lang="it-IT" sz="2400"/>
              <a:t>He-transfer and </a:t>
            </a:r>
            <a:r>
              <a:rPr lang="el-GR" sz="2400">
                <a:cs typeface="Times New Roman" pitchFamily="18" charset="0"/>
              </a:rPr>
              <a:t>α</a:t>
            </a:r>
            <a:r>
              <a:rPr lang="it-IT" sz="2400">
                <a:cs typeface="Times New Roman" pitchFamily="18" charset="0"/>
              </a:rPr>
              <a:t>-transfer</a:t>
            </a:r>
            <a:r>
              <a:rPr lang="it-IT" sz="2400"/>
              <a:t>.                                   </a:t>
            </a:r>
            <a:r>
              <a:rPr lang="it-IT" sz="1400"/>
              <a:t>R.Raabe et al, Phys. Rev. C 74, 044606 (2006)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Reactions on </a:t>
            </a:r>
            <a:r>
              <a:rPr lang="it-IT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medium-mass target</a:t>
            </a:r>
            <a:r>
              <a:rPr lang="it-IT" sz="2400"/>
              <a:t> (</a:t>
            </a:r>
            <a:r>
              <a:rPr lang="it-IT" sz="2400" baseline="30000"/>
              <a:t>58</a:t>
            </a:r>
            <a:r>
              <a:rPr lang="it-IT" sz="2400"/>
              <a:t>Ni):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400" b="1">
                <a:solidFill>
                  <a:schemeClr val="accent2"/>
                </a:solidFill>
              </a:rPr>
              <a:t>Reaction cross section </a:t>
            </a:r>
            <a:r>
              <a:rPr lang="it-IT" sz="2400"/>
              <a:t>measurement at 5 energies around the Coulomb barrier.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2400" b="1">
                <a:solidFill>
                  <a:srgbClr val="0000FF"/>
                </a:solidFill>
              </a:rPr>
              <a:t>Similar</a:t>
            </a:r>
            <a:r>
              <a:rPr lang="it-IT" sz="2400"/>
              <a:t> behavior to </a:t>
            </a:r>
            <a:r>
              <a:rPr lang="it-IT" sz="2400" b="1" baseline="30000">
                <a:solidFill>
                  <a:srgbClr val="0000FF"/>
                </a:solidFill>
              </a:rPr>
              <a:t>6</a:t>
            </a:r>
            <a:r>
              <a:rPr lang="it-IT" sz="2400" b="1">
                <a:solidFill>
                  <a:srgbClr val="0000FF"/>
                </a:solidFill>
              </a:rPr>
              <a:t>Li+</a:t>
            </a:r>
            <a:r>
              <a:rPr lang="it-IT" sz="2400" b="1" baseline="30000">
                <a:solidFill>
                  <a:srgbClr val="0000FF"/>
                </a:solidFill>
              </a:rPr>
              <a:t>58</a:t>
            </a:r>
            <a:r>
              <a:rPr lang="it-IT" sz="2400" b="1">
                <a:solidFill>
                  <a:srgbClr val="0000FF"/>
                </a:solidFill>
              </a:rPr>
              <a:t>Ni</a:t>
            </a:r>
            <a:r>
              <a:rPr lang="it-IT" sz="2400"/>
              <a:t>.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it-IT" sz="1400"/>
              <a:t>	E.F. Aguilera et al., Phys. Rev. C 79, 021601 (2009)</a:t>
            </a:r>
          </a:p>
        </p:txBody>
      </p:sp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95388"/>
            <a:ext cx="2879725" cy="3602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856163"/>
            <a:ext cx="3384550" cy="1987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5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5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35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35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/>
              <a:t>The Project EXOTIC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938" y="1485900"/>
            <a:ext cx="8194675" cy="5111750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We laid out and developed a facility at the </a:t>
            </a:r>
            <a:r>
              <a:rPr lang="it-IT" sz="2400" b="1">
                <a:solidFill>
                  <a:srgbClr val="008000"/>
                </a:solidFill>
              </a:rPr>
              <a:t>Laboratori Nazionali di Legnaro (LNL)</a:t>
            </a:r>
            <a:r>
              <a:rPr lang="it-IT" sz="2400"/>
              <a:t> of the </a:t>
            </a:r>
            <a:r>
              <a:rPr lang="it-IT" sz="2400" b="1">
                <a:solidFill>
                  <a:srgbClr val="008000"/>
                </a:solidFill>
              </a:rPr>
              <a:t>INFN</a:t>
            </a:r>
            <a:r>
              <a:rPr lang="it-IT" sz="2400"/>
              <a:t> for the in-flight production of light weakly-bound </a:t>
            </a:r>
            <a:r>
              <a:rPr lang="it-IT" sz="2400" b="1">
                <a:solidFill>
                  <a:schemeClr val="accent2"/>
                </a:solidFill>
              </a:rPr>
              <a:t>Radioactive Ion Beams</a:t>
            </a:r>
            <a:r>
              <a:rPr lang="it-IT" sz="2400"/>
              <a:t> (RIBs).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The production mechanism employs </a:t>
            </a:r>
            <a:r>
              <a:rPr lang="en-US" sz="2400" b="1">
                <a:solidFill>
                  <a:srgbClr val="0000FF"/>
                </a:solidFill>
              </a:rPr>
              <a:t>inverse kinematics reactions</a:t>
            </a:r>
            <a:r>
              <a:rPr lang="en-US" sz="2400"/>
              <a:t> with high intensity heavy-ion beams (delivered from the XTU-Tandem) impinging on light </a:t>
            </a:r>
            <a:r>
              <a:rPr lang="en-US" sz="2400" b="1">
                <a:solidFill>
                  <a:srgbClr val="0000FF"/>
                </a:solidFill>
              </a:rPr>
              <a:t>gas targets</a:t>
            </a:r>
            <a:r>
              <a:rPr lang="en-US" sz="2400"/>
              <a:t>.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The </a:t>
            </a:r>
            <a:r>
              <a:rPr lang="en-US" sz="2400" b="1">
                <a:solidFill>
                  <a:srgbClr val="996600"/>
                </a:solidFill>
              </a:rPr>
              <a:t>commissioning</a:t>
            </a:r>
            <a:r>
              <a:rPr lang="en-US" sz="2400"/>
              <a:t> of the facility was performed in 2004.         </a:t>
            </a:r>
            <a:r>
              <a:rPr lang="en-US" sz="1600"/>
              <a:t>F. Farinon et al., NIM B 266, 4097 (2008)</a:t>
            </a:r>
          </a:p>
          <a:p>
            <a:pPr marL="457200" indent="-457200">
              <a:lnSpc>
                <a:spcPct val="70000"/>
              </a:lnSpc>
              <a:buFont typeface="Wingdings" pitchFamily="2" charset="2"/>
              <a:buNone/>
            </a:pPr>
            <a:r>
              <a:rPr lang="en-US" sz="1600"/>
              <a:t>	M. Mazzocco et al., NIM B 266, 4665 (2008)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The first </a:t>
            </a:r>
            <a:r>
              <a:rPr lang="en-US" sz="2400" b="1">
                <a:solidFill>
                  <a:schemeClr val="hlink"/>
                </a:solidFill>
              </a:rPr>
              <a:t>“beam for experiment”</a:t>
            </a:r>
            <a:r>
              <a:rPr lang="en-US" sz="2400"/>
              <a:t> was delivered in Feb. 2006.                                                                                        </a:t>
            </a:r>
            <a:r>
              <a:rPr lang="en-US" sz="1600"/>
              <a:t>D. Pierroutsakou et al., EPJ ST 150, 47 (2007)</a:t>
            </a:r>
          </a:p>
          <a:p>
            <a:pPr marL="457200" indent="-457200">
              <a:lnSpc>
                <a:spcPct val="70000"/>
              </a:lnSpc>
              <a:buFont typeface="Wingdings" pitchFamily="2" charset="2"/>
              <a:buNone/>
            </a:pPr>
            <a:r>
              <a:rPr lang="en-US" sz="1600"/>
              <a:t>	C. Signorini et al., EPJ A 44, 63 (2010)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Three RIBs have been produced up to now:</a:t>
            </a:r>
          </a:p>
          <a:p>
            <a:pPr marL="876300" lvl="1" indent="-4191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400" b="1" baseline="30000">
                <a:solidFill>
                  <a:schemeClr val="accent2"/>
                </a:solidFill>
              </a:rPr>
              <a:t>17</a:t>
            </a:r>
            <a:r>
              <a:rPr lang="en-US" sz="2400" b="1">
                <a:solidFill>
                  <a:schemeClr val="accent2"/>
                </a:solidFill>
              </a:rPr>
              <a:t>F (S</a:t>
            </a:r>
            <a:r>
              <a:rPr lang="en-US" sz="2400" b="1" baseline="-25000">
                <a:solidFill>
                  <a:schemeClr val="accent2"/>
                </a:solidFill>
              </a:rPr>
              <a:t>p</a:t>
            </a:r>
            <a:r>
              <a:rPr lang="en-US" sz="2400" b="1">
                <a:solidFill>
                  <a:schemeClr val="accent2"/>
                </a:solidFill>
              </a:rPr>
              <a:t> = 600 keV): 	 </a:t>
            </a:r>
            <a:r>
              <a:rPr lang="en-US" sz="2400" b="1" baseline="30000">
                <a:solidFill>
                  <a:schemeClr val="accent2"/>
                </a:solidFill>
              </a:rPr>
              <a:t>1</a:t>
            </a:r>
            <a:r>
              <a:rPr lang="en-US" sz="2400" b="1">
                <a:solidFill>
                  <a:schemeClr val="accent2"/>
                </a:solidFill>
              </a:rPr>
              <a:t>H(</a:t>
            </a:r>
            <a:r>
              <a:rPr lang="en-US" sz="2400" b="1" baseline="30000">
                <a:solidFill>
                  <a:schemeClr val="accent2"/>
                </a:solidFill>
              </a:rPr>
              <a:t>17</a:t>
            </a:r>
            <a:r>
              <a:rPr lang="en-US" sz="2400" b="1">
                <a:solidFill>
                  <a:schemeClr val="accent2"/>
                </a:solidFill>
              </a:rPr>
              <a:t>O,</a:t>
            </a:r>
            <a:r>
              <a:rPr lang="en-US" sz="2400" b="1" baseline="30000">
                <a:solidFill>
                  <a:schemeClr val="accent2"/>
                </a:solidFill>
              </a:rPr>
              <a:t>17</a:t>
            </a:r>
            <a:r>
              <a:rPr lang="en-US" sz="2400" b="1">
                <a:solidFill>
                  <a:schemeClr val="accent2"/>
                </a:solidFill>
              </a:rPr>
              <a:t>F)n	</a:t>
            </a:r>
            <a:r>
              <a:rPr lang="en-US" sz="2000"/>
              <a:t>Q</a:t>
            </a:r>
            <a:r>
              <a:rPr lang="en-US" sz="2000" baseline="-25000"/>
              <a:t>value</a:t>
            </a:r>
            <a:r>
              <a:rPr lang="en-US" sz="2000"/>
              <a:t> = -3.54 MeV; </a:t>
            </a:r>
          </a:p>
          <a:p>
            <a:pPr marL="876300" lvl="1" indent="-4191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400" b="1" baseline="30000">
                <a:solidFill>
                  <a:srgbClr val="008000"/>
                </a:solidFill>
              </a:rPr>
              <a:t>8</a:t>
            </a:r>
            <a:r>
              <a:rPr lang="en-US" sz="2400" b="1">
                <a:solidFill>
                  <a:srgbClr val="008000"/>
                </a:solidFill>
              </a:rPr>
              <a:t>B (S</a:t>
            </a:r>
            <a:r>
              <a:rPr lang="en-US" sz="2400" b="1" baseline="-25000">
                <a:solidFill>
                  <a:srgbClr val="008000"/>
                </a:solidFill>
              </a:rPr>
              <a:t>p</a:t>
            </a:r>
            <a:r>
              <a:rPr lang="en-US" sz="2400" b="1">
                <a:solidFill>
                  <a:srgbClr val="008000"/>
                </a:solidFill>
              </a:rPr>
              <a:t> = 137.5 keV): 	 </a:t>
            </a:r>
            <a:r>
              <a:rPr lang="en-US" sz="2400" b="1" baseline="30000">
                <a:solidFill>
                  <a:srgbClr val="008000"/>
                </a:solidFill>
              </a:rPr>
              <a:t>3</a:t>
            </a:r>
            <a:r>
              <a:rPr lang="en-US" sz="2400" b="1">
                <a:solidFill>
                  <a:srgbClr val="008000"/>
                </a:solidFill>
              </a:rPr>
              <a:t>He(</a:t>
            </a:r>
            <a:r>
              <a:rPr lang="en-US" sz="2400" b="1" baseline="30000">
                <a:solidFill>
                  <a:srgbClr val="008000"/>
                </a:solidFill>
              </a:rPr>
              <a:t>6</a:t>
            </a:r>
            <a:r>
              <a:rPr lang="en-US" sz="2400" b="1">
                <a:solidFill>
                  <a:srgbClr val="008000"/>
                </a:solidFill>
              </a:rPr>
              <a:t>Li,</a:t>
            </a:r>
            <a:r>
              <a:rPr lang="en-US" sz="2400" b="1" baseline="30000">
                <a:solidFill>
                  <a:srgbClr val="008000"/>
                </a:solidFill>
              </a:rPr>
              <a:t>8</a:t>
            </a:r>
            <a:r>
              <a:rPr lang="en-US" sz="2400" b="1">
                <a:solidFill>
                  <a:srgbClr val="008000"/>
                </a:solidFill>
              </a:rPr>
              <a:t>B)n</a:t>
            </a:r>
            <a:r>
              <a:rPr lang="en-US" sz="2400" b="1">
                <a:solidFill>
                  <a:srgbClr val="0000FF"/>
                </a:solidFill>
              </a:rPr>
              <a:t>	</a:t>
            </a:r>
            <a:r>
              <a:rPr lang="en-US" sz="2000"/>
              <a:t>Q</a:t>
            </a:r>
            <a:r>
              <a:rPr lang="en-US" sz="2000" baseline="-25000"/>
              <a:t>value</a:t>
            </a:r>
            <a:r>
              <a:rPr lang="en-US" sz="2000"/>
              <a:t> = -1.97 MeV;</a:t>
            </a:r>
          </a:p>
          <a:p>
            <a:pPr marL="876300" lvl="1" indent="-4191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400" b="1" baseline="30000">
                <a:solidFill>
                  <a:srgbClr val="0000FF"/>
                </a:solidFill>
              </a:rPr>
              <a:t>7</a:t>
            </a:r>
            <a:r>
              <a:rPr lang="en-US" sz="2400" b="1">
                <a:solidFill>
                  <a:srgbClr val="0000FF"/>
                </a:solidFill>
              </a:rPr>
              <a:t>Be (S</a:t>
            </a:r>
            <a:r>
              <a:rPr lang="el-GR" sz="2400" b="1" baseline="-25000">
                <a:solidFill>
                  <a:srgbClr val="0000FF"/>
                </a:solidFill>
                <a:cs typeface="Times New Roman" pitchFamily="18" charset="0"/>
              </a:rPr>
              <a:t>α</a:t>
            </a:r>
            <a:r>
              <a:rPr lang="en-US" sz="2400" b="1">
                <a:solidFill>
                  <a:srgbClr val="0000FF"/>
                </a:solidFill>
              </a:rPr>
              <a:t> = 1.586 MeV): </a:t>
            </a:r>
            <a:r>
              <a:rPr lang="en-US" sz="2400" b="1" baseline="30000">
                <a:solidFill>
                  <a:srgbClr val="0000FF"/>
                </a:solidFill>
              </a:rPr>
              <a:t>1</a:t>
            </a:r>
            <a:r>
              <a:rPr lang="en-US" sz="2400" b="1">
                <a:solidFill>
                  <a:srgbClr val="0000FF"/>
                </a:solidFill>
              </a:rPr>
              <a:t>H(</a:t>
            </a:r>
            <a:r>
              <a:rPr lang="en-US" sz="2400" b="1" baseline="30000">
                <a:solidFill>
                  <a:srgbClr val="0000FF"/>
                </a:solidFill>
              </a:rPr>
              <a:t>7</a:t>
            </a:r>
            <a:r>
              <a:rPr lang="en-US" sz="2400" b="1">
                <a:solidFill>
                  <a:srgbClr val="0000FF"/>
                </a:solidFill>
              </a:rPr>
              <a:t>Li,</a:t>
            </a:r>
            <a:r>
              <a:rPr lang="en-US" sz="2400" b="1" baseline="30000">
                <a:solidFill>
                  <a:srgbClr val="0000FF"/>
                </a:solidFill>
              </a:rPr>
              <a:t>7</a:t>
            </a:r>
            <a:r>
              <a:rPr lang="en-US" sz="2400" b="1">
                <a:solidFill>
                  <a:srgbClr val="0000FF"/>
                </a:solidFill>
              </a:rPr>
              <a:t>Be)n	</a:t>
            </a:r>
            <a:r>
              <a:rPr lang="en-US" sz="2000"/>
              <a:t>Q</a:t>
            </a:r>
            <a:r>
              <a:rPr lang="en-US" sz="2000" baseline="-25000"/>
              <a:t>value</a:t>
            </a:r>
            <a:r>
              <a:rPr lang="en-US" sz="2000"/>
              <a:t> = -1.64 MeV.</a:t>
            </a:r>
            <a:endParaRPr lang="it-IT" sz="20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44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44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44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4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44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The Facility EXOTIC at LNL</a:t>
            </a:r>
          </a:p>
        </p:txBody>
      </p:sp>
      <p:pic>
        <p:nvPicPr>
          <p:cNvPr id="345091" name="Picture 3" descr="EXOTIC_02_04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8613"/>
            <a:ext cx="7488237" cy="45672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5092" name="Group 4"/>
          <p:cNvGrpSpPr>
            <a:grpSpLocks/>
          </p:cNvGrpSpPr>
          <p:nvPr/>
        </p:nvGrpSpPr>
        <p:grpSpPr bwMode="auto">
          <a:xfrm>
            <a:off x="1547813" y="1627188"/>
            <a:ext cx="2016125" cy="938212"/>
            <a:chOff x="975" y="1025"/>
            <a:chExt cx="1270" cy="591"/>
          </a:xfrm>
        </p:grpSpPr>
        <p:sp>
          <p:nvSpPr>
            <p:cNvPr id="345093" name="Text Box 5"/>
            <p:cNvSpPr txBox="1">
              <a:spLocks noChangeArrowheads="1"/>
            </p:cNvSpPr>
            <p:nvPr/>
          </p:nvSpPr>
          <p:spPr bwMode="auto">
            <a:xfrm>
              <a:off x="1247" y="1025"/>
              <a:ext cx="998" cy="228"/>
            </a:xfrm>
            <a:prstGeom prst="rect">
              <a:avLst/>
            </a:prstGeom>
            <a:solidFill>
              <a:srgbClr val="DEF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/>
            <a:p>
              <a:pPr algn="ctr"/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Gas Target</a:t>
              </a:r>
              <a:endParaRPr lang="it-IT" sz="2000" b="1">
                <a:latin typeface="Times New Roman" pitchFamily="18" charset="0"/>
              </a:endParaRPr>
            </a:p>
          </p:txBody>
        </p:sp>
        <p:sp>
          <p:nvSpPr>
            <p:cNvPr id="345094" name="Line 6"/>
            <p:cNvSpPr>
              <a:spLocks noChangeShapeType="1"/>
            </p:cNvSpPr>
            <p:nvPr/>
          </p:nvSpPr>
          <p:spPr bwMode="auto">
            <a:xfrm flipH="1">
              <a:off x="975" y="1207"/>
              <a:ext cx="363" cy="409"/>
            </a:xfrm>
            <a:prstGeom prst="line">
              <a:avLst/>
            </a:prstGeom>
            <a:noFill/>
            <a:ln w="57150">
              <a:solidFill>
                <a:srgbClr val="DEF4D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5095" name="Group 7"/>
          <p:cNvGrpSpPr>
            <a:grpSpLocks/>
          </p:cNvGrpSpPr>
          <p:nvPr/>
        </p:nvGrpSpPr>
        <p:grpSpPr bwMode="auto">
          <a:xfrm>
            <a:off x="2195513" y="1700213"/>
            <a:ext cx="4392612" cy="936625"/>
            <a:chOff x="1383" y="1071"/>
            <a:chExt cx="2767" cy="590"/>
          </a:xfrm>
        </p:grpSpPr>
        <p:sp>
          <p:nvSpPr>
            <p:cNvPr id="345096" name="Text Box 8"/>
            <p:cNvSpPr txBox="1">
              <a:spLocks noChangeArrowheads="1"/>
            </p:cNvSpPr>
            <p:nvPr/>
          </p:nvSpPr>
          <p:spPr bwMode="auto">
            <a:xfrm>
              <a:off x="2426" y="1071"/>
              <a:ext cx="1724" cy="22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/>
            <a:p>
              <a:pPr algn="ctr"/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it-IT" sz="2000" b="1" baseline="30000">
                  <a:solidFill>
                    <a:srgbClr val="000000"/>
                  </a:solidFill>
                  <a:latin typeface="Times New Roman" pitchFamily="18" charset="0"/>
                </a:rPr>
                <a:t>st</a:t>
              </a:r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 Quadrupole Triplet</a:t>
              </a:r>
              <a:endParaRPr lang="it-IT" sz="2000" b="1">
                <a:latin typeface="Times New Roman" pitchFamily="18" charset="0"/>
              </a:endParaRPr>
            </a:p>
          </p:txBody>
        </p:sp>
        <p:sp>
          <p:nvSpPr>
            <p:cNvPr id="345097" name="Line 9"/>
            <p:cNvSpPr>
              <a:spLocks noChangeShapeType="1"/>
            </p:cNvSpPr>
            <p:nvPr/>
          </p:nvSpPr>
          <p:spPr bwMode="auto">
            <a:xfrm flipH="1">
              <a:off x="1383" y="1253"/>
              <a:ext cx="1089" cy="408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5098" name="Group 10"/>
          <p:cNvGrpSpPr>
            <a:grpSpLocks/>
          </p:cNvGrpSpPr>
          <p:nvPr/>
        </p:nvGrpSpPr>
        <p:grpSpPr bwMode="auto">
          <a:xfrm>
            <a:off x="6659563" y="3500438"/>
            <a:ext cx="2160587" cy="1512887"/>
            <a:chOff x="4195" y="2205"/>
            <a:chExt cx="1361" cy="953"/>
          </a:xfrm>
        </p:grpSpPr>
        <p:sp>
          <p:nvSpPr>
            <p:cNvPr id="345099" name="Text Box 11"/>
            <p:cNvSpPr txBox="1">
              <a:spLocks noChangeArrowheads="1"/>
            </p:cNvSpPr>
            <p:nvPr/>
          </p:nvSpPr>
          <p:spPr bwMode="auto">
            <a:xfrm>
              <a:off x="4195" y="2205"/>
              <a:ext cx="1361" cy="40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/>
            <a:p>
              <a:pPr algn="ctr"/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it-IT" sz="2000" b="1" baseline="30000">
                  <a:solidFill>
                    <a:srgbClr val="000000"/>
                  </a:solidFill>
                  <a:latin typeface="Times New Roman" pitchFamily="18" charset="0"/>
                </a:rPr>
                <a:t>nd</a:t>
              </a:r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 Quadrupole Triplet</a:t>
              </a:r>
              <a:endParaRPr lang="it-IT" sz="2000" b="1">
                <a:latin typeface="Times New Roman" pitchFamily="18" charset="0"/>
              </a:endParaRPr>
            </a:p>
          </p:txBody>
        </p:sp>
        <p:sp>
          <p:nvSpPr>
            <p:cNvPr id="345100" name="Line 12"/>
            <p:cNvSpPr>
              <a:spLocks noChangeShapeType="1"/>
            </p:cNvSpPr>
            <p:nvPr/>
          </p:nvSpPr>
          <p:spPr bwMode="auto">
            <a:xfrm flipH="1">
              <a:off x="4377" y="2568"/>
              <a:ext cx="136" cy="590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5101" name="Group 13"/>
          <p:cNvGrpSpPr>
            <a:grpSpLocks/>
          </p:cNvGrpSpPr>
          <p:nvPr/>
        </p:nvGrpSpPr>
        <p:grpSpPr bwMode="auto">
          <a:xfrm>
            <a:off x="5508625" y="2781300"/>
            <a:ext cx="2735263" cy="935038"/>
            <a:chOff x="3470" y="1752"/>
            <a:chExt cx="1723" cy="589"/>
          </a:xfrm>
        </p:grpSpPr>
        <p:sp>
          <p:nvSpPr>
            <p:cNvPr id="345102" name="Line 14"/>
            <p:cNvSpPr>
              <a:spLocks noChangeShapeType="1"/>
            </p:cNvSpPr>
            <p:nvPr/>
          </p:nvSpPr>
          <p:spPr bwMode="auto">
            <a:xfrm flipH="1">
              <a:off x="3470" y="1933"/>
              <a:ext cx="725" cy="408"/>
            </a:xfrm>
            <a:prstGeom prst="line">
              <a:avLst/>
            </a:prstGeom>
            <a:noFill/>
            <a:ln w="57150">
              <a:solidFill>
                <a:srgbClr val="ECE4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5103" name="Text Box 15"/>
            <p:cNvSpPr txBox="1">
              <a:spLocks noChangeArrowheads="1"/>
            </p:cNvSpPr>
            <p:nvPr/>
          </p:nvSpPr>
          <p:spPr bwMode="auto">
            <a:xfrm>
              <a:off x="4150" y="1752"/>
              <a:ext cx="1043" cy="227"/>
            </a:xfrm>
            <a:prstGeom prst="rect">
              <a:avLst/>
            </a:prstGeom>
            <a:solidFill>
              <a:srgbClr val="ECE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/>
            <a:p>
              <a:pPr algn="ctr"/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Wien Filter</a:t>
              </a:r>
              <a:endParaRPr lang="it-IT" sz="2000" b="1">
                <a:latin typeface="Times New Roman" pitchFamily="18" charset="0"/>
              </a:endParaRPr>
            </a:p>
          </p:txBody>
        </p:sp>
      </p:grpSp>
      <p:grpSp>
        <p:nvGrpSpPr>
          <p:cNvPr id="345104" name="Group 16"/>
          <p:cNvGrpSpPr>
            <a:grpSpLocks/>
          </p:cNvGrpSpPr>
          <p:nvPr/>
        </p:nvGrpSpPr>
        <p:grpSpPr bwMode="auto">
          <a:xfrm>
            <a:off x="4572000" y="2168525"/>
            <a:ext cx="3384550" cy="828675"/>
            <a:chOff x="2880" y="1366"/>
            <a:chExt cx="2132" cy="522"/>
          </a:xfrm>
        </p:grpSpPr>
        <p:sp>
          <p:nvSpPr>
            <p:cNvPr id="345105" name="Text Box 17"/>
            <p:cNvSpPr txBox="1">
              <a:spLocks noChangeArrowheads="1"/>
            </p:cNvSpPr>
            <p:nvPr/>
          </p:nvSpPr>
          <p:spPr bwMode="auto">
            <a:xfrm>
              <a:off x="3597" y="1366"/>
              <a:ext cx="1415" cy="250"/>
            </a:xfrm>
            <a:prstGeom prst="rect">
              <a:avLst/>
            </a:prstGeom>
            <a:solidFill>
              <a:srgbClr val="F6F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/>
            <a:p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30°-Dipole Magnet </a:t>
              </a:r>
              <a:endParaRPr lang="it-IT" sz="2000" b="1">
                <a:latin typeface="Times New Roman" pitchFamily="18" charset="0"/>
              </a:endParaRPr>
            </a:p>
          </p:txBody>
        </p:sp>
        <p:sp>
          <p:nvSpPr>
            <p:cNvPr id="345106" name="Line 18"/>
            <p:cNvSpPr>
              <a:spLocks noChangeShapeType="1"/>
            </p:cNvSpPr>
            <p:nvPr/>
          </p:nvSpPr>
          <p:spPr bwMode="auto">
            <a:xfrm flipH="1">
              <a:off x="2880" y="1518"/>
              <a:ext cx="726" cy="370"/>
            </a:xfrm>
            <a:prstGeom prst="line">
              <a:avLst/>
            </a:prstGeom>
            <a:noFill/>
            <a:ln w="57150">
              <a:solidFill>
                <a:srgbClr val="F6FDA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5107" name="Line 19"/>
          <p:cNvSpPr>
            <a:spLocks noChangeShapeType="1"/>
          </p:cNvSpPr>
          <p:nvPr/>
        </p:nvSpPr>
        <p:spPr bwMode="auto">
          <a:xfrm flipH="1" flipV="1">
            <a:off x="1308100" y="2852738"/>
            <a:ext cx="384175" cy="1738312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08" name="Line 20"/>
          <p:cNvSpPr>
            <a:spLocks noChangeShapeType="1"/>
          </p:cNvSpPr>
          <p:nvPr/>
        </p:nvSpPr>
        <p:spPr bwMode="auto">
          <a:xfrm flipV="1">
            <a:off x="2297113" y="3141663"/>
            <a:ext cx="835025" cy="148113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09" name="Text Box 21"/>
          <p:cNvSpPr txBox="1">
            <a:spLocks noChangeArrowheads="1"/>
          </p:cNvSpPr>
          <p:nvPr/>
        </p:nvSpPr>
        <p:spPr bwMode="auto">
          <a:xfrm>
            <a:off x="1498600" y="4510088"/>
            <a:ext cx="1849438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238" tIns="36119" rIns="72238" bIns="36119"/>
          <a:lstStyle/>
          <a:p>
            <a:pPr algn="ctr"/>
            <a:r>
              <a:rPr lang="it-IT" sz="2000" b="1">
                <a:solidFill>
                  <a:srgbClr val="000000"/>
                </a:solidFill>
                <a:latin typeface="Times New Roman" pitchFamily="18" charset="0"/>
              </a:rPr>
              <a:t>4 Slit Systems</a:t>
            </a:r>
            <a:endParaRPr lang="it-IT" sz="2000" b="1">
              <a:latin typeface="Times New Roman" pitchFamily="18" charset="0"/>
            </a:endParaRPr>
          </a:p>
        </p:txBody>
      </p:sp>
      <p:sp>
        <p:nvSpPr>
          <p:cNvPr id="345110" name="Line 22"/>
          <p:cNvSpPr>
            <a:spLocks noChangeShapeType="1"/>
          </p:cNvSpPr>
          <p:nvPr/>
        </p:nvSpPr>
        <p:spPr bwMode="auto">
          <a:xfrm>
            <a:off x="3276600" y="4797425"/>
            <a:ext cx="4103688" cy="13684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11" name="Line 23"/>
          <p:cNvSpPr>
            <a:spLocks noChangeShapeType="1"/>
          </p:cNvSpPr>
          <p:nvPr/>
        </p:nvSpPr>
        <p:spPr bwMode="auto">
          <a:xfrm flipV="1">
            <a:off x="3303588" y="3716338"/>
            <a:ext cx="1484312" cy="83343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5112" name="Group 24"/>
          <p:cNvGrpSpPr>
            <a:grpSpLocks/>
          </p:cNvGrpSpPr>
          <p:nvPr/>
        </p:nvGrpSpPr>
        <p:grpSpPr bwMode="auto">
          <a:xfrm>
            <a:off x="2484438" y="3140075"/>
            <a:ext cx="2663825" cy="3529013"/>
            <a:chOff x="1565" y="1933"/>
            <a:chExt cx="1678" cy="2223"/>
          </a:xfrm>
        </p:grpSpPr>
        <p:sp>
          <p:nvSpPr>
            <p:cNvPr id="345113" name="Text Box 25"/>
            <p:cNvSpPr txBox="1">
              <a:spLocks noChangeArrowheads="1"/>
            </p:cNvSpPr>
            <p:nvPr/>
          </p:nvSpPr>
          <p:spPr bwMode="auto">
            <a:xfrm>
              <a:off x="2640" y="330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S3</a:t>
              </a:r>
            </a:p>
          </p:txBody>
        </p:sp>
        <p:sp>
          <p:nvSpPr>
            <p:cNvPr id="345114" name="Line 26"/>
            <p:cNvSpPr>
              <a:spLocks noChangeShapeType="1"/>
            </p:cNvSpPr>
            <p:nvPr/>
          </p:nvSpPr>
          <p:spPr bwMode="auto">
            <a:xfrm flipV="1">
              <a:off x="1884" y="2407"/>
              <a:ext cx="1132" cy="569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345115" name="Picture 27" descr="IMG_14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" y="1933"/>
              <a:ext cx="1666" cy="222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116" name="Text Box 28"/>
            <p:cNvSpPr txBox="1">
              <a:spLocks noChangeArrowheads="1"/>
            </p:cNvSpPr>
            <p:nvPr/>
          </p:nvSpPr>
          <p:spPr bwMode="auto">
            <a:xfrm>
              <a:off x="1565" y="3884"/>
              <a:ext cx="1678" cy="272"/>
            </a:xfrm>
            <a:prstGeom prst="rect">
              <a:avLst/>
            </a:prstGeom>
            <a:solidFill>
              <a:srgbClr val="DEF4D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2000" b="1">
                  <a:solidFill>
                    <a:srgbClr val="000000"/>
                  </a:solidFill>
                  <a:latin typeface="Times New Roman" pitchFamily="18" charset="0"/>
                </a:rPr>
                <a:t>Cryogenic Gas Target</a:t>
              </a:r>
              <a:endParaRPr lang="it-IT" sz="2000" b="1">
                <a:latin typeface="Times New Roman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5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107" grpId="0" animBg="1"/>
      <p:bldP spid="345108" grpId="0" animBg="1"/>
      <p:bldP spid="345109" grpId="0" animBg="1"/>
      <p:bldP spid="345110" grpId="0" animBg="1"/>
      <p:bldP spid="3451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/>
              <a:t>7</a:t>
            </a:r>
            <a:r>
              <a:rPr lang="en-US"/>
              <a:t>Be (S</a:t>
            </a:r>
            <a:r>
              <a:rPr lang="el-GR" baseline="-25000">
                <a:cs typeface="Times New Roman" pitchFamily="18" charset="0"/>
              </a:rPr>
              <a:t>α</a:t>
            </a:r>
            <a:r>
              <a:rPr lang="en-US"/>
              <a:t> = 1.586 MeV)</a:t>
            </a:r>
          </a:p>
        </p:txBody>
      </p:sp>
      <p:sp>
        <p:nvSpPr>
          <p:cNvPr id="348165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baseline="30000">
                <a:solidFill>
                  <a:schemeClr val="accent2"/>
                </a:solidFill>
              </a:rPr>
              <a:t>7</a:t>
            </a:r>
            <a:r>
              <a:rPr lang="en-GB" sz="2400" b="1">
                <a:solidFill>
                  <a:schemeClr val="accent2"/>
                </a:solidFill>
              </a:rPr>
              <a:t>Be</a:t>
            </a:r>
            <a:r>
              <a:rPr lang="en-GB" sz="2400"/>
              <a:t> represents an </a:t>
            </a:r>
            <a:r>
              <a:rPr lang="en-GB" sz="2400" b="1">
                <a:solidFill>
                  <a:schemeClr val="accent2"/>
                </a:solidFill>
              </a:rPr>
              <a:t>ideal case</a:t>
            </a:r>
            <a:r>
              <a:rPr lang="en-GB" sz="2400"/>
              <a:t> (among all light ions) where the </a:t>
            </a:r>
            <a:r>
              <a:rPr lang="en-GB" sz="2400" b="1">
                <a:solidFill>
                  <a:schemeClr val="accent2"/>
                </a:solidFill>
              </a:rPr>
              <a:t>interplay</a:t>
            </a:r>
            <a:r>
              <a:rPr lang="en-GB" sz="2400"/>
              <a:t> between </a:t>
            </a:r>
            <a:r>
              <a:rPr lang="en-GB" sz="2400" b="1">
                <a:solidFill>
                  <a:schemeClr val="accent2"/>
                </a:solidFill>
              </a:rPr>
              <a:t>different direct reaction channels</a:t>
            </a:r>
            <a:r>
              <a:rPr lang="en-GB" sz="2400"/>
              <a:t> can be addressed in detail.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>
                <a:solidFill>
                  <a:srgbClr val="008000"/>
                </a:solidFill>
              </a:rPr>
              <a:t>Transfer</a:t>
            </a:r>
            <a:r>
              <a:rPr lang="en-GB" sz="2400" b="1"/>
              <a:t> </a:t>
            </a:r>
            <a:r>
              <a:rPr lang="en-GB" sz="2400"/>
              <a:t>and </a:t>
            </a:r>
            <a:r>
              <a:rPr lang="en-GB" sz="2400" b="1">
                <a:solidFill>
                  <a:schemeClr val="hlink"/>
                </a:solidFill>
              </a:rPr>
              <a:t>Breakup</a:t>
            </a:r>
            <a:r>
              <a:rPr lang="en-GB" sz="2400" b="1"/>
              <a:t> </a:t>
            </a:r>
            <a:r>
              <a:rPr lang="en-GB" sz="2400"/>
              <a:t>processes in </a:t>
            </a:r>
            <a:r>
              <a:rPr lang="en-GB" sz="2400" b="1" baseline="30000">
                <a:solidFill>
                  <a:srgbClr val="0000FF"/>
                </a:solidFill>
              </a:rPr>
              <a:t>7</a:t>
            </a:r>
            <a:r>
              <a:rPr lang="en-GB" sz="2400" b="1">
                <a:solidFill>
                  <a:srgbClr val="0000FF"/>
                </a:solidFill>
              </a:rPr>
              <a:t>Be</a:t>
            </a:r>
            <a:r>
              <a:rPr lang="en-GB" sz="2400"/>
              <a:t> produce </a:t>
            </a:r>
            <a:r>
              <a:rPr lang="en-GB" sz="2400" b="1">
                <a:solidFill>
                  <a:srgbClr val="008000"/>
                </a:solidFill>
              </a:rPr>
              <a:t>one</a:t>
            </a:r>
            <a:r>
              <a:rPr lang="en-GB" sz="2400"/>
              <a:t> and </a:t>
            </a:r>
            <a:r>
              <a:rPr lang="en-GB" sz="2400" b="1">
                <a:solidFill>
                  <a:schemeClr val="hlink"/>
                </a:solidFill>
              </a:rPr>
              <a:t>two stable charged fragments</a:t>
            </a:r>
            <a:r>
              <a:rPr lang="en-GB" sz="2400" b="1"/>
              <a:t>, </a:t>
            </a:r>
            <a:r>
              <a:rPr lang="en-GB" sz="2400" baseline="30000"/>
              <a:t>3</a:t>
            </a:r>
            <a:r>
              <a:rPr lang="en-GB" sz="2400"/>
              <a:t>He and </a:t>
            </a:r>
            <a:r>
              <a:rPr lang="en-GB" sz="2400" baseline="30000"/>
              <a:t>4</a:t>
            </a:r>
            <a:r>
              <a:rPr lang="en-GB" sz="2400"/>
              <a:t>He, with </a:t>
            </a:r>
            <a:r>
              <a:rPr lang="en-GB" sz="2400" b="1">
                <a:solidFill>
                  <a:srgbClr val="0000FF"/>
                </a:solidFill>
              </a:rPr>
              <a:t>similar masses (energy domains)</a:t>
            </a:r>
            <a:r>
              <a:rPr lang="en-GB" sz="2400" b="1"/>
              <a:t>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GB" sz="2400" baseline="30000"/>
              <a:t>7</a:t>
            </a:r>
            <a:r>
              <a:rPr lang="en-GB" sz="2400"/>
              <a:t>Be simplifies life to experimentalists, since it avoids: </a:t>
            </a:r>
          </a:p>
          <a:p>
            <a:pPr marL="457200" indent="-457200">
              <a:lnSpc>
                <a:spcPct val="90000"/>
              </a:lnSpc>
            </a:pPr>
            <a:r>
              <a:rPr lang="en-GB" sz="2400"/>
              <a:t>the difficult and low-efficiency detection of </a:t>
            </a:r>
            <a:r>
              <a:rPr lang="en-GB" sz="2400" b="1">
                <a:solidFill>
                  <a:srgbClr val="996600"/>
                </a:solidFill>
              </a:rPr>
              <a:t>neutrons</a:t>
            </a:r>
            <a:r>
              <a:rPr lang="en-GB" sz="2400"/>
              <a:t> (n-halo </a:t>
            </a:r>
            <a:r>
              <a:rPr lang="en-GB" sz="2400" baseline="30000"/>
              <a:t>6</a:t>
            </a:r>
            <a:r>
              <a:rPr lang="en-GB" sz="2400"/>
              <a:t>He and </a:t>
            </a:r>
            <a:r>
              <a:rPr lang="en-GB" sz="2400" baseline="30000"/>
              <a:t>9,11</a:t>
            </a:r>
            <a:r>
              <a:rPr lang="en-GB" sz="2400"/>
              <a:t>Be and n-skin </a:t>
            </a:r>
            <a:r>
              <a:rPr lang="en-GB" sz="2400" baseline="30000"/>
              <a:t>8</a:t>
            </a:r>
            <a:r>
              <a:rPr lang="en-GB" sz="2400"/>
              <a:t>He);</a:t>
            </a:r>
          </a:p>
          <a:p>
            <a:pPr marL="457200" indent="-457200">
              <a:lnSpc>
                <a:spcPct val="90000"/>
              </a:lnSpc>
            </a:pPr>
            <a:r>
              <a:rPr lang="en-GB" sz="2400"/>
              <a:t>the emission of a </a:t>
            </a:r>
            <a:r>
              <a:rPr lang="en-GB" sz="2400" b="1">
                <a:solidFill>
                  <a:srgbClr val="996600"/>
                </a:solidFill>
              </a:rPr>
              <a:t>weakly-bound fragment</a:t>
            </a:r>
            <a:r>
              <a:rPr lang="en-GB" sz="2400"/>
              <a:t> (</a:t>
            </a:r>
            <a:r>
              <a:rPr lang="en-GB" sz="2400" baseline="30000"/>
              <a:t>6</a:t>
            </a:r>
            <a:r>
              <a:rPr lang="en-GB" sz="2400"/>
              <a:t>Li breaking-up into </a:t>
            </a:r>
            <a:r>
              <a:rPr lang="en-GB" sz="2400" baseline="30000"/>
              <a:t>4</a:t>
            </a:r>
            <a:r>
              <a:rPr lang="en-GB" sz="2400"/>
              <a:t>He + d); </a:t>
            </a:r>
          </a:p>
          <a:p>
            <a:pPr marL="457200" indent="-457200">
              <a:lnSpc>
                <a:spcPct val="90000"/>
              </a:lnSpc>
            </a:pPr>
            <a:r>
              <a:rPr lang="en-GB" sz="2400"/>
              <a:t>the emission of a </a:t>
            </a:r>
            <a:r>
              <a:rPr lang="en-GB" sz="2400" b="1">
                <a:solidFill>
                  <a:srgbClr val="996600"/>
                </a:solidFill>
              </a:rPr>
              <a:t>radioactive fragment</a:t>
            </a:r>
            <a:r>
              <a:rPr lang="en-GB" sz="2400"/>
              <a:t> (</a:t>
            </a:r>
            <a:r>
              <a:rPr lang="en-GB" sz="2400" baseline="30000"/>
              <a:t>7</a:t>
            </a:r>
            <a:r>
              <a:rPr lang="en-GB" sz="2400"/>
              <a:t>Li, </a:t>
            </a:r>
            <a:r>
              <a:rPr lang="en-GB" sz="2400" baseline="30000"/>
              <a:t>8</a:t>
            </a:r>
            <a:r>
              <a:rPr lang="en-GB" sz="2400"/>
              <a:t>B); </a:t>
            </a:r>
          </a:p>
          <a:p>
            <a:pPr marL="457200" indent="-457200">
              <a:lnSpc>
                <a:spcPct val="90000"/>
              </a:lnSpc>
            </a:pPr>
            <a:r>
              <a:rPr lang="en-GB" sz="2400"/>
              <a:t>the detection of </a:t>
            </a:r>
            <a:r>
              <a:rPr lang="en-GB" sz="2400" b="1">
                <a:solidFill>
                  <a:srgbClr val="996600"/>
                </a:solidFill>
              </a:rPr>
              <a:t>stable fragments</a:t>
            </a:r>
            <a:r>
              <a:rPr lang="en-GB" sz="2400"/>
              <a:t> with </a:t>
            </a:r>
            <a:r>
              <a:rPr lang="en-GB" sz="2400" b="1">
                <a:solidFill>
                  <a:srgbClr val="996600"/>
                </a:solidFill>
              </a:rPr>
              <a:t>different masses and energy domains</a:t>
            </a:r>
            <a:r>
              <a:rPr lang="en-GB" sz="2400"/>
              <a:t> (</a:t>
            </a:r>
            <a:r>
              <a:rPr lang="en-GB" sz="2400" baseline="30000"/>
              <a:t>17</a:t>
            </a:r>
            <a:r>
              <a:rPr lang="en-GB" sz="2400"/>
              <a:t>F breaking-up into </a:t>
            </a:r>
            <a:r>
              <a:rPr lang="en-GB" sz="2400" baseline="30000"/>
              <a:t>16</a:t>
            </a:r>
            <a:r>
              <a:rPr lang="en-GB" sz="2400"/>
              <a:t>O + p).</a:t>
            </a:r>
            <a:endParaRPr lang="it-IT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8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8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8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8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8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11" name="Picture 15" descr="7BeBeam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10484" r="7042" b="5681"/>
          <a:stretch>
            <a:fillRect/>
          </a:stretch>
        </p:blipFill>
        <p:spPr bwMode="auto">
          <a:xfrm>
            <a:off x="4787900" y="3284538"/>
            <a:ext cx="4032250" cy="310197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/>
              <a:t>7</a:t>
            </a:r>
            <a:r>
              <a:rPr lang="it-IT"/>
              <a:t>Be RIB Production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>
            <p:ph type="body" idx="1"/>
          </p:nvPr>
        </p:nvSpPr>
        <p:spPr>
          <a:xfrm>
            <a:off x="755650" y="1152525"/>
            <a:ext cx="3441700" cy="57324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>
                <a:solidFill>
                  <a:schemeClr val="accent2"/>
                </a:solidFill>
              </a:rPr>
              <a:t>Primary Beam: </a:t>
            </a:r>
            <a:r>
              <a:rPr lang="en-US" sz="2400" b="1" baseline="30000">
                <a:solidFill>
                  <a:schemeClr val="accent2"/>
                </a:solidFill>
              </a:rPr>
              <a:t>7</a:t>
            </a:r>
            <a:r>
              <a:rPr lang="en-US" sz="2400" b="1">
                <a:solidFill>
                  <a:schemeClr val="accent2"/>
                </a:solidFill>
              </a:rPr>
              <a:t>Li</a:t>
            </a:r>
            <a:r>
              <a:rPr lang="en-US" sz="2400" b="1" baseline="30000">
                <a:solidFill>
                  <a:schemeClr val="accent2"/>
                </a:solidFill>
              </a:rPr>
              <a:t>3+</a:t>
            </a: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/>
              <a:t>	E</a:t>
            </a:r>
            <a:r>
              <a:rPr lang="en-US" sz="2000" baseline="-25000"/>
              <a:t>lab</a:t>
            </a:r>
            <a:r>
              <a:rPr lang="en-US" sz="2000"/>
              <a:t>= 34.2 MeV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/>
              <a:t>	i </a:t>
            </a:r>
            <a:r>
              <a:rPr lang="en-US" sz="2000">
                <a:cs typeface="Times New Roman" pitchFamily="18" charset="0"/>
                <a:sym typeface="Symbol" pitchFamily="18" charset="2"/>
              </a:rPr>
              <a:t>~</a:t>
            </a:r>
            <a:r>
              <a:rPr lang="en-US" sz="2000"/>
              <a:t> 100-150 pnA on target</a:t>
            </a:r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008000"/>
                </a:solidFill>
              </a:rPr>
              <a:t>Target: H</a:t>
            </a:r>
            <a:r>
              <a:rPr lang="en-US" sz="2400" b="1" baseline="-25000">
                <a:solidFill>
                  <a:srgbClr val="008000"/>
                </a:solidFill>
              </a:rPr>
              <a:t>2</a:t>
            </a:r>
            <a:r>
              <a:rPr lang="en-US" sz="2400" b="1">
                <a:solidFill>
                  <a:srgbClr val="008000"/>
                </a:solidFill>
              </a:rPr>
              <a:t> Gas</a:t>
            </a:r>
            <a:endParaRPr lang="en-US" sz="240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/>
              <a:t>	p</a:t>
            </a:r>
            <a:r>
              <a:rPr lang="en-US" sz="2000" baseline="-25000"/>
              <a:t>1</a:t>
            </a:r>
            <a:r>
              <a:rPr lang="en-US" sz="2000"/>
              <a:t> = 1 bar, T</a:t>
            </a:r>
            <a:r>
              <a:rPr lang="en-US" sz="2000" baseline="-25000"/>
              <a:t>1</a:t>
            </a:r>
            <a:r>
              <a:rPr lang="en-US" sz="2000"/>
              <a:t>  = 90 K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/>
              <a:t>	(t</a:t>
            </a:r>
            <a:r>
              <a:rPr lang="en-US" sz="2000" baseline="-25000"/>
              <a:t>1</a:t>
            </a:r>
            <a:r>
              <a:rPr lang="en-US" sz="2000"/>
              <a:t> </a:t>
            </a:r>
            <a:r>
              <a:rPr lang="en-US" sz="2000">
                <a:cs typeface="Times New Roman" pitchFamily="18" charset="0"/>
                <a:sym typeface="Symbol" pitchFamily="18" charset="2"/>
              </a:rPr>
              <a:t>~</a:t>
            </a:r>
            <a:r>
              <a:rPr lang="en-US" sz="2000"/>
              <a:t> 1.35 mg/cm</a:t>
            </a:r>
            <a:r>
              <a:rPr lang="en-US" sz="2000" baseline="30000"/>
              <a:t>2</a:t>
            </a:r>
            <a:r>
              <a:rPr lang="en-US" sz="2000"/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400"/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</a:rPr>
              <a:t>Secondary Beam: </a:t>
            </a:r>
            <a:r>
              <a:rPr lang="en-US" sz="2400" b="1" baseline="30000">
                <a:solidFill>
                  <a:srgbClr val="0000FF"/>
                </a:solidFill>
              </a:rPr>
              <a:t>7</a:t>
            </a:r>
            <a:r>
              <a:rPr lang="en-US" sz="2400" b="1">
                <a:solidFill>
                  <a:srgbClr val="0000FF"/>
                </a:solidFill>
              </a:rPr>
              <a:t>Be</a:t>
            </a:r>
            <a:r>
              <a:rPr lang="en-US" sz="2400" b="1" baseline="30000">
                <a:solidFill>
                  <a:srgbClr val="0000FF"/>
                </a:solidFill>
              </a:rPr>
              <a:t>4+</a:t>
            </a:r>
            <a:endParaRPr lang="en-US" sz="24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/>
              <a:t>	E</a:t>
            </a:r>
            <a:r>
              <a:rPr lang="en-US" sz="2000" baseline="-25000"/>
              <a:t>1</a:t>
            </a:r>
            <a:r>
              <a:rPr lang="en-US" sz="2000"/>
              <a:t> = (22.3 </a:t>
            </a:r>
            <a:r>
              <a:rPr lang="en-US" sz="2000">
                <a:sym typeface="Symbol" pitchFamily="18" charset="2"/>
              </a:rPr>
              <a:t> 0.4) MeV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2000">
                <a:sym typeface="Symbol" pitchFamily="18" charset="2"/>
              </a:rPr>
              <a:t>Purity</a:t>
            </a:r>
            <a:r>
              <a:rPr lang="en-US" sz="2000" baseline="-25000">
                <a:sym typeface="Symbol" pitchFamily="18" charset="2"/>
              </a:rPr>
              <a:t>1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>
                <a:cs typeface="Times New Roman" pitchFamily="18" charset="0"/>
                <a:sym typeface="Symbol" pitchFamily="18" charset="2"/>
              </a:rPr>
              <a:t>~</a:t>
            </a:r>
            <a:r>
              <a:rPr lang="en-US" sz="2000">
                <a:sym typeface="Symbol" pitchFamily="18" charset="2"/>
              </a:rPr>
              <a:t> 100 %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400">
              <a:sym typeface="Symbol" pitchFamily="18" charset="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>
                <a:solidFill>
                  <a:schemeClr val="hlink"/>
                </a:solidFill>
              </a:rPr>
              <a:t>Degrader: 10 </a:t>
            </a:r>
            <a:r>
              <a:rPr lang="el-GR" sz="2400" b="1">
                <a:solidFill>
                  <a:schemeClr val="hlink"/>
                </a:solidFill>
                <a:cs typeface="Times New Roman" pitchFamily="18" charset="0"/>
              </a:rPr>
              <a:t>μ</a:t>
            </a:r>
            <a:r>
              <a:rPr lang="it-IT" sz="2400" b="1">
                <a:solidFill>
                  <a:schemeClr val="hlink"/>
                </a:solidFill>
                <a:cs typeface="Times New Roman" pitchFamily="18" charset="0"/>
              </a:rPr>
              <a:t>m Al</a:t>
            </a:r>
            <a:endParaRPr lang="en-US" sz="240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	</a:t>
            </a:r>
            <a:r>
              <a:rPr lang="en-US" sz="2000"/>
              <a:t>E</a:t>
            </a:r>
            <a:r>
              <a:rPr lang="en-US" sz="2000" baseline="-25000"/>
              <a:t>2</a:t>
            </a:r>
            <a:r>
              <a:rPr lang="en-US" sz="2000"/>
              <a:t> = (17.7 </a:t>
            </a:r>
            <a:r>
              <a:rPr lang="en-US" sz="2000">
                <a:sym typeface="Symbol" pitchFamily="18" charset="2"/>
              </a:rPr>
              <a:t> 0.5) MeV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	Purity</a:t>
            </a:r>
            <a:r>
              <a:rPr lang="en-US" sz="2000" baseline="-25000">
                <a:sym typeface="Symbol" pitchFamily="18" charset="2"/>
              </a:rPr>
              <a:t>2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2000">
                <a:cs typeface="Times New Roman" pitchFamily="18" charset="0"/>
                <a:sym typeface="Symbol" pitchFamily="18" charset="2"/>
              </a:rPr>
              <a:t>~</a:t>
            </a:r>
            <a:r>
              <a:rPr lang="en-US" sz="2000">
                <a:sym typeface="Symbol" pitchFamily="18" charset="2"/>
              </a:rPr>
              <a:t> 100 %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400">
              <a:sym typeface="Symbol" pitchFamily="18" charset="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>
                <a:solidFill>
                  <a:srgbClr val="996600"/>
                </a:solidFill>
                <a:sym typeface="Symbol" pitchFamily="18" charset="2"/>
              </a:rPr>
              <a:t>Intensity: 2-3*10</a:t>
            </a:r>
            <a:r>
              <a:rPr lang="en-US" sz="2400" b="1" baseline="30000">
                <a:solidFill>
                  <a:srgbClr val="996600"/>
                </a:solidFill>
                <a:sym typeface="Symbol" pitchFamily="18" charset="2"/>
              </a:rPr>
              <a:t>5</a:t>
            </a:r>
            <a:r>
              <a:rPr lang="en-US" sz="2400" b="1">
                <a:solidFill>
                  <a:srgbClr val="996600"/>
                </a:solidFill>
                <a:sym typeface="Symbol" pitchFamily="18" charset="2"/>
              </a:rPr>
              <a:t> pps</a:t>
            </a:r>
          </a:p>
        </p:txBody>
      </p:sp>
      <p:sp>
        <p:nvSpPr>
          <p:cNvPr id="260108" name="Line 12"/>
          <p:cNvSpPr>
            <a:spLocks noChangeShapeType="1"/>
          </p:cNvSpPr>
          <p:nvPr/>
        </p:nvSpPr>
        <p:spPr bwMode="auto">
          <a:xfrm flipV="1">
            <a:off x="3563938" y="4005263"/>
            <a:ext cx="4248150" cy="431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0109" name="Line 13"/>
          <p:cNvSpPr>
            <a:spLocks noChangeShapeType="1"/>
          </p:cNvSpPr>
          <p:nvPr/>
        </p:nvSpPr>
        <p:spPr bwMode="auto">
          <a:xfrm flipV="1">
            <a:off x="3563938" y="5300663"/>
            <a:ext cx="3529012" cy="3619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3827463" y="1470025"/>
            <a:ext cx="52816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>
                <a:latin typeface="Times New Roman" pitchFamily="18" charset="0"/>
              </a:rPr>
              <a:t>The experiment performed with the </a:t>
            </a:r>
            <a:r>
              <a:rPr lang="it-IT" sz="2000" b="1">
                <a:solidFill>
                  <a:schemeClr val="accent2"/>
                </a:solidFill>
                <a:latin typeface="Times New Roman" pitchFamily="18" charset="0"/>
              </a:rPr>
              <a:t>facility</a:t>
            </a:r>
          </a:p>
          <a:p>
            <a:pPr algn="ctr"/>
            <a:r>
              <a:rPr lang="it-IT" sz="2000" b="1">
                <a:solidFill>
                  <a:schemeClr val="accent2"/>
                </a:solidFill>
                <a:latin typeface="Times New Roman" pitchFamily="18" charset="0"/>
              </a:rPr>
              <a:t>EXOTIC at INFN-LNL</a:t>
            </a:r>
            <a:r>
              <a:rPr lang="it-IT" sz="2000">
                <a:latin typeface="Times New Roman" pitchFamily="18" charset="0"/>
              </a:rPr>
              <a:t>, now fully operational for the production of </a:t>
            </a:r>
            <a:r>
              <a:rPr lang="it-IT" sz="2000" b="1">
                <a:solidFill>
                  <a:srgbClr val="008000"/>
                </a:solidFill>
                <a:latin typeface="Times New Roman" pitchFamily="18" charset="0"/>
              </a:rPr>
              <a:t>light weakly-bound RIBs</a:t>
            </a:r>
            <a:r>
              <a:rPr lang="it-IT" sz="2000">
                <a:latin typeface="Times New Roman" pitchFamily="18" charset="0"/>
              </a:rPr>
              <a:t>,</a:t>
            </a:r>
          </a:p>
          <a:p>
            <a:pPr algn="ctr"/>
            <a:r>
              <a:rPr lang="it-IT" sz="2000">
                <a:latin typeface="Times New Roman" pitchFamily="18" charset="0"/>
              </a:rPr>
              <a:t>such as </a:t>
            </a:r>
            <a:r>
              <a:rPr lang="it-IT" sz="2000" baseline="30000">
                <a:latin typeface="Times New Roman" pitchFamily="18" charset="0"/>
              </a:rPr>
              <a:t>7</a:t>
            </a:r>
            <a:r>
              <a:rPr lang="it-IT" sz="2000">
                <a:latin typeface="Times New Roman" pitchFamily="18" charset="0"/>
              </a:rPr>
              <a:t>Be, </a:t>
            </a:r>
            <a:r>
              <a:rPr lang="it-IT" sz="2000" baseline="30000">
                <a:latin typeface="Times New Roman" pitchFamily="18" charset="0"/>
              </a:rPr>
              <a:t>8</a:t>
            </a:r>
            <a:r>
              <a:rPr lang="it-IT" sz="2000">
                <a:latin typeface="Times New Roman" pitchFamily="18" charset="0"/>
              </a:rPr>
              <a:t>B and </a:t>
            </a:r>
            <a:r>
              <a:rPr lang="it-IT" sz="2000" baseline="30000">
                <a:latin typeface="Times New Roman" pitchFamily="18" charset="0"/>
              </a:rPr>
              <a:t>17</a:t>
            </a:r>
            <a:r>
              <a:rPr lang="it-IT" sz="2000">
                <a:latin typeface="Times New Roman" pitchFamily="18" charset="0"/>
              </a:rPr>
              <a:t>F, at INFN-LNL (Italy).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0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0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0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0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0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0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0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0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0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0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0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0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0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60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010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6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6010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8" grpId="0" animBg="1"/>
      <p:bldP spid="260109" grpId="0" animBg="1"/>
      <p:bldP spid="260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931150" cy="774700"/>
          </a:xfrm>
        </p:spPr>
        <p:txBody>
          <a:bodyPr/>
          <a:lstStyle/>
          <a:p>
            <a:r>
              <a:rPr lang="it-IT" sz="4000"/>
              <a:t>Experimental Set-Up: DINEX</a:t>
            </a:r>
            <a:endParaRPr lang="en-US"/>
          </a:p>
        </p:txBody>
      </p:sp>
      <p:graphicFrame>
        <p:nvGraphicFramePr>
          <p:cNvPr id="26112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2817813" y="3927475"/>
          <a:ext cx="7937" cy="1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39" name="CorelDRAW" r:id="rId4" imgW="6153840" imgH="8964360" progId="CorelDRAW.Graphic.10">
                  <p:embed/>
                </p:oleObj>
              </mc:Choice>
              <mc:Fallback>
                <p:oleObj name="CorelDRAW" r:id="rId4" imgW="6153840" imgH="8964360" progId="CorelDRAW.Graphic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3" y="3927475"/>
                        <a:ext cx="7937" cy="1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792163" y="1196975"/>
            <a:ext cx="8101012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b="1">
                <a:solidFill>
                  <a:srgbClr val="333399"/>
                </a:solidFill>
                <a:latin typeface="Times New Roman" pitchFamily="18" charset="0"/>
              </a:rPr>
              <a:t>DINEX ARRAY:</a:t>
            </a:r>
          </a:p>
          <a:p>
            <a:r>
              <a:rPr lang="it-IT" b="1">
                <a:solidFill>
                  <a:srgbClr val="333399"/>
                </a:solidFill>
                <a:latin typeface="Times New Roman" pitchFamily="18" charset="0"/>
              </a:rPr>
              <a:t>8</a:t>
            </a:r>
            <a:r>
              <a:rPr lang="it-IT" b="1">
                <a:latin typeface="Times New Roman" pitchFamily="18" charset="0"/>
              </a:rPr>
              <a:t> Silicon detectors arranged in </a:t>
            </a:r>
            <a:r>
              <a:rPr lang="it-IT" b="1">
                <a:solidFill>
                  <a:srgbClr val="333399"/>
                </a:solidFill>
                <a:latin typeface="Times New Roman" pitchFamily="18" charset="0"/>
              </a:rPr>
              <a:t>4 two-stage </a:t>
            </a:r>
            <a:r>
              <a:rPr lang="it-IT" b="1">
                <a:solidFill>
                  <a:srgbClr val="333399"/>
                </a:solidFill>
                <a:latin typeface="Symbol" pitchFamily="18" charset="2"/>
              </a:rPr>
              <a:t>D</a:t>
            </a:r>
            <a:r>
              <a:rPr lang="it-IT" b="1">
                <a:solidFill>
                  <a:srgbClr val="333399"/>
                </a:solidFill>
                <a:latin typeface="Times New Roman" pitchFamily="18" charset="0"/>
              </a:rPr>
              <a:t>E </a:t>
            </a:r>
            <a:r>
              <a:rPr lang="it-IT" b="1">
                <a:latin typeface="Times New Roman" pitchFamily="18" charset="0"/>
              </a:rPr>
              <a:t>(40 </a:t>
            </a:r>
            <a:r>
              <a:rPr lang="el-GR" b="1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it-IT" b="1">
                <a:latin typeface="Times New Roman" pitchFamily="18" charset="0"/>
              </a:rPr>
              <a:t>m)</a:t>
            </a:r>
            <a:r>
              <a:rPr lang="it-IT" b="1">
                <a:solidFill>
                  <a:srgbClr val="333399"/>
                </a:solidFill>
                <a:latin typeface="Times New Roman" pitchFamily="18" charset="0"/>
              </a:rPr>
              <a:t> - E</a:t>
            </a:r>
            <a:r>
              <a:rPr lang="it-IT" b="1">
                <a:latin typeface="Times New Roman" pitchFamily="18" charset="0"/>
              </a:rPr>
              <a:t> (1000 </a:t>
            </a:r>
            <a:r>
              <a:rPr lang="el-GR" b="1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it-IT" b="1">
                <a:latin typeface="Times New Roman" pitchFamily="18" charset="0"/>
              </a:rPr>
              <a:t>m) telescopes</a:t>
            </a:r>
            <a:r>
              <a:rPr lang="it-IT" b="1"/>
              <a:t>.</a:t>
            </a:r>
            <a:endParaRPr lang="it-IT" b="1">
              <a:latin typeface="Times New Roman" pitchFamily="18" charset="0"/>
            </a:endParaRPr>
          </a:p>
          <a:p>
            <a:r>
              <a:rPr lang="it-IT" b="1">
                <a:latin typeface="Times New Roman" pitchFamily="18" charset="0"/>
              </a:rPr>
              <a:t>Total solid angle coverage: </a:t>
            </a:r>
            <a:r>
              <a:rPr lang="en-US" b="1">
                <a:solidFill>
                  <a:srgbClr val="333399"/>
                </a:solidFill>
                <a:latin typeface="Times New Roman" pitchFamily="18" charset="0"/>
              </a:rPr>
              <a:t>~10%</a:t>
            </a:r>
            <a:r>
              <a:rPr lang="en-US" b="1">
                <a:latin typeface="Times New Roman" pitchFamily="18" charset="0"/>
              </a:rPr>
              <a:t> of </a:t>
            </a:r>
            <a:r>
              <a:rPr lang="en-US" b="1">
                <a:solidFill>
                  <a:srgbClr val="333399"/>
                </a:solidFill>
                <a:latin typeface="Times New Roman" pitchFamily="18" charset="0"/>
              </a:rPr>
              <a:t>4</a:t>
            </a:r>
            <a:r>
              <a:rPr lang="en-US" b="1">
                <a:solidFill>
                  <a:srgbClr val="333399"/>
                </a:solidFill>
                <a:latin typeface="Symbol" pitchFamily="18" charset="2"/>
              </a:rPr>
              <a:t>p</a:t>
            </a:r>
            <a:r>
              <a:rPr lang="en-US" b="1">
                <a:latin typeface="Times New Roman" pitchFamily="18" charset="0"/>
              </a:rPr>
              <a:t> sr</a:t>
            </a:r>
            <a:r>
              <a:rPr lang="it-IT" b="1"/>
              <a:t>.</a:t>
            </a:r>
            <a:endParaRPr lang="it-IT" b="1">
              <a:latin typeface="Times New Roman" pitchFamily="18" charset="0"/>
            </a:endParaRPr>
          </a:p>
          <a:p>
            <a:r>
              <a:rPr lang="it-IT" b="1">
                <a:solidFill>
                  <a:srgbClr val="FF3300"/>
                </a:solidFill>
                <a:latin typeface="Times New Roman" pitchFamily="18" charset="0"/>
              </a:rPr>
              <a:t>EACH DETECTOR:</a:t>
            </a:r>
          </a:p>
          <a:p>
            <a:r>
              <a:rPr lang="it-IT" b="1">
                <a:latin typeface="Times New Roman" pitchFamily="18" charset="0"/>
              </a:rPr>
              <a:t>Active area: </a:t>
            </a:r>
            <a:r>
              <a:rPr lang="it-IT" b="1">
                <a:solidFill>
                  <a:srgbClr val="FF3300"/>
                </a:solidFill>
                <a:latin typeface="Times New Roman" pitchFamily="18" charset="0"/>
              </a:rPr>
              <a:t>48.5 mm x 48.5 mm</a:t>
            </a:r>
            <a:r>
              <a:rPr lang="it-IT" b="1"/>
              <a:t>.</a:t>
            </a:r>
            <a:endParaRPr lang="it-IT" b="1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it-IT" b="1">
                <a:latin typeface="Times New Roman" pitchFamily="18" charset="0"/>
              </a:rPr>
              <a:t>The </a:t>
            </a:r>
            <a:r>
              <a:rPr lang="it-IT" b="1">
                <a:solidFill>
                  <a:srgbClr val="FF3300"/>
                </a:solidFill>
                <a:latin typeface="Times New Roman" pitchFamily="18" charset="0"/>
              </a:rPr>
              <a:t>front and back sides</a:t>
            </a:r>
            <a:r>
              <a:rPr lang="it-IT" b="1">
                <a:latin typeface="Times New Roman" pitchFamily="18" charset="0"/>
              </a:rPr>
              <a:t> are segmented in </a:t>
            </a:r>
            <a:r>
              <a:rPr lang="it-IT" b="1">
                <a:solidFill>
                  <a:srgbClr val="FF3300"/>
                </a:solidFill>
                <a:latin typeface="Times New Roman" pitchFamily="18" charset="0"/>
              </a:rPr>
              <a:t>16 strips</a:t>
            </a:r>
            <a:r>
              <a:rPr lang="it-IT" b="1">
                <a:latin typeface="Times New Roman" pitchFamily="18" charset="0"/>
              </a:rPr>
              <a:t>, with a </a:t>
            </a:r>
            <a:r>
              <a:rPr lang="it-IT" b="1">
                <a:solidFill>
                  <a:srgbClr val="FF3300"/>
                </a:solidFill>
                <a:latin typeface="Times New Roman" pitchFamily="18" charset="0"/>
              </a:rPr>
              <a:t>pitch size</a:t>
            </a:r>
            <a:r>
              <a:rPr lang="it-IT" b="1">
                <a:latin typeface="Times New Roman" pitchFamily="18" charset="0"/>
              </a:rPr>
              <a:t> of </a:t>
            </a:r>
            <a:r>
              <a:rPr lang="it-IT" b="1">
                <a:solidFill>
                  <a:srgbClr val="FF3300"/>
                </a:solidFill>
                <a:latin typeface="Times New Roman" pitchFamily="18" charset="0"/>
              </a:rPr>
              <a:t>3 mm</a:t>
            </a:r>
            <a:r>
              <a:rPr lang="it-IT" b="1"/>
              <a:t>.</a:t>
            </a:r>
          </a:p>
          <a:p>
            <a:r>
              <a:rPr lang="it-IT" sz="1400">
                <a:latin typeface="Times New Roman" pitchFamily="18" charset="0"/>
              </a:rPr>
              <a:t>A.M. Sanchez-Benitez et al., J. Phys. G: Nucl. Part. Phys. 31, S1953 (2005)</a:t>
            </a:r>
          </a:p>
        </p:txBody>
      </p:sp>
      <p:pic>
        <p:nvPicPr>
          <p:cNvPr id="261128" name="Picture 8" descr="DSCN12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879" r="5899" b="5879"/>
          <a:stretch>
            <a:fillRect/>
          </a:stretch>
        </p:blipFill>
        <p:spPr bwMode="auto">
          <a:xfrm>
            <a:off x="900113" y="3284538"/>
            <a:ext cx="4103687" cy="32400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2" name="Picture 12" descr="DSCN12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11714"/>
          <a:stretch>
            <a:fillRect/>
          </a:stretch>
        </p:blipFill>
        <p:spPr bwMode="auto">
          <a:xfrm>
            <a:off x="5364163" y="3294063"/>
            <a:ext cx="3529012" cy="3225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33" name="Line 13"/>
          <p:cNvSpPr>
            <a:spLocks noChangeShapeType="1"/>
          </p:cNvSpPr>
          <p:nvPr/>
        </p:nvSpPr>
        <p:spPr bwMode="auto">
          <a:xfrm flipV="1">
            <a:off x="971550" y="4797425"/>
            <a:ext cx="3313113" cy="144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1134" name="Text Box 14"/>
          <p:cNvSpPr txBox="1">
            <a:spLocks noChangeArrowheads="1"/>
          </p:cNvSpPr>
          <p:nvPr/>
        </p:nvSpPr>
        <p:spPr bwMode="auto">
          <a:xfrm>
            <a:off x="1239838" y="4456113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261137" name="Line 17"/>
          <p:cNvSpPr>
            <a:spLocks noChangeShapeType="1"/>
          </p:cNvSpPr>
          <p:nvPr/>
        </p:nvSpPr>
        <p:spPr bwMode="auto">
          <a:xfrm flipV="1">
            <a:off x="7021513" y="3429000"/>
            <a:ext cx="71437" cy="28797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1138" name="Text Box 18"/>
          <p:cNvSpPr txBox="1">
            <a:spLocks noChangeArrowheads="1"/>
          </p:cNvSpPr>
          <p:nvPr/>
        </p:nvSpPr>
        <p:spPr bwMode="auto">
          <a:xfrm>
            <a:off x="5580063" y="5803900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BEAM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1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1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1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1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1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1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1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 uiExpand="1" build="allAtOnce"/>
      <p:bldP spid="261133" grpId="0" animBg="1"/>
      <p:bldP spid="261134" grpId="0"/>
      <p:bldP spid="261137" grpId="0" animBg="1"/>
      <p:bldP spid="2611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60350"/>
            <a:ext cx="8748712" cy="774700"/>
          </a:xfrm>
        </p:spPr>
        <p:txBody>
          <a:bodyPr/>
          <a:lstStyle/>
          <a:p>
            <a:r>
              <a:rPr lang="it-IT" sz="4000"/>
              <a:t>1</a:t>
            </a:r>
            <a:r>
              <a:rPr lang="it-IT" sz="4000" baseline="30000"/>
              <a:t>st</a:t>
            </a:r>
            <a:r>
              <a:rPr lang="it-IT" sz="4000"/>
              <a:t> Step: Elastic Scattering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36513" y="5516563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(Quasi-)elastic scattering angular distribution</a:t>
            </a:r>
            <a:r>
              <a:rPr lang="it-IT" sz="2400">
                <a:latin typeface="Times New Roman" pitchFamily="18" charset="0"/>
              </a:rPr>
              <a:t> at 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22.3 MeV </a:t>
            </a:r>
          </a:p>
          <a:p>
            <a:pPr algn="ctr"/>
            <a:r>
              <a:rPr lang="it-IT" sz="2400">
                <a:latin typeface="Times New Roman" pitchFamily="18" charset="0"/>
              </a:rPr>
              <a:t>beam energy. The data collected at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17.7 MeV</a:t>
            </a:r>
            <a:r>
              <a:rPr lang="it-IT" sz="2400">
                <a:latin typeface="Times New Roman" pitchFamily="18" charset="0"/>
              </a:rPr>
              <a:t> (already measured by E.F. Aguilera et al.) were used for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self-consistency cross-checks</a:t>
            </a:r>
            <a:r>
              <a:rPr lang="it-IT" sz="2400">
                <a:latin typeface="Times New Roman" pitchFamily="18" charset="0"/>
              </a:rPr>
              <a:t>.</a:t>
            </a:r>
          </a:p>
        </p:txBody>
      </p:sp>
      <p:pic>
        <p:nvPicPr>
          <p:cNvPr id="263187" name="Picture 19" descr="E1_Scatt_s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11971" r="7848" b="7010"/>
          <a:stretch>
            <a:fillRect/>
          </a:stretch>
        </p:blipFill>
        <p:spPr bwMode="auto">
          <a:xfrm>
            <a:off x="4932363" y="3429000"/>
            <a:ext cx="3960812" cy="1944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8" name="Picture 20" descr="E1_Scatt_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11971" r="7442" b="10052"/>
          <a:stretch>
            <a:fillRect/>
          </a:stretch>
        </p:blipFill>
        <p:spPr bwMode="auto">
          <a:xfrm>
            <a:off x="755650" y="1412875"/>
            <a:ext cx="4032250" cy="18716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9" name="Picture 21" descr="E1_Scatt_s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9987" r="7785" b="8995"/>
          <a:stretch>
            <a:fillRect/>
          </a:stretch>
        </p:blipFill>
        <p:spPr bwMode="auto">
          <a:xfrm>
            <a:off x="755650" y="3429000"/>
            <a:ext cx="4032250" cy="1944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90" name="Picture 22" descr="E1_Scatt_s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13029" r="7883" b="8995"/>
          <a:stretch>
            <a:fillRect/>
          </a:stretch>
        </p:blipFill>
        <p:spPr bwMode="auto">
          <a:xfrm>
            <a:off x="4932363" y="1412875"/>
            <a:ext cx="3960812" cy="18716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719" name="Picture 47" descr="ReactionXs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9862" r="6500" b="6673"/>
          <a:stretch>
            <a:fillRect/>
          </a:stretch>
        </p:blipFill>
        <p:spPr bwMode="auto">
          <a:xfrm>
            <a:off x="4930775" y="1533525"/>
            <a:ext cx="3962400" cy="30448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002587" cy="1035050"/>
          </a:xfrm>
        </p:spPr>
        <p:txBody>
          <a:bodyPr/>
          <a:lstStyle/>
          <a:p>
            <a:r>
              <a:rPr lang="it-IT" baseline="30000"/>
              <a:t>7</a:t>
            </a:r>
            <a:r>
              <a:rPr lang="it-IT"/>
              <a:t>Be + </a:t>
            </a:r>
            <a:r>
              <a:rPr lang="it-IT" baseline="30000"/>
              <a:t>58</a:t>
            </a:r>
            <a:r>
              <a:rPr lang="it-IT"/>
              <a:t>Ni Reaction Cross Sections</a:t>
            </a:r>
          </a:p>
        </p:txBody>
      </p:sp>
      <p:sp>
        <p:nvSpPr>
          <p:cNvPr id="284676" name="Rectangle 4"/>
          <p:cNvSpPr>
            <a:spLocks noChangeArrowheads="1"/>
          </p:cNvSpPr>
          <p:nvPr/>
        </p:nvSpPr>
        <p:spPr bwMode="auto">
          <a:xfrm>
            <a:off x="971550" y="5516563"/>
            <a:ext cx="770413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it-IT" sz="2800">
              <a:latin typeface="Times New Roman" pitchFamily="18" charset="0"/>
            </a:endParaRP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71438" y="5116513"/>
            <a:ext cx="89646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2400">
                <a:latin typeface="Times New Roman" pitchFamily="18" charset="0"/>
              </a:rPr>
              <a:t>The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elastic scattering angular distribution</a:t>
            </a:r>
            <a:r>
              <a:rPr lang="it-IT" sz="2400">
                <a:latin typeface="Times New Roman" pitchFamily="18" charset="0"/>
              </a:rPr>
              <a:t> was fitted within the optical model framework with the code 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FRESCO</a:t>
            </a:r>
            <a:r>
              <a:rPr lang="it-IT" sz="2400">
                <a:latin typeface="Times New Roman" pitchFamily="18" charset="0"/>
              </a:rPr>
              <a:t>.</a:t>
            </a:r>
          </a:p>
          <a:p>
            <a:pPr algn="ctr"/>
            <a:r>
              <a:rPr lang="it-IT" sz="2400">
                <a:latin typeface="Times New Roman" pitchFamily="18" charset="0"/>
              </a:rPr>
              <a:t>The 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</a:rPr>
              <a:t>reaction cross section</a:t>
            </a:r>
            <a:r>
              <a:rPr lang="it-IT" sz="2400">
                <a:latin typeface="Times New Roman" pitchFamily="18" charset="0"/>
              </a:rPr>
              <a:t> (546 </a:t>
            </a:r>
            <a:r>
              <a:rPr lang="it-IT" sz="2400">
                <a:latin typeface="Times New Roman" pitchFamily="18" charset="0"/>
                <a:cs typeface="Times New Roman" pitchFamily="18" charset="0"/>
              </a:rPr>
              <a:t>± 36 mb) is in </a:t>
            </a:r>
            <a:r>
              <a:rPr lang="it-IT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fairly good agreement</a:t>
            </a:r>
            <a:r>
              <a:rPr lang="it-IT" sz="2400">
                <a:latin typeface="Times New Roman" pitchFamily="18" charset="0"/>
                <a:cs typeface="Times New Roman" pitchFamily="18" charset="0"/>
              </a:rPr>
              <a:t> with the trend individuated by the data at lower energies.</a:t>
            </a:r>
          </a:p>
        </p:txBody>
      </p:sp>
      <p:sp>
        <p:nvSpPr>
          <p:cNvPr id="284685" name="Oval 13"/>
          <p:cNvSpPr>
            <a:spLocks noChangeArrowheads="1"/>
          </p:cNvSpPr>
          <p:nvPr/>
        </p:nvSpPr>
        <p:spPr bwMode="auto">
          <a:xfrm rot="-1740963">
            <a:off x="5508625" y="1989138"/>
            <a:ext cx="2603500" cy="887412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4686" name="Oval 14"/>
          <p:cNvSpPr>
            <a:spLocks noChangeArrowheads="1"/>
          </p:cNvSpPr>
          <p:nvPr/>
        </p:nvSpPr>
        <p:spPr bwMode="auto">
          <a:xfrm>
            <a:off x="7812088" y="1628775"/>
            <a:ext cx="431800" cy="433388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84718" name="Picture 46" descr="E1_AngD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11674" r="8656" b="4422"/>
          <a:stretch>
            <a:fillRect/>
          </a:stretch>
        </p:blipFill>
        <p:spPr bwMode="auto">
          <a:xfrm>
            <a:off x="827088" y="1512888"/>
            <a:ext cx="3887787" cy="30749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4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4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4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846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46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85" grpId="0" animBg="1"/>
      <p:bldP spid="2846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06" name="Picture 10" descr="De-Eplot_te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337300" cy="4292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260350"/>
            <a:ext cx="7920038" cy="774700"/>
          </a:xfrm>
        </p:spPr>
        <p:txBody>
          <a:bodyPr/>
          <a:lstStyle/>
          <a:p>
            <a:r>
              <a:rPr lang="it-IT" sz="4000"/>
              <a:t>2</a:t>
            </a:r>
            <a:r>
              <a:rPr lang="it-IT" sz="4000" baseline="30000"/>
              <a:t>nd</a:t>
            </a:r>
            <a:r>
              <a:rPr lang="it-IT" sz="4000"/>
              <a:t> Step: </a:t>
            </a:r>
            <a:r>
              <a:rPr lang="it-IT" sz="4000" baseline="30000"/>
              <a:t>3</a:t>
            </a:r>
            <a:r>
              <a:rPr lang="it-IT" sz="4000"/>
              <a:t>He and </a:t>
            </a:r>
            <a:r>
              <a:rPr lang="it-IT" sz="4000" baseline="30000"/>
              <a:t>4</a:t>
            </a:r>
            <a:r>
              <a:rPr lang="it-IT" sz="4000"/>
              <a:t>He Production</a:t>
            </a:r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288925" y="5876925"/>
            <a:ext cx="84597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chemeClr val="hlink"/>
                </a:solidFill>
                <a:latin typeface="Times New Roman" pitchFamily="18" charset="0"/>
              </a:rPr>
              <a:t>A fairly large charged particles production</a:t>
            </a:r>
            <a:r>
              <a:rPr lang="it-IT" sz="2400">
                <a:latin typeface="Times New Roman" pitchFamily="18" charset="0"/>
              </a:rPr>
              <a:t>, mainly </a:t>
            </a:r>
            <a:r>
              <a:rPr lang="it-IT" sz="2400" b="1" baseline="3000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it-IT" sz="2400">
                <a:latin typeface="Times New Roman" pitchFamily="18" charset="0"/>
              </a:rPr>
              <a:t> and </a:t>
            </a:r>
            <a:r>
              <a:rPr lang="it-IT" sz="2400" b="1" baseline="30000">
                <a:solidFill>
                  <a:srgbClr val="00CC00"/>
                </a:solidFill>
                <a:latin typeface="Times New Roman" pitchFamily="18" charset="0"/>
              </a:rPr>
              <a:t>3</a:t>
            </a:r>
            <a:r>
              <a:rPr lang="it-IT" sz="2400" b="1">
                <a:solidFill>
                  <a:srgbClr val="00CC00"/>
                </a:solidFill>
                <a:latin typeface="Times New Roman" pitchFamily="18" charset="0"/>
              </a:rPr>
              <a:t>He</a:t>
            </a:r>
            <a:r>
              <a:rPr lang="it-IT" sz="2400" b="1">
                <a:latin typeface="Times New Roman" pitchFamily="18" charset="0"/>
              </a:rPr>
              <a:t>,</a:t>
            </a:r>
            <a:r>
              <a:rPr lang="it-IT" sz="2400" baseline="30000">
                <a:latin typeface="Times New Roman" pitchFamily="18" charset="0"/>
              </a:rPr>
              <a:t> </a:t>
            </a:r>
            <a:r>
              <a:rPr lang="it-IT" sz="2400" b="1" baseline="30000">
                <a:solidFill>
                  <a:schemeClr val="accent2"/>
                </a:solidFill>
                <a:latin typeface="Times New Roman" pitchFamily="18" charset="0"/>
              </a:rPr>
              <a:t>4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He</a:t>
            </a:r>
            <a:r>
              <a:rPr lang="it-IT" sz="2400">
                <a:latin typeface="Times New Roman" pitchFamily="18" charset="0"/>
              </a:rPr>
              <a:t>, was observed both at forward and backward angles.</a:t>
            </a:r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4427538" y="3200400"/>
            <a:ext cx="120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 baseline="30000">
                <a:solidFill>
                  <a:srgbClr val="00CC00"/>
                </a:solidFill>
                <a:latin typeface="Times New Roman" pitchFamily="18" charset="0"/>
              </a:rPr>
              <a:t>3</a:t>
            </a:r>
            <a:r>
              <a:rPr lang="it-IT" sz="2400" b="1">
                <a:solidFill>
                  <a:srgbClr val="00CC00"/>
                </a:solidFill>
                <a:latin typeface="Times New Roman" pitchFamily="18" charset="0"/>
              </a:rPr>
              <a:t>He</a:t>
            </a:r>
            <a:r>
              <a:rPr lang="it-IT" sz="2400" b="1">
                <a:latin typeface="Times New Roman" pitchFamily="18" charset="0"/>
              </a:rPr>
              <a:t>,</a:t>
            </a:r>
            <a:r>
              <a:rPr lang="it-IT" sz="2400" b="1" baseline="30000">
                <a:solidFill>
                  <a:schemeClr val="accent2"/>
                </a:solidFill>
                <a:latin typeface="Times New Roman" pitchFamily="18" charset="0"/>
              </a:rPr>
              <a:t>4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4356100" y="45085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p</a:t>
            </a:r>
            <a:r>
              <a:rPr lang="it-IT" sz="2400" b="1">
                <a:latin typeface="Times New Roman" pitchFamily="18" charset="0"/>
              </a:rPr>
              <a:t>,</a:t>
            </a:r>
            <a:r>
              <a:rPr lang="it-IT" sz="2400" b="1">
                <a:solidFill>
                  <a:srgbClr val="00CC00"/>
                </a:solidFill>
                <a:latin typeface="Times New Roman" pitchFamily="18" charset="0"/>
              </a:rPr>
              <a:t>d</a:t>
            </a:r>
            <a:r>
              <a:rPr lang="it-IT" sz="2400" b="1">
                <a:latin typeface="Times New Roman" pitchFamily="18" charset="0"/>
              </a:rPr>
              <a:t>,</a:t>
            </a:r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899" grpId="0"/>
      <p:bldP spid="336904" grpId="0"/>
      <p:bldP spid="3369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/>
              <a:t>3,4</a:t>
            </a:r>
            <a:r>
              <a:rPr lang="it-IT"/>
              <a:t>He Angular Distributions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086350"/>
            <a:ext cx="8435975" cy="15113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baseline="30000"/>
              <a:t>4</a:t>
            </a:r>
            <a:r>
              <a:rPr lang="it-IT" sz="2400" b="1"/>
              <a:t>He</a:t>
            </a:r>
            <a:r>
              <a:rPr lang="it-IT" sz="2400"/>
              <a:t> ions are about </a:t>
            </a:r>
            <a:r>
              <a:rPr lang="it-IT" sz="2400" b="1">
                <a:solidFill>
                  <a:schemeClr val="hlink"/>
                </a:solidFill>
              </a:rPr>
              <a:t>4-5 times</a:t>
            </a:r>
            <a:r>
              <a:rPr lang="it-IT" sz="2400"/>
              <a:t> more abundant than </a:t>
            </a:r>
            <a:r>
              <a:rPr lang="it-IT" sz="2400" b="1" baseline="30000">
                <a:solidFill>
                  <a:schemeClr val="accent2"/>
                </a:solidFill>
              </a:rPr>
              <a:t>3</a:t>
            </a:r>
            <a:r>
              <a:rPr lang="it-IT" sz="2400" b="1">
                <a:solidFill>
                  <a:schemeClr val="accent2"/>
                </a:solidFill>
              </a:rPr>
              <a:t>He</a:t>
            </a:r>
            <a:r>
              <a:rPr lang="it-IT" sz="2400"/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The </a:t>
            </a:r>
            <a:r>
              <a:rPr lang="it-IT" sz="2400" b="1">
                <a:solidFill>
                  <a:srgbClr val="008000"/>
                </a:solidFill>
              </a:rPr>
              <a:t>breakup channel</a:t>
            </a:r>
            <a:r>
              <a:rPr lang="it-IT" sz="2400" b="1" baseline="30000">
                <a:solidFill>
                  <a:srgbClr val="008000"/>
                </a:solidFill>
              </a:rPr>
              <a:t> 7</a:t>
            </a:r>
            <a:r>
              <a:rPr lang="it-IT" sz="2400" b="1">
                <a:solidFill>
                  <a:srgbClr val="008000"/>
                </a:solidFill>
              </a:rPr>
              <a:t>Be </a:t>
            </a:r>
            <a:r>
              <a:rPr lang="it-IT" sz="2400" b="1">
                <a:solidFill>
                  <a:srgbClr val="008000"/>
                </a:solidFill>
                <a:cs typeface="Times New Roman" pitchFamily="18" charset="0"/>
              </a:rPr>
              <a:t>→ </a:t>
            </a:r>
            <a:r>
              <a:rPr lang="it-IT" sz="2400" b="1" baseline="30000">
                <a:solidFill>
                  <a:srgbClr val="008000"/>
                </a:solidFill>
              </a:rPr>
              <a:t>3</a:t>
            </a:r>
            <a:r>
              <a:rPr lang="it-IT" sz="2400" b="1">
                <a:solidFill>
                  <a:srgbClr val="008000"/>
                </a:solidFill>
              </a:rPr>
              <a:t>He + </a:t>
            </a:r>
            <a:r>
              <a:rPr lang="it-IT" sz="2400" b="1" baseline="30000">
                <a:solidFill>
                  <a:srgbClr val="008000"/>
                </a:solidFill>
              </a:rPr>
              <a:t>4</a:t>
            </a:r>
            <a:r>
              <a:rPr lang="it-IT" sz="2400" b="1">
                <a:solidFill>
                  <a:srgbClr val="008000"/>
                </a:solidFill>
              </a:rPr>
              <a:t>He</a:t>
            </a:r>
            <a:r>
              <a:rPr lang="it-IT" sz="2400"/>
              <a:t> is not the only reaction mechanism responsible for the </a:t>
            </a:r>
            <a:r>
              <a:rPr lang="it-IT" sz="2400" b="1" baseline="30000">
                <a:solidFill>
                  <a:srgbClr val="008000"/>
                </a:solidFill>
              </a:rPr>
              <a:t>3</a:t>
            </a:r>
            <a:r>
              <a:rPr lang="it-IT" sz="2400" b="1">
                <a:solidFill>
                  <a:srgbClr val="008000"/>
                </a:solidFill>
              </a:rPr>
              <a:t>He and </a:t>
            </a:r>
            <a:r>
              <a:rPr lang="it-IT" sz="2400" b="1" baseline="30000">
                <a:solidFill>
                  <a:srgbClr val="008000"/>
                </a:solidFill>
              </a:rPr>
              <a:t>4</a:t>
            </a:r>
            <a:r>
              <a:rPr lang="it-IT" sz="2400" b="1">
                <a:solidFill>
                  <a:srgbClr val="008000"/>
                </a:solidFill>
              </a:rPr>
              <a:t>He</a:t>
            </a:r>
            <a:r>
              <a:rPr lang="it-IT" sz="2400"/>
              <a:t> production.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400">
                <a:cs typeface="Times New Roman" pitchFamily="18" charset="0"/>
              </a:rPr>
              <a:t>What else? </a:t>
            </a:r>
            <a:r>
              <a:rPr lang="it-IT" sz="2400" b="1">
                <a:solidFill>
                  <a:srgbClr val="0000FF"/>
                </a:solidFill>
                <a:cs typeface="Times New Roman" pitchFamily="18" charset="0"/>
              </a:rPr>
              <a:t>Transfer?</a:t>
            </a:r>
            <a:r>
              <a:rPr lang="it-IT" sz="2400">
                <a:cs typeface="Times New Roman" pitchFamily="18" charset="0"/>
              </a:rPr>
              <a:t> </a:t>
            </a:r>
            <a:r>
              <a:rPr lang="it-IT" sz="2400" b="1">
                <a:solidFill>
                  <a:srgbClr val="0000FF"/>
                </a:solidFill>
                <a:cs typeface="Times New Roman" pitchFamily="18" charset="0"/>
              </a:rPr>
              <a:t>Fusion?</a:t>
            </a:r>
          </a:p>
        </p:txBody>
      </p:sp>
      <p:pic>
        <p:nvPicPr>
          <p:cNvPr id="350212" name="Picture 4" descr="E1_He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1700" r="4823" b="7005"/>
          <a:stretch>
            <a:fillRect/>
          </a:stretch>
        </p:blipFill>
        <p:spPr bwMode="auto">
          <a:xfrm>
            <a:off x="2270125" y="1268413"/>
            <a:ext cx="4606925" cy="36306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0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.4|2.1|0.9|3.1|1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3|6.4|5.8|1.9|5.3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3|58.9|10.2|3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7.3|2|9.3|1.4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2|14.6|62.8|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7.9|30.1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4|1.3|13.1|15.9|13.1|3|1.4|1.1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5|12.2|3.4|6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3.1|1.7|5.9|7.5|3.4|9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6|3|6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4|2.1|9.9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7|1.1|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5|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1|2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8.7|2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21.5"/>
</p:tagLst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9622</TotalTime>
  <Words>1594</Words>
  <Application>Microsoft Office PowerPoint</Application>
  <PresentationFormat>Presentazione su schermo (4:3)</PresentationFormat>
  <Paragraphs>179</Paragraphs>
  <Slides>23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Wingdings</vt:lpstr>
      <vt:lpstr>Symbol</vt:lpstr>
      <vt:lpstr>Layers</vt:lpstr>
      <vt:lpstr>CorelDRAW 10.0 Graphica</vt:lpstr>
      <vt:lpstr>Transfer vs. Breakup  for the system 7Be + 58Ni  at Coulomb barrier energies</vt:lpstr>
      <vt:lpstr>Physics Case</vt:lpstr>
      <vt:lpstr>7Be (Sα = 1.586 MeV)</vt:lpstr>
      <vt:lpstr>7Be RIB Production</vt:lpstr>
      <vt:lpstr>Experimental Set-Up: DINEX</vt:lpstr>
      <vt:lpstr>1st Step: Elastic Scattering</vt:lpstr>
      <vt:lpstr>7Be + 58Ni Reaction Cross Sections</vt:lpstr>
      <vt:lpstr>2nd Step: 3He and 4He Production</vt:lpstr>
      <vt:lpstr>3,4He Angular Distributions</vt:lpstr>
      <vt:lpstr>3He Energy Spectra</vt:lpstr>
      <vt:lpstr>4He Energy Spectra</vt:lpstr>
      <vt:lpstr>4He-Coincidences</vt:lpstr>
      <vt:lpstr>Summary</vt:lpstr>
      <vt:lpstr>E’ Finita la Commedia!</vt:lpstr>
      <vt:lpstr>Presentazione standard di PowerPoint</vt:lpstr>
      <vt:lpstr>1H Production </vt:lpstr>
      <vt:lpstr>Experiment and analysis in collaboration with…</vt:lpstr>
      <vt:lpstr>Light RIBs at EXOTIC</vt:lpstr>
      <vt:lpstr>EXOTIC Upgrade (FIRB Project)</vt:lpstr>
      <vt:lpstr>Experimental Data: 7Be + 58Ni</vt:lpstr>
      <vt:lpstr>7Be (Sα = 1.586 MeV)</vt:lpstr>
      <vt:lpstr>The Project EXOTIC</vt:lpstr>
      <vt:lpstr>The Facility EXOTIC at LNL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 scattering for the system 11Be+209Bi at Coulomb barrier energies with the EXODET apparatus</dc:title>
  <dc:creator>Marco Mazzocco</dc:creator>
  <cp:lastModifiedBy>tecno</cp:lastModifiedBy>
  <cp:revision>423</cp:revision>
  <dcterms:created xsi:type="dcterms:W3CDTF">2004-09-20T20:03:32Z</dcterms:created>
  <dcterms:modified xsi:type="dcterms:W3CDTF">2013-06-05T10:53:12Z</dcterms:modified>
</cp:coreProperties>
</file>