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0" r:id="rId2"/>
    <p:sldMasterId id="2147483661" r:id="rId3"/>
    <p:sldMasterId id="2147483659" r:id="rId4"/>
  </p:sldMasterIdLst>
  <p:notesMasterIdLst>
    <p:notesMasterId r:id="rId20"/>
  </p:notesMasterIdLst>
  <p:handoutMasterIdLst>
    <p:handoutMasterId r:id="rId21"/>
  </p:handoutMasterIdLst>
  <p:sldIdLst>
    <p:sldId id="629" r:id="rId5"/>
    <p:sldId id="597" r:id="rId6"/>
    <p:sldId id="613" r:id="rId7"/>
    <p:sldId id="614" r:id="rId8"/>
    <p:sldId id="659" r:id="rId9"/>
    <p:sldId id="615" r:id="rId10"/>
    <p:sldId id="661" r:id="rId11"/>
    <p:sldId id="665" r:id="rId12"/>
    <p:sldId id="668" r:id="rId13"/>
    <p:sldId id="679" r:id="rId14"/>
    <p:sldId id="680" r:id="rId15"/>
    <p:sldId id="683" r:id="rId16"/>
    <p:sldId id="684" r:id="rId17"/>
    <p:sldId id="609" r:id="rId18"/>
    <p:sldId id="685" r:id="rId1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FB"/>
    <a:srgbClr val="FDFFA8"/>
    <a:srgbClr val="000090"/>
    <a:srgbClr val="000000"/>
    <a:srgbClr val="E9E8DE"/>
    <a:srgbClr val="FFFFFF"/>
    <a:srgbClr val="D4D2EE"/>
    <a:srgbClr val="FD05E3"/>
    <a:srgbClr val="00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3737" autoAdjust="0"/>
    <p:restoredTop sz="99574" autoAdjust="0"/>
  </p:normalViewPr>
  <p:slideViewPr>
    <p:cSldViewPr>
      <p:cViewPr>
        <p:scale>
          <a:sx n="100" d="100"/>
          <a:sy n="100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4240" y="-11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/>
            </a:lvl1pPr>
          </a:lstStyle>
          <a:p>
            <a:fld id="{DE077756-5562-434F-9090-748F5962E09A}" type="slidenum">
              <a:rPr lang="es-ES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916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/>
            </a:lvl1pPr>
          </a:lstStyle>
          <a:p>
            <a:fld id="{468E2832-5762-F242-8C07-0FB16F830290}" type="slidenum">
              <a:rPr lang="es-ES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773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Nuclear </a:t>
            </a:r>
            <a:r>
              <a:rPr lang="es-ES_tradnl" dirty="0" err="1" smtClean="0"/>
              <a:t>structure</a:t>
            </a:r>
            <a:r>
              <a:rPr lang="es-ES_tradnl" dirty="0" smtClean="0"/>
              <a:t> has </a:t>
            </a:r>
            <a:r>
              <a:rPr lang="es-ES_tradnl" dirty="0" err="1" smtClean="0"/>
              <a:t>often</a:t>
            </a:r>
            <a:r>
              <a:rPr lang="es-ES_tradnl" dirty="0" smtClean="0"/>
              <a:t> </a:t>
            </a:r>
            <a:r>
              <a:rPr lang="es-ES_tradnl" dirty="0" err="1" smtClean="0"/>
              <a:t>been</a:t>
            </a:r>
            <a:r>
              <a:rPr lang="es-ES_tradnl" dirty="0" smtClean="0"/>
              <a:t> </a:t>
            </a:r>
            <a:r>
              <a:rPr lang="es-ES_tradnl" dirty="0" err="1" smtClean="0"/>
              <a:t>infered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nuclear </a:t>
            </a:r>
            <a:r>
              <a:rPr lang="es-ES_tradnl" dirty="0" err="1" smtClean="0"/>
              <a:t>reaction</a:t>
            </a:r>
            <a:r>
              <a:rPr lang="es-ES_tradnl" dirty="0" smtClean="0"/>
              <a:t> </a:t>
            </a:r>
            <a:r>
              <a:rPr lang="es-ES_tradnl" dirty="0" err="1" smtClean="0"/>
              <a:t>studies</a:t>
            </a:r>
            <a:r>
              <a:rPr lang="es-ES_tradnl" dirty="0" smtClean="0"/>
              <a:t>. </a:t>
            </a:r>
            <a:r>
              <a:rPr lang="es-ES_tradnl" dirty="0" err="1" smtClean="0"/>
              <a:t>The</a:t>
            </a:r>
            <a:r>
              <a:rPr lang="es-ES_tradnl" dirty="0" smtClean="0"/>
              <a:t> best </a:t>
            </a:r>
            <a:r>
              <a:rPr lang="es-ES_tradnl" dirty="0" err="1" smtClean="0"/>
              <a:t>example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certainly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structure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atom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infred</a:t>
            </a:r>
            <a:r>
              <a:rPr lang="es-ES_tradnl" baseline="0" dirty="0" smtClean="0"/>
              <a:t> by </a:t>
            </a:r>
            <a:r>
              <a:rPr lang="es-ES_tradnl" baseline="0" dirty="0" err="1" smtClean="0"/>
              <a:t>rutherford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dtat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geiger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Marsden.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halo </a:t>
            </a:r>
            <a:r>
              <a:rPr lang="es-ES_tradnl" baseline="0" dirty="0" err="1" smtClean="0"/>
              <a:t>structure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infered</a:t>
            </a:r>
            <a:r>
              <a:rPr lang="es-ES_tradnl" baseline="0" dirty="0" smtClean="0"/>
              <a:t> by </a:t>
            </a:r>
            <a:r>
              <a:rPr lang="es-ES_tradnl" baseline="0" dirty="0" err="1" smtClean="0"/>
              <a:t>gregers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hansen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Bjorn</a:t>
            </a:r>
            <a:r>
              <a:rPr lang="es-ES_tradnl" baseline="0" dirty="0" smtClean="0"/>
              <a:t> Jonson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data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Tanihata</a:t>
            </a:r>
            <a:r>
              <a:rPr lang="es-ES_tradnl" baseline="0" dirty="0" smtClean="0"/>
              <a:t>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2832-5762-F242-8C07-0FB16F83029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left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set up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shpwn</a:t>
            </a:r>
            <a:r>
              <a:rPr lang="es-ES_tradnl" dirty="0" smtClean="0"/>
              <a:t> :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</a:t>
            </a:r>
            <a:r>
              <a:rPr lang="es-ES_tradnl" dirty="0" err="1" smtClean="0"/>
              <a:t>he</a:t>
            </a:r>
            <a:r>
              <a:rPr lang="es-ES_tradnl" dirty="0" smtClean="0"/>
              <a:t> </a:t>
            </a:r>
            <a:r>
              <a:rPr lang="es-ES_tradnl" dirty="0" err="1" smtClean="0"/>
              <a:t>distance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forward</a:t>
            </a:r>
            <a:r>
              <a:rPr lang="es-ES_tradnl" dirty="0" smtClean="0"/>
              <a:t> </a:t>
            </a:r>
            <a:r>
              <a:rPr lang="es-ES_tradnl" dirty="0" err="1" smtClean="0"/>
              <a:t>detectors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around</a:t>
            </a:r>
            <a:r>
              <a:rPr lang="es-ES_tradnl" baseline="0" dirty="0" smtClean="0"/>
              <a:t> 80 </a:t>
            </a:r>
            <a:r>
              <a:rPr lang="es-ES_tradnl" baseline="0" dirty="0" err="1" smtClean="0"/>
              <a:t>mm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52 </a:t>
            </a:r>
            <a:r>
              <a:rPr lang="es-ES_tradnl" baseline="0" dirty="0" err="1" smtClean="0"/>
              <a:t>mm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back </a:t>
            </a:r>
            <a:r>
              <a:rPr lang="es-ES_tradnl" baseline="0" dirty="0" err="1" smtClean="0"/>
              <a:t>detectors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angular </a:t>
            </a:r>
            <a:r>
              <a:rPr lang="es-ES_tradnl" baseline="0" dirty="0" err="1" smtClean="0"/>
              <a:t>coverage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chosen</a:t>
            </a:r>
            <a:r>
              <a:rPr lang="es-ES_tradnl" baseline="0" dirty="0" smtClean="0"/>
              <a:t> as a </a:t>
            </a:r>
            <a:r>
              <a:rPr lang="es-ES_tradnl" baseline="0" dirty="0" err="1" smtClean="0"/>
              <a:t>compromise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between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reasonable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statistics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</a:p>
          <a:p>
            <a:r>
              <a:rPr lang="es-ES_tradnl" baseline="0" dirty="0" err="1" smtClean="0"/>
              <a:t>Covering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angles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where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major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variation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potential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components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expected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2832-5762-F242-8C07-0FB16F83029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left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show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scattering</a:t>
            </a:r>
            <a:r>
              <a:rPr lang="es-ES_tradnl" dirty="0" smtClean="0"/>
              <a:t> data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9Li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11Li at </a:t>
            </a:r>
            <a:r>
              <a:rPr lang="es-ES_tradnl" baseline="0" dirty="0" err="1" smtClean="0"/>
              <a:t>energies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below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coulomb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barrier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remarkable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endParaRPr lang="es-ES_tradnl" baseline="0" dirty="0" smtClean="0"/>
          </a:p>
          <a:p>
            <a:r>
              <a:rPr lang="es-ES_tradnl" baseline="0" dirty="0" smtClean="0"/>
              <a:t>At </a:t>
            </a:r>
            <a:r>
              <a:rPr lang="es-ES_tradnl" baseline="0" dirty="0" err="1" smtClean="0"/>
              <a:t>energies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below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Coulomb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barrier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sizeble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amount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breakup</a:t>
            </a:r>
            <a:r>
              <a:rPr lang="es-ES_tradnl" baseline="0" dirty="0" smtClean="0"/>
              <a:t>.</a:t>
            </a:r>
          </a:p>
          <a:p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right</a:t>
            </a:r>
            <a:r>
              <a:rPr lang="es-ES_tradnl" baseline="0" dirty="0" smtClean="0"/>
              <a:t> MC </a:t>
            </a:r>
            <a:r>
              <a:rPr lang="es-ES_tradnl" baseline="0" dirty="0" err="1" smtClean="0"/>
              <a:t>simulations</a:t>
            </a:r>
            <a:r>
              <a:rPr lang="es-ES_tradnl" baseline="0" dirty="0" smtClean="0"/>
              <a:t> reproduce </a:t>
            </a:r>
            <a:r>
              <a:rPr lang="es-ES_tradnl" baseline="0" dirty="0" err="1" smtClean="0"/>
              <a:t>well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data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account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sensitive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insensitive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materials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2832-5762-F242-8C07-0FB16F83029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baseline="0" dirty="0" smtClean="0"/>
              <a:t> show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elastic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scatering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9Li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lead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energies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around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Coulomb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barrier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above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both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targets.</a:t>
            </a:r>
          </a:p>
          <a:p>
            <a:r>
              <a:rPr lang="es-ES_tradnl" baseline="0" dirty="0" err="1" smtClean="0"/>
              <a:t>Therefore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real </a:t>
            </a:r>
            <a:r>
              <a:rPr lang="es-ES_tradnl" baseline="0" dirty="0" err="1" smtClean="0"/>
              <a:t>part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optical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potential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describe </a:t>
            </a:r>
            <a:r>
              <a:rPr lang="es-ES_tradnl" baseline="0" dirty="0" err="1" smtClean="0"/>
              <a:t>using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double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folding</a:t>
            </a:r>
            <a:r>
              <a:rPr lang="es-ES_tradnl" baseline="0" dirty="0" smtClean="0"/>
              <a:t> Sao Paolo </a:t>
            </a:r>
            <a:r>
              <a:rPr lang="es-ES_tradnl" baseline="0" dirty="0" err="1" smtClean="0"/>
              <a:t>Potential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beased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density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distribution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wood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saxon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imaginary</a:t>
            </a:r>
            <a:r>
              <a:rPr lang="es-ES_tradnl" baseline="0" dirty="0" smtClean="0"/>
              <a:t> part.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geometrical</a:t>
            </a:r>
            <a:r>
              <a:rPr lang="es-ES_tradnl" baseline="0" dirty="0" smtClean="0"/>
              <a:t> factor are </a:t>
            </a:r>
            <a:r>
              <a:rPr lang="es-ES_tradnl" baseline="0" dirty="0" err="1" smtClean="0"/>
              <a:t>kept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constant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dept</a:t>
            </a:r>
            <a:endParaRPr lang="es-ES_tradnl" baseline="0" dirty="0" smtClean="0"/>
          </a:p>
          <a:p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imaginary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potential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change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energy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describe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full set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data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smae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geometry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parameters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2832-5762-F242-8C07-0FB16F83029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8A38-5E30-614D-9C53-7EE74E0A09DA}" type="slidenum">
              <a:rPr lang="en-US"/>
              <a:pPr/>
              <a:t>10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C30AD-F1A3-FD45-9CD8-F9E723C6D9C3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44715-BBD9-7E41-A0ED-B3305DEC09A3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60FB0-70C0-D24E-806E-6B59C028E3D7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AA3F3-058B-ED4D-9EC9-DA7A1EF78C6F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076A6-B017-724A-AB1E-34AAB75E85D8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99454-C2C3-EE4D-BB16-CA05FC8E512D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BE1C6-D925-1249-88AE-462FE314F2E0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AC3E9-0185-FE44-A6A0-14AFD474D2C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BF7A4-C89F-E54B-B085-6CAEF243C81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2F390-C406-404B-B1E8-198A87F409FF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46B00-20D1-A145-9ED5-AC8B2C2326D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CF5E1-0882-4E48-ACAC-E48CA8BA9077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66D4F-62E4-124D-B55B-8152A624C8D6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8289B-18F7-7746-95CC-934F145D729F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141EA-67C3-D542-B17C-83884AF09136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7DD1C-42C8-1540-8FAB-6B23D3B3221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27F73-A27C-8A4F-BDE9-193503FF7EC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D9399-535D-E946-B148-FA44C704B98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E57F9-7747-4041-8BCB-CA6E40D2FDCE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CF2C9-2C4E-A442-ABD6-53F09075D67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44324-0938-384F-87DA-FAF64162032D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8307C-A872-3A48-A74D-F970304CB93F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0E7C0-FF56-A144-9430-4F9B40BBA88D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BF013-A0C4-1E4A-A2D3-DCB2E4086F8D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AA257-EA6C-D147-9B0D-EED00A4CF277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BF548-188E-A14D-98B0-EB0388CD543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DF056-D817-6640-96EA-AC70F8E901D8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0A40D-0C73-0541-A02E-78B06ED06AA8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8F18-C42C-D94B-A8D4-73A98DF29CC5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9291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19688" y="6429375"/>
            <a:ext cx="36671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56388" y="1600200"/>
            <a:ext cx="2065337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467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0C067-7B18-224A-89BF-D69A2339C99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384C5-DADC-A444-93D7-1B7C6DF3BE6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FD708-5D76-6D48-950A-0751A9584696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BBBFA-0AE6-F34A-A3C8-F2090EFFC84F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6CB7F-6A86-A94A-8FAC-EC2AA7AA6C8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27788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8700" y="6427788"/>
            <a:ext cx="405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Comic Sans MS" charset="0"/>
              </a:defRPr>
            </a:lvl1pPr>
          </a:lstStyle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53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Comic Sans MS" charset="0"/>
              </a:defRPr>
            </a:lvl1pPr>
          </a:lstStyle>
          <a:p>
            <a:fld id="{3A967005-BF14-9147-BDAA-C9B6C73414C2}" type="slidenum">
              <a:rPr lang="es-ES"/>
              <a:pPr/>
              <a:t>‹N›</a:t>
            </a:fld>
            <a:endParaRPr lang="es-E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806450" y="457200"/>
            <a:ext cx="31750" cy="105251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066800"/>
            <a:ext cx="8226425" cy="317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grpSp>
        <p:nvGrpSpPr>
          <p:cNvPr id="10247" name="Group 31"/>
          <p:cNvGrpSpPr>
            <a:grpSpLocks/>
          </p:cNvGrpSpPr>
          <p:nvPr/>
        </p:nvGrpSpPr>
        <p:grpSpPr bwMode="auto">
          <a:xfrm>
            <a:off x="401638" y="381000"/>
            <a:ext cx="1198562" cy="652463"/>
            <a:chOff x="253" y="336"/>
            <a:chExt cx="687" cy="374"/>
          </a:xfrm>
        </p:grpSpPr>
        <p:pic>
          <p:nvPicPr>
            <p:cNvPr id="10248" name="Picture 24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3" y="363"/>
              <a:ext cx="2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7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44" y="364"/>
              <a:ext cx="27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40" name="Text Box 28"/>
            <p:cNvSpPr txBox="1">
              <a:spLocks noChangeArrowheads="1"/>
            </p:cNvSpPr>
            <p:nvPr userDrawn="1"/>
          </p:nvSpPr>
          <p:spPr bwMode="auto">
            <a:xfrm>
              <a:off x="528" y="604"/>
              <a:ext cx="412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Grupo de Física </a:t>
              </a:r>
            </a:p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Nuclear Experimental</a:t>
              </a:r>
            </a:p>
          </p:txBody>
        </p:sp>
        <p:sp>
          <p:nvSpPr>
            <p:cNvPr id="64541" name="Text Box 29"/>
            <p:cNvSpPr txBox="1">
              <a:spLocks noChangeArrowheads="1"/>
            </p:cNvSpPr>
            <p:nvPr userDrawn="1"/>
          </p:nvSpPr>
          <p:spPr bwMode="auto">
            <a:xfrm>
              <a:off x="576" y="336"/>
              <a:ext cx="39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" tIns="0" rIns="0" bIns="1080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I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E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64542" name="Text Box 30"/>
            <p:cNvSpPr txBox="1">
              <a:spLocks noChangeArrowheads="1"/>
            </p:cNvSpPr>
            <p:nvPr userDrawn="1"/>
          </p:nvSpPr>
          <p:spPr bwMode="auto">
            <a:xfrm>
              <a:off x="689" y="374"/>
              <a:ext cx="116" cy="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600" b="1">
                  <a:solidFill>
                    <a:schemeClr val="tx2"/>
                  </a:solidFill>
                  <a:latin typeface="Times New Roman" pitchFamily="18" charset="0"/>
                </a:rPr>
                <a:t>CSIC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83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7076F3A1-80FB-CB47-9894-779F58CCBE0F}" type="slidenum">
              <a:rPr lang="es-ES"/>
              <a:pPr/>
              <a:t>‹N›</a:t>
            </a:fld>
            <a:endParaRPr lang="es-E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gray">
          <a:xfrm>
            <a:off x="806450" y="457200"/>
            <a:ext cx="31750" cy="105251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gray">
          <a:xfrm>
            <a:off x="442913" y="1066800"/>
            <a:ext cx="8226425" cy="317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401638" y="381000"/>
            <a:ext cx="1198562" cy="652463"/>
            <a:chOff x="253" y="336"/>
            <a:chExt cx="687" cy="374"/>
          </a:xfrm>
        </p:grpSpPr>
        <p:pic>
          <p:nvPicPr>
            <p:cNvPr id="11276" name="Picture 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3" y="363"/>
              <a:ext cx="2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9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44" y="364"/>
              <a:ext cx="27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3962" name="Text Box 10"/>
            <p:cNvSpPr txBox="1">
              <a:spLocks noChangeArrowheads="1"/>
            </p:cNvSpPr>
            <p:nvPr userDrawn="1"/>
          </p:nvSpPr>
          <p:spPr bwMode="auto">
            <a:xfrm>
              <a:off x="528" y="604"/>
              <a:ext cx="412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Grupo de Física </a:t>
              </a:r>
            </a:p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Nuclear Experimental</a:t>
              </a:r>
            </a:p>
          </p:txBody>
        </p:sp>
        <p:sp>
          <p:nvSpPr>
            <p:cNvPr id="253963" name="Text Box 11"/>
            <p:cNvSpPr txBox="1">
              <a:spLocks noChangeArrowheads="1"/>
            </p:cNvSpPr>
            <p:nvPr userDrawn="1"/>
          </p:nvSpPr>
          <p:spPr bwMode="auto">
            <a:xfrm>
              <a:off x="576" y="336"/>
              <a:ext cx="39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" tIns="0" rIns="0" bIns="1080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I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E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53964" name="Text Box 12"/>
            <p:cNvSpPr txBox="1">
              <a:spLocks noChangeArrowheads="1"/>
            </p:cNvSpPr>
            <p:nvPr userDrawn="1"/>
          </p:nvSpPr>
          <p:spPr bwMode="auto">
            <a:xfrm>
              <a:off x="689" y="374"/>
              <a:ext cx="116" cy="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600" b="1">
                  <a:solidFill>
                    <a:schemeClr val="tx2"/>
                  </a:solidFill>
                  <a:latin typeface="Times New Roman" pitchFamily="18" charset="0"/>
                </a:rPr>
                <a:t>CSIC</a:t>
              </a:r>
            </a:p>
          </p:txBody>
        </p:sp>
      </p:grp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0" y="2276475"/>
            <a:ext cx="8842375" cy="1355725"/>
            <a:chOff x="0" y="796"/>
            <a:chExt cx="5570" cy="854"/>
          </a:xfrm>
        </p:grpSpPr>
        <p:sp>
          <p:nvSpPr>
            <p:cNvPr id="253966" name="Freeform 14"/>
            <p:cNvSpPr>
              <a:spLocks noChangeArrowheads="1"/>
            </p:cNvSpPr>
            <p:nvPr/>
          </p:nvSpPr>
          <p:spPr bwMode="auto">
            <a:xfrm>
              <a:off x="0" y="1296"/>
              <a:ext cx="1099" cy="354"/>
            </a:xfrm>
            <a:custGeom>
              <a:avLst/>
              <a:gdLst/>
              <a:ahLst/>
              <a:cxnLst>
                <a:cxn ang="0">
                  <a:pos x="4827" y="0"/>
                </a:cxn>
                <a:cxn ang="0">
                  <a:pos x="667" y="1321"/>
                </a:cxn>
                <a:cxn ang="0">
                  <a:pos x="825" y="1430"/>
                </a:cxn>
                <a:cxn ang="0">
                  <a:pos x="4844" y="111"/>
                </a:cxn>
                <a:cxn ang="0">
                  <a:pos x="4827" y="0"/>
                </a:cxn>
              </a:cxnLst>
              <a:rect l="0" t="0" r="r" b="b"/>
              <a:pathLst>
                <a:path w="4845" h="1560">
                  <a:moveTo>
                    <a:pt x="4827" y="0"/>
                  </a:moveTo>
                  <a:cubicBezTo>
                    <a:pt x="2454" y="573"/>
                    <a:pt x="1317" y="1071"/>
                    <a:pt x="667" y="1321"/>
                  </a:cubicBezTo>
                  <a:cubicBezTo>
                    <a:pt x="0" y="1559"/>
                    <a:pt x="697" y="1331"/>
                    <a:pt x="825" y="1430"/>
                  </a:cubicBezTo>
                  <a:cubicBezTo>
                    <a:pt x="1522" y="1226"/>
                    <a:pt x="1533" y="976"/>
                    <a:pt x="4844" y="111"/>
                  </a:cubicBezTo>
                  <a:cubicBezTo>
                    <a:pt x="4844" y="111"/>
                    <a:pt x="4827" y="0"/>
                    <a:pt x="4827" y="0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rgbClr val="F5EBC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Tahoma" pitchFamily="34" charset="0"/>
              </a:endParaRPr>
            </a:p>
          </p:txBody>
        </p:sp>
        <p:sp>
          <p:nvSpPr>
            <p:cNvPr id="253967" name="Freeform 15"/>
            <p:cNvSpPr>
              <a:spLocks noChangeArrowheads="1"/>
            </p:cNvSpPr>
            <p:nvPr/>
          </p:nvSpPr>
          <p:spPr bwMode="auto">
            <a:xfrm>
              <a:off x="1170" y="796"/>
              <a:ext cx="4400" cy="515"/>
            </a:xfrm>
            <a:custGeom>
              <a:avLst/>
              <a:gdLst/>
              <a:ahLst/>
              <a:cxnLst>
                <a:cxn ang="0">
                  <a:pos x="0" y="2151"/>
                </a:cxn>
                <a:cxn ang="0">
                  <a:pos x="16621" y="339"/>
                </a:cxn>
                <a:cxn ang="0">
                  <a:pos x="17452" y="1584"/>
                </a:cxn>
                <a:cxn ang="0">
                  <a:pos x="17149" y="1599"/>
                </a:cxn>
                <a:cxn ang="0">
                  <a:pos x="16589" y="442"/>
                </a:cxn>
                <a:cxn ang="0">
                  <a:pos x="94" y="2268"/>
                </a:cxn>
                <a:cxn ang="0">
                  <a:pos x="0" y="2151"/>
                </a:cxn>
              </a:cxnLst>
              <a:rect l="0" t="0" r="r" b="b"/>
              <a:pathLst>
                <a:path w="19402" h="2269">
                  <a:moveTo>
                    <a:pt x="0" y="2151"/>
                  </a:moveTo>
                  <a:cubicBezTo>
                    <a:pt x="1173" y="1951"/>
                    <a:pt x="7717" y="0"/>
                    <a:pt x="16621" y="339"/>
                  </a:cubicBezTo>
                  <a:cubicBezTo>
                    <a:pt x="19401" y="483"/>
                    <a:pt x="17787" y="1451"/>
                    <a:pt x="17452" y="1584"/>
                  </a:cubicBezTo>
                  <a:cubicBezTo>
                    <a:pt x="17452" y="1584"/>
                    <a:pt x="17272" y="1590"/>
                    <a:pt x="17149" y="1599"/>
                  </a:cubicBezTo>
                  <a:cubicBezTo>
                    <a:pt x="17431" y="1496"/>
                    <a:pt x="19400" y="598"/>
                    <a:pt x="16589" y="442"/>
                  </a:cubicBezTo>
                  <a:cubicBezTo>
                    <a:pt x="9385" y="220"/>
                    <a:pt x="3203" y="1435"/>
                    <a:pt x="94" y="2268"/>
                  </a:cubicBezTo>
                  <a:cubicBezTo>
                    <a:pt x="94" y="2268"/>
                    <a:pt x="0" y="2151"/>
                    <a:pt x="0" y="2151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Tahoma" pitchFamily="34" charset="0"/>
              </a:endParaRPr>
            </a:p>
          </p:txBody>
        </p:sp>
        <p:pic>
          <p:nvPicPr>
            <p:cNvPr id="11275" name="Picture 16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64" y="1104"/>
              <a:ext cx="432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/>
            </a:lvl1pPr>
          </a:lstStyle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C454035-96A5-2440-A15D-5AECAD5DB69C}" type="slidenum">
              <a:rPr lang="es-ES"/>
              <a:pPr/>
              <a:t>‹N›</a:t>
            </a:fld>
            <a:endParaRPr lang="es-E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gray">
          <a:xfrm>
            <a:off x="806450" y="457200"/>
            <a:ext cx="31750" cy="105251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gray">
          <a:xfrm>
            <a:off x="442913" y="1066800"/>
            <a:ext cx="8226425" cy="317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kumimoji="1" lang="es-ES" sz="2400">
              <a:latin typeface="Tahoma" pitchFamily="34" charset="0"/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01638" y="381000"/>
            <a:ext cx="1198562" cy="652463"/>
            <a:chOff x="253" y="336"/>
            <a:chExt cx="687" cy="374"/>
          </a:xfrm>
        </p:grpSpPr>
        <p:pic>
          <p:nvPicPr>
            <p:cNvPr id="12296" name="Picture 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3" y="363"/>
              <a:ext cx="2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44" y="364"/>
              <a:ext cx="27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4986" name="Text Box 10"/>
            <p:cNvSpPr txBox="1">
              <a:spLocks noChangeArrowheads="1"/>
            </p:cNvSpPr>
            <p:nvPr userDrawn="1"/>
          </p:nvSpPr>
          <p:spPr bwMode="auto">
            <a:xfrm>
              <a:off x="528" y="604"/>
              <a:ext cx="412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Grupo de Física </a:t>
              </a:r>
            </a:p>
            <a:p>
              <a:pPr>
                <a:spcBef>
                  <a:spcPct val="0"/>
                </a:spcBef>
              </a:pPr>
              <a:r>
                <a:rPr lang="es-ES" sz="600" b="1">
                  <a:solidFill>
                    <a:schemeClr val="tx2"/>
                  </a:solidFill>
                  <a:latin typeface="Times New Roman" charset="0"/>
                </a:rPr>
                <a:t>Nuclear Experimental</a:t>
              </a:r>
            </a:p>
          </p:txBody>
        </p:sp>
        <p:sp>
          <p:nvSpPr>
            <p:cNvPr id="254987" name="Text Box 11"/>
            <p:cNvSpPr txBox="1">
              <a:spLocks noChangeArrowheads="1"/>
            </p:cNvSpPr>
            <p:nvPr userDrawn="1"/>
          </p:nvSpPr>
          <p:spPr bwMode="auto">
            <a:xfrm>
              <a:off x="576" y="336"/>
              <a:ext cx="39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" tIns="0" rIns="0" bIns="1080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I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E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s-ES" sz="500" b="1">
                  <a:solidFill>
                    <a:schemeClr val="tx2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54988" name="Text Box 12"/>
            <p:cNvSpPr txBox="1">
              <a:spLocks noChangeArrowheads="1"/>
            </p:cNvSpPr>
            <p:nvPr userDrawn="1"/>
          </p:nvSpPr>
          <p:spPr bwMode="auto">
            <a:xfrm>
              <a:off x="689" y="374"/>
              <a:ext cx="116" cy="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s-ES" sz="600" b="1">
                  <a:solidFill>
                    <a:schemeClr val="tx2"/>
                  </a:solidFill>
                  <a:latin typeface="Times New Roman" pitchFamily="18" charset="0"/>
                </a:rPr>
                <a:t>CSIC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ChangeArrowheads="1"/>
          </p:cNvSpPr>
          <p:nvPr/>
        </p:nvSpPr>
        <p:spPr bwMode="auto">
          <a:xfrm>
            <a:off x="0" y="2514600"/>
            <a:ext cx="9117013" cy="914400"/>
          </a:xfrm>
          <a:prstGeom prst="roundRect">
            <a:avLst>
              <a:gd name="adj" fmla="val 88"/>
            </a:avLst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252931" name="AutoShape 3"/>
          <p:cNvSpPr>
            <a:spLocks noChangeArrowheads="1"/>
          </p:cNvSpPr>
          <p:nvPr/>
        </p:nvSpPr>
        <p:spPr bwMode="auto">
          <a:xfrm>
            <a:off x="0" y="0"/>
            <a:ext cx="304800" cy="6794500"/>
          </a:xfrm>
          <a:prstGeom prst="roundRect">
            <a:avLst>
              <a:gd name="adj" fmla="val 88"/>
            </a:avLst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252932" name="AutoShape 4"/>
          <p:cNvSpPr>
            <a:spLocks noChangeArrowheads="1"/>
          </p:cNvSpPr>
          <p:nvPr/>
        </p:nvSpPr>
        <p:spPr bwMode="auto">
          <a:xfrm>
            <a:off x="30163" y="0"/>
            <a:ext cx="427037" cy="2735263"/>
          </a:xfrm>
          <a:prstGeom prst="roundRect">
            <a:avLst>
              <a:gd name="adj" fmla="val 13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latin typeface="Arial Narrow" pitchFamily="34" charset="0"/>
              </a:rPr>
              <a:t>15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38400"/>
            <a:ext cx="7807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0" y="3213100"/>
            <a:ext cx="8842375" cy="1355725"/>
            <a:chOff x="0" y="796"/>
            <a:chExt cx="5570" cy="854"/>
          </a:xfrm>
        </p:grpSpPr>
        <p:sp>
          <p:nvSpPr>
            <p:cNvPr id="252936" name="Freeform 8"/>
            <p:cNvSpPr>
              <a:spLocks noChangeArrowheads="1"/>
            </p:cNvSpPr>
            <p:nvPr/>
          </p:nvSpPr>
          <p:spPr bwMode="auto">
            <a:xfrm>
              <a:off x="0" y="1296"/>
              <a:ext cx="1099" cy="354"/>
            </a:xfrm>
            <a:custGeom>
              <a:avLst/>
              <a:gdLst/>
              <a:ahLst/>
              <a:cxnLst>
                <a:cxn ang="0">
                  <a:pos x="4827" y="0"/>
                </a:cxn>
                <a:cxn ang="0">
                  <a:pos x="667" y="1321"/>
                </a:cxn>
                <a:cxn ang="0">
                  <a:pos x="825" y="1430"/>
                </a:cxn>
                <a:cxn ang="0">
                  <a:pos x="4844" y="111"/>
                </a:cxn>
                <a:cxn ang="0">
                  <a:pos x="4827" y="0"/>
                </a:cxn>
              </a:cxnLst>
              <a:rect l="0" t="0" r="r" b="b"/>
              <a:pathLst>
                <a:path w="4845" h="1560">
                  <a:moveTo>
                    <a:pt x="4827" y="0"/>
                  </a:moveTo>
                  <a:cubicBezTo>
                    <a:pt x="2454" y="573"/>
                    <a:pt x="1317" y="1071"/>
                    <a:pt x="667" y="1321"/>
                  </a:cubicBezTo>
                  <a:cubicBezTo>
                    <a:pt x="0" y="1559"/>
                    <a:pt x="697" y="1331"/>
                    <a:pt x="825" y="1430"/>
                  </a:cubicBezTo>
                  <a:cubicBezTo>
                    <a:pt x="1522" y="1226"/>
                    <a:pt x="1533" y="976"/>
                    <a:pt x="4844" y="111"/>
                  </a:cubicBezTo>
                  <a:cubicBezTo>
                    <a:pt x="4844" y="111"/>
                    <a:pt x="4827" y="0"/>
                    <a:pt x="4827" y="0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rgbClr val="F5EBC1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Tahoma" pitchFamily="34" charset="0"/>
              </a:endParaRPr>
            </a:p>
          </p:txBody>
        </p:sp>
        <p:sp>
          <p:nvSpPr>
            <p:cNvPr id="252937" name="Freeform 9"/>
            <p:cNvSpPr>
              <a:spLocks noChangeArrowheads="1"/>
            </p:cNvSpPr>
            <p:nvPr/>
          </p:nvSpPr>
          <p:spPr bwMode="auto">
            <a:xfrm>
              <a:off x="1170" y="796"/>
              <a:ext cx="4400" cy="515"/>
            </a:xfrm>
            <a:custGeom>
              <a:avLst/>
              <a:gdLst/>
              <a:ahLst/>
              <a:cxnLst>
                <a:cxn ang="0">
                  <a:pos x="0" y="2151"/>
                </a:cxn>
                <a:cxn ang="0">
                  <a:pos x="16621" y="339"/>
                </a:cxn>
                <a:cxn ang="0">
                  <a:pos x="17452" y="1584"/>
                </a:cxn>
                <a:cxn ang="0">
                  <a:pos x="17149" y="1599"/>
                </a:cxn>
                <a:cxn ang="0">
                  <a:pos x="16589" y="442"/>
                </a:cxn>
                <a:cxn ang="0">
                  <a:pos x="94" y="2268"/>
                </a:cxn>
                <a:cxn ang="0">
                  <a:pos x="0" y="2151"/>
                </a:cxn>
              </a:cxnLst>
              <a:rect l="0" t="0" r="r" b="b"/>
              <a:pathLst>
                <a:path w="19402" h="2269">
                  <a:moveTo>
                    <a:pt x="0" y="2151"/>
                  </a:moveTo>
                  <a:cubicBezTo>
                    <a:pt x="1173" y="1951"/>
                    <a:pt x="7717" y="0"/>
                    <a:pt x="16621" y="339"/>
                  </a:cubicBezTo>
                  <a:cubicBezTo>
                    <a:pt x="19401" y="483"/>
                    <a:pt x="17787" y="1451"/>
                    <a:pt x="17452" y="1584"/>
                  </a:cubicBezTo>
                  <a:cubicBezTo>
                    <a:pt x="17452" y="1584"/>
                    <a:pt x="17272" y="1590"/>
                    <a:pt x="17149" y="1599"/>
                  </a:cubicBezTo>
                  <a:cubicBezTo>
                    <a:pt x="17431" y="1496"/>
                    <a:pt x="19400" y="598"/>
                    <a:pt x="16589" y="442"/>
                  </a:cubicBezTo>
                  <a:cubicBezTo>
                    <a:pt x="9385" y="220"/>
                    <a:pt x="3203" y="1435"/>
                    <a:pt x="94" y="2268"/>
                  </a:cubicBezTo>
                  <a:cubicBezTo>
                    <a:pt x="94" y="2268"/>
                    <a:pt x="0" y="2151"/>
                    <a:pt x="0" y="2151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Tahoma" pitchFamily="34" charset="0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64" y="1104"/>
              <a:ext cx="432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iming>
    <p:tnLst>
      <p:par>
        <p:cTn id="1" dur="indefinite" restart="never" nodeType="tmRoot"/>
      </p:par>
    </p:tnLst>
  </p:timing>
  <p:hf hdr="0"/>
  <p:txStyles>
    <p:titleStyle>
      <a:lvl1pPr marL="10795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10795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2pPr>
      <a:lvl3pPr marL="10795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3pPr>
      <a:lvl4pPr marL="10795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4pPr>
      <a:lvl5pPr marL="10795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14325" indent="-314325" algn="l" defTabSz="457200" rtl="0" eaLnBrk="0" fontAlgn="base" hangingPunct="0">
        <a:spcBef>
          <a:spcPts val="588"/>
        </a:spcBef>
        <a:spcAft>
          <a:spcPct val="0"/>
        </a:spcAft>
        <a:buClr>
          <a:srgbClr val="000000"/>
        </a:buClr>
        <a:buSzPct val="100000"/>
        <a:buFont typeface="StarSymbol" charset="0"/>
        <a:buBlip>
          <a:blip r:embed="rId15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4375" indent="-257175" algn="l" defTabSz="457200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 Narrow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defTabSz="457200" rtl="0" eaLnBrk="0" fontAlgn="base" hangingPunct="0">
        <a:spcBef>
          <a:spcPts val="388"/>
        </a:spcBef>
        <a:spcAft>
          <a:spcPct val="0"/>
        </a:spcAft>
        <a:buClr>
          <a:srgbClr val="000000"/>
        </a:buClr>
        <a:buSzPct val="100000"/>
        <a:buFont typeface="Arial Narrow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defTabSz="457200" rtl="0" eaLnBrk="0" fontAlgn="base" hangingPunct="0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defTabSz="457200" rtl="0" fontAlgn="base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288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043608" y="4221088"/>
            <a:ext cx="723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"/>
              </a:spcBef>
            </a:pPr>
            <a:r>
              <a:rPr lang="es-E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Olof TENGBLAD</a:t>
            </a:r>
          </a:p>
          <a:p>
            <a:pPr algn="ctr">
              <a:spcBef>
                <a:spcPts val="120"/>
              </a:spcBef>
            </a:pPr>
            <a:r>
              <a:rPr lang="es-ES_tradnl" sz="2200" dirty="0" smtClean="0">
                <a:solidFill>
                  <a:srgbClr val="000090"/>
                </a:solidFill>
                <a:latin typeface="Comic Sans MS"/>
                <a:ea typeface="Tahoma" charset="0"/>
                <a:cs typeface="Comic Sans MS"/>
              </a:rPr>
              <a:t>Instituto de Estructura de la Materia, CSIC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755576" y="5229200"/>
            <a:ext cx="756084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 smtClean="0">
                <a:latin typeface="Calibri"/>
                <a:cs typeface="Calibri"/>
              </a:rPr>
              <a:t>On behalf of the E1104 </a:t>
            </a:r>
            <a:r>
              <a:rPr lang="en-GB" sz="2000" b="1" smtClean="0">
                <a:latin typeface="Calibri"/>
                <a:cs typeface="Calibri"/>
              </a:rPr>
              <a:t>&amp; S1202 </a:t>
            </a:r>
            <a:r>
              <a:rPr lang="en-GB" sz="2000" b="1" dirty="0" smtClean="0">
                <a:latin typeface="Calibri"/>
                <a:cs typeface="Calibri"/>
              </a:rPr>
              <a:t>Collaborations:                                    IEM-</a:t>
            </a:r>
            <a:r>
              <a:rPr lang="en-GB" sz="2000" b="1" smtClean="0">
                <a:latin typeface="Calibri"/>
                <a:cs typeface="Calibri"/>
              </a:rPr>
              <a:t>CSIC Madrid </a:t>
            </a:r>
            <a:r>
              <a:rPr lang="en-GB" sz="2000" b="1" dirty="0" smtClean="0">
                <a:latin typeface="Calibri"/>
                <a:cs typeface="Calibri"/>
              </a:rPr>
              <a:t>- U. Huelva- </a:t>
            </a:r>
            <a:r>
              <a:rPr lang="en-GB" sz="2000" b="1" dirty="0">
                <a:latin typeface="Calibri"/>
                <a:cs typeface="Calibri"/>
              </a:rPr>
              <a:t>U. </a:t>
            </a:r>
            <a:r>
              <a:rPr lang="en-GB" sz="2000" b="1" dirty="0" err="1">
                <a:latin typeface="Calibri"/>
                <a:cs typeface="Calibri"/>
              </a:rPr>
              <a:t>Sevilla</a:t>
            </a:r>
            <a:r>
              <a:rPr lang="en-GB" sz="2000" b="1" dirty="0">
                <a:latin typeface="Calibri"/>
                <a:cs typeface="Calibri"/>
              </a:rPr>
              <a:t> </a:t>
            </a:r>
            <a:endParaRPr lang="en-GB" sz="2000" b="1" dirty="0" smtClean="0"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latin typeface="Calibri"/>
                <a:cs typeface="Calibri"/>
              </a:rPr>
              <a:t> </a:t>
            </a:r>
            <a:r>
              <a:rPr lang="en-GB" sz="1800" b="1" dirty="0" smtClean="0">
                <a:latin typeface="Calibri"/>
                <a:cs typeface="Calibri"/>
              </a:rPr>
              <a:t>INFN-Catania - U. Aarhus - U. Chalmers – U. </a:t>
            </a:r>
            <a:r>
              <a:rPr lang="en-GB" sz="1800" b="1" dirty="0" err="1" smtClean="0">
                <a:latin typeface="Calibri"/>
                <a:cs typeface="Calibri"/>
              </a:rPr>
              <a:t>Lisboa</a:t>
            </a:r>
            <a:r>
              <a:rPr lang="en-GB" sz="1800" b="1" dirty="0" smtClean="0">
                <a:latin typeface="Calibri"/>
                <a:cs typeface="Calibri"/>
              </a:rPr>
              <a:t> – U. Saint Mary -  U. York</a:t>
            </a:r>
            <a:r>
              <a:rPr lang="en-GB" sz="2000" b="1" dirty="0" smtClean="0">
                <a:latin typeface="Calibri"/>
                <a:cs typeface="Calibri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latin typeface="Calibri"/>
                <a:cs typeface="Calibri"/>
              </a:rPr>
              <a:t>TIGRESS  @ TRIUMF</a:t>
            </a:r>
            <a:endParaRPr lang="es-ES" sz="2000" dirty="0" smtClean="0">
              <a:latin typeface="Calibri"/>
              <a:ea typeface="Tahoma" charset="0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3356992"/>
            <a:ext cx="8100392" cy="830997"/>
          </a:xfrm>
          <a:prstGeom prst="rect">
            <a:avLst/>
          </a:prstGeom>
          <a:solidFill>
            <a:srgbClr val="F5EBB8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i="1" smtClean="0">
                <a:latin typeface="Comic Sans MS"/>
                <a:cs typeface="Comic Sans MS"/>
              </a:rPr>
              <a:t>Scattering of light halo nuclei on heavy target at energies  around the Coulomb barrier</a:t>
            </a:r>
            <a:endParaRPr lang="en-GB" sz="2400">
              <a:latin typeface="Comic Sans MS"/>
              <a:cs typeface="Comic Sans MS"/>
            </a:endParaRPr>
          </a:p>
        </p:txBody>
      </p:sp>
      <p:sp>
        <p:nvSpPr>
          <p:cNvPr id="11" name="Rectángulo 7"/>
          <p:cNvSpPr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F5EBB8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i="1" dirty="0" smtClean="0">
                <a:latin typeface="Comic Sans MS"/>
                <a:cs typeface="Comic Sans MS"/>
              </a:rPr>
              <a:t>INPC2013 Florence June 2-7 </a:t>
            </a:r>
            <a:endParaRPr lang="es-ES_tradnl" sz="2400" dirty="0">
              <a:latin typeface="Comic Sans MS"/>
              <a:cs typeface="Comic Sans MS"/>
            </a:endParaRPr>
          </a:p>
        </p:txBody>
      </p:sp>
      <p:pic>
        <p:nvPicPr>
          <p:cNvPr id="2" name="Imagen 1" descr="Captura de pantalla 2013-06-03 a la(s) 21.5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1052736"/>
            <a:ext cx="9144000" cy="2189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/>
          <p:cNvSpPr/>
          <p:nvPr/>
        </p:nvSpPr>
        <p:spPr bwMode="auto">
          <a:xfrm>
            <a:off x="5724128" y="404664"/>
            <a:ext cx="3419872" cy="2952328"/>
          </a:xfrm>
          <a:prstGeom prst="round2SameRect">
            <a:avLst/>
          </a:prstGeom>
          <a:solidFill>
            <a:srgbClr val="FDFF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459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Arial" pitchFamily="1" charset="0"/>
              </a:rPr>
              <a:t>Olof TENGBLAD         IEM-CSIC, Madrid </a:t>
            </a:r>
            <a:endParaRPr lang="es-ES">
              <a:latin typeface="Arial" pitchFamily="1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5D706-0CBA-BC4D-9567-683D2AEDB2B1}" type="slidenum">
              <a:rPr lang="es-ES"/>
              <a:pPr/>
              <a:t>10</a:t>
            </a:fld>
            <a:endParaRPr lang="es-ES"/>
          </a:p>
        </p:txBody>
      </p:sp>
      <p:sp>
        <p:nvSpPr>
          <p:cNvPr id="19489" name="Line 54"/>
          <p:cNvSpPr>
            <a:spLocks noChangeShapeType="1"/>
          </p:cNvSpPr>
          <p:nvPr/>
        </p:nvSpPr>
        <p:spPr bwMode="auto">
          <a:xfrm>
            <a:off x="6661100" y="1390625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90" name="Line 55"/>
          <p:cNvSpPr>
            <a:spLocks noChangeShapeType="1"/>
          </p:cNvSpPr>
          <p:nvPr/>
        </p:nvSpPr>
        <p:spPr bwMode="auto">
          <a:xfrm>
            <a:off x="7453263" y="1390625"/>
            <a:ext cx="0" cy="10080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92" name="Text Box 57"/>
          <p:cNvSpPr txBox="1">
            <a:spLocks noChangeArrowheads="1"/>
          </p:cNvSpPr>
          <p:nvPr/>
        </p:nvSpPr>
        <p:spPr bwMode="auto">
          <a:xfrm>
            <a:off x="6229300" y="1149325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>
                <a:latin typeface="Times New Roman" pitchFamily="1" charset="0"/>
              </a:rPr>
              <a:t>½</a:t>
            </a:r>
            <a:r>
              <a:rPr lang="sv-SE" sz="2400" baseline="30000">
                <a:latin typeface="Times New Roman" pitchFamily="1" charset="0"/>
              </a:rPr>
              <a:t>-</a:t>
            </a:r>
            <a:endParaRPr lang="en-US" sz="2400" baseline="30000">
              <a:latin typeface="Times New Roman" pitchFamily="1" charset="0"/>
            </a:endParaRPr>
          </a:p>
        </p:txBody>
      </p:sp>
      <p:sp>
        <p:nvSpPr>
          <p:cNvPr id="19494" name="Text Box 59"/>
          <p:cNvSpPr txBox="1">
            <a:spLocks noChangeArrowheads="1"/>
          </p:cNvSpPr>
          <p:nvPr/>
        </p:nvSpPr>
        <p:spPr bwMode="auto">
          <a:xfrm>
            <a:off x="6875413" y="9937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>
                <a:latin typeface="Times New Roman" pitchFamily="1" charset="0"/>
              </a:rPr>
              <a:t>320 keV</a:t>
            </a:r>
            <a:endParaRPr lang="en-US" sz="2000">
              <a:latin typeface="Times New Roman" pitchFamily="1" charset="0"/>
            </a:endParaRPr>
          </a:p>
        </p:txBody>
      </p:sp>
      <p:sp>
        <p:nvSpPr>
          <p:cNvPr id="19495" name="Text Box 61"/>
          <p:cNvSpPr txBox="1">
            <a:spLocks noChangeArrowheads="1"/>
          </p:cNvSpPr>
          <p:nvPr/>
        </p:nvSpPr>
        <p:spPr bwMode="auto">
          <a:xfrm>
            <a:off x="4932536" y="6093296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>
                <a:solidFill>
                  <a:srgbClr val="FF0000"/>
                </a:solidFill>
                <a:latin typeface="Calibri" pitchFamily="1" charset="0"/>
              </a:rPr>
              <a:t>N=7</a:t>
            </a:r>
            <a:endParaRPr lang="en-US" sz="2400" dirty="0">
              <a:solidFill>
                <a:srgbClr val="FF0000"/>
              </a:solidFill>
              <a:latin typeface="Calibri" pitchFamily="1" charset="0"/>
            </a:endParaRPr>
          </a:p>
        </p:txBody>
      </p:sp>
      <p:sp>
        <p:nvSpPr>
          <p:cNvPr id="19497" name="Line 5"/>
          <p:cNvSpPr>
            <a:spLocks noChangeShapeType="1"/>
          </p:cNvSpPr>
          <p:nvPr/>
        </p:nvSpPr>
        <p:spPr bwMode="auto">
          <a:xfrm>
            <a:off x="6710313" y="1023913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98" name="Rectangle 9"/>
          <p:cNvSpPr>
            <a:spLocks noChangeArrowheads="1"/>
          </p:cNvSpPr>
          <p:nvPr/>
        </p:nvSpPr>
        <p:spPr bwMode="auto">
          <a:xfrm>
            <a:off x="6894463" y="620688"/>
            <a:ext cx="106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dirty="0">
                <a:solidFill>
                  <a:srgbClr val="000090"/>
                </a:solidFill>
                <a:latin typeface="Times New Roman" pitchFamily="1" charset="0"/>
              </a:rPr>
              <a:t>503 </a:t>
            </a:r>
            <a:r>
              <a:rPr lang="en-GB" sz="2000" dirty="0" err="1">
                <a:solidFill>
                  <a:srgbClr val="000090"/>
                </a:solidFill>
                <a:latin typeface="Times New Roman" pitchFamily="1" charset="0"/>
              </a:rPr>
              <a:t>keV</a:t>
            </a:r>
            <a:endParaRPr lang="en-US" sz="2000" dirty="0">
              <a:solidFill>
                <a:srgbClr val="000090"/>
              </a:solidFill>
              <a:latin typeface="Times New Roman" pitchFamily="1" charset="0"/>
            </a:endParaRPr>
          </a:p>
        </p:txBody>
      </p:sp>
      <p:sp>
        <p:nvSpPr>
          <p:cNvPr id="19499" name="Rectangle 15"/>
          <p:cNvSpPr>
            <a:spLocks noChangeArrowheads="1"/>
          </p:cNvSpPr>
          <p:nvPr/>
        </p:nvSpPr>
        <p:spPr bwMode="auto">
          <a:xfrm>
            <a:off x="5687963" y="79531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baseline="30000" dirty="0">
                <a:solidFill>
                  <a:srgbClr val="000090"/>
                </a:solidFill>
                <a:latin typeface="Times New Roman" pitchFamily="1" charset="0"/>
              </a:rPr>
              <a:t>10</a:t>
            </a:r>
            <a:r>
              <a:rPr lang="en-GB" sz="2000" dirty="0">
                <a:solidFill>
                  <a:srgbClr val="000090"/>
                </a:solidFill>
                <a:latin typeface="Times New Roman" pitchFamily="1" charset="0"/>
              </a:rPr>
              <a:t>Be+n</a:t>
            </a:r>
            <a:endParaRPr lang="en-US" sz="2000" dirty="0">
              <a:solidFill>
                <a:srgbClr val="000090"/>
              </a:solidFill>
              <a:latin typeface="Times New Roman" pitchFamily="1" charset="0"/>
            </a:endParaRPr>
          </a:p>
        </p:txBody>
      </p:sp>
      <p:sp>
        <p:nvSpPr>
          <p:cNvPr id="19501" name="Text Box 5"/>
          <p:cNvSpPr txBox="1">
            <a:spLocks noChangeArrowheads="1"/>
          </p:cNvSpPr>
          <p:nvPr/>
        </p:nvSpPr>
        <p:spPr bwMode="auto">
          <a:xfrm>
            <a:off x="2571750" y="307975"/>
            <a:ext cx="329565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99995C">
                <a:alpha val="74998"/>
              </a:srgb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Bookman Old Style" pitchFamily="1" charset="0"/>
                <a:ea typeface="Times New Roman" pitchFamily="1" charset="0"/>
                <a:cs typeface="Times New Roman" pitchFamily="1" charset="0"/>
              </a:rPr>
              <a:t>The 1n halo </a:t>
            </a:r>
            <a:r>
              <a:rPr lang="en-US" sz="2200" b="1" baseline="30000" dirty="0" smtClean="0">
                <a:solidFill>
                  <a:srgbClr val="C00000"/>
                </a:solidFill>
                <a:latin typeface="Bookman Old Style" pitchFamily="1" charset="0"/>
                <a:ea typeface="Times New Roman" pitchFamily="1" charset="0"/>
                <a:cs typeface="Times New Roman" pitchFamily="1" charset="0"/>
              </a:rPr>
              <a:t>11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" charset="0"/>
                <a:ea typeface="Times New Roman" pitchFamily="1" charset="0"/>
                <a:cs typeface="Times New Roman" pitchFamily="1" charset="0"/>
              </a:rPr>
              <a:t>Be </a:t>
            </a:r>
            <a:endParaRPr lang="en-US" sz="10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eaLnBrk="0" hangingPunct="0"/>
            <a:endParaRPr lang="en-US" sz="2400" dirty="0">
              <a:latin typeface="Times New Roman" pitchFamily="1" charset="0"/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0" y="4437063"/>
            <a:ext cx="3024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b="1">
                <a:latin typeface="Arial" pitchFamily="34" charset="0"/>
              </a:rPr>
              <a:t>Dipole polarizability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b="1">
                <a:latin typeface="Arial" pitchFamily="34" charset="0"/>
              </a:rPr>
              <a:t> Bound dipole state</a:t>
            </a:r>
          </a:p>
        </p:txBody>
      </p:sp>
      <p:pic>
        <p:nvPicPr>
          <p:cNvPr id="19503" name="Picture 49" descr="dbde_be11_cap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68760"/>
            <a:ext cx="38893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uadroTexto 47"/>
          <p:cNvSpPr txBox="1"/>
          <p:nvPr/>
        </p:nvSpPr>
        <p:spPr>
          <a:xfrm>
            <a:off x="54681" y="5575598"/>
            <a:ext cx="27917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Compilation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A = 11</a:t>
            </a:r>
          </a:p>
          <a:p>
            <a:r>
              <a:rPr lang="es-ES_tradnl" dirty="0" err="1" smtClean="0"/>
              <a:t>Kelley</a:t>
            </a:r>
            <a:r>
              <a:rPr lang="es-ES_tradnl" dirty="0" smtClean="0"/>
              <a:t> et al., NPA880 (2012) 88-195</a:t>
            </a:r>
            <a:endParaRPr lang="es-ES_tradnl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/>
          </a:p>
        </p:txBody>
      </p:sp>
      <p:grpSp>
        <p:nvGrpSpPr>
          <p:cNvPr id="3" name="Agrupar 2"/>
          <p:cNvGrpSpPr/>
          <p:nvPr/>
        </p:nvGrpSpPr>
        <p:grpSpPr>
          <a:xfrm>
            <a:off x="2267744" y="1796727"/>
            <a:ext cx="6627415" cy="4512593"/>
            <a:chOff x="2846388" y="1851025"/>
            <a:chExt cx="6627415" cy="4512593"/>
          </a:xfrm>
        </p:grpSpPr>
        <p:sp>
          <p:nvSpPr>
            <p:cNvPr id="19461" name="Text Box 2"/>
            <p:cNvSpPr txBox="1">
              <a:spLocks noChangeArrowheads="1"/>
            </p:cNvSpPr>
            <p:nvPr/>
          </p:nvSpPr>
          <p:spPr bwMode="auto">
            <a:xfrm>
              <a:off x="2989263" y="5870575"/>
              <a:ext cx="7921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>
                <a:latin typeface="Calibri" pitchFamily="1" charset="0"/>
              </a:endParaRPr>
            </a:p>
          </p:txBody>
        </p:sp>
        <p:sp>
          <p:nvSpPr>
            <p:cNvPr id="19462" name="Rectangle 3"/>
            <p:cNvSpPr>
              <a:spLocks noChangeArrowheads="1"/>
            </p:cNvSpPr>
            <p:nvPr/>
          </p:nvSpPr>
          <p:spPr bwMode="auto">
            <a:xfrm>
              <a:off x="2846388" y="5294313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2989263" y="5367338"/>
              <a:ext cx="703262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6</a:t>
              </a:r>
              <a:r>
                <a:rPr lang="sv-SE" sz="2400">
                  <a:latin typeface="Times New Roman" pitchFamily="1" charset="0"/>
                </a:rPr>
                <a:t>He</a:t>
              </a:r>
            </a:p>
            <a:p>
              <a:r>
                <a:rPr lang="sv-SE" sz="1400">
                  <a:latin typeface="Times New Roman" pitchFamily="1" charset="0"/>
                </a:rPr>
                <a:t>806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3709988" y="5294313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4573588" y="5294313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4646613" y="5365750"/>
              <a:ext cx="703262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8</a:t>
              </a:r>
              <a:r>
                <a:rPr lang="sv-SE" sz="2400">
                  <a:latin typeface="Times New Roman" pitchFamily="1" charset="0"/>
                </a:rPr>
                <a:t>He</a:t>
              </a:r>
            </a:p>
            <a:p>
              <a:r>
                <a:rPr lang="sv-SE" sz="1400">
                  <a:latin typeface="Times New Roman" pitchFamily="1" charset="0"/>
                </a:rPr>
                <a:t>119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3798888" y="5365750"/>
              <a:ext cx="703262" cy="669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7</a:t>
              </a:r>
              <a:r>
                <a:rPr lang="sv-SE" sz="2400">
                  <a:latin typeface="Times New Roman" pitchFamily="1" charset="0"/>
                </a:rPr>
                <a:t>He</a:t>
              </a:r>
            </a:p>
            <a:p>
              <a:r>
                <a:rPr lang="sv-SE" sz="1400">
                  <a:solidFill>
                    <a:schemeClr val="bg1"/>
                  </a:solidFill>
                  <a:latin typeface="Times New Roman" pitchFamily="1" charset="0"/>
                </a:rPr>
                <a:t>806 ms</a:t>
              </a:r>
              <a:endParaRPr lang="en-US" sz="1400">
                <a:solidFill>
                  <a:schemeClr val="bg1"/>
                </a:solidFill>
                <a:latin typeface="Times New Roman" pitchFamily="1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5437188" y="5294313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5510213" y="5365750"/>
              <a:ext cx="703262" cy="669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9</a:t>
              </a:r>
              <a:r>
                <a:rPr lang="sv-SE" sz="2400">
                  <a:latin typeface="Times New Roman" pitchFamily="1" charset="0"/>
                </a:rPr>
                <a:t>He</a:t>
              </a:r>
            </a:p>
            <a:p>
              <a:r>
                <a:rPr lang="sv-SE" sz="1400">
                  <a:solidFill>
                    <a:schemeClr val="bg1"/>
                  </a:solidFill>
                  <a:latin typeface="Times New Roman" pitchFamily="1" charset="0"/>
                </a:rPr>
                <a:t>806 ms</a:t>
              </a:r>
              <a:endParaRPr lang="en-US" sz="1400">
                <a:solidFill>
                  <a:schemeClr val="bg1"/>
                </a:solidFill>
                <a:latin typeface="Times New Roman" pitchFamily="1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4573588" y="4430713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>
              <a:off x="5438775" y="4430713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2" name="Rectangle 13"/>
            <p:cNvSpPr>
              <a:spLocks noChangeArrowheads="1"/>
            </p:cNvSpPr>
            <p:nvPr/>
          </p:nvSpPr>
          <p:spPr bwMode="auto">
            <a:xfrm>
              <a:off x="6302375" y="4430713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3" name="Text Box 14"/>
            <p:cNvSpPr txBox="1">
              <a:spLocks noChangeArrowheads="1"/>
            </p:cNvSpPr>
            <p:nvPr/>
          </p:nvSpPr>
          <p:spPr bwMode="auto">
            <a:xfrm>
              <a:off x="4646613" y="4502150"/>
              <a:ext cx="703262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9</a:t>
              </a:r>
              <a:r>
                <a:rPr lang="sv-SE" sz="2400">
                  <a:latin typeface="Times New Roman" pitchFamily="1" charset="0"/>
                </a:rPr>
                <a:t>Li</a:t>
              </a:r>
            </a:p>
            <a:p>
              <a:r>
                <a:rPr lang="sv-SE" sz="1400">
                  <a:latin typeface="Times New Roman" pitchFamily="1" charset="0"/>
                </a:rPr>
                <a:t>179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74" name="Text Box 15"/>
            <p:cNvSpPr txBox="1">
              <a:spLocks noChangeArrowheads="1"/>
            </p:cNvSpPr>
            <p:nvPr/>
          </p:nvSpPr>
          <p:spPr bwMode="auto">
            <a:xfrm>
              <a:off x="5510213" y="4502150"/>
              <a:ext cx="703262" cy="669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10</a:t>
              </a:r>
              <a:r>
                <a:rPr lang="sv-SE" sz="2400">
                  <a:latin typeface="Times New Roman" pitchFamily="1" charset="0"/>
                </a:rPr>
                <a:t>Li</a:t>
              </a:r>
            </a:p>
            <a:p>
              <a:r>
                <a:rPr lang="sv-SE" sz="1400">
                  <a:solidFill>
                    <a:schemeClr val="bg1"/>
                  </a:solidFill>
                  <a:latin typeface="Times New Roman" pitchFamily="1" charset="0"/>
                </a:rPr>
                <a:t>806 ms</a:t>
              </a:r>
              <a:endParaRPr lang="en-US" sz="1400">
                <a:solidFill>
                  <a:schemeClr val="bg1"/>
                </a:solidFill>
                <a:latin typeface="Times New Roman" pitchFamily="1" charset="0"/>
              </a:endParaRPr>
            </a:p>
          </p:txBody>
        </p:sp>
        <p:sp>
          <p:nvSpPr>
            <p:cNvPr id="19475" name="Text Box 16"/>
            <p:cNvSpPr txBox="1">
              <a:spLocks noChangeArrowheads="1"/>
            </p:cNvSpPr>
            <p:nvPr/>
          </p:nvSpPr>
          <p:spPr bwMode="auto">
            <a:xfrm>
              <a:off x="6437313" y="4502150"/>
              <a:ext cx="65722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11</a:t>
              </a:r>
              <a:r>
                <a:rPr lang="sv-SE" sz="2400">
                  <a:latin typeface="Times New Roman" pitchFamily="1" charset="0"/>
                </a:rPr>
                <a:t>Li</a:t>
              </a:r>
            </a:p>
            <a:p>
              <a:r>
                <a:rPr lang="sv-SE" sz="1400">
                  <a:latin typeface="Times New Roman" pitchFamily="1" charset="0"/>
                </a:rPr>
                <a:t>8.5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5437188" y="3565525"/>
              <a:ext cx="863600" cy="863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7" name="Rectangle 18"/>
            <p:cNvSpPr>
              <a:spLocks noChangeArrowheads="1"/>
            </p:cNvSpPr>
            <p:nvPr/>
          </p:nvSpPr>
          <p:spPr bwMode="auto">
            <a:xfrm>
              <a:off x="6302375" y="3565525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8" name="Rectangle 19"/>
            <p:cNvSpPr>
              <a:spLocks noChangeArrowheads="1"/>
            </p:cNvSpPr>
            <p:nvPr/>
          </p:nvSpPr>
          <p:spPr bwMode="auto">
            <a:xfrm>
              <a:off x="7165975" y="3565525"/>
              <a:ext cx="863600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79" name="Rectangle 20"/>
            <p:cNvSpPr>
              <a:spLocks noChangeArrowheads="1"/>
            </p:cNvSpPr>
            <p:nvPr/>
          </p:nvSpPr>
          <p:spPr bwMode="auto">
            <a:xfrm>
              <a:off x="8029575" y="3565525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80" name="Text Box 21"/>
            <p:cNvSpPr txBox="1">
              <a:spLocks noChangeArrowheads="1"/>
            </p:cNvSpPr>
            <p:nvPr/>
          </p:nvSpPr>
          <p:spPr bwMode="auto">
            <a:xfrm>
              <a:off x="5510213" y="3638550"/>
              <a:ext cx="725487" cy="6699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11</a:t>
              </a:r>
              <a:r>
                <a:rPr lang="sv-SE" sz="2400">
                  <a:latin typeface="Times New Roman" pitchFamily="1" charset="0"/>
                </a:rPr>
                <a:t>Be</a:t>
              </a:r>
            </a:p>
            <a:p>
              <a:r>
                <a:rPr lang="sv-SE" sz="1400">
                  <a:latin typeface="Times New Roman" pitchFamily="1" charset="0"/>
                </a:rPr>
                <a:t>13.8 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81" name="Text Box 22"/>
            <p:cNvSpPr txBox="1">
              <a:spLocks noChangeArrowheads="1"/>
            </p:cNvSpPr>
            <p:nvPr/>
          </p:nvSpPr>
          <p:spPr bwMode="auto">
            <a:xfrm>
              <a:off x="6373813" y="3638550"/>
              <a:ext cx="747712" cy="669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12</a:t>
              </a:r>
              <a:r>
                <a:rPr lang="sv-SE" sz="2400">
                  <a:latin typeface="Times New Roman" pitchFamily="1" charset="0"/>
                </a:rPr>
                <a:t>Be</a:t>
              </a:r>
            </a:p>
            <a:p>
              <a:r>
                <a:rPr lang="sv-SE" sz="1400">
                  <a:latin typeface="Times New Roman" pitchFamily="1" charset="0"/>
                </a:rPr>
                <a:t>23.6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82" name="Text Box 23"/>
            <p:cNvSpPr txBox="1">
              <a:spLocks noChangeArrowheads="1"/>
            </p:cNvSpPr>
            <p:nvPr/>
          </p:nvSpPr>
          <p:spPr bwMode="auto">
            <a:xfrm>
              <a:off x="8102600" y="3638550"/>
              <a:ext cx="747713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14</a:t>
              </a:r>
              <a:r>
                <a:rPr lang="sv-SE" sz="2400">
                  <a:latin typeface="Times New Roman" pitchFamily="1" charset="0"/>
                </a:rPr>
                <a:t>Be</a:t>
              </a:r>
            </a:p>
            <a:p>
              <a:r>
                <a:rPr lang="sv-SE" sz="1400">
                  <a:latin typeface="Times New Roman" pitchFamily="1" charset="0"/>
                </a:rPr>
                <a:t>4.35 ms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83" name="Text Box 24"/>
            <p:cNvSpPr txBox="1">
              <a:spLocks noChangeArrowheads="1"/>
            </p:cNvSpPr>
            <p:nvPr/>
          </p:nvSpPr>
          <p:spPr bwMode="auto">
            <a:xfrm>
              <a:off x="7237413" y="3638550"/>
              <a:ext cx="725487" cy="669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 dirty="0">
                  <a:latin typeface="Times New Roman" pitchFamily="1" charset="0"/>
                </a:rPr>
                <a:t>13</a:t>
              </a:r>
              <a:r>
                <a:rPr lang="sv-SE" sz="2400" dirty="0">
                  <a:latin typeface="Times New Roman" pitchFamily="1" charset="0"/>
                </a:rPr>
                <a:t>Be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Times New Roman" pitchFamily="1" charset="0"/>
                </a:rPr>
                <a:t>806 </a:t>
              </a:r>
              <a:r>
                <a:rPr lang="sv-SE" sz="1400" dirty="0" err="1">
                  <a:solidFill>
                    <a:schemeClr val="bg1"/>
                  </a:solidFill>
                  <a:latin typeface="Times New Roman" pitchFamily="1" charset="0"/>
                </a:rPr>
                <a:t>ms</a:t>
              </a:r>
              <a:endParaRPr lang="en-US" sz="1400" dirty="0">
                <a:solidFill>
                  <a:schemeClr val="bg1"/>
                </a:solidFill>
                <a:latin typeface="Times New Roman" pitchFamily="1" charset="0"/>
              </a:endParaRPr>
            </a:p>
          </p:txBody>
        </p:sp>
        <p:sp>
          <p:nvSpPr>
            <p:cNvPr id="19484" name="Rectangle 48"/>
            <p:cNvSpPr>
              <a:spLocks noChangeArrowheads="1"/>
            </p:cNvSpPr>
            <p:nvPr/>
          </p:nvSpPr>
          <p:spPr bwMode="auto">
            <a:xfrm>
              <a:off x="5435600" y="2708275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85" name="Rectangle 49"/>
            <p:cNvSpPr>
              <a:spLocks noChangeArrowheads="1"/>
            </p:cNvSpPr>
            <p:nvPr/>
          </p:nvSpPr>
          <p:spPr bwMode="auto">
            <a:xfrm>
              <a:off x="5437188" y="1851025"/>
              <a:ext cx="863600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>
                <a:latin typeface="Calibri" pitchFamily="1" charset="0"/>
              </a:endParaRPr>
            </a:p>
          </p:txBody>
        </p:sp>
        <p:sp>
          <p:nvSpPr>
            <p:cNvPr id="19486" name="Text Box 50"/>
            <p:cNvSpPr txBox="1">
              <a:spLocks noChangeArrowheads="1"/>
            </p:cNvSpPr>
            <p:nvPr/>
          </p:nvSpPr>
          <p:spPr bwMode="auto">
            <a:xfrm>
              <a:off x="5546725" y="2759075"/>
              <a:ext cx="6096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12</a:t>
              </a:r>
              <a:r>
                <a:rPr lang="sv-SE" sz="2400">
                  <a:latin typeface="Times New Roman" pitchFamily="1" charset="0"/>
                </a:rPr>
                <a:t>B</a:t>
              </a:r>
            </a:p>
            <a:p>
              <a:r>
                <a:rPr lang="sv-SE" sz="1400">
                  <a:latin typeface="Times New Roman" pitchFamily="1" charset="0"/>
                </a:rPr>
                <a:t>13.8 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87" name="Text Box 51"/>
            <p:cNvSpPr txBox="1">
              <a:spLocks noChangeArrowheads="1"/>
            </p:cNvSpPr>
            <p:nvPr/>
          </p:nvSpPr>
          <p:spPr bwMode="auto">
            <a:xfrm>
              <a:off x="5580063" y="1916113"/>
              <a:ext cx="6096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13</a:t>
              </a:r>
              <a:r>
                <a:rPr lang="sv-SE" sz="2400">
                  <a:latin typeface="Times New Roman" pitchFamily="1" charset="0"/>
                </a:rPr>
                <a:t>C</a:t>
              </a:r>
            </a:p>
            <a:p>
              <a:r>
                <a:rPr lang="sv-SE" sz="1400">
                  <a:latin typeface="Times New Roman" pitchFamily="1" charset="0"/>
                </a:rPr>
                <a:t>13.8 s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>
              <a:off x="7308850" y="2420938"/>
              <a:ext cx="1511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9491" name="Text Box 56"/>
            <p:cNvSpPr txBox="1">
              <a:spLocks noChangeArrowheads="1"/>
            </p:cNvSpPr>
            <p:nvPr/>
          </p:nvSpPr>
          <p:spPr bwMode="auto">
            <a:xfrm>
              <a:off x="6877050" y="2133600"/>
              <a:ext cx="7191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400">
                  <a:latin typeface="Times New Roman" pitchFamily="1" charset="0"/>
                </a:rPr>
                <a:t>½</a:t>
              </a:r>
              <a:r>
                <a:rPr lang="sv-SE" sz="2400" baseline="30000">
                  <a:latin typeface="Times New Roman" pitchFamily="1" charset="0"/>
                </a:rPr>
                <a:t>+</a:t>
              </a:r>
              <a:endParaRPr lang="en-US" sz="2400" baseline="30000">
                <a:latin typeface="Times New Roman" pitchFamily="1" charset="0"/>
              </a:endParaRPr>
            </a:p>
          </p:txBody>
        </p:sp>
        <p:sp>
          <p:nvSpPr>
            <p:cNvPr id="19493" name="Text Box 58"/>
            <p:cNvSpPr txBox="1">
              <a:spLocks noChangeArrowheads="1"/>
            </p:cNvSpPr>
            <p:nvPr/>
          </p:nvSpPr>
          <p:spPr bwMode="auto">
            <a:xfrm>
              <a:off x="7667625" y="2565400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sv-SE" sz="2400" baseline="30000">
                  <a:latin typeface="Times New Roman" pitchFamily="1" charset="0"/>
                </a:rPr>
                <a:t>11</a:t>
              </a:r>
              <a:r>
                <a:rPr lang="sv-SE" sz="2400">
                  <a:latin typeface="Times New Roman" pitchFamily="1" charset="0"/>
                </a:rPr>
                <a:t>Be</a:t>
              </a:r>
              <a:endParaRPr lang="en-US" sz="1400">
                <a:latin typeface="Times New Roman" pitchFamily="1" charset="0"/>
              </a:endParaRPr>
            </a:p>
          </p:txBody>
        </p:sp>
        <p:sp>
          <p:nvSpPr>
            <p:cNvPr id="19500" name="41 Rectángulo"/>
            <p:cNvSpPr>
              <a:spLocks noChangeArrowheads="1"/>
            </p:cNvSpPr>
            <p:nvPr/>
          </p:nvSpPr>
          <p:spPr bwMode="auto">
            <a:xfrm>
              <a:off x="6784640" y="3071813"/>
              <a:ext cx="19723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rgbClr val="000090"/>
                  </a:solidFill>
                  <a:latin typeface="Times New Roman" pitchFamily="1" charset="0"/>
                </a:rPr>
                <a:t>B(E1) = 0.116(12) e</a:t>
              </a:r>
              <a:r>
                <a:rPr lang="en-GB" b="1" baseline="30000" dirty="0">
                  <a:solidFill>
                    <a:srgbClr val="000090"/>
                  </a:solidFill>
                  <a:latin typeface="Times New Roman" pitchFamily="1" charset="0"/>
                </a:rPr>
                <a:t>2</a:t>
              </a:r>
              <a:r>
                <a:rPr lang="en-GB" b="1" dirty="0">
                  <a:solidFill>
                    <a:srgbClr val="000090"/>
                  </a:solidFill>
                  <a:latin typeface="Times New Roman" pitchFamily="1" charset="0"/>
                </a:rPr>
                <a:t>fm</a:t>
              </a:r>
              <a:r>
                <a:rPr lang="en-GB" b="1" baseline="30000" dirty="0">
                  <a:solidFill>
                    <a:srgbClr val="000090"/>
                  </a:solidFill>
                  <a:latin typeface="Times New Roman" pitchFamily="1" charset="0"/>
                </a:rPr>
                <a:t>2</a:t>
              </a:r>
              <a:endParaRPr lang="en-US" b="1" baseline="30000" dirty="0">
                <a:solidFill>
                  <a:srgbClr val="000090"/>
                </a:solidFill>
                <a:latin typeface="Times New Roman" pitchFamily="1" charset="0"/>
              </a:endParaRP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6590804" y="5517232"/>
              <a:ext cx="2882999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b="1" baseline="30000" dirty="0">
                  <a:solidFill>
                    <a:srgbClr val="FF3300"/>
                  </a:solidFill>
                  <a:latin typeface="Arial" pitchFamily="34" charset="0"/>
                </a:rPr>
                <a:t>11</a:t>
              </a:r>
              <a:r>
                <a:rPr lang="es-ES" b="1" dirty="0">
                  <a:solidFill>
                    <a:srgbClr val="FF3300"/>
                  </a:solidFill>
                  <a:latin typeface="Arial" pitchFamily="34" charset="0"/>
                </a:rPr>
                <a:t>Be has a 2-body continuum: </a:t>
              </a:r>
              <a:r>
                <a:rPr lang="es-ES" b="1" dirty="0" err="1">
                  <a:solidFill>
                    <a:srgbClr val="FF3300"/>
                  </a:solidFill>
                  <a:latin typeface="Arial" pitchFamily="34" charset="0"/>
                </a:rPr>
                <a:t>Simpler</a:t>
              </a:r>
              <a:r>
                <a:rPr lang="es-ES" b="1" dirty="0">
                  <a:solidFill>
                    <a:srgbClr val="FF3300"/>
                  </a:solidFill>
                  <a:latin typeface="Arial" pitchFamily="34" charset="0"/>
                </a:rPr>
                <a:t> </a:t>
              </a:r>
              <a:r>
                <a:rPr lang="es-ES" b="1" dirty="0" err="1">
                  <a:solidFill>
                    <a:srgbClr val="FF3300"/>
                  </a:solidFill>
                  <a:latin typeface="Arial" pitchFamily="34" charset="0"/>
                </a:rPr>
                <a:t>reaction</a:t>
              </a:r>
              <a:r>
                <a:rPr lang="es-ES" b="1" dirty="0">
                  <a:solidFill>
                    <a:srgbClr val="FF3300"/>
                  </a:solidFill>
                  <a:latin typeface="Arial" pitchFamily="34" charset="0"/>
                </a:rPr>
                <a:t> </a:t>
              </a:r>
              <a:r>
                <a:rPr lang="es-ES" b="1" dirty="0" err="1">
                  <a:solidFill>
                    <a:srgbClr val="FF3300"/>
                  </a:solidFill>
                  <a:latin typeface="Arial" pitchFamily="34" charset="0"/>
                </a:rPr>
                <a:t>mechanism</a:t>
              </a:r>
              <a:r>
                <a:rPr lang="es-ES" b="1" dirty="0" smtClean="0">
                  <a:solidFill>
                    <a:srgbClr val="FF3300"/>
                  </a:solidFill>
                  <a:latin typeface="Arial" pitchFamily="34" charset="0"/>
                </a:rPr>
                <a:t>.</a:t>
              </a:r>
              <a:endParaRPr lang="es-ES" b="1" dirty="0">
                <a:solidFill>
                  <a:srgbClr val="FF3300"/>
                </a:solidFill>
                <a:latin typeface="Arial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s-ES" b="1" dirty="0" err="1" smtClean="0">
                  <a:solidFill>
                    <a:srgbClr val="FF3300"/>
                  </a:solidFill>
                  <a:latin typeface="Arial" pitchFamily="34" charset="0"/>
                </a:rPr>
                <a:t>But</a:t>
              </a:r>
              <a:r>
                <a:rPr lang="es-ES" b="1" dirty="0" smtClean="0">
                  <a:solidFill>
                    <a:srgbClr val="FF3300"/>
                  </a:solidFill>
                  <a:latin typeface="Arial" pitchFamily="34" charset="0"/>
                </a:rPr>
                <a:t> more </a:t>
              </a:r>
              <a:r>
                <a:rPr lang="es-ES" b="1" dirty="0" err="1" smtClean="0">
                  <a:solidFill>
                    <a:srgbClr val="FF3300"/>
                  </a:solidFill>
                  <a:latin typeface="Arial" pitchFamily="34" charset="0"/>
                </a:rPr>
                <a:t>complicated</a:t>
              </a:r>
              <a:r>
                <a:rPr lang="es-ES" b="1" dirty="0" smtClean="0">
                  <a:solidFill>
                    <a:srgbClr val="FF3300"/>
                  </a:solidFill>
                  <a:latin typeface="Arial" pitchFamily="34" charset="0"/>
                </a:rPr>
                <a:t> </a:t>
              </a:r>
              <a:r>
                <a:rPr lang="es-ES" b="1" dirty="0" err="1" smtClean="0">
                  <a:solidFill>
                    <a:srgbClr val="FF3300"/>
                  </a:solidFill>
                  <a:latin typeface="Arial" pitchFamily="34" charset="0"/>
                </a:rPr>
                <a:t>exp</a:t>
              </a:r>
              <a:r>
                <a:rPr lang="es-ES" b="1" dirty="0" smtClean="0">
                  <a:solidFill>
                    <a:srgbClr val="FF3300"/>
                  </a:solidFill>
                  <a:latin typeface="Arial" pitchFamily="34" charset="0"/>
                </a:rPr>
                <a:t>.</a:t>
              </a:r>
              <a:endParaRPr lang="es-ES" b="1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8028384" y="476672"/>
            <a:ext cx="1097075" cy="1923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90"/>
                </a:solidFill>
              </a:rPr>
              <a:t>b</a:t>
            </a:r>
            <a:r>
              <a:rPr lang="es-ES" b="1" dirty="0" smtClean="0">
                <a:solidFill>
                  <a:srgbClr val="000090"/>
                </a:solidFill>
              </a:rPr>
              <a:t>reak up</a:t>
            </a:r>
          </a:p>
          <a:p>
            <a:endParaRPr lang="es-ES" b="1" dirty="0" smtClean="0">
              <a:solidFill>
                <a:srgbClr val="00009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i</a:t>
            </a:r>
            <a:r>
              <a:rPr lang="es-ES" b="1" dirty="0" smtClean="0">
                <a:solidFill>
                  <a:srgbClr val="FF0000"/>
                </a:solidFill>
              </a:rPr>
              <a:t>n </a:t>
            </a:r>
            <a:r>
              <a:rPr lang="es-ES" b="1" dirty="0" err="1" smtClean="0">
                <a:solidFill>
                  <a:srgbClr val="FF0000"/>
                </a:solidFill>
              </a:rPr>
              <a:t>eleastic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err="1" smtClean="0">
                <a:solidFill>
                  <a:srgbClr val="000090"/>
                </a:solidFill>
              </a:rPr>
              <a:t>elastic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1440" cy="1112168"/>
          </a:xfrm>
          <a:solidFill>
            <a:srgbClr val="FDFFA8"/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Experimental set-up to be used:</a:t>
            </a:r>
            <a:r>
              <a:rPr lang="en-US" sz="3200" dirty="0">
                <a:solidFill>
                  <a:srgbClr val="008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200" dirty="0">
                <a:solidFill>
                  <a:srgbClr val="008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200" dirty="0">
                <a:solidFill>
                  <a:srgbClr val="008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Reaction Chamber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200" dirty="0" smtClean="0"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SHARC  </a:t>
            </a:r>
            <a:r>
              <a:rPr lang="en-US" sz="3200" dirty="0">
                <a:solidFill>
                  <a:srgbClr val="000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&amp;</a:t>
            </a:r>
            <a:r>
              <a:rPr lang="en-US" sz="3200" dirty="0"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Comic Sans MS" pitchFamily="1" charset="0"/>
                <a:ea typeface="ＭＳ Ｐゴシック" pitchFamily="1" charset="-128"/>
                <a:cs typeface="ＭＳ Ｐゴシック" pitchFamily="1" charset="-128"/>
              </a:rPr>
              <a:t>TIGRESS</a:t>
            </a:r>
          </a:p>
        </p:txBody>
      </p:sp>
      <p:sp>
        <p:nvSpPr>
          <p:cNvPr id="16387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INPC2013, Firenze 5  June 2013</a:t>
            </a:r>
            <a:endParaRPr lang="es-E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Marcador de pie de pá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1638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3745AD-F5D4-FE40-B09A-BA6D6684A076}" type="slidenum">
              <a:rPr lang="es-ES"/>
              <a:pPr/>
              <a:t>11</a:t>
            </a:fld>
            <a:endParaRPr lang="es-ES"/>
          </a:p>
        </p:txBody>
      </p:sp>
      <p:pic>
        <p:nvPicPr>
          <p:cNvPr id="16390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cto de flecha 10"/>
          <p:cNvCxnSpPr>
            <a:cxnSpLocks noChangeShapeType="1"/>
          </p:cNvCxnSpPr>
          <p:nvPr/>
        </p:nvCxnSpPr>
        <p:spPr bwMode="auto">
          <a:xfrm rot="5400000">
            <a:off x="5181600" y="1524000"/>
            <a:ext cx="17526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ector recto de flecha 12"/>
          <p:cNvCxnSpPr>
            <a:cxnSpLocks noChangeShapeType="1"/>
          </p:cNvCxnSpPr>
          <p:nvPr/>
        </p:nvCxnSpPr>
        <p:spPr bwMode="auto">
          <a:xfrm rot="5400000">
            <a:off x="2895600" y="1981200"/>
            <a:ext cx="2667000" cy="5334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6" name="Conector recto de flecha 15"/>
          <p:cNvCxnSpPr>
            <a:cxnSpLocks noChangeShapeType="1"/>
          </p:cNvCxnSpPr>
          <p:nvPr/>
        </p:nvCxnSpPr>
        <p:spPr bwMode="auto">
          <a:xfrm rot="5400000">
            <a:off x="990600" y="2133600"/>
            <a:ext cx="2590800" cy="1524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0" name="Rectángulo redondeado 19"/>
          <p:cNvSpPr>
            <a:spLocks noChangeArrowheads="1"/>
          </p:cNvSpPr>
          <p:nvPr/>
        </p:nvSpPr>
        <p:spPr bwMode="auto">
          <a:xfrm>
            <a:off x="2971800" y="3200400"/>
            <a:ext cx="2819400" cy="243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3124200"/>
            <a:ext cx="3746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uadroTexto 27"/>
          <p:cNvSpPr txBox="1">
            <a:spLocks noChangeArrowheads="1"/>
          </p:cNvSpPr>
          <p:nvPr/>
        </p:nvSpPr>
        <p:spPr bwMode="auto">
          <a:xfrm>
            <a:off x="4953000" y="4967148"/>
            <a:ext cx="3939480" cy="14927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Energy resolution is an issue in this experiment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4x </a:t>
            </a:r>
            <a:r>
              <a:rPr lang="en-US" dirty="0">
                <a:solidFill>
                  <a:srgbClr val="0000FF"/>
                </a:solidFill>
              </a:rPr>
              <a:t>DSSSD 20-40 + 500 </a:t>
            </a:r>
            <a:r>
              <a:rPr lang="en-US" dirty="0">
                <a:solidFill>
                  <a:srgbClr val="0000FF"/>
                </a:solidFill>
                <a:latin typeface="Symbol" pitchFamily="1" charset="2"/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m telescopes</a:t>
            </a:r>
          </a:p>
          <a:p>
            <a:r>
              <a:rPr lang="en-US" dirty="0">
                <a:solidFill>
                  <a:srgbClr val="0000FF"/>
                </a:solidFill>
              </a:rPr>
              <a:t>Angular coverage 10 – 140 degrees 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New internal support for the detectors constructed </a:t>
            </a:r>
            <a:r>
              <a:rPr lang="en-US" dirty="0"/>
              <a:t>in Madrid</a:t>
            </a:r>
          </a:p>
        </p:txBody>
      </p:sp>
    </p:spTree>
    <p:extLst>
      <p:ext uri="{BB962C8B-B14F-4D97-AF65-F5344CB8AC3E}">
        <p14:creationId xmlns:p14="http://schemas.microsoft.com/office/powerpoint/2010/main" val="218732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768752" cy="792088"/>
          </a:xfrm>
        </p:spPr>
        <p:txBody>
          <a:bodyPr/>
          <a:lstStyle/>
          <a:p>
            <a:pPr algn="ctr"/>
            <a:r>
              <a:rPr lang="es-ES" baseline="30000" dirty="0" smtClean="0">
                <a:solidFill>
                  <a:srgbClr val="0000FF"/>
                </a:solidFill>
              </a:rPr>
              <a:t>11</a:t>
            </a:r>
            <a:r>
              <a:rPr lang="es-ES" dirty="0" smtClean="0">
                <a:solidFill>
                  <a:srgbClr val="0000FF"/>
                </a:solidFill>
              </a:rPr>
              <a:t>Be</a:t>
            </a:r>
            <a:r>
              <a:rPr lang="es-ES" dirty="0" smtClean="0"/>
              <a:t>:  ISAC II &amp; TIGRESS @TRIUMF 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err="1"/>
              <a:t>J</a:t>
            </a:r>
            <a:r>
              <a:rPr lang="es-ES" dirty="0" err="1" smtClean="0"/>
              <a:t>uly</a:t>
            </a:r>
            <a:r>
              <a:rPr lang="es-ES" dirty="0" smtClean="0"/>
              <a:t> 2012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baseline="30000" dirty="0" smtClean="0">
                <a:solidFill>
                  <a:srgbClr val="0000FF"/>
                </a:solidFill>
              </a:rPr>
              <a:t>208</a:t>
            </a:r>
            <a:r>
              <a:rPr lang="es-ES" dirty="0" smtClean="0">
                <a:solidFill>
                  <a:srgbClr val="0000FF"/>
                </a:solidFill>
              </a:rPr>
              <a:t>Pb</a:t>
            </a:r>
            <a:r>
              <a:rPr lang="es-ES" dirty="0" smtClean="0"/>
              <a:t> &amp; June 2013 </a:t>
            </a:r>
            <a:r>
              <a:rPr lang="es-ES" dirty="0" err="1" smtClean="0"/>
              <a:t>on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baseline="30000" dirty="0" smtClean="0">
                <a:solidFill>
                  <a:srgbClr val="0000FF"/>
                </a:solidFill>
              </a:rPr>
              <a:t>197</a:t>
            </a:r>
            <a:r>
              <a:rPr lang="es-ES" dirty="0" smtClean="0">
                <a:solidFill>
                  <a:srgbClr val="0000FF"/>
                </a:solidFill>
              </a:rPr>
              <a:t>Au 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 b="13613"/>
          <a:stretch>
            <a:fillRect/>
          </a:stretch>
        </p:blipFill>
        <p:spPr>
          <a:xfrm>
            <a:off x="251520" y="3789040"/>
            <a:ext cx="3724460" cy="28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96752"/>
            <a:ext cx="3381073" cy="2880000"/>
          </a:xfrm>
          <a:prstGeom prst="rect">
            <a:avLst/>
          </a:prstGeom>
        </p:spPr>
      </p:pic>
      <p:pic>
        <p:nvPicPr>
          <p:cNvPr id="9" name="Marcador de contenido 5" descr="S1202-setup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13212"/>
          <a:stretch>
            <a:fillRect/>
          </a:stretch>
        </p:blipFill>
        <p:spPr>
          <a:xfrm>
            <a:off x="395536" y="1268760"/>
            <a:ext cx="4499992" cy="2474822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005064"/>
            <a:ext cx="3543300" cy="25654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779912" y="4221088"/>
            <a:ext cx="360040" cy="276999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1200" dirty="0" smtClean="0"/>
              <a:t>T2</a:t>
            </a:r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7504" y="4221088"/>
            <a:ext cx="360040" cy="276999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1200" dirty="0" smtClean="0"/>
              <a:t>T1</a:t>
            </a:r>
            <a:endParaRPr lang="es-ES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7504" y="6093296"/>
            <a:ext cx="360040" cy="276999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1200" dirty="0" smtClean="0"/>
              <a:t>T4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79912" y="5301208"/>
            <a:ext cx="360040" cy="276999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1200" dirty="0" smtClean="0"/>
              <a:t>T3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1231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7" name="Imagen 6" descr="Captura de pantalla 2013-06-05 a la(s) 14.3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5992258" cy="2160000"/>
          </a:xfrm>
          <a:prstGeom prst="rect">
            <a:avLst/>
          </a:prstGeom>
        </p:spPr>
      </p:pic>
      <p:pic>
        <p:nvPicPr>
          <p:cNvPr id="8" name="Imagen 7" descr="Captura de pantalla 2013-06-05 a la(s) 14.3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900286" cy="288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51720" y="692696"/>
            <a:ext cx="5331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Online data:  </a:t>
            </a:r>
            <a:r>
              <a:rPr lang="es-ES" baseline="30000" dirty="0" smtClean="0"/>
              <a:t>11</a:t>
            </a:r>
            <a:r>
              <a:rPr lang="es-ES" dirty="0" smtClean="0"/>
              <a:t>Be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baseline="30000" dirty="0" smtClean="0"/>
              <a:t>197</a:t>
            </a:r>
            <a:r>
              <a:rPr lang="es-ES" dirty="0" smtClean="0"/>
              <a:t>Au @ 2.9 </a:t>
            </a:r>
            <a:r>
              <a:rPr lang="es-ES" dirty="0" err="1" smtClean="0"/>
              <a:t>MeV</a:t>
            </a:r>
            <a:r>
              <a:rPr lang="es-ES" dirty="0" smtClean="0"/>
              <a:t>/u   5 June 2013 TRIUMF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2" y="1772816"/>
            <a:ext cx="1043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Elastic </a:t>
            </a:r>
          </a:p>
          <a:p>
            <a:pPr algn="ctr"/>
            <a:r>
              <a:rPr lang="en-GB" sz="1600" b="1" dirty="0" smtClean="0"/>
              <a:t>&amp;</a:t>
            </a:r>
          </a:p>
          <a:p>
            <a:pPr algn="ctr"/>
            <a:r>
              <a:rPr lang="en-GB" sz="1600" b="1" dirty="0" smtClean="0"/>
              <a:t>Breakup</a:t>
            </a:r>
            <a:endParaRPr lang="en-GB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5085184"/>
            <a:ext cx="1082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Inelastic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79712" y="4221088"/>
            <a:ext cx="2078388" cy="307777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Ge</a:t>
            </a:r>
            <a:r>
              <a:rPr lang="es-ES" dirty="0"/>
              <a:t>@</a:t>
            </a:r>
            <a:r>
              <a:rPr lang="es-ES" dirty="0" smtClean="0"/>
              <a:t>90º </a:t>
            </a:r>
            <a:r>
              <a:rPr lang="en-GB" dirty="0" smtClean="0"/>
              <a:t>coincidence</a:t>
            </a:r>
            <a:r>
              <a:rPr lang="es-ES" dirty="0" smtClean="0"/>
              <a:t> T2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76056" y="4221088"/>
            <a:ext cx="2176397" cy="307777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Ge</a:t>
            </a:r>
            <a:r>
              <a:rPr lang="es-ES" dirty="0"/>
              <a:t>@</a:t>
            </a:r>
            <a:r>
              <a:rPr lang="es-ES" dirty="0" smtClean="0"/>
              <a:t>135º</a:t>
            </a:r>
            <a:r>
              <a:rPr lang="en-GB" dirty="0" smtClean="0"/>
              <a:t> coincidence </a:t>
            </a:r>
            <a:r>
              <a:rPr lang="es-ES" dirty="0" smtClean="0"/>
              <a:t>T2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63688" y="1196753"/>
            <a:ext cx="2376264" cy="307777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T1 @ 46º 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16016" y="1196752"/>
            <a:ext cx="2376264" cy="307777"/>
          </a:xfrm>
          <a:prstGeom prst="rect">
            <a:avLst/>
          </a:prstGeom>
          <a:solidFill>
            <a:srgbClr val="FDFF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T2 @ 26º 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275856" y="4653136"/>
            <a:ext cx="921133" cy="307777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A= 2.700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00192" y="4653136"/>
            <a:ext cx="925429" cy="307777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A= 1.334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100020" y="5179258"/>
            <a:ext cx="743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" sz="1200" dirty="0" smtClean="0">
                <a:solidFill>
                  <a:srgbClr val="0000FF"/>
                </a:solidFill>
              </a:rPr>
              <a:t>279 </a:t>
            </a:r>
            <a:r>
              <a:rPr lang="es-ES" sz="1200" dirty="0" err="1" smtClean="0">
                <a:solidFill>
                  <a:srgbClr val="0000FF"/>
                </a:solidFill>
              </a:rPr>
              <a:t>KeV</a:t>
            </a:r>
            <a:endParaRPr lang="es-ES" sz="1200" dirty="0" smtClean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es-ES" sz="1200" baseline="30000" dirty="0" smtClean="0">
                <a:solidFill>
                  <a:srgbClr val="0000FF"/>
                </a:solidFill>
              </a:rPr>
              <a:t>197</a:t>
            </a:r>
            <a:r>
              <a:rPr lang="es-ES" sz="1200" dirty="0" smtClean="0">
                <a:solidFill>
                  <a:srgbClr val="0000FF"/>
                </a:solidFill>
              </a:rPr>
              <a:t>Au</a:t>
            </a:r>
            <a:endParaRPr lang="es-ES" sz="1200" dirty="0">
              <a:solidFill>
                <a:srgbClr val="0000FF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 bwMode="auto">
          <a:xfrm>
            <a:off x="5724128" y="5661248"/>
            <a:ext cx="229584" cy="2880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uadroTexto 18"/>
          <p:cNvSpPr txBox="1"/>
          <p:nvPr/>
        </p:nvSpPr>
        <p:spPr>
          <a:xfrm>
            <a:off x="5220072" y="5157192"/>
            <a:ext cx="743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" sz="1200" dirty="0" smtClean="0">
                <a:solidFill>
                  <a:srgbClr val="0000FF"/>
                </a:solidFill>
              </a:rPr>
              <a:t>279 </a:t>
            </a:r>
            <a:r>
              <a:rPr lang="es-ES" sz="1200" dirty="0" err="1" smtClean="0">
                <a:solidFill>
                  <a:srgbClr val="0000FF"/>
                </a:solidFill>
              </a:rPr>
              <a:t>KeV</a:t>
            </a:r>
            <a:endParaRPr lang="es-ES" sz="1200" dirty="0" smtClean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es-ES" sz="1200" baseline="30000" dirty="0" smtClean="0">
                <a:solidFill>
                  <a:srgbClr val="0000FF"/>
                </a:solidFill>
              </a:rPr>
              <a:t>197</a:t>
            </a:r>
            <a:r>
              <a:rPr lang="es-ES" sz="1200" dirty="0" smtClean="0">
                <a:solidFill>
                  <a:srgbClr val="0000FF"/>
                </a:solidFill>
              </a:rPr>
              <a:t>Au</a:t>
            </a:r>
            <a:endParaRPr lang="es-ES" sz="1200" dirty="0">
              <a:solidFill>
                <a:srgbClr val="0000FF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 bwMode="auto">
          <a:xfrm>
            <a:off x="2627784" y="5589240"/>
            <a:ext cx="221200" cy="20764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924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427038"/>
            <a:ext cx="7086600" cy="563562"/>
          </a:xfrm>
        </p:spPr>
        <p:txBody>
          <a:bodyPr/>
          <a:lstStyle/>
          <a:p>
            <a: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  <a:t>Summary</a:t>
            </a:r>
            <a:r>
              <a:rPr lang="es-ES_tradnl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s-ES_tradnl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&amp; Outlook</a:t>
            </a:r>
            <a:endParaRPr lang="es-ES_tradnl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0386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49700" y="6427788"/>
            <a:ext cx="40513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5813" y="1471711"/>
            <a:ext cx="7900987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2000" dirty="0" smtClean="0">
                <a:latin typeface="Comic Sans MS"/>
                <a:cs typeface="Comic Sans MS"/>
              </a:rPr>
              <a:t> </a:t>
            </a:r>
            <a:r>
              <a:rPr lang="en-GB" sz="1800" dirty="0" smtClean="0">
                <a:latin typeface="Comic Sans MS"/>
                <a:cs typeface="Comic Sans MS"/>
              </a:rPr>
              <a:t>Elastic and break-up cross section data for </a:t>
            </a:r>
            <a:r>
              <a:rPr lang="en-GB" sz="1800" baseline="30000" dirty="0" smtClean="0">
                <a:latin typeface="Comic Sans MS"/>
                <a:cs typeface="Comic Sans MS"/>
              </a:rPr>
              <a:t>9</a:t>
            </a:r>
            <a:r>
              <a:rPr lang="en-GB" sz="1800" dirty="0" smtClean="0">
                <a:latin typeface="Comic Sans MS"/>
                <a:cs typeface="Comic Sans MS"/>
              </a:rPr>
              <a:t>Li &amp; </a:t>
            </a:r>
            <a:r>
              <a:rPr lang="en-GB" sz="1800" baseline="30000" dirty="0" smtClean="0">
                <a:latin typeface="Comic Sans MS"/>
                <a:cs typeface="Comic Sans MS"/>
              </a:rPr>
              <a:t>11</a:t>
            </a:r>
            <a:r>
              <a:rPr lang="en-GB" sz="1800" dirty="0" smtClean="0">
                <a:latin typeface="Comic Sans MS"/>
                <a:cs typeface="Comic Sans MS"/>
              </a:rPr>
              <a:t>Li on </a:t>
            </a:r>
            <a:r>
              <a:rPr lang="en-GB" sz="1800" baseline="30000" dirty="0" smtClean="0">
                <a:latin typeface="Comic Sans MS"/>
                <a:cs typeface="Comic Sans MS"/>
              </a:rPr>
              <a:t>208</a:t>
            </a:r>
            <a:r>
              <a:rPr lang="en-GB" sz="1800" dirty="0" smtClean="0">
                <a:latin typeface="Comic Sans MS"/>
                <a:cs typeface="Comic Sans MS"/>
              </a:rPr>
              <a:t>Pb at energies near the Coulomb barrier were obtained for first time. 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1800" dirty="0" smtClean="0">
                <a:latin typeface="Comic Sans MS"/>
                <a:cs typeface="Comic Sans MS"/>
              </a:rPr>
              <a:t> The designed experimental system is able to separate the elastic </a:t>
            </a:r>
            <a:r>
              <a:rPr lang="en-GB" sz="1800" dirty="0" err="1" smtClean="0">
                <a:latin typeface="Comic Sans MS"/>
                <a:cs typeface="Comic Sans MS"/>
              </a:rPr>
              <a:t>ejectiles</a:t>
            </a:r>
            <a:r>
              <a:rPr lang="en-GB" sz="1800" dirty="0" smtClean="0">
                <a:latin typeface="Comic Sans MS"/>
                <a:cs typeface="Comic Sans MS"/>
              </a:rPr>
              <a:t> and the fragments even at low energy and statistics.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1800" dirty="0" smtClean="0">
                <a:latin typeface="Comic Sans MS"/>
                <a:cs typeface="Comic Sans MS"/>
              </a:rPr>
              <a:t>The </a:t>
            </a:r>
            <a:r>
              <a:rPr lang="en-GB" sz="1800" baseline="30000" dirty="0" smtClean="0">
                <a:latin typeface="Comic Sans MS"/>
                <a:cs typeface="Comic Sans MS"/>
              </a:rPr>
              <a:t>11</a:t>
            </a:r>
            <a:r>
              <a:rPr lang="en-GB" sz="1800" dirty="0" smtClean="0">
                <a:latin typeface="Comic Sans MS"/>
                <a:cs typeface="Comic Sans MS"/>
              </a:rPr>
              <a:t>Li elastic cross section depart strongly from Rutherford behaviour at energies well below the barrier. The behaviour is well described by 4b-CDCC when Coulomb and continuum couplings are taken into account. 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1800" dirty="0" smtClean="0">
                <a:latin typeface="Comic Sans MS"/>
                <a:cs typeface="Comic Sans MS"/>
              </a:rPr>
              <a:t>Break-up cross sections are very large, even larger than predicted by CDCC calculations. Direct breakup dominates up to 50º.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1800" dirty="0" smtClean="0">
                <a:latin typeface="Comic Sans MS"/>
                <a:cs typeface="Comic Sans MS"/>
              </a:rPr>
              <a:t>For the breakup at forward angles, the </a:t>
            </a:r>
            <a:r>
              <a:rPr lang="en-GB" sz="1800" dirty="0" err="1" smtClean="0">
                <a:latin typeface="Comic Sans MS"/>
                <a:cs typeface="Comic Sans MS"/>
              </a:rPr>
              <a:t>semiclassic</a:t>
            </a:r>
            <a:r>
              <a:rPr lang="en-GB" sz="1800" dirty="0" smtClean="0">
                <a:latin typeface="Comic Sans MS"/>
                <a:cs typeface="Comic Sans MS"/>
              </a:rPr>
              <a:t> and 4b-CDCC calculations indicate that the dissociation of the projectile is mainly due to the dipolar Coulomb interaction.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GB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analysis of </a:t>
            </a:r>
            <a:r>
              <a:rPr lang="en-GB" sz="18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11</a:t>
            </a:r>
            <a:r>
              <a:rPr lang="en-GB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Be on </a:t>
            </a:r>
            <a:r>
              <a:rPr lang="en-GB" sz="18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197</a:t>
            </a:r>
            <a:r>
              <a:rPr lang="en-GB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Au and </a:t>
            </a:r>
            <a:r>
              <a:rPr lang="en-GB" sz="18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208</a:t>
            </a:r>
            <a:r>
              <a:rPr lang="en-GB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Pb @ TRIUMF is on progress</a:t>
            </a:r>
            <a:endParaRPr lang="en-GB" sz="1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1268760"/>
            <a:ext cx="4849463" cy="707285"/>
          </a:xfrm>
        </p:spPr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pic>
        <p:nvPicPr>
          <p:cNvPr id="492548" name="Picture 4" descr="11Li_br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318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564075" y="6428165"/>
            <a:ext cx="579925" cy="429835"/>
          </a:xfrm>
          <a:prstGeom prst="rect">
            <a:avLst/>
          </a:prstGeom>
        </p:spPr>
        <p:txBody>
          <a:bodyPr/>
          <a:lstStyle/>
          <a:p>
            <a:fld id="{98B9021C-E1F5-476C-9C96-53DAFAC10250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" y="5980545"/>
            <a:ext cx="775085" cy="8128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5536" y="2348880"/>
            <a:ext cx="3254316" cy="289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PhD </a:t>
            </a:r>
            <a:r>
              <a:rPr lang="es-ES" b="1" dirty="0" err="1" smtClean="0"/>
              <a:t>work</a:t>
            </a:r>
            <a:r>
              <a:rPr lang="es-ES" b="1" dirty="0" smtClean="0"/>
              <a:t>:</a:t>
            </a:r>
          </a:p>
          <a:p>
            <a:r>
              <a:rPr lang="es-ES" baseline="30000" dirty="0"/>
              <a:t>11</a:t>
            </a:r>
            <a:r>
              <a:rPr lang="es-ES" dirty="0"/>
              <a:t>Li Break-</a:t>
            </a:r>
            <a:r>
              <a:rPr lang="es-ES" dirty="0" smtClean="0"/>
              <a:t>up</a:t>
            </a:r>
          </a:p>
          <a:p>
            <a:r>
              <a:rPr lang="es-ES" dirty="0"/>
              <a:t>Juan Pablo </a:t>
            </a:r>
            <a:r>
              <a:rPr lang="es-ES" dirty="0" err="1" smtClean="0"/>
              <a:t>Fernandez-Garcia</a:t>
            </a:r>
            <a:r>
              <a:rPr lang="es-ES" dirty="0" smtClean="0"/>
              <a:t> U. Sevilla</a:t>
            </a:r>
          </a:p>
          <a:p>
            <a:r>
              <a:rPr lang="es-ES" baseline="30000" dirty="0"/>
              <a:t>11</a:t>
            </a:r>
            <a:r>
              <a:rPr lang="es-ES" dirty="0"/>
              <a:t>Li </a:t>
            </a:r>
            <a:r>
              <a:rPr lang="es-ES" dirty="0" err="1"/>
              <a:t>Elastic</a:t>
            </a: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r>
              <a:rPr lang="es-ES" dirty="0" smtClean="0"/>
              <a:t>Mario Cubero IEM-CSIC</a:t>
            </a:r>
          </a:p>
          <a:p>
            <a:endParaRPr lang="es-ES" dirty="0"/>
          </a:p>
          <a:p>
            <a:r>
              <a:rPr lang="es-ES" baseline="30000" dirty="0"/>
              <a:t>11</a:t>
            </a:r>
            <a:r>
              <a:rPr lang="es-ES" dirty="0"/>
              <a:t>Be </a:t>
            </a:r>
            <a:endParaRPr lang="es-ES" dirty="0" smtClean="0"/>
          </a:p>
          <a:p>
            <a:r>
              <a:rPr lang="es-ES" dirty="0" smtClean="0"/>
              <a:t>Vicente </a:t>
            </a:r>
            <a:r>
              <a:rPr lang="es-ES" dirty="0" err="1" smtClean="0"/>
              <a:t>Pesudo</a:t>
            </a:r>
            <a:r>
              <a:rPr lang="es-ES" dirty="0" smtClean="0"/>
              <a:t>  </a:t>
            </a:r>
            <a:r>
              <a:rPr lang="es-ES" dirty="0"/>
              <a:t>IEM-CSIC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1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7467600" cy="639762"/>
          </a:xfrm>
        </p:spPr>
        <p:txBody>
          <a:bodyPr/>
          <a:lstStyle/>
          <a:p>
            <a:r>
              <a:rPr lang="es-ES_tradnl" dirty="0" err="1" smtClean="0">
                <a:latin typeface="Comic Sans MS"/>
                <a:cs typeface="Comic Sans MS"/>
              </a:rPr>
              <a:t>Reaction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with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stable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and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Radioactive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beams</a:t>
            </a:r>
            <a:endParaRPr lang="es-ES_tradnl" dirty="0">
              <a:latin typeface="Comic Sans MS"/>
              <a:cs typeface="Comic Sans MS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0386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30700" y="6427788"/>
            <a:ext cx="32131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pic>
        <p:nvPicPr>
          <p:cNvPr id="7" name="Picture 60" descr="C:\WINNT\Profiles\bjn.000\Desktop\ruther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1143000" cy="1611313"/>
          </a:xfrm>
          <a:prstGeom prst="rect">
            <a:avLst/>
          </a:prstGeom>
          <a:noFill/>
        </p:spPr>
      </p:pic>
      <p:pic>
        <p:nvPicPr>
          <p:cNvPr id="14" name="Picture 85" descr="G:\Chapt 2\02-05ab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343026"/>
            <a:ext cx="5029200" cy="2117952"/>
          </a:xfrm>
          <a:prstGeom prst="rect">
            <a:avLst/>
          </a:prstGeom>
          <a:noFill/>
          <a:ln/>
          <a:effectLst/>
        </p:spPr>
      </p:pic>
      <p:sp>
        <p:nvSpPr>
          <p:cNvPr id="17" name="Flecha a la derecha con muesca 16"/>
          <p:cNvSpPr/>
          <p:nvPr/>
        </p:nvSpPr>
        <p:spPr bwMode="auto">
          <a:xfrm>
            <a:off x="2209800" y="2362200"/>
            <a:ext cx="1143000" cy="457200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8" name="Picture 90" descr="bjorn-gregers"/>
          <p:cNvPicPr>
            <a:picLocks noChangeAspect="1" noChangeArrowheads="1"/>
          </p:cNvPicPr>
          <p:nvPr/>
        </p:nvPicPr>
        <p:blipFill>
          <a:blip r:embed="rId5"/>
          <a:srcRect l="34652" t="70017" r="19281"/>
          <a:stretch>
            <a:fillRect/>
          </a:stretch>
        </p:blipFill>
        <p:spPr bwMode="auto">
          <a:xfrm>
            <a:off x="685800" y="3775075"/>
            <a:ext cx="2514600" cy="233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/>
          <p:cNvSpPr txBox="1"/>
          <p:nvPr/>
        </p:nvSpPr>
        <p:spPr>
          <a:xfrm>
            <a:off x="213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solidFill>
                  <a:srgbClr val="000090"/>
                </a:solidFill>
                <a:latin typeface="Comic Sans MS"/>
                <a:cs typeface="Comic Sans MS"/>
              </a:rPr>
              <a:t>100 </a:t>
            </a:r>
            <a:r>
              <a:rPr lang="es-ES_tradnl" sz="18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years</a:t>
            </a:r>
            <a:endParaRPr lang="es-ES_tradnl" sz="18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886200" y="3505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Geiger &amp; Marsden</a:t>
            </a:r>
            <a:endParaRPr lang="es-ES_tradnl" dirty="0"/>
          </a:p>
        </p:txBody>
      </p:sp>
      <p:grpSp>
        <p:nvGrpSpPr>
          <p:cNvPr id="26" name="Agrupar 25"/>
          <p:cNvGrpSpPr/>
          <p:nvPr/>
        </p:nvGrpSpPr>
        <p:grpSpPr>
          <a:xfrm>
            <a:off x="4419600" y="4437112"/>
            <a:ext cx="1219200" cy="762000"/>
            <a:chOff x="3962400" y="4648200"/>
            <a:chExt cx="1219200" cy="762000"/>
          </a:xfrm>
        </p:grpSpPr>
        <p:sp>
          <p:nvSpPr>
            <p:cNvPr id="21" name="Flecha a la derecha con muesca 20"/>
            <p:cNvSpPr/>
            <p:nvPr/>
          </p:nvSpPr>
          <p:spPr bwMode="auto">
            <a:xfrm>
              <a:off x="4038600" y="4648200"/>
              <a:ext cx="1143000" cy="457200"/>
            </a:xfrm>
            <a:prstGeom prst="notchedRightArrow">
              <a:avLst/>
            </a:prstGeom>
            <a:solidFill>
              <a:srgbClr val="D4D2EE"/>
            </a:solidFill>
            <a:ln>
              <a:solidFill>
                <a:srgbClr val="D4D2EE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962400" y="50408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25 </a:t>
              </a:r>
              <a:r>
                <a:rPr lang="es-ES_tradnl" sz="1800" dirty="0" err="1" smtClean="0">
                  <a:solidFill>
                    <a:srgbClr val="000090"/>
                  </a:solidFill>
                  <a:latin typeface="Comic Sans MS"/>
                  <a:cs typeface="Comic Sans MS"/>
                </a:rPr>
                <a:t>years</a:t>
              </a:r>
              <a:endParaRPr lang="es-ES_tradnl" sz="1800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511925" y="3552825"/>
            <a:ext cx="2632075" cy="3305175"/>
            <a:chOff x="4105" y="2074"/>
            <a:chExt cx="1658" cy="2082"/>
          </a:xfrm>
        </p:grpSpPr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5" y="2074"/>
              <a:ext cx="1658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604" y="2378"/>
              <a:ext cx="63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Tanihata, 1985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331" y="4273363"/>
            <a:ext cx="628869" cy="60343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762000" y="3200400"/>
            <a:ext cx="124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E. Rutherford</a:t>
            </a:r>
            <a:endParaRPr lang="es-ES_tradnl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62000" y="6040120"/>
            <a:ext cx="213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P.G</a:t>
            </a:r>
            <a:r>
              <a:rPr lang="es-ES_tradnl" dirty="0" smtClean="0"/>
              <a:t>. Hansen &amp; B. Jonson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491880" y="5366826"/>
            <a:ext cx="2890535" cy="1446550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n-GB" sz="1600" u="sng" dirty="0" smtClean="0"/>
              <a:t>Halo Nuclei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Compact core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Extended n-distribution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Few or none excited states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012" y="548680"/>
            <a:ext cx="7467600" cy="715962"/>
          </a:xfrm>
        </p:spPr>
        <p:txBody>
          <a:bodyPr/>
          <a:lstStyle/>
          <a:p>
            <a:r>
              <a:rPr lang="es-ES_tradnl" dirty="0" smtClean="0"/>
              <a:t>Experimental Set up @ ISAC-II TRIUM  </a:t>
            </a:r>
            <a:r>
              <a:rPr lang="es-ES_tradnl" baseline="30000" dirty="0" smtClean="0"/>
              <a:t>9-11</a:t>
            </a:r>
            <a:r>
              <a:rPr lang="es-ES_tradnl" dirty="0" smtClean="0"/>
              <a:t>Li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baseline="30000" dirty="0" smtClean="0"/>
              <a:t>208</a:t>
            </a:r>
            <a:r>
              <a:rPr lang="es-ES_tradnl" dirty="0" smtClean="0"/>
              <a:t>Pb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4958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48768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cxnSp>
        <p:nvCxnSpPr>
          <p:cNvPr id="19" name="Conector recto 18"/>
          <p:cNvCxnSpPr/>
          <p:nvPr/>
        </p:nvCxnSpPr>
        <p:spPr bwMode="auto">
          <a:xfrm>
            <a:off x="1219200" y="6019800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>
            <a:off x="1219200" y="5943600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Imagen 27" descr="detectors2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7" y="951191"/>
            <a:ext cx="3474473" cy="3011209"/>
          </a:xfrm>
          <a:prstGeom prst="rect">
            <a:avLst/>
          </a:prstGeom>
        </p:spPr>
      </p:pic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152400" y="4191000"/>
          <a:ext cx="3886200" cy="234695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9282"/>
                <a:gridCol w="1022684"/>
                <a:gridCol w="1022684"/>
                <a:gridCol w="971550"/>
              </a:tblGrid>
              <a:tr h="487878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Beam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Energy</a:t>
                      </a:r>
                      <a:r>
                        <a:rPr lang="es-ES_tradnl" sz="1400" baseline="0" dirty="0" smtClean="0"/>
                        <a:t> (MeV/u)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Target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Pb</a:t>
                      </a:r>
                      <a:endParaRPr lang="es-ES_tradnl" sz="1400" dirty="0" smtClean="0"/>
                    </a:p>
                    <a:p>
                      <a:pPr algn="ctr"/>
                      <a:r>
                        <a:rPr lang="es-ES_tradnl" sz="1400" dirty="0" smtClean="0"/>
                        <a:t>(</a:t>
                      </a:r>
                      <a:r>
                        <a:rPr lang="es-ES_tradnl" sz="1400" dirty="0" err="1" smtClean="0"/>
                        <a:t>mg</a:t>
                      </a:r>
                      <a:r>
                        <a:rPr lang="es-ES_tradnl" sz="1400" dirty="0" smtClean="0"/>
                        <a:t>/cm2)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Time (</a:t>
                      </a:r>
                      <a:r>
                        <a:rPr lang="es-ES_tradnl" sz="1400" dirty="0" err="1" smtClean="0"/>
                        <a:t>h</a:t>
                      </a:r>
                      <a:r>
                        <a:rPr lang="es-ES_tradnl" sz="1400" dirty="0" smtClean="0"/>
                        <a:t>)</a:t>
                      </a:r>
                      <a:endParaRPr lang="es-ES_tradnl" sz="1400" dirty="0"/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r>
                        <a:rPr lang="es-ES_tradnl" sz="1400" baseline="30000" dirty="0" smtClean="0"/>
                        <a:t>9</a:t>
                      </a:r>
                      <a:r>
                        <a:rPr lang="es-ES_tradnl" sz="1400" dirty="0" smtClean="0"/>
                        <a:t>Li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2.67 (24.0)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1.45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11.75</a:t>
                      </a:r>
                      <a:endParaRPr lang="es-ES_tradnl" sz="1400" dirty="0"/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3.27 (29.4)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1.45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7.63</a:t>
                      </a:r>
                      <a:endParaRPr lang="es-ES_tradnl" sz="1400" dirty="0"/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3.27 (29.4)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1.9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9.95</a:t>
                      </a:r>
                      <a:endParaRPr lang="es-ES_tradnl" sz="1400" dirty="0"/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endParaRPr lang="es-ES_trad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3.67 (33.0)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1.9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31.05</a:t>
                      </a:r>
                      <a:endParaRPr lang="es-ES_tradnl" sz="1400" dirty="0"/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r>
                        <a:rPr lang="es-ES_tradnl" sz="1400" baseline="30000" dirty="0" smtClean="0"/>
                        <a:t>11</a:t>
                      </a:r>
                      <a:r>
                        <a:rPr lang="es-ES_tradnl" sz="1400" dirty="0" smtClean="0"/>
                        <a:t>Li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2.2 (24.2)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1.45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82.2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286987">
                <a:tc>
                  <a:txBody>
                    <a:bodyPr/>
                    <a:lstStyle/>
                    <a:p>
                      <a:pPr algn="ctr"/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2.7 (29.7)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1.45</a:t>
                      </a:r>
                      <a:endParaRPr lang="es-ES_tradnl" sz="140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118.12</a:t>
                      </a:r>
                      <a:endParaRPr lang="es-ES_tradnl" sz="1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3484240" y="3501008"/>
            <a:ext cx="22398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aseline="30000" dirty="0" smtClean="0"/>
              <a:t>11</a:t>
            </a:r>
            <a:r>
              <a:rPr lang="es-ES_tradnl" sz="2000" dirty="0" smtClean="0"/>
              <a:t>Li </a:t>
            </a:r>
            <a:r>
              <a:rPr lang="es-ES_tradnl" sz="2000" dirty="0" err="1" smtClean="0"/>
              <a:t>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average</a:t>
            </a:r>
            <a:r>
              <a:rPr lang="es-ES_tradnl" sz="2000" dirty="0" smtClean="0"/>
              <a:t> 4300 </a:t>
            </a:r>
            <a:r>
              <a:rPr lang="es-ES_tradnl" sz="2000" dirty="0" err="1" smtClean="0"/>
              <a:t>pps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target</a:t>
            </a:r>
            <a:endParaRPr lang="es-ES_tradnl" sz="2000" dirty="0"/>
          </a:p>
        </p:txBody>
      </p:sp>
      <p:pic>
        <p:nvPicPr>
          <p:cNvPr id="17" name="Imagen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48000"/>
            <a:ext cx="3600000" cy="180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447800"/>
            <a:ext cx="2124185" cy="1656000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/>
        </p:nvGraphicFramePr>
        <p:xfrm>
          <a:off x="4267200" y="5003800"/>
          <a:ext cx="4876800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52600"/>
                <a:gridCol w="15240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Detector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Thickness</a:t>
                      </a:r>
                      <a:r>
                        <a:rPr lang="es-ES_tradnl" sz="1600" dirty="0" smtClean="0"/>
                        <a:t> (</a:t>
                      </a:r>
                      <a:r>
                        <a:rPr lang="es-ES_tradnl" sz="1600" dirty="0" err="1" smtClean="0"/>
                        <a:t>μm</a:t>
                      </a:r>
                      <a:r>
                        <a:rPr lang="es-ES_tradnl" sz="1600" dirty="0" smtClean="0"/>
                        <a:t>)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Angular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Range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T1: DSSSD+PAD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45 + 500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10º</a:t>
                      </a:r>
                      <a:r>
                        <a:rPr lang="es-ES_tradnl" sz="1600" baseline="0" dirty="0" smtClean="0"/>
                        <a:t> - 40º</a:t>
                      </a:r>
                      <a:endParaRPr lang="es-ES_trad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T2: DSSSD+PAD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45 + 500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30º - 60º </a:t>
                      </a:r>
                      <a:endParaRPr lang="es-ES_trad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T3: SSSD+DSSSD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20 + 60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50º - 100º</a:t>
                      </a:r>
                      <a:endParaRPr lang="es-ES_trad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T4: SSSD+DSSSD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20 + 63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90º - 140º</a:t>
                      </a:r>
                      <a:endParaRPr lang="es-ES_tradn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Imagen 28" descr="li11pb_elruth_e29_cdcc.png"/>
          <p:cNvPicPr>
            <a:picLocks noChangeAspect="1"/>
          </p:cNvPicPr>
          <p:nvPr/>
        </p:nvPicPr>
        <p:blipFill>
          <a:blip r:embed="rId6"/>
          <a:srcRect l="1667" t="6367" r="33333" b="2829"/>
          <a:stretch>
            <a:fillRect/>
          </a:stretch>
        </p:blipFill>
        <p:spPr>
          <a:xfrm>
            <a:off x="5486400" y="1143000"/>
            <a:ext cx="3683226" cy="363600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40386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Comic Sans MS"/>
                <a:cs typeface="Comic Sans MS"/>
              </a:rPr>
              <a:t>1024 </a:t>
            </a:r>
            <a:r>
              <a:rPr lang="es-ES_tradnl" sz="1800" dirty="0" err="1" smtClean="0">
                <a:latin typeface="Comic Sans MS"/>
                <a:cs typeface="Comic Sans MS"/>
              </a:rPr>
              <a:t>pixels</a:t>
            </a:r>
            <a:r>
              <a:rPr lang="es-ES_tradnl" sz="1800" dirty="0" smtClean="0">
                <a:latin typeface="Comic Sans MS"/>
                <a:cs typeface="Comic Sans MS"/>
              </a:rPr>
              <a:t> !</a:t>
            </a:r>
            <a:endParaRPr lang="es-ES_tradnl" sz="1800" dirty="0">
              <a:latin typeface="Comic Sans MS"/>
              <a:cs typeface="Comic Sans MS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57200" y="3352800"/>
            <a:ext cx="1295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solidFill>
                  <a:srgbClr val="FD05E3"/>
                </a:solidFill>
              </a:rPr>
              <a:t>Telescope</a:t>
            </a:r>
            <a:r>
              <a:rPr lang="es-ES_tradnl" sz="1600" dirty="0" smtClean="0">
                <a:solidFill>
                  <a:srgbClr val="FD05E3"/>
                </a:solidFill>
              </a:rPr>
              <a:t> 4</a:t>
            </a:r>
            <a:endParaRPr lang="es-ES_tradnl" sz="1600" dirty="0">
              <a:solidFill>
                <a:srgbClr val="FD05E3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209800" y="914400"/>
            <a:ext cx="1295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Telescope</a:t>
            </a:r>
            <a:r>
              <a:rPr lang="es-ES_tradnl" sz="1600" dirty="0" smtClean="0"/>
              <a:t> 1</a:t>
            </a:r>
            <a:endParaRPr lang="es-ES_tradnl" sz="1600" dirty="0"/>
          </a:p>
        </p:txBody>
      </p:sp>
      <p:sp>
        <p:nvSpPr>
          <p:cNvPr id="35" name="CuadroTexto 34"/>
          <p:cNvSpPr txBox="1"/>
          <p:nvPr/>
        </p:nvSpPr>
        <p:spPr>
          <a:xfrm rot="21270806">
            <a:off x="2209800" y="239803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52 </a:t>
            </a:r>
            <a:r>
              <a:rPr lang="es-ES_tradnl" sz="1100" dirty="0" err="1" smtClean="0"/>
              <a:t>mm</a:t>
            </a:r>
            <a:endParaRPr lang="es-ES_tradnl" sz="1100" dirty="0"/>
          </a:p>
        </p:txBody>
      </p:sp>
      <p:sp>
        <p:nvSpPr>
          <p:cNvPr id="36" name="CuadroTexto 35"/>
          <p:cNvSpPr txBox="1"/>
          <p:nvPr/>
        </p:nvSpPr>
        <p:spPr>
          <a:xfrm rot="20865682">
            <a:off x="1295502" y="2514222"/>
            <a:ext cx="743302" cy="26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52 </a:t>
            </a:r>
            <a:r>
              <a:rPr lang="es-ES_tradnl" sz="1100" dirty="0" err="1" smtClean="0"/>
              <a:t>mm</a:t>
            </a:r>
            <a:endParaRPr lang="es-ES_tradnl" sz="1100" dirty="0"/>
          </a:p>
        </p:txBody>
      </p:sp>
      <p:sp>
        <p:nvSpPr>
          <p:cNvPr id="37" name="CuadroTexto 36"/>
          <p:cNvSpPr txBox="1"/>
          <p:nvPr/>
        </p:nvSpPr>
        <p:spPr>
          <a:xfrm rot="18910986">
            <a:off x="1801462" y="202973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80 </a:t>
            </a:r>
            <a:r>
              <a:rPr lang="es-ES_tradnl" sz="1100" dirty="0" err="1" smtClean="0"/>
              <a:t>mm</a:t>
            </a:r>
            <a:endParaRPr lang="es-ES_tradnl" sz="1100" dirty="0"/>
          </a:p>
        </p:txBody>
      </p:sp>
      <p:sp>
        <p:nvSpPr>
          <p:cNvPr id="38" name="CuadroTexto 37"/>
          <p:cNvSpPr txBox="1"/>
          <p:nvPr/>
        </p:nvSpPr>
        <p:spPr>
          <a:xfrm rot="2673130">
            <a:off x="1277673" y="2287102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80 </a:t>
            </a:r>
            <a:r>
              <a:rPr lang="es-ES_tradnl" sz="1100" dirty="0" err="1" smtClean="0"/>
              <a:t>mm</a:t>
            </a:r>
            <a:endParaRPr lang="es-ES_tradnl" sz="11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51720" y="116632"/>
            <a:ext cx="61202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err="1">
                <a:latin typeface="Comic Sans MS"/>
                <a:cs typeface="Comic Sans MS"/>
              </a:rPr>
              <a:t>Scattering</a:t>
            </a:r>
            <a:r>
              <a:rPr lang="es-ES_tradnl" i="1" dirty="0">
                <a:latin typeface="Comic Sans MS"/>
                <a:cs typeface="Comic Sans MS"/>
              </a:rPr>
              <a:t> </a:t>
            </a:r>
            <a:r>
              <a:rPr lang="es-ES_tradnl" i="1" dirty="0" smtClean="0">
                <a:latin typeface="Comic Sans MS"/>
                <a:cs typeface="Comic Sans MS"/>
              </a:rPr>
              <a:t>of halo </a:t>
            </a:r>
            <a:r>
              <a:rPr lang="es-ES_tradnl" i="1" dirty="0" err="1">
                <a:latin typeface="Comic Sans MS"/>
                <a:cs typeface="Comic Sans MS"/>
              </a:rPr>
              <a:t>nuclei</a:t>
            </a:r>
            <a:r>
              <a:rPr lang="es-ES_tradnl" i="1" dirty="0">
                <a:latin typeface="Comic Sans MS"/>
                <a:cs typeface="Comic Sans MS"/>
              </a:rPr>
              <a:t> </a:t>
            </a:r>
            <a:r>
              <a:rPr lang="es-ES_tradnl" i="1" dirty="0" err="1">
                <a:latin typeface="Comic Sans MS"/>
                <a:cs typeface="Comic Sans MS"/>
              </a:rPr>
              <a:t>on</a:t>
            </a:r>
            <a:r>
              <a:rPr lang="es-ES_tradnl" i="1" dirty="0">
                <a:latin typeface="Comic Sans MS"/>
                <a:cs typeface="Comic Sans MS"/>
              </a:rPr>
              <a:t> heavy target </a:t>
            </a:r>
            <a:r>
              <a:rPr lang="es-ES_tradnl" i="1" dirty="0" smtClean="0">
                <a:latin typeface="Comic Sans MS"/>
                <a:cs typeface="Comic Sans MS"/>
              </a:rPr>
              <a:t>at Coulomb </a:t>
            </a:r>
            <a:r>
              <a:rPr lang="es-ES_tradnl" i="1" dirty="0" err="1" smtClean="0">
                <a:latin typeface="Comic Sans MS"/>
                <a:cs typeface="Comic Sans MS"/>
              </a:rPr>
              <a:t>barrier</a:t>
            </a:r>
            <a:r>
              <a:rPr lang="es-ES_tradnl" i="1" dirty="0" smtClean="0">
                <a:latin typeface="Comic Sans MS"/>
                <a:cs typeface="Comic Sans MS"/>
              </a:rPr>
              <a:t> </a:t>
            </a:r>
            <a:r>
              <a:rPr lang="es-ES_tradnl" i="1" dirty="0">
                <a:latin typeface="Comic Sans MS"/>
                <a:cs typeface="Comic Sans MS"/>
              </a:rPr>
              <a:t> </a:t>
            </a:r>
            <a:r>
              <a:rPr lang="es-ES_tradnl" i="1" dirty="0" err="1">
                <a:latin typeface="Comic Sans MS"/>
                <a:cs typeface="Comic Sans MS"/>
              </a:rPr>
              <a:t>energies</a:t>
            </a:r>
            <a:r>
              <a:rPr lang="es-ES_tradnl" i="1" dirty="0">
                <a:latin typeface="Comic Sans MS"/>
                <a:cs typeface="Comic Sans MS"/>
              </a:rPr>
              <a:t> </a:t>
            </a:r>
            <a:endParaRPr lang="es-ES_tradnl" dirty="0">
              <a:latin typeface="Comic Sans MS"/>
              <a:cs typeface="Comic Sans MS"/>
            </a:endParaRP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92162"/>
          </a:xfrm>
        </p:spPr>
        <p:txBody>
          <a:bodyPr/>
          <a:lstStyle/>
          <a:p>
            <a:r>
              <a:rPr lang="es-ES_tradnl" dirty="0" err="1" smtClean="0"/>
              <a:t>Elastic</a:t>
            </a:r>
            <a:r>
              <a:rPr lang="es-ES_tradnl" dirty="0" smtClean="0"/>
              <a:t> &amp; </a:t>
            </a:r>
            <a:r>
              <a:rPr lang="es-ES_tradnl" dirty="0" err="1" smtClean="0"/>
              <a:t>Breakup</a:t>
            </a:r>
            <a:r>
              <a:rPr lang="es-ES_tradnl" dirty="0" smtClean="0"/>
              <a:t> / </a:t>
            </a:r>
            <a:r>
              <a:rPr lang="es-ES_tradnl" baseline="30000" dirty="0" smtClean="0"/>
              <a:t>11</a:t>
            </a:r>
            <a:r>
              <a:rPr lang="es-ES_tradnl" dirty="0" smtClean="0"/>
              <a:t>Li &amp; </a:t>
            </a:r>
            <a:r>
              <a:rPr lang="es-ES_tradnl" baseline="30000" dirty="0" smtClean="0"/>
              <a:t>9</a:t>
            </a:r>
            <a:r>
              <a:rPr lang="es-ES_tradnl" dirty="0" smtClean="0"/>
              <a:t>Li Data @ </a:t>
            </a:r>
            <a:r>
              <a:rPr lang="es-ES_tradnl" dirty="0" err="1" smtClean="0"/>
              <a:t>C.M</a:t>
            </a:r>
            <a:r>
              <a:rPr lang="es-ES_tradnl" dirty="0" smtClean="0"/>
              <a:t>.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3434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73500" y="6427788"/>
            <a:ext cx="40513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226345" y="1295400"/>
            <a:ext cx="3738143" cy="2971800"/>
            <a:chOff x="609600" y="1600200"/>
            <a:chExt cx="3738143" cy="2971800"/>
          </a:xfrm>
        </p:grpSpPr>
        <p:grpSp>
          <p:nvGrpSpPr>
            <p:cNvPr id="12" name="Agrupar 11"/>
            <p:cNvGrpSpPr/>
            <p:nvPr/>
          </p:nvGrpSpPr>
          <p:grpSpPr>
            <a:xfrm>
              <a:off x="609600" y="1600200"/>
              <a:ext cx="3738143" cy="2971800"/>
              <a:chOff x="4343400" y="1828800"/>
              <a:chExt cx="3738143" cy="2971800"/>
            </a:xfrm>
          </p:grpSpPr>
          <p:pic>
            <p:nvPicPr>
              <p:cNvPr id="9" name="Imagen 8" descr="tel1_SF-04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3400" y="1903164"/>
                <a:ext cx="3738143" cy="2897436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495800" y="1828800"/>
                <a:ext cx="33528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_tradnl" baseline="30000" dirty="0" smtClean="0">
                    <a:solidFill>
                      <a:srgbClr val="000090"/>
                    </a:solidFill>
                  </a:rPr>
                  <a:t>11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Li </a:t>
                </a:r>
                <a:r>
                  <a:rPr lang="es-ES_tradnl" dirty="0" err="1" smtClean="0">
                    <a:solidFill>
                      <a:srgbClr val="000090"/>
                    </a:solidFill>
                  </a:rPr>
                  <a:t>on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 </a:t>
                </a:r>
                <a:r>
                  <a:rPr lang="es-ES_tradnl" baseline="30000" dirty="0" smtClean="0">
                    <a:solidFill>
                      <a:srgbClr val="000090"/>
                    </a:solidFill>
                  </a:rPr>
                  <a:t>208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Pb @ 24.2 MeV </a:t>
                </a:r>
                <a:r>
                  <a:rPr lang="es-ES_tradnl" dirty="0" err="1" smtClean="0">
                    <a:solidFill>
                      <a:srgbClr val="000090"/>
                    </a:solidFill>
                    <a:latin typeface="Lucida Grande"/>
                    <a:ea typeface="Lucida Grande"/>
                    <a:cs typeface="Lucida Grande"/>
                  </a:rPr>
                  <a:t>θ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 = 19.5(2)º </a:t>
                </a:r>
                <a:endParaRPr lang="es-ES_tradnl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3462862" y="3886197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>
                  <a:solidFill>
                    <a:srgbClr val="000090"/>
                  </a:solidFill>
                </a:rPr>
                <a:t>α</a:t>
              </a:r>
              <a:endParaRPr lang="es-ES_tradnl" dirty="0">
                <a:solidFill>
                  <a:srgbClr val="000090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429000" y="35784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FF0000"/>
                  </a:solidFill>
                </a:rPr>
                <a:t>6</a:t>
              </a:r>
              <a:r>
                <a:rPr lang="es-ES_tradnl" dirty="0" smtClean="0">
                  <a:solidFill>
                    <a:srgbClr val="FF0000"/>
                  </a:solidFill>
                </a:rPr>
                <a:t>Li</a:t>
              </a:r>
              <a:endParaRPr lang="es-ES_tradnl" dirty="0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429000" y="3200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FF0000"/>
                  </a:solidFill>
                </a:rPr>
                <a:t>9</a:t>
              </a:r>
              <a:r>
                <a:rPr lang="es-ES_tradnl" dirty="0" smtClean="0">
                  <a:solidFill>
                    <a:srgbClr val="FF0000"/>
                  </a:solidFill>
                </a:rPr>
                <a:t>Li</a:t>
              </a:r>
              <a:endParaRPr lang="es-ES_tradnl" dirty="0">
                <a:solidFill>
                  <a:srgbClr val="FF0000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429000" y="34260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0000FF"/>
                  </a:solidFill>
                </a:rPr>
                <a:t>7</a:t>
              </a:r>
              <a:r>
                <a:rPr lang="es-ES_tradnl" dirty="0" smtClean="0">
                  <a:solidFill>
                    <a:srgbClr val="0000FF"/>
                  </a:solidFill>
                </a:rPr>
                <a:t>Li</a:t>
              </a:r>
              <a:endParaRPr lang="es-ES_tradnl" dirty="0">
                <a:solidFill>
                  <a:srgbClr val="0000FF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352800" y="2971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0000FF"/>
                  </a:solidFill>
                </a:rPr>
                <a:t>11</a:t>
              </a:r>
              <a:r>
                <a:rPr lang="es-ES_tradnl" dirty="0" smtClean="0">
                  <a:solidFill>
                    <a:srgbClr val="0000FF"/>
                  </a:solidFill>
                </a:rPr>
                <a:t>Li</a:t>
              </a:r>
              <a:endParaRPr lang="es-ES_tradnl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AutoShape 54"/>
          <p:cNvSpPr>
            <a:spLocks noChangeArrowheads="1"/>
          </p:cNvSpPr>
          <p:nvPr/>
        </p:nvSpPr>
        <p:spPr bwMode="auto">
          <a:xfrm>
            <a:off x="5247456" y="4495800"/>
            <a:ext cx="3429000" cy="1651516"/>
          </a:xfrm>
          <a:prstGeom prst="roundRect">
            <a:avLst>
              <a:gd name="adj" fmla="val 16667"/>
            </a:avLst>
          </a:prstGeom>
          <a:solidFill>
            <a:srgbClr val="F3EE9D"/>
          </a:solidFill>
          <a:ln w="9525">
            <a:solidFill>
              <a:srgbClr val="738450"/>
            </a:solidFill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Large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breakup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contribution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well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below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the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Coulomb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barrier</a:t>
            </a:r>
            <a:r>
              <a:rPr lang="es-ES_tradnl" dirty="0" smtClean="0">
                <a:latin typeface="Comic Sans MS"/>
                <a:cs typeface="Comic Sans MS"/>
              </a:rPr>
              <a:t> (≈28 MeV)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Comic Sans MS"/>
                <a:cs typeface="Comic Sans MS"/>
              </a:rPr>
              <a:t> MC </a:t>
            </a:r>
            <a:r>
              <a:rPr lang="es-ES_tradnl" dirty="0" err="1" smtClean="0">
                <a:latin typeface="Comic Sans MS"/>
                <a:cs typeface="Comic Sans MS"/>
              </a:rPr>
              <a:t>Simulations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of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losses</a:t>
            </a:r>
            <a:r>
              <a:rPr lang="es-ES_tradnl" dirty="0" smtClean="0">
                <a:latin typeface="Comic Sans MS"/>
                <a:cs typeface="Comic Sans MS"/>
              </a:rPr>
              <a:t> in </a:t>
            </a:r>
            <a:r>
              <a:rPr lang="es-ES_tradnl" dirty="0" err="1" smtClean="0">
                <a:latin typeface="Comic Sans MS"/>
                <a:cs typeface="Comic Sans MS"/>
              </a:rPr>
              <a:t>the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different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sensitive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and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unsensitive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materials</a:t>
            </a:r>
            <a:r>
              <a:rPr lang="es-ES_tradnl" dirty="0" smtClean="0">
                <a:latin typeface="Comic Sans MS"/>
                <a:cs typeface="Comic Sans MS"/>
              </a:rPr>
              <a:t>.</a:t>
            </a:r>
            <a:endParaRPr lang="es-ES_tradnl" dirty="0">
              <a:latin typeface="Comic Sans MS"/>
              <a:cs typeface="Comic Sans MS"/>
            </a:endParaRPr>
          </a:p>
        </p:txBody>
      </p:sp>
      <p:pic>
        <p:nvPicPr>
          <p:cNvPr id="3" name="Imagen 2" descr="Fig1-cube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572000" cy="5301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31409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13.9º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 bwMode="auto">
          <a:xfrm>
            <a:off x="935596" y="2492896"/>
            <a:ext cx="108012" cy="72008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uadroTexto 10"/>
          <p:cNvSpPr txBox="1"/>
          <p:nvPr/>
        </p:nvSpPr>
        <p:spPr>
          <a:xfrm>
            <a:off x="683568" y="52292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 (1)º</a:t>
            </a:r>
            <a:endParaRPr lang="es-ES" dirty="0"/>
          </a:p>
        </p:txBody>
      </p:sp>
      <p:cxnSp>
        <p:nvCxnSpPr>
          <p:cNvPr id="24" name="Conector recto de flecha 23"/>
          <p:cNvCxnSpPr/>
          <p:nvPr/>
        </p:nvCxnSpPr>
        <p:spPr bwMode="auto">
          <a:xfrm>
            <a:off x="971600" y="4653136"/>
            <a:ext cx="108012" cy="72008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2448272" cy="893440"/>
          </a:xfrm>
        </p:spPr>
        <p:txBody>
          <a:bodyPr/>
          <a:lstStyle/>
          <a:p>
            <a:r>
              <a:rPr lang="en-GB" b="1" dirty="0" smtClean="0">
                <a:latin typeface="Comic Sans MS"/>
                <a:cs typeface="Comic Sans MS"/>
              </a:rPr>
              <a:t>Theoretical </a:t>
            </a:r>
            <a:br>
              <a:rPr lang="en-GB" b="1" dirty="0" smtClean="0">
                <a:latin typeface="Comic Sans MS"/>
                <a:cs typeface="Comic Sans MS"/>
              </a:rPr>
            </a:br>
            <a:r>
              <a:rPr lang="en-GB" b="1" dirty="0" smtClean="0">
                <a:latin typeface="Comic Sans MS"/>
                <a:cs typeface="Comic Sans MS"/>
              </a:rPr>
              <a:t>Interpretation</a:t>
            </a:r>
            <a:endParaRPr lang="en-GB" b="1" dirty="0">
              <a:latin typeface="Comic Sans MS"/>
              <a:cs typeface="Comic Sans MS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5496" y="1582921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omic Sans MS"/>
                <a:cs typeface="Comic Sans MS"/>
              </a:rPr>
              <a:t>Which is the mechanism responsible of the </a:t>
            </a:r>
            <a:r>
              <a:rPr lang="en-GB" sz="1800" baseline="30000" dirty="0" smtClean="0">
                <a:latin typeface="Comic Sans MS"/>
                <a:cs typeface="Comic Sans MS"/>
              </a:rPr>
              <a:t>11</a:t>
            </a:r>
            <a:r>
              <a:rPr lang="en-GB" sz="1800" dirty="0" smtClean="0">
                <a:latin typeface="Comic Sans MS"/>
                <a:cs typeface="Comic Sans MS"/>
              </a:rPr>
              <a:t>Li scattering?</a:t>
            </a:r>
          </a:p>
          <a:p>
            <a:endParaRPr lang="en-GB" sz="1600" dirty="0" smtClean="0">
              <a:latin typeface="Comic Sans MS"/>
              <a:cs typeface="Comic Sans MS"/>
            </a:endParaRPr>
          </a:p>
          <a:p>
            <a:r>
              <a:rPr lang="en-GB" sz="1800" dirty="0" smtClean="0">
                <a:latin typeface="Comic Sans MS"/>
                <a:cs typeface="Comic Sans MS"/>
              </a:rPr>
              <a:t>What can we learn of the </a:t>
            </a:r>
            <a:r>
              <a:rPr lang="en-GB" sz="1800" baseline="30000" dirty="0" smtClean="0">
                <a:latin typeface="Comic Sans MS"/>
                <a:cs typeface="Comic Sans MS"/>
              </a:rPr>
              <a:t>11</a:t>
            </a:r>
            <a:r>
              <a:rPr lang="en-GB" sz="1800" dirty="0" smtClean="0">
                <a:latin typeface="Comic Sans MS"/>
                <a:cs typeface="Comic Sans MS"/>
              </a:rPr>
              <a:t>Li structure?</a:t>
            </a:r>
            <a:endParaRPr lang="en-GB" sz="1800" dirty="0">
              <a:latin typeface="Comic Sans MS"/>
              <a:cs typeface="Comic Sans MS"/>
            </a:endParaRPr>
          </a:p>
        </p:txBody>
      </p:sp>
      <p:sp>
        <p:nvSpPr>
          <p:cNvPr id="9" name="Flecha derecha 8"/>
          <p:cNvSpPr/>
          <p:nvPr/>
        </p:nvSpPr>
        <p:spPr bwMode="auto">
          <a:xfrm>
            <a:off x="2125688" y="2165122"/>
            <a:ext cx="1143000" cy="762000"/>
          </a:xfrm>
          <a:prstGeom prst="rightArrow">
            <a:avLst>
              <a:gd name="adj1" fmla="val 46667"/>
              <a:gd name="adj2" fmla="val 50000"/>
            </a:avLst>
          </a:prstGeom>
          <a:solidFill>
            <a:srgbClr val="37FF32"/>
          </a:solidFill>
          <a:ln w="9525" cap="flat" cmpd="sng" algn="ctr">
            <a:solidFill>
              <a:srgbClr val="00E4A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21832" y="1877090"/>
            <a:ext cx="2304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omic Sans MS"/>
                <a:cs typeface="Comic Sans MS"/>
              </a:rPr>
              <a:t>Comparison of the experimental data with theoretical calculations</a:t>
            </a:r>
            <a:r>
              <a:rPr lang="en-GB" sz="2000" dirty="0" smtClean="0">
                <a:latin typeface="Comic Sans MS"/>
                <a:cs typeface="Comic Sans MS"/>
              </a:rPr>
              <a:t>.</a:t>
            </a:r>
            <a:endParaRPr lang="en-GB" sz="2000" dirty="0">
              <a:latin typeface="Comic Sans MS"/>
              <a:cs typeface="Comic Sans M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5576" y="3754774"/>
            <a:ext cx="74676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Semicalssical</a:t>
            </a:r>
            <a:r>
              <a:rPr lang="es-ES_tradnl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Calculations</a:t>
            </a:r>
            <a:r>
              <a:rPr lang="es-ES_tradnl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for</a:t>
            </a:r>
            <a:r>
              <a:rPr lang="es-ES_tradnl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 B(E1) and </a:t>
            </a:r>
            <a:r>
              <a:rPr lang="es-ES_tradnl" sz="16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breakup</a:t>
            </a:r>
            <a:r>
              <a:rPr lang="es-ES_tradnl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 data:</a:t>
            </a:r>
            <a:r>
              <a:rPr lang="es-ES_tradnl" dirty="0" smtClean="0">
                <a:solidFill>
                  <a:srgbClr val="660066"/>
                </a:solidFill>
              </a:rPr>
              <a:t> </a:t>
            </a:r>
          </a:p>
          <a:p>
            <a:r>
              <a:rPr lang="es-ES_tradnl" dirty="0" smtClean="0"/>
              <a:t>	</a:t>
            </a:r>
            <a:r>
              <a:rPr lang="es-ES_tradnl" sz="1600" dirty="0" err="1" smtClean="0">
                <a:latin typeface="Comic Sans MS"/>
                <a:cs typeface="Comic Sans MS"/>
              </a:rPr>
              <a:t>Include</a:t>
            </a:r>
            <a:r>
              <a:rPr lang="es-ES_tradnl" sz="1600" dirty="0" smtClean="0">
                <a:latin typeface="Comic Sans MS"/>
                <a:cs typeface="Comic Sans MS"/>
              </a:rPr>
              <a:t> Coulomb </a:t>
            </a:r>
            <a:r>
              <a:rPr lang="es-ES_tradnl" sz="1600" dirty="0" err="1" smtClean="0">
                <a:latin typeface="Comic Sans MS"/>
                <a:cs typeface="Comic Sans MS"/>
              </a:rPr>
              <a:t>coupling</a:t>
            </a:r>
            <a:r>
              <a:rPr lang="es-ES_tradnl" sz="1600" dirty="0" smtClean="0">
                <a:latin typeface="Comic Sans MS"/>
                <a:cs typeface="Comic Sans MS"/>
              </a:rPr>
              <a:t> at </a:t>
            </a:r>
            <a:r>
              <a:rPr lang="es-ES_tradnl" sz="1600" dirty="0" err="1" smtClean="0">
                <a:latin typeface="Comic Sans MS"/>
                <a:cs typeface="Comic Sans MS"/>
              </a:rPr>
              <a:t>first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order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</a:p>
          <a:p>
            <a:r>
              <a:rPr lang="es-ES_tradnl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Continuum </a:t>
            </a:r>
            <a:r>
              <a:rPr lang="es-ES_tradnl" sz="1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Discretised</a:t>
            </a:r>
            <a:r>
              <a:rPr lang="es-ES_tradnl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s-ES_tradnl" sz="1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Coupled</a:t>
            </a:r>
            <a:r>
              <a:rPr lang="es-ES_tradnl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s-ES_tradnl" sz="1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Channel</a:t>
            </a:r>
            <a:r>
              <a:rPr lang="es-ES_tradnl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(4b-CDCC)</a:t>
            </a:r>
            <a:r>
              <a:rPr lang="es-ES_tradnl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: </a:t>
            </a:r>
          </a:p>
          <a:p>
            <a:r>
              <a:rPr lang="es-ES_tradnl" sz="1600" dirty="0" smtClean="0">
                <a:latin typeface="Comic Sans MS"/>
                <a:cs typeface="Comic Sans MS"/>
              </a:rPr>
              <a:t>		V[n-n-</a:t>
            </a:r>
            <a:r>
              <a:rPr lang="es-ES_tradnl" sz="1600" baseline="30000" dirty="0" smtClean="0">
                <a:latin typeface="Comic Sans MS"/>
                <a:cs typeface="Comic Sans MS"/>
              </a:rPr>
              <a:t>9</a:t>
            </a:r>
            <a:r>
              <a:rPr lang="es-ES_tradnl" sz="1600" dirty="0" smtClean="0">
                <a:latin typeface="Comic Sans MS"/>
                <a:cs typeface="Comic Sans MS"/>
              </a:rPr>
              <a:t>Li] + V[n-n-</a:t>
            </a:r>
            <a:r>
              <a:rPr lang="es-ES_tradnl" sz="1600" baseline="30000" dirty="0" smtClean="0">
                <a:latin typeface="Comic Sans MS"/>
                <a:cs typeface="Comic Sans MS"/>
              </a:rPr>
              <a:t>208</a:t>
            </a:r>
            <a:r>
              <a:rPr lang="es-ES_tradnl" sz="1600" dirty="0" smtClean="0">
                <a:latin typeface="Comic Sans MS"/>
                <a:cs typeface="Comic Sans MS"/>
              </a:rPr>
              <a:t>Pb] + V[</a:t>
            </a:r>
            <a:r>
              <a:rPr lang="es-ES_tradnl" sz="1600" baseline="30000" dirty="0" smtClean="0">
                <a:latin typeface="Comic Sans MS"/>
                <a:cs typeface="Comic Sans MS"/>
              </a:rPr>
              <a:t>9</a:t>
            </a:r>
            <a:r>
              <a:rPr lang="es-ES_tradnl" sz="1600" dirty="0" smtClean="0">
                <a:latin typeface="Comic Sans MS"/>
                <a:cs typeface="Comic Sans MS"/>
              </a:rPr>
              <a:t>Li + </a:t>
            </a:r>
            <a:r>
              <a:rPr lang="es-ES_tradnl" sz="1600" baseline="30000" dirty="0" smtClean="0">
                <a:latin typeface="Comic Sans MS"/>
                <a:cs typeface="Comic Sans MS"/>
              </a:rPr>
              <a:t>208</a:t>
            </a:r>
            <a:r>
              <a:rPr lang="es-ES_tradnl" sz="1600" dirty="0" smtClean="0">
                <a:latin typeface="Comic Sans MS"/>
                <a:cs typeface="Comic Sans MS"/>
              </a:rPr>
              <a:t>Pb]</a:t>
            </a:r>
          </a:p>
          <a:p>
            <a:r>
              <a:rPr lang="es-ES_tradnl" sz="1600" dirty="0" smtClean="0">
                <a:latin typeface="Comic Sans MS"/>
                <a:cs typeface="Comic Sans MS"/>
              </a:rPr>
              <a:t>		</a:t>
            </a:r>
            <a:r>
              <a:rPr lang="es-ES_tradnl" sz="1600" dirty="0" err="1" smtClean="0">
                <a:latin typeface="Comic Sans MS"/>
                <a:cs typeface="Comic Sans MS"/>
              </a:rPr>
              <a:t>Image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the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direct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breakup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of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the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projectile</a:t>
            </a:r>
            <a:endParaRPr lang="es-ES_tradnl" sz="1600" dirty="0" smtClean="0">
              <a:latin typeface="Comic Sans MS"/>
              <a:cs typeface="Comic Sans MS"/>
            </a:endParaRPr>
          </a:p>
          <a:p>
            <a:r>
              <a:rPr lang="es-ES_tradnl" sz="1600" dirty="0" smtClean="0">
                <a:latin typeface="Comic Sans MS"/>
                <a:cs typeface="Comic Sans MS"/>
              </a:rPr>
              <a:t>		</a:t>
            </a:r>
            <a:r>
              <a:rPr lang="es-ES_tradnl" sz="1600" dirty="0" err="1" smtClean="0">
                <a:latin typeface="Comic Sans MS"/>
                <a:cs typeface="Comic Sans MS"/>
              </a:rPr>
              <a:t>Includes</a:t>
            </a:r>
            <a:r>
              <a:rPr lang="es-ES_tradnl" sz="1600" dirty="0" smtClean="0">
                <a:latin typeface="Comic Sans MS"/>
                <a:cs typeface="Comic Sans MS"/>
              </a:rPr>
              <a:t> Coulomb and </a:t>
            </a:r>
            <a:r>
              <a:rPr lang="es-ES_tradnl" sz="1600" dirty="0" err="1" smtClean="0">
                <a:latin typeface="Comic Sans MS"/>
                <a:cs typeface="Comic Sans MS"/>
              </a:rPr>
              <a:t>multipole</a:t>
            </a:r>
            <a:r>
              <a:rPr lang="es-ES_tradnl" sz="1600" dirty="0" smtClean="0">
                <a:latin typeface="Comic Sans MS"/>
                <a:cs typeface="Comic Sans MS"/>
              </a:rPr>
              <a:t> nuclear </a:t>
            </a:r>
            <a:r>
              <a:rPr lang="es-ES_tradnl" sz="1600" dirty="0" err="1" smtClean="0">
                <a:latin typeface="Comic Sans MS"/>
                <a:cs typeface="Comic Sans MS"/>
              </a:rPr>
              <a:t>couplings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		</a:t>
            </a:r>
            <a:r>
              <a:rPr lang="es-ES_tradnl" sz="1600" dirty="0" smtClean="0">
                <a:latin typeface="Comic Sans MS"/>
                <a:cs typeface="Comic Sans MS"/>
              </a:rPr>
              <a:t>Continuum up </a:t>
            </a:r>
            <a:r>
              <a:rPr lang="es-ES_tradnl" sz="1600" dirty="0" err="1" smtClean="0">
                <a:latin typeface="Comic Sans MS"/>
                <a:cs typeface="Comic Sans MS"/>
              </a:rPr>
              <a:t>to</a:t>
            </a:r>
            <a:r>
              <a:rPr lang="es-ES_tradnl" sz="1600" dirty="0" smtClean="0">
                <a:latin typeface="Comic Sans MS"/>
                <a:cs typeface="Comic Sans MS"/>
              </a:rPr>
              <a:t> 5 </a:t>
            </a:r>
            <a:r>
              <a:rPr lang="es-ES_tradnl" sz="1600" dirty="0" err="1" smtClean="0">
                <a:latin typeface="Comic Sans MS"/>
                <a:cs typeface="Comic Sans MS"/>
              </a:rPr>
              <a:t>MeV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considering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the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binning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  <a:r>
              <a:rPr lang="es-ES_tradnl" sz="1600" dirty="0" err="1" smtClean="0">
                <a:latin typeface="Comic Sans MS"/>
                <a:cs typeface="Comic Sans MS"/>
              </a:rPr>
              <a:t>procedure</a:t>
            </a:r>
            <a:endParaRPr lang="es-ES_tradnl" sz="1600" dirty="0">
              <a:latin typeface="Comic Sans MS"/>
              <a:cs typeface="Comic Sans MS"/>
            </a:endParaRPr>
          </a:p>
        </p:txBody>
      </p:sp>
      <p:cxnSp>
        <p:nvCxnSpPr>
          <p:cNvPr id="13" name="Conector recto 12"/>
          <p:cNvCxnSpPr/>
          <p:nvPr/>
        </p:nvCxnSpPr>
        <p:spPr bwMode="auto">
          <a:xfrm flipV="1">
            <a:off x="5257800" y="5194934"/>
            <a:ext cx="11430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6444208" y="4978910"/>
            <a:ext cx="2629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rgbClr val="660066"/>
                </a:solidFill>
              </a:rPr>
              <a:t>(</a:t>
            </a:r>
            <a:r>
              <a:rPr lang="es-ES_tradnl" sz="1600" dirty="0" err="1" smtClean="0">
                <a:solidFill>
                  <a:srgbClr val="660066"/>
                </a:solidFill>
              </a:rPr>
              <a:t>from</a:t>
            </a:r>
            <a:r>
              <a:rPr lang="es-ES_tradnl" sz="1600" dirty="0" smtClean="0">
                <a:solidFill>
                  <a:srgbClr val="660066"/>
                </a:solidFill>
              </a:rPr>
              <a:t> </a:t>
            </a:r>
            <a:r>
              <a:rPr lang="es-ES_tradnl" sz="1600" baseline="30000" dirty="0" smtClean="0">
                <a:solidFill>
                  <a:srgbClr val="660066"/>
                </a:solidFill>
              </a:rPr>
              <a:t>9</a:t>
            </a:r>
            <a:r>
              <a:rPr lang="es-ES_tradnl" sz="1600" dirty="0" smtClean="0">
                <a:solidFill>
                  <a:srgbClr val="660066"/>
                </a:solidFill>
              </a:rPr>
              <a:t>Li </a:t>
            </a:r>
            <a:r>
              <a:rPr lang="es-ES_tradnl" sz="1600" dirty="0" err="1" smtClean="0">
                <a:solidFill>
                  <a:srgbClr val="660066"/>
                </a:solidFill>
              </a:rPr>
              <a:t>elastic</a:t>
            </a:r>
            <a:r>
              <a:rPr lang="es-ES_tradnl" sz="1600" dirty="0" smtClean="0">
                <a:solidFill>
                  <a:srgbClr val="660066"/>
                </a:solidFill>
              </a:rPr>
              <a:t> </a:t>
            </a:r>
            <a:r>
              <a:rPr lang="es-ES_tradnl" sz="1600" dirty="0" err="1" smtClean="0">
                <a:solidFill>
                  <a:srgbClr val="660066"/>
                </a:solidFill>
              </a:rPr>
              <a:t>scattering</a:t>
            </a:r>
            <a:r>
              <a:rPr lang="es-ES_tradnl" sz="1600" dirty="0" smtClean="0"/>
              <a:t>)</a:t>
            </a:r>
            <a:endParaRPr lang="es-ES_tradnl" sz="1600" dirty="0"/>
          </a:p>
        </p:txBody>
      </p:sp>
      <p:cxnSp>
        <p:nvCxnSpPr>
          <p:cNvPr id="15" name="Conector recto 14"/>
          <p:cNvCxnSpPr/>
          <p:nvPr/>
        </p:nvCxnSpPr>
        <p:spPr bwMode="auto">
          <a:xfrm flipV="1">
            <a:off x="2699792" y="5194934"/>
            <a:ext cx="9990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uadroTexto 17"/>
          <p:cNvSpPr txBox="1"/>
          <p:nvPr/>
        </p:nvSpPr>
        <p:spPr>
          <a:xfrm>
            <a:off x="1043608" y="4906902"/>
            <a:ext cx="166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FF0000"/>
                </a:solidFill>
              </a:rPr>
              <a:t>(</a:t>
            </a:r>
            <a:r>
              <a:rPr lang="es-ES_tradnl" sz="1600" baseline="30000" dirty="0" smtClean="0">
                <a:solidFill>
                  <a:srgbClr val="FF0000"/>
                </a:solidFill>
              </a:rPr>
              <a:t>11</a:t>
            </a:r>
            <a:r>
              <a:rPr lang="es-ES_tradnl" sz="1600" dirty="0" smtClean="0">
                <a:solidFill>
                  <a:srgbClr val="FF0000"/>
                </a:solidFill>
              </a:rPr>
              <a:t>Li </a:t>
            </a:r>
            <a:r>
              <a:rPr lang="es-ES_tradnl" sz="1600" dirty="0" err="1" smtClean="0">
                <a:solidFill>
                  <a:srgbClr val="FF0000"/>
                </a:solidFill>
              </a:rPr>
              <a:t>structure</a:t>
            </a:r>
            <a:r>
              <a:rPr lang="es-ES_tradnl" sz="1600" dirty="0" smtClean="0">
                <a:solidFill>
                  <a:srgbClr val="FF0000"/>
                </a:solidFill>
              </a:rPr>
              <a:t> )</a:t>
            </a:r>
          </a:p>
          <a:p>
            <a:r>
              <a:rPr lang="es-ES_tradnl" sz="1600" dirty="0" err="1" smtClean="0">
                <a:solidFill>
                  <a:srgbClr val="FF0000"/>
                </a:solidFill>
              </a:rPr>
              <a:t>All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</a:rPr>
              <a:t>J</a:t>
            </a:r>
            <a:r>
              <a:rPr lang="es-ES_tradnl" sz="1600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s-ES_tradnl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=1</a:t>
            </a:r>
            <a:r>
              <a:rPr lang="es-ES_tradnl" sz="16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±</a:t>
            </a:r>
            <a:r>
              <a:rPr lang="es-ES_tradnl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, 2</a:t>
            </a:r>
            <a:r>
              <a:rPr lang="es-ES_tradnl" sz="16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±</a:t>
            </a:r>
            <a:r>
              <a:rPr lang="es-ES_tradnl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, 3</a:t>
            </a:r>
            <a:r>
              <a:rPr lang="es-ES_tradnl" sz="16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±</a:t>
            </a:r>
            <a:endParaRPr lang="es-ES_tradnl" sz="1600" baseline="300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845544"/>
            <a:ext cx="2616200" cy="187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72200" y="3635732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800" baseline="30000" dirty="0" smtClean="0">
                <a:latin typeface="+mn-lt"/>
              </a:rPr>
              <a:t>9</a:t>
            </a:r>
            <a:r>
              <a:rPr lang="es-ES" sz="1800" dirty="0" smtClean="0">
                <a:latin typeface="+mn-lt"/>
              </a:rPr>
              <a:t>Li</a:t>
            </a:r>
            <a:endParaRPr lang="es-ES" sz="1800" dirty="0"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362164"/>
            <a:ext cx="280831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660066"/>
                </a:solidFill>
              </a:rPr>
              <a:t>Based</a:t>
            </a:r>
            <a:r>
              <a:rPr lang="es-ES" dirty="0" smtClean="0">
                <a:solidFill>
                  <a:srgbClr val="660066"/>
                </a:solidFill>
              </a:rPr>
              <a:t> </a:t>
            </a:r>
            <a:r>
              <a:rPr lang="es-ES" dirty="0" err="1" smtClean="0">
                <a:solidFill>
                  <a:srgbClr val="660066"/>
                </a:solidFill>
              </a:rPr>
              <a:t>on</a:t>
            </a:r>
            <a:r>
              <a:rPr lang="es-ES" dirty="0" smtClean="0">
                <a:solidFill>
                  <a:srgbClr val="660066"/>
                </a:solidFill>
              </a:rPr>
              <a:t> M. </a:t>
            </a:r>
            <a:r>
              <a:rPr lang="es-ES" dirty="0" err="1" smtClean="0">
                <a:solidFill>
                  <a:srgbClr val="660066"/>
                </a:solidFill>
              </a:rPr>
              <a:t>Rodriguez</a:t>
            </a:r>
            <a:r>
              <a:rPr lang="es-ES" dirty="0" smtClean="0">
                <a:solidFill>
                  <a:srgbClr val="660066"/>
                </a:solidFill>
              </a:rPr>
              <a:t>-Carmona, PRC80 (2009) 051601R</a:t>
            </a:r>
            <a:endParaRPr lang="es-ES" dirty="0">
              <a:solidFill>
                <a:srgbClr val="660066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45" y="-27384"/>
            <a:ext cx="3720055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467600" cy="563562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err="1" smtClean="0"/>
              <a:t>Elastic</a:t>
            </a:r>
            <a:r>
              <a:rPr lang="es-ES_tradnl" dirty="0" smtClean="0"/>
              <a:t> </a:t>
            </a:r>
            <a:r>
              <a:rPr lang="es-ES_tradnl" dirty="0" err="1" smtClean="0"/>
              <a:t>Scattering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baseline="30000" dirty="0" smtClean="0"/>
              <a:t>9</a:t>
            </a:r>
            <a:r>
              <a:rPr lang="es-ES_tradnl" dirty="0" smtClean="0"/>
              <a:t>Li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tune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potential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1148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73500" y="6427788"/>
            <a:ext cx="40513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512" y="3356992"/>
            <a:ext cx="403860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GB" dirty="0" smtClean="0"/>
              <a:t> </a:t>
            </a:r>
            <a:r>
              <a:rPr lang="en-GB" sz="1600" dirty="0" smtClean="0">
                <a:latin typeface="Comic Sans MS"/>
                <a:cs typeface="Comic Sans MS"/>
              </a:rPr>
              <a:t>Elastic </a:t>
            </a:r>
            <a:r>
              <a:rPr lang="en-GB" dirty="0" smtClean="0">
                <a:latin typeface="Comic Sans MS"/>
                <a:cs typeface="Comic Sans MS"/>
              </a:rPr>
              <a:t>scattering of </a:t>
            </a:r>
            <a:r>
              <a:rPr lang="en-GB" baseline="30000" dirty="0" smtClean="0">
                <a:latin typeface="Comic Sans MS"/>
                <a:cs typeface="Comic Sans MS"/>
              </a:rPr>
              <a:t>9</a:t>
            </a:r>
            <a:r>
              <a:rPr lang="en-GB" dirty="0" smtClean="0">
                <a:latin typeface="Comic Sans MS"/>
                <a:cs typeface="Comic Sans MS"/>
              </a:rPr>
              <a:t>Li on </a:t>
            </a:r>
            <a:r>
              <a:rPr lang="en-GB" baseline="30000" dirty="0" smtClean="0">
                <a:latin typeface="Comic Sans MS"/>
                <a:cs typeface="Comic Sans MS"/>
              </a:rPr>
              <a:t>208</a:t>
            </a:r>
            <a:r>
              <a:rPr lang="en-GB" dirty="0" smtClean="0">
                <a:latin typeface="Comic Sans MS"/>
                <a:cs typeface="Comic Sans MS"/>
              </a:rPr>
              <a:t>Pb @ 2.67 MeV/u follows Rutherford.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latin typeface="Comic Sans MS"/>
                <a:cs typeface="Comic Sans MS"/>
              </a:rPr>
              <a:t> The real part of the potential is from  double folding Sao Paolo Potential (SPP) and the imaginary part from a  Wood Saxon.: </a:t>
            </a:r>
            <a:r>
              <a:rPr lang="en-GB" dirty="0" smtClean="0">
                <a:sym typeface="Wingdings"/>
              </a:rPr>
              <a:t>V</a:t>
            </a:r>
            <a:r>
              <a:rPr lang="en-GB" baseline="-25000" dirty="0" smtClean="0">
                <a:sym typeface="Wingdings"/>
              </a:rPr>
              <a:t>SPP</a:t>
            </a:r>
            <a:r>
              <a:rPr lang="en-GB" dirty="0" smtClean="0">
                <a:sym typeface="Wingdings"/>
              </a:rPr>
              <a:t> + </a:t>
            </a:r>
            <a:r>
              <a:rPr lang="en-GB" dirty="0" err="1" smtClean="0">
                <a:sym typeface="Wingdings"/>
              </a:rPr>
              <a:t>i.W</a:t>
            </a:r>
            <a:r>
              <a:rPr lang="en-GB" baseline="-25000" dirty="0" err="1" smtClean="0">
                <a:sym typeface="Wingdings"/>
              </a:rPr>
              <a:t>WS</a:t>
            </a:r>
            <a:endParaRPr lang="en-GB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GB" dirty="0" smtClean="0">
                <a:latin typeface="Comic Sans MS"/>
                <a:cs typeface="Comic Sans MS"/>
              </a:rPr>
              <a:t> It is possible to describe the data with fixed geometry, </a:t>
            </a:r>
            <a:r>
              <a:rPr lang="en-GB" dirty="0" err="1" smtClean="0">
                <a:latin typeface="Comic Sans MS"/>
                <a:cs typeface="Comic Sans MS"/>
              </a:rPr>
              <a:t>r</a:t>
            </a:r>
            <a:r>
              <a:rPr lang="en-GB" baseline="-25000" dirty="0" err="1" smtClean="0">
                <a:latin typeface="Comic Sans MS"/>
                <a:cs typeface="Comic Sans MS"/>
              </a:rPr>
              <a:t>i</a:t>
            </a:r>
            <a:r>
              <a:rPr lang="en-GB" baseline="-25000" dirty="0" smtClean="0">
                <a:latin typeface="Comic Sans MS"/>
                <a:cs typeface="Comic Sans MS"/>
              </a:rPr>
              <a:t> </a:t>
            </a:r>
            <a:r>
              <a:rPr lang="en-GB" dirty="0" smtClean="0">
                <a:latin typeface="Comic Sans MS"/>
                <a:cs typeface="Comic Sans MS"/>
              </a:rPr>
              <a:t>= 1.35 </a:t>
            </a:r>
            <a:r>
              <a:rPr lang="en-GB" dirty="0" err="1" smtClean="0">
                <a:latin typeface="Comic Sans MS"/>
                <a:cs typeface="Comic Sans MS"/>
              </a:rPr>
              <a:t>fm</a:t>
            </a:r>
            <a:r>
              <a:rPr lang="en-GB" dirty="0" smtClean="0">
                <a:latin typeface="Comic Sans MS"/>
                <a:cs typeface="Comic Sans MS"/>
              </a:rPr>
              <a:t> , </a:t>
            </a:r>
            <a:r>
              <a:rPr lang="en-GB" dirty="0" err="1" smtClean="0">
                <a:latin typeface="Comic Sans MS"/>
                <a:cs typeface="Comic Sans MS"/>
              </a:rPr>
              <a:t>a</a:t>
            </a:r>
            <a:r>
              <a:rPr lang="en-GB" baseline="-25000" dirty="0" err="1" smtClean="0">
                <a:latin typeface="Comic Sans MS"/>
                <a:cs typeface="Comic Sans MS"/>
              </a:rPr>
              <a:t>i</a:t>
            </a:r>
            <a:r>
              <a:rPr lang="en-GB" dirty="0" smtClean="0">
                <a:latin typeface="Comic Sans MS"/>
                <a:cs typeface="Comic Sans MS"/>
              </a:rPr>
              <a:t> = 0.51 </a:t>
            </a:r>
            <a:r>
              <a:rPr lang="en-GB" dirty="0" err="1" smtClean="0">
                <a:latin typeface="Comic Sans MS"/>
                <a:cs typeface="Comic Sans MS"/>
              </a:rPr>
              <a:t>fm</a:t>
            </a:r>
            <a:endParaRPr lang="en-GB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GB" dirty="0" smtClean="0">
                <a:latin typeface="Comic Sans MS"/>
                <a:cs typeface="Comic Sans MS"/>
              </a:rPr>
              <a:t> The contribution of 1st excited state in </a:t>
            </a:r>
            <a:r>
              <a:rPr lang="en-GB" baseline="30000" dirty="0" smtClean="0">
                <a:latin typeface="Comic Sans MS"/>
                <a:cs typeface="Comic Sans MS"/>
              </a:rPr>
              <a:t>9</a:t>
            </a:r>
            <a:r>
              <a:rPr lang="en-GB" dirty="0" smtClean="0">
                <a:latin typeface="Comic Sans MS"/>
                <a:cs typeface="Comic Sans MS"/>
              </a:rPr>
              <a:t>Li included in CC calculation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latin typeface="Comic Sans MS"/>
                <a:cs typeface="Comic Sans MS"/>
              </a:rPr>
              <a:t>The OM and CC reproduce similarly well the data.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2619"/>
            <a:ext cx="2987824" cy="2234373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4067945" y="1124744"/>
            <a:ext cx="4682479" cy="2286000"/>
            <a:chOff x="-414508" y="1219200"/>
            <a:chExt cx="9482308" cy="3429000"/>
          </a:xfrm>
        </p:grpSpPr>
        <p:grpSp>
          <p:nvGrpSpPr>
            <p:cNvPr id="22" name="Agrupar 21"/>
            <p:cNvGrpSpPr/>
            <p:nvPr/>
          </p:nvGrpSpPr>
          <p:grpSpPr>
            <a:xfrm>
              <a:off x="76200" y="1219200"/>
              <a:ext cx="6172200" cy="3429000"/>
              <a:chOff x="76200" y="1219200"/>
              <a:chExt cx="6172200" cy="3429000"/>
            </a:xfrm>
          </p:grpSpPr>
          <p:pic>
            <p:nvPicPr>
              <p:cNvPr id="26" name="Picture 6" descr="\\VBOXSVR\Documents\BORRAR\temp\SF_02\11Li-2.2-1.45_11Li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163" r="7773"/>
              <a:stretch>
                <a:fillRect/>
              </a:stretch>
            </p:blipFill>
            <p:spPr bwMode="auto">
              <a:xfrm>
                <a:off x="76200" y="1219200"/>
                <a:ext cx="6172200" cy="3429000"/>
              </a:xfrm>
              <a:prstGeom prst="rect">
                <a:avLst/>
              </a:prstGeom>
              <a:noFill/>
            </p:spPr>
          </p:pic>
          <p:sp>
            <p:nvSpPr>
              <p:cNvPr id="27" name="CuadroTexto 26"/>
              <p:cNvSpPr txBox="1"/>
              <p:nvPr/>
            </p:nvSpPr>
            <p:spPr>
              <a:xfrm>
                <a:off x="3200398" y="1524000"/>
                <a:ext cx="2289236" cy="83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aseline="30000" dirty="0" smtClean="0">
                    <a:solidFill>
                      <a:srgbClr val="000090"/>
                    </a:solidFill>
                  </a:rPr>
                  <a:t>11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Li @ 23 </a:t>
                </a:r>
                <a:r>
                  <a:rPr lang="es-ES_tradnl" dirty="0" err="1" smtClean="0">
                    <a:solidFill>
                      <a:srgbClr val="000090"/>
                    </a:solidFill>
                  </a:rPr>
                  <a:t>MeV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 (CM)</a:t>
                </a:r>
              </a:p>
              <a:p>
                <a:r>
                  <a:rPr lang="es-ES_tradnl" dirty="0" err="1" smtClean="0">
                    <a:solidFill>
                      <a:srgbClr val="000090"/>
                    </a:solidFill>
                  </a:rPr>
                  <a:t>Elastic</a:t>
                </a:r>
                <a:r>
                  <a:rPr lang="es-ES_tradnl" dirty="0" smtClean="0">
                    <a:solidFill>
                      <a:srgbClr val="000090"/>
                    </a:solidFill>
                  </a:rPr>
                  <a:t> Data</a:t>
                </a:r>
                <a:endParaRPr lang="es-ES_tradnl" dirty="0">
                  <a:solidFill>
                    <a:srgbClr val="000090"/>
                  </a:solidFill>
                </a:endParaRPr>
              </a:p>
            </p:txBody>
          </p:sp>
        </p:grpSp>
        <p:pic>
          <p:nvPicPr>
            <p:cNvPr id="23" name="Picture 4" descr="\\VBOXSVR\Documents\BORRAR\temp\SF_02\11Li-2.2-1.45_11Liplus9Li.png"/>
            <p:cNvPicPr>
              <a:picLocks noChangeAspect="1" noChangeArrowheads="1"/>
            </p:cNvPicPr>
            <p:nvPr/>
          </p:nvPicPr>
          <p:blipFill>
            <a:blip r:embed="rId5" cstate="print"/>
            <a:srcRect t="6535" r="7292"/>
            <a:stretch>
              <a:fillRect/>
            </a:stretch>
          </p:blipFill>
          <p:spPr bwMode="auto">
            <a:xfrm>
              <a:off x="5192712" y="1295400"/>
              <a:ext cx="3875088" cy="2179642"/>
            </a:xfrm>
            <a:prstGeom prst="rect">
              <a:avLst/>
            </a:prstGeom>
            <a:noFill/>
          </p:spPr>
        </p:pic>
        <p:sp>
          <p:nvSpPr>
            <p:cNvPr id="24" name="CuadroTexto 23"/>
            <p:cNvSpPr txBox="1"/>
            <p:nvPr/>
          </p:nvSpPr>
          <p:spPr>
            <a:xfrm>
              <a:off x="6781802" y="1447800"/>
              <a:ext cx="2133600" cy="83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000090"/>
                  </a:solidFill>
                </a:rPr>
                <a:t>11</a:t>
              </a:r>
              <a:r>
                <a:rPr lang="es-ES_tradnl" dirty="0" smtClean="0">
                  <a:solidFill>
                    <a:srgbClr val="000090"/>
                  </a:solidFill>
                </a:rPr>
                <a:t>Li @ 23 </a:t>
              </a:r>
              <a:r>
                <a:rPr lang="es-ES_tradnl" dirty="0" err="1" smtClean="0">
                  <a:solidFill>
                    <a:srgbClr val="000090"/>
                  </a:solidFill>
                </a:rPr>
                <a:t>MeV</a:t>
              </a:r>
              <a:r>
                <a:rPr lang="es-ES_tradnl" dirty="0" smtClean="0">
                  <a:solidFill>
                    <a:srgbClr val="000090"/>
                  </a:solidFill>
                </a:rPr>
                <a:t> (CM)</a:t>
              </a:r>
            </a:p>
            <a:p>
              <a:r>
                <a:rPr lang="es-ES_tradnl" baseline="30000" dirty="0" smtClean="0">
                  <a:solidFill>
                    <a:srgbClr val="000090"/>
                  </a:solidFill>
                </a:rPr>
                <a:t>11</a:t>
              </a:r>
              <a:r>
                <a:rPr lang="es-ES_tradnl" dirty="0" smtClean="0">
                  <a:solidFill>
                    <a:srgbClr val="000090"/>
                  </a:solidFill>
                </a:rPr>
                <a:t>Li + </a:t>
              </a:r>
              <a:r>
                <a:rPr lang="es-ES_tradnl" baseline="30000" dirty="0" smtClean="0">
                  <a:solidFill>
                    <a:srgbClr val="000090"/>
                  </a:solidFill>
                </a:rPr>
                <a:t>9</a:t>
              </a:r>
              <a:r>
                <a:rPr lang="es-ES_tradnl" dirty="0" smtClean="0">
                  <a:solidFill>
                    <a:srgbClr val="000090"/>
                  </a:solidFill>
                </a:rPr>
                <a:t>Li</a:t>
              </a:r>
              <a:endParaRPr lang="es-ES_tradnl" dirty="0">
                <a:solidFill>
                  <a:srgbClr val="000090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 rot="16200000">
              <a:off x="-750358" y="2203123"/>
              <a:ext cx="1419620" cy="7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b="1" dirty="0" err="1" smtClean="0">
                  <a:latin typeface="Comic Sans MS"/>
                  <a:cs typeface="Comic Sans MS"/>
                </a:rPr>
                <a:t>dσ</a:t>
              </a:r>
              <a:r>
                <a:rPr lang="es-ES_tradnl" sz="1800" b="1" dirty="0" smtClean="0">
                  <a:latin typeface="Comic Sans MS"/>
                  <a:cs typeface="Comic Sans MS"/>
                </a:rPr>
                <a:t>/</a:t>
              </a:r>
              <a:r>
                <a:rPr lang="es-ES_tradnl" sz="1800" b="1" dirty="0" err="1" smtClean="0">
                  <a:latin typeface="Comic Sans MS"/>
                  <a:cs typeface="Comic Sans MS"/>
                </a:rPr>
                <a:t>d</a:t>
              </a:r>
              <a:r>
                <a:rPr lang="es-ES_tradnl" sz="1800" b="1" dirty="0" err="1" smtClean="0">
                  <a:latin typeface="Lucida Grande"/>
                  <a:ea typeface="Lucida Grande"/>
                  <a:cs typeface="Lucida Grande"/>
                </a:rPr>
                <a:t>Ω</a:t>
              </a:r>
              <a:endParaRPr lang="es-ES_tradnl" sz="18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670600" y="4665712"/>
            <a:ext cx="3429792" cy="1787624"/>
            <a:chOff x="4670600" y="4665712"/>
            <a:chExt cx="3429792" cy="1787624"/>
          </a:xfrm>
        </p:grpSpPr>
        <p:grpSp>
          <p:nvGrpSpPr>
            <p:cNvPr id="7" name="Agrupar 6"/>
            <p:cNvGrpSpPr/>
            <p:nvPr/>
          </p:nvGrpSpPr>
          <p:grpSpPr>
            <a:xfrm>
              <a:off x="4670600" y="4665712"/>
              <a:ext cx="3429792" cy="1787624"/>
              <a:chOff x="4346684" y="3573016"/>
              <a:chExt cx="3429792" cy="1787624"/>
            </a:xfrm>
          </p:grpSpPr>
          <p:pic>
            <p:nvPicPr>
              <p:cNvPr id="28" name="Picture 3" descr="\\VBOXSVR\Documents\BORRAR\temp\SG_02\11Li-2.7-1.45_11Li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6950" r="6939"/>
              <a:stretch>
                <a:fillRect/>
              </a:stretch>
            </p:blipFill>
            <p:spPr bwMode="auto">
              <a:xfrm>
                <a:off x="4572000" y="3573016"/>
                <a:ext cx="3204476" cy="1787624"/>
              </a:xfrm>
              <a:prstGeom prst="rect">
                <a:avLst/>
              </a:prstGeom>
              <a:noFill/>
            </p:spPr>
          </p:pic>
          <p:sp>
            <p:nvSpPr>
              <p:cNvPr id="31" name="CuadroTexto 30"/>
              <p:cNvSpPr txBox="1"/>
              <p:nvPr/>
            </p:nvSpPr>
            <p:spPr>
              <a:xfrm rot="16200000">
                <a:off x="4030512" y="4033205"/>
                <a:ext cx="1001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800" b="1" dirty="0" err="1" smtClean="0">
                    <a:latin typeface="Comic Sans MS"/>
                    <a:cs typeface="Comic Sans MS"/>
                  </a:rPr>
                  <a:t>dσ</a:t>
                </a:r>
                <a:r>
                  <a:rPr lang="es-ES_tradnl" sz="1800" b="1" dirty="0" smtClean="0">
                    <a:latin typeface="Comic Sans MS"/>
                    <a:cs typeface="Comic Sans MS"/>
                  </a:rPr>
                  <a:t>/</a:t>
                </a:r>
                <a:r>
                  <a:rPr lang="es-ES_tradnl" sz="1800" b="1" dirty="0" err="1" smtClean="0">
                    <a:latin typeface="Comic Sans MS"/>
                    <a:cs typeface="Comic Sans MS"/>
                  </a:rPr>
                  <a:t>d</a:t>
                </a:r>
                <a:r>
                  <a:rPr lang="es-ES_tradnl" sz="1800" b="1" dirty="0" err="1" smtClean="0">
                    <a:latin typeface="Lucida Grande"/>
                    <a:ea typeface="Lucida Grande"/>
                    <a:cs typeface="Lucida Grande"/>
                  </a:rPr>
                  <a:t>Ω</a:t>
                </a:r>
                <a:endParaRPr lang="es-ES_tradnl" sz="18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>
              <a:off x="6012160" y="4869160"/>
              <a:ext cx="19158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 dirty="0" smtClean="0">
                  <a:solidFill>
                    <a:srgbClr val="000090"/>
                  </a:solidFill>
                </a:rPr>
                <a:t>11</a:t>
              </a:r>
              <a:r>
                <a:rPr lang="es-ES_tradnl" dirty="0" smtClean="0">
                  <a:solidFill>
                    <a:srgbClr val="000090"/>
                  </a:solidFill>
                </a:rPr>
                <a:t>Li @ 28.3 </a:t>
              </a:r>
              <a:r>
                <a:rPr lang="es-ES_tradnl" dirty="0" err="1" smtClean="0">
                  <a:solidFill>
                    <a:srgbClr val="000090"/>
                  </a:solidFill>
                </a:rPr>
                <a:t>MeV</a:t>
              </a:r>
              <a:r>
                <a:rPr lang="es-ES_tradnl" dirty="0" smtClean="0">
                  <a:solidFill>
                    <a:srgbClr val="000090"/>
                  </a:solidFill>
                </a:rPr>
                <a:t> (CM)</a:t>
              </a:r>
            </a:p>
            <a:p>
              <a:r>
                <a:rPr lang="es-ES_tradnl" dirty="0" err="1" smtClean="0">
                  <a:solidFill>
                    <a:srgbClr val="000090"/>
                  </a:solidFill>
                </a:rPr>
                <a:t>Elastic</a:t>
              </a:r>
              <a:r>
                <a:rPr lang="es-ES_tradnl" dirty="0" smtClean="0">
                  <a:solidFill>
                    <a:srgbClr val="000090"/>
                  </a:solidFill>
                </a:rPr>
                <a:t> Data</a:t>
              </a:r>
              <a:endParaRPr lang="es-ES_tradnl" dirty="0">
                <a:solidFill>
                  <a:srgbClr val="000090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5292080" y="3429000"/>
            <a:ext cx="2667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baseline="30000" dirty="0" smtClean="0">
                <a:latin typeface="Comic Sans MS"/>
                <a:cs typeface="Comic Sans MS"/>
              </a:rPr>
              <a:t>11</a:t>
            </a:r>
            <a:r>
              <a:rPr lang="en-GB" sz="1800" dirty="0" smtClean="0">
                <a:latin typeface="Comic Sans MS"/>
                <a:cs typeface="Comic Sans MS"/>
              </a:rPr>
              <a:t>Li elastic scattering well below the barrier departs from Rutherford at 50º</a:t>
            </a:r>
            <a:endParaRPr lang="en-GB" sz="1800" dirty="0">
              <a:latin typeface="Comic Sans MS"/>
              <a:cs typeface="Comic Sans M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504" y="709826"/>
            <a:ext cx="2700128" cy="630942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Tune THEORY i.e. the potential</a:t>
            </a:r>
          </a:p>
          <a:p>
            <a:r>
              <a:rPr lang="en-GB" dirty="0" smtClean="0"/>
              <a:t>&amp; the EXPERIMENT i.e. set-up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92162"/>
          </a:xfrm>
        </p:spPr>
        <p:txBody>
          <a:bodyPr/>
          <a:lstStyle/>
          <a:p>
            <a:r>
              <a:rPr lang="es-ES_tradnl" dirty="0" err="1" smtClean="0">
                <a:latin typeface="Comic Sans MS"/>
                <a:cs typeface="Comic Sans MS"/>
              </a:rPr>
              <a:t>First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determination</a:t>
            </a:r>
            <a:r>
              <a:rPr lang="es-ES_tradnl" dirty="0" smtClean="0">
                <a:latin typeface="Comic Sans MS"/>
                <a:cs typeface="Comic Sans MS"/>
              </a:rPr>
              <a:t> of </a:t>
            </a:r>
            <a:r>
              <a:rPr lang="es-ES_tradnl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Elastic</a:t>
            </a:r>
            <a:r>
              <a:rPr lang="es-ES_tradnl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s-ES_tradnl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Scattering</a:t>
            </a:r>
            <a:r>
              <a:rPr lang="es-ES_tradnl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s-ES_tradnl" dirty="0" smtClean="0">
                <a:latin typeface="Comic Sans MS"/>
                <a:cs typeface="Comic Sans MS"/>
              </a:rPr>
              <a:t>of </a:t>
            </a:r>
            <a:r>
              <a:rPr lang="es-ES_tradnl" baseline="30000" dirty="0" smtClean="0">
                <a:latin typeface="Comic Sans MS"/>
                <a:cs typeface="Comic Sans MS"/>
              </a:rPr>
              <a:t>9</a:t>
            </a:r>
            <a:r>
              <a:rPr lang="es-ES_tradnl" dirty="0" smtClean="0">
                <a:latin typeface="Comic Sans MS"/>
                <a:cs typeface="Comic Sans MS"/>
              </a:rPr>
              <a:t>Li &amp; </a:t>
            </a:r>
            <a:r>
              <a:rPr lang="es-ES_tradnl" baseline="30000" dirty="0" smtClean="0">
                <a:latin typeface="Comic Sans MS"/>
                <a:cs typeface="Comic Sans MS"/>
              </a:rPr>
              <a:t>11</a:t>
            </a:r>
            <a:r>
              <a:rPr lang="es-ES_tradnl" dirty="0" smtClean="0">
                <a:latin typeface="Comic Sans MS"/>
                <a:cs typeface="Comic Sans MS"/>
              </a:rPr>
              <a:t>Li </a:t>
            </a:r>
            <a:r>
              <a:rPr lang="es-ES_tradnl" dirty="0" err="1" smtClean="0">
                <a:latin typeface="Comic Sans MS"/>
                <a:cs typeface="Comic Sans MS"/>
              </a:rPr>
              <a:t>around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the</a:t>
            </a:r>
            <a:r>
              <a:rPr lang="es-ES_tradnl" dirty="0" smtClean="0">
                <a:latin typeface="Comic Sans MS"/>
                <a:cs typeface="Comic Sans MS"/>
              </a:rPr>
              <a:t> Coulomb Barrier</a:t>
            </a:r>
            <a:endParaRPr lang="es-ES_tradnl" dirty="0">
              <a:latin typeface="Comic Sans MS"/>
              <a:cs typeface="Comic Sans MS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27788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02100" y="6427788"/>
            <a:ext cx="4051300" cy="457200"/>
          </a:xfrm>
        </p:spPr>
        <p:txBody>
          <a:bodyPr/>
          <a:lstStyle/>
          <a:p>
            <a:r>
              <a:rPr lang="es-ES_tradnl" smtClean="0"/>
              <a:t>Olof TENGBLAD         IEM-CSIC, Madrid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08104" y="1196752"/>
            <a:ext cx="3384376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s-ES_tradnl" dirty="0" smtClean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The </a:t>
            </a:r>
            <a:r>
              <a:rPr lang="en-GB" sz="160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9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Li  elastic scattering data follow the OM calculation as any other compact nuclei both below and around the Coulomb Barrier.</a:t>
            </a:r>
          </a:p>
          <a:p>
            <a:pPr>
              <a:buFont typeface="Wingdings" charset="2"/>
              <a:buChar char="ü"/>
            </a:pP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4body-CDCC calculation uses the OM potential deduced from the </a:t>
            </a:r>
            <a:r>
              <a:rPr lang="en-GB" sz="160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9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Li data for energies above the barrier. </a:t>
            </a:r>
          </a:p>
          <a:p>
            <a:pPr>
              <a:buFont typeface="Wingdings" charset="2"/>
              <a:buChar char="ü"/>
            </a:pP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If no continuum states are included </a:t>
            </a:r>
            <a:r>
              <a:rPr lang="en-GB" sz="1600" dirty="0" smtClean="0">
                <a:solidFill>
                  <a:srgbClr val="FD05E3"/>
                </a:solidFill>
                <a:latin typeface="Comic Sans MS"/>
                <a:cs typeface="Comic Sans MS"/>
              </a:rPr>
              <a:t>4body-CDCC is unable to describe the </a:t>
            </a:r>
            <a:r>
              <a:rPr lang="en-GB" sz="1600" baseline="30000" dirty="0" smtClean="0">
                <a:solidFill>
                  <a:srgbClr val="FD05E3"/>
                </a:solidFill>
                <a:latin typeface="Comic Sans MS"/>
                <a:cs typeface="Comic Sans MS"/>
              </a:rPr>
              <a:t>11</a:t>
            </a:r>
            <a:r>
              <a:rPr lang="en-GB" sz="1600" dirty="0" smtClean="0">
                <a:solidFill>
                  <a:srgbClr val="FD05E3"/>
                </a:solidFill>
                <a:latin typeface="Comic Sans MS"/>
                <a:cs typeface="Comic Sans MS"/>
              </a:rPr>
              <a:t>Li data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4b-CDCC calculations fit better the data if a low energy resonance around 0.3 MeV beyond threshold is included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.</a:t>
            </a:r>
            <a:endParaRPr lang="en-GB" dirty="0">
              <a:solidFill>
                <a:srgbClr val="000090"/>
              </a:solidFill>
            </a:endParaRPr>
          </a:p>
        </p:txBody>
      </p:sp>
      <p:pic>
        <p:nvPicPr>
          <p:cNvPr id="3" name="Picture 2" descr="li11pb_data_4bcdc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1697" r="4169" b="4599"/>
          <a:stretch/>
        </p:blipFill>
        <p:spPr>
          <a:xfrm>
            <a:off x="233164" y="1052736"/>
            <a:ext cx="4914900" cy="574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5" y="1196752"/>
            <a:ext cx="1656181" cy="307777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</a:rPr>
              <a:t>CM</a:t>
            </a:r>
            <a:r>
              <a:rPr lang="en-US" b="1" dirty="0" smtClean="0">
                <a:solidFill>
                  <a:srgbClr val="FF0000"/>
                </a:solidFill>
              </a:rPr>
              <a:t> = 23.1 MeV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789040"/>
            <a:ext cx="1656181" cy="307777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</a:rPr>
              <a:t>CM</a:t>
            </a:r>
            <a:r>
              <a:rPr lang="en-US" b="1" dirty="0" smtClean="0">
                <a:solidFill>
                  <a:srgbClr val="FF0000"/>
                </a:solidFill>
              </a:rPr>
              <a:t> = 28.3 MeV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9492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4b-CDCC calculations performed by </a:t>
            </a:r>
            <a:r>
              <a:rPr lang="en-US" dirty="0" err="1" smtClean="0"/>
              <a:t>Manoli</a:t>
            </a:r>
            <a:r>
              <a:rPr lang="en-US" dirty="0" smtClean="0"/>
              <a:t> Rodriguez-Gallardo</a:t>
            </a:r>
            <a:endParaRPr lang="en-U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733430" y="5517232"/>
            <a:ext cx="2654994" cy="338554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PRL 109,262701 (2012)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89903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776864" cy="778098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Which mechanism produces  the breakup of the nucleus 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3" y="980728"/>
            <a:ext cx="6256345" cy="318983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933056"/>
            <a:ext cx="6768752" cy="2878362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>
            <a:off x="5724128" y="980728"/>
            <a:ext cx="0" cy="252028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7"/>
          <p:cNvSpPr txBox="1"/>
          <p:nvPr/>
        </p:nvSpPr>
        <p:spPr>
          <a:xfrm>
            <a:off x="30436" y="3111351"/>
            <a:ext cx="68458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Direct breakup mechanism dominates at small angles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22696" y="4725144"/>
            <a:ext cx="2290440" cy="1323439"/>
          </a:xfrm>
          <a:prstGeom prst="rect">
            <a:avLst/>
          </a:prstGeom>
          <a:solidFill>
            <a:srgbClr val="FDFFA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Energy distribution of the </a:t>
            </a:r>
            <a:r>
              <a:rPr lang="en-US" sz="2000" b="1" baseline="30000" dirty="0"/>
              <a:t>9</a:t>
            </a:r>
            <a:r>
              <a:rPr lang="en-US" sz="2000" b="1" dirty="0"/>
              <a:t>Li fragments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5428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Break-up </a:t>
            </a:r>
            <a:r>
              <a:rPr lang="en-US" dirty="0" smtClean="0"/>
              <a:t>probabilities</a:t>
            </a:r>
            <a:endParaRPr lang="en-US" dirty="0"/>
          </a:p>
        </p:txBody>
      </p:sp>
      <p:pic>
        <p:nvPicPr>
          <p:cNvPr id="6" name="Content Placeholder 5" descr="prob-bu_lab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t="11224" r="614"/>
          <a:stretch/>
        </p:blipFill>
        <p:spPr>
          <a:xfrm>
            <a:off x="323528" y="1124744"/>
            <a:ext cx="4752528" cy="54675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INPC2013, Firenze 5  June 2013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Olof TENGBLAD         IEM-CSIC, Madrid </a:t>
            </a:r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004048" y="1286465"/>
            <a:ext cx="374441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latin typeface="Calibri"/>
                <a:cs typeface="Calibri"/>
              </a:rPr>
              <a:t>Good agreement  with 4b-CDCC, when a resonance 0.3 MeV above the threshold is considered </a:t>
            </a:r>
            <a:endParaRPr lang="en-US" sz="1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latin typeface="Calibri"/>
                <a:cs typeface="Calibri"/>
              </a:rPr>
              <a:t>The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 dashed line </a:t>
            </a:r>
            <a:r>
              <a:rPr lang="en-US" sz="1800" dirty="0" smtClean="0">
                <a:latin typeface="Calibri"/>
                <a:cs typeface="Calibri"/>
              </a:rPr>
              <a:t>is the Equivalent Phonon Method corresponding to B(E1) deduced from </a:t>
            </a:r>
            <a:r>
              <a:rPr lang="en-US" sz="1800" baseline="30000" dirty="0" smtClean="0">
                <a:latin typeface="Calibri"/>
                <a:cs typeface="Calibri"/>
              </a:rPr>
              <a:t>11</a:t>
            </a:r>
            <a:r>
              <a:rPr lang="en-US" sz="1800" dirty="0" smtClean="0">
                <a:latin typeface="Calibri"/>
                <a:cs typeface="Calibri"/>
              </a:rPr>
              <a:t>Li 3-body CDCC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latin typeface="Calibri"/>
                <a:cs typeface="Calibri"/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point-dashed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line </a:t>
            </a:r>
            <a:r>
              <a:rPr lang="en-US" sz="1800" dirty="0" smtClean="0">
                <a:latin typeface="Calibri"/>
                <a:cs typeface="Calibri"/>
              </a:rPr>
              <a:t>is </a:t>
            </a:r>
            <a:r>
              <a:rPr lang="en-US" sz="1800" dirty="0">
                <a:latin typeface="Calibri"/>
                <a:cs typeface="Calibri"/>
              </a:rPr>
              <a:t>the Equivalent Phonon Method corresponding to </a:t>
            </a:r>
            <a:r>
              <a:rPr lang="en-US" sz="1800" dirty="0" smtClean="0">
                <a:latin typeface="Calibri"/>
                <a:cs typeface="Calibri"/>
              </a:rPr>
              <a:t>the B(E1) measured by Nakamura et al. [</a:t>
            </a:r>
            <a:r>
              <a:rPr lang="es-ES_tradnl" sz="1800" dirty="0">
                <a:latin typeface="Calibri"/>
                <a:cs typeface="Calibri"/>
              </a:rPr>
              <a:t>PRL96 (2006) </a:t>
            </a:r>
            <a:r>
              <a:rPr lang="es-ES_tradnl" sz="1800" dirty="0" smtClean="0">
                <a:latin typeface="Calibri"/>
                <a:cs typeface="Calibri"/>
              </a:rPr>
              <a:t>252502]</a:t>
            </a:r>
            <a:r>
              <a:rPr lang="en-US" sz="1800" dirty="0" smtClean="0">
                <a:latin typeface="Calibri"/>
                <a:cs typeface="Calibri"/>
              </a:rPr>
              <a:t>. This calculation follows the trend by underestimate the breakup probability at low angles.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5E1-0882-4E48-ACAC-E48CA8BA9077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8" name="CuadroTexto 15"/>
          <p:cNvSpPr txBox="1">
            <a:spLocks noChangeAspect="1"/>
          </p:cNvSpPr>
          <p:nvPr/>
        </p:nvSpPr>
        <p:spPr>
          <a:xfrm>
            <a:off x="5638552" y="99209"/>
            <a:ext cx="210180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 err="1" smtClean="0">
                <a:latin typeface="Comic Sans MS"/>
                <a:cs typeface="Comic Sans MS"/>
              </a:rPr>
              <a:t>P</a:t>
            </a:r>
            <a:r>
              <a:rPr lang="es-ES_tradnl" sz="1600" baseline="-25000" dirty="0" err="1" smtClean="0">
                <a:latin typeface="Comic Sans MS"/>
                <a:cs typeface="Comic Sans MS"/>
              </a:rPr>
              <a:t>bu</a:t>
            </a:r>
            <a:r>
              <a:rPr lang="es-ES_tradnl" sz="1600" dirty="0" smtClean="0">
                <a:latin typeface="Comic Sans MS"/>
                <a:cs typeface="Comic Sans MS"/>
              </a:rPr>
              <a:t> = </a:t>
            </a:r>
            <a:r>
              <a:rPr lang="es-ES_tradnl" sz="1600" dirty="0" err="1" smtClean="0">
                <a:latin typeface="Comic Sans MS"/>
                <a:cs typeface="Comic Sans MS"/>
              </a:rPr>
              <a:t>N</a:t>
            </a:r>
            <a:r>
              <a:rPr lang="es-ES_tradnl" sz="1600" baseline="-25000" dirty="0" err="1" smtClean="0">
                <a:latin typeface="Comic Sans MS"/>
                <a:cs typeface="Comic Sans MS"/>
              </a:rPr>
              <a:t>bu</a:t>
            </a:r>
            <a:r>
              <a:rPr lang="es-ES_tradnl" sz="1600" dirty="0" smtClean="0">
                <a:latin typeface="Comic Sans MS"/>
                <a:cs typeface="Comic Sans MS"/>
              </a:rPr>
              <a:t>/ (</a:t>
            </a:r>
            <a:r>
              <a:rPr lang="es-ES_tradnl" sz="1600" dirty="0" err="1" smtClean="0">
                <a:latin typeface="Comic Sans MS"/>
                <a:cs typeface="Comic Sans MS"/>
              </a:rPr>
              <a:t>N</a:t>
            </a:r>
            <a:r>
              <a:rPr lang="es-ES_tradnl" sz="1600" baseline="-25000" dirty="0" err="1" smtClean="0">
                <a:latin typeface="Comic Sans MS"/>
                <a:cs typeface="Comic Sans MS"/>
              </a:rPr>
              <a:t>bu</a:t>
            </a:r>
            <a:r>
              <a:rPr lang="es-ES_tradnl" sz="1600" dirty="0" smtClean="0">
                <a:latin typeface="Comic Sans MS"/>
                <a:cs typeface="Comic Sans MS"/>
              </a:rPr>
              <a:t> + N</a:t>
            </a:r>
            <a:r>
              <a:rPr lang="es-ES_tradnl" sz="1600" baseline="-25000" dirty="0" smtClean="0">
                <a:latin typeface="Comic Sans MS"/>
                <a:cs typeface="Comic Sans MS"/>
              </a:rPr>
              <a:t>el</a:t>
            </a:r>
            <a:r>
              <a:rPr lang="es-ES_tradnl" sz="1600" dirty="0" smtClean="0">
                <a:latin typeface="Comic Sans MS"/>
                <a:cs typeface="Comic Sans MS"/>
              </a:rPr>
              <a:t>)</a:t>
            </a:r>
          </a:p>
          <a:p>
            <a:r>
              <a:rPr lang="es-ES_tradnl" sz="1600" dirty="0" err="1" smtClean="0">
                <a:latin typeface="Comic Sans MS"/>
                <a:cs typeface="Comic Sans MS"/>
              </a:rPr>
              <a:t>Assuming</a:t>
            </a:r>
            <a:r>
              <a:rPr lang="es-ES_tradnl" sz="1600" dirty="0" smtClean="0">
                <a:latin typeface="Comic Sans MS"/>
                <a:cs typeface="Comic Sans MS"/>
              </a:rPr>
              <a:t> </a:t>
            </a:r>
          </a:p>
          <a:p>
            <a:r>
              <a:rPr lang="es-ES_tradnl" sz="2000" dirty="0" err="1" smtClean="0">
                <a:latin typeface="Comic Sans MS"/>
                <a:ea typeface="Lucida Grande"/>
                <a:cs typeface="Comic Sans MS"/>
              </a:rPr>
              <a:t>σ</a:t>
            </a:r>
            <a:r>
              <a:rPr lang="es-ES_tradnl" sz="2000" baseline="-25000" dirty="0" err="1" smtClean="0">
                <a:latin typeface="Comic Sans MS"/>
                <a:cs typeface="Comic Sans MS"/>
              </a:rPr>
              <a:t>el</a:t>
            </a:r>
            <a:r>
              <a:rPr lang="es-ES_tradnl" sz="2000" baseline="-25000" dirty="0" smtClean="0">
                <a:latin typeface="Comic Sans MS"/>
                <a:cs typeface="Comic Sans MS"/>
              </a:rPr>
              <a:t> </a:t>
            </a:r>
            <a:r>
              <a:rPr lang="es-ES_tradnl" sz="2000" dirty="0" smtClean="0">
                <a:latin typeface="Comic Sans MS"/>
                <a:cs typeface="Comic Sans MS"/>
              </a:rPr>
              <a:t>+ </a:t>
            </a:r>
            <a:r>
              <a:rPr lang="es-ES_tradnl" sz="2000" dirty="0" err="1" smtClean="0">
                <a:latin typeface="Comic Sans MS"/>
                <a:ea typeface="Lucida Grande"/>
                <a:cs typeface="Comic Sans MS"/>
              </a:rPr>
              <a:t>σ</a:t>
            </a:r>
            <a:r>
              <a:rPr lang="es-ES_tradnl" sz="2000" baseline="-25000" dirty="0" err="1" smtClean="0">
                <a:latin typeface="Comic Sans MS"/>
                <a:cs typeface="Comic Sans MS"/>
              </a:rPr>
              <a:t>bu</a:t>
            </a:r>
            <a:r>
              <a:rPr lang="es-ES_tradnl" sz="2000" dirty="0" smtClean="0">
                <a:latin typeface="Comic Sans MS"/>
                <a:cs typeface="Comic Sans MS"/>
              </a:rPr>
              <a:t> </a:t>
            </a:r>
            <a:r>
              <a:rPr lang="es-ES_tradnl" sz="2000" dirty="0" err="1" smtClean="0">
                <a:latin typeface="Comic Sans MS"/>
                <a:cs typeface="Comic Sans MS"/>
              </a:rPr>
              <a:t>≈</a:t>
            </a:r>
            <a:r>
              <a:rPr lang="es-ES_tradnl" sz="2000" dirty="0" smtClean="0">
                <a:latin typeface="Comic Sans MS"/>
                <a:cs typeface="Comic Sans MS"/>
              </a:rPr>
              <a:t> </a:t>
            </a:r>
            <a:r>
              <a:rPr lang="es-ES_tradnl" sz="2000" dirty="0" err="1" smtClean="0">
                <a:latin typeface="Comic Sans MS"/>
                <a:ea typeface="Lucida Grande"/>
                <a:cs typeface="Comic Sans MS"/>
              </a:rPr>
              <a:t>σ</a:t>
            </a:r>
            <a:r>
              <a:rPr lang="es-ES_tradnl" sz="2000" baseline="-25000" dirty="0" err="1" smtClean="0">
                <a:latin typeface="Comic Sans MS"/>
                <a:cs typeface="Comic Sans MS"/>
              </a:rPr>
              <a:t>R</a:t>
            </a:r>
            <a:endParaRPr lang="es-ES_tradnl" sz="2000" baseline="-25000" dirty="0"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08104" y="6021288"/>
            <a:ext cx="2654994" cy="338554"/>
          </a:xfrm>
          <a:prstGeom prst="rect">
            <a:avLst/>
          </a:prstGeom>
          <a:solidFill>
            <a:srgbClr val="FDFFA8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PRL 110,142701 (2013)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52105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ISOL_Valencia-18feb2011">
  <a:themeElements>
    <a:clrScheme name="plantilla-ie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lantilla-iem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tilla-iem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-iem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-iem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-iem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-iem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-iem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-iem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ntilla-iem">
  <a:themeElements>
    <a:clrScheme name="1_plantilla-ie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lantilla-iem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lantilla-iem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-iem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-iem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-iem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-iem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-iem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-iem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-iem">
  <a:themeElements>
    <a:clrScheme name="2_plantilla-ie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plantilla-iem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plantilla-iem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lantilla-iem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tilla-iem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tilla-iem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lantilla-iem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tilla-iem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tilla-iem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EURISOL_Valencia-18feb2011.potx</Template>
  <TotalTime>7068</TotalTime>
  <Words>1544</Words>
  <Application>Microsoft Office PowerPoint</Application>
  <PresentationFormat>Presentazione su schermo (4:3)</PresentationFormat>
  <Paragraphs>277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EURISOL_Valencia-18feb2011</vt:lpstr>
      <vt:lpstr>1_plantilla-iem</vt:lpstr>
      <vt:lpstr>2_plantilla-iem</vt:lpstr>
      <vt:lpstr>Diseño predeterminado</vt:lpstr>
      <vt:lpstr>Presentazione standard di PowerPoint</vt:lpstr>
      <vt:lpstr>Reaction with stable and Radioactive beams</vt:lpstr>
      <vt:lpstr>Experimental Set up @ ISAC-II TRIUM  9-11Li on 208Pb</vt:lpstr>
      <vt:lpstr>Elastic &amp; Breakup / 11Li &amp; 9Li Data @ C.M. Energy </vt:lpstr>
      <vt:lpstr>Theoretical  Interpretation</vt:lpstr>
      <vt:lpstr> Elastic Scattering of 9Li used to tune the potential</vt:lpstr>
      <vt:lpstr>First determination of Elastic Scattering of 9Li &amp; 11Li around the Coulomb Barrier</vt:lpstr>
      <vt:lpstr>Which mechanism produces  the breakup of the nucleus ?</vt:lpstr>
      <vt:lpstr>Break-up probabilities</vt:lpstr>
      <vt:lpstr>Presentazione standard di PowerPoint</vt:lpstr>
      <vt:lpstr>Experimental set-up to be used: Reaction Chamber SHARC  &amp;   TIGRESS</vt:lpstr>
      <vt:lpstr>11Be:  ISAC II &amp; TIGRESS @TRIUMF   July 2012 on 208Pb &amp; June 2013 on 197Au </vt:lpstr>
      <vt:lpstr>Presentazione standard di PowerPoint</vt:lpstr>
      <vt:lpstr>Summary &amp; Outlook</vt:lpstr>
      <vt:lpstr>Thank you for your attention!</vt:lpstr>
    </vt:vector>
  </TitlesOfParts>
  <Company>IEM-CSIC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José García Borge</dc:creator>
  <cp:lastModifiedBy>tecno</cp:lastModifiedBy>
  <cp:revision>254</cp:revision>
  <cp:lastPrinted>2013-06-04T07:15:40Z</cp:lastPrinted>
  <dcterms:created xsi:type="dcterms:W3CDTF">2011-09-26T12:41:41Z</dcterms:created>
  <dcterms:modified xsi:type="dcterms:W3CDTF">2013-06-06T06:52:32Z</dcterms:modified>
</cp:coreProperties>
</file>