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theme/theme5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  <p:sldMasterId id="2147483684" r:id="rId37"/>
    <p:sldMasterId id="2147483685" r:id="rId38"/>
    <p:sldMasterId id="2147483686" r:id="rId39"/>
    <p:sldMasterId id="2147483687" r:id="rId40"/>
    <p:sldMasterId id="2147483688" r:id="rId41"/>
    <p:sldMasterId id="2147483689" r:id="rId42"/>
    <p:sldMasterId id="2147483690" r:id="rId43"/>
    <p:sldMasterId id="2147483691" r:id="rId44"/>
    <p:sldMasterId id="2147483692" r:id="rId45"/>
    <p:sldMasterId id="2147483693" r:id="rId46"/>
    <p:sldMasterId id="2147483694" r:id="rId47"/>
    <p:sldMasterId id="2147483695" r:id="rId48"/>
    <p:sldMasterId id="2147483696" r:id="rId49"/>
    <p:sldMasterId id="2147483697" r:id="rId50"/>
    <p:sldMasterId id="2147483698" r:id="rId51"/>
    <p:sldMasterId id="2147483699" r:id="rId52"/>
    <p:sldMasterId id="2147483700" r:id="rId53"/>
    <p:sldMasterId id="2147483701" r:id="rId54"/>
  </p:sldMasterIdLst>
  <p:notesMasterIdLst>
    <p:notesMasterId r:id="rId70"/>
  </p:notesMasterIdLst>
  <p:sldIdLst>
    <p:sldId id="256" r:id="rId55"/>
    <p:sldId id="305" r:id="rId56"/>
    <p:sldId id="262" r:id="rId57"/>
    <p:sldId id="258" r:id="rId58"/>
    <p:sldId id="259" r:id="rId59"/>
    <p:sldId id="257" r:id="rId60"/>
    <p:sldId id="293" r:id="rId61"/>
    <p:sldId id="264" r:id="rId62"/>
    <p:sldId id="274" r:id="rId63"/>
    <p:sldId id="261" r:id="rId64"/>
    <p:sldId id="268" r:id="rId65"/>
    <p:sldId id="263" r:id="rId66"/>
    <p:sldId id="296" r:id="rId67"/>
    <p:sldId id="282" r:id="rId68"/>
    <p:sldId id="273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5pPr>
    <a:lvl6pPr marL="2286000" algn="l" defTabSz="914400" rtl="0" eaLnBrk="1" latinLnBrk="0" hangingPunct="1"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6pPr>
    <a:lvl7pPr marL="2743200" algn="l" defTabSz="914400" rtl="0" eaLnBrk="1" latinLnBrk="0" hangingPunct="1"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7pPr>
    <a:lvl8pPr marL="3200400" algn="l" defTabSz="914400" rtl="0" eaLnBrk="1" latinLnBrk="0" hangingPunct="1"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8pPr>
    <a:lvl9pPr marL="3657600" algn="l" defTabSz="914400" rtl="0" eaLnBrk="1" latinLnBrk="0" hangingPunct="1">
      <a:defRPr sz="2200" kern="1200">
        <a:solidFill>
          <a:srgbClr val="57472B"/>
        </a:solidFill>
        <a:latin typeface="Century" pitchFamily="-104" charset="0"/>
        <a:ea typeface="ヒラギノ明朝 ProN W3" pitchFamily="-104" charset="-128"/>
        <a:cs typeface="+mn-cs"/>
        <a:sym typeface="Century" pitchFamily="-10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61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entury" pitchFamily="-104" charset="0"/>
        <a:ea typeface="ＭＳ Ｐゴシック" pitchFamily="-104" charset="-128"/>
        <a:cs typeface="ＭＳ Ｐゴシック" pitchFamily="-104" charset="-128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entury" pitchFamily="-104" charset="0"/>
        <a:ea typeface="ＭＳ Ｐゴシック" pitchFamily="-10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entury" pitchFamily="-104" charset="0"/>
        <a:ea typeface="ＭＳ Ｐゴシック" pitchFamily="-10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entury" pitchFamily="-104" charset="0"/>
        <a:ea typeface="ＭＳ Ｐゴシック" pitchFamily="-10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Century" pitchFamily="-104" charset="0"/>
        <a:ea typeface="ＭＳ Ｐゴシック" pitchFamily="-104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66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686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 smtClean="0">
              <a:latin typeface="Lucida Grande" pitchFamily="-104" charset="0"/>
              <a:sym typeface="Lucida Grande" pitchFamily="-1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993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 smtClean="0">
              <a:latin typeface="Lucida Grande" pitchFamily="-104" charset="0"/>
              <a:sym typeface="Lucida Grande" pitchFamily="-1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198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kumimoji="0" lang="en-US" altLang="ja-JP" sz="11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 view of studying properties of 3NFs it is interesting to see how cEFT pot describe 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16110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58736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258922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281023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2220801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2747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690907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29392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9252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5511377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8761309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33690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3462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75750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915160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5380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4287662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62906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824541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582498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9381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2966161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5577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857521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43655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760405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662410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722430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9754304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035989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337910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684174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6732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467508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4095956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4179776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445135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145297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274413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577410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6777156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84729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613387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06272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416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9449505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1885837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964101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581479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211214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211189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180306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194406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80884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758344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85831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70884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10020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1270422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1075344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099840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54663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70495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424591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61262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16225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99969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813663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30828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13480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020033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3235643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0867403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539466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98383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148900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5997601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38584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6424861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40322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9814661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8779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5932705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702195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124576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452481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940004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518773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072997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79643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75935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343019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4061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1050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4376163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5466237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4229636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5945964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64754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8468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879694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581033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590425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260639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6585307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20857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694411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7385707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87352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3975" y="1155700"/>
            <a:ext cx="1838325" cy="317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62575" cy="317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911224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70792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7564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6733168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5417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22665467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0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600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073440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7466966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5286304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10345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72304496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7193632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1974948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3975" y="177800"/>
            <a:ext cx="1838325" cy="57785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62575" cy="57785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63114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48065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473813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678104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4600973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0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943100"/>
            <a:ext cx="3600450" cy="401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061109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3643265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949753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68727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83363602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78734566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83154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28465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03975" y="177800"/>
            <a:ext cx="1838325" cy="57785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62575" cy="57785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9483036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312835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3626482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8583964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7366069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198826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4438126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374157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15900173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93154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339122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940105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7862616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4560116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6296320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8647680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5794820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469243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408421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03756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007762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146702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1341815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147693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2946642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6727709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6494818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411093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5407009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47484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976883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146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3974881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88968220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85761494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9970748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2973966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275221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9704615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2807722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3096376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8157305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9443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1649515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76173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74843218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1660894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587439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3180236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812173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8756889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5780811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052127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63600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6772282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921667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554413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22728396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754056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956774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3487810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9830279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090196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6879691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793900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3494563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9809292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8823026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010237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131249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82498417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839857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685511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9947276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4888546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02578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923912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9421326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891461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722890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624013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3384820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2846826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7785211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7094488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3663888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25143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3890433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645944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9478587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7879062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5290194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27335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0355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825821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6038709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2054197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9105483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342150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751395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8253864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35578113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42273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8908672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3683139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288608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42959057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3421887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67229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64053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3862436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695697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8257467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58467401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0634841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540613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0074766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80420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03032201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9540494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006118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56903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6814370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45879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4746520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78962063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216306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9572263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8358951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77440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20649910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331353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7D3C3-8F5A-4095-BC9F-79D48D2BD6E7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573665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8523743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287889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812655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8909838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3997765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027089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8153925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265157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40043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367643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F9DA5-D7B8-426A-996C-C55271666330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374302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246016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6436683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5262355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459498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3865932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45018279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904229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4542424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3616034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840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911B1-E5AE-4E5B-95A0-83B81D785C99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1663720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3361789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4128200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3868531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2674075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798426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929750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6209827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0917820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1872525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08163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C96CB-E4C3-47C3-9A4B-71698A6E0D46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9985620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70298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81278100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92644569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0068845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6415983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0415666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8190311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90432806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508780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4963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AD768-016A-4375-8CCC-F964DAE52B1B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3900200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4950605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79121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35308831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56819880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7326478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1981705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52866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043620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8266614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31545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6965C-3D40-4FAA-AC05-11375188C5A1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2561412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1672211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7748423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1010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42344246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4049619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2571970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7941847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8730591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4416622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583523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63942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21F0B-A4E3-4C52-B3BD-CAFAAC817B2B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1026398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890515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5586751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7247834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40964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2042460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18512467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842108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4444953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2134193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792658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BC717-63F1-465C-9E13-CD2A3411D478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630767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1553934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9315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4078281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1118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064789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2586563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8907821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348513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3629233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52498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Arial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88F2D-061C-4D12-8216-BE96F222174E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4136869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7054675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9164139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5302212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9191160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8939682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0344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7170495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9795263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7262270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52406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F8901-0C0E-437B-8F89-4245EA9E2699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091779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990201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1377637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13160513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5385428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826737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374404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467907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2117335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ヒラギノ角ゴ Pro W3" pitchFamily="-104" charset="-128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25421833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958009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6A80A-3091-48B6-86F7-1DBD6974DED4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617892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3504149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3021599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7843643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2051589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798995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607030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8436934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674547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02543874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12390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96DE6-9C05-4438-BAC5-3209A3EA50B6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4721020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917061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1653911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5684045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3360037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9253271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5552137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2684394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599807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539610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02800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158-2895-4DC6-889F-F327D5EC0524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831833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7486208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0761156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117669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380222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5060218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2183935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2732157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5632588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5305840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003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36924-9CED-4B3A-9210-E0C0DE232EAC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8644538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64076469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84843351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1701098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9857648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5368949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26562956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6141901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3530600"/>
            <a:ext cx="360680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5353052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6525391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970686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3E8BD-75D5-4447-A378-298720552C9F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443550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35779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1488378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25121677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8995770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155700"/>
            <a:ext cx="1841500" cy="317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72100" cy="317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019564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2038786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0785172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194395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3398878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662217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5EDC-2BA4-4CF0-9C82-960A6913A186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9515116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875903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540174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1961658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98636535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355834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5750045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4554831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012105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39032253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39176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087480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C3C0C-C849-453C-9CF2-77266DAADC6E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0190289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4188948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5928140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744649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16810054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89154459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0430611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787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78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9771587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908137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2546537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918980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E3B05-9B35-4E72-8140-322468C3C11E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8410880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8644097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8295722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495612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780953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4749362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9811322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8401258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9312846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7918527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855176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13003-188D-477E-837E-E6A67E9C079B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597618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4121165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4450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584450" y="3378200"/>
            <a:ext cx="198755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810409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2996523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29412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01167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45132373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2585202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7507171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540125" y="990600"/>
            <a:ext cx="1031875" cy="47117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4500" y="990600"/>
            <a:ext cx="2943225" cy="4711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8792992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773169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Arial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A1FF6-E1CE-4291-BA75-B6EC2FEA658B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7233269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5587975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2375133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8546646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5318123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1456270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990566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02810826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94986800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5983370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77800"/>
            <a:ext cx="2057400" cy="59483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77800"/>
            <a:ext cx="6019800" cy="594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39821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03AF3-CAAA-409E-8951-336F364732CF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1823925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9961659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459182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9176338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4402287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2678922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4244187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691124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72717345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19090686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206743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4614A-C1B7-414D-8035-84D18805D88A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0597942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2362494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5737507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554282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10396890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5569906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5010643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6711825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44908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3982628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158433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7243093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4519074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0448009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5811016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1494714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3222710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2992166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9805861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561739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776013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9582963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2593408"/>
      </p:ext>
    </p:extLst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19861465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8819042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504737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8600643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2625789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0292136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4610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934200" y="1943100"/>
            <a:ext cx="1320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978038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8482457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6824123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3763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86563269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06314571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08738651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338502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6515984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7188301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2879517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4957239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736850" y="1943100"/>
            <a:ext cx="169545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1440710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4808797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143055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1629554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226192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24812663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604076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5522587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72901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926677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107447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68576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4194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6575778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509361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757273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773038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502879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585434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150605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8899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299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1792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743581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94370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1246770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Times New Roman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616445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908890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01600"/>
            <a:ext cx="2057400" cy="675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01600"/>
            <a:ext cx="6019800" cy="675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254836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801367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62055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888871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21174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89000"/>
            <a:ext cx="36068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379250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029395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110906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78318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923707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5159249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371637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943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94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868605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12343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263005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353443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254491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8900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889000"/>
            <a:ext cx="36004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9997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75911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239996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50067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7196380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pitchFamily="-104" charset="0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2308673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70135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8166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81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8640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60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03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46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018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447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11161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18534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3530600"/>
            <a:ext cx="7353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20992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155700"/>
            <a:ext cx="7353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22221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533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53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23449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533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17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27136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2836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29593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60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03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46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018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447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3205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35737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369667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40653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41881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43110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44339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45568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46797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Arial" charset="0"/>
              </a:rPr>
              <a:t>Click to edit Master title style</a:t>
            </a:r>
          </a:p>
        </p:txBody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Arial" charset="0"/>
              </a:rPr>
              <a:t>Second level</a:t>
            </a:r>
          </a:p>
          <a:p>
            <a:pPr lvl="2"/>
            <a:r>
              <a:rPr lang="en-US" altLang="ja-JP" smtClean="0">
                <a:sym typeface="Arial" charset="0"/>
              </a:rPr>
              <a:t>Third level</a:t>
            </a:r>
          </a:p>
          <a:p>
            <a:pPr lvl="3"/>
            <a:r>
              <a:rPr lang="en-US" altLang="ja-JP" smtClean="0">
                <a:sym typeface="Arial" charset="0"/>
              </a:rPr>
              <a:t>Fourth level</a:t>
            </a:r>
          </a:p>
          <a:p>
            <a:pPr lvl="4"/>
            <a:r>
              <a:rPr lang="en-US" altLang="ja-JP" smtClean="0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2136E877-32D9-4C7F-BB69-F6F7874425D3}" type="slidenum">
              <a:rPr lang="en-US" altLang="ja-JP"/>
              <a:pPr/>
              <a:t>‹N›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ヒラギノ角ゴ Pro W3" pitchFamily="-104" charset="-128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ヒラギノ角ゴ Pro W3" pitchFamily="-104" charset="-128"/>
              </a:rPr>
              <a:t>Second level</a:t>
            </a:r>
          </a:p>
          <a:p>
            <a:pPr lvl="2"/>
            <a:r>
              <a:rPr lang="en-US" altLang="ja-JP" smtClean="0">
                <a:sym typeface="ヒラギノ角ゴ Pro W3" pitchFamily="-104" charset="-128"/>
              </a:rPr>
              <a:t>Third level</a:t>
            </a:r>
          </a:p>
          <a:p>
            <a:pPr lvl="3"/>
            <a:r>
              <a:rPr lang="en-US" altLang="ja-JP" smtClean="0">
                <a:sym typeface="ヒラギノ角ゴ Pro W3" pitchFamily="-104" charset="-128"/>
              </a:rPr>
              <a:t>Fourth level</a:t>
            </a:r>
          </a:p>
          <a:p>
            <a:pPr lvl="4"/>
            <a:r>
              <a:rPr lang="en-US" altLang="ja-JP" smtClean="0">
                <a:sym typeface="ヒラギノ角ゴ Pro W3" pitchFamily="-104" charset="-128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+mj-lt"/>
          <a:ea typeface="+mj-ea"/>
          <a:cs typeface="+mj-cs"/>
          <a:sym typeface="ヒラギノ角ゴ Pro W3" pitchFamily="-104" charset="-128"/>
        </a:defRPr>
      </a:lvl1pPr>
      <a:lvl2pPr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ヒラギノ角ゴ Pro W3" pitchFamily="-104" charset="-128"/>
          <a:ea typeface="ヒラギノ角ゴ Pro W3" pitchFamily="-104" charset="-128"/>
          <a:cs typeface="ヒラギノ角ゴ Pro W3" pitchFamily="-104" charset="-128"/>
          <a:sym typeface="ヒラギノ角ゴ Pro W3" pitchFamily="-104" charset="-128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ヒラギノ角ゴ Pro W3" pitchFamily="-104" charset="-128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ヒラギノ角ゴ Pro W3" pitchFamily="-104" charset="-128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50483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2095500"/>
            <a:ext cx="7366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3530600"/>
            <a:ext cx="736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529411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889000" y="1155700"/>
            <a:ext cx="7366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5181600"/>
            <a:ext cx="7366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56627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444500" y="33782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  <p:sp>
        <p:nvSpPr>
          <p:cNvPr id="578563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44500" y="990600"/>
            <a:ext cx="412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342900" indent="-3429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742950" indent="-28575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1430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002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57400" indent="-228600" algn="ctr" rtl="0" fontAlgn="base">
        <a:spcBef>
          <a:spcPct val="0"/>
        </a:spcBef>
        <a:spcAft>
          <a:spcPct val="0"/>
        </a:spcAft>
        <a:defRPr kumimoji="1"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Arial" charset="0"/>
              </a:rPr>
              <a:t>Click to edit Master title style</a:t>
            </a:r>
          </a:p>
        </p:txBody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Arial" charset="0"/>
              </a:rPr>
              <a:t>Second level</a:t>
            </a:r>
          </a:p>
          <a:p>
            <a:pPr lvl="2"/>
            <a:r>
              <a:rPr lang="en-US" altLang="ja-JP" smtClean="0">
                <a:sym typeface="Arial" charset="0"/>
              </a:rPr>
              <a:t>Third level</a:t>
            </a:r>
          </a:p>
          <a:p>
            <a:pPr lvl="3"/>
            <a:r>
              <a:rPr lang="en-US" altLang="ja-JP" smtClean="0">
                <a:sym typeface="Arial" charset="0"/>
              </a:rPr>
              <a:t>Fourth level</a:t>
            </a:r>
          </a:p>
          <a:p>
            <a:pPr lvl="4"/>
            <a:r>
              <a:rPr lang="en-US" altLang="ja-JP" smtClean="0">
                <a:sym typeface="Arial" charset="0"/>
              </a:rPr>
              <a:t>Fifth level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245225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fld id="{56FBEC67-E8CC-4216-8964-C8EADD854E51}" type="slidenum">
              <a:rPr lang="en-US" altLang="ja-JP"/>
              <a:pPr/>
              <a:t>‹N›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hdr="0" ftr="0" dt="0"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Arial" pitchFamily="-104" charset="0"/>
          <a:ea typeface="ヒラギノ角ゴ ProN W3" pitchFamily="-104" charset="-128"/>
          <a:cs typeface="ヒラギノ角ゴ ProN W3" pitchFamily="-104" charset="-128"/>
          <a:sym typeface="Arial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charset="0"/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985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41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843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399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828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400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972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544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911600" indent="-444500" algn="l" rtl="0" fontAlgn="base">
        <a:spcBef>
          <a:spcPts val="16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6154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62771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640003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5461000" y="1943100"/>
            <a:ext cx="2794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title style</a:t>
            </a:r>
          </a:p>
        </p:txBody>
      </p:sp>
      <p:sp>
        <p:nvSpPr>
          <p:cNvPr id="65229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89000" y="1943100"/>
            <a:ext cx="3543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016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944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2874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6430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19859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4431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003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3575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14763" indent="-385763" algn="l" rtl="0" fontAlgn="base">
        <a:spcBef>
          <a:spcPts val="2700"/>
        </a:spcBef>
        <a:spcAft>
          <a:spcPct val="0"/>
        </a:spcAft>
        <a:buSzPct val="171000"/>
        <a:buFont typeface="Gill Sans" pitchFamily="-10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457200" y="101600"/>
            <a:ext cx="8229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Times New Roman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Times New Roman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Times New Roman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Times New Roman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Times New Roman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/>
  <p:txStyles>
    <p:titleStyle>
      <a:lvl1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+mj-lt"/>
          <a:ea typeface="+mj-ea"/>
          <a:cs typeface="+mj-cs"/>
          <a:sym typeface="Times New Roman" pitchFamily="-104" charset="0"/>
        </a:defRPr>
      </a:lvl1pPr>
      <a:lvl2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2pPr>
      <a:lvl3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3pPr>
      <a:lvl4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4pPr>
      <a:lvl5pPr marL="39688" indent="-39688" algn="ctr" rtl="0" fontAlgn="base">
        <a:spcBef>
          <a:spcPct val="0"/>
        </a:spcBef>
        <a:spcAft>
          <a:spcPct val="0"/>
        </a:spcAft>
        <a:defRPr kumimoji="1"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200">
          <a:solidFill>
            <a:srgbClr val="003366"/>
          </a:solidFill>
          <a:latin typeface="Times New Roman" pitchFamily="-104" charset="0"/>
          <a:ea typeface="ヒラギノ明朝 ProN W3" pitchFamily="-104" charset="-128"/>
          <a:cs typeface="ヒラギノ明朝 ProN W3" pitchFamily="-104" charset="-128"/>
          <a:sym typeface="Times New Roman" pitchFamily="-10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003366"/>
        </a:buClr>
        <a:buSzPct val="64000"/>
        <a:buFont typeface="Wingdings" pitchFamily="-104" charset="2"/>
        <a:buChar char="|"/>
        <a:defRPr kumimoji="1" sz="30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 sz="26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–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 kumimoji="1"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3366"/>
        </a:buClr>
        <a:buSzPct val="100000"/>
        <a:buFont typeface="Times New Roman" pitchFamily="-104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Times New Roman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6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6604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0033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3462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17018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0447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25019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29591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4163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3873500" indent="-444500" algn="l" rtl="0" fontAlgn="base">
        <a:spcBef>
          <a:spcPts val="33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889000" y="889000"/>
            <a:ext cx="7353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pitchFamily="-104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pitchFamily="-104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pitchFamily="-104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pitchFamily="-104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pitchFamily="-10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+mj-lt"/>
          <a:ea typeface="+mj-ea"/>
          <a:cs typeface="+mj-cs"/>
          <a:sym typeface="Gill Sans" pitchFamily="-104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pitchFamily="-104" charset="0"/>
          <a:ea typeface="ヒラギノ角ゴ ProN W3" pitchFamily="-104" charset="-128"/>
          <a:cs typeface="ヒラギノ角ゴ ProN W3" pitchFamily="-104" charset="-128"/>
          <a:sym typeface="Gill Sans" pitchFamily="-104" charset="0"/>
        </a:defRPr>
      </a:lvl9pPr>
    </p:titleStyle>
    <p:bodyStyle>
      <a:lvl1pPr marL="838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1pPr>
      <a:lvl2pPr marL="1282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2pPr>
      <a:lvl3pPr marL="1727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3pPr>
      <a:lvl4pPr marL="21717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4pPr>
      <a:lvl5pPr marL="26162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pitchFamily="-10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pitchFamily="-104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image" Target="../media/image23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2.png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>
            <p:ph type="title"/>
          </p:nvPr>
        </p:nvSpPr>
        <p:spPr>
          <a:xfrm>
            <a:off x="496888" y="1658938"/>
            <a:ext cx="8420100" cy="1600200"/>
          </a:xfrm>
        </p:spPr>
        <p:txBody>
          <a:bodyPr anchor="t"/>
          <a:lstStyle/>
          <a:p>
            <a:r>
              <a:rPr kumimoji="0" lang="en-US" altLang="ja-JP" sz="3000" smtClean="0">
                <a:latin typeface="Helvetica" pitchFamily="-104" charset="0"/>
                <a:cs typeface="Helvetica" pitchFamily="-104" charset="0"/>
                <a:sym typeface="Helvetica" pitchFamily="-104" charset="0"/>
              </a:rPr>
              <a:t>Complete Set of Deuteron Analyzing Powers </a:t>
            </a:r>
            <a:r>
              <a:rPr kumimoji="0" lang="en-US" altLang="ja-JP" sz="3000" smtClean="0">
                <a:latin typeface="Helvetica" pitchFamily="-104" charset="0"/>
                <a:sym typeface="Helvetica" pitchFamily="-104" charset="0"/>
              </a:rPr>
              <a:t/>
            </a:r>
            <a:br>
              <a:rPr kumimoji="0" lang="en-US" altLang="ja-JP" sz="3000" smtClean="0">
                <a:latin typeface="Helvetica" pitchFamily="-104" charset="0"/>
                <a:sym typeface="Helvetica" pitchFamily="-104" charset="0"/>
              </a:rPr>
            </a:br>
            <a:r>
              <a:rPr kumimoji="0" lang="en-US" altLang="ja-JP" sz="3000" smtClean="0">
                <a:latin typeface="Helvetica" pitchFamily="-104" charset="0"/>
                <a:cs typeface="Helvetica" pitchFamily="-104" charset="0"/>
                <a:sym typeface="Helvetica" pitchFamily="-104" charset="0"/>
              </a:rPr>
              <a:t>for </a:t>
            </a:r>
            <a:r>
              <a:rPr kumimoji="0" lang="en-US" altLang="ja-JP" sz="3000" i="1" smtClean="0">
                <a:latin typeface="Helvetica" pitchFamily="-104" charset="0"/>
                <a:cs typeface="Helvetica" pitchFamily="-104" charset="0"/>
                <a:sym typeface="Helvetica" pitchFamily="-104" charset="0"/>
              </a:rPr>
              <a:t>dp</a:t>
            </a:r>
            <a:r>
              <a:rPr kumimoji="0" lang="en-US" altLang="ja-JP" sz="3000" smtClean="0">
                <a:latin typeface="Helvetica" pitchFamily="-104" charset="0"/>
                <a:cs typeface="Helvetica" pitchFamily="-104" charset="0"/>
                <a:sym typeface="Helvetica" pitchFamily="-104" charset="0"/>
              </a:rPr>
              <a:t> Elastic Scattering at Intermediate Energies</a:t>
            </a:r>
            <a:r>
              <a:rPr kumimoji="0" lang="en-US" altLang="ja-JP" sz="3000" smtClean="0">
                <a:latin typeface="Helvetica" pitchFamily="-104" charset="0"/>
                <a:sym typeface="Helvetica" pitchFamily="-104" charset="0"/>
              </a:rPr>
              <a:t/>
            </a:r>
            <a:br>
              <a:rPr kumimoji="0" lang="en-US" altLang="ja-JP" sz="3000" smtClean="0">
                <a:latin typeface="Helvetica" pitchFamily="-104" charset="0"/>
                <a:sym typeface="Helvetica" pitchFamily="-104" charset="0"/>
              </a:rPr>
            </a:br>
            <a:r>
              <a:rPr kumimoji="0" lang="en-US" altLang="ja-JP" sz="3000" smtClean="0">
                <a:latin typeface="Helvetica" pitchFamily="-104" charset="0"/>
                <a:cs typeface="Helvetica" pitchFamily="-104" charset="0"/>
                <a:sym typeface="Helvetica" pitchFamily="-104" charset="0"/>
              </a:rPr>
              <a:t>and Three Nucleon Force</a:t>
            </a:r>
            <a:endParaRPr kumimoji="0" lang="en-US" altLang="ja-JP" sz="3000" smtClean="0">
              <a:latin typeface="Helvetica" pitchFamily="-104" charset="0"/>
              <a:sym typeface="Helvetica" pitchFamily="-104" charset="0"/>
            </a:endParaRPr>
          </a:p>
        </p:txBody>
      </p:sp>
      <p:sp>
        <p:nvSpPr>
          <p:cNvPr id="665603" name="Rectangle 3"/>
          <p:cNvSpPr>
            <a:spLocks noChangeArrowheads="1"/>
          </p:cNvSpPr>
          <p:nvPr>
            <p:ph type="body" idx="1"/>
          </p:nvPr>
        </p:nvSpPr>
        <p:spPr>
          <a:xfrm>
            <a:off x="984250" y="3913188"/>
            <a:ext cx="6883400" cy="1270000"/>
          </a:xfrm>
        </p:spPr>
        <p:txBody>
          <a:bodyPr/>
          <a:lstStyle/>
          <a:p>
            <a:pPr marL="254000" indent="0" algn="ctr">
              <a:lnSpc>
                <a:spcPct val="60000"/>
              </a:lnSpc>
              <a:buFont typeface="Gill Sans" pitchFamily="-104" charset="0"/>
              <a:buNone/>
            </a:pPr>
            <a:r>
              <a:rPr kumimoji="0" lang="en-US" altLang="ja-JP" sz="2400" smtClean="0"/>
              <a:t>Kimiko Sekiguchi</a:t>
            </a:r>
          </a:p>
          <a:p>
            <a:pPr marL="254000" indent="0" algn="ctr">
              <a:lnSpc>
                <a:spcPct val="60000"/>
              </a:lnSpc>
              <a:buFont typeface="Gill Sans" pitchFamily="-104" charset="0"/>
              <a:buNone/>
            </a:pPr>
            <a:r>
              <a:rPr kumimoji="0" lang="en-US" altLang="ja-JP" sz="2400" smtClean="0"/>
              <a:t>Department of Physics, Tohoku University</a:t>
            </a:r>
          </a:p>
        </p:txBody>
      </p:sp>
      <p:sp>
        <p:nvSpPr>
          <p:cNvPr id="665604" name="Rectangle 4"/>
          <p:cNvSpPr>
            <a:spLocks/>
          </p:cNvSpPr>
          <p:nvPr/>
        </p:nvSpPr>
        <p:spPr bwMode="auto">
          <a:xfrm>
            <a:off x="0" y="6807200"/>
            <a:ext cx="2578100" cy="939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66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4572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06" name="図 6" descr="Toh_E_L_N_4C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/>
          </p:cNvSpPr>
          <p:nvPr/>
        </p:nvSpPr>
        <p:spPr bwMode="auto">
          <a:xfrm>
            <a:off x="165100" y="120650"/>
            <a:ext cx="7200900" cy="46990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altLang="ja-JP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Deuteron Analyzing Powers at 70 - 300 MeV/nucleon</a:t>
            </a:r>
          </a:p>
        </p:txBody>
      </p:sp>
      <p:pic>
        <p:nvPicPr>
          <p:cNvPr id="67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900" y="-698500"/>
            <a:ext cx="5537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38200"/>
            <a:ext cx="5461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5" name="Rectangle 4"/>
          <p:cNvSpPr>
            <a:spLocks/>
          </p:cNvSpPr>
          <p:nvPr/>
        </p:nvSpPr>
        <p:spPr bwMode="auto">
          <a:xfrm>
            <a:off x="2806700" y="787400"/>
            <a:ext cx="725488" cy="59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4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T</a:t>
            </a:r>
            <a:r>
              <a:rPr lang="en-US" altLang="ja-JP" sz="3400" baseline="-6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22</a:t>
            </a:r>
          </a:p>
        </p:txBody>
      </p:sp>
      <p:sp>
        <p:nvSpPr>
          <p:cNvPr id="675846" name="Rectangle 5"/>
          <p:cNvSpPr>
            <a:spLocks/>
          </p:cNvSpPr>
          <p:nvPr/>
        </p:nvSpPr>
        <p:spPr bwMode="auto">
          <a:xfrm>
            <a:off x="468313" y="787400"/>
            <a:ext cx="835025" cy="596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4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iT</a:t>
            </a:r>
            <a:r>
              <a:rPr lang="en-US" altLang="ja-JP" sz="3400" baseline="-6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11</a:t>
            </a: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114300" y="3695700"/>
            <a:ext cx="5435600" cy="2908300"/>
          </a:xfrm>
          <a:prstGeom prst="rect">
            <a:avLst/>
          </a:prstGeom>
          <a:solidFill>
            <a:srgbClr val="FFFF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5848" name="Rectangle 7"/>
          <p:cNvSpPr>
            <a:spLocks/>
          </p:cNvSpPr>
          <p:nvPr/>
        </p:nvSpPr>
        <p:spPr bwMode="auto">
          <a:xfrm>
            <a:off x="5080000" y="6388100"/>
            <a:ext cx="4356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r>
              <a:rPr lang="en-US" altLang="ja-JP" sz="1600">
                <a:solidFill>
                  <a:srgbClr val="191919"/>
                </a:solidFill>
              </a:rPr>
              <a:t>K.S. et al., Phys. Rev. C 83,061001 (2011)</a:t>
            </a:r>
          </a:p>
        </p:txBody>
      </p:sp>
      <p:grpSp>
        <p:nvGrpSpPr>
          <p:cNvPr id="675849" name="Group 10"/>
          <p:cNvGrpSpPr>
            <a:grpSpLocks/>
          </p:cNvGrpSpPr>
          <p:nvPr/>
        </p:nvGrpSpPr>
        <p:grpSpPr bwMode="auto">
          <a:xfrm>
            <a:off x="5575300" y="1041400"/>
            <a:ext cx="3568700" cy="1104900"/>
            <a:chOff x="0" y="0"/>
            <a:chExt cx="2248" cy="696"/>
          </a:xfrm>
        </p:grpSpPr>
        <p:sp>
          <p:nvSpPr>
            <p:cNvPr id="675856" name="Rectangle 8"/>
            <p:cNvSpPr>
              <a:spLocks/>
            </p:cNvSpPr>
            <p:nvPr/>
          </p:nvSpPr>
          <p:spPr bwMode="auto">
            <a:xfrm>
              <a:off x="24" y="24"/>
              <a:ext cx="220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bIns="50800"/>
            <a:lstStyle/>
            <a:p>
              <a:pPr>
                <a:buSzPct val="155000"/>
                <a:buFontTx/>
                <a:buBlip>
                  <a:blip r:embed="rId5"/>
                </a:buBlip>
              </a:pPr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</a:t>
              </a:r>
              <a:r>
                <a:rPr lang="en-US" altLang="ja-JP" sz="18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NN</a:t>
              </a:r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only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Large discrepancy in the backward region</a:t>
              </a:r>
            </a:p>
          </p:txBody>
        </p:sp>
        <p:pic>
          <p:nvPicPr>
            <p:cNvPr id="675857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8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62600" y="3390900"/>
            <a:ext cx="3568700" cy="1638300"/>
            <a:chOff x="0" y="0"/>
            <a:chExt cx="2248" cy="1032"/>
          </a:xfrm>
        </p:grpSpPr>
        <p:sp>
          <p:nvSpPr>
            <p:cNvPr id="675854" name="Rectangle 11"/>
            <p:cNvSpPr>
              <a:spLocks/>
            </p:cNvSpPr>
            <p:nvPr/>
          </p:nvSpPr>
          <p:spPr bwMode="auto">
            <a:xfrm>
              <a:off x="24" y="24"/>
              <a:ext cx="220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bIns="50800"/>
            <a:lstStyle/>
            <a:p>
              <a:pPr>
                <a:buSzPct val="155000"/>
                <a:buFontTx/>
                <a:buBlip>
                  <a:blip r:embed="rId7"/>
                </a:buBlip>
              </a:pPr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+ 2π3NF at 〜 250 MeV/A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improve the agreement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not enough 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at very backward angles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→similar to the cross section</a:t>
              </a:r>
            </a:p>
          </p:txBody>
        </p:sp>
        <p:pic>
          <p:nvPicPr>
            <p:cNvPr id="675855" name="Picture 1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8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5851" name="Group 16"/>
          <p:cNvGrpSpPr>
            <a:grpSpLocks/>
          </p:cNvGrpSpPr>
          <p:nvPr/>
        </p:nvGrpSpPr>
        <p:grpSpPr bwMode="auto">
          <a:xfrm>
            <a:off x="5575300" y="2222500"/>
            <a:ext cx="3568700" cy="1066800"/>
            <a:chOff x="0" y="0"/>
            <a:chExt cx="2248" cy="672"/>
          </a:xfrm>
        </p:grpSpPr>
        <p:sp>
          <p:nvSpPr>
            <p:cNvPr id="675852" name="Rectangle 14"/>
            <p:cNvSpPr>
              <a:spLocks/>
            </p:cNvSpPr>
            <p:nvPr/>
          </p:nvSpPr>
          <p:spPr bwMode="auto">
            <a:xfrm>
              <a:off x="24" y="24"/>
              <a:ext cx="220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bIns="50800"/>
            <a:lstStyle/>
            <a:p>
              <a:pPr>
                <a:buSzPct val="155000"/>
                <a:buFontTx/>
                <a:buBlip>
                  <a:blip r:embed="rId7"/>
                </a:buBlip>
              </a:pPr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+ 2π3NF at 〜 100 MeV/A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results are NOT always</a:t>
              </a:r>
            </a:p>
            <a:p>
              <a:r>
                <a:rPr lang="en-US" altLang="ja-JP" sz="1600">
                  <a:solidFill>
                    <a:schemeClr val="tx1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 similar to the cross section.</a:t>
              </a:r>
            </a:p>
          </p:txBody>
        </p:sp>
        <p:pic>
          <p:nvPicPr>
            <p:cNvPr id="675853" name="Picture 1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/>
          </p:cNvSpPr>
          <p:nvPr/>
        </p:nvSpPr>
        <p:spPr bwMode="auto">
          <a:xfrm>
            <a:off x="203200" y="171450"/>
            <a:ext cx="3797300" cy="46990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altLang="ja-JP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Deuteron Analyzing Powers</a:t>
            </a:r>
          </a:p>
        </p:txBody>
      </p:sp>
      <p:pic>
        <p:nvPicPr>
          <p:cNvPr id="67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590550"/>
            <a:ext cx="43164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-674688"/>
            <a:ext cx="443547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893" name="Rectangle 4"/>
          <p:cNvSpPr>
            <a:spLocks/>
          </p:cNvSpPr>
          <p:nvPr/>
        </p:nvSpPr>
        <p:spPr bwMode="auto">
          <a:xfrm>
            <a:off x="3683000" y="2057400"/>
            <a:ext cx="725488" cy="596900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4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T</a:t>
            </a:r>
            <a:r>
              <a:rPr lang="en-US" altLang="ja-JP" sz="3400" baseline="-6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22</a:t>
            </a:r>
          </a:p>
        </p:txBody>
      </p:sp>
      <p:sp>
        <p:nvSpPr>
          <p:cNvPr id="677894" name="Rectangle 5"/>
          <p:cNvSpPr>
            <a:spLocks/>
          </p:cNvSpPr>
          <p:nvPr/>
        </p:nvSpPr>
        <p:spPr bwMode="auto">
          <a:xfrm>
            <a:off x="5956300" y="2032000"/>
            <a:ext cx="2082800" cy="1231900"/>
          </a:xfrm>
          <a:prstGeom prst="rect">
            <a:avLst/>
          </a:prstGeom>
          <a:solidFill>
            <a:srgbClr val="E6E6E6"/>
          </a:solidFill>
          <a:ln w="9525">
            <a:solidFill>
              <a:srgbClr val="57472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67789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144713"/>
            <a:ext cx="1793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7896" name="Rectangle 7"/>
          <p:cNvSpPr>
            <a:spLocks/>
          </p:cNvSpPr>
          <p:nvPr/>
        </p:nvSpPr>
        <p:spPr bwMode="auto">
          <a:xfrm>
            <a:off x="5981700" y="3898900"/>
            <a:ext cx="2857500" cy="406400"/>
          </a:xfrm>
          <a:prstGeom prst="rect">
            <a:avLst/>
          </a:prstGeom>
          <a:noFill/>
          <a:ln w="254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bIns="50800"/>
          <a:lstStyle/>
          <a:p>
            <a:r>
              <a:rPr lang="en-US" altLang="ja-JP" sz="20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Small relativistic effects </a:t>
            </a:r>
          </a:p>
        </p:txBody>
      </p:sp>
      <p:sp>
        <p:nvSpPr>
          <p:cNvPr id="677897" name="Rectangle 8"/>
          <p:cNvSpPr>
            <a:spLocks/>
          </p:cNvSpPr>
          <p:nvPr/>
        </p:nvSpPr>
        <p:spPr bwMode="auto">
          <a:xfrm>
            <a:off x="1993900" y="1206500"/>
            <a:ext cx="2543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0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dp @ </a:t>
            </a:r>
            <a:r>
              <a:rPr lang="en-US" altLang="ja-JP" sz="3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250 MeV</a:t>
            </a:r>
          </a:p>
        </p:txBody>
      </p:sp>
      <p:sp>
        <p:nvSpPr>
          <p:cNvPr id="677898" name="Rectangle 9"/>
          <p:cNvSpPr>
            <a:spLocks/>
          </p:cNvSpPr>
          <p:nvPr/>
        </p:nvSpPr>
        <p:spPr bwMode="auto">
          <a:xfrm>
            <a:off x="190500" y="7239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r>
              <a:rPr lang="en-US" altLang="ja-JP">
                <a:solidFill>
                  <a:schemeClr val="tx1"/>
                </a:solidFill>
              </a:rPr>
              <a:t>Relativistic Faddeev Calculations with TM’99 3NF</a:t>
            </a:r>
          </a:p>
          <a:p>
            <a:pPr algn="r"/>
            <a:r>
              <a:rPr lang="en-US" altLang="ja-JP" sz="14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H. Witala et al, private communications</a:t>
            </a:r>
          </a:p>
        </p:txBody>
      </p:sp>
      <p:sp>
        <p:nvSpPr>
          <p:cNvPr id="677899" name="Rectangle 10"/>
          <p:cNvSpPr>
            <a:spLocks/>
          </p:cNvSpPr>
          <p:nvPr/>
        </p:nvSpPr>
        <p:spPr bwMode="auto">
          <a:xfrm>
            <a:off x="1524000" y="2070100"/>
            <a:ext cx="1447800" cy="495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7900" name="Rectangle 11"/>
          <p:cNvSpPr>
            <a:spLocks/>
          </p:cNvSpPr>
          <p:nvPr/>
        </p:nvSpPr>
        <p:spPr bwMode="auto">
          <a:xfrm>
            <a:off x="1625600" y="2070100"/>
            <a:ext cx="833438" cy="596900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4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iT</a:t>
            </a:r>
            <a:r>
              <a:rPr lang="en-US" altLang="ja-JP" sz="3400" baseline="-6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/>
          </p:cNvSpPr>
          <p:nvPr/>
        </p:nvSpPr>
        <p:spPr bwMode="auto">
          <a:xfrm>
            <a:off x="203200" y="171450"/>
            <a:ext cx="3797300" cy="469900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50800" tIns="50800" rIns="50800" bIns="50800" anchor="ctr"/>
          <a:lstStyle/>
          <a:p>
            <a:pPr>
              <a:defRPr/>
            </a:pPr>
            <a:r>
              <a:rPr lang="en-US" altLang="ja-JP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Deuteron Analyzing Powers</a:t>
            </a:r>
          </a:p>
        </p:txBody>
      </p:sp>
      <p:pic>
        <p:nvPicPr>
          <p:cNvPr id="67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-590550"/>
            <a:ext cx="4316413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-674688"/>
            <a:ext cx="4435475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8917" name="Rectangle 4"/>
          <p:cNvSpPr>
            <a:spLocks/>
          </p:cNvSpPr>
          <p:nvPr/>
        </p:nvSpPr>
        <p:spPr bwMode="auto">
          <a:xfrm>
            <a:off x="3683000" y="2057400"/>
            <a:ext cx="725488" cy="596900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4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T</a:t>
            </a:r>
            <a:r>
              <a:rPr lang="en-US" altLang="ja-JP" sz="3400" baseline="-6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22</a:t>
            </a:r>
          </a:p>
        </p:txBody>
      </p:sp>
      <p:sp>
        <p:nvSpPr>
          <p:cNvPr id="678918" name="Rectangle 5"/>
          <p:cNvSpPr>
            <a:spLocks/>
          </p:cNvSpPr>
          <p:nvPr/>
        </p:nvSpPr>
        <p:spPr bwMode="auto">
          <a:xfrm>
            <a:off x="5956300" y="2032000"/>
            <a:ext cx="2082800" cy="1231900"/>
          </a:xfrm>
          <a:prstGeom prst="rect">
            <a:avLst/>
          </a:prstGeom>
          <a:solidFill>
            <a:srgbClr val="E6E6E6"/>
          </a:solidFill>
          <a:ln w="9525">
            <a:solidFill>
              <a:srgbClr val="57472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6789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2144713"/>
            <a:ext cx="1793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8920" name="Rectangle 7"/>
          <p:cNvSpPr>
            <a:spLocks/>
          </p:cNvSpPr>
          <p:nvPr/>
        </p:nvSpPr>
        <p:spPr bwMode="auto">
          <a:xfrm>
            <a:off x="5981700" y="3898900"/>
            <a:ext cx="2857500" cy="406400"/>
          </a:xfrm>
          <a:prstGeom prst="rect">
            <a:avLst/>
          </a:prstGeom>
          <a:noFill/>
          <a:ln w="254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bIns="50800"/>
          <a:lstStyle/>
          <a:p>
            <a:r>
              <a:rPr lang="en-US" altLang="ja-JP" sz="20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Small relativistic effects </a:t>
            </a:r>
          </a:p>
        </p:txBody>
      </p:sp>
      <p:sp>
        <p:nvSpPr>
          <p:cNvPr id="678921" name="Rectangle 8"/>
          <p:cNvSpPr>
            <a:spLocks/>
          </p:cNvSpPr>
          <p:nvPr/>
        </p:nvSpPr>
        <p:spPr bwMode="auto">
          <a:xfrm>
            <a:off x="1993900" y="1206500"/>
            <a:ext cx="2543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0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dp @ </a:t>
            </a:r>
            <a:r>
              <a:rPr lang="en-US" altLang="ja-JP" sz="3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250 MeV</a:t>
            </a:r>
          </a:p>
        </p:txBody>
      </p:sp>
      <p:sp>
        <p:nvSpPr>
          <p:cNvPr id="678922" name="Rectangle 9"/>
          <p:cNvSpPr>
            <a:spLocks/>
          </p:cNvSpPr>
          <p:nvPr/>
        </p:nvSpPr>
        <p:spPr bwMode="auto">
          <a:xfrm>
            <a:off x="190500" y="7239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r>
              <a:rPr lang="en-US" altLang="ja-JP">
                <a:solidFill>
                  <a:schemeClr val="tx1"/>
                </a:solidFill>
              </a:rPr>
              <a:t>Relativistic Faddeev Calculations with TM’99 3NF</a:t>
            </a:r>
          </a:p>
          <a:p>
            <a:pPr algn="r"/>
            <a:r>
              <a:rPr lang="en-US" altLang="ja-JP" sz="14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H. Witala et al, private communications</a:t>
            </a:r>
          </a:p>
        </p:txBody>
      </p:sp>
      <p:sp>
        <p:nvSpPr>
          <p:cNvPr id="678923" name="Rectangle 10"/>
          <p:cNvSpPr>
            <a:spLocks/>
          </p:cNvSpPr>
          <p:nvPr/>
        </p:nvSpPr>
        <p:spPr bwMode="auto">
          <a:xfrm>
            <a:off x="1524000" y="2070100"/>
            <a:ext cx="1447800" cy="495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8924" name="Rectangle 11"/>
          <p:cNvSpPr>
            <a:spLocks/>
          </p:cNvSpPr>
          <p:nvPr/>
        </p:nvSpPr>
        <p:spPr bwMode="auto">
          <a:xfrm>
            <a:off x="1625600" y="2070100"/>
            <a:ext cx="833438" cy="596900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0800" tIns="50800" rIns="108599" bIns="50800">
            <a:spAutoFit/>
          </a:bodyPr>
          <a:lstStyle/>
          <a:p>
            <a:pPr marL="6350"/>
            <a:r>
              <a:rPr lang="en-US" altLang="ja-JP" sz="3400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iT</a:t>
            </a:r>
            <a:r>
              <a:rPr lang="en-US" altLang="ja-JP" sz="3400" baseline="-6000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11</a:t>
            </a:r>
          </a:p>
        </p:txBody>
      </p:sp>
      <p:sp>
        <p:nvSpPr>
          <p:cNvPr id="678925" name="Rectangle 12"/>
          <p:cNvSpPr>
            <a:spLocks/>
          </p:cNvSpPr>
          <p:nvPr/>
        </p:nvSpPr>
        <p:spPr bwMode="auto">
          <a:xfrm>
            <a:off x="-12700" y="-177800"/>
            <a:ext cx="9156700" cy="7200900"/>
          </a:xfrm>
          <a:prstGeom prst="rect">
            <a:avLst/>
          </a:prstGeom>
          <a:solidFill>
            <a:srgbClr val="333333">
              <a:alpha val="65881"/>
            </a:srgbClr>
          </a:solidFill>
          <a:ln w="25400">
            <a:solidFill>
              <a:schemeClr val="tx1">
                <a:alpha val="6588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8" name="1 つの角を切り取った四角形 17"/>
          <p:cNvSpPr>
            <a:spLocks noChangeArrowheads="1"/>
          </p:cNvSpPr>
          <p:nvPr/>
        </p:nvSpPr>
        <p:spPr bwMode="auto">
          <a:xfrm>
            <a:off x="304800" y="1905000"/>
            <a:ext cx="7696200" cy="3505200"/>
          </a:xfrm>
          <a:custGeom>
            <a:avLst/>
            <a:gdLst>
              <a:gd name="T0" fmla="*/ 7696200 w 7696200"/>
              <a:gd name="T1" fmla="*/ 1752600 h 3505200"/>
              <a:gd name="T2" fmla="*/ 3848100 w 7696200"/>
              <a:gd name="T3" fmla="*/ 3505200 h 3505200"/>
              <a:gd name="T4" fmla="*/ 0 w 7696200"/>
              <a:gd name="T5" fmla="*/ 1752600 h 3505200"/>
              <a:gd name="T6" fmla="*/ 3848100 w 7696200"/>
              <a:gd name="T7" fmla="*/ 0 h 3505200"/>
              <a:gd name="T8" fmla="*/ 0 60000 65536"/>
              <a:gd name="T9" fmla="*/ 1 60000 65536"/>
              <a:gd name="T10" fmla="*/ 2 60000 65536"/>
              <a:gd name="T11" fmla="*/ 3 60000 65536"/>
              <a:gd name="T12" fmla="*/ 0 w 7696200"/>
              <a:gd name="T13" fmla="*/ 292106 h 3505200"/>
              <a:gd name="T14" fmla="*/ 7404094 w 7696200"/>
              <a:gd name="T15" fmla="*/ 3505200 h 3505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6200" h="3505200">
                <a:moveTo>
                  <a:pt x="0" y="0"/>
                </a:moveTo>
                <a:lnTo>
                  <a:pt x="7111988" y="0"/>
                </a:lnTo>
                <a:lnTo>
                  <a:pt x="7696200" y="584212"/>
                </a:lnTo>
                <a:lnTo>
                  <a:pt x="7696200" y="3505200"/>
                </a:lnTo>
                <a:lnTo>
                  <a:pt x="0" y="3505200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rgbClr val="57472B"/>
            </a:solidFill>
            <a:round/>
            <a:headEnd/>
            <a:tailEnd/>
          </a:ln>
          <a:effectLst>
            <a:outerShdw blurRad="50800" dist="38100" dir="2700000" sx="102000" sy="102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8" name="図 27" descr="名称未設定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99500" cy="4127500"/>
          </a:xfrm>
          <a:prstGeom prst="rect">
            <a:avLst/>
          </a:prstGeom>
          <a:noFill/>
          <a:ln w="41275" cap="sq">
            <a:solidFill>
              <a:srgbClr val="FF0000"/>
            </a:solidFill>
            <a:miter lim="800000"/>
            <a:headEnd/>
            <a:tailEnd/>
          </a:ln>
          <a:effectLst>
            <a:outerShdw blurRad="5715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962" name="Group 3"/>
          <p:cNvGrpSpPr>
            <a:grpSpLocks/>
          </p:cNvGrpSpPr>
          <p:nvPr/>
        </p:nvGrpSpPr>
        <p:grpSpPr bwMode="auto">
          <a:xfrm>
            <a:off x="4762500" y="2265363"/>
            <a:ext cx="4532313" cy="2351087"/>
            <a:chOff x="0" y="0"/>
            <a:chExt cx="2855" cy="1481"/>
          </a:xfrm>
        </p:grpSpPr>
        <p:sp>
          <p:nvSpPr>
            <p:cNvPr id="680987" name="Oval 1"/>
            <p:cNvSpPr>
              <a:spLocks/>
            </p:cNvSpPr>
            <p:nvPr/>
          </p:nvSpPr>
          <p:spPr bwMode="auto">
            <a:xfrm rot="-171530">
              <a:off x="63" y="100"/>
              <a:ext cx="2728" cy="128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680988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1530">
              <a:off x="31" y="68"/>
              <a:ext cx="2792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80963" name="Rectangle 4"/>
          <p:cNvSpPr>
            <a:spLocks/>
          </p:cNvSpPr>
          <p:nvPr/>
        </p:nvSpPr>
        <p:spPr bwMode="auto">
          <a:xfrm>
            <a:off x="6196013" y="2501900"/>
            <a:ext cx="1631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3NFs in N</a:t>
            </a:r>
            <a:r>
              <a:rPr lang="en-US" altLang="ja-JP" sz="1800" baseline="320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2</a:t>
            </a:r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LO</a:t>
            </a:r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009900"/>
            <a:ext cx="3419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1800" y="2243138"/>
            <a:ext cx="2428875" cy="2249487"/>
            <a:chOff x="0" y="0"/>
            <a:chExt cx="1530" cy="1417"/>
          </a:xfrm>
        </p:grpSpPr>
        <p:sp>
          <p:nvSpPr>
            <p:cNvPr id="680985" name="Rectangle 6"/>
            <p:cNvSpPr>
              <a:spLocks/>
            </p:cNvSpPr>
            <p:nvPr/>
          </p:nvSpPr>
          <p:spPr bwMode="auto">
            <a:xfrm>
              <a:off x="0" y="0"/>
              <a:ext cx="1530" cy="1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68098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30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11475" y="2247900"/>
            <a:ext cx="2235200" cy="2228850"/>
            <a:chOff x="0" y="0"/>
            <a:chExt cx="1408" cy="1404"/>
          </a:xfrm>
        </p:grpSpPr>
        <p:sp>
          <p:nvSpPr>
            <p:cNvPr id="680983" name="Rectangle 9"/>
            <p:cNvSpPr>
              <a:spLocks/>
            </p:cNvSpPr>
            <p:nvPr/>
          </p:nvSpPr>
          <p:spPr bwMode="auto">
            <a:xfrm>
              <a:off x="0" y="0"/>
              <a:ext cx="1405" cy="1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68098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8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01663" y="4533900"/>
            <a:ext cx="2235200" cy="2209800"/>
            <a:chOff x="0" y="0"/>
            <a:chExt cx="1408" cy="1392"/>
          </a:xfrm>
        </p:grpSpPr>
        <p:sp>
          <p:nvSpPr>
            <p:cNvPr id="680981" name="Rectangle 12"/>
            <p:cNvSpPr>
              <a:spLocks/>
            </p:cNvSpPr>
            <p:nvPr/>
          </p:nvSpPr>
          <p:spPr bwMode="auto">
            <a:xfrm>
              <a:off x="0" y="0"/>
              <a:ext cx="1406" cy="13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680982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884488" y="4527550"/>
            <a:ext cx="2235200" cy="2230438"/>
            <a:chOff x="0" y="0"/>
            <a:chExt cx="1408" cy="1404"/>
          </a:xfrm>
        </p:grpSpPr>
        <p:sp>
          <p:nvSpPr>
            <p:cNvPr id="680979" name="Rectangle 15"/>
            <p:cNvSpPr>
              <a:spLocks/>
            </p:cNvSpPr>
            <p:nvPr/>
          </p:nvSpPr>
          <p:spPr bwMode="auto">
            <a:xfrm>
              <a:off x="0" y="0"/>
              <a:ext cx="1405" cy="1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680980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8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56200" y="4537075"/>
            <a:ext cx="2235200" cy="2228850"/>
            <a:chOff x="0" y="0"/>
            <a:chExt cx="1408" cy="1404"/>
          </a:xfrm>
        </p:grpSpPr>
        <p:sp>
          <p:nvSpPr>
            <p:cNvPr id="680977" name="Rectangle 18"/>
            <p:cNvSpPr>
              <a:spLocks/>
            </p:cNvSpPr>
            <p:nvPr/>
          </p:nvSpPr>
          <p:spPr bwMode="auto">
            <a:xfrm>
              <a:off x="0" y="0"/>
              <a:ext cx="1405" cy="1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680978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8" cy="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0970" name="Rectangle 21"/>
          <p:cNvSpPr>
            <a:spLocks/>
          </p:cNvSpPr>
          <p:nvPr/>
        </p:nvSpPr>
        <p:spPr bwMode="auto">
          <a:xfrm>
            <a:off x="11113" y="215900"/>
            <a:ext cx="918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24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How does Chiral EFT pot. describe the Nd elastic scattering ?</a:t>
            </a:r>
          </a:p>
        </p:txBody>
      </p:sp>
      <p:sp>
        <p:nvSpPr>
          <p:cNvPr id="71702" name="Rectangle 22"/>
          <p:cNvSpPr>
            <a:spLocks/>
          </p:cNvSpPr>
          <p:nvPr/>
        </p:nvSpPr>
        <p:spPr bwMode="auto">
          <a:xfrm>
            <a:off x="265113" y="1717675"/>
            <a:ext cx="7505700" cy="469900"/>
          </a:xfrm>
          <a:prstGeom prst="rect">
            <a:avLst/>
          </a:prstGeom>
          <a:noFill/>
          <a:ln w="28575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40" bIns="0" anchor="ctr"/>
          <a:lstStyle/>
          <a:p>
            <a:pPr marL="39688"/>
            <a:r>
              <a:rPr lang="en-US" altLang="ja-JP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So far calc. based on χEFT pot. is available below 100 MeV/nucleon.</a:t>
            </a:r>
          </a:p>
        </p:txBody>
      </p:sp>
      <p:sp>
        <p:nvSpPr>
          <p:cNvPr id="680972" name="Rectangle 23"/>
          <p:cNvSpPr>
            <a:spLocks/>
          </p:cNvSpPr>
          <p:nvPr/>
        </p:nvSpPr>
        <p:spPr bwMode="auto">
          <a:xfrm>
            <a:off x="241300" y="831850"/>
            <a:ext cx="7505700" cy="692150"/>
          </a:xfrm>
          <a:prstGeom prst="rect">
            <a:avLst/>
          </a:prstGeom>
          <a:noFill/>
          <a:ln w="25400">
            <a:solidFill>
              <a:srgbClr val="FF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40" bIns="0" anchor="ctr"/>
          <a:lstStyle/>
          <a:p>
            <a:pPr marL="39688"/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Various types of 3NFs, including 2π3NF, appear in N</a:t>
            </a:r>
            <a:r>
              <a:rPr lang="en-US" altLang="ja-JP" sz="1800" baseline="320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2</a:t>
            </a:r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LO, N</a:t>
            </a:r>
            <a:r>
              <a:rPr lang="en-US" altLang="ja-JP" sz="1800" baseline="320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3</a:t>
            </a:r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LO. </a:t>
            </a:r>
          </a:p>
          <a:p>
            <a:pPr marL="39688"/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Theory in Progress : up to N</a:t>
            </a:r>
            <a:r>
              <a:rPr lang="en-US" altLang="ja-JP" sz="1800" baseline="320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3</a:t>
            </a:r>
            <a:r>
              <a:rPr lang="en-US" altLang="ja-JP" sz="1800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LO (NN + NNN) for higher energies</a:t>
            </a:r>
          </a:p>
        </p:txBody>
      </p:sp>
      <p:sp>
        <p:nvSpPr>
          <p:cNvPr id="71704" name="Rectangle 24"/>
          <p:cNvSpPr>
            <a:spLocks/>
          </p:cNvSpPr>
          <p:nvPr/>
        </p:nvSpPr>
        <p:spPr bwMode="auto">
          <a:xfrm>
            <a:off x="5295900" y="2616200"/>
            <a:ext cx="3340100" cy="148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71705" name="Rectangle 25"/>
          <p:cNvSpPr>
            <a:spLocks/>
          </p:cNvSpPr>
          <p:nvPr/>
        </p:nvSpPr>
        <p:spPr bwMode="auto">
          <a:xfrm>
            <a:off x="5360988" y="2679700"/>
            <a:ext cx="2971800" cy="50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/>
          <a:lstStyle/>
          <a:p>
            <a:pPr marL="39688">
              <a:defRPr/>
            </a:pPr>
            <a:r>
              <a:rPr lang="en-US" altLang="ja-JP" sz="2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4" charset="0"/>
                <a:ea typeface="Times New Roman" pitchFamily="-104" charset="0"/>
                <a:cs typeface="Times New Roman" pitchFamily="-104" charset="0"/>
                <a:sym typeface="Times New Roman" pitchFamily="-104" charset="0"/>
              </a:rPr>
              <a:t>d</a:t>
            </a:r>
            <a:r>
              <a:rPr lang="en-US" altLang="ja-JP" sz="26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Century" pitchFamily="-104" charset="0"/>
                <a:cs typeface="Century" pitchFamily="-104" charset="0"/>
              </a:rPr>
              <a:t>-</a:t>
            </a:r>
            <a:r>
              <a:rPr lang="en-US" altLang="ja-JP" sz="2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4" charset="0"/>
                <a:ea typeface="Times New Roman" pitchFamily="-104" charset="0"/>
                <a:cs typeface="Times New Roman" pitchFamily="-104" charset="0"/>
                <a:sym typeface="Times New Roman" pitchFamily="-104" charset="0"/>
              </a:rPr>
              <a:t>p</a:t>
            </a:r>
            <a:r>
              <a:rPr lang="en-US" altLang="ja-JP" sz="26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Century" pitchFamily="-104" charset="0"/>
                <a:cs typeface="Century" pitchFamily="-104" charset="0"/>
              </a:rPr>
              <a:t> </a:t>
            </a:r>
            <a:r>
              <a:rPr lang="en-US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Century" pitchFamily="-104" charset="0"/>
                <a:cs typeface="Century" pitchFamily="-104" charset="0"/>
              </a:rPr>
              <a:t>at 70 MeV/nucleon</a:t>
            </a:r>
          </a:p>
        </p:txBody>
      </p:sp>
      <p:sp>
        <p:nvSpPr>
          <p:cNvPr id="71706" name="Rectangle 26"/>
          <p:cNvSpPr>
            <a:spLocks/>
          </p:cNvSpPr>
          <p:nvPr/>
        </p:nvSpPr>
        <p:spPr bwMode="auto">
          <a:xfrm>
            <a:off x="5448300" y="3197225"/>
            <a:ext cx="3200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>
              <a:spcBef>
                <a:spcPts val="1250"/>
              </a:spcBef>
            </a:pPr>
            <a:r>
              <a:rPr lang="en-US" altLang="ja-JP" sz="1600">
                <a:solidFill>
                  <a:srgbClr val="0000FF"/>
                </a:solidFill>
                <a:latin typeface="Comic Sans MS" pitchFamily="-104" charset="0"/>
                <a:sym typeface="Comic Sans MS" pitchFamily="-104" charset="0"/>
              </a:rPr>
              <a:t>Calc. with </a:t>
            </a:r>
            <a:r>
              <a:rPr lang="en-US" altLang="ja-JP" sz="1600">
                <a:solidFill>
                  <a:srgbClr val="0000FF"/>
                </a:solidFill>
                <a:latin typeface="Symbol" pitchFamily="-104" charset="2"/>
                <a:sym typeface="Symbol" pitchFamily="-104" charset="2"/>
              </a:rPr>
              <a:t>χ</a:t>
            </a:r>
            <a:r>
              <a:rPr lang="en-US" altLang="ja-JP" sz="1600">
                <a:solidFill>
                  <a:srgbClr val="0000FF"/>
                </a:solidFill>
                <a:latin typeface="Comic Sans MS" pitchFamily="-104" charset="0"/>
                <a:sym typeface="Comic Sans MS" pitchFamily="-104" charset="0"/>
              </a:rPr>
              <a:t>EFT  Pot. (N2LO)</a:t>
            </a:r>
          </a:p>
        </p:txBody>
      </p:sp>
      <p:sp>
        <p:nvSpPr>
          <p:cNvPr id="71707" name="Rectangle 27"/>
          <p:cNvSpPr>
            <a:spLocks/>
          </p:cNvSpPr>
          <p:nvPr/>
        </p:nvSpPr>
        <p:spPr bwMode="auto">
          <a:xfrm>
            <a:off x="5478463" y="3619500"/>
            <a:ext cx="2425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>
              <a:spcBef>
                <a:spcPts val="1050"/>
              </a:spcBef>
            </a:pPr>
            <a:r>
              <a:rPr lang="en-US" altLang="ja-JP" sz="1600">
                <a:solidFill>
                  <a:srgbClr val="000000"/>
                </a:solidFill>
              </a:rPr>
              <a:t>by E. Epelbaum et 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4" grpId="0" animBg="1"/>
      <p:bldP spid="71705" grpId="0" autoUpdateAnimBg="0"/>
      <p:bldP spid="71706" grpId="0" autoUpdateAnimBg="0"/>
      <p:bldP spid="717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/>
          </p:cNvSpPr>
          <p:nvPr/>
        </p:nvSpPr>
        <p:spPr bwMode="auto">
          <a:xfrm>
            <a:off x="215900" y="704850"/>
            <a:ext cx="8547100" cy="120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ja-JP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04" charset="0"/>
                <a:ea typeface="Comic Sans MS" pitchFamily="-104" charset="0"/>
                <a:cs typeface="Comic Sans MS" pitchFamily="-104" charset="0"/>
                <a:sym typeface="Comic Sans MS" pitchFamily="-104" charset="0"/>
              </a:rPr>
              <a:t>Nucleon-Deuteron Scattering</a:t>
            </a:r>
          </a:p>
          <a:p>
            <a:pPr>
              <a:defRPr/>
            </a:pPr>
            <a:r>
              <a:rPr lang="en-US" altLang="ja-JP" b="1">
                <a:solidFill>
                  <a:schemeClr val="tx1"/>
                </a:solidFill>
                <a:latin typeface="Bell MT" pitchFamily="-104" charset="0"/>
                <a:ea typeface="Bell MT" pitchFamily="-104" charset="0"/>
                <a:cs typeface="Bell MT" pitchFamily="-104" charset="0"/>
                <a:sym typeface="Bell MT" pitchFamily="-104" charset="0"/>
              </a:rPr>
              <a:t>   is a good probe to investigate the dynamics of 3NFs.</a:t>
            </a:r>
          </a:p>
          <a:p>
            <a:pPr>
              <a:defRPr/>
            </a:pPr>
            <a:r>
              <a:rPr lang="en-US" altLang="ja-JP" b="1">
                <a:solidFill>
                  <a:schemeClr val="tx1"/>
                </a:solidFill>
                <a:latin typeface="Bell MT" pitchFamily="-104" charset="0"/>
                <a:ea typeface="Bell MT" pitchFamily="-104" charset="0"/>
                <a:cs typeface="Bell MT" pitchFamily="-104" charset="0"/>
                <a:sym typeface="Bell MT" pitchFamily="-104" charset="0"/>
              </a:rPr>
              <a:t>   - Momentum &amp; Spin dependence - . For iso-spin, T=1/2 only.</a:t>
            </a:r>
          </a:p>
        </p:txBody>
      </p:sp>
      <p:sp>
        <p:nvSpPr>
          <p:cNvPr id="683011" name="Rectangle 2"/>
          <p:cNvSpPr>
            <a:spLocks/>
          </p:cNvSpPr>
          <p:nvPr/>
        </p:nvSpPr>
        <p:spPr bwMode="auto">
          <a:xfrm>
            <a:off x="825500" y="2928938"/>
            <a:ext cx="7632700" cy="431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Spin Observables  : not always described by adding 2</a:t>
            </a:r>
            <a:r>
              <a:rPr lang="en-US" altLang="ja-JP" sz="1800" b="1">
                <a:solidFill>
                  <a:schemeClr val="tx1"/>
                </a:solidFill>
                <a:latin typeface="Symbol" pitchFamily="-104" charset="2"/>
                <a:sym typeface="Bell MT" pitchFamily="-104" charset="0"/>
              </a:rPr>
              <a:t>π</a:t>
            </a: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-exchange 3NFs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825500" y="3422650"/>
            <a:ext cx="7632700" cy="6604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6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New Data from RIBF at 250 &amp; 300 MeV :  serious discrepancy in backward angles       </a:t>
            </a:r>
          </a:p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ll MT" pitchFamily="-104" charset="0"/>
                <a:sym typeface="Bell MT" pitchFamily="-104" charset="0"/>
              </a:rPr>
              <a:t> </a:t>
            </a:r>
            <a:r>
              <a:rPr lang="en-US" altLang="ja-JP" sz="2000" b="1">
                <a:solidFill>
                  <a:srgbClr val="FF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-104" charset="0"/>
                <a:sym typeface="Bell MT" pitchFamily="-104" charset="0"/>
              </a:rPr>
              <a:t>New Challenge</a:t>
            </a:r>
            <a:r>
              <a:rPr lang="en-US" altLang="ja-JP" sz="20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</a:t>
            </a:r>
            <a:r>
              <a:rPr lang="en-US" altLang="ja-JP" sz="16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to be solved</a:t>
            </a:r>
          </a:p>
        </p:txBody>
      </p:sp>
      <p:sp>
        <p:nvSpPr>
          <p:cNvPr id="683013" name="Rectangle 4"/>
          <p:cNvSpPr>
            <a:spLocks/>
          </p:cNvSpPr>
          <p:nvPr/>
        </p:nvSpPr>
        <p:spPr bwMode="auto">
          <a:xfrm>
            <a:off x="2693988" y="139700"/>
            <a:ext cx="35321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ja-JP" sz="2800" b="1">
                <a:solidFill>
                  <a:schemeClr val="tx1"/>
                </a:solidFill>
                <a:latin typeface="Helvetica" pitchFamily="-104" charset="0"/>
                <a:cs typeface="Helvetica" pitchFamily="-104" charset="0"/>
                <a:sym typeface="Helvetica" pitchFamily="-104" charset="0"/>
              </a:rPr>
              <a:t>Summary &amp; Outlook</a:t>
            </a:r>
          </a:p>
        </p:txBody>
      </p:sp>
      <p:sp>
        <p:nvSpPr>
          <p:cNvPr id="73733" name="Rectangle 5"/>
          <p:cNvSpPr>
            <a:spLocks/>
          </p:cNvSpPr>
          <p:nvPr/>
        </p:nvSpPr>
        <p:spPr bwMode="auto">
          <a:xfrm>
            <a:off x="641350" y="1993900"/>
            <a:ext cx="7531100" cy="406400"/>
          </a:xfrm>
          <a:prstGeom prst="rect">
            <a:avLst/>
          </a:prstGeom>
          <a:solidFill>
            <a:srgbClr val="CCFFCC">
              <a:alpha val="49803"/>
            </a:srgbClr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/>
            <a:r>
              <a:rPr lang="en-US" altLang="ja-JP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Precise data of </a:t>
            </a:r>
            <a:r>
              <a:rPr lang="en-US" altLang="ja-JP" sz="1800" b="1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d</a:t>
            </a:r>
            <a:r>
              <a:rPr lang="en-US" altLang="ja-JP" sz="1800">
                <a:solidFill>
                  <a:schemeClr val="tx1"/>
                </a:solidFill>
                <a:latin typeface="Symbol" pitchFamily="-104" charset="2"/>
                <a:sym typeface="Symbol" pitchFamily="-104" charset="2"/>
              </a:rPr>
              <a:t>σ</a:t>
            </a:r>
            <a:r>
              <a:rPr lang="en-US" altLang="ja-JP" sz="18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/</a:t>
            </a:r>
            <a:r>
              <a:rPr lang="en-US" altLang="ja-JP" sz="1800" b="1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d</a:t>
            </a:r>
            <a:r>
              <a:rPr lang="en-US" altLang="ja-JP" sz="1800">
                <a:solidFill>
                  <a:schemeClr val="tx1"/>
                </a:solidFill>
                <a:latin typeface="Symbol" pitchFamily="-104" charset="2"/>
                <a:sym typeface="Symbol" pitchFamily="-104" charset="2"/>
              </a:rPr>
              <a:t>Ω</a:t>
            </a:r>
            <a:r>
              <a:rPr lang="en-US" altLang="ja-JP" sz="18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and many spin observables </a:t>
            </a:r>
            <a:r>
              <a:rPr lang="en-US" altLang="ja-JP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at 65 - 300 MeV/nucleon</a:t>
            </a:r>
          </a:p>
        </p:txBody>
      </p:sp>
      <p:sp>
        <p:nvSpPr>
          <p:cNvPr id="683015" name="Rectangle 6"/>
          <p:cNvSpPr>
            <a:spLocks/>
          </p:cNvSpPr>
          <p:nvPr/>
        </p:nvSpPr>
        <p:spPr bwMode="auto">
          <a:xfrm>
            <a:off x="825500" y="2460625"/>
            <a:ext cx="7632700" cy="431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Cross Sections : </a:t>
            </a:r>
            <a:r>
              <a:rPr lang="en-US" altLang="ja-JP" sz="1800" b="1">
                <a:solidFill>
                  <a:srgbClr val="FF0000"/>
                </a:solidFill>
                <a:latin typeface="Bell MT" pitchFamily="-104" charset="0"/>
                <a:sym typeface="Bell MT" pitchFamily="-104" charset="0"/>
              </a:rPr>
              <a:t>3NFs are clearly needed</a:t>
            </a: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in Elastic Scattering.</a:t>
            </a: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203200" y="4203700"/>
            <a:ext cx="2654300" cy="520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ja-JP" sz="240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-104" charset="0"/>
                <a:ea typeface="Comic Sans MS" pitchFamily="-104" charset="0"/>
                <a:cs typeface="Comic Sans MS" pitchFamily="-104" charset="0"/>
                <a:sym typeface="Comic Sans MS" pitchFamily="-104" charset="0"/>
              </a:rPr>
              <a:t>Next Step </a:t>
            </a:r>
          </a:p>
        </p:txBody>
      </p:sp>
      <p:sp>
        <p:nvSpPr>
          <p:cNvPr id="683017" name="Rectangle 8"/>
          <p:cNvSpPr>
            <a:spLocks/>
          </p:cNvSpPr>
          <p:nvPr/>
        </p:nvSpPr>
        <p:spPr bwMode="auto">
          <a:xfrm>
            <a:off x="647700" y="4724400"/>
            <a:ext cx="8128000" cy="7366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Energy Dependence for Pol. Transfer and /or  Spin Correlation Coefficients </a:t>
            </a:r>
          </a:p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for Elastic </a:t>
            </a:r>
            <a:r>
              <a:rPr lang="en-US" altLang="ja-JP" sz="1800" b="1" i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Nd </a:t>
            </a: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Scattering : Natural extension of 3NF study in Elastic scatt.</a:t>
            </a:r>
          </a:p>
        </p:txBody>
      </p:sp>
      <p:sp>
        <p:nvSpPr>
          <p:cNvPr id="683018" name="Rectangle 9"/>
          <p:cNvSpPr>
            <a:spLocks/>
          </p:cNvSpPr>
          <p:nvPr/>
        </p:nvSpPr>
        <p:spPr bwMode="auto">
          <a:xfrm>
            <a:off x="647700" y="5943600"/>
            <a:ext cx="8115300" cy="431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Four Nucleon Scattering : from Few to Many &amp; Iso-spin dependence</a:t>
            </a:r>
          </a:p>
        </p:txBody>
      </p:sp>
      <p:sp>
        <p:nvSpPr>
          <p:cNvPr id="683019" name="Rectangle 10"/>
          <p:cNvSpPr>
            <a:spLocks/>
          </p:cNvSpPr>
          <p:nvPr/>
        </p:nvSpPr>
        <p:spPr bwMode="auto">
          <a:xfrm>
            <a:off x="647700" y="5486400"/>
            <a:ext cx="8128000" cy="431800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413"/>
              </a:spcBef>
            </a:pPr>
            <a:r>
              <a:rPr lang="en-US" altLang="ja-JP" sz="1800" b="1" i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Nd</a:t>
            </a:r>
            <a:r>
              <a:rPr lang="en-US" altLang="ja-JP" sz="1800" b="1">
                <a:solidFill>
                  <a:schemeClr val="tx1"/>
                </a:solidFill>
                <a:latin typeface="Bell MT" pitchFamily="-104" charset="0"/>
                <a:sym typeface="Bell MT" pitchFamily="-104" charset="0"/>
              </a:rPr>
              <a:t> Breakup Experiments : Study of Relativistic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257425"/>
            <a:ext cx="5524500" cy="3683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35" name="Rectangle 2"/>
          <p:cNvSpPr>
            <a:spLocks/>
          </p:cNvSpPr>
          <p:nvPr/>
        </p:nvSpPr>
        <p:spPr bwMode="auto">
          <a:xfrm>
            <a:off x="407988" y="584200"/>
            <a:ext cx="8331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5" bIns="0" anchor="ctr"/>
          <a:lstStyle/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Collaboration </a:t>
            </a:r>
          </a:p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Tohoku University </a:t>
            </a:r>
          </a:p>
          <a:p>
            <a:pPr marL="561975" lvl="1"/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K. Sekiguchi, J. Miyazaki, Y. Wada, T. Taguchi, U. Gebauer, K. Takahashi, T. Mashiko</a:t>
            </a:r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         </a:t>
            </a:r>
          </a:p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RIKEN Nishina Center</a:t>
            </a:r>
          </a:p>
          <a:p>
            <a:pPr marL="561975" lvl="1"/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N. Sakamoto, H. Sakai, T. Uesaka, M. Sasano, M. Dozono, Y. Shimizu</a:t>
            </a:r>
          </a:p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CNS, University of Tokyo </a:t>
            </a:r>
          </a:p>
          <a:p>
            <a:pPr marL="561975" lvl="1"/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K. Yako, R. Tang, S. Kawase, Y. Kubota, C.S. Lee, </a:t>
            </a:r>
          </a:p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RCNP, Osaka University</a:t>
            </a:r>
          </a:p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             </a:t>
            </a:r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H. Okamura, K. Miki</a:t>
            </a:r>
          </a:p>
          <a:p>
            <a:pPr marL="28575"/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        </a:t>
            </a:r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Kyushu University </a:t>
            </a:r>
          </a:p>
          <a:p>
            <a:pPr marL="561975" lvl="1"/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T. Wakasa, S. Sakaguchi</a:t>
            </a:r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 </a:t>
            </a:r>
          </a:p>
          <a:p>
            <a:pPr marL="28575"/>
            <a:r>
              <a:rPr lang="en-US" altLang="ja-JP" sz="16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Miyazaki University </a:t>
            </a:r>
          </a:p>
          <a:p>
            <a:pPr marL="561975" lvl="1"/>
            <a:r>
              <a:rPr lang="en-US" altLang="ja-JP" sz="1400" b="1">
                <a:solidFill>
                  <a:srgbClr val="191919"/>
                </a:solidFill>
                <a:latin typeface="Hoefler Text" pitchFamily="-104" charset="0"/>
                <a:sym typeface="Hoefler Text" pitchFamily="-104" charset="0"/>
              </a:rPr>
              <a:t>Y. Maeda, T. Saito</a:t>
            </a:r>
          </a:p>
        </p:txBody>
      </p:sp>
      <p:pic>
        <p:nvPicPr>
          <p:cNvPr id="68403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757613"/>
            <a:ext cx="47117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4037" name="Rectangle 4"/>
          <p:cNvSpPr>
            <a:spLocks/>
          </p:cNvSpPr>
          <p:nvPr/>
        </p:nvSpPr>
        <p:spPr bwMode="auto">
          <a:xfrm>
            <a:off x="-123825" y="63500"/>
            <a:ext cx="67294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ja-JP" sz="2800">
                <a:solidFill>
                  <a:schemeClr val="tx1"/>
                </a:solidFill>
                <a:latin typeface="Gill Sans" pitchFamily="-104" charset="0"/>
                <a:ea typeface="ヒラギノ角ゴ ProN W3" pitchFamily="-104" charset="-128"/>
                <a:sym typeface="Gill Sans" pitchFamily="-104" charset="0"/>
              </a:rPr>
              <a:t>RIBF pol.d beam experiment Gr.  (2009〜)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952500" y="2933700"/>
            <a:ext cx="7797800" cy="25527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/>
          <a:lstStyle/>
          <a:p>
            <a:pPr marL="39688">
              <a:buClr>
                <a:srgbClr val="3333CC"/>
              </a:buClr>
              <a:buSzPct val="60000"/>
              <a:buFont typeface="Wingdings" pitchFamily="-104" charset="2"/>
              <a:buChar char="l"/>
            </a:pPr>
            <a:r>
              <a:rPr lang="en-US" altLang="ja-JP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 Theory : </a:t>
            </a:r>
            <a:r>
              <a:rPr lang="en-US" altLang="ja-JP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Faddeev Calculations </a:t>
            </a:r>
          </a:p>
          <a:p>
            <a:pPr marL="39688"/>
            <a:r>
              <a:rPr lang="en-US" altLang="ja-JP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       Rigorous Numerical Calculations of  3N System</a:t>
            </a:r>
            <a:endParaRPr lang="en-US" altLang="ja-JP" sz="1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4" charset="0"/>
              <a:sym typeface="Comic Sans MS" pitchFamily="-104" charset="0"/>
            </a:endParaRPr>
          </a:p>
          <a:p>
            <a:pPr marL="39688"/>
            <a:endParaRPr lang="en-US" altLang="ja-JP" sz="1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4" charset="0"/>
              <a:sym typeface="Comic Sans MS" pitchFamily="-104" charset="0"/>
            </a:endParaRPr>
          </a:p>
          <a:p>
            <a:pPr marL="39688"/>
            <a:endParaRPr lang="en-US" altLang="ja-JP" sz="1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4" charset="0"/>
              <a:sym typeface="Comic Sans MS" pitchFamily="-104" charset="0"/>
            </a:endParaRPr>
          </a:p>
          <a:p>
            <a:pPr marL="39688"/>
            <a:endParaRPr lang="en-US" altLang="ja-JP" sz="1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4" charset="0"/>
              <a:sym typeface="Comic Sans MS" pitchFamily="-104" charset="0"/>
            </a:endParaRPr>
          </a:p>
          <a:p>
            <a:pPr marL="39688"/>
            <a:endParaRPr lang="en-US" altLang="ja-JP" sz="1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4" charset="0"/>
              <a:sym typeface="Comic Sans MS" pitchFamily="-104" charset="0"/>
            </a:endParaRPr>
          </a:p>
          <a:p>
            <a:pPr marL="39688"/>
            <a:endParaRPr lang="en-US" altLang="ja-JP" sz="1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-104" charset="0"/>
              <a:sym typeface="Comic Sans MS" pitchFamily="-104" charset="0"/>
            </a:endParaRPr>
          </a:p>
          <a:p>
            <a:pPr marL="39688">
              <a:buClr>
                <a:srgbClr val="3333CC"/>
              </a:buClr>
              <a:buSzPct val="60000"/>
              <a:buFont typeface="Wingdings" pitchFamily="-104" charset="2"/>
              <a:buChar char="l"/>
            </a:pPr>
            <a:r>
              <a:rPr lang="en-US" altLang="ja-JP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 </a:t>
            </a:r>
            <a:r>
              <a:rPr lang="en-US" altLang="ja-JP" sz="18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Experiment</a:t>
            </a:r>
            <a:r>
              <a:rPr lang="en-US" altLang="ja-JP" sz="1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 : </a:t>
            </a:r>
            <a:r>
              <a:rPr lang="en-US" altLang="ja-JP" sz="1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Precise Data</a:t>
            </a:r>
          </a:p>
          <a:p>
            <a:pPr marL="39688">
              <a:buClr>
                <a:srgbClr val="3333CC"/>
              </a:buClr>
              <a:buSzPct val="60000"/>
            </a:pPr>
            <a:r>
              <a:rPr lang="en-US" altLang="ja-JP" sz="1800" b="1">
                <a:solidFill>
                  <a:srgbClr val="FF0066"/>
                </a:solidFill>
                <a:latin typeface="Century Gothic" pitchFamily="-104" charset="0"/>
                <a:sym typeface="Century Gothic" pitchFamily="-104" charset="0"/>
              </a:rPr>
              <a:t>       </a:t>
            </a:r>
            <a:r>
              <a:rPr lang="en-US" altLang="ja-JP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4" charset="0"/>
                <a:sym typeface="Century Gothic" pitchFamily="-104" charset="0"/>
              </a:rPr>
              <a:t> </a:t>
            </a:r>
            <a:r>
              <a:rPr lang="en-US" altLang="ja-JP" sz="1800" b="1" i="1">
                <a:solidFill>
                  <a:srgbClr val="191919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d</a:t>
            </a:r>
            <a:r>
              <a:rPr lang="en-US" altLang="ja-JP" sz="1800" b="1">
                <a:solidFill>
                  <a:srgbClr val="191919"/>
                </a:solidFill>
                <a:latin typeface="Century Gothic" pitchFamily="-104" charset="0"/>
                <a:cs typeface="Times" pitchFamily="-104" charset="0"/>
                <a:sym typeface="Century Gothic" pitchFamily="-104" charset="0"/>
              </a:rPr>
              <a:t>σ/</a:t>
            </a:r>
            <a:r>
              <a:rPr lang="en-US" altLang="ja-JP" sz="1800" b="1" i="1">
                <a:solidFill>
                  <a:srgbClr val="191919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d</a:t>
            </a:r>
            <a:r>
              <a:rPr lang="en-US" altLang="ja-JP" sz="1800" b="1">
                <a:solidFill>
                  <a:srgbClr val="191919"/>
                </a:solidFill>
                <a:latin typeface="Century Gothic" pitchFamily="-104" charset="0"/>
                <a:cs typeface="Times" pitchFamily="-104" charset="0"/>
                <a:sym typeface="Century Gothic" pitchFamily="-104" charset="0"/>
              </a:rPr>
              <a:t>Ω,  Spin Observables</a:t>
            </a:r>
            <a:r>
              <a:rPr lang="en-US" altLang="ja-JP" sz="1800" b="1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</a:t>
            </a:r>
            <a:r>
              <a:rPr lang="en-US" altLang="ja-JP" sz="1800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(</a:t>
            </a:r>
            <a:r>
              <a:rPr lang="en-US" altLang="ja-JP" sz="1800" b="1" i="1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A</a:t>
            </a:r>
            <a:r>
              <a:rPr lang="en-US" altLang="ja-JP" sz="1800" b="1" i="1" baseline="-27000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ij</a:t>
            </a:r>
            <a:r>
              <a:rPr lang="en-US" altLang="ja-JP" sz="1800" b="1" i="1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, K</a:t>
            </a:r>
            <a:r>
              <a:rPr lang="en-US" altLang="ja-JP" sz="1800" b="1" i="1" baseline="-27000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ij</a:t>
            </a:r>
            <a:r>
              <a:rPr lang="en-US" altLang="ja-JP" sz="1800" b="1" i="1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, C</a:t>
            </a:r>
            <a:r>
              <a:rPr lang="en-US" altLang="ja-JP" sz="1800" b="1" i="1" baseline="-27000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ij</a:t>
            </a:r>
            <a:r>
              <a:rPr lang="en-US" altLang="ja-JP" sz="1800">
                <a:solidFill>
                  <a:srgbClr val="191919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)</a:t>
            </a:r>
          </a:p>
        </p:txBody>
      </p:sp>
      <p:sp>
        <p:nvSpPr>
          <p:cNvPr id="57346" name="Rectangle 2"/>
          <p:cNvSpPr>
            <a:spLocks/>
          </p:cNvSpPr>
          <p:nvPr/>
        </p:nvSpPr>
        <p:spPr bwMode="auto">
          <a:xfrm>
            <a:off x="282575" y="2362200"/>
            <a:ext cx="7561263" cy="444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spAutoFit/>
          </a:bodyPr>
          <a:lstStyle/>
          <a:p>
            <a:pPr marL="39688">
              <a:buSzPct val="155000"/>
              <a:buFontTx/>
              <a:buBlip>
                <a:blip r:embed="rId2"/>
              </a:buBlip>
              <a:defRPr/>
            </a:pPr>
            <a:r>
              <a:rPr lang="en-US" altLang="ja-JP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pitchFamily="-104" charset="0"/>
                <a:ea typeface="Century Gothic" pitchFamily="-104" charset="0"/>
                <a:cs typeface="Century Gothic" pitchFamily="-104" charset="0"/>
                <a:sym typeface="Century Gothic" pitchFamily="-104" charset="0"/>
              </a:rPr>
              <a:t> Direct Comparison between Theory and Experiment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1489075" y="3632200"/>
            <a:ext cx="2187575" cy="1104900"/>
          </a:xfrm>
          <a:prstGeom prst="rect">
            <a:avLst/>
          </a:prstGeom>
          <a:solidFill>
            <a:srgbClr val="CCECFF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spAutoFit/>
          </a:bodyPr>
          <a:lstStyle/>
          <a:p>
            <a:pPr marL="39688">
              <a:defRPr/>
            </a:pPr>
            <a:r>
              <a:rPr lang="en-US" altLang="ja-JP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2NF Input</a:t>
            </a:r>
          </a:p>
          <a:p>
            <a:pPr marL="39688">
              <a:buClr>
                <a:srgbClr val="000000"/>
              </a:buClr>
              <a:buSzPct val="100000"/>
              <a:buFont typeface="Times New Roman" pitchFamily="-10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  </a:t>
            </a:r>
            <a:r>
              <a:rPr lang="en-US" altLang="ja-JP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CDBonn</a:t>
            </a:r>
            <a:endParaRPr lang="en-US" altLang="ja-JP" sz="1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itchFamily="-104" charset="0"/>
              <a:ea typeface="Helvetica" pitchFamily="-104" charset="0"/>
              <a:cs typeface="Helvetica" pitchFamily="-104" charset="0"/>
              <a:sym typeface="Helvetica" pitchFamily="-104" charset="0"/>
            </a:endParaRPr>
          </a:p>
          <a:p>
            <a:pPr marL="39688">
              <a:buClr>
                <a:srgbClr val="000000"/>
              </a:buClr>
              <a:buSzPct val="100000"/>
              <a:buFont typeface="Times New Roman" pitchFamily="-10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  Argonne V18 (AV18)</a:t>
            </a:r>
          </a:p>
          <a:p>
            <a:pPr marL="39688">
              <a:buClr>
                <a:srgbClr val="000000"/>
              </a:buClr>
              <a:buSzPct val="100000"/>
              <a:buFont typeface="Times New Roman" pitchFamily="-10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  Nijmegen I, II, 93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771900" y="3632200"/>
            <a:ext cx="2020888" cy="1104900"/>
          </a:xfrm>
          <a:prstGeom prst="rect">
            <a:avLst/>
          </a:prstGeom>
          <a:solidFill>
            <a:srgbClr val="FFCC99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spAutoFit/>
          </a:bodyPr>
          <a:lstStyle/>
          <a:p>
            <a:pPr marL="39688">
              <a:defRPr/>
            </a:pPr>
            <a:r>
              <a:rPr lang="en-US" altLang="ja-JP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3NF Input</a:t>
            </a:r>
          </a:p>
          <a:p>
            <a:pPr marL="39688">
              <a:buClr>
                <a:srgbClr val="000000"/>
              </a:buClr>
              <a:buSzPct val="100000"/>
              <a:buFont typeface="Times New Roman" pitchFamily="-10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  Tucson-Melbourne</a:t>
            </a:r>
          </a:p>
          <a:p>
            <a:pPr marL="39688">
              <a:buClr>
                <a:srgbClr val="000000"/>
              </a:buClr>
              <a:buSzPct val="100000"/>
              <a:buFont typeface="Times New Roman" pitchFamily="-104" charset="0"/>
              <a:buChar char="•"/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  Urbana IX </a:t>
            </a:r>
          </a:p>
          <a:p>
            <a:pPr marL="39688">
              <a:defRPr/>
            </a:pPr>
            <a:r>
              <a:rPr lang="en-US" altLang="ja-JP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etc..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5837238" y="3644900"/>
            <a:ext cx="2921000" cy="711200"/>
          </a:xfrm>
          <a:prstGeom prst="rect">
            <a:avLst/>
          </a:prstGeom>
          <a:solidFill>
            <a:srgbClr val="CCFFCC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/>
          <a:lstStyle/>
          <a:p>
            <a:pPr marL="39688">
              <a:defRPr/>
            </a:pPr>
            <a:r>
              <a:rPr lang="en-US" altLang="ja-JP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2NF &amp; 3NF Input</a:t>
            </a:r>
          </a:p>
          <a:p>
            <a:pPr marL="39688">
              <a:buClr>
                <a:srgbClr val="000000"/>
              </a:buClr>
              <a:buSzPct val="100000"/>
              <a:buFont typeface="Times New Roman" pitchFamily="-104" charset="0"/>
              <a:buChar char="•"/>
              <a:defRPr/>
            </a:pP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 </a:t>
            </a:r>
            <a:r>
              <a:rPr lang="en-US" altLang="ja-JP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Chiral Effective Field Theory</a:t>
            </a:r>
          </a:p>
        </p:txBody>
      </p:sp>
      <p:sp>
        <p:nvSpPr>
          <p:cNvPr id="667655" name="Rectangle 6"/>
          <p:cNvSpPr>
            <a:spLocks/>
          </p:cNvSpPr>
          <p:nvPr/>
        </p:nvSpPr>
        <p:spPr bwMode="auto">
          <a:xfrm>
            <a:off x="-139700" y="5892800"/>
            <a:ext cx="904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496888">
              <a:buSzPct val="155000"/>
              <a:buFontTx/>
              <a:buBlip>
                <a:blip r:embed="rId2"/>
              </a:buBlip>
            </a:pPr>
            <a:r>
              <a:rPr lang="en-US" altLang="ja-JP" sz="2400" b="1">
                <a:solidFill>
                  <a:srgbClr val="191919"/>
                </a:solidFill>
                <a:latin typeface="Century Gothic" pitchFamily="-104" charset="0"/>
                <a:sym typeface="Century Gothic" pitchFamily="-104" charset="0"/>
              </a:rPr>
              <a:t> Extract information of Three Nucleon Forces.</a:t>
            </a:r>
          </a:p>
        </p:txBody>
      </p:sp>
      <p:sp>
        <p:nvSpPr>
          <p:cNvPr id="667656" name="AutoShape 7"/>
          <p:cNvSpPr>
            <a:spLocks/>
          </p:cNvSpPr>
          <p:nvPr/>
        </p:nvSpPr>
        <p:spPr bwMode="auto">
          <a:xfrm rot="5400000">
            <a:off x="-742950" y="4083050"/>
            <a:ext cx="2768600" cy="520700"/>
          </a:xfrm>
          <a:prstGeom prst="rightArrow">
            <a:avLst>
              <a:gd name="adj1" fmla="val 34000"/>
              <a:gd name="adj2" fmla="val 102452"/>
            </a:avLst>
          </a:prstGeom>
          <a:gradFill rotWithShape="0">
            <a:gsLst>
              <a:gs pos="0">
                <a:srgbClr val="464658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67657" name="Rectangle 8"/>
          <p:cNvSpPr>
            <a:spLocks/>
          </p:cNvSpPr>
          <p:nvPr/>
        </p:nvSpPr>
        <p:spPr bwMode="auto">
          <a:xfrm>
            <a:off x="228600" y="215900"/>
            <a:ext cx="6896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575" bIns="0" anchor="ctr"/>
          <a:lstStyle/>
          <a:p>
            <a:pPr marL="28575"/>
            <a:r>
              <a:rPr lang="en-US" altLang="ja-JP" sz="3200" b="1">
                <a:solidFill>
                  <a:srgbClr val="191919"/>
                </a:solidFill>
                <a:latin typeface="Helvetica" pitchFamily="-104" charset="0"/>
                <a:cs typeface="Helvetica" pitchFamily="-104" charset="0"/>
                <a:sym typeface="Helvetica" pitchFamily="-104" charset="0"/>
              </a:rPr>
              <a:t>Nucleon-Deuteron Scattering </a:t>
            </a:r>
          </a:p>
        </p:txBody>
      </p:sp>
      <p:sp>
        <p:nvSpPr>
          <p:cNvPr id="57353" name="Rectangle 9"/>
          <p:cNvSpPr>
            <a:spLocks/>
          </p:cNvSpPr>
          <p:nvPr/>
        </p:nvSpPr>
        <p:spPr bwMode="auto">
          <a:xfrm>
            <a:off x="2274888" y="1538288"/>
            <a:ext cx="4216400" cy="685800"/>
          </a:xfrm>
          <a:prstGeom prst="rect">
            <a:avLst/>
          </a:prstGeom>
          <a:solidFill>
            <a:srgbClr val="FFFFCC"/>
          </a:solidFill>
          <a:ln w="28575" cap="flat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marL="39688">
              <a:buClr>
                <a:srgbClr val="000000"/>
              </a:buClr>
              <a:buSzPct val="100000"/>
              <a:buFont typeface="Wingdings" pitchFamily="-104" charset="2"/>
              <a:buChar char="ü"/>
              <a:defRPr/>
            </a:pPr>
            <a:r>
              <a:rPr lang="en-US" altLang="ja-JP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 </a:t>
            </a:r>
            <a:r>
              <a:rPr lang="en-US" altLang="ja-JP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Momentum &amp; Spin dependence</a:t>
            </a:r>
          </a:p>
          <a:p>
            <a:pPr marL="39688">
              <a:buClr>
                <a:srgbClr val="000000"/>
              </a:buClr>
              <a:buSzPct val="100000"/>
              <a:buFont typeface="Wingdings" pitchFamily="-104" charset="2"/>
              <a:buChar char="ü"/>
              <a:defRPr/>
            </a:pPr>
            <a:r>
              <a:rPr lang="en-US" altLang="ja-JP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 Iso-spin dependence : only T=1/2</a:t>
            </a:r>
          </a:p>
        </p:txBody>
      </p:sp>
      <p:sp>
        <p:nvSpPr>
          <p:cNvPr id="57354" name="Rectangle 10"/>
          <p:cNvSpPr>
            <a:spLocks/>
          </p:cNvSpPr>
          <p:nvPr/>
        </p:nvSpPr>
        <p:spPr bwMode="auto">
          <a:xfrm>
            <a:off x="-139700" y="990600"/>
            <a:ext cx="9042400" cy="4699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4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a good probe to study the dynamical aspects of 3NFs.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AutoShape 1"/>
          <p:cNvSpPr>
            <a:spLocks/>
          </p:cNvSpPr>
          <p:nvPr/>
        </p:nvSpPr>
        <p:spPr bwMode="auto">
          <a:xfrm rot="10800000" flipH="1">
            <a:off x="1600200" y="4724400"/>
            <a:ext cx="1143000" cy="11430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  <a:moveTo>
                  <a:pt x="21600" y="6079"/>
                </a:moveTo>
              </a:path>
            </a:pathLst>
          </a:cu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8370" name="Rectangle 2"/>
          <p:cNvSpPr>
            <a:spLocks/>
          </p:cNvSpPr>
          <p:nvPr/>
        </p:nvSpPr>
        <p:spPr bwMode="auto">
          <a:xfrm>
            <a:off x="482600" y="2133600"/>
            <a:ext cx="2438400" cy="25146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3048000" y="2514600"/>
            <a:ext cx="3429000" cy="40386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101600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68677" name="Rectangle 4"/>
          <p:cNvSpPr>
            <a:spLocks/>
          </p:cNvSpPr>
          <p:nvPr/>
        </p:nvSpPr>
        <p:spPr bwMode="auto">
          <a:xfrm>
            <a:off x="6629400" y="4648200"/>
            <a:ext cx="2362200" cy="2057400"/>
          </a:xfrm>
          <a:prstGeom prst="rect">
            <a:avLst/>
          </a:prstGeom>
          <a:solidFill>
            <a:srgbClr val="FFFFCC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68678" name="Rectangle 5"/>
          <p:cNvSpPr>
            <a:spLocks/>
          </p:cNvSpPr>
          <p:nvPr/>
        </p:nvSpPr>
        <p:spPr bwMode="auto">
          <a:xfrm>
            <a:off x="6629400" y="2133600"/>
            <a:ext cx="2362200" cy="24384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668679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743200"/>
            <a:ext cx="19129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80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46425"/>
            <a:ext cx="29892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8681" name="Group 10"/>
          <p:cNvGrpSpPr>
            <a:grpSpLocks/>
          </p:cNvGrpSpPr>
          <p:nvPr/>
        </p:nvGrpSpPr>
        <p:grpSpPr bwMode="auto">
          <a:xfrm>
            <a:off x="592138" y="2260600"/>
            <a:ext cx="2235200" cy="584200"/>
            <a:chOff x="0" y="0"/>
            <a:chExt cx="1408" cy="368"/>
          </a:xfrm>
        </p:grpSpPr>
        <p:sp>
          <p:nvSpPr>
            <p:cNvPr id="668704" name="Rectangle 8"/>
            <p:cNvSpPr>
              <a:spLocks/>
            </p:cNvSpPr>
            <p:nvPr/>
          </p:nvSpPr>
          <p:spPr bwMode="auto">
            <a:xfrm>
              <a:off x="131" y="0"/>
              <a:ext cx="1143" cy="2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668705" name="Rectangle 9"/>
            <p:cNvSpPr>
              <a:spLocks/>
            </p:cNvSpPr>
            <p:nvPr/>
          </p:nvSpPr>
          <p:spPr bwMode="auto">
            <a:xfrm>
              <a:off x="0" y="0"/>
              <a:ext cx="140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/>
            <a:p>
              <a:pPr marL="39688" algn="ctr"/>
              <a:r>
                <a:rPr lang="en-US" altLang="ja-JP" sz="1800" b="1">
                  <a:solidFill>
                    <a:srgbClr val="000000"/>
                  </a:solidFill>
                  <a:latin typeface="Comic Sans MS" pitchFamily="-104" charset="0"/>
                  <a:sym typeface="Comic Sans MS" pitchFamily="-104" charset="0"/>
                </a:rPr>
                <a:t>Low Energy</a:t>
              </a:r>
            </a:p>
          </p:txBody>
        </p:sp>
      </p:grpSp>
      <p:grpSp>
        <p:nvGrpSpPr>
          <p:cNvPr id="668682" name="Group 13"/>
          <p:cNvGrpSpPr>
            <a:grpSpLocks/>
          </p:cNvGrpSpPr>
          <p:nvPr/>
        </p:nvGrpSpPr>
        <p:grpSpPr bwMode="auto">
          <a:xfrm>
            <a:off x="3787775" y="2578100"/>
            <a:ext cx="2095500" cy="482600"/>
            <a:chOff x="0" y="0"/>
            <a:chExt cx="1320" cy="304"/>
          </a:xfrm>
        </p:grpSpPr>
        <p:sp>
          <p:nvSpPr>
            <p:cNvPr id="668702" name="Rectangle 11"/>
            <p:cNvSpPr>
              <a:spLocks/>
            </p:cNvSpPr>
            <p:nvPr/>
          </p:nvSpPr>
          <p:spPr bwMode="auto">
            <a:xfrm>
              <a:off x="0" y="0"/>
              <a:ext cx="1320" cy="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668703" name="Rectangle 12"/>
            <p:cNvSpPr>
              <a:spLocks/>
            </p:cNvSpPr>
            <p:nvPr/>
          </p:nvSpPr>
          <p:spPr bwMode="auto">
            <a:xfrm>
              <a:off x="7" y="0"/>
              <a:ext cx="130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/>
            <a:p>
              <a:pPr marL="39688" algn="ctr"/>
              <a:r>
                <a:rPr lang="en-US" altLang="ja-JP" sz="1800" b="1">
                  <a:solidFill>
                    <a:srgbClr val="000000"/>
                  </a:solidFill>
                  <a:latin typeface="Comic Sans MS" pitchFamily="-104" charset="0"/>
                  <a:sym typeface="Comic Sans MS" pitchFamily="-104" charset="0"/>
                </a:rPr>
                <a:t>Higher Energy</a:t>
              </a:r>
            </a:p>
          </p:txBody>
        </p:sp>
      </p:grpSp>
      <p:sp>
        <p:nvSpPr>
          <p:cNvPr id="668683" name="Rectangle 14"/>
          <p:cNvSpPr>
            <a:spLocks/>
          </p:cNvSpPr>
          <p:nvPr/>
        </p:nvSpPr>
        <p:spPr bwMode="auto">
          <a:xfrm>
            <a:off x="1016000" y="2971800"/>
            <a:ext cx="6080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b="1">
                <a:solidFill>
                  <a:srgbClr val="0000FF"/>
                </a:solidFill>
                <a:latin typeface="Comic Sans MS" pitchFamily="-104" charset="0"/>
                <a:sym typeface="Comic Sans MS" pitchFamily="-104" charset="0"/>
              </a:rPr>
              <a:t>NN</a:t>
            </a:r>
          </a:p>
        </p:txBody>
      </p:sp>
      <p:sp>
        <p:nvSpPr>
          <p:cNvPr id="668684" name="Rectangle 15"/>
          <p:cNvSpPr>
            <a:spLocks/>
          </p:cNvSpPr>
          <p:nvPr/>
        </p:nvSpPr>
        <p:spPr bwMode="auto">
          <a:xfrm>
            <a:off x="4165600" y="4102100"/>
            <a:ext cx="6080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b="1">
                <a:solidFill>
                  <a:srgbClr val="0000FF"/>
                </a:solidFill>
                <a:latin typeface="Comic Sans MS" pitchFamily="-104" charset="0"/>
                <a:sym typeface="Comic Sans MS" pitchFamily="-104" charset="0"/>
              </a:rPr>
              <a:t>NN</a:t>
            </a:r>
          </a:p>
        </p:txBody>
      </p:sp>
      <p:sp>
        <p:nvSpPr>
          <p:cNvPr id="668685" name="Rectangle 16"/>
          <p:cNvSpPr>
            <a:spLocks/>
          </p:cNvSpPr>
          <p:nvPr/>
        </p:nvSpPr>
        <p:spPr bwMode="auto">
          <a:xfrm>
            <a:off x="2057400" y="3467100"/>
            <a:ext cx="720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b="1">
                <a:solidFill>
                  <a:srgbClr val="FF0000"/>
                </a:solidFill>
                <a:latin typeface="Comic Sans MS" pitchFamily="-104" charset="0"/>
                <a:sym typeface="Comic Sans MS" pitchFamily="-104" charset="0"/>
              </a:rPr>
              <a:t>3NF</a:t>
            </a:r>
          </a:p>
        </p:txBody>
      </p:sp>
      <p:sp>
        <p:nvSpPr>
          <p:cNvPr id="668686" name="Rectangle 17"/>
          <p:cNvSpPr>
            <a:spLocks/>
          </p:cNvSpPr>
          <p:nvPr/>
        </p:nvSpPr>
        <p:spPr bwMode="auto">
          <a:xfrm>
            <a:off x="4953000" y="4343400"/>
            <a:ext cx="720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b="1">
                <a:solidFill>
                  <a:srgbClr val="FF0000"/>
                </a:solidFill>
                <a:latin typeface="Comic Sans MS" pitchFamily="-104" charset="0"/>
                <a:sym typeface="Comic Sans MS" pitchFamily="-104" charset="0"/>
              </a:rPr>
              <a:t>3NF</a:t>
            </a:r>
          </a:p>
        </p:txBody>
      </p:sp>
      <p:sp>
        <p:nvSpPr>
          <p:cNvPr id="58386" name="Rectangle 18"/>
          <p:cNvSpPr>
            <a:spLocks/>
          </p:cNvSpPr>
          <p:nvPr/>
        </p:nvSpPr>
        <p:spPr bwMode="auto">
          <a:xfrm>
            <a:off x="139700" y="1295400"/>
            <a:ext cx="6478588" cy="635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40" bIns="0">
            <a:spAutoFit/>
          </a:bodyPr>
          <a:lstStyle/>
          <a:p>
            <a:pPr marL="39688">
              <a:defRPr/>
            </a:pPr>
            <a:r>
              <a:rPr lang="en-US" altLang="ja-JP" sz="1800" b="1">
                <a:solidFill>
                  <a:srgbClr val="004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Predictions by H. Witala et al. (1998)</a:t>
            </a:r>
          </a:p>
          <a:p>
            <a:pPr marL="39688">
              <a:defRPr/>
            </a:pPr>
            <a:r>
              <a:rPr lang="en-US" altLang="ja-JP" sz="1800" b="1">
                <a:solidFill>
                  <a:srgbClr val="004080"/>
                </a:solidFill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    Cross Section minimum for Nd Scattering at 100-200 MeV/A    </a:t>
            </a:r>
          </a:p>
        </p:txBody>
      </p:sp>
      <p:pic>
        <p:nvPicPr>
          <p:cNvPr id="668688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57475"/>
            <a:ext cx="471488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89" name="Picture 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2662238"/>
            <a:ext cx="474662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90" name="Picture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81600"/>
            <a:ext cx="7048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8691" name="Rectangle 22"/>
          <p:cNvSpPr>
            <a:spLocks/>
          </p:cNvSpPr>
          <p:nvPr/>
        </p:nvSpPr>
        <p:spPr bwMode="auto">
          <a:xfrm>
            <a:off x="6858000" y="2185988"/>
            <a:ext cx="1687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800" b="1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Nd scattering</a:t>
            </a:r>
          </a:p>
        </p:txBody>
      </p:sp>
      <p:sp>
        <p:nvSpPr>
          <p:cNvPr id="668692" name="Rectangle 23"/>
          <p:cNvSpPr>
            <a:spLocks/>
          </p:cNvSpPr>
          <p:nvPr/>
        </p:nvSpPr>
        <p:spPr bwMode="auto">
          <a:xfrm>
            <a:off x="6724650" y="4194175"/>
            <a:ext cx="950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600" b="1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Forward</a:t>
            </a:r>
          </a:p>
        </p:txBody>
      </p:sp>
      <p:sp>
        <p:nvSpPr>
          <p:cNvPr id="668693" name="Rectangle 24"/>
          <p:cNvSpPr>
            <a:spLocks/>
          </p:cNvSpPr>
          <p:nvPr/>
        </p:nvSpPr>
        <p:spPr bwMode="auto">
          <a:xfrm>
            <a:off x="7842250" y="4194175"/>
            <a:ext cx="1308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1600" b="1">
                <a:solidFill>
                  <a:srgbClr val="000000"/>
                </a:solidFill>
                <a:latin typeface="Comic Sans MS" pitchFamily="-104" charset="0"/>
                <a:sym typeface="Comic Sans MS" pitchFamily="-104" charset="0"/>
              </a:rPr>
              <a:t>Backward</a:t>
            </a:r>
          </a:p>
        </p:txBody>
      </p:sp>
      <p:sp>
        <p:nvSpPr>
          <p:cNvPr id="668694" name="Rectangle 25"/>
          <p:cNvSpPr>
            <a:spLocks/>
          </p:cNvSpPr>
          <p:nvPr/>
        </p:nvSpPr>
        <p:spPr bwMode="auto">
          <a:xfrm>
            <a:off x="7391400" y="4724400"/>
            <a:ext cx="720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b="1">
                <a:solidFill>
                  <a:srgbClr val="FF0000"/>
                </a:solidFill>
                <a:latin typeface="Comic Sans MS" pitchFamily="-104" charset="0"/>
                <a:sym typeface="Comic Sans MS" pitchFamily="-104" charset="0"/>
              </a:rPr>
              <a:t>3NF</a:t>
            </a:r>
          </a:p>
        </p:txBody>
      </p:sp>
      <p:sp>
        <p:nvSpPr>
          <p:cNvPr id="668695" name="Line 26"/>
          <p:cNvSpPr>
            <a:spLocks noChangeShapeType="1"/>
          </p:cNvSpPr>
          <p:nvPr/>
        </p:nvSpPr>
        <p:spPr bwMode="auto">
          <a:xfrm>
            <a:off x="3505200" y="6019800"/>
            <a:ext cx="2590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68696" name="Rectangle 27"/>
          <p:cNvSpPr>
            <a:spLocks/>
          </p:cNvSpPr>
          <p:nvPr/>
        </p:nvSpPr>
        <p:spPr bwMode="auto">
          <a:xfrm>
            <a:off x="4191000" y="6019800"/>
            <a:ext cx="14779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800" b="1" i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q</a:t>
            </a:r>
            <a:r>
              <a:rPr lang="en-US" altLang="ja-JP" sz="1800" b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=0 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-104" charset="-128"/>
                <a:ea typeface="ＭＳ Ｐゴシック" pitchFamily="-104" charset="-128"/>
                <a:sym typeface="ＭＳ Ｐゴシック" pitchFamily="-104" charset="-128"/>
              </a:rPr>
              <a:t>～</a:t>
            </a:r>
            <a:r>
              <a:rPr lang="en-US" altLang="ja-JP" sz="1800" b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4 fm</a:t>
            </a:r>
            <a:r>
              <a:rPr lang="en-US" altLang="ja-JP" sz="1800" b="1" baseline="30000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-1</a:t>
            </a:r>
          </a:p>
        </p:txBody>
      </p:sp>
      <p:sp>
        <p:nvSpPr>
          <p:cNvPr id="668697" name="Rectangle 31"/>
          <p:cNvSpPr>
            <a:spLocks/>
          </p:cNvSpPr>
          <p:nvPr/>
        </p:nvSpPr>
        <p:spPr bwMode="auto">
          <a:xfrm>
            <a:off x="3657600" y="3035300"/>
            <a:ext cx="161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ja-JP" sz="2400" b="1">
                <a:solidFill>
                  <a:srgbClr val="333333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direct term</a:t>
            </a:r>
          </a:p>
        </p:txBody>
      </p:sp>
      <p:sp>
        <p:nvSpPr>
          <p:cNvPr id="668698" name="Rectangle 35"/>
          <p:cNvSpPr>
            <a:spLocks/>
          </p:cNvSpPr>
          <p:nvPr/>
        </p:nvSpPr>
        <p:spPr bwMode="auto">
          <a:xfrm>
            <a:off x="5054600" y="4000500"/>
            <a:ext cx="2058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ja-JP" sz="2400" b="1">
                <a:solidFill>
                  <a:srgbClr val="333333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exchange term</a:t>
            </a:r>
          </a:p>
        </p:txBody>
      </p:sp>
      <p:sp>
        <p:nvSpPr>
          <p:cNvPr id="58404" name="Rectangle 36"/>
          <p:cNvSpPr>
            <a:spLocks/>
          </p:cNvSpPr>
          <p:nvPr/>
        </p:nvSpPr>
        <p:spPr bwMode="auto">
          <a:xfrm>
            <a:off x="-101600" y="88900"/>
            <a:ext cx="8915400" cy="151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Where is the Hot Spot for 3NF Effects </a:t>
            </a:r>
            <a:br>
              <a:rPr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</a:br>
            <a:r>
              <a:rPr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  <a:t>in Three Nucleon Scattering? </a:t>
            </a:r>
            <a:br>
              <a:rPr lang="en-US" altLang="ja-JP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04" charset="0"/>
                <a:ea typeface="Helvetica" pitchFamily="-104" charset="0"/>
                <a:cs typeface="Helvetica" pitchFamily="-104" charset="0"/>
                <a:sym typeface="Helvetica" pitchFamily="-104" charset="0"/>
              </a:rPr>
            </a:br>
            <a:endParaRPr lang="en-US" altLang="ja-JP" sz="2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04" charset="0"/>
              <a:ea typeface="Helvetica" pitchFamily="-104" charset="0"/>
              <a:cs typeface="Helvetica" pitchFamily="-104" charset="0"/>
              <a:sym typeface="Helvetica" pitchFamily="-104" charset="0"/>
            </a:endParaRPr>
          </a:p>
        </p:txBody>
      </p:sp>
      <p:sp>
        <p:nvSpPr>
          <p:cNvPr id="38" name="円/楕円 37"/>
          <p:cNvSpPr>
            <a:spLocks noChangeArrowheads="1"/>
          </p:cNvSpPr>
          <p:nvPr/>
        </p:nvSpPr>
        <p:spPr bwMode="auto">
          <a:xfrm rot="-1200000">
            <a:off x="3729038" y="3309938"/>
            <a:ext cx="373062" cy="1027112"/>
          </a:xfrm>
          <a:prstGeom prst="ellipse">
            <a:avLst/>
          </a:prstGeom>
          <a:noFill/>
          <a:ln w="57150">
            <a:solidFill>
              <a:srgbClr val="262626"/>
            </a:solidFill>
            <a:prstDash val="sysDash"/>
            <a:bevel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円/楕円 41"/>
          <p:cNvSpPr/>
          <p:nvPr/>
        </p:nvSpPr>
        <p:spPr bwMode="auto">
          <a:xfrm rot="1200000">
            <a:off x="5608638" y="4572000"/>
            <a:ext cx="381000" cy="685800"/>
          </a:xfrm>
          <a:prstGeom prst="ellipse">
            <a:avLst/>
          </a:prstGeom>
          <a:noFill/>
          <a:ln w="57150" cap="flat" cmpd="sng" algn="ctr">
            <a:solidFill>
              <a:schemeClr val="tx2">
                <a:lumMod val="85000"/>
                <a:lumOff val="1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6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89000"/>
            <a:ext cx="3124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9000"/>
            <a:ext cx="3124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97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33713"/>
            <a:ext cx="31242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970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35300"/>
            <a:ext cx="3124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970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0638"/>
            <a:ext cx="46736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9703" name="Line 6"/>
          <p:cNvSpPr>
            <a:spLocks noChangeShapeType="1"/>
          </p:cNvSpPr>
          <p:nvPr/>
        </p:nvSpPr>
        <p:spPr bwMode="auto">
          <a:xfrm>
            <a:off x="101600" y="5740400"/>
            <a:ext cx="762000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69704" name="Line 7"/>
          <p:cNvSpPr>
            <a:spLocks noChangeShapeType="1"/>
          </p:cNvSpPr>
          <p:nvPr/>
        </p:nvSpPr>
        <p:spPr bwMode="auto">
          <a:xfrm>
            <a:off x="101600" y="5943600"/>
            <a:ext cx="7620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69705" name="Line 8"/>
          <p:cNvSpPr>
            <a:spLocks noChangeShapeType="1"/>
          </p:cNvSpPr>
          <p:nvPr/>
        </p:nvSpPr>
        <p:spPr bwMode="auto">
          <a:xfrm>
            <a:off x="101600" y="6172200"/>
            <a:ext cx="762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69706" name="Rectangle 9"/>
          <p:cNvSpPr>
            <a:spLocks/>
          </p:cNvSpPr>
          <p:nvPr/>
        </p:nvSpPr>
        <p:spPr bwMode="auto">
          <a:xfrm>
            <a:off x="838200" y="5600700"/>
            <a:ext cx="24590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NN( CDBonn, AV18, Nijmegen I,II)</a:t>
            </a:r>
          </a:p>
        </p:txBody>
      </p:sp>
      <p:sp>
        <p:nvSpPr>
          <p:cNvPr id="669707" name="Rectangle 10"/>
          <p:cNvSpPr>
            <a:spLocks/>
          </p:cNvSpPr>
          <p:nvPr/>
        </p:nvSpPr>
        <p:spPr bwMode="auto">
          <a:xfrm>
            <a:off x="825500" y="5803900"/>
            <a:ext cx="3384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NN( CDBonn, AV18, Nijmegen I,II) + TM’99 3NF</a:t>
            </a:r>
          </a:p>
        </p:txBody>
      </p:sp>
      <p:sp>
        <p:nvSpPr>
          <p:cNvPr id="669708" name="Rectangle 11"/>
          <p:cNvSpPr>
            <a:spLocks/>
          </p:cNvSpPr>
          <p:nvPr/>
        </p:nvSpPr>
        <p:spPr bwMode="auto">
          <a:xfrm>
            <a:off x="825500" y="6032500"/>
            <a:ext cx="279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NN( AV18 ) + Urbana IX 3NF</a:t>
            </a:r>
          </a:p>
        </p:txBody>
      </p:sp>
      <p:sp>
        <p:nvSpPr>
          <p:cNvPr id="669709" name="Rectangle 12"/>
          <p:cNvSpPr>
            <a:spLocks/>
          </p:cNvSpPr>
          <p:nvPr/>
        </p:nvSpPr>
        <p:spPr bwMode="auto">
          <a:xfrm>
            <a:off x="5791200" y="2133600"/>
            <a:ext cx="3352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K. S. et al., Phys. Rev. C 65, 034003 (2002).</a:t>
            </a:r>
          </a:p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K. S. et al., Phys. Rev. Lett. 95, 162301 (2005).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558800" y="63500"/>
            <a:ext cx="8013700" cy="1193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75" bIns="0" anchor="ctr"/>
          <a:lstStyle/>
          <a:p>
            <a:pPr marL="28575" algn="ctr"/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How to attack 3NF – 1</a:t>
            </a:r>
            <a:r>
              <a:rPr lang="en-US" altLang="ja-JP" sz="20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st</a:t>
            </a:r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 Step -</a:t>
            </a:r>
            <a:b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</a:br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d-p Elastic Scattering at 135 MeV/nucleon</a:t>
            </a:r>
          </a:p>
          <a:p>
            <a:pPr marL="28575" algn="ctr"/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@ RIKEN Accelerator Research Facility (RARF)</a:t>
            </a:r>
          </a:p>
        </p:txBody>
      </p:sp>
      <p:sp>
        <p:nvSpPr>
          <p:cNvPr id="669711" name="Line 15"/>
          <p:cNvSpPr>
            <a:spLocks noChangeShapeType="1"/>
          </p:cNvSpPr>
          <p:nvPr/>
        </p:nvSpPr>
        <p:spPr bwMode="auto">
          <a:xfrm>
            <a:off x="101600" y="6375400"/>
            <a:ext cx="7620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69712" name="Rectangle 16"/>
          <p:cNvSpPr>
            <a:spLocks/>
          </p:cNvSpPr>
          <p:nvPr/>
        </p:nvSpPr>
        <p:spPr bwMode="auto">
          <a:xfrm>
            <a:off x="838200" y="6235700"/>
            <a:ext cx="279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NN( CDBonn ) + Delta-isobar</a:t>
            </a:r>
          </a:p>
        </p:txBody>
      </p:sp>
      <p:sp>
        <p:nvSpPr>
          <p:cNvPr id="669713" name="Line 17"/>
          <p:cNvSpPr>
            <a:spLocks noChangeShapeType="1"/>
          </p:cNvSpPr>
          <p:nvPr/>
        </p:nvSpPr>
        <p:spPr bwMode="auto">
          <a:xfrm>
            <a:off x="101600" y="6604000"/>
            <a:ext cx="762000" cy="15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69714" name="Rectangle 18"/>
          <p:cNvSpPr>
            <a:spLocks/>
          </p:cNvSpPr>
          <p:nvPr/>
        </p:nvSpPr>
        <p:spPr bwMode="auto">
          <a:xfrm>
            <a:off x="838200" y="6464300"/>
            <a:ext cx="302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1200" b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NN( CDBonn ) + Delta-isobar + Coulomb</a:t>
            </a:r>
          </a:p>
        </p:txBody>
      </p:sp>
      <p:sp>
        <p:nvSpPr>
          <p:cNvPr id="669715" name="テキスト ボックス 19"/>
          <p:cNvSpPr txBox="1">
            <a:spLocks noChangeArrowheads="1"/>
          </p:cNvSpPr>
          <p:nvPr/>
        </p:nvSpPr>
        <p:spPr bwMode="auto">
          <a:xfrm>
            <a:off x="623888" y="1208088"/>
            <a:ext cx="8291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1pPr>
            <a:lvl2pPr marL="37931725" indent="-37474525"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2pPr>
            <a:lvl3pPr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3pPr>
            <a:lvl4pPr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4pPr>
            <a:lvl5pPr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57472B"/>
                </a:solidFill>
                <a:latin typeface="Century" pitchFamily="-104" charset="0"/>
                <a:ea typeface="ヒラギノ明朝 ProN W3" pitchFamily="-104" charset="-128"/>
                <a:sym typeface="Century" pitchFamily="-104" charset="0"/>
              </a:defRPr>
            </a:lvl9pPr>
          </a:lstStyle>
          <a:p>
            <a:r>
              <a:rPr lang="en-US" altLang="ja-JP" sz="1600" b="1">
                <a:solidFill>
                  <a:schemeClr val="tx1"/>
                </a:solidFill>
              </a:rPr>
              <a:t>Cross Section       </a:t>
            </a:r>
            <a:r>
              <a:rPr lang="en-US" altLang="ja-JP" sz="1600">
                <a:solidFill>
                  <a:schemeClr val="tx1"/>
                </a:solidFill>
              </a:rPr>
              <a:t>: Good description by 2</a:t>
            </a:r>
            <a:r>
              <a:rPr lang="en-US" altLang="ja-JP" sz="1600">
                <a:solidFill>
                  <a:schemeClr val="tx1"/>
                </a:solidFill>
                <a:latin typeface="Symbol" pitchFamily="-104" charset="2"/>
              </a:rPr>
              <a:t>p</a:t>
            </a:r>
            <a:r>
              <a:rPr lang="en-US" altLang="ja-JP" sz="1600">
                <a:solidFill>
                  <a:schemeClr val="tx1"/>
                </a:solidFill>
              </a:rPr>
              <a:t>-3NF</a:t>
            </a:r>
          </a:p>
          <a:p>
            <a:r>
              <a:rPr lang="en-US" altLang="ja-JP" sz="1600">
                <a:solidFill>
                  <a:schemeClr val="tx1"/>
                </a:solidFill>
              </a:rPr>
              <a:t>		     </a:t>
            </a:r>
            <a:r>
              <a:rPr lang="en-US" altLang="ja-JP" sz="1600">
                <a:solidFill>
                  <a:srgbClr val="FF0000"/>
                </a:solidFill>
              </a:rPr>
              <a:t>First Clear Signature of 3NFs in 3N scattering</a:t>
            </a:r>
          </a:p>
          <a:p>
            <a:r>
              <a:rPr lang="en-US" altLang="ja-JP" sz="1600">
                <a:solidFill>
                  <a:schemeClr val="tx1"/>
                </a:solidFill>
              </a:rPr>
              <a:t>Spin Observables : Insufficient descriptions by 2</a:t>
            </a:r>
            <a:r>
              <a:rPr lang="en-US" altLang="ja-JP" sz="1600">
                <a:solidFill>
                  <a:schemeClr val="tx1"/>
                </a:solidFill>
                <a:latin typeface="Symbol" pitchFamily="-104" charset="2"/>
              </a:rPr>
              <a:t>p</a:t>
            </a:r>
            <a:r>
              <a:rPr lang="en-US" altLang="ja-JP" sz="1600">
                <a:solidFill>
                  <a:schemeClr val="tx1"/>
                </a:solidFill>
              </a:rPr>
              <a:t>-3NF</a:t>
            </a:r>
          </a:p>
          <a:p>
            <a:r>
              <a:rPr lang="en-US" altLang="ja-JP" sz="1600">
                <a:solidFill>
                  <a:schemeClr val="tx1"/>
                </a:solidFill>
              </a:rPr>
              <a:t>	                     </a:t>
            </a:r>
            <a:r>
              <a:rPr lang="en-US" altLang="ja-JP" sz="1600" b="1">
                <a:solidFill>
                  <a:srgbClr val="0000FF"/>
                </a:solidFill>
              </a:rPr>
              <a:t>Defects of 3NF in Spin parts ??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/>
          </p:cNvSpPr>
          <p:nvPr/>
        </p:nvSpPr>
        <p:spPr bwMode="auto">
          <a:xfrm>
            <a:off x="558800" y="63500"/>
            <a:ext cx="8013700" cy="1168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28575" bIns="0" anchor="ctr"/>
          <a:lstStyle/>
          <a:p>
            <a:pPr marL="28575" algn="ctr"/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How to attack 3NF – Next Step -</a:t>
            </a:r>
            <a:b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</a:br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Few Nucleon Scattering with pol.d beams</a:t>
            </a:r>
          </a:p>
          <a:p>
            <a:pPr marL="28575" algn="ctr"/>
            <a:r>
              <a:rPr lang="en-US" altLang="ja-JP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@ RIKEN RI Beam Factory (RIBF)</a:t>
            </a:r>
          </a:p>
        </p:txBody>
      </p:sp>
      <p:pic>
        <p:nvPicPr>
          <p:cNvPr id="67072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609975"/>
            <a:ext cx="44323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333500"/>
            <a:ext cx="4432300" cy="2590800"/>
          </a:xfrm>
        </p:spPr>
        <p:txBody>
          <a:bodyPr rIns="132080"/>
          <a:lstStyle/>
          <a:p>
            <a:pPr>
              <a:lnSpc>
                <a:spcPct val="80000"/>
              </a:lnSpc>
              <a:buClr>
                <a:srgbClr val="003366"/>
              </a:buClr>
              <a:buSzPct val="64000"/>
              <a:buFont typeface="Wingdings" pitchFamily="-104" charset="2"/>
              <a:buChar char="|"/>
            </a:pPr>
            <a:r>
              <a:rPr kumimoji="0" lang="en-US" altLang="ja-JP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RARF</a:t>
            </a:r>
            <a:r>
              <a:rPr kumimoji="0" lang="en-US" altLang="ja-JP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: AVF+RRC</a:t>
            </a:r>
            <a:endParaRPr kumimoji="0" lang="en-US" altLang="ja-JP" sz="16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04" charset="0"/>
              <a:ea typeface="ヒラギノ明朝 ProN W6" pitchFamily="-104" charset="-128"/>
              <a:sym typeface="Times New Roman" pitchFamily="-104" charset="0"/>
            </a:endParaRPr>
          </a:p>
          <a:p>
            <a:pPr marL="782638" lvl="1">
              <a:lnSpc>
                <a:spcPct val="80000"/>
              </a:lnSpc>
              <a:buClr>
                <a:srgbClr val="003366"/>
              </a:buClr>
              <a:buFont typeface="Times New Roman" pitchFamily="-104" charset="0"/>
              <a:buChar char="•"/>
            </a:pPr>
            <a:r>
              <a:rPr kumimoji="0" lang="en-US" altLang="ja-JP" sz="1400" b="1" smtClean="0"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Incident energy of deuteron </a:t>
            </a:r>
            <a:r>
              <a:rPr kumimoji="0" lang="en-US" altLang="ja-JP" sz="1600" b="1" smtClean="0"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: </a:t>
            </a:r>
            <a:endParaRPr kumimoji="0" lang="en-US" altLang="ja-JP" sz="1600" b="1" smtClean="0">
              <a:latin typeface="Times New Roman" pitchFamily="-104" charset="0"/>
              <a:ea typeface="ヒラギノ明朝 ProN W6" pitchFamily="-104" charset="-128"/>
              <a:sym typeface="Times New Roman" pitchFamily="-104" charset="0"/>
            </a:endParaRPr>
          </a:p>
          <a:p>
            <a:pPr marL="1182688" lvl="2">
              <a:lnSpc>
                <a:spcPct val="80000"/>
              </a:lnSpc>
              <a:buClr>
                <a:srgbClr val="003366"/>
              </a:buClr>
              <a:buFont typeface="Times New Roman" pitchFamily="-104" charset="0"/>
              <a:buChar char="–"/>
            </a:pPr>
            <a:r>
              <a:rPr kumimoji="0" lang="en-US" altLang="ja-JP" sz="1600" b="1" smtClean="0"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65 – 135 MeV/nucleon</a:t>
            </a:r>
            <a:endParaRPr kumimoji="0" lang="en-US" altLang="ja-JP" sz="1800" b="1" smtClean="0">
              <a:latin typeface="Times New Roman" pitchFamily="-104" charset="0"/>
              <a:ea typeface="ヒラギノ明朝 ProN W6" pitchFamily="-104" charset="-128"/>
              <a:sym typeface="Times New Roman" pitchFamily="-104" charset="0"/>
            </a:endParaRPr>
          </a:p>
          <a:p>
            <a:pPr marL="782638" lvl="1">
              <a:lnSpc>
                <a:spcPct val="80000"/>
              </a:lnSpc>
              <a:buClr>
                <a:srgbClr val="003366"/>
              </a:buClr>
              <a:buFont typeface="Times New Roman" pitchFamily="-104" charset="0"/>
              <a:buChar char="•"/>
            </a:pPr>
            <a:endParaRPr kumimoji="0" lang="en-US" altLang="ja-JP" sz="1600" smtClean="0">
              <a:solidFill>
                <a:srgbClr val="57472B"/>
              </a:solidFill>
              <a:latin typeface="Times New Roman" pitchFamily="-104" charset="0"/>
              <a:ea typeface="ヒラギノ明朝 ProN W3" pitchFamily="-104" charset="-128"/>
              <a:sym typeface="Times New Roman" pitchFamily="-104" charset="0"/>
            </a:endParaRPr>
          </a:p>
          <a:p>
            <a:pPr>
              <a:lnSpc>
                <a:spcPct val="80000"/>
              </a:lnSpc>
              <a:buClr>
                <a:srgbClr val="003366"/>
              </a:buClr>
              <a:buSzPct val="64000"/>
              <a:buFont typeface="Wingdings" pitchFamily="-104" charset="2"/>
              <a:buChar char="|"/>
            </a:pPr>
            <a:r>
              <a:rPr kumimoji="0" lang="en-US" altLang="ja-JP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-104" charset="0"/>
                <a:sym typeface="Comic Sans MS" pitchFamily="-104" charset="0"/>
              </a:rPr>
              <a:t>RIBF</a:t>
            </a:r>
            <a:r>
              <a:rPr kumimoji="0" lang="en-US" altLang="ja-JP" sz="1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: AVF+RRC </a:t>
            </a:r>
            <a:r>
              <a:rPr kumimoji="0" lang="en-US" altLang="ja-JP" sz="2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  + SRC</a:t>
            </a:r>
            <a:endParaRPr kumimoji="0" lang="en-US" altLang="ja-JP" sz="1600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04" charset="0"/>
              <a:ea typeface="ヒラギノ明朝 ProN W6" pitchFamily="-104" charset="-128"/>
              <a:sym typeface="Times New Roman" pitchFamily="-104" charset="0"/>
            </a:endParaRPr>
          </a:p>
          <a:p>
            <a:pPr marL="782638" lvl="1">
              <a:lnSpc>
                <a:spcPct val="80000"/>
              </a:lnSpc>
              <a:buClr>
                <a:srgbClr val="003366"/>
              </a:buClr>
              <a:buFont typeface="Times New Roman" pitchFamily="-104" charset="0"/>
              <a:buChar char="•"/>
            </a:pPr>
            <a:r>
              <a:rPr kumimoji="0" lang="en-US" altLang="ja-JP" sz="1600" b="1" smtClean="0"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Incident energy of deuteron :</a:t>
            </a:r>
            <a:endParaRPr kumimoji="0" lang="en-US" altLang="ja-JP" sz="1600" b="1" smtClean="0">
              <a:latin typeface="Times New Roman" pitchFamily="-104" charset="0"/>
              <a:ea typeface="ヒラギノ明朝 ProN W6" pitchFamily="-104" charset="-128"/>
              <a:sym typeface="Times New Roman" pitchFamily="-104" charset="0"/>
            </a:endParaRPr>
          </a:p>
          <a:p>
            <a:pPr marL="1182688" lvl="2">
              <a:lnSpc>
                <a:spcPct val="80000"/>
              </a:lnSpc>
              <a:buClr>
                <a:srgbClr val="003366"/>
              </a:buClr>
              <a:buFont typeface="Times New Roman" pitchFamily="-104" charset="0"/>
              <a:buChar char="–"/>
            </a:pPr>
            <a:r>
              <a:rPr kumimoji="0" lang="en-US" altLang="ja-JP" sz="1600" b="1" smtClean="0"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170 - 400MeV/nucleon  </a:t>
            </a:r>
            <a:endParaRPr kumimoji="0" lang="en-US" altLang="ja-JP" sz="1600" b="1" smtClean="0">
              <a:latin typeface="Times New Roman" pitchFamily="-104" charset="0"/>
              <a:ea typeface="ヒラギノ明朝 ProN W6" pitchFamily="-104" charset="-128"/>
              <a:sym typeface="Times New Roman" pitchFamily="-104" charset="0"/>
            </a:endParaRPr>
          </a:p>
        </p:txBody>
      </p:sp>
      <p:sp>
        <p:nvSpPr>
          <p:cNvPr id="670725" name="AutoShape 4"/>
          <p:cNvSpPr>
            <a:spLocks/>
          </p:cNvSpPr>
          <p:nvPr/>
        </p:nvSpPr>
        <p:spPr bwMode="auto">
          <a:xfrm rot="10800000" flipH="1">
            <a:off x="2260600" y="2400300"/>
            <a:ext cx="1244600" cy="3429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0726" name="Rectangle 5"/>
          <p:cNvSpPr>
            <a:spLocks/>
          </p:cNvSpPr>
          <p:nvPr/>
        </p:nvSpPr>
        <p:spPr bwMode="auto">
          <a:xfrm>
            <a:off x="4659313" y="3860800"/>
            <a:ext cx="42783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>
              <a:buSzPct val="155000"/>
              <a:buFontTx/>
              <a:buBlip>
                <a:blip r:embed="rId3"/>
              </a:buBlip>
            </a:pPr>
            <a:r>
              <a:rPr lang="en-US" altLang="ja-JP" sz="1800" b="1" i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Go to higher energies</a:t>
            </a:r>
          </a:p>
          <a:p>
            <a:pPr marL="39688"/>
            <a:r>
              <a:rPr lang="en-US" altLang="ja-JP" sz="1600">
                <a:solidFill>
                  <a:schemeClr val="tx1"/>
                </a:solidFill>
                <a:latin typeface="Helvetica" pitchFamily="-104" charset="0"/>
                <a:cs typeface="Helvetica" pitchFamily="-104" charset="0"/>
                <a:sym typeface="Helvetica" pitchFamily="-104" charset="0"/>
              </a:rPr>
              <a:t>- Effects of 3NFs are relatively enhanced. </a:t>
            </a:r>
          </a:p>
          <a:p>
            <a:pPr marL="39688"/>
            <a:r>
              <a:rPr lang="en-US" altLang="ja-JP" sz="1600">
                <a:solidFill>
                  <a:schemeClr val="tx1"/>
                </a:solidFill>
                <a:latin typeface="Helvetica" pitchFamily="-104" charset="0"/>
                <a:cs typeface="Helvetica" pitchFamily="-104" charset="0"/>
                <a:sym typeface="Helvetica" pitchFamily="-104" charset="0"/>
              </a:rPr>
              <a:t>- Theory : harder </a:t>
            </a:r>
          </a:p>
        </p:txBody>
      </p:sp>
      <p:sp>
        <p:nvSpPr>
          <p:cNvPr id="670727" name="Rectangle 6"/>
          <p:cNvSpPr>
            <a:spLocks/>
          </p:cNvSpPr>
          <p:nvPr/>
        </p:nvSpPr>
        <p:spPr bwMode="auto">
          <a:xfrm>
            <a:off x="4660900" y="4978400"/>
            <a:ext cx="443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>
              <a:buSzPct val="155000"/>
              <a:buFontTx/>
              <a:buBlip>
                <a:blip r:embed="rId3"/>
              </a:buBlip>
            </a:pPr>
            <a:r>
              <a:rPr lang="en-US" altLang="ja-JP" sz="1800" b="1" i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Polarized Deuterons</a:t>
            </a:r>
          </a:p>
          <a:p>
            <a:pPr marL="39688"/>
            <a:r>
              <a:rPr lang="en-US" altLang="ja-JP" sz="1600">
                <a:solidFill>
                  <a:schemeClr val="tx1"/>
                </a:solidFill>
                <a:latin typeface="Helvetica" pitchFamily="-104" charset="0"/>
                <a:cs typeface="Helvetica" pitchFamily="-104" charset="0"/>
                <a:sym typeface="Helvetica" pitchFamily="-104" charset="0"/>
              </a:rPr>
              <a:t>- rich set of spin observables</a:t>
            </a:r>
          </a:p>
        </p:txBody>
      </p:sp>
      <p:sp>
        <p:nvSpPr>
          <p:cNvPr id="670728" name="Rectangle 7"/>
          <p:cNvSpPr>
            <a:spLocks/>
          </p:cNvSpPr>
          <p:nvPr/>
        </p:nvSpPr>
        <p:spPr bwMode="auto">
          <a:xfrm>
            <a:off x="4572000" y="1333500"/>
            <a:ext cx="3771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>
              <a:buSzPct val="155000"/>
              <a:buFontTx/>
              <a:buBlip>
                <a:blip r:embed="rId4"/>
              </a:buBlip>
            </a:pPr>
            <a:r>
              <a:rPr lang="en-US" altLang="ja-JP" sz="1800">
                <a:solidFill>
                  <a:schemeClr val="tx1"/>
                </a:solidFill>
                <a:latin typeface="Helvetica" pitchFamily="-104" charset="0"/>
                <a:cs typeface="Helvetica" pitchFamily="-104" charset="0"/>
                <a:sym typeface="Helvetica" pitchFamily="-104" charset="0"/>
              </a:rPr>
              <a:t> </a:t>
            </a:r>
            <a:r>
              <a:rPr lang="en-US" altLang="ja-JP" sz="1800" b="1" i="1">
                <a:solidFill>
                  <a:schemeClr val="tx1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First Experiment at RIBF 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4762500" y="1790700"/>
            <a:ext cx="4330700" cy="18161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66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40640" bIns="0"/>
          <a:lstStyle/>
          <a:p>
            <a:pPr marL="39688">
              <a:defRPr/>
            </a:pPr>
            <a:r>
              <a:rPr lang="en-US" altLang="ja-JP" sz="1600" b="1" i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4" charset="0"/>
                <a:ea typeface="Times" pitchFamily="-104" charset="0"/>
                <a:cs typeface="Times" pitchFamily="-104" charset="0"/>
                <a:sym typeface="Times" pitchFamily="-104" charset="0"/>
              </a:rPr>
              <a:t>dp</a:t>
            </a:r>
            <a:r>
              <a:rPr lang="en-US" altLang="ja-JP" sz="16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4" charset="0"/>
                <a:ea typeface="Times" pitchFamily="-104" charset="0"/>
                <a:cs typeface="Times" pitchFamily="-104" charset="0"/>
                <a:sym typeface="Times" pitchFamily="-104" charset="0"/>
              </a:rPr>
              <a:t> Elastic Scattering at 250 &amp;300 MeV/nucleon</a:t>
            </a:r>
          </a:p>
          <a:p>
            <a:pPr marL="39688">
              <a:buClr>
                <a:srgbClr val="000080"/>
              </a:buClr>
              <a:buSzPct val="125000"/>
              <a:buFont typeface="Times" pitchFamily="-104" charset="0"/>
              <a:buChar char="•"/>
              <a:defRPr/>
            </a:pPr>
            <a:r>
              <a:rPr lang="en-US" altLang="ja-JP" sz="16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4" charset="0"/>
                <a:ea typeface="Times" pitchFamily="-104" charset="0"/>
                <a:cs typeface="Times" pitchFamily="-104" charset="0"/>
                <a:sym typeface="Times" pitchFamily="-104" charset="0"/>
              </a:rPr>
              <a:t> All deuteron analyzing powers </a:t>
            </a:r>
          </a:p>
          <a:p>
            <a:pPr marL="39688">
              <a:defRPr/>
            </a:pPr>
            <a:endParaRPr lang="en-US" altLang="ja-JP" sz="1600" b="1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04" charset="0"/>
              <a:ea typeface="Times" pitchFamily="-104" charset="0"/>
              <a:cs typeface="Times" pitchFamily="-104" charset="0"/>
              <a:sym typeface="Times" pitchFamily="-104" charset="0"/>
            </a:endParaRPr>
          </a:p>
          <a:p>
            <a:pPr marL="39688" lvl="1">
              <a:buClr>
                <a:srgbClr val="000080"/>
              </a:buClr>
              <a:buSzPct val="125000"/>
              <a:buFont typeface="Times" pitchFamily="-104" charset="0"/>
              <a:buChar char="•"/>
              <a:defRPr/>
            </a:pPr>
            <a:endParaRPr lang="en-US" altLang="ja-JP" sz="1600" b="1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04" charset="0"/>
              <a:ea typeface="Times" pitchFamily="-104" charset="0"/>
              <a:cs typeface="Times" pitchFamily="-104" charset="0"/>
              <a:sym typeface="Times" pitchFamily="-104" charset="0"/>
            </a:endParaRPr>
          </a:p>
          <a:p>
            <a:pPr marL="39688" lvl="1">
              <a:buClr>
                <a:srgbClr val="000080"/>
              </a:buClr>
              <a:buSzPct val="125000"/>
              <a:buFont typeface="Times" pitchFamily="-104" charset="0"/>
              <a:buChar char="•"/>
              <a:defRPr/>
            </a:pPr>
            <a:r>
              <a:rPr lang="en-US" altLang="ja-JP" sz="16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4" charset="0"/>
                <a:ea typeface="Times" pitchFamily="-104" charset="0"/>
                <a:cs typeface="Times" pitchFamily="-104" charset="0"/>
                <a:sym typeface="Times" pitchFamily="-104" charset="0"/>
              </a:rPr>
              <a:t> Wide Angular Range</a:t>
            </a:r>
          </a:p>
          <a:p>
            <a:pPr marL="39688">
              <a:defRPr/>
            </a:pPr>
            <a:endParaRPr lang="en-US" altLang="ja-JP" sz="1600" b="1">
              <a:solidFill>
                <a:srgbClr val="00008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" pitchFamily="-104" charset="0"/>
              <a:ea typeface="Times" pitchFamily="-104" charset="0"/>
              <a:cs typeface="Times" pitchFamily="-104" charset="0"/>
              <a:sym typeface="Times" pitchFamily="-104" charset="0"/>
            </a:endParaRPr>
          </a:p>
          <a:p>
            <a:pPr marL="39688" lvl="1">
              <a:buClr>
                <a:srgbClr val="000080"/>
              </a:buClr>
              <a:buSzPct val="125000"/>
              <a:buFont typeface="Times" pitchFamily="-104" charset="0"/>
              <a:buChar char="•"/>
              <a:defRPr/>
            </a:pPr>
            <a:r>
              <a:rPr lang="en-US" altLang="ja-JP" sz="1600" b="1">
                <a:solidFill>
                  <a:srgbClr val="00008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4" charset="0"/>
                <a:ea typeface="Times" pitchFamily="-104" charset="0"/>
                <a:cs typeface="Times" pitchFamily="-104" charset="0"/>
                <a:sym typeface="Times" pitchFamily="-104" charset="0"/>
              </a:rPr>
              <a:t> High accuracy</a:t>
            </a:r>
          </a:p>
        </p:txBody>
      </p:sp>
      <p:sp>
        <p:nvSpPr>
          <p:cNvPr id="670730" name="Rectangle 9"/>
          <p:cNvSpPr>
            <a:spLocks/>
          </p:cNvSpPr>
          <p:nvPr/>
        </p:nvSpPr>
        <p:spPr bwMode="auto">
          <a:xfrm>
            <a:off x="3276600" y="3492500"/>
            <a:ext cx="889000" cy="1651000"/>
          </a:xfrm>
          <a:prstGeom prst="rect">
            <a:avLst/>
          </a:prstGeom>
          <a:noFill/>
          <a:ln w="63500">
            <a:solidFill>
              <a:srgbClr val="FF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6707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405063"/>
            <a:ext cx="38385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073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048000"/>
            <a:ext cx="195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0733" name="AutoShape 12"/>
          <p:cNvSpPr>
            <a:spLocks/>
          </p:cNvSpPr>
          <p:nvPr/>
        </p:nvSpPr>
        <p:spPr bwMode="auto">
          <a:xfrm rot="5400000">
            <a:off x="-139700" y="1955800"/>
            <a:ext cx="825500" cy="266700"/>
          </a:xfrm>
          <a:prstGeom prst="rightArrow">
            <a:avLst>
              <a:gd name="adj1" fmla="val 26667"/>
              <a:gd name="adj2" fmla="val 16826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7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933700"/>
            <a:ext cx="98059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070100"/>
            <a:ext cx="1485900" cy="19685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71748" name="Oval 3"/>
          <p:cNvSpPr>
            <a:spLocks/>
          </p:cNvSpPr>
          <p:nvPr/>
        </p:nvSpPr>
        <p:spPr bwMode="auto">
          <a:xfrm>
            <a:off x="2540000" y="3835400"/>
            <a:ext cx="609600" cy="279400"/>
          </a:xfrm>
          <a:prstGeom prst="ellips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49" name="Oval 4"/>
          <p:cNvSpPr>
            <a:spLocks/>
          </p:cNvSpPr>
          <p:nvPr/>
        </p:nvSpPr>
        <p:spPr bwMode="auto">
          <a:xfrm>
            <a:off x="3086100" y="4152900"/>
            <a:ext cx="609600" cy="279400"/>
          </a:xfrm>
          <a:prstGeom prst="ellipse">
            <a:avLst/>
          </a:prstGeom>
          <a:noFill/>
          <a:ln w="38100">
            <a:solidFill>
              <a:srgbClr val="FF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50" name="Rectangle 5"/>
          <p:cNvSpPr>
            <a:spLocks/>
          </p:cNvSpPr>
          <p:nvPr/>
        </p:nvSpPr>
        <p:spPr bwMode="auto">
          <a:xfrm>
            <a:off x="685800" y="806450"/>
            <a:ext cx="8013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SzPct val="100000"/>
              <a:buFont typeface="Times" pitchFamily="-104" charset="0"/>
              <a:buChar char="•"/>
            </a:pPr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Polarized </a:t>
            </a:r>
            <a:r>
              <a:rPr lang="en-US" altLang="ja-JP" sz="1400" b="1" i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d</a:t>
            </a:r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beam</a:t>
            </a:r>
            <a:r>
              <a:rPr lang="en-US" altLang="ja-JP" sz="16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</a:t>
            </a:r>
            <a:r>
              <a:rPr lang="en-US" altLang="ja-JP" sz="12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was accelerated by the AVF+RRC+ </a:t>
            </a:r>
            <a:r>
              <a:rPr lang="en-US" altLang="ja-JP" sz="1400" b="1">
                <a:solidFill>
                  <a:srgbClr val="FF0080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the new cyclotron SRC</a:t>
            </a:r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</a:t>
            </a:r>
            <a:r>
              <a:rPr lang="en-US" altLang="ja-JP" sz="12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up to</a:t>
            </a:r>
            <a:r>
              <a:rPr lang="en-US" altLang="ja-JP" sz="12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250 &amp; 300 MeV/nucleon</a:t>
            </a:r>
            <a:r>
              <a:rPr lang="en-US" altLang="ja-JP" sz="12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.</a:t>
            </a:r>
          </a:p>
        </p:txBody>
      </p:sp>
      <p:sp>
        <p:nvSpPr>
          <p:cNvPr id="671751" name="AutoShape 6"/>
          <p:cNvSpPr>
            <a:spLocks/>
          </p:cNvSpPr>
          <p:nvPr/>
        </p:nvSpPr>
        <p:spPr bwMode="auto">
          <a:xfrm>
            <a:off x="101600" y="3810000"/>
            <a:ext cx="1790700" cy="368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52" name="Rectangle 7"/>
          <p:cNvSpPr>
            <a:spLocks/>
          </p:cNvSpPr>
          <p:nvPr/>
        </p:nvSpPr>
        <p:spPr bwMode="auto">
          <a:xfrm>
            <a:off x="12700" y="3836988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ja-JP" sz="1200" b="1">
                <a:solidFill>
                  <a:srgbClr val="FFFF00"/>
                </a:solidFill>
                <a:latin typeface="Comic Sans MS" pitchFamily="-104" charset="0"/>
                <a:sym typeface="Comic Sans MS" pitchFamily="-104" charset="0"/>
              </a:rPr>
              <a:t>Polarized Ion Source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101600" y="228600"/>
            <a:ext cx="8470900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40" bIns="0" anchor="ctr"/>
          <a:lstStyle/>
          <a:p>
            <a:pPr marL="39688">
              <a:defRPr/>
            </a:pPr>
            <a:r>
              <a:rPr lang="en-US" altLang="ja-JP" sz="2600" b="1" i="1">
                <a:solidFill>
                  <a:srgbClr val="19191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pitchFamily="-104" charset="0"/>
                <a:ea typeface="Times" pitchFamily="-104" charset="0"/>
                <a:cs typeface="Times" pitchFamily="-104" charset="0"/>
                <a:sym typeface="Times" pitchFamily="-104" charset="0"/>
              </a:rPr>
              <a:t>RIKEN RI Beam Factory (RIBF)</a:t>
            </a:r>
          </a:p>
        </p:txBody>
      </p:sp>
      <p:sp>
        <p:nvSpPr>
          <p:cNvPr id="671754" name="AutoShape 9"/>
          <p:cNvSpPr>
            <a:spLocks/>
          </p:cNvSpPr>
          <p:nvPr/>
        </p:nvSpPr>
        <p:spPr bwMode="auto">
          <a:xfrm rot="5400000">
            <a:off x="666750" y="5111750"/>
            <a:ext cx="508000" cy="1079500"/>
          </a:xfrm>
          <a:custGeom>
            <a:avLst/>
            <a:gdLst>
              <a:gd name="T0" fmla="*/ 0 w 7202"/>
              <a:gd name="T1" fmla="*/ 0 h 20724"/>
              <a:gd name="T2" fmla="*/ 7202 w 7202"/>
              <a:gd name="T3" fmla="*/ 20724 h 20724"/>
            </a:gdLst>
            <a:ahLst/>
            <a:cxnLst/>
            <a:rect l="T0" t="T1" r="T2" b="T3"/>
            <a:pathLst>
              <a:path w="7202" h="20724">
                <a:moveTo>
                  <a:pt x="3601" y="0"/>
                </a:moveTo>
                <a:cubicBezTo>
                  <a:pt x="2679" y="0"/>
                  <a:pt x="1755" y="1009"/>
                  <a:pt x="1052" y="3032"/>
                </a:cubicBezTo>
                <a:cubicBezTo>
                  <a:pt x="214" y="5445"/>
                  <a:pt x="-111" y="8752"/>
                  <a:pt x="51" y="11886"/>
                </a:cubicBezTo>
                <a:lnTo>
                  <a:pt x="-14044" y="15360"/>
                </a:lnTo>
                <a:lnTo>
                  <a:pt x="1778" y="19254"/>
                </a:lnTo>
                <a:cubicBezTo>
                  <a:pt x="3159" y="21600"/>
                  <a:pt x="4963" y="21106"/>
                  <a:pt x="6150" y="17692"/>
                </a:cubicBezTo>
                <a:cubicBezTo>
                  <a:pt x="7556" y="13645"/>
                  <a:pt x="7556" y="7079"/>
                  <a:pt x="6150" y="3032"/>
                </a:cubicBezTo>
                <a:cubicBezTo>
                  <a:pt x="5447" y="1009"/>
                  <a:pt x="4522" y="0"/>
                  <a:pt x="3601" y="0"/>
                </a:cubicBezTo>
                <a:close/>
                <a:moveTo>
                  <a:pt x="3601" y="0"/>
                </a:moveTo>
              </a:path>
            </a:pathLst>
          </a:cu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55" name="Rectangle 10"/>
          <p:cNvSpPr>
            <a:spLocks/>
          </p:cNvSpPr>
          <p:nvPr/>
        </p:nvSpPr>
        <p:spPr bwMode="auto">
          <a:xfrm>
            <a:off x="566738" y="542925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ja-JP" sz="12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SMART</a:t>
            </a:r>
          </a:p>
          <a:p>
            <a:pPr algn="ctr"/>
            <a:r>
              <a:rPr lang="en-US" altLang="ja-JP" sz="12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( - 2005)</a:t>
            </a:r>
          </a:p>
        </p:txBody>
      </p:sp>
      <p:sp>
        <p:nvSpPr>
          <p:cNvPr id="671756" name="Rectangle 11"/>
          <p:cNvSpPr>
            <a:spLocks/>
          </p:cNvSpPr>
          <p:nvPr/>
        </p:nvSpPr>
        <p:spPr bwMode="auto">
          <a:xfrm>
            <a:off x="2197100" y="3416300"/>
            <a:ext cx="6223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57" name="Line 12"/>
          <p:cNvSpPr>
            <a:spLocks noChangeShapeType="1"/>
          </p:cNvSpPr>
          <p:nvPr/>
        </p:nvSpPr>
        <p:spPr bwMode="auto">
          <a:xfrm flipH="1">
            <a:off x="1816100" y="3810000"/>
            <a:ext cx="622300" cy="1651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1758" name="Rectangle 13"/>
          <p:cNvSpPr>
            <a:spLocks/>
          </p:cNvSpPr>
          <p:nvPr/>
        </p:nvSpPr>
        <p:spPr bwMode="auto">
          <a:xfrm>
            <a:off x="685800" y="1063625"/>
            <a:ext cx="8013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SzPct val="100000"/>
              <a:buFont typeface="Times" pitchFamily="-104" charset="0"/>
              <a:buChar char="•"/>
            </a:pPr>
            <a:r>
              <a:rPr lang="en-US" altLang="ja-JP" sz="14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Spin axis of deuteron beam was rotated</a:t>
            </a:r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prior to acceleration.</a:t>
            </a:r>
            <a:r>
              <a:rPr lang="en-US" altLang="ja-JP" sz="14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</a:t>
            </a:r>
          </a:p>
        </p:txBody>
      </p:sp>
      <p:sp>
        <p:nvSpPr>
          <p:cNvPr id="671759" name="Rectangle 14"/>
          <p:cNvSpPr>
            <a:spLocks/>
          </p:cNvSpPr>
          <p:nvPr/>
        </p:nvSpPr>
        <p:spPr bwMode="auto">
          <a:xfrm>
            <a:off x="685800" y="1341438"/>
            <a:ext cx="8013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SzPct val="100000"/>
              <a:buFont typeface="Times" pitchFamily="-104" charset="0"/>
              <a:buChar char="•"/>
            </a:pPr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Single turn extraction of beam was successfully obtained for all the cyclotrons.</a:t>
            </a:r>
          </a:p>
        </p:txBody>
      </p:sp>
      <p:sp>
        <p:nvSpPr>
          <p:cNvPr id="671760" name="Line 15"/>
          <p:cNvSpPr>
            <a:spLocks noChangeShapeType="1"/>
          </p:cNvSpPr>
          <p:nvPr/>
        </p:nvSpPr>
        <p:spPr bwMode="auto">
          <a:xfrm flipH="1">
            <a:off x="1816100" y="2016125"/>
            <a:ext cx="541338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671761" name="Rectangle 16"/>
          <p:cNvSpPr>
            <a:spLocks/>
          </p:cNvSpPr>
          <p:nvPr/>
        </p:nvSpPr>
        <p:spPr bwMode="auto">
          <a:xfrm>
            <a:off x="2387600" y="1831975"/>
            <a:ext cx="563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Polarization amplitudes were maintained during acceleration.</a:t>
            </a:r>
          </a:p>
          <a:p>
            <a:pPr>
              <a:buSzPct val="100000"/>
              <a:buFont typeface="Times" pitchFamily="-104" charset="0"/>
              <a:buChar char="•"/>
            </a:pPr>
            <a:r>
              <a:rPr lang="en-US" altLang="ja-JP" sz="1400" b="1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Beam Polarization : 80% of theoretical maximum values</a:t>
            </a:r>
          </a:p>
        </p:txBody>
      </p:sp>
      <p:sp>
        <p:nvSpPr>
          <p:cNvPr id="671762" name="Rectangle 17"/>
          <p:cNvSpPr>
            <a:spLocks/>
          </p:cNvSpPr>
          <p:nvPr/>
        </p:nvSpPr>
        <p:spPr bwMode="auto">
          <a:xfrm>
            <a:off x="2387600" y="2359025"/>
            <a:ext cx="60309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800" b="1">
                <a:solidFill>
                  <a:srgbClr val="FF0066"/>
                </a:solidFill>
                <a:latin typeface="Comic Sans MS" pitchFamily="-104" charset="0"/>
                <a:sym typeface="Comic Sans MS" pitchFamily="-104" charset="0"/>
              </a:rPr>
              <a:t>Spin axis of polarized d beams is freely controlled ! </a:t>
            </a:r>
          </a:p>
        </p:txBody>
      </p:sp>
      <p:sp>
        <p:nvSpPr>
          <p:cNvPr id="671763" name="AutoShape 18"/>
          <p:cNvSpPr>
            <a:spLocks/>
          </p:cNvSpPr>
          <p:nvPr/>
        </p:nvSpPr>
        <p:spPr bwMode="auto">
          <a:xfrm>
            <a:off x="4025900" y="5892800"/>
            <a:ext cx="1765300" cy="673100"/>
          </a:xfrm>
          <a:prstGeom prst="roundRect">
            <a:avLst>
              <a:gd name="adj" fmla="val 2830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64" name="Rectangle 19"/>
          <p:cNvSpPr>
            <a:spLocks/>
          </p:cNvSpPr>
          <p:nvPr/>
        </p:nvSpPr>
        <p:spPr bwMode="auto">
          <a:xfrm>
            <a:off x="4064000" y="5854700"/>
            <a:ext cx="176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 algn="ctr"/>
            <a:r>
              <a:rPr lang="en-US" altLang="ja-JP" sz="1600" b="1">
                <a:solidFill>
                  <a:srgbClr val="FFFF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Polarimeter </a:t>
            </a:r>
          </a:p>
          <a:p>
            <a:pPr marL="39688" algn="ctr"/>
            <a:r>
              <a:rPr lang="en-US" altLang="ja-JP" sz="2400" b="1">
                <a:solidFill>
                  <a:srgbClr val="FFFF00"/>
                </a:solidFill>
                <a:latin typeface="Comic Sans MS" pitchFamily="-104" charset="0"/>
                <a:sym typeface="Comic Sans MS" pitchFamily="-104" charset="0"/>
              </a:rPr>
              <a:t>BigDpol</a:t>
            </a:r>
          </a:p>
        </p:txBody>
      </p:sp>
      <p:sp>
        <p:nvSpPr>
          <p:cNvPr id="671765" name="AutoShape 20"/>
          <p:cNvSpPr>
            <a:spLocks/>
          </p:cNvSpPr>
          <p:nvPr/>
        </p:nvSpPr>
        <p:spPr bwMode="auto">
          <a:xfrm rot="2700000" flipH="1">
            <a:off x="4210050" y="5453063"/>
            <a:ext cx="939800" cy="342900"/>
          </a:xfrm>
          <a:prstGeom prst="rightArrow">
            <a:avLst>
              <a:gd name="adj1" fmla="val 32000"/>
              <a:gd name="adj2" fmla="val 162973"/>
            </a:avLst>
          </a:prstGeom>
          <a:solidFill>
            <a:srgbClr val="FF008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66" name="AutoShape 21"/>
          <p:cNvSpPr>
            <a:spLocks/>
          </p:cNvSpPr>
          <p:nvPr/>
        </p:nvSpPr>
        <p:spPr bwMode="auto">
          <a:xfrm>
            <a:off x="4699000" y="4292600"/>
            <a:ext cx="825500" cy="342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671767" name="Rectangle 22"/>
          <p:cNvSpPr>
            <a:spLocks/>
          </p:cNvSpPr>
          <p:nvPr/>
        </p:nvSpPr>
        <p:spPr bwMode="auto">
          <a:xfrm>
            <a:off x="4800600" y="4330700"/>
            <a:ext cx="635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 algn="ctr"/>
            <a:r>
              <a:rPr lang="en-US" altLang="ja-JP" sz="1600" b="1">
                <a:solidFill>
                  <a:srgbClr val="FFFF00"/>
                </a:solidFill>
                <a:latin typeface="Comic Sans MS" pitchFamily="-104" charset="0"/>
                <a:sym typeface="Comic Sans MS" pitchFamily="-104" charset="0"/>
              </a:rPr>
              <a:t>SRC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51212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277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11900"/>
            <a:ext cx="2057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/>
          </p:cNvSpPr>
          <p:nvPr/>
        </p:nvSpPr>
        <p:spPr bwMode="auto">
          <a:xfrm>
            <a:off x="114300" y="127000"/>
            <a:ext cx="4343400" cy="914400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ja-JP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Differential Cross Section</a:t>
            </a:r>
          </a:p>
          <a:p>
            <a:pPr>
              <a:defRPr/>
            </a:pPr>
            <a:r>
              <a:rPr lang="en-US" altLang="ja-JP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at 70 - 400 MeV/nucleon</a:t>
            </a:r>
          </a:p>
        </p:txBody>
      </p:sp>
      <p:grpSp>
        <p:nvGrpSpPr>
          <p:cNvPr id="672773" name="Group 6"/>
          <p:cNvGrpSpPr>
            <a:grpSpLocks/>
          </p:cNvGrpSpPr>
          <p:nvPr/>
        </p:nvGrpSpPr>
        <p:grpSpPr bwMode="auto">
          <a:xfrm>
            <a:off x="4648200" y="228600"/>
            <a:ext cx="4356100" cy="1181100"/>
            <a:chOff x="0" y="-72"/>
            <a:chExt cx="2744" cy="744"/>
          </a:xfrm>
        </p:grpSpPr>
        <p:sp>
          <p:nvSpPr>
            <p:cNvPr id="672779" name="Rectangle 4"/>
            <p:cNvSpPr>
              <a:spLocks/>
            </p:cNvSpPr>
            <p:nvPr/>
          </p:nvSpPr>
          <p:spPr bwMode="auto">
            <a:xfrm>
              <a:off x="24" y="24"/>
              <a:ext cx="269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/>
            <a:p>
              <a:pPr marL="39688">
                <a:buSzPct val="155000"/>
                <a:buFontTx/>
                <a:buBlip>
                  <a:blip r:embed="rId4"/>
                </a:buBlip>
              </a:pPr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</a:t>
              </a:r>
              <a:r>
                <a:rPr lang="en-US" altLang="ja-JP" sz="18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NN</a:t>
              </a:r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only</a:t>
              </a:r>
            </a:p>
            <a:p>
              <a:pPr marL="39688"/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Large discrepancy in the backward region</a:t>
              </a:r>
            </a:p>
          </p:txBody>
        </p:sp>
        <p:pic>
          <p:nvPicPr>
            <p:cNvPr id="672780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2"/>
              <a:ext cx="274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72774" name="Group 9"/>
          <p:cNvGrpSpPr>
            <a:grpSpLocks/>
          </p:cNvGrpSpPr>
          <p:nvPr/>
        </p:nvGrpSpPr>
        <p:grpSpPr bwMode="auto">
          <a:xfrm>
            <a:off x="4635500" y="1447800"/>
            <a:ext cx="4356100" cy="1435100"/>
            <a:chOff x="-24" y="-64"/>
            <a:chExt cx="2744" cy="904"/>
          </a:xfrm>
        </p:grpSpPr>
        <p:sp>
          <p:nvSpPr>
            <p:cNvPr id="672777" name="Rectangle 7"/>
            <p:cNvSpPr>
              <a:spLocks/>
            </p:cNvSpPr>
            <p:nvPr/>
          </p:nvSpPr>
          <p:spPr bwMode="auto">
            <a:xfrm>
              <a:off x="24" y="24"/>
              <a:ext cx="269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/>
            <a:p>
              <a:pPr marL="39688">
                <a:buSzPct val="155000"/>
                <a:buFontTx/>
                <a:buBlip>
                  <a:blip r:embed="rId6"/>
                </a:buBlip>
              </a:pPr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With 2π-3NF ?</a:t>
              </a:r>
            </a:p>
            <a:p>
              <a:pPr marL="39688"/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improve the agreement</a:t>
              </a:r>
            </a:p>
            <a:p>
              <a:pPr marL="39688"/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- not enough at very backward </a:t>
              </a:r>
            </a:p>
            <a:p>
              <a:pPr marL="1068388" lvl="2"/>
              <a:r>
                <a:rPr lang="en-US" altLang="ja-JP" sz="1600">
                  <a:solidFill>
                    <a:srgbClr val="000000"/>
                  </a:solidFill>
                  <a:latin typeface="ヒラギノ角ゴ ProN W6" pitchFamily="-104" charset="-128"/>
                  <a:ea typeface="ヒラギノ角ゴ ProN W6" pitchFamily="-104" charset="-128"/>
                  <a:sym typeface="ヒラギノ角ゴ ProN W6" pitchFamily="-104" charset="-128"/>
                </a:rPr>
                <a:t> angles at higher energies</a:t>
              </a:r>
            </a:p>
          </p:txBody>
        </p:sp>
        <p:pic>
          <p:nvPicPr>
            <p:cNvPr id="672778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64"/>
              <a:ext cx="274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67277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51181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277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51181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7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51181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379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11900"/>
            <a:ext cx="2057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/>
          </p:cNvSpPr>
          <p:nvPr/>
        </p:nvSpPr>
        <p:spPr bwMode="auto">
          <a:xfrm>
            <a:off x="114300" y="127000"/>
            <a:ext cx="4343400" cy="914400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ja-JP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Differential Cross Section</a:t>
            </a:r>
          </a:p>
          <a:p>
            <a:pPr>
              <a:defRPr/>
            </a:pPr>
            <a:r>
              <a:rPr lang="en-US" altLang="ja-JP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at 70 - 400 MeV/nucleon</a:t>
            </a:r>
          </a:p>
        </p:txBody>
      </p:sp>
      <p:pic>
        <p:nvPicPr>
          <p:cNvPr id="67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-1098550"/>
            <a:ext cx="52705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73798" name="Rectangle 5"/>
          <p:cNvSpPr>
            <a:spLocks/>
          </p:cNvSpPr>
          <p:nvPr/>
        </p:nvSpPr>
        <p:spPr bwMode="auto">
          <a:xfrm>
            <a:off x="4699000" y="139700"/>
            <a:ext cx="4381500" cy="1079500"/>
          </a:xfrm>
          <a:prstGeom prst="rect">
            <a:avLst/>
          </a:prstGeom>
          <a:noFill/>
          <a:ln w="38100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40" bIns="0" anchor="ctr"/>
          <a:lstStyle/>
          <a:p>
            <a:pPr marL="39688"/>
            <a:r>
              <a:rPr lang="en-US" altLang="ja-JP">
                <a:solidFill>
                  <a:srgbClr val="000000"/>
                </a:solidFill>
              </a:rPr>
              <a:t>Relativistic Faddeev Calculations with TM’99 3NF</a:t>
            </a:r>
          </a:p>
          <a:p>
            <a:pPr marL="39688" algn="r"/>
            <a:r>
              <a:rPr lang="en-US" altLang="ja-JP" sz="1400">
                <a:solidFill>
                  <a:schemeClr val="tx1"/>
                </a:solidFill>
                <a:latin typeface="Times" pitchFamily="-104" charset="0"/>
                <a:cs typeface="Times" pitchFamily="-104" charset="0"/>
                <a:sym typeface="Times" pitchFamily="-104" charset="0"/>
              </a:rPr>
              <a:t> H. Witala et al, private communications</a:t>
            </a:r>
          </a:p>
        </p:txBody>
      </p:sp>
      <p:grpSp>
        <p:nvGrpSpPr>
          <p:cNvPr id="673799" name="Group 8"/>
          <p:cNvGrpSpPr>
            <a:grpSpLocks/>
          </p:cNvGrpSpPr>
          <p:nvPr/>
        </p:nvGrpSpPr>
        <p:grpSpPr bwMode="auto">
          <a:xfrm>
            <a:off x="4914900" y="5308600"/>
            <a:ext cx="3619500" cy="825500"/>
            <a:chOff x="0" y="0"/>
            <a:chExt cx="2280" cy="520"/>
          </a:xfrm>
        </p:grpSpPr>
        <p:sp>
          <p:nvSpPr>
            <p:cNvPr id="673804" name="Rectangle 6"/>
            <p:cNvSpPr>
              <a:spLocks/>
            </p:cNvSpPr>
            <p:nvPr/>
          </p:nvSpPr>
          <p:spPr bwMode="auto">
            <a:xfrm>
              <a:off x="24" y="24"/>
              <a:ext cx="222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altLang="ja-JP" sz="2000" b="1">
                  <a:solidFill>
                    <a:srgbClr val="000000"/>
                  </a:solidFill>
                  <a:latin typeface="Times New Roman" pitchFamily="-104" charset="0"/>
                  <a:cs typeface="Times New Roman" pitchFamily="-104" charset="0"/>
                  <a:sym typeface="Times New Roman" pitchFamily="-104" charset="0"/>
                </a:rPr>
                <a:t>Relativistic effects are visible </a:t>
              </a:r>
            </a:p>
            <a:p>
              <a:pPr marL="39688"/>
              <a:r>
                <a:rPr lang="en-US" altLang="ja-JP" sz="2000" b="1">
                  <a:solidFill>
                    <a:srgbClr val="000000"/>
                  </a:solidFill>
                  <a:latin typeface="Times New Roman" pitchFamily="-104" charset="0"/>
                  <a:cs typeface="Times New Roman" pitchFamily="-104" charset="0"/>
                  <a:sym typeface="Times New Roman" pitchFamily="-104" charset="0"/>
                </a:rPr>
                <a:t>at backward angles, but small.</a:t>
              </a:r>
            </a:p>
          </p:txBody>
        </p:sp>
        <p:pic>
          <p:nvPicPr>
            <p:cNvPr id="673805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8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73800" name="Rectangle 9"/>
          <p:cNvSpPr>
            <a:spLocks/>
          </p:cNvSpPr>
          <p:nvPr/>
        </p:nvSpPr>
        <p:spPr bwMode="auto">
          <a:xfrm>
            <a:off x="5461000" y="12954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9688"/>
            <a:r>
              <a:rPr lang="en-US" altLang="ja-JP" sz="2400" i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pd/nd @ </a:t>
            </a:r>
            <a:r>
              <a:rPr lang="en-US" altLang="ja-JP" sz="2400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250 MeV</a:t>
            </a:r>
          </a:p>
        </p:txBody>
      </p:sp>
      <p:sp>
        <p:nvSpPr>
          <p:cNvPr id="673801" name="Rectangle 10"/>
          <p:cNvSpPr>
            <a:spLocks/>
          </p:cNvSpPr>
          <p:nvPr/>
        </p:nvSpPr>
        <p:spPr bwMode="auto">
          <a:xfrm>
            <a:off x="6083300" y="2032000"/>
            <a:ext cx="30353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67380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132013"/>
            <a:ext cx="2667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7380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5118100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0" y="-635000"/>
            <a:ext cx="49657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-508000"/>
            <a:ext cx="49657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-368300"/>
            <a:ext cx="49657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8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-261938"/>
            <a:ext cx="4762500" cy="616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2" name="Rectangle 5"/>
          <p:cNvSpPr>
            <a:spLocks/>
          </p:cNvSpPr>
          <p:nvPr/>
        </p:nvSpPr>
        <p:spPr bwMode="auto">
          <a:xfrm>
            <a:off x="101600" y="711200"/>
            <a:ext cx="833438" cy="596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altLang="ja-JP" sz="3400" i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iT</a:t>
            </a:r>
            <a:r>
              <a:rPr lang="en-US" altLang="ja-JP" sz="3400" baseline="-6000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11</a:t>
            </a:r>
          </a:p>
        </p:txBody>
      </p:sp>
      <p:sp>
        <p:nvSpPr>
          <p:cNvPr id="674823" name="Rectangle 6"/>
          <p:cNvSpPr>
            <a:spLocks/>
          </p:cNvSpPr>
          <p:nvPr/>
        </p:nvSpPr>
        <p:spPr bwMode="auto">
          <a:xfrm>
            <a:off x="2438400" y="711200"/>
            <a:ext cx="725488" cy="596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altLang="ja-JP" sz="3400" i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T</a:t>
            </a:r>
            <a:r>
              <a:rPr lang="en-US" altLang="ja-JP" sz="3400" baseline="-6000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20</a:t>
            </a:r>
          </a:p>
        </p:txBody>
      </p:sp>
      <p:sp>
        <p:nvSpPr>
          <p:cNvPr id="674824" name="Rectangle 7"/>
          <p:cNvSpPr>
            <a:spLocks/>
          </p:cNvSpPr>
          <p:nvPr/>
        </p:nvSpPr>
        <p:spPr bwMode="auto">
          <a:xfrm>
            <a:off x="4546600" y="711200"/>
            <a:ext cx="725488" cy="596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altLang="ja-JP" sz="3400" i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T</a:t>
            </a:r>
            <a:r>
              <a:rPr lang="en-US" altLang="ja-JP" sz="3400" baseline="-6000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21</a:t>
            </a:r>
          </a:p>
        </p:txBody>
      </p:sp>
      <p:sp>
        <p:nvSpPr>
          <p:cNvPr id="674825" name="Rectangle 8"/>
          <p:cNvSpPr>
            <a:spLocks/>
          </p:cNvSpPr>
          <p:nvPr/>
        </p:nvSpPr>
        <p:spPr bwMode="auto">
          <a:xfrm>
            <a:off x="6832600" y="698500"/>
            <a:ext cx="725488" cy="5969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altLang="ja-JP" sz="3400" i="1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T</a:t>
            </a:r>
            <a:r>
              <a:rPr lang="en-US" altLang="ja-JP" sz="3400" baseline="-6000">
                <a:solidFill>
                  <a:srgbClr val="000000"/>
                </a:solidFill>
                <a:latin typeface="Times New Roman" pitchFamily="-104" charset="0"/>
                <a:cs typeface="Times New Roman" pitchFamily="-104" charset="0"/>
                <a:sym typeface="Times New Roman" pitchFamily="-104" charset="0"/>
              </a:rPr>
              <a:t>22</a:t>
            </a:r>
          </a:p>
        </p:txBody>
      </p:sp>
      <p:sp>
        <p:nvSpPr>
          <p:cNvPr id="64521" name="Rectangle 9"/>
          <p:cNvSpPr>
            <a:spLocks/>
          </p:cNvSpPr>
          <p:nvPr/>
        </p:nvSpPr>
        <p:spPr bwMode="auto">
          <a:xfrm>
            <a:off x="165100" y="120650"/>
            <a:ext cx="7200900" cy="469900"/>
          </a:xfrm>
          <a:prstGeom prst="rect">
            <a:avLst/>
          </a:prstGeom>
          <a:solidFill>
            <a:srgbClr val="0000FF"/>
          </a:solidFill>
          <a:ln w="9525" cap="flat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altLang="ja-JP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4" charset="0"/>
                <a:ea typeface="Garamond" pitchFamily="-104" charset="0"/>
                <a:cs typeface="Garamond" pitchFamily="-104" charset="0"/>
                <a:sym typeface="Garamond" pitchFamily="-104" charset="0"/>
              </a:rPr>
              <a:t>Deuteron Analyzing Powers at 70 - 300 MeV/nucleon</a:t>
            </a:r>
          </a:p>
        </p:txBody>
      </p:sp>
      <p:sp>
        <p:nvSpPr>
          <p:cNvPr id="674827" name="Rectangle 10"/>
          <p:cNvSpPr>
            <a:spLocks/>
          </p:cNvSpPr>
          <p:nvPr/>
        </p:nvSpPr>
        <p:spPr bwMode="auto">
          <a:xfrm>
            <a:off x="252413" y="2679700"/>
            <a:ext cx="676275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39688"/>
            <a:r>
              <a:rPr lang="en-US" altLang="ja-JP" sz="1100">
                <a:solidFill>
                  <a:srgbClr val="191919"/>
                </a:solidFill>
              </a:rPr>
              <a:t>135</a:t>
            </a:r>
          </a:p>
          <a:p>
            <a:pPr marL="39688"/>
            <a:r>
              <a:rPr lang="en-US" altLang="ja-JP" sz="1100">
                <a:solidFill>
                  <a:srgbClr val="191919"/>
                </a:solidFill>
              </a:rPr>
              <a:t>  MeV/A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タイトル &amp; 箇条書き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タイトル &amp; サブタイトル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サブタイトル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kyoto - No Graphics コピー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kyoto - No Graphics コピー 10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10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kyoto - No Graphics コピー 11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11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箇条書き">
  <a:themeElements>
    <a:clrScheme name="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箇条書き コピー">
  <a:themeElements>
    <a:clrScheme name="箇条書き コピ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 コピー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コピ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kyoto - No Graphics コピー 7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7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箇条書き コピー 2">
  <a:themeElements>
    <a:clrScheme name="箇条書き コピー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 コピー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コピー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タイトル &amp; サブタイトル">
  <a:themeElements>
    <a:clrScheme name="タイトル &amp; サブタイトル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サブタイトル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タイトル &amp; 箇条書き">
  <a:themeElements>
    <a:clrScheme name="タイトル &amp; 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yoto - No Graphics コピー 9">
  <a:themeElements>
    <a:clrScheme name="">
      <a:dk1>
        <a:srgbClr val="57472B"/>
      </a:dk1>
      <a:lt1>
        <a:srgbClr val="FFFFFF"/>
      </a:lt1>
      <a:dk2>
        <a:srgbClr val="000000"/>
      </a:dk2>
      <a:lt2>
        <a:srgbClr val="AB967D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9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タイトル &amp; 箇条書き コピー">
  <a:themeElements>
    <a:clrScheme name="タイトル &amp; 箇条書き コピ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 コピー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 コピ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箇条書き コピー 3">
  <a:themeElements>
    <a:clrScheme name="箇条書き コピー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 コピー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コピー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箇条書き コピー 4">
  <a:themeElements>
    <a:clrScheme name="箇条書き コピー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 コピー 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コピー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kyoto - No Graphics コピー 4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4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kyoto - No Graphics コピー 6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6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タイトル &amp; 箇条書き">
  <a:themeElements>
    <a:clrScheme name="タイトル &amp; 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タイトル（中央）">
  <a:themeElements>
    <a:clrScheme name="タイトル（中央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中央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（中央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kyoto - No Graphics コピー 8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8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画像（横長）">
  <a:themeElements>
    <a:clrScheme name="画像（横長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横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画像（横長、反射）">
  <a:themeElements>
    <a:clrScheme name="画像（横長、反射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、反射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横長、反射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yoto - No Graphics コピー 3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3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画像（縦長）">
  <a:themeElements>
    <a:clrScheme name="画像（縦長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縦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画像（縦長、反射）">
  <a:themeElements>
    <a:clrScheme name="画像（縦長、反射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、反射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縦長、反射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タイトル（上）">
  <a:themeElements>
    <a:clrScheme name="タイトル（上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上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（上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空白">
  <a:themeElements>
    <a:clrScheme name="空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タイトル &amp; 箇条書き（左）">
  <a:themeElements>
    <a:clrScheme name="タイトル &amp; 箇条書き（左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左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（左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タイトル &amp; 箇条書き（2 段組み）">
  <a:themeElements>
    <a:clrScheme name="タイトル &amp; 箇条書き（2 段組み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2 段組み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（2 段組み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タイトル &amp; 箇条書き（右）">
  <a:themeElements>
    <a:clrScheme name="タイトル &amp; 箇条書き（右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右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（右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タイトル、箇条書き、画像">
  <a:themeElements>
    <a:clrScheme name="タイトル、箇条書き、画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、箇条書き、画像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、箇条書き、画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kyoto - No Graphics コピー 2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2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kyoto - No Graphics コピー 1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1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箇条書き">
  <a:themeElements>
    <a:clrScheme name="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_箇条書き">
  <a:themeElements>
    <a:clrScheme name="箇条書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kyoto - No Graphics コピー 5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 コピー 5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コピー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_タイトル（中央）">
  <a:themeElements>
    <a:clrScheme name="タイトル（中央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中央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（中央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_タイトル &amp; サブタイトル">
  <a:themeElements>
    <a:clrScheme name="タイトル &amp; サブタイトル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サブタイトル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サブタイトル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_画像（横長）">
  <a:themeElements>
    <a:clrScheme name="画像（横長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横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_画像（横長、反射）">
  <a:themeElements>
    <a:clrScheme name="画像（横長、反射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横長、反射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横長、反射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画像（縦長）">
  <a:themeElements>
    <a:clrScheme name="画像（縦長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縦長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画像（縦長、反射）">
  <a:themeElements>
    <a:clrScheme name="画像（縦長、反射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像（縦長、反射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画像（縦長、反射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_タイトル（上）">
  <a:themeElements>
    <a:clrScheme name="タイトル（上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（上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（上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標準デザイン コピー">
  <a:themeElements>
    <a:clrScheme name="標準デザイン コピ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 コピー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標準デザイン コピ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_空白">
  <a:themeElements>
    <a:clrScheme name="空白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空白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_タイトル &amp; 箇条書き（左）">
  <a:themeElements>
    <a:clrScheme name="タイトル &amp; 箇条書き（左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左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（左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_タイトル &amp; 箇条書き（2 段組み）">
  <a:themeElements>
    <a:clrScheme name="タイトル &amp; 箇条書き（2 段組み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2 段組み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（2 段組み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_タイトル &amp; 箇条書き（右）">
  <a:themeElements>
    <a:clrScheme name="タイトル &amp; 箇条書き（右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 &amp; 箇条書き（右）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 &amp; 箇条書き（右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_タイトル、箇条書き、画像">
  <a:themeElements>
    <a:clrScheme name="タイトル、箇条書き、画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タイトル、箇条書き、画像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タイトル、箇条書き、画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箇条書き コピー 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 コピー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コピー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yoto - No Graphics">
  <a:themeElements>
    <a:clrScheme name="">
      <a:dk1>
        <a:srgbClr val="57472B"/>
      </a:dk1>
      <a:lt1>
        <a:srgbClr val="FFFFFF"/>
      </a:lt1>
      <a:dk2>
        <a:srgbClr val="000000"/>
      </a:dk2>
      <a:lt2>
        <a:srgbClr val="808080"/>
      </a:lt2>
      <a:accent1>
        <a:srgbClr val="FFCCCC"/>
      </a:accent1>
      <a:accent2>
        <a:srgbClr val="333399"/>
      </a:accent2>
      <a:accent3>
        <a:srgbClr val="FFFFFF"/>
      </a:accent3>
      <a:accent4>
        <a:srgbClr val="493B23"/>
      </a:accent4>
      <a:accent5>
        <a:srgbClr val="FF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kyoto - No Graphic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kyoto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箇条書き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F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箇条書き コピー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9999"/>
      </a:hlink>
      <a:folHlink>
        <a:srgbClr val="99CC00"/>
      </a:folHlink>
    </a:clrScheme>
    <a:fontScheme name="箇条書き コピー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CC"/>
        </a:solidFill>
        <a:ln w="9525" cap="flat" cmpd="sng" algn="ctr">
          <a:solidFill>
            <a:srgbClr val="5747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57472B"/>
            </a:solidFill>
            <a:effectLst/>
            <a:latin typeface="Century" pitchFamily="-104" charset="0"/>
            <a:ea typeface="ヒラギノ明朝 ProN W3" pitchFamily="-104" charset="-128"/>
            <a:cs typeface="ヒラギノ明朝 ProN W3" pitchFamily="-104" charset="-128"/>
            <a:sym typeface="Century" pitchFamily="-104" charset="0"/>
          </a:defRPr>
        </a:defPPr>
      </a:lstStyle>
    </a:lnDef>
  </a:objectDefaults>
  <a:extraClrSchemeLst>
    <a:extraClrScheme>
      <a:clrScheme name="箇条書き コピー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Pages>0</Pages>
  <Words>1018</Words>
  <Characters>0</Characters>
  <Application>Microsoft Office PowerPoint</Application>
  <PresentationFormat>Presentazione su schermo (4:3)</PresentationFormat>
  <Lines>0</Lines>
  <Paragraphs>179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20</vt:i4>
      </vt:variant>
      <vt:variant>
        <vt:lpstr>Tema</vt:lpstr>
      </vt:variant>
      <vt:variant>
        <vt:i4>54</vt:i4>
      </vt:variant>
      <vt:variant>
        <vt:lpstr>Titoli diapositive</vt:lpstr>
      </vt:variant>
      <vt:variant>
        <vt:i4>15</vt:i4>
      </vt:variant>
    </vt:vector>
  </HeadingPairs>
  <TitlesOfParts>
    <vt:vector size="89" baseType="lpstr">
      <vt:lpstr>Century</vt:lpstr>
      <vt:lpstr>ヒラギノ明朝 ProN W3</vt:lpstr>
      <vt:lpstr>Arial</vt:lpstr>
      <vt:lpstr>Gill Sans</vt:lpstr>
      <vt:lpstr>ヒラギノ角ゴ ProN W3</vt:lpstr>
      <vt:lpstr>ＭＳ Ｐゴシック</vt:lpstr>
      <vt:lpstr>Times New Roman</vt:lpstr>
      <vt:lpstr>Wingdings</vt:lpstr>
      <vt:lpstr>ヒラギノ角ゴ Pro W3</vt:lpstr>
      <vt:lpstr>Helvetica</vt:lpstr>
      <vt:lpstr>Century Gothic</vt:lpstr>
      <vt:lpstr>Comic Sans MS</vt:lpstr>
      <vt:lpstr>Times</vt:lpstr>
      <vt:lpstr>Garamond</vt:lpstr>
      <vt:lpstr>Symbol</vt:lpstr>
      <vt:lpstr>ヒラギノ明朝 ProN W6</vt:lpstr>
      <vt:lpstr>ヒラギノ角ゴ ProN W6</vt:lpstr>
      <vt:lpstr>Bell MT</vt:lpstr>
      <vt:lpstr>Hoefler Text</vt:lpstr>
      <vt:lpstr>Lucida Grande</vt:lpstr>
      <vt:lpstr>タイトル &amp; 箇条書き</vt:lpstr>
      <vt:lpstr>kyoto - No Graphics コピー 9</vt:lpstr>
      <vt:lpstr>kyoto - No Graphics コピー 3</vt:lpstr>
      <vt:lpstr>標準デザイン</vt:lpstr>
      <vt:lpstr>標準デザイン コピー</vt:lpstr>
      <vt:lpstr>箇条書き コピー 5</vt:lpstr>
      <vt:lpstr>kyoto - No Graphics</vt:lpstr>
      <vt:lpstr>箇条書き</vt:lpstr>
      <vt:lpstr>箇条書き コピー 1</vt:lpstr>
      <vt:lpstr>タイトル &amp; サブタイトル</vt:lpstr>
      <vt:lpstr>kyoto - No Graphics コピー</vt:lpstr>
      <vt:lpstr>kyoto - No Graphics コピー 10</vt:lpstr>
      <vt:lpstr>kyoto - No Graphics コピー 11</vt:lpstr>
      <vt:lpstr>1_箇条書き</vt:lpstr>
      <vt:lpstr>箇条書き コピー</vt:lpstr>
      <vt:lpstr>kyoto - No Graphics コピー 7</vt:lpstr>
      <vt:lpstr>箇条書き コピー 2</vt:lpstr>
      <vt:lpstr>1_タイトル &amp; サブタイトル</vt:lpstr>
      <vt:lpstr>1_タイトル &amp; 箇条書き</vt:lpstr>
      <vt:lpstr>タイトル &amp; 箇条書き コピー</vt:lpstr>
      <vt:lpstr>箇条書き コピー 3</vt:lpstr>
      <vt:lpstr>箇条書き コピー 4</vt:lpstr>
      <vt:lpstr>kyoto - No Graphics コピー 4</vt:lpstr>
      <vt:lpstr>kyoto - No Graphics コピー 6</vt:lpstr>
      <vt:lpstr>2_タイトル &amp; 箇条書き</vt:lpstr>
      <vt:lpstr>タイトル（中央）</vt:lpstr>
      <vt:lpstr>kyoto - No Graphics コピー 8</vt:lpstr>
      <vt:lpstr>画像（横長）</vt:lpstr>
      <vt:lpstr>画像（横長、反射）</vt:lpstr>
      <vt:lpstr>画像（縦長）</vt:lpstr>
      <vt:lpstr>画像（縦長、反射）</vt:lpstr>
      <vt:lpstr>タイトル（上）</vt:lpstr>
      <vt:lpstr>空白</vt:lpstr>
      <vt:lpstr>タイトル &amp; 箇条書き（左）</vt:lpstr>
      <vt:lpstr>タイトル &amp; 箇条書き（2 段組み）</vt:lpstr>
      <vt:lpstr>タイトル &amp; 箇条書き（右）</vt:lpstr>
      <vt:lpstr>タイトル、箇条書き、画像</vt:lpstr>
      <vt:lpstr>kyoto - No Graphics コピー 2</vt:lpstr>
      <vt:lpstr>kyoto - No Graphics コピー 1</vt:lpstr>
      <vt:lpstr>2_箇条書き</vt:lpstr>
      <vt:lpstr>3_箇条書き</vt:lpstr>
      <vt:lpstr>kyoto - No Graphics コピー 5</vt:lpstr>
      <vt:lpstr>1_タイトル（中央）</vt:lpstr>
      <vt:lpstr>2_タイトル &amp; サブタイトル</vt:lpstr>
      <vt:lpstr>1_画像（横長）</vt:lpstr>
      <vt:lpstr>1_画像（横長、反射）</vt:lpstr>
      <vt:lpstr>1_画像（縦長）</vt:lpstr>
      <vt:lpstr>1_画像（縦長、反射）</vt:lpstr>
      <vt:lpstr>1_タイトル（上）</vt:lpstr>
      <vt:lpstr>1_空白</vt:lpstr>
      <vt:lpstr>1_タイトル &amp; 箇条書き（左）</vt:lpstr>
      <vt:lpstr>1_タイトル &amp; 箇条書き（2 段組み）</vt:lpstr>
      <vt:lpstr>1_タイトル &amp; 箇条書き（右）</vt:lpstr>
      <vt:lpstr>1_タイトル、箇条書き、画像</vt:lpstr>
      <vt:lpstr>Complete Set of Deuteron Analyzing Powers  for dp Elastic Scattering at Intermediate Energies and Three Nucleon Force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Nucleon Force (3NF)</dc:title>
  <dc:subject/>
  <dc:creator>kimiko</dc:creator>
  <cp:keywords/>
  <dc:description/>
  <cp:lastModifiedBy>tecno</cp:lastModifiedBy>
  <cp:revision>30</cp:revision>
  <dcterms:created xsi:type="dcterms:W3CDTF">2013-06-03T16:36:12Z</dcterms:created>
  <dcterms:modified xsi:type="dcterms:W3CDTF">2013-06-04T06:20:33Z</dcterms:modified>
</cp:coreProperties>
</file>