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0" r:id="rId2"/>
    <p:sldId id="319" r:id="rId3"/>
    <p:sldId id="320" r:id="rId4"/>
    <p:sldId id="280" r:id="rId5"/>
    <p:sldId id="270" r:id="rId6"/>
    <p:sldId id="310" r:id="rId7"/>
    <p:sldId id="331" r:id="rId8"/>
    <p:sldId id="332" r:id="rId9"/>
    <p:sldId id="333" r:id="rId10"/>
    <p:sldId id="339" r:id="rId11"/>
    <p:sldId id="324" r:id="rId12"/>
    <p:sldId id="309" r:id="rId13"/>
    <p:sldId id="277" r:id="rId14"/>
    <p:sldId id="337" r:id="rId15"/>
    <p:sldId id="313" r:id="rId16"/>
    <p:sldId id="335" r:id="rId17"/>
    <p:sldId id="326" r:id="rId18"/>
    <p:sldId id="330" r:id="rId19"/>
    <p:sldId id="274" r:id="rId20"/>
    <p:sldId id="311" r:id="rId21"/>
    <p:sldId id="321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99CC"/>
    <a:srgbClr val="FF0066"/>
    <a:srgbClr val="FFCCFF"/>
    <a:srgbClr val="FFFF66"/>
    <a:srgbClr val="66FF33"/>
    <a:srgbClr val="FFFFCC"/>
    <a:srgbClr val="0000FF"/>
    <a:srgbClr val="CC00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107" autoAdjust="0"/>
  </p:normalViewPr>
  <p:slideViewPr>
    <p:cSldViewPr>
      <p:cViewPr>
        <p:scale>
          <a:sx n="70" d="100"/>
          <a:sy n="70" d="100"/>
        </p:scale>
        <p:origin x="-149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33209E3-6D33-4729-AEEC-10E031139EF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77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43447-03DF-4290-A6F8-2D1864D3C59B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  <p:sp>
        <p:nvSpPr>
          <p:cNvPr id="583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3CCCEA-9271-4A31-870C-264E4F6D3831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51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D2478-4C96-4882-9088-77712023AB77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82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>
              <a:latin typeface="Arial" pitchFamily="34" charset="0"/>
            </a:endParaRPr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A85DE-A880-4DD4-B96F-B4E6F9DBC41D}" type="slidenum">
              <a:rPr lang="it-IT" smtClean="0">
                <a:latin typeface="Arial" pitchFamily="34" charset="0"/>
              </a:rPr>
              <a:pPr/>
              <a:t>4</a:t>
            </a:fld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D26D4-6A91-4622-8ABC-84C0F75CE0F2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915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9156" name="Segnaposto note 2"/>
          <p:cNvSpPr>
            <a:spLocks noGrp="1"/>
          </p:cNvSpPr>
          <p:nvPr>
            <p:ph type="body" idx="1"/>
          </p:nvPr>
        </p:nvSpPr>
        <p:spPr>
          <a:xfrm>
            <a:off x="687388" y="4343400"/>
            <a:ext cx="5483225" cy="4113213"/>
          </a:xfrm>
          <a:noFill/>
          <a:ln/>
        </p:spPr>
        <p:txBody>
          <a:bodyPr lIns="91434" tIns="45717" rIns="91434" bIns="45717"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  <p:sp>
        <p:nvSpPr>
          <p:cNvPr id="49157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b"/>
          <a:lstStyle/>
          <a:p>
            <a:pPr algn="r"/>
            <a:fld id="{FC745C70-9F31-4639-ACBF-FB7AA4D50636}" type="slidenum">
              <a:rPr lang="en-US" sz="1200"/>
              <a:pPr algn="r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3209E3-6D33-4729-AEEC-10E031139EF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EF343-D95D-4D14-89DE-CC4122ED74D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AE616-149A-4269-BA29-DEF694348C7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B0368-E353-4CDF-B0D8-F175C79E3E6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B6E9C-FB20-43D7-B5FB-16FEB0C2EB3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25606-6CAB-4F30-AF93-779BE9941E6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6C051-7FAC-42BA-9760-64B2CA00E6B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6DB49-AB6E-483C-A92A-8112063E12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12289-ABC9-472B-BD8F-3EC82453626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C118F-A290-4A31-B012-BA15FC11309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61FA5-A73C-44A3-9A72-F1AD461C5CB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BE381-3890-4C3D-8480-F2C8C41F96D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11FC857-ED6B-4439-9607-9206FCBBB88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4.wm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5"/>
          <p:cNvSpPr txBox="1">
            <a:spLocks noChangeArrowheads="1"/>
          </p:cNvSpPr>
          <p:nvPr/>
        </p:nvSpPr>
        <p:spPr bwMode="auto">
          <a:xfrm>
            <a:off x="2378819" y="1421011"/>
            <a:ext cx="3985294" cy="1384995"/>
          </a:xfrm>
          <a:prstGeom prst="rect">
            <a:avLst/>
          </a:prstGeom>
          <a:solidFill>
            <a:srgbClr val="99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/>
              <a:t>G.Cardella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smtClean="0"/>
              <a:t>for the</a:t>
            </a:r>
          </a:p>
          <a:p>
            <a:pPr algn="ctr"/>
            <a:r>
              <a:rPr lang="en-US" sz="2800" dirty="0" smtClean="0"/>
              <a:t>EXOCHIM collaboration</a:t>
            </a:r>
            <a:endParaRPr lang="en-US" sz="2800" dirty="0"/>
          </a:p>
        </p:txBody>
      </p:sp>
      <p:pic>
        <p:nvPicPr>
          <p:cNvPr id="205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055" y="5963650"/>
            <a:ext cx="6242821" cy="83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Senza titolo-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7218"/>
            <a:ext cx="23050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_MG_6289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4008" y="1077218"/>
            <a:ext cx="2735263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gradFill rotWithShape="1">
            <a:gsLst>
              <a:gs pos="0">
                <a:srgbClr val="B9DCCB"/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 dirty="0" smtClean="0"/>
              <a:t>Transfer </a:t>
            </a:r>
            <a:r>
              <a:rPr lang="en-GB" sz="3200" b="1" dirty="0"/>
              <a:t>reactions </a:t>
            </a:r>
            <a:r>
              <a:rPr lang="en-GB" sz="3200" b="1" dirty="0" smtClean="0"/>
              <a:t>on </a:t>
            </a:r>
            <a:r>
              <a:rPr lang="it-IT" sz="3200" b="1" dirty="0" smtClean="0"/>
              <a:t>light </a:t>
            </a:r>
            <a:r>
              <a:rPr lang="en-GB" sz="3200" b="1" dirty="0"/>
              <a:t>exotic nuclei </a:t>
            </a:r>
            <a:r>
              <a:rPr lang="en-GB" sz="3200" b="1" dirty="0" smtClean="0"/>
              <a:t>with </a:t>
            </a:r>
            <a:r>
              <a:rPr lang="en-GB" sz="3200" b="1" dirty="0"/>
              <a:t>CHIMERA detector at LNS</a:t>
            </a:r>
            <a:endParaRPr lang="it-IT" sz="3200" b="1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5" y="3440294"/>
            <a:ext cx="6405218" cy="17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44" y="3267548"/>
            <a:ext cx="2885282" cy="212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–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Using the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g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-ray tagging: the 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Be+p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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10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Be+p case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-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7460564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grpSp>
        <p:nvGrpSpPr>
          <p:cNvPr id="22" name="Gruppo 21"/>
          <p:cNvGrpSpPr/>
          <p:nvPr/>
        </p:nvGrpSpPr>
        <p:grpSpPr>
          <a:xfrm>
            <a:off x="4139952" y="3608948"/>
            <a:ext cx="4284096" cy="2700372"/>
            <a:chOff x="2448000" y="800636"/>
            <a:chExt cx="4284096" cy="2700372"/>
          </a:xfrm>
        </p:grpSpPr>
        <p:pic>
          <p:nvPicPr>
            <p:cNvPr id="14029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" t="11574" r="64880" b="50801"/>
            <a:stretch/>
          </p:blipFill>
          <p:spPr bwMode="auto">
            <a:xfrm>
              <a:off x="2448000" y="800636"/>
              <a:ext cx="4284000" cy="26731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0293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80" r="552"/>
            <a:stretch/>
          </p:blipFill>
          <p:spPr bwMode="auto">
            <a:xfrm>
              <a:off x="3312096" y="824483"/>
              <a:ext cx="3420000" cy="2676525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e 3"/>
            <p:cNvSpPr/>
            <p:nvPr/>
          </p:nvSpPr>
          <p:spPr>
            <a:xfrm>
              <a:off x="4049940" y="1340768"/>
              <a:ext cx="1080120" cy="43204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0" y="3429000"/>
            <a:ext cx="3409325" cy="3429000"/>
            <a:chOff x="0" y="3429000"/>
            <a:chExt cx="3409325" cy="3429000"/>
          </a:xfrm>
        </p:grpSpPr>
        <p:pic>
          <p:nvPicPr>
            <p:cNvPr id="140292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5" t="6899" r="2546" b="44900"/>
            <a:stretch/>
          </p:blipFill>
          <p:spPr bwMode="auto">
            <a:xfrm>
              <a:off x="0" y="3429000"/>
              <a:ext cx="3253892" cy="3213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/>
            <p:cNvSpPr txBox="1"/>
            <p:nvPr/>
          </p:nvSpPr>
          <p:spPr>
            <a:xfrm>
              <a:off x="107504" y="3645024"/>
              <a:ext cx="3020379" cy="369332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latin typeface="Symbol" pitchFamily="18" charset="2"/>
                </a:rPr>
                <a:t>g</a:t>
              </a:r>
              <a:r>
                <a:rPr lang="it-IT" dirty="0" smtClean="0"/>
                <a:t>-</a:t>
              </a:r>
              <a:r>
                <a:rPr lang="it-IT" dirty="0" err="1" smtClean="0"/>
                <a:t>ray</a:t>
              </a:r>
              <a:r>
                <a:rPr lang="it-IT" dirty="0" smtClean="0"/>
                <a:t> from </a:t>
              </a:r>
              <a:r>
                <a:rPr lang="it-IT" baseline="30000" dirty="0" smtClean="0"/>
                <a:t>10</a:t>
              </a:r>
              <a:r>
                <a:rPr lang="it-IT" dirty="0" smtClean="0"/>
                <a:t>Be+p</a:t>
              </a:r>
              <a:r>
                <a:rPr lang="it-IT" dirty="0" smtClean="0">
                  <a:sym typeface="Wingdings" pitchFamily="2" charset="2"/>
                </a:rPr>
                <a:t></a:t>
              </a:r>
              <a:r>
                <a:rPr lang="it-IT" baseline="30000" dirty="0" smtClean="0">
                  <a:sym typeface="Wingdings" pitchFamily="2" charset="2"/>
                </a:rPr>
                <a:t>10</a:t>
              </a:r>
              <a:r>
                <a:rPr lang="it-IT" dirty="0" smtClean="0">
                  <a:sym typeface="Wingdings" pitchFamily="2" charset="2"/>
                </a:rPr>
                <a:t>Be*+p</a:t>
              </a:r>
              <a:endParaRPr lang="it-IT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 rot="19955875">
              <a:off x="1048452" y="5033167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preliminary</a:t>
              </a:r>
              <a:endParaRPr lang="it-IT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403648" y="6488668"/>
              <a:ext cx="2005677" cy="369332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E</a:t>
              </a:r>
              <a:r>
                <a:rPr lang="it-IT" dirty="0" err="1" smtClean="0">
                  <a:latin typeface="Symbol" pitchFamily="18" charset="2"/>
                </a:rPr>
                <a:t>g</a:t>
              </a:r>
              <a:r>
                <a:rPr lang="it-IT" dirty="0" smtClean="0"/>
                <a:t> (</a:t>
              </a:r>
              <a:r>
                <a:rPr lang="it-IT" dirty="0" err="1" smtClean="0"/>
                <a:t>MeV</a:t>
              </a:r>
              <a:r>
                <a:rPr lang="it-IT" dirty="0" smtClean="0"/>
                <a:t> </a:t>
              </a:r>
              <a:r>
                <a:rPr lang="it-IT" dirty="0" err="1" smtClean="0"/>
                <a:t>prot</a:t>
              </a:r>
              <a:r>
                <a:rPr lang="it-IT" dirty="0" smtClean="0"/>
                <a:t> </a:t>
              </a:r>
              <a:r>
                <a:rPr lang="it-IT" dirty="0" err="1" smtClean="0"/>
                <a:t>eq</a:t>
              </a:r>
              <a:r>
                <a:rPr lang="it-IT" dirty="0" smtClean="0"/>
                <a:t>.)</a:t>
              </a:r>
              <a:endParaRPr lang="it-IT" dirty="0"/>
            </a:p>
          </p:txBody>
        </p:sp>
      </p:grpSp>
      <p:sp>
        <p:nvSpPr>
          <p:cNvPr id="60" name="CasellaDiTesto 59"/>
          <p:cNvSpPr txBox="1"/>
          <p:nvPr/>
        </p:nvSpPr>
        <p:spPr>
          <a:xfrm>
            <a:off x="3491880" y="548680"/>
            <a:ext cx="5364088" cy="64633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angular distribution we measure for this channel shows a slope change around 40°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3491880" y="2204864"/>
            <a:ext cx="5400600" cy="923330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proton angular distribution measured in coincidence with </a:t>
            </a:r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dirty="0" smtClean="0"/>
              <a:t>-rays explains the change of slope and the deviation from Cortina-Gil 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l="55891" t="8858" r="2767" b="15748"/>
          <a:stretch>
            <a:fillRect/>
          </a:stretch>
        </p:blipFill>
        <p:spPr bwMode="auto">
          <a:xfrm>
            <a:off x="0" y="404664"/>
            <a:ext cx="3227442" cy="330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l="55891" t="8858" r="2767" b="15748"/>
          <a:stretch>
            <a:fillRect/>
          </a:stretch>
        </p:blipFill>
        <p:spPr bwMode="auto">
          <a:xfrm>
            <a:off x="0" y="404664"/>
            <a:ext cx="3227442" cy="330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 l="55891" t="8858" r="2767" b="15748"/>
          <a:stretch>
            <a:fillRect/>
          </a:stretch>
        </p:blipFill>
        <p:spPr bwMode="auto">
          <a:xfrm>
            <a:off x="0" y="404664"/>
            <a:ext cx="3227442" cy="330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sellaDiTesto 22"/>
          <p:cNvSpPr txBox="1"/>
          <p:nvPr/>
        </p:nvSpPr>
        <p:spPr>
          <a:xfrm>
            <a:off x="3131840" y="1340768"/>
            <a:ext cx="601216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This change of slope is not seen in previous data measured by Cortina-Gil et al  </a:t>
            </a:r>
            <a:r>
              <a:rPr lang="en-US" b="1" dirty="0" err="1" smtClean="0"/>
              <a:t>Phys.Lett.b</a:t>
            </a:r>
            <a:r>
              <a:rPr lang="en-US" b="1" dirty="0" smtClean="0"/>
              <a:t> 401(1997)9</a:t>
            </a:r>
          </a:p>
        </p:txBody>
      </p:sp>
      <p:cxnSp>
        <p:nvCxnSpPr>
          <p:cNvPr id="7" name="Connettore 2 6"/>
          <p:cNvCxnSpPr/>
          <p:nvPr/>
        </p:nvCxnSpPr>
        <p:spPr>
          <a:xfrm flipH="1">
            <a:off x="755576" y="4365104"/>
            <a:ext cx="5256584" cy="216024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3491880" y="5879013"/>
            <a:ext cx="5400600" cy="646331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</a:t>
            </a:r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dirty="0" smtClean="0"/>
              <a:t>-ray spectrum measured is what we expect from </a:t>
            </a:r>
            <a:r>
              <a:rPr lang="en-US" b="1" baseline="30000" dirty="0" smtClean="0"/>
              <a:t>10</a:t>
            </a:r>
            <a:r>
              <a:rPr lang="en-US" b="1" dirty="0" smtClean="0"/>
              <a:t>Be* excited states decay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82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3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1"/>
          <p:cNvSpPr txBox="1">
            <a:spLocks noChangeArrowheads="1"/>
          </p:cNvSpPr>
          <p:nvPr/>
        </p:nvSpPr>
        <p:spPr bwMode="auto">
          <a:xfrm>
            <a:off x="-36512" y="4614"/>
            <a:ext cx="9180512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Future improvement : FARCOS as forward angle spectrometer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41791"/>
            <a:ext cx="6440484" cy="36148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36512" y="5327326"/>
            <a:ext cx="9180512" cy="1477328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b="1" dirty="0" smtClean="0"/>
              <a:t>Improved </a:t>
            </a:r>
            <a:r>
              <a:rPr lang="en-US" b="1" dirty="0" err="1" smtClean="0"/>
              <a:t>CsI</a:t>
            </a:r>
            <a:r>
              <a:rPr lang="en-US" b="1" dirty="0" smtClean="0"/>
              <a:t>(</a:t>
            </a:r>
            <a:r>
              <a:rPr lang="en-US" b="1" dirty="0" err="1" smtClean="0"/>
              <a:t>Tl</a:t>
            </a:r>
            <a:r>
              <a:rPr lang="en-US" b="1" dirty="0" smtClean="0"/>
              <a:t>) energy resolution due to corrections for the particle detection position</a:t>
            </a:r>
          </a:p>
          <a:p>
            <a:pPr algn="ctr">
              <a:buFont typeface="Wingdings" pitchFamily="2" charset="2"/>
              <a:buChar char="Ø"/>
            </a:pPr>
            <a:r>
              <a:rPr lang="en-US" b="1" dirty="0" smtClean="0"/>
              <a:t>Improved energy calibrations/resolution also due to the two stages of silicon detectors</a:t>
            </a:r>
          </a:p>
          <a:p>
            <a:pPr algn="ctr">
              <a:buFont typeface="Wingdings" pitchFamily="2" charset="2"/>
              <a:buChar char="Ø"/>
            </a:pPr>
            <a:r>
              <a:rPr lang="en-US" b="1" dirty="0" smtClean="0"/>
              <a:t>Improved</a:t>
            </a:r>
            <a:r>
              <a:rPr lang="en-US" b="1" dirty="0" smtClean="0">
                <a:latin typeface="Symbol" pitchFamily="18" charset="2"/>
              </a:rPr>
              <a:t> f </a:t>
            </a:r>
            <a:r>
              <a:rPr lang="en-US" b="1" dirty="0" smtClean="0"/>
              <a:t>granularity and isotopic identification </a:t>
            </a:r>
            <a:endParaRPr lang="en-US" b="1" dirty="0"/>
          </a:p>
        </p:txBody>
      </p:sp>
      <p:sp>
        <p:nvSpPr>
          <p:cNvPr id="8" name="Ovale 7"/>
          <p:cNvSpPr/>
          <p:nvPr/>
        </p:nvSpPr>
        <p:spPr>
          <a:xfrm>
            <a:off x="3244154" y="3429000"/>
            <a:ext cx="1440160" cy="1728192"/>
          </a:xfrm>
          <a:prstGeom prst="ellipse">
            <a:avLst/>
          </a:prstGeom>
          <a:solidFill>
            <a:srgbClr val="FF0066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/>
          <p:cNvSpPr/>
          <p:nvPr/>
        </p:nvSpPr>
        <p:spPr>
          <a:xfrm>
            <a:off x="5220072" y="3044577"/>
            <a:ext cx="1440160" cy="1800200"/>
          </a:xfrm>
          <a:prstGeom prst="ellipse">
            <a:avLst/>
          </a:prstGeom>
          <a:solidFill>
            <a:srgbClr val="FF0066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7453884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" y="2680963"/>
            <a:ext cx="2743200" cy="264636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07" y="2690487"/>
            <a:ext cx="2713037" cy="262731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20" y="589983"/>
            <a:ext cx="3725576" cy="209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508104" y="476672"/>
            <a:ext cx="3635897" cy="738664"/>
          </a:xfrm>
          <a:prstGeom prst="rect">
            <a:avLst/>
          </a:prstGeom>
          <a:solidFill>
            <a:srgbClr val="99CCFF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First </a:t>
            </a:r>
            <a:r>
              <a:rPr lang="it-IT" sz="1400" dirty="0" err="1" smtClean="0"/>
              <a:t>test-experiment</a:t>
            </a:r>
            <a:r>
              <a:rPr lang="it-IT" sz="1400" dirty="0" smtClean="0"/>
              <a:t> </a:t>
            </a:r>
            <a:r>
              <a:rPr lang="it-IT" sz="1400" dirty="0" err="1" smtClean="0"/>
              <a:t>coupled</a:t>
            </a:r>
            <a:r>
              <a:rPr lang="it-IT" sz="1400" dirty="0" smtClean="0"/>
              <a:t> with Chimera</a:t>
            </a:r>
          </a:p>
          <a:p>
            <a:pPr algn="ctr"/>
            <a:r>
              <a:rPr lang="it-IT" sz="1400" dirty="0" err="1" smtClean="0"/>
              <a:t>April</a:t>
            </a:r>
            <a:r>
              <a:rPr lang="it-IT" sz="1400" dirty="0" smtClean="0"/>
              <a:t> 2013 </a:t>
            </a:r>
            <a:r>
              <a:rPr lang="it-IT" sz="1400" dirty="0" err="1" smtClean="0"/>
              <a:t>see</a:t>
            </a:r>
            <a:r>
              <a:rPr lang="it-IT" sz="1400" dirty="0" smtClean="0"/>
              <a:t> </a:t>
            </a:r>
            <a:r>
              <a:rPr lang="it-IT" sz="1400" dirty="0" err="1" smtClean="0"/>
              <a:t>E.De</a:t>
            </a:r>
            <a:r>
              <a:rPr lang="it-IT" sz="1400" dirty="0" smtClean="0"/>
              <a:t> </a:t>
            </a:r>
            <a:r>
              <a:rPr lang="it-IT" sz="1400" dirty="0" err="1" smtClean="0"/>
              <a:t>Flippo</a:t>
            </a:r>
            <a:r>
              <a:rPr lang="it-IT" sz="1400" dirty="0" smtClean="0"/>
              <a:t> </a:t>
            </a:r>
            <a:r>
              <a:rPr lang="it-IT" sz="1400" dirty="0" err="1" smtClean="0"/>
              <a:t>next</a:t>
            </a:r>
            <a:r>
              <a:rPr lang="it-IT" sz="1400" dirty="0" smtClean="0"/>
              <a:t> </a:t>
            </a:r>
            <a:r>
              <a:rPr lang="it-IT" sz="1400" dirty="0" err="1" smtClean="0"/>
              <a:t>Thursday</a:t>
            </a:r>
            <a:r>
              <a:rPr lang="it-IT" sz="1400" dirty="0" smtClean="0"/>
              <a:t> C6 and </a:t>
            </a:r>
            <a:r>
              <a:rPr lang="it-IT" sz="1400" dirty="0" err="1" smtClean="0"/>
              <a:t>Acosta</a:t>
            </a:r>
            <a:r>
              <a:rPr lang="it-IT" sz="1400" dirty="0" smtClean="0"/>
              <a:t> poster Nf001</a:t>
            </a:r>
            <a:endParaRPr lang="it-IT" sz="1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684314" y="4567224"/>
            <a:ext cx="1359547" cy="738664"/>
          </a:xfrm>
          <a:prstGeom prst="rect">
            <a:avLst/>
          </a:prstGeom>
          <a:solidFill>
            <a:srgbClr val="99CCFF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First test stand-alone</a:t>
            </a:r>
          </a:p>
          <a:p>
            <a:pPr algn="ctr"/>
            <a:r>
              <a:rPr lang="it-IT" sz="1400" dirty="0"/>
              <a:t> </a:t>
            </a:r>
            <a:r>
              <a:rPr lang="it-IT" sz="1400" dirty="0" err="1" smtClean="0"/>
              <a:t>July</a:t>
            </a:r>
            <a:r>
              <a:rPr lang="it-IT" sz="1400" dirty="0" smtClean="0"/>
              <a:t> - 2012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476672"/>
            <a:ext cx="5544616" cy="175432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New triple telescopes Si-</a:t>
            </a:r>
            <a:r>
              <a:rPr lang="en-US" b="1" dirty="0"/>
              <a:t>S</a:t>
            </a:r>
            <a:r>
              <a:rPr lang="en-US" b="1" dirty="0" smtClean="0"/>
              <a:t>i-</a:t>
            </a:r>
            <a:r>
              <a:rPr lang="en-US" b="1" dirty="0" err="1" smtClean="0"/>
              <a:t>CsI</a:t>
            </a:r>
            <a:endParaRPr lang="en-US" b="1" dirty="0" smtClean="0"/>
          </a:p>
          <a:p>
            <a:pPr algn="ctr"/>
            <a:r>
              <a:rPr lang="en-US" b="1" dirty="0" smtClean="0"/>
              <a:t>First stage 32x32 strip 6.2x6.2cm</a:t>
            </a:r>
            <a:r>
              <a:rPr lang="en-US" b="1" baseline="30000" dirty="0" smtClean="0"/>
              <a:t>2 </a:t>
            </a:r>
            <a:r>
              <a:rPr lang="en-US" b="1" dirty="0" smtClean="0"/>
              <a:t>300 </a:t>
            </a:r>
            <a:r>
              <a:rPr lang="en-US" b="1" dirty="0" smtClean="0">
                <a:latin typeface="Symbol" pitchFamily="18" charset="2"/>
              </a:rPr>
              <a:t>m</a:t>
            </a:r>
            <a:r>
              <a:rPr lang="en-US" b="1" dirty="0" smtClean="0"/>
              <a:t>m DSSSD</a:t>
            </a:r>
          </a:p>
          <a:p>
            <a:pPr algn="ctr"/>
            <a:r>
              <a:rPr lang="en-US" b="1" dirty="0" smtClean="0"/>
              <a:t>Second stage 32x32 strip 1500 </a:t>
            </a:r>
            <a:r>
              <a:rPr lang="en-US" b="1" dirty="0"/>
              <a:t>6.2x6.2cm</a:t>
            </a:r>
            <a:r>
              <a:rPr lang="en-US" b="1" baseline="30000" dirty="0"/>
              <a:t>2 </a:t>
            </a:r>
            <a:r>
              <a:rPr lang="en-US" b="1" dirty="0" smtClean="0">
                <a:latin typeface="Symbol" pitchFamily="18" charset="2"/>
              </a:rPr>
              <a:t>m</a:t>
            </a:r>
            <a:r>
              <a:rPr lang="en-US" b="1" dirty="0" smtClean="0"/>
              <a:t>m DSSSD</a:t>
            </a:r>
          </a:p>
          <a:p>
            <a:pPr algn="ctr"/>
            <a:r>
              <a:rPr lang="en-US" b="1" dirty="0" smtClean="0"/>
              <a:t>Third stage 4 </a:t>
            </a:r>
            <a:r>
              <a:rPr lang="en-US" b="1" dirty="0" err="1" smtClean="0"/>
              <a:t>CsI</a:t>
            </a:r>
            <a:r>
              <a:rPr lang="en-US" b="1" dirty="0" smtClean="0"/>
              <a:t>(</a:t>
            </a:r>
            <a:r>
              <a:rPr lang="en-US" b="1" dirty="0" err="1" smtClean="0"/>
              <a:t>tl</a:t>
            </a:r>
            <a:r>
              <a:rPr lang="en-US" b="1" dirty="0" smtClean="0"/>
              <a:t>) 3.1x3.1 cm</a:t>
            </a:r>
            <a:r>
              <a:rPr lang="en-US" b="1" baseline="30000" dirty="0" smtClean="0"/>
              <a:t>2 </a:t>
            </a:r>
            <a:r>
              <a:rPr lang="en-US" b="1" dirty="0" smtClean="0"/>
              <a:t>photodiode readout 6 cm thick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6811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620688"/>
            <a:ext cx="9144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Using cocktail of neutron rich beams with the CHIMERA detector we are able to extract angular distributions for many reaction channels searching for structure effects on cross sections </a:t>
            </a:r>
            <a:endParaRPr lang="en-US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-819" y="1628800"/>
            <a:ext cx="9144000" cy="646331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The 4</a:t>
            </a:r>
            <a:r>
              <a:rPr lang="en-US" b="1" dirty="0" smtClean="0">
                <a:latin typeface="Symbol" pitchFamily="18" charset="2"/>
              </a:rPr>
              <a:t>p</a:t>
            </a:r>
            <a:r>
              <a:rPr lang="en-US" b="1" dirty="0" smtClean="0"/>
              <a:t> detection efficiency is very useful and allows extensive use of the kinematical coincidence technique </a:t>
            </a:r>
            <a:endParaRPr lang="en-US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-819" y="2924944"/>
            <a:ext cx="9144000" cy="923330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For the future experiments we are working to improve our detection capabilities and resolutions also coupling CHIMERA to a new high resolution strip telescope array FARCOS and to neutron detectors</a:t>
            </a:r>
            <a:endParaRPr lang="en-US" b="1" dirty="0"/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Conclusions and perspectives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308304" y="6544178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-819" y="2420888"/>
            <a:ext cx="9144000" cy="369332"/>
          </a:xfrm>
          <a:prstGeom prst="rect">
            <a:avLst/>
          </a:prstGeom>
          <a:solidFill>
            <a:srgbClr val="FF99CC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We can also detect </a:t>
            </a:r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dirty="0" smtClean="0"/>
              <a:t>-rays with our </a:t>
            </a:r>
            <a:r>
              <a:rPr lang="en-US" b="1" dirty="0" err="1" smtClean="0"/>
              <a:t>CsI</a:t>
            </a:r>
            <a:r>
              <a:rPr lang="en-US" b="1" dirty="0" smtClean="0"/>
              <a:t>(</a:t>
            </a:r>
            <a:r>
              <a:rPr lang="en-US" b="1" dirty="0" err="1" smtClean="0"/>
              <a:t>Tl</a:t>
            </a:r>
            <a:r>
              <a:rPr lang="en-US" b="1" dirty="0" smtClean="0"/>
              <a:t>) detectors in order to tag excited levels </a:t>
            </a:r>
            <a:endParaRPr lang="en-US" b="1" dirty="0"/>
          </a:p>
        </p:txBody>
      </p:sp>
      <p:pic>
        <p:nvPicPr>
          <p:cNvPr id="11" name="Picture 6" descr="https://photos-2.dropbox.com/t/0/AAD9LNUd8C9p2-etZDtaNLi5xp0l58tLJ6TFTVNGm-ga1Q/12/88313223/jpeg/32x32/3/1369846800/0/2/100420132890.jpg/gAJGWoWZYTU8H5Oe7xh_sczb2pcchhuDVVQvWd7A6TY?size=1600x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24700"/>
            <a:ext cx="4804414" cy="269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250825" y="715624"/>
            <a:ext cx="8640763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dirty="0"/>
              <a:t>L.Acosta</a:t>
            </a:r>
            <a:r>
              <a:rPr lang="en-GB" baseline="30000" dirty="0"/>
              <a:t>1</a:t>
            </a:r>
            <a:r>
              <a:rPr lang="en-GB" dirty="0"/>
              <a:t>, </a:t>
            </a:r>
            <a:r>
              <a:rPr lang="en-GB" dirty="0" smtClean="0"/>
              <a:t>F.Amorini</a:t>
            </a:r>
            <a:r>
              <a:rPr lang="en-GB" baseline="30000" dirty="0" smtClean="0"/>
              <a:t>1,3</a:t>
            </a:r>
            <a:r>
              <a:rPr lang="en-GB" dirty="0"/>
              <a:t>, A.Anzalone</a:t>
            </a:r>
            <a:r>
              <a:rPr lang="en-GB" baseline="30000" dirty="0"/>
              <a:t>1</a:t>
            </a:r>
            <a:r>
              <a:rPr lang="en-GB" dirty="0"/>
              <a:t>, </a:t>
            </a:r>
            <a:r>
              <a:rPr lang="en-GB" dirty="0" smtClean="0"/>
              <a:t>L.Auditore</a:t>
            </a:r>
            <a:r>
              <a:rPr lang="en-GB" baseline="30000" dirty="0" smtClean="0"/>
              <a:t>4</a:t>
            </a:r>
            <a:r>
              <a:rPr lang="en-GB" dirty="0" smtClean="0"/>
              <a:t>, I.Berceanu</a:t>
            </a:r>
            <a:r>
              <a:rPr lang="en-GB" baseline="30000" dirty="0" smtClean="0"/>
              <a:t>9</a:t>
            </a:r>
            <a:r>
              <a:rPr lang="en-GB" dirty="0" smtClean="0"/>
              <a:t>, G.C.</a:t>
            </a:r>
            <a:r>
              <a:rPr lang="en-GB" baseline="30000" dirty="0" smtClean="0"/>
              <a:t>2</a:t>
            </a:r>
            <a:r>
              <a:rPr lang="en-GB" dirty="0" smtClean="0"/>
              <a:t>, M.B.Chatterjee</a:t>
            </a:r>
            <a:r>
              <a:rPr lang="en-GB" baseline="30000" dirty="0" smtClean="0"/>
              <a:t>10</a:t>
            </a:r>
            <a:r>
              <a:rPr lang="en-GB" dirty="0" smtClean="0"/>
              <a:t>, </a:t>
            </a:r>
            <a:r>
              <a:rPr lang="en-GB" dirty="0" err="1" smtClean="0"/>
              <a:t>E.De</a:t>
            </a:r>
            <a:r>
              <a:rPr lang="en-GB" dirty="0" smtClean="0"/>
              <a:t> Filippo</a:t>
            </a:r>
            <a:r>
              <a:rPr lang="en-GB" baseline="30000" dirty="0" smtClean="0"/>
              <a:t>2</a:t>
            </a:r>
            <a:r>
              <a:rPr lang="en-GB" dirty="0" smtClean="0"/>
              <a:t>, L.Francalanza</a:t>
            </a:r>
            <a:r>
              <a:rPr lang="en-GB" baseline="30000" dirty="0" smtClean="0"/>
              <a:t>1,3</a:t>
            </a:r>
            <a:r>
              <a:rPr lang="en-GB" dirty="0" smtClean="0"/>
              <a:t>, S.Gianì</a:t>
            </a:r>
            <a:r>
              <a:rPr lang="en-GB" baseline="30000" dirty="0" smtClean="0"/>
              <a:t>1,3</a:t>
            </a:r>
            <a:r>
              <a:rPr lang="en-GB" dirty="0" smtClean="0"/>
              <a:t>, L.Grassi</a:t>
            </a:r>
            <a:r>
              <a:rPr lang="en-GB" baseline="30000" dirty="0" smtClean="0"/>
              <a:t>2,3</a:t>
            </a:r>
            <a:r>
              <a:rPr lang="en-GB" dirty="0" smtClean="0"/>
              <a:t>, </a:t>
            </a:r>
            <a:r>
              <a:rPr lang="en-GB" dirty="0" err="1" smtClean="0"/>
              <a:t>E.La</a:t>
            </a:r>
            <a:r>
              <a:rPr lang="en-GB" dirty="0" smtClean="0"/>
              <a:t> Guidara</a:t>
            </a:r>
            <a:r>
              <a:rPr lang="en-GB" baseline="30000" dirty="0" smtClean="0"/>
              <a:t>2,5</a:t>
            </a:r>
            <a:r>
              <a:rPr lang="en-GB" dirty="0" smtClean="0"/>
              <a:t>, G.Lanzalone</a:t>
            </a:r>
            <a:r>
              <a:rPr lang="en-GB" baseline="30000" dirty="0" smtClean="0"/>
              <a:t>1,6</a:t>
            </a:r>
            <a:r>
              <a:rPr lang="en-GB" dirty="0" smtClean="0"/>
              <a:t>, I.Lombardo</a:t>
            </a:r>
            <a:r>
              <a:rPr lang="en-GB" baseline="30000" dirty="0" smtClean="0"/>
              <a:t>8</a:t>
            </a:r>
            <a:r>
              <a:rPr lang="en-GB" dirty="0" smtClean="0"/>
              <a:t>, D.Loria</a:t>
            </a:r>
            <a:r>
              <a:rPr lang="en-GB" baseline="30000" dirty="0" smtClean="0"/>
              <a:t>4</a:t>
            </a:r>
            <a:r>
              <a:rPr lang="en-GB" dirty="0"/>
              <a:t>, E.Morgana</a:t>
            </a:r>
            <a:r>
              <a:rPr lang="en-GB" baseline="30000" dirty="0"/>
              <a:t>4</a:t>
            </a:r>
            <a:r>
              <a:rPr lang="en-GB" dirty="0"/>
              <a:t>, </a:t>
            </a:r>
            <a:r>
              <a:rPr lang="en-GB" dirty="0" smtClean="0"/>
              <a:t>T.Minniti</a:t>
            </a:r>
            <a:r>
              <a:rPr lang="en-GB" baseline="30000" dirty="0" smtClean="0"/>
              <a:t>4</a:t>
            </a:r>
            <a:r>
              <a:rPr lang="en-GB" dirty="0" smtClean="0"/>
              <a:t>, A.Pagano</a:t>
            </a:r>
            <a:r>
              <a:rPr lang="en-GB" baseline="30000" dirty="0" smtClean="0"/>
              <a:t>2</a:t>
            </a:r>
            <a:r>
              <a:rPr lang="en-GB" dirty="0" smtClean="0"/>
              <a:t>, E.V.Pagano</a:t>
            </a:r>
            <a:r>
              <a:rPr lang="en-GB" baseline="30000" dirty="0" smtClean="0"/>
              <a:t>1,3</a:t>
            </a:r>
            <a:r>
              <a:rPr lang="en-GB" dirty="0" smtClean="0"/>
              <a:t>, M.Papa</a:t>
            </a:r>
            <a:r>
              <a:rPr lang="en-GB" baseline="30000" dirty="0" smtClean="0"/>
              <a:t>2</a:t>
            </a:r>
            <a:r>
              <a:rPr lang="en-GB" dirty="0" smtClean="0"/>
              <a:t>, S.Pirrone</a:t>
            </a:r>
            <a:r>
              <a:rPr lang="en-GB" baseline="30000" dirty="0" smtClean="0"/>
              <a:t>2</a:t>
            </a:r>
            <a:r>
              <a:rPr lang="en-GB" dirty="0" smtClean="0"/>
              <a:t>, G.Politi</a:t>
            </a:r>
            <a:r>
              <a:rPr lang="en-GB" baseline="30000" dirty="0" smtClean="0"/>
              <a:t>2,3</a:t>
            </a:r>
            <a:r>
              <a:rPr lang="en-GB" dirty="0" smtClean="0"/>
              <a:t>, A.Pop</a:t>
            </a:r>
            <a:r>
              <a:rPr lang="en-GB" baseline="30000" dirty="0"/>
              <a:t>9</a:t>
            </a:r>
            <a:r>
              <a:rPr lang="en-GB" dirty="0" smtClean="0"/>
              <a:t>, F.Porto</a:t>
            </a:r>
            <a:r>
              <a:rPr lang="en-GB" baseline="30000" dirty="0" smtClean="0"/>
              <a:t>1,3</a:t>
            </a:r>
            <a:r>
              <a:rPr lang="en-GB" dirty="0" smtClean="0"/>
              <a:t>, F.Rizzo</a:t>
            </a:r>
            <a:r>
              <a:rPr lang="en-GB" baseline="30000" dirty="0" smtClean="0"/>
              <a:t>1,3</a:t>
            </a:r>
            <a:r>
              <a:rPr lang="en-GB" dirty="0" smtClean="0"/>
              <a:t>, E.Rosato</a:t>
            </a:r>
            <a:r>
              <a:rPr lang="en-GB" baseline="30000" dirty="0" smtClean="0"/>
              <a:t>8</a:t>
            </a:r>
            <a:r>
              <a:rPr lang="en-GB" dirty="0" smtClean="0"/>
              <a:t>, P.Russotto</a:t>
            </a:r>
            <a:r>
              <a:rPr lang="en-GB" baseline="30000" dirty="0" smtClean="0"/>
              <a:t>2,3</a:t>
            </a:r>
            <a:r>
              <a:rPr lang="en-GB" dirty="0" smtClean="0"/>
              <a:t>, S.Santoro</a:t>
            </a:r>
            <a:r>
              <a:rPr lang="en-GB" baseline="30000" dirty="0" smtClean="0"/>
              <a:t>4</a:t>
            </a:r>
            <a:r>
              <a:rPr lang="en-GB" dirty="0" smtClean="0"/>
              <a:t>, A.Trifirò</a:t>
            </a:r>
            <a:r>
              <a:rPr lang="en-GB" baseline="30000" dirty="0" smtClean="0"/>
              <a:t>4</a:t>
            </a:r>
            <a:r>
              <a:rPr lang="en-GB" dirty="0" smtClean="0"/>
              <a:t>, M.Trimarchì</a:t>
            </a:r>
            <a:r>
              <a:rPr lang="en-GB" baseline="30000" dirty="0" smtClean="0"/>
              <a:t>4</a:t>
            </a:r>
            <a:r>
              <a:rPr lang="en-GB" dirty="0" smtClean="0"/>
              <a:t>, G.Verde</a:t>
            </a:r>
            <a:r>
              <a:rPr lang="en-GB" baseline="30000" dirty="0" smtClean="0"/>
              <a:t>2</a:t>
            </a:r>
            <a:r>
              <a:rPr lang="en-GB" dirty="0" smtClean="0"/>
              <a:t>, M.Vigilante</a:t>
            </a:r>
            <a:r>
              <a:rPr lang="en-GB" baseline="30000" dirty="0" smtClean="0"/>
              <a:t>8</a:t>
            </a:r>
            <a:endParaRPr lang="it-IT" dirty="0"/>
          </a:p>
          <a:p>
            <a:pPr algn="ctr"/>
            <a:r>
              <a:rPr lang="it-IT" i="1" dirty="0"/>
              <a:t>1) INFN Laboratori Nazionali del Sud, Catania, </a:t>
            </a:r>
            <a:r>
              <a:rPr lang="it-IT" i="1" dirty="0" err="1"/>
              <a:t>Italy</a:t>
            </a:r>
            <a:endParaRPr lang="it-IT" dirty="0"/>
          </a:p>
          <a:p>
            <a:pPr algn="ctr"/>
            <a:r>
              <a:rPr lang="it-IT" i="1" dirty="0"/>
              <a:t>2) INFN, Sezione di Catania, Catania, </a:t>
            </a:r>
            <a:r>
              <a:rPr lang="it-IT" i="1" dirty="0" err="1"/>
              <a:t>Italy</a:t>
            </a:r>
            <a:endParaRPr lang="it-IT" dirty="0"/>
          </a:p>
          <a:p>
            <a:pPr algn="ctr"/>
            <a:r>
              <a:rPr lang="it-IT" i="1" dirty="0"/>
              <a:t>3) Dipartimento di Fisica e Astronomia Università di Catania,  </a:t>
            </a:r>
            <a:r>
              <a:rPr lang="it-IT" i="1" dirty="0" err="1"/>
              <a:t>Italy</a:t>
            </a:r>
            <a:endParaRPr lang="it-IT" dirty="0"/>
          </a:p>
          <a:p>
            <a:pPr algn="ctr"/>
            <a:r>
              <a:rPr lang="it-IT" i="1" dirty="0"/>
              <a:t>4) INFN gruppo collegato di Messina &amp; Dipartimento di Fisica e Astronomia Università di Messina, </a:t>
            </a:r>
            <a:r>
              <a:rPr lang="it-IT" i="1" dirty="0" err="1"/>
              <a:t>Italy</a:t>
            </a:r>
            <a:endParaRPr lang="it-IT" dirty="0"/>
          </a:p>
          <a:p>
            <a:pPr algn="ctr"/>
            <a:r>
              <a:rPr lang="it-IT" i="1" dirty="0"/>
              <a:t>5) Centro Siciliano di Fisica Nucleare e Struttura della Materia, </a:t>
            </a:r>
            <a:r>
              <a:rPr lang="it-IT" i="1" dirty="0" err="1"/>
              <a:t>Italy</a:t>
            </a:r>
            <a:endParaRPr lang="it-IT" dirty="0"/>
          </a:p>
          <a:p>
            <a:pPr algn="ctr"/>
            <a:r>
              <a:rPr lang="it-IT" i="1" dirty="0"/>
              <a:t>6) Università Kore di Enna, Enna, </a:t>
            </a:r>
            <a:r>
              <a:rPr lang="it-IT" i="1" dirty="0" err="1"/>
              <a:t>Italy</a:t>
            </a:r>
            <a:r>
              <a:rPr lang="it-IT" i="1" dirty="0"/>
              <a:t> </a:t>
            </a:r>
            <a:endParaRPr lang="it-IT" dirty="0"/>
          </a:p>
          <a:p>
            <a:pPr algn="ctr"/>
            <a:r>
              <a:rPr lang="it-IT" i="1" dirty="0"/>
              <a:t>7) INFN Sezione di Milano &amp; Dipartimento di Fisica e Astronomia Università di Milano, </a:t>
            </a:r>
            <a:r>
              <a:rPr lang="it-IT" i="1" dirty="0" err="1"/>
              <a:t>Italy</a:t>
            </a:r>
            <a:endParaRPr lang="it-IT" dirty="0"/>
          </a:p>
          <a:p>
            <a:pPr algn="ctr"/>
            <a:r>
              <a:rPr lang="it-IT" i="1" dirty="0"/>
              <a:t>8) INFN Sezione di Napoli &amp; Dipartimento di Fisica e Astronomia Università di Napoli, </a:t>
            </a:r>
            <a:r>
              <a:rPr lang="it-IT" i="1" dirty="0" err="1"/>
              <a:t>Italy</a:t>
            </a:r>
            <a:endParaRPr lang="it-IT" dirty="0"/>
          </a:p>
          <a:p>
            <a:pPr algn="ctr"/>
            <a:r>
              <a:rPr lang="en-GB" i="1" dirty="0"/>
              <a:t>9)</a:t>
            </a:r>
            <a:r>
              <a:rPr lang="en-GB" dirty="0"/>
              <a:t> Institute for Physics and Nuclear Engineering, Bucharest, Romania</a:t>
            </a:r>
            <a:endParaRPr lang="it-IT" dirty="0"/>
          </a:p>
          <a:p>
            <a:pPr algn="ctr"/>
            <a:r>
              <a:rPr lang="en-GB" i="1" dirty="0"/>
              <a:t>10)</a:t>
            </a:r>
            <a:r>
              <a:rPr lang="en-GB" dirty="0"/>
              <a:t> </a:t>
            </a:r>
            <a:r>
              <a:rPr lang="en-GB" dirty="0" err="1"/>
              <a:t>Saha</a:t>
            </a:r>
            <a:r>
              <a:rPr lang="en-GB" dirty="0"/>
              <a:t> Institute of Nuclear Physics, Kolkata, India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20272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 wish to thank all my collaborators 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–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Can I see excited channels using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g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-ray tagging? -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907704" y="696038"/>
            <a:ext cx="3960440" cy="1200329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Can we see </a:t>
            </a:r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dirty="0" smtClean="0"/>
              <a:t>-rays with the CHIMERA telescopes? – </a:t>
            </a:r>
            <a:r>
              <a:rPr lang="en-US" b="1" dirty="0" err="1" smtClean="0"/>
              <a:t>CsI</a:t>
            </a:r>
            <a:r>
              <a:rPr lang="en-US" b="1" dirty="0" smtClean="0"/>
              <a:t>(</a:t>
            </a:r>
            <a:r>
              <a:rPr lang="en-US" b="1" dirty="0" err="1" smtClean="0"/>
              <a:t>Tl</a:t>
            </a:r>
            <a:r>
              <a:rPr lang="en-US" b="1" dirty="0" smtClean="0"/>
              <a:t>) have a large efficiency for gamma ray detection  </a:t>
            </a:r>
            <a:endParaRPr lang="en-US" b="1" dirty="0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23359" y="637505"/>
            <a:ext cx="1377950" cy="1276350"/>
            <a:chOff x="2767" y="2024"/>
            <a:chExt cx="868" cy="804"/>
          </a:xfrm>
        </p:grpSpPr>
        <p:grpSp>
          <p:nvGrpSpPr>
            <p:cNvPr id="4" name="Group 44"/>
            <p:cNvGrpSpPr>
              <a:grpSpLocks/>
            </p:cNvGrpSpPr>
            <p:nvPr/>
          </p:nvGrpSpPr>
          <p:grpSpPr bwMode="auto">
            <a:xfrm>
              <a:off x="2848" y="2024"/>
              <a:ext cx="787" cy="722"/>
              <a:chOff x="313" y="3364"/>
              <a:chExt cx="787" cy="722"/>
            </a:xfrm>
          </p:grpSpPr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640" y="3423"/>
                <a:ext cx="460" cy="663"/>
              </a:xfrm>
              <a:custGeom>
                <a:avLst/>
                <a:gdLst>
                  <a:gd name="T0" fmla="*/ 0 w 920"/>
                  <a:gd name="T1" fmla="*/ 165 h 1327"/>
                  <a:gd name="T2" fmla="*/ 31 w 920"/>
                  <a:gd name="T3" fmla="*/ 77 h 1327"/>
                  <a:gd name="T4" fmla="*/ 115 w 920"/>
                  <a:gd name="T5" fmla="*/ 0 h 1327"/>
                  <a:gd name="T6" fmla="*/ 85 w 920"/>
                  <a:gd name="T7" fmla="*/ 78 h 1327"/>
                  <a:gd name="T8" fmla="*/ 0 w 920"/>
                  <a:gd name="T9" fmla="*/ 165 h 1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0"/>
                  <a:gd name="T16" fmla="*/ 0 h 1327"/>
                  <a:gd name="T17" fmla="*/ 920 w 920"/>
                  <a:gd name="T18" fmla="*/ 1327 h 1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0" h="1327">
                    <a:moveTo>
                      <a:pt x="0" y="1327"/>
                    </a:moveTo>
                    <a:lnTo>
                      <a:pt x="254" y="623"/>
                    </a:lnTo>
                    <a:lnTo>
                      <a:pt x="920" y="0"/>
                    </a:lnTo>
                    <a:lnTo>
                      <a:pt x="677" y="628"/>
                    </a:lnTo>
                    <a:lnTo>
                      <a:pt x="0" y="132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7A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6"/>
              <p:cNvSpPr>
                <a:spLocks/>
              </p:cNvSpPr>
              <p:nvPr/>
            </p:nvSpPr>
            <p:spPr bwMode="auto">
              <a:xfrm>
                <a:off x="313" y="3364"/>
                <a:ext cx="787" cy="370"/>
              </a:xfrm>
              <a:custGeom>
                <a:avLst/>
                <a:gdLst>
                  <a:gd name="T0" fmla="*/ 114 w 1572"/>
                  <a:gd name="T1" fmla="*/ 92 h 742"/>
                  <a:gd name="T2" fmla="*/ 0 w 1572"/>
                  <a:gd name="T3" fmla="*/ 72 h 742"/>
                  <a:gd name="T4" fmla="*/ 97 w 1572"/>
                  <a:gd name="T5" fmla="*/ 0 h 742"/>
                  <a:gd name="T6" fmla="*/ 197 w 1572"/>
                  <a:gd name="T7" fmla="*/ 14 h 742"/>
                  <a:gd name="T8" fmla="*/ 114 w 1572"/>
                  <a:gd name="T9" fmla="*/ 92 h 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2"/>
                  <a:gd name="T16" fmla="*/ 0 h 742"/>
                  <a:gd name="T17" fmla="*/ 1572 w 1572"/>
                  <a:gd name="T18" fmla="*/ 742 h 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2" h="742">
                    <a:moveTo>
                      <a:pt x="906" y="742"/>
                    </a:moveTo>
                    <a:lnTo>
                      <a:pt x="0" y="578"/>
                    </a:lnTo>
                    <a:lnTo>
                      <a:pt x="773" y="0"/>
                    </a:lnTo>
                    <a:lnTo>
                      <a:pt x="1572" y="119"/>
                    </a:lnTo>
                    <a:lnTo>
                      <a:pt x="906" y="74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7A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313" y="3653"/>
                <a:ext cx="454" cy="433"/>
              </a:xfrm>
              <a:custGeom>
                <a:avLst/>
                <a:gdLst>
                  <a:gd name="T0" fmla="*/ 0 w 906"/>
                  <a:gd name="T1" fmla="*/ 0 h 868"/>
                  <a:gd name="T2" fmla="*/ 30 w 906"/>
                  <a:gd name="T3" fmla="*/ 97 h 868"/>
                  <a:gd name="T4" fmla="*/ 82 w 906"/>
                  <a:gd name="T5" fmla="*/ 108 h 868"/>
                  <a:gd name="T6" fmla="*/ 114 w 906"/>
                  <a:gd name="T7" fmla="*/ 20 h 868"/>
                  <a:gd name="T8" fmla="*/ 0 w 906"/>
                  <a:gd name="T9" fmla="*/ 0 h 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6"/>
                  <a:gd name="T16" fmla="*/ 0 h 868"/>
                  <a:gd name="T17" fmla="*/ 906 w 906"/>
                  <a:gd name="T18" fmla="*/ 868 h 8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6" h="868">
                    <a:moveTo>
                      <a:pt x="0" y="0"/>
                    </a:moveTo>
                    <a:lnTo>
                      <a:pt x="240" y="779"/>
                    </a:lnTo>
                    <a:lnTo>
                      <a:pt x="652" y="868"/>
                    </a:lnTo>
                    <a:lnTo>
                      <a:pt x="906" y="164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7A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Freeform 48"/>
            <p:cNvSpPr>
              <a:spLocks/>
            </p:cNvSpPr>
            <p:nvPr/>
          </p:nvSpPr>
          <p:spPr bwMode="auto">
            <a:xfrm>
              <a:off x="2767" y="2394"/>
              <a:ext cx="453" cy="434"/>
            </a:xfrm>
            <a:custGeom>
              <a:avLst/>
              <a:gdLst>
                <a:gd name="T0" fmla="*/ 0 w 907"/>
                <a:gd name="T1" fmla="*/ 0 h 868"/>
                <a:gd name="T2" fmla="*/ 30 w 907"/>
                <a:gd name="T3" fmla="*/ 98 h 868"/>
                <a:gd name="T4" fmla="*/ 81 w 907"/>
                <a:gd name="T5" fmla="*/ 109 h 868"/>
                <a:gd name="T6" fmla="*/ 113 w 907"/>
                <a:gd name="T7" fmla="*/ 21 h 868"/>
                <a:gd name="T8" fmla="*/ 0 w 907"/>
                <a:gd name="T9" fmla="*/ 0 h 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7"/>
                <a:gd name="T16" fmla="*/ 0 h 868"/>
                <a:gd name="T17" fmla="*/ 907 w 907"/>
                <a:gd name="T18" fmla="*/ 868 h 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7" h="868">
                  <a:moveTo>
                    <a:pt x="0" y="0"/>
                  </a:moveTo>
                  <a:lnTo>
                    <a:pt x="241" y="779"/>
                  </a:lnTo>
                  <a:lnTo>
                    <a:pt x="653" y="868"/>
                  </a:lnTo>
                  <a:lnTo>
                    <a:pt x="907" y="16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F5C3D"/>
                </a:gs>
                <a:gs pos="100000">
                  <a:srgbClr val="339966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ttangolo 32"/>
          <p:cNvSpPr/>
          <p:nvPr/>
        </p:nvSpPr>
        <p:spPr>
          <a:xfrm>
            <a:off x="7460564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569546" y="2197305"/>
            <a:ext cx="5154582" cy="1200329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simple check can be done using data on proton calibration beams taken with carbon targets looking to excitation and decay of the 4.44 MeV </a:t>
            </a:r>
            <a:r>
              <a:rPr lang="en-US" b="1" baseline="30000" dirty="0" smtClean="0"/>
              <a:t>12</a:t>
            </a:r>
            <a:r>
              <a:rPr lang="en-US" b="1" dirty="0" smtClean="0"/>
              <a:t>C level</a:t>
            </a:r>
            <a:endParaRPr lang="en-US" b="1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5963829" y="3705434"/>
            <a:ext cx="3032488" cy="1077218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We are also able to measure angular distributions of such </a:t>
            </a:r>
            <a:r>
              <a:rPr lang="en-US" sz="1600" b="1" dirty="0" smtClean="0">
                <a:latin typeface="Symbol" pitchFamily="18" charset="2"/>
              </a:rPr>
              <a:t>g</a:t>
            </a:r>
            <a:r>
              <a:rPr lang="en-US" sz="1600" b="1" dirty="0" smtClean="0"/>
              <a:t>-rays correcting efficiency of different rings with </a:t>
            </a:r>
            <a:r>
              <a:rPr lang="en-US" sz="1600" b="1" dirty="0" err="1" smtClean="0"/>
              <a:t>Geant</a:t>
            </a:r>
            <a:endParaRPr lang="en-US" sz="1600" b="1" dirty="0"/>
          </a:p>
        </p:txBody>
      </p:sp>
      <p:grpSp>
        <p:nvGrpSpPr>
          <p:cNvPr id="6" name="Gruppo 13"/>
          <p:cNvGrpSpPr/>
          <p:nvPr/>
        </p:nvGrpSpPr>
        <p:grpSpPr>
          <a:xfrm>
            <a:off x="6185651" y="400050"/>
            <a:ext cx="2916000" cy="3060000"/>
            <a:chOff x="6185651" y="400050"/>
            <a:chExt cx="2916000" cy="3060000"/>
          </a:xfrm>
        </p:grpSpPr>
        <p:pic>
          <p:nvPicPr>
            <p:cNvPr id="13824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2" r="148" b="40507"/>
            <a:stretch/>
          </p:blipFill>
          <p:spPr bwMode="auto">
            <a:xfrm>
              <a:off x="6185651" y="400050"/>
              <a:ext cx="2916000" cy="30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6660232" y="2555612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endParaRPr lang="it-IT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7460564" y="1729189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p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7918888" y="1388077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d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8287874" y="12962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t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7793866" y="2186280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endParaRPr lang="it-IT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grpSp>
        <p:nvGrpSpPr>
          <p:cNvPr id="7" name="Gruppo 21"/>
          <p:cNvGrpSpPr/>
          <p:nvPr/>
        </p:nvGrpSpPr>
        <p:grpSpPr>
          <a:xfrm>
            <a:off x="-86957" y="3789040"/>
            <a:ext cx="3074957" cy="3069332"/>
            <a:chOff x="-86957" y="3789040"/>
            <a:chExt cx="3074957" cy="306933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5891" r="2449" b="44603"/>
            <a:stretch/>
          </p:blipFill>
          <p:spPr bwMode="auto">
            <a:xfrm>
              <a:off x="216000" y="3789040"/>
              <a:ext cx="2772000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CasellaDiTesto 36"/>
            <p:cNvSpPr txBox="1"/>
            <p:nvPr/>
          </p:nvSpPr>
          <p:spPr>
            <a:xfrm>
              <a:off x="-86957" y="3796150"/>
              <a:ext cx="3012363" cy="36933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 + </a:t>
              </a:r>
              <a:r>
                <a:rPr lang="en-US" baseline="30000" dirty="0" smtClean="0"/>
                <a:t>12</a:t>
              </a:r>
              <a:r>
                <a:rPr lang="en-US" dirty="0"/>
                <a:t>C</a:t>
              </a:r>
              <a:r>
                <a:rPr lang="en-US" dirty="0" smtClean="0"/>
                <a:t> → p + </a:t>
              </a:r>
              <a:r>
                <a:rPr lang="en-US" baseline="30000" dirty="0" smtClean="0"/>
                <a:t>12</a:t>
              </a:r>
              <a:r>
                <a:rPr lang="en-US" dirty="0" smtClean="0"/>
                <a:t>C (12 MeV)</a:t>
              </a:r>
              <a:endParaRPr lang="en-US" baseline="-25000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1851417" y="6489040"/>
              <a:ext cx="1120820" cy="369332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E* (</a:t>
              </a:r>
              <a:r>
                <a:rPr lang="it-IT" dirty="0" err="1" smtClean="0"/>
                <a:t>MeV</a:t>
              </a:r>
              <a:r>
                <a:rPr lang="it-IT" dirty="0" smtClean="0"/>
                <a:t>)</a:t>
              </a:r>
              <a:endParaRPr lang="it-IT" dirty="0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2051720" y="4359351"/>
              <a:ext cx="432048" cy="230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/>
            <p:cNvSpPr/>
            <p:nvPr/>
          </p:nvSpPr>
          <p:spPr>
            <a:xfrm>
              <a:off x="956282" y="4294429"/>
              <a:ext cx="432048" cy="230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138245"/>
          <p:cNvGrpSpPr/>
          <p:nvPr/>
        </p:nvGrpSpPr>
        <p:grpSpPr>
          <a:xfrm>
            <a:off x="3146837" y="4197031"/>
            <a:ext cx="2763320" cy="2653406"/>
            <a:chOff x="3146837" y="4197031"/>
            <a:chExt cx="2763320" cy="2653406"/>
          </a:xfrm>
        </p:grpSpPr>
        <p:grpSp>
          <p:nvGrpSpPr>
            <p:cNvPr id="9" name="Gruppo 138239"/>
            <p:cNvGrpSpPr/>
            <p:nvPr/>
          </p:nvGrpSpPr>
          <p:grpSpPr>
            <a:xfrm>
              <a:off x="3146837" y="4197031"/>
              <a:ext cx="2763320" cy="2653406"/>
              <a:chOff x="3146837" y="4197031"/>
              <a:chExt cx="2763320" cy="2653406"/>
            </a:xfrm>
          </p:grpSpPr>
          <p:pic>
            <p:nvPicPr>
              <p:cNvPr id="138245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09" t="7332" r="2559" b="44216"/>
              <a:stretch/>
            </p:blipFill>
            <p:spPr bwMode="auto">
              <a:xfrm>
                <a:off x="3146837" y="4197031"/>
                <a:ext cx="2412136" cy="2336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CasellaDiTesto 64"/>
              <p:cNvSpPr txBox="1"/>
              <p:nvPr/>
            </p:nvSpPr>
            <p:spPr>
              <a:xfrm>
                <a:off x="4614610" y="6481105"/>
                <a:ext cx="1295547" cy="369332"/>
              </a:xfrm>
              <a:prstGeom prst="rect">
                <a:avLst/>
              </a:prstGeom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</a:t>
                </a:r>
                <a:r>
                  <a:rPr lang="it-IT" baseline="-25000" dirty="0" smtClean="0"/>
                  <a:t>prot</a:t>
                </a:r>
                <a:r>
                  <a:rPr lang="it-IT" dirty="0" smtClean="0"/>
                  <a:t> (</a:t>
                </a:r>
                <a:r>
                  <a:rPr lang="it-IT" dirty="0" err="1" smtClean="0"/>
                  <a:t>MeV</a:t>
                </a:r>
                <a:r>
                  <a:rPr lang="it-IT" dirty="0" smtClean="0"/>
                  <a:t>)</a:t>
                </a:r>
                <a:endParaRPr lang="it-IT" dirty="0"/>
              </a:p>
            </p:txBody>
          </p:sp>
        </p:grpSp>
        <p:sp>
          <p:nvSpPr>
            <p:cNvPr id="138241" name="Rettangolo 138240"/>
            <p:cNvSpPr/>
            <p:nvPr/>
          </p:nvSpPr>
          <p:spPr>
            <a:xfrm>
              <a:off x="4283968" y="4590184"/>
              <a:ext cx="330642" cy="927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38248" name="Connettore 2 138247"/>
          <p:cNvCxnSpPr/>
          <p:nvPr/>
        </p:nvCxnSpPr>
        <p:spPr>
          <a:xfrm>
            <a:off x="1851417" y="4941168"/>
            <a:ext cx="2144519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/>
          <p:cNvCxnSpPr/>
          <p:nvPr/>
        </p:nvCxnSpPr>
        <p:spPr>
          <a:xfrm>
            <a:off x="822231" y="5393382"/>
            <a:ext cx="2885673" cy="9879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3328271" y="3828545"/>
            <a:ext cx="2115546" cy="830997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</a:t>
            </a:r>
            <a:r>
              <a:rPr lang="en-US" sz="1600" b="1" dirty="0" smtClean="0"/>
              <a:t>he 4.44 MeV </a:t>
            </a:r>
            <a:r>
              <a:rPr lang="en-US" sz="1600" b="1" dirty="0" smtClean="0">
                <a:latin typeface="Symbol" pitchFamily="18" charset="2"/>
              </a:rPr>
              <a:t>g</a:t>
            </a:r>
            <a:r>
              <a:rPr lang="en-US" sz="1600" b="1" dirty="0" smtClean="0"/>
              <a:t> can be seen quite well in most detectors</a:t>
            </a:r>
            <a:endParaRPr lang="en-US" sz="1600" b="1" dirty="0"/>
          </a:p>
        </p:txBody>
      </p:sp>
      <p:grpSp>
        <p:nvGrpSpPr>
          <p:cNvPr id="10" name="Gruppo 138249"/>
          <p:cNvGrpSpPr/>
          <p:nvPr/>
        </p:nvGrpSpPr>
        <p:grpSpPr>
          <a:xfrm>
            <a:off x="6084242" y="4807895"/>
            <a:ext cx="2967648" cy="1736284"/>
            <a:chOff x="6084242" y="4807895"/>
            <a:chExt cx="2967648" cy="1736284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242" y="4807895"/>
              <a:ext cx="2888472" cy="1736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CasellaDiTesto 73"/>
            <p:cNvSpPr txBox="1"/>
            <p:nvPr/>
          </p:nvSpPr>
          <p:spPr>
            <a:xfrm>
              <a:off x="8081753" y="6174847"/>
              <a:ext cx="970137" cy="369332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latin typeface="Symbol" pitchFamily="18" charset="2"/>
                </a:rPr>
                <a:t>q</a:t>
              </a:r>
              <a:r>
                <a:rPr lang="it-IT" baseline="-25000" dirty="0" err="1">
                  <a:latin typeface="Symbol" pitchFamily="18" charset="2"/>
                </a:rPr>
                <a:t>g</a:t>
              </a:r>
              <a:r>
                <a:rPr lang="it-IT" dirty="0" smtClean="0"/>
                <a:t> (</a:t>
              </a:r>
              <a:r>
                <a:rPr lang="it-IT" dirty="0" err="1" smtClean="0"/>
                <a:t>deg</a:t>
              </a:r>
              <a:r>
                <a:rPr lang="it-IT" dirty="0" smtClean="0"/>
                <a:t>)</a:t>
              </a:r>
              <a:endParaRPr lang="it-IT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043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26" y="439127"/>
            <a:ext cx="2388403" cy="254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2" t="7327" r="2023" b="44813"/>
          <a:stretch/>
        </p:blipFill>
        <p:spPr bwMode="auto">
          <a:xfrm>
            <a:off x="1827813" y="848618"/>
            <a:ext cx="3328774" cy="309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–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Can I discriminate excited levels? -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8" name="Oval 41"/>
          <p:cNvSpPr>
            <a:spLocks noChangeArrowheads="1"/>
          </p:cNvSpPr>
          <p:nvPr/>
        </p:nvSpPr>
        <p:spPr bwMode="auto">
          <a:xfrm>
            <a:off x="634265" y="4575946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30000" dirty="0" smtClean="0">
                <a:solidFill>
                  <a:srgbClr val="FF0000"/>
                </a:solidFill>
              </a:rPr>
              <a:t>10</a:t>
            </a:r>
            <a:r>
              <a:rPr lang="en-US" b="1" dirty="0" smtClean="0">
                <a:solidFill>
                  <a:srgbClr val="FF0000"/>
                </a:solidFill>
              </a:rPr>
              <a:t>Be*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1642451" y="4912308"/>
            <a:ext cx="648072" cy="179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 41"/>
          <p:cNvSpPr>
            <a:spLocks noChangeArrowheads="1"/>
          </p:cNvSpPr>
          <p:nvPr/>
        </p:nvSpPr>
        <p:spPr bwMode="auto">
          <a:xfrm>
            <a:off x="2434539" y="4359922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baseline="30000" dirty="0" smtClean="0">
                <a:solidFill>
                  <a:srgbClr val="FF0000"/>
                </a:solidFill>
              </a:rPr>
              <a:t>9</a:t>
            </a:r>
            <a:r>
              <a:rPr lang="en-US" b="1" dirty="0" smtClean="0">
                <a:solidFill>
                  <a:srgbClr val="FF0000"/>
                </a:solidFill>
              </a:rPr>
              <a:t>Be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Oval 41"/>
          <p:cNvSpPr>
            <a:spLocks noChangeArrowheads="1"/>
          </p:cNvSpPr>
          <p:nvPr/>
        </p:nvSpPr>
        <p:spPr bwMode="auto">
          <a:xfrm>
            <a:off x="2708779" y="5246268"/>
            <a:ext cx="243681" cy="24368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3" name="Freccia a destra 12"/>
          <p:cNvSpPr/>
          <p:nvPr/>
        </p:nvSpPr>
        <p:spPr>
          <a:xfrm>
            <a:off x="3379134" y="4708217"/>
            <a:ext cx="648072" cy="179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5506667" y="3157982"/>
            <a:ext cx="3551121" cy="1754326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Their contribution is in the structure at E</a:t>
            </a:r>
            <a:r>
              <a:rPr lang="en-US" b="1" baseline="-25000" dirty="0" smtClean="0"/>
              <a:t>tot</a:t>
            </a:r>
            <a:r>
              <a:rPr lang="en-US" b="1" dirty="0" smtClean="0"/>
              <a:t> about 50 MeV smaller than the beam energy </a:t>
            </a:r>
          </a:p>
          <a:p>
            <a:pPr algn="ctr"/>
            <a:r>
              <a:rPr lang="en-US" b="1" dirty="0" smtClean="0"/>
              <a:t>~50 MeV are in fact subtracted on average by the emitted neutron</a:t>
            </a:r>
            <a:endParaRPr lang="en-US" b="1" dirty="0"/>
          </a:p>
        </p:txBody>
      </p:sp>
      <p:sp>
        <p:nvSpPr>
          <p:cNvPr id="17" name="Freccia a destra 16"/>
          <p:cNvSpPr/>
          <p:nvPr/>
        </p:nvSpPr>
        <p:spPr>
          <a:xfrm rot="387344">
            <a:off x="2998413" y="5386029"/>
            <a:ext cx="584845" cy="153392"/>
          </a:xfrm>
          <a:prstGeom prst="rightArrow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1" name="Group 43"/>
          <p:cNvGrpSpPr>
            <a:grpSpLocks/>
          </p:cNvGrpSpPr>
          <p:nvPr/>
        </p:nvGrpSpPr>
        <p:grpSpPr bwMode="auto">
          <a:xfrm>
            <a:off x="4025112" y="3937771"/>
            <a:ext cx="1377950" cy="1276350"/>
            <a:chOff x="2767" y="2024"/>
            <a:chExt cx="868" cy="804"/>
          </a:xfrm>
        </p:grpSpPr>
        <p:grpSp>
          <p:nvGrpSpPr>
            <p:cNvPr id="23" name="Group 44"/>
            <p:cNvGrpSpPr>
              <a:grpSpLocks/>
            </p:cNvGrpSpPr>
            <p:nvPr/>
          </p:nvGrpSpPr>
          <p:grpSpPr bwMode="auto">
            <a:xfrm>
              <a:off x="2848" y="2024"/>
              <a:ext cx="787" cy="722"/>
              <a:chOff x="313" y="3364"/>
              <a:chExt cx="787" cy="722"/>
            </a:xfrm>
          </p:grpSpPr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640" y="3423"/>
                <a:ext cx="460" cy="663"/>
              </a:xfrm>
              <a:custGeom>
                <a:avLst/>
                <a:gdLst>
                  <a:gd name="T0" fmla="*/ 0 w 920"/>
                  <a:gd name="T1" fmla="*/ 165 h 1327"/>
                  <a:gd name="T2" fmla="*/ 31 w 920"/>
                  <a:gd name="T3" fmla="*/ 77 h 1327"/>
                  <a:gd name="T4" fmla="*/ 115 w 920"/>
                  <a:gd name="T5" fmla="*/ 0 h 1327"/>
                  <a:gd name="T6" fmla="*/ 85 w 920"/>
                  <a:gd name="T7" fmla="*/ 78 h 1327"/>
                  <a:gd name="T8" fmla="*/ 0 w 920"/>
                  <a:gd name="T9" fmla="*/ 165 h 1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0"/>
                  <a:gd name="T16" fmla="*/ 0 h 1327"/>
                  <a:gd name="T17" fmla="*/ 920 w 920"/>
                  <a:gd name="T18" fmla="*/ 1327 h 1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0" h="1327">
                    <a:moveTo>
                      <a:pt x="0" y="1327"/>
                    </a:moveTo>
                    <a:lnTo>
                      <a:pt x="254" y="623"/>
                    </a:lnTo>
                    <a:lnTo>
                      <a:pt x="920" y="0"/>
                    </a:lnTo>
                    <a:lnTo>
                      <a:pt x="677" y="628"/>
                    </a:lnTo>
                    <a:lnTo>
                      <a:pt x="0" y="132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7A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46"/>
              <p:cNvSpPr>
                <a:spLocks/>
              </p:cNvSpPr>
              <p:nvPr/>
            </p:nvSpPr>
            <p:spPr bwMode="auto">
              <a:xfrm>
                <a:off x="313" y="3364"/>
                <a:ext cx="787" cy="370"/>
              </a:xfrm>
              <a:custGeom>
                <a:avLst/>
                <a:gdLst>
                  <a:gd name="T0" fmla="*/ 114 w 1572"/>
                  <a:gd name="T1" fmla="*/ 92 h 742"/>
                  <a:gd name="T2" fmla="*/ 0 w 1572"/>
                  <a:gd name="T3" fmla="*/ 72 h 742"/>
                  <a:gd name="T4" fmla="*/ 97 w 1572"/>
                  <a:gd name="T5" fmla="*/ 0 h 742"/>
                  <a:gd name="T6" fmla="*/ 197 w 1572"/>
                  <a:gd name="T7" fmla="*/ 14 h 742"/>
                  <a:gd name="T8" fmla="*/ 114 w 1572"/>
                  <a:gd name="T9" fmla="*/ 92 h 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2"/>
                  <a:gd name="T16" fmla="*/ 0 h 742"/>
                  <a:gd name="T17" fmla="*/ 1572 w 1572"/>
                  <a:gd name="T18" fmla="*/ 742 h 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2" h="742">
                    <a:moveTo>
                      <a:pt x="906" y="742"/>
                    </a:moveTo>
                    <a:lnTo>
                      <a:pt x="0" y="578"/>
                    </a:lnTo>
                    <a:lnTo>
                      <a:pt x="773" y="0"/>
                    </a:lnTo>
                    <a:lnTo>
                      <a:pt x="1572" y="119"/>
                    </a:lnTo>
                    <a:lnTo>
                      <a:pt x="906" y="74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7A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313" y="3653"/>
                <a:ext cx="454" cy="433"/>
              </a:xfrm>
              <a:custGeom>
                <a:avLst/>
                <a:gdLst>
                  <a:gd name="T0" fmla="*/ 0 w 906"/>
                  <a:gd name="T1" fmla="*/ 0 h 868"/>
                  <a:gd name="T2" fmla="*/ 30 w 906"/>
                  <a:gd name="T3" fmla="*/ 97 h 868"/>
                  <a:gd name="T4" fmla="*/ 82 w 906"/>
                  <a:gd name="T5" fmla="*/ 108 h 868"/>
                  <a:gd name="T6" fmla="*/ 114 w 906"/>
                  <a:gd name="T7" fmla="*/ 20 h 868"/>
                  <a:gd name="T8" fmla="*/ 0 w 906"/>
                  <a:gd name="T9" fmla="*/ 0 h 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6"/>
                  <a:gd name="T16" fmla="*/ 0 h 868"/>
                  <a:gd name="T17" fmla="*/ 906 w 906"/>
                  <a:gd name="T18" fmla="*/ 868 h 8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6" h="868">
                    <a:moveTo>
                      <a:pt x="0" y="0"/>
                    </a:moveTo>
                    <a:lnTo>
                      <a:pt x="240" y="779"/>
                    </a:lnTo>
                    <a:lnTo>
                      <a:pt x="652" y="868"/>
                    </a:lnTo>
                    <a:lnTo>
                      <a:pt x="906" y="164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7A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" name="Freeform 48"/>
            <p:cNvSpPr>
              <a:spLocks/>
            </p:cNvSpPr>
            <p:nvPr/>
          </p:nvSpPr>
          <p:spPr bwMode="auto">
            <a:xfrm>
              <a:off x="2767" y="2394"/>
              <a:ext cx="453" cy="434"/>
            </a:xfrm>
            <a:custGeom>
              <a:avLst/>
              <a:gdLst>
                <a:gd name="T0" fmla="*/ 0 w 907"/>
                <a:gd name="T1" fmla="*/ 0 h 868"/>
                <a:gd name="T2" fmla="*/ 30 w 907"/>
                <a:gd name="T3" fmla="*/ 98 h 868"/>
                <a:gd name="T4" fmla="*/ 81 w 907"/>
                <a:gd name="T5" fmla="*/ 109 h 868"/>
                <a:gd name="T6" fmla="*/ 113 w 907"/>
                <a:gd name="T7" fmla="*/ 21 h 868"/>
                <a:gd name="T8" fmla="*/ 0 w 907"/>
                <a:gd name="T9" fmla="*/ 0 h 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7"/>
                <a:gd name="T16" fmla="*/ 0 h 868"/>
                <a:gd name="T17" fmla="*/ 907 w 907"/>
                <a:gd name="T18" fmla="*/ 868 h 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7" h="868">
                  <a:moveTo>
                    <a:pt x="0" y="0"/>
                  </a:moveTo>
                  <a:lnTo>
                    <a:pt x="241" y="779"/>
                  </a:lnTo>
                  <a:lnTo>
                    <a:pt x="653" y="868"/>
                  </a:lnTo>
                  <a:lnTo>
                    <a:pt x="907" y="16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F5C3D"/>
                </a:gs>
                <a:gs pos="100000">
                  <a:srgbClr val="339966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394734" y="4106508"/>
            <a:ext cx="1933543" cy="369332"/>
          </a:xfrm>
          <a:prstGeom prst="rect">
            <a:avLst/>
          </a:prstGeom>
          <a:solidFill>
            <a:srgbClr val="FFC000"/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it-IT" dirty="0" smtClean="0"/>
              <a:t>S</a:t>
            </a:r>
            <a:r>
              <a:rPr lang="it-IT" baseline="-25000" dirty="0" smtClean="0"/>
              <a:t>n</a:t>
            </a:r>
            <a:r>
              <a:rPr lang="it-IT" dirty="0" smtClean="0"/>
              <a:t> </a:t>
            </a:r>
            <a:r>
              <a:rPr lang="it-IT" baseline="30000" dirty="0" smtClean="0"/>
              <a:t>10</a:t>
            </a:r>
            <a:r>
              <a:rPr lang="it-IT" dirty="0" smtClean="0"/>
              <a:t>Be=6.8 MeV</a:t>
            </a:r>
            <a:endParaRPr lang="it-IT" dirty="0"/>
          </a:p>
        </p:txBody>
      </p:sp>
      <p:cxnSp>
        <p:nvCxnSpPr>
          <p:cNvPr id="4" name="Connettore 2 3"/>
          <p:cNvCxnSpPr/>
          <p:nvPr/>
        </p:nvCxnSpPr>
        <p:spPr>
          <a:xfrm flipH="1" flipV="1">
            <a:off x="3753061" y="3694475"/>
            <a:ext cx="833053" cy="51909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282790" y="5759348"/>
            <a:ext cx="7097522" cy="92333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If there are only few excited levels below the particle emission threshold it could be simple with </a:t>
            </a:r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dirty="0" smtClean="0"/>
              <a:t>-ray coincidences to disentangle excited levels from </a:t>
            </a:r>
            <a:r>
              <a:rPr lang="en-US" b="1" dirty="0" err="1" smtClean="0"/>
              <a:t>g.s</a:t>
            </a:r>
            <a:r>
              <a:rPr lang="en-US" b="1" dirty="0" smtClean="0"/>
              <a:t>. </a:t>
            </a:r>
            <a:endParaRPr lang="en-US" b="1" dirty="0"/>
          </a:p>
        </p:txBody>
      </p:sp>
      <p:sp>
        <p:nvSpPr>
          <p:cNvPr id="42" name="Rettangolo 41"/>
          <p:cNvSpPr/>
          <p:nvPr/>
        </p:nvSpPr>
        <p:spPr>
          <a:xfrm>
            <a:off x="7460564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0" y="506241"/>
            <a:ext cx="2209259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 + p → </a:t>
            </a:r>
            <a:r>
              <a:rPr lang="en-US" baseline="30000" dirty="0" smtClean="0"/>
              <a:t>9</a:t>
            </a:r>
            <a:r>
              <a:rPr lang="en-US" dirty="0" smtClean="0"/>
              <a:t>Be </a:t>
            </a:r>
            <a:r>
              <a:rPr lang="en-US" dirty="0"/>
              <a:t>+ </a:t>
            </a:r>
            <a:r>
              <a:rPr lang="en-US" dirty="0" smtClean="0"/>
              <a:t>d </a:t>
            </a:r>
            <a:endParaRPr lang="en-US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2752585" y="936601"/>
            <a:ext cx="2294218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Be + p → </a:t>
            </a:r>
            <a:r>
              <a:rPr lang="en-US" baseline="30000" dirty="0" smtClean="0"/>
              <a:t>10</a:t>
            </a:r>
            <a:r>
              <a:rPr lang="en-US" dirty="0" smtClean="0"/>
              <a:t>Be </a:t>
            </a:r>
            <a:r>
              <a:rPr lang="en-US" dirty="0"/>
              <a:t>+ 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506667" y="980728"/>
            <a:ext cx="3637333" cy="1477328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look to the elastic channel were we have more statistics -</a:t>
            </a:r>
          </a:p>
          <a:p>
            <a:pPr algn="ctr"/>
            <a:r>
              <a:rPr lang="en-US" b="1" dirty="0" smtClean="0"/>
              <a:t>we can easily exclude from the analysis excited levels decaying by particle emission  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19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2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2" r="-197" b="40507"/>
          <a:stretch/>
        </p:blipFill>
        <p:spPr bwMode="auto">
          <a:xfrm>
            <a:off x="1403648" y="1448619"/>
            <a:ext cx="328498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2" r="-197" b="40507"/>
          <a:stretch/>
        </p:blipFill>
        <p:spPr bwMode="auto">
          <a:xfrm>
            <a:off x="4932040" y="1457400"/>
            <a:ext cx="3276203" cy="327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–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comparison of proton spectra without and with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g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-rays-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948264" y="2060848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Symbol" pitchFamily="18" charset="2"/>
              </a:rPr>
              <a:t>g</a:t>
            </a:r>
            <a:r>
              <a:rPr lang="it-IT" dirty="0"/>
              <a:t>-</a:t>
            </a:r>
            <a:r>
              <a:rPr lang="it-IT" dirty="0" err="1"/>
              <a:t>rays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681785" y="980728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10Be+p</a:t>
            </a:r>
            <a:r>
              <a:rPr lang="it-IT" dirty="0" smtClean="0">
                <a:sym typeface="Wingdings" pitchFamily="2" charset="2"/>
              </a:rPr>
              <a:t>10Be+p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496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o 54"/>
          <p:cNvGrpSpPr/>
          <p:nvPr/>
        </p:nvGrpSpPr>
        <p:grpSpPr>
          <a:xfrm>
            <a:off x="360076" y="2780928"/>
            <a:ext cx="4113035" cy="4077072"/>
            <a:chOff x="360076" y="2780928"/>
            <a:chExt cx="4113035" cy="407707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19" t="6112" r="1707" b="44305"/>
            <a:stretch/>
          </p:blipFill>
          <p:spPr bwMode="auto">
            <a:xfrm>
              <a:off x="539552" y="2780928"/>
              <a:ext cx="3744153" cy="3578970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CasellaDiTesto 51"/>
            <p:cNvSpPr txBox="1"/>
            <p:nvPr/>
          </p:nvSpPr>
          <p:spPr>
            <a:xfrm>
              <a:off x="360076" y="2987409"/>
              <a:ext cx="2034531" cy="369332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d</a:t>
              </a:r>
              <a:r>
                <a:rPr lang="en-US" dirty="0" smtClean="0">
                  <a:latin typeface="Symbol" pitchFamily="18" charset="2"/>
                </a:rPr>
                <a:t>s/</a:t>
              </a:r>
              <a:r>
                <a:rPr lang="en-US" dirty="0" err="1" smtClean="0">
                  <a:latin typeface="+mj-lt"/>
                </a:rPr>
                <a:t>d</a:t>
              </a:r>
              <a:r>
                <a:rPr lang="en-US" dirty="0" err="1" smtClean="0">
                  <a:latin typeface="Symbol" pitchFamily="18" charset="2"/>
                </a:rPr>
                <a:t>w</a:t>
              </a:r>
              <a:r>
                <a:rPr lang="en-US" dirty="0" smtClean="0"/>
                <a:t> (count/</a:t>
              </a:r>
              <a:r>
                <a:rPr lang="en-US" dirty="0" err="1" smtClean="0"/>
                <a:t>msr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53" name="CasellaDiTesto 52"/>
            <p:cNvSpPr txBox="1"/>
            <p:nvPr/>
          </p:nvSpPr>
          <p:spPr>
            <a:xfrm>
              <a:off x="3563888" y="6334780"/>
              <a:ext cx="909223" cy="52322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Symbol" pitchFamily="18" charset="2"/>
                </a:rPr>
                <a:t>q</a:t>
              </a:r>
              <a:r>
                <a:rPr lang="en-US" sz="2800" baseline="-25000" dirty="0" smtClean="0"/>
                <a:t>C.M.</a:t>
              </a:r>
              <a:endParaRPr lang="en-US" sz="2800" baseline="-25000" dirty="0"/>
            </a:p>
          </p:txBody>
        </p:sp>
      </p:grp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21980" y="-71366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– 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Be+p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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9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Be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g.s.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+d – efficiency effect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of missing rings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52391" r="46403" b="3135"/>
          <a:stretch/>
        </p:blipFill>
        <p:spPr bwMode="auto">
          <a:xfrm>
            <a:off x="39817" y="392603"/>
            <a:ext cx="4860000" cy="2268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ttangolo arrotondato 39"/>
          <p:cNvSpPr/>
          <p:nvPr/>
        </p:nvSpPr>
        <p:spPr>
          <a:xfrm>
            <a:off x="4053111" y="496933"/>
            <a:ext cx="540869" cy="1923955"/>
          </a:xfrm>
          <a:prstGeom prst="roundRect">
            <a:avLst/>
          </a:prstGeom>
          <a:solidFill>
            <a:srgbClr val="0000FF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arrotondato 15"/>
          <p:cNvSpPr/>
          <p:nvPr/>
        </p:nvSpPr>
        <p:spPr>
          <a:xfrm rot="5400000">
            <a:off x="2335779" y="-125345"/>
            <a:ext cx="606253" cy="3910148"/>
          </a:xfrm>
          <a:prstGeom prst="roundRect">
            <a:avLst/>
          </a:pr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4644008" y="980728"/>
            <a:ext cx="168545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267744" y="404664"/>
            <a:ext cx="792088" cy="84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6182400" y="6534691"/>
            <a:ext cx="1972015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Lisbona</a:t>
            </a:r>
            <a:r>
              <a:rPr lang="en-US" sz="1200" b="1" dirty="0" smtClean="0"/>
              <a:t> 2012</a:t>
            </a:r>
            <a:endParaRPr lang="it-IT" sz="1200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141779" y="185088"/>
            <a:ext cx="857927" cy="4001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q(</a:t>
            </a:r>
            <a:r>
              <a:rPr lang="en-US" sz="2000" dirty="0" smtClean="0">
                <a:latin typeface="+mj-lt"/>
              </a:rPr>
              <a:t>d</a:t>
            </a:r>
            <a:r>
              <a:rPr lang="en-US" sz="2000" dirty="0" smtClean="0">
                <a:latin typeface="Symbol" pitchFamily="18" charset="2"/>
              </a:rPr>
              <a:t>)</a:t>
            </a:r>
            <a:r>
              <a:rPr lang="en-US" sz="2000" baseline="-25000" dirty="0" smtClean="0"/>
              <a:t>lab</a:t>
            </a:r>
            <a:endParaRPr lang="en-US" sz="2000" baseline="-25000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2987942" y="1272036"/>
            <a:ext cx="1512168" cy="453650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3131841" y="1916833"/>
            <a:ext cx="540059" cy="4104455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V="1">
            <a:off x="899592" y="1772818"/>
            <a:ext cx="288032" cy="324035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po 58"/>
          <p:cNvGrpSpPr/>
          <p:nvPr/>
        </p:nvGrpSpPr>
        <p:grpSpPr>
          <a:xfrm>
            <a:off x="5004048" y="1988840"/>
            <a:ext cx="3995936" cy="1610482"/>
            <a:chOff x="5004048" y="1988840"/>
            <a:chExt cx="3995936" cy="1610482"/>
          </a:xfrm>
        </p:grpSpPr>
        <p:sp>
          <p:nvSpPr>
            <p:cNvPr id="29" name="CasellaDiTesto 28"/>
            <p:cNvSpPr txBox="1"/>
            <p:nvPr/>
          </p:nvSpPr>
          <p:spPr>
            <a:xfrm>
              <a:off x="5371834" y="2006638"/>
              <a:ext cx="1124026" cy="40011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pitchFamily="18" charset="2"/>
                </a:rPr>
                <a:t>q(</a:t>
              </a:r>
              <a:r>
                <a:rPr lang="en-US" sz="2000" baseline="30000" dirty="0" smtClean="0">
                  <a:latin typeface="+mj-lt"/>
                </a:rPr>
                <a:t>9</a:t>
              </a:r>
              <a:r>
                <a:rPr lang="en-US" sz="2000" dirty="0" smtClean="0">
                  <a:latin typeface="+mj-lt"/>
                </a:rPr>
                <a:t>Be</a:t>
              </a:r>
              <a:r>
                <a:rPr lang="en-US" sz="2000" dirty="0" smtClean="0">
                  <a:latin typeface="Symbol" pitchFamily="18" charset="2"/>
                </a:rPr>
                <a:t>)</a:t>
              </a:r>
              <a:r>
                <a:rPr lang="en-US" sz="2000" baseline="-25000" dirty="0" smtClean="0"/>
                <a:t>lab</a:t>
              </a:r>
              <a:endParaRPr lang="en-US" sz="2000" baseline="-25000" dirty="0"/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5004048" y="1988840"/>
              <a:ext cx="3995936" cy="1610482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8"/>
            <p:cNvSpPr>
              <a:spLocks noChangeArrowheads="1"/>
            </p:cNvSpPr>
            <p:nvPr/>
          </p:nvSpPr>
          <p:spPr bwMode="auto">
            <a:xfrm>
              <a:off x="5257460" y="2118791"/>
              <a:ext cx="103869" cy="79718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" name="Rectangle 39"/>
            <p:cNvSpPr>
              <a:spLocks noChangeArrowheads="1"/>
            </p:cNvSpPr>
            <p:nvPr/>
          </p:nvSpPr>
          <p:spPr bwMode="auto">
            <a:xfrm>
              <a:off x="6880120" y="2118791"/>
              <a:ext cx="103869" cy="79718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8397757" y="2118791"/>
              <a:ext cx="103869" cy="79718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8118465" y="2952716"/>
              <a:ext cx="558583" cy="184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target</a:t>
              </a:r>
            </a:p>
          </p:txBody>
        </p:sp>
        <p:sp>
          <p:nvSpPr>
            <p:cNvPr id="43" name="Text Box 42"/>
            <p:cNvSpPr txBox="1">
              <a:spLocks noChangeArrowheads="1"/>
            </p:cNvSpPr>
            <p:nvPr/>
          </p:nvSpPr>
          <p:spPr bwMode="auto">
            <a:xfrm>
              <a:off x="5023418" y="2975880"/>
              <a:ext cx="13773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DSSSD-tag</a:t>
              </a:r>
              <a:endParaRPr lang="en-US" dirty="0"/>
            </a:p>
          </p:txBody>
        </p:sp>
        <p:sp>
          <p:nvSpPr>
            <p:cNvPr id="44" name="Text Box 43"/>
            <p:cNvSpPr txBox="1">
              <a:spLocks noChangeArrowheads="1"/>
            </p:cNvSpPr>
            <p:nvPr/>
          </p:nvSpPr>
          <p:spPr bwMode="auto">
            <a:xfrm>
              <a:off x="6461183" y="2952716"/>
              <a:ext cx="992523" cy="184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DSSSD-</a:t>
              </a:r>
              <a:r>
                <a:rPr lang="en-US" dirty="0" err="1"/>
                <a:t>traj</a:t>
              </a:r>
              <a:endParaRPr lang="en-US" dirty="0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5320936" y="2336059"/>
              <a:ext cx="3088362" cy="543968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V="1">
              <a:off x="5309395" y="2191480"/>
              <a:ext cx="3151837" cy="579913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8" name="Line 54"/>
            <p:cNvSpPr>
              <a:spLocks noChangeShapeType="1"/>
            </p:cNvSpPr>
            <p:nvPr/>
          </p:nvSpPr>
          <p:spPr bwMode="auto">
            <a:xfrm>
              <a:off x="5267847" y="2554125"/>
              <a:ext cx="319338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" name="Text Box 55"/>
            <p:cNvSpPr txBox="1">
              <a:spLocks noChangeArrowheads="1"/>
            </p:cNvSpPr>
            <p:nvPr/>
          </p:nvSpPr>
          <p:spPr bwMode="auto">
            <a:xfrm>
              <a:off x="7559824" y="2243800"/>
              <a:ext cx="508957" cy="184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 err="1">
                  <a:latin typeface="Symbol" pitchFamily="18" charset="2"/>
                </a:rPr>
                <a:t>q</a:t>
              </a:r>
              <a:r>
                <a:rPr lang="en-US" b="1" baseline="-25000" dirty="0" err="1"/>
                <a:t>beam</a:t>
              </a:r>
              <a:endParaRPr lang="en-US" b="1" baseline="-25000" dirty="0"/>
            </a:p>
          </p:txBody>
        </p:sp>
      </p:grpSp>
      <p:sp>
        <p:nvSpPr>
          <p:cNvPr id="50" name="CasellaDiTesto 49"/>
          <p:cNvSpPr txBox="1"/>
          <p:nvPr/>
        </p:nvSpPr>
        <p:spPr>
          <a:xfrm>
            <a:off x="7380312" y="3933056"/>
            <a:ext cx="1763688" cy="203132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Simulations account also for the angular   spread of the fragmentation beam</a:t>
            </a:r>
            <a:endParaRPr lang="en-US" b="1" dirty="0"/>
          </a:p>
        </p:txBody>
      </p:sp>
      <p:sp>
        <p:nvSpPr>
          <p:cNvPr id="56" name="CasellaDiTesto 55"/>
          <p:cNvSpPr txBox="1"/>
          <p:nvPr/>
        </p:nvSpPr>
        <p:spPr>
          <a:xfrm>
            <a:off x="4139952" y="2492896"/>
            <a:ext cx="1029449" cy="4001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pitchFamily="18" charset="2"/>
              </a:rPr>
              <a:t>q(</a:t>
            </a:r>
            <a:r>
              <a:rPr lang="en-US" sz="2000" dirty="0" smtClean="0">
                <a:latin typeface="+mj-lt"/>
              </a:rPr>
              <a:t>Be</a:t>
            </a:r>
            <a:r>
              <a:rPr lang="en-US" sz="2000" dirty="0" smtClean="0">
                <a:latin typeface="Symbol" pitchFamily="18" charset="2"/>
              </a:rPr>
              <a:t>)</a:t>
            </a:r>
            <a:r>
              <a:rPr lang="en-US" sz="2000" baseline="-25000" dirty="0" smtClean="0"/>
              <a:t>lab</a:t>
            </a:r>
            <a:endParaRPr lang="en-US" sz="2000" baseline="-25000" dirty="0"/>
          </a:p>
        </p:txBody>
      </p:sp>
      <p:sp>
        <p:nvSpPr>
          <p:cNvPr id="58" name="Rettangolo arrotondato 57"/>
          <p:cNvSpPr/>
          <p:nvPr/>
        </p:nvSpPr>
        <p:spPr>
          <a:xfrm>
            <a:off x="683568" y="1556792"/>
            <a:ext cx="432048" cy="864096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uppo 61"/>
          <p:cNvGrpSpPr/>
          <p:nvPr/>
        </p:nvGrpSpPr>
        <p:grpSpPr>
          <a:xfrm>
            <a:off x="4499992" y="3717032"/>
            <a:ext cx="2787054" cy="2632358"/>
            <a:chOff x="4499992" y="3717032"/>
            <a:chExt cx="2787054" cy="2632358"/>
          </a:xfrm>
        </p:grpSpPr>
        <p:pic>
          <p:nvPicPr>
            <p:cNvPr id="27" name="Picture 1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0" t="7377" r="2002" b="68188"/>
            <a:stretch/>
          </p:blipFill>
          <p:spPr bwMode="auto">
            <a:xfrm>
              <a:off x="4572000" y="3789040"/>
              <a:ext cx="2715046" cy="2254000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CasellaDiTesto 59"/>
            <p:cNvSpPr txBox="1"/>
            <p:nvPr/>
          </p:nvSpPr>
          <p:spPr>
            <a:xfrm>
              <a:off x="6516216" y="5949280"/>
              <a:ext cx="668773" cy="40011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strip</a:t>
              </a:r>
              <a:endParaRPr lang="en-US" sz="2000" baseline="-25000" dirty="0"/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4499992" y="3717032"/>
              <a:ext cx="744114" cy="40011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pitchFamily="18" charset="2"/>
                </a:rPr>
                <a:t>q</a:t>
              </a:r>
              <a:r>
                <a:rPr lang="en-US" sz="2000" baseline="-25000" noProof="1" smtClean="0">
                  <a:latin typeface="+mj-lt"/>
                </a:rPr>
                <a:t>beam</a:t>
              </a:r>
              <a:endParaRPr lang="en-US" sz="2000" baseline="-25000" noProof="1"/>
            </a:p>
          </p:txBody>
        </p:sp>
      </p:grpSp>
      <p:sp>
        <p:nvSpPr>
          <p:cNvPr id="38" name="CasellaDiTesto 37"/>
          <p:cNvSpPr txBox="1"/>
          <p:nvPr/>
        </p:nvSpPr>
        <p:spPr>
          <a:xfrm>
            <a:off x="5263391" y="446698"/>
            <a:ext cx="3269001" cy="147732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CHIMERA ring 4-7 were used at GSI for another experiment so we have lost coincidences - we need efficiency correction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18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6" grpId="0" animBg="1"/>
      <p:bldP spid="50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68307" t="6299" r="1575" b="41645"/>
          <a:stretch>
            <a:fillRect/>
          </a:stretch>
        </p:blipFill>
        <p:spPr bwMode="auto">
          <a:xfrm>
            <a:off x="0" y="0"/>
            <a:ext cx="4305981" cy="418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 l="68504" t="5949" r="1378" b="43745"/>
          <a:stretch>
            <a:fillRect/>
          </a:stretch>
        </p:blipFill>
        <p:spPr bwMode="auto">
          <a:xfrm>
            <a:off x="4315634" y="2276872"/>
            <a:ext cx="4828366" cy="453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 cstate="print"/>
          <a:srcRect l="69685" t="4899" r="984" b="64742"/>
          <a:stretch>
            <a:fillRect/>
          </a:stretch>
        </p:blipFill>
        <p:spPr bwMode="auto">
          <a:xfrm>
            <a:off x="179512" y="4221088"/>
            <a:ext cx="4096960" cy="238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97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Foreseen yields</a:t>
            </a:r>
          </a:p>
        </p:txBody>
      </p:sp>
      <p:pic>
        <p:nvPicPr>
          <p:cNvPr id="28675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476250"/>
            <a:ext cx="6696075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gradFill rotWithShape="1">
            <a:gsLst>
              <a:gs pos="0">
                <a:srgbClr val="B9DCCB"/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Outline</a:t>
            </a:r>
            <a:endParaRPr lang="it-IT" sz="3200" dirty="0"/>
          </a:p>
        </p:txBody>
      </p:sp>
      <p:sp>
        <p:nvSpPr>
          <p:cNvPr id="6" name="Rettangolo 5"/>
          <p:cNvSpPr/>
          <p:nvPr/>
        </p:nvSpPr>
        <p:spPr>
          <a:xfrm>
            <a:off x="7020272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83568" y="1700808"/>
            <a:ext cx="7848872" cy="3693319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  <a:p>
            <a:pPr algn="ctr">
              <a:buFont typeface="Wingdings" pitchFamily="2" charset="2"/>
              <a:buChar char="Ø"/>
            </a:pPr>
            <a:r>
              <a:rPr lang="en-US" b="1" dirty="0"/>
              <a:t>S</a:t>
            </a:r>
            <a:r>
              <a:rPr lang="en-US" b="1" dirty="0" smtClean="0"/>
              <a:t>hort presentation of the CHIMERA detector and LNS fragmentation beams</a:t>
            </a:r>
          </a:p>
          <a:p>
            <a:pPr algn="ctr">
              <a:buFont typeface="Wingdings" pitchFamily="2" charset="2"/>
              <a:buChar char="Ø"/>
            </a:pPr>
            <a:endParaRPr lang="en-US" b="1" dirty="0" smtClean="0"/>
          </a:p>
          <a:p>
            <a:pPr algn="ctr">
              <a:buFont typeface="Wingdings" pitchFamily="2" charset="2"/>
              <a:buChar char="Ø"/>
            </a:pPr>
            <a:r>
              <a:rPr lang="en-US" b="1" dirty="0" smtClean="0"/>
              <a:t>Can </a:t>
            </a:r>
            <a:r>
              <a:rPr lang="en-US" b="1" dirty="0"/>
              <a:t>one get precise angular distributions without extremely segmented detectors</a:t>
            </a:r>
            <a:r>
              <a:rPr lang="en-US" b="1" dirty="0" smtClean="0"/>
              <a:t>?</a:t>
            </a:r>
          </a:p>
          <a:p>
            <a:pPr algn="ctr">
              <a:buFont typeface="Wingdings" pitchFamily="2" charset="2"/>
              <a:buChar char="Ø"/>
            </a:pPr>
            <a:endParaRPr lang="en-US" b="1" dirty="0" smtClean="0"/>
          </a:p>
          <a:p>
            <a:pPr algn="ctr">
              <a:buFont typeface="Wingdings" pitchFamily="2" charset="2"/>
              <a:buChar char="Ø"/>
            </a:pPr>
            <a:r>
              <a:rPr lang="en-US" b="1" dirty="0"/>
              <a:t>T</a:t>
            </a:r>
            <a:r>
              <a:rPr lang="en-US" b="1" dirty="0" smtClean="0"/>
              <a:t>est case </a:t>
            </a:r>
            <a:r>
              <a:rPr lang="en-US" b="1" baseline="30000" dirty="0" smtClean="0"/>
              <a:t>10</a:t>
            </a:r>
            <a:r>
              <a:rPr lang="en-US" b="1" dirty="0" smtClean="0"/>
              <a:t>Be+p</a:t>
            </a:r>
            <a:r>
              <a:rPr lang="en-US" b="1" dirty="0" smtClean="0">
                <a:sym typeface="Wingdings" pitchFamily="2" charset="2"/>
              </a:rPr>
              <a:t></a:t>
            </a:r>
            <a:r>
              <a:rPr lang="en-US" b="1" baseline="30000" dirty="0" smtClean="0">
                <a:sym typeface="Wingdings" pitchFamily="2" charset="2"/>
              </a:rPr>
              <a:t>9</a:t>
            </a:r>
            <a:r>
              <a:rPr lang="en-US" b="1" dirty="0" smtClean="0">
                <a:sym typeface="Wingdings" pitchFamily="2" charset="2"/>
              </a:rPr>
              <a:t>Be+d</a:t>
            </a:r>
          </a:p>
          <a:p>
            <a:pPr algn="ctr">
              <a:buFont typeface="Wingdings" pitchFamily="2" charset="2"/>
              <a:buChar char="Ø"/>
            </a:pPr>
            <a:endParaRPr lang="en-US" b="1" dirty="0" smtClean="0">
              <a:sym typeface="Wingdings" pitchFamily="2" charset="2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b="1" dirty="0">
                <a:sym typeface="Wingdings" pitchFamily="2" charset="2"/>
              </a:rPr>
              <a:t>E</a:t>
            </a:r>
            <a:r>
              <a:rPr lang="en-US" b="1" dirty="0" smtClean="0">
                <a:sym typeface="Wingdings" pitchFamily="2" charset="2"/>
              </a:rPr>
              <a:t>xtension of the method using coincidence </a:t>
            </a:r>
            <a:r>
              <a:rPr lang="en-US" b="1" dirty="0" smtClean="0">
                <a:latin typeface="Symbol" pitchFamily="18" charset="2"/>
                <a:sym typeface="Wingdings" pitchFamily="2" charset="2"/>
              </a:rPr>
              <a:t>g</a:t>
            </a:r>
            <a:r>
              <a:rPr lang="en-US" b="1" dirty="0" smtClean="0">
                <a:sym typeface="Wingdings" pitchFamily="2" charset="2"/>
              </a:rPr>
              <a:t>-ray</a:t>
            </a:r>
          </a:p>
          <a:p>
            <a:pPr algn="ctr">
              <a:buFont typeface="Wingdings" pitchFamily="2" charset="2"/>
              <a:buChar char="Ø"/>
            </a:pPr>
            <a:endParaRPr lang="en-US" b="1" dirty="0">
              <a:sym typeface="Wingdings" pitchFamily="2" charset="2"/>
            </a:endParaRPr>
          </a:p>
          <a:p>
            <a:pPr algn="ctr">
              <a:buFont typeface="Wingdings" pitchFamily="2" charset="2"/>
              <a:buChar char="Ø"/>
            </a:pPr>
            <a:r>
              <a:rPr lang="en-US" b="1" dirty="0" smtClean="0">
                <a:sym typeface="Wingdings" pitchFamily="2" charset="2"/>
              </a:rPr>
              <a:t>Conclusions and perspectives </a:t>
            </a:r>
          </a:p>
          <a:p>
            <a:pPr algn="ctr"/>
            <a:endParaRPr lang="en-US" b="1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24412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 l="830" t="9843" r="55337" b="19685"/>
          <a:stretch>
            <a:fillRect/>
          </a:stretch>
        </p:blipFill>
        <p:spPr bwMode="auto">
          <a:xfrm>
            <a:off x="4975583" y="476109"/>
            <a:ext cx="3960440" cy="357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uppo 18"/>
          <p:cNvGrpSpPr/>
          <p:nvPr/>
        </p:nvGrpSpPr>
        <p:grpSpPr>
          <a:xfrm>
            <a:off x="71930" y="548680"/>
            <a:ext cx="4068022" cy="3702025"/>
            <a:chOff x="71930" y="548680"/>
            <a:chExt cx="4068022" cy="3702025"/>
          </a:xfrm>
        </p:grpSpPr>
        <p:pic>
          <p:nvPicPr>
            <p:cNvPr id="14029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767" t="9843" r="55337" b="19685"/>
            <a:stretch>
              <a:fillRect/>
            </a:stretch>
          </p:blipFill>
          <p:spPr bwMode="auto">
            <a:xfrm>
              <a:off x="431970" y="548680"/>
              <a:ext cx="3707982" cy="3506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3" name="CasellaDiTesto 2"/>
            <p:cNvSpPr txBox="1"/>
            <p:nvPr/>
          </p:nvSpPr>
          <p:spPr>
            <a:xfrm>
              <a:off x="3528314" y="3789040"/>
              <a:ext cx="576064" cy="46166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Symbol" pitchFamily="18" charset="2"/>
                </a:rPr>
                <a:t>Df</a:t>
              </a:r>
              <a:endParaRPr lang="en-US" sz="2400" dirty="0">
                <a:latin typeface="Symbol" pitchFamily="18" charset="2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71930" y="692696"/>
              <a:ext cx="800219" cy="369332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Count</a:t>
              </a:r>
              <a:endParaRPr lang="en-US" dirty="0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2592210" y="908720"/>
              <a:ext cx="449162" cy="369332"/>
            </a:xfrm>
            <a:prstGeom prst="rect">
              <a:avLst/>
            </a:pr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8</a:t>
              </a:r>
              <a:r>
                <a:rPr lang="en-US" dirty="0" smtClean="0"/>
                <a:t>Li</a:t>
              </a:r>
              <a:endParaRPr lang="en-US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2592210" y="2204864"/>
              <a:ext cx="449162" cy="36933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rtlCol="0">
              <a:spAutoFit/>
            </a:bodyPr>
            <a:lstStyle/>
            <a:p>
              <a:r>
                <a:rPr lang="en-US" baseline="30000" dirty="0" smtClean="0"/>
                <a:t>9</a:t>
              </a:r>
              <a:r>
                <a:rPr lang="en-US" dirty="0" smtClean="0"/>
                <a:t>Li</a:t>
              </a:r>
              <a:endParaRPr lang="en-US" dirty="0"/>
            </a:p>
          </p:txBody>
        </p:sp>
      </p:grp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– Some preliminary results on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“elastic-inelastic channel”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4437112"/>
            <a:ext cx="4499992" cy="2308324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can plot the </a:t>
            </a:r>
            <a:r>
              <a:rPr lang="en-US" dirty="0" err="1" smtClean="0">
                <a:latin typeface="Symbol" pitchFamily="18" charset="2"/>
              </a:rPr>
              <a:t>Df</a:t>
            </a:r>
            <a:r>
              <a:rPr lang="en-US" dirty="0" smtClean="0"/>
              <a:t> angle between the two coincidence detectors putting constraints on the complete event reconstruction </a:t>
            </a:r>
          </a:p>
          <a:p>
            <a:pPr algn="ctr"/>
            <a:r>
              <a:rPr lang="en-US" dirty="0" smtClean="0"/>
              <a:t>( </a:t>
            </a:r>
            <a:r>
              <a:rPr lang="en-US" dirty="0" err="1" smtClean="0"/>
              <a:t>Mult</a:t>
            </a:r>
            <a:r>
              <a:rPr lang="en-US" dirty="0" smtClean="0"/>
              <a:t>=2, </a:t>
            </a:r>
            <a:r>
              <a:rPr lang="en-US" dirty="0" err="1" smtClean="0"/>
              <a:t>ztot</a:t>
            </a:r>
            <a:r>
              <a:rPr lang="en-US" dirty="0" smtClean="0"/>
              <a:t> = zbeam+1)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>
                <a:latin typeface="Symbol" pitchFamily="18" charset="2"/>
              </a:rPr>
              <a:t>Df</a:t>
            </a:r>
            <a:r>
              <a:rPr lang="en-US" dirty="0" smtClean="0"/>
              <a:t> width for elastic channels due to the finite opening of the detectors + effects of reactions + background</a:t>
            </a:r>
            <a:endParaRPr lang="en-US" dirty="0"/>
          </a:p>
        </p:txBody>
      </p:sp>
      <p:grpSp>
        <p:nvGrpSpPr>
          <p:cNvPr id="17" name="Gruppo 16"/>
          <p:cNvGrpSpPr/>
          <p:nvPr/>
        </p:nvGrpSpPr>
        <p:grpSpPr>
          <a:xfrm>
            <a:off x="4283968" y="3789040"/>
            <a:ext cx="3600400" cy="2909937"/>
            <a:chOff x="4283968" y="3789040"/>
            <a:chExt cx="3600400" cy="290993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830" t="9843" r="55337" b="19685"/>
            <a:stretch>
              <a:fillRect/>
            </a:stretch>
          </p:blipFill>
          <p:spPr bwMode="auto">
            <a:xfrm>
              <a:off x="4644008" y="3861048"/>
              <a:ext cx="3013199" cy="2723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CasellaDiTesto 14"/>
            <p:cNvSpPr txBox="1"/>
            <p:nvPr/>
          </p:nvSpPr>
          <p:spPr>
            <a:xfrm>
              <a:off x="7308304" y="6237312"/>
              <a:ext cx="576064" cy="461665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Symbol" pitchFamily="18" charset="2"/>
                </a:rPr>
                <a:t>Df</a:t>
              </a:r>
              <a:endParaRPr lang="en-US" sz="2400" dirty="0">
                <a:latin typeface="Symbol" pitchFamily="18" charset="2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4283968" y="3789040"/>
              <a:ext cx="800219" cy="369332"/>
            </a:xfrm>
            <a:prstGeom prst="rect">
              <a:avLst/>
            </a:prstGeom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Count</a:t>
              </a:r>
              <a:endParaRPr lang="en-US" dirty="0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6660232" y="4293096"/>
            <a:ext cx="2267744" cy="1200329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Carbon background beam </a:t>
            </a:r>
            <a:r>
              <a:rPr lang="en-US" baseline="30000" dirty="0" smtClean="0"/>
              <a:t>16</a:t>
            </a:r>
            <a:r>
              <a:rPr lang="en-US" dirty="0" smtClean="0"/>
              <a:t>C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Ztot</a:t>
            </a:r>
            <a:r>
              <a:rPr lang="en-US" dirty="0" smtClean="0"/>
              <a:t>&gt;zbeam+1 </a:t>
            </a:r>
            <a:endParaRPr lang="en-US" dirty="0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6" cstate="print"/>
          <a:srcRect l="830" t="4921" r="55337" b="19685"/>
          <a:stretch>
            <a:fillRect/>
          </a:stretch>
        </p:blipFill>
        <p:spPr bwMode="auto">
          <a:xfrm>
            <a:off x="5004048" y="476672"/>
            <a:ext cx="3912475" cy="378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7164288" y="908720"/>
            <a:ext cx="521297" cy="369332"/>
          </a:xfrm>
          <a:prstGeom prst="rect">
            <a:avLst/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16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316416" y="3717032"/>
            <a:ext cx="576064" cy="46166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Symbol" pitchFamily="18" charset="2"/>
              </a:rPr>
              <a:t>Df</a:t>
            </a:r>
            <a:endParaRPr lang="en-US" sz="2400" dirty="0">
              <a:latin typeface="Symbol" pitchFamily="18" charset="2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635877" y="548680"/>
            <a:ext cx="800219" cy="36933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7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9" t="5861" r="2215" b="41994"/>
          <a:stretch/>
        </p:blipFill>
        <p:spPr bwMode="auto">
          <a:xfrm>
            <a:off x="69257" y="980728"/>
            <a:ext cx="3852000" cy="378934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1"/>
          <p:cNvSpPr txBox="1">
            <a:spLocks noChangeArrowheads="1"/>
          </p:cNvSpPr>
          <p:nvPr/>
        </p:nvSpPr>
        <p:spPr bwMode="auto">
          <a:xfrm>
            <a:off x="21980" y="-71366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– 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Be+p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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9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Be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g.s.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+d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published data?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27" y="1716072"/>
            <a:ext cx="4882381" cy="48983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t="3" r="54595" b="88887"/>
          <a:stretch/>
        </p:blipFill>
        <p:spPr bwMode="auto">
          <a:xfrm>
            <a:off x="5134817" y="1231693"/>
            <a:ext cx="3024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50758" r="26775" b="28606"/>
          <a:stretch/>
        </p:blipFill>
        <p:spPr bwMode="auto">
          <a:xfrm>
            <a:off x="4355976" y="476672"/>
            <a:ext cx="4428000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4869160"/>
            <a:ext cx="3922080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 previous data on </a:t>
            </a:r>
            <a:r>
              <a:rPr lang="en-US" b="1" dirty="0" err="1" smtClean="0"/>
              <a:t>p,d</a:t>
            </a:r>
            <a:r>
              <a:rPr lang="en-US" b="1" dirty="0" smtClean="0"/>
              <a:t> but similar minima observed in the </a:t>
            </a:r>
            <a:r>
              <a:rPr lang="en-US" b="1" dirty="0" err="1" smtClean="0"/>
              <a:t>d,t</a:t>
            </a:r>
            <a:r>
              <a:rPr lang="en-US" b="1" dirty="0" smtClean="0"/>
              <a:t> reaction -</a:t>
            </a:r>
            <a:endParaRPr lang="en-US" b="1" dirty="0"/>
          </a:p>
        </p:txBody>
      </p:sp>
      <p:sp>
        <p:nvSpPr>
          <p:cNvPr id="9" name="Ovale 8"/>
          <p:cNvSpPr/>
          <p:nvPr/>
        </p:nvSpPr>
        <p:spPr>
          <a:xfrm>
            <a:off x="4788024" y="1988840"/>
            <a:ext cx="1368152" cy="1944216"/>
          </a:xfrm>
          <a:prstGeom prst="ellipse">
            <a:avLst/>
          </a:prstGeom>
          <a:solidFill>
            <a:srgbClr val="FF0066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3779912" y="3789040"/>
            <a:ext cx="1224136" cy="1368152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3" t="4468" r="1971" b="42687"/>
          <a:stretch/>
        </p:blipFill>
        <p:spPr bwMode="auto">
          <a:xfrm>
            <a:off x="0" y="836712"/>
            <a:ext cx="3882138" cy="38821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4067944" y="4221088"/>
            <a:ext cx="5076056" cy="120032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 used also a deuterium target but unfortunately in this case the missing rings give a smaller C.M. angular coverage and we see only one minimum around 25°</a:t>
            </a:r>
            <a:endParaRPr lang="en-US" b="1" dirty="0"/>
          </a:p>
        </p:txBody>
      </p:sp>
      <p:sp>
        <p:nvSpPr>
          <p:cNvPr id="14" name="Rettangolo 13"/>
          <p:cNvSpPr/>
          <p:nvPr/>
        </p:nvSpPr>
        <p:spPr>
          <a:xfrm>
            <a:off x="35496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370264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80" y="1628140"/>
            <a:ext cx="5400040" cy="3601720"/>
          </a:xfrm>
          <a:prstGeom prst="rect">
            <a:avLst/>
          </a:prstGeom>
        </p:spPr>
      </p:pic>
      <p:grpSp>
        <p:nvGrpSpPr>
          <p:cNvPr id="16389" name="Gruppo 48"/>
          <p:cNvGrpSpPr>
            <a:grpSpLocks/>
          </p:cNvGrpSpPr>
          <p:nvPr/>
        </p:nvGrpSpPr>
        <p:grpSpPr bwMode="auto">
          <a:xfrm>
            <a:off x="2700457" y="4379544"/>
            <a:ext cx="3240538" cy="2303831"/>
            <a:chOff x="2699409" y="4293658"/>
            <a:chExt cx="3240338" cy="2303992"/>
          </a:xfrm>
        </p:grpSpPr>
        <p:pic>
          <p:nvPicPr>
            <p:cNvPr id="16433" name="Immagine 22" descr="rise1000.g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9409" y="4293658"/>
              <a:ext cx="3172831" cy="229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tangolo 23"/>
            <p:cNvSpPr>
              <a:spLocks noChangeArrowheads="1"/>
            </p:cNvSpPr>
            <p:nvPr/>
          </p:nvSpPr>
          <p:spPr bwMode="auto">
            <a:xfrm>
              <a:off x="2699290" y="4294027"/>
              <a:ext cx="3239887" cy="2303623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+mj-lt"/>
              </a:endParaRPr>
            </a:p>
          </p:txBody>
        </p:sp>
      </p:grpSp>
      <p:pic>
        <p:nvPicPr>
          <p:cNvPr id="16390" name="Picture 14" descr="paw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2656"/>
            <a:ext cx="2496508" cy="252573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CasellaDiTesto 26"/>
          <p:cNvSpPr txBox="1"/>
          <p:nvPr/>
        </p:nvSpPr>
        <p:spPr bwMode="auto">
          <a:xfrm>
            <a:off x="1116013" y="620713"/>
            <a:ext cx="1944687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mtClean="0">
                <a:latin typeface="+mj-lt"/>
              </a:rPr>
              <a:t>ΔE-E   Si-Csi </a:t>
            </a:r>
            <a:br>
              <a:rPr lang="en-US" sz="1200" smtClean="0">
                <a:latin typeface="+mj-lt"/>
              </a:rPr>
            </a:br>
            <a:r>
              <a:rPr lang="en-US" sz="1200" smtClean="0">
                <a:latin typeface="+mj-lt"/>
              </a:rPr>
              <a:t>Charge for particles punching trough silicon</a:t>
            </a:r>
            <a:endParaRPr lang="en-US" sz="1200">
              <a:latin typeface="+mj-lt"/>
            </a:endParaRPr>
          </a:p>
        </p:txBody>
      </p:sp>
      <p:grpSp>
        <p:nvGrpSpPr>
          <p:cNvPr id="16392" name="Gruppo 29"/>
          <p:cNvGrpSpPr>
            <a:grpSpLocks/>
          </p:cNvGrpSpPr>
          <p:nvPr/>
        </p:nvGrpSpPr>
        <p:grpSpPr bwMode="auto">
          <a:xfrm>
            <a:off x="252413" y="3226538"/>
            <a:ext cx="2520950" cy="2519816"/>
            <a:chOff x="-167585" y="4128341"/>
            <a:chExt cx="2520812" cy="2520280"/>
          </a:xfrm>
        </p:grpSpPr>
        <p:pic>
          <p:nvPicPr>
            <p:cNvPr id="16431" name="Picture 19" descr="fig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67585" y="4128341"/>
              <a:ext cx="2483971" cy="2520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8" name="CasellaDiTesto 27"/>
            <p:cNvSpPr txBox="1"/>
            <p:nvPr/>
          </p:nvSpPr>
          <p:spPr>
            <a:xfrm>
              <a:off x="1056310" y="4345131"/>
              <a:ext cx="1296917" cy="83115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smtClean="0">
                  <a:latin typeface="+mj-lt"/>
                </a:rPr>
                <a:t>ΔE-E</a:t>
              </a:r>
              <a:br>
                <a:rPr lang="en-US" sz="1200" smtClean="0">
                  <a:latin typeface="+mj-lt"/>
                </a:rPr>
              </a:br>
              <a:r>
                <a:rPr lang="en-US" sz="1200" smtClean="0">
                  <a:latin typeface="+mj-lt"/>
                </a:rPr>
                <a:t>isotopic identification up to Z=12</a:t>
              </a:r>
              <a:endParaRPr lang="en-US" sz="1200">
                <a:latin typeface="+mj-lt"/>
              </a:endParaRPr>
            </a:p>
          </p:txBody>
        </p:sp>
      </p:grpSp>
      <p:sp>
        <p:nvSpPr>
          <p:cNvPr id="31" name="CasellaDiTesto 30"/>
          <p:cNvSpPr txBox="1"/>
          <p:nvPr/>
        </p:nvSpPr>
        <p:spPr bwMode="auto">
          <a:xfrm>
            <a:off x="2989263" y="4667250"/>
            <a:ext cx="2016125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mtClean="0">
                <a:latin typeface="+mj-lt"/>
              </a:rPr>
              <a:t>PSD – Si  </a:t>
            </a:r>
            <a:br>
              <a:rPr lang="en-US" sz="1200" smtClean="0">
                <a:latin typeface="+mj-lt"/>
              </a:rPr>
            </a:br>
            <a:r>
              <a:rPr lang="en-US" sz="1200" smtClean="0">
                <a:latin typeface="+mj-lt"/>
              </a:rPr>
              <a:t>charge for particles stopped in silicon</a:t>
            </a:r>
            <a:endParaRPr lang="en-US" sz="1200">
              <a:latin typeface="+mj-lt"/>
            </a:endParaRPr>
          </a:p>
        </p:txBody>
      </p:sp>
      <p:grpSp>
        <p:nvGrpSpPr>
          <p:cNvPr id="16394" name="Gruppo 32"/>
          <p:cNvGrpSpPr>
            <a:grpSpLocks/>
          </p:cNvGrpSpPr>
          <p:nvPr/>
        </p:nvGrpSpPr>
        <p:grpSpPr bwMode="auto">
          <a:xfrm>
            <a:off x="5365300" y="491533"/>
            <a:ext cx="3240538" cy="2447821"/>
            <a:chOff x="5364850" y="404370"/>
            <a:chExt cx="3240360" cy="2448272"/>
          </a:xfrm>
        </p:grpSpPr>
        <p:grpSp>
          <p:nvGrpSpPr>
            <p:cNvPr id="16412" name="Group 28"/>
            <p:cNvGrpSpPr>
              <a:grpSpLocks/>
            </p:cNvGrpSpPr>
            <p:nvPr/>
          </p:nvGrpSpPr>
          <p:grpSpPr bwMode="auto">
            <a:xfrm rot="641618">
              <a:off x="5364850" y="404370"/>
              <a:ext cx="3240360" cy="2448272"/>
              <a:chOff x="3955" y="746"/>
              <a:chExt cx="1814" cy="1225"/>
            </a:xfrm>
          </p:grpSpPr>
          <p:pic>
            <p:nvPicPr>
              <p:cNvPr id="16414" name="Picture 29" descr="Fast-Slow-R4-13E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-641618">
                <a:off x="3955" y="746"/>
                <a:ext cx="1814" cy="12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0" name="Line 30"/>
              <p:cNvSpPr>
                <a:spLocks noChangeShapeType="1"/>
              </p:cNvSpPr>
              <p:nvPr/>
            </p:nvSpPr>
            <p:spPr bwMode="auto">
              <a:xfrm flipH="1" flipV="1">
                <a:off x="4702" y="1620"/>
                <a:ext cx="90" cy="1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23" tIns="45711" rIns="91423" bIns="4571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2" name="Line 31"/>
              <p:cNvSpPr>
                <a:spLocks noChangeShapeType="1"/>
              </p:cNvSpPr>
              <p:nvPr/>
            </p:nvSpPr>
            <p:spPr bwMode="auto">
              <a:xfrm flipH="1" flipV="1">
                <a:off x="4867" y="1490"/>
                <a:ext cx="30" cy="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23" tIns="45711" rIns="91423" bIns="4571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3" name="Line 32"/>
              <p:cNvSpPr>
                <a:spLocks noChangeShapeType="1"/>
              </p:cNvSpPr>
              <p:nvPr/>
            </p:nvSpPr>
            <p:spPr bwMode="auto">
              <a:xfrm flipH="1" flipV="1">
                <a:off x="5007" y="1363"/>
                <a:ext cx="88" cy="1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23" tIns="45711" rIns="91423" bIns="4571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4" name="Line 33"/>
              <p:cNvSpPr>
                <a:spLocks noChangeShapeType="1"/>
              </p:cNvSpPr>
              <p:nvPr/>
            </p:nvSpPr>
            <p:spPr bwMode="auto">
              <a:xfrm flipH="1">
                <a:off x="4796" y="884"/>
                <a:ext cx="259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23" tIns="45711" rIns="91423" bIns="4571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11" name="Line 34"/>
              <p:cNvSpPr>
                <a:spLocks noChangeShapeType="1"/>
              </p:cNvSpPr>
              <p:nvPr/>
            </p:nvSpPr>
            <p:spPr bwMode="auto">
              <a:xfrm flipH="1">
                <a:off x="4892" y="912"/>
                <a:ext cx="308" cy="1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23" tIns="45711" rIns="91423" bIns="4571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5" name="Line 35"/>
              <p:cNvSpPr>
                <a:spLocks noChangeShapeType="1"/>
              </p:cNvSpPr>
              <p:nvPr/>
            </p:nvSpPr>
            <p:spPr bwMode="auto">
              <a:xfrm flipH="1">
                <a:off x="5044" y="1150"/>
                <a:ext cx="294" cy="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23" tIns="45711" rIns="91423" bIns="4571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15392" name="Line 36"/>
              <p:cNvSpPr>
                <a:spLocks noChangeShapeType="1"/>
              </p:cNvSpPr>
              <p:nvPr/>
            </p:nvSpPr>
            <p:spPr bwMode="auto">
              <a:xfrm flipH="1">
                <a:off x="4914" y="1253"/>
                <a:ext cx="305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23" tIns="45711" rIns="91423" bIns="4571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6" name="Line 37"/>
              <p:cNvSpPr>
                <a:spLocks noChangeShapeType="1"/>
              </p:cNvSpPr>
              <p:nvPr/>
            </p:nvSpPr>
            <p:spPr bwMode="auto">
              <a:xfrm>
                <a:off x="4347" y="1187"/>
                <a:ext cx="190" cy="1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91423" tIns="45711" rIns="91423" bIns="4571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15394" name="Text Box 38"/>
              <p:cNvSpPr txBox="1">
                <a:spLocks noChangeArrowheads="1"/>
              </p:cNvSpPr>
              <p:nvPr/>
            </p:nvSpPr>
            <p:spPr bwMode="auto">
              <a:xfrm rot="19142148">
                <a:off x="4187" y="1160"/>
                <a:ext cx="189" cy="139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wrap="none" lIns="91423" tIns="45711" rIns="91423" bIns="45711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smtClean="0">
                    <a:solidFill>
                      <a:srgbClr val="FF0000"/>
                    </a:solidFill>
                    <a:latin typeface="+mj-lt"/>
                  </a:rPr>
                  <a:t>HI</a:t>
                </a:r>
                <a:endParaRPr lang="en-US" sz="12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15395" name="Text Box 39"/>
              <p:cNvSpPr txBox="1">
                <a:spLocks noChangeArrowheads="1"/>
              </p:cNvSpPr>
              <p:nvPr/>
            </p:nvSpPr>
            <p:spPr bwMode="auto">
              <a:xfrm>
                <a:off x="4778" y="1719"/>
                <a:ext cx="156" cy="139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wrap="none" lIns="91423" tIns="45711" rIns="91423" bIns="45711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smtClean="0">
                    <a:solidFill>
                      <a:srgbClr val="FF0000"/>
                    </a:solidFill>
                    <a:latin typeface="+mj-lt"/>
                  </a:rPr>
                  <a:t>p</a:t>
                </a:r>
                <a:endParaRPr lang="en-US" sz="12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15396" name="Text Box 40"/>
              <p:cNvSpPr txBox="1">
                <a:spLocks noChangeArrowheads="1"/>
              </p:cNvSpPr>
              <p:nvPr/>
            </p:nvSpPr>
            <p:spPr bwMode="auto">
              <a:xfrm>
                <a:off x="4880" y="1623"/>
                <a:ext cx="156" cy="139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wrap="none" lIns="91423" tIns="45711" rIns="91423" bIns="45711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smtClean="0">
                    <a:solidFill>
                      <a:srgbClr val="FF0000"/>
                    </a:solidFill>
                    <a:latin typeface="+mj-lt"/>
                  </a:rPr>
                  <a:t>d</a:t>
                </a:r>
                <a:endParaRPr lang="en-US" sz="12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15397" name="Text Box 41"/>
              <p:cNvSpPr txBox="1">
                <a:spLocks noChangeArrowheads="1"/>
              </p:cNvSpPr>
              <p:nvPr/>
            </p:nvSpPr>
            <p:spPr bwMode="auto">
              <a:xfrm>
                <a:off x="5055" y="1503"/>
                <a:ext cx="139" cy="139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lIns="91423" tIns="45711" rIns="91423" bIns="45711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smtClean="0">
                    <a:solidFill>
                      <a:srgbClr val="FF0000"/>
                    </a:solidFill>
                    <a:latin typeface="+mj-lt"/>
                  </a:rPr>
                  <a:t>t</a:t>
                </a:r>
                <a:endParaRPr lang="en-US" sz="12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15398" name="Text Box 42"/>
              <p:cNvSpPr txBox="1">
                <a:spLocks noChangeArrowheads="1"/>
              </p:cNvSpPr>
              <p:nvPr/>
            </p:nvSpPr>
            <p:spPr bwMode="auto">
              <a:xfrm>
                <a:off x="5200" y="1213"/>
                <a:ext cx="244" cy="139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wrap="none" lIns="91423" tIns="45711" rIns="91423" bIns="45711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baseline="30000" smtClean="0">
                    <a:solidFill>
                      <a:srgbClr val="FF0000"/>
                    </a:solidFill>
                    <a:latin typeface="+mj-lt"/>
                  </a:rPr>
                  <a:t>3</a:t>
                </a:r>
                <a:r>
                  <a:rPr lang="en-US" sz="1200" smtClean="0">
                    <a:solidFill>
                      <a:srgbClr val="FF0000"/>
                    </a:solidFill>
                    <a:latin typeface="+mj-lt"/>
                  </a:rPr>
                  <a:t>He</a:t>
                </a:r>
                <a:endParaRPr lang="en-US" sz="12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15399" name="Text Box 43"/>
              <p:cNvSpPr txBox="1">
                <a:spLocks noChangeArrowheads="1"/>
              </p:cNvSpPr>
              <p:nvPr/>
            </p:nvSpPr>
            <p:spPr bwMode="auto">
              <a:xfrm>
                <a:off x="5322" y="1093"/>
                <a:ext cx="151" cy="139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wrap="none" lIns="91423" tIns="45711" rIns="91423" bIns="45711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smtClean="0">
                    <a:solidFill>
                      <a:srgbClr val="FF0000"/>
                    </a:solidFill>
                    <a:latin typeface="+mj-lt"/>
                  </a:rPr>
                  <a:t>a</a:t>
                </a:r>
                <a:endParaRPr lang="en-US" sz="12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15400" name="Text Box 44"/>
              <p:cNvSpPr txBox="1">
                <a:spLocks noChangeArrowheads="1"/>
              </p:cNvSpPr>
              <p:nvPr/>
            </p:nvSpPr>
            <p:spPr bwMode="auto">
              <a:xfrm>
                <a:off x="5156" y="846"/>
                <a:ext cx="170" cy="139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wrap="none" lIns="91423" tIns="45711" rIns="91423" bIns="45711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smtClean="0">
                    <a:solidFill>
                      <a:srgbClr val="FF0000"/>
                    </a:solidFill>
                    <a:latin typeface="+mj-lt"/>
                  </a:rPr>
                  <a:t>Li</a:t>
                </a:r>
                <a:endParaRPr lang="en-US" sz="12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15401" name="Text Box 45"/>
              <p:cNvSpPr txBox="1">
                <a:spLocks noChangeArrowheads="1"/>
              </p:cNvSpPr>
              <p:nvPr/>
            </p:nvSpPr>
            <p:spPr bwMode="auto">
              <a:xfrm>
                <a:off x="5033" y="805"/>
                <a:ext cx="208" cy="139"/>
              </a:xfrm>
              <a:prstGeom prst="rect">
                <a:avLst/>
              </a:prstGeom>
              <a:noFill/>
              <a:ln w="9525">
                <a:noFill/>
                <a:prstDash val="dash"/>
                <a:miter lim="800000"/>
                <a:headEnd/>
                <a:tailEnd/>
              </a:ln>
            </p:spPr>
            <p:txBody>
              <a:bodyPr wrap="none" lIns="91423" tIns="45711" rIns="91423" bIns="45711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smtClean="0">
                    <a:solidFill>
                      <a:srgbClr val="FF0000"/>
                    </a:solidFill>
                    <a:latin typeface="+mj-lt"/>
                  </a:rPr>
                  <a:t>Be</a:t>
                </a:r>
                <a:endParaRPr lang="en-US" sz="120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sp>
          <p:nvSpPr>
            <p:cNvPr id="32" name="CasellaDiTesto 31"/>
            <p:cNvSpPr txBox="1"/>
            <p:nvPr/>
          </p:nvSpPr>
          <p:spPr>
            <a:xfrm>
              <a:off x="5688532" y="474825"/>
              <a:ext cx="1835649" cy="64645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smtClean="0">
                  <a:latin typeface="+mj-lt"/>
                </a:rPr>
                <a:t>PSD – CsI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smtClean="0">
                  <a:latin typeface="+mj-lt"/>
                </a:rPr>
                <a:t>Isotopic identification  up to Berillium</a:t>
              </a:r>
              <a:endParaRPr lang="en-US" sz="1200">
                <a:latin typeface="+mj-lt"/>
              </a:endParaRPr>
            </a:p>
          </p:txBody>
        </p:sp>
      </p:grpSp>
      <p:grpSp>
        <p:nvGrpSpPr>
          <p:cNvPr id="16395" name="Gruppo 49"/>
          <p:cNvGrpSpPr>
            <a:grpSpLocks/>
          </p:cNvGrpSpPr>
          <p:nvPr/>
        </p:nvGrpSpPr>
        <p:grpSpPr bwMode="auto">
          <a:xfrm>
            <a:off x="6479210" y="3140968"/>
            <a:ext cx="2664790" cy="2578023"/>
            <a:chOff x="5694637" y="2952005"/>
            <a:chExt cx="2664626" cy="2578203"/>
          </a:xfrm>
        </p:grpSpPr>
        <p:pic>
          <p:nvPicPr>
            <p:cNvPr id="16410" name="Picture 2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8375">
              <a:off x="5694637" y="2952005"/>
              <a:ext cx="2664626" cy="25782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" name="CasellaDiTesto 33"/>
            <p:cNvSpPr txBox="1"/>
            <p:nvPr/>
          </p:nvSpPr>
          <p:spPr bwMode="auto">
            <a:xfrm rot="21598935">
              <a:off x="6012197" y="3186558"/>
              <a:ext cx="1441361" cy="6463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latin typeface="+mj-lt"/>
                </a:rPr>
                <a:t>ΔE-</a:t>
              </a:r>
              <a:r>
                <a:rPr lang="en-US" sz="1200" dirty="0" err="1" smtClean="0">
                  <a:latin typeface="+mj-lt"/>
                </a:rPr>
                <a:t>ToF</a:t>
              </a:r>
              <a:r>
                <a:rPr lang="en-US" sz="1200" dirty="0" smtClean="0">
                  <a:latin typeface="+mj-lt"/>
                </a:rPr>
                <a:t/>
              </a:r>
              <a:br>
                <a:rPr lang="en-US" sz="1200" dirty="0" smtClean="0">
                  <a:latin typeface="+mj-lt"/>
                </a:rPr>
              </a:br>
              <a:r>
                <a:rPr lang="en-US" sz="1200" dirty="0" smtClean="0">
                  <a:latin typeface="+mj-lt"/>
                </a:rPr>
                <a:t>mass for particles stopped in silicon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16396" name="Group 4"/>
          <p:cNvGrpSpPr>
            <a:grpSpLocks/>
          </p:cNvGrpSpPr>
          <p:nvPr/>
        </p:nvGrpSpPr>
        <p:grpSpPr bwMode="auto">
          <a:xfrm>
            <a:off x="3276691" y="404813"/>
            <a:ext cx="1902569" cy="895184"/>
            <a:chOff x="2496" y="362"/>
            <a:chExt cx="1141" cy="606"/>
          </a:xfrm>
        </p:grpSpPr>
        <p:grpSp>
          <p:nvGrpSpPr>
            <p:cNvPr id="16403" name="Group 5"/>
            <p:cNvGrpSpPr>
              <a:grpSpLocks/>
            </p:cNvGrpSpPr>
            <p:nvPr/>
          </p:nvGrpSpPr>
          <p:grpSpPr bwMode="auto">
            <a:xfrm>
              <a:off x="2688" y="519"/>
              <a:ext cx="504" cy="425"/>
              <a:chOff x="2688" y="519"/>
              <a:chExt cx="504" cy="425"/>
            </a:xfrm>
          </p:grpSpPr>
          <p:sp>
            <p:nvSpPr>
              <p:cNvPr id="15372" name="Freeform 6"/>
              <p:cNvSpPr>
                <a:spLocks/>
              </p:cNvSpPr>
              <p:nvPr/>
            </p:nvSpPr>
            <p:spPr bwMode="auto">
              <a:xfrm>
                <a:off x="2897" y="519"/>
                <a:ext cx="295" cy="429"/>
              </a:xfrm>
              <a:custGeom>
                <a:avLst/>
                <a:gdLst>
                  <a:gd name="T0" fmla="*/ 0 w 590"/>
                  <a:gd name="T1" fmla="*/ 213 h 850"/>
                  <a:gd name="T2" fmla="*/ 40 w 590"/>
                  <a:gd name="T3" fmla="*/ 100 h 850"/>
                  <a:gd name="T4" fmla="*/ 148 w 590"/>
                  <a:gd name="T5" fmla="*/ 0 h 850"/>
                  <a:gd name="T6" fmla="*/ 108 w 590"/>
                  <a:gd name="T7" fmla="*/ 101 h 850"/>
                  <a:gd name="T8" fmla="*/ 0 w 590"/>
                  <a:gd name="T9" fmla="*/ 213 h 8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0"/>
                  <a:gd name="T16" fmla="*/ 0 h 850"/>
                  <a:gd name="T17" fmla="*/ 590 w 590"/>
                  <a:gd name="T18" fmla="*/ 850 h 8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0" h="850">
                    <a:moveTo>
                      <a:pt x="0" y="850"/>
                    </a:moveTo>
                    <a:lnTo>
                      <a:pt x="163" y="399"/>
                    </a:lnTo>
                    <a:lnTo>
                      <a:pt x="590" y="0"/>
                    </a:lnTo>
                    <a:lnTo>
                      <a:pt x="434" y="402"/>
                    </a:lnTo>
                    <a:lnTo>
                      <a:pt x="0" y="850"/>
                    </a:lnTo>
                    <a:close/>
                  </a:path>
                </a:pathLst>
              </a:custGeom>
              <a:solidFill>
                <a:srgbClr val="E8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2688" y="666"/>
                <a:ext cx="288" cy="278"/>
              </a:xfrm>
              <a:custGeom>
                <a:avLst/>
                <a:gdLst>
                  <a:gd name="T0" fmla="*/ 0 w 581"/>
                  <a:gd name="T1" fmla="*/ 0 h 556"/>
                  <a:gd name="T2" fmla="*/ 39 w 581"/>
                  <a:gd name="T3" fmla="*/ 125 h 556"/>
                  <a:gd name="T4" fmla="*/ 105 w 581"/>
                  <a:gd name="T5" fmla="*/ 139 h 556"/>
                  <a:gd name="T6" fmla="*/ 146 w 581"/>
                  <a:gd name="T7" fmla="*/ 26 h 556"/>
                  <a:gd name="T8" fmla="*/ 0 w 581"/>
                  <a:gd name="T9" fmla="*/ 0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1"/>
                  <a:gd name="T16" fmla="*/ 0 h 556"/>
                  <a:gd name="T17" fmla="*/ 581 w 581"/>
                  <a:gd name="T18" fmla="*/ 556 h 5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1" h="556">
                    <a:moveTo>
                      <a:pt x="0" y="0"/>
                    </a:moveTo>
                    <a:lnTo>
                      <a:pt x="154" y="500"/>
                    </a:lnTo>
                    <a:lnTo>
                      <a:pt x="418" y="556"/>
                    </a:lnTo>
                    <a:lnTo>
                      <a:pt x="581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+mj-lt"/>
                </a:endParaRPr>
              </a:p>
            </p:txBody>
          </p:sp>
        </p:grpSp>
        <p:sp>
          <p:nvSpPr>
            <p:cNvPr id="15368" name="Freeform 8"/>
            <p:cNvSpPr>
              <a:spLocks/>
            </p:cNvSpPr>
            <p:nvPr/>
          </p:nvSpPr>
          <p:spPr bwMode="auto">
            <a:xfrm>
              <a:off x="2688" y="480"/>
              <a:ext cx="504" cy="235"/>
            </a:xfrm>
            <a:custGeom>
              <a:avLst/>
              <a:gdLst>
                <a:gd name="T0" fmla="*/ 146 w 1008"/>
                <a:gd name="T1" fmla="*/ 119 h 475"/>
                <a:gd name="T2" fmla="*/ 0 w 1008"/>
                <a:gd name="T3" fmla="*/ 93 h 475"/>
                <a:gd name="T4" fmla="*/ 124 w 1008"/>
                <a:gd name="T5" fmla="*/ 0 h 475"/>
                <a:gd name="T6" fmla="*/ 252 w 1008"/>
                <a:gd name="T7" fmla="*/ 19 h 475"/>
                <a:gd name="T8" fmla="*/ 146 w 1008"/>
                <a:gd name="T9" fmla="*/ 119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8"/>
                <a:gd name="T16" fmla="*/ 0 h 475"/>
                <a:gd name="T17" fmla="*/ 1008 w 1008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8" h="475">
                  <a:moveTo>
                    <a:pt x="581" y="475"/>
                  </a:moveTo>
                  <a:lnTo>
                    <a:pt x="0" y="370"/>
                  </a:lnTo>
                  <a:lnTo>
                    <a:pt x="496" y="0"/>
                  </a:lnTo>
                  <a:lnTo>
                    <a:pt x="1008" y="76"/>
                  </a:lnTo>
                  <a:lnTo>
                    <a:pt x="581" y="475"/>
                  </a:lnTo>
                  <a:close/>
                </a:path>
              </a:pathLst>
            </a:custGeom>
            <a:solidFill>
              <a:srgbClr val="9D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+mj-lt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645" y="690"/>
              <a:ext cx="288" cy="278"/>
            </a:xfrm>
            <a:custGeom>
              <a:avLst/>
              <a:gdLst>
                <a:gd name="T0" fmla="*/ 0 w 581"/>
                <a:gd name="T1" fmla="*/ 0 h 556"/>
                <a:gd name="T2" fmla="*/ 38 w 581"/>
                <a:gd name="T3" fmla="*/ 124 h 556"/>
                <a:gd name="T4" fmla="*/ 104 w 581"/>
                <a:gd name="T5" fmla="*/ 139 h 556"/>
                <a:gd name="T6" fmla="*/ 145 w 581"/>
                <a:gd name="T7" fmla="*/ 26 h 556"/>
                <a:gd name="T8" fmla="*/ 0 w 581"/>
                <a:gd name="T9" fmla="*/ 0 h 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1"/>
                <a:gd name="T16" fmla="*/ 0 h 556"/>
                <a:gd name="T17" fmla="*/ 581 w 581"/>
                <a:gd name="T18" fmla="*/ 556 h 5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1" h="556">
                  <a:moveTo>
                    <a:pt x="0" y="0"/>
                  </a:moveTo>
                  <a:lnTo>
                    <a:pt x="154" y="499"/>
                  </a:lnTo>
                  <a:lnTo>
                    <a:pt x="419" y="556"/>
                  </a:lnTo>
                  <a:lnTo>
                    <a:pt x="581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29A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+mj-lt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496" y="704"/>
              <a:ext cx="293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000" smtClean="0">
                  <a:solidFill>
                    <a:srgbClr val="3333CC"/>
                  </a:solidFill>
                  <a:latin typeface="+mj-lt"/>
                </a:rPr>
                <a:t>Si</a:t>
              </a:r>
              <a:endParaRPr lang="en-US" sz="2000">
                <a:latin typeface="+mj-lt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3176" y="362"/>
              <a:ext cx="461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000" smtClean="0">
                  <a:solidFill>
                    <a:srgbClr val="FF0000"/>
                  </a:solidFill>
                  <a:latin typeface="+mj-lt"/>
                </a:rPr>
                <a:t>CsI(Tl)</a:t>
              </a:r>
              <a:endParaRPr lang="en-US" sz="2000">
                <a:latin typeface="+mj-lt"/>
              </a:endParaRPr>
            </a:p>
          </p:txBody>
        </p:sp>
      </p:grpSp>
      <p:sp>
        <p:nvSpPr>
          <p:cNvPr id="16397" name="CasellaDiTesto 47"/>
          <p:cNvSpPr txBox="1">
            <a:spLocks noChangeArrowheads="1"/>
          </p:cNvSpPr>
          <p:nvPr/>
        </p:nvSpPr>
        <p:spPr bwMode="auto">
          <a:xfrm>
            <a:off x="2413000" y="1339850"/>
            <a:ext cx="576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  <a:latin typeface="Calibri" pitchFamily="34" charset="0"/>
              </a:rPr>
              <a:t>Z=50</a:t>
            </a:r>
            <a:endParaRPr lang="en-US" sz="12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9" name="CasellaDiTesto 48"/>
          <p:cNvSpPr txBox="1"/>
          <p:nvPr/>
        </p:nvSpPr>
        <p:spPr bwMode="auto">
          <a:xfrm>
            <a:off x="2052638" y="4724400"/>
            <a:ext cx="5048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mtClean="0">
                <a:solidFill>
                  <a:srgbClr val="FF0000"/>
                </a:solidFill>
                <a:latin typeface="+mj-lt"/>
              </a:rPr>
              <a:t>Z=6</a:t>
            </a:r>
            <a:endParaRPr lang="en-US" sz="1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0" name="CasellaDiTesto 49"/>
          <p:cNvSpPr txBox="1"/>
          <p:nvPr/>
        </p:nvSpPr>
        <p:spPr bwMode="auto">
          <a:xfrm>
            <a:off x="4502150" y="5732463"/>
            <a:ext cx="57626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smtClean="0">
                <a:solidFill>
                  <a:srgbClr val="FF0000"/>
                </a:solidFill>
                <a:latin typeface="+mj-lt"/>
              </a:rPr>
              <a:t>Z=10</a:t>
            </a:r>
            <a:endParaRPr 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1" name="CasellaDiTesto 50"/>
          <p:cNvSpPr txBox="1"/>
          <p:nvPr/>
        </p:nvSpPr>
        <p:spPr bwMode="auto">
          <a:xfrm>
            <a:off x="4213225" y="6021388"/>
            <a:ext cx="4953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smtClean="0">
                <a:solidFill>
                  <a:srgbClr val="FF0000"/>
                </a:solidFill>
                <a:latin typeface="+mj-lt"/>
              </a:rPr>
              <a:t>Z=6</a:t>
            </a:r>
            <a:endParaRPr 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CasellaDiTesto 51"/>
          <p:cNvSpPr txBox="1"/>
          <p:nvPr/>
        </p:nvSpPr>
        <p:spPr bwMode="auto">
          <a:xfrm>
            <a:off x="4860925" y="5229225"/>
            <a:ext cx="5762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smtClean="0">
                <a:solidFill>
                  <a:srgbClr val="FF0000"/>
                </a:solidFill>
                <a:latin typeface="+mj-lt"/>
              </a:rPr>
              <a:t>Z=16</a:t>
            </a:r>
            <a:endParaRPr 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4" name="CasellaDiTesto 53"/>
          <p:cNvSpPr txBox="1"/>
          <p:nvPr/>
        </p:nvSpPr>
        <p:spPr bwMode="auto">
          <a:xfrm rot="929242">
            <a:off x="7918450" y="1298575"/>
            <a:ext cx="263525" cy="276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endParaRPr lang="en-US" sz="1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The CHIMERA detector : particle identification methods</a:t>
            </a: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6387" name="Text Box 50"/>
          <p:cNvSpPr txBox="1">
            <a:spLocks noChangeArrowheads="1"/>
          </p:cNvSpPr>
          <p:nvPr/>
        </p:nvSpPr>
        <p:spPr bwMode="auto">
          <a:xfrm>
            <a:off x="4284663" y="692150"/>
            <a:ext cx="7040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1192</a:t>
            </a:r>
          </a:p>
        </p:txBody>
      </p:sp>
      <p:sp>
        <p:nvSpPr>
          <p:cNvPr id="56" name="CasellaDiTesto 55"/>
          <p:cNvSpPr txBox="1"/>
          <p:nvPr/>
        </p:nvSpPr>
        <p:spPr>
          <a:xfrm>
            <a:off x="5292080" y="3356992"/>
            <a:ext cx="8018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Dq</a:t>
            </a:r>
            <a:r>
              <a:rPr lang="en-US" dirty="0" smtClean="0"/>
              <a:t>&lt;1°</a:t>
            </a:r>
            <a:endParaRPr lang="en-US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1953448" y="2844306"/>
            <a:ext cx="8018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Dq</a:t>
            </a:r>
            <a:r>
              <a:rPr lang="en-US" dirty="0" smtClean="0"/>
              <a:t>=8°</a:t>
            </a:r>
            <a:endParaRPr lang="en-US" dirty="0"/>
          </a:p>
        </p:txBody>
      </p:sp>
      <p:sp>
        <p:nvSpPr>
          <p:cNvPr id="58" name="Rettangolo 57"/>
          <p:cNvSpPr/>
          <p:nvPr/>
        </p:nvSpPr>
        <p:spPr>
          <a:xfrm>
            <a:off x="7020272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sp>
        <p:nvSpPr>
          <p:cNvPr id="59" name="CasellaDiTesto 58"/>
          <p:cNvSpPr txBox="1"/>
          <p:nvPr/>
        </p:nvSpPr>
        <p:spPr bwMode="auto">
          <a:xfrm rot="929242">
            <a:off x="6250102" y="2378753"/>
            <a:ext cx="263525" cy="276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0000"/>
                </a:solidFill>
                <a:latin typeface="Symbol" pitchFamily="18" charset="2"/>
                <a:cs typeface="Times New Roman"/>
              </a:rPr>
              <a:t>g</a:t>
            </a:r>
            <a:endParaRPr lang="en-US" sz="1200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0" name="Line 30"/>
          <p:cNvSpPr>
            <a:spLocks noChangeShapeType="1"/>
          </p:cNvSpPr>
          <p:nvPr/>
        </p:nvSpPr>
        <p:spPr bwMode="auto">
          <a:xfrm rot="641618" flipH="1" flipV="1">
            <a:off x="6134191" y="2471774"/>
            <a:ext cx="206781" cy="673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23" tIns="45711" rIns="91423" bIns="4571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722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16397" grpId="0"/>
      <p:bldP spid="49" grpId="0"/>
      <p:bldP spid="50" grpId="0"/>
      <p:bldP spid="51" grpId="0"/>
      <p:bldP spid="52" grpId="0"/>
      <p:bldP spid="54" grpId="0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0" y="333375"/>
            <a:ext cx="7659688" cy="6524625"/>
            <a:chOff x="15869" y="333375"/>
            <a:chExt cx="7659687" cy="6524625"/>
          </a:xfrm>
        </p:grpSpPr>
        <p:pic>
          <p:nvPicPr>
            <p:cNvPr id="4107" name="Picture 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43306" y="2944813"/>
              <a:ext cx="4032250" cy="3913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4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69" y="333375"/>
              <a:ext cx="3627437" cy="65246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Fragmentation beams at INFN-LNS </a:t>
            </a:r>
            <a:r>
              <a:rPr lang="en-US" sz="2400" b="1" smtClean="0">
                <a:solidFill>
                  <a:srgbClr val="FF0000"/>
                </a:solidFill>
              </a:rPr>
              <a:t>- Catania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4" name="Picture 49" descr="_MG_6289_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2625" y="500063"/>
            <a:ext cx="46513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Line 41"/>
          <p:cNvSpPr>
            <a:spLocks noChangeShapeType="1"/>
          </p:cNvSpPr>
          <p:nvPr/>
        </p:nvSpPr>
        <p:spPr bwMode="auto">
          <a:xfrm>
            <a:off x="2051050" y="2133600"/>
            <a:ext cx="2520950" cy="9525"/>
          </a:xfrm>
          <a:prstGeom prst="line">
            <a:avLst/>
          </a:prstGeom>
          <a:noFill/>
          <a:ln w="57150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33" descr="PIC000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3568700"/>
            <a:ext cx="45720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Line 41"/>
          <p:cNvSpPr>
            <a:spLocks noChangeShapeType="1"/>
          </p:cNvSpPr>
          <p:nvPr/>
        </p:nvSpPr>
        <p:spPr bwMode="auto">
          <a:xfrm flipV="1">
            <a:off x="3000375" y="5357813"/>
            <a:ext cx="2071688" cy="5715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CasellaDiTesto 19"/>
          <p:cNvSpPr txBox="1"/>
          <p:nvPr/>
        </p:nvSpPr>
        <p:spPr>
          <a:xfrm>
            <a:off x="0" y="4912521"/>
            <a:ext cx="2357438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Arial" charset="0"/>
              </a:rPr>
              <a:t>Movable production Target water cooled</a:t>
            </a:r>
            <a:endParaRPr lang="en-US" dirty="0">
              <a:latin typeface="Arial" charset="0"/>
            </a:endParaRPr>
          </a:p>
        </p:txBody>
      </p:sp>
      <p:cxnSp>
        <p:nvCxnSpPr>
          <p:cNvPr id="23" name="Connettore 2 22"/>
          <p:cNvCxnSpPr/>
          <p:nvPr/>
        </p:nvCxnSpPr>
        <p:spPr>
          <a:xfrm>
            <a:off x="1414463" y="5558852"/>
            <a:ext cx="800101" cy="656211"/>
          </a:xfrm>
          <a:prstGeom prst="straightConnector1">
            <a:avLst/>
          </a:prstGeom>
          <a:ln w="38100">
            <a:solidFill>
              <a:srgbClr val="E933B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 rot="2510573">
            <a:off x="2730500" y="5229225"/>
            <a:ext cx="544513" cy="131286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020272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smtClean="0"/>
              <a:t>G.Cardella inpc2013</a:t>
            </a:r>
            <a:endParaRPr lang="en-US" sz="1200" b="1"/>
          </a:p>
        </p:txBody>
      </p:sp>
      <p:pic>
        <p:nvPicPr>
          <p:cNvPr id="15" name="Picture 13" descr="HPIM27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55886" y="2794470"/>
            <a:ext cx="2560867" cy="165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CasellaDiTesto 7"/>
          <p:cNvSpPr txBox="1"/>
          <p:nvPr/>
        </p:nvSpPr>
        <p:spPr>
          <a:xfrm>
            <a:off x="5220073" y="4149080"/>
            <a:ext cx="3312368" cy="646331"/>
          </a:xfrm>
          <a:prstGeom prst="rect">
            <a:avLst/>
          </a:prstGeom>
          <a:solidFill>
            <a:srgbClr val="99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45° dipoles of the beam line do the fragment selection</a:t>
            </a:r>
            <a:endParaRPr lang="en-US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336578" y="620688"/>
            <a:ext cx="3312368" cy="646331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Reaction target and fragment detection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0" grpId="0" animBg="1"/>
      <p:bldP spid="13" grpId="0" animBg="1"/>
      <p:bldP spid="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38" y="5334775"/>
            <a:ext cx="1937793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" y="2291743"/>
            <a:ext cx="3125415" cy="3125415"/>
          </a:xfrm>
          <a:prstGeom prst="rect">
            <a:avLst/>
          </a:prstGeom>
          <a:solidFill>
            <a:srgbClr val="FFCCFF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449" name="Text Box 26"/>
          <p:cNvSpPr txBox="1">
            <a:spLocks noChangeArrowheads="1"/>
          </p:cNvSpPr>
          <p:nvPr/>
        </p:nvSpPr>
        <p:spPr bwMode="auto">
          <a:xfrm>
            <a:off x="755650" y="2713038"/>
            <a:ext cx="1641475" cy="366713"/>
          </a:xfrm>
          <a:prstGeom prst="rect">
            <a:avLst/>
          </a:prstGeom>
          <a:solidFill>
            <a:schemeClr val="accent1">
              <a:alpha val="45882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Tagged beam</a:t>
            </a:r>
          </a:p>
        </p:txBody>
      </p:sp>
      <p:pic>
        <p:nvPicPr>
          <p:cNvPr id="17450" name="Picture 27" descr="HPIM19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127" y="5334775"/>
            <a:ext cx="1864593" cy="15232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203575" y="2627981"/>
            <a:ext cx="1662113" cy="2814638"/>
            <a:chOff x="1791" y="1661"/>
            <a:chExt cx="1047" cy="1773"/>
          </a:xfrm>
        </p:grpSpPr>
        <p:grpSp>
          <p:nvGrpSpPr>
            <p:cNvPr id="17441" name="Group 29"/>
            <p:cNvGrpSpPr>
              <a:grpSpLocks/>
            </p:cNvGrpSpPr>
            <p:nvPr/>
          </p:nvGrpSpPr>
          <p:grpSpPr bwMode="auto">
            <a:xfrm>
              <a:off x="1791" y="1661"/>
              <a:ext cx="1047" cy="1773"/>
              <a:chOff x="1791" y="1661"/>
              <a:chExt cx="1047" cy="1773"/>
            </a:xfrm>
          </p:grpSpPr>
          <p:pic>
            <p:nvPicPr>
              <p:cNvPr id="17444" name="Picture 30" descr="HPIM209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791" y="1661"/>
                <a:ext cx="1047" cy="1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45" name="Oval 31"/>
              <p:cNvSpPr>
                <a:spLocks noChangeArrowheads="1"/>
              </p:cNvSpPr>
              <p:nvPr/>
            </p:nvSpPr>
            <p:spPr bwMode="auto">
              <a:xfrm>
                <a:off x="2290" y="2659"/>
                <a:ext cx="136" cy="13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46" name="Oval 32"/>
              <p:cNvSpPr>
                <a:spLocks noChangeArrowheads="1"/>
              </p:cNvSpPr>
              <p:nvPr/>
            </p:nvSpPr>
            <p:spPr bwMode="auto">
              <a:xfrm>
                <a:off x="2290" y="2750"/>
                <a:ext cx="136" cy="1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47" name="Text Box 33"/>
              <p:cNvSpPr txBox="1">
                <a:spLocks noChangeArrowheads="1"/>
              </p:cNvSpPr>
              <p:nvPr/>
            </p:nvSpPr>
            <p:spPr bwMode="auto">
              <a:xfrm>
                <a:off x="1990" y="3201"/>
                <a:ext cx="808" cy="233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Target </a:t>
                </a:r>
                <a:r>
                  <a:rPr lang="en-US" b="1" dirty="0" smtClean="0"/>
                  <a:t>p/d</a:t>
                </a:r>
                <a:endParaRPr lang="en-US" b="1" dirty="0"/>
              </a:p>
            </p:txBody>
          </p:sp>
        </p:grpSp>
        <p:sp>
          <p:nvSpPr>
            <p:cNvPr id="17442" name="Text Box 34"/>
            <p:cNvSpPr txBox="1">
              <a:spLocks noChangeArrowheads="1"/>
            </p:cNvSpPr>
            <p:nvPr/>
          </p:nvSpPr>
          <p:spPr bwMode="auto">
            <a:xfrm>
              <a:off x="2232" y="2448"/>
              <a:ext cx="1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n</a:t>
              </a:r>
            </a:p>
          </p:txBody>
        </p:sp>
        <p:sp>
          <p:nvSpPr>
            <p:cNvPr id="17443" name="Text Box 35"/>
            <p:cNvSpPr txBox="1">
              <a:spLocks noChangeArrowheads="1"/>
            </p:cNvSpPr>
            <p:nvPr/>
          </p:nvSpPr>
          <p:spPr bwMode="auto">
            <a:xfrm>
              <a:off x="2142" y="2765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p</a:t>
              </a:r>
            </a:p>
          </p:txBody>
        </p:sp>
      </p:grpSp>
      <p:sp>
        <p:nvSpPr>
          <p:cNvPr id="17412" name="Text Box 36"/>
          <p:cNvSpPr txBox="1">
            <a:spLocks noChangeArrowheads="1"/>
          </p:cNvSpPr>
          <p:nvPr/>
        </p:nvSpPr>
        <p:spPr bwMode="auto">
          <a:xfrm>
            <a:off x="0" y="548680"/>
            <a:ext cx="9144000" cy="923330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We study direct reactions using </a:t>
            </a:r>
            <a:r>
              <a:rPr lang="en-US" b="1" dirty="0">
                <a:solidFill>
                  <a:srgbClr val="FF0000"/>
                </a:solidFill>
              </a:rPr>
              <a:t>light </a:t>
            </a:r>
            <a:r>
              <a:rPr lang="en-US" b="1" dirty="0" smtClean="0">
                <a:solidFill>
                  <a:srgbClr val="FF0000"/>
                </a:solidFill>
              </a:rPr>
              <a:t>exotic nuclei impinging on </a:t>
            </a:r>
            <a:r>
              <a:rPr lang="en-US" b="1" dirty="0">
                <a:solidFill>
                  <a:srgbClr val="FF0000"/>
                </a:solidFill>
              </a:rPr>
              <a:t>p, d </a:t>
            </a:r>
            <a:r>
              <a:rPr lang="en-US" b="1" dirty="0" smtClean="0">
                <a:solidFill>
                  <a:srgbClr val="FF0000"/>
                </a:solidFill>
              </a:rPr>
              <a:t>targets useful to investigate on various structure effects ( see </a:t>
            </a:r>
            <a:r>
              <a:rPr lang="en-US" b="1" dirty="0" err="1" smtClean="0">
                <a:solidFill>
                  <a:srgbClr val="FF0000"/>
                </a:solidFill>
              </a:rPr>
              <a:t>Alexandre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Obertelli</a:t>
            </a:r>
            <a:r>
              <a:rPr lang="en-US" b="1" dirty="0" smtClean="0">
                <a:solidFill>
                  <a:srgbClr val="FF0000"/>
                </a:solidFill>
              </a:rPr>
              <a:t> this morning 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1173" name="Text Box 37"/>
          <p:cNvSpPr txBox="1">
            <a:spLocks noChangeArrowheads="1"/>
          </p:cNvSpPr>
          <p:nvPr/>
        </p:nvSpPr>
        <p:spPr bwMode="auto">
          <a:xfrm>
            <a:off x="30163" y="1491506"/>
            <a:ext cx="9113837" cy="641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33CC"/>
                </a:solidFill>
              </a:rPr>
              <a:t>EVENT SELECTION performed with kinematic coincidences </a:t>
            </a:r>
            <a:r>
              <a:rPr lang="en-US" b="1" dirty="0" smtClean="0">
                <a:solidFill>
                  <a:srgbClr val="FF33CC"/>
                </a:solidFill>
              </a:rPr>
              <a:t>– measuring </a:t>
            </a:r>
            <a:r>
              <a:rPr lang="en-US" b="1" dirty="0">
                <a:solidFill>
                  <a:srgbClr val="FF33CC"/>
                </a:solidFill>
              </a:rPr>
              <a:t>in </a:t>
            </a:r>
            <a:r>
              <a:rPr lang="en-US" b="1" dirty="0" smtClean="0">
                <a:solidFill>
                  <a:srgbClr val="FF33CC"/>
                </a:solidFill>
              </a:rPr>
              <a:t>binary/ternary </a:t>
            </a:r>
            <a:r>
              <a:rPr lang="en-US" b="1" dirty="0">
                <a:solidFill>
                  <a:srgbClr val="FF33CC"/>
                </a:solidFill>
              </a:rPr>
              <a:t>reactions </a:t>
            </a:r>
            <a:r>
              <a:rPr lang="en-US" b="1" dirty="0" smtClean="0">
                <a:solidFill>
                  <a:srgbClr val="FF33CC"/>
                </a:solidFill>
              </a:rPr>
              <a:t>all </a:t>
            </a:r>
            <a:r>
              <a:rPr lang="en-US" b="1" dirty="0">
                <a:solidFill>
                  <a:srgbClr val="FF33CC"/>
                </a:solidFill>
              </a:rPr>
              <a:t>reaction partners </a:t>
            </a:r>
            <a:r>
              <a:rPr lang="en-US" b="1" dirty="0" smtClean="0">
                <a:solidFill>
                  <a:srgbClr val="FF33CC"/>
                </a:solidFill>
              </a:rPr>
              <a:t>we clean </a:t>
            </a:r>
            <a:r>
              <a:rPr lang="en-US" b="1" dirty="0">
                <a:solidFill>
                  <a:srgbClr val="FF33CC"/>
                </a:solidFill>
              </a:rPr>
              <a:t>the events</a:t>
            </a:r>
          </a:p>
        </p:txBody>
      </p:sp>
      <p:pic>
        <p:nvPicPr>
          <p:cNvPr id="91175" name="Picture 39" descr="_MG_6289_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4221163"/>
            <a:ext cx="280828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4284663" y="2708275"/>
            <a:ext cx="4329112" cy="1584325"/>
            <a:chOff x="2699" y="1706"/>
            <a:chExt cx="2727" cy="998"/>
          </a:xfrm>
        </p:grpSpPr>
        <p:sp>
          <p:nvSpPr>
            <p:cNvPr id="17432" name="Oval 41"/>
            <p:cNvSpPr>
              <a:spLocks noChangeArrowheads="1"/>
            </p:cNvSpPr>
            <p:nvPr/>
          </p:nvSpPr>
          <p:spPr bwMode="auto">
            <a:xfrm>
              <a:off x="4059" y="2069"/>
              <a:ext cx="499" cy="4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baseline="30000">
                  <a:solidFill>
                    <a:srgbClr val="FF0000"/>
                  </a:solidFill>
                </a:rPr>
                <a:t>11</a:t>
              </a:r>
              <a:r>
                <a:rPr lang="en-US" b="1">
                  <a:solidFill>
                    <a:srgbClr val="FF0000"/>
                  </a:solidFill>
                </a:rPr>
                <a:t>Be</a:t>
              </a:r>
            </a:p>
          </p:txBody>
        </p:sp>
        <p:sp>
          <p:nvSpPr>
            <p:cNvPr id="17433" name="Oval 42"/>
            <p:cNvSpPr>
              <a:spLocks noChangeArrowheads="1"/>
            </p:cNvSpPr>
            <p:nvPr/>
          </p:nvSpPr>
          <p:spPr bwMode="auto">
            <a:xfrm>
              <a:off x="4286" y="243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7434" name="Group 43"/>
            <p:cNvGrpSpPr>
              <a:grpSpLocks/>
            </p:cNvGrpSpPr>
            <p:nvPr/>
          </p:nvGrpSpPr>
          <p:grpSpPr bwMode="auto">
            <a:xfrm>
              <a:off x="4558" y="1706"/>
              <a:ext cx="868" cy="804"/>
              <a:chOff x="2767" y="2024"/>
              <a:chExt cx="868" cy="804"/>
            </a:xfrm>
          </p:grpSpPr>
          <p:grpSp>
            <p:nvGrpSpPr>
              <p:cNvPr id="17436" name="Group 44"/>
              <p:cNvGrpSpPr>
                <a:grpSpLocks/>
              </p:cNvGrpSpPr>
              <p:nvPr/>
            </p:nvGrpSpPr>
            <p:grpSpPr bwMode="auto">
              <a:xfrm>
                <a:off x="2848" y="2024"/>
                <a:ext cx="787" cy="722"/>
                <a:chOff x="313" y="3364"/>
                <a:chExt cx="787" cy="722"/>
              </a:xfrm>
            </p:grpSpPr>
            <p:sp>
              <p:nvSpPr>
                <p:cNvPr id="17438" name="Freeform 45"/>
                <p:cNvSpPr>
                  <a:spLocks/>
                </p:cNvSpPr>
                <p:nvPr/>
              </p:nvSpPr>
              <p:spPr bwMode="auto">
                <a:xfrm>
                  <a:off x="640" y="3423"/>
                  <a:ext cx="460" cy="663"/>
                </a:xfrm>
                <a:custGeom>
                  <a:avLst/>
                  <a:gdLst>
                    <a:gd name="T0" fmla="*/ 0 w 920"/>
                    <a:gd name="T1" fmla="*/ 165 h 1327"/>
                    <a:gd name="T2" fmla="*/ 31 w 920"/>
                    <a:gd name="T3" fmla="*/ 77 h 1327"/>
                    <a:gd name="T4" fmla="*/ 115 w 920"/>
                    <a:gd name="T5" fmla="*/ 0 h 1327"/>
                    <a:gd name="T6" fmla="*/ 85 w 920"/>
                    <a:gd name="T7" fmla="*/ 78 h 1327"/>
                    <a:gd name="T8" fmla="*/ 0 w 920"/>
                    <a:gd name="T9" fmla="*/ 165 h 1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0"/>
                    <a:gd name="T16" fmla="*/ 0 h 1327"/>
                    <a:gd name="T17" fmla="*/ 920 w 920"/>
                    <a:gd name="T18" fmla="*/ 1327 h 1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0" h="1327">
                      <a:moveTo>
                        <a:pt x="0" y="1327"/>
                      </a:moveTo>
                      <a:lnTo>
                        <a:pt x="254" y="623"/>
                      </a:lnTo>
                      <a:lnTo>
                        <a:pt x="920" y="0"/>
                      </a:lnTo>
                      <a:lnTo>
                        <a:pt x="677" y="628"/>
                      </a:lnTo>
                      <a:lnTo>
                        <a:pt x="0" y="132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39" name="Freeform 46"/>
                <p:cNvSpPr>
                  <a:spLocks/>
                </p:cNvSpPr>
                <p:nvPr/>
              </p:nvSpPr>
              <p:spPr bwMode="auto">
                <a:xfrm>
                  <a:off x="313" y="3364"/>
                  <a:ext cx="787" cy="370"/>
                </a:xfrm>
                <a:custGeom>
                  <a:avLst/>
                  <a:gdLst>
                    <a:gd name="T0" fmla="*/ 114 w 1572"/>
                    <a:gd name="T1" fmla="*/ 92 h 742"/>
                    <a:gd name="T2" fmla="*/ 0 w 1572"/>
                    <a:gd name="T3" fmla="*/ 72 h 742"/>
                    <a:gd name="T4" fmla="*/ 97 w 1572"/>
                    <a:gd name="T5" fmla="*/ 0 h 742"/>
                    <a:gd name="T6" fmla="*/ 197 w 1572"/>
                    <a:gd name="T7" fmla="*/ 14 h 742"/>
                    <a:gd name="T8" fmla="*/ 114 w 1572"/>
                    <a:gd name="T9" fmla="*/ 92 h 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72"/>
                    <a:gd name="T16" fmla="*/ 0 h 742"/>
                    <a:gd name="T17" fmla="*/ 1572 w 1572"/>
                    <a:gd name="T18" fmla="*/ 742 h 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72" h="742">
                      <a:moveTo>
                        <a:pt x="906" y="742"/>
                      </a:moveTo>
                      <a:lnTo>
                        <a:pt x="0" y="578"/>
                      </a:lnTo>
                      <a:lnTo>
                        <a:pt x="773" y="0"/>
                      </a:lnTo>
                      <a:lnTo>
                        <a:pt x="1572" y="119"/>
                      </a:lnTo>
                      <a:lnTo>
                        <a:pt x="906" y="74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0" name="Freeform 47"/>
                <p:cNvSpPr>
                  <a:spLocks/>
                </p:cNvSpPr>
                <p:nvPr/>
              </p:nvSpPr>
              <p:spPr bwMode="auto">
                <a:xfrm>
                  <a:off x="313" y="3653"/>
                  <a:ext cx="454" cy="433"/>
                </a:xfrm>
                <a:custGeom>
                  <a:avLst/>
                  <a:gdLst>
                    <a:gd name="T0" fmla="*/ 0 w 906"/>
                    <a:gd name="T1" fmla="*/ 0 h 868"/>
                    <a:gd name="T2" fmla="*/ 30 w 906"/>
                    <a:gd name="T3" fmla="*/ 97 h 868"/>
                    <a:gd name="T4" fmla="*/ 82 w 906"/>
                    <a:gd name="T5" fmla="*/ 108 h 868"/>
                    <a:gd name="T6" fmla="*/ 114 w 906"/>
                    <a:gd name="T7" fmla="*/ 20 h 868"/>
                    <a:gd name="T8" fmla="*/ 0 w 906"/>
                    <a:gd name="T9" fmla="*/ 0 h 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6"/>
                    <a:gd name="T16" fmla="*/ 0 h 868"/>
                    <a:gd name="T17" fmla="*/ 906 w 906"/>
                    <a:gd name="T18" fmla="*/ 868 h 8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6" h="868">
                      <a:moveTo>
                        <a:pt x="0" y="0"/>
                      </a:moveTo>
                      <a:lnTo>
                        <a:pt x="240" y="779"/>
                      </a:lnTo>
                      <a:lnTo>
                        <a:pt x="652" y="868"/>
                      </a:lnTo>
                      <a:lnTo>
                        <a:pt x="906" y="1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437" name="Freeform 48"/>
              <p:cNvSpPr>
                <a:spLocks/>
              </p:cNvSpPr>
              <p:nvPr/>
            </p:nvSpPr>
            <p:spPr bwMode="auto">
              <a:xfrm>
                <a:off x="2767" y="2394"/>
                <a:ext cx="453" cy="434"/>
              </a:xfrm>
              <a:custGeom>
                <a:avLst/>
                <a:gdLst>
                  <a:gd name="T0" fmla="*/ 0 w 907"/>
                  <a:gd name="T1" fmla="*/ 0 h 868"/>
                  <a:gd name="T2" fmla="*/ 30 w 907"/>
                  <a:gd name="T3" fmla="*/ 98 h 868"/>
                  <a:gd name="T4" fmla="*/ 81 w 907"/>
                  <a:gd name="T5" fmla="*/ 109 h 868"/>
                  <a:gd name="T6" fmla="*/ 113 w 907"/>
                  <a:gd name="T7" fmla="*/ 21 h 868"/>
                  <a:gd name="T8" fmla="*/ 0 w 907"/>
                  <a:gd name="T9" fmla="*/ 0 h 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7"/>
                  <a:gd name="T16" fmla="*/ 0 h 868"/>
                  <a:gd name="T17" fmla="*/ 907 w 907"/>
                  <a:gd name="T18" fmla="*/ 868 h 8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7" h="868">
                    <a:moveTo>
                      <a:pt x="0" y="0"/>
                    </a:moveTo>
                    <a:lnTo>
                      <a:pt x="241" y="779"/>
                    </a:lnTo>
                    <a:lnTo>
                      <a:pt x="653" y="868"/>
                    </a:lnTo>
                    <a:lnTo>
                      <a:pt x="907" y="16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F5C3D"/>
                  </a:gs>
                  <a:gs pos="100000">
                    <a:srgbClr val="339966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435" name="Line 49"/>
            <p:cNvSpPr>
              <a:spLocks noChangeShapeType="1"/>
            </p:cNvSpPr>
            <p:nvPr/>
          </p:nvSpPr>
          <p:spPr bwMode="auto">
            <a:xfrm flipV="1">
              <a:off x="2699" y="2387"/>
              <a:ext cx="1633" cy="31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4211638" y="4652963"/>
            <a:ext cx="1781175" cy="2025650"/>
            <a:chOff x="2653" y="2931"/>
            <a:chExt cx="1122" cy="1276"/>
          </a:xfrm>
        </p:grpSpPr>
        <p:sp>
          <p:nvSpPr>
            <p:cNvPr id="17423" name="Oval 52"/>
            <p:cNvSpPr>
              <a:spLocks noChangeArrowheads="1"/>
            </p:cNvSpPr>
            <p:nvPr/>
          </p:nvSpPr>
          <p:spPr bwMode="auto">
            <a:xfrm>
              <a:off x="2971" y="3249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7424" name="Group 53"/>
            <p:cNvGrpSpPr>
              <a:grpSpLocks/>
            </p:cNvGrpSpPr>
            <p:nvPr/>
          </p:nvGrpSpPr>
          <p:grpSpPr bwMode="auto">
            <a:xfrm rot="6479907">
              <a:off x="2939" y="3371"/>
              <a:ext cx="868" cy="804"/>
              <a:chOff x="2767" y="2024"/>
              <a:chExt cx="868" cy="804"/>
            </a:xfrm>
          </p:grpSpPr>
          <p:grpSp>
            <p:nvGrpSpPr>
              <p:cNvPr id="17427" name="Group 54"/>
              <p:cNvGrpSpPr>
                <a:grpSpLocks/>
              </p:cNvGrpSpPr>
              <p:nvPr/>
            </p:nvGrpSpPr>
            <p:grpSpPr bwMode="auto">
              <a:xfrm>
                <a:off x="2848" y="2024"/>
                <a:ext cx="787" cy="722"/>
                <a:chOff x="313" y="3364"/>
                <a:chExt cx="787" cy="722"/>
              </a:xfrm>
            </p:grpSpPr>
            <p:sp>
              <p:nvSpPr>
                <p:cNvPr id="17429" name="Freeform 55"/>
                <p:cNvSpPr>
                  <a:spLocks/>
                </p:cNvSpPr>
                <p:nvPr/>
              </p:nvSpPr>
              <p:spPr bwMode="auto">
                <a:xfrm>
                  <a:off x="640" y="3423"/>
                  <a:ext cx="460" cy="663"/>
                </a:xfrm>
                <a:custGeom>
                  <a:avLst/>
                  <a:gdLst>
                    <a:gd name="T0" fmla="*/ 0 w 920"/>
                    <a:gd name="T1" fmla="*/ 165 h 1327"/>
                    <a:gd name="T2" fmla="*/ 31 w 920"/>
                    <a:gd name="T3" fmla="*/ 77 h 1327"/>
                    <a:gd name="T4" fmla="*/ 115 w 920"/>
                    <a:gd name="T5" fmla="*/ 0 h 1327"/>
                    <a:gd name="T6" fmla="*/ 85 w 920"/>
                    <a:gd name="T7" fmla="*/ 78 h 1327"/>
                    <a:gd name="T8" fmla="*/ 0 w 920"/>
                    <a:gd name="T9" fmla="*/ 165 h 1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0"/>
                    <a:gd name="T16" fmla="*/ 0 h 1327"/>
                    <a:gd name="T17" fmla="*/ 920 w 920"/>
                    <a:gd name="T18" fmla="*/ 1327 h 1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0" h="1327">
                      <a:moveTo>
                        <a:pt x="0" y="1327"/>
                      </a:moveTo>
                      <a:lnTo>
                        <a:pt x="254" y="623"/>
                      </a:lnTo>
                      <a:lnTo>
                        <a:pt x="920" y="0"/>
                      </a:lnTo>
                      <a:lnTo>
                        <a:pt x="677" y="628"/>
                      </a:lnTo>
                      <a:lnTo>
                        <a:pt x="0" y="132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30" name="Freeform 56"/>
                <p:cNvSpPr>
                  <a:spLocks/>
                </p:cNvSpPr>
                <p:nvPr/>
              </p:nvSpPr>
              <p:spPr bwMode="auto">
                <a:xfrm>
                  <a:off x="313" y="3364"/>
                  <a:ext cx="787" cy="370"/>
                </a:xfrm>
                <a:custGeom>
                  <a:avLst/>
                  <a:gdLst>
                    <a:gd name="T0" fmla="*/ 114 w 1572"/>
                    <a:gd name="T1" fmla="*/ 92 h 742"/>
                    <a:gd name="T2" fmla="*/ 0 w 1572"/>
                    <a:gd name="T3" fmla="*/ 72 h 742"/>
                    <a:gd name="T4" fmla="*/ 97 w 1572"/>
                    <a:gd name="T5" fmla="*/ 0 h 742"/>
                    <a:gd name="T6" fmla="*/ 197 w 1572"/>
                    <a:gd name="T7" fmla="*/ 14 h 742"/>
                    <a:gd name="T8" fmla="*/ 114 w 1572"/>
                    <a:gd name="T9" fmla="*/ 92 h 7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72"/>
                    <a:gd name="T16" fmla="*/ 0 h 742"/>
                    <a:gd name="T17" fmla="*/ 1572 w 1572"/>
                    <a:gd name="T18" fmla="*/ 742 h 7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72" h="742">
                      <a:moveTo>
                        <a:pt x="906" y="742"/>
                      </a:moveTo>
                      <a:lnTo>
                        <a:pt x="0" y="578"/>
                      </a:lnTo>
                      <a:lnTo>
                        <a:pt x="773" y="0"/>
                      </a:lnTo>
                      <a:lnTo>
                        <a:pt x="1572" y="119"/>
                      </a:lnTo>
                      <a:lnTo>
                        <a:pt x="906" y="74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31" name="Freeform 57"/>
                <p:cNvSpPr>
                  <a:spLocks/>
                </p:cNvSpPr>
                <p:nvPr/>
              </p:nvSpPr>
              <p:spPr bwMode="auto">
                <a:xfrm>
                  <a:off x="313" y="3653"/>
                  <a:ext cx="454" cy="433"/>
                </a:xfrm>
                <a:custGeom>
                  <a:avLst/>
                  <a:gdLst>
                    <a:gd name="T0" fmla="*/ 0 w 906"/>
                    <a:gd name="T1" fmla="*/ 0 h 868"/>
                    <a:gd name="T2" fmla="*/ 30 w 906"/>
                    <a:gd name="T3" fmla="*/ 97 h 868"/>
                    <a:gd name="T4" fmla="*/ 82 w 906"/>
                    <a:gd name="T5" fmla="*/ 108 h 868"/>
                    <a:gd name="T6" fmla="*/ 114 w 906"/>
                    <a:gd name="T7" fmla="*/ 20 h 868"/>
                    <a:gd name="T8" fmla="*/ 0 w 906"/>
                    <a:gd name="T9" fmla="*/ 0 h 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6"/>
                    <a:gd name="T16" fmla="*/ 0 h 868"/>
                    <a:gd name="T17" fmla="*/ 906 w 906"/>
                    <a:gd name="T18" fmla="*/ 868 h 8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6" h="868">
                      <a:moveTo>
                        <a:pt x="0" y="0"/>
                      </a:moveTo>
                      <a:lnTo>
                        <a:pt x="240" y="779"/>
                      </a:lnTo>
                      <a:lnTo>
                        <a:pt x="652" y="868"/>
                      </a:lnTo>
                      <a:lnTo>
                        <a:pt x="906" y="1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CC7A00"/>
                    </a:gs>
                    <a:gs pos="100000">
                      <a:srgbClr val="FF9900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428" name="Freeform 58"/>
              <p:cNvSpPr>
                <a:spLocks/>
              </p:cNvSpPr>
              <p:nvPr/>
            </p:nvSpPr>
            <p:spPr bwMode="auto">
              <a:xfrm>
                <a:off x="2767" y="2394"/>
                <a:ext cx="453" cy="434"/>
              </a:xfrm>
              <a:custGeom>
                <a:avLst/>
                <a:gdLst>
                  <a:gd name="T0" fmla="*/ 0 w 907"/>
                  <a:gd name="T1" fmla="*/ 0 h 868"/>
                  <a:gd name="T2" fmla="*/ 30 w 907"/>
                  <a:gd name="T3" fmla="*/ 98 h 868"/>
                  <a:gd name="T4" fmla="*/ 81 w 907"/>
                  <a:gd name="T5" fmla="*/ 109 h 868"/>
                  <a:gd name="T6" fmla="*/ 113 w 907"/>
                  <a:gd name="T7" fmla="*/ 21 h 868"/>
                  <a:gd name="T8" fmla="*/ 0 w 907"/>
                  <a:gd name="T9" fmla="*/ 0 h 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7"/>
                  <a:gd name="T16" fmla="*/ 0 h 868"/>
                  <a:gd name="T17" fmla="*/ 907 w 907"/>
                  <a:gd name="T18" fmla="*/ 868 h 8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7" h="868">
                    <a:moveTo>
                      <a:pt x="0" y="0"/>
                    </a:moveTo>
                    <a:lnTo>
                      <a:pt x="241" y="779"/>
                    </a:lnTo>
                    <a:lnTo>
                      <a:pt x="653" y="868"/>
                    </a:lnTo>
                    <a:lnTo>
                      <a:pt x="907" y="16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F5C3D"/>
                  </a:gs>
                  <a:gs pos="100000">
                    <a:srgbClr val="339966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425" name="Line 59"/>
            <p:cNvSpPr>
              <a:spLocks noChangeShapeType="1"/>
            </p:cNvSpPr>
            <p:nvPr/>
          </p:nvSpPr>
          <p:spPr bwMode="auto">
            <a:xfrm>
              <a:off x="2653" y="2931"/>
              <a:ext cx="318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Text Box 60"/>
            <p:cNvSpPr txBox="1">
              <a:spLocks noChangeArrowheads="1"/>
            </p:cNvSpPr>
            <p:nvPr/>
          </p:nvSpPr>
          <p:spPr bwMode="auto">
            <a:xfrm>
              <a:off x="3107" y="306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p</a:t>
              </a:r>
            </a:p>
          </p:txBody>
        </p:sp>
      </p:grpSp>
      <p:sp>
        <p:nvSpPr>
          <p:cNvPr id="91197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-Neutron 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transfer reactions near halo nuclei -</a:t>
            </a:r>
          </a:p>
        </p:txBody>
      </p: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539552" y="4148932"/>
            <a:ext cx="2808288" cy="792162"/>
            <a:chOff x="612" y="2523"/>
            <a:chExt cx="1769" cy="499"/>
          </a:xfrm>
        </p:grpSpPr>
        <p:sp>
          <p:nvSpPr>
            <p:cNvPr id="17421" name="Oval 24"/>
            <p:cNvSpPr>
              <a:spLocks noChangeArrowheads="1"/>
            </p:cNvSpPr>
            <p:nvPr/>
          </p:nvSpPr>
          <p:spPr bwMode="auto">
            <a:xfrm>
              <a:off x="612" y="2523"/>
              <a:ext cx="499" cy="4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baseline="30000">
                  <a:solidFill>
                    <a:srgbClr val="FF0000"/>
                  </a:solidFill>
                </a:rPr>
                <a:t>10</a:t>
              </a:r>
              <a:r>
                <a:rPr lang="en-US" b="1">
                  <a:solidFill>
                    <a:srgbClr val="FF0000"/>
                  </a:solidFill>
                </a:rPr>
                <a:t>Be</a:t>
              </a:r>
            </a:p>
          </p:txBody>
        </p:sp>
        <p:sp>
          <p:nvSpPr>
            <p:cNvPr id="17422" name="Line 25"/>
            <p:cNvSpPr>
              <a:spLocks noChangeShapeType="1"/>
            </p:cNvSpPr>
            <p:nvPr/>
          </p:nvSpPr>
          <p:spPr bwMode="auto">
            <a:xfrm flipV="1">
              <a:off x="1111" y="2704"/>
              <a:ext cx="1270" cy="46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5238751" y="2237752"/>
            <a:ext cx="2759456" cy="92333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Only charge identification in forward rings due to low gain preamplifiers</a:t>
            </a:r>
            <a:endParaRPr lang="en-US" dirty="0"/>
          </a:p>
        </p:txBody>
      </p:sp>
      <p:sp>
        <p:nvSpPr>
          <p:cNvPr id="43" name="Rettangolo 42"/>
          <p:cNvSpPr/>
          <p:nvPr/>
        </p:nvSpPr>
        <p:spPr>
          <a:xfrm>
            <a:off x="7020272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348328" y="5417158"/>
            <a:ext cx="1787733" cy="36933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it-IT" dirty="0" err="1" smtClean="0"/>
              <a:t>Tagging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it-IT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7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Advantages of binary kinematics : the 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Be+p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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9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Be+d case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88024" y="2814678"/>
            <a:ext cx="3710286" cy="923330"/>
          </a:xfrm>
          <a:prstGeom prst="rect">
            <a:avLst/>
          </a:prstGeom>
          <a:solidFill>
            <a:srgbClr val="FFFF66"/>
          </a:solidFill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lab energy of the detected particle determines the CM emission angle  </a:t>
            </a:r>
            <a:endParaRPr lang="en-US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15504" y="4509120"/>
            <a:ext cx="4408490" cy="1477328"/>
          </a:xfrm>
          <a:prstGeom prst="rect">
            <a:avLst/>
          </a:prstGeom>
          <a:solidFill>
            <a:srgbClr val="66FF33"/>
          </a:solidFill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Due to the relatively good energy resolution we can obtain an angular distribution with much better resolution than the one determined by the size of the detectors   </a:t>
            </a:r>
            <a:endParaRPr lang="en-US" b="1" dirty="0"/>
          </a:p>
        </p:txBody>
      </p:sp>
      <p:sp>
        <p:nvSpPr>
          <p:cNvPr id="14" name="Rettangolo 13"/>
          <p:cNvSpPr/>
          <p:nvPr/>
        </p:nvSpPr>
        <p:spPr>
          <a:xfrm>
            <a:off x="7020272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050"/>
            <a:ext cx="4968552" cy="19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176464" cy="4176464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2" name="CasellaDiTesto 1"/>
          <p:cNvSpPr txBox="1"/>
          <p:nvPr/>
        </p:nvSpPr>
        <p:spPr>
          <a:xfrm>
            <a:off x="2123728" y="3091677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57 </a:t>
            </a:r>
            <a:r>
              <a:rPr lang="it-IT" dirty="0" err="1" smtClean="0"/>
              <a:t>AMeV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11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2" y="2946332"/>
            <a:ext cx="3651299" cy="384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–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STEPS of the analysis </a:t>
            </a:r>
            <a:r>
              <a:rPr lang="en-US" sz="2000" b="1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Be+p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</a:t>
            </a:r>
            <a:r>
              <a:rPr lang="en-US" sz="20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9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Be+d 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" y="371851"/>
            <a:ext cx="5332162" cy="2862322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 select only complete events with two detected particles and with total detected charge </a:t>
            </a:r>
            <a:r>
              <a:rPr lang="en-US" b="1" dirty="0" err="1" smtClean="0"/>
              <a:t>Ztot</a:t>
            </a:r>
            <a:r>
              <a:rPr lang="en-US" b="1" dirty="0" smtClean="0"/>
              <a:t>=Zbeam+1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We can plot the </a:t>
            </a:r>
            <a:r>
              <a:rPr lang="en-US" b="1" dirty="0" err="1" smtClean="0">
                <a:latin typeface="Symbol" pitchFamily="18" charset="2"/>
              </a:rPr>
              <a:t>Df</a:t>
            </a:r>
            <a:r>
              <a:rPr lang="en-US" b="1" dirty="0" smtClean="0"/>
              <a:t> angle between the two coincidence detectors – due to momentum conservation </a:t>
            </a:r>
            <a:r>
              <a:rPr lang="en-US" b="1" dirty="0" err="1" smtClean="0">
                <a:latin typeface="Symbol" pitchFamily="18" charset="2"/>
              </a:rPr>
              <a:t>Df</a:t>
            </a:r>
            <a:r>
              <a:rPr lang="en-US" b="1" dirty="0" smtClean="0">
                <a:latin typeface="Symbol" pitchFamily="18" charset="2"/>
              </a:rPr>
              <a:t> </a:t>
            </a:r>
            <a:r>
              <a:rPr lang="en-US" b="1" dirty="0" smtClean="0">
                <a:latin typeface="+mj-lt"/>
              </a:rPr>
              <a:t>must be 180° 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err="1" smtClean="0">
                <a:latin typeface="Symbol" pitchFamily="18" charset="2"/>
              </a:rPr>
              <a:t>Df</a:t>
            </a:r>
            <a:r>
              <a:rPr lang="en-US" b="1" dirty="0" smtClean="0"/>
              <a:t> width due to the finite opening of the detectors</a:t>
            </a:r>
            <a:endParaRPr lang="en-US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227995" y="4077072"/>
            <a:ext cx="4710489" cy="1200329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 also clean the events putting constraints on the total detected energy</a:t>
            </a:r>
          </a:p>
          <a:p>
            <a:pPr algn="ctr"/>
            <a:r>
              <a:rPr lang="en-US" b="1" dirty="0" smtClean="0"/>
              <a:t>must be equal to the beam energy 580 MeV + </a:t>
            </a:r>
            <a:r>
              <a:rPr lang="en-US" b="1" dirty="0" err="1" smtClean="0"/>
              <a:t>Q</a:t>
            </a:r>
            <a:r>
              <a:rPr lang="en-US" b="1" baseline="-25000" dirty="0" err="1" smtClean="0"/>
              <a:t>value</a:t>
            </a:r>
            <a:r>
              <a:rPr lang="en-US" b="1" dirty="0" smtClean="0"/>
              <a:t> (-4.58 MeV)</a:t>
            </a:r>
            <a:endParaRPr lang="en-US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851920" y="5517232"/>
            <a:ext cx="5292080" cy="1200329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Notwithstanding the scarce total energy resolution we see only GS events </a:t>
            </a:r>
            <a:endParaRPr lang="en-US" b="1" baseline="30000" dirty="0" smtClean="0"/>
          </a:p>
          <a:p>
            <a:pPr algn="ctr"/>
            <a:r>
              <a:rPr lang="en-US" b="1" baseline="30000" dirty="0" smtClean="0"/>
              <a:t>9</a:t>
            </a:r>
            <a:r>
              <a:rPr lang="en-US" b="1" dirty="0" smtClean="0"/>
              <a:t>Be*→</a:t>
            </a:r>
            <a:r>
              <a:rPr lang="en-US" b="1" baseline="30000" dirty="0" smtClean="0"/>
              <a:t> </a:t>
            </a:r>
            <a:r>
              <a:rPr lang="en-US" b="1" dirty="0" err="1" smtClean="0"/>
              <a:t>n+</a:t>
            </a:r>
            <a:r>
              <a:rPr lang="en-US" b="1" dirty="0" err="1" smtClean="0">
                <a:latin typeface="Symbol" pitchFamily="18" charset="2"/>
              </a:rPr>
              <a:t>a+a</a:t>
            </a:r>
            <a:endParaRPr lang="en-US" b="1" dirty="0" smtClean="0">
              <a:latin typeface="Symbol" pitchFamily="18" charset="2"/>
            </a:endParaRPr>
          </a:p>
          <a:p>
            <a:pPr algn="ctr"/>
            <a:r>
              <a:rPr lang="en-US" b="1" dirty="0" err="1" smtClean="0">
                <a:latin typeface="+mj-lt"/>
              </a:rPr>
              <a:t>S</a:t>
            </a:r>
            <a:r>
              <a:rPr lang="en-US" b="1" baseline="-25000" dirty="0" err="1" smtClean="0">
                <a:latin typeface="+mj-lt"/>
              </a:rPr>
              <a:t>n</a:t>
            </a:r>
            <a:r>
              <a:rPr lang="en-US" b="1" dirty="0" smtClean="0">
                <a:latin typeface="+mj-lt"/>
              </a:rPr>
              <a:t>=1.66 </a:t>
            </a:r>
            <a:r>
              <a:rPr lang="en-US" b="1" dirty="0" err="1" smtClean="0">
                <a:latin typeface="+mj-lt"/>
              </a:rPr>
              <a:t>MeV</a:t>
            </a:r>
            <a:endParaRPr lang="en-US" b="1" dirty="0" smtClean="0">
              <a:latin typeface="+mj-lt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1985"/>
            <a:ext cx="3272286" cy="348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cxnSp>
        <p:nvCxnSpPr>
          <p:cNvPr id="12" name="Connettore 2 11"/>
          <p:cNvCxnSpPr/>
          <p:nvPr/>
        </p:nvCxnSpPr>
        <p:spPr>
          <a:xfrm flipV="1">
            <a:off x="7740352" y="1705454"/>
            <a:ext cx="0" cy="1528719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7953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" y="764704"/>
            <a:ext cx="3537213" cy="380169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61"/>
          <p:cNvSpPr txBox="1">
            <a:spLocks noChangeArrowheads="1"/>
          </p:cNvSpPr>
          <p:nvPr/>
        </p:nvSpPr>
        <p:spPr bwMode="auto">
          <a:xfrm>
            <a:off x="21980" y="-71366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The 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Be+p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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9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Be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g.s.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+ d angular distribution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-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4697849"/>
            <a:ext cx="3347864" cy="1323439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After efficiency correction taking into account few rings missing for a GSI experiment ( see </a:t>
            </a:r>
            <a:r>
              <a:rPr lang="en-US" sz="1600" b="1" dirty="0" err="1" smtClean="0"/>
              <a:t>P.Russotto</a:t>
            </a:r>
            <a:r>
              <a:rPr lang="en-US" sz="1600" b="1" dirty="0" smtClean="0"/>
              <a:t> C6 on Thursday)  we get the angular distributions</a:t>
            </a:r>
            <a:endParaRPr lang="en-US" sz="16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8104" y="441538"/>
            <a:ext cx="3504964" cy="64633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From the analysis we get the deuteron energy spectrum</a:t>
            </a:r>
            <a:endParaRPr lang="en-US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26" y="1089035"/>
            <a:ext cx="2733405" cy="2733405"/>
          </a:xfrm>
          <a:prstGeom prst="rect">
            <a:avLst/>
          </a:prstGeom>
          <a:solidFill>
            <a:srgbClr val="FFFFCC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0" name="CasellaDiTesto 9"/>
          <p:cNvSpPr txBox="1"/>
          <p:nvPr/>
        </p:nvSpPr>
        <p:spPr>
          <a:xfrm>
            <a:off x="5364088" y="738832"/>
            <a:ext cx="3518809" cy="646331"/>
          </a:xfrm>
          <a:prstGeom prst="rect">
            <a:avLst/>
          </a:prstGeom>
          <a:solidFill>
            <a:srgbClr val="99CC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Using kinematics we can convert it from </a:t>
            </a:r>
            <a:r>
              <a:rPr lang="en-US" b="1" dirty="0" err="1" smtClean="0"/>
              <a:t>dN</a:t>
            </a:r>
            <a:r>
              <a:rPr lang="en-US" b="1" dirty="0" smtClean="0"/>
              <a:t>/</a:t>
            </a:r>
            <a:r>
              <a:rPr lang="en-US" b="1" dirty="0" err="1" smtClean="0"/>
              <a:t>dE</a:t>
            </a:r>
            <a:r>
              <a:rPr lang="en-US" b="1" dirty="0" smtClean="0"/>
              <a:t> </a:t>
            </a:r>
            <a:r>
              <a:rPr lang="en-US" b="1" dirty="0" smtClean="0">
                <a:sym typeface="Wingdings" pitchFamily="2" charset="2"/>
              </a:rPr>
              <a:t></a:t>
            </a:r>
            <a:r>
              <a:rPr lang="en-US" b="1" dirty="0" smtClean="0"/>
              <a:t> </a:t>
            </a:r>
            <a:r>
              <a:rPr lang="en-US" b="1" dirty="0" err="1" smtClean="0">
                <a:latin typeface="+mj-lt"/>
              </a:rPr>
              <a:t>d</a:t>
            </a:r>
            <a:r>
              <a:rPr lang="en-US" b="1" dirty="0" err="1" smtClean="0"/>
              <a:t>N</a:t>
            </a:r>
            <a:r>
              <a:rPr lang="en-US" b="1" dirty="0" smtClean="0"/>
              <a:t>/</a:t>
            </a:r>
            <a:r>
              <a:rPr lang="en-US" b="1" dirty="0" err="1" smtClean="0">
                <a:latin typeface="+mj-lt"/>
              </a:rPr>
              <a:t>d</a:t>
            </a:r>
            <a:r>
              <a:rPr lang="en-US" b="1" dirty="0" err="1" smtClean="0">
                <a:latin typeface="Symbol" pitchFamily="18" charset="2"/>
              </a:rPr>
              <a:t>q</a:t>
            </a:r>
            <a:endParaRPr lang="en-US" b="1" dirty="0">
              <a:latin typeface="Symbol" pitchFamily="18" charset="2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460564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5" t="3562" r="2111" b="42497"/>
          <a:stretch/>
        </p:blipFill>
        <p:spPr bwMode="auto">
          <a:xfrm>
            <a:off x="3404301" y="2163939"/>
            <a:ext cx="3276456" cy="339347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o 14"/>
          <p:cNvGrpSpPr/>
          <p:nvPr/>
        </p:nvGrpSpPr>
        <p:grpSpPr>
          <a:xfrm>
            <a:off x="6288456" y="1690221"/>
            <a:ext cx="2853122" cy="1081941"/>
            <a:chOff x="4613787" y="1988840"/>
            <a:chExt cx="4386197" cy="1610482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5371834" y="2006638"/>
              <a:ext cx="1124026" cy="40011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pitchFamily="18" charset="2"/>
                </a:rPr>
                <a:t>q(</a:t>
              </a:r>
              <a:r>
                <a:rPr lang="en-US" sz="2000" baseline="30000" dirty="0" smtClean="0">
                  <a:latin typeface="+mj-lt"/>
                </a:rPr>
                <a:t>9</a:t>
              </a:r>
              <a:r>
                <a:rPr lang="en-US" sz="2000" dirty="0" smtClean="0">
                  <a:latin typeface="+mj-lt"/>
                </a:rPr>
                <a:t>Be</a:t>
              </a:r>
              <a:r>
                <a:rPr lang="en-US" sz="2000" dirty="0" smtClean="0">
                  <a:latin typeface="Symbol" pitchFamily="18" charset="2"/>
                </a:rPr>
                <a:t>)</a:t>
              </a:r>
              <a:r>
                <a:rPr lang="en-US" sz="2000" baseline="-25000" dirty="0" smtClean="0"/>
                <a:t>lab</a:t>
              </a:r>
              <a:endParaRPr lang="en-US" sz="2000" baseline="-25000" dirty="0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5004048" y="1988840"/>
              <a:ext cx="3995936" cy="1610482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 38"/>
            <p:cNvSpPr>
              <a:spLocks noChangeArrowheads="1"/>
            </p:cNvSpPr>
            <p:nvPr/>
          </p:nvSpPr>
          <p:spPr bwMode="auto">
            <a:xfrm>
              <a:off x="5257460" y="2118791"/>
              <a:ext cx="103869" cy="79718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Rectangle 39"/>
            <p:cNvSpPr>
              <a:spLocks noChangeArrowheads="1"/>
            </p:cNvSpPr>
            <p:nvPr/>
          </p:nvSpPr>
          <p:spPr bwMode="auto">
            <a:xfrm>
              <a:off x="6880120" y="2118791"/>
              <a:ext cx="103869" cy="79718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" name="Rectangle 40"/>
            <p:cNvSpPr>
              <a:spLocks noChangeArrowheads="1"/>
            </p:cNvSpPr>
            <p:nvPr/>
          </p:nvSpPr>
          <p:spPr bwMode="auto">
            <a:xfrm>
              <a:off x="8397757" y="2118791"/>
              <a:ext cx="103869" cy="79718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" name="Text Box 41"/>
            <p:cNvSpPr txBox="1">
              <a:spLocks noChangeArrowheads="1"/>
            </p:cNvSpPr>
            <p:nvPr/>
          </p:nvSpPr>
          <p:spPr bwMode="auto">
            <a:xfrm>
              <a:off x="8002849" y="2952715"/>
              <a:ext cx="986233" cy="458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/>
                <a:t>target</a:t>
              </a:r>
            </a:p>
          </p:txBody>
        </p:sp>
        <p:sp>
          <p:nvSpPr>
            <p:cNvPr id="22" name="Text Box 42"/>
            <p:cNvSpPr txBox="1">
              <a:spLocks noChangeArrowheads="1"/>
            </p:cNvSpPr>
            <p:nvPr/>
          </p:nvSpPr>
          <p:spPr bwMode="auto">
            <a:xfrm>
              <a:off x="4613787" y="2915973"/>
              <a:ext cx="1710751" cy="458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DSSSD-tag</a:t>
              </a:r>
              <a:endParaRPr lang="en-US" sz="1400" dirty="0"/>
            </a:p>
          </p:txBody>
        </p:sp>
        <p:sp>
          <p:nvSpPr>
            <p:cNvPr id="23" name="Text Box 43"/>
            <p:cNvSpPr txBox="1">
              <a:spLocks noChangeArrowheads="1"/>
            </p:cNvSpPr>
            <p:nvPr/>
          </p:nvSpPr>
          <p:spPr bwMode="auto">
            <a:xfrm>
              <a:off x="6324538" y="2952715"/>
              <a:ext cx="1710751" cy="458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/>
                <a:t>DSSSD-</a:t>
              </a:r>
              <a:r>
                <a:rPr lang="en-US" sz="1400" dirty="0" err="1"/>
                <a:t>traj</a:t>
              </a:r>
              <a:endParaRPr lang="en-US" sz="1400" dirty="0"/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>
              <a:off x="5320936" y="2336059"/>
              <a:ext cx="3088362" cy="543968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 flipV="1">
              <a:off x="5309395" y="2191480"/>
              <a:ext cx="3151837" cy="579913"/>
            </a:xfrm>
            <a:prstGeom prst="line">
              <a:avLst/>
            </a:prstGeom>
            <a:noFill/>
            <a:ln w="38100">
              <a:solidFill>
                <a:srgbClr val="CC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Line 54"/>
            <p:cNvSpPr>
              <a:spLocks noChangeShapeType="1"/>
            </p:cNvSpPr>
            <p:nvPr/>
          </p:nvSpPr>
          <p:spPr bwMode="auto">
            <a:xfrm>
              <a:off x="5267847" y="2554125"/>
              <a:ext cx="319338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Text Box 55"/>
            <p:cNvSpPr txBox="1">
              <a:spLocks noChangeArrowheads="1"/>
            </p:cNvSpPr>
            <p:nvPr/>
          </p:nvSpPr>
          <p:spPr bwMode="auto">
            <a:xfrm>
              <a:off x="7559824" y="2243800"/>
              <a:ext cx="508957" cy="184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 err="1">
                  <a:latin typeface="Symbol" pitchFamily="18" charset="2"/>
                </a:rPr>
                <a:t>q</a:t>
              </a:r>
              <a:r>
                <a:rPr lang="en-US" b="1" baseline="-25000" dirty="0" err="1"/>
                <a:t>beam</a:t>
              </a:r>
              <a:endParaRPr lang="en-US" b="1" baseline="-25000" dirty="0"/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6380284" y="2873578"/>
            <a:ext cx="2787054" cy="2632358"/>
            <a:chOff x="4499992" y="3717032"/>
            <a:chExt cx="2787054" cy="2632358"/>
          </a:xfrm>
        </p:grpSpPr>
        <p:pic>
          <p:nvPicPr>
            <p:cNvPr id="30" name="Picture 1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0" t="7377" r="2002" b="68188"/>
            <a:stretch/>
          </p:blipFill>
          <p:spPr bwMode="auto">
            <a:xfrm>
              <a:off x="4572000" y="3789040"/>
              <a:ext cx="2715046" cy="2254000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CasellaDiTesto 30"/>
            <p:cNvSpPr txBox="1"/>
            <p:nvPr/>
          </p:nvSpPr>
          <p:spPr>
            <a:xfrm>
              <a:off x="6516216" y="5949280"/>
              <a:ext cx="668773" cy="40011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strip</a:t>
              </a:r>
              <a:endParaRPr lang="en-US" sz="2000" baseline="-25000" dirty="0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4499992" y="3717032"/>
              <a:ext cx="744114" cy="400110"/>
            </a:xfrm>
            <a:prstGeom prst="rect">
              <a:avLst/>
            </a:prstGeom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pitchFamily="18" charset="2"/>
                </a:rPr>
                <a:t>q</a:t>
              </a:r>
              <a:r>
                <a:rPr lang="en-US" sz="2000" baseline="-25000" noProof="1" smtClean="0">
                  <a:latin typeface="+mj-lt"/>
                </a:rPr>
                <a:t>beam</a:t>
              </a:r>
              <a:endParaRPr lang="en-US" sz="2000" baseline="-25000" noProof="1"/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539552" y="6093296"/>
            <a:ext cx="6760600" cy="646331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Note that angular distributions are automatically corrected for the fragmentation beam angular spread  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373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gradFill rotWithShape="1">
            <a:gsLst>
              <a:gs pos="0">
                <a:srgbClr val="339966">
                  <a:gamma/>
                  <a:tint val="34118"/>
                  <a:invGamma/>
                </a:srgbClr>
              </a:gs>
              <a:gs pos="100000">
                <a:srgbClr val="339966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–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Excited levels  - 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18" charset="2"/>
              </a:rPr>
              <a:t>g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-ray tagging? -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7460564" y="6544179"/>
            <a:ext cx="1654620" cy="27699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en-US" sz="1200" b="1" dirty="0" err="1" smtClean="0"/>
              <a:t>G.Cardella</a:t>
            </a:r>
            <a:r>
              <a:rPr lang="en-US" sz="1200" b="1" dirty="0" smtClean="0"/>
              <a:t> inpc2013</a:t>
            </a:r>
            <a:endParaRPr lang="it-IT" sz="1200" b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323528" y="3789040"/>
            <a:ext cx="2699792" cy="230832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 have measured the </a:t>
            </a:r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dirty="0" smtClean="0"/>
              <a:t>-ray signals from </a:t>
            </a:r>
            <a:r>
              <a:rPr lang="en-US" b="1" dirty="0" err="1" smtClean="0"/>
              <a:t>CsI</a:t>
            </a:r>
            <a:r>
              <a:rPr lang="en-US" b="1" dirty="0" smtClean="0"/>
              <a:t>(</a:t>
            </a:r>
            <a:r>
              <a:rPr lang="en-US" b="1" dirty="0" err="1" smtClean="0"/>
              <a:t>tl</a:t>
            </a:r>
            <a:r>
              <a:rPr lang="en-US" b="1" dirty="0" smtClean="0"/>
              <a:t>) using proton beam on carbon target and looking at excitation and decay of the 4.44 MeV </a:t>
            </a:r>
            <a:r>
              <a:rPr lang="en-US" b="1" baseline="30000" dirty="0" smtClean="0"/>
              <a:t>12</a:t>
            </a:r>
            <a:r>
              <a:rPr lang="en-US" b="1" dirty="0" smtClean="0"/>
              <a:t>C first excited state</a:t>
            </a:r>
            <a:endParaRPr lang="en-US" b="1" dirty="0"/>
          </a:p>
        </p:txBody>
      </p:sp>
      <p:grpSp>
        <p:nvGrpSpPr>
          <p:cNvPr id="14" name="Gruppo 13"/>
          <p:cNvGrpSpPr/>
          <p:nvPr/>
        </p:nvGrpSpPr>
        <p:grpSpPr>
          <a:xfrm>
            <a:off x="6185651" y="400050"/>
            <a:ext cx="2916000" cy="3060000"/>
            <a:chOff x="6185651" y="400050"/>
            <a:chExt cx="2916000" cy="3060000"/>
          </a:xfrm>
        </p:grpSpPr>
        <p:pic>
          <p:nvPicPr>
            <p:cNvPr id="13824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2" r="148" b="40507"/>
            <a:stretch/>
          </p:blipFill>
          <p:spPr bwMode="auto">
            <a:xfrm>
              <a:off x="6185651" y="400050"/>
              <a:ext cx="2916000" cy="30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6660232" y="2555612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endParaRPr lang="it-IT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7460564" y="1729189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p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CasellaDiTesto 55"/>
            <p:cNvSpPr txBox="1"/>
            <p:nvPr/>
          </p:nvSpPr>
          <p:spPr>
            <a:xfrm>
              <a:off x="7918888" y="1388077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d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8287874" y="129620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t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7793866" y="2186280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endParaRPr lang="it-IT" b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3111390" y="3429000"/>
            <a:ext cx="3074957" cy="3069332"/>
            <a:chOff x="-86957" y="3789040"/>
            <a:chExt cx="3074957" cy="306933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61" t="5891" r="2449" b="44603"/>
            <a:stretch/>
          </p:blipFill>
          <p:spPr bwMode="auto">
            <a:xfrm>
              <a:off x="216000" y="3789040"/>
              <a:ext cx="2772000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CasellaDiTesto 36"/>
            <p:cNvSpPr txBox="1"/>
            <p:nvPr/>
          </p:nvSpPr>
          <p:spPr>
            <a:xfrm>
              <a:off x="-86957" y="3796150"/>
              <a:ext cx="3012363" cy="36933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 + </a:t>
              </a:r>
              <a:r>
                <a:rPr lang="en-US" baseline="30000" dirty="0" smtClean="0"/>
                <a:t>12</a:t>
              </a:r>
              <a:r>
                <a:rPr lang="en-US" dirty="0"/>
                <a:t>C</a:t>
              </a:r>
              <a:r>
                <a:rPr lang="en-US" dirty="0" smtClean="0"/>
                <a:t> → p + </a:t>
              </a:r>
              <a:r>
                <a:rPr lang="en-US" baseline="30000" dirty="0" smtClean="0"/>
                <a:t>12</a:t>
              </a:r>
              <a:r>
                <a:rPr lang="en-US" dirty="0" smtClean="0"/>
                <a:t>C (12 MeV)</a:t>
              </a:r>
              <a:endParaRPr lang="en-US" baseline="-25000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1851417" y="6489040"/>
              <a:ext cx="1120820" cy="369332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E* (</a:t>
              </a:r>
              <a:r>
                <a:rPr lang="it-IT" dirty="0" err="1" smtClean="0"/>
                <a:t>MeV</a:t>
              </a:r>
              <a:r>
                <a:rPr lang="it-IT" dirty="0" smtClean="0"/>
                <a:t>)</a:t>
              </a:r>
              <a:endParaRPr lang="it-IT" dirty="0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2051720" y="4359351"/>
              <a:ext cx="432048" cy="230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/>
            <p:cNvSpPr/>
            <p:nvPr/>
          </p:nvSpPr>
          <p:spPr>
            <a:xfrm>
              <a:off x="956282" y="4294429"/>
              <a:ext cx="432048" cy="230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8246" name="Gruppo 138245"/>
          <p:cNvGrpSpPr/>
          <p:nvPr/>
        </p:nvGrpSpPr>
        <p:grpSpPr>
          <a:xfrm>
            <a:off x="6345184" y="3836991"/>
            <a:ext cx="2763320" cy="2653406"/>
            <a:chOff x="3146837" y="4197031"/>
            <a:chExt cx="2763320" cy="2653406"/>
          </a:xfrm>
        </p:grpSpPr>
        <p:grpSp>
          <p:nvGrpSpPr>
            <p:cNvPr id="138240" name="Gruppo 138239"/>
            <p:cNvGrpSpPr/>
            <p:nvPr/>
          </p:nvGrpSpPr>
          <p:grpSpPr>
            <a:xfrm>
              <a:off x="3146837" y="4197031"/>
              <a:ext cx="2763320" cy="2653406"/>
              <a:chOff x="3146837" y="4197031"/>
              <a:chExt cx="2763320" cy="2653406"/>
            </a:xfrm>
          </p:grpSpPr>
          <p:pic>
            <p:nvPicPr>
              <p:cNvPr id="138245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09" t="7332" r="2559" b="44216"/>
              <a:stretch/>
            </p:blipFill>
            <p:spPr bwMode="auto">
              <a:xfrm>
                <a:off x="3146837" y="4197031"/>
                <a:ext cx="2412136" cy="2336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CasellaDiTesto 64"/>
              <p:cNvSpPr txBox="1"/>
              <p:nvPr/>
            </p:nvSpPr>
            <p:spPr>
              <a:xfrm>
                <a:off x="4614610" y="6481105"/>
                <a:ext cx="1295547" cy="369332"/>
              </a:xfrm>
              <a:prstGeom prst="rect">
                <a:avLst/>
              </a:prstGeom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</a:t>
                </a:r>
                <a:r>
                  <a:rPr lang="it-IT" baseline="-25000" dirty="0" smtClean="0"/>
                  <a:t>prot</a:t>
                </a:r>
                <a:r>
                  <a:rPr lang="it-IT" dirty="0" smtClean="0"/>
                  <a:t> (</a:t>
                </a:r>
                <a:r>
                  <a:rPr lang="it-IT" dirty="0" err="1" smtClean="0"/>
                  <a:t>MeV</a:t>
                </a:r>
                <a:r>
                  <a:rPr lang="it-IT" dirty="0" smtClean="0"/>
                  <a:t>)</a:t>
                </a:r>
                <a:endParaRPr lang="it-IT" dirty="0"/>
              </a:p>
            </p:txBody>
          </p:sp>
        </p:grpSp>
        <p:sp>
          <p:nvSpPr>
            <p:cNvPr id="138241" name="Rettangolo 138240"/>
            <p:cNvSpPr/>
            <p:nvPr/>
          </p:nvSpPr>
          <p:spPr>
            <a:xfrm>
              <a:off x="4283968" y="4590184"/>
              <a:ext cx="330642" cy="927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38248" name="Connettore 2 138247"/>
          <p:cNvCxnSpPr/>
          <p:nvPr/>
        </p:nvCxnSpPr>
        <p:spPr>
          <a:xfrm>
            <a:off x="5049764" y="4581128"/>
            <a:ext cx="2144519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/>
          <p:cNvCxnSpPr/>
          <p:nvPr/>
        </p:nvCxnSpPr>
        <p:spPr>
          <a:xfrm>
            <a:off x="4020578" y="5033342"/>
            <a:ext cx="2885673" cy="9879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6526618" y="3468505"/>
            <a:ext cx="2115546" cy="830997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</a:t>
            </a:r>
            <a:r>
              <a:rPr lang="en-US" sz="1600" b="1" dirty="0" smtClean="0"/>
              <a:t>he 4.44 MeV </a:t>
            </a:r>
            <a:r>
              <a:rPr lang="en-US" sz="1600" b="1" dirty="0" smtClean="0">
                <a:latin typeface="Symbol" pitchFamily="18" charset="2"/>
              </a:rPr>
              <a:t>g</a:t>
            </a:r>
            <a:r>
              <a:rPr lang="en-US" sz="1600" b="1" dirty="0" smtClean="0"/>
              <a:t> can be seen quite well in most detectors</a:t>
            </a:r>
            <a:endParaRPr lang="en-US" sz="1600" b="1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2339752" y="476672"/>
            <a:ext cx="3456384" cy="1477328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dirty="0" smtClean="0"/>
              <a:t>-ray tagging could be a solution to extend the method in case of excited levels -</a:t>
            </a:r>
          </a:p>
          <a:p>
            <a:pPr algn="ctr"/>
            <a:r>
              <a:rPr lang="en-US" b="1" dirty="0" smtClean="0"/>
              <a:t> How to combine efficient </a:t>
            </a:r>
            <a:r>
              <a:rPr lang="en-US" b="1" dirty="0" smtClean="0">
                <a:latin typeface="Symbol" pitchFamily="18" charset="2"/>
              </a:rPr>
              <a:t>g</a:t>
            </a:r>
            <a:r>
              <a:rPr lang="en-US" b="1" dirty="0" smtClean="0"/>
              <a:t>-ray detectors and CHIMERA?</a:t>
            </a:r>
            <a:endParaRPr lang="en-US" b="1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2119297" cy="225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grpSp>
        <p:nvGrpSpPr>
          <p:cNvPr id="21" name="Group 43"/>
          <p:cNvGrpSpPr>
            <a:grpSpLocks/>
          </p:cNvGrpSpPr>
          <p:nvPr/>
        </p:nvGrpSpPr>
        <p:grpSpPr bwMode="auto">
          <a:xfrm>
            <a:off x="179512" y="2060848"/>
            <a:ext cx="1377950" cy="1276350"/>
            <a:chOff x="2767" y="2024"/>
            <a:chExt cx="868" cy="804"/>
          </a:xfrm>
        </p:grpSpPr>
        <p:grpSp>
          <p:nvGrpSpPr>
            <p:cNvPr id="23" name="Group 44"/>
            <p:cNvGrpSpPr>
              <a:grpSpLocks/>
            </p:cNvGrpSpPr>
            <p:nvPr/>
          </p:nvGrpSpPr>
          <p:grpSpPr bwMode="auto">
            <a:xfrm>
              <a:off x="2848" y="2024"/>
              <a:ext cx="787" cy="722"/>
              <a:chOff x="313" y="3364"/>
              <a:chExt cx="787" cy="722"/>
            </a:xfrm>
          </p:grpSpPr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640" y="3423"/>
                <a:ext cx="460" cy="663"/>
              </a:xfrm>
              <a:custGeom>
                <a:avLst/>
                <a:gdLst>
                  <a:gd name="T0" fmla="*/ 0 w 920"/>
                  <a:gd name="T1" fmla="*/ 165 h 1327"/>
                  <a:gd name="T2" fmla="*/ 31 w 920"/>
                  <a:gd name="T3" fmla="*/ 77 h 1327"/>
                  <a:gd name="T4" fmla="*/ 115 w 920"/>
                  <a:gd name="T5" fmla="*/ 0 h 1327"/>
                  <a:gd name="T6" fmla="*/ 85 w 920"/>
                  <a:gd name="T7" fmla="*/ 78 h 1327"/>
                  <a:gd name="T8" fmla="*/ 0 w 920"/>
                  <a:gd name="T9" fmla="*/ 165 h 1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0"/>
                  <a:gd name="T16" fmla="*/ 0 h 1327"/>
                  <a:gd name="T17" fmla="*/ 920 w 920"/>
                  <a:gd name="T18" fmla="*/ 1327 h 1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0" h="1327">
                    <a:moveTo>
                      <a:pt x="0" y="1327"/>
                    </a:moveTo>
                    <a:lnTo>
                      <a:pt x="254" y="623"/>
                    </a:lnTo>
                    <a:lnTo>
                      <a:pt x="920" y="0"/>
                    </a:lnTo>
                    <a:lnTo>
                      <a:pt x="677" y="628"/>
                    </a:lnTo>
                    <a:lnTo>
                      <a:pt x="0" y="132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7A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6"/>
              <p:cNvSpPr>
                <a:spLocks/>
              </p:cNvSpPr>
              <p:nvPr/>
            </p:nvSpPr>
            <p:spPr bwMode="auto">
              <a:xfrm>
                <a:off x="313" y="3364"/>
                <a:ext cx="787" cy="370"/>
              </a:xfrm>
              <a:custGeom>
                <a:avLst/>
                <a:gdLst>
                  <a:gd name="T0" fmla="*/ 114 w 1572"/>
                  <a:gd name="T1" fmla="*/ 92 h 742"/>
                  <a:gd name="T2" fmla="*/ 0 w 1572"/>
                  <a:gd name="T3" fmla="*/ 72 h 742"/>
                  <a:gd name="T4" fmla="*/ 97 w 1572"/>
                  <a:gd name="T5" fmla="*/ 0 h 742"/>
                  <a:gd name="T6" fmla="*/ 197 w 1572"/>
                  <a:gd name="T7" fmla="*/ 14 h 742"/>
                  <a:gd name="T8" fmla="*/ 114 w 1572"/>
                  <a:gd name="T9" fmla="*/ 92 h 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2"/>
                  <a:gd name="T16" fmla="*/ 0 h 742"/>
                  <a:gd name="T17" fmla="*/ 1572 w 1572"/>
                  <a:gd name="T18" fmla="*/ 742 h 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2" h="742">
                    <a:moveTo>
                      <a:pt x="906" y="742"/>
                    </a:moveTo>
                    <a:lnTo>
                      <a:pt x="0" y="578"/>
                    </a:lnTo>
                    <a:lnTo>
                      <a:pt x="773" y="0"/>
                    </a:lnTo>
                    <a:lnTo>
                      <a:pt x="1572" y="119"/>
                    </a:lnTo>
                    <a:lnTo>
                      <a:pt x="906" y="74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7A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313" y="3653"/>
                <a:ext cx="454" cy="433"/>
              </a:xfrm>
              <a:custGeom>
                <a:avLst/>
                <a:gdLst>
                  <a:gd name="T0" fmla="*/ 0 w 906"/>
                  <a:gd name="T1" fmla="*/ 0 h 868"/>
                  <a:gd name="T2" fmla="*/ 30 w 906"/>
                  <a:gd name="T3" fmla="*/ 97 h 868"/>
                  <a:gd name="T4" fmla="*/ 82 w 906"/>
                  <a:gd name="T5" fmla="*/ 108 h 868"/>
                  <a:gd name="T6" fmla="*/ 114 w 906"/>
                  <a:gd name="T7" fmla="*/ 20 h 868"/>
                  <a:gd name="T8" fmla="*/ 0 w 906"/>
                  <a:gd name="T9" fmla="*/ 0 h 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6"/>
                  <a:gd name="T16" fmla="*/ 0 h 868"/>
                  <a:gd name="T17" fmla="*/ 906 w 906"/>
                  <a:gd name="T18" fmla="*/ 868 h 8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6" h="868">
                    <a:moveTo>
                      <a:pt x="0" y="0"/>
                    </a:moveTo>
                    <a:lnTo>
                      <a:pt x="240" y="779"/>
                    </a:lnTo>
                    <a:lnTo>
                      <a:pt x="652" y="868"/>
                    </a:lnTo>
                    <a:lnTo>
                      <a:pt x="906" y="164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C7A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Freeform 48"/>
            <p:cNvSpPr>
              <a:spLocks/>
            </p:cNvSpPr>
            <p:nvPr/>
          </p:nvSpPr>
          <p:spPr bwMode="auto">
            <a:xfrm>
              <a:off x="2767" y="2394"/>
              <a:ext cx="453" cy="434"/>
            </a:xfrm>
            <a:custGeom>
              <a:avLst/>
              <a:gdLst>
                <a:gd name="T0" fmla="*/ 0 w 907"/>
                <a:gd name="T1" fmla="*/ 0 h 868"/>
                <a:gd name="T2" fmla="*/ 30 w 907"/>
                <a:gd name="T3" fmla="*/ 98 h 868"/>
                <a:gd name="T4" fmla="*/ 81 w 907"/>
                <a:gd name="T5" fmla="*/ 109 h 868"/>
                <a:gd name="T6" fmla="*/ 113 w 907"/>
                <a:gd name="T7" fmla="*/ 21 h 868"/>
                <a:gd name="T8" fmla="*/ 0 w 907"/>
                <a:gd name="T9" fmla="*/ 0 h 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7"/>
                <a:gd name="T16" fmla="*/ 0 h 868"/>
                <a:gd name="T17" fmla="*/ 907 w 907"/>
                <a:gd name="T18" fmla="*/ 868 h 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7" h="868">
                  <a:moveTo>
                    <a:pt x="0" y="0"/>
                  </a:moveTo>
                  <a:lnTo>
                    <a:pt x="241" y="779"/>
                  </a:lnTo>
                  <a:lnTo>
                    <a:pt x="653" y="868"/>
                  </a:lnTo>
                  <a:lnTo>
                    <a:pt x="907" y="163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1F5C3D"/>
                </a:gs>
                <a:gs pos="100000">
                  <a:srgbClr val="339966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2051720" y="2204864"/>
            <a:ext cx="3960440" cy="646331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 </a:t>
            </a:r>
            <a:r>
              <a:rPr lang="en-US" b="1" dirty="0" err="1" smtClean="0"/>
              <a:t>CsI</a:t>
            </a:r>
            <a:r>
              <a:rPr lang="en-US" b="1" dirty="0" smtClean="0"/>
              <a:t>(</a:t>
            </a:r>
            <a:r>
              <a:rPr lang="en-US" b="1" dirty="0" err="1" smtClean="0"/>
              <a:t>Tl</a:t>
            </a:r>
            <a:r>
              <a:rPr lang="en-US" b="1" dirty="0" smtClean="0"/>
              <a:t>) have a large efficiency for gamma ray detection  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43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0.7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7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|0.6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46899</TotalTime>
  <Words>1496</Words>
  <Application>Microsoft Office PowerPoint</Application>
  <PresentationFormat>Presentazione su schermo (4:3)</PresentationFormat>
  <Paragraphs>234</Paragraphs>
  <Slides>21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 - Catania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cardella</dc:creator>
  <cp:lastModifiedBy>tecno</cp:lastModifiedBy>
  <cp:revision>326</cp:revision>
  <dcterms:created xsi:type="dcterms:W3CDTF">2011-03-23T08:52:49Z</dcterms:created>
  <dcterms:modified xsi:type="dcterms:W3CDTF">2013-06-04T11:19:15Z</dcterms:modified>
</cp:coreProperties>
</file>