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3" r:id="rId4"/>
    <p:sldId id="304" r:id="rId5"/>
    <p:sldId id="302" r:id="rId6"/>
    <p:sldId id="305" r:id="rId7"/>
    <p:sldId id="279" r:id="rId8"/>
    <p:sldId id="311" r:id="rId9"/>
    <p:sldId id="307" r:id="rId10"/>
    <p:sldId id="309" r:id="rId11"/>
    <p:sldId id="308" r:id="rId12"/>
    <p:sldId id="262" r:id="rId13"/>
    <p:sldId id="269" r:id="rId14"/>
    <p:sldId id="265" r:id="rId15"/>
    <p:sldId id="266" r:id="rId16"/>
    <p:sldId id="310" r:id="rId17"/>
    <p:sldId id="314" r:id="rId18"/>
    <p:sldId id="318" r:id="rId19"/>
    <p:sldId id="316" r:id="rId20"/>
    <p:sldId id="317" r:id="rId21"/>
    <p:sldId id="319" r:id="rId22"/>
    <p:sldId id="312" r:id="rId23"/>
    <p:sldId id="271" r:id="rId24"/>
    <p:sldId id="258" r:id="rId25"/>
    <p:sldId id="285" r:id="rId26"/>
    <p:sldId id="283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5F5F5F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60952"/>
            <a:ext cx="8640960" cy="70609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6192688"/>
          </a:xfrm>
        </p:spPr>
        <p:txBody>
          <a:bodyPr/>
          <a:lstStyle>
            <a:lvl1pPr>
              <a:lnSpc>
                <a:spcPct val="120000"/>
              </a:lnSpc>
              <a:defRPr sz="2400"/>
            </a:lvl1pPr>
            <a:lvl2pPr>
              <a:lnSpc>
                <a:spcPct val="120000"/>
              </a:lnSpc>
              <a:defRPr sz="2000"/>
            </a:lvl2pPr>
            <a:lvl3pPr>
              <a:lnSpc>
                <a:spcPct val="120000"/>
              </a:lnSpc>
              <a:defRPr sz="2000"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kumimoji="1" lang="ja-JP" altLang="en-US" dirty="0" smtClean="0"/>
              <a:t>マスタ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2013/6/3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‹N›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310903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sz="4000" dirty="0" smtClean="0"/>
              <a:t>Recent shell-model results for exotic nuclei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712968" cy="1415008"/>
          </a:xfrm>
        </p:spPr>
        <p:txBody>
          <a:bodyPr>
            <a:normAutofit/>
          </a:bodyPr>
          <a:lstStyle/>
          <a:p>
            <a:r>
              <a:rPr lang="en-US" altLang="ja-JP" sz="2800" dirty="0" smtClean="0">
                <a:solidFill>
                  <a:schemeClr val="tx1"/>
                </a:solidFill>
              </a:rPr>
              <a:t>Yutaka </a:t>
            </a:r>
            <a:r>
              <a:rPr lang="en-US" altLang="ja-JP" sz="2800" dirty="0" err="1" smtClean="0">
                <a:solidFill>
                  <a:schemeClr val="tx1"/>
                </a:solidFill>
              </a:rPr>
              <a:t>Utsuno</a:t>
            </a:r>
            <a:endParaRPr lang="en-US" altLang="ja-JP" sz="2800" dirty="0" smtClean="0">
              <a:solidFill>
                <a:schemeClr val="tx1"/>
              </a:solidFill>
            </a:endParaRPr>
          </a:p>
          <a:p>
            <a:r>
              <a:rPr kumimoji="1" lang="en-US" altLang="ja-JP" sz="2400" i="1" dirty="0" smtClean="0">
                <a:solidFill>
                  <a:schemeClr val="tx1"/>
                </a:solidFill>
              </a:rPr>
              <a:t>Advanced Science Research Center, Japan Atomic Energy Agency</a:t>
            </a:r>
          </a:p>
          <a:p>
            <a:r>
              <a:rPr lang="en-US" altLang="ja-JP" sz="2400" i="1" dirty="0" smtClean="0">
                <a:solidFill>
                  <a:schemeClr val="tx1"/>
                </a:solidFill>
              </a:rPr>
              <a:t>Center for Nuclear Study, University of Tokyo</a:t>
            </a:r>
            <a:endParaRPr kumimoji="1" lang="ja-JP" altLang="en-US" sz="2000" i="1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11560" y="6381328"/>
            <a:ext cx="8083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International Nuclea</a:t>
            </a:r>
            <a:r>
              <a:rPr lang="en-US" altLang="ja-JP" dirty="0" smtClean="0"/>
              <a:t>r Physics Conference (INPC 2013), Florence, Italy, June 2-7, 2013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95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Example 2: </a:t>
            </a:r>
            <a:r>
              <a:rPr lang="en-US" altLang="ja-JP" dirty="0" err="1" smtClean="0"/>
              <a:t>Sb</a:t>
            </a:r>
            <a:r>
              <a:rPr lang="en-US" altLang="ja-JP" dirty="0" smtClean="0"/>
              <a:t> isotopes </a:t>
            </a:r>
            <a:r>
              <a:rPr lang="en-US" altLang="ja-JP" dirty="0"/>
              <a:t>(Z=51)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5328592" cy="5616624"/>
          </a:xfrm>
        </p:spPr>
        <p:txBody>
          <a:bodyPr/>
          <a:lstStyle/>
          <a:p>
            <a:r>
              <a:rPr lang="en-US" altLang="ja-JP" dirty="0"/>
              <a:t>V</a:t>
            </a:r>
            <a:r>
              <a:rPr lang="en-US" altLang="ja-JP" baseline="-25000" dirty="0"/>
              <a:t>MU</a:t>
            </a:r>
            <a:r>
              <a:rPr lang="en-US" altLang="ja-JP" dirty="0"/>
              <a:t> is used for the proton-neutron interaction.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altLang="ja-JP" sz="2400" dirty="0"/>
              <a:t>Evolution of 7/2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and 11/2</a:t>
            </a:r>
            <a:r>
              <a:rPr lang="en-US" altLang="ja-JP" sz="2400" baseline="30000" dirty="0"/>
              <a:t>-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levels</a:t>
            </a:r>
            <a:endParaRPr lang="en-US" altLang="ja-JP" sz="2400" dirty="0"/>
          </a:p>
          <a:p>
            <a:pPr lvl="1"/>
            <a:r>
              <a:rPr lang="en-US" altLang="ja-JP" dirty="0"/>
              <a:t>“proton single-particle states” suggested </a:t>
            </a:r>
            <a:r>
              <a:rPr lang="en-US" altLang="ja-JP" dirty="0" smtClean="0"/>
              <a:t>by </a:t>
            </a:r>
            <a:r>
              <a:rPr lang="en-US" altLang="ja-JP" dirty="0" err="1" smtClean="0"/>
              <a:t>Schiffer</a:t>
            </a:r>
            <a:r>
              <a:rPr lang="en-US" altLang="ja-JP" dirty="0" smtClean="0"/>
              <a:t> </a:t>
            </a:r>
            <a:r>
              <a:rPr lang="en-US" altLang="ja-JP" dirty="0"/>
              <a:t>et al</a:t>
            </a:r>
            <a:r>
              <a:rPr lang="en-US" altLang="ja-JP" dirty="0" smtClean="0"/>
              <a:t>. based on (</a:t>
            </a:r>
            <a:r>
              <a:rPr lang="el-GR" altLang="ja-JP" dirty="0" smtClean="0"/>
              <a:t>α</a:t>
            </a:r>
            <a:r>
              <a:rPr lang="en-US" altLang="ja-JP" dirty="0" smtClean="0"/>
              <a:t>, t) reactions</a:t>
            </a:r>
          </a:p>
          <a:p>
            <a:pPr lvl="2"/>
            <a:r>
              <a:rPr lang="en-US" altLang="ja-JP" dirty="0" smtClean="0"/>
              <a:t>Tensor-force driven shell evolution</a:t>
            </a:r>
          </a:p>
          <a:p>
            <a:pPr lvl="1"/>
            <a:r>
              <a:rPr lang="en-US" altLang="ja-JP" dirty="0" smtClean="0"/>
              <a:t>considerable effect of correlation such as  </a:t>
            </a:r>
            <a:br>
              <a:rPr lang="en-US" altLang="ja-JP" dirty="0" smtClean="0"/>
            </a:br>
            <a:r>
              <a:rPr lang="en-US" altLang="ja-JP" dirty="0">
                <a:latin typeface="Symbol" pitchFamily="18" charset="2"/>
              </a:rPr>
              <a:t>p</a:t>
            </a:r>
            <a:r>
              <a:rPr lang="en-US" altLang="ja-JP" dirty="0"/>
              <a:t>(d</a:t>
            </a:r>
            <a:r>
              <a:rPr lang="en-US" altLang="ja-JP" baseline="-25000" dirty="0"/>
              <a:t>5/2</a:t>
            </a:r>
            <a:r>
              <a:rPr lang="en-US" altLang="ja-JP" dirty="0"/>
              <a:t>)*</a:t>
            </a:r>
            <a:r>
              <a:rPr lang="en-US" altLang="ja-JP" dirty="0" smtClean="0"/>
              <a:t>3</a:t>
            </a:r>
            <a:r>
              <a:rPr lang="en-US" altLang="ja-JP" baseline="30000" dirty="0" smtClean="0"/>
              <a:t>-</a:t>
            </a:r>
            <a:r>
              <a:rPr lang="en-US" altLang="ja-JP" dirty="0" smtClean="0"/>
              <a:t> suggested by </a:t>
            </a:r>
            <a:r>
              <a:rPr lang="en-US" altLang="ja-JP" dirty="0" err="1" smtClean="0"/>
              <a:t>Sorlin</a:t>
            </a:r>
            <a:r>
              <a:rPr lang="en-US" altLang="ja-JP" dirty="0" smtClean="0"/>
              <a:t> and </a:t>
            </a:r>
            <a:r>
              <a:rPr lang="en-US" altLang="ja-JP" dirty="0" err="1" smtClean="0"/>
              <a:t>Porquet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based on (</a:t>
            </a:r>
            <a:r>
              <a:rPr lang="en-US" altLang="ja-JP" baseline="30000" dirty="0" smtClean="0"/>
              <a:t>3</a:t>
            </a:r>
            <a:r>
              <a:rPr lang="en-US" altLang="ja-JP" dirty="0" smtClean="0"/>
              <a:t>He, d) reactions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01842"/>
            <a:ext cx="3388551" cy="5079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5036600" y="6371490"/>
            <a:ext cx="4016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J. P. </a:t>
            </a:r>
            <a:r>
              <a:rPr kumimoji="1" lang="en-US" altLang="ja-JP" sz="1400" dirty="0" err="1" smtClean="0"/>
              <a:t>Schiffer</a:t>
            </a:r>
            <a:r>
              <a:rPr kumimoji="1" lang="en-US" altLang="ja-JP" sz="1400" dirty="0" smtClean="0"/>
              <a:t> et al., Phys. Rev. </a:t>
            </a:r>
            <a:r>
              <a:rPr kumimoji="1" lang="en-US" altLang="ja-JP" sz="1400" dirty="0" err="1" smtClean="0"/>
              <a:t>Lett</a:t>
            </a:r>
            <a:r>
              <a:rPr kumimoji="1" lang="en-US" altLang="ja-JP" sz="1400" dirty="0" smtClean="0"/>
              <a:t>. 92, 162501 (2004).</a:t>
            </a:r>
            <a:endParaRPr kumimoji="1" lang="ja-JP" altLang="en-US" sz="1400" dirty="0"/>
          </a:p>
        </p:txBody>
      </p:sp>
      <p:sp>
        <p:nvSpPr>
          <p:cNvPr id="6" name="上下矢印 5"/>
          <p:cNvSpPr/>
          <p:nvPr/>
        </p:nvSpPr>
        <p:spPr>
          <a:xfrm>
            <a:off x="8244408" y="5556489"/>
            <a:ext cx="144016" cy="288032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下矢印 6"/>
          <p:cNvSpPr/>
          <p:nvPr/>
        </p:nvSpPr>
        <p:spPr>
          <a:xfrm>
            <a:off x="2483768" y="4869160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1596" y="5391380"/>
            <a:ext cx="482453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Large-scale shell-model calculations in the full </a:t>
            </a:r>
            <a:r>
              <a:rPr lang="en-US" altLang="ja-JP" sz="2400" dirty="0">
                <a:solidFill>
                  <a:srgbClr val="FF0000"/>
                </a:solidFill>
              </a:rPr>
              <a:t>50≤ N(Z) ≤</a:t>
            </a:r>
            <a:r>
              <a:rPr lang="en-US" altLang="ja-JP" sz="2400" dirty="0" smtClean="0">
                <a:solidFill>
                  <a:srgbClr val="FF0000"/>
                </a:solidFill>
              </a:rPr>
              <a:t>82 shell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93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Some details </a:t>
            </a:r>
            <a:r>
              <a:rPr lang="en-US" altLang="ja-JP" dirty="0" smtClean="0"/>
              <a:t>about</a:t>
            </a:r>
            <a:r>
              <a:rPr kumimoji="1" lang="en-US" altLang="ja-JP" dirty="0" smtClean="0"/>
              <a:t> the Hamiltonian fo</a:t>
            </a:r>
            <a:r>
              <a:rPr lang="en-US" altLang="ja-JP" dirty="0" smtClean="0"/>
              <a:t>r </a:t>
            </a:r>
            <a:r>
              <a:rPr lang="en-US" altLang="ja-JP" dirty="0" err="1" smtClean="0"/>
              <a:t>Sb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08720"/>
            <a:ext cx="5400600" cy="5693948"/>
          </a:xfrm>
        </p:spPr>
        <p:txBody>
          <a:bodyPr/>
          <a:lstStyle/>
          <a:p>
            <a:r>
              <a:rPr kumimoji="1" lang="en-US" altLang="ja-JP" dirty="0" smtClean="0"/>
              <a:t>Proton-neutron interaction</a:t>
            </a:r>
          </a:p>
          <a:p>
            <a:pPr lvl="1"/>
            <a:r>
              <a:rPr lang="en-US" altLang="ja-JP" dirty="0" smtClean="0"/>
              <a:t>strength of the central: adjusted by </a:t>
            </a:r>
            <a:r>
              <a:rPr lang="en-US" altLang="ja-JP" dirty="0" err="1" smtClean="0"/>
              <a:t>S</a:t>
            </a:r>
            <a:r>
              <a:rPr lang="en-US" altLang="ja-JP" baseline="-25000" dirty="0" err="1" smtClean="0"/>
              <a:t>p</a:t>
            </a:r>
            <a:r>
              <a:rPr lang="en-US" altLang="ja-JP" dirty="0" smtClean="0"/>
              <a:t> </a:t>
            </a:r>
            <a:br>
              <a:rPr lang="en-US" altLang="ja-JP" dirty="0" smtClean="0"/>
            </a:br>
            <a:r>
              <a:rPr lang="en-US" altLang="ja-JP" dirty="0" smtClean="0"/>
              <a:t>→ </a:t>
            </a:r>
            <a:r>
              <a:rPr lang="en-US" altLang="ja-JP" dirty="0" smtClean="0">
                <a:solidFill>
                  <a:srgbClr val="0070C0"/>
                </a:solidFill>
              </a:rPr>
              <a:t>the only free parameter</a:t>
            </a:r>
          </a:p>
          <a:p>
            <a:r>
              <a:rPr kumimoji="1" lang="en-US" altLang="ja-JP" dirty="0" smtClean="0"/>
              <a:t>Neutron-neutron interaction</a:t>
            </a:r>
          </a:p>
          <a:p>
            <a:pPr lvl="1"/>
            <a:r>
              <a:rPr lang="en-US" altLang="ja-JP" dirty="0"/>
              <a:t>r</a:t>
            </a:r>
            <a:r>
              <a:rPr lang="en-US" altLang="ja-JP" dirty="0" smtClean="0"/>
              <a:t>esponsible for making “</a:t>
            </a:r>
            <a:r>
              <a:rPr lang="en-US" altLang="ja-JP" dirty="0" err="1" smtClean="0"/>
              <a:t>Sn</a:t>
            </a:r>
            <a:r>
              <a:rPr lang="en-US" altLang="ja-JP" dirty="0" smtClean="0"/>
              <a:t> core”</a:t>
            </a:r>
          </a:p>
          <a:p>
            <a:pPr lvl="1"/>
            <a:r>
              <a:rPr lang="en-US" altLang="ja-JP" dirty="0" smtClean="0"/>
              <a:t>a</a:t>
            </a:r>
            <a:r>
              <a:rPr kumimoji="1" lang="en-US" altLang="ja-JP" dirty="0" smtClean="0"/>
              <a:t> semi-empirical interaction by </a:t>
            </a:r>
            <a:r>
              <a:rPr kumimoji="1" lang="en-US" altLang="ja-JP" dirty="0" err="1" smtClean="0"/>
              <a:t>Honma</a:t>
            </a:r>
            <a:r>
              <a:rPr kumimoji="1" lang="en-US" altLang="ja-JP" dirty="0" smtClean="0"/>
              <a:t> et al. </a:t>
            </a:r>
            <a:r>
              <a:rPr kumimoji="1" lang="en-US" altLang="ja-JP" dirty="0" smtClean="0">
                <a:solidFill>
                  <a:srgbClr val="0070C0"/>
                </a:solidFill>
              </a:rPr>
              <a:t>fitted to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Sn</a:t>
            </a:r>
            <a:r>
              <a:rPr kumimoji="1" lang="en-US" altLang="ja-JP" dirty="0" smtClean="0">
                <a:solidFill>
                  <a:srgbClr val="0070C0"/>
                </a:solidFill>
              </a:rPr>
              <a:t> isotopes including 3</a:t>
            </a:r>
            <a:r>
              <a:rPr kumimoji="1" lang="en-US" altLang="ja-JP" baseline="30000" dirty="0" smtClean="0">
                <a:solidFill>
                  <a:srgbClr val="0070C0"/>
                </a:solidFill>
              </a:rPr>
              <a:t>-</a:t>
            </a:r>
          </a:p>
          <a:p>
            <a:r>
              <a:rPr lang="en-US" altLang="ja-JP" dirty="0" smtClean="0"/>
              <a:t>Proton single-particle energies</a:t>
            </a:r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itted to experimental levels in </a:t>
            </a:r>
            <a:r>
              <a:rPr lang="en-US" altLang="ja-JP" baseline="30000" dirty="0" smtClean="0"/>
              <a:t>133</a:t>
            </a:r>
            <a:r>
              <a:rPr lang="en-US" altLang="ja-JP" dirty="0" smtClean="0"/>
              <a:t>Sb</a:t>
            </a:r>
          </a:p>
          <a:p>
            <a:pPr lvl="2"/>
            <a:r>
              <a:rPr kumimoji="1" lang="en-US" altLang="ja-JP" dirty="0" smtClean="0"/>
              <a:t>The </a:t>
            </a:r>
            <a:r>
              <a:rPr kumimoji="1" lang="en-US" altLang="ja-JP" dirty="0" err="1" smtClean="0"/>
              <a:t>s.p</a:t>
            </a:r>
            <a:r>
              <a:rPr kumimoji="1" lang="en-US" altLang="ja-JP" dirty="0" smtClean="0"/>
              <a:t>. levels on top of the </a:t>
            </a:r>
            <a:r>
              <a:rPr kumimoji="1" lang="en-US" altLang="ja-JP" baseline="30000" dirty="0" smtClean="0"/>
              <a:t>100</a:t>
            </a:r>
            <a:r>
              <a:rPr kumimoji="1" lang="en-US" altLang="ja-JP" dirty="0" smtClean="0"/>
              <a:t>Sn core is a prediction.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28691" r="13993" b="15282"/>
          <a:stretch/>
        </p:blipFill>
        <p:spPr bwMode="auto">
          <a:xfrm>
            <a:off x="6012160" y="914036"/>
            <a:ext cx="272305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724" y="3539876"/>
            <a:ext cx="3308763" cy="281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5422426" y="6351368"/>
            <a:ext cx="3693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M. </a:t>
            </a:r>
            <a:r>
              <a:rPr kumimoji="1" lang="en-US" altLang="ja-JP" sz="1400" dirty="0" err="1" smtClean="0"/>
              <a:t>Honma</a:t>
            </a:r>
            <a:r>
              <a:rPr kumimoji="1" lang="en-US" altLang="ja-JP" sz="1400" dirty="0" smtClean="0"/>
              <a:t> et al., RIKEN </a:t>
            </a:r>
            <a:r>
              <a:rPr kumimoji="1" lang="en-US" altLang="ja-JP" sz="1400" dirty="0" err="1" smtClean="0"/>
              <a:t>Accel</a:t>
            </a:r>
            <a:r>
              <a:rPr kumimoji="1" lang="en-US" altLang="ja-JP" sz="1400" dirty="0" smtClean="0"/>
              <a:t>. </a:t>
            </a:r>
            <a:r>
              <a:rPr kumimoji="1" lang="en-US" altLang="ja-JP" sz="1400" dirty="0" err="1" smtClean="0"/>
              <a:t>Prog</a:t>
            </a:r>
            <a:r>
              <a:rPr kumimoji="1" lang="en-US" altLang="ja-JP" sz="1400" dirty="0" smtClean="0"/>
              <a:t>. Rep. (2012).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41507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786" y="1022681"/>
            <a:ext cx="4739774" cy="521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of the energy levels in </a:t>
            </a:r>
            <a:r>
              <a:rPr kumimoji="1" lang="en-US" altLang="ja-JP" dirty="0" err="1" smtClean="0"/>
              <a:t>Sb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496" y="908720"/>
            <a:ext cx="4176464" cy="5733256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11/2</a:t>
            </a:r>
            <a:r>
              <a:rPr lang="en-US" altLang="ja-JP" baseline="30000" dirty="0" smtClean="0"/>
              <a:t>-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and 5/2</a:t>
            </a:r>
            <a:r>
              <a:rPr lang="en-US" altLang="ja-JP" baseline="30000" dirty="0" smtClean="0"/>
              <a:t>+</a:t>
            </a:r>
            <a:r>
              <a:rPr lang="en-US" altLang="ja-JP" baseline="-25000" dirty="0" smtClean="0"/>
              <a:t>1</a:t>
            </a:r>
            <a:r>
              <a:rPr lang="en-US" altLang="ja-JP" dirty="0" smtClean="0"/>
              <a:t> levels measured </a:t>
            </a:r>
            <a:r>
              <a:rPr lang="en-US" altLang="ja-JP" dirty="0"/>
              <a:t>from </a:t>
            </a:r>
            <a:r>
              <a:rPr lang="en-US" altLang="ja-JP" dirty="0" smtClean="0"/>
              <a:t>7/2</a:t>
            </a:r>
            <a:r>
              <a:rPr lang="en-US" altLang="ja-JP" baseline="30000" dirty="0" smtClean="0"/>
              <a:t>+</a:t>
            </a:r>
            <a:r>
              <a:rPr lang="en-US" altLang="ja-JP" baseline="-25000" dirty="0" smtClean="0"/>
              <a:t>1 </a:t>
            </a:r>
            <a:endParaRPr lang="en-US" altLang="ja-JP" baseline="-25000" dirty="0"/>
          </a:p>
          <a:p>
            <a:pPr lvl="1"/>
            <a:r>
              <a:rPr lang="en-US" altLang="ja-JP" dirty="0" smtClean="0"/>
              <a:t>Non-monotonic </a:t>
            </a:r>
            <a:r>
              <a:rPr lang="en-US" altLang="ja-JP" dirty="0"/>
              <a:t>evolution is reproduced</a:t>
            </a:r>
            <a:r>
              <a:rPr lang="en-US" altLang="ja-JP" dirty="0" smtClean="0"/>
              <a:t>.</a:t>
            </a:r>
            <a:endParaRPr lang="en-US" altLang="ja-JP" baseline="-25000" dirty="0" smtClean="0"/>
          </a:p>
          <a:p>
            <a:pPr lvl="1"/>
            <a:r>
              <a:rPr lang="en-US" altLang="ja-JP" dirty="0"/>
              <a:t>f</a:t>
            </a:r>
            <a:r>
              <a:rPr kumimoji="1" lang="en-US" altLang="ja-JP" dirty="0" smtClean="0"/>
              <a:t>ull </a:t>
            </a:r>
            <a:r>
              <a:rPr kumimoji="1" lang="en-US" altLang="ja-JP" dirty="0" smtClean="0">
                <a:solidFill>
                  <a:srgbClr val="00B050"/>
                </a:solidFill>
              </a:rPr>
              <a:t>shell-model results </a:t>
            </a:r>
            <a:r>
              <a:rPr kumimoji="1" lang="en-US" altLang="ja-JP" dirty="0" smtClean="0"/>
              <a:t>vs. estimate from effective single-particle energies (ESPE) </a:t>
            </a:r>
            <a:r>
              <a:rPr lang="en-US" altLang="ja-JP" dirty="0" smtClean="0"/>
              <a:t>of two kinds</a:t>
            </a:r>
          </a:p>
          <a:p>
            <a:pPr lvl="2"/>
            <a:r>
              <a:rPr kumimoji="1" lang="en-US" altLang="ja-JP" dirty="0" smtClean="0">
                <a:solidFill>
                  <a:srgbClr val="00B050"/>
                </a:solidFill>
              </a:rPr>
              <a:t>ESPE1</a:t>
            </a:r>
            <a:r>
              <a:rPr kumimoji="1" lang="en-US" altLang="ja-JP" dirty="0" smtClean="0"/>
              <a:t>: </a:t>
            </a:r>
            <a:r>
              <a:rPr lang="en-US" altLang="ja-JP" dirty="0" smtClean="0"/>
              <a:t>filling configuration at N=64, i.e., no correlation included</a:t>
            </a:r>
          </a:p>
          <a:p>
            <a:pPr lvl="2"/>
            <a:r>
              <a:rPr kumimoji="1" lang="en-US" altLang="ja-JP" dirty="0" smtClean="0">
                <a:solidFill>
                  <a:srgbClr val="00B050"/>
                </a:solidFill>
              </a:rPr>
              <a:t>ESPE2</a:t>
            </a:r>
            <a:r>
              <a:rPr kumimoji="1" lang="en-US" altLang="ja-JP" dirty="0" smtClean="0"/>
              <a:t>: </a:t>
            </a:r>
            <a:r>
              <a:rPr lang="el-GR" altLang="ja-JP" dirty="0"/>
              <a:t>π</a:t>
            </a:r>
            <a:r>
              <a:rPr lang="en-US" altLang="ja-JP" dirty="0"/>
              <a:t>(</a:t>
            </a:r>
            <a:r>
              <a:rPr lang="en-US" altLang="ja-JP" i="1" dirty="0"/>
              <a:t>j</a:t>
            </a:r>
            <a:r>
              <a:rPr lang="en-US" altLang="ja-JP" dirty="0"/>
              <a:t>)×</a:t>
            </a:r>
            <a:r>
              <a:rPr lang="en-US" altLang="ja-JP" dirty="0" err="1"/>
              <a:t>Sn</a:t>
            </a:r>
            <a:r>
              <a:rPr lang="en-US" altLang="ja-JP" dirty="0"/>
              <a:t>(0</a:t>
            </a:r>
            <a:r>
              <a:rPr lang="en-US" altLang="ja-JP" baseline="30000" dirty="0"/>
              <a:t>+</a:t>
            </a:r>
            <a:r>
              <a:rPr lang="en-US" altLang="ja-JP" baseline="-25000" dirty="0"/>
              <a:t>1</a:t>
            </a:r>
            <a:r>
              <a:rPr lang="en-US" altLang="ja-JP" dirty="0" smtClean="0"/>
              <a:t>), i.e., </a:t>
            </a:r>
            <a:r>
              <a:rPr lang="en-US" altLang="ja-JP" dirty="0"/>
              <a:t>n-n correlation included</a:t>
            </a:r>
            <a:endParaRPr kumimoji="1" lang="en-US" altLang="ja-JP" dirty="0" smtClean="0"/>
          </a:p>
          <a:p>
            <a:pPr lvl="1"/>
            <a:endParaRPr lang="en-US" altLang="ja-JP" dirty="0" smtClean="0"/>
          </a:p>
        </p:txBody>
      </p:sp>
      <p:cxnSp>
        <p:nvCxnSpPr>
          <p:cNvPr id="5" name="直線コネクタ 4"/>
          <p:cNvCxnSpPr/>
          <p:nvPr/>
        </p:nvCxnSpPr>
        <p:spPr>
          <a:xfrm flipH="1">
            <a:off x="5001048" y="1314890"/>
            <a:ext cx="381642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上下矢印 5"/>
          <p:cNvSpPr/>
          <p:nvPr/>
        </p:nvSpPr>
        <p:spPr>
          <a:xfrm>
            <a:off x="6507683" y="1358020"/>
            <a:ext cx="144016" cy="1944216"/>
          </a:xfrm>
          <a:prstGeom prst="up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497861" y="1628800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2.25 MeV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850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Evolution</a:t>
            </a:r>
            <a:r>
              <a:rPr kumimoji="1" lang="en-US" altLang="ja-JP" dirty="0" smtClean="0"/>
              <a:t> of the 11/2</a:t>
            </a:r>
            <a:r>
              <a:rPr kumimoji="1" lang="en-US" altLang="ja-JP" baseline="30000" dirty="0" smtClean="0"/>
              <a:t>-</a:t>
            </a:r>
            <a:r>
              <a:rPr kumimoji="1" lang="en-US" altLang="ja-JP" dirty="0" smtClean="0"/>
              <a:t>–7/2</a:t>
            </a:r>
            <a:r>
              <a:rPr kumimoji="1" lang="en-US" altLang="ja-JP" baseline="30000" dirty="0" smtClean="0"/>
              <a:t>+</a:t>
            </a:r>
            <a:r>
              <a:rPr kumimoji="1" lang="en-US" altLang="ja-JP" dirty="0" smtClean="0"/>
              <a:t> spacing in </a:t>
            </a:r>
            <a:r>
              <a:rPr kumimoji="1" lang="en-US" altLang="ja-JP" dirty="0" err="1" smtClean="0"/>
              <a:t>Sb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16624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ja-JP" dirty="0" smtClean="0"/>
              <a:t>Consider the change from N=64 (to 82): </a:t>
            </a:r>
            <a:r>
              <a:rPr lang="en-US" altLang="ja-JP" dirty="0" smtClean="0">
                <a:solidFill>
                  <a:srgbClr val="FF0000"/>
                </a:solidFill>
              </a:rPr>
              <a:t>2.215 MeV in expt.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>
                <a:solidFill>
                  <a:srgbClr val="00B050"/>
                </a:solidFill>
              </a:rPr>
              <a:t>ESPE1</a:t>
            </a:r>
            <a:r>
              <a:rPr lang="en-US" altLang="ja-JP" dirty="0" smtClean="0"/>
              <a:t>: no correlation</a:t>
            </a:r>
            <a:endParaRPr lang="en-US" altLang="ja-JP" dirty="0" smtClean="0">
              <a:solidFill>
                <a:srgbClr val="00B050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(6, 8, 0, 0, 0) for occupation </a:t>
            </a:r>
            <a:br>
              <a:rPr lang="en-US" altLang="ja-JP" dirty="0" smtClean="0"/>
            </a:br>
            <a:r>
              <a:rPr lang="en-US" altLang="ja-JP" dirty="0" smtClean="0"/>
              <a:t>in (d</a:t>
            </a:r>
            <a:r>
              <a:rPr lang="en-US" altLang="ja-JP" baseline="-25000" dirty="0" smtClean="0"/>
              <a:t>5/2</a:t>
            </a:r>
            <a:r>
              <a:rPr lang="en-US" altLang="ja-JP" dirty="0" smtClean="0"/>
              <a:t>, g</a:t>
            </a:r>
            <a:r>
              <a:rPr lang="en-US" altLang="ja-JP" baseline="-25000" dirty="0" smtClean="0"/>
              <a:t>7/2</a:t>
            </a:r>
            <a:r>
              <a:rPr lang="en-US" altLang="ja-JP" dirty="0" smtClean="0"/>
              <a:t>, h</a:t>
            </a:r>
            <a:r>
              <a:rPr lang="en-US" altLang="ja-JP" baseline="-25000" dirty="0" smtClean="0"/>
              <a:t>11/2</a:t>
            </a:r>
            <a:r>
              <a:rPr lang="en-US" altLang="ja-JP" dirty="0" smtClean="0"/>
              <a:t>, s</a:t>
            </a:r>
            <a:r>
              <a:rPr lang="en-US" altLang="ja-JP" baseline="-25000" dirty="0" smtClean="0"/>
              <a:t>1/2</a:t>
            </a:r>
            <a:r>
              <a:rPr lang="en-US" altLang="ja-JP" dirty="0" smtClean="0"/>
              <a:t>, d</a:t>
            </a:r>
            <a:r>
              <a:rPr lang="en-US" altLang="ja-JP" baseline="-25000" dirty="0" smtClean="0"/>
              <a:t>3/2</a:t>
            </a:r>
            <a:r>
              <a:rPr lang="en-US" altLang="ja-JP" dirty="0" smtClean="0"/>
              <a:t>)</a:t>
            </a:r>
          </a:p>
          <a:p>
            <a:pPr lvl="2">
              <a:lnSpc>
                <a:spcPct val="110000"/>
              </a:lnSpc>
            </a:pPr>
            <a:r>
              <a:rPr lang="en-US" altLang="ja-JP" dirty="0"/>
              <a:t>t</a:t>
            </a:r>
            <a:r>
              <a:rPr lang="en-US" altLang="ja-JP" dirty="0" smtClean="0"/>
              <a:t>ensor only: </a:t>
            </a:r>
            <a:r>
              <a:rPr lang="en-US" altLang="ja-JP" dirty="0" smtClean="0">
                <a:solidFill>
                  <a:srgbClr val="00B050"/>
                </a:solidFill>
              </a:rPr>
              <a:t>1.93 MeV</a:t>
            </a:r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central + </a:t>
            </a:r>
            <a:r>
              <a:rPr lang="en-US" altLang="ja-JP" dirty="0" err="1" smtClean="0"/>
              <a:t>ls</a:t>
            </a:r>
            <a:r>
              <a:rPr lang="en-US" altLang="ja-JP" dirty="0" smtClean="0"/>
              <a:t> + tensor: </a:t>
            </a:r>
            <a:r>
              <a:rPr lang="en-US" altLang="ja-JP" dirty="0" smtClean="0">
                <a:solidFill>
                  <a:srgbClr val="00B050"/>
                </a:solidFill>
              </a:rPr>
              <a:t>1.93 MeV </a:t>
            </a:r>
          </a:p>
          <a:p>
            <a:pPr lvl="1">
              <a:lnSpc>
                <a:spcPct val="110000"/>
              </a:lnSpc>
            </a:pPr>
            <a:r>
              <a:rPr lang="en-US" altLang="ja-JP" dirty="0" smtClean="0">
                <a:solidFill>
                  <a:srgbClr val="0070C0"/>
                </a:solidFill>
              </a:rPr>
              <a:t>ESPE2</a:t>
            </a:r>
            <a:r>
              <a:rPr lang="en-US" altLang="ja-JP" dirty="0" smtClean="0"/>
              <a:t>: n-n correlation included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(4.76, 5.91, 1.74, 0.69, 0.91)</a:t>
            </a:r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tensor </a:t>
            </a:r>
            <a:r>
              <a:rPr lang="en-US" altLang="ja-JP" dirty="0"/>
              <a:t>only: </a:t>
            </a:r>
            <a:r>
              <a:rPr lang="en-US" altLang="ja-JP" dirty="0" smtClean="0">
                <a:solidFill>
                  <a:srgbClr val="0070C0"/>
                </a:solidFill>
              </a:rPr>
              <a:t>1.21 MeV</a:t>
            </a:r>
          </a:p>
          <a:p>
            <a:pPr lvl="2">
              <a:lnSpc>
                <a:spcPct val="110000"/>
              </a:lnSpc>
            </a:pPr>
            <a:r>
              <a:rPr lang="en-US" altLang="ja-JP" dirty="0" smtClean="0"/>
              <a:t>central </a:t>
            </a:r>
            <a:r>
              <a:rPr lang="en-US" altLang="ja-JP" dirty="0"/>
              <a:t>+ </a:t>
            </a:r>
            <a:r>
              <a:rPr lang="en-US" altLang="ja-JP" dirty="0" err="1"/>
              <a:t>ls</a:t>
            </a:r>
            <a:r>
              <a:rPr lang="en-US" altLang="ja-JP" dirty="0"/>
              <a:t> + tensor: </a:t>
            </a:r>
            <a:r>
              <a:rPr lang="en-US" altLang="ja-JP" dirty="0" smtClean="0">
                <a:solidFill>
                  <a:srgbClr val="0070C0"/>
                </a:solidFill>
              </a:rPr>
              <a:t>1.38 </a:t>
            </a:r>
            <a:r>
              <a:rPr lang="en-US" altLang="ja-JP" dirty="0">
                <a:solidFill>
                  <a:srgbClr val="0070C0"/>
                </a:solidFill>
              </a:rPr>
              <a:t>MeV 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altLang="ja-JP" dirty="0" smtClean="0">
                <a:solidFill>
                  <a:srgbClr val="FF0000"/>
                </a:solidFill>
              </a:rPr>
              <a:t>shell-model calculation</a:t>
            </a:r>
            <a:r>
              <a:rPr lang="en-US" altLang="ja-JP" dirty="0" smtClean="0"/>
              <a:t>: full correlation included</a:t>
            </a:r>
          </a:p>
          <a:p>
            <a:pPr lvl="2">
              <a:lnSpc>
                <a:spcPct val="110000"/>
              </a:lnSpc>
            </a:pPr>
            <a:r>
              <a:rPr lang="en-US" altLang="ja-JP" dirty="0"/>
              <a:t>central + </a:t>
            </a:r>
            <a:r>
              <a:rPr lang="en-US" altLang="ja-JP" dirty="0" err="1"/>
              <a:t>ls</a:t>
            </a:r>
            <a:r>
              <a:rPr lang="en-US" altLang="ja-JP" dirty="0"/>
              <a:t> + tensor</a:t>
            </a:r>
            <a:r>
              <a:rPr lang="en-US" altLang="ja-JP" dirty="0" smtClean="0"/>
              <a:t>: </a:t>
            </a:r>
            <a:r>
              <a:rPr lang="en-US" altLang="ja-JP" dirty="0" smtClean="0">
                <a:solidFill>
                  <a:srgbClr val="FF0000"/>
                </a:solidFill>
              </a:rPr>
              <a:t>1.89 MeV</a:t>
            </a:r>
            <a:endParaRPr lang="en-US" altLang="ja-JP" dirty="0" smtClean="0"/>
          </a:p>
          <a:p>
            <a:pPr lvl="2"/>
            <a:endParaRPr lang="en-US" altLang="ja-JP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90" y="1499898"/>
            <a:ext cx="2785330" cy="279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300192" y="4365104"/>
            <a:ext cx="2729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T. </a:t>
            </a:r>
            <a:r>
              <a:rPr kumimoji="1" lang="en-US" altLang="ja-JP" sz="1400" dirty="0" err="1" smtClean="0"/>
              <a:t>Otsuka</a:t>
            </a:r>
            <a:r>
              <a:rPr kumimoji="1" lang="en-US" altLang="ja-JP" sz="1400" dirty="0" smtClean="0"/>
              <a:t> et al., Phys. Rev. </a:t>
            </a:r>
            <a:r>
              <a:rPr kumimoji="1" lang="en-US" altLang="ja-JP" sz="1400" dirty="0" err="1" smtClean="0"/>
              <a:t>Lett</a:t>
            </a:r>
            <a:r>
              <a:rPr kumimoji="1" lang="en-US" altLang="ja-JP" sz="1400" dirty="0" smtClean="0"/>
              <a:t>. 95, </a:t>
            </a:r>
            <a:br>
              <a:rPr kumimoji="1" lang="en-US" altLang="ja-JP" sz="1400" dirty="0" smtClean="0"/>
            </a:br>
            <a:r>
              <a:rPr kumimoji="1" lang="en-US" altLang="ja-JP" sz="1400" dirty="0" smtClean="0"/>
              <a:t>232502 (2005).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9512" y="5733256"/>
            <a:ext cx="8734379" cy="978729"/>
          </a:xfrm>
          <a:prstGeom prst="rect">
            <a:avLst/>
          </a:prstGeom>
          <a:solidFill>
            <a:srgbClr val="5F5F5F"/>
          </a:solidFill>
          <a:ln w="19050"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sz="2400" dirty="0" smtClean="0">
                <a:solidFill>
                  <a:srgbClr val="FFFF66"/>
                </a:solidFill>
              </a:rPr>
              <a:t>Canceling n-n and p-n correlation energies amounting to ~500 </a:t>
            </a:r>
            <a:r>
              <a:rPr lang="en-US" altLang="ja-JP" sz="2400" dirty="0" err="1" smtClean="0">
                <a:solidFill>
                  <a:srgbClr val="FFFF66"/>
                </a:solidFill>
              </a:rPr>
              <a:t>keV</a:t>
            </a:r>
            <a:endParaRPr lang="en-US" altLang="ja-JP" sz="2400" dirty="0" smtClean="0">
              <a:solidFill>
                <a:srgbClr val="FFFF66"/>
              </a:solidFill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kumimoji="1" lang="en-US" altLang="ja-JP" sz="2400" dirty="0" smtClean="0">
                <a:solidFill>
                  <a:srgbClr val="FFFF66"/>
                </a:solidFill>
              </a:rPr>
              <a:t>The evolution of the </a:t>
            </a:r>
            <a:r>
              <a:rPr lang="en-US" altLang="ja-JP" sz="2400" dirty="0" smtClean="0">
                <a:solidFill>
                  <a:srgbClr val="FFFF66"/>
                </a:solidFill>
              </a:rPr>
              <a:t>level </a:t>
            </a:r>
            <a:r>
              <a:rPr kumimoji="1" lang="en-US" altLang="ja-JP" sz="2400" dirty="0" smtClean="0">
                <a:solidFill>
                  <a:srgbClr val="FFFF66"/>
                </a:solidFill>
              </a:rPr>
              <a:t>is still dominated by the tensor force</a:t>
            </a:r>
            <a:r>
              <a:rPr kumimoji="1" lang="en-US" altLang="ja-JP" sz="2400" dirty="0" smtClean="0">
                <a:solidFill>
                  <a:srgbClr val="FFFF99"/>
                </a:solidFill>
              </a:rPr>
              <a:t>.</a:t>
            </a:r>
            <a:endParaRPr kumimoji="1" lang="ja-JP" altLang="en-US" sz="2400" dirty="0">
              <a:solidFill>
                <a:srgbClr val="FFFF99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276168" y="1916832"/>
            <a:ext cx="1489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000" b="1" dirty="0" smtClean="0">
                <a:solidFill>
                  <a:srgbClr val="00B050"/>
                </a:solidFill>
              </a:rPr>
              <a:t>Δ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n(h</a:t>
            </a:r>
            <a:r>
              <a:rPr kumimoji="1" lang="en-US" altLang="ja-JP" sz="2000" b="1" baseline="-25000" dirty="0" smtClean="0">
                <a:solidFill>
                  <a:srgbClr val="00B050"/>
                </a:solidFill>
              </a:rPr>
              <a:t>11/2</a:t>
            </a:r>
            <a:r>
              <a:rPr kumimoji="1" lang="en-US" altLang="ja-JP" sz="2000" b="1" dirty="0" smtClean="0">
                <a:solidFill>
                  <a:srgbClr val="00B050"/>
                </a:solidFill>
              </a:rPr>
              <a:t>)=12</a:t>
            </a:r>
            <a:endParaRPr kumimoji="1"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355976" y="3717032"/>
            <a:ext cx="16882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l-GR" altLang="ja-JP" sz="2000" b="1" dirty="0" smtClean="0">
                <a:solidFill>
                  <a:srgbClr val="0070C0"/>
                </a:solidFill>
              </a:rPr>
              <a:t>Δ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n(h</a:t>
            </a:r>
            <a:r>
              <a:rPr kumimoji="1" lang="en-US" altLang="ja-JP" sz="2000" b="1" baseline="-25000" dirty="0" smtClean="0">
                <a:solidFill>
                  <a:srgbClr val="0070C0"/>
                </a:solidFill>
              </a:rPr>
              <a:t>11/2</a:t>
            </a:r>
            <a:r>
              <a:rPr kumimoji="1" lang="en-US" altLang="ja-JP" sz="2000" b="1" dirty="0" smtClean="0">
                <a:solidFill>
                  <a:srgbClr val="0070C0"/>
                </a:solidFill>
              </a:rPr>
              <a:t>)=10.3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4833683" y="2316942"/>
            <a:ext cx="156471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4435763" y="2483856"/>
            <a:ext cx="1725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o</a:t>
            </a:r>
            <a:r>
              <a:rPr kumimoji="1" lang="en-US" altLang="ja-JP" dirty="0" smtClean="0"/>
              <a:t>ccupation </a:t>
            </a:r>
          </a:p>
          <a:p>
            <a:r>
              <a:rPr lang="en-US" altLang="ja-JP" dirty="0"/>
              <a:t>f</a:t>
            </a:r>
            <a:r>
              <a:rPr lang="en-US" altLang="ja-JP" dirty="0" smtClean="0"/>
              <a:t>rom N=64 to 82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9182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Single-particle </a:t>
            </a:r>
            <a:r>
              <a:rPr lang="en-US" altLang="ja-JP" dirty="0" smtClean="0"/>
              <a:t>strength for </a:t>
            </a:r>
            <a:r>
              <a:rPr lang="en-US" altLang="ja-JP" dirty="0" err="1" smtClean="0"/>
              <a:t>Sb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5589240"/>
            <a:ext cx="8640960" cy="1152128"/>
          </a:xfrm>
        </p:spPr>
        <p:txBody>
          <a:bodyPr/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Absolute values are sensitive to the optical potential adopted.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Is there an alternative way to probe the single-particle strength?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コンテンツ プレースホルダー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6940699"/>
              </p:ext>
            </p:extLst>
          </p:nvPr>
        </p:nvGraphicFramePr>
        <p:xfrm>
          <a:off x="251520" y="1052736"/>
          <a:ext cx="41400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0000"/>
                <a:gridCol w="900000"/>
                <a:gridCol w="900000"/>
                <a:gridCol w="900000"/>
                <a:gridCol w="90000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N</a:t>
                      </a:r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7/2</a:t>
                      </a:r>
                      <a:r>
                        <a:rPr kumimoji="1" lang="en-US" altLang="ja-JP" baseline="30000" dirty="0" smtClean="0"/>
                        <a:t>+</a:t>
                      </a:r>
                      <a:endParaRPr kumimoji="1" lang="ja-JP" alt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11/2</a:t>
                      </a:r>
                      <a:r>
                        <a:rPr kumimoji="1" lang="en-US" altLang="ja-JP" baseline="30000" dirty="0" smtClean="0"/>
                        <a:t>-</a:t>
                      </a:r>
                      <a:endParaRPr kumimoji="1" lang="ja-JP" altLang="en-US" baseline="30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err="1" smtClean="0"/>
                        <a:t>Conjeaud</a:t>
                      </a:r>
                      <a:r>
                        <a:rPr kumimoji="1" lang="en-US" altLang="ja-JP" sz="1400" baseline="0" dirty="0" smtClean="0"/>
                        <a:t> et al.</a:t>
                      </a:r>
                      <a:endParaRPr kumimoji="1" lang="ja-JP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/>
                        <a:t>Schiffer</a:t>
                      </a:r>
                      <a:r>
                        <a:rPr kumimoji="1" lang="en-US" altLang="ja-JP" sz="1400" baseline="0" dirty="0" smtClean="0"/>
                        <a:t> et al.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/>
                        <a:t>Conjeaud</a:t>
                      </a:r>
                      <a:r>
                        <a:rPr kumimoji="1" lang="en-US" altLang="ja-JP" sz="1400" baseline="0" dirty="0" smtClean="0"/>
                        <a:t> et al.</a:t>
                      </a:r>
                      <a:endParaRPr kumimoji="1" lang="ja-JP" alt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err="1" smtClean="0"/>
                        <a:t>Schiffer</a:t>
                      </a:r>
                      <a:r>
                        <a:rPr kumimoji="1" lang="en-US" altLang="ja-JP" sz="1400" baseline="0" dirty="0" smtClean="0"/>
                        <a:t> et al.</a:t>
                      </a:r>
                      <a:endParaRPr kumimoji="1" lang="ja-JP" altLang="en-US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0.84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0.53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0.97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68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0.79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0.99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0.63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1.12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0.84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0.98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0.49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1.00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0.74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1.00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0.75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1.12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69" y="1226517"/>
            <a:ext cx="4558350" cy="439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円/楕円 5"/>
          <p:cNvSpPr/>
          <p:nvPr/>
        </p:nvSpPr>
        <p:spPr>
          <a:xfrm rot="20374414">
            <a:off x="6490674" y="2188364"/>
            <a:ext cx="1584176" cy="90786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38190" y="3645024"/>
            <a:ext cx="2487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Experimental data exist.</a:t>
            </a:r>
            <a:endParaRPr kumimoji="1" lang="ja-JP" altLang="en-US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512" y="4710918"/>
            <a:ext cx="4473019" cy="5902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400" dirty="0" smtClean="0"/>
              <a:t>(</a:t>
            </a:r>
            <a:r>
              <a:rPr kumimoji="1" lang="en-US" altLang="ja-JP" sz="1400" baseline="30000" dirty="0" smtClean="0"/>
              <a:t>3</a:t>
            </a:r>
            <a:r>
              <a:rPr kumimoji="1" lang="en-US" altLang="ja-JP" sz="1400" dirty="0" smtClean="0"/>
              <a:t>He, d): M. </a:t>
            </a:r>
            <a:r>
              <a:rPr kumimoji="1" lang="en-US" altLang="ja-JP" sz="1400" dirty="0" err="1" smtClean="0"/>
              <a:t>Conjeaud</a:t>
            </a:r>
            <a:r>
              <a:rPr kumimoji="1" lang="en-US" altLang="ja-JP" sz="1400" dirty="0" smtClean="0"/>
              <a:t> et al., </a:t>
            </a:r>
            <a:r>
              <a:rPr kumimoji="1" lang="en-US" altLang="ja-JP" sz="1400" dirty="0" err="1" smtClean="0"/>
              <a:t>Nucl</a:t>
            </a:r>
            <a:r>
              <a:rPr kumimoji="1" lang="en-US" altLang="ja-JP" sz="1400" dirty="0" smtClean="0"/>
              <a:t>. Phys. A 117, 449 (1968).</a:t>
            </a:r>
          </a:p>
          <a:p>
            <a:pPr>
              <a:lnSpc>
                <a:spcPct val="120000"/>
              </a:lnSpc>
            </a:pPr>
            <a:r>
              <a:rPr lang="en-US" altLang="ja-JP" sz="1400" dirty="0" smtClean="0"/>
              <a:t>(</a:t>
            </a:r>
            <a:r>
              <a:rPr lang="en-US" altLang="ja-JP" sz="1400" dirty="0" smtClean="0">
                <a:latin typeface="Symbol" pitchFamily="18" charset="2"/>
              </a:rPr>
              <a:t>a</a:t>
            </a:r>
            <a:r>
              <a:rPr lang="en-US" altLang="ja-JP" sz="1400" dirty="0" smtClean="0"/>
              <a:t>, t): J. P. </a:t>
            </a:r>
            <a:r>
              <a:rPr lang="en-US" altLang="ja-JP" sz="1400" dirty="0" err="1" smtClean="0"/>
              <a:t>Schiffer</a:t>
            </a:r>
            <a:r>
              <a:rPr lang="en-US" altLang="ja-JP" sz="1400" dirty="0" smtClean="0"/>
              <a:t> et al., 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92, 162501 (2004).</a:t>
            </a:r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228184" y="836712"/>
            <a:ext cx="1645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Shell model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588224" y="3177520"/>
            <a:ext cx="347123" cy="467504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51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of </a:t>
            </a:r>
            <a:r>
              <a:rPr kumimoji="1" lang="el-GR" altLang="ja-JP" dirty="0" smtClean="0"/>
              <a:t>μ</a:t>
            </a:r>
            <a:r>
              <a:rPr kumimoji="1" lang="en-US" altLang="ja-JP" dirty="0" smtClean="0"/>
              <a:t> </a:t>
            </a:r>
            <a:r>
              <a:rPr lang="en-US" altLang="ja-JP" dirty="0" smtClean="0"/>
              <a:t>in </a:t>
            </a:r>
            <a:r>
              <a:rPr lang="en-US" altLang="ja-JP" dirty="0" err="1" smtClean="0"/>
              <a:t>Sb</a:t>
            </a:r>
            <a:r>
              <a:rPr lang="en-US" altLang="ja-JP" dirty="0" smtClean="0"/>
              <a:t> </a:t>
            </a:r>
            <a:r>
              <a:rPr kumimoji="1" lang="en-US" altLang="ja-JP" dirty="0" smtClean="0"/>
              <a:t>from N=70 to 82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908720"/>
            <a:ext cx="4320480" cy="5688632"/>
          </a:xfrm>
        </p:spPr>
        <p:txBody>
          <a:bodyPr/>
          <a:lstStyle/>
          <a:p>
            <a:r>
              <a:rPr lang="en-US" altLang="ja-JP" dirty="0" smtClean="0"/>
              <a:t>magnetic moment</a:t>
            </a:r>
            <a:r>
              <a:rPr kumimoji="1" lang="en-US" altLang="ja-JP" dirty="0" smtClean="0"/>
              <a:t>: sensitive to the degrees of mixing</a:t>
            </a:r>
          </a:p>
          <a:p>
            <a:pPr lvl="1"/>
            <a:r>
              <a:rPr lang="en-US" altLang="ja-JP" dirty="0" smtClean="0"/>
              <a:t>Particle-vibration coupling</a:t>
            </a:r>
          </a:p>
          <a:p>
            <a:pPr lvl="1"/>
            <a:endParaRPr lang="en-US" altLang="ja-JP" dirty="0"/>
          </a:p>
          <a:p>
            <a:pPr lvl="1"/>
            <a:endParaRPr lang="en-US" altLang="ja-JP" dirty="0" smtClean="0"/>
          </a:p>
          <a:p>
            <a:pPr lvl="1"/>
            <a:endParaRPr lang="en-US" altLang="ja-JP" dirty="0"/>
          </a:p>
          <a:p>
            <a:r>
              <a:rPr lang="en-US" altLang="ja-JP" dirty="0" smtClean="0"/>
              <a:t>increase of configuration mixing towards mid-shell</a:t>
            </a:r>
          </a:p>
          <a:p>
            <a:pPr lvl="1"/>
            <a:endParaRPr lang="en-US" altLang="ja-JP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576" y="1057705"/>
            <a:ext cx="4479920" cy="409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4067944" y="5301208"/>
            <a:ext cx="5051960" cy="7571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dirty="0"/>
              <a:t>e</a:t>
            </a:r>
            <a:r>
              <a:rPr lang="en-US" altLang="ja-JP" dirty="0" smtClean="0"/>
              <a:t>ffective nucleon </a:t>
            </a:r>
            <a:r>
              <a:rPr lang="en-US" altLang="ja-JP" i="1" dirty="0" smtClean="0"/>
              <a:t>g</a:t>
            </a:r>
            <a:r>
              <a:rPr lang="en-US" altLang="ja-JP" dirty="0" smtClean="0"/>
              <a:t> factor adopted:</a:t>
            </a:r>
          </a:p>
          <a:p>
            <a:pPr>
              <a:lnSpc>
                <a:spcPct val="120000"/>
              </a:lnSpc>
            </a:pPr>
            <a:r>
              <a:rPr lang="en-US" altLang="ja-JP" dirty="0" err="1"/>
              <a:t>i</a:t>
            </a:r>
            <a:r>
              <a:rPr kumimoji="1" lang="en-US" altLang="ja-JP" dirty="0" err="1" smtClean="0"/>
              <a:t>sovector</a:t>
            </a:r>
            <a:r>
              <a:rPr kumimoji="1" lang="en-US" altLang="ja-JP" dirty="0" smtClean="0"/>
              <a:t> shift </a:t>
            </a:r>
            <a:r>
              <a:rPr kumimoji="1" lang="el-GR" altLang="ja-JP" dirty="0" smtClean="0"/>
              <a:t>δ</a:t>
            </a:r>
            <a:r>
              <a:rPr kumimoji="1" lang="en-US" altLang="ja-JP" i="1" dirty="0" err="1" smtClean="0"/>
              <a:t>g</a:t>
            </a:r>
            <a:r>
              <a:rPr kumimoji="1" lang="en-US" altLang="ja-JP" i="1" baseline="-25000" dirty="0" err="1" smtClean="0"/>
              <a:t>l</a:t>
            </a:r>
            <a:r>
              <a:rPr kumimoji="1" lang="en-US" altLang="ja-JP" dirty="0" smtClean="0"/>
              <a:t>(IV)=0.1, </a:t>
            </a:r>
            <a:r>
              <a:rPr lang="en-US" altLang="ja-JP" dirty="0" smtClean="0"/>
              <a:t>spin quenching factor 0.6</a:t>
            </a:r>
            <a:endParaRPr kumimoji="1" lang="ja-JP" altLang="en-US" dirty="0"/>
          </a:p>
        </p:txBody>
      </p:sp>
      <p:sp>
        <p:nvSpPr>
          <p:cNvPr id="7" name="右矢印 6"/>
          <p:cNvSpPr/>
          <p:nvPr/>
        </p:nvSpPr>
        <p:spPr>
          <a:xfrm>
            <a:off x="4644008" y="6201199"/>
            <a:ext cx="4166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53379" y="6106666"/>
            <a:ext cx="3739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Symbol" pitchFamily="18" charset="2"/>
              </a:rPr>
              <a:t>m</a:t>
            </a:r>
            <a:r>
              <a:rPr lang="en-US" altLang="ja-JP" dirty="0" smtClean="0"/>
              <a:t>(</a:t>
            </a:r>
            <a:r>
              <a:rPr lang="en-US" altLang="ja-JP" baseline="30000" dirty="0" smtClean="0"/>
              <a:t>133</a:t>
            </a:r>
            <a:r>
              <a:rPr lang="en-US" altLang="ja-JP" dirty="0" smtClean="0"/>
              <a:t>Sb)=2.97 (calc.) vs. 3.00(1) (expt.)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1" y="2348880"/>
            <a:ext cx="36385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394683"/>
              </p:ext>
            </p:extLst>
          </p:nvPr>
        </p:nvGraphicFramePr>
        <p:xfrm>
          <a:off x="539552" y="5004456"/>
          <a:ext cx="30240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000"/>
                <a:gridCol w="1008000"/>
                <a:gridCol w="1008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11/2</a:t>
                      </a:r>
                      <a:r>
                        <a:rPr kumimoji="1" lang="en-US" altLang="ja-JP" baseline="30000" dirty="0" smtClean="0"/>
                        <a:t>-</a:t>
                      </a:r>
                      <a:r>
                        <a:rPr kumimoji="1" lang="en-US" altLang="ja-JP" baseline="-25000" dirty="0" smtClean="0"/>
                        <a:t>1</a:t>
                      </a:r>
                      <a:endParaRPr kumimoji="1" lang="ja-JP" altLang="en-US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Expt.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Calc.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115</a:t>
                      </a:r>
                      <a:r>
                        <a:rPr kumimoji="1" lang="en-US" altLang="ja-JP" dirty="0" smtClean="0"/>
                        <a:t>Sb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5.53(8)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5.53</a:t>
                      </a:r>
                      <a:endParaRPr kumimoji="1" lang="ja-JP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baseline="30000" dirty="0" smtClean="0"/>
                        <a:t>117</a:t>
                      </a:r>
                      <a:r>
                        <a:rPr kumimoji="1" lang="en-US" altLang="ja-JP" dirty="0" smtClean="0"/>
                        <a:t>Sb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5.35(9)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5.63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5525682" y="1268760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70C0"/>
                </a:solidFill>
              </a:rPr>
              <a:t>7/2</a:t>
            </a:r>
            <a:r>
              <a:rPr kumimoji="1" lang="en-US" altLang="ja-JP" sz="2400" b="1" baseline="30000" dirty="0" smtClean="0">
                <a:solidFill>
                  <a:srgbClr val="0070C0"/>
                </a:solidFill>
              </a:rPr>
              <a:t>+</a:t>
            </a:r>
            <a:r>
              <a:rPr kumimoji="1" lang="en-US" altLang="ja-JP" sz="2400" b="1" baseline="-25000" dirty="0" smtClean="0">
                <a:solidFill>
                  <a:srgbClr val="0070C0"/>
                </a:solidFill>
              </a:rPr>
              <a:t>1</a:t>
            </a:r>
            <a:endParaRPr kumimoji="1" lang="ja-JP" altLang="en-US" sz="2400" b="1" baseline="-25000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932040" y="4869160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N=82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028384" y="429309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N=70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7504" y="6127220"/>
            <a:ext cx="3896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c.f. 7.18 for the single-particle value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03627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Advanced Monte Carlo shell model (MCSM)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616624"/>
          </a:xfrm>
        </p:spPr>
        <p:txBody>
          <a:bodyPr/>
          <a:lstStyle/>
          <a:p>
            <a:r>
              <a:rPr kumimoji="1" lang="en-US" altLang="ja-JP" dirty="0" smtClean="0"/>
              <a:t>Basic idea of MCSM</a:t>
            </a:r>
          </a:p>
          <a:p>
            <a:pPr lvl="1"/>
            <a:r>
              <a:rPr lang="en-US" altLang="ja-JP" dirty="0" smtClean="0"/>
              <a:t>Good </a:t>
            </a:r>
            <a:r>
              <a:rPr lang="en-US" altLang="ja-JP" dirty="0" err="1" smtClean="0"/>
              <a:t>eigenstates</a:t>
            </a:r>
            <a:r>
              <a:rPr lang="en-US" altLang="ja-JP" dirty="0" smtClean="0"/>
              <a:t> are obtained with a small number of selected basis states.</a:t>
            </a:r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pic>
        <p:nvPicPr>
          <p:cNvPr id="4" name="Picture 4" descr="qmcd_H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916831"/>
            <a:ext cx="6408712" cy="432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1228448" y="6330806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Calibri" pitchFamily="34" charset="0"/>
              </a:rPr>
              <a:t>T. </a:t>
            </a:r>
            <a:r>
              <a:rPr lang="en-US" altLang="ja-JP" sz="1400" dirty="0" err="1">
                <a:latin typeface="Calibri" pitchFamily="34" charset="0"/>
              </a:rPr>
              <a:t>Otsuka</a:t>
            </a:r>
            <a:r>
              <a:rPr lang="en-US" altLang="ja-JP" sz="1400" dirty="0">
                <a:latin typeface="Calibri" pitchFamily="34" charset="0"/>
              </a:rPr>
              <a:t>, M. </a:t>
            </a:r>
            <a:r>
              <a:rPr lang="en-US" altLang="ja-JP" sz="1400" dirty="0" err="1">
                <a:latin typeface="Calibri" pitchFamily="34" charset="0"/>
              </a:rPr>
              <a:t>Honma</a:t>
            </a:r>
            <a:r>
              <a:rPr lang="en-US" altLang="ja-JP" sz="1400" dirty="0">
                <a:latin typeface="Calibri" pitchFamily="34" charset="0"/>
              </a:rPr>
              <a:t>, T. </a:t>
            </a:r>
            <a:r>
              <a:rPr lang="en-US" altLang="ja-JP" sz="1400" dirty="0" err="1">
                <a:latin typeface="Calibri" pitchFamily="34" charset="0"/>
              </a:rPr>
              <a:t>Mizusaki</a:t>
            </a:r>
            <a:r>
              <a:rPr lang="en-US" altLang="ja-JP" sz="1400" dirty="0">
                <a:latin typeface="Calibri" pitchFamily="34" charset="0"/>
              </a:rPr>
              <a:t>, N. </a:t>
            </a:r>
            <a:r>
              <a:rPr lang="en-US" altLang="ja-JP" sz="1400" dirty="0" smtClean="0">
                <a:latin typeface="Calibri" pitchFamily="34" charset="0"/>
              </a:rPr>
              <a:t>Shimizu, </a:t>
            </a:r>
            <a:r>
              <a:rPr lang="en-US" altLang="ja-JP" sz="1400" dirty="0">
                <a:latin typeface="Calibri" pitchFamily="34" charset="0"/>
              </a:rPr>
              <a:t>and Y. </a:t>
            </a:r>
            <a:r>
              <a:rPr lang="en-US" altLang="ja-JP" sz="1400" dirty="0" err="1" smtClean="0">
                <a:latin typeface="Calibri" pitchFamily="34" charset="0"/>
              </a:rPr>
              <a:t>Utsuno</a:t>
            </a:r>
            <a:r>
              <a:rPr lang="en-US" altLang="ja-JP" sz="1400" dirty="0" smtClean="0">
                <a:latin typeface="Calibri" pitchFamily="34" charset="0"/>
              </a:rPr>
              <a:t>, </a:t>
            </a:r>
            <a:r>
              <a:rPr lang="en-US" altLang="ja-JP" sz="1400" dirty="0" err="1" smtClean="0">
                <a:latin typeface="Calibri" pitchFamily="34" charset="0"/>
              </a:rPr>
              <a:t>Prog</a:t>
            </a:r>
            <a:r>
              <a:rPr lang="en-US" altLang="ja-JP" sz="1400" dirty="0">
                <a:latin typeface="Calibri" pitchFamily="34" charset="0"/>
              </a:rPr>
              <a:t>. Part. </a:t>
            </a:r>
            <a:r>
              <a:rPr lang="en-US" altLang="ja-JP" sz="1400" dirty="0" err="1">
                <a:latin typeface="Calibri" pitchFamily="34" charset="0"/>
              </a:rPr>
              <a:t>Nucl</a:t>
            </a:r>
            <a:r>
              <a:rPr lang="en-US" altLang="ja-JP" sz="1400" dirty="0">
                <a:latin typeface="Calibri" pitchFamily="34" charset="0"/>
              </a:rPr>
              <a:t>. Phys. 47, 319 (2001</a:t>
            </a:r>
            <a:r>
              <a:rPr lang="en-US" altLang="ja-JP" sz="1400" dirty="0" smtClean="0">
                <a:latin typeface="Calibri" pitchFamily="34" charset="0"/>
              </a:rPr>
              <a:t>).</a:t>
            </a:r>
            <a:endParaRPr lang="en-US" altLang="ja-JP" sz="1400" dirty="0">
              <a:latin typeface="Calibri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84168" y="5656819"/>
            <a:ext cx="2840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(deformed-basis expression)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40152" y="3896248"/>
            <a:ext cx="2757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(spherical-basis expression)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Wave function and its optimization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16624"/>
          </a:xfrm>
        </p:spPr>
        <p:txBody>
          <a:bodyPr/>
          <a:lstStyle/>
          <a:p>
            <a:r>
              <a:rPr kumimoji="1" lang="en-US" altLang="ja-JP" dirty="0" smtClean="0"/>
              <a:t>Superposition of deformed Slater determinants with projection</a:t>
            </a:r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en-US" altLang="ja-JP" i="1" dirty="0" smtClean="0"/>
              <a:t>D</a:t>
            </a:r>
            <a:r>
              <a:rPr kumimoji="1" lang="en-US" altLang="ja-JP" baseline="30000" dirty="0" smtClean="0"/>
              <a:t>(</a:t>
            </a:r>
            <a:r>
              <a:rPr kumimoji="1" lang="en-US" altLang="ja-JP" i="1" baseline="30000" dirty="0" smtClean="0"/>
              <a:t>q</a:t>
            </a:r>
            <a:r>
              <a:rPr kumimoji="1" lang="en-US" altLang="ja-JP" baseline="30000" dirty="0" smtClean="0"/>
              <a:t>)</a:t>
            </a:r>
            <a:r>
              <a:rPr kumimoji="1" lang="en-US" altLang="ja-JP" dirty="0" smtClean="0"/>
              <a:t>’s are optimized stochastically (originally) or deterministically (recently) with the conjugate gradient (CG) method.</a:t>
            </a:r>
            <a:endParaRPr kumimoji="1" lang="ja-JP" altLang="en-US" dirty="0"/>
          </a:p>
        </p:txBody>
      </p:sp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419898"/>
              </p:ext>
            </p:extLst>
          </p:nvPr>
        </p:nvGraphicFramePr>
        <p:xfrm>
          <a:off x="1691680" y="1268760"/>
          <a:ext cx="5444257" cy="858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数式" r:id="rId3" imgW="2616120" imgH="457200" progId="Equation.3">
                  <p:embed/>
                </p:oleObj>
              </mc:Choice>
              <mc:Fallback>
                <p:oleObj name="数式" r:id="rId3" imgW="2616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268760"/>
                        <a:ext cx="5444257" cy="858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右中かっこ 4"/>
          <p:cNvSpPr/>
          <p:nvPr/>
        </p:nvSpPr>
        <p:spPr>
          <a:xfrm rot="5400000">
            <a:off x="6299569" y="1628162"/>
            <a:ext cx="360037" cy="108012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中かっこ 5"/>
          <p:cNvSpPr/>
          <p:nvPr/>
        </p:nvSpPr>
        <p:spPr>
          <a:xfrm rot="5400000">
            <a:off x="4678970" y="1232538"/>
            <a:ext cx="386163" cy="189749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/>
          <p:cNvSpPr/>
          <p:nvPr/>
        </p:nvSpPr>
        <p:spPr>
          <a:xfrm rot="5400000">
            <a:off x="3131217" y="1641226"/>
            <a:ext cx="360037" cy="108012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879033"/>
              </p:ext>
            </p:extLst>
          </p:nvPr>
        </p:nvGraphicFramePr>
        <p:xfrm>
          <a:off x="2087563" y="2852738"/>
          <a:ext cx="3168650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数式" r:id="rId5" imgW="1714320" imgH="279360" progId="Equation.3">
                  <p:embed/>
                </p:oleObj>
              </mc:Choice>
              <mc:Fallback>
                <p:oleObj name="数式" r:id="rId5" imgW="17143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7563" y="2852738"/>
                        <a:ext cx="3168650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13105"/>
              </p:ext>
            </p:extLst>
          </p:nvPr>
        </p:nvGraphicFramePr>
        <p:xfrm>
          <a:off x="5446713" y="2852738"/>
          <a:ext cx="19891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数式" r:id="rId7" imgW="1371600" imgH="355320" progId="Equation.3">
                  <p:embed/>
                </p:oleObj>
              </mc:Choice>
              <mc:Fallback>
                <p:oleObj name="数式" r:id="rId7" imgW="13716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3" y="2852738"/>
                        <a:ext cx="19891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2502359" y="2374368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superposition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45565" y="2374368"/>
            <a:ext cx="1252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0070C0"/>
                </a:solidFill>
              </a:rPr>
              <a:t>projection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651496" y="2368556"/>
            <a:ext cx="236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0070C0"/>
                </a:solidFill>
              </a:rPr>
              <a:t>d</a:t>
            </a:r>
            <a:r>
              <a:rPr lang="en-US" altLang="ja-JP" sz="2000" dirty="0" smtClean="0">
                <a:solidFill>
                  <a:srgbClr val="0070C0"/>
                </a:solidFill>
              </a:rPr>
              <a:t>eformed b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asis state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450964" y="4437112"/>
            <a:ext cx="0" cy="220147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043608" y="4581128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prstClr val="black"/>
                </a:solidFill>
              </a:rPr>
              <a:t>E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5" name="星 4 14"/>
          <p:cNvSpPr/>
          <p:nvPr/>
        </p:nvSpPr>
        <p:spPr>
          <a:xfrm>
            <a:off x="2320599" y="5554870"/>
            <a:ext cx="142876" cy="1428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2541956" y="5236317"/>
            <a:ext cx="500066" cy="28575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534913" y="5769184"/>
            <a:ext cx="571504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星 4 17"/>
          <p:cNvSpPr/>
          <p:nvPr/>
        </p:nvSpPr>
        <p:spPr>
          <a:xfrm>
            <a:off x="3249293" y="5983498"/>
            <a:ext cx="142876" cy="1428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19" name="直線矢印コネクタ 18"/>
          <p:cNvCxnSpPr/>
          <p:nvPr/>
        </p:nvCxnSpPr>
        <p:spPr>
          <a:xfrm rot="5400000" flipH="1" flipV="1">
            <a:off x="3355812" y="5772035"/>
            <a:ext cx="176383" cy="38067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V="1">
            <a:off x="3489365" y="5918900"/>
            <a:ext cx="261704" cy="97399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rot="5400000">
            <a:off x="3063858" y="6236951"/>
            <a:ext cx="153136" cy="7485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星 4 21"/>
          <p:cNvSpPr/>
          <p:nvPr/>
        </p:nvSpPr>
        <p:spPr>
          <a:xfrm>
            <a:off x="2958981" y="6350948"/>
            <a:ext cx="142876" cy="142876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63037" y="5414844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00B050"/>
                </a:solidFill>
              </a:rPr>
              <a:t>reject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06417" y="6269250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accept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584228" y="544164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prstClr val="black"/>
                </a:solidFill>
              </a:rPr>
              <a:t>start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609875" y="573423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|</a:t>
            </a:r>
            <a:r>
              <a:rPr lang="en-US" altLang="ja-JP" dirty="0" smtClean="0">
                <a:latin typeface="Symbol" pitchFamily="18" charset="2"/>
              </a:rPr>
              <a:t>F</a:t>
            </a:r>
            <a:r>
              <a:rPr lang="en-US" altLang="ja-JP" dirty="0" smtClean="0"/>
              <a:t>&gt;</a:t>
            </a:r>
            <a:endParaRPr kumimoji="1" lang="ja-JP" altLang="en-US" dirty="0"/>
          </a:p>
        </p:txBody>
      </p:sp>
      <p:pic>
        <p:nvPicPr>
          <p:cNvPr id="27" name="Picture 2" descr="C:\Users\utsuno\Desktop\download\404px-Conjugate_gradient_illustration.sv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49793" y="3933588"/>
            <a:ext cx="2183326" cy="3242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テキスト ボックス 27"/>
          <p:cNvSpPr txBox="1"/>
          <p:nvPr/>
        </p:nvSpPr>
        <p:spPr>
          <a:xfrm>
            <a:off x="6467789" y="4479503"/>
            <a:ext cx="1594154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CG method</a:t>
            </a:r>
            <a:endParaRPr kumimoji="1" lang="ja-JP" altLang="en-US" sz="2400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2051720" y="4474573"/>
            <a:ext cx="2476575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stochastic method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8314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Novel extrapolation 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2016224"/>
          </a:xfrm>
        </p:spPr>
        <p:txBody>
          <a:bodyPr>
            <a:noAutofit/>
          </a:bodyPr>
          <a:lstStyle/>
          <a:p>
            <a:r>
              <a:rPr lang="en-US" altLang="ja-JP" dirty="0"/>
              <a:t>It is difficult to estimate the exact energy with the dimension plot.</a:t>
            </a:r>
          </a:p>
          <a:p>
            <a:r>
              <a:rPr lang="en-US" altLang="ja-JP" dirty="0"/>
              <a:t>The plot of the variance is more useful to estimate the energy.</a:t>
            </a:r>
          </a:p>
          <a:p>
            <a:pPr lvl="1"/>
            <a:r>
              <a:rPr lang="en-US" altLang="ja-JP" dirty="0"/>
              <a:t>Energy variance defined as &lt;H</a:t>
            </a:r>
            <a:r>
              <a:rPr lang="en-US" altLang="ja-JP" baseline="30000" dirty="0"/>
              <a:t>2</a:t>
            </a:r>
            <a:r>
              <a:rPr lang="en-US" altLang="ja-JP" dirty="0"/>
              <a:t>&gt;-&lt;H&gt;</a:t>
            </a:r>
            <a:r>
              <a:rPr lang="en-US" altLang="ja-JP" baseline="30000" dirty="0"/>
              <a:t>2</a:t>
            </a:r>
            <a:r>
              <a:rPr lang="en-US" altLang="ja-JP" dirty="0"/>
              <a:t> vanishes for </a:t>
            </a:r>
            <a:r>
              <a:rPr lang="en-US" altLang="ja-JP" dirty="0" err="1" smtClean="0"/>
              <a:t>eigenstates</a:t>
            </a:r>
            <a:r>
              <a:rPr lang="en-US" altLang="ja-JP" dirty="0" smtClean="0"/>
              <a:t>. </a:t>
            </a:r>
            <a:endParaRPr lang="en-US" altLang="ja-JP" dirty="0"/>
          </a:p>
          <a:p>
            <a:pPr lvl="1"/>
            <a:r>
              <a:rPr lang="en-US" altLang="ja-JP" dirty="0"/>
              <a:t>With a new formula to significantly reduce the computation of &lt;H</a:t>
            </a:r>
            <a:r>
              <a:rPr lang="en-US" altLang="ja-JP" baseline="30000" dirty="0"/>
              <a:t>2</a:t>
            </a:r>
            <a:r>
              <a:rPr lang="en-US" altLang="ja-JP" dirty="0"/>
              <a:t>&gt;</a:t>
            </a:r>
            <a:endParaRPr lang="ja-JP" altLang="en-US" dirty="0"/>
          </a:p>
          <a:p>
            <a:endParaRPr kumimoji="1" lang="ja-JP" altLang="en-US" dirty="0"/>
          </a:p>
        </p:txBody>
      </p:sp>
      <p:pic>
        <p:nvPicPr>
          <p:cNvPr id="4" name="図 3" descr="ge64_c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360" y="3348366"/>
            <a:ext cx="4198700" cy="3318145"/>
          </a:xfrm>
          <a:prstGeom prst="rect">
            <a:avLst/>
          </a:prstGeom>
        </p:spPr>
      </p:pic>
      <p:pic>
        <p:nvPicPr>
          <p:cNvPr id="5" name="図 4" descr="ge64_cg_dim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44682"/>
            <a:ext cx="4176464" cy="2068446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 flipH="1">
            <a:off x="827584" y="5733855"/>
            <a:ext cx="77648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 flipH="1">
            <a:off x="827584" y="4658762"/>
            <a:ext cx="776488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076056" y="2956882"/>
            <a:ext cx="3516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Energy as a function of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variance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27584" y="6165304"/>
            <a:ext cx="3956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N. Shimizu et al., Phys. Rev. C </a:t>
            </a:r>
            <a:r>
              <a:rPr lang="en-US" altLang="ja-JP" sz="1400" dirty="0"/>
              <a:t>82, 061305(R) (2010</a:t>
            </a:r>
            <a:r>
              <a:rPr lang="en-US" altLang="ja-JP" sz="1400" dirty="0" smtClean="0"/>
              <a:t>); </a:t>
            </a:r>
          </a:p>
          <a:p>
            <a:r>
              <a:rPr lang="en-US" altLang="ja-JP" sz="1400" dirty="0" smtClean="0"/>
              <a:t>N. Shimizu et al., Phys. Rev. C 85, 054301 (2012). 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27278" y="3522380"/>
            <a:ext cx="3733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Energy as a function of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dimension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曲折矢印 10"/>
          <p:cNvSpPr/>
          <p:nvPr/>
        </p:nvSpPr>
        <p:spPr>
          <a:xfrm>
            <a:off x="2499812" y="3160019"/>
            <a:ext cx="2430457" cy="448017"/>
          </a:xfrm>
          <a:prstGeom prst="bentArrow">
            <a:avLst>
              <a:gd name="adj1" fmla="val 28851"/>
              <a:gd name="adj2" fmla="val 3270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784440" y="2847410"/>
            <a:ext cx="20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w</a:t>
            </a:r>
            <a:r>
              <a:rPr kumimoji="1" lang="en-US" altLang="ja-JP" sz="2000" dirty="0" smtClean="0"/>
              <a:t>ith calc. of &lt;H</a:t>
            </a:r>
            <a:r>
              <a:rPr kumimoji="1" lang="en-US" altLang="ja-JP" sz="2000" baseline="30000" dirty="0" smtClean="0"/>
              <a:t>2</a:t>
            </a:r>
            <a:r>
              <a:rPr kumimoji="1" lang="en-US" altLang="ja-JP" sz="2000" dirty="0" smtClean="0"/>
              <a:t>&gt;</a:t>
            </a:r>
            <a:endParaRPr kumimoji="1" lang="ja-JP" altLang="en-US" sz="2000" dirty="0"/>
          </a:p>
        </p:txBody>
      </p:sp>
      <p:sp>
        <p:nvSpPr>
          <p:cNvPr id="13" name="右矢印 12"/>
          <p:cNvSpPr/>
          <p:nvPr/>
        </p:nvSpPr>
        <p:spPr bwMode="auto">
          <a:xfrm>
            <a:off x="2554715" y="5085184"/>
            <a:ext cx="1841500" cy="249237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02698" y="4794239"/>
            <a:ext cx="897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v</a:t>
            </a:r>
            <a:r>
              <a:rPr kumimoji="1" lang="en-US" altLang="ja-JP" dirty="0" smtClean="0">
                <a:solidFill>
                  <a:srgbClr val="FF0000"/>
                </a:solidFill>
              </a:rPr>
              <a:t>ery far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9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Computational aspects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28972"/>
            <a:ext cx="8640960" cy="5760640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Efficient computation of the Hamiltonian overlap</a:t>
            </a:r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en-US" altLang="ja-JP" dirty="0" smtClean="0">
                <a:solidFill>
                  <a:srgbClr val="0070C0"/>
                </a:solidFill>
              </a:rPr>
              <a:t>Use of the K computer in Kobe: 10 PFLOPS in total</a:t>
            </a:r>
          </a:p>
          <a:p>
            <a:pPr lvl="1"/>
            <a:r>
              <a:rPr kumimoji="1" lang="en-US" altLang="ja-JP" dirty="0" smtClean="0"/>
              <a:t>Good parallel efficiency demonstrated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2333"/>
            <a:ext cx="3710694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13" y="1354426"/>
            <a:ext cx="2262191" cy="2408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/楕円 3"/>
          <p:cNvSpPr/>
          <p:nvPr/>
        </p:nvSpPr>
        <p:spPr>
          <a:xfrm>
            <a:off x="8028384" y="1679782"/>
            <a:ext cx="936104" cy="3684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44232" y="764704"/>
            <a:ext cx="20139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~80% of theoretical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p</a:t>
            </a:r>
            <a:r>
              <a:rPr lang="en-US" altLang="ja-JP" dirty="0" smtClean="0">
                <a:solidFill>
                  <a:srgbClr val="0070C0"/>
                </a:solidFill>
              </a:rPr>
              <a:t>eak performance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08317"/>
            <a:ext cx="2326818" cy="81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屈折矢印 6"/>
          <p:cNvSpPr/>
          <p:nvPr/>
        </p:nvSpPr>
        <p:spPr>
          <a:xfrm rot="5400000">
            <a:off x="1470640" y="1879840"/>
            <a:ext cx="320626" cy="792088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619672" y="3136509"/>
            <a:ext cx="4386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Y. </a:t>
            </a:r>
            <a:r>
              <a:rPr kumimoji="1" lang="en-US" altLang="ja-JP" sz="1400" dirty="0" err="1" smtClean="0"/>
              <a:t>Utsuno</a:t>
            </a:r>
            <a:r>
              <a:rPr kumimoji="1" lang="en-US" altLang="ja-JP" sz="1400" dirty="0" smtClean="0"/>
              <a:t> et al., </a:t>
            </a:r>
            <a:r>
              <a:rPr kumimoji="1" lang="en-US" altLang="ja-JP" sz="1400" dirty="0" err="1" smtClean="0"/>
              <a:t>Comput</a:t>
            </a:r>
            <a:r>
              <a:rPr kumimoji="1" lang="en-US" altLang="ja-JP" sz="1400" dirty="0" smtClean="0"/>
              <a:t>. Phys. </a:t>
            </a:r>
            <a:r>
              <a:rPr kumimoji="1" lang="en-US" altLang="ja-JP" sz="1400" dirty="0" err="1" smtClean="0"/>
              <a:t>Commun</a:t>
            </a:r>
            <a:r>
              <a:rPr kumimoji="1" lang="en-US" altLang="ja-JP" sz="1400" dirty="0" smtClean="0"/>
              <a:t>. 184, 102 (2013).</a:t>
            </a:r>
            <a:endParaRPr kumimoji="1" lang="ja-JP" altLang="en-US" sz="1400" dirty="0"/>
          </a:p>
        </p:txBody>
      </p:sp>
      <p:pic>
        <p:nvPicPr>
          <p:cNvPr id="12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136358"/>
            <a:ext cx="3535301" cy="265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E:\research\t2ktsukuba\20121209\sk_028-web-big2'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73" y="4432653"/>
            <a:ext cx="3857643" cy="175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右矢印 8"/>
          <p:cNvSpPr/>
          <p:nvPr/>
        </p:nvSpPr>
        <p:spPr>
          <a:xfrm>
            <a:off x="4932040" y="5296749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8"/>
          <p:cNvSpPr txBox="1">
            <a:spLocks noChangeArrowheads="1"/>
          </p:cNvSpPr>
          <p:nvPr/>
        </p:nvSpPr>
        <p:spPr bwMode="auto">
          <a:xfrm>
            <a:off x="96139" y="6151287"/>
            <a:ext cx="59902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33CC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sz="1800" dirty="0" smtClean="0">
                <a:solidFill>
                  <a:srgbClr val="0070C0"/>
                </a:solidFill>
                <a:latin typeface="+mn-lt"/>
                <a:cs typeface="Times New Roman" charset="0"/>
              </a:rPr>
              <a:t>Under HPCI </a:t>
            </a:r>
            <a:r>
              <a:rPr lang="en-US" altLang="ja-JP" sz="1800" dirty="0">
                <a:solidFill>
                  <a:srgbClr val="0070C0"/>
                </a:solidFill>
                <a:latin typeface="+mn-lt"/>
                <a:cs typeface="Times New Roman" charset="0"/>
              </a:rPr>
              <a:t>Strategic Programs for Innovative Research (SPIRE)</a:t>
            </a:r>
          </a:p>
          <a:p>
            <a:pPr eaLnBrk="1" hangingPunct="1"/>
            <a:r>
              <a:rPr lang="en-US" altLang="ja-JP" sz="1800" dirty="0">
                <a:solidFill>
                  <a:srgbClr val="0070C0"/>
                </a:solidFill>
                <a:latin typeface="+mn-lt"/>
                <a:cs typeface="Times New Roman" charset="0"/>
              </a:rPr>
              <a:t>Field 5 “The origin of matter and the universe”</a:t>
            </a:r>
            <a:endParaRPr lang="ja-JP" altLang="en-US" sz="1800" dirty="0">
              <a:solidFill>
                <a:srgbClr val="0070C0"/>
              </a:solidFill>
              <a:latin typeface="+mn-lt"/>
              <a:cs typeface="Times New Roman" charset="0"/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6228184" y="2223156"/>
            <a:ext cx="360040" cy="188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522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Outline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2376264"/>
          </a:xfrm>
        </p:spPr>
        <p:txBody>
          <a:bodyPr>
            <a:noAutofit/>
          </a:bodyPr>
          <a:lstStyle/>
          <a:p>
            <a:r>
              <a:rPr kumimoji="1" lang="en-US" altLang="ja-JP" dirty="0" smtClean="0"/>
              <a:t>Two important issues in current nuclear-structure theory</a:t>
            </a:r>
          </a:p>
          <a:p>
            <a:pPr marL="914400" lvl="1" indent="-457200">
              <a:buFont typeface="+mj-lt"/>
              <a:buAutoNum type="arabicPeriod"/>
            </a:pPr>
            <a:r>
              <a:rPr kumimoji="1" lang="en-US" altLang="ja-JP" dirty="0" smtClean="0"/>
              <a:t> Understanding of the evolution of shell structure</a:t>
            </a:r>
          </a:p>
          <a:p>
            <a:pPr marL="1314450" lvl="2" indent="-45720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70C0"/>
                </a:solidFill>
              </a:rPr>
              <a:t>Towards universal description with V</a:t>
            </a:r>
            <a:r>
              <a:rPr lang="en-US" altLang="ja-JP" baseline="-25000" dirty="0" smtClean="0">
                <a:solidFill>
                  <a:srgbClr val="0070C0"/>
                </a:solidFill>
              </a:rPr>
              <a:t>MU</a:t>
            </a:r>
            <a:endParaRPr kumimoji="1" lang="en-US" altLang="ja-JP" baseline="-25000" dirty="0" smtClean="0">
              <a:solidFill>
                <a:srgbClr val="0070C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altLang="ja-JP" dirty="0" smtClean="0"/>
              <a:t> Solving large-scale many-body problems</a:t>
            </a:r>
          </a:p>
          <a:p>
            <a:pPr marL="1314450" lvl="2" indent="-457200">
              <a:buFont typeface="Wingdings" pitchFamily="2" charset="2"/>
              <a:buChar char="Ø"/>
            </a:pPr>
            <a:r>
              <a:rPr lang="en-US" altLang="ja-JP" dirty="0" smtClean="0">
                <a:solidFill>
                  <a:srgbClr val="0070C0"/>
                </a:solidFill>
              </a:rPr>
              <a:t>Advance</a:t>
            </a:r>
            <a:r>
              <a:rPr kumimoji="1" lang="en-US" altLang="ja-JP" dirty="0" smtClean="0">
                <a:solidFill>
                  <a:srgbClr val="0070C0"/>
                </a:solidFill>
              </a:rPr>
              <a:t>ment of Monte Carlo shell model (MCSM)</a:t>
            </a:r>
          </a:p>
          <a:p>
            <a:pPr marL="914400" lvl="1" indent="-457200">
              <a:buFont typeface="+mj-lt"/>
              <a:buAutoNum type="arabicPeriod"/>
            </a:pPr>
            <a:endParaRPr kumimoji="1" lang="ja-JP" alt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r="27918" b="59400"/>
          <a:stretch/>
        </p:blipFill>
        <p:spPr bwMode="auto">
          <a:xfrm>
            <a:off x="980093" y="3197332"/>
            <a:ext cx="2728526" cy="320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618402" y="6385755"/>
            <a:ext cx="23207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SciDAC</a:t>
            </a:r>
            <a:r>
              <a:rPr kumimoji="1" lang="en-US" altLang="ja-JP" sz="1400" dirty="0" smtClean="0"/>
              <a:t> Review, Winter 2007. 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33174" y="6381328"/>
            <a:ext cx="1986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NSCL Whitepaper,</a:t>
            </a:r>
            <a:r>
              <a:rPr kumimoji="1" lang="en-US" altLang="ja-JP" sz="1400" dirty="0" smtClean="0"/>
              <a:t> 2007. </a:t>
            </a:r>
            <a:endParaRPr kumimoji="1" lang="ja-JP" alt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97332"/>
            <a:ext cx="4013511" cy="318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1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38" y="3891035"/>
            <a:ext cx="3730760" cy="279807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 application to exotic nuclei: </a:t>
            </a:r>
            <a:r>
              <a:rPr kumimoji="1" lang="en-US" altLang="ja-JP" baseline="30000" dirty="0" smtClean="0"/>
              <a:t>68</a:t>
            </a:r>
            <a:r>
              <a:rPr kumimoji="1" lang="en-US" altLang="ja-JP" dirty="0" smtClean="0"/>
              <a:t>Ni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/>
          <a:lstStyle/>
          <a:p>
            <a:r>
              <a:rPr kumimoji="1" lang="en-US" altLang="ja-JP" dirty="0" smtClean="0"/>
              <a:t>Two applications will be presented in the talks of </a:t>
            </a:r>
            <a:r>
              <a:rPr kumimoji="1" lang="en-US" altLang="ja-JP" dirty="0" smtClean="0">
                <a:solidFill>
                  <a:srgbClr val="0070C0"/>
                </a:solidFill>
              </a:rPr>
              <a:t>T. Abe (no-core MCSM) </a:t>
            </a:r>
            <a:r>
              <a:rPr kumimoji="1" lang="en-US" altLang="ja-JP" dirty="0" smtClean="0"/>
              <a:t>and </a:t>
            </a:r>
            <a:r>
              <a:rPr kumimoji="1" lang="en-US" altLang="ja-JP" dirty="0" smtClean="0">
                <a:solidFill>
                  <a:srgbClr val="0070C0"/>
                </a:solidFill>
              </a:rPr>
              <a:t>Y. </a:t>
            </a:r>
            <a:r>
              <a:rPr kumimoji="1" lang="en-US" altLang="ja-JP" dirty="0" err="1" smtClean="0">
                <a:solidFill>
                  <a:srgbClr val="0070C0"/>
                </a:solidFill>
              </a:rPr>
              <a:t>Tsunoda</a:t>
            </a:r>
            <a:r>
              <a:rPr kumimoji="1" lang="en-US" altLang="ja-JP" dirty="0" smtClean="0">
                <a:solidFill>
                  <a:srgbClr val="0070C0"/>
                </a:solidFill>
              </a:rPr>
              <a:t> (neutron-rich Ni region)</a:t>
            </a:r>
            <a:r>
              <a:rPr kumimoji="1" lang="en-US" altLang="ja-JP" dirty="0" smtClean="0"/>
              <a:t>.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r>
              <a:rPr lang="en-US" altLang="ja-JP" baseline="30000" dirty="0" smtClean="0"/>
              <a:t>68</a:t>
            </a:r>
            <a:r>
              <a:rPr lang="en-US" altLang="ja-JP" dirty="0" smtClean="0"/>
              <a:t>Ni: nature of low-lying 0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states?</a:t>
            </a:r>
          </a:p>
          <a:p>
            <a:pPr lvl="1"/>
            <a:r>
              <a:rPr lang="en-US" altLang="ja-JP" dirty="0" smtClean="0"/>
              <a:t>MCSM wave function a</a:t>
            </a:r>
            <a:r>
              <a:rPr kumimoji="1" lang="en-US" altLang="ja-JP" dirty="0" smtClean="0"/>
              <a:t>nalyzed in terms of shape fluctuation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924944"/>
            <a:ext cx="4878083" cy="3456106"/>
          </a:xfrm>
          <a:prstGeom prst="rect">
            <a:avLst/>
          </a:prstGeom>
        </p:spPr>
      </p:pic>
      <p:pic>
        <p:nvPicPr>
          <p:cNvPr id="5" name="図 4" descr="ni68_0_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42" y="3872742"/>
            <a:ext cx="3766181" cy="2824636"/>
          </a:xfrm>
          <a:prstGeom prst="rect">
            <a:avLst/>
          </a:prstGeom>
        </p:spPr>
      </p:pic>
      <p:pic>
        <p:nvPicPr>
          <p:cNvPr id="6" name="図 5" descr="ni68_0_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63" y="3884954"/>
            <a:ext cx="3730760" cy="279807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830466" y="4171243"/>
            <a:ext cx="494830" cy="400110"/>
          </a:xfrm>
          <a:prstGeom prst="rect">
            <a:avLst/>
          </a:prstGeom>
          <a:solidFill>
            <a:srgbClr val="B6FF1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cs typeface="Times New Roman"/>
              </a:rPr>
              <a:t>0</a:t>
            </a:r>
            <a:r>
              <a:rPr kumimoji="1" lang="en-US" altLang="ja-JP" sz="2000" baseline="30000" dirty="0" smtClean="0">
                <a:cs typeface="Times New Roman"/>
              </a:rPr>
              <a:t>+</a:t>
            </a:r>
            <a:r>
              <a:rPr kumimoji="1" lang="en-US" altLang="ja-JP" sz="2000" baseline="-25000" dirty="0" smtClean="0">
                <a:cs typeface="Times New Roman"/>
              </a:rPr>
              <a:t>1</a:t>
            </a:r>
            <a:endParaRPr kumimoji="1" lang="ja-JP" altLang="en-US" sz="2000" baseline="-25000" dirty="0">
              <a:cs typeface="Times New Roman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30466" y="4186176"/>
            <a:ext cx="486030" cy="400110"/>
          </a:xfrm>
          <a:prstGeom prst="rect">
            <a:avLst/>
          </a:prstGeom>
          <a:solidFill>
            <a:srgbClr val="B6FF1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cs typeface="Times New Roman"/>
              </a:rPr>
              <a:t>0</a:t>
            </a:r>
            <a:r>
              <a:rPr kumimoji="1" lang="en-US" altLang="ja-JP" sz="2000" baseline="30000" dirty="0" smtClean="0">
                <a:cs typeface="Times New Roman"/>
              </a:rPr>
              <a:t>+</a:t>
            </a:r>
            <a:r>
              <a:rPr lang="en-US" altLang="ja-JP" sz="2000" baseline="-25000" dirty="0">
                <a:cs typeface="Times New Roman"/>
              </a:rPr>
              <a:t>2</a:t>
            </a:r>
            <a:endParaRPr kumimoji="1" lang="ja-JP" altLang="en-US" sz="2000" baseline="-25000" dirty="0">
              <a:cs typeface="Times New Roman"/>
            </a:endParaRPr>
          </a:p>
        </p:txBody>
      </p:sp>
      <p:pic>
        <p:nvPicPr>
          <p:cNvPr id="13" name="図 12" descr="ni68_0_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63" y="3891035"/>
            <a:ext cx="3730760" cy="279807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5830466" y="4171243"/>
            <a:ext cx="486030" cy="400110"/>
          </a:xfrm>
          <a:prstGeom prst="rect">
            <a:avLst/>
          </a:prstGeom>
          <a:solidFill>
            <a:srgbClr val="B6FF1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cs typeface="Times New Roman"/>
              </a:rPr>
              <a:t>0</a:t>
            </a:r>
            <a:r>
              <a:rPr kumimoji="1" lang="en-US" altLang="ja-JP" sz="2000" baseline="30000" dirty="0" smtClean="0">
                <a:cs typeface="Times New Roman"/>
              </a:rPr>
              <a:t>+</a:t>
            </a:r>
            <a:r>
              <a:rPr lang="en-US" altLang="ja-JP" sz="2000" baseline="-25000" dirty="0" smtClean="0">
                <a:cs typeface="Times New Roman"/>
              </a:rPr>
              <a:t>3</a:t>
            </a:r>
            <a:endParaRPr kumimoji="1" lang="ja-JP" altLang="en-US" sz="2000" baseline="-25000" dirty="0">
              <a:cs typeface="Times New Roman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819480" y="6381328"/>
            <a:ext cx="27886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Y. </a:t>
            </a:r>
            <a:r>
              <a:rPr kumimoji="1" lang="en-US" altLang="ja-JP" sz="1600" dirty="0" err="1" smtClean="0">
                <a:solidFill>
                  <a:srgbClr val="0070C0"/>
                </a:solidFill>
              </a:rPr>
              <a:t>Tsunoda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 et al., in preparation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50572" y="3285730"/>
            <a:ext cx="3642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Potential energy surface</a:t>
            </a:r>
          </a:p>
          <a:p>
            <a:pPr algn="ctr"/>
            <a:r>
              <a:rPr kumimoji="1" lang="en-US" altLang="ja-JP" sz="2000" dirty="0" smtClean="0"/>
              <a:t>of 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68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Ni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22396" y="2977953"/>
            <a:ext cx="364209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solidFill>
                  <a:srgbClr val="0070C0"/>
                </a:solidFill>
              </a:rPr>
              <a:t>D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eformation</a:t>
            </a:r>
            <a:r>
              <a:rPr kumimoji="1" lang="en-US" altLang="ja-JP" sz="2000" dirty="0" smtClean="0"/>
              <a:t> (position) and </a:t>
            </a:r>
          </a:p>
          <a:p>
            <a:pPr algn="ctr"/>
            <a:r>
              <a:rPr lang="en-US" altLang="ja-JP" sz="2000" dirty="0">
                <a:solidFill>
                  <a:srgbClr val="0070C0"/>
                </a:solidFill>
              </a:rPr>
              <a:t>o</a:t>
            </a:r>
            <a:r>
              <a:rPr lang="en-US" altLang="ja-JP" sz="2000" dirty="0" smtClean="0">
                <a:solidFill>
                  <a:srgbClr val="0070C0"/>
                </a:solidFill>
              </a:rPr>
              <a:t>verlap probability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000" dirty="0" smtClean="0"/>
              <a:t>(size) </a:t>
            </a:r>
            <a:br>
              <a:rPr kumimoji="1" lang="en-US" altLang="ja-JP" sz="2000" dirty="0" smtClean="0"/>
            </a:br>
            <a:r>
              <a:rPr lang="en-US" altLang="ja-JP" sz="2000" dirty="0" smtClean="0"/>
              <a:t>o</a:t>
            </a:r>
            <a:r>
              <a:rPr kumimoji="1" lang="en-US" altLang="ja-JP" sz="2000" dirty="0" smtClean="0"/>
              <a:t>f each basis state for </a:t>
            </a:r>
            <a:r>
              <a:rPr kumimoji="1" lang="en-US" altLang="ja-JP" sz="2000" b="1" baseline="30000" dirty="0" smtClean="0">
                <a:solidFill>
                  <a:srgbClr val="FF0000"/>
                </a:solidFill>
              </a:rPr>
              <a:t>68</a:t>
            </a:r>
            <a:r>
              <a:rPr kumimoji="1" lang="en-US" altLang="ja-JP" sz="2000" b="1" dirty="0" smtClean="0">
                <a:solidFill>
                  <a:srgbClr val="FF0000"/>
                </a:solidFill>
              </a:rPr>
              <a:t>Ni</a:t>
            </a:r>
            <a:r>
              <a:rPr kumimoji="1" lang="en-US" altLang="ja-JP" sz="2000" dirty="0" smtClean="0"/>
              <a:t>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269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Case of </a:t>
            </a:r>
            <a:r>
              <a:rPr lang="en-US" altLang="ja-JP" baseline="30000" dirty="0" smtClean="0"/>
              <a:t>32</a:t>
            </a:r>
            <a:r>
              <a:rPr lang="en-US" altLang="ja-JP" dirty="0" smtClean="0"/>
              <a:t>Mg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2592288"/>
          </a:xfrm>
        </p:spPr>
        <p:txBody>
          <a:bodyPr/>
          <a:lstStyle/>
          <a:p>
            <a:r>
              <a:rPr lang="en-US" altLang="ja-JP" dirty="0" smtClean="0"/>
              <a:t>Very preliminary result</a:t>
            </a:r>
          </a:p>
          <a:p>
            <a:r>
              <a:rPr lang="en-US" altLang="ja-JP" dirty="0" smtClean="0"/>
              <a:t>SDPF-MU + minimum modifications for the full configuration mixing</a:t>
            </a:r>
          </a:p>
          <a:p>
            <a:pPr lvl="1"/>
            <a:r>
              <a:rPr lang="en-US" altLang="ja-JP" dirty="0" smtClean="0"/>
              <a:t>N=20 shell gap </a:t>
            </a:r>
          </a:p>
          <a:p>
            <a:pPr lvl="1"/>
            <a:r>
              <a:rPr lang="en-US" altLang="ja-JP" dirty="0" smtClean="0"/>
              <a:t>scaling of the two-body interaction &lt;</a:t>
            </a:r>
            <a:r>
              <a:rPr lang="en-US" altLang="ja-JP" dirty="0" err="1" smtClean="0"/>
              <a:t>sd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sd|V|pf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pf</a:t>
            </a:r>
            <a:r>
              <a:rPr lang="en-US" altLang="ja-JP" dirty="0" smtClean="0"/>
              <a:t>&gt; </a:t>
            </a:r>
          </a:p>
          <a:p>
            <a:pPr lvl="1"/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714" y="3140968"/>
            <a:ext cx="4800534" cy="36004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092280" y="5877272"/>
            <a:ext cx="1510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Y. </a:t>
            </a:r>
            <a:r>
              <a:rPr kumimoji="1" lang="en-US" altLang="ja-JP" sz="1600" dirty="0" err="1" smtClean="0">
                <a:solidFill>
                  <a:srgbClr val="0070C0"/>
                </a:solidFill>
              </a:rPr>
              <a:t>Tsunoda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 et al.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114" y="3140968"/>
            <a:ext cx="4828042" cy="3621031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771800" y="3587480"/>
            <a:ext cx="486030" cy="400110"/>
          </a:xfrm>
          <a:prstGeom prst="rect">
            <a:avLst/>
          </a:prstGeom>
          <a:solidFill>
            <a:srgbClr val="B6FF1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cs typeface="Times New Roman"/>
              </a:rPr>
              <a:t>0</a:t>
            </a:r>
            <a:r>
              <a:rPr kumimoji="1" lang="en-US" altLang="ja-JP" sz="2000" baseline="30000" dirty="0" smtClean="0">
                <a:cs typeface="Times New Roman"/>
              </a:rPr>
              <a:t>+</a:t>
            </a:r>
            <a:r>
              <a:rPr lang="en-US" altLang="ja-JP" sz="2000" baseline="-25000" dirty="0" smtClean="0">
                <a:cs typeface="Times New Roman"/>
              </a:rPr>
              <a:t>1</a:t>
            </a:r>
            <a:endParaRPr kumimoji="1" lang="ja-JP" altLang="en-US" sz="2000" baseline="-25000" dirty="0">
              <a:cs typeface="Times New Roman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780528" y="3587480"/>
            <a:ext cx="486030" cy="400110"/>
          </a:xfrm>
          <a:prstGeom prst="rect">
            <a:avLst/>
          </a:prstGeom>
          <a:solidFill>
            <a:srgbClr val="B6FF1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cs typeface="Times New Roman"/>
              </a:rPr>
              <a:t>0</a:t>
            </a:r>
            <a:r>
              <a:rPr kumimoji="1" lang="en-US" altLang="ja-JP" sz="2000" baseline="30000" dirty="0" smtClean="0">
                <a:cs typeface="Times New Roman"/>
              </a:rPr>
              <a:t>+</a:t>
            </a:r>
            <a:r>
              <a:rPr lang="en-US" altLang="ja-JP" sz="2000" baseline="-25000" dirty="0" smtClean="0">
                <a:cs typeface="Times New Roman"/>
              </a:rPr>
              <a:t>2</a:t>
            </a:r>
            <a:endParaRPr kumimoji="1" lang="ja-JP" altLang="en-US" sz="2000" baseline="-25000" dirty="0">
              <a:cs typeface="Times New Roman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730" y="3140968"/>
            <a:ext cx="4828042" cy="3621031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2771800" y="3587480"/>
            <a:ext cx="486030" cy="400110"/>
          </a:xfrm>
          <a:prstGeom prst="rect">
            <a:avLst/>
          </a:prstGeom>
          <a:solidFill>
            <a:srgbClr val="B6FF1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cs typeface="Times New Roman"/>
              </a:rPr>
              <a:t>0</a:t>
            </a:r>
            <a:r>
              <a:rPr kumimoji="1" lang="en-US" altLang="ja-JP" sz="2000" baseline="30000" dirty="0" smtClean="0">
                <a:cs typeface="Times New Roman"/>
              </a:rPr>
              <a:t>+</a:t>
            </a:r>
            <a:r>
              <a:rPr lang="en-US" altLang="ja-JP" sz="2000" baseline="-25000" dirty="0" smtClean="0">
                <a:cs typeface="Times New Roman"/>
              </a:rPr>
              <a:t>3</a:t>
            </a:r>
            <a:endParaRPr kumimoji="1" lang="ja-JP" altLang="en-US" sz="2000" baseline="-2500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370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Pygmy and giant dipole resonance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/>
          <a:lstStyle/>
          <a:p>
            <a:r>
              <a:rPr lang="en-US" altLang="ja-JP" dirty="0" smtClean="0"/>
              <a:t>Difficult with MCSM → </a:t>
            </a:r>
            <a:r>
              <a:rPr lang="en-US" altLang="ja-JP" dirty="0" err="1" smtClean="0"/>
              <a:t>Lanczos</a:t>
            </a:r>
            <a:r>
              <a:rPr lang="en-US" altLang="ja-JP" dirty="0" smtClean="0"/>
              <a:t> strength function method </a:t>
            </a:r>
          </a:p>
          <a:p>
            <a:r>
              <a:rPr lang="en-US" altLang="ja-JP" dirty="0" smtClean="0"/>
              <a:t>E1 excitation in calcium isotopes in the </a:t>
            </a:r>
            <a:r>
              <a:rPr lang="en-US" altLang="ja-JP" dirty="0" err="1" smtClean="0"/>
              <a:t>sd-pf-sdg</a:t>
            </a:r>
            <a:r>
              <a:rPr lang="en-US" altLang="ja-JP" dirty="0" smtClean="0"/>
              <a:t> shell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584" y="3227522"/>
            <a:ext cx="4137904" cy="31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27522"/>
            <a:ext cx="4068669" cy="312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275856" y="6309320"/>
            <a:ext cx="2850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N. Shimizu et al., in preparation.</a:t>
            </a:r>
            <a:endParaRPr kumimoji="1" lang="ja-JP" altLang="en-US" sz="1600" dirty="0">
              <a:solidFill>
                <a:srgbClr val="0070C0"/>
              </a:solidFill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244341"/>
              </p:ext>
            </p:extLst>
          </p:nvPr>
        </p:nvGraphicFramePr>
        <p:xfrm>
          <a:off x="1932216" y="2063120"/>
          <a:ext cx="4500001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571"/>
                <a:gridCol w="1649215"/>
                <a:gridCol w="1649215"/>
              </a:tblGrid>
              <a:tr h="302171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dimension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</a:t>
                      </a:r>
                      <a:r>
                        <a:rPr lang="en-US" altLang="ja-JP" sz="1600" i="1" dirty="0" smtClean="0"/>
                        <a:t>ħ</a:t>
                      </a:r>
                      <a:r>
                        <a:rPr lang="el-GR" altLang="ja-JP" sz="1600" i="1" dirty="0" smtClean="0"/>
                        <a:t>ω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(1+3)</a:t>
                      </a:r>
                      <a:r>
                        <a:rPr lang="en-US" altLang="ja-JP" sz="1600" i="1" dirty="0" smtClean="0"/>
                        <a:t>ħ</a:t>
                      </a:r>
                      <a:r>
                        <a:rPr lang="el-GR" altLang="ja-JP" sz="1600" i="1" dirty="0" smtClean="0"/>
                        <a:t>ω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02171">
                <a:tc>
                  <a:txBody>
                    <a:bodyPr/>
                    <a:lstStyle/>
                    <a:p>
                      <a:r>
                        <a:rPr kumimoji="1" lang="en-US" altLang="ja-JP" sz="1600" baseline="30000" dirty="0" smtClean="0"/>
                        <a:t>48</a:t>
                      </a:r>
                      <a:r>
                        <a:rPr kumimoji="1" lang="en-US" altLang="ja-JP" sz="1600" dirty="0" smtClean="0"/>
                        <a:t>Ca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2,859,294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7,973,474,255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2171">
                <a:tc>
                  <a:txBody>
                    <a:bodyPr/>
                    <a:lstStyle/>
                    <a:p>
                      <a:r>
                        <a:rPr kumimoji="1" lang="en-US" altLang="ja-JP" sz="1600" baseline="30000" dirty="0" smtClean="0"/>
                        <a:t>52</a:t>
                      </a:r>
                      <a:r>
                        <a:rPr kumimoji="1" lang="en-US" altLang="ja-JP" sz="1600" dirty="0" smtClean="0"/>
                        <a:t>Ca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/>
                        <a:t>2,983,109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10,276,858,720</a:t>
                      </a:r>
                      <a:endParaRPr kumimoji="1" lang="ja-JP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99592" y="3429000"/>
            <a:ext cx="704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0070C0"/>
                </a:solidFill>
              </a:rPr>
              <a:t>48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Ca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08104" y="3445513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baseline="30000" dirty="0" smtClean="0">
                <a:solidFill>
                  <a:srgbClr val="0070C0"/>
                </a:solidFill>
              </a:rPr>
              <a:t>52</a:t>
            </a:r>
            <a:r>
              <a:rPr kumimoji="1" lang="en-US" altLang="ja-JP" sz="2400" b="1" dirty="0" smtClean="0">
                <a:solidFill>
                  <a:srgbClr val="0070C0"/>
                </a:solidFill>
              </a:rPr>
              <a:t>Ca</a:t>
            </a:r>
            <a:endParaRPr kumimoji="1" lang="ja-JP" altLang="en-US" sz="2400" b="1" dirty="0">
              <a:solidFill>
                <a:srgbClr val="0070C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442540"/>
            <a:ext cx="3403076" cy="214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6587429" y="2012647"/>
            <a:ext cx="25210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c</a:t>
            </a:r>
            <a:r>
              <a:rPr lang="en-US" altLang="ja-JP" dirty="0" smtClean="0"/>
              <a:t>alculation performed</a:t>
            </a:r>
          </a:p>
          <a:p>
            <a:r>
              <a:rPr lang="en-US" altLang="ja-JP" dirty="0"/>
              <a:t>w</a:t>
            </a:r>
            <a:r>
              <a:rPr kumimoji="1" lang="en-US" altLang="ja-JP" dirty="0" smtClean="0"/>
              <a:t>ith a new parallel </a:t>
            </a:r>
          </a:p>
          <a:p>
            <a:r>
              <a:rPr lang="en-US" altLang="ja-JP" dirty="0"/>
              <a:t>s</a:t>
            </a:r>
            <a:r>
              <a:rPr lang="en-US" altLang="ja-JP" dirty="0" smtClean="0"/>
              <a:t>hell-model code KSHELL</a:t>
            </a:r>
          </a:p>
          <a:p>
            <a:r>
              <a:rPr lang="en-US" altLang="ja-JP" dirty="0"/>
              <a:t>b</a:t>
            </a:r>
            <a:r>
              <a:rPr kumimoji="1" lang="en-US" altLang="ja-JP" dirty="0" smtClean="0"/>
              <a:t>y N. Shimizu et al.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5897310" y="5661248"/>
            <a:ext cx="724901" cy="592386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560029" y="5373216"/>
            <a:ext cx="335507" cy="44021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084168" y="3426212"/>
            <a:ext cx="18721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1</a:t>
            </a:r>
            <a:r>
              <a:rPr lang="en-US" altLang="ja-JP" sz="2000" b="1" i="1" dirty="0">
                <a:solidFill>
                  <a:srgbClr val="00B050"/>
                </a:solidFill>
              </a:rPr>
              <a:t>ħ</a:t>
            </a:r>
            <a:r>
              <a:rPr lang="el-GR" altLang="ja-JP" sz="2000" b="1" i="1" dirty="0" smtClean="0">
                <a:solidFill>
                  <a:srgbClr val="00B050"/>
                </a:solidFill>
              </a:rPr>
              <a:t>ω</a:t>
            </a:r>
            <a:r>
              <a:rPr lang="en-US" altLang="ja-JP" sz="2000" dirty="0" smtClean="0">
                <a:solidFill>
                  <a:srgbClr val="00B050"/>
                </a:solidFill>
              </a:rPr>
              <a:t>; exact diag.</a:t>
            </a:r>
            <a:endParaRPr lang="ja-JP" alt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kumimoji="1" lang="en-US" altLang="ja-JP" dirty="0" smtClean="0"/>
              <a:t>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836712"/>
            <a:ext cx="8856984" cy="590465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ja-JP" dirty="0" smtClean="0">
                <a:solidFill>
                  <a:srgbClr val="0070C0"/>
                </a:solidFill>
              </a:rPr>
              <a:t>Shell-model s</a:t>
            </a:r>
            <a:r>
              <a:rPr kumimoji="1" lang="en-US" altLang="ja-JP" dirty="0" smtClean="0">
                <a:solidFill>
                  <a:srgbClr val="0070C0"/>
                </a:solidFill>
              </a:rPr>
              <a:t>tudy of the shell evolution with V</a:t>
            </a:r>
            <a:r>
              <a:rPr kumimoji="1" lang="en-US" altLang="ja-JP" baseline="-25000" dirty="0" smtClean="0">
                <a:solidFill>
                  <a:srgbClr val="0070C0"/>
                </a:solidFill>
              </a:rPr>
              <a:t>MU</a:t>
            </a:r>
            <a:r>
              <a:rPr kumimoji="1" lang="en-US" altLang="ja-JP" dirty="0" smtClean="0"/>
              <a:t>:</a:t>
            </a:r>
            <a:br>
              <a:rPr kumimoji="1" lang="en-US" altLang="ja-JP" dirty="0" smtClean="0"/>
            </a:br>
            <a:r>
              <a:rPr lang="en-US" altLang="ja-JP" dirty="0" smtClean="0"/>
              <a:t>microscopically established tensor + phenomenological central</a:t>
            </a:r>
          </a:p>
          <a:p>
            <a:pPr marL="857250" lvl="1" indent="-457200"/>
            <a:r>
              <a:rPr kumimoji="1" lang="en-US" altLang="ja-JP" dirty="0" smtClean="0"/>
              <a:t>beyond single-particle states including correlation</a:t>
            </a:r>
          </a:p>
          <a:p>
            <a:pPr marL="857250" lvl="1" indent="-457200"/>
            <a:r>
              <a:rPr lang="en-US" altLang="ja-JP" dirty="0" smtClean="0"/>
              <a:t>direct test of spin-orbit splitting in </a:t>
            </a:r>
            <a:r>
              <a:rPr lang="en-US" altLang="ja-JP" baseline="30000" dirty="0" smtClean="0"/>
              <a:t>48</a:t>
            </a:r>
            <a:r>
              <a:rPr lang="en-US" altLang="ja-JP" dirty="0" smtClean="0"/>
              <a:t>Ca</a:t>
            </a:r>
          </a:p>
          <a:p>
            <a:pPr marL="857250" lvl="1" indent="-457200"/>
            <a:r>
              <a:rPr lang="en-US" altLang="ja-JP" dirty="0" smtClean="0"/>
              <a:t>manifestation of t</a:t>
            </a:r>
            <a:r>
              <a:rPr kumimoji="1" lang="en-US" altLang="ja-JP" dirty="0" smtClean="0"/>
              <a:t>ensor-force driven </a:t>
            </a:r>
            <a:r>
              <a:rPr kumimoji="1" lang="en-US" altLang="ja-JP" dirty="0" err="1" smtClean="0"/>
              <a:t>Jahn</a:t>
            </a:r>
            <a:r>
              <a:rPr kumimoji="1" lang="en-US" altLang="ja-JP" dirty="0" smtClean="0"/>
              <a:t>-Teller effect </a:t>
            </a:r>
            <a:r>
              <a:rPr lang="en-US" altLang="ja-JP" dirty="0"/>
              <a:t>in </a:t>
            </a:r>
            <a:r>
              <a:rPr lang="en-US" altLang="ja-JP" baseline="30000" dirty="0" smtClean="0"/>
              <a:t>42</a:t>
            </a:r>
            <a:r>
              <a:rPr lang="en-US" altLang="ja-JP" dirty="0" smtClean="0"/>
              <a:t>Si</a:t>
            </a:r>
            <a:endParaRPr lang="en-US" altLang="ja-JP" dirty="0"/>
          </a:p>
          <a:p>
            <a:pPr marL="857250" lvl="1" indent="-457200"/>
            <a:r>
              <a:rPr lang="en-US" altLang="ja-JP" dirty="0"/>
              <a:t>s</a:t>
            </a:r>
            <a:r>
              <a:rPr lang="en-US" altLang="ja-JP" dirty="0" smtClean="0"/>
              <a:t>trongly correlated states in </a:t>
            </a:r>
            <a:r>
              <a:rPr lang="en-US" altLang="ja-JP" dirty="0" err="1" smtClean="0"/>
              <a:t>Sb</a:t>
            </a:r>
            <a:r>
              <a:rPr lang="en-US" altLang="ja-JP" dirty="0" smtClean="0"/>
              <a:t> isotopes; but still dominance of tensor 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 smtClean="0">
                <a:solidFill>
                  <a:srgbClr val="0070C0"/>
                </a:solidFill>
              </a:rPr>
              <a:t>Advancement of the Monte Carlo shell model (MCSM)</a:t>
            </a:r>
            <a:r>
              <a:rPr kumimoji="1" lang="en-US" altLang="ja-JP" dirty="0" smtClean="0"/>
              <a:t>:</a:t>
            </a:r>
            <a:br>
              <a:rPr kumimoji="1" lang="en-US" altLang="ja-JP" dirty="0" smtClean="0"/>
            </a:br>
            <a:r>
              <a:rPr kumimoji="1" lang="en-US" altLang="ja-JP" dirty="0" smtClean="0"/>
              <a:t>a method to overcome the limit of exact </a:t>
            </a:r>
            <a:r>
              <a:rPr kumimoji="1" lang="en-US" altLang="ja-JP" dirty="0" err="1" smtClean="0"/>
              <a:t>diagonalization</a:t>
            </a:r>
            <a:r>
              <a:rPr kumimoji="1" lang="en-US" altLang="ja-JP" dirty="0" smtClean="0"/>
              <a:t> </a:t>
            </a:r>
            <a:endParaRPr kumimoji="1" lang="en-US" altLang="ja-JP" dirty="0" smtClean="0">
              <a:solidFill>
                <a:srgbClr val="0070C0"/>
              </a:solidFill>
            </a:endParaRPr>
          </a:p>
          <a:p>
            <a:pPr marL="857250" lvl="1" indent="-457200"/>
            <a:r>
              <a:rPr lang="en-US" altLang="ja-JP" dirty="0"/>
              <a:t>s</a:t>
            </a:r>
            <a:r>
              <a:rPr lang="en-US" altLang="ja-JP" dirty="0" smtClean="0"/>
              <a:t>uperposition of a small number of basis states with symmetry restoration</a:t>
            </a:r>
          </a:p>
          <a:p>
            <a:pPr marL="857250" lvl="1" indent="-457200"/>
            <a:r>
              <a:rPr lang="en-US" altLang="ja-JP" dirty="0" smtClean="0"/>
              <a:t>exact solution precisely estimated using extrapolation of energy variance</a:t>
            </a:r>
          </a:p>
          <a:p>
            <a:pPr marL="857250" lvl="1" indent="-457200"/>
            <a:r>
              <a:rPr lang="en-US" altLang="ja-JP" dirty="0"/>
              <a:t>c</a:t>
            </a:r>
            <a:r>
              <a:rPr lang="en-US" altLang="ja-JP" dirty="0" smtClean="0"/>
              <a:t>omputational advancement and the K computer</a:t>
            </a:r>
          </a:p>
          <a:p>
            <a:pPr marL="857250" lvl="1" indent="-457200"/>
            <a:r>
              <a:rPr lang="en-US" altLang="ja-JP" baseline="30000" dirty="0" smtClean="0"/>
              <a:t>68</a:t>
            </a:r>
            <a:r>
              <a:rPr lang="en-US" altLang="ja-JP" dirty="0" smtClean="0"/>
              <a:t>Ni: shape coexistence and fluctuation analyzed with the MCSM bases</a:t>
            </a:r>
          </a:p>
          <a:p>
            <a:pPr marL="857250" lvl="1" indent="-457200"/>
            <a:r>
              <a:rPr lang="en-US" altLang="ja-JP" dirty="0" err="1" smtClean="0"/>
              <a:t>Lanczos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diagonalization</a:t>
            </a:r>
            <a:r>
              <a:rPr lang="en-US" altLang="ja-JP" dirty="0" smtClean="0"/>
              <a:t>: useful for the E1 strength function</a:t>
            </a:r>
          </a:p>
          <a:p>
            <a:pPr marL="857250" lvl="1" indent="-457200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7006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Collaborators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60" cy="5688632"/>
          </a:xfrm>
        </p:spPr>
        <p:txBody>
          <a:bodyPr>
            <a:noAutofit/>
          </a:bodyPr>
          <a:lstStyle/>
          <a:p>
            <a:r>
              <a:rPr lang="en-US" altLang="ja-JP" dirty="0"/>
              <a:t>T. </a:t>
            </a:r>
            <a:r>
              <a:rPr lang="en-US" altLang="ja-JP" dirty="0" err="1"/>
              <a:t>Otsuka</a:t>
            </a:r>
            <a:r>
              <a:rPr lang="en-US" altLang="ja-JP" dirty="0"/>
              <a:t> (Univ. Tokyo/CNS/MSU</a:t>
            </a:r>
            <a:r>
              <a:rPr lang="en-US" altLang="ja-JP" dirty="0" smtClean="0"/>
              <a:t>)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N. Shimizu (CNS, Univ. Tokyo): advanced MCSM</a:t>
            </a:r>
          </a:p>
          <a:p>
            <a:r>
              <a:rPr lang="en-US" altLang="ja-JP" dirty="0" smtClean="0">
                <a:solidFill>
                  <a:srgbClr val="0070C0"/>
                </a:solidFill>
              </a:rPr>
              <a:t>Y. </a:t>
            </a:r>
            <a:r>
              <a:rPr lang="en-US" altLang="ja-JP" dirty="0" err="1" smtClean="0">
                <a:solidFill>
                  <a:srgbClr val="0070C0"/>
                </a:solidFill>
              </a:rPr>
              <a:t>Tsunoda</a:t>
            </a:r>
            <a:r>
              <a:rPr lang="en-US" altLang="ja-JP" dirty="0" smtClean="0">
                <a:solidFill>
                  <a:srgbClr val="0070C0"/>
                </a:solidFill>
              </a:rPr>
              <a:t> (Univ. Tokyo): Ni isotopes</a:t>
            </a:r>
          </a:p>
          <a:p>
            <a:r>
              <a:rPr lang="en-US" altLang="ja-JP" dirty="0" smtClean="0"/>
              <a:t>M. </a:t>
            </a:r>
            <a:r>
              <a:rPr lang="en-US" altLang="ja-JP" dirty="0" err="1" smtClean="0"/>
              <a:t>Honma</a:t>
            </a:r>
            <a:r>
              <a:rPr lang="en-US" altLang="ja-JP" dirty="0" smtClean="0"/>
              <a:t> (Univ. </a:t>
            </a:r>
            <a:r>
              <a:rPr lang="en-US" altLang="ja-JP" dirty="0" err="1" smtClean="0"/>
              <a:t>Aizu</a:t>
            </a:r>
            <a:r>
              <a:rPr lang="en-US" altLang="ja-JP" dirty="0" smtClean="0"/>
              <a:t>)</a:t>
            </a:r>
          </a:p>
          <a:p>
            <a:r>
              <a:rPr kumimoji="1" lang="en-US" altLang="ja-JP" dirty="0" smtClean="0"/>
              <a:t>T. </a:t>
            </a:r>
            <a:r>
              <a:rPr kumimoji="1" lang="en-US" altLang="ja-JP" dirty="0" err="1" smtClean="0"/>
              <a:t>Mizusaki</a:t>
            </a:r>
            <a:r>
              <a:rPr kumimoji="1" lang="en-US" altLang="ja-JP" dirty="0" smtClean="0"/>
              <a:t> (</a:t>
            </a:r>
            <a:r>
              <a:rPr kumimoji="1" lang="en-US" altLang="ja-JP" dirty="0" err="1" smtClean="0"/>
              <a:t>Senshu</a:t>
            </a:r>
            <a:r>
              <a:rPr kumimoji="1" lang="en-US" altLang="ja-JP" dirty="0" smtClean="0"/>
              <a:t> Univ.)</a:t>
            </a:r>
          </a:p>
          <a:p>
            <a:r>
              <a:rPr lang="en-US" altLang="ja-JP" dirty="0" smtClean="0"/>
              <a:t>B. A. Brown (MSU)</a:t>
            </a:r>
          </a:p>
          <a:p>
            <a:r>
              <a:rPr kumimoji="1" lang="en-US" altLang="ja-JP" dirty="0" smtClean="0"/>
              <a:t>T. Abe (Univ. Tokyo)</a:t>
            </a:r>
          </a:p>
          <a:p>
            <a:r>
              <a:rPr lang="en-US" altLang="ja-JP" dirty="0" smtClean="0"/>
              <a:t>T. Suzuki (Nihon Univ.)</a:t>
            </a:r>
          </a:p>
          <a:p>
            <a:r>
              <a:rPr kumimoji="1" lang="en-US" altLang="ja-JP" dirty="0" smtClean="0"/>
              <a:t>M. </a:t>
            </a:r>
            <a:r>
              <a:rPr kumimoji="1" lang="en-US" altLang="ja-JP" dirty="0" err="1" smtClean="0"/>
              <a:t>Hjorth</a:t>
            </a:r>
            <a:r>
              <a:rPr kumimoji="1" lang="en-US" altLang="ja-JP" dirty="0" smtClean="0"/>
              <a:t>-Jensen (Univ. Oslo)</a:t>
            </a:r>
          </a:p>
          <a:p>
            <a:r>
              <a:rPr lang="en-US" altLang="ja-JP" dirty="0" smtClean="0"/>
              <a:t>K. </a:t>
            </a:r>
            <a:r>
              <a:rPr lang="en-US" altLang="ja-JP" dirty="0" err="1" smtClean="0"/>
              <a:t>Tsukiyama</a:t>
            </a:r>
            <a:r>
              <a:rPr lang="en-US" altLang="ja-JP" dirty="0" smtClean="0"/>
              <a:t> (Univ. Tokyo)</a:t>
            </a:r>
          </a:p>
          <a:p>
            <a:r>
              <a:rPr kumimoji="1" lang="en-US" altLang="ja-JP" dirty="0" smtClean="0"/>
              <a:t>N. </a:t>
            </a:r>
            <a:r>
              <a:rPr kumimoji="1" lang="en-US" altLang="ja-JP" dirty="0" err="1" smtClean="0"/>
              <a:t>Tsunoda</a:t>
            </a:r>
            <a:r>
              <a:rPr kumimoji="1" lang="en-US" altLang="ja-JP" dirty="0" smtClean="0"/>
              <a:t> (Univ. Tokyo)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632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112337" y="2924944"/>
            <a:ext cx="1384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backup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70162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Tensor-force-driven </a:t>
            </a:r>
            <a:r>
              <a:rPr kumimoji="1" lang="en-US" altLang="ja-JP" dirty="0" err="1" smtClean="0"/>
              <a:t>Jahn</a:t>
            </a:r>
            <a:r>
              <a:rPr kumimoji="1" lang="en-US" altLang="ja-JP" dirty="0" smtClean="0"/>
              <a:t>-Teller effect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16" r="22684"/>
          <a:stretch/>
        </p:blipFill>
        <p:spPr bwMode="auto">
          <a:xfrm>
            <a:off x="2051720" y="1052736"/>
            <a:ext cx="5112568" cy="571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21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836712"/>
                <a:ext cx="5184576" cy="5832648"/>
              </a:xfrm>
            </p:spPr>
            <p:txBody>
              <a:bodyPr>
                <a:noAutofit/>
              </a:bodyPr>
              <a:lstStyle/>
              <a:p>
                <a:r>
                  <a:rPr lang="en-US" altLang="ja-JP" dirty="0" smtClean="0"/>
                  <a:t>Otsuka mechanism</a:t>
                </a:r>
                <a:r>
                  <a:rPr lang="en-US" altLang="ja-JP" sz="2000" i="1" dirty="0">
                    <a:latin typeface="Cambria Math"/>
                  </a:rPr>
                  <a:t/>
                </a:r>
                <a:br>
                  <a:rPr lang="en-US" altLang="ja-JP" sz="2000" i="1" dirty="0">
                    <a:latin typeface="Cambria Math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&gt;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/>
                          </a:rPr>
                          <m:t>+1</m:t>
                        </m:r>
                      </m:e>
                    </m:d>
                    <m:sSubSup>
                      <m:sSubSupPr>
                        <m:ctrlPr>
                          <a:rPr lang="en-US" altLang="ja-JP" sz="2000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b="0" i="1" smtClean="0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&gt;, 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′</m:t>
                        </m:r>
                      </m:sub>
                      <m:sup>
                        <m:r>
                          <a:rPr lang="en-US" altLang="ja-JP" sz="2000" b="0" i="1" smtClean="0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altLang="ja-JP" sz="2000" b="0" i="1" smtClean="0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altLang="ja-JP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/>
                          </a:rPr>
                          <m:t>2</m:t>
                        </m:r>
                        <m:sSub>
                          <m:sSubPr>
                            <m:ctrlPr>
                              <a:rPr lang="en-US" altLang="ja-JP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b="0" i="1" smtClean="0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&lt;</m:t>
                            </m:r>
                          </m:sub>
                        </m:sSub>
                        <m:r>
                          <a:rPr lang="en-US" altLang="ja-JP" sz="2000" i="1">
                            <a:latin typeface="Cambria Math"/>
                          </a:rPr>
                          <m:t>+1</m:t>
                        </m:r>
                      </m:e>
                    </m:d>
                    <m:sSubSup>
                      <m:sSubSupPr>
                        <m:ctrlPr>
                          <a:rPr lang="en-US" altLang="ja-JP" sz="20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sz="2000" i="1">
                            <a:latin typeface="Cambria Math"/>
                          </a:rPr>
                          <m:t>𝑉</m:t>
                        </m:r>
                      </m:e>
                      <m:sub>
                        <m:sSub>
                          <m:sSubPr>
                            <m:ctrlPr>
                              <a:rPr lang="en-US" altLang="ja-JP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ja-JP" sz="2000" b="0" i="1" smtClean="0">
                                <a:latin typeface="Cambria Math"/>
                              </a:rPr>
                              <m:t>&lt;</m:t>
                            </m:r>
                            <m:r>
                              <a:rPr lang="en-US" altLang="ja-JP" sz="2000" i="1">
                                <a:latin typeface="Cambria Math"/>
                              </a:rPr>
                              <m:t>,</m:t>
                            </m:r>
                          </m:sub>
                        </m:sSub>
                        <m:r>
                          <a:rPr lang="en-US" altLang="ja-JP" sz="20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𝑗</m:t>
                        </m:r>
                        <m:r>
                          <a:rPr lang="en-US" altLang="ja-JP" sz="2000" b="0" i="1" smtClean="0">
                            <a:latin typeface="Cambria Math"/>
                          </a:rPr>
                          <m:t>′</m:t>
                        </m:r>
                      </m:sub>
                      <m:sup>
                        <m:r>
                          <a:rPr lang="en-US" altLang="ja-JP" sz="2000" i="1">
                            <a:latin typeface="Cambria Math"/>
                          </a:rPr>
                          <m:t>𝑚</m:t>
                        </m:r>
                      </m:sup>
                    </m:sSubSup>
                    <m:r>
                      <a:rPr lang="en-US" altLang="ja-JP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altLang="ja-JP" sz="2000" b="0" i="1" dirty="0" smtClean="0">
                  <a:latin typeface="Cambria Math"/>
                </a:endParaRPr>
              </a:p>
              <a:p>
                <a:pPr lvl="1"/>
                <a:r>
                  <a:rPr lang="en-US" altLang="ja-JP" dirty="0"/>
                  <a:t>O</a:t>
                </a:r>
                <a:r>
                  <a:rPr lang="en-US" altLang="ja-JP" dirty="0" smtClean="0"/>
                  <a:t>pposite sign between </a:t>
                </a:r>
                <a:r>
                  <a:rPr lang="en-US" altLang="ja-JP" i="1" dirty="0" smtClean="0"/>
                  <a:t>j</a:t>
                </a:r>
                <a:r>
                  <a:rPr lang="en-US" altLang="ja-JP" baseline="-25000" dirty="0" smtClean="0"/>
                  <a:t>&gt;</a:t>
                </a:r>
                <a:r>
                  <a:rPr lang="en-US" altLang="ja-JP" dirty="0" smtClean="0"/>
                  <a:t> and </a:t>
                </a:r>
                <a:r>
                  <a:rPr lang="en-US" altLang="ja-JP" i="1" dirty="0" smtClean="0"/>
                  <a:t>j</a:t>
                </a:r>
                <a:r>
                  <a:rPr lang="en-US" altLang="ja-JP" baseline="-25000" dirty="0" smtClean="0"/>
                  <a:t>&lt;</a:t>
                </a:r>
                <a:br>
                  <a:rPr lang="en-US" altLang="ja-JP" baseline="-25000" dirty="0" smtClean="0"/>
                </a:br>
                <a:r>
                  <a:rPr lang="en-US" altLang="ja-JP" baseline="-25000" dirty="0" smtClean="0"/>
                  <a:t/>
                </a:r>
                <a:br>
                  <a:rPr lang="en-US" altLang="ja-JP" baseline="-25000" dirty="0" smtClean="0"/>
                </a:br>
                <a:r>
                  <a:rPr lang="en-US" altLang="ja-JP" dirty="0"/>
                  <a:t>L</a:t>
                </a:r>
                <a:r>
                  <a:rPr lang="en-US" altLang="ja-JP" dirty="0" smtClean="0"/>
                  <a:t>arge </a:t>
                </a:r>
                <a:r>
                  <a:rPr lang="en-US" altLang="ja-JP" dirty="0"/>
                  <a:t>effect on the </a:t>
                </a:r>
                <a:r>
                  <a:rPr lang="en-US" altLang="ja-JP" dirty="0" smtClean="0"/>
                  <a:t>spin-orbit splitting</a:t>
                </a:r>
              </a:p>
              <a:p>
                <a:endParaRPr lang="en-US" altLang="ja-JP" sz="2400" dirty="0" smtClean="0"/>
              </a:p>
              <a:p>
                <a:endParaRPr lang="en-US" altLang="ja-JP" dirty="0"/>
              </a:p>
              <a:p>
                <a:endParaRPr lang="en-US" altLang="ja-JP" sz="2400" dirty="0" smtClean="0"/>
              </a:p>
              <a:p>
                <a:endParaRPr lang="en-US" altLang="ja-JP" dirty="0"/>
              </a:p>
              <a:p>
                <a:endParaRPr lang="en-US" altLang="ja-JP" sz="2400" dirty="0" smtClean="0"/>
              </a:p>
              <a:p>
                <a:r>
                  <a:rPr lang="en-US" altLang="ja-JP" sz="2400" dirty="0" smtClean="0"/>
                  <a:t>Renormalization Persistency</a:t>
                </a:r>
              </a:p>
              <a:p>
                <a:pPr lvl="1"/>
                <a:r>
                  <a:rPr lang="en-US" altLang="ja-JP" sz="2000" dirty="0" smtClean="0"/>
                  <a:t>Effective tensor force is similar to the bare force. </a:t>
                </a:r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836712"/>
                <a:ext cx="5184576" cy="5832648"/>
              </a:xfrm>
              <a:blipFill rotWithShape="1">
                <a:blip r:embed="rId2"/>
                <a:stretch>
                  <a:fillRect l="-1647" t="-104" b="-19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グループ化 7"/>
          <p:cNvGrpSpPr/>
          <p:nvPr/>
        </p:nvGrpSpPr>
        <p:grpSpPr>
          <a:xfrm>
            <a:off x="1115617" y="2852936"/>
            <a:ext cx="2772674" cy="2016224"/>
            <a:chOff x="5143504" y="1285860"/>
            <a:chExt cx="3246417" cy="214314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4942" y="1343024"/>
              <a:ext cx="3174979" cy="2085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正方形/長方形 6"/>
            <p:cNvSpPr/>
            <p:nvPr/>
          </p:nvSpPr>
          <p:spPr>
            <a:xfrm>
              <a:off x="5143504" y="1285860"/>
              <a:ext cx="42862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Shell evolution due to the tensor force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5576" y="4941168"/>
            <a:ext cx="38519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T. </a:t>
            </a:r>
            <a:r>
              <a:rPr lang="en-US" altLang="ja-JP" sz="1400" dirty="0" err="1" smtClean="0"/>
              <a:t>Otsuka</a:t>
            </a:r>
            <a:r>
              <a:rPr lang="en-US" altLang="ja-JP" sz="1400" dirty="0" smtClean="0"/>
              <a:t> et al., Phys. Rev. </a:t>
            </a:r>
            <a:r>
              <a:rPr lang="en-US" altLang="ja-JP" sz="1400" dirty="0" err="1" smtClean="0"/>
              <a:t>Lett</a:t>
            </a:r>
            <a:r>
              <a:rPr lang="en-US" altLang="ja-JP" sz="1400" dirty="0" smtClean="0"/>
              <a:t>. 95, 232502 (2005).</a:t>
            </a:r>
            <a:endParaRPr kumimoji="1" lang="ja-JP" altLang="en-US" sz="1400" dirty="0"/>
          </a:p>
        </p:txBody>
      </p:sp>
      <p:sp>
        <p:nvSpPr>
          <p:cNvPr id="20" name="下矢印 19"/>
          <p:cNvSpPr/>
          <p:nvPr/>
        </p:nvSpPr>
        <p:spPr>
          <a:xfrm>
            <a:off x="2372052" y="2237896"/>
            <a:ext cx="428628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22" y="1628800"/>
            <a:ext cx="3691090" cy="4348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5087647" y="6093877"/>
            <a:ext cx="396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T. </a:t>
            </a:r>
            <a:r>
              <a:rPr kumimoji="1" lang="en-US" altLang="ja-JP" sz="1400" dirty="0" err="1" smtClean="0"/>
              <a:t>Otsuka</a:t>
            </a:r>
            <a:r>
              <a:rPr kumimoji="1" lang="en-US" altLang="ja-JP" sz="1400" dirty="0" smtClean="0"/>
              <a:t> et al., Phys. Rev. </a:t>
            </a:r>
            <a:r>
              <a:rPr kumimoji="1" lang="en-US" altLang="ja-JP" sz="1400" dirty="0" err="1" smtClean="0"/>
              <a:t>Lett</a:t>
            </a:r>
            <a:r>
              <a:rPr kumimoji="1" lang="en-US" altLang="ja-JP" sz="1400" dirty="0" smtClean="0"/>
              <a:t>. 104, 012501 (2010);</a:t>
            </a:r>
          </a:p>
          <a:p>
            <a:r>
              <a:rPr lang="en-US" altLang="ja-JP" sz="1400" dirty="0" smtClean="0"/>
              <a:t>N. </a:t>
            </a:r>
            <a:r>
              <a:rPr lang="en-US" altLang="ja-JP" sz="1400" dirty="0" err="1" smtClean="0"/>
              <a:t>Tsunoda</a:t>
            </a:r>
            <a:r>
              <a:rPr lang="en-US" altLang="ja-JP" sz="1400" dirty="0" smtClean="0"/>
              <a:t> et al., Phys. Rev. C 84, 044322 (2011). 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5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MU</a:t>
            </a:r>
            <a:r>
              <a:rPr kumimoji="1" lang="en-US" altLang="ja-JP" dirty="0" smtClean="0"/>
              <a:t>: towards universal shell evolution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980728"/>
            <a:ext cx="2924781" cy="5616624"/>
          </a:xfrm>
        </p:spPr>
        <p:txBody>
          <a:bodyPr/>
          <a:lstStyle/>
          <a:p>
            <a:r>
              <a:rPr kumimoji="1" lang="en-US" altLang="ja-JP" dirty="0" smtClean="0"/>
              <a:t>Phenomenological simplicity for the central force</a:t>
            </a:r>
          </a:p>
          <a:p>
            <a:pPr lvl="1"/>
            <a:r>
              <a:rPr lang="en-US" altLang="ja-JP" dirty="0" smtClean="0"/>
              <a:t>Gaussian is a good choice.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49" y="980728"/>
            <a:ext cx="5916351" cy="330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904" y="4565367"/>
            <a:ext cx="4659536" cy="2072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899592" y="4827964"/>
            <a:ext cx="25647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0070C0"/>
                </a:solidFill>
              </a:rPr>
              <a:t>p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roposed universal</a:t>
            </a:r>
          </a:p>
          <a:p>
            <a:r>
              <a:rPr lang="en-US" altLang="ja-JP" sz="2400" dirty="0">
                <a:solidFill>
                  <a:srgbClr val="0070C0"/>
                </a:solidFill>
              </a:rPr>
              <a:t>e</a:t>
            </a:r>
            <a:r>
              <a:rPr lang="en-US" altLang="ja-JP" sz="2400" dirty="0" smtClean="0">
                <a:solidFill>
                  <a:srgbClr val="0070C0"/>
                </a:solidFill>
              </a:rPr>
              <a:t>ffective force: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 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20136" y="5117017"/>
            <a:ext cx="288032" cy="25289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79512" y="6312981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1400" dirty="0"/>
              <a:t>T. </a:t>
            </a:r>
            <a:r>
              <a:rPr lang="en-US" altLang="ja-JP" sz="1400" dirty="0" err="1"/>
              <a:t>Otsuka</a:t>
            </a:r>
            <a:r>
              <a:rPr lang="en-US" altLang="ja-JP" sz="1400" dirty="0"/>
              <a:t> et al., Phys. Rev. </a:t>
            </a:r>
            <a:r>
              <a:rPr lang="en-US" altLang="ja-JP" sz="1400" dirty="0" err="1"/>
              <a:t>Lett</a:t>
            </a:r>
            <a:r>
              <a:rPr lang="en-US" altLang="ja-JP" sz="1400" dirty="0"/>
              <a:t>. 104, 012501 (2010</a:t>
            </a:r>
            <a:r>
              <a:rPr lang="en-US" altLang="ja-JP" sz="1400" dirty="0" smtClean="0"/>
              <a:t>).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0673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Refined V</a:t>
            </a:r>
            <a:r>
              <a:rPr kumimoji="1" lang="en-US" altLang="ja-JP" baseline="-25000" dirty="0" smtClean="0"/>
              <a:t>MU</a:t>
            </a:r>
            <a:r>
              <a:rPr kumimoji="1" lang="en-US" altLang="ja-JP" dirty="0" smtClean="0"/>
              <a:t> for the shell-model</a:t>
            </a:r>
            <a:endParaRPr kumimoji="1" lang="ja-JP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0277" t="20703" r="18789" b="15182"/>
          <a:stretch>
            <a:fillRect/>
          </a:stretch>
        </p:blipFill>
        <p:spPr bwMode="auto">
          <a:xfrm>
            <a:off x="4788024" y="1389151"/>
            <a:ext cx="4140079" cy="52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コンテンツ プレースホルダ 8"/>
          <p:cNvSpPr>
            <a:spLocks noGrp="1"/>
          </p:cNvSpPr>
          <p:nvPr>
            <p:ph idx="1"/>
          </p:nvPr>
        </p:nvSpPr>
        <p:spPr>
          <a:xfrm>
            <a:off x="356588" y="1029111"/>
            <a:ext cx="4143404" cy="1854538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t</a:t>
            </a:r>
            <a:r>
              <a:rPr lang="en-US" altLang="ja-JP" dirty="0" smtClean="0">
                <a:solidFill>
                  <a:srgbClr val="0070C0"/>
                </a:solidFill>
              </a:rPr>
              <a:t>ensor</a:t>
            </a:r>
            <a:r>
              <a:rPr lang="en-US" altLang="ja-JP" dirty="0" smtClean="0"/>
              <a:t>: </a:t>
            </a:r>
            <a:r>
              <a:rPr lang="en-US" altLang="ja-JP" dirty="0" err="1" smtClean="0">
                <a:latin typeface="Symbol" pitchFamily="18" charset="2"/>
              </a:rPr>
              <a:t>p+r</a:t>
            </a:r>
            <a:endParaRPr lang="en-US" altLang="ja-JP" dirty="0" smtClean="0">
              <a:latin typeface="Symbol" pitchFamily="18" charset="2"/>
            </a:endParaRPr>
          </a:p>
          <a:p>
            <a:r>
              <a:rPr lang="en-US" altLang="ja-JP" dirty="0">
                <a:solidFill>
                  <a:srgbClr val="0070C0"/>
                </a:solidFill>
              </a:rPr>
              <a:t>s</a:t>
            </a:r>
            <a:r>
              <a:rPr lang="en-US" altLang="ja-JP" dirty="0" smtClean="0">
                <a:solidFill>
                  <a:srgbClr val="0070C0"/>
                </a:solidFill>
              </a:rPr>
              <a:t>pin-orbit</a:t>
            </a:r>
            <a:r>
              <a:rPr lang="en-US" altLang="ja-JP" dirty="0" smtClean="0"/>
              <a:t>: M3Y</a:t>
            </a:r>
          </a:p>
          <a:p>
            <a:r>
              <a:rPr lang="en-US" altLang="ja-JP" dirty="0">
                <a:solidFill>
                  <a:srgbClr val="0070C0"/>
                </a:solidFill>
              </a:rPr>
              <a:t>c</a:t>
            </a:r>
            <a:r>
              <a:rPr lang="en-US" altLang="ja-JP" dirty="0" smtClean="0">
                <a:solidFill>
                  <a:srgbClr val="0070C0"/>
                </a:solidFill>
              </a:rPr>
              <a:t>entral</a:t>
            </a:r>
            <a:r>
              <a:rPr lang="en-US" altLang="ja-JP" dirty="0" smtClean="0"/>
              <a:t>: to be close to GXPF1</a:t>
            </a:r>
          </a:p>
          <a:p>
            <a:pPr>
              <a:buNone/>
            </a:pPr>
            <a:endParaRPr lang="en-US" altLang="ja-JP" dirty="0" smtClean="0"/>
          </a:p>
          <a:p>
            <a:pPr lvl="1"/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3" name="左中かっこ 2"/>
          <p:cNvSpPr/>
          <p:nvPr/>
        </p:nvSpPr>
        <p:spPr>
          <a:xfrm>
            <a:off x="179512" y="1157728"/>
            <a:ext cx="288032" cy="136588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4195" y="3099673"/>
            <a:ext cx="4126771" cy="14219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/>
              <a:t>a</a:t>
            </a:r>
            <a:r>
              <a:rPr kumimoji="1" lang="en-US" altLang="ja-JP" sz="2400" dirty="0" smtClean="0"/>
              <a:t> promising way to construct a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shell-model interaction without</a:t>
            </a:r>
          </a:p>
          <a:p>
            <a:pPr>
              <a:lnSpc>
                <a:spcPct val="120000"/>
              </a:lnSpc>
            </a:pPr>
            <a:r>
              <a:rPr lang="en-US" altLang="ja-JP" sz="2400" dirty="0" smtClean="0"/>
              <a:t>d</a:t>
            </a:r>
            <a:r>
              <a:rPr kumimoji="1" lang="en-US" altLang="ja-JP" sz="2400" dirty="0" smtClean="0"/>
              <a:t>irect fitting to experiment</a:t>
            </a:r>
            <a:endParaRPr kumimoji="1" lang="ja-JP" altLang="en-US" sz="2400" dirty="0"/>
          </a:p>
        </p:txBody>
      </p:sp>
      <p:sp>
        <p:nvSpPr>
          <p:cNvPr id="8" name="下矢印 7"/>
          <p:cNvSpPr/>
          <p:nvPr/>
        </p:nvSpPr>
        <p:spPr>
          <a:xfrm>
            <a:off x="2298554" y="2667625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00665" y="5043889"/>
            <a:ext cx="4359848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400" dirty="0"/>
              <a:t>t</a:t>
            </a:r>
            <a:r>
              <a:rPr kumimoji="1" lang="en-US" altLang="ja-JP" sz="2400" dirty="0" smtClean="0"/>
              <a:t>ested in some regions of interest</a:t>
            </a:r>
            <a:endParaRPr kumimoji="1" lang="ja-JP" altLang="en-US" sz="2400" dirty="0"/>
          </a:p>
        </p:txBody>
      </p:sp>
      <p:sp>
        <p:nvSpPr>
          <p:cNvPr id="16" name="下矢印 15"/>
          <p:cNvSpPr/>
          <p:nvPr/>
        </p:nvSpPr>
        <p:spPr>
          <a:xfrm>
            <a:off x="2298554" y="4611841"/>
            <a:ext cx="50405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927488" y="980728"/>
            <a:ext cx="4253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0070C0"/>
                </a:solidFill>
              </a:rPr>
              <a:t>Central force fitted with s</a:t>
            </a:r>
            <a:r>
              <a:rPr kumimoji="1" lang="en-US" altLang="ja-JP" sz="2000" dirty="0" smtClean="0">
                <a:solidFill>
                  <a:srgbClr val="0070C0"/>
                </a:solidFill>
              </a:rPr>
              <a:t>ix parameters</a:t>
            </a:r>
            <a:endParaRPr kumimoji="1" lang="ja-JP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55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1: </a:t>
            </a:r>
            <a:r>
              <a:rPr kumimoji="1" lang="en-US" altLang="ja-JP" dirty="0" err="1" smtClean="0"/>
              <a:t>sd-pf</a:t>
            </a:r>
            <a:r>
              <a:rPr kumimoji="1" lang="en-US" altLang="ja-JP" dirty="0" smtClean="0"/>
              <a:t> shell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16624"/>
          </a:xfrm>
        </p:spPr>
        <p:txBody>
          <a:bodyPr/>
          <a:lstStyle/>
          <a:p>
            <a:r>
              <a:rPr kumimoji="1" lang="en-US" altLang="ja-JP" dirty="0" smtClean="0"/>
              <a:t>V</a:t>
            </a:r>
            <a:r>
              <a:rPr kumimoji="1" lang="en-US" altLang="ja-JP" baseline="-25000" dirty="0" smtClean="0"/>
              <a:t>MU</a:t>
            </a:r>
            <a:r>
              <a:rPr kumimoji="1" lang="en-US" altLang="ja-JP" dirty="0" smtClean="0"/>
              <a:t> is used for the cross-shell interaction.</a:t>
            </a:r>
          </a:p>
          <a:p>
            <a:r>
              <a:rPr lang="en-US" altLang="ja-JP" dirty="0" err="1"/>
              <a:t>s</a:t>
            </a:r>
            <a:r>
              <a:rPr lang="en-US" altLang="ja-JP" dirty="0" err="1" smtClean="0"/>
              <a:t>d</a:t>
            </a:r>
            <a:r>
              <a:rPr lang="en-US" altLang="ja-JP" dirty="0" smtClean="0"/>
              <a:t>- and </a:t>
            </a:r>
            <a:r>
              <a:rPr lang="en-US" altLang="ja-JP" dirty="0" err="1" smtClean="0"/>
              <a:t>pf</a:t>
            </a:r>
            <a:r>
              <a:rPr lang="en-US" altLang="ja-JP" dirty="0" smtClean="0"/>
              <a:t>-shell interactions are empirical one.</a:t>
            </a:r>
          </a:p>
          <a:p>
            <a:r>
              <a:rPr kumimoji="1" lang="en-US" altLang="ja-JP" dirty="0" smtClean="0"/>
              <a:t>Evolution from N=20 to 28 is focused.</a:t>
            </a:r>
            <a:endParaRPr kumimoji="1" lang="ja-JP" altLang="en-US" dirty="0"/>
          </a:p>
        </p:txBody>
      </p:sp>
      <p:sp>
        <p:nvSpPr>
          <p:cNvPr id="4" name="右中かっこ 3"/>
          <p:cNvSpPr/>
          <p:nvPr/>
        </p:nvSpPr>
        <p:spPr>
          <a:xfrm>
            <a:off x="6444208" y="1052736"/>
            <a:ext cx="360040" cy="8640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804248" y="1268760"/>
            <a:ext cx="184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SDPF-MU int.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85750" y="2636912"/>
            <a:ext cx="4071938" cy="3976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8" name="直線コネクタ 7"/>
          <p:cNvCxnSpPr/>
          <p:nvPr/>
        </p:nvCxnSpPr>
        <p:spPr>
          <a:xfrm>
            <a:off x="2571750" y="3398911"/>
            <a:ext cx="1428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536575" y="5038799"/>
            <a:ext cx="1500188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536575" y="4040261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36575" y="6111949"/>
            <a:ext cx="1500188" cy="1587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下矢印 11"/>
          <p:cNvSpPr/>
          <p:nvPr/>
        </p:nvSpPr>
        <p:spPr>
          <a:xfrm>
            <a:off x="1179513" y="4113286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上矢印 12"/>
          <p:cNvSpPr/>
          <p:nvPr/>
        </p:nvSpPr>
        <p:spPr>
          <a:xfrm>
            <a:off x="1108075" y="5756349"/>
            <a:ext cx="357188" cy="285750"/>
          </a:xfrm>
          <a:prstGeom prst="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4" name="テキスト ボックス 11"/>
          <p:cNvSpPr txBox="1">
            <a:spLocks noChangeArrowheads="1"/>
          </p:cNvSpPr>
          <p:nvPr/>
        </p:nvSpPr>
        <p:spPr bwMode="auto">
          <a:xfrm>
            <a:off x="1608138" y="4070424"/>
            <a:ext cx="56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" name="テキスト ボックス 12"/>
          <p:cNvSpPr txBox="1">
            <a:spLocks noChangeArrowheads="1"/>
          </p:cNvSpPr>
          <p:nvPr/>
        </p:nvSpPr>
        <p:spPr bwMode="auto">
          <a:xfrm>
            <a:off x="1571625" y="5684911"/>
            <a:ext cx="56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5/2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751138" y="332747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7" name="円/楕円 16"/>
          <p:cNvSpPr/>
          <p:nvPr/>
        </p:nvSpPr>
        <p:spPr>
          <a:xfrm>
            <a:off x="3036888" y="332747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8" name="テキスト ボックス 18"/>
          <p:cNvSpPr txBox="1">
            <a:spLocks noChangeArrowheads="1"/>
          </p:cNvSpPr>
          <p:nvPr/>
        </p:nvSpPr>
        <p:spPr bwMode="auto">
          <a:xfrm>
            <a:off x="1108075" y="4613349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16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19" name="テキスト ボックス 19"/>
          <p:cNvSpPr txBox="1">
            <a:spLocks noChangeArrowheads="1"/>
          </p:cNvSpPr>
          <p:nvPr/>
        </p:nvSpPr>
        <p:spPr bwMode="auto">
          <a:xfrm>
            <a:off x="1108075" y="5184849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14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20" name="テキスト ボックス 20"/>
          <p:cNvSpPr txBox="1">
            <a:spLocks noChangeArrowheads="1"/>
          </p:cNvSpPr>
          <p:nvPr/>
        </p:nvSpPr>
        <p:spPr bwMode="auto">
          <a:xfrm>
            <a:off x="1679575" y="4613349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s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1" name="Freeform 30"/>
          <p:cNvSpPr/>
          <p:nvPr/>
        </p:nvSpPr>
        <p:spPr>
          <a:xfrm>
            <a:off x="1965325" y="3398911"/>
            <a:ext cx="633413" cy="1157288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2" name="Freeform 31"/>
          <p:cNvSpPr/>
          <p:nvPr/>
        </p:nvSpPr>
        <p:spPr>
          <a:xfrm>
            <a:off x="1965325" y="3398911"/>
            <a:ext cx="747713" cy="2281238"/>
          </a:xfrm>
          <a:custGeom>
            <a:avLst/>
            <a:gdLst>
              <a:gd name="connsiteX0" fmla="*/ 55418 w 747284"/>
              <a:gd name="connsiteY0" fmla="*/ 2281382 h 2281382"/>
              <a:gd name="connsiteX1" fmla="*/ 0 w 747284"/>
              <a:gd name="connsiteY1" fmla="*/ 2152073 h 2281382"/>
              <a:gd name="connsiteX2" fmla="*/ 9236 w 747284"/>
              <a:gd name="connsiteY2" fmla="*/ 2124364 h 2281382"/>
              <a:gd name="connsiteX3" fmla="*/ 46182 w 747284"/>
              <a:gd name="connsiteY3" fmla="*/ 2105891 h 2281382"/>
              <a:gd name="connsiteX4" fmla="*/ 138545 w 747284"/>
              <a:gd name="connsiteY4" fmla="*/ 2096655 h 2281382"/>
              <a:gd name="connsiteX5" fmla="*/ 175491 w 747284"/>
              <a:gd name="connsiteY5" fmla="*/ 2087418 h 2281382"/>
              <a:gd name="connsiteX6" fmla="*/ 249382 w 747284"/>
              <a:gd name="connsiteY6" fmla="*/ 2041237 h 2281382"/>
              <a:gd name="connsiteX7" fmla="*/ 240145 w 747284"/>
              <a:gd name="connsiteY7" fmla="*/ 1967346 h 2281382"/>
              <a:gd name="connsiteX8" fmla="*/ 166255 w 747284"/>
              <a:gd name="connsiteY8" fmla="*/ 1874982 h 2281382"/>
              <a:gd name="connsiteX9" fmla="*/ 157018 w 747284"/>
              <a:gd name="connsiteY9" fmla="*/ 1847273 h 2281382"/>
              <a:gd name="connsiteX10" fmla="*/ 314036 w 747284"/>
              <a:gd name="connsiteY10" fmla="*/ 1791855 h 2281382"/>
              <a:gd name="connsiteX11" fmla="*/ 360218 w 747284"/>
              <a:gd name="connsiteY11" fmla="*/ 1745673 h 2281382"/>
              <a:gd name="connsiteX12" fmla="*/ 369455 w 747284"/>
              <a:gd name="connsiteY12" fmla="*/ 1717964 h 2281382"/>
              <a:gd name="connsiteX13" fmla="*/ 286327 w 747284"/>
              <a:gd name="connsiteY13" fmla="*/ 1616364 h 2281382"/>
              <a:gd name="connsiteX14" fmla="*/ 230909 w 747284"/>
              <a:gd name="connsiteY14" fmla="*/ 1542473 h 2281382"/>
              <a:gd name="connsiteX15" fmla="*/ 258618 w 747284"/>
              <a:gd name="connsiteY15" fmla="*/ 1468582 h 2281382"/>
              <a:gd name="connsiteX16" fmla="*/ 341745 w 747284"/>
              <a:gd name="connsiteY16" fmla="*/ 1440873 h 2281382"/>
              <a:gd name="connsiteX17" fmla="*/ 434109 w 747284"/>
              <a:gd name="connsiteY17" fmla="*/ 1413164 h 2281382"/>
              <a:gd name="connsiteX18" fmla="*/ 461818 w 747284"/>
              <a:gd name="connsiteY18" fmla="*/ 1330037 h 2281382"/>
              <a:gd name="connsiteX19" fmla="*/ 434109 w 747284"/>
              <a:gd name="connsiteY19" fmla="*/ 1302328 h 2281382"/>
              <a:gd name="connsiteX20" fmla="*/ 369455 w 747284"/>
              <a:gd name="connsiteY20" fmla="*/ 1219200 h 2281382"/>
              <a:gd name="connsiteX21" fmla="*/ 360218 w 747284"/>
              <a:gd name="connsiteY21" fmla="*/ 1191491 h 2281382"/>
              <a:gd name="connsiteX22" fmla="*/ 387927 w 747284"/>
              <a:gd name="connsiteY22" fmla="*/ 1145309 h 2281382"/>
              <a:gd name="connsiteX23" fmla="*/ 424873 w 747284"/>
              <a:gd name="connsiteY23" fmla="*/ 1136073 h 2281382"/>
              <a:gd name="connsiteX24" fmla="*/ 517236 w 747284"/>
              <a:gd name="connsiteY24" fmla="*/ 1117600 h 2281382"/>
              <a:gd name="connsiteX25" fmla="*/ 544945 w 747284"/>
              <a:gd name="connsiteY25" fmla="*/ 1089891 h 2281382"/>
              <a:gd name="connsiteX26" fmla="*/ 517236 w 747284"/>
              <a:gd name="connsiteY26" fmla="*/ 1025237 h 2281382"/>
              <a:gd name="connsiteX27" fmla="*/ 452582 w 747284"/>
              <a:gd name="connsiteY27" fmla="*/ 932873 h 2281382"/>
              <a:gd name="connsiteX28" fmla="*/ 443345 w 747284"/>
              <a:gd name="connsiteY28" fmla="*/ 905164 h 2281382"/>
              <a:gd name="connsiteX29" fmla="*/ 471055 w 747284"/>
              <a:gd name="connsiteY29" fmla="*/ 849746 h 2281382"/>
              <a:gd name="connsiteX30" fmla="*/ 526473 w 747284"/>
              <a:gd name="connsiteY30" fmla="*/ 840509 h 2281382"/>
              <a:gd name="connsiteX31" fmla="*/ 563418 w 747284"/>
              <a:gd name="connsiteY31" fmla="*/ 831273 h 2281382"/>
              <a:gd name="connsiteX32" fmla="*/ 600364 w 747284"/>
              <a:gd name="connsiteY32" fmla="*/ 794328 h 2281382"/>
              <a:gd name="connsiteX33" fmla="*/ 591127 w 747284"/>
              <a:gd name="connsiteY33" fmla="*/ 720437 h 2281382"/>
              <a:gd name="connsiteX34" fmla="*/ 517236 w 747284"/>
              <a:gd name="connsiteY34" fmla="*/ 646546 h 2281382"/>
              <a:gd name="connsiteX35" fmla="*/ 498764 w 747284"/>
              <a:gd name="connsiteY35" fmla="*/ 609600 h 2281382"/>
              <a:gd name="connsiteX36" fmla="*/ 637309 w 747284"/>
              <a:gd name="connsiteY36" fmla="*/ 563418 h 2281382"/>
              <a:gd name="connsiteX37" fmla="*/ 683491 w 747284"/>
              <a:gd name="connsiteY37" fmla="*/ 535709 h 2281382"/>
              <a:gd name="connsiteX38" fmla="*/ 665018 w 747284"/>
              <a:gd name="connsiteY38" fmla="*/ 452582 h 2281382"/>
              <a:gd name="connsiteX39" fmla="*/ 563418 w 747284"/>
              <a:gd name="connsiteY39" fmla="*/ 350982 h 2281382"/>
              <a:gd name="connsiteX40" fmla="*/ 535709 w 747284"/>
              <a:gd name="connsiteY40" fmla="*/ 314037 h 2281382"/>
              <a:gd name="connsiteX41" fmla="*/ 554182 w 747284"/>
              <a:gd name="connsiteY41" fmla="*/ 277091 h 2281382"/>
              <a:gd name="connsiteX42" fmla="*/ 637309 w 747284"/>
              <a:gd name="connsiteY42" fmla="*/ 267855 h 2281382"/>
              <a:gd name="connsiteX43" fmla="*/ 692727 w 747284"/>
              <a:gd name="connsiteY43" fmla="*/ 258618 h 2281382"/>
              <a:gd name="connsiteX44" fmla="*/ 738909 w 747284"/>
              <a:gd name="connsiteY44" fmla="*/ 240146 h 2281382"/>
              <a:gd name="connsiteX45" fmla="*/ 729673 w 747284"/>
              <a:gd name="connsiteY45" fmla="*/ 184728 h 2281382"/>
              <a:gd name="connsiteX46" fmla="*/ 692727 w 747284"/>
              <a:gd name="connsiteY46" fmla="*/ 138546 h 2281382"/>
              <a:gd name="connsiteX47" fmla="*/ 618836 w 747284"/>
              <a:gd name="connsiteY47" fmla="*/ 55418 h 2281382"/>
              <a:gd name="connsiteX48" fmla="*/ 600364 w 747284"/>
              <a:gd name="connsiteY48" fmla="*/ 27709 h 2281382"/>
              <a:gd name="connsiteX49" fmla="*/ 591127 w 747284"/>
              <a:gd name="connsiteY49" fmla="*/ 0 h 228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47284" h="2281382">
                <a:moveTo>
                  <a:pt x="55418" y="2281382"/>
                </a:moveTo>
                <a:cubicBezTo>
                  <a:pt x="32812" y="2240692"/>
                  <a:pt x="0" y="2201524"/>
                  <a:pt x="0" y="2152073"/>
                </a:cubicBezTo>
                <a:cubicBezTo>
                  <a:pt x="0" y="2142337"/>
                  <a:pt x="2352" y="2131248"/>
                  <a:pt x="9236" y="2124364"/>
                </a:cubicBezTo>
                <a:cubicBezTo>
                  <a:pt x="18972" y="2114628"/>
                  <a:pt x="32719" y="2108776"/>
                  <a:pt x="46182" y="2105891"/>
                </a:cubicBezTo>
                <a:cubicBezTo>
                  <a:pt x="76436" y="2099408"/>
                  <a:pt x="107757" y="2099734"/>
                  <a:pt x="138545" y="2096655"/>
                </a:cubicBezTo>
                <a:cubicBezTo>
                  <a:pt x="150860" y="2093576"/>
                  <a:pt x="163891" y="2092574"/>
                  <a:pt x="175491" y="2087418"/>
                </a:cubicBezTo>
                <a:cubicBezTo>
                  <a:pt x="192198" y="2079993"/>
                  <a:pt x="230847" y="2053593"/>
                  <a:pt x="249382" y="2041237"/>
                </a:cubicBezTo>
                <a:cubicBezTo>
                  <a:pt x="275627" y="2001870"/>
                  <a:pt x="277102" y="2017743"/>
                  <a:pt x="240145" y="1967346"/>
                </a:cubicBezTo>
                <a:cubicBezTo>
                  <a:pt x="216829" y="1935551"/>
                  <a:pt x="166255" y="1874982"/>
                  <a:pt x="166255" y="1874982"/>
                </a:cubicBezTo>
                <a:cubicBezTo>
                  <a:pt x="163176" y="1865746"/>
                  <a:pt x="157018" y="1857009"/>
                  <a:pt x="157018" y="1847273"/>
                </a:cubicBezTo>
                <a:cubicBezTo>
                  <a:pt x="157018" y="1753875"/>
                  <a:pt x="210061" y="1798353"/>
                  <a:pt x="314036" y="1791855"/>
                </a:cubicBezTo>
                <a:cubicBezTo>
                  <a:pt x="329430" y="1776461"/>
                  <a:pt x="347156" y="1763089"/>
                  <a:pt x="360218" y="1745673"/>
                </a:cubicBezTo>
                <a:cubicBezTo>
                  <a:pt x="366060" y="1737884"/>
                  <a:pt x="372534" y="1727200"/>
                  <a:pt x="369455" y="1717964"/>
                </a:cubicBezTo>
                <a:cubicBezTo>
                  <a:pt x="354566" y="1673298"/>
                  <a:pt x="314737" y="1649940"/>
                  <a:pt x="286327" y="1616364"/>
                </a:cubicBezTo>
                <a:cubicBezTo>
                  <a:pt x="266440" y="1592861"/>
                  <a:pt x="230909" y="1542473"/>
                  <a:pt x="230909" y="1542473"/>
                </a:cubicBezTo>
                <a:cubicBezTo>
                  <a:pt x="234085" y="1526590"/>
                  <a:pt x="237261" y="1480231"/>
                  <a:pt x="258618" y="1468582"/>
                </a:cubicBezTo>
                <a:cubicBezTo>
                  <a:pt x="284259" y="1454596"/>
                  <a:pt x="313661" y="1448897"/>
                  <a:pt x="341745" y="1440873"/>
                </a:cubicBezTo>
                <a:cubicBezTo>
                  <a:pt x="415761" y="1419725"/>
                  <a:pt x="385136" y="1429488"/>
                  <a:pt x="434109" y="1413164"/>
                </a:cubicBezTo>
                <a:cubicBezTo>
                  <a:pt x="443345" y="1385455"/>
                  <a:pt x="482471" y="1350690"/>
                  <a:pt x="461818" y="1330037"/>
                </a:cubicBezTo>
                <a:cubicBezTo>
                  <a:pt x="452582" y="1320801"/>
                  <a:pt x="442471" y="1312363"/>
                  <a:pt x="434109" y="1302328"/>
                </a:cubicBezTo>
                <a:cubicBezTo>
                  <a:pt x="411636" y="1275360"/>
                  <a:pt x="369455" y="1219200"/>
                  <a:pt x="369455" y="1219200"/>
                </a:cubicBezTo>
                <a:cubicBezTo>
                  <a:pt x="366376" y="1209964"/>
                  <a:pt x="357857" y="1200936"/>
                  <a:pt x="360218" y="1191491"/>
                </a:cubicBezTo>
                <a:cubicBezTo>
                  <a:pt x="364572" y="1174075"/>
                  <a:pt x="374297" y="1156992"/>
                  <a:pt x="387927" y="1145309"/>
                </a:cubicBezTo>
                <a:cubicBezTo>
                  <a:pt x="397565" y="1137048"/>
                  <a:pt x="412460" y="1138733"/>
                  <a:pt x="424873" y="1136073"/>
                </a:cubicBezTo>
                <a:cubicBezTo>
                  <a:pt x="455573" y="1129494"/>
                  <a:pt x="486448" y="1123758"/>
                  <a:pt x="517236" y="1117600"/>
                </a:cubicBezTo>
                <a:cubicBezTo>
                  <a:pt x="526472" y="1108364"/>
                  <a:pt x="541356" y="1102451"/>
                  <a:pt x="544945" y="1089891"/>
                </a:cubicBezTo>
                <a:cubicBezTo>
                  <a:pt x="550679" y="1069821"/>
                  <a:pt x="527305" y="1039333"/>
                  <a:pt x="517236" y="1025237"/>
                </a:cubicBezTo>
                <a:cubicBezTo>
                  <a:pt x="504063" y="1006795"/>
                  <a:pt x="457891" y="948798"/>
                  <a:pt x="452582" y="932873"/>
                </a:cubicBezTo>
                <a:lnTo>
                  <a:pt x="443345" y="905164"/>
                </a:lnTo>
                <a:cubicBezTo>
                  <a:pt x="452582" y="886691"/>
                  <a:pt x="454752" y="862426"/>
                  <a:pt x="471055" y="849746"/>
                </a:cubicBezTo>
                <a:cubicBezTo>
                  <a:pt x="485838" y="838248"/>
                  <a:pt x="508109" y="844182"/>
                  <a:pt x="526473" y="840509"/>
                </a:cubicBezTo>
                <a:cubicBezTo>
                  <a:pt x="538920" y="838019"/>
                  <a:pt x="551103" y="834352"/>
                  <a:pt x="563418" y="831273"/>
                </a:cubicBezTo>
                <a:cubicBezTo>
                  <a:pt x="575733" y="818958"/>
                  <a:pt x="590241" y="808500"/>
                  <a:pt x="600364" y="794328"/>
                </a:cubicBezTo>
                <a:cubicBezTo>
                  <a:pt x="617659" y="770115"/>
                  <a:pt x="608420" y="742918"/>
                  <a:pt x="591127" y="720437"/>
                </a:cubicBezTo>
                <a:cubicBezTo>
                  <a:pt x="569889" y="692828"/>
                  <a:pt x="517236" y="646546"/>
                  <a:pt x="517236" y="646546"/>
                </a:cubicBezTo>
                <a:cubicBezTo>
                  <a:pt x="511079" y="634231"/>
                  <a:pt x="498764" y="623369"/>
                  <a:pt x="498764" y="609600"/>
                </a:cubicBezTo>
                <a:cubicBezTo>
                  <a:pt x="498764" y="539552"/>
                  <a:pt x="609703" y="565542"/>
                  <a:pt x="637309" y="563418"/>
                </a:cubicBezTo>
                <a:cubicBezTo>
                  <a:pt x="652703" y="554182"/>
                  <a:pt x="679137" y="553125"/>
                  <a:pt x="683491" y="535709"/>
                </a:cubicBezTo>
                <a:cubicBezTo>
                  <a:pt x="690375" y="508172"/>
                  <a:pt x="680488" y="476381"/>
                  <a:pt x="665018" y="452582"/>
                </a:cubicBezTo>
                <a:cubicBezTo>
                  <a:pt x="638916" y="412425"/>
                  <a:pt x="592155" y="389298"/>
                  <a:pt x="563418" y="350982"/>
                </a:cubicBezTo>
                <a:lnTo>
                  <a:pt x="535709" y="314037"/>
                </a:lnTo>
                <a:cubicBezTo>
                  <a:pt x="541867" y="301722"/>
                  <a:pt x="541647" y="282789"/>
                  <a:pt x="554182" y="277091"/>
                </a:cubicBezTo>
                <a:cubicBezTo>
                  <a:pt x="579563" y="265554"/>
                  <a:pt x="609674" y="271540"/>
                  <a:pt x="637309" y="267855"/>
                </a:cubicBezTo>
                <a:cubicBezTo>
                  <a:pt x="655872" y="265380"/>
                  <a:pt x="674254" y="261697"/>
                  <a:pt x="692727" y="258618"/>
                </a:cubicBezTo>
                <a:cubicBezTo>
                  <a:pt x="708121" y="252461"/>
                  <a:pt x="731494" y="254975"/>
                  <a:pt x="738909" y="240146"/>
                </a:cubicBezTo>
                <a:cubicBezTo>
                  <a:pt x="747284" y="223396"/>
                  <a:pt x="737423" y="201777"/>
                  <a:pt x="729673" y="184728"/>
                </a:cubicBezTo>
                <a:cubicBezTo>
                  <a:pt x="721515" y="166781"/>
                  <a:pt x="705824" y="153280"/>
                  <a:pt x="692727" y="138546"/>
                </a:cubicBezTo>
                <a:cubicBezTo>
                  <a:pt x="628220" y="65976"/>
                  <a:pt x="682081" y="139745"/>
                  <a:pt x="618836" y="55418"/>
                </a:cubicBezTo>
                <a:cubicBezTo>
                  <a:pt x="612176" y="46538"/>
                  <a:pt x="605328" y="37638"/>
                  <a:pt x="600364" y="27709"/>
                </a:cubicBezTo>
                <a:cubicBezTo>
                  <a:pt x="596010" y="19001"/>
                  <a:pt x="591127" y="0"/>
                  <a:pt x="591127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3" name="テキスト ボックス 13"/>
          <p:cNvSpPr txBox="1">
            <a:spLocks noChangeArrowheads="1"/>
          </p:cNvSpPr>
          <p:nvPr/>
        </p:nvSpPr>
        <p:spPr bwMode="auto">
          <a:xfrm>
            <a:off x="2679700" y="2898849"/>
            <a:ext cx="51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f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7/2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4" name="テキスト ボックス 23"/>
          <p:cNvSpPr txBox="1">
            <a:spLocks noChangeArrowheads="1"/>
          </p:cNvSpPr>
          <p:nvPr/>
        </p:nvSpPr>
        <p:spPr bwMode="auto">
          <a:xfrm>
            <a:off x="1262287" y="2636912"/>
            <a:ext cx="1965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tensor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3751263" y="332747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26" name="直線コネクタ 25"/>
          <p:cNvCxnSpPr/>
          <p:nvPr/>
        </p:nvCxnSpPr>
        <p:spPr>
          <a:xfrm>
            <a:off x="7000875" y="3398911"/>
            <a:ext cx="142875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4965700" y="4540324"/>
            <a:ext cx="1500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965700" y="5038799"/>
            <a:ext cx="1500188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4965700" y="4040261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000625" y="5970661"/>
            <a:ext cx="1500188" cy="1588"/>
          </a:xfrm>
          <a:prstGeom prst="line">
            <a:avLst/>
          </a:prstGeom>
          <a:ln w="28575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下矢印 30"/>
          <p:cNvSpPr/>
          <p:nvPr/>
        </p:nvSpPr>
        <p:spPr>
          <a:xfrm>
            <a:off x="5608638" y="4113286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2" name="テキスト ボックス 59"/>
          <p:cNvSpPr txBox="1">
            <a:spLocks noChangeArrowheads="1"/>
          </p:cNvSpPr>
          <p:nvPr/>
        </p:nvSpPr>
        <p:spPr bwMode="auto">
          <a:xfrm>
            <a:off x="6037263" y="4070424"/>
            <a:ext cx="569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3/2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3" name="テキスト ボックス 60"/>
          <p:cNvSpPr txBox="1">
            <a:spLocks noChangeArrowheads="1"/>
          </p:cNvSpPr>
          <p:nvPr/>
        </p:nvSpPr>
        <p:spPr bwMode="auto">
          <a:xfrm>
            <a:off x="6000750" y="5999236"/>
            <a:ext cx="569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d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5/2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7180263" y="332747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466013" y="332747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6" name="テキスト ボックス 18"/>
          <p:cNvSpPr txBox="1">
            <a:spLocks noChangeArrowheads="1"/>
          </p:cNvSpPr>
          <p:nvPr/>
        </p:nvSpPr>
        <p:spPr bwMode="auto">
          <a:xfrm>
            <a:off x="5537200" y="4613349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16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37" name="テキスト ボックス 19"/>
          <p:cNvSpPr txBox="1">
            <a:spLocks noChangeArrowheads="1"/>
          </p:cNvSpPr>
          <p:nvPr/>
        </p:nvSpPr>
        <p:spPr bwMode="auto">
          <a:xfrm>
            <a:off x="5572125" y="5399161"/>
            <a:ext cx="44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latin typeface="Calibri" pitchFamily="34" charset="0"/>
              </a:rPr>
              <a:t>14</a:t>
            </a:r>
            <a:endParaRPr lang="ja-JP" altLang="en-US" sz="2000">
              <a:latin typeface="Calibri" pitchFamily="34" charset="0"/>
            </a:endParaRPr>
          </a:p>
        </p:txBody>
      </p:sp>
      <p:sp>
        <p:nvSpPr>
          <p:cNvPr id="38" name="テキスト ボックス 20"/>
          <p:cNvSpPr txBox="1">
            <a:spLocks noChangeArrowheads="1"/>
          </p:cNvSpPr>
          <p:nvPr/>
        </p:nvSpPr>
        <p:spPr bwMode="auto">
          <a:xfrm>
            <a:off x="6108700" y="4613349"/>
            <a:ext cx="53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s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1/2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39" name="Freeform 30"/>
          <p:cNvSpPr/>
          <p:nvPr/>
        </p:nvSpPr>
        <p:spPr>
          <a:xfrm>
            <a:off x="6394450" y="3398911"/>
            <a:ext cx="633413" cy="1157288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0" name="Freeform 31"/>
          <p:cNvSpPr/>
          <p:nvPr/>
        </p:nvSpPr>
        <p:spPr>
          <a:xfrm>
            <a:off x="6429375" y="3398911"/>
            <a:ext cx="712788" cy="3071813"/>
          </a:xfrm>
          <a:custGeom>
            <a:avLst/>
            <a:gdLst>
              <a:gd name="connsiteX0" fmla="*/ 55418 w 747284"/>
              <a:gd name="connsiteY0" fmla="*/ 2281382 h 2281382"/>
              <a:gd name="connsiteX1" fmla="*/ 0 w 747284"/>
              <a:gd name="connsiteY1" fmla="*/ 2152073 h 2281382"/>
              <a:gd name="connsiteX2" fmla="*/ 9236 w 747284"/>
              <a:gd name="connsiteY2" fmla="*/ 2124364 h 2281382"/>
              <a:gd name="connsiteX3" fmla="*/ 46182 w 747284"/>
              <a:gd name="connsiteY3" fmla="*/ 2105891 h 2281382"/>
              <a:gd name="connsiteX4" fmla="*/ 138545 w 747284"/>
              <a:gd name="connsiteY4" fmla="*/ 2096655 h 2281382"/>
              <a:gd name="connsiteX5" fmla="*/ 175491 w 747284"/>
              <a:gd name="connsiteY5" fmla="*/ 2087418 h 2281382"/>
              <a:gd name="connsiteX6" fmla="*/ 249382 w 747284"/>
              <a:gd name="connsiteY6" fmla="*/ 2041237 h 2281382"/>
              <a:gd name="connsiteX7" fmla="*/ 240145 w 747284"/>
              <a:gd name="connsiteY7" fmla="*/ 1967346 h 2281382"/>
              <a:gd name="connsiteX8" fmla="*/ 166255 w 747284"/>
              <a:gd name="connsiteY8" fmla="*/ 1874982 h 2281382"/>
              <a:gd name="connsiteX9" fmla="*/ 157018 w 747284"/>
              <a:gd name="connsiteY9" fmla="*/ 1847273 h 2281382"/>
              <a:gd name="connsiteX10" fmla="*/ 314036 w 747284"/>
              <a:gd name="connsiteY10" fmla="*/ 1791855 h 2281382"/>
              <a:gd name="connsiteX11" fmla="*/ 360218 w 747284"/>
              <a:gd name="connsiteY11" fmla="*/ 1745673 h 2281382"/>
              <a:gd name="connsiteX12" fmla="*/ 369455 w 747284"/>
              <a:gd name="connsiteY12" fmla="*/ 1717964 h 2281382"/>
              <a:gd name="connsiteX13" fmla="*/ 286327 w 747284"/>
              <a:gd name="connsiteY13" fmla="*/ 1616364 h 2281382"/>
              <a:gd name="connsiteX14" fmla="*/ 230909 w 747284"/>
              <a:gd name="connsiteY14" fmla="*/ 1542473 h 2281382"/>
              <a:gd name="connsiteX15" fmla="*/ 258618 w 747284"/>
              <a:gd name="connsiteY15" fmla="*/ 1468582 h 2281382"/>
              <a:gd name="connsiteX16" fmla="*/ 341745 w 747284"/>
              <a:gd name="connsiteY16" fmla="*/ 1440873 h 2281382"/>
              <a:gd name="connsiteX17" fmla="*/ 434109 w 747284"/>
              <a:gd name="connsiteY17" fmla="*/ 1413164 h 2281382"/>
              <a:gd name="connsiteX18" fmla="*/ 461818 w 747284"/>
              <a:gd name="connsiteY18" fmla="*/ 1330037 h 2281382"/>
              <a:gd name="connsiteX19" fmla="*/ 434109 w 747284"/>
              <a:gd name="connsiteY19" fmla="*/ 1302328 h 2281382"/>
              <a:gd name="connsiteX20" fmla="*/ 369455 w 747284"/>
              <a:gd name="connsiteY20" fmla="*/ 1219200 h 2281382"/>
              <a:gd name="connsiteX21" fmla="*/ 360218 w 747284"/>
              <a:gd name="connsiteY21" fmla="*/ 1191491 h 2281382"/>
              <a:gd name="connsiteX22" fmla="*/ 387927 w 747284"/>
              <a:gd name="connsiteY22" fmla="*/ 1145309 h 2281382"/>
              <a:gd name="connsiteX23" fmla="*/ 424873 w 747284"/>
              <a:gd name="connsiteY23" fmla="*/ 1136073 h 2281382"/>
              <a:gd name="connsiteX24" fmla="*/ 517236 w 747284"/>
              <a:gd name="connsiteY24" fmla="*/ 1117600 h 2281382"/>
              <a:gd name="connsiteX25" fmla="*/ 544945 w 747284"/>
              <a:gd name="connsiteY25" fmla="*/ 1089891 h 2281382"/>
              <a:gd name="connsiteX26" fmla="*/ 517236 w 747284"/>
              <a:gd name="connsiteY26" fmla="*/ 1025237 h 2281382"/>
              <a:gd name="connsiteX27" fmla="*/ 452582 w 747284"/>
              <a:gd name="connsiteY27" fmla="*/ 932873 h 2281382"/>
              <a:gd name="connsiteX28" fmla="*/ 443345 w 747284"/>
              <a:gd name="connsiteY28" fmla="*/ 905164 h 2281382"/>
              <a:gd name="connsiteX29" fmla="*/ 471055 w 747284"/>
              <a:gd name="connsiteY29" fmla="*/ 849746 h 2281382"/>
              <a:gd name="connsiteX30" fmla="*/ 526473 w 747284"/>
              <a:gd name="connsiteY30" fmla="*/ 840509 h 2281382"/>
              <a:gd name="connsiteX31" fmla="*/ 563418 w 747284"/>
              <a:gd name="connsiteY31" fmla="*/ 831273 h 2281382"/>
              <a:gd name="connsiteX32" fmla="*/ 600364 w 747284"/>
              <a:gd name="connsiteY32" fmla="*/ 794328 h 2281382"/>
              <a:gd name="connsiteX33" fmla="*/ 591127 w 747284"/>
              <a:gd name="connsiteY33" fmla="*/ 720437 h 2281382"/>
              <a:gd name="connsiteX34" fmla="*/ 517236 w 747284"/>
              <a:gd name="connsiteY34" fmla="*/ 646546 h 2281382"/>
              <a:gd name="connsiteX35" fmla="*/ 498764 w 747284"/>
              <a:gd name="connsiteY35" fmla="*/ 609600 h 2281382"/>
              <a:gd name="connsiteX36" fmla="*/ 637309 w 747284"/>
              <a:gd name="connsiteY36" fmla="*/ 563418 h 2281382"/>
              <a:gd name="connsiteX37" fmla="*/ 683491 w 747284"/>
              <a:gd name="connsiteY37" fmla="*/ 535709 h 2281382"/>
              <a:gd name="connsiteX38" fmla="*/ 665018 w 747284"/>
              <a:gd name="connsiteY38" fmla="*/ 452582 h 2281382"/>
              <a:gd name="connsiteX39" fmla="*/ 563418 w 747284"/>
              <a:gd name="connsiteY39" fmla="*/ 350982 h 2281382"/>
              <a:gd name="connsiteX40" fmla="*/ 535709 w 747284"/>
              <a:gd name="connsiteY40" fmla="*/ 314037 h 2281382"/>
              <a:gd name="connsiteX41" fmla="*/ 554182 w 747284"/>
              <a:gd name="connsiteY41" fmla="*/ 277091 h 2281382"/>
              <a:gd name="connsiteX42" fmla="*/ 637309 w 747284"/>
              <a:gd name="connsiteY42" fmla="*/ 267855 h 2281382"/>
              <a:gd name="connsiteX43" fmla="*/ 692727 w 747284"/>
              <a:gd name="connsiteY43" fmla="*/ 258618 h 2281382"/>
              <a:gd name="connsiteX44" fmla="*/ 738909 w 747284"/>
              <a:gd name="connsiteY44" fmla="*/ 240146 h 2281382"/>
              <a:gd name="connsiteX45" fmla="*/ 729673 w 747284"/>
              <a:gd name="connsiteY45" fmla="*/ 184728 h 2281382"/>
              <a:gd name="connsiteX46" fmla="*/ 692727 w 747284"/>
              <a:gd name="connsiteY46" fmla="*/ 138546 h 2281382"/>
              <a:gd name="connsiteX47" fmla="*/ 618836 w 747284"/>
              <a:gd name="connsiteY47" fmla="*/ 55418 h 2281382"/>
              <a:gd name="connsiteX48" fmla="*/ 600364 w 747284"/>
              <a:gd name="connsiteY48" fmla="*/ 27709 h 2281382"/>
              <a:gd name="connsiteX49" fmla="*/ 591127 w 747284"/>
              <a:gd name="connsiteY49" fmla="*/ 0 h 2281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747284" h="2281382">
                <a:moveTo>
                  <a:pt x="55418" y="2281382"/>
                </a:moveTo>
                <a:cubicBezTo>
                  <a:pt x="32812" y="2240692"/>
                  <a:pt x="0" y="2201524"/>
                  <a:pt x="0" y="2152073"/>
                </a:cubicBezTo>
                <a:cubicBezTo>
                  <a:pt x="0" y="2142337"/>
                  <a:pt x="2352" y="2131248"/>
                  <a:pt x="9236" y="2124364"/>
                </a:cubicBezTo>
                <a:cubicBezTo>
                  <a:pt x="18972" y="2114628"/>
                  <a:pt x="32719" y="2108776"/>
                  <a:pt x="46182" y="2105891"/>
                </a:cubicBezTo>
                <a:cubicBezTo>
                  <a:pt x="76436" y="2099408"/>
                  <a:pt x="107757" y="2099734"/>
                  <a:pt x="138545" y="2096655"/>
                </a:cubicBezTo>
                <a:cubicBezTo>
                  <a:pt x="150860" y="2093576"/>
                  <a:pt x="163891" y="2092574"/>
                  <a:pt x="175491" y="2087418"/>
                </a:cubicBezTo>
                <a:cubicBezTo>
                  <a:pt x="192198" y="2079993"/>
                  <a:pt x="230847" y="2053593"/>
                  <a:pt x="249382" y="2041237"/>
                </a:cubicBezTo>
                <a:cubicBezTo>
                  <a:pt x="275627" y="2001870"/>
                  <a:pt x="277102" y="2017743"/>
                  <a:pt x="240145" y="1967346"/>
                </a:cubicBezTo>
                <a:cubicBezTo>
                  <a:pt x="216829" y="1935551"/>
                  <a:pt x="166255" y="1874982"/>
                  <a:pt x="166255" y="1874982"/>
                </a:cubicBezTo>
                <a:cubicBezTo>
                  <a:pt x="163176" y="1865746"/>
                  <a:pt x="157018" y="1857009"/>
                  <a:pt x="157018" y="1847273"/>
                </a:cubicBezTo>
                <a:cubicBezTo>
                  <a:pt x="157018" y="1753875"/>
                  <a:pt x="210061" y="1798353"/>
                  <a:pt x="314036" y="1791855"/>
                </a:cubicBezTo>
                <a:cubicBezTo>
                  <a:pt x="329430" y="1776461"/>
                  <a:pt x="347156" y="1763089"/>
                  <a:pt x="360218" y="1745673"/>
                </a:cubicBezTo>
                <a:cubicBezTo>
                  <a:pt x="366060" y="1737884"/>
                  <a:pt x="372534" y="1727200"/>
                  <a:pt x="369455" y="1717964"/>
                </a:cubicBezTo>
                <a:cubicBezTo>
                  <a:pt x="354566" y="1673298"/>
                  <a:pt x="314737" y="1649940"/>
                  <a:pt x="286327" y="1616364"/>
                </a:cubicBezTo>
                <a:cubicBezTo>
                  <a:pt x="266440" y="1592861"/>
                  <a:pt x="230909" y="1542473"/>
                  <a:pt x="230909" y="1542473"/>
                </a:cubicBezTo>
                <a:cubicBezTo>
                  <a:pt x="234085" y="1526590"/>
                  <a:pt x="237261" y="1480231"/>
                  <a:pt x="258618" y="1468582"/>
                </a:cubicBezTo>
                <a:cubicBezTo>
                  <a:pt x="284259" y="1454596"/>
                  <a:pt x="313661" y="1448897"/>
                  <a:pt x="341745" y="1440873"/>
                </a:cubicBezTo>
                <a:cubicBezTo>
                  <a:pt x="415761" y="1419725"/>
                  <a:pt x="385136" y="1429488"/>
                  <a:pt x="434109" y="1413164"/>
                </a:cubicBezTo>
                <a:cubicBezTo>
                  <a:pt x="443345" y="1385455"/>
                  <a:pt x="482471" y="1350690"/>
                  <a:pt x="461818" y="1330037"/>
                </a:cubicBezTo>
                <a:cubicBezTo>
                  <a:pt x="452582" y="1320801"/>
                  <a:pt x="442471" y="1312363"/>
                  <a:pt x="434109" y="1302328"/>
                </a:cubicBezTo>
                <a:cubicBezTo>
                  <a:pt x="411636" y="1275360"/>
                  <a:pt x="369455" y="1219200"/>
                  <a:pt x="369455" y="1219200"/>
                </a:cubicBezTo>
                <a:cubicBezTo>
                  <a:pt x="366376" y="1209964"/>
                  <a:pt x="357857" y="1200936"/>
                  <a:pt x="360218" y="1191491"/>
                </a:cubicBezTo>
                <a:cubicBezTo>
                  <a:pt x="364572" y="1174075"/>
                  <a:pt x="374297" y="1156992"/>
                  <a:pt x="387927" y="1145309"/>
                </a:cubicBezTo>
                <a:cubicBezTo>
                  <a:pt x="397565" y="1137048"/>
                  <a:pt x="412460" y="1138733"/>
                  <a:pt x="424873" y="1136073"/>
                </a:cubicBezTo>
                <a:cubicBezTo>
                  <a:pt x="455573" y="1129494"/>
                  <a:pt x="486448" y="1123758"/>
                  <a:pt x="517236" y="1117600"/>
                </a:cubicBezTo>
                <a:cubicBezTo>
                  <a:pt x="526472" y="1108364"/>
                  <a:pt x="541356" y="1102451"/>
                  <a:pt x="544945" y="1089891"/>
                </a:cubicBezTo>
                <a:cubicBezTo>
                  <a:pt x="550679" y="1069821"/>
                  <a:pt x="527305" y="1039333"/>
                  <a:pt x="517236" y="1025237"/>
                </a:cubicBezTo>
                <a:cubicBezTo>
                  <a:pt x="504063" y="1006795"/>
                  <a:pt x="457891" y="948798"/>
                  <a:pt x="452582" y="932873"/>
                </a:cubicBezTo>
                <a:lnTo>
                  <a:pt x="443345" y="905164"/>
                </a:lnTo>
                <a:cubicBezTo>
                  <a:pt x="452582" y="886691"/>
                  <a:pt x="454752" y="862426"/>
                  <a:pt x="471055" y="849746"/>
                </a:cubicBezTo>
                <a:cubicBezTo>
                  <a:pt x="485838" y="838248"/>
                  <a:pt x="508109" y="844182"/>
                  <a:pt x="526473" y="840509"/>
                </a:cubicBezTo>
                <a:cubicBezTo>
                  <a:pt x="538920" y="838019"/>
                  <a:pt x="551103" y="834352"/>
                  <a:pt x="563418" y="831273"/>
                </a:cubicBezTo>
                <a:cubicBezTo>
                  <a:pt x="575733" y="818958"/>
                  <a:pt x="590241" y="808500"/>
                  <a:pt x="600364" y="794328"/>
                </a:cubicBezTo>
                <a:cubicBezTo>
                  <a:pt x="617659" y="770115"/>
                  <a:pt x="608420" y="742918"/>
                  <a:pt x="591127" y="720437"/>
                </a:cubicBezTo>
                <a:cubicBezTo>
                  <a:pt x="569889" y="692828"/>
                  <a:pt x="517236" y="646546"/>
                  <a:pt x="517236" y="646546"/>
                </a:cubicBezTo>
                <a:cubicBezTo>
                  <a:pt x="511079" y="634231"/>
                  <a:pt x="498764" y="623369"/>
                  <a:pt x="498764" y="609600"/>
                </a:cubicBezTo>
                <a:cubicBezTo>
                  <a:pt x="498764" y="539552"/>
                  <a:pt x="609703" y="565542"/>
                  <a:pt x="637309" y="563418"/>
                </a:cubicBezTo>
                <a:cubicBezTo>
                  <a:pt x="652703" y="554182"/>
                  <a:pt x="679137" y="553125"/>
                  <a:pt x="683491" y="535709"/>
                </a:cubicBezTo>
                <a:cubicBezTo>
                  <a:pt x="690375" y="508172"/>
                  <a:pt x="680488" y="476381"/>
                  <a:pt x="665018" y="452582"/>
                </a:cubicBezTo>
                <a:cubicBezTo>
                  <a:pt x="638916" y="412425"/>
                  <a:pt x="592155" y="389298"/>
                  <a:pt x="563418" y="350982"/>
                </a:cubicBezTo>
                <a:lnTo>
                  <a:pt x="535709" y="314037"/>
                </a:lnTo>
                <a:cubicBezTo>
                  <a:pt x="541867" y="301722"/>
                  <a:pt x="541647" y="282789"/>
                  <a:pt x="554182" y="277091"/>
                </a:cubicBezTo>
                <a:cubicBezTo>
                  <a:pt x="579563" y="265554"/>
                  <a:pt x="609674" y="271540"/>
                  <a:pt x="637309" y="267855"/>
                </a:cubicBezTo>
                <a:cubicBezTo>
                  <a:pt x="655872" y="265380"/>
                  <a:pt x="674254" y="261697"/>
                  <a:pt x="692727" y="258618"/>
                </a:cubicBezTo>
                <a:cubicBezTo>
                  <a:pt x="708121" y="252461"/>
                  <a:pt x="731494" y="254975"/>
                  <a:pt x="738909" y="240146"/>
                </a:cubicBezTo>
                <a:cubicBezTo>
                  <a:pt x="747284" y="223396"/>
                  <a:pt x="737423" y="201777"/>
                  <a:pt x="729673" y="184728"/>
                </a:cubicBezTo>
                <a:cubicBezTo>
                  <a:pt x="721515" y="166781"/>
                  <a:pt x="705824" y="153280"/>
                  <a:pt x="692727" y="138546"/>
                </a:cubicBezTo>
                <a:cubicBezTo>
                  <a:pt x="628220" y="65976"/>
                  <a:pt x="682081" y="139745"/>
                  <a:pt x="618836" y="55418"/>
                </a:cubicBezTo>
                <a:cubicBezTo>
                  <a:pt x="612176" y="46538"/>
                  <a:pt x="605328" y="37638"/>
                  <a:pt x="600364" y="27709"/>
                </a:cubicBezTo>
                <a:cubicBezTo>
                  <a:pt x="596010" y="19001"/>
                  <a:pt x="591127" y="0"/>
                  <a:pt x="591127" y="0"/>
                </a:cubicBezTo>
              </a:path>
            </a:pathLst>
          </a:cu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1" name="テキスト ボックス 13"/>
          <p:cNvSpPr txBox="1">
            <a:spLocks noChangeArrowheads="1"/>
          </p:cNvSpPr>
          <p:nvPr/>
        </p:nvSpPr>
        <p:spPr bwMode="auto">
          <a:xfrm>
            <a:off x="7108825" y="2898849"/>
            <a:ext cx="514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chemeClr val="tx2"/>
                </a:solidFill>
                <a:latin typeface="Calibri" pitchFamily="34" charset="0"/>
              </a:rPr>
              <a:t>f</a:t>
            </a:r>
            <a:r>
              <a:rPr lang="en-US" altLang="ja-JP" sz="2000" b="1" baseline="-25000">
                <a:solidFill>
                  <a:schemeClr val="tx2"/>
                </a:solidFill>
                <a:latin typeface="Calibri" pitchFamily="34" charset="0"/>
              </a:rPr>
              <a:t>7/2</a:t>
            </a:r>
            <a:endParaRPr lang="ja-JP" altLang="en-US" sz="2000" b="1" baseline="-250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2" name="テキスト ボックス 69"/>
          <p:cNvSpPr txBox="1">
            <a:spLocks noChangeArrowheads="1"/>
          </p:cNvSpPr>
          <p:nvPr/>
        </p:nvSpPr>
        <p:spPr bwMode="auto">
          <a:xfrm>
            <a:off x="5824560" y="2636912"/>
            <a:ext cx="2033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central force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8180388" y="3327474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4" name="角丸四角形 43"/>
          <p:cNvSpPr/>
          <p:nvPr/>
        </p:nvSpPr>
        <p:spPr>
          <a:xfrm>
            <a:off x="4714875" y="2636912"/>
            <a:ext cx="4071938" cy="39766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5" name="上下矢印 44"/>
          <p:cNvSpPr/>
          <p:nvPr/>
        </p:nvSpPr>
        <p:spPr>
          <a:xfrm>
            <a:off x="2067718" y="4563343"/>
            <a:ext cx="214313" cy="1071562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6" name="テキスト ボックス 73"/>
          <p:cNvSpPr txBox="1">
            <a:spLocks noChangeArrowheads="1"/>
          </p:cNvSpPr>
          <p:nvPr/>
        </p:nvSpPr>
        <p:spPr bwMode="auto">
          <a:xfrm>
            <a:off x="2313834" y="4898394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narrowing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47" name="下矢印 46"/>
          <p:cNvSpPr/>
          <p:nvPr/>
        </p:nvSpPr>
        <p:spPr>
          <a:xfrm>
            <a:off x="5643563" y="6050036"/>
            <a:ext cx="285750" cy="35718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8" name="上下矢印 47"/>
          <p:cNvSpPr/>
          <p:nvPr/>
        </p:nvSpPr>
        <p:spPr>
          <a:xfrm>
            <a:off x="6607175" y="4541911"/>
            <a:ext cx="214312" cy="1928813"/>
          </a:xfrm>
          <a:prstGeom prst="up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9" name="テキスト ボックス 76"/>
          <p:cNvSpPr txBox="1">
            <a:spLocks noChangeArrowheads="1"/>
          </p:cNvSpPr>
          <p:nvPr/>
        </p:nvSpPr>
        <p:spPr bwMode="auto">
          <a:xfrm>
            <a:off x="6774259" y="5145759"/>
            <a:ext cx="1254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nearly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constant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52" name="Freeform 30"/>
          <p:cNvSpPr/>
          <p:nvPr/>
        </p:nvSpPr>
        <p:spPr>
          <a:xfrm>
            <a:off x="6429375" y="3398911"/>
            <a:ext cx="642938" cy="1643063"/>
          </a:xfrm>
          <a:custGeom>
            <a:avLst/>
            <a:gdLst>
              <a:gd name="connsiteX0" fmla="*/ 49669 w 633658"/>
              <a:gd name="connsiteY0" fmla="*/ 1157511 h 1157511"/>
              <a:gd name="connsiteX1" fmla="*/ 12724 w 633658"/>
              <a:gd name="connsiteY1" fmla="*/ 1074384 h 1157511"/>
              <a:gd name="connsiteX2" fmla="*/ 3487 w 633658"/>
              <a:gd name="connsiteY2" fmla="*/ 1037438 h 1157511"/>
              <a:gd name="connsiteX3" fmla="*/ 31196 w 633658"/>
              <a:gd name="connsiteY3" fmla="*/ 1009729 h 1157511"/>
              <a:gd name="connsiteX4" fmla="*/ 206687 w 633658"/>
              <a:gd name="connsiteY4" fmla="*/ 1009729 h 1157511"/>
              <a:gd name="connsiteX5" fmla="*/ 225160 w 633658"/>
              <a:gd name="connsiteY5" fmla="*/ 954311 h 1157511"/>
              <a:gd name="connsiteX6" fmla="*/ 215924 w 633658"/>
              <a:gd name="connsiteY6" fmla="*/ 926602 h 1157511"/>
              <a:gd name="connsiteX7" fmla="*/ 178978 w 633658"/>
              <a:gd name="connsiteY7" fmla="*/ 834238 h 1157511"/>
              <a:gd name="connsiteX8" fmla="*/ 160506 w 633658"/>
              <a:gd name="connsiteY8" fmla="*/ 769584 h 1157511"/>
              <a:gd name="connsiteX9" fmla="*/ 188215 w 633658"/>
              <a:gd name="connsiteY9" fmla="*/ 741875 h 1157511"/>
              <a:gd name="connsiteX10" fmla="*/ 271342 w 633658"/>
              <a:gd name="connsiteY10" fmla="*/ 751111 h 1157511"/>
              <a:gd name="connsiteX11" fmla="*/ 326760 w 633658"/>
              <a:gd name="connsiteY11" fmla="*/ 741875 h 1157511"/>
              <a:gd name="connsiteX12" fmla="*/ 363706 w 633658"/>
              <a:gd name="connsiteY12" fmla="*/ 723402 h 1157511"/>
              <a:gd name="connsiteX13" fmla="*/ 372942 w 633658"/>
              <a:gd name="connsiteY13" fmla="*/ 686456 h 1157511"/>
              <a:gd name="connsiteX14" fmla="*/ 382178 w 633658"/>
              <a:gd name="connsiteY14" fmla="*/ 658747 h 1157511"/>
              <a:gd name="connsiteX15" fmla="*/ 363706 w 633658"/>
              <a:gd name="connsiteY15" fmla="*/ 612566 h 1157511"/>
              <a:gd name="connsiteX16" fmla="*/ 335996 w 633658"/>
              <a:gd name="connsiteY16" fmla="*/ 575620 h 1157511"/>
              <a:gd name="connsiteX17" fmla="*/ 308287 w 633658"/>
              <a:gd name="connsiteY17" fmla="*/ 520202 h 1157511"/>
              <a:gd name="connsiteX18" fmla="*/ 326760 w 633658"/>
              <a:gd name="connsiteY18" fmla="*/ 446311 h 1157511"/>
              <a:gd name="connsiteX19" fmla="*/ 428360 w 633658"/>
              <a:gd name="connsiteY19" fmla="*/ 446311 h 1157511"/>
              <a:gd name="connsiteX20" fmla="*/ 474542 w 633658"/>
              <a:gd name="connsiteY20" fmla="*/ 437075 h 1157511"/>
              <a:gd name="connsiteX21" fmla="*/ 502251 w 633658"/>
              <a:gd name="connsiteY21" fmla="*/ 409366 h 1157511"/>
              <a:gd name="connsiteX22" fmla="*/ 529960 w 633658"/>
              <a:gd name="connsiteY22" fmla="*/ 390893 h 1157511"/>
              <a:gd name="connsiteX23" fmla="*/ 493015 w 633658"/>
              <a:gd name="connsiteY23" fmla="*/ 298529 h 1157511"/>
              <a:gd name="connsiteX24" fmla="*/ 474542 w 633658"/>
              <a:gd name="connsiteY24" fmla="*/ 270820 h 1157511"/>
              <a:gd name="connsiteX25" fmla="*/ 446833 w 633658"/>
              <a:gd name="connsiteY25" fmla="*/ 215402 h 1157511"/>
              <a:gd name="connsiteX26" fmla="*/ 456069 w 633658"/>
              <a:gd name="connsiteY26" fmla="*/ 187693 h 1157511"/>
              <a:gd name="connsiteX27" fmla="*/ 511487 w 633658"/>
              <a:gd name="connsiteY27" fmla="*/ 178456 h 1157511"/>
              <a:gd name="connsiteX28" fmla="*/ 622324 w 633658"/>
              <a:gd name="connsiteY28" fmla="*/ 169220 h 1157511"/>
              <a:gd name="connsiteX29" fmla="*/ 566906 w 633658"/>
              <a:gd name="connsiteY29" fmla="*/ 2966 h 115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33658" h="1157511">
                <a:moveTo>
                  <a:pt x="49669" y="1157511"/>
                </a:moveTo>
                <a:cubicBezTo>
                  <a:pt x="37354" y="1129802"/>
                  <a:pt x="23609" y="1102685"/>
                  <a:pt x="12724" y="1074384"/>
                </a:cubicBezTo>
                <a:cubicBezTo>
                  <a:pt x="8167" y="1062536"/>
                  <a:pt x="0" y="1049644"/>
                  <a:pt x="3487" y="1037438"/>
                </a:cubicBezTo>
                <a:cubicBezTo>
                  <a:pt x="7075" y="1024878"/>
                  <a:pt x="21960" y="1018965"/>
                  <a:pt x="31196" y="1009729"/>
                </a:cubicBezTo>
                <a:cubicBezTo>
                  <a:pt x="144818" y="1047602"/>
                  <a:pt x="86348" y="1045831"/>
                  <a:pt x="206687" y="1009729"/>
                </a:cubicBezTo>
                <a:cubicBezTo>
                  <a:pt x="212845" y="991256"/>
                  <a:pt x="223010" y="973664"/>
                  <a:pt x="225160" y="954311"/>
                </a:cubicBezTo>
                <a:cubicBezTo>
                  <a:pt x="226235" y="944635"/>
                  <a:pt x="219419" y="935689"/>
                  <a:pt x="215924" y="926602"/>
                </a:cubicBezTo>
                <a:cubicBezTo>
                  <a:pt x="204020" y="895653"/>
                  <a:pt x="187020" y="866408"/>
                  <a:pt x="178978" y="834238"/>
                </a:cubicBezTo>
                <a:cubicBezTo>
                  <a:pt x="167381" y="787848"/>
                  <a:pt x="173756" y="809336"/>
                  <a:pt x="160506" y="769584"/>
                </a:cubicBezTo>
                <a:cubicBezTo>
                  <a:pt x="169742" y="760348"/>
                  <a:pt x="175331" y="744022"/>
                  <a:pt x="188215" y="741875"/>
                </a:cubicBezTo>
                <a:cubicBezTo>
                  <a:pt x="215715" y="737292"/>
                  <a:pt x="243462" y="751111"/>
                  <a:pt x="271342" y="751111"/>
                </a:cubicBezTo>
                <a:cubicBezTo>
                  <a:pt x="290069" y="751111"/>
                  <a:pt x="308287" y="744954"/>
                  <a:pt x="326760" y="741875"/>
                </a:cubicBezTo>
                <a:cubicBezTo>
                  <a:pt x="339075" y="735717"/>
                  <a:pt x="354891" y="733980"/>
                  <a:pt x="363706" y="723402"/>
                </a:cubicBezTo>
                <a:cubicBezTo>
                  <a:pt x="371833" y="713650"/>
                  <a:pt x="369455" y="698662"/>
                  <a:pt x="372942" y="686456"/>
                </a:cubicBezTo>
                <a:cubicBezTo>
                  <a:pt x="375617" y="677095"/>
                  <a:pt x="379099" y="667983"/>
                  <a:pt x="382178" y="658747"/>
                </a:cubicBezTo>
                <a:cubicBezTo>
                  <a:pt x="376021" y="643353"/>
                  <a:pt x="371758" y="627059"/>
                  <a:pt x="363706" y="612566"/>
                </a:cubicBezTo>
                <a:cubicBezTo>
                  <a:pt x="356230" y="599109"/>
                  <a:pt x="343916" y="588820"/>
                  <a:pt x="335996" y="575620"/>
                </a:cubicBezTo>
                <a:cubicBezTo>
                  <a:pt x="325370" y="557910"/>
                  <a:pt x="317523" y="538675"/>
                  <a:pt x="308287" y="520202"/>
                </a:cubicBezTo>
                <a:cubicBezTo>
                  <a:pt x="314445" y="495572"/>
                  <a:pt x="308808" y="464263"/>
                  <a:pt x="326760" y="446311"/>
                </a:cubicBezTo>
                <a:cubicBezTo>
                  <a:pt x="351029" y="422042"/>
                  <a:pt x="401170" y="439514"/>
                  <a:pt x="428360" y="446311"/>
                </a:cubicBezTo>
                <a:cubicBezTo>
                  <a:pt x="443754" y="443232"/>
                  <a:pt x="460500" y="444096"/>
                  <a:pt x="474542" y="437075"/>
                </a:cubicBezTo>
                <a:cubicBezTo>
                  <a:pt x="486225" y="431233"/>
                  <a:pt x="492216" y="417728"/>
                  <a:pt x="502251" y="409366"/>
                </a:cubicBezTo>
                <a:cubicBezTo>
                  <a:pt x="510779" y="402259"/>
                  <a:pt x="520724" y="397051"/>
                  <a:pt x="529960" y="390893"/>
                </a:cubicBezTo>
                <a:cubicBezTo>
                  <a:pt x="517645" y="360105"/>
                  <a:pt x="506911" y="328637"/>
                  <a:pt x="493015" y="298529"/>
                </a:cubicBezTo>
                <a:cubicBezTo>
                  <a:pt x="488363" y="288450"/>
                  <a:pt x="479933" y="280524"/>
                  <a:pt x="474542" y="270820"/>
                </a:cubicBezTo>
                <a:cubicBezTo>
                  <a:pt x="464512" y="252766"/>
                  <a:pt x="456069" y="233875"/>
                  <a:pt x="446833" y="215402"/>
                </a:cubicBezTo>
                <a:cubicBezTo>
                  <a:pt x="449912" y="206166"/>
                  <a:pt x="447616" y="192523"/>
                  <a:pt x="456069" y="187693"/>
                </a:cubicBezTo>
                <a:cubicBezTo>
                  <a:pt x="472329" y="178401"/>
                  <a:pt x="492874" y="180524"/>
                  <a:pt x="511487" y="178456"/>
                </a:cubicBezTo>
                <a:cubicBezTo>
                  <a:pt x="548334" y="174362"/>
                  <a:pt x="585378" y="172299"/>
                  <a:pt x="622324" y="169220"/>
                </a:cubicBezTo>
                <a:cubicBezTo>
                  <a:pt x="575318" y="0"/>
                  <a:pt x="633658" y="2966"/>
                  <a:pt x="566906" y="2966"/>
                </a:cubicBezTo>
              </a:path>
            </a:pathLst>
          </a:custGeom>
          <a:ln w="1905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3" name="下矢印 52"/>
          <p:cNvSpPr/>
          <p:nvPr/>
        </p:nvSpPr>
        <p:spPr>
          <a:xfrm>
            <a:off x="5643563" y="4997584"/>
            <a:ext cx="285750" cy="142865"/>
          </a:xfrm>
          <a:prstGeom prst="down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54" name="直線コネクタ 53"/>
          <p:cNvCxnSpPr/>
          <p:nvPr/>
        </p:nvCxnSpPr>
        <p:spPr>
          <a:xfrm>
            <a:off x="5000625" y="6470724"/>
            <a:ext cx="1500188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500063" y="4541911"/>
            <a:ext cx="1500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00063" y="5684911"/>
            <a:ext cx="1500187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259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1242"/>
            <a:ext cx="8640960" cy="725470"/>
          </a:xfrm>
        </p:spPr>
        <p:txBody>
          <a:bodyPr>
            <a:noAutofit/>
          </a:bodyPr>
          <a:lstStyle/>
          <a:p>
            <a:r>
              <a:rPr lang="en-US" altLang="ja-JP" dirty="0" smtClean="0"/>
              <a:t>Example of success of </a:t>
            </a:r>
            <a:r>
              <a:rPr lang="en-US" altLang="ja-JP" i="1" dirty="0" smtClean="0"/>
              <a:t>V</a:t>
            </a:r>
            <a:r>
              <a:rPr lang="en-US" altLang="ja-JP" baseline="-25000" dirty="0" smtClean="0"/>
              <a:t>MU</a:t>
            </a:r>
            <a:r>
              <a:rPr lang="en-US" altLang="ja-JP" dirty="0" smtClean="0"/>
              <a:t>: </a:t>
            </a:r>
            <a:r>
              <a:rPr lang="en-US" altLang="ja-JP" dirty="0" err="1" smtClean="0"/>
              <a:t>ls</a:t>
            </a:r>
            <a:r>
              <a:rPr lang="en-US" altLang="ja-JP" dirty="0" smtClean="0"/>
              <a:t> splitting of </a:t>
            </a:r>
            <a:r>
              <a:rPr lang="en-US" altLang="ja-JP" baseline="30000" dirty="0" smtClean="0"/>
              <a:t>48</a:t>
            </a:r>
            <a:r>
              <a:rPr lang="en-US" altLang="ja-JP" dirty="0" smtClean="0"/>
              <a:t>Ca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13998"/>
            <a:ext cx="3643313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5"/>
          <p:cNvSpPr txBox="1">
            <a:spLocks noChangeArrowheads="1"/>
          </p:cNvSpPr>
          <p:nvPr/>
        </p:nvSpPr>
        <p:spPr bwMode="auto">
          <a:xfrm>
            <a:off x="466414" y="1196752"/>
            <a:ext cx="41397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  <a:latin typeface="Calibri" pitchFamily="34" charset="0"/>
              </a:rPr>
              <a:t>f</a:t>
            </a:r>
            <a:r>
              <a:rPr lang="en-US" altLang="ja-JP" sz="2400" b="1" dirty="0" smtClean="0">
                <a:solidFill>
                  <a:srgbClr val="00B050"/>
                </a:solidFill>
                <a:latin typeface="Calibri" pitchFamily="34" charset="0"/>
              </a:rPr>
              <a:t>ull </a:t>
            </a:r>
            <a:r>
              <a:rPr lang="en-US" altLang="ja-JP" sz="2400" b="1" i="1" dirty="0" smtClean="0">
                <a:solidFill>
                  <a:srgbClr val="00B050"/>
                </a:solidFill>
                <a:latin typeface="Calibri" pitchFamily="34" charset="0"/>
              </a:rPr>
              <a:t>V</a:t>
            </a:r>
            <a:r>
              <a:rPr lang="en-US" altLang="ja-JP" sz="2400" b="1" baseline="-25000" dirty="0" smtClean="0">
                <a:solidFill>
                  <a:srgbClr val="00B050"/>
                </a:solidFill>
                <a:latin typeface="Calibri" pitchFamily="34" charset="0"/>
              </a:rPr>
              <a:t>MU</a:t>
            </a:r>
            <a:r>
              <a:rPr lang="en-US" altLang="ja-JP" sz="2400" b="1" dirty="0" smtClean="0">
                <a:solidFill>
                  <a:srgbClr val="00B050"/>
                </a:solidFill>
                <a:latin typeface="Calibri" pitchFamily="34" charset="0"/>
              </a:rPr>
              <a:t> interaction (w</a:t>
            </a:r>
            <a:r>
              <a:rPr lang="en-US" altLang="ja-JP" sz="2400" b="1" dirty="0">
                <a:solidFill>
                  <a:srgbClr val="00B050"/>
                </a:solidFill>
                <a:latin typeface="Calibri" pitchFamily="34" charset="0"/>
              </a:rPr>
              <a:t>/ </a:t>
            </a:r>
            <a:r>
              <a:rPr lang="en-US" altLang="ja-JP" sz="2400" b="1" dirty="0" smtClean="0">
                <a:solidFill>
                  <a:srgbClr val="00B050"/>
                </a:solidFill>
                <a:latin typeface="Calibri" pitchFamily="34" charset="0"/>
              </a:rPr>
              <a:t>tensor)</a:t>
            </a:r>
            <a:endParaRPr lang="ja-JP" alt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32132" y="6309320"/>
            <a:ext cx="4286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Y. </a:t>
            </a:r>
            <a:r>
              <a:rPr lang="en-US" altLang="ja-JP" sz="1400" dirty="0" err="1" smtClean="0"/>
              <a:t>Utsuno</a:t>
            </a:r>
            <a:r>
              <a:rPr lang="en-US" altLang="ja-JP" sz="1400" dirty="0" smtClean="0"/>
              <a:t> et al., Phys. Rev. C 86, 051301(R) (2012). </a:t>
            </a:r>
            <a:endParaRPr lang="ja-JP" altLang="en-US" sz="1400" dirty="0">
              <a:latin typeface="+mn-lt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1434" y="1655078"/>
            <a:ext cx="3729038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6"/>
          <p:cNvSpPr txBox="1">
            <a:spLocks noChangeArrowheads="1"/>
          </p:cNvSpPr>
          <p:nvPr/>
        </p:nvSpPr>
        <p:spPr bwMode="auto">
          <a:xfrm>
            <a:off x="5184158" y="1202606"/>
            <a:ext cx="37803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  <a:latin typeface="Calibri" pitchFamily="34" charset="0"/>
              </a:rPr>
              <a:t>w/o </a:t>
            </a:r>
            <a:r>
              <a:rPr lang="en-US" altLang="ja-JP" sz="2400" b="1" dirty="0" smtClean="0">
                <a:solidFill>
                  <a:srgbClr val="00B050"/>
                </a:solidFill>
                <a:latin typeface="Calibri" pitchFamily="34" charset="0"/>
              </a:rPr>
              <a:t>tensor in the cross shell</a:t>
            </a:r>
            <a:endParaRPr lang="ja-JP" altLang="en-US" sz="24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左矢印 9"/>
          <p:cNvSpPr/>
          <p:nvPr/>
        </p:nvSpPr>
        <p:spPr>
          <a:xfrm>
            <a:off x="5520059" y="4560203"/>
            <a:ext cx="285750" cy="2143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" name="テキスト ボックス 8"/>
          <p:cNvSpPr txBox="1">
            <a:spLocks noChangeArrowheads="1"/>
          </p:cNvSpPr>
          <p:nvPr/>
        </p:nvSpPr>
        <p:spPr bwMode="auto">
          <a:xfrm>
            <a:off x="5591497" y="4703078"/>
            <a:ext cx="1311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70C0"/>
                </a:solidFill>
                <a:latin typeface="Calibri" pitchFamily="34" charset="0"/>
              </a:rPr>
              <a:t>d</a:t>
            </a:r>
            <a:r>
              <a:rPr lang="en-US" altLang="ja-JP" b="1" baseline="-25000">
                <a:solidFill>
                  <a:srgbClr val="0070C0"/>
                </a:solidFill>
                <a:latin typeface="Calibri" pitchFamily="34" charset="0"/>
              </a:rPr>
              <a:t>3/2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</a:rPr>
              <a:t>-s</a:t>
            </a:r>
            <a:r>
              <a:rPr lang="en-US" altLang="ja-JP" b="1" baseline="-25000">
                <a:solidFill>
                  <a:srgbClr val="0070C0"/>
                </a:solidFill>
                <a:latin typeface="Calibri" pitchFamily="34" charset="0"/>
              </a:rPr>
              <a:t>1/2</a:t>
            </a:r>
            <a:r>
              <a:rPr lang="en-US" altLang="ja-JP" b="1">
                <a:solidFill>
                  <a:srgbClr val="0070C0"/>
                </a:solidFill>
                <a:latin typeface="Calibri" pitchFamily="34" charset="0"/>
              </a:rPr>
              <a:t> gap</a:t>
            </a:r>
            <a:endParaRPr lang="ja-JP" altLang="en-US" b="1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2" name="右矢印 11"/>
          <p:cNvSpPr/>
          <p:nvPr/>
        </p:nvSpPr>
        <p:spPr>
          <a:xfrm rot="1169811">
            <a:off x="6999609" y="4112528"/>
            <a:ext cx="1150938" cy="21431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テキスト ボックス 10"/>
          <p:cNvSpPr txBox="1">
            <a:spLocks noChangeArrowheads="1"/>
          </p:cNvSpPr>
          <p:nvPr/>
        </p:nvSpPr>
        <p:spPr bwMode="auto">
          <a:xfrm>
            <a:off x="7091684" y="4488765"/>
            <a:ext cx="1311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</a:rPr>
              <a:t>d</a:t>
            </a:r>
            <a:r>
              <a:rPr lang="en-US" altLang="ja-JP" b="1" baseline="-25000" dirty="0">
                <a:solidFill>
                  <a:srgbClr val="FF0000"/>
                </a:solidFill>
                <a:latin typeface="Calibri" pitchFamily="34" charset="0"/>
              </a:rPr>
              <a:t>5/2</a:t>
            </a:r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</a:rPr>
              <a:t>-s</a:t>
            </a:r>
            <a:r>
              <a:rPr lang="en-US" altLang="ja-JP" b="1" baseline="-25000" dirty="0">
                <a:solidFill>
                  <a:srgbClr val="FF0000"/>
                </a:solidFill>
                <a:latin typeface="Calibri" pitchFamily="34" charset="0"/>
              </a:rPr>
              <a:t>1/2</a:t>
            </a:r>
            <a:r>
              <a:rPr lang="en-US" altLang="ja-JP" b="1" dirty="0">
                <a:solidFill>
                  <a:srgbClr val="FF0000"/>
                </a:solidFill>
                <a:latin typeface="Calibri" pitchFamily="34" charset="0"/>
              </a:rPr>
              <a:t> gap</a:t>
            </a:r>
            <a:endParaRPr lang="ja-JP" alt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52781" y="2531428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Exp.</a:t>
            </a:r>
            <a:endParaRPr kumimoji="1" lang="ja-JP" altLang="en-US" sz="2400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346496" y="4302011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Cal</a:t>
            </a:r>
            <a:r>
              <a:rPr kumimoji="1" lang="en-US" altLang="ja-JP" sz="2400" b="1" dirty="0" smtClean="0"/>
              <a:t>.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8502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Tensor-force driven </a:t>
            </a:r>
            <a:r>
              <a:rPr kumimoji="1" lang="en-US" altLang="ja-JP" dirty="0" err="1" smtClean="0"/>
              <a:t>Jahn</a:t>
            </a:r>
            <a:r>
              <a:rPr kumimoji="1" lang="en-US" altLang="ja-JP" dirty="0" smtClean="0"/>
              <a:t>-Teller effect</a:t>
            </a:r>
            <a:endParaRPr kumimoji="1" lang="ja-JP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04" r="56340" b="3074"/>
          <a:stretch/>
        </p:blipFill>
        <p:spPr bwMode="auto">
          <a:xfrm>
            <a:off x="697824" y="932777"/>
            <a:ext cx="3154096" cy="532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r="10243"/>
          <a:stretch/>
        </p:blipFill>
        <p:spPr bwMode="auto">
          <a:xfrm>
            <a:off x="4987222" y="836712"/>
            <a:ext cx="3761242" cy="5514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正方形/長方形 5"/>
          <p:cNvSpPr/>
          <p:nvPr/>
        </p:nvSpPr>
        <p:spPr>
          <a:xfrm>
            <a:off x="2532132" y="6421355"/>
            <a:ext cx="4286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 smtClean="0"/>
              <a:t>Y. </a:t>
            </a:r>
            <a:r>
              <a:rPr lang="en-US" altLang="ja-JP" sz="1400" dirty="0" err="1" smtClean="0"/>
              <a:t>Utsuno</a:t>
            </a:r>
            <a:r>
              <a:rPr lang="en-US" altLang="ja-JP" sz="1400" dirty="0" smtClean="0"/>
              <a:t> et al., Phys. Rev. C 86, 051301(R) (2012).</a:t>
            </a:r>
            <a:endParaRPr lang="ja-JP" alt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64579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Probing the s</a:t>
            </a:r>
            <a:r>
              <a:rPr kumimoji="1" lang="en-US" altLang="ja-JP" dirty="0" smtClean="0"/>
              <a:t>pin-orbit force: p</a:t>
            </a:r>
            <a:r>
              <a:rPr kumimoji="1" lang="en-US" altLang="ja-JP" baseline="-25000" dirty="0" smtClean="0"/>
              <a:t>3/2</a:t>
            </a:r>
            <a:r>
              <a:rPr kumimoji="1" lang="en-US" altLang="ja-JP" dirty="0" smtClean="0"/>
              <a:t>-p</a:t>
            </a:r>
            <a:r>
              <a:rPr kumimoji="1" lang="en-US" altLang="ja-JP" baseline="-25000" dirty="0" smtClean="0"/>
              <a:t>1/2</a:t>
            </a:r>
            <a:r>
              <a:rPr kumimoji="1" lang="en-US" altLang="ja-JP" dirty="0" smtClean="0"/>
              <a:t> splitting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4" y="1298218"/>
            <a:ext cx="3953908" cy="5346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899592" y="908720"/>
            <a:ext cx="3156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0070C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0070C0"/>
                </a:solidFill>
              </a:rPr>
              <a:t>pin-orbit force of M3Y </a:t>
            </a:r>
            <a:endParaRPr kumimoji="1" lang="ja-JP" altLang="en-US" sz="24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21720"/>
            <a:ext cx="3432994" cy="2681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16" y="4325578"/>
            <a:ext cx="3049048" cy="23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6444208" y="961962"/>
            <a:ext cx="7222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70C0"/>
                </a:solidFill>
              </a:rPr>
              <a:t>Expt.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8373" y="3638561"/>
            <a:ext cx="4539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O. </a:t>
            </a:r>
            <a:r>
              <a:rPr kumimoji="1" lang="en-US" altLang="ja-JP" sz="1400" dirty="0" err="1" smtClean="0"/>
              <a:t>Sorlin</a:t>
            </a:r>
            <a:r>
              <a:rPr kumimoji="1" lang="en-US" altLang="ja-JP" sz="1400" dirty="0" smtClean="0"/>
              <a:t> and M.-G. </a:t>
            </a:r>
            <a:r>
              <a:rPr kumimoji="1" lang="en-US" altLang="ja-JP" sz="1400" dirty="0" err="1" smtClean="0"/>
              <a:t>Porquet</a:t>
            </a:r>
            <a:r>
              <a:rPr kumimoji="1" lang="en-US" altLang="ja-JP" sz="1400" dirty="0" smtClean="0"/>
              <a:t>, Phys. Scr. T152, 014003 (2013).</a:t>
            </a:r>
            <a:endParaRPr kumimoji="1" lang="ja-JP" altLang="en-US" sz="14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52861" y="4102547"/>
            <a:ext cx="1191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</a:rPr>
              <a:t>SDPF-MU</a:t>
            </a:r>
            <a:endParaRPr kumimoji="1" lang="ja-JP" alt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63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7168</TotalTime>
  <Words>1458</Words>
  <Application>Microsoft Office PowerPoint</Application>
  <PresentationFormat>Presentazione su schermo (4:3)</PresentationFormat>
  <Paragraphs>308</Paragraphs>
  <Slides>26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Office テーマ</vt:lpstr>
      <vt:lpstr>数式</vt:lpstr>
      <vt:lpstr>Recent shell-model results for exotic nuclei</vt:lpstr>
      <vt:lpstr>Outline</vt:lpstr>
      <vt:lpstr>Shell evolution due to the tensor force</vt:lpstr>
      <vt:lpstr>VMU: towards universal shell evolution</vt:lpstr>
      <vt:lpstr>Refined VMU for the shell-model</vt:lpstr>
      <vt:lpstr>Example 1: sd-pf shell</vt:lpstr>
      <vt:lpstr>Example of success of VMU: ls splitting of 48Ca</vt:lpstr>
      <vt:lpstr>Tensor-force driven Jahn-Teller effect</vt:lpstr>
      <vt:lpstr>Probing the spin-orbit force: p3/2-p1/2 splitting</vt:lpstr>
      <vt:lpstr>Example 2: Sb isotopes (Z=51) </vt:lpstr>
      <vt:lpstr>Some details about the Hamiltonian for Sb</vt:lpstr>
      <vt:lpstr>Evolution of the energy levels in Sb</vt:lpstr>
      <vt:lpstr>Evolution of the 11/2-–7/2+ spacing in Sb</vt:lpstr>
      <vt:lpstr>Single-particle strength for Sb</vt:lpstr>
      <vt:lpstr>Evolution of μ in Sb from N=70 to 82</vt:lpstr>
      <vt:lpstr>Advanced Monte Carlo shell model (MCSM)</vt:lpstr>
      <vt:lpstr>Wave function and its optimization</vt:lpstr>
      <vt:lpstr>Novel extrapolation method</vt:lpstr>
      <vt:lpstr>Computational aspects</vt:lpstr>
      <vt:lpstr>An application to exotic nuclei: 68Ni</vt:lpstr>
      <vt:lpstr>Case of 32Mg</vt:lpstr>
      <vt:lpstr>Pygmy and giant dipole resonance</vt:lpstr>
      <vt:lpstr>Summary</vt:lpstr>
      <vt:lpstr>Collaborators</vt:lpstr>
      <vt:lpstr>Presentazione standard di PowerPoint</vt:lpstr>
      <vt:lpstr>Tensor-force-driven Jahn-Teller effect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Tensor-force shell evolution in correlated nuclei</dc:title>
  <cp:lastModifiedBy>tecno</cp:lastModifiedBy>
  <cp:revision>296</cp:revision>
  <dcterms:modified xsi:type="dcterms:W3CDTF">2013-06-03T06:42:31Z</dcterms:modified>
</cp:coreProperties>
</file>