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699" r:id="rId2"/>
    <p:sldId id="802" r:id="rId3"/>
    <p:sldId id="706" r:id="rId4"/>
    <p:sldId id="800" r:id="rId5"/>
    <p:sldId id="720" r:id="rId6"/>
    <p:sldId id="696" r:id="rId7"/>
    <p:sldId id="792" r:id="rId8"/>
    <p:sldId id="793" r:id="rId9"/>
    <p:sldId id="752" r:id="rId10"/>
    <p:sldId id="753" r:id="rId11"/>
    <p:sldId id="771" r:id="rId12"/>
    <p:sldId id="794" r:id="rId13"/>
    <p:sldId id="797" r:id="rId14"/>
    <p:sldId id="786" r:id="rId15"/>
    <p:sldId id="726" r:id="rId16"/>
    <p:sldId id="724" r:id="rId17"/>
    <p:sldId id="788" r:id="rId18"/>
    <p:sldId id="783" r:id="rId19"/>
    <p:sldId id="795" r:id="rId20"/>
    <p:sldId id="790" r:id="rId21"/>
    <p:sldId id="785" r:id="rId22"/>
    <p:sldId id="784" r:id="rId23"/>
    <p:sldId id="759" r:id="rId24"/>
    <p:sldId id="713" r:id="rId25"/>
    <p:sldId id="775" r:id="rId26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00"/>
    <a:srgbClr val="FFFF00"/>
    <a:srgbClr val="ADADFF"/>
    <a:srgbClr val="92D050"/>
    <a:srgbClr val="FFFFFF"/>
    <a:srgbClr val="D3D3FF"/>
    <a:srgbClr val="4B4BFF"/>
    <a:srgbClr val="00008E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7100" autoAdjust="0"/>
    <p:restoredTop sz="89136" autoAdjust="0"/>
  </p:normalViewPr>
  <p:slideViewPr>
    <p:cSldViewPr>
      <p:cViewPr varScale="1">
        <p:scale>
          <a:sx n="46" d="100"/>
          <a:sy n="46" d="100"/>
        </p:scale>
        <p:origin x="-16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85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36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charset="-128"/>
              </a:defRPr>
            </a:lvl1pPr>
          </a:lstStyle>
          <a:p>
            <a:pPr>
              <a:defRPr/>
            </a:pPr>
            <a:fld id="{4D21FEB5-EFE2-400C-8B45-53FD218A868A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8414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1FEB5-EFE2-400C-8B45-53FD218A868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Competition</a:t>
            </a:r>
            <a:r>
              <a:rPr kumimoji="1" lang="en-US" altLang="ja-JP" baseline="0" dirty="0" smtClean="0"/>
              <a:t> of high transition energy FF beta-decays and low-energy GT decays at N&gt;50</a:t>
            </a:r>
          </a:p>
          <a:p>
            <a:r>
              <a:rPr kumimoji="1" lang="en-US" altLang="ja-JP" baseline="0" dirty="0" err="1" smtClean="0"/>
              <a:t>Stron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np</a:t>
            </a:r>
            <a:r>
              <a:rPr kumimoji="1" lang="en-US" altLang="ja-JP" baseline="0" dirty="0" smtClean="0"/>
              <a:t>-interaction inducing a ground state J-pi inversion effects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1FEB5-EFE2-400C-8B45-53FD218A868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1FEB5-EFE2-400C-8B45-53FD218A868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1FEB5-EFE2-400C-8B45-53FD218A868A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energies of these states are remarkably constant from 134Sn to 138S,</a:t>
            </a:r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Implying that there are no obvious changes in the shell structure.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1FEB5-EFE2-400C-8B45-53FD218A868A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ＭＳ Ｐ明朝" charset="-128"/>
                <a:cs typeface="+mn-cs"/>
              </a:rPr>
              <a:t>1.2 to 3.0, nuclear structure changes from single-particle mode,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ＭＳ Ｐ明朝" charset="-128"/>
                <a:cs typeface="+mn-cs"/>
              </a:rPr>
              <a:t>vibrational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ＭＳ Ｐ明朝" charset="-128"/>
                <a:cs typeface="+mn-cs"/>
              </a:rPr>
              <a:t> mode (~2) to rotational motion with the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latin typeface="Times New Roman" pitchFamily="18" charset="0"/>
                <a:ea typeface="ＭＳ Ｐ明朝" charset="-128"/>
                <a:cs typeface="+mn-cs"/>
              </a:rPr>
              <a:t>prolate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latin typeface="Times New Roman" pitchFamily="18" charset="0"/>
                <a:ea typeface="ＭＳ Ｐ明朝" charset="-128"/>
                <a:cs typeface="+mn-cs"/>
              </a:rPr>
              <a:t> deformation (~3.3)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1FEB5-EFE2-400C-8B45-53FD218A868A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0070B-D9BA-4513-AD41-A37761334DB6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9A572-662C-4DD6-AC86-FBE052D7DDA0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53C90-5182-4F53-9191-DEA6F28607B0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1ABD5-21BD-4E7D-ABC9-004F8BB37745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158B4-72D5-4DB8-ACA8-A1FB9A07F819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638AC-6F3C-4D74-9B2F-907F07861397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7D53C-AE72-4300-B270-FBEC158FCAE8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47DAC-6BA6-427E-9BC2-17C00F42EF59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92E14-5F19-42C3-B514-94D04FA85E26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EB6A6-6234-42D3-96D3-2C33F93848CB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08E21-6B45-476F-BB26-3A0FC9EAD63D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ja-JP" altLang="en-US" sz="1800">
              <a:ea typeface="ＭＳ Ｐゴシック" charset="-128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ea typeface="ＭＳ Ｐゴシック" charset="-128"/>
              </a:defRPr>
            </a:lvl1pPr>
          </a:lstStyle>
          <a:p>
            <a:pPr>
              <a:defRPr/>
            </a:pPr>
            <a:fld id="{02E71D50-3582-49AE-A288-FBD9E274FD68}" type="slidenum">
              <a:rPr lang="en-US" altLang="ja-JP"/>
              <a:pPr>
                <a:defRPr/>
              </a:pPr>
              <a:t>‹N›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mf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197533"/>
            <a:ext cx="10225136" cy="7055533"/>
          </a:xfrm>
          <a:prstGeom prst="rect">
            <a:avLst/>
          </a:prstGeom>
          <a:noFill/>
          <a:ln w="9525">
            <a:solidFill>
              <a:srgbClr val="000000">
                <a:alpha val="7843"/>
              </a:srgbClr>
            </a:solidFill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-176064" y="2204864"/>
            <a:ext cx="9140552" cy="1143000"/>
          </a:xfrm>
        </p:spPr>
        <p:txBody>
          <a:bodyPr/>
          <a:lstStyle/>
          <a:p>
            <a:r>
              <a:rPr kumimoji="1" lang="en-US" altLang="ja-JP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 spectroscopy of </a:t>
            </a:r>
            <a:br>
              <a:rPr kumimoji="1" lang="en-US" altLang="ja-JP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neutron-rich nuclei at RIBF</a:t>
            </a:r>
            <a:endParaRPr kumimoji="1" lang="ja-JP" altLang="en-US" sz="48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1043608" y="3861048"/>
            <a:ext cx="6840760" cy="1296144"/>
          </a:xfrm>
        </p:spPr>
        <p:txBody>
          <a:bodyPr/>
          <a:lstStyle/>
          <a:p>
            <a:r>
              <a:rPr kumimoji="1" lang="en-US" altLang="ja-JP" sz="2800" b="1" dirty="0" err="1" smtClean="0"/>
              <a:t>Shunji</a:t>
            </a:r>
            <a:r>
              <a:rPr kumimoji="1" lang="en-US" altLang="ja-JP" sz="2800" b="1" dirty="0" smtClean="0"/>
              <a:t> NISHIMURA</a:t>
            </a:r>
            <a:endParaRPr lang="en-US" altLang="ja-JP" sz="2800" b="1" dirty="0" smtClean="0"/>
          </a:p>
          <a:p>
            <a:r>
              <a:rPr lang="en-US" altLang="ja-JP" sz="2800" b="1" dirty="0" smtClean="0"/>
              <a:t>( RIKEN </a:t>
            </a:r>
            <a:r>
              <a:rPr lang="en-US" altLang="ja-JP" sz="2800" b="1" dirty="0" err="1" smtClean="0"/>
              <a:t>Nishina</a:t>
            </a:r>
            <a:r>
              <a:rPr lang="en-US" altLang="ja-JP" sz="2800" b="1" dirty="0" smtClean="0"/>
              <a:t> Center )</a:t>
            </a:r>
          </a:p>
          <a:p>
            <a:r>
              <a:rPr lang="en-US" altLang="ja-JP" sz="2800" b="1" dirty="0" smtClean="0"/>
              <a:t>            for the EURICA</a:t>
            </a:r>
            <a:r>
              <a:rPr lang="en-US" altLang="ja-JP" sz="2800" b="1" baseline="30000" dirty="0" smtClean="0"/>
              <a:t>*</a:t>
            </a:r>
            <a:r>
              <a:rPr lang="en-US" altLang="ja-JP" sz="2800" b="1" dirty="0" smtClean="0"/>
              <a:t> collaboration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8244408" y="39743"/>
            <a:ext cx="827584" cy="1012993"/>
            <a:chOff x="107504" y="116632"/>
            <a:chExt cx="1080120" cy="1224136"/>
          </a:xfrm>
        </p:grpSpPr>
        <p:sp>
          <p:nvSpPr>
            <p:cNvPr id="8" name="正方形/長方形 7"/>
            <p:cNvSpPr/>
            <p:nvPr/>
          </p:nvSpPr>
          <p:spPr>
            <a:xfrm>
              <a:off x="107504" y="116632"/>
              <a:ext cx="1080120" cy="122413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Picture 3" descr="C:\Documents and Settings\nishimu\デスクトップ\zzz\カラー縦セット\カラー縦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88640"/>
              <a:ext cx="936104" cy="1048436"/>
            </a:xfrm>
            <a:prstGeom prst="rect">
              <a:avLst/>
            </a:prstGeom>
            <a:noFill/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5472"/>
            <a:ext cx="827584" cy="108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1125781" y="116632"/>
            <a:ext cx="222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INPC2013 June 03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9512" y="6093296"/>
            <a:ext cx="465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(*) … </a:t>
            </a:r>
            <a:r>
              <a:rPr kumimoji="1" lang="en-US" altLang="ja-JP" b="1" i="1" dirty="0" smtClean="0"/>
              <a:t> EUROBALL RIKEN Cluster Array</a:t>
            </a:r>
            <a:endParaRPr kumimoji="1" lang="ja-JP" altLang="en-US" b="1" i="1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3563888" y="5589240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565676" y="5639732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86"/>
          <p:cNvGrpSpPr/>
          <p:nvPr/>
        </p:nvGrpSpPr>
        <p:grpSpPr>
          <a:xfrm>
            <a:off x="179512" y="5445224"/>
            <a:ext cx="648072" cy="648072"/>
            <a:chOff x="6845776" y="321608"/>
            <a:chExt cx="1872208" cy="1872208"/>
          </a:xfrm>
        </p:grpSpPr>
        <p:sp>
          <p:nvSpPr>
            <p:cNvPr id="13" name="角丸四角形 12"/>
            <p:cNvSpPr/>
            <p:nvPr/>
          </p:nvSpPr>
          <p:spPr>
            <a:xfrm>
              <a:off x="6845776" y="321608"/>
              <a:ext cx="1872208" cy="187220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8264" y="404664"/>
              <a:ext cx="1700808" cy="170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4860032" y="2996952"/>
            <a:ext cx="3456384" cy="28083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83568" y="2996952"/>
            <a:ext cx="3456384" cy="28083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-90264"/>
            <a:ext cx="6620272" cy="1143000"/>
          </a:xfrm>
        </p:spPr>
        <p:txBody>
          <a:bodyPr/>
          <a:lstStyle/>
          <a:p>
            <a:r>
              <a:rPr kumimoji="1" lang="en-US" altLang="ja-JP" baseline="30000" dirty="0" smtClean="0"/>
              <a:t>78</a:t>
            </a:r>
            <a:r>
              <a:rPr kumimoji="1" lang="en-US" altLang="ja-JP" dirty="0" smtClean="0"/>
              <a:t>Ni beta-decay half-life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8144" y="4784958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bg1"/>
                </a:solidFill>
              </a:rPr>
              <a:t>Gated on </a:t>
            </a:r>
            <a:r>
              <a:rPr lang="en-US" altLang="ja-JP" sz="1800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US" altLang="ja-JP" sz="1800" dirty="0" smtClean="0">
                <a:solidFill>
                  <a:schemeClr val="bg1"/>
                </a:solidFill>
              </a:rPr>
              <a:t>-delayed γ</a:t>
            </a:r>
            <a:endParaRPr kumimoji="1"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575722">
            <a:off x="2045963" y="3843567"/>
            <a:ext cx="1412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B050"/>
                </a:solidFill>
              </a:rPr>
              <a:t>Preliminary</a:t>
            </a:r>
            <a:endParaRPr kumimoji="1" lang="ja-JP" altLang="en-US" i="1" dirty="0">
              <a:solidFill>
                <a:srgbClr val="00B050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1800200" cy="136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 rot="16200000">
            <a:off x="-234704" y="1394944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Hosmer</a:t>
            </a:r>
            <a:r>
              <a:rPr lang="en-US" altLang="ja-JP" sz="1400" dirty="0" smtClean="0"/>
              <a:t> (MSU) </a:t>
            </a:r>
          </a:p>
          <a:p>
            <a:r>
              <a:rPr lang="en-US" altLang="ja-JP" sz="1400" dirty="0" smtClean="0"/>
              <a:t>PRL</a:t>
            </a:r>
            <a:r>
              <a:rPr kumimoji="1" lang="en-US" altLang="ja-JP" sz="1400" dirty="0" smtClean="0"/>
              <a:t> (</a:t>
            </a:r>
            <a:r>
              <a:rPr lang="en-US" altLang="ja-JP" sz="1400" dirty="0" smtClean="0"/>
              <a:t>2006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3568" y="5937086"/>
            <a:ext cx="616290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Decay spectra obtained in WAS3ABi and with EURICA.  </a:t>
            </a:r>
          </a:p>
          <a:p>
            <a:r>
              <a:rPr lang="en-US" altLang="ja-JP" dirty="0" smtClean="0"/>
              <a:t>                  What about N=51 (</a:t>
            </a:r>
            <a:r>
              <a:rPr lang="en-US" altLang="ja-JP" baseline="30000" dirty="0" smtClean="0"/>
              <a:t>79</a:t>
            </a:r>
            <a:r>
              <a:rPr lang="en-US" altLang="ja-JP" dirty="0" smtClean="0"/>
              <a:t>Ni)?  Z=27 (</a:t>
            </a:r>
            <a:r>
              <a:rPr lang="en-US" altLang="ja-JP" baseline="30000" dirty="0" smtClean="0"/>
              <a:t>77</a:t>
            </a:r>
            <a:r>
              <a:rPr lang="en-US" altLang="ja-JP" dirty="0" smtClean="0"/>
              <a:t>Co)?</a:t>
            </a:r>
          </a:p>
        </p:txBody>
      </p:sp>
      <p:sp>
        <p:nvSpPr>
          <p:cNvPr id="19" name="下矢印 18"/>
          <p:cNvSpPr/>
          <p:nvPr/>
        </p:nvSpPr>
        <p:spPr>
          <a:xfrm>
            <a:off x="1514300" y="2564904"/>
            <a:ext cx="45005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>
            <a:off x="6516216" y="764704"/>
            <a:ext cx="2304256" cy="1769179"/>
            <a:chOff x="6516216" y="908720"/>
            <a:chExt cx="2304256" cy="1493341"/>
          </a:xfrm>
        </p:grpSpPr>
        <p:pic>
          <p:nvPicPr>
            <p:cNvPr id="20" name="Picture 2" descr="C:\Documents and Settings\nishimu\Desktop\hosmer_mas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6" y="908720"/>
              <a:ext cx="2270556" cy="1493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8028384" y="1177925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baseline="30000" dirty="0" smtClean="0">
                  <a:solidFill>
                    <a:schemeClr val="bg1"/>
                  </a:solidFill>
                </a:rPr>
                <a:t>78</a:t>
              </a:r>
              <a:r>
                <a:rPr kumimoji="1" lang="en-US" altLang="ja-JP" sz="1600" b="1" dirty="0" smtClean="0">
                  <a:solidFill>
                    <a:schemeClr val="bg1"/>
                  </a:solidFill>
                </a:rPr>
                <a:t>Ni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右矢印 21"/>
            <p:cNvSpPr/>
            <p:nvPr/>
          </p:nvSpPr>
          <p:spPr>
            <a:xfrm rot="2938438">
              <a:off x="8379472" y="1837270"/>
              <a:ext cx="221258" cy="110629"/>
            </a:xfrm>
            <a:prstGeom prst="rightArrow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8460432" y="1876762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33CC"/>
                  </a:solidFill>
                </a:rPr>
                <a:t>?</a:t>
              </a:r>
              <a:endParaRPr kumimoji="1" lang="ja-JP" altLang="en-US" b="1" dirty="0">
                <a:solidFill>
                  <a:srgbClr val="FF33CC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8292763" y="1487443"/>
              <a:ext cx="527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baseline="30000" dirty="0" smtClean="0">
                  <a:solidFill>
                    <a:schemeClr val="bg1"/>
                  </a:solidFill>
                </a:rPr>
                <a:t>79</a:t>
              </a:r>
              <a:r>
                <a:rPr kumimoji="1" lang="en-US" altLang="ja-JP" sz="1600" b="1" dirty="0" smtClean="0">
                  <a:solidFill>
                    <a:schemeClr val="bg1"/>
                  </a:solidFill>
                </a:rPr>
                <a:t>Ni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 rot="20575722">
            <a:off x="5790379" y="4119404"/>
            <a:ext cx="1412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B050"/>
                </a:solidFill>
              </a:rPr>
              <a:t>Preliminary</a:t>
            </a:r>
            <a:endParaRPr kumimoji="1" lang="ja-JP" altLang="en-US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611560" y="1700808"/>
            <a:ext cx="8280920" cy="40324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976664" cy="1143000"/>
          </a:xfrm>
        </p:spPr>
        <p:txBody>
          <a:bodyPr/>
          <a:lstStyle/>
          <a:p>
            <a:r>
              <a:rPr kumimoji="1" lang="en-US" altLang="ja-JP" dirty="0" smtClean="0"/>
              <a:t>Beta-decay half-lives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around </a:t>
            </a:r>
            <a:r>
              <a:rPr kumimoji="1" lang="en-US" altLang="ja-JP" baseline="30000" dirty="0" smtClean="0"/>
              <a:t>78</a:t>
            </a:r>
            <a:r>
              <a:rPr kumimoji="1" lang="en-US" altLang="ja-JP" dirty="0" smtClean="0"/>
              <a:t>Ni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63688" y="1988840"/>
            <a:ext cx="122413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2"/>
                </a:solidFill>
              </a:rPr>
              <a:t>FRDM+QRPA</a:t>
            </a:r>
            <a:endParaRPr kumimoji="1" lang="ja-JP" altLang="en-US" sz="1600" b="1" dirty="0">
              <a:solidFill>
                <a:schemeClr val="bg2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76" y="2636912"/>
            <a:ext cx="1101441" cy="276999"/>
          </a:xfrm>
          <a:prstGeom prst="rect">
            <a:avLst/>
          </a:prstGeom>
          <a:noFill/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2"/>
                </a:solidFill>
              </a:rPr>
              <a:t>KTUY+GT2</a:t>
            </a:r>
            <a:endParaRPr kumimoji="1" lang="ja-JP" altLang="en-US" sz="1600" b="1" dirty="0">
              <a:solidFill>
                <a:schemeClr val="bg2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36508" y="3068960"/>
            <a:ext cx="347460" cy="108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08104" y="491155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baseline="30000" dirty="0" smtClean="0">
                <a:solidFill>
                  <a:schemeClr val="bg1"/>
                </a:solidFill>
              </a:rPr>
              <a:t>77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Co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652120" y="32849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baseline="30000" dirty="0" smtClean="0">
                <a:solidFill>
                  <a:schemeClr val="bg1"/>
                </a:solidFill>
              </a:rPr>
              <a:t>78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Ni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31840" y="2708920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baseline="30000" dirty="0" smtClean="0">
                <a:solidFill>
                  <a:schemeClr val="bg1"/>
                </a:solidFill>
              </a:rPr>
              <a:t>78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Ni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779912" y="3140968"/>
            <a:ext cx="347460" cy="2964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07904" y="368741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baseline="30000" dirty="0" smtClean="0">
                <a:solidFill>
                  <a:schemeClr val="bg1"/>
                </a:solidFill>
              </a:rPr>
              <a:t>79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Ni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627784" y="2276872"/>
            <a:ext cx="720080" cy="440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59832" y="198884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Z=28</a:t>
            </a:r>
            <a:endParaRPr kumimoji="1" lang="ja-JP" altLang="en-US" sz="2800" b="1" dirty="0">
              <a:solidFill>
                <a:schemeClr val="bg1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92080" y="2276872"/>
            <a:ext cx="1080120" cy="440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364088" y="1969676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kumimoji="1" lang="en-US" altLang="ja-JP" sz="2800" b="1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=50</a:t>
            </a:r>
            <a:endParaRPr kumimoji="1" lang="ja-JP" altLang="en-US" sz="2800" b="1" dirty="0">
              <a:solidFill>
                <a:schemeClr val="bg1">
                  <a:lumMod val="50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308304" y="1916832"/>
            <a:ext cx="122413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2"/>
                </a:solidFill>
              </a:rPr>
              <a:t>FRDM+QRPA</a:t>
            </a:r>
            <a:endParaRPr kumimoji="1" lang="ja-JP" altLang="en-US" sz="1600" b="1" dirty="0">
              <a:solidFill>
                <a:schemeClr val="bg2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668344" y="3356992"/>
            <a:ext cx="1101441" cy="276999"/>
          </a:xfrm>
          <a:prstGeom prst="rect">
            <a:avLst/>
          </a:prstGeom>
          <a:noFill/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solidFill>
                  <a:schemeClr val="bg2"/>
                </a:solidFill>
              </a:rPr>
              <a:t>KTUY+GT2</a:t>
            </a:r>
            <a:endParaRPr kumimoji="1" lang="ja-JP" altLang="en-US" sz="1600" b="1" dirty="0">
              <a:solidFill>
                <a:schemeClr val="bg2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259632" y="5949280"/>
            <a:ext cx="7449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Shorter half-lives beyond </a:t>
            </a:r>
            <a:r>
              <a:rPr kumimoji="1" lang="en-US" altLang="ja-JP" sz="2800" baseline="30000" dirty="0" smtClean="0"/>
              <a:t>78</a:t>
            </a:r>
            <a:r>
              <a:rPr kumimoji="1" lang="en-US" altLang="ja-JP" sz="2800" dirty="0" smtClean="0"/>
              <a:t>Ni ( N=50 and Z=28) </a:t>
            </a:r>
            <a:endParaRPr kumimoji="1" lang="ja-JP" altLang="en-US" sz="2800" dirty="0"/>
          </a:p>
        </p:txBody>
      </p:sp>
      <p:sp>
        <p:nvSpPr>
          <p:cNvPr id="34" name="正方形/長方形 33"/>
          <p:cNvSpPr/>
          <p:nvPr/>
        </p:nvSpPr>
        <p:spPr>
          <a:xfrm>
            <a:off x="3275856" y="1668128"/>
            <a:ext cx="432048" cy="3744416"/>
          </a:xfrm>
          <a:prstGeom prst="rect">
            <a:avLst/>
          </a:prstGeom>
          <a:solidFill>
            <a:srgbClr val="FFFF00">
              <a:alpha val="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796136" y="1700808"/>
            <a:ext cx="504056" cy="3744416"/>
          </a:xfrm>
          <a:prstGeom prst="rect">
            <a:avLst/>
          </a:prstGeom>
          <a:solidFill>
            <a:srgbClr val="FFFF00">
              <a:alpha val="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 rot="20575722">
            <a:off x="4035604" y="2370884"/>
            <a:ext cx="21539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solidFill>
                  <a:srgbClr val="00B050"/>
                </a:solidFill>
              </a:rPr>
              <a:t>RIBF </a:t>
            </a:r>
          </a:p>
          <a:p>
            <a:r>
              <a:rPr kumimoji="1" lang="en-US" altLang="ja-JP" sz="3200" i="1" dirty="0" smtClean="0">
                <a:solidFill>
                  <a:srgbClr val="00B050"/>
                </a:solidFill>
              </a:rPr>
              <a:t>Preliminary</a:t>
            </a:r>
            <a:endParaRPr kumimoji="1" lang="ja-JP" altLang="en-US" sz="3200" i="1" dirty="0">
              <a:solidFill>
                <a:srgbClr val="00B05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6632"/>
            <a:ext cx="2760754" cy="125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18256"/>
            <a:ext cx="8167936" cy="1143000"/>
          </a:xfrm>
        </p:spPr>
        <p:txBody>
          <a:bodyPr/>
          <a:lstStyle/>
          <a:p>
            <a:r>
              <a:rPr kumimoji="1" lang="en-US" altLang="ja-JP" sz="3600" dirty="0" smtClean="0"/>
              <a:t>Systematic study of T</a:t>
            </a:r>
            <a:r>
              <a:rPr kumimoji="1" lang="en-US" altLang="ja-JP" sz="3600" baseline="-25000" dirty="0" smtClean="0"/>
              <a:t>1/2</a:t>
            </a:r>
            <a:r>
              <a:rPr kumimoji="1" lang="en-US" altLang="ja-JP" sz="3600" dirty="0" smtClean="0"/>
              <a:t> around </a:t>
            </a:r>
            <a:r>
              <a:rPr kumimoji="1" lang="en-US" altLang="ja-JP" sz="3600" baseline="30000" dirty="0" smtClean="0"/>
              <a:t>78</a:t>
            </a:r>
            <a:r>
              <a:rPr kumimoji="1" lang="en-US" altLang="ja-JP" sz="3600" dirty="0" smtClean="0"/>
              <a:t>Ni</a:t>
            </a:r>
            <a:endParaRPr kumimoji="1" lang="ja-JP" altLang="en-US" sz="36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5832648" cy="4236627"/>
          </a:xfrm>
          <a:prstGeom prst="rect">
            <a:avLst/>
          </a:prstGeom>
          <a:solidFill>
            <a:srgbClr val="000000">
              <a:alpha val="78824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7245424"/>
            <a:ext cx="33337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2051720" y="6156593"/>
            <a:ext cx="679442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altLang="ja-JP" sz="2800" b="1" dirty="0" smtClean="0">
                <a:sym typeface="Wingdings" pitchFamily="2" charset="2"/>
              </a:rPr>
              <a:t> To be reported by </a:t>
            </a:r>
            <a:r>
              <a:rPr lang="en-US" altLang="ja-JP" sz="2800" b="1" dirty="0" err="1" smtClean="0">
                <a:sym typeface="Wingdings" pitchFamily="2" charset="2"/>
              </a:rPr>
              <a:t>Z.Xu</a:t>
            </a:r>
            <a:r>
              <a:rPr lang="en-US" altLang="ja-JP" sz="2800" b="1" dirty="0" smtClean="0">
                <a:sym typeface="Wingdings" pitchFamily="2" charset="2"/>
              </a:rPr>
              <a:t> in this session ! </a:t>
            </a:r>
            <a:r>
              <a:rPr lang="en-US" altLang="ja-JP" sz="2800" b="1" dirty="0" smtClean="0"/>
              <a:t> </a:t>
            </a:r>
            <a:endParaRPr kumimoji="1" lang="ja-JP" alt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064896" cy="1143000"/>
          </a:xfrm>
        </p:spPr>
        <p:txBody>
          <a:bodyPr/>
          <a:lstStyle/>
          <a:p>
            <a:r>
              <a:rPr lang="en-US" altLang="ja-JP" dirty="0" smtClean="0"/>
              <a:t>Decay properties </a:t>
            </a:r>
            <a:br>
              <a:rPr lang="en-US" altLang="ja-JP" dirty="0" smtClean="0"/>
            </a:br>
            <a:r>
              <a:rPr lang="en-US" altLang="ja-JP" dirty="0" smtClean="0"/>
              <a:t>around double magic </a:t>
            </a:r>
            <a:r>
              <a:rPr lang="en-US" altLang="ja-JP" baseline="30000" dirty="0" smtClean="0"/>
              <a:t>132</a:t>
            </a:r>
            <a:r>
              <a:rPr lang="en-US" altLang="ja-JP" dirty="0" smtClean="0"/>
              <a:t>Sn</a:t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( Z=50, N=82 )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8"/>
          <p:cNvSpPr/>
          <p:nvPr/>
        </p:nvSpPr>
        <p:spPr>
          <a:xfrm>
            <a:off x="899592" y="1484784"/>
            <a:ext cx="7245475" cy="4422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133Cd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5" name="Forma libre 23"/>
          <p:cNvSpPr/>
          <p:nvPr/>
        </p:nvSpPr>
        <p:spPr>
          <a:xfrm>
            <a:off x="3143259" y="2543116"/>
            <a:ext cx="3272367" cy="2552700"/>
          </a:xfrm>
          <a:custGeom>
            <a:avLst/>
            <a:gdLst>
              <a:gd name="connsiteX0" fmla="*/ 0 w 3272367"/>
              <a:gd name="connsiteY0" fmla="*/ 2506133 h 2552700"/>
              <a:gd name="connsiteX1" fmla="*/ 0 w 3272367"/>
              <a:gd name="connsiteY1" fmla="*/ 2142066 h 2552700"/>
              <a:gd name="connsiteX2" fmla="*/ 359834 w 3272367"/>
              <a:gd name="connsiteY2" fmla="*/ 2142066 h 2552700"/>
              <a:gd name="connsiteX3" fmla="*/ 359834 w 3272367"/>
              <a:gd name="connsiteY3" fmla="*/ 1786466 h 2552700"/>
              <a:gd name="connsiteX4" fmla="*/ 719667 w 3272367"/>
              <a:gd name="connsiteY4" fmla="*/ 1786466 h 2552700"/>
              <a:gd name="connsiteX5" fmla="*/ 711200 w 3272367"/>
              <a:gd name="connsiteY5" fmla="*/ 1430866 h 2552700"/>
              <a:gd name="connsiteX6" fmla="*/ 1071034 w 3272367"/>
              <a:gd name="connsiteY6" fmla="*/ 1426633 h 2552700"/>
              <a:gd name="connsiteX7" fmla="*/ 1071034 w 3272367"/>
              <a:gd name="connsiteY7" fmla="*/ 1071033 h 2552700"/>
              <a:gd name="connsiteX8" fmla="*/ 1790700 w 3272367"/>
              <a:gd name="connsiteY8" fmla="*/ 1075266 h 2552700"/>
              <a:gd name="connsiteX9" fmla="*/ 1786467 w 3272367"/>
              <a:gd name="connsiteY9" fmla="*/ 719666 h 2552700"/>
              <a:gd name="connsiteX10" fmla="*/ 2146300 w 3272367"/>
              <a:gd name="connsiteY10" fmla="*/ 719666 h 2552700"/>
              <a:gd name="connsiteX11" fmla="*/ 2142067 w 3272367"/>
              <a:gd name="connsiteY11" fmla="*/ 376766 h 2552700"/>
              <a:gd name="connsiteX12" fmla="*/ 2857500 w 3272367"/>
              <a:gd name="connsiteY12" fmla="*/ 372533 h 2552700"/>
              <a:gd name="connsiteX13" fmla="*/ 2853267 w 3272367"/>
              <a:gd name="connsiteY13" fmla="*/ 8466 h 2552700"/>
              <a:gd name="connsiteX14" fmla="*/ 3238500 w 3272367"/>
              <a:gd name="connsiteY14" fmla="*/ 0 h 2552700"/>
              <a:gd name="connsiteX15" fmla="*/ 3272367 w 3272367"/>
              <a:gd name="connsiteY15" fmla="*/ 2552700 h 2552700"/>
              <a:gd name="connsiteX16" fmla="*/ 0 w 3272367"/>
              <a:gd name="connsiteY16" fmla="*/ 2506133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72367" h="2552700">
                <a:moveTo>
                  <a:pt x="0" y="2506133"/>
                </a:moveTo>
                <a:lnTo>
                  <a:pt x="0" y="2142066"/>
                </a:lnTo>
                <a:lnTo>
                  <a:pt x="359834" y="2142066"/>
                </a:lnTo>
                <a:lnTo>
                  <a:pt x="359834" y="1786466"/>
                </a:lnTo>
                <a:lnTo>
                  <a:pt x="719667" y="1786466"/>
                </a:lnTo>
                <a:lnTo>
                  <a:pt x="711200" y="1430866"/>
                </a:lnTo>
                <a:lnTo>
                  <a:pt x="1071034" y="1426633"/>
                </a:lnTo>
                <a:lnTo>
                  <a:pt x="1071034" y="1071033"/>
                </a:lnTo>
                <a:lnTo>
                  <a:pt x="1790700" y="1075266"/>
                </a:lnTo>
                <a:lnTo>
                  <a:pt x="1786467" y="719666"/>
                </a:lnTo>
                <a:lnTo>
                  <a:pt x="2146300" y="719666"/>
                </a:lnTo>
                <a:lnTo>
                  <a:pt x="2142067" y="376766"/>
                </a:lnTo>
                <a:lnTo>
                  <a:pt x="2857500" y="372533"/>
                </a:lnTo>
                <a:lnTo>
                  <a:pt x="2853267" y="8466"/>
                </a:lnTo>
                <a:lnTo>
                  <a:pt x="3238500" y="0"/>
                </a:lnTo>
                <a:lnTo>
                  <a:pt x="3272367" y="2552700"/>
                </a:lnTo>
                <a:lnTo>
                  <a:pt x="0" y="25061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pic>
        <p:nvPicPr>
          <p:cNvPr id="6" name="Imagen 52" descr="masses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9897" y="1685879"/>
            <a:ext cx="6863080" cy="3611880"/>
          </a:xfrm>
          <a:prstGeom prst="rect">
            <a:avLst/>
          </a:prstGeom>
        </p:spPr>
      </p:pic>
      <p:sp>
        <p:nvSpPr>
          <p:cNvPr id="7" name="CuadroTexto 89"/>
          <p:cNvSpPr txBox="1"/>
          <p:nvPr/>
        </p:nvSpPr>
        <p:spPr>
          <a:xfrm>
            <a:off x="1234775" y="5444195"/>
            <a:ext cx="3965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J. </a:t>
            </a:r>
            <a:r>
              <a:rPr lang="es-ES_tradnl" sz="14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Hakala</a:t>
            </a:r>
            <a:r>
              <a:rPr lang="es-ES_tradnl" sz="1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et al., </a:t>
            </a:r>
            <a:r>
              <a:rPr lang="es-ES_tradnl" sz="14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Phys</a:t>
            </a:r>
            <a:r>
              <a:rPr lang="es-ES_tradnl" sz="1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. Rev. </a:t>
            </a:r>
            <a:r>
              <a:rPr lang="es-ES_tradnl" sz="14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Lett</a:t>
            </a:r>
            <a:r>
              <a:rPr lang="es-ES_tradnl" sz="14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. 109 (2012) 032501</a:t>
            </a:r>
            <a:endParaRPr lang="es-ES_tradnl" sz="1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Forma libre 53"/>
          <p:cNvSpPr/>
          <p:nvPr/>
        </p:nvSpPr>
        <p:spPr>
          <a:xfrm>
            <a:off x="6157393" y="2500783"/>
            <a:ext cx="1223433" cy="512233"/>
          </a:xfrm>
          <a:custGeom>
            <a:avLst/>
            <a:gdLst>
              <a:gd name="connsiteX0" fmla="*/ 0 w 1223433"/>
              <a:gd name="connsiteY0" fmla="*/ 512233 h 512233"/>
              <a:gd name="connsiteX1" fmla="*/ 97366 w 1223433"/>
              <a:gd name="connsiteY1" fmla="*/ 512233 h 512233"/>
              <a:gd name="connsiteX2" fmla="*/ 97366 w 1223433"/>
              <a:gd name="connsiteY2" fmla="*/ 0 h 512233"/>
              <a:gd name="connsiteX3" fmla="*/ 1223433 w 1223433"/>
              <a:gd name="connsiteY3" fmla="*/ 0 h 51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433" h="512233">
                <a:moveTo>
                  <a:pt x="0" y="512233"/>
                </a:moveTo>
                <a:lnTo>
                  <a:pt x="97366" y="512233"/>
                </a:lnTo>
                <a:lnTo>
                  <a:pt x="97366" y="0"/>
                </a:lnTo>
                <a:lnTo>
                  <a:pt x="1223433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9" name="CuadroTexto 55"/>
          <p:cNvSpPr txBox="1"/>
          <p:nvPr/>
        </p:nvSpPr>
        <p:spPr>
          <a:xfrm>
            <a:off x="3735926" y="2798467"/>
            <a:ext cx="938077" cy="40011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s-ES_tradnl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masses</a:t>
            </a:r>
            <a:endParaRPr lang="es-ES_tradnl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CuadroTexto 56"/>
          <p:cNvSpPr txBox="1"/>
          <p:nvPr/>
        </p:nvSpPr>
        <p:spPr>
          <a:xfrm>
            <a:off x="4911798" y="3862278"/>
            <a:ext cx="574196" cy="40011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</a:t>
            </a:r>
            <a:r>
              <a:rPr lang="es-ES_tradnl" b="1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1/2</a:t>
            </a:r>
            <a:endParaRPr lang="es-ES_tradnl" b="1" baseline="-25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Forma libre 57"/>
          <p:cNvSpPr/>
          <p:nvPr/>
        </p:nvSpPr>
        <p:spPr>
          <a:xfrm>
            <a:off x="2885026" y="3013016"/>
            <a:ext cx="3285067" cy="1540934"/>
          </a:xfrm>
          <a:custGeom>
            <a:avLst/>
            <a:gdLst>
              <a:gd name="connsiteX0" fmla="*/ 0 w 3285067"/>
              <a:gd name="connsiteY0" fmla="*/ 1540934 h 1540934"/>
              <a:gd name="connsiteX1" fmla="*/ 0 w 3285067"/>
              <a:gd name="connsiteY1" fmla="*/ 1303867 h 1540934"/>
              <a:gd name="connsiteX2" fmla="*/ 283633 w 3285067"/>
              <a:gd name="connsiteY2" fmla="*/ 1299634 h 1540934"/>
              <a:gd name="connsiteX3" fmla="*/ 283633 w 3285067"/>
              <a:gd name="connsiteY3" fmla="*/ 1041400 h 1540934"/>
              <a:gd name="connsiteX4" fmla="*/ 1130300 w 3285067"/>
              <a:gd name="connsiteY4" fmla="*/ 1037167 h 1540934"/>
              <a:gd name="connsiteX5" fmla="*/ 1130300 w 3285067"/>
              <a:gd name="connsiteY5" fmla="*/ 783167 h 1540934"/>
              <a:gd name="connsiteX6" fmla="*/ 1401233 w 3285067"/>
              <a:gd name="connsiteY6" fmla="*/ 783167 h 1540934"/>
              <a:gd name="connsiteX7" fmla="*/ 1397000 w 3285067"/>
              <a:gd name="connsiteY7" fmla="*/ 1041400 h 1540934"/>
              <a:gd name="connsiteX8" fmla="*/ 1706033 w 3285067"/>
              <a:gd name="connsiteY8" fmla="*/ 1041400 h 1540934"/>
              <a:gd name="connsiteX9" fmla="*/ 1706033 w 3285067"/>
              <a:gd name="connsiteY9" fmla="*/ 524934 h 1540934"/>
              <a:gd name="connsiteX10" fmla="*/ 2535767 w 3285067"/>
              <a:gd name="connsiteY10" fmla="*/ 524934 h 1540934"/>
              <a:gd name="connsiteX11" fmla="*/ 2540000 w 3285067"/>
              <a:gd name="connsiteY11" fmla="*/ 4234 h 1540934"/>
              <a:gd name="connsiteX12" fmla="*/ 3285067 w 3285067"/>
              <a:gd name="connsiteY12" fmla="*/ 0 h 154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5067" h="1540934">
                <a:moveTo>
                  <a:pt x="0" y="1540934"/>
                </a:moveTo>
                <a:lnTo>
                  <a:pt x="0" y="1303867"/>
                </a:lnTo>
                <a:lnTo>
                  <a:pt x="283633" y="1299634"/>
                </a:lnTo>
                <a:lnTo>
                  <a:pt x="283633" y="1041400"/>
                </a:lnTo>
                <a:lnTo>
                  <a:pt x="1130300" y="1037167"/>
                </a:lnTo>
                <a:lnTo>
                  <a:pt x="1130300" y="783167"/>
                </a:lnTo>
                <a:lnTo>
                  <a:pt x="1401233" y="783167"/>
                </a:lnTo>
                <a:lnTo>
                  <a:pt x="1397000" y="1041400"/>
                </a:lnTo>
                <a:lnTo>
                  <a:pt x="1706033" y="1041400"/>
                </a:lnTo>
                <a:lnTo>
                  <a:pt x="1706033" y="524934"/>
                </a:lnTo>
                <a:lnTo>
                  <a:pt x="2535767" y="524934"/>
                </a:lnTo>
                <a:lnTo>
                  <a:pt x="2540000" y="4234"/>
                </a:lnTo>
                <a:lnTo>
                  <a:pt x="3285067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/>
          <a:lstStyle/>
          <a:p>
            <a:r>
              <a:rPr lang="en-US" altLang="ja-JP" dirty="0" smtClean="0"/>
              <a:t>Decay properties around</a:t>
            </a:r>
            <a:br>
              <a:rPr lang="en-US" altLang="ja-JP" dirty="0" smtClean="0"/>
            </a:br>
            <a:r>
              <a:rPr lang="en-US" altLang="ja-JP" baseline="30000" dirty="0" smtClean="0"/>
              <a:t>132</a:t>
            </a:r>
            <a:r>
              <a:rPr lang="en-US" altLang="ja-JP" dirty="0" smtClean="0"/>
              <a:t>Sn region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40"/>
          <p:cNvSpPr/>
          <p:nvPr/>
        </p:nvSpPr>
        <p:spPr>
          <a:xfrm>
            <a:off x="144016" y="980728"/>
            <a:ext cx="5580112" cy="4392488"/>
          </a:xfrm>
          <a:prstGeom prst="roundRect">
            <a:avLst>
              <a:gd name="adj" fmla="val 389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53752"/>
            <a:ext cx="5040560" cy="1143000"/>
          </a:xfrm>
        </p:spPr>
        <p:txBody>
          <a:bodyPr/>
          <a:lstStyle/>
          <a:p>
            <a:r>
              <a:rPr lang="en-US" altLang="ja-JP" baseline="30000" dirty="0" smtClean="0"/>
              <a:t>136-138</a:t>
            </a:r>
            <a:r>
              <a:rPr lang="en-US" altLang="ja-JP" dirty="0" smtClean="0"/>
              <a:t>Sn Region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36096" y="0"/>
            <a:ext cx="3451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Spokespersons: </a:t>
            </a:r>
          </a:p>
          <a:p>
            <a:r>
              <a:rPr lang="en-US" altLang="ja-JP" dirty="0" err="1" smtClean="0"/>
              <a:t>G.Simpson</a:t>
            </a:r>
            <a:r>
              <a:rPr lang="en-US" altLang="ja-JP" dirty="0" smtClean="0"/>
              <a:t> /</a:t>
            </a:r>
            <a:r>
              <a:rPr lang="en-US" altLang="ja-JP" dirty="0" err="1" smtClean="0"/>
              <a:t>A.Jungclaus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Gadea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19672" y="11813866"/>
            <a:ext cx="2573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Analysis is in progress.</a:t>
            </a:r>
            <a:endParaRPr kumimoji="1" lang="ja-JP" altLang="en-US" dirty="0"/>
          </a:p>
        </p:txBody>
      </p:sp>
      <p:sp>
        <p:nvSpPr>
          <p:cNvPr id="32" name="Rectángulo 48"/>
          <p:cNvSpPr/>
          <p:nvPr/>
        </p:nvSpPr>
        <p:spPr>
          <a:xfrm>
            <a:off x="5796136" y="1059429"/>
            <a:ext cx="3234506" cy="42532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51520" y="5589240"/>
            <a:ext cx="575305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b="1" dirty="0" smtClean="0"/>
              <a:t>- 136Sn, 138Sn isomers</a:t>
            </a:r>
          </a:p>
          <a:p>
            <a:r>
              <a:rPr lang="en-US" altLang="ja-JP" b="1" dirty="0" smtClean="0"/>
              <a:t>- A </a:t>
            </a:r>
            <a:r>
              <a:rPr lang="en-US" altLang="ja-JP" b="1" dirty="0" err="1" smtClean="0"/>
              <a:t>milisecond</a:t>
            </a:r>
            <a:r>
              <a:rPr lang="en-US" altLang="ja-JP" b="1" dirty="0" smtClean="0"/>
              <a:t> </a:t>
            </a:r>
            <a:r>
              <a:rPr lang="en-US" altLang="ja-JP" b="1" dirty="0" smtClean="0">
                <a:latin typeface="Symbol" pitchFamily="18" charset="2"/>
                <a:cs typeface="Symap" pitchFamily="2" charset="0"/>
              </a:rPr>
              <a:t>g</a:t>
            </a:r>
            <a:r>
              <a:rPr lang="en-US" altLang="ja-JP" b="1" dirty="0" smtClean="0"/>
              <a:t>-decaying high-spin trap in </a:t>
            </a:r>
            <a:r>
              <a:rPr lang="en-US" altLang="ja-JP" b="1" baseline="30000" dirty="0" smtClean="0"/>
              <a:t>129</a:t>
            </a:r>
            <a:r>
              <a:rPr lang="en-US" altLang="ja-JP" b="1" dirty="0" smtClean="0"/>
              <a:t>Cd </a:t>
            </a:r>
          </a:p>
          <a:p>
            <a:r>
              <a:rPr lang="en-US" altLang="ja-JP" b="1" dirty="0" smtClean="0"/>
              <a:t>                     </a:t>
            </a:r>
            <a:r>
              <a:rPr lang="en-US" altLang="ja-JP" b="1" dirty="0" smtClean="0">
                <a:sym typeface="Wingdings" pitchFamily="2" charset="2"/>
              </a:rPr>
              <a:t>     </a:t>
            </a:r>
            <a:r>
              <a:rPr lang="en-US" altLang="ja-JP" b="1" dirty="0" smtClean="0"/>
              <a:t>Talk by </a:t>
            </a:r>
            <a:r>
              <a:rPr lang="en-US" altLang="ja-JP" b="1" dirty="0" err="1" smtClean="0"/>
              <a:t>A.Jungclaus</a:t>
            </a:r>
            <a:r>
              <a:rPr lang="en-US" altLang="ja-JP" b="1" dirty="0" smtClean="0"/>
              <a:t> tomorrow ! </a:t>
            </a:r>
            <a:endParaRPr kumimoji="1" lang="ja-JP" altLang="en-US" b="1" dirty="0"/>
          </a:p>
        </p:txBody>
      </p:sp>
      <p:grpSp>
        <p:nvGrpSpPr>
          <p:cNvPr id="45" name="グループ化 44"/>
          <p:cNvGrpSpPr/>
          <p:nvPr/>
        </p:nvGrpSpPr>
        <p:grpSpPr>
          <a:xfrm>
            <a:off x="323528" y="7061338"/>
            <a:ext cx="6768752" cy="4752528"/>
            <a:chOff x="323528" y="7061338"/>
            <a:chExt cx="6768752" cy="4752528"/>
          </a:xfrm>
        </p:grpSpPr>
        <p:sp>
          <p:nvSpPr>
            <p:cNvPr id="24" name="正方形/長方形 23"/>
            <p:cNvSpPr/>
            <p:nvPr/>
          </p:nvSpPr>
          <p:spPr>
            <a:xfrm>
              <a:off x="323528" y="7061338"/>
              <a:ext cx="6768752" cy="475252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48" y="7521260"/>
              <a:ext cx="6384235" cy="4167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円/楕円 7"/>
            <p:cNvSpPr/>
            <p:nvPr/>
          </p:nvSpPr>
          <p:spPr>
            <a:xfrm>
              <a:off x="3239770" y="8211143"/>
              <a:ext cx="294294" cy="459922"/>
            </a:xfrm>
            <a:prstGeom prst="ellipse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530730" y="8661174"/>
              <a:ext cx="686587" cy="3931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800" b="1" baseline="30000" dirty="0" smtClean="0">
                  <a:solidFill>
                    <a:schemeClr val="bg1"/>
                  </a:solidFill>
                </a:rPr>
                <a:t>136</a:t>
              </a:r>
              <a:r>
                <a:rPr kumimoji="1" lang="en-US" altLang="ja-JP" sz="1800" b="1" dirty="0" smtClean="0">
                  <a:solidFill>
                    <a:schemeClr val="bg1"/>
                  </a:solidFill>
                </a:rPr>
                <a:t>Sn</a:t>
              </a:r>
              <a:endParaRPr kumimoji="1" lang="ja-JP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051720" y="9804592"/>
              <a:ext cx="72589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1800" b="1" baseline="30000" dirty="0" smtClean="0">
                  <a:solidFill>
                    <a:schemeClr val="bg1"/>
                  </a:solidFill>
                </a:rPr>
                <a:t>129</a:t>
              </a:r>
              <a:r>
                <a:rPr lang="en-US" altLang="ja-JP" sz="1800" b="1" dirty="0" smtClean="0">
                  <a:solidFill>
                    <a:schemeClr val="bg1"/>
                  </a:solidFill>
                </a:rPr>
                <a:t>Cd</a:t>
              </a:r>
              <a:endParaRPr kumimoji="1" lang="ja-JP" altLang="en-US" sz="18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4261808" y="8197582"/>
              <a:ext cx="0" cy="38326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673009" y="8765745"/>
              <a:ext cx="0" cy="38326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4980240" y="9320348"/>
              <a:ext cx="0" cy="38326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4417685" y="9847910"/>
              <a:ext cx="0" cy="38326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855051" y="7674567"/>
              <a:ext cx="0" cy="38326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H="1" flipV="1">
              <a:off x="3855051" y="8134489"/>
              <a:ext cx="393984" cy="4636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 flipV="1">
              <a:off x="4287840" y="8693469"/>
              <a:ext cx="393984" cy="4636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4672847" y="9252707"/>
              <a:ext cx="285805" cy="1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4435066" y="9770903"/>
              <a:ext cx="553483" cy="936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3045743" y="10330052"/>
              <a:ext cx="1362792" cy="0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3050030" y="10425087"/>
              <a:ext cx="0" cy="383268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円/楕円 25"/>
            <p:cNvSpPr/>
            <p:nvPr/>
          </p:nvSpPr>
          <p:spPr>
            <a:xfrm>
              <a:off x="4245532" y="8193446"/>
              <a:ext cx="294294" cy="459922"/>
            </a:xfrm>
            <a:prstGeom prst="ellipse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075771" y="8737827"/>
              <a:ext cx="686587" cy="3931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1800" b="1" baseline="30000" dirty="0" smtClean="0">
                  <a:solidFill>
                    <a:schemeClr val="bg1"/>
                  </a:solidFill>
                </a:rPr>
                <a:t>138</a:t>
              </a:r>
              <a:r>
                <a:rPr kumimoji="1" lang="en-US" altLang="ja-JP" sz="1800" b="1" dirty="0" smtClean="0">
                  <a:solidFill>
                    <a:schemeClr val="bg1"/>
                  </a:solidFill>
                </a:rPr>
                <a:t>Sn</a:t>
              </a:r>
              <a:endParaRPr kumimoji="1" lang="ja-JP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2363934" y="9285000"/>
              <a:ext cx="294294" cy="459922"/>
            </a:xfrm>
            <a:prstGeom prst="ellipse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3803598" y="1052736"/>
            <a:ext cx="1704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Unknown T</a:t>
            </a:r>
            <a:r>
              <a:rPr kumimoji="1" lang="en-US" altLang="ja-JP" b="1" baseline="-25000" dirty="0" smtClean="0">
                <a:solidFill>
                  <a:srgbClr val="0070C0"/>
                </a:solidFill>
              </a:rPr>
              <a:t>1/2</a:t>
            </a:r>
            <a:endParaRPr kumimoji="1" lang="ja-JP" alt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191672" y="5301208"/>
            <a:ext cx="291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ja-JP" sz="1800" b="1" i="1" dirty="0" smtClean="0">
                <a:latin typeface="Times New Roman"/>
                <a:cs typeface="Times New Roman"/>
              </a:rPr>
              <a:t>G. Simpson, G.Gey, A.J .,.</a:t>
            </a:r>
          </a:p>
          <a:p>
            <a:r>
              <a:rPr lang="es-ES_tradnl" altLang="ja-JP" sz="1800" b="1" i="1" dirty="0" smtClean="0">
                <a:latin typeface="Times New Roman"/>
                <a:cs typeface="Times New Roman"/>
              </a:rPr>
              <a:t>submitted to Phys. Rev. Lett.</a:t>
            </a:r>
          </a:p>
        </p:txBody>
      </p:sp>
      <p:grpSp>
        <p:nvGrpSpPr>
          <p:cNvPr id="49" name="グループ化 48"/>
          <p:cNvGrpSpPr/>
          <p:nvPr/>
        </p:nvGrpSpPr>
        <p:grpSpPr>
          <a:xfrm>
            <a:off x="6220844" y="1080916"/>
            <a:ext cx="2639519" cy="2981364"/>
            <a:chOff x="6148836" y="1080916"/>
            <a:chExt cx="2639519" cy="2981364"/>
          </a:xfrm>
        </p:grpSpPr>
        <p:sp>
          <p:nvSpPr>
            <p:cNvPr id="50" name="CuadroTexto 49"/>
            <p:cNvSpPr txBox="1"/>
            <p:nvPr/>
          </p:nvSpPr>
          <p:spPr>
            <a:xfrm>
              <a:off x="6220844" y="1461861"/>
              <a:ext cx="83114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ES_tradnl" sz="2400" b="1" baseline="30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136</a:t>
              </a:r>
              <a:r>
                <a:rPr lang="es-ES_tradnl" sz="24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Sn</a:t>
              </a:r>
              <a:endParaRPr lang="es-ES_tradnl" sz="24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1" name="CuadroTexto 54"/>
            <p:cNvSpPr txBox="1"/>
            <p:nvPr/>
          </p:nvSpPr>
          <p:spPr>
            <a:xfrm>
              <a:off x="6148836" y="3262061"/>
              <a:ext cx="831144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s-ES_tradnl" sz="2400" b="1" baseline="300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138</a:t>
              </a:r>
              <a:r>
                <a:rPr lang="es-ES_tradnl" sz="24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Sn</a:t>
              </a:r>
              <a:endParaRPr lang="es-ES_tradnl" sz="24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CuadroTexto 85"/>
            <p:cNvSpPr txBox="1"/>
            <p:nvPr/>
          </p:nvSpPr>
          <p:spPr>
            <a:xfrm>
              <a:off x="6364860" y="1080916"/>
              <a:ext cx="15729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 smtClean="0">
                  <a:solidFill>
                    <a:srgbClr val="0070C0"/>
                  </a:solidFill>
                  <a:latin typeface="Times New Roman"/>
                  <a:cs typeface="Times New Roman"/>
                </a:rPr>
                <a:t>875.000 </a:t>
              </a:r>
              <a:r>
                <a:rPr lang="es-ES_tradnl" sz="1600" b="1" dirty="0" err="1" smtClean="0">
                  <a:solidFill>
                    <a:srgbClr val="0070C0"/>
                  </a:solidFill>
                  <a:latin typeface="Times New Roman"/>
                  <a:cs typeface="Times New Roman"/>
                </a:rPr>
                <a:t>ions</a:t>
              </a:r>
              <a:endParaRPr lang="es-ES_tradnl" sz="1600" b="1" dirty="0">
                <a:solidFill>
                  <a:srgbClr val="0070C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CuadroTexto 86"/>
            <p:cNvSpPr txBox="1"/>
            <p:nvPr/>
          </p:nvSpPr>
          <p:spPr>
            <a:xfrm>
              <a:off x="6444236" y="3723726"/>
              <a:ext cx="1648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 smtClean="0">
                  <a:solidFill>
                    <a:srgbClr val="0070C0"/>
                  </a:solidFill>
                  <a:latin typeface="Times New Roman"/>
                  <a:cs typeface="Times New Roman"/>
                </a:rPr>
                <a:t>5.000 </a:t>
              </a:r>
              <a:r>
                <a:rPr lang="es-ES_tradnl" sz="1600" b="1" dirty="0" err="1" smtClean="0">
                  <a:solidFill>
                    <a:srgbClr val="0070C0"/>
                  </a:solidFill>
                  <a:latin typeface="Times New Roman"/>
                  <a:cs typeface="Times New Roman"/>
                </a:rPr>
                <a:t>ions</a:t>
              </a:r>
              <a:endParaRPr lang="es-ES_tradnl" sz="1600" b="1" dirty="0">
                <a:solidFill>
                  <a:srgbClr val="0070C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7409518" y="2378662"/>
              <a:ext cx="13788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chemeClr val="bg1"/>
                  </a:solidFill>
                </a:rPr>
                <a:t>Very short T</a:t>
              </a:r>
              <a:r>
                <a:rPr lang="en-US" altLang="ja-JP" sz="1400" b="1" baseline="-25000" dirty="0" smtClean="0">
                  <a:solidFill>
                    <a:schemeClr val="bg1"/>
                  </a:solidFill>
                </a:rPr>
                <a:t>1/2 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!</a:t>
              </a:r>
              <a:endParaRPr kumimoji="1" lang="ja-JP" altLang="en-US" sz="1400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Rectángulo 88"/>
          <p:cNvSpPr/>
          <p:nvPr/>
        </p:nvSpPr>
        <p:spPr>
          <a:xfrm>
            <a:off x="11855554" y="2433616"/>
            <a:ext cx="829235" cy="24354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7" name="Imagen 65" descr="levelschemes.pdf"/>
          <p:cNvPicPr>
            <a:picLocks noChangeAspect="1"/>
          </p:cNvPicPr>
          <p:nvPr/>
        </p:nvPicPr>
        <p:blipFill>
          <a:blip r:embed="rId4" cstate="print"/>
          <a:srcRect l="33654" t="18441" r="51522" b="13873"/>
          <a:stretch>
            <a:fillRect/>
          </a:stretch>
        </p:blipFill>
        <p:spPr>
          <a:xfrm>
            <a:off x="11916816" y="2492896"/>
            <a:ext cx="704863" cy="2108199"/>
          </a:xfrm>
          <a:prstGeom prst="rect">
            <a:avLst/>
          </a:prstGeom>
        </p:spPr>
      </p:pic>
      <p:sp>
        <p:nvSpPr>
          <p:cNvPr id="58" name="Rectángulo 89"/>
          <p:cNvSpPr/>
          <p:nvPr/>
        </p:nvSpPr>
        <p:spPr>
          <a:xfrm>
            <a:off x="12854951" y="2433616"/>
            <a:ext cx="829235" cy="24354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9" name="Imagen 66" descr="levelschemes.pdf"/>
          <p:cNvPicPr>
            <a:picLocks noChangeAspect="1"/>
          </p:cNvPicPr>
          <p:nvPr/>
        </p:nvPicPr>
        <p:blipFill>
          <a:blip r:embed="rId4" cstate="print"/>
          <a:srcRect l="67041" t="16198" r="18803" b="13669"/>
          <a:stretch>
            <a:fillRect/>
          </a:stretch>
        </p:blipFill>
        <p:spPr>
          <a:xfrm>
            <a:off x="12954571" y="2420917"/>
            <a:ext cx="673101" cy="2184415"/>
          </a:xfrm>
          <a:prstGeom prst="rect">
            <a:avLst/>
          </a:prstGeom>
          <a:noFill/>
        </p:spPr>
      </p:pic>
      <p:sp>
        <p:nvSpPr>
          <p:cNvPr id="60" name="CuadroTexto 82"/>
          <p:cNvSpPr txBox="1"/>
          <p:nvPr/>
        </p:nvSpPr>
        <p:spPr>
          <a:xfrm>
            <a:off x="11923535" y="451492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136</a:t>
            </a:r>
            <a:r>
              <a:rPr lang="es-ES_tradnl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Sn</a:t>
            </a:r>
            <a:endParaRPr lang="es-ES_tradnl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1" name="CuadroTexto 83"/>
          <p:cNvSpPr txBox="1"/>
          <p:nvPr/>
        </p:nvSpPr>
        <p:spPr>
          <a:xfrm>
            <a:off x="12960286" y="451492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138</a:t>
            </a:r>
            <a:r>
              <a:rPr lang="es-ES_tradnl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Sn</a:t>
            </a:r>
            <a:endParaRPr lang="es-ES_tradnl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8" name="右矢印 47"/>
          <p:cNvSpPr/>
          <p:nvPr/>
        </p:nvSpPr>
        <p:spPr>
          <a:xfrm>
            <a:off x="3131840" y="1196752"/>
            <a:ext cx="576064" cy="2160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683568" y="1628800"/>
            <a:ext cx="4464496" cy="331236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359024" y="1412776"/>
            <a:ext cx="4140968" cy="44644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80920" cy="1143000"/>
          </a:xfrm>
        </p:spPr>
        <p:txBody>
          <a:bodyPr/>
          <a:lstStyle/>
          <a:p>
            <a:r>
              <a:rPr lang="en-US" altLang="ja-JP" sz="3200" dirty="0" smtClean="0"/>
              <a:t>Decay Spectroscopy around </a:t>
            </a:r>
            <a:r>
              <a:rPr lang="en-US" altLang="ja-JP" sz="3200" baseline="30000" dirty="0" smtClean="0"/>
              <a:t>128</a:t>
            </a:r>
            <a:r>
              <a:rPr lang="en-US" altLang="ja-JP" sz="3200" dirty="0" smtClean="0"/>
              <a:t>Pd and </a:t>
            </a:r>
            <a:r>
              <a:rPr lang="en-US" altLang="ja-JP" sz="3200" baseline="30000" dirty="0" smtClean="0"/>
              <a:t>115</a:t>
            </a:r>
            <a:r>
              <a:rPr lang="en-US" altLang="ja-JP" sz="3200" dirty="0" smtClean="0"/>
              <a:t>Nb</a:t>
            </a:r>
            <a:endParaRPr kumimoji="1" lang="ja-JP" altLang="en-US" sz="32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55576" y="980728"/>
            <a:ext cx="1587294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chemeClr val="bg1"/>
                </a:solidFill>
              </a:rPr>
              <a:t>New Isotopes</a:t>
            </a:r>
            <a:endParaRPr kumimoji="1" lang="ja-JP" altLang="en-US" b="1" i="1" dirty="0">
              <a:solidFill>
                <a:schemeClr val="bg1"/>
              </a:solidFill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499992" y="980728"/>
            <a:ext cx="4434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Spokespersons: </a:t>
            </a:r>
            <a:r>
              <a:rPr lang="en-US" altLang="ja-JP" dirty="0" err="1" smtClean="0"/>
              <a:t>H.Watanabe</a:t>
            </a:r>
            <a:r>
              <a:rPr lang="en-US" altLang="ja-JP" dirty="0" smtClean="0"/>
              <a:t>/</a:t>
            </a:r>
            <a:r>
              <a:rPr kumimoji="1" lang="en-US" altLang="ja-JP" dirty="0" err="1" smtClean="0"/>
              <a:t>G.Lorusso</a:t>
            </a:r>
            <a:endParaRPr kumimoji="1" lang="ja-JP" altLang="en-US" dirty="0"/>
          </a:p>
        </p:txBody>
      </p:sp>
      <p:sp>
        <p:nvSpPr>
          <p:cNvPr id="93" name="円/楕円 92"/>
          <p:cNvSpPr/>
          <p:nvPr/>
        </p:nvSpPr>
        <p:spPr>
          <a:xfrm>
            <a:off x="2881908" y="3376042"/>
            <a:ext cx="288032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1" name="グループ化 100"/>
          <p:cNvGrpSpPr/>
          <p:nvPr/>
        </p:nvGrpSpPr>
        <p:grpSpPr>
          <a:xfrm>
            <a:off x="899592" y="2348880"/>
            <a:ext cx="2864456" cy="1368152"/>
            <a:chOff x="899592" y="2348880"/>
            <a:chExt cx="2864456" cy="1368152"/>
          </a:xfrm>
        </p:grpSpPr>
        <p:grpSp>
          <p:nvGrpSpPr>
            <p:cNvPr id="92" name="グループ化 78"/>
            <p:cNvGrpSpPr/>
            <p:nvPr/>
          </p:nvGrpSpPr>
          <p:grpSpPr>
            <a:xfrm>
              <a:off x="2915816" y="3356992"/>
              <a:ext cx="848232" cy="360040"/>
              <a:chOff x="4299832" y="3429000"/>
              <a:chExt cx="848232" cy="360040"/>
            </a:xfrm>
          </p:grpSpPr>
          <p:sp>
            <p:nvSpPr>
              <p:cNvPr id="97" name="円/楕円 96"/>
              <p:cNvSpPr/>
              <p:nvPr/>
            </p:nvSpPr>
            <p:spPr>
              <a:xfrm>
                <a:off x="4299832" y="3481020"/>
                <a:ext cx="216024" cy="298508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円/楕円 97"/>
              <p:cNvSpPr/>
              <p:nvPr/>
            </p:nvSpPr>
            <p:spPr>
              <a:xfrm>
                <a:off x="4860032" y="3429000"/>
                <a:ext cx="288032" cy="36004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4" name="テキスト ボックス 93"/>
            <p:cNvSpPr txBox="1"/>
            <p:nvPr/>
          </p:nvSpPr>
          <p:spPr>
            <a:xfrm>
              <a:off x="899592" y="2348880"/>
              <a:ext cx="1712328" cy="70788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New isomers </a:t>
              </a:r>
            </a:p>
            <a:p>
              <a:r>
                <a:rPr lang="en-US" altLang="ja-JP" dirty="0" smtClean="0"/>
                <a:t>in </a:t>
              </a:r>
              <a:r>
                <a:rPr lang="en-US" altLang="ja-JP" baseline="30000" dirty="0" smtClean="0"/>
                <a:t>126</a:t>
              </a:r>
              <a:r>
                <a:rPr lang="en-US" altLang="ja-JP" dirty="0" smtClean="0"/>
                <a:t>Pd, </a:t>
              </a:r>
              <a:r>
                <a:rPr lang="en-US" altLang="ja-JP" baseline="30000" dirty="0" smtClean="0"/>
                <a:t>128</a:t>
              </a:r>
              <a:r>
                <a:rPr lang="en-US" altLang="ja-JP" dirty="0" smtClean="0"/>
                <a:t>Pd</a:t>
              </a:r>
              <a:r>
                <a:rPr kumimoji="1" lang="en-US" altLang="ja-JP" dirty="0" smtClean="0"/>
                <a:t>!</a:t>
              </a:r>
              <a:endParaRPr kumimoji="1" lang="ja-JP" altLang="en-US" dirty="0"/>
            </a:p>
          </p:txBody>
        </p:sp>
        <p:cxnSp>
          <p:nvCxnSpPr>
            <p:cNvPr id="95" name="直線矢印コネクタ 94"/>
            <p:cNvCxnSpPr/>
            <p:nvPr/>
          </p:nvCxnSpPr>
          <p:spPr>
            <a:xfrm>
              <a:off x="2555776" y="2780928"/>
              <a:ext cx="936104" cy="5760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矢印コネクタ 95"/>
            <p:cNvCxnSpPr/>
            <p:nvPr/>
          </p:nvCxnSpPr>
          <p:spPr>
            <a:xfrm>
              <a:off x="2627784" y="3068960"/>
              <a:ext cx="303896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正方形/長方形 14"/>
          <p:cNvSpPr/>
          <p:nvPr/>
        </p:nvSpPr>
        <p:spPr>
          <a:xfrm>
            <a:off x="4679504" y="1412776"/>
            <a:ext cx="4140968" cy="44644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395536" y="1124744"/>
            <a:ext cx="8424936" cy="5544616"/>
          </a:xfrm>
          <a:prstGeom prst="roundRect">
            <a:avLst>
              <a:gd name="adj" fmla="val 567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472" y="0"/>
            <a:ext cx="9104040" cy="1143000"/>
          </a:xfrm>
        </p:spPr>
        <p:txBody>
          <a:bodyPr/>
          <a:lstStyle/>
          <a:p>
            <a:r>
              <a:rPr kumimoji="1" lang="en-US" altLang="ja-JP" sz="3200" b="1" dirty="0" smtClean="0"/>
              <a:t>Most Neutron-Rich N=82 Isomer with EURICA</a:t>
            </a:r>
            <a:br>
              <a:rPr kumimoji="1" lang="en-US" altLang="ja-JP" sz="3200" b="1" dirty="0" smtClean="0"/>
            </a:br>
            <a:r>
              <a:rPr kumimoji="1" lang="en-US" altLang="ja-JP" sz="3200" b="1" dirty="0" smtClean="0"/>
              <a:t>(</a:t>
            </a:r>
            <a:r>
              <a:rPr lang="en-US" altLang="ja-JP" sz="3200" b="1" dirty="0" smtClean="0"/>
              <a:t>r-Process waiting point) </a:t>
            </a:r>
            <a:endParaRPr kumimoji="1" lang="ja-JP" altLang="en-US" sz="3200" b="1" dirty="0"/>
          </a:p>
        </p:txBody>
      </p:sp>
      <p:grpSp>
        <p:nvGrpSpPr>
          <p:cNvPr id="28" name="グループ化 27"/>
          <p:cNvGrpSpPr/>
          <p:nvPr/>
        </p:nvGrpSpPr>
        <p:grpSpPr>
          <a:xfrm>
            <a:off x="7668344" y="1416714"/>
            <a:ext cx="829235" cy="2228310"/>
            <a:chOff x="1434353" y="3854823"/>
            <a:chExt cx="829235" cy="2084294"/>
          </a:xfrm>
        </p:grpSpPr>
        <p:sp>
          <p:nvSpPr>
            <p:cNvPr id="4" name="Rectángulo 62"/>
            <p:cNvSpPr/>
            <p:nvPr/>
          </p:nvSpPr>
          <p:spPr>
            <a:xfrm>
              <a:off x="1434353" y="3854823"/>
              <a:ext cx="829235" cy="2084294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6698D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b="1">
                <a:solidFill>
                  <a:schemeClr val="bg1"/>
                </a:solidFill>
              </a:endParaRPr>
            </a:p>
          </p:txBody>
        </p:sp>
        <p:pic>
          <p:nvPicPr>
            <p:cNvPr id="5" name="Imagen 63" descr="cd130.pdf"/>
            <p:cNvPicPr>
              <a:picLocks noChangeAspect="1"/>
            </p:cNvPicPr>
            <p:nvPr/>
          </p:nvPicPr>
          <p:blipFill>
            <a:blip r:embed="rId2" cstate="print"/>
            <a:srcRect l="19550" t="55555" r="60996" b="5556"/>
            <a:stretch>
              <a:fillRect/>
            </a:stretch>
          </p:blipFill>
          <p:spPr>
            <a:xfrm>
              <a:off x="1441823" y="3928509"/>
              <a:ext cx="756022" cy="1955806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8" name="CuadroTexto 79"/>
          <p:cNvSpPr txBox="1"/>
          <p:nvPr/>
        </p:nvSpPr>
        <p:spPr>
          <a:xfrm>
            <a:off x="1484528" y="6341661"/>
            <a:ext cx="3159480" cy="25569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_tradnl" sz="1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H. </a:t>
            </a:r>
            <a:r>
              <a:rPr lang="es-ES_tradnl" sz="12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Watanabe</a:t>
            </a:r>
            <a:r>
              <a:rPr lang="es-ES_tradnl" sz="1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, G. </a:t>
            </a:r>
            <a:r>
              <a:rPr lang="es-ES_tradnl" sz="12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Lorusso</a:t>
            </a:r>
            <a:r>
              <a:rPr lang="es-ES_tradnl" sz="1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et al., </a:t>
            </a:r>
            <a:r>
              <a:rPr lang="es-ES_tradnl" sz="12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to</a:t>
            </a:r>
            <a:r>
              <a:rPr lang="es-ES_tradnl" sz="12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be </a:t>
            </a:r>
            <a:r>
              <a:rPr lang="es-ES_tradnl" sz="12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published</a:t>
            </a:r>
            <a:endParaRPr lang="es-ES_tradnl" sz="12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" name="CuadroTexto 49"/>
          <p:cNvSpPr txBox="1"/>
          <p:nvPr/>
        </p:nvSpPr>
        <p:spPr>
          <a:xfrm>
            <a:off x="1403648" y="4005064"/>
            <a:ext cx="1853617" cy="28410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_tradnl" sz="1400" dirty="0" err="1">
                <a:solidFill>
                  <a:schemeClr val="bg1"/>
                </a:solidFill>
                <a:latin typeface="Times New Roman"/>
                <a:cs typeface="Times New Roman"/>
              </a:rPr>
              <a:t>d</a:t>
            </a:r>
            <a:r>
              <a:rPr lang="es-ES_tradnl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elayed</a:t>
            </a:r>
            <a:r>
              <a:rPr lang="es-ES_tradnl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14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s-ES_tradnl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-</a:t>
            </a:r>
            <a:r>
              <a:rPr lang="es-ES_tradnl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ray</a:t>
            </a:r>
            <a:r>
              <a:rPr lang="es-ES_tradnl" sz="1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1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spectrum</a:t>
            </a:r>
            <a:endParaRPr lang="es-ES_tradnl" sz="1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21028831">
            <a:off x="2084013" y="4552031"/>
            <a:ext cx="144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B050"/>
                </a:solidFill>
              </a:rPr>
              <a:t>EURICA</a:t>
            </a:r>
          </a:p>
          <a:p>
            <a:r>
              <a:rPr lang="en-US" altLang="ja-JP" b="1" i="1" dirty="0" smtClean="0">
                <a:solidFill>
                  <a:srgbClr val="00B050"/>
                </a:solidFill>
              </a:rPr>
              <a:t>Preliminary</a:t>
            </a:r>
            <a:endParaRPr kumimoji="1" lang="ja-JP" altLang="en-US" b="1" i="1" dirty="0">
              <a:solidFill>
                <a:srgbClr val="00B05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96136" y="1631702"/>
            <a:ext cx="18592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err="1" smtClean="0">
                <a:solidFill>
                  <a:schemeClr val="bg1"/>
                </a:solidFill>
              </a:rPr>
              <a:t>A.Jungclaus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, </a:t>
            </a:r>
            <a:endParaRPr kumimoji="1" lang="en-US" altLang="ja-JP" sz="1600" b="1" dirty="0" smtClean="0">
              <a:solidFill>
                <a:schemeClr val="bg1"/>
              </a:solidFill>
            </a:endParaRPr>
          </a:p>
          <a:p>
            <a:r>
              <a:rPr lang="en-US" altLang="ja-JP" sz="1600" b="1" dirty="0" smtClean="0">
                <a:solidFill>
                  <a:schemeClr val="bg1"/>
                </a:solidFill>
              </a:rPr>
              <a:t> PRL99, (2007)</a:t>
            </a:r>
            <a:endParaRPr kumimoji="1" lang="en-US" altLang="ja-JP" sz="1600" b="1" dirty="0" smtClean="0">
              <a:solidFill>
                <a:schemeClr val="bg1"/>
              </a:solidFill>
            </a:endParaRPr>
          </a:p>
          <a:p>
            <a:endParaRPr kumimoji="1" lang="en-US" altLang="ja-JP" sz="1600" b="1" dirty="0" smtClean="0">
              <a:solidFill>
                <a:schemeClr val="bg1"/>
              </a:solidFill>
            </a:endParaRPr>
          </a:p>
          <a:p>
            <a:r>
              <a:rPr kumimoji="1" lang="en-US" altLang="ja-JP" sz="1600" b="1" dirty="0" smtClean="0">
                <a:solidFill>
                  <a:schemeClr val="bg1"/>
                </a:solidFill>
              </a:rPr>
              <a:t>No evidence </a:t>
            </a:r>
          </a:p>
          <a:p>
            <a:r>
              <a:rPr kumimoji="1" lang="en-US" altLang="ja-JP" sz="1600" b="1" dirty="0" smtClean="0">
                <a:solidFill>
                  <a:schemeClr val="bg1"/>
                </a:solidFill>
              </a:rPr>
              <a:t>for shell quenching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pic>
        <p:nvPicPr>
          <p:cNvPr id="34" name="Imagen 52" descr="masses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398" y="1253831"/>
            <a:ext cx="5227730" cy="2751233"/>
          </a:xfrm>
          <a:prstGeom prst="rect">
            <a:avLst/>
          </a:prstGeom>
        </p:spPr>
      </p:pic>
      <p:sp>
        <p:nvSpPr>
          <p:cNvPr id="37" name="角丸四角形 36"/>
          <p:cNvSpPr/>
          <p:nvPr/>
        </p:nvSpPr>
        <p:spPr>
          <a:xfrm>
            <a:off x="2894044" y="2852936"/>
            <a:ext cx="216024" cy="21602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角丸四角形 37"/>
          <p:cNvSpPr/>
          <p:nvPr/>
        </p:nvSpPr>
        <p:spPr>
          <a:xfrm>
            <a:off x="2904930" y="3223862"/>
            <a:ext cx="216024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7380312" y="4365104"/>
            <a:ext cx="864096" cy="2232248"/>
          </a:xfrm>
          <a:prstGeom prst="roundRect">
            <a:avLst>
              <a:gd name="adj" fmla="val 271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角丸四角形 39"/>
          <p:cNvSpPr/>
          <p:nvPr/>
        </p:nvSpPr>
        <p:spPr>
          <a:xfrm>
            <a:off x="5652120" y="4149080"/>
            <a:ext cx="1440160" cy="2448272"/>
          </a:xfrm>
          <a:prstGeom prst="roundRect">
            <a:avLst>
              <a:gd name="adj" fmla="val 2712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角丸四角形 40"/>
          <p:cNvSpPr/>
          <p:nvPr/>
        </p:nvSpPr>
        <p:spPr>
          <a:xfrm>
            <a:off x="2472882" y="3241440"/>
            <a:ext cx="216024" cy="21602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1403648" y="4077072"/>
            <a:ext cx="3096344" cy="2232248"/>
          </a:xfrm>
          <a:prstGeom prst="roundRect">
            <a:avLst>
              <a:gd name="adj" fmla="val 2712"/>
            </a:avLst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グループ化 48"/>
          <p:cNvGrpSpPr/>
          <p:nvPr/>
        </p:nvGrpSpPr>
        <p:grpSpPr>
          <a:xfrm>
            <a:off x="1331640" y="1988840"/>
            <a:ext cx="2154757" cy="1080120"/>
            <a:chOff x="1187624" y="1844824"/>
            <a:chExt cx="2154757" cy="1080120"/>
          </a:xfrm>
        </p:grpSpPr>
        <p:sp>
          <p:nvSpPr>
            <p:cNvPr id="43" name="正方形/長方形 42"/>
            <p:cNvSpPr/>
            <p:nvPr/>
          </p:nvSpPr>
          <p:spPr>
            <a:xfrm>
              <a:off x="1259632" y="2708920"/>
              <a:ext cx="1944216" cy="216024"/>
            </a:xfrm>
            <a:prstGeom prst="rect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187624" y="1844824"/>
              <a:ext cx="2154757" cy="40011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bg1"/>
                  </a:solidFill>
                </a:rPr>
                <a:t>T</a:t>
              </a:r>
              <a:r>
                <a:rPr lang="en-US" altLang="ja-JP" b="1" baseline="-25000" dirty="0" smtClean="0">
                  <a:solidFill>
                    <a:schemeClr val="bg1"/>
                  </a:solidFill>
                </a:rPr>
                <a:t>1/2 </a:t>
              </a:r>
              <a:r>
                <a:rPr lang="en-US" altLang="ja-JP" b="1" dirty="0" smtClean="0">
                  <a:solidFill>
                    <a:schemeClr val="bg1"/>
                  </a:solidFill>
                </a:rPr>
                <a:t>of </a:t>
              </a:r>
              <a:r>
                <a:rPr lang="en-US" altLang="ja-JP" b="1" dirty="0" err="1" smtClean="0">
                  <a:solidFill>
                    <a:schemeClr val="bg1"/>
                  </a:solidFill>
                </a:rPr>
                <a:t>Cd</a:t>
              </a:r>
              <a:r>
                <a:rPr lang="en-US" altLang="ja-JP" b="1" dirty="0" smtClean="0">
                  <a:solidFill>
                    <a:schemeClr val="bg1"/>
                  </a:solidFill>
                </a:rPr>
                <a:t> isotopes</a:t>
              </a:r>
              <a:endParaRPr kumimoji="1" lang="ja-JP" altLang="en-US" b="1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直線矢印コネクタ 45"/>
            <p:cNvCxnSpPr/>
            <p:nvPr/>
          </p:nvCxnSpPr>
          <p:spPr>
            <a:xfrm>
              <a:off x="2411760" y="2276872"/>
              <a:ext cx="360040" cy="432048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正方形/長方形 48"/>
          <p:cNvSpPr/>
          <p:nvPr/>
        </p:nvSpPr>
        <p:spPr>
          <a:xfrm>
            <a:off x="611560" y="1484784"/>
            <a:ext cx="4536504" cy="38884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0"/>
            <a:ext cx="6552728" cy="1143000"/>
          </a:xfrm>
        </p:spPr>
        <p:txBody>
          <a:bodyPr/>
          <a:lstStyle/>
          <a:p>
            <a:r>
              <a:rPr lang="en-US" altLang="ja-JP" sz="3200" dirty="0" smtClean="0"/>
              <a:t>Systematic of beta-decay half-lives </a:t>
            </a:r>
            <a:br>
              <a:rPr lang="en-US" altLang="ja-JP" sz="3200" dirty="0" smtClean="0"/>
            </a:br>
            <a:r>
              <a:rPr lang="en-US" altLang="ja-JP" sz="3200" dirty="0" smtClean="0"/>
              <a:t>for </a:t>
            </a:r>
            <a:r>
              <a:rPr lang="en-US" altLang="ja-JP" sz="3200" dirty="0" err="1" smtClean="0"/>
              <a:t>Cd</a:t>
            </a:r>
            <a:r>
              <a:rPr lang="en-US" altLang="ja-JP" sz="3200" dirty="0" smtClean="0"/>
              <a:t> isotopes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1052736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G.Lorusso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1980728" y="227687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84784"/>
            <a:ext cx="36004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577488" y="163982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RIBF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二等辺三角形 6"/>
          <p:cNvSpPr/>
          <p:nvPr/>
        </p:nvSpPr>
        <p:spPr>
          <a:xfrm>
            <a:off x="3339919" y="1794858"/>
            <a:ext cx="183721" cy="155037"/>
          </a:xfrm>
          <a:prstGeom prst="triangle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339919" y="2259969"/>
            <a:ext cx="158379" cy="155037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77488" y="2139314"/>
            <a:ext cx="1345429" cy="430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Reference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20381014">
            <a:off x="1071888" y="3502314"/>
            <a:ext cx="225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i="1" dirty="0" smtClean="0">
                <a:solidFill>
                  <a:srgbClr val="00B050"/>
                </a:solidFill>
              </a:rPr>
              <a:t>EURICA</a:t>
            </a:r>
            <a:endParaRPr kumimoji="1" lang="en-US" altLang="ja-JP" sz="2800" i="1" dirty="0" smtClean="0">
              <a:solidFill>
                <a:srgbClr val="00B050"/>
              </a:solidFill>
            </a:endParaRPr>
          </a:p>
          <a:p>
            <a:r>
              <a:rPr kumimoji="1" lang="en-US" altLang="ja-JP" sz="2800" i="1" dirty="0" smtClean="0">
                <a:solidFill>
                  <a:srgbClr val="00B050"/>
                </a:solidFill>
              </a:rPr>
              <a:t>Preliminary</a:t>
            </a:r>
            <a:endParaRPr kumimoji="1" lang="ja-JP" altLang="en-US" sz="2800" i="1" dirty="0">
              <a:solidFill>
                <a:srgbClr val="00B05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1520" y="5673442"/>
            <a:ext cx="321443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- </a:t>
            </a:r>
            <a:r>
              <a:rPr lang="en-US" altLang="ja-JP" b="1" baseline="30000" dirty="0" smtClean="0">
                <a:solidFill>
                  <a:schemeClr val="bg1"/>
                </a:solidFill>
              </a:rPr>
              <a:t>127-130</a:t>
            </a:r>
            <a:r>
              <a:rPr lang="en-US" altLang="ja-JP" b="1" dirty="0" smtClean="0">
                <a:solidFill>
                  <a:schemeClr val="bg1"/>
                </a:solidFill>
              </a:rPr>
              <a:t>Cd has shorter 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T</a:t>
            </a:r>
            <a:r>
              <a:rPr kumimoji="1" lang="en-US" altLang="ja-JP" b="1" baseline="-25000" dirty="0" smtClean="0">
                <a:solidFill>
                  <a:schemeClr val="bg1"/>
                </a:solidFill>
              </a:rPr>
              <a:t>1/2 </a:t>
            </a:r>
            <a:endParaRPr lang="en-US" altLang="ja-JP" b="1" dirty="0" smtClean="0">
              <a:solidFill>
                <a:schemeClr val="bg1"/>
              </a:solidFill>
            </a:endParaRPr>
          </a:p>
          <a:p>
            <a:r>
              <a:rPr lang="en-US" altLang="ja-JP" b="1" dirty="0" smtClean="0">
                <a:solidFill>
                  <a:schemeClr val="bg1"/>
                </a:solidFill>
              </a:rPr>
              <a:t>- </a:t>
            </a:r>
            <a:r>
              <a:rPr lang="en-US" altLang="ja-JP" b="1" baseline="30000" dirty="0" smtClean="0">
                <a:solidFill>
                  <a:schemeClr val="bg1"/>
                </a:solidFill>
              </a:rPr>
              <a:t>131</a:t>
            </a:r>
            <a:r>
              <a:rPr lang="en-US" altLang="ja-JP" b="1" dirty="0" smtClean="0">
                <a:solidFill>
                  <a:schemeClr val="bg1"/>
                </a:solidFill>
              </a:rPr>
              <a:t>Cd has longer T</a:t>
            </a:r>
            <a:r>
              <a:rPr lang="en-US" altLang="ja-JP" b="1" baseline="-25000" dirty="0" smtClean="0">
                <a:solidFill>
                  <a:schemeClr val="bg1"/>
                </a:solidFill>
              </a:rPr>
              <a:t>1/2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4283968" y="1556792"/>
            <a:ext cx="432048" cy="3600399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 rot="5400000">
            <a:off x="7394734" y="3227398"/>
            <a:ext cx="3263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 smtClean="0"/>
              <a:t>Pinedo</a:t>
            </a:r>
            <a:r>
              <a:rPr kumimoji="1" lang="en-US" altLang="ja-JP" sz="1400" b="1" dirty="0" smtClean="0"/>
              <a:t> &amp; </a:t>
            </a:r>
            <a:r>
              <a:rPr kumimoji="1" lang="en-US" altLang="ja-JP" sz="1400" b="1" dirty="0" err="1" smtClean="0"/>
              <a:t>Langanke</a:t>
            </a:r>
            <a:r>
              <a:rPr kumimoji="1" lang="en-US" altLang="ja-JP" sz="1400" b="1" dirty="0" smtClean="0"/>
              <a:t> PRL 83 4502 (1999)</a:t>
            </a:r>
            <a:endParaRPr kumimoji="1" lang="ja-JP" altLang="en-US" sz="1400" b="1" dirty="0"/>
          </a:p>
        </p:txBody>
      </p:sp>
      <p:sp>
        <p:nvSpPr>
          <p:cNvPr id="35" name="下矢印 34"/>
          <p:cNvSpPr/>
          <p:nvPr/>
        </p:nvSpPr>
        <p:spPr>
          <a:xfrm>
            <a:off x="8255929" y="2435205"/>
            <a:ext cx="132495" cy="129699"/>
          </a:xfrm>
          <a:prstGeom prst="downArrow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331640" y="1628800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bg1"/>
                </a:solidFill>
              </a:rPr>
              <a:t>Cd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 isotopes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355976" y="5807005"/>
            <a:ext cx="446449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800" b="1" dirty="0" smtClean="0"/>
              <a:t>Significant impact to</a:t>
            </a:r>
            <a:r>
              <a:rPr kumimoji="1" lang="en-US" altLang="ja-JP" sz="1800" b="1" dirty="0" smtClean="0"/>
              <a:t> r-process calculation.</a:t>
            </a:r>
          </a:p>
          <a:p>
            <a:r>
              <a:rPr lang="en-US" altLang="ja-JP" sz="1800" b="1" dirty="0" smtClean="0"/>
              <a:t>New data will give</a:t>
            </a:r>
            <a:r>
              <a:rPr lang="en-US" altLang="ja-JP" sz="1800" b="1" dirty="0" smtClean="0">
                <a:sym typeface="Wingdings" pitchFamily="2" charset="2"/>
              </a:rPr>
              <a:t> new f</a:t>
            </a:r>
            <a:r>
              <a:rPr lang="en-US" altLang="ja-JP" sz="1800" b="1" dirty="0" smtClean="0"/>
              <a:t>eedback to SM calc.</a:t>
            </a:r>
          </a:p>
        </p:txBody>
      </p:sp>
      <p:sp>
        <p:nvSpPr>
          <p:cNvPr id="33" name="右矢印 32"/>
          <p:cNvSpPr/>
          <p:nvPr/>
        </p:nvSpPr>
        <p:spPr>
          <a:xfrm>
            <a:off x="3635896" y="587727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/>
        </p:nvCxnSpPr>
        <p:spPr>
          <a:xfrm>
            <a:off x="2627784" y="3212976"/>
            <a:ext cx="432048" cy="216024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3131840" y="3501008"/>
            <a:ext cx="434702" cy="17869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814589" y="3672397"/>
            <a:ext cx="457175" cy="381769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4537348" y="4127351"/>
            <a:ext cx="410319" cy="628675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>
            <a:off x="4788024" y="1556792"/>
            <a:ext cx="288032" cy="36003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 rot="16200000">
            <a:off x="7934005" y="296207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>
                <a:solidFill>
                  <a:schemeClr val="bg1"/>
                </a:solidFill>
              </a:rPr>
              <a:t>130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C</a:t>
            </a:r>
            <a:r>
              <a:rPr kumimoji="1" lang="en-US" altLang="ja-JP" sz="1600" b="1" dirty="0" smtClean="0">
                <a:solidFill>
                  <a:schemeClr val="bg1"/>
                </a:solidFill>
              </a:rPr>
              <a:t>d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 rot="16200000">
            <a:off x="7651351" y="332196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>
                <a:solidFill>
                  <a:schemeClr val="bg1"/>
                </a:solidFill>
              </a:rPr>
              <a:t>129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Ag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 rot="16200000">
            <a:off x="7378455" y="3521991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>
                <a:solidFill>
                  <a:schemeClr val="bg1"/>
                </a:solidFill>
              </a:rPr>
              <a:t>128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Pd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 rot="16200000">
            <a:off x="7122635" y="3840880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 smtClean="0">
                <a:solidFill>
                  <a:schemeClr val="bg1"/>
                </a:solidFill>
              </a:rPr>
              <a:t>127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Rh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2483768" y="1556792"/>
            <a:ext cx="1728192" cy="3600399"/>
          </a:xfrm>
          <a:prstGeom prst="rect">
            <a:avLst/>
          </a:prstGeom>
          <a:noFill/>
          <a:ln>
            <a:solidFill>
              <a:srgbClr val="ADA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5834236" y="1556793"/>
            <a:ext cx="2914228" cy="2952328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7308304" y="1628800"/>
            <a:ext cx="792088" cy="2808312"/>
          </a:xfrm>
          <a:prstGeom prst="rect">
            <a:avLst/>
          </a:prstGeom>
          <a:solidFill>
            <a:srgbClr val="FFFF0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452320" y="184482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33CC"/>
                </a:solidFill>
              </a:rPr>
              <a:t>?</a:t>
            </a:r>
            <a:endParaRPr kumimoji="1" lang="ja-JP" altLang="en-US" sz="3600" b="1" dirty="0">
              <a:solidFill>
                <a:srgbClr val="FF33CC"/>
              </a:solidFill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44624"/>
            <a:ext cx="155502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テキスト ボックス 62"/>
          <p:cNvSpPr txBox="1"/>
          <p:nvPr/>
        </p:nvSpPr>
        <p:spPr>
          <a:xfrm>
            <a:off x="4355976" y="6858000"/>
            <a:ext cx="4250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err="1" smtClean="0"/>
              <a:t>QuestionSM</a:t>
            </a:r>
            <a:r>
              <a:rPr lang="en-US" altLang="ja-JP" sz="1800" dirty="0" smtClean="0"/>
              <a:t> adjustment with previous T</a:t>
            </a:r>
            <a:r>
              <a:rPr lang="en-US" altLang="ja-JP" sz="1800" baseline="-25000" dirty="0" smtClean="0"/>
              <a:t>1/2</a:t>
            </a:r>
            <a:r>
              <a:rPr lang="en-US" altLang="ja-JP" sz="1800" dirty="0" smtClean="0"/>
              <a:t> </a:t>
            </a:r>
          </a:p>
          <a:p>
            <a:r>
              <a:rPr lang="en-US" altLang="ja-JP" sz="1800" dirty="0" smtClean="0"/>
              <a:t>   … </a:t>
            </a:r>
            <a:r>
              <a:rPr kumimoji="1" lang="en-US" altLang="ja-JP" sz="1800" dirty="0" err="1" smtClean="0"/>
              <a:t>Z.Niu</a:t>
            </a:r>
            <a:r>
              <a:rPr kumimoji="1" lang="en-US" altLang="ja-JP" sz="1800" dirty="0" smtClean="0"/>
              <a:t>, et al. </a:t>
            </a:r>
            <a:r>
              <a:rPr kumimoji="1" lang="en-US" altLang="ja-JP" sz="1800" dirty="0" err="1" smtClean="0"/>
              <a:t>arXiv</a:t>
            </a:r>
            <a:r>
              <a:rPr kumimoji="1" lang="en-US" altLang="ja-JP" sz="1800" dirty="0" smtClean="0"/>
              <a:t>: 1210.0680</a:t>
            </a:r>
            <a:endParaRPr kumimoji="1" lang="ja-JP" altLang="en-US" sz="18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55576" y="6381328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Discrepancy !!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2708920"/>
            <a:ext cx="7772400" cy="1143000"/>
          </a:xfrm>
        </p:spPr>
        <p:txBody>
          <a:bodyPr/>
          <a:lstStyle/>
          <a:p>
            <a:r>
              <a:rPr kumimoji="1" lang="en-US" altLang="ja-JP" sz="4800" dirty="0" smtClean="0"/>
              <a:t>Mid-shell region</a:t>
            </a:r>
            <a:br>
              <a:rPr kumimoji="1" lang="en-US" altLang="ja-JP" sz="4800" dirty="0" smtClean="0"/>
            </a:br>
            <a:r>
              <a:rPr lang="en-US" altLang="ja-JP" sz="4800" dirty="0" smtClean="0"/>
              <a:t/>
            </a:r>
            <a:br>
              <a:rPr lang="en-US" altLang="ja-JP" sz="4800" dirty="0" smtClean="0"/>
            </a:br>
            <a:r>
              <a:rPr lang="en-US" altLang="ja-JP" sz="4800" dirty="0" smtClean="0"/>
              <a:t>(2013 May)</a:t>
            </a:r>
            <a:endParaRPr kumimoji="1" lang="ja-JP" alt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kumimoji="1" lang="en-US" altLang="ja-JP" dirty="0" smtClean="0"/>
              <a:t>Motivation (Decay Spectroscopy)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052065"/>
            <a:ext cx="5072098" cy="457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285720" y="1769796"/>
            <a:ext cx="3240088" cy="2000264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1600">
              <a:solidFill>
                <a:srgbClr val="002060"/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500033" y="4770192"/>
            <a:ext cx="2928959" cy="17859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US" altLang="ja-JP" sz="2400" dirty="0">
                <a:solidFill>
                  <a:srgbClr val="002060"/>
                </a:solidFill>
                <a:latin typeface="Times New Roman" pitchFamily="18" charset="0"/>
              </a:rPr>
              <a:t>Nuclear Structure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</a:pPr>
            <a:r>
              <a:rPr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New magic number ?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</a:pPr>
            <a:r>
              <a:rPr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Disappearance?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</a:pPr>
            <a:r>
              <a:rPr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Shell quenching?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</a:pPr>
            <a:r>
              <a:rPr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Deformation?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79512" y="3987794"/>
            <a:ext cx="1429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altLang="ja-JP" b="1" i="1" dirty="0" smtClean="0"/>
              <a:t>Systematic</a:t>
            </a:r>
          </a:p>
          <a:p>
            <a:r>
              <a:rPr kumimoji="1" lang="en-US" altLang="ja-JP" b="1" i="1" dirty="0" smtClean="0"/>
              <a:t>    Study</a:t>
            </a:r>
            <a:endParaRPr kumimoji="1" lang="en-US" altLang="ja-JP" b="1" i="1" dirty="0"/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214282" y="1484044"/>
            <a:ext cx="29527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en-US" altLang="ja-JP" sz="1600" b="1" dirty="0" smtClean="0">
                <a:solidFill>
                  <a:srgbClr val="002060"/>
                </a:solidFill>
              </a:rPr>
              <a:t>Measurements by decay exp.</a:t>
            </a:r>
            <a:endParaRPr kumimoji="1" lang="en-US" altLang="ja-JP" sz="1600" b="1" dirty="0">
              <a:solidFill>
                <a:srgbClr val="002060"/>
              </a:solidFill>
            </a:endParaRPr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428595" y="1823788"/>
            <a:ext cx="28797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kumimoji="1" lang="en-US" altLang="ja-JP" sz="1600" b="1" dirty="0" smtClean="0">
                <a:solidFill>
                  <a:srgbClr val="002060"/>
                </a:solidFill>
                <a:latin typeface="Times New Roman" pitchFamily="18" charset="0"/>
              </a:rPr>
              <a:t>- Decay </a:t>
            </a:r>
            <a:r>
              <a:rPr kumimoji="1"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curve : T</a:t>
            </a:r>
            <a:r>
              <a:rPr kumimoji="1" lang="en-US" altLang="ja-JP" sz="1600" b="1" baseline="-25000" dirty="0">
                <a:solidFill>
                  <a:srgbClr val="002060"/>
                </a:solidFill>
                <a:latin typeface="Times New Roman" pitchFamily="18" charset="0"/>
              </a:rPr>
              <a:t>1/2</a:t>
            </a:r>
          </a:p>
          <a:p>
            <a:pPr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kumimoji="1" lang="en-US" altLang="ja-JP" sz="1600" b="1" dirty="0" smtClean="0">
                <a:solidFill>
                  <a:srgbClr val="002060"/>
                </a:solidFill>
                <a:latin typeface="Times New Roman" pitchFamily="18" charset="0"/>
              </a:rPr>
              <a:t>- Excited </a:t>
            </a:r>
            <a:r>
              <a:rPr kumimoji="1"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states : E(2</a:t>
            </a:r>
            <a:r>
              <a:rPr kumimoji="1" lang="en-US" altLang="ja-JP" sz="1600" b="1" baseline="30000" dirty="0" smtClean="0">
                <a:solidFill>
                  <a:srgbClr val="002060"/>
                </a:solidFill>
                <a:latin typeface="Times New Roman" pitchFamily="18" charset="0"/>
              </a:rPr>
              <a:t>+</a:t>
            </a:r>
            <a:r>
              <a:rPr kumimoji="1" lang="en-US" altLang="ja-JP" sz="1600" b="1" dirty="0" smtClean="0">
                <a:solidFill>
                  <a:srgbClr val="002060"/>
                </a:solidFill>
                <a:latin typeface="Times New Roman" pitchFamily="18" charset="0"/>
              </a:rPr>
              <a:t>), .. </a:t>
            </a:r>
            <a:endParaRPr kumimoji="1" lang="en-US" altLang="ja-JP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kumimoji="1" lang="en-US" altLang="ja-JP" sz="1600" b="1" dirty="0" smtClean="0">
                <a:solidFill>
                  <a:srgbClr val="002060"/>
                </a:solidFill>
                <a:latin typeface="Times New Roman" pitchFamily="18" charset="0"/>
              </a:rPr>
              <a:t>- Isomeric </a:t>
            </a:r>
            <a:r>
              <a:rPr kumimoji="1"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states</a:t>
            </a:r>
          </a:p>
          <a:p>
            <a:pPr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kumimoji="1" lang="en-US" altLang="ja-JP" sz="1600" b="1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kumimoji="1" lang="en-US" altLang="ja-JP" sz="1600" b="1" dirty="0" err="1" smtClean="0">
                <a:solidFill>
                  <a:srgbClr val="002060"/>
                </a:solidFill>
                <a:latin typeface="Times New Roman" pitchFamily="18" charset="0"/>
              </a:rPr>
              <a:t>Q</a:t>
            </a:r>
            <a:r>
              <a:rPr kumimoji="1" lang="en-US" altLang="ja-JP" sz="1600" b="1" baseline="-25000" dirty="0" err="1" smtClean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kumimoji="1" lang="en-US" altLang="ja-JP" sz="1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kumimoji="1" lang="en-US" altLang="ja-JP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kumimoji="1" lang="en-US" altLang="ja-JP" sz="1600" b="1" dirty="0" smtClean="0">
                <a:solidFill>
                  <a:srgbClr val="002060"/>
                </a:solidFill>
                <a:latin typeface="Times New Roman" pitchFamily="18" charset="0"/>
              </a:rPr>
              <a:t>- Neutron </a:t>
            </a:r>
            <a:r>
              <a:rPr kumimoji="1"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emission (</a:t>
            </a:r>
            <a:r>
              <a:rPr kumimoji="1" lang="en-US" altLang="ja-JP" sz="1600" b="1" dirty="0" err="1">
                <a:solidFill>
                  <a:srgbClr val="002060"/>
                </a:solidFill>
                <a:latin typeface="Times New Roman" pitchFamily="18" charset="0"/>
              </a:rPr>
              <a:t>P</a:t>
            </a:r>
            <a:r>
              <a:rPr kumimoji="1" lang="en-US" altLang="ja-JP" sz="1600" b="1" baseline="-25000" dirty="0" err="1">
                <a:solidFill>
                  <a:srgbClr val="002060"/>
                </a:solidFill>
                <a:latin typeface="Times New Roman" pitchFamily="18" charset="0"/>
              </a:rPr>
              <a:t>n</a:t>
            </a:r>
            <a:r>
              <a:rPr kumimoji="1" lang="en-US" altLang="ja-JP" sz="1600" b="1" dirty="0">
                <a:solidFill>
                  <a:srgbClr val="00206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5148064" y="5889466"/>
            <a:ext cx="367240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ja-JP" b="1" dirty="0" smtClean="0">
                <a:solidFill>
                  <a:srgbClr val="002060"/>
                </a:solidFill>
              </a:rPr>
              <a:t>- Feedback </a:t>
            </a:r>
            <a:r>
              <a:rPr kumimoji="1" lang="en-US" altLang="ja-JP" b="1" dirty="0">
                <a:solidFill>
                  <a:srgbClr val="002060"/>
                </a:solidFill>
              </a:rPr>
              <a:t>to 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Nuclear Theory </a:t>
            </a:r>
          </a:p>
          <a:p>
            <a:r>
              <a:rPr lang="en-US" altLang="ja-JP" b="1" dirty="0" smtClean="0">
                <a:solidFill>
                  <a:srgbClr val="002060"/>
                </a:solidFill>
              </a:rPr>
              <a:t>- Study of </a:t>
            </a:r>
            <a:r>
              <a:rPr kumimoji="1" lang="en-US" altLang="ja-JP" b="1" dirty="0" smtClean="0">
                <a:solidFill>
                  <a:srgbClr val="002060"/>
                </a:solidFill>
              </a:rPr>
              <a:t>Nuclear Astrophysics</a:t>
            </a:r>
            <a:endParaRPr kumimoji="1" lang="en-US" altLang="ja-JP" b="1" dirty="0">
              <a:solidFill>
                <a:srgbClr val="002060"/>
              </a:solidFill>
            </a:endParaRPr>
          </a:p>
        </p:txBody>
      </p:sp>
      <p:sp>
        <p:nvSpPr>
          <p:cNvPr id="11" name="AutoShape 30"/>
          <p:cNvSpPr>
            <a:spLocks noChangeArrowheads="1"/>
          </p:cNvSpPr>
          <p:nvPr/>
        </p:nvSpPr>
        <p:spPr bwMode="auto">
          <a:xfrm rot="5400000">
            <a:off x="1714480" y="3912936"/>
            <a:ext cx="357191" cy="78581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srgbClr val="002060"/>
              </a:solidFill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4286248" y="5913200"/>
            <a:ext cx="428628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srgbClr val="002060"/>
              </a:solidFill>
            </a:endParaRP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4071934" y="6413266"/>
            <a:ext cx="8675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sz="2000" b="1" i="1" dirty="0"/>
              <a:t>Inputs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919850" y="1789254"/>
            <a:ext cx="2613156" cy="2277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altLang="ja-JP" sz="11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New closed shell </a:t>
            </a:r>
            <a:r>
              <a:rPr kumimoji="1" lang="en-US" altLang="ja-JP" sz="1100" b="1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nuclei ?</a:t>
            </a:r>
            <a:endParaRPr kumimoji="1" lang="en-US" altLang="ja-JP" sz="1100" b="1" dirty="0">
              <a:ln w="18415" cmpd="sng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903072" y="1516217"/>
            <a:ext cx="2428314" cy="2277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altLang="ja-JP" sz="11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Standard shell nuclei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4912412" y="2103773"/>
            <a:ext cx="2678560" cy="2277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altLang="ja-JP" sz="1100" b="1" dirty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Deformed shell quenched </a:t>
            </a:r>
            <a:r>
              <a:rPr kumimoji="1" lang="en-US" altLang="ja-JP" sz="1100" b="1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nuclei ?</a:t>
            </a:r>
            <a:endParaRPr kumimoji="1" lang="en-US" altLang="ja-JP" sz="1100" b="1" dirty="0">
              <a:ln w="18415" cmpd="sng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756821" y="1551309"/>
            <a:ext cx="137276" cy="137277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srgbClr val="002060"/>
              </a:solidFill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758358" y="1831462"/>
            <a:ext cx="137276" cy="137277"/>
          </a:xfrm>
          <a:prstGeom prst="rect">
            <a:avLst/>
          </a:prstGeom>
          <a:solidFill>
            <a:srgbClr val="CC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srgbClr val="002060"/>
              </a:solidFill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4761147" y="2129666"/>
            <a:ext cx="137276" cy="137276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ja-JP" alt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4788024" y="3501008"/>
            <a:ext cx="3744416" cy="2592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6064" y="107936"/>
            <a:ext cx="7772400" cy="1143000"/>
          </a:xfrm>
        </p:spPr>
        <p:txBody>
          <a:bodyPr/>
          <a:lstStyle/>
          <a:p>
            <a:pPr lvl="0"/>
            <a:r>
              <a:rPr lang="en-US" altLang="ja-JP" sz="3600" dirty="0" smtClean="0"/>
              <a:t>Complementary LaBr</a:t>
            </a:r>
            <a:r>
              <a:rPr lang="en-US" altLang="ja-JP" sz="3600" baseline="-25000" dirty="0" smtClean="0"/>
              <a:t>3</a:t>
            </a:r>
            <a:r>
              <a:rPr lang="en-US" altLang="ja-JP" sz="3600" dirty="0" smtClean="0"/>
              <a:t> array for fast timing with EURICA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-936575" y="2132856"/>
            <a:ext cx="4231802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プレースホルダ 3"/>
          <p:cNvSpPr txBox="1">
            <a:spLocks/>
          </p:cNvSpPr>
          <p:nvPr/>
        </p:nvSpPr>
        <p:spPr bwMode="auto">
          <a:xfrm>
            <a:off x="3347864" y="1436018"/>
            <a:ext cx="4320480" cy="936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Zen Hei" pitchFamily="2"/>
                <a:cs typeface="Lohit Devanagari" pitchFamily="2"/>
              </a:defRPr>
            </a:lvl9pPr>
          </a:lstStyle>
          <a:p>
            <a:pPr marL="432000" marR="0" lvl="0" indent="-324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417"/>
              </a:spcAft>
              <a:buClrTx/>
              <a:buSzPct val="45000"/>
              <a:buFont typeface="StarSymbol"/>
              <a:buChar char="●"/>
              <a:tabLst/>
              <a:defRPr/>
            </a:pPr>
            <a: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For short life-times a LaBr</a:t>
            </a:r>
            <a:r>
              <a:rPr kumimoji="1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3</a:t>
            </a:r>
            <a: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 array</a:t>
            </a:r>
            <a:b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</a:br>
            <a: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for fast timing has been installed to</a:t>
            </a:r>
            <a:b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</a:br>
            <a: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complement the </a:t>
            </a:r>
            <a:r>
              <a:rPr kumimoji="1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HPGe</a:t>
            </a:r>
            <a: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 detectors</a:t>
            </a:r>
            <a:br>
              <a:rPr kumimoji="1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</a:br>
            <a:r>
              <a:rPr kumimoji="1" lang="en-US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iberation Sans" pitchFamily="18"/>
                <a:ea typeface="WenQuanYi Zen Hei" pitchFamily="2"/>
                <a:cs typeface="Lohit Devanagari" pitchFamily="2"/>
              </a:rPr>
              <a:t>   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8427" y="2132856"/>
            <a:ext cx="3025421" cy="7987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0000" tIns="45000" rIns="90000" bIns="45000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i="1"/>
            </a:pPr>
            <a:r>
              <a:rPr lang="en-US" sz="1600" b="1" u="none" strike="noStrike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The </a:t>
            </a:r>
            <a:r>
              <a:rPr lang="en-US" sz="1600" b="1" u="none" strike="noStrike" kern="1200" dirty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LaBr</a:t>
            </a:r>
            <a:r>
              <a:rPr lang="en-US" sz="1600" b="1" u="none" strike="noStrike" kern="1200" baseline="-25000" dirty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3</a:t>
            </a:r>
            <a:r>
              <a:rPr lang="en-US" sz="1600" b="1" u="none" strike="noStrike" kern="1200" dirty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 </a:t>
            </a:r>
            <a:r>
              <a:rPr lang="en-US" sz="1600" b="1" u="none" strike="noStrike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detectors </a:t>
            </a:r>
            <a:r>
              <a:rPr lang="en-US" sz="1600" b="1" u="none" strike="noStrike" kern="1200" dirty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are a part of </a:t>
            </a:r>
            <a:endParaRPr lang="en-US" sz="1600" b="1" u="none" strike="noStrike" kern="1200" dirty="0" smtClean="0">
              <a:ln>
                <a:noFill/>
              </a:ln>
              <a:solidFill>
                <a:schemeClr val="bg1"/>
              </a:solidFill>
              <a:latin typeface="+mj-lt"/>
              <a:ea typeface="WenQuanYi Zen Hei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i="1"/>
            </a:pPr>
            <a:r>
              <a:rPr lang="en-US" sz="1600" b="1" u="none" strike="noStrike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the </a:t>
            </a:r>
            <a:r>
              <a:rPr lang="en-US" sz="1600" b="1" u="none" strike="noStrike" kern="1200" dirty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FATIMA project at </a:t>
            </a:r>
            <a:r>
              <a:rPr lang="en-US" sz="1600" b="1" u="none" strike="noStrike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FAIR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i="1"/>
            </a:pPr>
            <a:r>
              <a:rPr lang="en-US" sz="1600" b="1" u="none" strike="noStrike" kern="1200" dirty="0" smtClean="0">
                <a:ln>
                  <a:noFill/>
                </a:ln>
                <a:solidFill>
                  <a:schemeClr val="bg1"/>
                </a:solidFill>
                <a:latin typeface="+mj-lt"/>
                <a:ea typeface="WenQuanYi Zen Hei" pitchFamily="2"/>
                <a:cs typeface="Lohit Devanagari" pitchFamily="2"/>
              </a:rPr>
              <a:t>(Surrey and Brighton)</a:t>
            </a:r>
            <a:endParaRPr lang="en-US" sz="1600" b="1" u="none" strike="noStrike" kern="1200" dirty="0">
              <a:ln>
                <a:noFill/>
              </a:ln>
              <a:solidFill>
                <a:schemeClr val="bg1"/>
              </a:solidFill>
              <a:latin typeface="+mj-lt"/>
              <a:ea typeface="WenQuanYi Zen Hei" pitchFamily="2"/>
              <a:cs typeface="Lohit Devanagari" pitchFamily="2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76056" y="6165304"/>
            <a:ext cx="370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baseline="30000" dirty="0" smtClean="0"/>
              <a:t>106,108</a:t>
            </a:r>
            <a:r>
              <a:rPr lang="en-US" altLang="ja-JP" sz="1600" b="1" dirty="0" smtClean="0"/>
              <a:t>Zr </a:t>
            </a:r>
          </a:p>
          <a:p>
            <a:r>
              <a:rPr lang="en-US" altLang="ja-JP" sz="1600" b="1" dirty="0" smtClean="0">
                <a:sym typeface="Wingdings" pitchFamily="2" charset="2"/>
              </a:rPr>
              <a:t>   </a:t>
            </a:r>
            <a:r>
              <a:rPr lang="en-US" altLang="ja-JP" sz="1600" b="1" dirty="0" err="1" smtClean="0"/>
              <a:t>T.Sumikama</a:t>
            </a:r>
            <a:r>
              <a:rPr lang="en-US" altLang="ja-JP" sz="1600" b="1" dirty="0" smtClean="0"/>
              <a:t>, </a:t>
            </a:r>
            <a:r>
              <a:rPr lang="en-US" altLang="ja-JP" sz="1600" b="1" dirty="0" err="1" smtClean="0"/>
              <a:t>F.Browne</a:t>
            </a:r>
            <a:r>
              <a:rPr lang="en-US" altLang="ja-JP" sz="1600" b="1" dirty="0" smtClean="0"/>
              <a:t>, </a:t>
            </a:r>
            <a:r>
              <a:rPr lang="en-US" altLang="ja-JP" sz="1600" b="1" dirty="0" err="1" smtClean="0"/>
              <a:t>A.Bruce</a:t>
            </a:r>
            <a:r>
              <a:rPr lang="en-US" altLang="ja-JP" sz="1600" b="1" dirty="0" smtClean="0"/>
              <a:t> </a:t>
            </a:r>
            <a:endParaRPr kumimoji="1" lang="ja-JP" altLang="en-US" sz="1600" b="1" dirty="0"/>
          </a:p>
        </p:txBody>
      </p:sp>
      <p:sp>
        <p:nvSpPr>
          <p:cNvPr id="12" name="下矢印 11"/>
          <p:cNvSpPr/>
          <p:nvPr/>
        </p:nvSpPr>
        <p:spPr>
          <a:xfrm>
            <a:off x="5580112" y="3645024"/>
            <a:ext cx="216024" cy="14401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78835" y="3645024"/>
            <a:ext cx="72487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104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Zr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23861" y="3573016"/>
            <a:ext cx="16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chemeClr val="bg1"/>
                </a:solidFill>
              </a:rPr>
              <a:t>Decay spectrum</a:t>
            </a:r>
          </a:p>
          <a:p>
            <a:r>
              <a:rPr kumimoji="1" lang="en-US" altLang="ja-JP" sz="1600" b="1" dirty="0" smtClean="0">
                <a:solidFill>
                  <a:schemeClr val="bg1"/>
                </a:solidFill>
              </a:rPr>
              <a:t> of 140keV γ-ray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179512" y="332656"/>
            <a:ext cx="1635426" cy="1703888"/>
            <a:chOff x="179512" y="836712"/>
            <a:chExt cx="1635426" cy="1703888"/>
          </a:xfrm>
        </p:grpSpPr>
        <p:pic>
          <p:nvPicPr>
            <p:cNvPr id="10" name="Picture 3" descr="\\172.27.224.93\data\File13_01\EURICA\LaBr3 detector drawings\image0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1412776"/>
              <a:ext cx="1491410" cy="1127824"/>
            </a:xfrm>
            <a:prstGeom prst="rect">
              <a:avLst/>
            </a:prstGeom>
            <a:noFill/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179512" y="836712"/>
              <a:ext cx="11849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18 detectors</a:t>
              </a:r>
            </a:p>
            <a:p>
              <a:r>
                <a:rPr lang="en-US" altLang="ja-JP" sz="1600" dirty="0" smtClean="0"/>
                <a:t>φ1.5” x 2”</a:t>
              </a:r>
              <a:endParaRPr kumimoji="1" lang="ja-JP" altLang="en-US" sz="16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3419872" y="2708920"/>
            <a:ext cx="1080120" cy="3384376"/>
            <a:chOff x="7956376" y="1844824"/>
            <a:chExt cx="1080120" cy="3384376"/>
          </a:xfrm>
        </p:grpSpPr>
        <p:sp>
          <p:nvSpPr>
            <p:cNvPr id="18" name="正方形/長方形 17"/>
            <p:cNvSpPr/>
            <p:nvPr/>
          </p:nvSpPr>
          <p:spPr>
            <a:xfrm>
              <a:off x="7956376" y="1844824"/>
              <a:ext cx="1080120" cy="338437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300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28384" y="1988840"/>
              <a:ext cx="957209" cy="307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テキスト ボックス 15"/>
          <p:cNvSpPr txBox="1"/>
          <p:nvPr/>
        </p:nvSpPr>
        <p:spPr>
          <a:xfrm>
            <a:off x="5004048" y="2996952"/>
            <a:ext cx="3113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Beta-decay of </a:t>
            </a:r>
            <a:r>
              <a:rPr lang="en-US" altLang="ja-JP" baseline="30000" dirty="0" smtClean="0"/>
              <a:t>104</a:t>
            </a:r>
            <a:r>
              <a:rPr lang="en-US" altLang="ja-JP" dirty="0" smtClean="0"/>
              <a:t>Y </a:t>
            </a:r>
            <a:r>
              <a:rPr lang="en-US" altLang="ja-JP" dirty="0" smtClean="0">
                <a:sym typeface="Wingdings" pitchFamily="2" charset="2"/>
              </a:rPr>
              <a:t></a:t>
            </a:r>
            <a:r>
              <a:rPr lang="en-US" altLang="ja-JP" dirty="0" smtClean="0"/>
              <a:t> </a:t>
            </a:r>
            <a:r>
              <a:rPr lang="en-US" altLang="ja-JP" baseline="30000" dirty="0" smtClean="0"/>
              <a:t>104</a:t>
            </a:r>
            <a:r>
              <a:rPr lang="en-US" altLang="ja-JP" dirty="0" smtClean="0"/>
              <a:t>Zr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80764" y="3789040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1400" b="1" baseline="30000" dirty="0" smtClean="0">
                <a:solidFill>
                  <a:schemeClr val="bg1"/>
                </a:solidFill>
              </a:rPr>
              <a:t>+</a:t>
            </a:r>
            <a:endParaRPr kumimoji="1" lang="ja-JP" altLang="en-US" sz="1400" b="1" baseline="300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32040" y="2636912"/>
            <a:ext cx="3466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 smtClean="0"/>
              <a:t>104</a:t>
            </a:r>
            <a:r>
              <a:rPr lang="en-US" altLang="ja-JP" dirty="0" smtClean="0"/>
              <a:t>Y beta-decay is used as start.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 rot="20879587">
            <a:off x="6182341" y="4435660"/>
            <a:ext cx="1412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B050"/>
                </a:solidFill>
              </a:rPr>
              <a:t>Preliminary</a:t>
            </a:r>
            <a:endParaRPr kumimoji="1" lang="ja-JP" altLang="en-US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48072" y="53752"/>
            <a:ext cx="7772400" cy="1143000"/>
          </a:xfrm>
        </p:spPr>
        <p:txBody>
          <a:bodyPr/>
          <a:lstStyle/>
          <a:p>
            <a:r>
              <a:rPr kumimoji="1" lang="en-US" altLang="ja-JP" sz="3600" dirty="0" smtClean="0"/>
              <a:t>Shape evolution in neutron-rich A~140 nuclei beyond doubly-magic </a:t>
            </a:r>
            <a:r>
              <a:rPr kumimoji="1" lang="en-US" altLang="ja-JP" sz="3600" baseline="30000" dirty="0" smtClean="0"/>
              <a:t>132</a:t>
            </a:r>
            <a:r>
              <a:rPr kumimoji="1" lang="en-US" altLang="ja-JP" sz="3600" dirty="0" smtClean="0"/>
              <a:t>Sn</a:t>
            </a:r>
            <a:endParaRPr kumimoji="1" lang="ja-JP" altLang="en-US" sz="3600" dirty="0"/>
          </a:p>
        </p:txBody>
      </p:sp>
      <p:sp>
        <p:nvSpPr>
          <p:cNvPr id="4" name="正方形/長方形 3"/>
          <p:cNvSpPr/>
          <p:nvPr/>
        </p:nvSpPr>
        <p:spPr>
          <a:xfrm>
            <a:off x="395536" y="1268760"/>
            <a:ext cx="2880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altLang="ja-JP" dirty="0" smtClean="0"/>
              <a:t> A. </a:t>
            </a:r>
            <a:r>
              <a:rPr lang="en-US" altLang="ja-JP" dirty="0" err="1" smtClean="0"/>
              <a:t>Odahara</a:t>
            </a:r>
            <a:r>
              <a:rPr lang="en-US" altLang="ja-JP" dirty="0" smtClean="0"/>
              <a:t> (Osaka),  </a:t>
            </a:r>
          </a:p>
          <a:p>
            <a:pPr lvl="0">
              <a:lnSpc>
                <a:spcPts val="2000"/>
              </a:lnSpc>
            </a:pPr>
            <a:r>
              <a:rPr lang="en-US" altLang="ja-JP" dirty="0" smtClean="0"/>
              <a:t>R. </a:t>
            </a:r>
            <a:r>
              <a:rPr lang="en-US" altLang="ja-JP" dirty="0" err="1" smtClean="0"/>
              <a:t>Lozeva</a:t>
            </a:r>
            <a:r>
              <a:rPr lang="en-US" altLang="ja-JP" dirty="0" smtClean="0"/>
              <a:t> (Strasbourg), </a:t>
            </a:r>
          </a:p>
          <a:p>
            <a:pPr lvl="0">
              <a:lnSpc>
                <a:spcPts val="2000"/>
              </a:lnSpc>
            </a:pPr>
            <a:r>
              <a:rPr lang="en-US" altLang="ja-JP" dirty="0" smtClean="0"/>
              <a:t>C.B. Moon (</a:t>
            </a:r>
            <a:r>
              <a:rPr lang="en-US" altLang="ja-JP" dirty="0" err="1" smtClean="0"/>
              <a:t>Hoseo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460432" y="9045624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/>
              <a:t>A</a:t>
            </a:r>
            <a:r>
              <a:rPr kumimoji="1" lang="en-US" altLang="ja-JP" sz="2800" b="1" dirty="0" smtClean="0"/>
              <a:t>/</a:t>
            </a:r>
            <a:r>
              <a:rPr kumimoji="1" lang="en-US" altLang="ja-JP" sz="2800" b="1" i="1" dirty="0" smtClean="0"/>
              <a:t>Q</a:t>
            </a:r>
            <a:endParaRPr kumimoji="1" lang="ja-JP" altLang="en-US" sz="2800" b="1" i="1" dirty="0"/>
          </a:p>
        </p:txBody>
      </p:sp>
      <p:sp>
        <p:nvSpPr>
          <p:cNvPr id="28" name="角丸四角形 27"/>
          <p:cNvSpPr/>
          <p:nvPr/>
        </p:nvSpPr>
        <p:spPr>
          <a:xfrm>
            <a:off x="4788024" y="2060848"/>
            <a:ext cx="3960440" cy="3785134"/>
          </a:xfrm>
          <a:prstGeom prst="roundRect">
            <a:avLst>
              <a:gd name="adj" fmla="val 6842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12342"/>
            <a:ext cx="3528392" cy="355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6948264" y="3429000"/>
            <a:ext cx="446469" cy="505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bg1"/>
                </a:solidFill>
              </a:rPr>
              <a:t>Te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615964" y="2840857"/>
            <a:ext cx="484428" cy="505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>
                <a:solidFill>
                  <a:schemeClr val="bg1"/>
                </a:solidFill>
              </a:rPr>
              <a:t>Xe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7" descr="nc-CHAR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6" y="2780928"/>
            <a:ext cx="3973941" cy="3831088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 rot="16216972">
            <a:off x="-496445" y="4625284"/>
            <a:ext cx="1695928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0"/>
            <a:r>
              <a:rPr lang="en-US" altLang="ja-JP" sz="1600" dirty="0">
                <a:solidFill>
                  <a:srgbClr val="CC0000"/>
                </a:solidFill>
              </a:rPr>
              <a:t>proton number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86979" y="6214684"/>
            <a:ext cx="2012536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0"/>
            <a:r>
              <a:rPr lang="en-US" altLang="ja-JP" sz="1600" dirty="0">
                <a:solidFill>
                  <a:srgbClr val="0000FF"/>
                </a:solidFill>
              </a:rPr>
              <a:t>neutron number</a:t>
            </a: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1802082" y="6237312"/>
            <a:ext cx="67136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79712" y="5139189"/>
            <a:ext cx="2172575" cy="954107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ja-JP" sz="1800" dirty="0">
                <a:solidFill>
                  <a:prstClr val="black"/>
                </a:solidFill>
              </a:rPr>
              <a:t>doubly-magic nucleus</a:t>
            </a:r>
          </a:p>
          <a:p>
            <a:pPr lvl="0"/>
            <a:r>
              <a:rPr lang="en-US" altLang="ja-JP" sz="2000" baseline="30000" dirty="0">
                <a:solidFill>
                  <a:prstClr val="black"/>
                </a:solidFill>
              </a:rPr>
              <a:t>132</a:t>
            </a:r>
            <a:r>
              <a:rPr lang="en-US" altLang="ja-JP" sz="2000" dirty="0">
                <a:solidFill>
                  <a:prstClr val="black"/>
                </a:solidFill>
              </a:rPr>
              <a:t>Sn (</a:t>
            </a:r>
            <a:r>
              <a:rPr lang="en-US" altLang="ja-JP" sz="2000" i="1" dirty="0">
                <a:solidFill>
                  <a:prstClr val="black"/>
                </a:solidFill>
              </a:rPr>
              <a:t>Z</a:t>
            </a:r>
            <a:r>
              <a:rPr lang="en-US" altLang="ja-JP" sz="2000" dirty="0">
                <a:solidFill>
                  <a:prstClr val="black"/>
                </a:solidFill>
              </a:rPr>
              <a:t>=50, </a:t>
            </a:r>
            <a:r>
              <a:rPr lang="en-US" altLang="ja-JP" sz="2000" i="1" dirty="0">
                <a:solidFill>
                  <a:prstClr val="black"/>
                </a:solidFill>
              </a:rPr>
              <a:t>N</a:t>
            </a:r>
            <a:r>
              <a:rPr lang="en-US" altLang="ja-JP" sz="2000" dirty="0">
                <a:solidFill>
                  <a:prstClr val="black"/>
                </a:solidFill>
              </a:rPr>
              <a:t>=82)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 flipV="1">
            <a:off x="2268970" y="4799205"/>
            <a:ext cx="95445" cy="121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円/楕円 19"/>
          <p:cNvSpPr/>
          <p:nvPr/>
        </p:nvSpPr>
        <p:spPr>
          <a:xfrm rot="20153762">
            <a:off x="2340898" y="4596149"/>
            <a:ext cx="431019" cy="145521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0" name="直線矢印コネクタ 29"/>
          <p:cNvCxnSpPr>
            <a:stCxn id="19" idx="3"/>
          </p:cNvCxnSpPr>
          <p:nvPr/>
        </p:nvCxnSpPr>
        <p:spPr>
          <a:xfrm>
            <a:off x="2282948" y="4816984"/>
            <a:ext cx="200820" cy="26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1979712" y="2914058"/>
            <a:ext cx="607859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b="1" baseline="-25000" dirty="0" smtClean="0">
                <a:solidFill>
                  <a:schemeClr val="bg1"/>
                </a:solidFill>
              </a:rPr>
              <a:t>54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Xe</a:t>
            </a:r>
            <a:endParaRPr kumimoji="1" lang="ja-JP" altLang="en-US" sz="18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7504" y="3583902"/>
            <a:ext cx="57387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b="1" baseline="-25000" dirty="0" smtClean="0">
                <a:solidFill>
                  <a:schemeClr val="bg1"/>
                </a:solidFill>
              </a:rPr>
              <a:t>52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Te</a:t>
            </a:r>
            <a:endParaRPr kumimoji="1" lang="ja-JP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539552" y="4229472"/>
            <a:ext cx="3816424" cy="2367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1143000"/>
          </a:xfrm>
        </p:spPr>
        <p:txBody>
          <a:bodyPr/>
          <a:lstStyle/>
          <a:p>
            <a:r>
              <a:rPr lang="en-US" altLang="ja-JP" dirty="0" smtClean="0"/>
              <a:t>Search for K-isomers (Z ~ 60)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12633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1216952" cy="161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416779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45"/>
          <p:cNvSpPr txBox="1">
            <a:spLocks noChangeArrowheads="1"/>
          </p:cNvSpPr>
          <p:nvPr/>
        </p:nvSpPr>
        <p:spPr bwMode="auto">
          <a:xfrm>
            <a:off x="4716016" y="1052736"/>
            <a:ext cx="86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β</a:t>
            </a:r>
            <a:r>
              <a:rPr lang="en-US" altLang="ja-JP" sz="2000" baseline="-25000" dirty="0">
                <a:latin typeface="Calibri" pitchFamily="34" charset="0"/>
              </a:rPr>
              <a:t>4</a:t>
            </a:r>
            <a:endParaRPr lang="ja-JP" altLang="en-US" sz="2000" baseline="-25000" dirty="0">
              <a:latin typeface="Calibri" pitchFamily="34" charset="0"/>
            </a:endParaRPr>
          </a:p>
        </p:txBody>
      </p:sp>
      <p:sp>
        <p:nvSpPr>
          <p:cNvPr id="9" name="テキスト ボックス 45"/>
          <p:cNvSpPr txBox="1">
            <a:spLocks noChangeArrowheads="1"/>
          </p:cNvSpPr>
          <p:nvPr/>
        </p:nvSpPr>
        <p:spPr bwMode="auto">
          <a:xfrm>
            <a:off x="395536" y="1053487"/>
            <a:ext cx="86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β</a:t>
            </a:r>
            <a:r>
              <a:rPr lang="en-US" altLang="ja-JP" sz="2000" baseline="-25000" dirty="0">
                <a:latin typeface="Calibri" pitchFamily="34" charset="0"/>
              </a:rPr>
              <a:t>2</a:t>
            </a:r>
            <a:endParaRPr lang="ja-JP" altLang="en-US" sz="2000" baseline="-25000" dirty="0">
              <a:latin typeface="Calibri" pitchFamily="34" charset="0"/>
            </a:endParaRPr>
          </a:p>
        </p:txBody>
      </p:sp>
      <p:sp>
        <p:nvSpPr>
          <p:cNvPr id="10" name="テキスト ボックス 6"/>
          <p:cNvSpPr txBox="1">
            <a:spLocks noChangeArrowheads="1"/>
          </p:cNvSpPr>
          <p:nvPr/>
        </p:nvSpPr>
        <p:spPr bwMode="auto">
          <a:xfrm>
            <a:off x="5364088" y="836712"/>
            <a:ext cx="3456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P. </a:t>
            </a:r>
            <a:r>
              <a:rPr lang="en-US" altLang="ja-JP" sz="2000" dirty="0" err="1">
                <a:latin typeface="Calibri" pitchFamily="34" charset="0"/>
              </a:rPr>
              <a:t>Möller</a:t>
            </a:r>
            <a:r>
              <a:rPr lang="en-US" altLang="ja-JP" sz="2000" dirty="0">
                <a:latin typeface="Calibri" pitchFamily="34" charset="0"/>
              </a:rPr>
              <a:t> et al., </a:t>
            </a:r>
            <a:r>
              <a:rPr lang="en-US" altLang="ja-JP" sz="2000" dirty="0" smtClean="0">
                <a:latin typeface="Calibri" pitchFamily="34" charset="0"/>
              </a:rPr>
              <a:t>At. Data </a:t>
            </a:r>
            <a:r>
              <a:rPr lang="en-US" altLang="ja-JP" sz="2000" dirty="0" err="1" smtClean="0">
                <a:latin typeface="Calibri" pitchFamily="34" charset="0"/>
              </a:rPr>
              <a:t>Nuc</a:t>
            </a:r>
            <a:r>
              <a:rPr lang="en-US" altLang="ja-JP" sz="2000" dirty="0" smtClean="0">
                <a:latin typeface="Calibri" pitchFamily="34" charset="0"/>
              </a:rPr>
              <a:t>. Data  Tab. 59</a:t>
            </a:r>
            <a:r>
              <a:rPr lang="en-US" altLang="ja-JP" sz="2000" dirty="0">
                <a:latin typeface="Calibri" pitchFamily="34" charset="0"/>
              </a:rPr>
              <a:t>, 185 (1995)</a:t>
            </a:r>
            <a:endParaRPr lang="ja-JP" altLang="en-US" sz="2000" dirty="0">
              <a:latin typeface="Calibri" pitchFamily="34" charset="0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2411760" y="3068960"/>
            <a:ext cx="432048" cy="432048"/>
          </a:xfrm>
          <a:prstGeom prst="round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6588224" y="3068960"/>
            <a:ext cx="432048" cy="432048"/>
          </a:xfrm>
          <a:prstGeom prst="round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2210976" y="553247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156nd2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4077072"/>
            <a:ext cx="2154965" cy="2592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3" name="テキスト ボックス 22"/>
          <p:cNvSpPr txBox="1"/>
          <p:nvPr/>
        </p:nvSpPr>
        <p:spPr>
          <a:xfrm>
            <a:off x="1283561" y="5661248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156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Nd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051720" y="5733256"/>
            <a:ext cx="216024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860032" y="4077072"/>
            <a:ext cx="1728192" cy="25922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1143000"/>
          </a:xfrm>
        </p:spPr>
        <p:txBody>
          <a:bodyPr/>
          <a:lstStyle/>
          <a:p>
            <a:r>
              <a:rPr kumimoji="1" lang="en-US" altLang="ja-JP" dirty="0" smtClean="0"/>
              <a:t>EURICA U-beam Campaigns</a:t>
            </a:r>
            <a:endParaRPr kumimoji="1" lang="ja-JP" altLang="en-US" dirty="0"/>
          </a:p>
        </p:txBody>
      </p:sp>
      <p:pic>
        <p:nvPicPr>
          <p:cNvPr id="4" name="Picture 5" descr="C:\Documents and Settings\nishimu\デスクトップ\229A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144919" cy="3384376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3744416" cy="303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611560" y="1124744"/>
            <a:ext cx="165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2012 Nov.-Dec.</a:t>
            </a:r>
            <a:endParaRPr kumimoji="1" lang="ja-JP" altLang="en-US" sz="1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16016" y="112474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2013 May</a:t>
            </a:r>
            <a:endParaRPr kumimoji="1" lang="ja-JP" altLang="en-US" sz="1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6919" y="5013176"/>
            <a:ext cx="8899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Collaboration: </a:t>
            </a:r>
          </a:p>
          <a:p>
            <a:r>
              <a:rPr kumimoji="1" lang="en-US" altLang="ja-JP" sz="1600" dirty="0" smtClean="0"/>
              <a:t>Tohoku, Univ. </a:t>
            </a:r>
            <a:r>
              <a:rPr lang="en-US" altLang="ja-JP" sz="1600" dirty="0" smtClean="0"/>
              <a:t>Tokyo, Brighton Univ. Debrecen, Joseph Fourier, Osaka Univ. </a:t>
            </a:r>
            <a:r>
              <a:rPr kumimoji="1" lang="en-US" altLang="ja-JP" sz="1600" dirty="0" smtClean="0"/>
              <a:t>Peking, </a:t>
            </a:r>
            <a:r>
              <a:rPr lang="en-US" altLang="ja-JP" sz="1600" dirty="0" smtClean="0"/>
              <a:t>LPSC, IBS, Oslo, </a:t>
            </a:r>
          </a:p>
          <a:p>
            <a:r>
              <a:rPr kumimoji="1" lang="en-US" altLang="ja-JP" sz="1600" dirty="0" err="1" smtClean="0"/>
              <a:t>Consejo</a:t>
            </a:r>
            <a:r>
              <a:rPr kumimoji="1" lang="en-US" altLang="ja-JP" sz="1600" dirty="0" smtClean="0"/>
              <a:t> Sup. De Inv. </a:t>
            </a:r>
            <a:r>
              <a:rPr kumimoji="1" lang="en-US" altLang="ja-JP" sz="1600" dirty="0" err="1" smtClean="0"/>
              <a:t>Cientificas</a:t>
            </a:r>
            <a:r>
              <a:rPr kumimoji="1" lang="en-US" altLang="ja-JP" sz="1600" dirty="0" smtClean="0"/>
              <a:t>, IPN </a:t>
            </a:r>
            <a:r>
              <a:rPr kumimoji="1" lang="en-US" altLang="ja-JP" sz="1600" dirty="0" err="1" smtClean="0"/>
              <a:t>Orsay</a:t>
            </a:r>
            <a:r>
              <a:rPr kumimoji="1" lang="en-US" altLang="ja-JP" sz="1600" dirty="0" smtClean="0"/>
              <a:t>, </a:t>
            </a:r>
            <a:r>
              <a:rPr kumimoji="1" lang="en-US" altLang="ja-JP" sz="1600" dirty="0" err="1" smtClean="0"/>
              <a:t>Padova</a:t>
            </a:r>
            <a:r>
              <a:rPr kumimoji="1" lang="en-US" altLang="ja-JP" sz="1600" dirty="0" smtClean="0"/>
              <a:t>, Leuven, SKKU, INFN, ANU, </a:t>
            </a:r>
            <a:r>
              <a:rPr kumimoji="1" lang="en-US" altLang="ja-JP" sz="1600" dirty="0" err="1" smtClean="0"/>
              <a:t>Koeln</a:t>
            </a:r>
            <a:r>
              <a:rPr kumimoji="1" lang="en-US" altLang="ja-JP" sz="1600" dirty="0" smtClean="0"/>
              <a:t>, </a:t>
            </a:r>
            <a:r>
              <a:rPr lang="en-US" altLang="ja-JP" sz="1600" dirty="0" smtClean="0"/>
              <a:t>TU </a:t>
            </a:r>
            <a:r>
              <a:rPr lang="en-US" altLang="ja-JP" sz="1600" dirty="0" err="1" smtClean="0"/>
              <a:t>Muenchen</a:t>
            </a:r>
            <a:r>
              <a:rPr lang="en-US" altLang="ja-JP" sz="1600" dirty="0" smtClean="0"/>
              <a:t>, </a:t>
            </a:r>
            <a:endParaRPr kumimoji="1" lang="en-US" altLang="ja-JP" sz="1600" dirty="0" smtClean="0"/>
          </a:p>
          <a:p>
            <a:r>
              <a:rPr kumimoji="1" lang="en-US" altLang="ja-JP" sz="1600" dirty="0" err="1" smtClean="0"/>
              <a:t>Fisica</a:t>
            </a:r>
            <a:r>
              <a:rPr kumimoji="1" lang="en-US" altLang="ja-JP" sz="1600" dirty="0" smtClean="0"/>
              <a:t>, </a:t>
            </a:r>
            <a:r>
              <a:rPr kumimoji="1" lang="en-US" altLang="ja-JP" sz="1600" dirty="0" err="1" smtClean="0"/>
              <a:t>Legnaro</a:t>
            </a:r>
            <a:r>
              <a:rPr kumimoji="1" lang="en-US" altLang="ja-JP" sz="1600" dirty="0" smtClean="0"/>
              <a:t>, ATOMKI, INFN-Milano, INFN-Firenze, INFN-LNL, Univ. </a:t>
            </a:r>
            <a:r>
              <a:rPr kumimoji="1" lang="en-US" altLang="ja-JP" sz="1600" dirty="0" err="1" smtClean="0"/>
              <a:t>di</a:t>
            </a:r>
            <a:r>
              <a:rPr kumimoji="1" lang="en-US" altLang="ja-JP" sz="1600" dirty="0" smtClean="0"/>
              <a:t> </a:t>
            </a:r>
            <a:r>
              <a:rPr kumimoji="1" lang="en-US" altLang="ja-JP" sz="1600" dirty="0" err="1" smtClean="0"/>
              <a:t>Padova</a:t>
            </a:r>
            <a:r>
              <a:rPr kumimoji="1" lang="en-US" altLang="ja-JP" sz="1600" dirty="0" smtClean="0"/>
              <a:t>, </a:t>
            </a:r>
            <a:r>
              <a:rPr lang="en-US" altLang="ja-JP" sz="1600" dirty="0" smtClean="0"/>
              <a:t>Surrey, GSI, ANL, </a:t>
            </a:r>
          </a:p>
          <a:p>
            <a:r>
              <a:rPr lang="en-US" altLang="ja-JP" sz="1600" dirty="0" smtClean="0"/>
              <a:t>Yale, Milano, Univ. Madrid, Tech. Univ. Darmstadt, Univ. Istanbul, CNS, CEA, RCNP, Univ. Notre Dame, Inst. </a:t>
            </a:r>
            <a:r>
              <a:rPr lang="en-US" altLang="ja-JP" sz="1600" dirty="0" err="1" smtClean="0"/>
              <a:t>voor</a:t>
            </a:r>
            <a:r>
              <a:rPr lang="en-US" altLang="ja-JP" sz="1600" dirty="0" smtClean="0"/>
              <a:t> Kern-en </a:t>
            </a:r>
            <a:r>
              <a:rPr lang="en-US" altLang="ja-JP" sz="1600" dirty="0" err="1" smtClean="0"/>
              <a:t>Stralings</a:t>
            </a:r>
            <a:r>
              <a:rPr lang="en-US" altLang="ja-JP" sz="1600" dirty="0" smtClean="0"/>
              <a:t> </a:t>
            </a:r>
            <a:r>
              <a:rPr lang="en-US" altLang="ja-JP" sz="1600" dirty="0" err="1" smtClean="0"/>
              <a:t>Fysica</a:t>
            </a:r>
            <a:r>
              <a:rPr lang="en-US" altLang="ja-JP" sz="1600" dirty="0" smtClean="0"/>
              <a:t>, </a:t>
            </a:r>
            <a:r>
              <a:rPr lang="en-US" altLang="ja-JP" sz="1600" dirty="0" err="1" smtClean="0"/>
              <a:t>Hoseo</a:t>
            </a:r>
            <a:r>
              <a:rPr lang="en-US" altLang="ja-JP" sz="1600" dirty="0" smtClean="0"/>
              <a:t> Univ., Univ. Tsukuba, Inst. </a:t>
            </a:r>
            <a:r>
              <a:rPr lang="en-US" altLang="ja-JP" sz="1600" dirty="0" err="1" smtClean="0"/>
              <a:t>Plurid</a:t>
            </a:r>
            <a:r>
              <a:rPr lang="en-US" altLang="ja-JP" sz="1600" dirty="0" smtClean="0"/>
              <a:t>. Hubert </a:t>
            </a:r>
            <a:r>
              <a:rPr lang="en-US" altLang="ja-JP" sz="1600" dirty="0" err="1" smtClean="0"/>
              <a:t>Curien</a:t>
            </a:r>
            <a:r>
              <a:rPr lang="en-US" altLang="ja-JP" sz="1600" dirty="0" smtClean="0"/>
              <a:t>, and RIKEN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-180528" y="0"/>
            <a:ext cx="9649072" cy="9807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6373216" y="4941168"/>
            <a:ext cx="7560840" cy="5078313"/>
          </a:xfrm>
          <a:prstGeom prst="rect">
            <a:avLst/>
          </a:prstGeom>
          <a:solidFill>
            <a:srgbClr val="FFFFFF">
              <a:alpha val="87843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RIBF Accelerator </a:t>
            </a:r>
          </a:p>
          <a:p>
            <a:r>
              <a:rPr lang="en-US" altLang="ja-JP" b="1" dirty="0" smtClean="0"/>
              <a:t>    - High intensity radioactive beam </a:t>
            </a:r>
          </a:p>
          <a:p>
            <a:r>
              <a:rPr lang="en-US" altLang="ja-JP" b="1" dirty="0" smtClean="0"/>
              <a:t>        - U-beam … ~10 </a:t>
            </a:r>
            <a:r>
              <a:rPr lang="en-US" altLang="ja-JP" b="1" dirty="0" err="1" smtClean="0"/>
              <a:t>pnA</a:t>
            </a:r>
            <a:r>
              <a:rPr lang="en-US" altLang="ja-JP" b="1" dirty="0" smtClean="0"/>
              <a:t>,  </a:t>
            </a:r>
            <a:r>
              <a:rPr lang="en-US" altLang="ja-JP" b="1" dirty="0" err="1" smtClean="0"/>
              <a:t>Xe</a:t>
            </a:r>
            <a:r>
              <a:rPr lang="en-US" altLang="ja-JP" b="1" dirty="0" smtClean="0"/>
              <a:t>-beam … &gt; 20 </a:t>
            </a:r>
            <a:r>
              <a:rPr lang="en-US" altLang="ja-JP" b="1" dirty="0" err="1" smtClean="0"/>
              <a:t>pnA</a:t>
            </a:r>
            <a:r>
              <a:rPr lang="en-US" altLang="ja-JP" b="1" dirty="0" smtClean="0"/>
              <a:t> </a:t>
            </a:r>
          </a:p>
          <a:p>
            <a:r>
              <a:rPr kumimoji="1" lang="en-US" altLang="ja-JP" sz="1200" b="1" dirty="0" smtClean="0"/>
              <a:t> </a:t>
            </a:r>
          </a:p>
          <a:p>
            <a:r>
              <a:rPr lang="en-US" altLang="ja-JP" sz="2400" b="1" dirty="0" err="1" smtClean="0"/>
              <a:t>BigRIPS</a:t>
            </a:r>
            <a:r>
              <a:rPr lang="en-US" altLang="ja-JP" sz="2400" b="1" dirty="0" smtClean="0"/>
              <a:t>/</a:t>
            </a:r>
            <a:r>
              <a:rPr lang="en-US" altLang="ja-JP" sz="2400" b="1" dirty="0" err="1" smtClean="0"/>
              <a:t>ZeroDegree</a:t>
            </a:r>
            <a:r>
              <a:rPr lang="en-US" altLang="ja-JP" sz="2400" b="1" dirty="0" smtClean="0"/>
              <a:t> Beam-line </a:t>
            </a:r>
            <a:endParaRPr kumimoji="1" lang="en-US" altLang="ja-JP" sz="2400" b="1" dirty="0" smtClean="0"/>
          </a:p>
          <a:p>
            <a:r>
              <a:rPr lang="en-US" altLang="ja-JP" b="1" dirty="0" smtClean="0"/>
              <a:t>    -  Large acceptance beam line</a:t>
            </a:r>
          </a:p>
          <a:p>
            <a:r>
              <a:rPr lang="en-US" altLang="ja-JP" b="1" dirty="0" smtClean="0"/>
              <a:t>    -  Cocktail beam &amp; </a:t>
            </a:r>
            <a:r>
              <a:rPr kumimoji="1" lang="en-US" altLang="ja-JP" b="1" dirty="0" smtClean="0"/>
              <a:t>Particle identification</a:t>
            </a:r>
          </a:p>
          <a:p>
            <a:r>
              <a:rPr lang="en-US" altLang="ja-JP" sz="1200" b="1" dirty="0" smtClean="0"/>
              <a:t> </a:t>
            </a:r>
          </a:p>
          <a:p>
            <a:r>
              <a:rPr kumimoji="1" lang="en-US" altLang="ja-JP" sz="2400" b="1" dirty="0" smtClean="0"/>
              <a:t>Decay Station</a:t>
            </a:r>
          </a:p>
          <a:p>
            <a:r>
              <a:rPr lang="en-US" altLang="ja-JP" b="1" dirty="0" smtClean="0"/>
              <a:t>    - High efficiency gamma-ray detectors </a:t>
            </a:r>
          </a:p>
          <a:p>
            <a:r>
              <a:rPr lang="en-US" altLang="ja-JP" b="1" dirty="0" smtClean="0"/>
              <a:t>        (</a:t>
            </a:r>
            <a:r>
              <a:rPr lang="en-US" altLang="ja-JP" b="1" dirty="0" err="1" smtClean="0"/>
              <a:t>Euroball</a:t>
            </a:r>
            <a:r>
              <a:rPr lang="en-US" altLang="ja-JP" b="1" dirty="0" smtClean="0"/>
              <a:t> </a:t>
            </a:r>
            <a:r>
              <a:rPr lang="en-US" altLang="ja-JP" b="1" dirty="0" err="1" smtClean="0"/>
              <a:t>Ge</a:t>
            </a:r>
            <a:r>
              <a:rPr lang="en-US" altLang="ja-JP" b="1" dirty="0" smtClean="0"/>
              <a:t> detectors)</a:t>
            </a:r>
          </a:p>
          <a:p>
            <a:r>
              <a:rPr kumimoji="1" lang="en-US" altLang="ja-JP" b="1" dirty="0" smtClean="0"/>
              <a:t>    - High efficiency beta-ray detectors</a:t>
            </a:r>
          </a:p>
          <a:p>
            <a:r>
              <a:rPr lang="en-US" altLang="ja-JP" b="1" dirty="0" smtClean="0"/>
              <a:t>        (DSSSD: WAS3ABi) </a:t>
            </a:r>
          </a:p>
          <a:p>
            <a:r>
              <a:rPr kumimoji="1" lang="en-US" altLang="ja-JP" sz="1100" b="1" dirty="0" smtClean="0"/>
              <a:t>  </a:t>
            </a:r>
          </a:p>
          <a:p>
            <a:r>
              <a:rPr lang="en-US" altLang="ja-JP" sz="2400" b="1" dirty="0" smtClean="0"/>
              <a:t>Collaboration</a:t>
            </a:r>
            <a:r>
              <a:rPr kumimoji="1" lang="en-US" altLang="ja-JP" sz="2400" b="1" dirty="0" smtClean="0"/>
              <a:t> and Future </a:t>
            </a:r>
          </a:p>
          <a:p>
            <a:r>
              <a:rPr lang="en-US" altLang="ja-JP" sz="2400" b="1" dirty="0" smtClean="0"/>
              <a:t>    - Proposals, manpower, detectors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2555776" y="6021288"/>
            <a:ext cx="583264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A lots of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new results are coming from RIBF.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コンテンツ プレースホルダ 2"/>
          <p:cNvSpPr>
            <a:spLocks noGrp="1"/>
          </p:cNvSpPr>
          <p:nvPr>
            <p:ph idx="1"/>
          </p:nvPr>
        </p:nvSpPr>
        <p:spPr>
          <a:xfrm>
            <a:off x="685800" y="1765176"/>
            <a:ext cx="7772400" cy="4114800"/>
          </a:xfrm>
        </p:spPr>
        <p:txBody>
          <a:bodyPr/>
          <a:lstStyle/>
          <a:p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-2628800" y="620688"/>
            <a:ext cx="12097344" cy="6048672"/>
            <a:chOff x="-2628800" y="836712"/>
            <a:chExt cx="12097344" cy="6048672"/>
          </a:xfrm>
        </p:grpSpPr>
        <p:pic>
          <p:nvPicPr>
            <p:cNvPr id="11" name="Picture 2" descr="C:\Documents and Settings\nishimu\デスクトップ\Area_EURICA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628800" y="1057147"/>
              <a:ext cx="11881320" cy="5828237"/>
            </a:xfrm>
            <a:prstGeom prst="rect">
              <a:avLst/>
            </a:prstGeom>
            <a:noFill/>
          </p:spPr>
        </p:pic>
        <p:sp>
          <p:nvSpPr>
            <p:cNvPr id="12" name="正方形/長方形 11"/>
            <p:cNvSpPr/>
            <p:nvPr/>
          </p:nvSpPr>
          <p:spPr>
            <a:xfrm>
              <a:off x="-2628800" y="836712"/>
              <a:ext cx="12097344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7092280" y="4103201"/>
            <a:ext cx="1978427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Beta-ray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Half-lives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Q</a:t>
            </a:r>
            <a:r>
              <a:rPr lang="en-US" altLang="ja-JP" sz="1600" b="1" baseline="-25000" dirty="0" err="1" smtClean="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Gamma-ray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E(2+), E(4+), ..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Isomeric states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Neutron emission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New isotopes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-612576" y="3573016"/>
            <a:ext cx="864096" cy="2952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87824" y="5210036"/>
            <a:ext cx="2896499" cy="523220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78Ni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    7.5 days (SN) </a:t>
            </a:r>
            <a:r>
              <a:rPr kumimoji="1" lang="en-US" altLang="ja-JP" sz="1400" b="1" dirty="0" smtClean="0">
                <a:solidFill>
                  <a:schemeClr val="bg1"/>
                </a:solidFill>
                <a:sym typeface="Wingdings" pitchFamily="2" charset="2"/>
              </a:rPr>
              <a:t>Talk by </a:t>
            </a:r>
            <a:r>
              <a:rPr kumimoji="1" lang="en-US" altLang="ja-JP" sz="1400" b="1" dirty="0" err="1" smtClean="0">
                <a:solidFill>
                  <a:schemeClr val="bg1"/>
                </a:solidFill>
                <a:sym typeface="Wingdings" pitchFamily="2" charset="2"/>
              </a:rPr>
              <a:t>Xu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81Cu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   5.5 days (</a:t>
            </a:r>
            <a:r>
              <a:rPr kumimoji="1" lang="en-US" altLang="ja-JP" sz="1400" b="1" dirty="0" err="1" smtClean="0">
                <a:solidFill>
                  <a:schemeClr val="bg1"/>
                </a:solidFill>
              </a:rPr>
              <a:t>M.Niikura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64088" y="3553852"/>
            <a:ext cx="2176943" cy="523220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/>
            <a:r>
              <a:rPr lang="en-US" altLang="ja-JP" sz="1400" b="1" dirty="0" smtClean="0">
                <a:solidFill>
                  <a:srgbClr val="FF0000"/>
                </a:solidFill>
              </a:rPr>
              <a:t>115Nb ~ 128Pd 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… 10 d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ays</a:t>
            </a:r>
          </a:p>
          <a:p>
            <a:pPr marL="457200" indent="-457200"/>
            <a:r>
              <a:rPr lang="en-US" altLang="ja-JP" sz="1400" b="1" dirty="0" err="1" smtClean="0">
                <a:solidFill>
                  <a:schemeClr val="bg1"/>
                </a:solidFill>
              </a:rPr>
              <a:t>H.Watanabe,G.Lorusso</a:t>
            </a:r>
            <a:endParaRPr kumimoji="1" lang="en-US" altLang="ja-JP" sz="1400" b="1" dirty="0" smtClean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4538" y="1916832"/>
            <a:ext cx="2185214" cy="523220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/>
            <a:r>
              <a:rPr lang="en-US" altLang="ja-JP" sz="1400" b="1" dirty="0" smtClean="0">
                <a:solidFill>
                  <a:srgbClr val="FF0000"/>
                </a:solidFill>
              </a:rPr>
              <a:t>98In,96Cd,94Ag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 … 6 d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ays</a:t>
            </a:r>
          </a:p>
          <a:p>
            <a:pPr marL="457200" indent="-457200"/>
            <a:r>
              <a:rPr lang="en-US" altLang="ja-JP" sz="1400" b="1" dirty="0" err="1" smtClean="0">
                <a:solidFill>
                  <a:schemeClr val="bg1"/>
                </a:solidFill>
              </a:rPr>
              <a:t>P.Boutachkov</a:t>
            </a:r>
            <a:endParaRPr lang="en-US" altLang="ja-JP" sz="1400" b="1" dirty="0" smtClean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60232" y="2708920"/>
            <a:ext cx="2507418" cy="738664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/>
            <a:r>
              <a:rPr kumimoji="1" lang="en-US" altLang="ja-JP" sz="1400" b="1" dirty="0" smtClean="0">
                <a:solidFill>
                  <a:srgbClr val="FF0000"/>
                </a:solidFill>
              </a:rPr>
              <a:t>136Sn,138Sn,132Cd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 … 5 days</a:t>
            </a:r>
          </a:p>
          <a:p>
            <a:pPr marL="457200" indent="-457200"/>
            <a:r>
              <a:rPr lang="en-US" altLang="ja-JP" sz="1400" b="1" dirty="0" err="1" smtClean="0">
                <a:solidFill>
                  <a:schemeClr val="bg1"/>
                </a:solidFill>
              </a:rPr>
              <a:t>G.Simpson,A.Jungclaus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/>
            <a:r>
              <a:rPr kumimoji="1" lang="en-US" altLang="ja-JP" sz="1400" b="1" dirty="0" smtClean="0">
                <a:solidFill>
                  <a:schemeClr val="bg1"/>
                </a:solidFill>
                <a:sym typeface="Wingdings" pitchFamily="2" charset="2"/>
              </a:rPr>
              <a:t> Talk by </a:t>
            </a:r>
            <a:r>
              <a:rPr kumimoji="1" lang="en-US" altLang="ja-JP" sz="1400" b="1" dirty="0" err="1" smtClean="0">
                <a:solidFill>
                  <a:schemeClr val="bg1"/>
                </a:solidFill>
                <a:sym typeface="Wingdings" pitchFamily="2" charset="2"/>
              </a:rPr>
              <a:t>A.Jungclaus</a:t>
            </a:r>
            <a:r>
              <a:rPr kumimoji="1" lang="en-US" altLang="ja-JP" sz="14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endParaRPr kumimoji="1" lang="en-US" altLang="ja-JP" sz="1400" b="1" dirty="0" smtClean="0">
              <a:solidFill>
                <a:schemeClr val="bg1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323528" y="1177588"/>
            <a:ext cx="2960940" cy="3169215"/>
            <a:chOff x="323528" y="1393612"/>
            <a:chExt cx="2960940" cy="3169215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395536" y="1393612"/>
              <a:ext cx="2888932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lang="en-US" altLang="ja-JP" sz="1400" b="1" dirty="0" smtClean="0">
                  <a:solidFill>
                    <a:srgbClr val="FF0000"/>
                  </a:solidFill>
                </a:rPr>
                <a:t>100Sn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 … 2013.06</a:t>
              </a:r>
            </a:p>
            <a:p>
              <a:pPr marL="457200" indent="-457200"/>
              <a:r>
                <a:rPr lang="en-US" altLang="ja-JP" sz="1400" b="1" dirty="0" smtClean="0">
                  <a:solidFill>
                    <a:schemeClr val="bg1"/>
                  </a:solidFill>
                </a:rPr>
                <a:t>(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M.Lewitowicz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/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R.Gernhaueser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/SN)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" name="円/楕円 20"/>
            <p:cNvSpPr/>
            <p:nvPr/>
          </p:nvSpPr>
          <p:spPr>
            <a:xfrm rot="2654922">
              <a:off x="2132230" y="2322026"/>
              <a:ext cx="543880" cy="701779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323528" y="3265820"/>
              <a:ext cx="1393267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lang="en-US" altLang="ja-JP" sz="1400" b="1" dirty="0" smtClean="0">
                  <a:solidFill>
                    <a:srgbClr val="FF0000"/>
                  </a:solidFill>
                </a:rPr>
                <a:t>73Sr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 … 2013.06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  <a:p>
              <a:pPr marL="457200" indent="-457200"/>
              <a:r>
                <a:rPr lang="en-US" altLang="ja-JP" sz="1400" b="1" dirty="0" err="1" smtClean="0">
                  <a:solidFill>
                    <a:schemeClr val="bg1"/>
                  </a:solidFill>
                </a:rPr>
                <a:t>GLorusso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465271" y="3861048"/>
              <a:ext cx="362313" cy="701779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239354" y="976405"/>
            <a:ext cx="7172607" cy="5261488"/>
            <a:chOff x="1239354" y="1192429"/>
            <a:chExt cx="7172607" cy="5261488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4619034" y="1753652"/>
              <a:ext cx="2185214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140Te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 … 4.5 days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  <a:p>
              <a:pPr marL="457200" indent="-457200"/>
              <a:r>
                <a:rPr kumimoji="1" lang="en-US" altLang="ja-JP" sz="1400" b="1" dirty="0" err="1" smtClean="0">
                  <a:solidFill>
                    <a:schemeClr val="bg1"/>
                  </a:solidFill>
                  <a:sym typeface="Wingdings" pitchFamily="2" charset="2"/>
                </a:rPr>
                <a:t>A.Odahara</a:t>
              </a:r>
              <a:r>
                <a:rPr kumimoji="1" lang="en-US" altLang="ja-JP" sz="1400" b="1" dirty="0" smtClean="0">
                  <a:solidFill>
                    <a:schemeClr val="bg1"/>
                  </a:solidFill>
                  <a:sym typeface="Wingdings" pitchFamily="2" charset="2"/>
                </a:rPr>
                <a:t>, </a:t>
              </a:r>
              <a:r>
                <a:rPr lang="en-US" altLang="ja-JP" sz="1400" b="1" dirty="0" err="1" smtClean="0"/>
                <a:t>Lozeva</a:t>
              </a:r>
              <a:r>
                <a:rPr lang="en-US" altLang="ja-JP" sz="1400" b="1" dirty="0" smtClean="0"/>
                <a:t>/Moon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6" name="円/楕円 25"/>
            <p:cNvSpPr/>
            <p:nvPr/>
          </p:nvSpPr>
          <p:spPr>
            <a:xfrm rot="20944929">
              <a:off x="6834772" y="1834570"/>
              <a:ext cx="1224136" cy="453074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 rot="20944929">
              <a:off x="7176532" y="1192429"/>
              <a:ext cx="1235429" cy="658793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907066" y="1196752"/>
              <a:ext cx="2619628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158Nd, 154Ce , 150Ba 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… 5 days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  <a:p>
              <a:pPr marL="457200" indent="-457200"/>
              <a:r>
                <a:rPr lang="en-US" altLang="ja-JP" sz="1400" b="1" dirty="0" err="1" smtClean="0">
                  <a:solidFill>
                    <a:schemeClr val="bg1"/>
                  </a:solidFill>
                </a:rPr>
                <a:t>E.Ideguchi,G.Simpson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83968" y="4437112"/>
              <a:ext cx="1484381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lang="en-US" altLang="ja-JP" sz="1400" b="1" dirty="0" smtClean="0">
                  <a:solidFill>
                    <a:srgbClr val="FF0000"/>
                  </a:solidFill>
                </a:rPr>
                <a:t>110Zr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 … 10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 days</a:t>
              </a:r>
            </a:p>
            <a:p>
              <a:pPr marL="457200" indent="-457200"/>
              <a:r>
                <a:rPr lang="en-US" altLang="ja-JP" sz="1400" b="1" dirty="0" smtClean="0">
                  <a:solidFill>
                    <a:schemeClr val="bg1"/>
                  </a:solidFill>
                </a:rPr>
                <a:t>(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T.Sumikama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0" name="円/楕円 29"/>
            <p:cNvSpPr/>
            <p:nvPr/>
          </p:nvSpPr>
          <p:spPr>
            <a:xfrm rot="20561176">
              <a:off x="3818564" y="3411139"/>
              <a:ext cx="1456534" cy="819798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691680" y="6146140"/>
              <a:ext cx="2176750" cy="307777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70Fe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 .. 5 days (</a:t>
              </a:r>
              <a:r>
                <a:rPr kumimoji="1" lang="en-US" altLang="ja-JP" sz="1400" b="1" dirty="0" err="1" smtClean="0">
                  <a:solidFill>
                    <a:schemeClr val="bg1"/>
                  </a:solidFill>
                </a:rPr>
                <a:t>G.Venzoni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2" name="円/楕円 31"/>
            <p:cNvSpPr/>
            <p:nvPr/>
          </p:nvSpPr>
          <p:spPr>
            <a:xfrm rot="15886376">
              <a:off x="1426473" y="4962456"/>
              <a:ext cx="730208" cy="1104445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3" name="直線矢印コネクタ 32"/>
          <p:cNvCxnSpPr/>
          <p:nvPr/>
        </p:nvCxnSpPr>
        <p:spPr>
          <a:xfrm flipH="1" flipV="1">
            <a:off x="2555776" y="5085184"/>
            <a:ext cx="432048" cy="144016"/>
          </a:xfrm>
          <a:prstGeom prst="straightConnector1">
            <a:avLst/>
          </a:prstGeom>
          <a:ln w="3810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07504" y="128826"/>
            <a:ext cx="290137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4000" b="1" dirty="0" smtClean="0"/>
              <a:t>SUMMARY</a:t>
            </a:r>
            <a:endParaRPr kumimoji="1" lang="ja-JP" altLang="en-US" sz="4000" b="1" dirty="0"/>
          </a:p>
        </p:txBody>
      </p:sp>
      <p:sp>
        <p:nvSpPr>
          <p:cNvPr id="36" name="正方形/長方形 35"/>
          <p:cNvSpPr/>
          <p:nvPr/>
        </p:nvSpPr>
        <p:spPr>
          <a:xfrm>
            <a:off x="-28128" y="6408712"/>
            <a:ext cx="9649072" cy="9807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27584" y="6237312"/>
            <a:ext cx="816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u="sng" dirty="0" smtClean="0">
                <a:solidFill>
                  <a:srgbClr val="002060"/>
                </a:solidFill>
              </a:rPr>
              <a:t>A lots of interesting results are coming from EUIRCA at RIBF!</a:t>
            </a:r>
            <a:endParaRPr kumimoji="1" lang="ja-JP" altLang="en-US" sz="2400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860032" y="5085184"/>
            <a:ext cx="3811960" cy="1143000"/>
          </a:xfrm>
        </p:spPr>
        <p:txBody>
          <a:bodyPr/>
          <a:lstStyle/>
          <a:p>
            <a:pPr lvl="0"/>
            <a:r>
              <a:rPr lang="en-US" altLang="ja-JP" dirty="0" smtClean="0"/>
              <a:t>Thank you.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1988840"/>
            <a:ext cx="86340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We acknowledge the </a:t>
            </a:r>
            <a:r>
              <a:rPr kumimoji="1" lang="en-US" altLang="ja-JP" sz="2400" dirty="0" smtClean="0">
                <a:solidFill>
                  <a:srgbClr val="FFC000"/>
                </a:solidFill>
              </a:rPr>
              <a:t>EUROBALL Owners Committee </a:t>
            </a:r>
            <a:r>
              <a:rPr kumimoji="1" lang="en-US" altLang="ja-JP" sz="2400" dirty="0" smtClean="0"/>
              <a:t>for the </a:t>
            </a:r>
          </a:p>
          <a:p>
            <a:r>
              <a:rPr lang="en-US" altLang="ja-JP" sz="2400" dirty="0" smtClean="0"/>
              <a:t>Loan of germanium detectors and the </a:t>
            </a:r>
            <a:r>
              <a:rPr lang="en-US" altLang="ja-JP" sz="2400" dirty="0" err="1" smtClean="0"/>
              <a:t>PreSpec</a:t>
            </a:r>
            <a:r>
              <a:rPr lang="en-US" altLang="ja-JP" sz="2400" dirty="0" smtClean="0"/>
              <a:t> Collaboration for </a:t>
            </a:r>
          </a:p>
          <a:p>
            <a:r>
              <a:rPr kumimoji="1" lang="en-US" altLang="ja-JP" sz="2400" dirty="0" smtClean="0"/>
              <a:t>The readout electronics of the cluster detectors.  </a:t>
            </a:r>
          </a:p>
          <a:p>
            <a:r>
              <a:rPr lang="en-US" altLang="ja-JP" sz="2400" dirty="0" smtClean="0"/>
              <a:t>               </a:t>
            </a:r>
            <a:r>
              <a:rPr lang="en-US" altLang="ja-JP" sz="2400" dirty="0" smtClean="0">
                <a:sym typeface="Wingdings" pitchFamily="2" charset="2"/>
              </a:rPr>
              <a:t>(*</a:t>
            </a:r>
            <a:r>
              <a:rPr lang="en-US" altLang="ja-JP" sz="2400" dirty="0" smtClean="0"/>
              <a:t>Equipments should be back to GSI by 2014 December.</a:t>
            </a:r>
            <a:r>
              <a:rPr kumimoji="1" lang="en-US" altLang="ja-JP" sz="2400" dirty="0" smtClean="0"/>
              <a:t> )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r>
              <a:rPr lang="en-US" altLang="ja-JP" sz="2400" dirty="0" smtClean="0"/>
              <a:t>Part of the WAS3ABi was supported by the Rare Isotope Science</a:t>
            </a:r>
          </a:p>
          <a:p>
            <a:r>
              <a:rPr kumimoji="1" lang="en-US" altLang="ja-JP" sz="2400" dirty="0" smtClean="0"/>
              <a:t>Project which is funded by the MEST and NRF of Korea.</a:t>
            </a:r>
            <a:endParaRPr kumimoji="1" lang="ja-JP" altLang="en-US" sz="2400" dirty="0"/>
          </a:p>
        </p:txBody>
      </p:sp>
      <p:sp>
        <p:nvSpPr>
          <p:cNvPr id="5" name="タイトル 3"/>
          <p:cNvSpPr txBox="1">
            <a:spLocks/>
          </p:cNvSpPr>
          <p:nvPr/>
        </p:nvSpPr>
        <p:spPr bwMode="auto">
          <a:xfrm>
            <a:off x="827584" y="188640"/>
            <a:ext cx="54726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Acknowledgement</a:t>
            </a:r>
            <a:endParaRPr kumimoji="1" lang="ja-JP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C:\Documents and Settings\nishimu\デスクトップ\untitle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16632"/>
            <a:ext cx="2448272" cy="1836125"/>
          </a:xfrm>
          <a:prstGeom prst="rect">
            <a:avLst/>
          </a:prstGeom>
          <a:noFill/>
        </p:spPr>
      </p:pic>
      <p:pic>
        <p:nvPicPr>
          <p:cNvPr id="7" name="Picture 5" descr="C:\Documents and Settings\nishimu\デスクトップ\Iv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658065"/>
            <a:ext cx="2312257" cy="1737856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539552" y="6381328"/>
            <a:ext cx="5335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GSI supports: </a:t>
            </a:r>
            <a:r>
              <a:rPr kumimoji="1" lang="en-US" altLang="ja-JP" dirty="0" err="1" smtClean="0"/>
              <a:t>I.Kojouharov</a:t>
            </a:r>
            <a:r>
              <a:rPr kumimoji="1" lang="en-US" altLang="ja-JP" dirty="0" smtClean="0"/>
              <a:t>,  </a:t>
            </a:r>
            <a:r>
              <a:rPr kumimoji="1" lang="en-US" altLang="ja-JP" dirty="0" err="1" smtClean="0"/>
              <a:t>H.Schaffner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N.Kurz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5904656" cy="908720"/>
          </a:xfrm>
        </p:spPr>
        <p:txBody>
          <a:bodyPr/>
          <a:lstStyle/>
          <a:p>
            <a:r>
              <a:rPr lang="en-US" altLang="ja-JP" sz="4000" dirty="0" smtClean="0"/>
              <a:t>Location of Decay Station</a:t>
            </a:r>
            <a:endParaRPr kumimoji="1" lang="ja-JP" altLang="en-US" sz="4000" dirty="0"/>
          </a:p>
        </p:txBody>
      </p:sp>
      <p:pic>
        <p:nvPicPr>
          <p:cNvPr id="4" name="Picture 1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55009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860032" y="5879013"/>
            <a:ext cx="35283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b="1" baseline="30000" dirty="0">
                <a:solidFill>
                  <a:srgbClr val="000070"/>
                </a:solidFill>
                <a:ea typeface="Osaka"/>
                <a:cs typeface="Osaka"/>
              </a:rPr>
              <a:t>238</a:t>
            </a:r>
            <a:r>
              <a:rPr lang="en-US" altLang="ja-JP" sz="1800" b="1" dirty="0">
                <a:solidFill>
                  <a:srgbClr val="000070"/>
                </a:solidFill>
                <a:ea typeface="Osaka"/>
                <a:cs typeface="Osaka"/>
              </a:rPr>
              <a:t>U  … 345 </a:t>
            </a:r>
            <a:r>
              <a:rPr lang="en-US" altLang="ja-JP" sz="1800" b="1" dirty="0" err="1" smtClean="0">
                <a:solidFill>
                  <a:srgbClr val="000070"/>
                </a:solidFill>
                <a:ea typeface="Osaka"/>
                <a:cs typeface="Osaka"/>
              </a:rPr>
              <a:t>MeV</a:t>
            </a:r>
            <a:r>
              <a:rPr lang="en-US" altLang="ja-JP" sz="1800" b="1" dirty="0" smtClean="0">
                <a:solidFill>
                  <a:srgbClr val="000070"/>
                </a:solidFill>
                <a:ea typeface="Osaka"/>
                <a:cs typeface="Osaka"/>
              </a:rPr>
              <a:t>/u, </a:t>
            </a:r>
          </a:p>
          <a:p>
            <a:r>
              <a:rPr lang="en-US" altLang="ja-JP" sz="1800" b="1" dirty="0" smtClean="0">
                <a:solidFill>
                  <a:srgbClr val="000070"/>
                </a:solidFill>
                <a:ea typeface="Osaka"/>
                <a:cs typeface="Osaka"/>
              </a:rPr>
              <a:t>         … Intensity = 5 – 12 </a:t>
            </a:r>
            <a:r>
              <a:rPr lang="en-US" altLang="ja-JP" sz="1800" b="1" dirty="0" err="1" smtClean="0">
                <a:solidFill>
                  <a:srgbClr val="000070"/>
                </a:solidFill>
                <a:ea typeface="Osaka"/>
                <a:cs typeface="Osaka"/>
              </a:rPr>
              <a:t>pnA</a:t>
            </a:r>
            <a:r>
              <a:rPr lang="en-US" altLang="ja-JP" sz="1800" b="1" dirty="0" smtClean="0">
                <a:solidFill>
                  <a:srgbClr val="000070"/>
                </a:solidFill>
                <a:ea typeface="Osaka"/>
                <a:cs typeface="Osaka"/>
              </a:rPr>
              <a:t> !</a:t>
            </a:r>
            <a:endParaRPr lang="en-US" altLang="ja-JP" sz="1800" b="1" dirty="0">
              <a:solidFill>
                <a:srgbClr val="000070"/>
              </a:solidFill>
              <a:ea typeface="Osaka"/>
              <a:cs typeface="Osaka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6530986" y="3131824"/>
            <a:ext cx="2145470" cy="864096"/>
            <a:chOff x="6300192" y="3212976"/>
            <a:chExt cx="2145470" cy="864096"/>
          </a:xfrm>
        </p:grpSpPr>
        <p:sp>
          <p:nvSpPr>
            <p:cNvPr id="8" name="円/楕円 7"/>
            <p:cNvSpPr/>
            <p:nvPr/>
          </p:nvSpPr>
          <p:spPr>
            <a:xfrm>
              <a:off x="6300192" y="3933056"/>
              <a:ext cx="216024" cy="1440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H="1">
              <a:off x="6444208" y="3429000"/>
              <a:ext cx="576064" cy="504056"/>
            </a:xfrm>
            <a:prstGeom prst="straightConnector1">
              <a:avLst/>
            </a:prstGeom>
            <a:ln w="57150">
              <a:solidFill>
                <a:srgbClr val="4B4B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7020272" y="3212976"/>
              <a:ext cx="1425390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Decay Exp.</a:t>
              </a:r>
              <a:endParaRPr kumimoji="1" lang="ja-JP" altLang="en-US" b="1" dirty="0"/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683568" y="2420888"/>
            <a:ext cx="2880320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4" descr="２．SRC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2267745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直線コネクタ 12"/>
          <p:cNvCxnSpPr/>
          <p:nvPr/>
        </p:nvCxnSpPr>
        <p:spPr>
          <a:xfrm>
            <a:off x="1921992" y="3429568"/>
            <a:ext cx="216024" cy="7200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2944392" y="3429000"/>
            <a:ext cx="57720" cy="547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2267744" y="3429000"/>
            <a:ext cx="792088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869160"/>
            <a:ext cx="2376264" cy="177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グループ化 18"/>
          <p:cNvGrpSpPr/>
          <p:nvPr/>
        </p:nvGrpSpPr>
        <p:grpSpPr>
          <a:xfrm>
            <a:off x="5580112" y="692696"/>
            <a:ext cx="3240360" cy="2304256"/>
            <a:chOff x="5551312" y="663896"/>
            <a:chExt cx="3240360" cy="2304256"/>
          </a:xfrm>
        </p:grpSpPr>
        <p:sp>
          <p:nvSpPr>
            <p:cNvPr id="17" name="角丸四角形 16"/>
            <p:cNvSpPr/>
            <p:nvPr/>
          </p:nvSpPr>
          <p:spPr>
            <a:xfrm>
              <a:off x="5551312" y="663896"/>
              <a:ext cx="3240360" cy="2304256"/>
            </a:xfrm>
            <a:prstGeom prst="roundRect">
              <a:avLst>
                <a:gd name="adj" fmla="val 479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80112" y="692696"/>
              <a:ext cx="3168352" cy="2234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251520" y="1124744"/>
            <a:ext cx="8640960" cy="5328592"/>
          </a:xfrm>
          <a:prstGeom prst="roundRect">
            <a:avLst>
              <a:gd name="adj" fmla="val 239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60293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72008"/>
            <a:ext cx="7272808" cy="908720"/>
          </a:xfrm>
        </p:spPr>
        <p:txBody>
          <a:bodyPr/>
          <a:lstStyle/>
          <a:p>
            <a:r>
              <a:rPr kumimoji="1" lang="en-US" altLang="ja-JP" dirty="0" smtClean="0"/>
              <a:t>Beam </a:t>
            </a:r>
            <a:r>
              <a:rPr lang="en-US" altLang="ja-JP" dirty="0" smtClean="0"/>
              <a:t>Production at RIBF</a:t>
            </a:r>
            <a:endParaRPr kumimoji="1" lang="ja-JP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221088"/>
            <a:ext cx="2736304" cy="182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39552" y="5013176"/>
            <a:ext cx="3477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1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ΔE-TOF-</a:t>
            </a:r>
            <a:r>
              <a:rPr lang="en-US" altLang="ja-JP" sz="1800" dirty="0" err="1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Bρ</a:t>
            </a:r>
            <a:r>
              <a:rPr lang="en-US" altLang="ja-JP" sz="1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method using the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focal plane detectors.</a:t>
            </a:r>
            <a:endParaRPr kumimoji="1" lang="ja-JP" altLang="en-US" sz="18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55976" y="1268760"/>
            <a:ext cx="399660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1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The implantation of an identified RI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is associated with the following 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β-decay events that are detected</a:t>
            </a:r>
          </a:p>
          <a:p>
            <a:r>
              <a:rPr lang="en-US" altLang="ja-JP" sz="1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in the same silicon pixel (DSSSD).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492896"/>
            <a:ext cx="1435807" cy="140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372200" y="3047940"/>
            <a:ext cx="229934" cy="21602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38099" dir="8520038" algn="ctr" rotWithShape="0">
              <a:srgbClr val="000000"/>
            </a:outerShdw>
          </a:effectLst>
        </p:spPr>
      </p:pic>
      <p:sp>
        <p:nvSpPr>
          <p:cNvPr id="16" name="テキスト ボックス 15"/>
          <p:cNvSpPr txBox="1"/>
          <p:nvPr/>
        </p:nvSpPr>
        <p:spPr>
          <a:xfrm>
            <a:off x="1187624" y="1268760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238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U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95536" y="2812866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baseline="30000" dirty="0" smtClean="0">
                <a:solidFill>
                  <a:schemeClr val="bg1"/>
                </a:solidFill>
              </a:rPr>
              <a:t>9</a:t>
            </a:r>
            <a:r>
              <a:rPr lang="en-US" altLang="ja-JP" b="1" dirty="0" smtClean="0">
                <a:solidFill>
                  <a:schemeClr val="bg1"/>
                </a:solidFill>
              </a:rPr>
              <a:t>Be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0"/>
            <a:ext cx="7772400" cy="1143000"/>
          </a:xfrm>
        </p:spPr>
        <p:txBody>
          <a:bodyPr/>
          <a:lstStyle/>
          <a:p>
            <a:r>
              <a:rPr lang="en-US" altLang="ja-JP" b="1" dirty="0" smtClean="0"/>
              <a:t>EURICA Project at RIBF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115616" y="1044108"/>
            <a:ext cx="24479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ＭＳ Ｐゴシック" charset="-128"/>
              </a:rPr>
              <a:t>( EUROBALL </a:t>
            </a:r>
            <a:endParaRPr lang="ja-JP" alt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ＭＳ Ｐゴシック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3419872" y="1044108"/>
            <a:ext cx="158377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ＭＳ Ｐゴシック" charset="-128"/>
              </a:rPr>
              <a:t>RIKEN</a:t>
            </a:r>
            <a:endParaRPr lang="ja-JP" alt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ＭＳ Ｐゴシック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4787875" y="1044108"/>
            <a:ext cx="15843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ＭＳ Ｐゴシック" charset="-128"/>
              </a:rPr>
              <a:t>Cluster</a:t>
            </a:r>
            <a:endParaRPr lang="ja-JP" alt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ＭＳ Ｐゴシック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6084168" y="1044108"/>
            <a:ext cx="129608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ＭＳ Ｐゴシック" charset="-128"/>
              </a:rPr>
              <a:t>Array)</a:t>
            </a:r>
            <a:endParaRPr lang="ja-JP" alt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ＭＳ Ｐゴシック" charset="-128"/>
            </a:endParaRPr>
          </a:p>
        </p:txBody>
      </p:sp>
      <p:sp>
        <p:nvSpPr>
          <p:cNvPr id="8" name="下矢印 7"/>
          <p:cNvSpPr/>
          <p:nvPr/>
        </p:nvSpPr>
        <p:spPr>
          <a:xfrm rot="15534424">
            <a:off x="2613434" y="4100723"/>
            <a:ext cx="28803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44824"/>
            <a:ext cx="5184576" cy="365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80927"/>
            <a:ext cx="3016271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8"/>
          <p:cNvSpPr txBox="1">
            <a:spLocks noChangeArrowheads="1"/>
          </p:cNvSpPr>
          <p:nvPr/>
        </p:nvSpPr>
        <p:spPr bwMode="auto">
          <a:xfrm>
            <a:off x="5652120" y="5673442"/>
            <a:ext cx="17043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/>
              <a:t>RIKEN RIBF</a:t>
            </a:r>
          </a:p>
          <a:p>
            <a:r>
              <a:rPr lang="en-US" altLang="ja-JP" b="1" dirty="0"/>
              <a:t>(Japan)</a:t>
            </a:r>
            <a:endParaRPr lang="ja-JP" altLang="en-US" b="1" dirty="0"/>
          </a:p>
        </p:txBody>
      </p:sp>
      <p:sp>
        <p:nvSpPr>
          <p:cNvPr id="12" name="テキスト ボックス 23"/>
          <p:cNvSpPr txBox="1">
            <a:spLocks noChangeArrowheads="1"/>
          </p:cNvSpPr>
          <p:nvPr/>
        </p:nvSpPr>
        <p:spPr bwMode="auto">
          <a:xfrm>
            <a:off x="1187624" y="5489937"/>
            <a:ext cx="28632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Euroball</a:t>
            </a:r>
            <a:r>
              <a:rPr lang="en-US" altLang="ja-JP" dirty="0" smtClean="0"/>
              <a:t> </a:t>
            </a:r>
            <a:r>
              <a:rPr lang="en-US" altLang="ja-JP" dirty="0"/>
              <a:t>Cluster </a:t>
            </a:r>
            <a:r>
              <a:rPr lang="en-US" altLang="ja-JP" dirty="0" smtClean="0"/>
              <a:t>detectors</a:t>
            </a:r>
          </a:p>
          <a:p>
            <a:r>
              <a:rPr lang="en-US" altLang="ja-JP" dirty="0" smtClean="0"/>
              <a:t>Support structure </a:t>
            </a:r>
          </a:p>
          <a:p>
            <a:r>
              <a:rPr lang="en-US" altLang="ja-JP" dirty="0" smtClean="0"/>
              <a:t>Readout electronics</a:t>
            </a:r>
            <a:endParaRPr lang="en-US" altLang="ja-JP" dirty="0"/>
          </a:p>
          <a:p>
            <a:r>
              <a:rPr lang="en-US" altLang="ja-JP" dirty="0" smtClean="0"/>
              <a:t>used for GSI-RISING</a:t>
            </a:r>
            <a:endParaRPr lang="en-US" altLang="ja-JP" dirty="0"/>
          </a:p>
        </p:txBody>
      </p:sp>
      <p:sp>
        <p:nvSpPr>
          <p:cNvPr id="13" name="右矢印 12"/>
          <p:cNvSpPr/>
          <p:nvPr/>
        </p:nvSpPr>
        <p:spPr>
          <a:xfrm>
            <a:off x="4355976" y="5806082"/>
            <a:ext cx="863600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4" name="グループ化 33"/>
          <p:cNvGrpSpPr>
            <a:grpSpLocks/>
          </p:cNvGrpSpPr>
          <p:nvPr/>
        </p:nvGrpSpPr>
        <p:grpSpPr bwMode="auto">
          <a:xfrm>
            <a:off x="444500" y="5699795"/>
            <a:ext cx="576263" cy="420687"/>
            <a:chOff x="445241" y="5843819"/>
            <a:chExt cx="576065" cy="419966"/>
          </a:xfrm>
        </p:grpSpPr>
        <p:sp>
          <p:nvSpPr>
            <p:cNvPr id="15" name="正方形/長方形 14"/>
            <p:cNvSpPr/>
            <p:nvPr/>
          </p:nvSpPr>
          <p:spPr>
            <a:xfrm>
              <a:off x="445241" y="5843819"/>
              <a:ext cx="576065" cy="4199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877272"/>
              <a:ext cx="532859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グループ化 16"/>
          <p:cNvGrpSpPr/>
          <p:nvPr/>
        </p:nvGrpSpPr>
        <p:grpSpPr>
          <a:xfrm>
            <a:off x="323528" y="6237535"/>
            <a:ext cx="818744" cy="291092"/>
            <a:chOff x="179512" y="6381328"/>
            <a:chExt cx="818744" cy="291092"/>
          </a:xfrm>
        </p:grpSpPr>
        <p:sp>
          <p:nvSpPr>
            <p:cNvPr id="18" name="正方形/長方形 17"/>
            <p:cNvSpPr/>
            <p:nvPr/>
          </p:nvSpPr>
          <p:spPr>
            <a:xfrm>
              <a:off x="179512" y="6381328"/>
              <a:ext cx="818744" cy="291092"/>
            </a:xfrm>
            <a:prstGeom prst="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Picture 1" descr="C:\Documents and Settings\nishimu\デスクトップ\GSI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0685" y="6402110"/>
              <a:ext cx="720080" cy="229373"/>
            </a:xfrm>
            <a:prstGeom prst="rect">
              <a:avLst/>
            </a:prstGeom>
            <a:noFill/>
          </p:spPr>
        </p:pic>
      </p:grpSp>
      <p:pic>
        <p:nvPicPr>
          <p:cNvPr id="20" name="Picture 2" descr="C:\Documents and Settings\nishimu\デスクトップ\top02_02[1]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5454" y="5805403"/>
            <a:ext cx="1455018" cy="547722"/>
          </a:xfrm>
          <a:prstGeom prst="rect">
            <a:avLst/>
          </a:prstGeom>
          <a:noFill/>
        </p:spPr>
      </p:pic>
      <p:sp>
        <p:nvSpPr>
          <p:cNvPr id="21" name="下カーブ矢印 20"/>
          <p:cNvSpPr/>
          <p:nvPr/>
        </p:nvSpPr>
        <p:spPr>
          <a:xfrm>
            <a:off x="1619672" y="2420888"/>
            <a:ext cx="3384376" cy="792088"/>
          </a:xfrm>
          <a:prstGeom prst="curvedDownArrow">
            <a:avLst>
              <a:gd name="adj1" fmla="val 12744"/>
              <a:gd name="adj2" fmla="val 30286"/>
              <a:gd name="adj3" fmla="val 19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193961" y="6381328"/>
            <a:ext cx="3817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Installation completed in 2012 Feb.</a:t>
            </a:r>
            <a:endParaRPr kumimoji="1" lang="ja-JP" altLang="en-US" dirty="0"/>
          </a:p>
        </p:txBody>
      </p:sp>
      <p:sp>
        <p:nvSpPr>
          <p:cNvPr id="23" name="右矢印 22"/>
          <p:cNvSpPr/>
          <p:nvPr/>
        </p:nvSpPr>
        <p:spPr>
          <a:xfrm rot="12034468">
            <a:off x="7175722" y="3275624"/>
            <a:ext cx="1228427" cy="288032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 rot="1180305">
            <a:off x="7126878" y="3577947"/>
            <a:ext cx="108876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b="1" i="1" dirty="0" smtClean="0"/>
              <a:t>RI beam</a:t>
            </a:r>
            <a:endParaRPr kumimoji="1" lang="ja-JP" altLang="en-US" b="1" i="1" dirty="0"/>
          </a:p>
        </p:txBody>
      </p:sp>
      <p:grpSp>
        <p:nvGrpSpPr>
          <p:cNvPr id="25" name="グループ化 86"/>
          <p:cNvGrpSpPr/>
          <p:nvPr/>
        </p:nvGrpSpPr>
        <p:grpSpPr>
          <a:xfrm>
            <a:off x="179512" y="116632"/>
            <a:ext cx="648072" cy="648072"/>
            <a:chOff x="6845776" y="321608"/>
            <a:chExt cx="1872208" cy="1872208"/>
          </a:xfrm>
        </p:grpSpPr>
        <p:sp>
          <p:nvSpPr>
            <p:cNvPr id="26" name="角丸四角形 25"/>
            <p:cNvSpPr/>
            <p:nvPr/>
          </p:nvSpPr>
          <p:spPr>
            <a:xfrm>
              <a:off x="6845776" y="321608"/>
              <a:ext cx="1872208" cy="187220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48264" y="404664"/>
              <a:ext cx="1700808" cy="170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" name="Picture 30" descr="ribf_f0-f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-3123728"/>
            <a:ext cx="855821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18"/>
          <p:cNvSpPr txBox="1"/>
          <p:nvPr/>
        </p:nvSpPr>
        <p:spPr>
          <a:xfrm>
            <a:off x="5148064" y="5517232"/>
            <a:ext cx="5982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00" b="1" dirty="0" err="1" smtClean="0">
                <a:latin typeface="Times New Roman"/>
                <a:cs typeface="Times New Roman"/>
              </a:rPr>
              <a:t>E</a:t>
            </a:r>
            <a:r>
              <a:rPr lang="es-ES_tradnl" sz="900" b="1" baseline="-25000" dirty="0" err="1" smtClean="0">
                <a:latin typeface="Symbol" charset="2"/>
                <a:cs typeface="Symbol" charset="2"/>
              </a:rPr>
              <a:t>g</a:t>
            </a:r>
            <a:r>
              <a:rPr lang="es-ES_tradnl" sz="900" b="1" dirty="0" smtClean="0">
                <a:latin typeface="Times New Roman"/>
                <a:cs typeface="Times New Roman"/>
              </a:rPr>
              <a:t> (</a:t>
            </a:r>
            <a:r>
              <a:rPr lang="es-ES_tradnl" sz="900" b="1" dirty="0" err="1" smtClean="0">
                <a:latin typeface="Times New Roman"/>
                <a:cs typeface="Times New Roman"/>
              </a:rPr>
              <a:t>keV</a:t>
            </a:r>
            <a:r>
              <a:rPr lang="es-ES_tradnl" sz="900" b="1" dirty="0" smtClean="0">
                <a:latin typeface="Times New Roman"/>
                <a:cs typeface="Times New Roman"/>
              </a:rPr>
              <a:t>)</a:t>
            </a:r>
            <a:endParaRPr lang="es-ES_tradnl" sz="900" b="1" dirty="0">
              <a:latin typeface="Times New Roman"/>
              <a:cs typeface="Times New Roman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635896" y="3861048"/>
            <a:ext cx="2880320" cy="17281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/>
        </p:nvGrpSpPr>
        <p:grpSpPr>
          <a:xfrm>
            <a:off x="3646929" y="3861048"/>
            <a:ext cx="2869287" cy="1653244"/>
            <a:chOff x="3646929" y="3861048"/>
            <a:chExt cx="2869287" cy="1653244"/>
          </a:xfrm>
        </p:grpSpPr>
        <p:pic>
          <p:nvPicPr>
            <p:cNvPr id="35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79912" y="3861048"/>
              <a:ext cx="2736304" cy="1653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4139952" y="5045114"/>
              <a:ext cx="2117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b="1" dirty="0" err="1" smtClean="0">
                  <a:solidFill>
                    <a:schemeClr val="bg1"/>
                  </a:solidFill>
                </a:rPr>
                <a:t>Effi</a:t>
              </a:r>
              <a:r>
                <a:rPr lang="en-US" altLang="ja-JP" sz="1800" b="1" dirty="0" smtClean="0">
                  <a:solidFill>
                    <a:schemeClr val="bg1"/>
                  </a:solidFill>
                </a:rPr>
                <a:t>. = 8% at 1MeV</a:t>
              </a:r>
              <a:endParaRPr kumimoji="1" lang="ja-JP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uadroTexto 19"/>
            <p:cNvSpPr txBox="1"/>
            <p:nvPr/>
          </p:nvSpPr>
          <p:spPr>
            <a:xfrm rot="16200000">
              <a:off x="3232232" y="4285382"/>
              <a:ext cx="110639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ES_tradnl" sz="1200" b="1" dirty="0" err="1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efficiency</a:t>
              </a:r>
              <a:r>
                <a:rPr lang="es-ES_tradnl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 (</a:t>
              </a:r>
              <a:r>
                <a:rPr lang="es-ES_tradnl" sz="12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%</a:t>
              </a:r>
              <a:r>
                <a:rPr lang="es-ES_tradnl" sz="12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)</a:t>
              </a:r>
              <a:endParaRPr lang="es-ES_tradnl" sz="12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008" y="44624"/>
            <a:ext cx="7772400" cy="1563960"/>
          </a:xfrm>
        </p:spPr>
        <p:txBody>
          <a:bodyPr/>
          <a:lstStyle/>
          <a:p>
            <a:r>
              <a:rPr kumimoji="1" lang="en-US" altLang="ja-JP" sz="3600" dirty="0" smtClean="0"/>
              <a:t>New </a:t>
            </a:r>
            <a:r>
              <a:rPr lang="en-US" altLang="ja-JP" sz="3600" dirty="0" smtClean="0"/>
              <a:t>Beta Counting System</a:t>
            </a:r>
            <a:r>
              <a:rPr kumimoji="1" lang="en-US" altLang="ja-JP" sz="3600" dirty="0" smtClean="0"/>
              <a:t> : WAS3ABi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2400" dirty="0" smtClean="0"/>
              <a:t>(</a:t>
            </a:r>
            <a:r>
              <a:rPr lang="en-US" altLang="ja-JP" sz="2400" u="sng" dirty="0" smtClean="0"/>
              <a:t>W</a:t>
            </a:r>
            <a:r>
              <a:rPr lang="en-US" altLang="ja-JP" sz="2400" dirty="0" smtClean="0"/>
              <a:t>ide-range </a:t>
            </a:r>
            <a:r>
              <a:rPr lang="en-US" altLang="ja-JP" sz="2400" u="sng" dirty="0" smtClean="0"/>
              <a:t>A</a:t>
            </a:r>
            <a:r>
              <a:rPr lang="en-US" altLang="ja-JP" sz="2400" dirty="0" smtClean="0"/>
              <a:t>ctive </a:t>
            </a:r>
            <a:r>
              <a:rPr lang="en-US" altLang="ja-JP" sz="2400" u="sng" dirty="0" smtClean="0"/>
              <a:t>S</a:t>
            </a:r>
            <a:r>
              <a:rPr lang="en-US" altLang="ja-JP" sz="2400" dirty="0" smtClean="0"/>
              <a:t>ilicon-</a:t>
            </a:r>
            <a:r>
              <a:rPr lang="en-US" altLang="ja-JP" sz="2400" u="sng" dirty="0" smtClean="0"/>
              <a:t>S</a:t>
            </a:r>
            <a:r>
              <a:rPr lang="en-US" altLang="ja-JP" sz="2400" dirty="0" smtClean="0"/>
              <a:t>trip </a:t>
            </a:r>
            <a:r>
              <a:rPr lang="en-US" altLang="ja-JP" sz="2400" u="sng" dirty="0" smtClean="0"/>
              <a:t>S</a:t>
            </a:r>
            <a:r>
              <a:rPr lang="en-US" altLang="ja-JP" sz="2400" dirty="0" smtClean="0"/>
              <a:t>topper </a:t>
            </a:r>
            <a:r>
              <a:rPr lang="en-US" altLang="ja-JP" sz="2400" u="sng" dirty="0" smtClean="0"/>
              <a:t>A</a:t>
            </a:r>
            <a:r>
              <a:rPr lang="en-US" altLang="ja-JP" sz="2400" dirty="0" smtClean="0"/>
              <a:t>rray </a:t>
            </a:r>
            <a:br>
              <a:rPr lang="en-US" altLang="ja-JP" sz="2400" dirty="0" smtClean="0"/>
            </a:br>
            <a:r>
              <a:rPr lang="en-US" altLang="ja-JP" sz="2400" dirty="0" smtClean="0"/>
              <a:t>for </a:t>
            </a:r>
            <a:r>
              <a:rPr lang="en-US" altLang="ja-JP" sz="2400" u="sng" dirty="0" smtClean="0"/>
              <a:t>B</a:t>
            </a:r>
            <a:r>
              <a:rPr lang="en-US" altLang="ja-JP" sz="2400" dirty="0" smtClean="0"/>
              <a:t>eta and </a:t>
            </a:r>
            <a:r>
              <a:rPr lang="en-US" altLang="ja-JP" sz="2400" u="sng" dirty="0" smtClean="0"/>
              <a:t>i</a:t>
            </a:r>
            <a:r>
              <a:rPr lang="en-US" altLang="ja-JP" sz="2400" dirty="0" smtClean="0"/>
              <a:t>on detection)</a:t>
            </a:r>
            <a:endParaRPr kumimoji="1" lang="ja-JP" altLang="en-US" sz="3600" dirty="0"/>
          </a:p>
        </p:txBody>
      </p:sp>
      <p:pic>
        <p:nvPicPr>
          <p:cNvPr id="247817" name="Picture 9" descr="C:\Documents and Settings\nishimu\デスクトップ\KIMG0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4968553" cy="2981132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179512" y="1628800"/>
            <a:ext cx="2614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 smtClean="0"/>
              <a:t>8 layers of DSSSDs </a:t>
            </a:r>
          </a:p>
          <a:p>
            <a:r>
              <a:rPr kumimoji="1" lang="en-US" altLang="ja-JP" sz="1800" b="1" dirty="0" smtClean="0"/>
              <a:t>(40-strips x 60 strips)</a:t>
            </a:r>
          </a:p>
          <a:p>
            <a:pPr algn="ctr"/>
            <a:r>
              <a:rPr lang="en-US" altLang="ja-JP" sz="1800" dirty="0" smtClean="0">
                <a:latin typeface="Times New Roman"/>
                <a:cs typeface="Times New Roman"/>
              </a:rPr>
              <a:t>RIKEN/IBS/TU </a:t>
            </a:r>
            <a:r>
              <a:rPr lang="en-US" altLang="ja-JP" sz="1800" dirty="0" err="1" smtClean="0">
                <a:latin typeface="Times New Roman"/>
                <a:cs typeface="Times New Roman"/>
              </a:rPr>
              <a:t>München</a:t>
            </a:r>
            <a:endParaRPr lang="ja-JP" altLang="en-US" sz="1800" dirty="0">
              <a:latin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780928"/>
            <a:ext cx="3744416" cy="297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987824" y="1772816"/>
            <a:ext cx="233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In total, 14,400 pixels </a:t>
            </a:r>
          </a:p>
          <a:p>
            <a:r>
              <a:rPr lang="en-US" altLang="ja-JP" sz="1800" dirty="0" smtClean="0"/>
              <a:t>             </a:t>
            </a:r>
            <a:r>
              <a:rPr kumimoji="1" lang="en-US" altLang="ja-JP" sz="1800" dirty="0" smtClean="0"/>
              <a:t>(19,200 pixels)</a:t>
            </a:r>
            <a:endParaRPr kumimoji="1" lang="ja-JP" altLang="en-US" sz="1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4088" y="2078054"/>
            <a:ext cx="36086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800" dirty="0" smtClean="0"/>
              <a:t>Timing information is also used for</a:t>
            </a:r>
          </a:p>
          <a:p>
            <a:r>
              <a:rPr lang="en-US" altLang="ja-JP" sz="1800" dirty="0" smtClean="0"/>
              <a:t>           reconstruction of hit position.</a:t>
            </a:r>
            <a:r>
              <a:rPr kumimoji="1" lang="en-US" altLang="ja-JP" sz="1800" dirty="0" smtClean="0"/>
              <a:t>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43808" y="5661248"/>
            <a:ext cx="56813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Options: </a:t>
            </a:r>
          </a:p>
          <a:p>
            <a:r>
              <a:rPr lang="en-US" altLang="ja-JP" dirty="0" smtClean="0"/>
              <a:t>   - </a:t>
            </a:r>
            <a:r>
              <a:rPr kumimoji="1" lang="en-US" altLang="ja-JP" dirty="0" err="1" smtClean="0"/>
              <a:t>Qbeta</a:t>
            </a:r>
            <a:r>
              <a:rPr kumimoji="1" lang="en-US" altLang="ja-JP" dirty="0" smtClean="0"/>
              <a:t> calorimeter  in 2012.</a:t>
            </a:r>
          </a:p>
          <a:p>
            <a:r>
              <a:rPr lang="en-US" altLang="ja-JP" dirty="0" smtClean="0"/>
              <a:t>   - Fast timing plastic scintillation detectors in 2013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64088" y="1700808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 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1143000"/>
          </a:xfrm>
        </p:spPr>
        <p:txBody>
          <a:bodyPr/>
          <a:lstStyle/>
          <a:p>
            <a:pPr lvl="0"/>
            <a:r>
              <a:rPr lang="en-US" altLang="ja-JP" sz="3600" dirty="0" smtClean="0"/>
              <a:t>Survey of Decay Properties with EURICA</a:t>
            </a:r>
            <a:r>
              <a:rPr lang="ja-JP" altLang="en-US" sz="3600" dirty="0" smtClean="0"/>
              <a:t/>
            </a:r>
            <a:br>
              <a:rPr lang="ja-JP" altLang="en-US" sz="3600" dirty="0" smtClean="0"/>
            </a:b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-2628800" y="836712"/>
            <a:ext cx="12097344" cy="6048672"/>
            <a:chOff x="-2628800" y="836712"/>
            <a:chExt cx="12097344" cy="6048672"/>
          </a:xfrm>
        </p:grpSpPr>
        <p:pic>
          <p:nvPicPr>
            <p:cNvPr id="5" name="Picture 2" descr="C:\Documents and Settings\nishimu\デスクトップ\Area_EURICA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628800" y="1057147"/>
              <a:ext cx="11881320" cy="5828237"/>
            </a:xfrm>
            <a:prstGeom prst="rect">
              <a:avLst/>
            </a:prstGeom>
            <a:noFill/>
          </p:spPr>
        </p:pic>
        <p:sp>
          <p:nvSpPr>
            <p:cNvPr id="6" name="正方形/長方形 5"/>
            <p:cNvSpPr/>
            <p:nvPr/>
          </p:nvSpPr>
          <p:spPr>
            <a:xfrm>
              <a:off x="-2628800" y="836712"/>
              <a:ext cx="12097344" cy="4320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7533441" y="-2155686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(</a:t>
            </a:r>
            <a:r>
              <a:rPr lang="en-US" altLang="ja-JP" b="1" dirty="0" err="1" smtClean="0">
                <a:solidFill>
                  <a:schemeClr val="bg1"/>
                </a:solidFill>
              </a:rPr>
              <a:t>Sn</a:t>
            </a:r>
            <a:r>
              <a:rPr lang="en-US" altLang="ja-JP" b="1" dirty="0" smtClean="0">
                <a:solidFill>
                  <a:schemeClr val="bg1"/>
                </a:solidFill>
              </a:rPr>
              <a:t>)</a:t>
            </a:r>
            <a:endParaRPr kumimoji="1" lang="en-US" altLang="ja-JP" b="1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093281" y="-8914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chemeClr val="bg1"/>
                </a:solidFill>
              </a:rPr>
              <a:t>N=82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17461433" y="-2331640"/>
            <a:ext cx="216024" cy="216024"/>
          </a:xfrm>
          <a:prstGeom prst="straightConnector1">
            <a:avLst/>
          </a:prstGeom>
          <a:ln w="28575">
            <a:solidFill>
              <a:srgbClr val="00004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020272" y="4361036"/>
            <a:ext cx="1978427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Beta-ray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Half-lives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Q</a:t>
            </a:r>
            <a:r>
              <a:rPr lang="en-US" altLang="ja-JP" sz="1600" b="1" baseline="-25000" dirty="0" err="1" smtClean="0">
                <a:solidFill>
                  <a:schemeClr val="bg1"/>
                </a:solidFill>
                <a:latin typeface="Symbol" pitchFamily="18" charset="2"/>
              </a:rPr>
              <a:t>b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Gamma-ray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E(2+), E(4+), ..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　　　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Isomeric states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Neutron emission</a:t>
            </a:r>
          </a:p>
          <a:p>
            <a:r>
              <a:rPr lang="ja-JP" altLang="en-US" sz="1600" b="1" dirty="0" smtClean="0">
                <a:solidFill>
                  <a:schemeClr val="bg1"/>
                </a:solidFill>
              </a:rPr>
              <a:t>○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New isotopes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-612576" y="3789040"/>
            <a:ext cx="864096" cy="2952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87824" y="5426060"/>
            <a:ext cx="2896499" cy="523220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78Ni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    7.5 days (SN) </a:t>
            </a:r>
            <a:r>
              <a:rPr kumimoji="1" lang="en-US" altLang="ja-JP" sz="1400" b="1" dirty="0" smtClean="0">
                <a:solidFill>
                  <a:schemeClr val="bg1"/>
                </a:solidFill>
                <a:sym typeface="Wingdings" pitchFamily="2" charset="2"/>
              </a:rPr>
              <a:t>Talk by </a:t>
            </a:r>
            <a:r>
              <a:rPr kumimoji="1" lang="en-US" altLang="ja-JP" sz="1400" b="1" dirty="0" err="1" smtClean="0">
                <a:solidFill>
                  <a:schemeClr val="bg1"/>
                </a:solidFill>
                <a:sym typeface="Wingdings" pitchFamily="2" charset="2"/>
              </a:rPr>
              <a:t>Xu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81Cu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   5.5 days (</a:t>
            </a:r>
            <a:r>
              <a:rPr kumimoji="1" lang="en-US" altLang="ja-JP" sz="1400" b="1" dirty="0" err="1" smtClean="0">
                <a:solidFill>
                  <a:schemeClr val="bg1"/>
                </a:solidFill>
              </a:rPr>
              <a:t>M.Niikura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64088" y="3769876"/>
            <a:ext cx="2176943" cy="523220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/>
            <a:r>
              <a:rPr lang="en-US" altLang="ja-JP" sz="1400" b="1" dirty="0" smtClean="0">
                <a:solidFill>
                  <a:srgbClr val="FF0000"/>
                </a:solidFill>
              </a:rPr>
              <a:t>115Nb ~ 128Pd 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… 10 d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ays</a:t>
            </a:r>
          </a:p>
          <a:p>
            <a:pPr marL="457200" indent="-457200"/>
            <a:r>
              <a:rPr lang="en-US" altLang="ja-JP" sz="1400" b="1" dirty="0" err="1" smtClean="0">
                <a:solidFill>
                  <a:schemeClr val="bg1"/>
                </a:solidFill>
              </a:rPr>
              <a:t>H.Watanabe,G.Lorusso</a:t>
            </a:r>
            <a:endParaRPr kumimoji="1" lang="en-US" altLang="ja-JP" sz="1400" b="1" dirty="0" smtClean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4538" y="2132856"/>
            <a:ext cx="2185214" cy="523220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/>
            <a:r>
              <a:rPr lang="en-US" altLang="ja-JP" sz="1400" b="1" dirty="0" smtClean="0">
                <a:solidFill>
                  <a:srgbClr val="FF0000"/>
                </a:solidFill>
              </a:rPr>
              <a:t>98In,96Cd,94Ag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 … 6 d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ays</a:t>
            </a:r>
          </a:p>
          <a:p>
            <a:pPr marL="457200" indent="-457200"/>
            <a:r>
              <a:rPr lang="en-US" altLang="ja-JP" sz="1400" b="1" dirty="0" err="1" smtClean="0">
                <a:solidFill>
                  <a:schemeClr val="bg1"/>
                </a:solidFill>
              </a:rPr>
              <a:t>P.Boutachkov</a:t>
            </a:r>
            <a:endParaRPr lang="en-US" altLang="ja-JP" sz="1400" b="1" dirty="0" smtClean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60232" y="2924944"/>
            <a:ext cx="2507418" cy="738664"/>
          </a:xfrm>
          <a:prstGeom prst="rect">
            <a:avLst/>
          </a:prstGeom>
          <a:ln>
            <a:solidFill>
              <a:schemeClr val="accent6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/>
            <a:r>
              <a:rPr kumimoji="1" lang="en-US" altLang="ja-JP" sz="1400" b="1" dirty="0" smtClean="0">
                <a:solidFill>
                  <a:srgbClr val="FF0000"/>
                </a:solidFill>
              </a:rPr>
              <a:t>136Sn,138Sn,132Cd</a:t>
            </a:r>
            <a:r>
              <a:rPr kumimoji="1" lang="en-US" altLang="ja-JP" sz="1400" b="1" dirty="0" smtClean="0">
                <a:solidFill>
                  <a:schemeClr val="bg1"/>
                </a:solidFill>
              </a:rPr>
              <a:t>  … 5 days</a:t>
            </a:r>
          </a:p>
          <a:p>
            <a:pPr marL="457200" indent="-457200"/>
            <a:r>
              <a:rPr lang="en-US" altLang="ja-JP" sz="1400" b="1" dirty="0" err="1" smtClean="0">
                <a:solidFill>
                  <a:schemeClr val="bg1"/>
                </a:solidFill>
              </a:rPr>
              <a:t>G.Simpson,A.Jungclaus</a:t>
            </a:r>
            <a:r>
              <a:rPr lang="en-US" altLang="ja-JP" sz="1400" b="1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/>
            <a:r>
              <a:rPr kumimoji="1" lang="en-US" altLang="ja-JP" sz="1400" b="1" dirty="0" smtClean="0">
                <a:solidFill>
                  <a:schemeClr val="bg1"/>
                </a:solidFill>
                <a:sym typeface="Wingdings" pitchFamily="2" charset="2"/>
              </a:rPr>
              <a:t> Talk by </a:t>
            </a:r>
            <a:r>
              <a:rPr kumimoji="1" lang="en-US" altLang="ja-JP" sz="1400" b="1" dirty="0" err="1" smtClean="0">
                <a:solidFill>
                  <a:schemeClr val="bg1"/>
                </a:solidFill>
                <a:sym typeface="Wingdings" pitchFamily="2" charset="2"/>
              </a:rPr>
              <a:t>A.Jungclaus</a:t>
            </a:r>
            <a:r>
              <a:rPr kumimoji="1" lang="en-US" altLang="ja-JP" sz="14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endParaRPr kumimoji="1" lang="en-US" altLang="ja-JP" sz="1400" b="1" dirty="0" smtClean="0">
              <a:solidFill>
                <a:schemeClr val="bg1"/>
              </a:solidFill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323528" y="1393612"/>
            <a:ext cx="2960940" cy="3169215"/>
            <a:chOff x="323528" y="1393612"/>
            <a:chExt cx="2960940" cy="3169215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395536" y="1393612"/>
              <a:ext cx="2888932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lang="en-US" altLang="ja-JP" sz="1400" b="1" dirty="0" smtClean="0">
                  <a:solidFill>
                    <a:srgbClr val="FF0000"/>
                  </a:solidFill>
                </a:rPr>
                <a:t>100Sn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 … 2013.06</a:t>
              </a:r>
            </a:p>
            <a:p>
              <a:pPr marL="457200" indent="-457200"/>
              <a:r>
                <a:rPr lang="en-US" altLang="ja-JP" sz="1400" b="1" dirty="0" smtClean="0">
                  <a:solidFill>
                    <a:schemeClr val="bg1"/>
                  </a:solidFill>
                </a:rPr>
                <a:t>(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M.Lewitowicz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/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R.Gernhauser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/SN)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34" name="円/楕円 33"/>
            <p:cNvSpPr/>
            <p:nvPr/>
          </p:nvSpPr>
          <p:spPr>
            <a:xfrm rot="2654922">
              <a:off x="2132230" y="2322026"/>
              <a:ext cx="543880" cy="701779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23528" y="3265820"/>
              <a:ext cx="1393267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lang="en-US" altLang="ja-JP" sz="1400" b="1" dirty="0" smtClean="0">
                  <a:solidFill>
                    <a:srgbClr val="FF0000"/>
                  </a:solidFill>
                </a:rPr>
                <a:t>73Sr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 … 2013.06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  <a:p>
              <a:pPr marL="457200" indent="-457200"/>
              <a:r>
                <a:rPr lang="en-US" altLang="ja-JP" sz="1400" b="1" dirty="0" err="1" smtClean="0">
                  <a:solidFill>
                    <a:schemeClr val="bg1"/>
                  </a:solidFill>
                </a:rPr>
                <a:t>GLorusso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465271" y="3861048"/>
              <a:ext cx="362313" cy="701779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1239354" y="1192429"/>
            <a:ext cx="7172607" cy="5261488"/>
            <a:chOff x="1239354" y="1192429"/>
            <a:chExt cx="7172607" cy="5261488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619034" y="1753652"/>
              <a:ext cx="2185214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140Te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 … 4.5 days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  <a:p>
              <a:pPr marL="457200" indent="-457200"/>
              <a:r>
                <a:rPr kumimoji="1" lang="en-US" altLang="ja-JP" sz="1400" b="1" dirty="0" err="1" smtClean="0">
                  <a:solidFill>
                    <a:schemeClr val="bg1"/>
                  </a:solidFill>
                  <a:sym typeface="Wingdings" pitchFamily="2" charset="2"/>
                </a:rPr>
                <a:t>A.Odahara</a:t>
              </a:r>
              <a:r>
                <a:rPr kumimoji="1" lang="en-US" altLang="ja-JP" sz="1400" b="1" dirty="0" smtClean="0">
                  <a:solidFill>
                    <a:schemeClr val="bg1"/>
                  </a:solidFill>
                  <a:sym typeface="Wingdings" pitchFamily="2" charset="2"/>
                </a:rPr>
                <a:t>, </a:t>
              </a:r>
              <a:r>
                <a:rPr lang="en-US" altLang="ja-JP" sz="1400" b="1" dirty="0" err="1" smtClean="0"/>
                <a:t>Lozeva</a:t>
              </a:r>
              <a:r>
                <a:rPr lang="en-US" altLang="ja-JP" sz="1400" b="1" dirty="0" smtClean="0"/>
                <a:t>/Moon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25" name="円/楕円 24"/>
            <p:cNvSpPr/>
            <p:nvPr/>
          </p:nvSpPr>
          <p:spPr>
            <a:xfrm rot="20944929">
              <a:off x="6834772" y="1834570"/>
              <a:ext cx="1224136" cy="453074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 rot="20944929">
              <a:off x="7176532" y="1192429"/>
              <a:ext cx="1235429" cy="658793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907066" y="1196752"/>
              <a:ext cx="2619628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158Nd, 154Ce , 150Ba 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… 5 days</a:t>
              </a:r>
              <a:endParaRPr lang="en-US" altLang="ja-JP" sz="1400" b="1" dirty="0" smtClean="0">
                <a:solidFill>
                  <a:schemeClr val="bg1"/>
                </a:solidFill>
              </a:endParaRPr>
            </a:p>
            <a:p>
              <a:pPr marL="457200" indent="-457200"/>
              <a:r>
                <a:rPr lang="en-US" altLang="ja-JP" sz="1400" b="1" dirty="0" err="1" smtClean="0">
                  <a:solidFill>
                    <a:schemeClr val="bg1"/>
                  </a:solidFill>
                </a:rPr>
                <a:t>E.Ideguchi,G.Simpson</a:t>
              </a:r>
              <a:endParaRPr kumimoji="1" lang="en-US" altLang="ja-JP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283968" y="4437112"/>
              <a:ext cx="1484381" cy="523220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/>
              <a:r>
                <a:rPr lang="en-US" altLang="ja-JP" sz="1400" b="1" dirty="0" smtClean="0">
                  <a:solidFill>
                    <a:srgbClr val="FF0000"/>
                  </a:solidFill>
                </a:rPr>
                <a:t>110Zr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 … 10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 days</a:t>
              </a:r>
            </a:p>
            <a:p>
              <a:pPr marL="457200" indent="-457200"/>
              <a:r>
                <a:rPr lang="en-US" altLang="ja-JP" sz="1400" b="1" dirty="0" smtClean="0">
                  <a:solidFill>
                    <a:schemeClr val="bg1"/>
                  </a:solidFill>
                </a:rPr>
                <a:t>(</a:t>
              </a:r>
              <a:r>
                <a:rPr lang="en-US" altLang="ja-JP" sz="1400" b="1" dirty="0" err="1" smtClean="0">
                  <a:solidFill>
                    <a:schemeClr val="bg1"/>
                  </a:solidFill>
                </a:rPr>
                <a:t>T.Sumikama</a:t>
              </a:r>
              <a:r>
                <a:rPr lang="en-US" altLang="ja-JP" sz="1400" b="1" dirty="0" smtClean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32" name="円/楕円 31"/>
            <p:cNvSpPr/>
            <p:nvPr/>
          </p:nvSpPr>
          <p:spPr>
            <a:xfrm rot="20561176">
              <a:off x="3818564" y="3411139"/>
              <a:ext cx="1456534" cy="819798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1691680" y="6146140"/>
              <a:ext cx="2176750" cy="307777"/>
            </a:xfrm>
            <a:prstGeom prst="rect">
              <a:avLst/>
            </a:prstGeom>
            <a:ln>
              <a:solidFill>
                <a:schemeClr val="accent6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70Fe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 .. 5 days (</a:t>
              </a:r>
              <a:r>
                <a:rPr kumimoji="1" lang="en-US" altLang="ja-JP" sz="1400" b="1" dirty="0" err="1" smtClean="0">
                  <a:solidFill>
                    <a:schemeClr val="bg1"/>
                  </a:solidFill>
                </a:rPr>
                <a:t>G.Venzoni</a:t>
              </a:r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42" name="円/楕円 41"/>
            <p:cNvSpPr/>
            <p:nvPr/>
          </p:nvSpPr>
          <p:spPr>
            <a:xfrm rot="15886376">
              <a:off x="1426473" y="4962456"/>
              <a:ext cx="730208" cy="1104445"/>
            </a:xfrm>
            <a:prstGeom prst="ellipse">
              <a:avLst/>
            </a:prstGeom>
            <a:noFill/>
            <a:ln>
              <a:solidFill>
                <a:schemeClr val="bg1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5" name="直線矢印コネクタ 44"/>
          <p:cNvCxnSpPr/>
          <p:nvPr/>
        </p:nvCxnSpPr>
        <p:spPr>
          <a:xfrm flipH="1" flipV="1">
            <a:off x="2555776" y="5301208"/>
            <a:ext cx="432048" cy="144016"/>
          </a:xfrm>
          <a:prstGeom prst="straightConnector1">
            <a:avLst/>
          </a:prstGeom>
          <a:ln w="3810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7772400" cy="2439144"/>
          </a:xfrm>
        </p:spPr>
        <p:txBody>
          <a:bodyPr/>
          <a:lstStyle/>
          <a:p>
            <a:r>
              <a:rPr lang="en-US" altLang="ja-JP" dirty="0" smtClean="0"/>
              <a:t>Decay Spectroscopy in the vicinity of d</a:t>
            </a:r>
            <a:r>
              <a:rPr kumimoji="1" lang="en-US" altLang="ja-JP" dirty="0" smtClean="0"/>
              <a:t>ouble </a:t>
            </a:r>
            <a:r>
              <a:rPr lang="en-US" altLang="ja-JP" dirty="0" smtClean="0"/>
              <a:t>m</a:t>
            </a:r>
            <a:r>
              <a:rPr kumimoji="1" lang="en-US" altLang="ja-JP" dirty="0" smtClean="0"/>
              <a:t>agic </a:t>
            </a:r>
            <a:r>
              <a:rPr kumimoji="1" lang="en-US" altLang="ja-JP" baseline="30000" dirty="0" smtClean="0"/>
              <a:t>78</a:t>
            </a:r>
            <a:r>
              <a:rPr kumimoji="1" lang="en-US" altLang="ja-JP" dirty="0" smtClean="0"/>
              <a:t>Ni </a:t>
            </a:r>
            <a:br>
              <a:rPr kumimoji="1" lang="en-US" altLang="ja-JP" dirty="0" smtClean="0"/>
            </a:br>
            <a:r>
              <a:rPr kumimoji="1" lang="en-US" altLang="ja-JP" dirty="0" smtClean="0"/>
              <a:t>(Z=28, N=50)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正方形/長方形 73"/>
          <p:cNvSpPr/>
          <p:nvPr/>
        </p:nvSpPr>
        <p:spPr>
          <a:xfrm>
            <a:off x="755576" y="1484784"/>
            <a:ext cx="4968552" cy="42484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460432" cy="1143000"/>
          </a:xfrm>
        </p:spPr>
        <p:txBody>
          <a:bodyPr/>
          <a:lstStyle/>
          <a:p>
            <a:r>
              <a:rPr lang="en-US" altLang="ja-JP" dirty="0" smtClean="0"/>
              <a:t>Beam production around </a:t>
            </a:r>
            <a:r>
              <a:rPr kumimoji="1" lang="en-US" altLang="ja-JP" baseline="30000" dirty="0" smtClean="0"/>
              <a:t>78</a:t>
            </a:r>
            <a:r>
              <a:rPr kumimoji="1" lang="en-US" altLang="ja-JP" dirty="0" smtClean="0"/>
              <a:t>Ni region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44008" y="3703636"/>
            <a:ext cx="611065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80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Ni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99992" y="4063676"/>
            <a:ext cx="668773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baseline="30000" dirty="0" smtClean="0">
                <a:solidFill>
                  <a:schemeClr val="bg1"/>
                </a:solidFill>
              </a:rPr>
              <a:t>77</a:t>
            </a:r>
            <a:r>
              <a:rPr lang="en-US" altLang="ja-JP" b="1" dirty="0" smtClean="0">
                <a:solidFill>
                  <a:schemeClr val="bg1"/>
                </a:solidFill>
              </a:rPr>
              <a:t>Co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48660" y="3271588"/>
            <a:ext cx="683200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83</a:t>
            </a:r>
            <a:r>
              <a:rPr lang="en-US" altLang="ja-JP" b="1" dirty="0" smtClean="0">
                <a:solidFill>
                  <a:schemeClr val="bg1"/>
                </a:solidFill>
              </a:rPr>
              <a:t>Cu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62032" y="2852937"/>
            <a:ext cx="155844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>
                <a:solidFill>
                  <a:schemeClr val="bg1"/>
                </a:solidFill>
              </a:rPr>
              <a:t>New isotopes</a:t>
            </a:r>
          </a:p>
          <a:p>
            <a:r>
              <a:rPr lang="en-US" altLang="ja-JP" b="1" i="1" dirty="0" smtClean="0">
                <a:solidFill>
                  <a:schemeClr val="bg1"/>
                </a:solidFill>
              </a:rPr>
              <a:t>(Candidates)</a:t>
            </a:r>
            <a:endParaRPr kumimoji="1" lang="ja-JP" altLang="en-US" b="1" i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23928" y="2708920"/>
            <a:ext cx="668773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84</a:t>
            </a:r>
            <a:r>
              <a:rPr lang="en-US" altLang="ja-JP" b="1" dirty="0" smtClean="0">
                <a:solidFill>
                  <a:schemeClr val="bg1"/>
                </a:solidFill>
              </a:rPr>
              <a:t>Zn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5461833" y="3140969"/>
            <a:ext cx="1584175" cy="216025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5580112" y="3284985"/>
            <a:ext cx="1537904" cy="360039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5389824" y="3496208"/>
            <a:ext cx="1800200" cy="724881"/>
          </a:xfrm>
          <a:prstGeom prst="straightConnector1">
            <a:avLst/>
          </a:prstGeom>
          <a:ln w="28575">
            <a:solidFill>
              <a:srgbClr val="FF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923928" y="2204865"/>
            <a:ext cx="681597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87</a:t>
            </a:r>
            <a:r>
              <a:rPr lang="en-US" altLang="ja-JP" b="1" dirty="0" smtClean="0">
                <a:solidFill>
                  <a:schemeClr val="bg1"/>
                </a:solidFill>
              </a:rPr>
              <a:t>Ga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87824" y="1700809"/>
            <a:ext cx="667170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 smtClean="0">
                <a:solidFill>
                  <a:schemeClr val="bg1"/>
                </a:solidFill>
              </a:rPr>
              <a:t>88</a:t>
            </a:r>
            <a:r>
              <a:rPr lang="en-US" altLang="ja-JP" b="1" dirty="0" smtClean="0">
                <a:solidFill>
                  <a:schemeClr val="bg1"/>
                </a:solidFill>
              </a:rPr>
              <a:t>Ge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68144" y="908720"/>
            <a:ext cx="313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Spokesperson: </a:t>
            </a:r>
            <a:r>
              <a:rPr lang="en-US" altLang="ja-JP" dirty="0" err="1" smtClean="0"/>
              <a:t>S.Nishimura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771800" y="1012666"/>
            <a:ext cx="2326278" cy="40011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Half-lives unknown</a:t>
            </a:r>
            <a:endParaRPr kumimoji="1" lang="ja-JP" alt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3380999" y="3602766"/>
            <a:ext cx="255370" cy="4252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4489700" y="3610531"/>
            <a:ext cx="213439" cy="340448"/>
          </a:xfrm>
          <a:prstGeom prst="ellipse">
            <a:avLst/>
          </a:prstGeom>
          <a:noFill/>
          <a:ln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4395940" y="4017596"/>
            <a:ext cx="213439" cy="369040"/>
          </a:xfrm>
          <a:prstGeom prst="ellipse">
            <a:avLst/>
          </a:prstGeom>
          <a:noFill/>
          <a:ln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547691" y="3211886"/>
            <a:ext cx="213439" cy="300920"/>
          </a:xfrm>
          <a:prstGeom prst="ellipse">
            <a:avLst/>
          </a:prstGeom>
          <a:noFill/>
          <a:ln>
            <a:solidFill>
              <a:srgbClr val="FF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3970558" y="3618157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3865587" y="4035351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3169858" y="4442733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4042503" y="3198679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3526761" y="3192075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/>
          <p:cNvSpPr/>
          <p:nvPr/>
        </p:nvSpPr>
        <p:spPr>
          <a:xfrm>
            <a:off x="3629831" y="2790596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3724827" y="2380754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2857183" y="1982391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右矢印 55"/>
          <p:cNvSpPr/>
          <p:nvPr/>
        </p:nvSpPr>
        <p:spPr>
          <a:xfrm>
            <a:off x="3589624" y="1412777"/>
            <a:ext cx="446897" cy="24073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653520" y="3995773"/>
            <a:ext cx="569387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b="1" baseline="30000" dirty="0" smtClean="0">
                <a:solidFill>
                  <a:schemeClr val="bg1"/>
                </a:solidFill>
              </a:rPr>
              <a:t>78</a:t>
            </a:r>
            <a:r>
              <a:rPr kumimoji="1" lang="en-US" altLang="ja-JP" sz="1800" b="1" dirty="0" smtClean="0">
                <a:solidFill>
                  <a:schemeClr val="bg1"/>
                </a:solidFill>
              </a:rPr>
              <a:t>Ni</a:t>
            </a:r>
            <a:endParaRPr kumimoji="1" lang="ja-JP" altLang="en-US" sz="1800" b="1" dirty="0">
              <a:solidFill>
                <a:schemeClr val="bg1"/>
              </a:solidFill>
            </a:endParaRPr>
          </a:p>
        </p:txBody>
      </p:sp>
      <p:cxnSp>
        <p:nvCxnSpPr>
          <p:cNvPr id="61" name="直線矢印コネクタ 60"/>
          <p:cNvCxnSpPr>
            <a:endCxn id="21" idx="2"/>
          </p:cNvCxnSpPr>
          <p:nvPr/>
        </p:nvCxnSpPr>
        <p:spPr>
          <a:xfrm flipV="1">
            <a:off x="3229584" y="3815407"/>
            <a:ext cx="151415" cy="1896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/>
          <p:cNvSpPr txBox="1"/>
          <p:nvPr/>
        </p:nvSpPr>
        <p:spPr>
          <a:xfrm>
            <a:off x="467544" y="594928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Additional </a:t>
            </a:r>
            <a:r>
              <a:rPr kumimoji="1" lang="en-US" altLang="ja-JP" sz="2400" baseline="30000" dirty="0" smtClean="0"/>
              <a:t>81</a:t>
            </a:r>
            <a:r>
              <a:rPr kumimoji="1" lang="en-US" altLang="ja-JP" sz="2400" dirty="0" smtClean="0"/>
              <a:t>Cu data (</a:t>
            </a:r>
            <a:r>
              <a:rPr kumimoji="1" lang="en-US" altLang="ja-JP" sz="2400" dirty="0" err="1" smtClean="0"/>
              <a:t>Niikura</a:t>
            </a:r>
            <a:r>
              <a:rPr kumimoji="1" lang="en-US" altLang="ja-JP" sz="2400" dirty="0" smtClean="0"/>
              <a:t> exp.)</a:t>
            </a:r>
          </a:p>
          <a:p>
            <a:r>
              <a:rPr lang="en-US" altLang="ja-JP" sz="2400" dirty="0" smtClean="0"/>
              <a:t>          </a:t>
            </a:r>
            <a:r>
              <a:rPr lang="en-US" altLang="ja-JP" sz="2400" dirty="0" smtClean="0">
                <a:sym typeface="Wingdings" pitchFamily="2" charset="2"/>
              </a:rPr>
              <a:t>      ~ </a:t>
            </a:r>
            <a:r>
              <a:rPr lang="en-US" altLang="ja-JP" sz="2400" dirty="0" smtClean="0"/>
              <a:t>10 k of  </a:t>
            </a:r>
            <a:r>
              <a:rPr lang="en-US" altLang="ja-JP" sz="2400" baseline="30000" dirty="0" smtClean="0"/>
              <a:t>78</a:t>
            </a:r>
            <a:r>
              <a:rPr lang="en-US" altLang="ja-JP" sz="2400" dirty="0" smtClean="0"/>
              <a:t>Ni produced in total.</a:t>
            </a:r>
            <a:endParaRPr kumimoji="1" lang="ja-JP" altLang="en-US" sz="2400" dirty="0"/>
          </a:p>
        </p:txBody>
      </p:sp>
      <p:sp>
        <p:nvSpPr>
          <p:cNvPr id="75" name="円/楕円 74"/>
          <p:cNvSpPr/>
          <p:nvPr/>
        </p:nvSpPr>
        <p:spPr>
          <a:xfrm>
            <a:off x="3246183" y="2382748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3753017" y="4426794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4326395" y="4436047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5" name="グループ化 64"/>
          <p:cNvGrpSpPr/>
          <p:nvPr/>
        </p:nvGrpSpPr>
        <p:grpSpPr>
          <a:xfrm>
            <a:off x="2397210" y="1436145"/>
            <a:ext cx="1404535" cy="3450945"/>
            <a:chOff x="2397210" y="1436145"/>
            <a:chExt cx="1404535" cy="3450945"/>
          </a:xfrm>
        </p:grpSpPr>
        <p:cxnSp>
          <p:nvCxnSpPr>
            <p:cNvPr id="44" name="直線コネクタ 43"/>
            <p:cNvCxnSpPr/>
            <p:nvPr/>
          </p:nvCxnSpPr>
          <p:spPr>
            <a:xfrm>
              <a:off x="3482532" y="2765064"/>
              <a:ext cx="0" cy="481473"/>
            </a:xfrm>
            <a:prstGeom prst="line">
              <a:avLst/>
            </a:prstGeom>
            <a:ln w="190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グループ化 59"/>
            <p:cNvGrpSpPr/>
            <p:nvPr/>
          </p:nvGrpSpPr>
          <p:grpSpPr>
            <a:xfrm>
              <a:off x="2397210" y="1436145"/>
              <a:ext cx="1404535" cy="3450945"/>
              <a:chOff x="2397210" y="1436145"/>
              <a:chExt cx="1404535" cy="3450945"/>
            </a:xfrm>
          </p:grpSpPr>
          <p:cxnSp>
            <p:nvCxnSpPr>
              <p:cNvPr id="42" name="直線コネクタ 41"/>
              <p:cNvCxnSpPr/>
              <p:nvPr/>
            </p:nvCxnSpPr>
            <p:spPr>
              <a:xfrm>
                <a:off x="2699792" y="1952008"/>
                <a:ext cx="0" cy="404093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3106439" y="2331449"/>
                <a:ext cx="0" cy="481473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3482532" y="3102963"/>
                <a:ext cx="0" cy="481473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3801745" y="3572109"/>
                <a:ext cx="0" cy="481473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>
                <a:off x="3567953" y="4021998"/>
                <a:ext cx="5559" cy="388637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2699792" y="2356101"/>
                <a:ext cx="399686" cy="0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>
                <a:off x="3107945" y="2763994"/>
                <a:ext cx="383055" cy="0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>
                <a:off x="3482532" y="3585184"/>
                <a:ext cx="319212" cy="0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>
                <a:off x="3610495" y="4022033"/>
                <a:ext cx="183555" cy="0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>
                <a:off x="2397210" y="1436145"/>
                <a:ext cx="0" cy="481473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>
                <a:off x="2411760" y="1952009"/>
                <a:ext cx="288032" cy="0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 flipH="1">
                <a:off x="3059832" y="4399968"/>
                <a:ext cx="9624" cy="487122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/>
              <p:cNvCxnSpPr/>
              <p:nvPr/>
            </p:nvCxnSpPr>
            <p:spPr>
              <a:xfrm>
                <a:off x="3065929" y="4410635"/>
                <a:ext cx="493279" cy="8547"/>
              </a:xfrm>
              <a:prstGeom prst="line">
                <a:avLst/>
              </a:prstGeom>
              <a:ln w="19050">
                <a:solidFill>
                  <a:srgbClr val="0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テキスト ボックス 62"/>
          <p:cNvSpPr txBox="1"/>
          <p:nvPr/>
        </p:nvSpPr>
        <p:spPr>
          <a:xfrm>
            <a:off x="6156176" y="1988840"/>
            <a:ext cx="2363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Implantation rate </a:t>
            </a:r>
          </a:p>
          <a:p>
            <a:r>
              <a:rPr lang="en-US" altLang="ja-JP" dirty="0" smtClean="0"/>
              <a:t>           </a:t>
            </a:r>
            <a:r>
              <a:rPr kumimoji="1" lang="en-US" altLang="ja-JP" dirty="0" smtClean="0"/>
              <a:t> = 20 ~ 50 </a:t>
            </a:r>
            <a:r>
              <a:rPr kumimoji="1" lang="en-US" altLang="ja-JP" dirty="0" err="1" smtClean="0"/>
              <a:t>pps</a:t>
            </a:r>
            <a:endParaRPr kumimoji="1" lang="ja-JP" altLang="en-US" dirty="0"/>
          </a:p>
        </p:txBody>
      </p:sp>
      <p:sp>
        <p:nvSpPr>
          <p:cNvPr id="68" name="円/楕円 67"/>
          <p:cNvSpPr/>
          <p:nvPr/>
        </p:nvSpPr>
        <p:spPr>
          <a:xfrm>
            <a:off x="4884529" y="4437112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738596" y="4613066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baseline="30000" dirty="0" smtClean="0">
                <a:solidFill>
                  <a:schemeClr val="bg1"/>
                </a:solidFill>
              </a:rPr>
              <a:t>75</a:t>
            </a:r>
            <a:r>
              <a:rPr lang="en-US" altLang="ja-JP" b="1" dirty="0" smtClean="0">
                <a:solidFill>
                  <a:schemeClr val="bg1"/>
                </a:solidFill>
              </a:rPr>
              <a:t>Fe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70" name="円/楕円 69"/>
          <p:cNvSpPr/>
          <p:nvPr/>
        </p:nvSpPr>
        <p:spPr>
          <a:xfrm>
            <a:off x="4821932" y="4855395"/>
            <a:ext cx="191527" cy="361105"/>
          </a:xfrm>
          <a:prstGeom prst="ellipse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588224" y="4037002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/>
              <a:t>79</a:t>
            </a:r>
            <a:r>
              <a:rPr kumimoji="1" lang="en-US" altLang="ja-JP" dirty="0" smtClean="0"/>
              <a:t>Ni production is .. </a:t>
            </a:r>
            <a:endParaRPr kumimoji="1" lang="ja-JP" altLang="en-US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932040" y="5661248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A/Q</a:t>
            </a:r>
            <a:endParaRPr kumimoji="1" lang="ja-JP" altLang="en-US" dirty="0"/>
          </a:p>
        </p:txBody>
      </p:sp>
      <p:sp>
        <p:nvSpPr>
          <p:cNvPr id="73" name="テキスト ボックス 72"/>
          <p:cNvSpPr txBox="1"/>
          <p:nvPr/>
        </p:nvSpPr>
        <p:spPr>
          <a:xfrm rot="16200000">
            <a:off x="-695954" y="2290900"/>
            <a:ext cx="18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Atomic number</a:t>
            </a:r>
            <a:endParaRPr kumimoji="1" lang="ja-JP" altLang="en-US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572000" y="5117122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baseline="30000" dirty="0" smtClean="0">
                <a:solidFill>
                  <a:schemeClr val="bg1"/>
                </a:solidFill>
              </a:rPr>
              <a:t>73</a:t>
            </a:r>
            <a:r>
              <a:rPr lang="en-US" altLang="ja-JP" b="1" dirty="0" smtClean="0">
                <a:solidFill>
                  <a:schemeClr val="bg1"/>
                </a:solidFill>
              </a:rPr>
              <a:t>Mn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lse design template">
  <a:themeElements>
    <a:clrScheme name="PULSE_TP01069058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_TP01069058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ULSE_TP01069058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_TP01069058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_TP01069058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_TP01069058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_TP01069058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_TP01069058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41347</TotalTime>
  <Words>1334</Words>
  <Application>Microsoft Office PowerPoint</Application>
  <PresentationFormat>Presentazione su schermo (4:3)</PresentationFormat>
  <Paragraphs>320</Paragraphs>
  <Slides>25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Pulse design template</vt:lpstr>
      <vt:lpstr>Decay spectroscopy of  very neutron-rich nuclei at RIBF</vt:lpstr>
      <vt:lpstr>Motivation (Decay Spectroscopy)</vt:lpstr>
      <vt:lpstr>Location of Decay Station</vt:lpstr>
      <vt:lpstr>Beam Production at RIBF</vt:lpstr>
      <vt:lpstr>EURICA Project at RIBF</vt:lpstr>
      <vt:lpstr>New Beta Counting System : WAS3ABi (Wide-range Active Silicon-Strip Stopper Array  for Beta and ion detection)</vt:lpstr>
      <vt:lpstr>Survey of Decay Properties with EURICA </vt:lpstr>
      <vt:lpstr>Decay Spectroscopy in the vicinity of double magic 78Ni  (Z=28, N=50)</vt:lpstr>
      <vt:lpstr>Beam production around 78Ni region</vt:lpstr>
      <vt:lpstr>78Ni beta-decay half-life</vt:lpstr>
      <vt:lpstr>Beta-decay half-lives  around 78Ni</vt:lpstr>
      <vt:lpstr>Systematic study of T1/2 around 78Ni</vt:lpstr>
      <vt:lpstr>Decay properties  around double magic 132Sn  ( Z=50, N=82 )</vt:lpstr>
      <vt:lpstr>Decay properties around 132Sn region</vt:lpstr>
      <vt:lpstr>136-138Sn Region</vt:lpstr>
      <vt:lpstr>Decay Spectroscopy around 128Pd and 115Nb</vt:lpstr>
      <vt:lpstr>Most Neutron-Rich N=82 Isomer with EURICA (r-Process waiting point) </vt:lpstr>
      <vt:lpstr>Systematic of beta-decay half-lives  for Cd isotopes</vt:lpstr>
      <vt:lpstr>Mid-shell region  (2013 May)</vt:lpstr>
      <vt:lpstr>Complementary LaBr3 array for fast timing with EURICA</vt:lpstr>
      <vt:lpstr>Shape evolution in neutron-rich A~140 nuclei beyond doubly-magic 132Sn</vt:lpstr>
      <vt:lpstr>Search for K-isomers (Z ~ 60) </vt:lpstr>
      <vt:lpstr>EURICA U-beam Campaigns</vt:lpstr>
      <vt:lpstr>Presentazione standard di PowerPoint</vt:lpstr>
      <vt:lpstr>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nishimu</dc:creator>
  <cp:lastModifiedBy>tecno</cp:lastModifiedBy>
  <cp:revision>3659</cp:revision>
  <cp:lastPrinted>1601-01-01T00:00:00Z</cp:lastPrinted>
  <dcterms:created xsi:type="dcterms:W3CDTF">2010-02-02T07:26:31Z</dcterms:created>
  <dcterms:modified xsi:type="dcterms:W3CDTF">2013-06-06T09:40:56Z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TC010690581041</vt:lpwstr>
  </property>
</Properties>
</file>