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98" r:id="rId2"/>
    <p:sldId id="256" r:id="rId3"/>
    <p:sldId id="259" r:id="rId4"/>
    <p:sldId id="347" r:id="rId5"/>
    <p:sldId id="267" r:id="rId6"/>
    <p:sldId id="270" r:id="rId7"/>
    <p:sldId id="349" r:id="rId8"/>
    <p:sldId id="279" r:id="rId9"/>
    <p:sldId id="353" r:id="rId10"/>
    <p:sldId id="351" r:id="rId11"/>
    <p:sldId id="352" r:id="rId12"/>
    <p:sldId id="350" r:id="rId13"/>
  </p:sldIdLst>
  <p:sldSz cx="10080625" cy="7559675"/>
  <p:notesSz cx="7559675" cy="106918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170BB5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4158" autoAdjust="0"/>
    <p:restoredTop sz="94660"/>
  </p:normalViewPr>
  <p:slideViewPr>
    <p:cSldViewPr>
      <p:cViewPr>
        <p:scale>
          <a:sx n="65" d="100"/>
          <a:sy n="65" d="100"/>
        </p:scale>
        <p:origin x="-1416" y="-7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79775" cy="534988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 sz="1400"/>
            </a:pPr>
            <a:endParaRPr lang="es-ES"/>
          </a:p>
        </p:txBody>
      </p:sp>
      <p:sp>
        <p:nvSpPr>
          <p:cNvPr id="3" name="Segnaposto data 2"/>
          <p:cNvSpPr txBox="1">
            <a:spLocks noGrp="1"/>
          </p:cNvSpPr>
          <p:nvPr>
            <p:ph type="dt" sz="quarter" idx="1"/>
          </p:nvPr>
        </p:nvSpPr>
        <p:spPr>
          <a:xfrm>
            <a:off x="4279900" y="0"/>
            <a:ext cx="3279775" cy="534988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lvl1pPr algn="r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 sz="1400"/>
            </a:pPr>
            <a:endParaRPr lang="es-ES"/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2"/>
          </p:nvPr>
        </p:nvSpPr>
        <p:spPr>
          <a:xfrm>
            <a:off x="0" y="10156825"/>
            <a:ext cx="3279775" cy="534988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 sz="1400"/>
            </a:pPr>
            <a:endParaRPr lang="es-ES"/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3"/>
          </p:nvPr>
        </p:nvSpPr>
        <p:spPr>
          <a:xfrm>
            <a:off x="4279900" y="10156825"/>
            <a:ext cx="3279775" cy="534988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>
            <a:lvl1pPr algn="r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 sz="1400"/>
            </a:pPr>
            <a:fld id="{C6483205-DFB6-4E28-9DC1-40FFA05E16B4}" type="slidenum">
              <a:rPr lang="es-ES"/>
              <a:pPr>
                <a:defRPr sz="1400"/>
              </a:pPr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3806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immagine diapositiva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" name="Segnaposto note 2"/>
          <p:cNvSpPr txBox="1"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endParaRPr lang="es-ES" noProof="0" smtClean="0"/>
          </a:p>
        </p:txBody>
      </p:sp>
      <p:sp>
        <p:nvSpPr>
          <p:cNvPr id="4" name="Segnaposto intestazion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79775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s-ES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egnaposto data 4"/>
          <p:cNvSpPr txBox="1">
            <a:spLocks noGrp="1"/>
          </p:cNvSpPr>
          <p:nvPr>
            <p:ph type="dt" idx="1"/>
          </p:nvPr>
        </p:nvSpPr>
        <p:spPr>
          <a:xfrm>
            <a:off x="4279900" y="0"/>
            <a:ext cx="3279775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s-ES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4"/>
          </p:nvPr>
        </p:nvSpPr>
        <p:spPr>
          <a:xfrm>
            <a:off x="0" y="10156825"/>
            <a:ext cx="3279775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s-ES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9775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s-ES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fld id="{BF891D74-92F6-4A5F-AEF6-A8FB7C2FC8E9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3072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00" indent="-215900" algn="l" rtl="0" eaLnBrk="0" fontAlgn="base" hangingPunct="0">
      <a:spcBef>
        <a:spcPct val="30000"/>
      </a:spcBef>
      <a:spcAft>
        <a:spcPct val="0"/>
      </a:spcAft>
      <a:defRPr lang="es-ES" sz="2000" kern="1200">
        <a:solidFill>
          <a:schemeClr val="tx1"/>
        </a:solidFill>
        <a:latin typeface="Arial" pitchFamily="18"/>
        <a:ea typeface="DejaVu Sans" pitchFamily="2"/>
        <a:cs typeface="DejaVu Sans" pitchFamily="2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DejaVu Sans" pitchFamily="34" charset="0"/>
        <a:cs typeface="DejaVu Sans" pitchFamily="34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DejaVu Sans" pitchFamily="34" charset="0"/>
        <a:cs typeface="DejaVu Sans" pitchFamily="34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DejaVu Sans" pitchFamily="34" charset="0"/>
        <a:cs typeface="DejaVu Sans" pitchFamily="34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DejaVu Sans" pitchFamily="34" charset="0"/>
        <a:cs typeface="DejaVu Sans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363" name="Segnaposto note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  <a:ea typeface="DejaVu Sans" pitchFamily="34" charset="0"/>
                <a:cs typeface="DejaVu Sans" pitchFamily="34" charset="0"/>
              </a:rPr>
              <a:t>15 minuti con domande….non ce la faro’ mai</a:t>
            </a:r>
            <a:endParaRPr lang="it-IT" smtClean="0">
              <a:solidFill>
                <a:srgbClr val="000000"/>
              </a:solidFill>
              <a:latin typeface="Arial" pitchFamily="34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1536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>
              <a:spcBef>
                <a:spcPct val="0"/>
              </a:spcBef>
              <a:spcAft>
                <a:spcPct val="0"/>
              </a:spcAft>
            </a:pPr>
            <a:fld id="{51AACA57-C107-49FD-95F5-554A5F6D962C}" type="slidenum">
              <a:rPr smtClean="0">
                <a:latin typeface="Times New Roman" pitchFamily="18" charset="0"/>
              </a:rPr>
              <a:pPr eaLnBrk="1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6387" name="Segnaposto note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  <a:ea typeface="DejaVu Sans" pitchFamily="34" charset="0"/>
              <a:cs typeface="DejaVu Sans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7411" name="Segnaposto not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721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  <a:ea typeface="DejaVu Sans" pitchFamily="34" charset="0"/>
              <a:cs typeface="DejaVu Sans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Segnaposto not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721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  <a:ea typeface="DejaVu Sans" pitchFamily="34" charset="0"/>
              <a:cs typeface="DejaVu Sans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9459" name="Segnaposto not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721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  <a:ea typeface="DejaVu Sans" pitchFamily="34" charset="0"/>
              <a:cs typeface="DejaVu Sans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0483" name="Segnaposto not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650" y="5078413"/>
            <a:ext cx="6048375" cy="4721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pitchFamily="34" charset="0"/>
              <a:ea typeface="DejaVu Sans" pitchFamily="34" charset="0"/>
              <a:cs typeface="DejaVu Sans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3E2A9-24F7-4E86-A138-9A74B46885A1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7931670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5E405-ED58-4384-AA7F-00F5C88414DB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9571181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A924A-1A27-4BCA-8B46-EF328BE7A598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210673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8E0E5-090D-40B2-81F1-742135278105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5284079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228DD-D80E-4DAC-9EBE-6F7CCD8F3734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1543189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55F46-39C9-45C0-BB17-D289BF8F64B3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713827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93578-A2C6-4321-B9D7-EC05222F9B80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1697740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EE806-B997-40FC-9309-8F545B1F9388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09182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1FA27-62B4-46A0-BF6E-03DCC96AF2D0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4573685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AD6DB-2B46-4998-BEF1-4C6CF74F54A5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875934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7F0B7-D57F-4512-83D2-31CFFA61939A}" type="slidenum">
              <a:rPr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0011203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 txBox="1">
            <a:spLocks noGrp="1"/>
          </p:cNvSpPr>
          <p:nvPr>
            <p:ph type="title"/>
          </p:nvPr>
        </p:nvSpPr>
        <p:spPr bwMode="auto">
          <a:xfrm>
            <a:off x="503238" y="301625"/>
            <a:ext cx="9072562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smtClean="0"/>
          </a:p>
        </p:txBody>
      </p:sp>
      <p:sp>
        <p:nvSpPr>
          <p:cNvPr id="1027" name="Segnaposto testo 2"/>
          <p:cNvSpPr txBox="1">
            <a:spLocks noGrp="1"/>
          </p:cNvSpPr>
          <p:nvPr>
            <p:ph type="body" idx="1"/>
          </p:nvPr>
        </p:nvSpPr>
        <p:spPr bwMode="auto">
          <a:xfrm>
            <a:off x="503238" y="1768475"/>
            <a:ext cx="9072562" cy="498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s-ES" smtClean="0"/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2"/>
          </p:nvPr>
        </p:nvSpPr>
        <p:spPr>
          <a:xfrm>
            <a:off x="503238" y="6886575"/>
            <a:ext cx="2349500" cy="5222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s-ES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3"/>
          </p:nvPr>
        </p:nvSpPr>
        <p:spPr>
          <a:xfrm>
            <a:off x="3448050" y="6886575"/>
            <a:ext cx="3194050" cy="5222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s-ES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4"/>
          </p:nvPr>
        </p:nvSpPr>
        <p:spPr>
          <a:xfrm>
            <a:off x="7226300" y="6886575"/>
            <a:ext cx="2349500" cy="5222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s-ES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fld id="{B553B2C8-56B0-47BF-96AA-D1018F63C8E1}" type="slidenum">
              <a:rPr/>
              <a:pPr>
                <a:defRPr/>
              </a:pPr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s-ES" sz="4400" kern="1200">
          <a:solidFill>
            <a:schemeClr val="tx2"/>
          </a:solidFill>
          <a:latin typeface="Arial" pitchFamily="18"/>
          <a:ea typeface="DejaVu Sans" pitchFamily="2"/>
          <a:cs typeface="DejaVu Sans" pitchFamily="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DejaVu Sans" pitchFamily="34" charset="0"/>
          <a:cs typeface="DejaVu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DejaVu Sans" pitchFamily="34" charset="0"/>
          <a:cs typeface="DejaVu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DejaVu Sans" pitchFamily="34" charset="0"/>
          <a:cs typeface="DejaVu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DejaVu Sans" pitchFamily="34" charset="0"/>
          <a:cs typeface="DejaVu Sans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DejaVu Sans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DejaVu Sans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DejaVu Sans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DejaVu Sans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1413"/>
        </a:spcAft>
        <a:defRPr lang="es-ES" sz="3200" kern="1200">
          <a:solidFill>
            <a:schemeClr val="tx1"/>
          </a:solidFill>
          <a:latin typeface="Arial" pitchFamily="18"/>
          <a:ea typeface="DejaVu Sans" pitchFamily="2"/>
          <a:cs typeface="DejaVu Sans" pitchFamily="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ea typeface="DejaVu Sans" pitchFamily="34" charset="0"/>
          <a:cs typeface="DejaVu Sans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DejaVu Sans" pitchFamily="34" charset="0"/>
          <a:cs typeface="DejaVu Sans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DejaVu Sans" pitchFamily="34" charset="0"/>
          <a:cs typeface="DejaVu Sans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DejaVu Sans" pitchFamily="34" charset="0"/>
          <a:cs typeface="DejaVu Sans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DejaVu Sans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DejaVu Sans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DejaVu Sans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DejaVu Sans" pitchFamily="34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2.wmf"/><Relationship Id="rId7" Type="http://schemas.openxmlformats.org/officeDocument/2006/relationships/image" Target="../media/image3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6.jpeg"/><Relationship Id="rId7" Type="http://schemas.openxmlformats.org/officeDocument/2006/relationships/image" Target="../media/image1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image" Target="../media/image7.jpeg"/><Relationship Id="rId4" Type="http://schemas.openxmlformats.org/officeDocument/2006/relationships/image" Target="../media/image16.jpe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jpeg"/><Relationship Id="rId7" Type="http://schemas.openxmlformats.org/officeDocument/2006/relationships/image" Target="../media/image2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7.jpe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5.pn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9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31.jpeg"/><Relationship Id="rId4" Type="http://schemas.openxmlformats.org/officeDocument/2006/relationships/image" Target="../media/image3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3.jpeg"/><Relationship Id="rId7" Type="http://schemas.openxmlformats.org/officeDocument/2006/relationships/image" Target="../media/image6.jpe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Relationship Id="rId9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935038" y="466725"/>
            <a:ext cx="8353425" cy="9540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>
                <a:latin typeface="Comic Sans MS" pitchFamily="66" charset="0"/>
              </a:rPr>
              <a:t>Beta-decay spectroscopy towards the r-process path</a:t>
            </a:r>
            <a:endParaRPr lang="it-IT" sz="2400">
              <a:solidFill>
                <a:srgbClr val="000000"/>
              </a:solidFill>
              <a:latin typeface="Comic Sans MS" pitchFamily="66" charset="0"/>
            </a:endParaRPr>
          </a:p>
          <a:p>
            <a:pPr algn="ctr"/>
            <a:r>
              <a:rPr lang="it-IT">
                <a:solidFill>
                  <a:srgbClr val="000000"/>
                </a:solidFill>
                <a:latin typeface="Comic Sans MS" pitchFamily="66" charset="0"/>
              </a:rPr>
              <a:t>Giovanna Benzoni and A.I. Morales-Lopez (INFN - Milano)</a:t>
            </a:r>
            <a:r>
              <a:rPr lang="it-IT">
                <a:latin typeface="Comic Sans MS" pitchFamily="66" charset="0"/>
              </a:rPr>
              <a:t> </a:t>
            </a:r>
          </a:p>
        </p:txBody>
      </p:sp>
      <p:pic>
        <p:nvPicPr>
          <p:cNvPr id="2051" name="Picture 3" descr="https://sites.google.com/site/italiadelfuturoinjapan/_/rsrc/1367615796718/fisica-della-particelle/infn-riken/infn_logo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1474788"/>
            <a:ext cx="1200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Segnaposto numero diapositiva 7"/>
          <p:cNvSpPr>
            <a:spLocks noGrp="1"/>
          </p:cNvSpPr>
          <p:nvPr>
            <p:ph type="sldNum" sz="quarter" idx="12"/>
          </p:nvPr>
        </p:nvSpPr>
        <p:spPr bwMode="auto">
          <a:xfrm>
            <a:off x="9504363" y="7288213"/>
            <a:ext cx="434975" cy="25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>
              <a:spcBef>
                <a:spcPct val="0"/>
              </a:spcBef>
              <a:spcAft>
                <a:spcPct val="0"/>
              </a:spcAft>
            </a:pPr>
            <a:fld id="{6D41AF83-AE0A-4B85-99E9-2A78ACA82E84}" type="slidenum">
              <a:rPr smtClean="0">
                <a:latin typeface="Times New Roman" pitchFamily="18" charset="0"/>
              </a:rPr>
              <a:pPr eaLnBrk="1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smtClean="0">
              <a:latin typeface="Times New Roman" pitchFamily="18" charset="0"/>
            </a:endParaRPr>
          </a:p>
        </p:txBody>
      </p:sp>
      <p:pic>
        <p:nvPicPr>
          <p:cNvPr id="2053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719138"/>
            <a:ext cx="86360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CasellaDiTesto 1"/>
          <p:cNvSpPr txBox="1">
            <a:spLocks noChangeArrowheads="1"/>
          </p:cNvSpPr>
          <p:nvPr/>
        </p:nvSpPr>
        <p:spPr bwMode="auto">
          <a:xfrm>
            <a:off x="1358900" y="2530475"/>
            <a:ext cx="7497763" cy="17541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latin typeface="Comic Sans MS" pitchFamily="66" charset="0"/>
              </a:rPr>
              <a:t>Outline:</a:t>
            </a:r>
          </a:p>
          <a:p>
            <a:pPr eaLnBrk="1" hangingPunct="1"/>
            <a:r>
              <a:rPr lang="en-US">
                <a:latin typeface="Comic Sans MS" pitchFamily="66" charset="0"/>
              </a:rPr>
              <a:t>* Region “east” of </a:t>
            </a:r>
            <a:r>
              <a:rPr lang="en-US" baseline="30000">
                <a:latin typeface="Comic Sans MS" pitchFamily="66" charset="0"/>
              </a:rPr>
              <a:t>208</a:t>
            </a:r>
            <a:r>
              <a:rPr lang="en-US">
                <a:latin typeface="Comic Sans MS" pitchFamily="66" charset="0"/>
              </a:rPr>
              <a:t>Pb studied via fragmentation of </a:t>
            </a:r>
            <a:r>
              <a:rPr lang="en-US" baseline="30000">
                <a:latin typeface="Comic Sans MS" pitchFamily="66" charset="0"/>
              </a:rPr>
              <a:t>238</a:t>
            </a:r>
            <a:r>
              <a:rPr lang="en-US">
                <a:latin typeface="Comic Sans MS" pitchFamily="66" charset="0"/>
              </a:rPr>
              <a:t>U beam</a:t>
            </a:r>
          </a:p>
          <a:p>
            <a:pPr eaLnBrk="1" hangingPunct="1"/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* RISING</a:t>
            </a:r>
            <a:r>
              <a:rPr lang="en-US">
                <a:latin typeface="Comic Sans MS" pitchFamily="66" charset="0"/>
              </a:rPr>
              <a:t> array and exp. details</a:t>
            </a:r>
          </a:p>
          <a:p>
            <a:pPr eaLnBrk="1" hangingPunct="1"/>
            <a:r>
              <a:rPr lang="en-US">
                <a:latin typeface="Comic Sans MS" pitchFamily="66" charset="0"/>
              </a:rPr>
              <a:t>* </a:t>
            </a:r>
            <a:r>
              <a:rPr lang="en-US">
                <a:latin typeface="Symbol" pitchFamily="18" charset="2"/>
              </a:rPr>
              <a:t>b</a:t>
            </a:r>
            <a:r>
              <a:rPr lang="en-US">
                <a:latin typeface="Comic Sans MS" pitchFamily="66" charset="0"/>
              </a:rPr>
              <a:t> decay half-lives in </a:t>
            </a:r>
            <a:r>
              <a:rPr lang="en-US" baseline="30000">
                <a:solidFill>
                  <a:srgbClr val="CC0099"/>
                </a:solidFill>
                <a:latin typeface="Comic Sans MS" pitchFamily="66" charset="0"/>
              </a:rPr>
              <a:t>219</a:t>
            </a:r>
            <a:r>
              <a:rPr lang="en-US">
                <a:solidFill>
                  <a:srgbClr val="CC0099"/>
                </a:solidFill>
                <a:latin typeface="Comic Sans MS" pitchFamily="66" charset="0"/>
              </a:rPr>
              <a:t>Bi </a:t>
            </a:r>
            <a:r>
              <a:rPr lang="en-US" baseline="30000">
                <a:solidFill>
                  <a:srgbClr val="CC0099"/>
                </a:solidFill>
                <a:latin typeface="Comic Sans MS" pitchFamily="66" charset="0"/>
              </a:rPr>
              <a:t>211-212-213</a:t>
            </a:r>
            <a:r>
              <a:rPr lang="en-US">
                <a:solidFill>
                  <a:srgbClr val="CC0099"/>
                </a:solidFill>
                <a:latin typeface="Comic Sans MS" pitchFamily="66" charset="0"/>
              </a:rPr>
              <a:t>Pb</a:t>
            </a:r>
            <a:endParaRPr lang="en-US">
              <a:latin typeface="Comic Sans MS" pitchFamily="66" charset="0"/>
            </a:endParaRPr>
          </a:p>
          <a:p>
            <a:pPr eaLnBrk="1" hangingPunct="1"/>
            <a:r>
              <a:rPr lang="en-US">
                <a:solidFill>
                  <a:srgbClr val="0070C0"/>
                </a:solidFill>
                <a:latin typeface="Comic Sans MS" pitchFamily="66" charset="0"/>
              </a:rPr>
              <a:t>* Alpha tagging method</a:t>
            </a:r>
          </a:p>
          <a:p>
            <a:pPr eaLnBrk="1" hangingPunct="1"/>
            <a:r>
              <a:rPr lang="en-US">
                <a:latin typeface="Comic Sans MS" pitchFamily="66" charset="0"/>
              </a:rPr>
              <a:t>* Conclusions</a:t>
            </a:r>
          </a:p>
        </p:txBody>
      </p:sp>
      <p:pic>
        <p:nvPicPr>
          <p:cNvPr id="2055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4692650"/>
            <a:ext cx="9144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2" descr="Università degli Studi di Milan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8" y="1547813"/>
            <a:ext cx="1771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numero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>
              <a:spcBef>
                <a:spcPct val="0"/>
              </a:spcBef>
              <a:spcAft>
                <a:spcPct val="0"/>
              </a:spcAft>
            </a:pPr>
            <a:fld id="{997F3980-1A05-4AD2-840D-E4A5D277DE74}" type="slidenum">
              <a:rPr lang="it-IT" smtClean="0">
                <a:latin typeface="Times New Roman" pitchFamily="18" charset="0"/>
              </a:rPr>
              <a:pPr eaLnBrk="1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it-IT" smtClean="0">
              <a:latin typeface="Times New Roman" pitchFamily="18" charset="0"/>
            </a:endParaRPr>
          </a:p>
        </p:txBody>
      </p:sp>
      <p:pic>
        <p:nvPicPr>
          <p:cNvPr id="11267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840538"/>
            <a:ext cx="91122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8" name="Gruppo 23"/>
          <p:cNvGrpSpPr>
            <a:grpSpLocks/>
          </p:cNvGrpSpPr>
          <p:nvPr/>
        </p:nvGrpSpPr>
        <p:grpSpPr bwMode="auto">
          <a:xfrm>
            <a:off x="392113" y="785813"/>
            <a:ext cx="4895850" cy="2706687"/>
            <a:chOff x="287784" y="570255"/>
            <a:chExt cx="4896545" cy="2705526"/>
          </a:xfrm>
        </p:grpSpPr>
        <p:pic>
          <p:nvPicPr>
            <p:cNvPr id="11278" name="Immagin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784" y="700125"/>
              <a:ext cx="4425445" cy="2575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79" name="Gruppo 11"/>
            <p:cNvGrpSpPr>
              <a:grpSpLocks/>
            </p:cNvGrpSpPr>
            <p:nvPr/>
          </p:nvGrpSpPr>
          <p:grpSpPr bwMode="auto">
            <a:xfrm>
              <a:off x="2880073" y="570255"/>
              <a:ext cx="2304256" cy="1376392"/>
              <a:chOff x="5400352" y="611485"/>
              <a:chExt cx="3759544" cy="2127250"/>
            </a:xfrm>
          </p:grpSpPr>
          <p:pic>
            <p:nvPicPr>
              <p:cNvPr id="11281" name="Immagin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2399" r="7959"/>
              <a:stretch>
                <a:fillRect/>
              </a:stretch>
            </p:blipFill>
            <p:spPr bwMode="auto">
              <a:xfrm>
                <a:off x="5400352" y="611485"/>
                <a:ext cx="3679825" cy="2127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Rettangolo 9"/>
              <p:cNvSpPr/>
              <p:nvPr/>
            </p:nvSpPr>
            <p:spPr>
              <a:xfrm rot="2100556">
                <a:off x="5963247" y="741465"/>
                <a:ext cx="3196649" cy="14739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</p:grpSp>
        <p:sp>
          <p:nvSpPr>
            <p:cNvPr id="17" name="Rettangolo arrotondato 16"/>
            <p:cNvSpPr/>
            <p:nvPr/>
          </p:nvSpPr>
          <p:spPr>
            <a:xfrm>
              <a:off x="2286730" y="1187527"/>
              <a:ext cx="287379" cy="1872446"/>
            </a:xfrm>
            <a:prstGeom prst="roundRect">
              <a:avLst/>
            </a:prstGeom>
            <a:solidFill>
              <a:schemeClr val="accent1">
                <a:alpha val="2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pic>
        <p:nvPicPr>
          <p:cNvPr id="11269" name="Immagin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73" r="42006"/>
          <a:stretch>
            <a:fillRect/>
          </a:stretch>
        </p:blipFill>
        <p:spPr bwMode="auto">
          <a:xfrm>
            <a:off x="739775" y="3632200"/>
            <a:ext cx="3097213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Immagin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2578100"/>
            <a:ext cx="4606925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3" t="13054" r="18352" b="17462"/>
          <a:stretch>
            <a:fillRect/>
          </a:stretch>
        </p:blipFill>
        <p:spPr bwMode="auto">
          <a:xfrm>
            <a:off x="4752975" y="4572000"/>
            <a:ext cx="3692525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CasellaDiTesto 20"/>
          <p:cNvSpPr txBox="1">
            <a:spLocks noChangeArrowheads="1"/>
          </p:cNvSpPr>
          <p:nvPr/>
        </p:nvSpPr>
        <p:spPr bwMode="auto">
          <a:xfrm>
            <a:off x="536575" y="6156325"/>
            <a:ext cx="33242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>
                <a:latin typeface="Comic Sans MS" pitchFamily="66" charset="0"/>
              </a:rPr>
              <a:t>Good reproduction of a decay half-lives warranties unique selection of decay</a:t>
            </a:r>
            <a:endParaRPr lang="it-IT">
              <a:latin typeface="Comic Sans MS" pitchFamily="66" charset="0"/>
            </a:endParaRPr>
          </a:p>
        </p:txBody>
      </p:sp>
      <p:sp>
        <p:nvSpPr>
          <p:cNvPr id="11273" name="CasellaDiTesto 21"/>
          <p:cNvSpPr txBox="1">
            <a:spLocks noChangeArrowheads="1"/>
          </p:cNvSpPr>
          <p:nvPr/>
        </p:nvSpPr>
        <p:spPr bwMode="auto">
          <a:xfrm>
            <a:off x="4895850" y="7164388"/>
            <a:ext cx="3335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400">
                <a:latin typeface="Comic Sans MS" pitchFamily="66" charset="0"/>
              </a:rPr>
              <a:t>J.Kurpeta et al. EPJA 18 (2003)31-37</a:t>
            </a:r>
            <a:endParaRPr lang="it-IT" sz="1400">
              <a:latin typeface="Comic Sans MS" pitchFamily="66" charset="0"/>
            </a:endParaRPr>
          </a:p>
        </p:txBody>
      </p:sp>
      <p:sp>
        <p:nvSpPr>
          <p:cNvPr id="11274" name="CasellaDiTesto 22"/>
          <p:cNvSpPr txBox="1">
            <a:spLocks noChangeArrowheads="1"/>
          </p:cNvSpPr>
          <p:nvPr/>
        </p:nvSpPr>
        <p:spPr bwMode="auto">
          <a:xfrm>
            <a:off x="5289550" y="2081213"/>
            <a:ext cx="2195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latin typeface="Comic Sans MS" pitchFamily="66" charset="0"/>
              </a:rPr>
              <a:t>Transitions in</a:t>
            </a:r>
            <a:r>
              <a:rPr lang="en-US" baseline="30000">
                <a:latin typeface="Comic Sans MS" pitchFamily="66" charset="0"/>
              </a:rPr>
              <a:t> 215</a:t>
            </a:r>
            <a:r>
              <a:rPr lang="en-US">
                <a:latin typeface="Comic Sans MS" pitchFamily="66" charset="0"/>
              </a:rPr>
              <a:t>Po</a:t>
            </a:r>
            <a:endParaRPr lang="it-IT">
              <a:latin typeface="Comic Sans MS" pitchFamily="66" charset="0"/>
            </a:endParaRPr>
          </a:p>
        </p:txBody>
      </p:sp>
      <p:sp>
        <p:nvSpPr>
          <p:cNvPr id="11275" name="CasellaDiTesto 13"/>
          <p:cNvSpPr txBox="1">
            <a:spLocks noChangeArrowheads="1"/>
          </p:cNvSpPr>
          <p:nvPr/>
        </p:nvSpPr>
        <p:spPr bwMode="auto">
          <a:xfrm>
            <a:off x="3919538" y="839788"/>
            <a:ext cx="61610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>
                <a:latin typeface="Comic Sans MS" pitchFamily="66" charset="0"/>
              </a:rPr>
              <a:t>Unique identification of </a:t>
            </a:r>
            <a:r>
              <a:rPr lang="en-US">
                <a:latin typeface="Symbol" pitchFamily="18" charset="2"/>
              </a:rPr>
              <a:t>a</a:t>
            </a:r>
            <a:r>
              <a:rPr lang="en-US">
                <a:latin typeface="Comic Sans MS" pitchFamily="66" charset="0"/>
              </a:rPr>
              <a:t> decay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>
                <a:latin typeface="Comic Sans MS" pitchFamily="66" charset="0"/>
              </a:rPr>
              <a:t>Follow the decay chain back to grand-mother nucleus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>
                <a:latin typeface="Symbol" pitchFamily="18" charset="2"/>
              </a:rPr>
              <a:t>a-b-b</a:t>
            </a:r>
            <a:r>
              <a:rPr lang="en-US">
                <a:latin typeface="Comic Sans MS" pitchFamily="66" charset="0"/>
              </a:rPr>
              <a:t> correlation in SAME pixel, backward in time</a:t>
            </a:r>
            <a:endParaRPr lang="it-IT">
              <a:latin typeface="Comic Sans MS" pitchFamily="66" charset="0"/>
            </a:endParaRPr>
          </a:p>
        </p:txBody>
      </p:sp>
      <p:sp>
        <p:nvSpPr>
          <p:cNvPr id="11276" name="CasellaDiTesto 14"/>
          <p:cNvSpPr txBox="1">
            <a:spLocks noChangeArrowheads="1"/>
          </p:cNvSpPr>
          <p:nvPr/>
        </p:nvSpPr>
        <p:spPr bwMode="auto">
          <a:xfrm>
            <a:off x="25400" y="160338"/>
            <a:ext cx="10080625" cy="377825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>
                <a:latin typeface="Symbol" pitchFamily="18" charset="2"/>
              </a:rPr>
              <a:t>a</a:t>
            </a:r>
            <a:r>
              <a:rPr lang="en-US">
                <a:latin typeface="Comic Sans MS" pitchFamily="66" charset="0"/>
              </a:rPr>
              <a:t> tagging technique</a:t>
            </a:r>
            <a:endParaRPr lang="es-ES">
              <a:latin typeface="Comic Sans MS" pitchFamily="66" charset="0"/>
            </a:endParaRPr>
          </a:p>
        </p:txBody>
      </p:sp>
      <p:pic>
        <p:nvPicPr>
          <p:cNvPr id="11277" name="Immagin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55" b="13052"/>
          <a:stretch>
            <a:fillRect/>
          </a:stretch>
        </p:blipFill>
        <p:spPr bwMode="auto">
          <a:xfrm>
            <a:off x="8769350" y="6684963"/>
            <a:ext cx="1166813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numero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>
              <a:spcBef>
                <a:spcPct val="0"/>
              </a:spcBef>
              <a:spcAft>
                <a:spcPct val="0"/>
              </a:spcAft>
            </a:pPr>
            <a:fld id="{E040CDE3-7C9B-4F97-B931-FE985280FEFE}" type="slidenum">
              <a:rPr lang="it-IT" smtClean="0">
                <a:latin typeface="Times New Roman" pitchFamily="18" charset="0"/>
              </a:rPr>
              <a:pPr eaLnBrk="1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it-IT" smtClean="0">
              <a:latin typeface="Times New Roman" pitchFamily="18" charset="0"/>
            </a:endParaRPr>
          </a:p>
        </p:txBody>
      </p:sp>
      <p:sp>
        <p:nvSpPr>
          <p:cNvPr id="12291" name="CasellaDiTesto 14"/>
          <p:cNvSpPr txBox="1">
            <a:spLocks noChangeArrowheads="1"/>
          </p:cNvSpPr>
          <p:nvPr/>
        </p:nvSpPr>
        <p:spPr bwMode="auto">
          <a:xfrm>
            <a:off x="0" y="127000"/>
            <a:ext cx="10080625" cy="379413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s-ES">
              <a:latin typeface="Comic Sans MS" pitchFamily="66" charset="0"/>
            </a:endParaRPr>
          </a:p>
        </p:txBody>
      </p:sp>
      <p:sp>
        <p:nvSpPr>
          <p:cNvPr id="12292" name="CasellaDiTesto 3"/>
          <p:cNvSpPr txBox="1">
            <a:spLocks noChangeArrowheads="1"/>
          </p:cNvSpPr>
          <p:nvPr/>
        </p:nvSpPr>
        <p:spPr bwMode="auto">
          <a:xfrm>
            <a:off x="144463" y="136525"/>
            <a:ext cx="6230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latin typeface="Comic Sans MS" pitchFamily="66" charset="0"/>
              </a:rPr>
              <a:t>Same technique used to study  decay scheme of </a:t>
            </a:r>
            <a:r>
              <a:rPr lang="en-US" baseline="30000">
                <a:latin typeface="Comic Sans MS" pitchFamily="66" charset="0"/>
              </a:rPr>
              <a:t>216-217</a:t>
            </a:r>
            <a:r>
              <a:rPr lang="en-US">
                <a:latin typeface="Comic Sans MS" pitchFamily="66" charset="0"/>
              </a:rPr>
              <a:t>Po</a:t>
            </a:r>
            <a:endParaRPr lang="it-IT">
              <a:latin typeface="Comic Sans MS" pitchFamily="66" charset="0"/>
            </a:endParaRPr>
          </a:p>
        </p:txBody>
      </p:sp>
      <p:grpSp>
        <p:nvGrpSpPr>
          <p:cNvPr id="12293" name="Gruppo 9"/>
          <p:cNvGrpSpPr>
            <a:grpSpLocks/>
          </p:cNvGrpSpPr>
          <p:nvPr/>
        </p:nvGrpSpPr>
        <p:grpSpPr bwMode="auto">
          <a:xfrm>
            <a:off x="144463" y="1187450"/>
            <a:ext cx="4265612" cy="4176713"/>
            <a:chOff x="575816" y="1763613"/>
            <a:chExt cx="4840015" cy="5139559"/>
          </a:xfrm>
        </p:grpSpPr>
        <p:pic>
          <p:nvPicPr>
            <p:cNvPr id="12299" name="Immagin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5" t="28363" r="4465" b="3651"/>
            <a:stretch>
              <a:fillRect/>
            </a:stretch>
          </p:blipFill>
          <p:spPr bwMode="auto">
            <a:xfrm>
              <a:off x="575816" y="1763613"/>
              <a:ext cx="4840015" cy="5139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0" name="CasellaDiTesto 6"/>
            <p:cNvSpPr txBox="1">
              <a:spLocks noChangeArrowheads="1"/>
            </p:cNvSpPr>
            <p:nvPr/>
          </p:nvSpPr>
          <p:spPr bwMode="auto">
            <a:xfrm>
              <a:off x="4499525" y="1970345"/>
              <a:ext cx="6848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baseline="30000">
                  <a:solidFill>
                    <a:srgbClr val="CC0099"/>
                  </a:solidFill>
                  <a:latin typeface="Comic Sans MS" pitchFamily="66" charset="0"/>
                </a:rPr>
                <a:t>215</a:t>
              </a:r>
              <a:r>
                <a:rPr lang="en-US">
                  <a:solidFill>
                    <a:srgbClr val="CC0099"/>
                  </a:solidFill>
                  <a:latin typeface="Comic Sans MS" pitchFamily="66" charset="0"/>
                </a:rPr>
                <a:t>Po</a:t>
              </a:r>
              <a:endParaRPr lang="it-IT">
                <a:solidFill>
                  <a:srgbClr val="CC0099"/>
                </a:solidFill>
                <a:latin typeface="Comic Sans MS" pitchFamily="66" charset="0"/>
              </a:endParaRPr>
            </a:p>
          </p:txBody>
        </p:sp>
        <p:sp>
          <p:nvSpPr>
            <p:cNvPr id="12301" name="CasellaDiTesto 7"/>
            <p:cNvSpPr txBox="1">
              <a:spLocks noChangeArrowheads="1"/>
            </p:cNvSpPr>
            <p:nvPr/>
          </p:nvSpPr>
          <p:spPr bwMode="auto">
            <a:xfrm>
              <a:off x="4499525" y="3563813"/>
              <a:ext cx="6848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baseline="30000">
                  <a:solidFill>
                    <a:srgbClr val="CC0099"/>
                  </a:solidFill>
                  <a:latin typeface="Comic Sans MS" pitchFamily="66" charset="0"/>
                </a:rPr>
                <a:t>216</a:t>
              </a:r>
              <a:r>
                <a:rPr lang="en-US">
                  <a:solidFill>
                    <a:srgbClr val="CC0099"/>
                  </a:solidFill>
                  <a:latin typeface="Comic Sans MS" pitchFamily="66" charset="0"/>
                </a:rPr>
                <a:t>Po</a:t>
              </a:r>
              <a:endParaRPr lang="it-IT">
                <a:solidFill>
                  <a:srgbClr val="CC0099"/>
                </a:solidFill>
                <a:latin typeface="Comic Sans MS" pitchFamily="66" charset="0"/>
              </a:endParaRPr>
            </a:p>
          </p:txBody>
        </p:sp>
        <p:sp>
          <p:nvSpPr>
            <p:cNvPr id="12302" name="CasellaDiTesto 8"/>
            <p:cNvSpPr txBox="1">
              <a:spLocks noChangeArrowheads="1"/>
            </p:cNvSpPr>
            <p:nvPr/>
          </p:nvSpPr>
          <p:spPr bwMode="auto">
            <a:xfrm>
              <a:off x="4571533" y="5075981"/>
              <a:ext cx="6848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baseline="30000">
                  <a:solidFill>
                    <a:srgbClr val="CC0099"/>
                  </a:solidFill>
                  <a:latin typeface="Comic Sans MS" pitchFamily="66" charset="0"/>
                </a:rPr>
                <a:t>217</a:t>
              </a:r>
              <a:r>
                <a:rPr lang="en-US">
                  <a:solidFill>
                    <a:srgbClr val="CC0099"/>
                  </a:solidFill>
                  <a:latin typeface="Comic Sans MS" pitchFamily="66" charset="0"/>
                </a:rPr>
                <a:t>Po</a:t>
              </a:r>
              <a:endParaRPr lang="it-IT">
                <a:solidFill>
                  <a:srgbClr val="CC0099"/>
                </a:solidFill>
                <a:latin typeface="Comic Sans MS" pitchFamily="66" charset="0"/>
              </a:endParaRPr>
            </a:p>
          </p:txBody>
        </p:sp>
      </p:grpSp>
      <p:pic>
        <p:nvPicPr>
          <p:cNvPr id="12294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0" y="900113"/>
            <a:ext cx="3097213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Immagin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3" t="6699" b="3233"/>
          <a:stretch>
            <a:fillRect/>
          </a:stretch>
        </p:blipFill>
        <p:spPr bwMode="auto">
          <a:xfrm>
            <a:off x="7777163" y="731838"/>
            <a:ext cx="1889125" cy="384016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6" name="CasellaDiTesto 13"/>
          <p:cNvSpPr txBox="1">
            <a:spLocks noChangeArrowheads="1"/>
          </p:cNvSpPr>
          <p:nvPr/>
        </p:nvSpPr>
        <p:spPr bwMode="auto">
          <a:xfrm>
            <a:off x="2952750" y="5643563"/>
            <a:ext cx="56086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latin typeface="Comic Sans MS" pitchFamily="66" charset="0"/>
              </a:rPr>
              <a:t>Extension of level schemes </a:t>
            </a:r>
          </a:p>
          <a:p>
            <a:pPr eaLnBrk="1" hangingPunct="1"/>
            <a:r>
              <a:rPr lang="en-US">
                <a:latin typeface="Symbol" pitchFamily="18" charset="2"/>
              </a:rPr>
              <a:t>g-g</a:t>
            </a:r>
            <a:r>
              <a:rPr lang="en-US">
                <a:latin typeface="Comic Sans MS" pitchFamily="66" charset="0"/>
              </a:rPr>
              <a:t> coincidences  help locate transitions</a:t>
            </a:r>
          </a:p>
          <a:p>
            <a:pPr eaLnBrk="1" hangingPunct="1"/>
            <a:r>
              <a:rPr lang="en-US">
                <a:latin typeface="Comic Sans MS" pitchFamily="66" charset="0"/>
                <a:sym typeface="Wingdings" pitchFamily="2" charset="2"/>
              </a:rPr>
              <a:t> Need for calculations to confirm level sequence</a:t>
            </a:r>
            <a:endParaRPr lang="it-IT">
              <a:latin typeface="Comic Sans MS" pitchFamily="66" charset="0"/>
            </a:endParaRPr>
          </a:p>
        </p:txBody>
      </p:sp>
      <p:pic>
        <p:nvPicPr>
          <p:cNvPr id="12297" name="Immagin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840538"/>
            <a:ext cx="91122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Immagin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55" b="13052"/>
          <a:stretch>
            <a:fillRect/>
          </a:stretch>
        </p:blipFill>
        <p:spPr bwMode="auto">
          <a:xfrm>
            <a:off x="8769350" y="6684963"/>
            <a:ext cx="1166813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numero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>
              <a:spcBef>
                <a:spcPct val="0"/>
              </a:spcBef>
              <a:spcAft>
                <a:spcPct val="0"/>
              </a:spcAft>
            </a:pPr>
            <a:fld id="{A8FFF1A2-4DAE-4DFE-988F-92BB05C2D549}" type="slidenum">
              <a:rPr lang="it-IT" smtClean="0">
                <a:latin typeface="Times New Roman" pitchFamily="18" charset="0"/>
              </a:rPr>
              <a:pPr eaLnBrk="1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it-IT" smtClean="0">
              <a:latin typeface="Times New Roman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838200" y="179388"/>
            <a:ext cx="8739188" cy="3754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Comic Sans MS" pitchFamily="66" charset="0"/>
              </a:rPr>
              <a:t>Conclusions:</a:t>
            </a:r>
          </a:p>
          <a:p>
            <a:pPr algn="ctr">
              <a:defRPr/>
            </a:pPr>
            <a:endParaRPr lang="en-US" sz="2000" dirty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è"/>
              <a:defRPr/>
            </a:pPr>
            <a:r>
              <a:rPr lang="en-US" dirty="0">
                <a:latin typeface="Comic Sans MS" pitchFamily="66" charset="0"/>
                <a:sym typeface="Wingdings" pitchFamily="2" charset="2"/>
              </a:rPr>
              <a:t>Fragmentation facilities are ideal places to study decay spectroscopy in</a:t>
            </a:r>
          </a:p>
          <a:p>
            <a:pPr lvl="1">
              <a:defRPr/>
            </a:pPr>
            <a:r>
              <a:rPr lang="en-US" dirty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dirty="0">
                <a:solidFill>
                  <a:srgbClr val="CC0099"/>
                </a:solidFill>
                <a:latin typeface="Comic Sans MS" pitchFamily="66" charset="0"/>
                <a:sym typeface="Wingdings" pitchFamily="2" charset="2"/>
              </a:rPr>
              <a:t>difficult-to-reach </a:t>
            </a:r>
            <a:r>
              <a:rPr lang="en-US" dirty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dirty="0">
                <a:latin typeface="Comic Sans MS" pitchFamily="66" charset="0"/>
                <a:sym typeface="Wingdings" pitchFamily="2" charset="2"/>
              </a:rPr>
              <a:t>nuclei  </a:t>
            </a:r>
            <a:r>
              <a:rPr lang="en-US" dirty="0">
                <a:solidFill>
                  <a:srgbClr val="CC0099"/>
                </a:solidFill>
                <a:latin typeface="Comic Sans MS" pitchFamily="66" charset="0"/>
                <a:sym typeface="Wingdings" pitchFamily="2" charset="2"/>
              </a:rPr>
              <a:t>* very exotic * very heavy * very short-living</a:t>
            </a:r>
          </a:p>
          <a:p>
            <a:pPr>
              <a:defRPr/>
            </a:pPr>
            <a:endParaRPr lang="en-US" dirty="0">
              <a:solidFill>
                <a:srgbClr val="CC0099"/>
              </a:solidFill>
              <a:latin typeface="Comic Sans MS" pitchFamily="66" charset="0"/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è"/>
              <a:defRPr/>
            </a:pPr>
            <a:r>
              <a:rPr lang="en-US" dirty="0">
                <a:latin typeface="Comic Sans MS" pitchFamily="66" charset="0"/>
                <a:sym typeface="Wingdings" pitchFamily="2" charset="2"/>
              </a:rPr>
              <a:t>n-rich </a:t>
            </a:r>
            <a:r>
              <a:rPr lang="en-US" dirty="0" err="1">
                <a:latin typeface="Comic Sans MS" pitchFamily="66" charset="0"/>
                <a:sym typeface="Wingdings" pitchFamily="2" charset="2"/>
              </a:rPr>
              <a:t>Pb</a:t>
            </a:r>
            <a:r>
              <a:rPr lang="en-US" dirty="0">
                <a:latin typeface="Comic Sans MS" pitchFamily="66" charset="0"/>
                <a:sym typeface="Wingdings" pitchFamily="2" charset="2"/>
              </a:rPr>
              <a:t> experiment: heaviest region accessible</a:t>
            </a:r>
          </a:p>
          <a:p>
            <a:pPr lvl="1">
              <a:defRPr/>
            </a:pPr>
            <a:r>
              <a:rPr lang="en-US" dirty="0">
                <a:latin typeface="Comic Sans MS" pitchFamily="66" charset="0"/>
                <a:sym typeface="Wingdings" pitchFamily="2" charset="2"/>
              </a:rPr>
              <a:t>* New lifetimes and isomeric decays measured</a:t>
            </a:r>
          </a:p>
          <a:p>
            <a:pPr lvl="1">
              <a:defRPr/>
            </a:pPr>
            <a:r>
              <a:rPr lang="en-US" dirty="0">
                <a:latin typeface="Comic Sans MS" pitchFamily="66" charset="0"/>
                <a:sym typeface="Wingdings" pitchFamily="2" charset="2"/>
              </a:rPr>
              <a:t>* New spectroscopic information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dirty="0">
                <a:latin typeface="Comic Sans MS" pitchFamily="66" charset="0"/>
                <a:sym typeface="Wingdings" pitchFamily="2" charset="2"/>
              </a:rPr>
              <a:t>Analysis on going to exploit also </a:t>
            </a:r>
            <a:r>
              <a:rPr lang="en-US" dirty="0">
                <a:latin typeface="Symbol" pitchFamily="18" charset="2"/>
                <a:sym typeface="Wingdings" pitchFamily="2" charset="2"/>
              </a:rPr>
              <a:t>a</a:t>
            </a:r>
            <a:r>
              <a:rPr lang="en-US" dirty="0">
                <a:latin typeface="Comic Sans MS" pitchFamily="66" charset="0"/>
                <a:sym typeface="Wingdings" pitchFamily="2" charset="2"/>
              </a:rPr>
              <a:t> decay chains</a:t>
            </a:r>
          </a:p>
          <a:p>
            <a:pPr lvl="1">
              <a:defRPr/>
            </a:pPr>
            <a:endParaRPr lang="en-US" dirty="0">
              <a:latin typeface="Comic Sans MS" pitchFamily="66" charset="0"/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è"/>
              <a:defRPr/>
            </a:pPr>
            <a:r>
              <a:rPr lang="en-US" dirty="0">
                <a:latin typeface="Comic Sans MS" pitchFamily="66" charset="0"/>
                <a:sym typeface="Wingdings" pitchFamily="2" charset="2"/>
              </a:rPr>
              <a:t>References:</a:t>
            </a:r>
          </a:p>
          <a:p>
            <a:pPr lvl="2">
              <a:defRPr/>
            </a:pPr>
            <a:r>
              <a:rPr lang="en-US" dirty="0" err="1">
                <a:latin typeface="Comic Sans MS" pitchFamily="66" charset="0"/>
                <a:sym typeface="Wingdings" pitchFamily="2" charset="2"/>
              </a:rPr>
              <a:t>G.Benzoni</a:t>
            </a:r>
            <a:r>
              <a:rPr lang="en-US" dirty="0">
                <a:latin typeface="Comic Sans MS" pitchFamily="66" charset="0"/>
                <a:sym typeface="Wingdings" pitchFamily="2" charset="2"/>
              </a:rPr>
              <a:t> et al., Phys. </a:t>
            </a:r>
            <a:r>
              <a:rPr lang="en-US" dirty="0" err="1">
                <a:latin typeface="Comic Sans MS" pitchFamily="66" charset="0"/>
                <a:sym typeface="Wingdings" pitchFamily="2" charset="2"/>
              </a:rPr>
              <a:t>Lett</a:t>
            </a:r>
            <a:r>
              <a:rPr lang="en-US" dirty="0">
                <a:latin typeface="Comic Sans MS" pitchFamily="66" charset="0"/>
                <a:sym typeface="Wingdings" pitchFamily="2" charset="2"/>
              </a:rPr>
              <a:t>. B</a:t>
            </a:r>
            <a:r>
              <a:rPr lang="it-IT" dirty="0">
                <a:latin typeface="Comic Sans MS" pitchFamily="66" charset="0"/>
              </a:rPr>
              <a:t>715, 293 (2012)</a:t>
            </a:r>
          </a:p>
          <a:p>
            <a:pPr lvl="2">
              <a:defRPr/>
            </a:pPr>
            <a:r>
              <a:rPr lang="en-US" dirty="0">
                <a:latin typeface="Comic Sans MS" pitchFamily="66" charset="0"/>
                <a:sym typeface="Wingdings" pitchFamily="2" charset="2"/>
              </a:rPr>
              <a:t>A. </a:t>
            </a:r>
            <a:r>
              <a:rPr lang="en-US" dirty="0" err="1">
                <a:latin typeface="Comic Sans MS" pitchFamily="66" charset="0"/>
                <a:sym typeface="Wingdings" pitchFamily="2" charset="2"/>
              </a:rPr>
              <a:t>Gottardo</a:t>
            </a:r>
            <a:r>
              <a:rPr lang="en-US" dirty="0">
                <a:latin typeface="Comic Sans MS" pitchFamily="66" charset="0"/>
                <a:sym typeface="Wingdings" pitchFamily="2" charset="2"/>
              </a:rPr>
              <a:t> et al., </a:t>
            </a:r>
            <a:r>
              <a:rPr lang="it-IT" dirty="0" err="1">
                <a:latin typeface="Comic Sans MS" pitchFamily="66" charset="0"/>
              </a:rPr>
              <a:t>Phys.Rev.Lett</a:t>
            </a:r>
            <a:r>
              <a:rPr lang="it-IT" dirty="0">
                <a:latin typeface="Comic Sans MS" pitchFamily="66" charset="0"/>
              </a:rPr>
              <a:t>. 109, 162502 (2012) </a:t>
            </a:r>
            <a:endParaRPr lang="en-US" dirty="0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13316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840538"/>
            <a:ext cx="91122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/>
          <p:cNvSpPr>
            <a:spLocks/>
          </p:cNvSpPr>
          <p:nvPr/>
        </p:nvSpPr>
        <p:spPr bwMode="auto">
          <a:xfrm>
            <a:off x="792163" y="4200525"/>
            <a:ext cx="8712200" cy="31083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marL="339725" indent="-339725" algn="ctr" hangingPunct="0"/>
            <a:r>
              <a:rPr lang="en-US" sz="1400" b="1">
                <a:solidFill>
                  <a:srgbClr val="000000"/>
                </a:solidFill>
                <a:latin typeface="Comic Sans MS" pitchFamily="66" charset="0"/>
              </a:rPr>
              <a:t>Collaboration:</a:t>
            </a:r>
          </a:p>
          <a:p>
            <a:pPr marL="339725" indent="-339725" algn="ctr" hangingPunct="0"/>
            <a:r>
              <a:rPr lang="en-US" sz="1200" b="1">
                <a:solidFill>
                  <a:srgbClr val="000000"/>
                </a:solidFill>
                <a:latin typeface="Comic Sans MS" pitchFamily="66" charset="0"/>
              </a:rPr>
              <a:t>A.I.Morales, A. Gottardo, J.J. Valiente-Dobon,</a:t>
            </a:r>
          </a:p>
          <a:p>
            <a:pPr marL="339725" indent="-339725" algn="ctr" hangingPunct="0"/>
            <a:r>
              <a:rPr lang="en-US" sz="1000">
                <a:solidFill>
                  <a:srgbClr val="000000"/>
                </a:solidFill>
                <a:latin typeface="Comic Sans MS" pitchFamily="66" charset="0"/>
              </a:rPr>
              <a:t>A. Bracco, G. de Angelis, F.C.L. Crespi,F. Camera, A. Corsi, S. Leoni, B. Million, R. Nicolini ,O. Wieland, D.R. Napoli, E. Sahin, S.Lunardi,R. Menegazzo, D. Mengoni, F. Recchia, P. Boutachkov, L. Cortes, C. Domingo-Prado,F. Farinon, H. Geissel, J. Gerl, N. Goel, M. Gorska, J. Grebosz, E. Gregor, T.Haberman,I. Kojouharov, N. Kurz, C. Nociforo, S. Pietri, A. Prochazka, W.Prokopowicz, H. Schaffner,A. Sharma, H. Weick, H-J.Wollersheim, A.M. Bruce, A.M. Denis Bacelar, A. Algora,A. Gadea, M. Pf¨utzner, Zs. Podolyak, N. Al-Dahan, N. Alkhomashi, M. Bowry, M. Bunce,A. Deo, G.F. Farrelly, M.W. Reed, P.H. Regan, T.P.D. Swan, P.M. Walker, K. Eppinger,S. Klupp, K. Steger, J. Alcantara Nunez, Y. Ayyad, J. Benlliure, E. Casarejos,R. Janik,B. Sitar, P. Strmen, I. Szarka, M. Doncel, S.Mandal, D. Siwal, F. Naqvi,T. Pissulla,D. Rudolph,R. Hoischen,P.R.P. Allegro, R.V.Ribas,Zs. Dombradi</a:t>
            </a:r>
            <a:endParaRPr lang="en-US" sz="1000" b="1">
              <a:solidFill>
                <a:srgbClr val="FF0000"/>
              </a:solidFill>
              <a:latin typeface="Comic Sans MS" pitchFamily="66" charset="0"/>
            </a:endParaRPr>
          </a:p>
          <a:p>
            <a:pPr marL="339725" indent="-339725" hangingPunct="0"/>
            <a:endParaRPr lang="en-US" sz="1000">
              <a:solidFill>
                <a:srgbClr val="000000"/>
              </a:solidFill>
              <a:latin typeface="Comic Sans MS" pitchFamily="66" charset="0"/>
            </a:endParaRPr>
          </a:p>
          <a:p>
            <a:pPr marL="339725" indent="-339725" hangingPunct="0"/>
            <a:r>
              <a:rPr lang="en-US" sz="1000">
                <a:solidFill>
                  <a:srgbClr val="000000"/>
                </a:solidFill>
                <a:latin typeface="Comic Sans MS" pitchFamily="66" charset="0"/>
              </a:rPr>
              <a:t>1 Universitàdi Padova e INFN sezione di Padova, Padova, I;         2 INFN-LNL, Legnaro (Pd), I;</a:t>
            </a:r>
          </a:p>
          <a:p>
            <a:pPr marL="339725" indent="-339725" hangingPunct="0"/>
            <a:r>
              <a:rPr lang="en-US" sz="1000">
                <a:solidFill>
                  <a:srgbClr val="000000"/>
                </a:solidFill>
                <a:latin typeface="Comic Sans MS" pitchFamily="66" charset="0"/>
              </a:rPr>
              <a:t>3  Università degli Studi e INFN sezione di Milano, Milano, I;      4 University of the West of Scotland, Paisley, UK;</a:t>
            </a:r>
          </a:p>
          <a:p>
            <a:pPr marL="339725" indent="-339725" hangingPunct="0"/>
            <a:r>
              <a:rPr lang="en-US" sz="1000">
                <a:solidFill>
                  <a:srgbClr val="000000"/>
                </a:solidFill>
                <a:latin typeface="Comic Sans MS" pitchFamily="66" charset="0"/>
              </a:rPr>
              <a:t>5 GSI, Darmstadt, D;                                                                        6 Univ. Of Brighton, Brighton, UK;</a:t>
            </a:r>
          </a:p>
          <a:p>
            <a:pPr marL="339725" indent="-339725" hangingPunct="0"/>
            <a:r>
              <a:rPr lang="en-US" sz="1000">
                <a:solidFill>
                  <a:srgbClr val="000000"/>
                </a:solidFill>
                <a:latin typeface="Comic Sans MS" pitchFamily="66" charset="0"/>
              </a:rPr>
              <a:t>7 IFIC, Valencia, E;                                                                          8 University of Warsaw, Warsaw, Pl;              </a:t>
            </a:r>
          </a:p>
          <a:p>
            <a:pPr marL="339725" indent="-339725" hangingPunct="0"/>
            <a:r>
              <a:rPr lang="en-US" sz="1000">
                <a:solidFill>
                  <a:srgbClr val="000000"/>
                </a:solidFill>
                <a:latin typeface="Comic Sans MS" pitchFamily="66" charset="0"/>
              </a:rPr>
              <a:t>9 Universiy of Surrey, Guildford, UK;                                            10 TU Munich, Munich, D;                           </a:t>
            </a:r>
          </a:p>
          <a:p>
            <a:pPr marL="339725" indent="-339725" hangingPunct="0"/>
            <a:r>
              <a:rPr lang="en-US" sz="1000">
                <a:solidFill>
                  <a:srgbClr val="000000"/>
                </a:solidFill>
                <a:latin typeface="Comic Sans MS" pitchFamily="66" charset="0"/>
              </a:rPr>
              <a:t>11University of Santiago de Compostela, Santiago de Compostela, E;</a:t>
            </a:r>
          </a:p>
          <a:p>
            <a:pPr marL="339725" indent="-339725" hangingPunct="0"/>
            <a:r>
              <a:rPr lang="en-US" sz="1000">
                <a:solidFill>
                  <a:srgbClr val="000000"/>
                </a:solidFill>
                <a:latin typeface="Comic Sans MS" pitchFamily="66" charset="0"/>
              </a:rPr>
              <a:t>12 Univ. Of Salamanca, Salamanca, E;                                            13Univ. of Delhi, Delhi, IND;</a:t>
            </a:r>
          </a:p>
          <a:p>
            <a:pPr marL="339725" indent="-339725" hangingPunct="0"/>
            <a:r>
              <a:rPr lang="en-US" sz="1000">
                <a:solidFill>
                  <a:srgbClr val="000000"/>
                </a:solidFill>
                <a:latin typeface="Comic Sans MS" pitchFamily="66" charset="0"/>
              </a:rPr>
              <a:t>14 IKP Koeln, Koeln, D;                                                                  15 Lund University, Lund, S;</a:t>
            </a:r>
          </a:p>
          <a:p>
            <a:pPr marL="339725" indent="-339725" hangingPunct="0"/>
            <a:r>
              <a:rPr lang="en-US" sz="1000">
                <a:solidFill>
                  <a:srgbClr val="000000"/>
                </a:solidFill>
                <a:latin typeface="Comic Sans MS" pitchFamily="66" charset="0"/>
              </a:rPr>
              <a:t>16 Univ. Of Sao Paulo, Sao Paulo, Br;                                             17ATOMKI, Debrecen, H.</a:t>
            </a:r>
          </a:p>
        </p:txBody>
      </p:sp>
      <p:pic>
        <p:nvPicPr>
          <p:cNvPr id="13318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55" b="13052"/>
          <a:stretch>
            <a:fillRect/>
          </a:stretch>
        </p:blipFill>
        <p:spPr bwMode="auto">
          <a:xfrm>
            <a:off x="8769350" y="6684963"/>
            <a:ext cx="1166813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165225" y="395288"/>
            <a:ext cx="8123238" cy="80645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solidFill>
                  <a:srgbClr val="2300DC"/>
                </a:solidFill>
                <a:latin typeface="Comic Sans MS" pitchFamily="66" charset="0"/>
                <a:ea typeface="DejaVu Sans" pitchFamily="2"/>
                <a:cs typeface="DejaVu Sans" pitchFamily="2"/>
              </a:rPr>
              <a:t>BETA-DECAY SPECTROSCOPIC STUDIES OF THE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solidFill>
                  <a:srgbClr val="2300DC"/>
                </a:solidFill>
                <a:latin typeface="Comic Sans MS" pitchFamily="66" charset="0"/>
                <a:ea typeface="DejaVu Sans" pitchFamily="2"/>
                <a:cs typeface="DejaVu Sans" pitchFamily="2"/>
              </a:rPr>
              <a:t>N-RICH</a:t>
            </a:r>
            <a:r>
              <a:rPr lang="es-ES" sz="2000" baseline="30000" dirty="0">
                <a:solidFill>
                  <a:srgbClr val="2300DC"/>
                </a:solidFill>
                <a:latin typeface="Comic Sans MS" pitchFamily="66" charset="0"/>
                <a:ea typeface="DejaVu Sans" pitchFamily="2"/>
                <a:cs typeface="DejaVu Sans" pitchFamily="2"/>
              </a:rPr>
              <a:t> </a:t>
            </a:r>
            <a:r>
              <a:rPr lang="es-ES" sz="2000" dirty="0">
                <a:solidFill>
                  <a:srgbClr val="2300DC"/>
                </a:solidFill>
                <a:latin typeface="Comic Sans MS" pitchFamily="66" charset="0"/>
                <a:ea typeface="DejaVu Sans" pitchFamily="2"/>
                <a:cs typeface="DejaVu Sans" pitchFamily="2"/>
              </a:rPr>
              <a:t>Tl, Pb and Bi ISOTOPES</a:t>
            </a:r>
          </a:p>
        </p:txBody>
      </p:sp>
      <p:sp>
        <p:nvSpPr>
          <p:cNvPr id="3075" name="Segnaposto numero diapositiva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>
              <a:spcBef>
                <a:spcPct val="0"/>
              </a:spcBef>
              <a:spcAft>
                <a:spcPct val="0"/>
              </a:spcAft>
            </a:pPr>
            <a:fld id="{437A432A-02A2-4008-AA6B-A6AEE152A3C5}" type="slidenum">
              <a:rPr smtClean="0">
                <a:latin typeface="Times New Roman" pitchFamily="18" charset="0"/>
              </a:rPr>
              <a:pPr eaLnBrk="1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smtClean="0">
              <a:latin typeface="Times New Roman" pitchFamily="18" charset="0"/>
            </a:endParaRPr>
          </a:p>
        </p:txBody>
      </p:sp>
      <p:sp>
        <p:nvSpPr>
          <p:cNvPr id="10" name="TextBox 3"/>
          <p:cNvSpPr/>
          <p:nvPr/>
        </p:nvSpPr>
        <p:spPr>
          <a:xfrm>
            <a:off x="420688" y="1933575"/>
            <a:ext cx="8348662" cy="31464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0" tIns="0" rIns="0" bIns="0" compatLnSpc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330120" algn="l"/>
              </a:tabLst>
              <a:defRPr/>
            </a:pPr>
            <a:r>
              <a:rPr lang="es-ES" sz="1600" dirty="0">
                <a:solidFill>
                  <a:srgbClr val="2200DB"/>
                </a:solidFill>
                <a:latin typeface="Comic Sans MS" pitchFamily="66" charset="0"/>
                <a:ea typeface="DejaVu Sans" pitchFamily="2"/>
                <a:cs typeface="Arial Unicode MS" pitchFamily="2"/>
              </a:rPr>
              <a:t>The</a:t>
            </a:r>
            <a:r>
              <a:rPr lang="es-ES" sz="1600" dirty="0">
                <a:solidFill>
                  <a:srgbClr val="2200DB"/>
                </a:solidFill>
                <a:latin typeface="Comic Sans MS" pitchFamily="66" charset="0"/>
                <a:ea typeface="DejaVu Sans" pitchFamily="2"/>
                <a:cs typeface="Arial Unicode MS" pitchFamily="2"/>
              </a:rPr>
              <a:t> origin of heavy elements in the Universe is one of the foremost questions </a:t>
            </a:r>
            <a:r>
              <a:rPr lang="es-ES" sz="1600" dirty="0">
                <a:solidFill>
                  <a:srgbClr val="2200DB"/>
                </a:solidFill>
                <a:latin typeface="Comic Sans MS" pitchFamily="66" charset="0"/>
                <a:ea typeface="DejaVu Sans" pitchFamily="2"/>
                <a:cs typeface="Arial Unicode MS" pitchFamily="2"/>
              </a:rPr>
              <a:t>since 	nearly</a:t>
            </a:r>
            <a:r>
              <a:rPr lang="es-ES" sz="1600" dirty="0">
                <a:solidFill>
                  <a:srgbClr val="2200DB"/>
                </a:solidFill>
                <a:latin typeface="Comic Sans MS" pitchFamily="66" charset="0"/>
                <a:ea typeface="DejaVu Sans" pitchFamily="2"/>
                <a:cs typeface="Arial Unicode MS" pitchFamily="2"/>
              </a:rPr>
              <a:t> half of the </a:t>
            </a:r>
            <a:r>
              <a:rPr lang="es-ES" sz="1600" dirty="0">
                <a:solidFill>
                  <a:srgbClr val="FF0000"/>
                </a:solidFill>
                <a:latin typeface="Comic Sans MS" pitchFamily="66" charset="0"/>
                <a:ea typeface="DejaVu Sans" pitchFamily="2"/>
                <a:cs typeface="Arial Unicode MS" pitchFamily="2"/>
              </a:rPr>
              <a:t>heavy elements are produced in the r-­process</a:t>
            </a:r>
            <a:r>
              <a:rPr lang="es-ES" sz="1600" dirty="0">
                <a:solidFill>
                  <a:srgbClr val="2200DB"/>
                </a:solidFill>
                <a:latin typeface="Comic Sans MS" pitchFamily="66" charset="0"/>
                <a:ea typeface="DejaVu Sans" pitchFamily="2"/>
                <a:cs typeface="Arial Unicode MS" pitchFamily="2"/>
              </a:rPr>
              <a:t>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ES" sz="1600" dirty="0">
                <a:solidFill>
                  <a:srgbClr val="2200DB"/>
                </a:solidFill>
                <a:latin typeface="Comic Sans MS" pitchFamily="66" charset="0"/>
                <a:ea typeface="DejaVu Sans" pitchFamily="2"/>
                <a:cs typeface="Arial Unicode MS" pitchFamily="2"/>
              </a:rPr>
              <a:t>The  decay of  the neutron-rich Pb isotopes represents </a:t>
            </a:r>
            <a:r>
              <a:rPr lang="es-ES" sz="1600" dirty="0">
                <a:solidFill>
                  <a:srgbClr val="2200DB"/>
                </a:solidFill>
                <a:latin typeface="Comic Sans MS" pitchFamily="66" charset="0"/>
                <a:ea typeface="DejaVu Sans" pitchFamily="2"/>
                <a:cs typeface="Arial Unicode MS" pitchFamily="2"/>
              </a:rPr>
              <a:t> a</a:t>
            </a:r>
            <a:r>
              <a:rPr lang="es-ES" sz="1600" dirty="0">
                <a:solidFill>
                  <a:srgbClr val="2200DB"/>
                </a:solidFill>
                <a:latin typeface="Comic Sans MS" pitchFamily="66" charset="0"/>
                <a:ea typeface="DejaVu Sans" pitchFamily="2"/>
                <a:cs typeface="Arial Unicode MS" pitchFamily="2"/>
              </a:rPr>
              <a:t> key issue to </a:t>
            </a:r>
            <a:r>
              <a:rPr lang="es-ES" sz="1600" dirty="0">
                <a:solidFill>
                  <a:srgbClr val="2200DB"/>
                </a:solidFill>
                <a:latin typeface="Comic Sans MS" pitchFamily="66" charset="0"/>
                <a:ea typeface="DejaVu Sans" pitchFamily="2"/>
                <a:cs typeface="Arial Unicode MS" pitchFamily="2"/>
              </a:rPr>
              <a:t>investigate the matter flow through </a:t>
            </a:r>
            <a:r>
              <a:rPr lang="es-ES" sz="1600" dirty="0">
                <a:solidFill>
                  <a:srgbClr val="FF0000"/>
                </a:solidFill>
                <a:latin typeface="Comic Sans MS" pitchFamily="66" charset="0"/>
                <a:ea typeface="DejaVu Sans" pitchFamily="2"/>
                <a:cs typeface="Arial Unicode MS" pitchFamily="2"/>
              </a:rPr>
              <a:t>N=126 bottleneck</a:t>
            </a:r>
            <a:r>
              <a:rPr lang="es-ES" sz="1600" dirty="0">
                <a:solidFill>
                  <a:srgbClr val="2200DB"/>
                </a:solidFill>
                <a:latin typeface="Comic Sans MS" pitchFamily="66" charset="0"/>
                <a:ea typeface="DejaVu Sans" pitchFamily="2"/>
                <a:cs typeface="Arial Unicode MS" pitchFamily="2"/>
              </a:rPr>
              <a:t> and therefore have insight in the </a:t>
            </a:r>
            <a:r>
              <a:rPr lang="es-ES" sz="1600" dirty="0">
                <a:solidFill>
                  <a:srgbClr val="FF0000"/>
                </a:solidFill>
                <a:latin typeface="Comic Sans MS" pitchFamily="66" charset="0"/>
                <a:ea typeface="DejaVu Sans" pitchFamily="2"/>
                <a:cs typeface="Arial Unicode MS" pitchFamily="2"/>
              </a:rPr>
              <a:t>velocity of the synthesis of heavier r-process nuclei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ES" sz="1600" dirty="0">
                <a:solidFill>
                  <a:srgbClr val="FF0000"/>
                </a:solidFill>
                <a:latin typeface="Comic Sans MS" pitchFamily="66" charset="0"/>
                <a:ea typeface="DejaVu Sans" pitchFamily="2"/>
                <a:cs typeface="Arial Unicode MS" pitchFamily="2"/>
              </a:rPr>
              <a:t>Nuclei around the r-process waiting point A=195 are unexplored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s-ES" sz="1600" dirty="0">
              <a:solidFill>
                <a:srgbClr val="0070C0"/>
              </a:solidFill>
              <a:latin typeface="Comic Sans MS" pitchFamily="66" charset="0"/>
              <a:ea typeface="DejaVu Sans" pitchFamily="2"/>
              <a:cs typeface="Arial Unicode MS" pitchFamily="2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ES" sz="1600" dirty="0">
                <a:solidFill>
                  <a:srgbClr val="3366FF"/>
                </a:solidFill>
                <a:latin typeface="Comic Sans MS" pitchFamily="66" charset="0"/>
                <a:ea typeface="DejaVu Sans" pitchFamily="2"/>
                <a:cs typeface="Arial Unicode MS" pitchFamily="2"/>
              </a:rPr>
              <a:t>Get useful shell model information to study evolution of Z=82 magic number at increasing 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 dirty="0">
              <a:solidFill>
                <a:srgbClr val="FF0000"/>
              </a:solidFill>
              <a:latin typeface="Comic Sans MS" pitchFamily="66" charset="0"/>
              <a:ea typeface="DejaVu Sans" pitchFamily="2"/>
              <a:cs typeface="Arial Unicode MS" pitchFamily="2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tabLst>
                <a:tab pos="330120" algn="l"/>
              </a:tabLst>
              <a:defRPr/>
            </a:pPr>
            <a:endParaRPr lang="es-ES" sz="1600" dirty="0">
              <a:solidFill>
                <a:srgbClr val="2200DB"/>
              </a:solidFill>
              <a:latin typeface="Comic Sans MS" pitchFamily="66" charset="0"/>
              <a:ea typeface="DejaVu Sans" pitchFamily="2"/>
              <a:cs typeface="Arial Unicode MS" pitchFamily="2"/>
            </a:endParaRPr>
          </a:p>
        </p:txBody>
      </p:sp>
      <p:sp>
        <p:nvSpPr>
          <p:cNvPr id="11" name="TextBox 4"/>
          <p:cNvSpPr/>
          <p:nvPr/>
        </p:nvSpPr>
        <p:spPr>
          <a:xfrm>
            <a:off x="684213" y="2092325"/>
            <a:ext cx="0" cy="5715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0" tIns="0" rIns="0" bIns="0" compatLnSpc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 dirty="0">
              <a:solidFill>
                <a:srgbClr val="2200DB"/>
              </a:solidFill>
              <a:latin typeface="Comic Sans MS" pitchFamily="66" charset="0"/>
              <a:ea typeface="DejaVu Sans" pitchFamily="2"/>
              <a:cs typeface="Arial Unicode MS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 dirty="0">
              <a:solidFill>
                <a:srgbClr val="2200DB"/>
              </a:solidFill>
              <a:latin typeface="Comic Sans MS" pitchFamily="66" charset="0"/>
              <a:ea typeface="DejaVu Sans" pitchFamily="2"/>
              <a:cs typeface="Arial Unicode MS" pitchFamily="2"/>
            </a:endParaRPr>
          </a:p>
        </p:txBody>
      </p:sp>
      <p:pic>
        <p:nvPicPr>
          <p:cNvPr id="3078" name="Immagin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4148138"/>
            <a:ext cx="5619750" cy="316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Immagin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395288"/>
            <a:ext cx="13493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840538"/>
            <a:ext cx="91122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Immagin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55" b="13052"/>
          <a:stretch>
            <a:fillRect/>
          </a:stretch>
        </p:blipFill>
        <p:spPr bwMode="auto">
          <a:xfrm>
            <a:off x="8769350" y="6684963"/>
            <a:ext cx="1166813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840538"/>
            <a:ext cx="91122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3851275" y="179388"/>
            <a:ext cx="2179638" cy="50165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600">
                <a:solidFill>
                  <a:srgbClr val="FFFFFF"/>
                </a:solidFill>
                <a:latin typeface="Nimbus Sans L" pitchFamily="34"/>
                <a:ea typeface="DejaVu Sans" pitchFamily="2"/>
                <a:cs typeface="DejaVu Sans" pitchFamily="2"/>
              </a:rPr>
              <a:t>MOTIVATION</a:t>
            </a:r>
          </a:p>
        </p:txBody>
      </p:sp>
      <p:sp>
        <p:nvSpPr>
          <p:cNvPr id="10" name="Figura a mano libera 9"/>
          <p:cNvSpPr/>
          <p:nvPr/>
        </p:nvSpPr>
        <p:spPr>
          <a:xfrm>
            <a:off x="5292725" y="4248150"/>
            <a:ext cx="179388" cy="10795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Figura a mano libera 10"/>
          <p:cNvSpPr/>
          <p:nvPr/>
        </p:nvSpPr>
        <p:spPr>
          <a:xfrm>
            <a:off x="5616575" y="4248150"/>
            <a:ext cx="179388" cy="10795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15900" y="3779838"/>
            <a:ext cx="5183188" cy="25892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1060"/>
              </a:spcAft>
              <a:defRPr/>
            </a:pPr>
            <a:r>
              <a:rPr lang="es-ES" dirty="0">
                <a:solidFill>
                  <a:srgbClr val="CC0066"/>
                </a:solidFill>
                <a:latin typeface="Comic Sans MS" pitchFamily="66" charset="0"/>
                <a:ea typeface="DejaVu Sans" pitchFamily="2"/>
                <a:cs typeface="DejaVu Sans" pitchFamily="2"/>
              </a:rPr>
              <a:t>   </a:t>
            </a:r>
            <a:r>
              <a:rPr lang="es-ES" dirty="0">
                <a:solidFill>
                  <a:srgbClr val="990033"/>
                </a:solidFill>
                <a:latin typeface="Comic Sans MS" pitchFamily="66" charset="0"/>
                <a:ea typeface="DejaVu Sans" pitchFamily="2"/>
                <a:cs typeface="DejaVu Sans" pitchFamily="2"/>
              </a:rPr>
              <a:t> </a:t>
            </a:r>
            <a:r>
              <a:rPr lang="es-ES" dirty="0">
                <a:solidFill>
                  <a:srgbClr val="4700B8"/>
                </a:solidFill>
                <a:latin typeface="Comic Sans MS" pitchFamily="66" charset="0"/>
                <a:ea typeface="DejaVu Sans" pitchFamily="2"/>
                <a:cs typeface="DejaVu Sans" pitchFamily="2"/>
              </a:rPr>
              <a:t>Our goals:</a:t>
            </a:r>
          </a:p>
          <a:p>
            <a:pPr fontAlgn="auto" hangingPunct="0">
              <a:spcBef>
                <a:spcPts val="0"/>
              </a:spcBef>
              <a:spcAft>
                <a:spcPts val="1060"/>
              </a:spcAft>
              <a:defRPr/>
            </a:pPr>
            <a:r>
              <a:rPr lang="en-GB" dirty="0">
                <a:solidFill>
                  <a:srgbClr val="800000"/>
                </a:solidFill>
                <a:latin typeface="Comic Sans MS" pitchFamily="66" charset="0"/>
                <a:ea typeface="DejaVu Sans" pitchFamily="2"/>
                <a:cs typeface="DejaVu Sans" pitchFamily="2"/>
              </a:rPr>
              <a:t>     - Measure the structural properties of n-rich nuclei in the “east” side of </a:t>
            </a:r>
            <a:r>
              <a:rPr lang="en-GB" baseline="30000" dirty="0">
                <a:solidFill>
                  <a:srgbClr val="800000"/>
                </a:solidFill>
                <a:latin typeface="Comic Sans MS" pitchFamily="66" charset="0"/>
                <a:ea typeface="DejaVu Sans" pitchFamily="2"/>
                <a:cs typeface="DejaVu Sans" pitchFamily="2"/>
              </a:rPr>
              <a:t>208</a:t>
            </a:r>
            <a:r>
              <a:rPr lang="en-GB" dirty="0">
                <a:solidFill>
                  <a:srgbClr val="800000"/>
                </a:solidFill>
                <a:latin typeface="Comic Sans MS" pitchFamily="66" charset="0"/>
                <a:ea typeface="DejaVu Sans" pitchFamily="2"/>
                <a:cs typeface="DejaVu Sans" pitchFamily="2"/>
              </a:rPr>
              <a:t>Pb using:</a:t>
            </a:r>
          </a:p>
          <a:p>
            <a:pPr fontAlgn="auto" hangingPunct="0">
              <a:spcBef>
                <a:spcPts val="0"/>
              </a:spcBef>
              <a:spcAft>
                <a:spcPts val="1060"/>
              </a:spcAft>
              <a:defRPr/>
            </a:pPr>
            <a:r>
              <a:rPr lang="en-GB" dirty="0">
                <a:solidFill>
                  <a:srgbClr val="800000"/>
                </a:solidFill>
                <a:latin typeface="Comic Sans MS" pitchFamily="66" charset="0"/>
                <a:ea typeface="DejaVu Sans" pitchFamily="2"/>
                <a:cs typeface="DejaVu Sans" pitchFamily="2"/>
              </a:rPr>
              <a:t>       </a:t>
            </a:r>
            <a:r>
              <a:rPr lang="en-GB" dirty="0">
                <a:solidFill>
                  <a:srgbClr val="FF3333"/>
                </a:solidFill>
                <a:latin typeface="Comic Sans MS" pitchFamily="66" charset="0"/>
                <a:ea typeface="DejaVu Sans" pitchFamily="2"/>
                <a:cs typeface="DejaVu Sans" pitchFamily="2"/>
              </a:rPr>
              <a:t> </a:t>
            </a:r>
            <a:r>
              <a:rPr lang="en-GB" dirty="0">
                <a:solidFill>
                  <a:srgbClr val="DC2300"/>
                </a:solidFill>
                <a:latin typeface="Comic Sans MS" pitchFamily="66" charset="0"/>
                <a:ea typeface="DejaVu Sans Condensed" pitchFamily="2"/>
                <a:cs typeface="DejaVu Sans Condensed" pitchFamily="2"/>
              </a:rPr>
              <a:t>•</a:t>
            </a:r>
            <a:r>
              <a:rPr lang="en-GB" dirty="0">
                <a:solidFill>
                  <a:srgbClr val="DC2300"/>
                </a:solidFill>
                <a:latin typeface="Comic Sans MS" pitchFamily="66" charset="0"/>
                <a:ea typeface="DejaVu Sans" pitchFamily="2"/>
                <a:cs typeface="DejaVu Sans" pitchFamily="2"/>
              </a:rPr>
              <a:t> Isomeric spectroscopy</a:t>
            </a:r>
          </a:p>
          <a:p>
            <a:pPr fontAlgn="auto" hangingPunct="0">
              <a:spcBef>
                <a:spcPts val="0"/>
              </a:spcBef>
              <a:spcAft>
                <a:spcPts val="1060"/>
              </a:spcAft>
              <a:defRPr/>
            </a:pPr>
            <a:r>
              <a:rPr lang="en-GB" dirty="0">
                <a:solidFill>
                  <a:srgbClr val="DC2300"/>
                </a:solidFill>
                <a:latin typeface="Comic Sans MS" pitchFamily="66" charset="0"/>
                <a:ea typeface="DejaVu Sans" pitchFamily="2"/>
                <a:cs typeface="DejaVu Sans" pitchFamily="2"/>
              </a:rPr>
              <a:t>        </a:t>
            </a:r>
            <a:r>
              <a:rPr lang="en-GB" dirty="0">
                <a:solidFill>
                  <a:srgbClr val="DC2300"/>
                </a:solidFill>
                <a:latin typeface="Comic Sans MS" pitchFamily="66" charset="0"/>
                <a:ea typeface="DejaVu Sans Condensed" pitchFamily="2"/>
                <a:cs typeface="DejaVu Sans Condensed" pitchFamily="2"/>
              </a:rPr>
              <a:t>•</a:t>
            </a:r>
            <a:r>
              <a:rPr lang="en-GB" dirty="0">
                <a:solidFill>
                  <a:srgbClr val="DC2300"/>
                </a:solidFill>
                <a:latin typeface="Comic Sans MS" pitchFamily="66" charset="0"/>
                <a:ea typeface="DejaVu Sans" pitchFamily="2"/>
                <a:cs typeface="DejaVu Sans" pitchFamily="2"/>
              </a:rPr>
              <a:t> </a:t>
            </a:r>
            <a:r>
              <a:rPr lang="en-GB" dirty="0">
                <a:solidFill>
                  <a:srgbClr val="DC2300"/>
                </a:solidFill>
                <a:latin typeface="Symbol" pitchFamily="18" charset="2"/>
                <a:ea typeface="Standard Symbols L" pitchFamily="2"/>
                <a:cs typeface="Standard Symbols L" pitchFamily="2"/>
              </a:rPr>
              <a:t>b</a:t>
            </a:r>
            <a:r>
              <a:rPr lang="en-GB" dirty="0">
                <a:solidFill>
                  <a:srgbClr val="DC2300"/>
                </a:solidFill>
                <a:latin typeface="Comic Sans MS" pitchFamily="66" charset="0"/>
                <a:ea typeface="DejaVu Sans" pitchFamily="2"/>
                <a:cs typeface="DejaVu Sans" pitchFamily="2"/>
              </a:rPr>
              <a:t>-delayed gamma ray spectroscopy</a:t>
            </a:r>
          </a:p>
          <a:p>
            <a:pPr fontAlgn="auto" hangingPunct="0">
              <a:spcBef>
                <a:spcPts val="0"/>
              </a:spcBef>
              <a:spcAft>
                <a:spcPts val="1060"/>
              </a:spcAft>
              <a:defRPr/>
            </a:pPr>
            <a:r>
              <a:rPr lang="en-GB" dirty="0">
                <a:solidFill>
                  <a:srgbClr val="800000"/>
                </a:solidFill>
                <a:latin typeface="Comic Sans MS" pitchFamily="66" charset="0"/>
                <a:ea typeface="DejaVu Sans" pitchFamily="2"/>
                <a:cs typeface="DejaVu Sans" pitchFamily="2"/>
              </a:rPr>
              <a:t>     - Measure </a:t>
            </a:r>
            <a:r>
              <a:rPr lang="en-GB" dirty="0">
                <a:solidFill>
                  <a:srgbClr val="800000"/>
                </a:solidFill>
                <a:latin typeface="Symbol" pitchFamily="18" charset="2"/>
                <a:ea typeface="DejaVu Sans" pitchFamily="2"/>
                <a:cs typeface="DejaVu Sans" pitchFamily="2"/>
              </a:rPr>
              <a:t>b</a:t>
            </a:r>
            <a:r>
              <a:rPr lang="en-GB" dirty="0">
                <a:solidFill>
                  <a:srgbClr val="800000"/>
                </a:solidFill>
                <a:latin typeface="Comic Sans MS" pitchFamily="66" charset="0"/>
                <a:ea typeface="DejaVu Sans" pitchFamily="2"/>
                <a:cs typeface="DejaVu Sans" pitchFamily="2"/>
              </a:rPr>
              <a:t>-decay half-lives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252413" y="6707188"/>
            <a:ext cx="2346325" cy="520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5892800" y="3668713"/>
            <a:ext cx="3971925" cy="47148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>
                <a:latin typeface="Nimbus Sans L" pitchFamily="34"/>
                <a:ea typeface="DejaVu Sans" pitchFamily="2"/>
                <a:cs typeface="DejaVu Sans" pitchFamily="2"/>
              </a:rPr>
              <a:t>[1] P. Möller et al., PRC (2003)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>
                <a:latin typeface="Nimbus Sans L" pitchFamily="34"/>
                <a:ea typeface="DejaVu Sans" pitchFamily="2"/>
                <a:cs typeface="DejaVu Sans" pitchFamily="2"/>
              </a:rPr>
              <a:t>[2] I.N. Borzov and S. Goriely, PEPAN (2003)</a:t>
            </a:r>
          </a:p>
        </p:txBody>
      </p:sp>
      <p:grpSp>
        <p:nvGrpSpPr>
          <p:cNvPr id="4105" name="Gruppo 1"/>
          <p:cNvGrpSpPr>
            <a:grpSpLocks/>
          </p:cNvGrpSpPr>
          <p:nvPr/>
        </p:nvGrpSpPr>
        <p:grpSpPr bwMode="auto">
          <a:xfrm>
            <a:off x="180975" y="395288"/>
            <a:ext cx="8459788" cy="3168650"/>
            <a:chOff x="757238" y="900113"/>
            <a:chExt cx="8459787" cy="3168650"/>
          </a:xfrm>
        </p:grpSpPr>
        <p:sp>
          <p:nvSpPr>
            <p:cNvPr id="4" name="Figura a mano libera 3"/>
            <p:cNvSpPr/>
            <p:nvPr/>
          </p:nvSpPr>
          <p:spPr>
            <a:xfrm>
              <a:off x="757238" y="900113"/>
              <a:ext cx="8459787" cy="316865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3501" h="8801">
                  <a:moveTo>
                    <a:pt x="1466" y="0"/>
                  </a:moveTo>
                  <a:cubicBezTo>
                    <a:pt x="733" y="0"/>
                    <a:pt x="0" y="733"/>
                    <a:pt x="0" y="1466"/>
                  </a:cubicBezTo>
                  <a:lnTo>
                    <a:pt x="0" y="7334"/>
                  </a:lnTo>
                  <a:cubicBezTo>
                    <a:pt x="0" y="8067"/>
                    <a:pt x="733" y="8801"/>
                    <a:pt x="1466" y="8801"/>
                  </a:cubicBezTo>
                  <a:lnTo>
                    <a:pt x="22034" y="8801"/>
                  </a:lnTo>
                  <a:cubicBezTo>
                    <a:pt x="22767" y="8801"/>
                    <a:pt x="23501" y="8067"/>
                    <a:pt x="23501" y="7334"/>
                  </a:cubicBezTo>
                  <a:lnTo>
                    <a:pt x="23501" y="1466"/>
                  </a:lnTo>
                  <a:cubicBezTo>
                    <a:pt x="23501" y="733"/>
                    <a:pt x="22767" y="0"/>
                    <a:pt x="22034" y="0"/>
                  </a:cubicBezTo>
                  <a:close/>
                  <a:moveTo>
                    <a:pt x="-20568" y="0"/>
                  </a:moveTo>
                  <a:close/>
                  <a:moveTo>
                    <a:pt x="2933" y="880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  <a:effectLst>
              <a:outerShdw dist="50912" dir="2700000" algn="tl">
                <a:srgbClr val="000080"/>
              </a:outerShdw>
            </a:effectLst>
          </p:spPr>
          <p:txBody>
            <a:bodyPr lIns="90000" tIns="45000" rIns="90000" bIns="45000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5" name="CasellaDiTesto 4"/>
            <p:cNvSpPr txBox="1"/>
            <p:nvPr/>
          </p:nvSpPr>
          <p:spPr>
            <a:xfrm>
              <a:off x="1296988" y="971550"/>
              <a:ext cx="38354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6800" rIns="90000" bIns="46800" compatLnSpc="0">
              <a:spAutoFit/>
            </a:bodyPr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dirty="0">
                  <a:solidFill>
                    <a:srgbClr val="4700B8"/>
                  </a:solidFill>
                  <a:latin typeface="Comic Sans MS" pitchFamily="66" charset="0"/>
                  <a:ea typeface="DejaVu Sans" pitchFamily="2"/>
                  <a:cs typeface="DejaVu Sans" pitchFamily="2"/>
                </a:rPr>
                <a:t>Half lives modify the abundance curve</a:t>
              </a:r>
            </a:p>
          </p:txBody>
        </p:sp>
        <p:pic>
          <p:nvPicPr>
            <p:cNvPr id="4112" name="Immagin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863" y="1435100"/>
              <a:ext cx="3802062" cy="254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CasellaDiTesto 15"/>
            <p:cNvSpPr txBox="1"/>
            <p:nvPr/>
          </p:nvSpPr>
          <p:spPr>
            <a:xfrm>
              <a:off x="5364162" y="909638"/>
              <a:ext cx="3852863" cy="66675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 compatLnSpc="0">
              <a:spAutoFit/>
            </a:bodyPr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dirty="0">
                  <a:solidFill>
                    <a:srgbClr val="4700B8"/>
                  </a:solidFill>
                  <a:latin typeface="Comic Sans MS" pitchFamily="66" charset="0"/>
                  <a:ea typeface="DejaVu Sans" pitchFamily="2"/>
                  <a:cs typeface="DejaVu Sans" pitchFamily="2"/>
                </a:rPr>
                <a:t>Experimental lifetimes will constrain theoretical predictions around N~126</a:t>
              </a:r>
            </a:p>
          </p:txBody>
        </p:sp>
        <p:pic>
          <p:nvPicPr>
            <p:cNvPr id="4114" name="Immagin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2400" y="1563688"/>
              <a:ext cx="3373438" cy="2368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5" name="Immagine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9963" y="1700213"/>
              <a:ext cx="1166812" cy="388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CasellaDiTesto 19"/>
            <p:cNvSpPr txBox="1"/>
            <p:nvPr/>
          </p:nvSpPr>
          <p:spPr>
            <a:xfrm>
              <a:off x="5940425" y="3203575"/>
              <a:ext cx="406400" cy="37465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 compatLnSpc="0">
              <a:spAutoFit/>
            </a:bodyPr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2000">
                  <a:solidFill>
                    <a:srgbClr val="000000"/>
                  </a:solidFill>
                  <a:latin typeface="Arial" pitchFamily="18"/>
                  <a:ea typeface="DejaVu Sans" pitchFamily="2"/>
                  <a:cs typeface="DejaVu Sans" pitchFamily="2"/>
                </a:rPr>
                <a:t>Bi</a:t>
              </a:r>
            </a:p>
          </p:txBody>
        </p:sp>
      </p:grpSp>
      <p:sp>
        <p:nvSpPr>
          <p:cNvPr id="21" name="CasellaDiTesto 20"/>
          <p:cNvSpPr txBox="1"/>
          <p:nvPr/>
        </p:nvSpPr>
        <p:spPr>
          <a:xfrm>
            <a:off x="9791700" y="7235825"/>
            <a:ext cx="266700" cy="26193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>
                <a:latin typeface="Arial" pitchFamily="18"/>
                <a:ea typeface="DejaVu Sans" pitchFamily="2"/>
                <a:cs typeface="DejaVu Sans" pitchFamily="2"/>
              </a:rPr>
              <a:t>2</a:t>
            </a:r>
          </a:p>
        </p:txBody>
      </p:sp>
      <p:sp>
        <p:nvSpPr>
          <p:cNvPr id="4107" name="Segnaposto numero diapositiva 2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>
              <a:spcBef>
                <a:spcPct val="0"/>
              </a:spcBef>
              <a:spcAft>
                <a:spcPct val="0"/>
              </a:spcAft>
            </a:pPr>
            <a:fld id="{73E85B8C-87D8-4BEA-A0F0-95EC3621CE0A}" type="slidenum">
              <a:rPr smtClean="0">
                <a:latin typeface="Times New Roman" pitchFamily="18" charset="0"/>
              </a:rPr>
              <a:pPr eaLnBrk="1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smtClean="0">
              <a:latin typeface="Times New Roman" pitchFamily="18" charset="0"/>
            </a:endParaRPr>
          </a:p>
        </p:txBody>
      </p:sp>
      <p:pic>
        <p:nvPicPr>
          <p:cNvPr id="4108" name="Immagin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75" y="4649788"/>
            <a:ext cx="4579938" cy="26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Immagin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55" b="13052"/>
          <a:stretch>
            <a:fillRect/>
          </a:stretch>
        </p:blipFill>
        <p:spPr bwMode="auto">
          <a:xfrm>
            <a:off x="8769350" y="6684963"/>
            <a:ext cx="1166813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numero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>
              <a:spcBef>
                <a:spcPct val="0"/>
              </a:spcBef>
              <a:spcAft>
                <a:spcPct val="0"/>
              </a:spcAft>
            </a:pPr>
            <a:fld id="{D30FF4F2-26A7-4DC0-9AE8-31CFF9A4DD83}" type="slidenum">
              <a:rPr lang="it-IT" smtClean="0">
                <a:latin typeface="Times New Roman" pitchFamily="18" charset="0"/>
              </a:rPr>
              <a:pPr eaLnBrk="1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it-IT" smtClean="0">
              <a:latin typeface="Times New Roman" pitchFamily="18" charset="0"/>
            </a:endParaRPr>
          </a:p>
        </p:txBody>
      </p:sp>
      <p:sp>
        <p:nvSpPr>
          <p:cNvPr id="5123" name="CasellaDiTesto 14"/>
          <p:cNvSpPr txBox="1">
            <a:spLocks noChangeArrowheads="1"/>
          </p:cNvSpPr>
          <p:nvPr/>
        </p:nvSpPr>
        <p:spPr bwMode="auto">
          <a:xfrm>
            <a:off x="0" y="160338"/>
            <a:ext cx="10080625" cy="379412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>
                <a:latin typeface="Comic Sans MS" pitchFamily="66" charset="0"/>
              </a:rPr>
              <a:t>Experimental setup @ GSI: RISING</a:t>
            </a:r>
            <a:endParaRPr lang="it-IT">
              <a:latin typeface="Comic Sans MS" pitchFamily="66" charset="0"/>
            </a:endParaRPr>
          </a:p>
        </p:txBody>
      </p:sp>
      <p:grpSp>
        <p:nvGrpSpPr>
          <p:cNvPr id="5124" name="Gruppo 5"/>
          <p:cNvGrpSpPr>
            <a:grpSpLocks/>
          </p:cNvGrpSpPr>
          <p:nvPr/>
        </p:nvGrpSpPr>
        <p:grpSpPr bwMode="auto">
          <a:xfrm>
            <a:off x="3224213" y="3698875"/>
            <a:ext cx="6659562" cy="3779838"/>
            <a:chOff x="252413" y="1511300"/>
            <a:chExt cx="9407525" cy="5627688"/>
          </a:xfrm>
        </p:grpSpPr>
        <p:pic>
          <p:nvPicPr>
            <p:cNvPr id="5133" name="Picture 15" descr="G:\rising_array_16mar05.b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788" y="2855913"/>
              <a:ext cx="3359150" cy="394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34" name="Group 17"/>
            <p:cNvGrpSpPr>
              <a:grpSpLocks/>
            </p:cNvGrpSpPr>
            <p:nvPr/>
          </p:nvGrpSpPr>
          <p:grpSpPr bwMode="auto">
            <a:xfrm>
              <a:off x="252413" y="1511300"/>
              <a:ext cx="6699250" cy="5627688"/>
              <a:chOff x="576" y="864"/>
              <a:chExt cx="3828" cy="3216"/>
            </a:xfrm>
          </p:grpSpPr>
          <p:pic>
            <p:nvPicPr>
              <p:cNvPr id="5135" name="Picture 6" descr="stopped_hjw_sketch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9" y="864"/>
                <a:ext cx="3605" cy="3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36" name="Text Box 8"/>
              <p:cNvSpPr txBox="1">
                <a:spLocks noChangeArrowheads="1"/>
              </p:cNvSpPr>
              <p:nvPr/>
            </p:nvSpPr>
            <p:spPr bwMode="auto">
              <a:xfrm>
                <a:off x="2214" y="2026"/>
                <a:ext cx="466" cy="2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rgbClr val="3333FF"/>
                    </a:solidFill>
                  </a:rPr>
                  <a:t>MUSIC</a:t>
                </a:r>
                <a:endParaRPr lang="de-DE">
                  <a:solidFill>
                    <a:srgbClr val="3333FF"/>
                  </a:solidFill>
                </a:endParaRPr>
              </a:p>
            </p:txBody>
          </p:sp>
          <p:sp>
            <p:nvSpPr>
              <p:cNvPr id="5137" name="Text Box 9"/>
              <p:cNvSpPr txBox="1">
                <a:spLocks noChangeArrowheads="1"/>
              </p:cNvSpPr>
              <p:nvPr/>
            </p:nvSpPr>
            <p:spPr bwMode="auto">
              <a:xfrm>
                <a:off x="2965" y="2026"/>
                <a:ext cx="466" cy="2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rgbClr val="3333FF"/>
                    </a:solidFill>
                  </a:rPr>
                  <a:t>MUSIC</a:t>
                </a:r>
                <a:endParaRPr lang="de-DE">
                  <a:solidFill>
                    <a:srgbClr val="3333FF"/>
                  </a:solidFill>
                </a:endParaRPr>
              </a:p>
            </p:txBody>
          </p:sp>
          <p:sp>
            <p:nvSpPr>
              <p:cNvPr id="5138" name="Text Box 10"/>
              <p:cNvSpPr txBox="1">
                <a:spLocks noChangeArrowheads="1"/>
              </p:cNvSpPr>
              <p:nvPr/>
            </p:nvSpPr>
            <p:spPr bwMode="auto">
              <a:xfrm rot="-5400000">
                <a:off x="3525" y="2090"/>
                <a:ext cx="386" cy="2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rgbClr val="3333FF"/>
                    </a:solidFill>
                  </a:rPr>
                  <a:t>Sci41</a:t>
                </a:r>
                <a:endParaRPr lang="de-DE">
                  <a:solidFill>
                    <a:srgbClr val="3333FF"/>
                  </a:solidFill>
                </a:endParaRPr>
              </a:p>
            </p:txBody>
          </p:sp>
          <p:sp>
            <p:nvSpPr>
              <p:cNvPr id="5139" name="Text Box 11"/>
              <p:cNvSpPr txBox="1">
                <a:spLocks noChangeArrowheads="1"/>
              </p:cNvSpPr>
              <p:nvPr/>
            </p:nvSpPr>
            <p:spPr bwMode="auto">
              <a:xfrm rot="-5400000">
                <a:off x="1552" y="2064"/>
                <a:ext cx="486" cy="2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rgbClr val="3333FF"/>
                    </a:solidFill>
                  </a:rPr>
                  <a:t>MW41</a:t>
                </a:r>
                <a:endParaRPr lang="de-DE">
                  <a:solidFill>
                    <a:srgbClr val="3333FF"/>
                  </a:solidFill>
                </a:endParaRPr>
              </a:p>
            </p:txBody>
          </p:sp>
          <p:sp>
            <p:nvSpPr>
              <p:cNvPr id="5140" name="Text Box 12"/>
              <p:cNvSpPr txBox="1">
                <a:spLocks noChangeArrowheads="1"/>
              </p:cNvSpPr>
              <p:nvPr/>
            </p:nvSpPr>
            <p:spPr bwMode="auto">
              <a:xfrm rot="-5400000">
                <a:off x="3334" y="1890"/>
                <a:ext cx="486" cy="2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rgbClr val="3333FF"/>
                    </a:solidFill>
                  </a:rPr>
                  <a:t>MW42</a:t>
                </a:r>
                <a:endParaRPr lang="de-DE">
                  <a:solidFill>
                    <a:srgbClr val="3333FF"/>
                  </a:solidFill>
                </a:endParaRPr>
              </a:p>
            </p:txBody>
          </p:sp>
          <p:sp>
            <p:nvSpPr>
              <p:cNvPr id="5141" name="Text Box 13"/>
              <p:cNvSpPr txBox="1">
                <a:spLocks noChangeArrowheads="1"/>
              </p:cNvSpPr>
              <p:nvPr/>
            </p:nvSpPr>
            <p:spPr bwMode="auto">
              <a:xfrm rot="-5400000">
                <a:off x="3892" y="1324"/>
                <a:ext cx="591" cy="2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rgbClr val="3333FF"/>
                    </a:solidFill>
                  </a:rPr>
                  <a:t>degrader</a:t>
                </a:r>
                <a:endParaRPr lang="de-DE">
                  <a:solidFill>
                    <a:srgbClr val="3333FF"/>
                  </a:solidFill>
                </a:endParaRPr>
              </a:p>
            </p:txBody>
          </p:sp>
          <p:sp>
            <p:nvSpPr>
              <p:cNvPr id="5142" name="Rectangle 16"/>
              <p:cNvSpPr>
                <a:spLocks noChangeArrowheads="1"/>
              </p:cNvSpPr>
              <p:nvPr/>
            </p:nvSpPr>
            <p:spPr bwMode="auto">
              <a:xfrm>
                <a:off x="576" y="2174"/>
                <a:ext cx="106" cy="21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it-IT"/>
              </a:p>
            </p:txBody>
          </p:sp>
          <p:grpSp>
            <p:nvGrpSpPr>
              <p:cNvPr id="5143" name="Group 3"/>
              <p:cNvGrpSpPr>
                <a:grpSpLocks/>
              </p:cNvGrpSpPr>
              <p:nvPr/>
            </p:nvGrpSpPr>
            <p:grpSpPr bwMode="auto">
              <a:xfrm>
                <a:off x="590" y="2112"/>
                <a:ext cx="658" cy="391"/>
                <a:chOff x="204" y="1480"/>
                <a:chExt cx="636" cy="408"/>
              </a:xfrm>
            </p:grpSpPr>
            <p:sp>
              <p:nvSpPr>
                <p:cNvPr id="5144" name="Line 4"/>
                <p:cNvSpPr>
                  <a:spLocks noChangeShapeType="1"/>
                </p:cNvSpPr>
                <p:nvPr/>
              </p:nvSpPr>
              <p:spPr bwMode="auto">
                <a:xfrm>
                  <a:off x="295" y="1888"/>
                  <a:ext cx="545" cy="0"/>
                </a:xfrm>
                <a:prstGeom prst="line">
                  <a:avLst/>
                </a:prstGeom>
                <a:noFill/>
                <a:ln w="50800">
                  <a:solidFill>
                    <a:schemeClr val="hlink"/>
                  </a:solidFill>
                  <a:round/>
                  <a:headEnd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19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204" y="1480"/>
                  <a:ext cx="617" cy="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bg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>
                      <a:solidFill>
                        <a:schemeClr val="hlink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+mn-lt"/>
                      <a:cs typeface="+mn-cs"/>
                    </a:rPr>
                    <a:t>beam</a:t>
                  </a:r>
                  <a:endParaRPr lang="de-DE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cs typeface="+mn-cs"/>
                  </a:endParaRPr>
                </a:p>
              </p:txBody>
            </p:sp>
          </p:grpSp>
        </p:grpSp>
      </p:grp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2"/>
          <a:stretch>
            <a:fillRect/>
          </a:stretch>
        </p:blipFill>
        <p:spPr bwMode="auto">
          <a:xfrm>
            <a:off x="71438" y="900113"/>
            <a:ext cx="47117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8124825" y="3987800"/>
            <a:ext cx="1739900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  <a:latin typeface="Comic Sans MS" pitchFamily="66" charset="0"/>
              </a:rPr>
              <a:t>RISING Ge</a:t>
            </a:r>
          </a:p>
          <a:p>
            <a:pPr eaLnBrk="1" hangingPunct="1"/>
            <a:r>
              <a:rPr lang="en-US">
                <a:solidFill>
                  <a:schemeClr val="hlink"/>
                </a:solidFill>
                <a:latin typeface="Comic Sans MS" pitchFamily="66" charset="0"/>
              </a:rPr>
              <a:t>Cluster Array.</a:t>
            </a:r>
            <a:endParaRPr lang="el-GR">
              <a:solidFill>
                <a:schemeClr val="hlink"/>
              </a:solidFill>
              <a:latin typeface="Comic Sans MS" pitchFamily="66" charset="0"/>
            </a:endParaRPr>
          </a:p>
        </p:txBody>
      </p:sp>
      <p:sp>
        <p:nvSpPr>
          <p:cNvPr id="5127" name="CasellaDiTesto 10"/>
          <p:cNvSpPr txBox="1">
            <a:spLocks noChangeArrowheads="1"/>
          </p:cNvSpPr>
          <p:nvPr/>
        </p:nvSpPr>
        <p:spPr bwMode="auto">
          <a:xfrm>
            <a:off x="6175375" y="1979613"/>
            <a:ext cx="3582988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>
                <a:latin typeface="Comic Sans MS" pitchFamily="66" charset="0"/>
              </a:rPr>
              <a:t>* 2 MUSIC for Z reconstruction</a:t>
            </a:r>
          </a:p>
          <a:p>
            <a:pPr eaLnBrk="1" hangingPunct="1"/>
            <a:r>
              <a:rPr lang="en-US" sz="1200">
                <a:latin typeface="Comic Sans MS" pitchFamily="66" charset="0"/>
              </a:rPr>
              <a:t>* 3 plastic scintillators as trigger and veto detectors</a:t>
            </a:r>
          </a:p>
          <a:p>
            <a:pPr eaLnBrk="1" hangingPunct="1"/>
            <a:r>
              <a:rPr lang="en-US" sz="1200">
                <a:latin typeface="Comic Sans MS" pitchFamily="66" charset="0"/>
              </a:rPr>
              <a:t>* 15 clusters with efficiency of 15% at 1.3 MeV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>
                <a:latin typeface="Comic Sans MS" pitchFamily="66" charset="0"/>
              </a:rPr>
              <a:t>* 9 </a:t>
            </a:r>
            <a:r>
              <a:rPr lang="es-ES_tradnl" sz="1200">
                <a:latin typeface="Comic Sans MS" pitchFamily="66" charset="0"/>
              </a:rPr>
              <a:t>DSSSD (3 layers)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_tradnl" sz="1200">
                <a:latin typeface="Comic Sans MS" pitchFamily="66" charset="0"/>
              </a:rPr>
              <a:t>    - surface 5x5 cm</a:t>
            </a:r>
            <a:r>
              <a:rPr lang="es-ES_tradnl" sz="1200" baseline="30000">
                <a:latin typeface="Comic Sans MS" pitchFamily="66" charset="0"/>
              </a:rPr>
              <a:t>2 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_tradnl" sz="1200">
                <a:latin typeface="Comic Sans MS" pitchFamily="66" charset="0"/>
              </a:rPr>
              <a:t>    - thickness 1 mm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_tradnl" sz="1200">
                <a:latin typeface="Comic Sans MS" pitchFamily="66" charset="0"/>
              </a:rPr>
              <a:t>    - 2 x 16 3.125 mm strips</a:t>
            </a:r>
            <a:endParaRPr lang="en-GB" sz="1200">
              <a:latin typeface="Comic Sans MS" pitchFamily="66" charset="0"/>
            </a:endParaRPr>
          </a:p>
        </p:txBody>
      </p:sp>
      <p:sp>
        <p:nvSpPr>
          <p:cNvPr id="5128" name="CasellaDiTesto 3"/>
          <p:cNvSpPr txBox="1">
            <a:spLocks noChangeArrowheads="1"/>
          </p:cNvSpPr>
          <p:nvPr/>
        </p:nvSpPr>
        <p:spPr bwMode="auto">
          <a:xfrm>
            <a:off x="225425" y="4852988"/>
            <a:ext cx="27987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>
                <a:latin typeface="Comic Sans MS" pitchFamily="66" charset="0"/>
              </a:rPr>
              <a:t>Optimization of  implantation</a:t>
            </a:r>
            <a:r>
              <a:rPr lang="it-IT">
                <a:latin typeface="Comic Sans MS" pitchFamily="66" charset="0"/>
              </a:rPr>
              <a:t> by using MONOENERGETIC beams</a:t>
            </a:r>
          </a:p>
        </p:txBody>
      </p:sp>
      <p:pic>
        <p:nvPicPr>
          <p:cNvPr id="5129" name="Immagin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46050"/>
            <a:ext cx="5905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840538"/>
            <a:ext cx="91122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Immagin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55" b="13052"/>
          <a:stretch>
            <a:fillRect/>
          </a:stretch>
        </p:blipFill>
        <p:spPr bwMode="auto">
          <a:xfrm>
            <a:off x="1160463" y="6718300"/>
            <a:ext cx="1166812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CasellaDiTesto 1"/>
          <p:cNvSpPr txBox="1">
            <a:spLocks noChangeArrowheads="1"/>
          </p:cNvSpPr>
          <p:nvPr/>
        </p:nvSpPr>
        <p:spPr bwMode="auto">
          <a:xfrm>
            <a:off x="5099050" y="827088"/>
            <a:ext cx="4333875" cy="922337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latin typeface="Comic Sans MS" pitchFamily="66" charset="0"/>
              </a:rPr>
              <a:t>Fragmentation of </a:t>
            </a:r>
            <a:r>
              <a:rPr lang="en-US" baseline="30000">
                <a:latin typeface="Comic Sans MS" pitchFamily="66" charset="0"/>
              </a:rPr>
              <a:t>238</a:t>
            </a:r>
            <a:r>
              <a:rPr lang="en-US">
                <a:latin typeface="Comic Sans MS" pitchFamily="66" charset="0"/>
              </a:rPr>
              <a:t>U beam @ 1GeV/u</a:t>
            </a:r>
          </a:p>
          <a:p>
            <a:pPr eaLnBrk="1" hangingPunct="1"/>
            <a:r>
              <a:rPr lang="en-US">
                <a:latin typeface="Comic Sans MS" pitchFamily="66" charset="0"/>
              </a:rPr>
              <a:t>Ibeam ~ 3*10</a:t>
            </a:r>
            <a:r>
              <a:rPr lang="en-US" baseline="30000">
                <a:latin typeface="Comic Sans MS" pitchFamily="66" charset="0"/>
              </a:rPr>
              <a:t>9 </a:t>
            </a:r>
            <a:r>
              <a:rPr lang="en-US">
                <a:latin typeface="Comic Sans MS" pitchFamily="66" charset="0"/>
              </a:rPr>
              <a:t>pps</a:t>
            </a:r>
          </a:p>
          <a:p>
            <a:pPr eaLnBrk="1" hangingPunct="1"/>
            <a:r>
              <a:rPr lang="en-US">
                <a:latin typeface="Comic Sans MS" pitchFamily="66" charset="0"/>
              </a:rPr>
              <a:t>Beam extraction 1s, beam cycle 3s </a:t>
            </a:r>
            <a:endParaRPr lang="it-IT">
              <a:latin typeface="Comic Sans MS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840538"/>
            <a:ext cx="91122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944688" y="179388"/>
            <a:ext cx="6203950" cy="52387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600">
                <a:solidFill>
                  <a:srgbClr val="FFFFFF"/>
                </a:solidFill>
                <a:latin typeface="Standard Symbols L" pitchFamily="18"/>
                <a:ea typeface="Standard Symbols L" pitchFamily="2"/>
                <a:cs typeface="Standard Symbols L" pitchFamily="2"/>
              </a:rPr>
              <a:t>b</a:t>
            </a:r>
            <a:r>
              <a:rPr lang="es-ES" sz="2600">
                <a:solidFill>
                  <a:srgbClr val="FFFFFF"/>
                </a:solidFill>
                <a:latin typeface="Nimbus Sans L" pitchFamily="34"/>
                <a:ea typeface="DejaVu Sans" pitchFamily="2"/>
                <a:cs typeface="DejaVu Sans" pitchFamily="2"/>
              </a:rPr>
              <a:t>–DELAYED SPECTROSCOPY SET UP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8258175" y="1397000"/>
            <a:ext cx="1822450" cy="152082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srgbClr val="4700B8"/>
                </a:solidFill>
                <a:latin typeface="Comic Sans MS" pitchFamily="66" charset="0"/>
                <a:ea typeface="DejaVu Sans" pitchFamily="2"/>
                <a:cs typeface="DejaVu Sans" pitchFamily="2"/>
              </a:rPr>
              <a:t>Active Stopper: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srgbClr val="4700B8"/>
                </a:solidFill>
                <a:latin typeface="Comic Sans MS" pitchFamily="66" charset="0"/>
                <a:ea typeface="DejaVu Sans" pitchFamily="2"/>
                <a:cs typeface="DejaVu Sans" pitchFamily="2"/>
              </a:rPr>
              <a:t>Ion-</a:t>
            </a:r>
            <a:r>
              <a:rPr lang="es-ES" sz="1600" dirty="0">
                <a:solidFill>
                  <a:srgbClr val="4700B8"/>
                </a:solidFill>
                <a:latin typeface="Symbol" pitchFamily="18" charset="2"/>
                <a:ea typeface="Standard Symbols L" pitchFamily="2"/>
                <a:cs typeface="Standard Symbols L" pitchFamily="2"/>
              </a:rPr>
              <a:t>b</a:t>
            </a:r>
            <a:r>
              <a:rPr lang="es-ES" sz="1600" dirty="0">
                <a:solidFill>
                  <a:srgbClr val="4700B8"/>
                </a:solidFill>
                <a:latin typeface="Comic Sans MS" pitchFamily="66" charset="0"/>
                <a:ea typeface="Standard Symbols L" pitchFamily="2"/>
                <a:cs typeface="Standard Symbols L" pitchFamily="2"/>
              </a:rPr>
              <a:t> </a:t>
            </a:r>
            <a:r>
              <a:rPr lang="es-ES" sz="1600" dirty="0">
                <a:solidFill>
                  <a:srgbClr val="4700B8"/>
                </a:solidFill>
                <a:latin typeface="Comic Sans MS" pitchFamily="66" charset="0"/>
                <a:ea typeface="DejaVu Sans" pitchFamily="2"/>
                <a:cs typeface="DejaVu Sans" pitchFamily="2"/>
              </a:rPr>
              <a:t>time-position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srgbClr val="4700B8"/>
                </a:solidFill>
                <a:latin typeface="Comic Sans MS" pitchFamily="66" charset="0"/>
                <a:ea typeface="DejaVu Sans" pitchFamily="2"/>
                <a:cs typeface="DejaVu Sans" pitchFamily="2"/>
              </a:rPr>
              <a:t> correlations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ES" sz="1600" dirty="0">
              <a:solidFill>
                <a:srgbClr val="4700B8"/>
              </a:solidFill>
              <a:latin typeface="Comic Sans MS" pitchFamily="66" charset="0"/>
              <a:ea typeface="DejaVu Sans" pitchFamily="2"/>
              <a:cs typeface="DejaVu Sans" pitchFamily="2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208963" y="2700338"/>
            <a:ext cx="1871662" cy="94932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srgbClr val="4700B8"/>
                </a:solidFill>
                <a:latin typeface="Comic Sans MS" pitchFamily="66" charset="0"/>
                <a:ea typeface="DejaVu Sans" pitchFamily="2"/>
                <a:cs typeface="DejaVu Sans" pitchFamily="2"/>
              </a:rPr>
              <a:t>RISING </a:t>
            </a:r>
            <a:r>
              <a:rPr lang="es-ES" sz="1600" dirty="0">
                <a:solidFill>
                  <a:srgbClr val="4700B8"/>
                </a:solidFill>
                <a:latin typeface="Comic Sans MS" pitchFamily="66" charset="0"/>
                <a:ea typeface="Standard Symbols L" pitchFamily="2"/>
                <a:cs typeface="Standard Symbols L" pitchFamily="2"/>
              </a:rPr>
              <a:t>g</a:t>
            </a:r>
            <a:r>
              <a:rPr lang="es-ES" sz="1600" dirty="0">
                <a:solidFill>
                  <a:srgbClr val="4700B8"/>
                </a:solidFill>
                <a:latin typeface="Comic Sans MS" pitchFamily="66" charset="0"/>
                <a:ea typeface="DejaVu Sans" pitchFamily="2"/>
                <a:cs typeface="DejaVu Sans" pitchFamily="2"/>
              </a:rPr>
              <a:t>-array: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srgbClr val="4700B8"/>
                </a:solidFill>
                <a:latin typeface="Symbol" pitchFamily="18" charset="2"/>
                <a:ea typeface="Standard Symbols L" pitchFamily="2"/>
                <a:cs typeface="Standard Symbols L" pitchFamily="2"/>
              </a:rPr>
              <a:t>b-g</a:t>
            </a:r>
            <a:r>
              <a:rPr lang="es-ES" sz="1600" dirty="0">
                <a:solidFill>
                  <a:srgbClr val="4700B8"/>
                </a:solidFill>
                <a:latin typeface="Comic Sans MS" pitchFamily="66" charset="0"/>
                <a:ea typeface="Standard Symbols L" pitchFamily="2"/>
                <a:cs typeface="Standard Symbols L" pitchFamily="2"/>
              </a:rPr>
              <a:t> </a:t>
            </a:r>
            <a:r>
              <a:rPr lang="es-ES" sz="1600" dirty="0">
                <a:solidFill>
                  <a:srgbClr val="4700B8"/>
                </a:solidFill>
                <a:latin typeface="Comic Sans MS" pitchFamily="66" charset="0"/>
                <a:ea typeface="DejaVu Sans" pitchFamily="2"/>
                <a:cs typeface="DejaVu Sans" pitchFamily="2"/>
              </a:rPr>
              <a:t>prompt-time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srgbClr val="4700B8"/>
                </a:solidFill>
                <a:latin typeface="Comic Sans MS" pitchFamily="66" charset="0"/>
                <a:ea typeface="DejaVu Sans" pitchFamily="2"/>
                <a:cs typeface="DejaVu Sans" pitchFamily="2"/>
              </a:rPr>
              <a:t>correlations</a:t>
            </a:r>
          </a:p>
        </p:txBody>
      </p:sp>
      <p:sp>
        <p:nvSpPr>
          <p:cNvPr id="6150" name="CasellaDiTesto 7"/>
          <p:cNvSpPr txBox="1">
            <a:spLocks noChangeArrowheads="1"/>
          </p:cNvSpPr>
          <p:nvPr/>
        </p:nvSpPr>
        <p:spPr bwMode="auto">
          <a:xfrm>
            <a:off x="7920038" y="1420813"/>
            <a:ext cx="423862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/>
            <a:r>
              <a:rPr lang="zh-CN">
                <a:solidFill>
                  <a:srgbClr val="000080"/>
                </a:solidFill>
                <a:latin typeface="OpenSymbol" pitchFamily="2" charset="0"/>
              </a:rPr>
              <a:t>➢</a:t>
            </a:r>
          </a:p>
        </p:txBody>
      </p:sp>
      <p:pic>
        <p:nvPicPr>
          <p:cNvPr id="6151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8" y="1166813"/>
            <a:ext cx="1855787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Immagin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38" y="2408238"/>
            <a:ext cx="1963737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CasellaDiTesto 11"/>
          <p:cNvSpPr txBox="1">
            <a:spLocks noChangeArrowheads="1"/>
          </p:cNvSpPr>
          <p:nvPr/>
        </p:nvSpPr>
        <p:spPr bwMode="auto">
          <a:xfrm>
            <a:off x="7848600" y="2733675"/>
            <a:ext cx="42386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/>
            <a:r>
              <a:rPr lang="zh-CN">
                <a:solidFill>
                  <a:srgbClr val="000080"/>
                </a:solidFill>
                <a:latin typeface="OpenSymbol" pitchFamily="2" charset="0"/>
              </a:rPr>
              <a:t>➢</a:t>
            </a:r>
          </a:p>
        </p:txBody>
      </p:sp>
      <p:pic>
        <p:nvPicPr>
          <p:cNvPr id="6154" name="Immagin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3" y="4344988"/>
            <a:ext cx="2786062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Immagin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560513"/>
            <a:ext cx="4618038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asellaDiTesto 20"/>
          <p:cNvSpPr txBox="1"/>
          <p:nvPr/>
        </p:nvSpPr>
        <p:spPr>
          <a:xfrm>
            <a:off x="9793288" y="7200900"/>
            <a:ext cx="266700" cy="29845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>
                <a:latin typeface="Arial" pitchFamily="18"/>
                <a:ea typeface="DejaVu Sans" pitchFamily="2"/>
                <a:cs typeface="DejaVu Sans" pitchFamily="2"/>
              </a:rPr>
              <a:t>4</a:t>
            </a:r>
          </a:p>
        </p:txBody>
      </p:sp>
      <p:sp>
        <p:nvSpPr>
          <p:cNvPr id="6157" name="Segnaposto numero diapositiva 2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>
              <a:spcBef>
                <a:spcPct val="0"/>
              </a:spcBef>
              <a:spcAft>
                <a:spcPct val="0"/>
              </a:spcAft>
            </a:pPr>
            <a:fld id="{E91DF3BC-D74B-4641-B2DB-625969905A61}" type="slidenum">
              <a:rPr smtClean="0">
                <a:latin typeface="Times New Roman" pitchFamily="18" charset="0"/>
              </a:rPr>
              <a:pPr eaLnBrk="1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smtClean="0">
              <a:latin typeface="Times New Roman" pitchFamily="18" charset="0"/>
            </a:endParaRPr>
          </a:p>
        </p:txBody>
      </p:sp>
      <p:pic>
        <p:nvPicPr>
          <p:cNvPr id="6158" name="Picture 2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4252913"/>
            <a:ext cx="3325812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9" name="CasellaDiTesto 14"/>
          <p:cNvSpPr txBox="1">
            <a:spLocks noChangeArrowheads="1"/>
          </p:cNvSpPr>
          <p:nvPr/>
        </p:nvSpPr>
        <p:spPr bwMode="auto">
          <a:xfrm>
            <a:off x="0" y="127000"/>
            <a:ext cx="10080625" cy="379413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ES_tradnl">
                <a:latin typeface="Comic Sans MS" pitchFamily="66" charset="0"/>
              </a:rPr>
              <a:t>RISING EXPERIMENT: Particle IDentification</a:t>
            </a:r>
            <a:endParaRPr lang="en-GB">
              <a:latin typeface="Comic Sans MS" pitchFamily="66" charset="0"/>
            </a:endParaRPr>
          </a:p>
        </p:txBody>
      </p:sp>
      <p:sp>
        <p:nvSpPr>
          <p:cNvPr id="6160" name="CasellaDiTesto 1"/>
          <p:cNvSpPr txBox="1">
            <a:spLocks noChangeArrowheads="1"/>
          </p:cNvSpPr>
          <p:nvPr/>
        </p:nvSpPr>
        <p:spPr bwMode="auto">
          <a:xfrm>
            <a:off x="755650" y="3943350"/>
            <a:ext cx="2722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CC0099"/>
                </a:solidFill>
                <a:latin typeface="Comic Sans MS" pitchFamily="66" charset="0"/>
              </a:rPr>
              <a:t>Charge states selection</a:t>
            </a:r>
            <a:endParaRPr lang="it-IT">
              <a:solidFill>
                <a:srgbClr val="CC0099"/>
              </a:solidFill>
              <a:latin typeface="Comic Sans MS" pitchFamily="66" charset="0"/>
            </a:endParaRPr>
          </a:p>
        </p:txBody>
      </p:sp>
      <p:sp>
        <p:nvSpPr>
          <p:cNvPr id="6161" name="CasellaDiTesto 18"/>
          <p:cNvSpPr txBox="1">
            <a:spLocks noChangeArrowheads="1"/>
          </p:cNvSpPr>
          <p:nvPr/>
        </p:nvSpPr>
        <p:spPr bwMode="auto">
          <a:xfrm>
            <a:off x="4392613" y="3986213"/>
            <a:ext cx="1768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CC0099"/>
                </a:solidFill>
                <a:latin typeface="Comic Sans MS" pitchFamily="66" charset="0"/>
              </a:rPr>
              <a:t>Ion production</a:t>
            </a:r>
            <a:endParaRPr lang="it-IT">
              <a:solidFill>
                <a:srgbClr val="CC0099"/>
              </a:solidFill>
              <a:latin typeface="Comic Sans MS" pitchFamily="66" charset="0"/>
            </a:endParaRPr>
          </a:p>
        </p:txBody>
      </p:sp>
      <p:sp>
        <p:nvSpPr>
          <p:cNvPr id="6162" name="CasellaDiTesto 19"/>
          <p:cNvSpPr txBox="1">
            <a:spLocks noChangeArrowheads="1"/>
          </p:cNvSpPr>
          <p:nvPr/>
        </p:nvSpPr>
        <p:spPr bwMode="auto">
          <a:xfrm>
            <a:off x="6624638" y="3914775"/>
            <a:ext cx="3268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CC0099"/>
                </a:solidFill>
                <a:latin typeface="Comic Sans MS" pitchFamily="66" charset="0"/>
              </a:rPr>
              <a:t>Implanted ions (just 0e-0e)</a:t>
            </a:r>
            <a:endParaRPr lang="it-IT">
              <a:solidFill>
                <a:srgbClr val="CC0099"/>
              </a:solidFill>
              <a:latin typeface="Comic Sans MS" pitchFamily="66" charset="0"/>
            </a:endParaRPr>
          </a:p>
        </p:txBody>
      </p:sp>
      <p:pic>
        <p:nvPicPr>
          <p:cNvPr id="6163" name="Immagin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27000"/>
            <a:ext cx="5905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Immagin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55" b="13052"/>
          <a:stretch>
            <a:fillRect/>
          </a:stretch>
        </p:blipFill>
        <p:spPr bwMode="auto">
          <a:xfrm>
            <a:off x="8769350" y="6684963"/>
            <a:ext cx="1166813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5" name="Immagin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5" y="4332288"/>
            <a:ext cx="2786063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840538"/>
            <a:ext cx="91122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CasellaDiTesto 14"/>
          <p:cNvSpPr txBox="1">
            <a:spLocks noChangeArrowheads="1"/>
          </p:cNvSpPr>
          <p:nvPr/>
        </p:nvSpPr>
        <p:spPr bwMode="auto">
          <a:xfrm>
            <a:off x="0" y="127000"/>
            <a:ext cx="10080625" cy="379413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ES">
                <a:latin typeface="Symbol" pitchFamily="18" charset="2"/>
                <a:ea typeface="Standard Symbols L"/>
                <a:cs typeface="Standard Symbols L"/>
              </a:rPr>
              <a:t>b</a:t>
            </a:r>
            <a:r>
              <a:rPr lang="es-ES">
                <a:latin typeface="Comic Sans MS" pitchFamily="66" charset="0"/>
              </a:rPr>
              <a:t>–DECAY DELAYED SPECTROSCOPY</a:t>
            </a:r>
          </a:p>
        </p:txBody>
      </p:sp>
      <p:sp>
        <p:nvSpPr>
          <p:cNvPr id="7172" name="CasellaDiTesto 8"/>
          <p:cNvSpPr txBox="1">
            <a:spLocks noChangeArrowheads="1"/>
          </p:cNvSpPr>
          <p:nvPr/>
        </p:nvSpPr>
        <p:spPr bwMode="auto">
          <a:xfrm>
            <a:off x="360363" y="946150"/>
            <a:ext cx="504031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latin typeface="Comic Sans MS" pitchFamily="66" charset="0"/>
              </a:rPr>
              <a:t>WARNING: </a:t>
            </a:r>
            <a:r>
              <a:rPr lang="en-US">
                <a:solidFill>
                  <a:srgbClr val="CC0099"/>
                </a:solidFill>
                <a:latin typeface="Comic Sans MS" pitchFamily="66" charset="0"/>
              </a:rPr>
              <a:t>long lifetimes and high rates</a:t>
            </a:r>
            <a:r>
              <a:rPr lang="en-US">
                <a:latin typeface="Comic Sans MS" pitchFamily="66" charset="0"/>
              </a:rPr>
              <a:t> imply a careful study of bg contributions</a:t>
            </a:r>
          </a:p>
          <a:p>
            <a:pPr eaLnBrk="1" hangingPunct="1"/>
            <a:r>
              <a:rPr lang="en-US">
                <a:latin typeface="Comic Sans MS" pitchFamily="66" charset="0"/>
              </a:rPr>
              <a:t> </a:t>
            </a:r>
            <a:r>
              <a:rPr lang="en-US">
                <a:latin typeface="Comic Sans MS" pitchFamily="66" charset="0"/>
                <a:sym typeface="Wingdings" pitchFamily="2" charset="2"/>
              </a:rPr>
              <a:t> ion-</a:t>
            </a:r>
            <a:r>
              <a:rPr lang="en-US">
                <a:latin typeface="Symbol" pitchFamily="18" charset="2"/>
                <a:sym typeface="Wingdings" pitchFamily="2" charset="2"/>
              </a:rPr>
              <a:t>b</a:t>
            </a:r>
            <a:r>
              <a:rPr lang="en-US">
                <a:latin typeface="Comic Sans MS" pitchFamily="66" charset="0"/>
                <a:sym typeface="Wingdings" pitchFamily="2" charset="2"/>
              </a:rPr>
              <a:t> correlations : out of beam + ion-</a:t>
            </a:r>
            <a:r>
              <a:rPr lang="en-US">
                <a:latin typeface="Symbol" pitchFamily="18" charset="2"/>
                <a:sym typeface="Wingdings" pitchFamily="2" charset="2"/>
              </a:rPr>
              <a:t>b</a:t>
            </a:r>
            <a:r>
              <a:rPr lang="en-US">
                <a:latin typeface="Comic Sans MS" pitchFamily="66" charset="0"/>
                <a:sym typeface="Wingdings" pitchFamily="2" charset="2"/>
              </a:rPr>
              <a:t> position correlations + ion-</a:t>
            </a:r>
            <a:r>
              <a:rPr lang="en-US">
                <a:latin typeface="Symbol" pitchFamily="18" charset="2"/>
                <a:sym typeface="Wingdings" pitchFamily="2" charset="2"/>
              </a:rPr>
              <a:t>b</a:t>
            </a:r>
            <a:r>
              <a:rPr lang="en-US">
                <a:latin typeface="Comic Sans MS" pitchFamily="66" charset="0"/>
                <a:sym typeface="Wingdings" pitchFamily="2" charset="2"/>
              </a:rPr>
              <a:t> time correlations </a:t>
            </a:r>
          </a:p>
          <a:p>
            <a:pPr eaLnBrk="1" hangingPunct="1"/>
            <a:r>
              <a:rPr lang="en-US">
                <a:latin typeface="Comic Sans MS" pitchFamily="66" charset="0"/>
                <a:sym typeface="Wingdings" pitchFamily="2" charset="2"/>
              </a:rPr>
              <a:t> uncorrelated decays determined from backward-time ion-</a:t>
            </a:r>
            <a:r>
              <a:rPr lang="en-US">
                <a:latin typeface="Symbol" pitchFamily="18" charset="2"/>
                <a:sym typeface="Wingdings" pitchFamily="2" charset="2"/>
              </a:rPr>
              <a:t>b</a:t>
            </a:r>
            <a:r>
              <a:rPr lang="en-US">
                <a:latin typeface="Comic Sans MS" pitchFamily="66" charset="0"/>
                <a:sym typeface="Wingdings" pitchFamily="2" charset="2"/>
              </a:rPr>
              <a:t> correlations</a:t>
            </a:r>
          </a:p>
        </p:txBody>
      </p:sp>
      <p:grpSp>
        <p:nvGrpSpPr>
          <p:cNvPr id="7173" name="Gruppo 20"/>
          <p:cNvGrpSpPr>
            <a:grpSpLocks/>
          </p:cNvGrpSpPr>
          <p:nvPr/>
        </p:nvGrpSpPr>
        <p:grpSpPr bwMode="auto">
          <a:xfrm>
            <a:off x="1152525" y="3309938"/>
            <a:ext cx="3679825" cy="1406525"/>
            <a:chOff x="296069" y="1754321"/>
            <a:chExt cx="3679175" cy="1405971"/>
          </a:xfrm>
        </p:grpSpPr>
        <p:pic>
          <p:nvPicPr>
            <p:cNvPr id="7203" name="Immagin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069" y="1763613"/>
              <a:ext cx="3664123" cy="1396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04" name="CasellaDiTesto 10"/>
            <p:cNvSpPr txBox="1">
              <a:spLocks noChangeArrowheads="1"/>
            </p:cNvSpPr>
            <p:nvPr/>
          </p:nvSpPr>
          <p:spPr bwMode="auto">
            <a:xfrm>
              <a:off x="431800" y="1835621"/>
              <a:ext cx="1361030" cy="369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baseline="30000">
                  <a:latin typeface="Comic Sans MS" pitchFamily="66" charset="0"/>
                </a:rPr>
                <a:t>213</a:t>
              </a:r>
              <a:r>
                <a:rPr lang="en-US">
                  <a:latin typeface="Comic Sans MS" pitchFamily="66" charset="0"/>
                </a:rPr>
                <a:t>Pb-&gt;</a:t>
              </a:r>
              <a:r>
                <a:rPr lang="en-US" baseline="30000">
                  <a:latin typeface="Comic Sans MS" pitchFamily="66" charset="0"/>
                </a:rPr>
                <a:t>213</a:t>
              </a:r>
              <a:r>
                <a:rPr lang="en-US">
                  <a:latin typeface="Comic Sans MS" pitchFamily="66" charset="0"/>
                </a:rPr>
                <a:t>Tl</a:t>
              </a:r>
              <a:endParaRPr lang="it-IT">
                <a:latin typeface="Comic Sans MS" pitchFamily="66" charset="0"/>
              </a:endParaRPr>
            </a:p>
          </p:txBody>
        </p:sp>
        <p:sp>
          <p:nvSpPr>
            <p:cNvPr id="7205" name="CasellaDiTesto 11"/>
            <p:cNvSpPr txBox="1">
              <a:spLocks noChangeArrowheads="1"/>
            </p:cNvSpPr>
            <p:nvPr/>
          </p:nvSpPr>
          <p:spPr bwMode="auto">
            <a:xfrm>
              <a:off x="2952080" y="1754321"/>
              <a:ext cx="96212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600">
                  <a:latin typeface="Comic Sans MS" pitchFamily="66" charset="0"/>
                </a:rPr>
                <a:t>forward</a:t>
              </a:r>
              <a:endParaRPr lang="it-IT" sz="1600">
                <a:latin typeface="Comic Sans MS" pitchFamily="66" charset="0"/>
              </a:endParaRPr>
            </a:p>
          </p:txBody>
        </p:sp>
        <p:sp>
          <p:nvSpPr>
            <p:cNvPr id="7206" name="CasellaDiTesto 32"/>
            <p:cNvSpPr txBox="1">
              <a:spLocks noChangeArrowheads="1"/>
            </p:cNvSpPr>
            <p:nvPr/>
          </p:nvSpPr>
          <p:spPr bwMode="auto">
            <a:xfrm>
              <a:off x="2880072" y="1929115"/>
              <a:ext cx="109517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600">
                  <a:latin typeface="Comic Sans MS" pitchFamily="66" charset="0"/>
                </a:rPr>
                <a:t>backward</a:t>
              </a:r>
              <a:endParaRPr lang="it-IT" sz="1600">
                <a:latin typeface="Comic Sans MS" pitchFamily="66" charset="0"/>
              </a:endParaRPr>
            </a:p>
          </p:txBody>
        </p:sp>
      </p:grpSp>
      <p:grpSp>
        <p:nvGrpSpPr>
          <p:cNvPr id="7174" name="Gruppo 60"/>
          <p:cNvGrpSpPr>
            <a:grpSpLocks/>
          </p:cNvGrpSpPr>
          <p:nvPr/>
        </p:nvGrpSpPr>
        <p:grpSpPr bwMode="auto">
          <a:xfrm>
            <a:off x="5621338" y="1069975"/>
            <a:ext cx="4171950" cy="1935163"/>
            <a:chOff x="576263" y="2124075"/>
            <a:chExt cx="5614987" cy="2081213"/>
          </a:xfrm>
        </p:grpSpPr>
        <p:pic>
          <p:nvPicPr>
            <p:cNvPr id="7192" name="Immagin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263" y="2124075"/>
              <a:ext cx="5614987" cy="2081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CasellaDiTesto 62"/>
            <p:cNvSpPr txBox="1"/>
            <p:nvPr/>
          </p:nvSpPr>
          <p:spPr>
            <a:xfrm>
              <a:off x="4033283" y="2159929"/>
              <a:ext cx="1989175" cy="414876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 compatLnSpc="0">
              <a:spAutoFit/>
            </a:bodyPr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2000" baseline="30000" dirty="0">
                  <a:solidFill>
                    <a:srgbClr val="000000"/>
                  </a:solidFill>
                  <a:latin typeface="Arial" pitchFamily="18"/>
                  <a:ea typeface="DejaVu Sans" pitchFamily="2"/>
                  <a:cs typeface="DejaVu Sans" pitchFamily="2"/>
                </a:rPr>
                <a:t>219</a:t>
              </a:r>
              <a:r>
                <a:rPr lang="es-ES" sz="2000" dirty="0">
                  <a:solidFill>
                    <a:srgbClr val="000000"/>
                  </a:solidFill>
                  <a:latin typeface="Arial" pitchFamily="18"/>
                  <a:ea typeface="DejaVu Sans" pitchFamily="2"/>
                  <a:cs typeface="DejaVu Sans" pitchFamily="2"/>
                </a:rPr>
                <a:t>Bi</a:t>
              </a:r>
              <a:endParaRPr lang="es-ES" sz="2000" dirty="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64" name="Figura a mano libera 63"/>
            <p:cNvSpPr/>
            <p:nvPr/>
          </p:nvSpPr>
          <p:spPr>
            <a:xfrm>
              <a:off x="2086839" y="2556025"/>
              <a:ext cx="181612" cy="179267"/>
            </a:xfrm>
            <a:custGeom>
              <a:avLst>
                <a:gd name="f0" fmla="val 16200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  <a:prstDash val="solid"/>
            </a:ln>
          </p:spPr>
          <p:txBody>
            <a:bodyPr lIns="90000" tIns="45000" rIns="90000" bIns="45000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65" name="Figura a mano libera 64"/>
            <p:cNvSpPr/>
            <p:nvPr/>
          </p:nvSpPr>
          <p:spPr>
            <a:xfrm>
              <a:off x="2377417" y="2735292"/>
              <a:ext cx="179474" cy="180975"/>
            </a:xfrm>
            <a:custGeom>
              <a:avLst>
                <a:gd name="f0" fmla="val 16200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  <a:prstDash val="solid"/>
            </a:ln>
          </p:spPr>
          <p:txBody>
            <a:bodyPr lIns="90000" tIns="45000" rIns="90000" bIns="45000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66" name="Figura a mano libera 65"/>
            <p:cNvSpPr/>
            <p:nvPr/>
          </p:nvSpPr>
          <p:spPr>
            <a:xfrm>
              <a:off x="2509886" y="2591878"/>
              <a:ext cx="179474" cy="179268"/>
            </a:xfrm>
            <a:custGeom>
              <a:avLst>
                <a:gd name="f0" fmla="val 16200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  <a:prstDash val="solid"/>
            </a:ln>
          </p:spPr>
          <p:txBody>
            <a:bodyPr lIns="90000" tIns="45000" rIns="90000" bIns="45000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67" name="Figura a mano libera 66"/>
            <p:cNvSpPr/>
            <p:nvPr/>
          </p:nvSpPr>
          <p:spPr>
            <a:xfrm>
              <a:off x="2721410" y="2520171"/>
              <a:ext cx="179474" cy="180975"/>
            </a:xfrm>
            <a:custGeom>
              <a:avLst>
                <a:gd name="f0" fmla="val 16200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  <a:prstDash val="solid"/>
            </a:ln>
          </p:spPr>
          <p:txBody>
            <a:bodyPr lIns="90000" tIns="45000" rIns="90000" bIns="45000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68" name="Figura a mano libera 67"/>
            <p:cNvSpPr/>
            <p:nvPr/>
          </p:nvSpPr>
          <p:spPr>
            <a:xfrm>
              <a:off x="2915840" y="2663585"/>
              <a:ext cx="179474" cy="179268"/>
            </a:xfrm>
            <a:custGeom>
              <a:avLst>
                <a:gd name="f0" fmla="val 16200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  <a:prstDash val="solid"/>
            </a:ln>
          </p:spPr>
          <p:txBody>
            <a:bodyPr lIns="90000" tIns="45000" rIns="90000" bIns="45000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69" name="Figura a mano libera 68"/>
            <p:cNvSpPr/>
            <p:nvPr/>
          </p:nvSpPr>
          <p:spPr>
            <a:xfrm>
              <a:off x="3358117" y="2735292"/>
              <a:ext cx="179474" cy="180975"/>
            </a:xfrm>
            <a:custGeom>
              <a:avLst>
                <a:gd name="f0" fmla="val 16200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  <a:prstDash val="solid"/>
            </a:ln>
          </p:spPr>
          <p:txBody>
            <a:bodyPr lIns="90000" tIns="45000" rIns="90000" bIns="45000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70" name="Figura a mano libera 69"/>
            <p:cNvSpPr/>
            <p:nvPr/>
          </p:nvSpPr>
          <p:spPr>
            <a:xfrm>
              <a:off x="3526908" y="2952122"/>
              <a:ext cx="181612" cy="179267"/>
            </a:xfrm>
            <a:custGeom>
              <a:avLst>
                <a:gd name="f0" fmla="val 16200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  <a:prstDash val="solid"/>
            </a:ln>
          </p:spPr>
          <p:txBody>
            <a:bodyPr lIns="90000" tIns="45000" rIns="90000" bIns="45000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71" name="Figura a mano libera 70"/>
            <p:cNvSpPr/>
            <p:nvPr/>
          </p:nvSpPr>
          <p:spPr>
            <a:xfrm>
              <a:off x="3672197" y="2663585"/>
              <a:ext cx="179474" cy="179268"/>
            </a:xfrm>
            <a:custGeom>
              <a:avLst>
                <a:gd name="f0" fmla="val 16200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  <a:prstDash val="solid"/>
            </a:ln>
          </p:spPr>
          <p:txBody>
            <a:bodyPr lIns="90000" tIns="45000" rIns="90000" bIns="45000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72" name="Figura a mano libera 71"/>
            <p:cNvSpPr/>
            <p:nvPr/>
          </p:nvSpPr>
          <p:spPr>
            <a:xfrm>
              <a:off x="4966977" y="2448464"/>
              <a:ext cx="181612" cy="179268"/>
            </a:xfrm>
            <a:custGeom>
              <a:avLst>
                <a:gd name="f0" fmla="val 16200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  <a:prstDash val="solid"/>
            </a:ln>
          </p:spPr>
          <p:txBody>
            <a:bodyPr lIns="90000" tIns="45000" rIns="90000" bIns="45000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</p:grpSp>
      <p:grpSp>
        <p:nvGrpSpPr>
          <p:cNvPr id="7175" name="Gruppo 72"/>
          <p:cNvGrpSpPr>
            <a:grpSpLocks/>
          </p:cNvGrpSpPr>
          <p:nvPr/>
        </p:nvGrpSpPr>
        <p:grpSpPr bwMode="auto">
          <a:xfrm>
            <a:off x="5557838" y="5318125"/>
            <a:ext cx="4141787" cy="1846263"/>
            <a:chOff x="612775" y="4679950"/>
            <a:chExt cx="5438775" cy="2109788"/>
          </a:xfrm>
        </p:grpSpPr>
        <p:grpSp>
          <p:nvGrpSpPr>
            <p:cNvPr id="7187" name="Gruppo 73"/>
            <p:cNvGrpSpPr>
              <a:grpSpLocks/>
            </p:cNvGrpSpPr>
            <p:nvPr/>
          </p:nvGrpSpPr>
          <p:grpSpPr bwMode="auto">
            <a:xfrm>
              <a:off x="612775" y="4679950"/>
              <a:ext cx="5438775" cy="2109788"/>
              <a:chOff x="612775" y="4679950"/>
              <a:chExt cx="5438775" cy="2109788"/>
            </a:xfrm>
          </p:grpSpPr>
          <p:pic>
            <p:nvPicPr>
              <p:cNvPr id="7190" name="Immagine 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2775" y="4679950"/>
                <a:ext cx="5438775" cy="2109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8" name="CasellaDiTesto 77"/>
              <p:cNvSpPr txBox="1"/>
              <p:nvPr/>
            </p:nvSpPr>
            <p:spPr>
              <a:xfrm>
                <a:off x="3852276" y="4752514"/>
                <a:ext cx="1955374" cy="4408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tIns="45000" rIns="90000" bIns="45000" compatLnSpc="0">
                <a:spAutoFit/>
              </a:bodyPr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S" sz="2000" baseline="30000" dirty="0">
                    <a:solidFill>
                      <a:srgbClr val="000000"/>
                    </a:solidFill>
                    <a:latin typeface="Arial" pitchFamily="18"/>
                    <a:ea typeface="DejaVu Sans" pitchFamily="2"/>
                    <a:cs typeface="DejaVu Sans" pitchFamily="2"/>
                  </a:rPr>
                  <a:t>212</a:t>
                </a:r>
                <a:r>
                  <a:rPr lang="es-ES" sz="2000" dirty="0">
                    <a:solidFill>
                      <a:srgbClr val="000000"/>
                    </a:solidFill>
                    <a:latin typeface="Arial" pitchFamily="18"/>
                    <a:ea typeface="DejaVu Sans" pitchFamily="2"/>
                    <a:cs typeface="DejaVu Sans" pitchFamily="2"/>
                  </a:rPr>
                  <a:t>Tl   </a:t>
                </a:r>
              </a:p>
            </p:txBody>
          </p:sp>
        </p:grpSp>
        <p:sp>
          <p:nvSpPr>
            <p:cNvPr id="75" name="Figura a mano libera 74"/>
            <p:cNvSpPr/>
            <p:nvPr/>
          </p:nvSpPr>
          <p:spPr>
            <a:xfrm>
              <a:off x="2555642" y="5075422"/>
              <a:ext cx="179277" cy="181409"/>
            </a:xfrm>
            <a:custGeom>
              <a:avLst>
                <a:gd name="f0" fmla="val 16200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  <a:prstDash val="solid"/>
            </a:ln>
          </p:spPr>
          <p:txBody>
            <a:bodyPr lIns="90000" tIns="45000" rIns="90000" bIns="45000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76" name="Figura a mano libera 75"/>
            <p:cNvSpPr/>
            <p:nvPr/>
          </p:nvSpPr>
          <p:spPr>
            <a:xfrm>
              <a:off x="5401148" y="5293113"/>
              <a:ext cx="179277" cy="179596"/>
            </a:xfrm>
            <a:custGeom>
              <a:avLst>
                <a:gd name="f0" fmla="val 16200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  <a:prstDash val="solid"/>
            </a:ln>
          </p:spPr>
          <p:txBody>
            <a:bodyPr lIns="90000" tIns="45000" rIns="90000" bIns="45000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</p:grpSp>
      <p:grpSp>
        <p:nvGrpSpPr>
          <p:cNvPr id="7176" name="Gruppo 78"/>
          <p:cNvGrpSpPr>
            <a:grpSpLocks/>
          </p:cNvGrpSpPr>
          <p:nvPr/>
        </p:nvGrpSpPr>
        <p:grpSpPr bwMode="auto">
          <a:xfrm>
            <a:off x="5689600" y="3230563"/>
            <a:ext cx="3887788" cy="1866900"/>
            <a:chOff x="4436711" y="3300413"/>
            <a:chExt cx="5480050" cy="2100262"/>
          </a:xfrm>
        </p:grpSpPr>
        <p:pic>
          <p:nvPicPr>
            <p:cNvPr id="7180" name="Immagin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6711" y="3300413"/>
              <a:ext cx="5480050" cy="210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" name="CasellaDiTesto 80"/>
            <p:cNvSpPr txBox="1"/>
            <p:nvPr/>
          </p:nvSpPr>
          <p:spPr>
            <a:xfrm>
              <a:off x="7741748" y="3384351"/>
              <a:ext cx="1870691" cy="433983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 compatLnSpc="0">
              <a:spAutoFit/>
            </a:bodyPr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2000" baseline="30000" dirty="0">
                  <a:solidFill>
                    <a:srgbClr val="000000"/>
                  </a:solidFill>
                  <a:latin typeface="Arial" pitchFamily="18"/>
                  <a:ea typeface="DejaVu Sans" pitchFamily="2"/>
                  <a:cs typeface="DejaVu Sans" pitchFamily="2"/>
                </a:rPr>
                <a:t>211</a:t>
              </a:r>
              <a:r>
                <a:rPr lang="es-ES" sz="2000" dirty="0">
                  <a:solidFill>
                    <a:srgbClr val="000000"/>
                  </a:solidFill>
                  <a:latin typeface="Arial" pitchFamily="18"/>
                  <a:ea typeface="DejaVu Sans" pitchFamily="2"/>
                  <a:cs typeface="DejaVu Sans" pitchFamily="2"/>
                </a:rPr>
                <a:t>Tl      </a:t>
              </a:r>
            </a:p>
          </p:txBody>
        </p:sp>
        <p:sp>
          <p:nvSpPr>
            <p:cNvPr id="82" name="Figura a mano libera 81"/>
            <p:cNvSpPr/>
            <p:nvPr/>
          </p:nvSpPr>
          <p:spPr>
            <a:xfrm>
              <a:off x="4788026" y="4068366"/>
              <a:ext cx="179013" cy="180379"/>
            </a:xfrm>
            <a:custGeom>
              <a:avLst>
                <a:gd name="f0" fmla="val 16200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  <a:prstDash val="solid"/>
            </a:ln>
          </p:spPr>
          <p:txBody>
            <a:bodyPr lIns="90000" tIns="45000" rIns="90000" bIns="45000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83" name="Figura a mano libera 82"/>
            <p:cNvSpPr/>
            <p:nvPr/>
          </p:nvSpPr>
          <p:spPr>
            <a:xfrm>
              <a:off x="5627150" y="3995142"/>
              <a:ext cx="179013" cy="182166"/>
            </a:xfrm>
            <a:custGeom>
              <a:avLst>
                <a:gd name="f0" fmla="val 16200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  <a:prstDash val="solid"/>
            </a:ln>
          </p:spPr>
          <p:txBody>
            <a:bodyPr lIns="90000" tIns="45000" rIns="90000" bIns="45000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84" name="Figura a mano libera 83"/>
            <p:cNvSpPr/>
            <p:nvPr/>
          </p:nvSpPr>
          <p:spPr>
            <a:xfrm>
              <a:off x="5844205" y="3959423"/>
              <a:ext cx="179013" cy="180380"/>
            </a:xfrm>
            <a:custGeom>
              <a:avLst>
                <a:gd name="f0" fmla="val 16200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  <a:prstDash val="solid"/>
            </a:ln>
          </p:spPr>
          <p:txBody>
            <a:bodyPr lIns="90000" tIns="45000" rIns="90000" bIns="45000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85" name="Figura a mano libera 84"/>
            <p:cNvSpPr/>
            <p:nvPr/>
          </p:nvSpPr>
          <p:spPr>
            <a:xfrm>
              <a:off x="6276074" y="4284464"/>
              <a:ext cx="179013" cy="180380"/>
            </a:xfrm>
            <a:custGeom>
              <a:avLst>
                <a:gd name="f0" fmla="val 16200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  <a:prstDash val="solid"/>
            </a:ln>
          </p:spPr>
          <p:txBody>
            <a:bodyPr lIns="90000" tIns="45000" rIns="90000" bIns="45000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86" name="Figura a mano libera 85"/>
            <p:cNvSpPr/>
            <p:nvPr/>
          </p:nvSpPr>
          <p:spPr>
            <a:xfrm>
              <a:off x="9263362" y="4177308"/>
              <a:ext cx="179013" cy="178594"/>
            </a:xfrm>
            <a:custGeom>
              <a:avLst>
                <a:gd name="f0" fmla="val 16200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  <a:prstDash val="solid"/>
            </a:ln>
          </p:spPr>
          <p:txBody>
            <a:bodyPr lIns="90000" tIns="45000" rIns="90000" bIns="45000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</p:grpSp>
      <p:sp>
        <p:nvSpPr>
          <p:cNvPr id="7177" name="CasellaDiTesto 17"/>
          <p:cNvSpPr txBox="1">
            <a:spLocks noChangeArrowheads="1"/>
          </p:cNvSpPr>
          <p:nvPr/>
        </p:nvSpPr>
        <p:spPr bwMode="auto">
          <a:xfrm>
            <a:off x="863600" y="5075238"/>
            <a:ext cx="40084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rgbClr val="CC0099"/>
                </a:solidFill>
                <a:latin typeface="Comic Sans MS" pitchFamily="66" charset="0"/>
              </a:rPr>
              <a:t>New spectroscopic information in </a:t>
            </a:r>
            <a:r>
              <a:rPr lang="en-US" sz="2000" baseline="30000">
                <a:solidFill>
                  <a:srgbClr val="CC0099"/>
                </a:solidFill>
                <a:latin typeface="Comic Sans MS" pitchFamily="66" charset="0"/>
              </a:rPr>
              <a:t>219</a:t>
            </a:r>
            <a:r>
              <a:rPr lang="en-US" sz="2000">
                <a:solidFill>
                  <a:srgbClr val="CC0099"/>
                </a:solidFill>
                <a:latin typeface="Comic Sans MS" pitchFamily="66" charset="0"/>
              </a:rPr>
              <a:t>Po </a:t>
            </a:r>
            <a:r>
              <a:rPr lang="en-US" sz="2000" baseline="30000">
                <a:solidFill>
                  <a:srgbClr val="CC0099"/>
                </a:solidFill>
                <a:latin typeface="Comic Sans MS" pitchFamily="66" charset="0"/>
              </a:rPr>
              <a:t>211-212-213</a:t>
            </a:r>
            <a:r>
              <a:rPr lang="en-US" sz="2000">
                <a:solidFill>
                  <a:srgbClr val="CC0099"/>
                </a:solidFill>
                <a:latin typeface="Comic Sans MS" pitchFamily="66" charset="0"/>
              </a:rPr>
              <a:t>Pb</a:t>
            </a:r>
            <a:endParaRPr lang="it-IT" sz="2000">
              <a:solidFill>
                <a:srgbClr val="CC0099"/>
              </a:solidFill>
              <a:latin typeface="Comic Sans MS" pitchFamily="66" charset="0"/>
            </a:endParaRPr>
          </a:p>
        </p:txBody>
      </p:sp>
      <p:pic>
        <p:nvPicPr>
          <p:cNvPr id="7178" name="Immagin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27000"/>
            <a:ext cx="5905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Immagine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55" b="13052"/>
          <a:stretch>
            <a:fillRect/>
          </a:stretch>
        </p:blipFill>
        <p:spPr bwMode="auto">
          <a:xfrm>
            <a:off x="1152525" y="6718300"/>
            <a:ext cx="116522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numero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>
              <a:spcBef>
                <a:spcPct val="0"/>
              </a:spcBef>
              <a:spcAft>
                <a:spcPct val="0"/>
              </a:spcAft>
            </a:pPr>
            <a:fld id="{35BFD346-C9B2-4FED-B3C7-1CF07E3C4A44}" type="slidenum">
              <a:rPr lang="it-IT" smtClean="0">
                <a:latin typeface="Times New Roman" pitchFamily="18" charset="0"/>
              </a:rPr>
              <a:pPr eaLnBrk="1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it-IT" smtClean="0">
              <a:latin typeface="Times New Roman" pitchFamily="18" charset="0"/>
            </a:endParaRPr>
          </a:p>
        </p:txBody>
      </p:sp>
      <p:sp>
        <p:nvSpPr>
          <p:cNvPr id="8195" name="CasellaDiTesto 14"/>
          <p:cNvSpPr txBox="1">
            <a:spLocks noChangeArrowheads="1"/>
          </p:cNvSpPr>
          <p:nvPr/>
        </p:nvSpPr>
        <p:spPr bwMode="auto">
          <a:xfrm>
            <a:off x="0" y="127000"/>
            <a:ext cx="10080625" cy="379413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ES">
                <a:latin typeface="Comic Sans MS" pitchFamily="66" charset="0"/>
              </a:rPr>
              <a:t>Half-lives measurement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1438" y="673100"/>
            <a:ext cx="6121400" cy="3970338"/>
          </a:xfrm>
          <a:prstGeom prst="rect">
            <a:avLst/>
          </a:prstGeom>
          <a:noFill/>
          <a:ln>
            <a:solidFill>
              <a:srgbClr val="CC0099"/>
            </a:solidFill>
          </a:ln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>
                <a:latin typeface="Comic Sans MS" pitchFamily="66" charset="0"/>
              </a:rPr>
              <a:t>Long half-lives </a:t>
            </a:r>
            <a:r>
              <a:rPr lang="en-US" dirty="0">
                <a:latin typeface="Comic Sans MS" pitchFamily="66" charset="0"/>
                <a:sym typeface="Wingdings" pitchFamily="2" charset="2"/>
              </a:rPr>
              <a:t> cover many beam repetition cycles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>
                <a:latin typeface="Comic Sans MS" pitchFamily="66" charset="0"/>
                <a:sym typeface="Wingdings" pitchFamily="2" charset="2"/>
              </a:rPr>
              <a:t>High rate  possible double implantations</a:t>
            </a:r>
          </a:p>
          <a:p>
            <a:pPr>
              <a:defRPr/>
            </a:pPr>
            <a:r>
              <a:rPr lang="en-US" dirty="0">
                <a:latin typeface="Comic Sans MS" pitchFamily="66" charset="0"/>
              </a:rPr>
              <a:t>Standard techniques are not available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mic Sans MS" pitchFamily="66" charset="0"/>
                <a:sym typeface="Wingdings" pitchFamily="2" charset="2"/>
              </a:rPr>
              <a:t> </a:t>
            </a:r>
            <a:r>
              <a:rPr lang="en-US" dirty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numerical fit</a:t>
            </a:r>
            <a:r>
              <a:rPr lang="en-US" dirty="0">
                <a:latin typeface="Comic Sans MS" pitchFamily="66" charset="0"/>
                <a:sym typeface="Wingdings" pitchFamily="2" charset="2"/>
              </a:rPr>
              <a:t> </a:t>
            </a:r>
            <a:r>
              <a:rPr lang="es-ES" dirty="0">
                <a:solidFill>
                  <a:srgbClr val="4700B8"/>
                </a:solidFill>
                <a:latin typeface="Comic Sans MS" pitchFamily="66" charset="0"/>
                <a:sym typeface="Wingdings" pitchFamily="2" charset="2"/>
              </a:rPr>
              <a:t>b</a:t>
            </a:r>
            <a:r>
              <a:rPr lang="es-ES" dirty="0">
                <a:solidFill>
                  <a:srgbClr val="4700B8"/>
                </a:solidFill>
                <a:latin typeface="Comic Sans MS" pitchFamily="66" charset="0"/>
                <a:ea typeface="ArialNarrow" pitchFamily="34"/>
                <a:cs typeface="ArialNarrow" pitchFamily="34"/>
              </a:rPr>
              <a:t>ased on Monte Carlo simulations of the implantation-decay process including experimental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rgbClr val="4700B8"/>
                </a:solidFill>
                <a:latin typeface="Comic Sans MS" pitchFamily="66" charset="0"/>
                <a:ea typeface="ArialNarrow" pitchFamily="34"/>
                <a:cs typeface="ArialNarrow" pitchFamily="34"/>
              </a:rPr>
              <a:t>implantation rates and having as free parameters the </a:t>
            </a:r>
            <a:r>
              <a:rPr lang="es-ES" dirty="0">
                <a:solidFill>
                  <a:srgbClr val="4700B8"/>
                </a:solidFill>
                <a:latin typeface="Comic Sans MS" pitchFamily="66" charset="0"/>
                <a:ea typeface="RUORJL+SymbolMT" pitchFamily="2"/>
                <a:cs typeface="RUORJL+SymbolMT" pitchFamily="2"/>
              </a:rPr>
              <a:t>β </a:t>
            </a:r>
            <a:r>
              <a:rPr lang="es-ES" dirty="0">
                <a:solidFill>
                  <a:srgbClr val="4700B8"/>
                </a:solidFill>
                <a:latin typeface="Comic Sans MS" pitchFamily="66" charset="0"/>
                <a:ea typeface="ArialNarrow" pitchFamily="34"/>
                <a:cs typeface="ArialNarrow" pitchFamily="34"/>
              </a:rPr>
              <a:t>decay half life and the </a:t>
            </a:r>
            <a:r>
              <a:rPr lang="es-ES" dirty="0">
                <a:solidFill>
                  <a:srgbClr val="4700B8"/>
                </a:solidFill>
                <a:latin typeface="Comic Sans MS" pitchFamily="66" charset="0"/>
                <a:ea typeface="RUORJL+SymbolMT" pitchFamily="2"/>
                <a:cs typeface="RUORJL+SymbolMT" pitchFamily="2"/>
              </a:rPr>
              <a:t>β </a:t>
            </a:r>
            <a:r>
              <a:rPr lang="es-ES" dirty="0">
                <a:solidFill>
                  <a:srgbClr val="4700B8"/>
                </a:solidFill>
                <a:latin typeface="Comic Sans MS" pitchFamily="66" charset="0"/>
                <a:ea typeface="ArialNarrow" pitchFamily="34"/>
                <a:cs typeface="ArialNarrow" pitchFamily="34"/>
              </a:rPr>
              <a:t>detection efficiency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4700B8"/>
              </a:solidFill>
              <a:latin typeface="Comic Sans MS" pitchFamily="66" charset="0"/>
              <a:ea typeface="ArialNarrow" pitchFamily="34"/>
              <a:cs typeface="ArialNarrow" pitchFamily="34"/>
            </a:endParaRPr>
          </a:p>
          <a:p>
            <a:pPr fontAlgn="auto" hangingPunct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4700B8"/>
                </a:solidFill>
                <a:latin typeface="Symbol" pitchFamily="18" charset="2"/>
                <a:ea typeface="Standard Symbols L" pitchFamily="2"/>
                <a:cs typeface="Standard Symbols L" pitchFamily="2"/>
              </a:rPr>
              <a:t>c</a:t>
            </a:r>
            <a:r>
              <a:rPr lang="en-GB" baseline="30000" dirty="0">
                <a:solidFill>
                  <a:srgbClr val="4700B8"/>
                </a:solidFill>
                <a:latin typeface="Comic Sans MS" pitchFamily="66" charset="0"/>
                <a:ea typeface="Standard Symbols L" pitchFamily="2"/>
                <a:cs typeface="Standard Symbols L" pitchFamily="2"/>
              </a:rPr>
              <a:t>2 </a:t>
            </a:r>
            <a:r>
              <a:rPr lang="en-GB" dirty="0">
                <a:solidFill>
                  <a:srgbClr val="4700B8"/>
                </a:solidFill>
                <a:latin typeface="Comic Sans MS" pitchFamily="66" charset="0"/>
                <a:ea typeface="DejaVu Sans" pitchFamily="2"/>
                <a:cs typeface="DejaVu Sans" pitchFamily="2"/>
              </a:rPr>
              <a:t>fits to two independent time correlations:</a:t>
            </a:r>
          </a:p>
          <a:p>
            <a:pPr fontAlgn="auto" hangingPunct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4700B8"/>
              </a:solidFill>
              <a:latin typeface="Comic Sans MS" pitchFamily="66" charset="0"/>
              <a:ea typeface="DejaVu Sans" pitchFamily="2"/>
              <a:cs typeface="DejaVu Sans" pitchFamily="2"/>
            </a:endParaRPr>
          </a:p>
          <a:p>
            <a:pPr fontAlgn="auto" hangingPunct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4700B8"/>
                </a:solidFill>
                <a:latin typeface="Comic Sans MS" pitchFamily="66" charset="0"/>
                <a:ea typeface="DejaVu Sans" pitchFamily="2"/>
                <a:cs typeface="DejaVu Sans" pitchFamily="2"/>
              </a:rPr>
              <a:t>     </a:t>
            </a:r>
            <a:r>
              <a:rPr lang="en-GB" dirty="0">
                <a:solidFill>
                  <a:srgbClr val="800000"/>
                </a:solidFill>
                <a:latin typeface="Comic Sans MS" pitchFamily="66" charset="0"/>
                <a:ea typeface="OpenSymbol" pitchFamily="2"/>
                <a:cs typeface="OpenSymbol" pitchFamily="2"/>
              </a:rPr>
              <a:t>•  </a:t>
            </a:r>
            <a:r>
              <a:rPr lang="en-GB" dirty="0">
                <a:solidFill>
                  <a:srgbClr val="800000"/>
                </a:solidFill>
                <a:latin typeface="Comic Sans MS" pitchFamily="66" charset="0"/>
                <a:ea typeface="DejaVu Sans" pitchFamily="2"/>
                <a:cs typeface="DejaVu Sans" pitchFamily="2"/>
              </a:rPr>
              <a:t>Experimental ion-</a:t>
            </a:r>
            <a:r>
              <a:rPr lang="en-GB" dirty="0">
                <a:solidFill>
                  <a:srgbClr val="800000"/>
                </a:solidFill>
                <a:latin typeface="Symbol" pitchFamily="18" charset="2"/>
                <a:ea typeface="Standard Symbols L" pitchFamily="2"/>
                <a:cs typeface="Standard Symbols L" pitchFamily="2"/>
              </a:rPr>
              <a:t>b</a:t>
            </a:r>
            <a:r>
              <a:rPr lang="en-GB" dirty="0">
                <a:solidFill>
                  <a:srgbClr val="800000"/>
                </a:solidFill>
                <a:latin typeface="Comic Sans MS" pitchFamily="66" charset="0"/>
                <a:ea typeface="DejaVu Sans" pitchFamily="2"/>
                <a:cs typeface="DejaVu Sans" pitchFamily="2"/>
              </a:rPr>
              <a:t> time-correlated spectra</a:t>
            </a:r>
          </a:p>
          <a:p>
            <a:pPr fontAlgn="auto" hangingPunct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800000"/>
                </a:solidFill>
                <a:latin typeface="Comic Sans MS" pitchFamily="66" charset="0"/>
                <a:ea typeface="DejaVu Sans" pitchFamily="2"/>
                <a:cs typeface="DejaVu Sans" pitchFamily="2"/>
              </a:rPr>
              <a:t>   </a:t>
            </a:r>
            <a:r>
              <a:rPr lang="en-GB" dirty="0">
                <a:solidFill>
                  <a:srgbClr val="800000"/>
                </a:solidFill>
                <a:latin typeface="Comic Sans MS" pitchFamily="66" charset="0"/>
                <a:ea typeface="StarSymbol" pitchFamily="2"/>
                <a:cs typeface="StarSymbol" pitchFamily="2"/>
              </a:rPr>
              <a:t>  •</a:t>
            </a:r>
            <a:r>
              <a:rPr lang="en-GB" dirty="0">
                <a:solidFill>
                  <a:srgbClr val="800000"/>
                </a:solidFill>
                <a:latin typeface="Comic Sans MS" pitchFamily="66" charset="0"/>
                <a:ea typeface="DejaVu Sans" pitchFamily="2"/>
                <a:cs typeface="DejaVu Sans" pitchFamily="2"/>
              </a:rPr>
              <a:t>  Calculated time distribution obtained from              	Monte- Carlo simulations</a:t>
            </a:r>
          </a:p>
          <a:p>
            <a:pPr fontAlgn="auto" hangingPunct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800000"/>
              </a:solidFill>
              <a:latin typeface="Comic Sans MS" pitchFamily="66" charset="0"/>
              <a:ea typeface="DejaVu Sans" pitchFamily="2"/>
              <a:cs typeface="DejaVu Sans" pitchFamily="2"/>
            </a:endParaRPr>
          </a:p>
          <a:p>
            <a:pPr fontAlgn="auto" hangingPunct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rgbClr val="4700B8"/>
                </a:solidFill>
                <a:latin typeface="Comic Sans MS" pitchFamily="66" charset="0"/>
                <a:ea typeface="DejaVu Sans" pitchFamily="2"/>
                <a:cs typeface="DejaVu Sans" pitchFamily="2"/>
              </a:rPr>
              <a:t>Fitting function: ratio of forward/backward time-distribution functions</a:t>
            </a:r>
            <a:r>
              <a:rPr lang="es-ES" sz="1600" dirty="0">
                <a:latin typeface="Comic Sans MS" pitchFamily="66" charset="0"/>
                <a:ea typeface="DejaVu Sans" pitchFamily="2"/>
                <a:cs typeface="DejaVu Sans" pitchFamily="2"/>
              </a:rPr>
              <a:t> </a:t>
            </a:r>
            <a:r>
              <a:rPr lang="es-ES" dirty="0">
                <a:solidFill>
                  <a:srgbClr val="4700B8"/>
                </a:solidFill>
                <a:latin typeface="Comic Sans MS" pitchFamily="66" charset="0"/>
                <a:ea typeface="DejaVu Sans" pitchFamily="2"/>
                <a:cs typeface="DejaVu Sans" pitchFamily="2"/>
              </a:rPr>
              <a:t> </a:t>
            </a:r>
          </a:p>
        </p:txBody>
      </p:sp>
      <p:sp>
        <p:nvSpPr>
          <p:cNvPr id="8" name="Rettangolo 7"/>
          <p:cNvSpPr/>
          <p:nvPr/>
        </p:nvSpPr>
        <p:spPr>
          <a:xfrm>
            <a:off x="7056438" y="755650"/>
            <a:ext cx="2606675" cy="108426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lIns="90000" tIns="45000" rIns="90000" bIns="45000" compatLnSpc="0">
            <a:spAutoFit/>
          </a:bodyPr>
          <a:lstStyle/>
          <a:p>
            <a:pPr algn="ctr" fontAlgn="auto" hangingPunct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baseline="30000" dirty="0">
                <a:solidFill>
                  <a:srgbClr val="008000"/>
                </a:solidFill>
                <a:latin typeface="Comic Sans MS" pitchFamily="66" charset="0"/>
                <a:ea typeface="DejaVu Sans" pitchFamily="2"/>
                <a:cs typeface="DejaVu Sans" pitchFamily="2"/>
              </a:rPr>
              <a:t>218</a:t>
            </a:r>
            <a:r>
              <a:rPr lang="en-GB" dirty="0">
                <a:solidFill>
                  <a:srgbClr val="008000"/>
                </a:solidFill>
                <a:latin typeface="Comic Sans MS" pitchFamily="66" charset="0"/>
                <a:ea typeface="DejaVu Sans" pitchFamily="2"/>
                <a:cs typeface="DejaVu Sans" pitchFamily="2"/>
              </a:rPr>
              <a:t>Bi: </a:t>
            </a:r>
          </a:p>
          <a:p>
            <a:pPr algn="ctr" fontAlgn="auto" hangingPunct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008000"/>
                </a:solidFill>
                <a:latin typeface="Comic Sans MS" pitchFamily="66" charset="0"/>
                <a:ea typeface="DejaVu Sans" pitchFamily="2"/>
                <a:cs typeface="DejaVu Sans" pitchFamily="2"/>
              </a:rPr>
              <a:t>Benchmark of Analysis</a:t>
            </a:r>
          </a:p>
          <a:p>
            <a:pPr algn="ctr" fontAlgn="auto" hangingPunct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8000"/>
              </a:solidFill>
              <a:latin typeface="Comic Sans MS" pitchFamily="66" charset="0"/>
              <a:ea typeface="DejaVu Sans" pitchFamily="2"/>
              <a:cs typeface="DejaVu Sans" pitchFamily="2"/>
            </a:endParaRPr>
          </a:p>
          <a:p>
            <a:pPr algn="ctr" fontAlgn="auto" hangingPunct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99FF"/>
              </a:solidFill>
              <a:latin typeface="Comic Sans MS" pitchFamily="66" charset="0"/>
              <a:ea typeface="Standard Symbols L" pitchFamily="2"/>
              <a:cs typeface="Standard Symbols L" pitchFamily="2"/>
            </a:endParaRPr>
          </a:p>
        </p:txBody>
      </p:sp>
      <p:pic>
        <p:nvPicPr>
          <p:cNvPr id="8198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4859338"/>
            <a:ext cx="50546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1547813"/>
            <a:ext cx="3219450" cy="2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7739063" y="3779838"/>
            <a:ext cx="2414587" cy="28098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rPr>
              <a:t>H. de Witte et al., PRC (2004)</a:t>
            </a:r>
          </a:p>
        </p:txBody>
      </p:sp>
      <p:pic>
        <p:nvPicPr>
          <p:cNvPr id="8201" name="Immagin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56"/>
          <a:stretch>
            <a:fillRect/>
          </a:stretch>
        </p:blipFill>
        <p:spPr bwMode="auto">
          <a:xfrm>
            <a:off x="4824413" y="4451350"/>
            <a:ext cx="4752975" cy="27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Immagin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27000"/>
            <a:ext cx="5905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875463"/>
            <a:ext cx="91122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Immagin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55" b="13052"/>
          <a:stretch>
            <a:fillRect/>
          </a:stretch>
        </p:blipFill>
        <p:spPr bwMode="auto">
          <a:xfrm>
            <a:off x="8769350" y="6684963"/>
            <a:ext cx="1166813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sellaDiTesto 14"/>
          <p:cNvSpPr txBox="1">
            <a:spLocks noChangeArrowheads="1"/>
          </p:cNvSpPr>
          <p:nvPr/>
        </p:nvSpPr>
        <p:spPr bwMode="auto">
          <a:xfrm>
            <a:off x="0" y="127000"/>
            <a:ext cx="10080625" cy="379413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ES">
                <a:latin typeface="Comic Sans MS" pitchFamily="66" charset="0"/>
              </a:rPr>
              <a:t>Half-lives measurement: new results</a:t>
            </a:r>
          </a:p>
        </p:txBody>
      </p:sp>
      <p:pic>
        <p:nvPicPr>
          <p:cNvPr id="9219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63"/>
          <a:stretch>
            <a:fillRect/>
          </a:stretch>
        </p:blipFill>
        <p:spPr bwMode="auto">
          <a:xfrm>
            <a:off x="0" y="668338"/>
            <a:ext cx="5341938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CasellaDiTesto 26"/>
          <p:cNvSpPr txBox="1"/>
          <p:nvPr/>
        </p:nvSpPr>
        <p:spPr>
          <a:xfrm>
            <a:off x="6551613" y="3684588"/>
            <a:ext cx="2024062" cy="28098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>
                <a:solidFill>
                  <a:srgbClr val="000000"/>
                </a:solidFill>
                <a:latin typeface="Helvetica" pitchFamily="34"/>
                <a:ea typeface="DejaVu Sans" pitchFamily="2"/>
                <a:cs typeface="DejaVu Sans" pitchFamily="2"/>
              </a:rPr>
              <a:t> L. Chen et al., PLB (2010)</a:t>
            </a:r>
          </a:p>
        </p:txBody>
      </p:sp>
      <p:grpSp>
        <p:nvGrpSpPr>
          <p:cNvPr id="9221" name="Gruppo 13"/>
          <p:cNvGrpSpPr>
            <a:grpSpLocks/>
          </p:cNvGrpSpPr>
          <p:nvPr/>
        </p:nvGrpSpPr>
        <p:grpSpPr bwMode="auto">
          <a:xfrm>
            <a:off x="5616575" y="1347788"/>
            <a:ext cx="4176713" cy="1358900"/>
            <a:chOff x="5616376" y="1348209"/>
            <a:chExt cx="4104456" cy="2101850"/>
          </a:xfrm>
        </p:grpSpPr>
        <p:pic>
          <p:nvPicPr>
            <p:cNvPr id="9230" name="Immagin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6376" y="1348209"/>
              <a:ext cx="3894138" cy="210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Figura a mano libera 25"/>
            <p:cNvSpPr/>
            <p:nvPr/>
          </p:nvSpPr>
          <p:spPr>
            <a:xfrm>
              <a:off x="7834748" y="2706062"/>
              <a:ext cx="180964" cy="36094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noFill/>
            <a:ln w="36000">
              <a:solidFill>
                <a:srgbClr val="FF0000"/>
              </a:solidFill>
              <a:prstDash val="solid"/>
            </a:ln>
          </p:spPr>
          <p:txBody>
            <a:bodyPr lIns="108000" tIns="63000" rIns="108000" bIns="63000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7992312" y="1448881"/>
              <a:ext cx="1728520" cy="356038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 compatLnSpc="0">
              <a:spAutoFit/>
            </a:bodyPr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>
                  <a:solidFill>
                    <a:srgbClr val="000000"/>
                  </a:solidFill>
                  <a:latin typeface="Arial" pitchFamily="18"/>
                  <a:ea typeface="DejaVu Sans" pitchFamily="2"/>
                  <a:cs typeface="DejaVu Sans" pitchFamily="2"/>
                </a:rPr>
                <a:t>t</a:t>
              </a:r>
              <a:r>
                <a:rPr lang="es-ES" baseline="-25000" dirty="0">
                  <a:solidFill>
                    <a:srgbClr val="000000"/>
                  </a:solidFill>
                  <a:latin typeface="Arial" pitchFamily="18"/>
                  <a:ea typeface="DejaVu Sans" pitchFamily="2"/>
                  <a:cs typeface="DejaVu Sans" pitchFamily="2"/>
                </a:rPr>
                <a:t>1/2</a:t>
              </a:r>
              <a:r>
                <a:rPr lang="es-ES" dirty="0">
                  <a:solidFill>
                    <a:srgbClr val="000000"/>
                  </a:solidFill>
                  <a:latin typeface="Arial" pitchFamily="18"/>
                  <a:ea typeface="DejaVu Sans" pitchFamily="2"/>
                  <a:cs typeface="DejaVu Sans" pitchFamily="2"/>
                </a:rPr>
                <a:t> = 101     s</a:t>
              </a:r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8850332" y="1375218"/>
              <a:ext cx="524172" cy="262732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 compatLnSpc="0">
              <a:spAutoFit/>
            </a:bodyPr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200">
                  <a:solidFill>
                    <a:srgbClr val="000000"/>
                  </a:solidFill>
                  <a:latin typeface="Arial" pitchFamily="18"/>
                  <a:ea typeface="DejaVu Sans" pitchFamily="2"/>
                  <a:cs typeface="DejaVu Sans" pitchFamily="2"/>
                </a:rPr>
                <a:t>+484</a:t>
              </a:r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8942373" y="1657593"/>
              <a:ext cx="400930" cy="260276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 compatLnSpc="0">
              <a:spAutoFit/>
            </a:bodyPr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200" dirty="0">
                  <a:solidFill>
                    <a:srgbClr val="000000"/>
                  </a:solidFill>
                  <a:latin typeface="Arial" pitchFamily="18"/>
                  <a:ea typeface="DejaVu Sans" pitchFamily="2"/>
                  <a:cs typeface="DejaVu Sans" pitchFamily="2"/>
                </a:rPr>
                <a:t>-46</a:t>
              </a:r>
            </a:p>
          </p:txBody>
        </p:sp>
      </p:grpSp>
      <p:cxnSp>
        <p:nvCxnSpPr>
          <p:cNvPr id="9" name="Connettore 2 8"/>
          <p:cNvCxnSpPr/>
          <p:nvPr/>
        </p:nvCxnSpPr>
        <p:spPr>
          <a:xfrm flipH="1" flipV="1">
            <a:off x="4824413" y="1547813"/>
            <a:ext cx="1511300" cy="268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3" name="CasellaDiTesto 10"/>
          <p:cNvSpPr txBox="1">
            <a:spLocks noChangeArrowheads="1"/>
          </p:cNvSpPr>
          <p:nvPr/>
        </p:nvSpPr>
        <p:spPr bwMode="auto">
          <a:xfrm>
            <a:off x="5854700" y="827088"/>
            <a:ext cx="3578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CC0099"/>
                </a:solidFill>
                <a:latin typeface="Comic Sans MS" pitchFamily="66" charset="0"/>
              </a:rPr>
              <a:t>Improved measurement on </a:t>
            </a:r>
            <a:r>
              <a:rPr lang="en-US" baseline="30000">
                <a:solidFill>
                  <a:srgbClr val="CC0099"/>
                </a:solidFill>
                <a:latin typeface="Comic Sans MS" pitchFamily="66" charset="0"/>
              </a:rPr>
              <a:t>212</a:t>
            </a:r>
            <a:r>
              <a:rPr lang="en-US">
                <a:solidFill>
                  <a:srgbClr val="CC0099"/>
                </a:solidFill>
                <a:latin typeface="Comic Sans MS" pitchFamily="66" charset="0"/>
              </a:rPr>
              <a:t>Tl</a:t>
            </a:r>
            <a:endParaRPr lang="it-IT">
              <a:solidFill>
                <a:srgbClr val="CC0099"/>
              </a:solidFill>
              <a:latin typeface="Comic Sans MS" pitchFamily="66" charset="0"/>
            </a:endParaRPr>
          </a:p>
        </p:txBody>
      </p:sp>
      <p:pic>
        <p:nvPicPr>
          <p:cNvPr id="9224" name="Immagin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" t="29759" r="2769" b="3233"/>
          <a:stretch>
            <a:fillRect/>
          </a:stretch>
        </p:blipFill>
        <p:spPr bwMode="auto">
          <a:xfrm>
            <a:off x="5616575" y="2771775"/>
            <a:ext cx="390048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Rettangolo 15"/>
          <p:cNvSpPr>
            <a:spLocks noChangeArrowheads="1"/>
          </p:cNvSpPr>
          <p:nvPr/>
        </p:nvSpPr>
        <p:spPr bwMode="auto">
          <a:xfrm>
            <a:off x="433388" y="4751388"/>
            <a:ext cx="50387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hangingPunct="0"/>
            <a:r>
              <a:rPr lang="es-ES">
                <a:solidFill>
                  <a:srgbClr val="800000"/>
                </a:solidFill>
                <a:latin typeface="Comic Sans MS" pitchFamily="66" charset="0"/>
              </a:rPr>
              <a:t>The description of</a:t>
            </a:r>
          </a:p>
          <a:p>
            <a:pPr algn="ctr" hangingPunct="0"/>
            <a:r>
              <a:rPr lang="es-ES">
                <a:solidFill>
                  <a:srgbClr val="800000"/>
                </a:solidFill>
                <a:latin typeface="Comic Sans MS" pitchFamily="66" charset="0"/>
              </a:rPr>
              <a:t>first-forbidden (ff) transitions</a:t>
            </a:r>
          </a:p>
          <a:p>
            <a:pPr algn="ctr" hangingPunct="0"/>
            <a:r>
              <a:rPr lang="es-ES">
                <a:solidFill>
                  <a:srgbClr val="800000"/>
                </a:solidFill>
                <a:latin typeface="Comic Sans MS" pitchFamily="66" charset="0"/>
              </a:rPr>
              <a:t>using macroscopic statistical models</a:t>
            </a:r>
          </a:p>
          <a:p>
            <a:pPr algn="ctr" hangingPunct="0"/>
            <a:r>
              <a:rPr lang="es-ES">
                <a:solidFill>
                  <a:srgbClr val="800000"/>
                </a:solidFill>
                <a:latin typeface="Comic Sans MS" pitchFamily="66" charset="0"/>
              </a:rPr>
              <a:t>seems a good approach for these nuclei</a:t>
            </a:r>
          </a:p>
          <a:p>
            <a:pPr algn="ctr" hangingPunct="0"/>
            <a:r>
              <a:rPr lang="es-ES">
                <a:solidFill>
                  <a:srgbClr val="800000"/>
                </a:solidFill>
                <a:latin typeface="Comic Sans MS" pitchFamily="66" charset="0"/>
              </a:rPr>
              <a:t>at variance from N&lt;126 nuclei</a:t>
            </a:r>
          </a:p>
        </p:txBody>
      </p:sp>
      <p:sp>
        <p:nvSpPr>
          <p:cNvPr id="9226" name="Rettangolo 22"/>
          <p:cNvSpPr>
            <a:spLocks noChangeArrowheads="1"/>
          </p:cNvSpPr>
          <p:nvPr/>
        </p:nvSpPr>
        <p:spPr bwMode="auto">
          <a:xfrm>
            <a:off x="5403850" y="6732588"/>
            <a:ext cx="45323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hangingPunct="0"/>
            <a:r>
              <a:rPr lang="es-ES">
                <a:solidFill>
                  <a:srgbClr val="5C8526"/>
                </a:solidFill>
                <a:latin typeface="Comic Sans MS" pitchFamily="66" charset="0"/>
              </a:rPr>
              <a:t>FRDM+QRPA and DF3 + QRPA models in agreement with our measurements</a:t>
            </a:r>
            <a:endParaRPr lang="it-IT">
              <a:latin typeface="Comic Sans MS" pitchFamily="66" charset="0"/>
            </a:endParaRPr>
          </a:p>
        </p:txBody>
      </p:sp>
      <p:pic>
        <p:nvPicPr>
          <p:cNvPr id="9227" name="Immagin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27000"/>
            <a:ext cx="5905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Immagin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840538"/>
            <a:ext cx="91122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Immagin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55" b="13052"/>
          <a:stretch>
            <a:fillRect/>
          </a:stretch>
        </p:blipFill>
        <p:spPr bwMode="auto">
          <a:xfrm>
            <a:off x="1152525" y="6775450"/>
            <a:ext cx="116522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numero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>
              <a:spcBef>
                <a:spcPct val="0"/>
              </a:spcBef>
              <a:spcAft>
                <a:spcPct val="0"/>
              </a:spcAft>
            </a:pPr>
            <a:fld id="{9BB78BBC-5FFB-44EF-9A3C-53C2AD030D4A}" type="slidenum">
              <a:rPr lang="it-IT" smtClean="0">
                <a:latin typeface="Times New Roman" pitchFamily="18" charset="0"/>
              </a:rPr>
              <a:pPr eaLnBrk="1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it-IT" smtClean="0">
              <a:latin typeface="Times New Roman" pitchFamily="18" charset="0"/>
            </a:endParaRPr>
          </a:p>
        </p:txBody>
      </p:sp>
      <p:grpSp>
        <p:nvGrpSpPr>
          <p:cNvPr id="11267" name="Gruppo 2"/>
          <p:cNvGrpSpPr>
            <a:grpSpLocks/>
          </p:cNvGrpSpPr>
          <p:nvPr/>
        </p:nvGrpSpPr>
        <p:grpSpPr bwMode="auto">
          <a:xfrm>
            <a:off x="215900" y="2484438"/>
            <a:ext cx="4895850" cy="2705100"/>
            <a:chOff x="287784" y="570255"/>
            <a:chExt cx="4896545" cy="2705526"/>
          </a:xfrm>
        </p:grpSpPr>
        <p:pic>
          <p:nvPicPr>
            <p:cNvPr id="10256" name="Immagin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784" y="700125"/>
              <a:ext cx="4425445" cy="2575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57" name="Gruppo 4"/>
            <p:cNvGrpSpPr>
              <a:grpSpLocks/>
            </p:cNvGrpSpPr>
            <p:nvPr/>
          </p:nvGrpSpPr>
          <p:grpSpPr bwMode="auto">
            <a:xfrm>
              <a:off x="2880073" y="570255"/>
              <a:ext cx="2304256" cy="1376392"/>
              <a:chOff x="5400352" y="611485"/>
              <a:chExt cx="3759544" cy="2127250"/>
            </a:xfrm>
          </p:grpSpPr>
          <p:pic>
            <p:nvPicPr>
              <p:cNvPr id="10259" name="Immagin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2399" r="7959"/>
              <a:stretch>
                <a:fillRect/>
              </a:stretch>
            </p:blipFill>
            <p:spPr bwMode="auto">
              <a:xfrm>
                <a:off x="5400352" y="611485"/>
                <a:ext cx="3679825" cy="2127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ttangolo 7"/>
              <p:cNvSpPr/>
              <p:nvPr/>
            </p:nvSpPr>
            <p:spPr>
              <a:xfrm rot="2100556">
                <a:off x="5963247" y="741541"/>
                <a:ext cx="3196649" cy="14748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</p:grpSp>
        <p:sp>
          <p:nvSpPr>
            <p:cNvPr id="6" name="Rettangolo arrotondato 5"/>
            <p:cNvSpPr/>
            <p:nvPr/>
          </p:nvSpPr>
          <p:spPr>
            <a:xfrm>
              <a:off x="2286731" y="1187889"/>
              <a:ext cx="287378" cy="1871958"/>
            </a:xfrm>
            <a:prstGeom prst="roundRect">
              <a:avLst/>
            </a:prstGeom>
            <a:solidFill>
              <a:schemeClr val="accent1">
                <a:alpha val="2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sp>
        <p:nvSpPr>
          <p:cNvPr id="10244" name="CasellaDiTesto 14"/>
          <p:cNvSpPr txBox="1">
            <a:spLocks noChangeArrowheads="1"/>
          </p:cNvSpPr>
          <p:nvPr/>
        </p:nvSpPr>
        <p:spPr bwMode="auto">
          <a:xfrm>
            <a:off x="0" y="127000"/>
            <a:ext cx="10080625" cy="379413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ES" baseline="30000">
                <a:latin typeface="Comic Sans MS" pitchFamily="66" charset="0"/>
              </a:rPr>
              <a:t>215</a:t>
            </a:r>
            <a:r>
              <a:rPr lang="es-ES">
                <a:latin typeface="Comic Sans MS" pitchFamily="66" charset="0"/>
              </a:rPr>
              <a:t>Pb decay via </a:t>
            </a:r>
            <a:r>
              <a:rPr lang="es-ES">
                <a:latin typeface="Symbol" pitchFamily="18" charset="2"/>
              </a:rPr>
              <a:t>a</a:t>
            </a:r>
            <a:r>
              <a:rPr lang="es-ES">
                <a:latin typeface="Comic Sans MS" pitchFamily="66" charset="0"/>
              </a:rPr>
              <a:t> tagging</a:t>
            </a:r>
          </a:p>
        </p:txBody>
      </p:sp>
      <p:grpSp>
        <p:nvGrpSpPr>
          <p:cNvPr id="11269" name="Gruppo 7"/>
          <p:cNvGrpSpPr>
            <a:grpSpLocks/>
          </p:cNvGrpSpPr>
          <p:nvPr/>
        </p:nvGrpSpPr>
        <p:grpSpPr bwMode="auto">
          <a:xfrm>
            <a:off x="3502025" y="4527550"/>
            <a:ext cx="3446463" cy="2411413"/>
            <a:chOff x="4446432" y="2195661"/>
            <a:chExt cx="2970144" cy="1835621"/>
          </a:xfrm>
        </p:grpSpPr>
        <p:pic>
          <p:nvPicPr>
            <p:cNvPr id="10254" name="Immagin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855" r="21815" b="-2"/>
            <a:stretch>
              <a:fillRect/>
            </a:stretch>
          </p:blipFill>
          <p:spPr bwMode="auto">
            <a:xfrm>
              <a:off x="4446432" y="2195661"/>
              <a:ext cx="2970144" cy="1835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5" name="CasellaDiTesto 11"/>
            <p:cNvSpPr txBox="1">
              <a:spLocks noChangeArrowheads="1"/>
            </p:cNvSpPr>
            <p:nvPr/>
          </p:nvSpPr>
          <p:spPr bwMode="auto">
            <a:xfrm>
              <a:off x="6357306" y="2402393"/>
              <a:ext cx="6992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baseline="30000">
                  <a:solidFill>
                    <a:srgbClr val="CC0099"/>
                  </a:solidFill>
                  <a:latin typeface="Comic Sans MS" pitchFamily="66" charset="0"/>
                </a:rPr>
                <a:t>215</a:t>
              </a:r>
              <a:r>
                <a:rPr lang="en-US">
                  <a:solidFill>
                    <a:srgbClr val="CC0099"/>
                  </a:solidFill>
                  <a:latin typeface="Comic Sans MS" pitchFamily="66" charset="0"/>
                </a:rPr>
                <a:t>Pb</a:t>
              </a:r>
              <a:endParaRPr lang="it-IT">
                <a:solidFill>
                  <a:srgbClr val="CC0099"/>
                </a:solidFill>
                <a:latin typeface="Comic Sans MS" pitchFamily="66" charset="0"/>
              </a:endParaRPr>
            </a:p>
          </p:txBody>
        </p:sp>
      </p:grpSp>
      <p:sp>
        <p:nvSpPr>
          <p:cNvPr id="10246" name="CasellaDiTesto 12"/>
          <p:cNvSpPr txBox="1">
            <a:spLocks noChangeArrowheads="1"/>
          </p:cNvSpPr>
          <p:nvPr/>
        </p:nvSpPr>
        <p:spPr bwMode="auto">
          <a:xfrm>
            <a:off x="484188" y="862013"/>
            <a:ext cx="5564187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aseline="30000">
                <a:latin typeface="Comic Sans MS" pitchFamily="66" charset="0"/>
              </a:rPr>
              <a:t>215</a:t>
            </a:r>
            <a:r>
              <a:rPr lang="en-US">
                <a:latin typeface="Comic Sans MS" pitchFamily="66" charset="0"/>
              </a:rPr>
              <a:t>Pb half-life could not be measured by </a:t>
            </a:r>
            <a:r>
              <a:rPr lang="en-US">
                <a:latin typeface="Symbol" pitchFamily="18" charset="2"/>
              </a:rPr>
              <a:t>g</a:t>
            </a:r>
            <a:r>
              <a:rPr lang="en-US">
                <a:latin typeface="Comic Sans MS" pitchFamily="66" charset="0"/>
              </a:rPr>
              <a:t> tagging owing to strong bg. coming from nuclei implanted in same det.</a:t>
            </a:r>
          </a:p>
          <a:p>
            <a:pPr eaLnBrk="1" hangingPunct="1"/>
            <a:r>
              <a:rPr lang="en-US">
                <a:latin typeface="Comic Sans MS" pitchFamily="66" charset="0"/>
              </a:rPr>
              <a:t>Need to restrict conditions too much</a:t>
            </a:r>
          </a:p>
          <a:p>
            <a:pPr eaLnBrk="1" hangingPunct="1"/>
            <a:endParaRPr lang="it-IT">
              <a:latin typeface="Comic Sans MS" pitchFamily="66" charset="0"/>
            </a:endParaRPr>
          </a:p>
        </p:txBody>
      </p:sp>
      <p:pic>
        <p:nvPicPr>
          <p:cNvPr id="1024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9" t="28738" r="28572" b="27026"/>
          <a:stretch>
            <a:fillRect/>
          </a:stretch>
        </p:blipFill>
        <p:spPr bwMode="auto">
          <a:xfrm>
            <a:off x="6192838" y="919163"/>
            <a:ext cx="20891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CasellaDiTesto 13"/>
          <p:cNvSpPr txBox="1">
            <a:spLocks noChangeArrowheads="1"/>
          </p:cNvSpPr>
          <p:nvPr/>
        </p:nvSpPr>
        <p:spPr bwMode="auto">
          <a:xfrm>
            <a:off x="341313" y="5387975"/>
            <a:ext cx="3114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latin typeface="Symbol" pitchFamily="18" charset="2"/>
              </a:rPr>
              <a:t>a</a:t>
            </a:r>
            <a:r>
              <a:rPr lang="en-US">
                <a:latin typeface="Comic Sans MS" pitchFamily="66" charset="0"/>
              </a:rPr>
              <a:t> tagging allows to follow the decay chain up to grand-mother and extract correct half-life</a:t>
            </a:r>
            <a:endParaRPr lang="it-IT">
              <a:latin typeface="Comic Sans MS" pitchFamily="66" charset="0"/>
            </a:endParaRPr>
          </a:p>
        </p:txBody>
      </p:sp>
      <p:sp>
        <p:nvSpPr>
          <p:cNvPr id="11273" name="CasellaDiTesto 14"/>
          <p:cNvSpPr txBox="1">
            <a:spLocks noChangeArrowheads="1"/>
          </p:cNvSpPr>
          <p:nvPr/>
        </p:nvSpPr>
        <p:spPr bwMode="auto">
          <a:xfrm>
            <a:off x="6840538" y="6372225"/>
            <a:ext cx="3228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>
                <a:latin typeface="Comic Sans MS" pitchFamily="66" charset="0"/>
              </a:rPr>
              <a:t>H. De Witte et al., private communications</a:t>
            </a:r>
            <a:endParaRPr lang="it-IT" sz="1200">
              <a:latin typeface="Comic Sans MS" pitchFamily="66" charset="0"/>
            </a:endParaRPr>
          </a:p>
        </p:txBody>
      </p:sp>
      <p:pic>
        <p:nvPicPr>
          <p:cNvPr id="1127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5" t="12350" r="34293" b="15631"/>
          <a:stretch>
            <a:fillRect/>
          </a:stretch>
        </p:blipFill>
        <p:spPr bwMode="auto">
          <a:xfrm>
            <a:off x="7488238" y="2978150"/>
            <a:ext cx="2159000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Immagin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840538"/>
            <a:ext cx="91122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Immagin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55" b="13052"/>
          <a:stretch>
            <a:fillRect/>
          </a:stretch>
        </p:blipFill>
        <p:spPr bwMode="auto">
          <a:xfrm>
            <a:off x="8842375" y="6729413"/>
            <a:ext cx="1166813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magin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2392363"/>
            <a:ext cx="3275012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  <p:bldP spid="11273" grpId="0"/>
    </p:bld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20786</TotalTime>
  <Words>1149</Words>
  <Application>Microsoft Office PowerPoint</Application>
  <PresentationFormat>Personalizzato</PresentationFormat>
  <Paragraphs>159</Paragraphs>
  <Slides>12</Slides>
  <Notes>6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17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30" baseType="lpstr">
      <vt:lpstr>Calibri</vt:lpstr>
      <vt:lpstr>Arial</vt:lpstr>
      <vt:lpstr>DejaVu Sans</vt:lpstr>
      <vt:lpstr>Times New Roman</vt:lpstr>
      <vt:lpstr>Comic Sans MS</vt:lpstr>
      <vt:lpstr>Symbol</vt:lpstr>
      <vt:lpstr>Arial Unicode MS</vt:lpstr>
      <vt:lpstr>Wingdings</vt:lpstr>
      <vt:lpstr>Nimbus Sans L</vt:lpstr>
      <vt:lpstr>DejaVu Sans Condensed</vt:lpstr>
      <vt:lpstr>Standard Symbols L</vt:lpstr>
      <vt:lpstr>OpenSymbol</vt:lpstr>
      <vt:lpstr>SimSun</vt:lpstr>
      <vt:lpstr>ArialNarrow</vt:lpstr>
      <vt:lpstr>RUORJL+SymbolMT</vt:lpstr>
      <vt:lpstr>StarSymbol</vt:lpstr>
      <vt:lpstr>Helvetica</vt:lpstr>
      <vt:lpstr>Default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Anabel</dc:creator>
  <cp:lastModifiedBy>tecno</cp:lastModifiedBy>
  <cp:revision>223</cp:revision>
  <dcterms:created xsi:type="dcterms:W3CDTF">2011-10-13T12:01:56Z</dcterms:created>
  <dcterms:modified xsi:type="dcterms:W3CDTF">2013-06-06T06:24:38Z</dcterms:modified>
</cp:coreProperties>
</file>