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0" r:id="rId2"/>
    <p:sldId id="271" r:id="rId3"/>
    <p:sldId id="274" r:id="rId4"/>
    <p:sldId id="296" r:id="rId5"/>
    <p:sldId id="299" r:id="rId6"/>
    <p:sldId id="298" r:id="rId7"/>
    <p:sldId id="312" r:id="rId8"/>
    <p:sldId id="313" r:id="rId9"/>
    <p:sldId id="281" r:id="rId10"/>
    <p:sldId id="319" r:id="rId11"/>
    <p:sldId id="303" r:id="rId12"/>
    <p:sldId id="315" r:id="rId13"/>
    <p:sldId id="314" r:id="rId14"/>
    <p:sldId id="301" r:id="rId15"/>
    <p:sldId id="302" r:id="rId16"/>
    <p:sldId id="287" r:id="rId17"/>
    <p:sldId id="304" r:id="rId18"/>
    <p:sldId id="318" r:id="rId19"/>
    <p:sldId id="305" r:id="rId20"/>
    <p:sldId id="306" r:id="rId21"/>
    <p:sldId id="307" r:id="rId22"/>
    <p:sldId id="308" r:id="rId23"/>
    <p:sldId id="309" r:id="rId24"/>
    <p:sldId id="310" r:id="rId25"/>
    <p:sldId id="311" r:id="rId26"/>
    <p:sldId id="320" r:id="rId27"/>
    <p:sldId id="321" r:id="rId28"/>
    <p:sldId id="316" r:id="rId29"/>
    <p:sldId id="317" r:id="rId30"/>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FB9"/>
    <a:srgbClr val="F44AC3"/>
    <a:srgbClr val="33CC33"/>
    <a:srgbClr val="EA7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4617" autoAdjust="0"/>
    <p:restoredTop sz="89714" autoAdjust="0"/>
  </p:normalViewPr>
  <p:slideViewPr>
    <p:cSldViewPr>
      <p:cViewPr>
        <p:scale>
          <a:sx n="90" d="100"/>
          <a:sy n="90" d="100"/>
        </p:scale>
        <p:origin x="-924"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DC72760-F161-4837-BD9D-DDF7F53263C5}" type="datetimeFigureOut">
              <a:rPr lang="nl-BE"/>
              <a:pPr>
                <a:defRPr/>
              </a:pPr>
              <a:t>6/06/2013</a:t>
            </a:fld>
            <a:endParaRPr lang="nl-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BE"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BE"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4446641-AA66-4E8D-8743-27A610AFE30A}" type="slidenum">
              <a:rPr lang="nl-BE"/>
              <a:pPr>
                <a:defRPr/>
              </a:pPr>
              <a:t>‹N›</a:t>
            </a:fld>
            <a:endParaRPr lang="nl-BE"/>
          </a:p>
        </p:txBody>
      </p:sp>
    </p:spTree>
    <p:extLst>
      <p:ext uri="{BB962C8B-B14F-4D97-AF65-F5344CB8AC3E}">
        <p14:creationId xmlns:p14="http://schemas.microsoft.com/office/powerpoint/2010/main" val="871410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AC929C8-F350-4F40-BB46-A551A0BE5231}" type="slidenum">
              <a:rPr lang="nl-BE" smtClean="0"/>
              <a:pPr eaLnBrk="1" hangingPunct="1"/>
              <a:t>3</a:t>
            </a:fld>
            <a:endParaRPr lang="nl-B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DA4887-E826-4763-A239-3494F4ADCFEE}" type="slidenum">
              <a:rPr lang="nl-BE" smtClean="0"/>
              <a:pPr eaLnBrk="1" hangingPunct="1"/>
              <a:t>13</a:t>
            </a:fld>
            <a:endParaRPr lang="nl-B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422C045-FC6A-4E20-80DA-1F8D9511F37F}" type="slidenum">
              <a:rPr lang="nl-BE" smtClean="0"/>
              <a:pPr eaLnBrk="1" hangingPunct="1"/>
              <a:t>14</a:t>
            </a:fld>
            <a:endParaRPr lang="nl-B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solidFill>
                <a:srgbClr val="FF0000"/>
              </a:solidFill>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C121EE3-7DE8-4725-BC64-5062DABD7EFA}" type="slidenum">
              <a:rPr lang="nl-BE" smtClean="0"/>
              <a:pPr eaLnBrk="1" hangingPunct="1"/>
              <a:t>15</a:t>
            </a:fld>
            <a:endParaRPr lang="nl-B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7167D9-B61C-4370-A538-C0CBF676B09F}" type="slidenum">
              <a:rPr lang="nl-BE" smtClean="0"/>
              <a:pPr eaLnBrk="1" hangingPunct="1"/>
              <a:t>25</a:t>
            </a:fld>
            <a:endParaRPr lang="nl-B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97EF66-3329-47B3-ABBA-135CD681A281}" type="slidenum">
              <a:rPr lang="nl-BE" smtClean="0"/>
              <a:pPr eaLnBrk="1" hangingPunct="1"/>
              <a:t>4</a:t>
            </a:fld>
            <a:endParaRPr lang="nl-B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A99AC49-9BD1-4AF2-B717-CAC0DBEF70DF}" type="slidenum">
              <a:rPr lang="nl-BE" smtClean="0"/>
              <a:pPr eaLnBrk="1" hangingPunct="1"/>
              <a:t>5</a:t>
            </a:fld>
            <a:endParaRPr lang="nl-B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176DDB2-E897-4C3C-AC48-370ACC984475}" type="slidenum">
              <a:rPr lang="nl-BE" smtClean="0"/>
              <a:pPr eaLnBrk="1" hangingPunct="1"/>
              <a:t>7</a:t>
            </a:fld>
            <a:endParaRPr lang="nl-B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388115B-0FC9-4401-ACE5-E9C6D9940647}" type="slidenum">
              <a:rPr lang="nl-BE" smtClean="0"/>
              <a:pPr eaLnBrk="1" hangingPunct="1"/>
              <a:t>8</a:t>
            </a:fld>
            <a:endParaRPr lang="nl-B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FF96DA-F9A6-4524-A61E-A6D1B1D1B919}" type="slidenum">
              <a:rPr lang="nl-BE" smtClean="0"/>
              <a:pPr eaLnBrk="1" hangingPunct="1"/>
              <a:t>9</a:t>
            </a:fld>
            <a:endParaRPr lang="nl-B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02786DF-3EB3-475D-9634-66C401620FA2}" type="slidenum">
              <a:rPr lang="nl-BE" smtClean="0"/>
              <a:pPr eaLnBrk="1" hangingPunct="1"/>
              <a:t>10</a:t>
            </a:fld>
            <a:endParaRPr lang="nl-B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12F786-AACD-48EA-A5E9-4D445486EF0F}" type="slidenum">
              <a:rPr lang="nl-BE" smtClean="0"/>
              <a:pPr eaLnBrk="1" hangingPunct="1"/>
              <a:t>11</a:t>
            </a:fld>
            <a:endParaRPr lang="nl-B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12E71C-32B7-4FA5-88D2-83DEE5B054AF}" type="slidenum">
              <a:rPr lang="nl-BE" smtClean="0"/>
              <a:pPr eaLnBrk="1" hangingPunct="1"/>
              <a:t>12</a:t>
            </a:fld>
            <a:endParaRPr lang="nl-B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lvl1pPr>
              <a:defRPr/>
            </a:lvl1pPr>
          </a:lstStyle>
          <a:p>
            <a:pPr>
              <a:defRPr/>
            </a:pPr>
            <a:fld id="{87DBE562-762B-43D6-97C0-384274E20B06}" type="datetimeFigureOut">
              <a:rPr lang="nl-BE"/>
              <a:pPr>
                <a:defRPr/>
              </a:pPr>
              <a:t>6/06/2013</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35019D0A-A34E-416C-B796-F4287DABEC19}" type="slidenum">
              <a:rPr lang="nl-BE"/>
              <a:pPr>
                <a:defRPr/>
              </a:pPr>
              <a:t>‹N›</a:t>
            </a:fld>
            <a:endParaRPr lang="nl-BE"/>
          </a:p>
        </p:txBody>
      </p:sp>
    </p:spTree>
    <p:extLst>
      <p:ext uri="{BB962C8B-B14F-4D97-AF65-F5344CB8AC3E}">
        <p14:creationId xmlns:p14="http://schemas.microsoft.com/office/powerpoint/2010/main" val="63257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D3C00D1F-911D-40BA-9882-4C219238D4DC}" type="datetimeFigureOut">
              <a:rPr lang="nl-BE"/>
              <a:pPr>
                <a:defRPr/>
              </a:pPr>
              <a:t>6/06/2013</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FA880928-FB68-456A-AF64-DF8936919F79}" type="slidenum">
              <a:rPr lang="nl-BE"/>
              <a:pPr>
                <a:defRPr/>
              </a:pPr>
              <a:t>‹N›</a:t>
            </a:fld>
            <a:endParaRPr lang="nl-BE"/>
          </a:p>
        </p:txBody>
      </p:sp>
    </p:spTree>
    <p:extLst>
      <p:ext uri="{BB962C8B-B14F-4D97-AF65-F5344CB8AC3E}">
        <p14:creationId xmlns:p14="http://schemas.microsoft.com/office/powerpoint/2010/main" val="105228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5D1AF412-B0AF-4987-8A1D-FFD6C9616710}" type="datetimeFigureOut">
              <a:rPr lang="nl-BE"/>
              <a:pPr>
                <a:defRPr/>
              </a:pPr>
              <a:t>6/06/2013</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5E6C8F5F-8482-43E6-A525-FABBE6B7F881}" type="slidenum">
              <a:rPr lang="nl-BE"/>
              <a:pPr>
                <a:defRPr/>
              </a:pPr>
              <a:t>‹N›</a:t>
            </a:fld>
            <a:endParaRPr lang="nl-BE"/>
          </a:p>
        </p:txBody>
      </p:sp>
    </p:spTree>
    <p:extLst>
      <p:ext uri="{BB962C8B-B14F-4D97-AF65-F5344CB8AC3E}">
        <p14:creationId xmlns:p14="http://schemas.microsoft.com/office/powerpoint/2010/main" val="6414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108228D2-4D41-4F1F-8995-0130AFEB2683}" type="datetimeFigureOut">
              <a:rPr lang="nl-BE"/>
              <a:pPr>
                <a:defRPr/>
              </a:pPr>
              <a:t>6/06/2013</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65AB0D4F-CE19-4557-BA57-CA8898286805}" type="slidenum">
              <a:rPr lang="nl-BE"/>
              <a:pPr>
                <a:defRPr/>
              </a:pPr>
              <a:t>‹N›</a:t>
            </a:fld>
            <a:endParaRPr lang="nl-BE"/>
          </a:p>
        </p:txBody>
      </p:sp>
    </p:spTree>
    <p:extLst>
      <p:ext uri="{BB962C8B-B14F-4D97-AF65-F5344CB8AC3E}">
        <p14:creationId xmlns:p14="http://schemas.microsoft.com/office/powerpoint/2010/main" val="234789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26A5E5-1A25-48DE-82C4-0336B1EEFA49}" type="datetimeFigureOut">
              <a:rPr lang="nl-BE"/>
              <a:pPr>
                <a:defRPr/>
              </a:pPr>
              <a:t>6/06/2013</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B80B7358-7CCA-45BE-BEC3-71DE107901A0}" type="slidenum">
              <a:rPr lang="nl-BE"/>
              <a:pPr>
                <a:defRPr/>
              </a:pPr>
              <a:t>‹N›</a:t>
            </a:fld>
            <a:endParaRPr lang="nl-BE"/>
          </a:p>
        </p:txBody>
      </p:sp>
    </p:spTree>
    <p:extLst>
      <p:ext uri="{BB962C8B-B14F-4D97-AF65-F5344CB8AC3E}">
        <p14:creationId xmlns:p14="http://schemas.microsoft.com/office/powerpoint/2010/main" val="288097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3"/>
          <p:cNvSpPr>
            <a:spLocks noGrp="1"/>
          </p:cNvSpPr>
          <p:nvPr>
            <p:ph type="dt" sz="half" idx="10"/>
          </p:nvPr>
        </p:nvSpPr>
        <p:spPr/>
        <p:txBody>
          <a:bodyPr/>
          <a:lstStyle>
            <a:lvl1pPr>
              <a:defRPr/>
            </a:lvl1pPr>
          </a:lstStyle>
          <a:p>
            <a:pPr>
              <a:defRPr/>
            </a:pPr>
            <a:fld id="{4663F22F-EBDE-4B52-A631-FB42E8BFE37A}" type="datetimeFigureOut">
              <a:rPr lang="nl-BE"/>
              <a:pPr>
                <a:defRPr/>
              </a:pPr>
              <a:t>6/06/2013</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D09412BA-CE05-4A56-BF19-1241C4E01F1B}" type="slidenum">
              <a:rPr lang="nl-BE"/>
              <a:pPr>
                <a:defRPr/>
              </a:pPr>
              <a:t>‹N›</a:t>
            </a:fld>
            <a:endParaRPr lang="nl-BE"/>
          </a:p>
        </p:txBody>
      </p:sp>
    </p:spTree>
    <p:extLst>
      <p:ext uri="{BB962C8B-B14F-4D97-AF65-F5344CB8AC3E}">
        <p14:creationId xmlns:p14="http://schemas.microsoft.com/office/powerpoint/2010/main" val="281544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3"/>
          <p:cNvSpPr>
            <a:spLocks noGrp="1"/>
          </p:cNvSpPr>
          <p:nvPr>
            <p:ph type="dt" sz="half" idx="10"/>
          </p:nvPr>
        </p:nvSpPr>
        <p:spPr/>
        <p:txBody>
          <a:bodyPr/>
          <a:lstStyle>
            <a:lvl1pPr>
              <a:defRPr/>
            </a:lvl1pPr>
          </a:lstStyle>
          <a:p>
            <a:pPr>
              <a:defRPr/>
            </a:pPr>
            <a:fld id="{8C5A3AD2-B566-4A24-95DE-827A7FAF57AA}" type="datetimeFigureOut">
              <a:rPr lang="nl-BE"/>
              <a:pPr>
                <a:defRPr/>
              </a:pPr>
              <a:t>6/06/2013</a:t>
            </a:fld>
            <a:endParaRPr lang="nl-BE"/>
          </a:p>
        </p:txBody>
      </p:sp>
      <p:sp>
        <p:nvSpPr>
          <p:cNvPr id="8" name="Footer Placeholder 4"/>
          <p:cNvSpPr>
            <a:spLocks noGrp="1"/>
          </p:cNvSpPr>
          <p:nvPr>
            <p:ph type="ftr" sz="quarter" idx="11"/>
          </p:nvPr>
        </p:nvSpPr>
        <p:spPr/>
        <p:txBody>
          <a:bodyPr/>
          <a:lstStyle>
            <a:lvl1pPr>
              <a:defRPr/>
            </a:lvl1pPr>
          </a:lstStyle>
          <a:p>
            <a:pPr>
              <a:defRPr/>
            </a:pPr>
            <a:endParaRPr lang="nl-BE"/>
          </a:p>
        </p:txBody>
      </p:sp>
      <p:sp>
        <p:nvSpPr>
          <p:cNvPr id="9" name="Slide Number Placeholder 5"/>
          <p:cNvSpPr>
            <a:spLocks noGrp="1"/>
          </p:cNvSpPr>
          <p:nvPr>
            <p:ph type="sldNum" sz="quarter" idx="12"/>
          </p:nvPr>
        </p:nvSpPr>
        <p:spPr/>
        <p:txBody>
          <a:bodyPr/>
          <a:lstStyle>
            <a:lvl1pPr>
              <a:defRPr/>
            </a:lvl1pPr>
          </a:lstStyle>
          <a:p>
            <a:pPr>
              <a:defRPr/>
            </a:pPr>
            <a:fld id="{F43AACA9-39AA-4A0F-B55D-FBA7767C78B0}" type="slidenum">
              <a:rPr lang="nl-BE"/>
              <a:pPr>
                <a:defRPr/>
              </a:pPr>
              <a:t>‹N›</a:t>
            </a:fld>
            <a:endParaRPr lang="nl-BE"/>
          </a:p>
        </p:txBody>
      </p:sp>
    </p:spTree>
    <p:extLst>
      <p:ext uri="{BB962C8B-B14F-4D97-AF65-F5344CB8AC3E}">
        <p14:creationId xmlns:p14="http://schemas.microsoft.com/office/powerpoint/2010/main" val="96481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3"/>
          <p:cNvSpPr>
            <a:spLocks noGrp="1"/>
          </p:cNvSpPr>
          <p:nvPr>
            <p:ph type="dt" sz="half" idx="10"/>
          </p:nvPr>
        </p:nvSpPr>
        <p:spPr/>
        <p:txBody>
          <a:bodyPr/>
          <a:lstStyle>
            <a:lvl1pPr>
              <a:defRPr/>
            </a:lvl1pPr>
          </a:lstStyle>
          <a:p>
            <a:pPr>
              <a:defRPr/>
            </a:pPr>
            <a:fld id="{B97C60F4-00B7-4D32-8820-BE1298D43B3F}" type="datetimeFigureOut">
              <a:rPr lang="nl-BE"/>
              <a:pPr>
                <a:defRPr/>
              </a:pPr>
              <a:t>6/06/2013</a:t>
            </a:fld>
            <a:endParaRPr lang="nl-BE"/>
          </a:p>
        </p:txBody>
      </p:sp>
      <p:sp>
        <p:nvSpPr>
          <p:cNvPr id="4" name="Footer Placeholder 4"/>
          <p:cNvSpPr>
            <a:spLocks noGrp="1"/>
          </p:cNvSpPr>
          <p:nvPr>
            <p:ph type="ftr" sz="quarter" idx="11"/>
          </p:nvPr>
        </p:nvSpPr>
        <p:spPr/>
        <p:txBody>
          <a:bodyPr/>
          <a:lstStyle>
            <a:lvl1pPr>
              <a:defRPr/>
            </a:lvl1pPr>
          </a:lstStyle>
          <a:p>
            <a:pPr>
              <a:defRPr/>
            </a:pPr>
            <a:endParaRPr lang="nl-BE"/>
          </a:p>
        </p:txBody>
      </p:sp>
      <p:sp>
        <p:nvSpPr>
          <p:cNvPr id="5" name="Slide Number Placeholder 5"/>
          <p:cNvSpPr>
            <a:spLocks noGrp="1"/>
          </p:cNvSpPr>
          <p:nvPr>
            <p:ph type="sldNum" sz="quarter" idx="12"/>
          </p:nvPr>
        </p:nvSpPr>
        <p:spPr/>
        <p:txBody>
          <a:bodyPr/>
          <a:lstStyle>
            <a:lvl1pPr>
              <a:defRPr/>
            </a:lvl1pPr>
          </a:lstStyle>
          <a:p>
            <a:pPr>
              <a:defRPr/>
            </a:pPr>
            <a:fld id="{F92EAB88-1DB3-4E85-84CB-CFE8F8013A2D}" type="slidenum">
              <a:rPr lang="nl-BE"/>
              <a:pPr>
                <a:defRPr/>
              </a:pPr>
              <a:t>‹N›</a:t>
            </a:fld>
            <a:endParaRPr lang="nl-BE"/>
          </a:p>
        </p:txBody>
      </p:sp>
    </p:spTree>
    <p:extLst>
      <p:ext uri="{BB962C8B-B14F-4D97-AF65-F5344CB8AC3E}">
        <p14:creationId xmlns:p14="http://schemas.microsoft.com/office/powerpoint/2010/main" val="213757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C79D23-01EE-4146-8183-CA85BD2A1D07}" type="datetimeFigureOut">
              <a:rPr lang="nl-BE"/>
              <a:pPr>
                <a:defRPr/>
              </a:pPr>
              <a:t>6/06/2013</a:t>
            </a:fld>
            <a:endParaRPr lang="nl-BE"/>
          </a:p>
        </p:txBody>
      </p:sp>
      <p:sp>
        <p:nvSpPr>
          <p:cNvPr id="3" name="Footer Placeholder 4"/>
          <p:cNvSpPr>
            <a:spLocks noGrp="1"/>
          </p:cNvSpPr>
          <p:nvPr>
            <p:ph type="ftr" sz="quarter" idx="11"/>
          </p:nvPr>
        </p:nvSpPr>
        <p:spPr/>
        <p:txBody>
          <a:bodyPr/>
          <a:lstStyle>
            <a:lvl1pPr>
              <a:defRPr/>
            </a:lvl1pPr>
          </a:lstStyle>
          <a:p>
            <a:pPr>
              <a:defRPr/>
            </a:pPr>
            <a:endParaRPr lang="nl-BE"/>
          </a:p>
        </p:txBody>
      </p:sp>
      <p:sp>
        <p:nvSpPr>
          <p:cNvPr id="4" name="Slide Number Placeholder 5"/>
          <p:cNvSpPr>
            <a:spLocks noGrp="1"/>
          </p:cNvSpPr>
          <p:nvPr>
            <p:ph type="sldNum" sz="quarter" idx="12"/>
          </p:nvPr>
        </p:nvSpPr>
        <p:spPr/>
        <p:txBody>
          <a:bodyPr/>
          <a:lstStyle>
            <a:lvl1pPr>
              <a:defRPr/>
            </a:lvl1pPr>
          </a:lstStyle>
          <a:p>
            <a:pPr>
              <a:defRPr/>
            </a:pPr>
            <a:fld id="{55EFF894-99F8-45F5-BE95-5613E2397811}" type="slidenum">
              <a:rPr lang="nl-BE"/>
              <a:pPr>
                <a:defRPr/>
              </a:pPr>
              <a:t>‹N›</a:t>
            </a:fld>
            <a:endParaRPr lang="nl-BE"/>
          </a:p>
        </p:txBody>
      </p:sp>
    </p:spTree>
    <p:extLst>
      <p:ext uri="{BB962C8B-B14F-4D97-AF65-F5344CB8AC3E}">
        <p14:creationId xmlns:p14="http://schemas.microsoft.com/office/powerpoint/2010/main" val="274136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F60807-AF0E-4B70-94A3-CAD8FDCF1B96}" type="datetimeFigureOut">
              <a:rPr lang="nl-BE"/>
              <a:pPr>
                <a:defRPr/>
              </a:pPr>
              <a:t>6/06/2013</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80A91077-338A-4B73-9DF9-B91E3893D629}" type="slidenum">
              <a:rPr lang="nl-BE"/>
              <a:pPr>
                <a:defRPr/>
              </a:pPr>
              <a:t>‹N›</a:t>
            </a:fld>
            <a:endParaRPr lang="nl-BE"/>
          </a:p>
        </p:txBody>
      </p:sp>
    </p:spTree>
    <p:extLst>
      <p:ext uri="{BB962C8B-B14F-4D97-AF65-F5344CB8AC3E}">
        <p14:creationId xmlns:p14="http://schemas.microsoft.com/office/powerpoint/2010/main" val="149976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3FC60-B944-40D2-B282-9E1D1E19896C}" type="datetimeFigureOut">
              <a:rPr lang="nl-BE"/>
              <a:pPr>
                <a:defRPr/>
              </a:pPr>
              <a:t>6/06/2013</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E4E9B370-739C-4E3A-91D0-DB2A09CCC6BA}" type="slidenum">
              <a:rPr lang="nl-BE"/>
              <a:pPr>
                <a:defRPr/>
              </a:pPr>
              <a:t>‹N›</a:t>
            </a:fld>
            <a:endParaRPr lang="nl-BE"/>
          </a:p>
        </p:txBody>
      </p:sp>
    </p:spTree>
    <p:extLst>
      <p:ext uri="{BB962C8B-B14F-4D97-AF65-F5344CB8AC3E}">
        <p14:creationId xmlns:p14="http://schemas.microsoft.com/office/powerpoint/2010/main" val="37808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F1ED4B9-B4E2-4C96-A286-A94CDECC9FAD}" type="datetimeFigureOut">
              <a:rPr lang="nl-BE"/>
              <a:pPr>
                <a:defRPr/>
              </a:pPr>
              <a:t>6/06/2013</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B485B9-0650-42E4-A401-5E76C741BC48}" type="slidenum">
              <a:rPr lang="nl-BE"/>
              <a:pPr>
                <a:defRPr/>
              </a:pPr>
              <a:t>‹N›</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2" charset="0"/>
        </a:defRPr>
      </a:lvl2pPr>
      <a:lvl3pPr algn="ctr" rtl="0" eaLnBrk="0" fontAlgn="base" hangingPunct="0">
        <a:spcBef>
          <a:spcPct val="0"/>
        </a:spcBef>
        <a:spcAft>
          <a:spcPct val="0"/>
        </a:spcAft>
        <a:defRPr sz="4400">
          <a:solidFill>
            <a:schemeClr val="tx1"/>
          </a:solidFill>
          <a:latin typeface="Calibri" pitchFamily="32" charset="0"/>
        </a:defRPr>
      </a:lvl3pPr>
      <a:lvl4pPr algn="ctr" rtl="0" eaLnBrk="0" fontAlgn="base" hangingPunct="0">
        <a:spcBef>
          <a:spcPct val="0"/>
        </a:spcBef>
        <a:spcAft>
          <a:spcPct val="0"/>
        </a:spcAft>
        <a:defRPr sz="4400">
          <a:solidFill>
            <a:schemeClr val="tx1"/>
          </a:solidFill>
          <a:latin typeface="Calibri" pitchFamily="32" charset="0"/>
        </a:defRPr>
      </a:lvl4pPr>
      <a:lvl5pPr algn="ctr" rtl="0" eaLnBrk="0" fontAlgn="base" hangingPunct="0">
        <a:spcBef>
          <a:spcPct val="0"/>
        </a:spcBef>
        <a:spcAft>
          <a:spcPct val="0"/>
        </a:spcAft>
        <a:defRPr sz="4400">
          <a:solidFill>
            <a:schemeClr val="tx1"/>
          </a:solidFill>
          <a:latin typeface="Calibri" pitchFamily="32" charset="0"/>
        </a:defRPr>
      </a:lvl5pPr>
      <a:lvl6pPr marL="457200" algn="ctr" rtl="0" fontAlgn="base">
        <a:spcBef>
          <a:spcPct val="0"/>
        </a:spcBef>
        <a:spcAft>
          <a:spcPct val="0"/>
        </a:spcAft>
        <a:defRPr sz="4400">
          <a:solidFill>
            <a:schemeClr val="tx1"/>
          </a:solidFill>
          <a:latin typeface="Calibri" pitchFamily="32" charset="0"/>
        </a:defRPr>
      </a:lvl6pPr>
      <a:lvl7pPr marL="914400" algn="ctr" rtl="0" fontAlgn="base">
        <a:spcBef>
          <a:spcPct val="0"/>
        </a:spcBef>
        <a:spcAft>
          <a:spcPct val="0"/>
        </a:spcAft>
        <a:defRPr sz="4400">
          <a:solidFill>
            <a:schemeClr val="tx1"/>
          </a:solidFill>
          <a:latin typeface="Calibri" pitchFamily="32" charset="0"/>
        </a:defRPr>
      </a:lvl7pPr>
      <a:lvl8pPr marL="1371600" algn="ctr" rtl="0" fontAlgn="base">
        <a:spcBef>
          <a:spcPct val="0"/>
        </a:spcBef>
        <a:spcAft>
          <a:spcPct val="0"/>
        </a:spcAft>
        <a:defRPr sz="4400">
          <a:solidFill>
            <a:schemeClr val="tx1"/>
          </a:solidFill>
          <a:latin typeface="Calibri" pitchFamily="32" charset="0"/>
        </a:defRPr>
      </a:lvl8pPr>
      <a:lvl9pPr marL="1828800" algn="ctr" rtl="0" fontAlgn="base">
        <a:spcBef>
          <a:spcPct val="0"/>
        </a:spcBef>
        <a:spcAft>
          <a:spcPct val="0"/>
        </a:spcAft>
        <a:defRPr sz="4400">
          <a:solidFill>
            <a:schemeClr val="tx1"/>
          </a:solidFill>
          <a:latin typeface="Calibri" pitchFamily="3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5.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dirty="0"/>
          </a:p>
        </p:txBody>
      </p:sp>
      <p:sp>
        <p:nvSpPr>
          <p:cNvPr id="3" name="TextBox 3"/>
          <p:cNvSpPr txBox="1">
            <a:spLocks noChangeArrowheads="1"/>
          </p:cNvSpPr>
          <p:nvPr/>
        </p:nvSpPr>
        <p:spPr bwMode="auto">
          <a:xfrm>
            <a:off x="1331913" y="1773238"/>
            <a:ext cx="7343775" cy="1938337"/>
          </a:xfrm>
          <a:prstGeom prst="rect">
            <a:avLst/>
          </a:prstGeom>
          <a:noFill/>
          <a:ln w="9525">
            <a:noFill/>
            <a:miter lim="800000"/>
            <a:headEnd/>
            <a:tailEnd/>
          </a:ln>
        </p:spPr>
        <p:txBody>
          <a:bodyPr>
            <a:spAutoFit/>
          </a:bodyPr>
          <a:lstStyle/>
          <a:p>
            <a:pPr algn="ctr" fontAlgn="auto">
              <a:spcBef>
                <a:spcPts val="0"/>
              </a:spcBef>
              <a:spcAft>
                <a:spcPts val="0"/>
              </a:spcAft>
              <a:defRPr/>
            </a:pPr>
            <a:r>
              <a:rPr lang="en-US" sz="4000" dirty="0">
                <a:solidFill>
                  <a:schemeClr val="tx2">
                    <a:lumMod val="60000"/>
                    <a:lumOff val="40000"/>
                  </a:schemeClr>
                </a:solidFill>
                <a:latin typeface="+mn-lt"/>
                <a:cs typeface="+mn-cs"/>
              </a:rPr>
              <a:t>Laser and decay spectroscopy of neutron-deficient </a:t>
            </a:r>
            <a:r>
              <a:rPr lang="en-US" sz="4000" dirty="0" err="1">
                <a:solidFill>
                  <a:schemeClr val="tx2">
                    <a:lumMod val="60000"/>
                    <a:lumOff val="40000"/>
                  </a:schemeClr>
                </a:solidFill>
                <a:latin typeface="+mn-lt"/>
                <a:cs typeface="+mn-cs"/>
              </a:rPr>
              <a:t>Tl</a:t>
            </a:r>
            <a:r>
              <a:rPr lang="en-US" sz="4000" dirty="0">
                <a:solidFill>
                  <a:schemeClr val="tx2">
                    <a:lumMod val="60000"/>
                    <a:lumOff val="40000"/>
                  </a:schemeClr>
                </a:solidFill>
                <a:latin typeface="+mn-lt"/>
                <a:cs typeface="+mn-cs"/>
              </a:rPr>
              <a:t> isotopes at CERN ISOLDE.</a:t>
            </a:r>
            <a:endParaRPr lang="nl-BE" sz="4000" dirty="0">
              <a:solidFill>
                <a:schemeClr val="tx2">
                  <a:lumMod val="60000"/>
                  <a:lumOff val="40000"/>
                </a:schemeClr>
              </a:solidFill>
              <a:latin typeface="+mn-lt"/>
              <a:cs typeface="+mn-cs"/>
            </a:endParaRPr>
          </a:p>
        </p:txBody>
      </p:sp>
      <p:sp>
        <p:nvSpPr>
          <p:cNvPr id="2052" name="Text Box 2"/>
          <p:cNvSpPr txBox="1">
            <a:spLocks noChangeArrowheads="1"/>
          </p:cNvSpPr>
          <p:nvPr/>
        </p:nvSpPr>
        <p:spPr bwMode="auto">
          <a:xfrm>
            <a:off x="914400" y="4292600"/>
            <a:ext cx="82296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9pPr>
          </a:lstStyle>
          <a:p>
            <a:pPr algn="ctr" eaLnBrk="1" hangingPunct="1">
              <a:spcBef>
                <a:spcPts val="450"/>
              </a:spcBef>
            </a:pPr>
            <a:r>
              <a:rPr lang="en-GB">
                <a:solidFill>
                  <a:srgbClr val="000000"/>
                </a:solidFill>
                <a:latin typeface="Calibri" pitchFamily="34" charset="0"/>
              </a:rPr>
              <a:t>Céline Van Beveren</a:t>
            </a:r>
          </a:p>
          <a:p>
            <a:pPr algn="ctr" eaLnBrk="1" hangingPunct="1">
              <a:spcBef>
                <a:spcPts val="450"/>
              </a:spcBef>
            </a:pPr>
            <a:endParaRPr lang="en-GB">
              <a:solidFill>
                <a:srgbClr val="000000"/>
              </a:solidFill>
              <a:latin typeface="Calibri" pitchFamily="34" charset="0"/>
            </a:endParaRPr>
          </a:p>
          <a:p>
            <a:pPr algn="ctr" eaLnBrk="1" hangingPunct="1">
              <a:spcBef>
                <a:spcPts val="450"/>
              </a:spcBef>
            </a:pPr>
            <a:r>
              <a:rPr lang="en-GB">
                <a:solidFill>
                  <a:srgbClr val="000000"/>
                </a:solidFill>
                <a:latin typeface="Calibri" pitchFamily="34" charset="0"/>
              </a:rPr>
              <a:t>Instituut voor Kern- &amp; Stralingsfysica KULeuven</a:t>
            </a:r>
          </a:p>
          <a:p>
            <a:pPr algn="ctr" eaLnBrk="1" hangingPunct="1">
              <a:spcBef>
                <a:spcPts val="450"/>
              </a:spcBef>
            </a:pPr>
            <a:endParaRPr lang="en-GB">
              <a:solidFill>
                <a:srgbClr val="000000"/>
              </a:solidFill>
              <a:latin typeface="Calibri" pitchFamily="34" charset="0"/>
            </a:endParaRPr>
          </a:p>
          <a:p>
            <a:pPr algn="ctr" eaLnBrk="1" hangingPunct="1">
              <a:spcBef>
                <a:spcPts val="450"/>
              </a:spcBef>
            </a:pPr>
            <a:r>
              <a:rPr lang="en-GB">
                <a:solidFill>
                  <a:srgbClr val="000000"/>
                </a:solidFill>
                <a:latin typeface="Calibri" pitchFamily="34" charset="0"/>
              </a:rPr>
              <a:t>June 9</a:t>
            </a:r>
            <a:r>
              <a:rPr lang="en-GB" baseline="30000">
                <a:solidFill>
                  <a:srgbClr val="000000"/>
                </a:solidFill>
                <a:latin typeface="Calibri" pitchFamily="34" charset="0"/>
              </a:rPr>
              <a:t>th</a:t>
            </a:r>
            <a:r>
              <a:rPr lang="en-GB">
                <a:solidFill>
                  <a:srgbClr val="000000"/>
                </a:solidFill>
                <a:latin typeface="Calibri" pitchFamily="34" charset="0"/>
              </a:rPr>
              <a:t> 2013</a:t>
            </a:r>
          </a:p>
        </p:txBody>
      </p:sp>
      <p:pic>
        <p:nvPicPr>
          <p:cNvPr id="2053" name="Picture 4" descr="200px-Bri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260350"/>
            <a:ext cx="11287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descr="subsite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60350"/>
            <a:ext cx="14287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descr="logo_kuleuv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60350"/>
            <a:ext cx="2032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descr="is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333375"/>
            <a:ext cx="234156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971550" y="692150"/>
            <a:ext cx="7993063" cy="1588"/>
          </a:xfrm>
          <a:prstGeom prst="line">
            <a:avLst/>
          </a:prstGeom>
          <a:noFill/>
          <a:ln w="50800" algn="ctr">
            <a:solidFill>
              <a:schemeClr val="tx2">
                <a:lumMod val="75000"/>
              </a:schemeClr>
            </a:solidFill>
            <a:round/>
            <a:headEnd/>
            <a:tailEnd/>
          </a:ln>
        </p:spPr>
      </p:cxnSp>
      <p:sp>
        <p:nvSpPr>
          <p:cNvPr id="11268"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Analysis of </a:t>
            </a:r>
            <a:r>
              <a:rPr lang="nl-BE" sz="2400" baseline="30000">
                <a:latin typeface="Calibri" pitchFamily="34" charset="0"/>
              </a:rPr>
              <a:t>184</a:t>
            </a:r>
            <a:r>
              <a:rPr lang="nl-BE" sz="2400">
                <a:latin typeface="Calibri" pitchFamily="34" charset="0"/>
              </a:rPr>
              <a:t>Tl: 10</a:t>
            </a:r>
            <a:r>
              <a:rPr lang="nl-BE" sz="2400" baseline="30000">
                <a:latin typeface="Calibri" pitchFamily="34" charset="0"/>
              </a:rPr>
              <a:t>-</a:t>
            </a:r>
            <a:r>
              <a:rPr lang="nl-BE" sz="2400">
                <a:latin typeface="Calibri" pitchFamily="34" charset="0"/>
              </a:rPr>
              <a:t> isomer</a:t>
            </a:r>
          </a:p>
        </p:txBody>
      </p:sp>
      <p:grpSp>
        <p:nvGrpSpPr>
          <p:cNvPr id="11269" name="Group 5"/>
          <p:cNvGrpSpPr>
            <a:grpSpLocks/>
          </p:cNvGrpSpPr>
          <p:nvPr/>
        </p:nvGrpSpPr>
        <p:grpSpPr bwMode="auto">
          <a:xfrm>
            <a:off x="2700338" y="1196975"/>
            <a:ext cx="4679950" cy="5399088"/>
            <a:chOff x="4572000" y="1196752"/>
            <a:chExt cx="4392488" cy="5256584"/>
          </a:xfrm>
        </p:grpSpPr>
        <p:grpSp>
          <p:nvGrpSpPr>
            <p:cNvPr id="11272" name="Group 46"/>
            <p:cNvGrpSpPr>
              <a:grpSpLocks/>
            </p:cNvGrpSpPr>
            <p:nvPr/>
          </p:nvGrpSpPr>
          <p:grpSpPr bwMode="auto">
            <a:xfrm>
              <a:off x="4788024" y="1268760"/>
              <a:ext cx="2698265" cy="4512869"/>
              <a:chOff x="4354032" y="367204"/>
              <a:chExt cx="2698265" cy="4512869"/>
            </a:xfrm>
          </p:grpSpPr>
          <p:sp>
            <p:nvSpPr>
              <p:cNvPr id="11283" name="Text Box 101"/>
              <p:cNvSpPr txBox="1">
                <a:spLocks noChangeArrowheads="1"/>
              </p:cNvSpPr>
              <p:nvPr/>
            </p:nvSpPr>
            <p:spPr bwMode="auto">
              <a:xfrm>
                <a:off x="6563678" y="2337435"/>
                <a:ext cx="4106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latin typeface="Calibri" pitchFamily="34" charset="0"/>
                  </a:rPr>
                  <a:t>320 </a:t>
                </a:r>
              </a:p>
            </p:txBody>
          </p:sp>
          <p:sp>
            <p:nvSpPr>
              <p:cNvPr id="11284" name="Text Box 101"/>
              <p:cNvSpPr txBox="1">
                <a:spLocks noChangeArrowheads="1"/>
              </p:cNvSpPr>
              <p:nvPr/>
            </p:nvSpPr>
            <p:spPr bwMode="auto">
              <a:xfrm>
                <a:off x="6563678" y="1393664"/>
                <a:ext cx="4106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latin typeface="Calibri" pitchFamily="34" charset="0"/>
                  </a:rPr>
                  <a:t>445 </a:t>
                </a:r>
              </a:p>
            </p:txBody>
          </p:sp>
          <p:sp>
            <p:nvSpPr>
              <p:cNvPr id="11285" name="Line 99"/>
              <p:cNvSpPr>
                <a:spLocks noChangeShapeType="1"/>
              </p:cNvSpPr>
              <p:nvPr/>
            </p:nvSpPr>
            <p:spPr bwMode="auto">
              <a:xfrm flipV="1">
                <a:off x="4780915" y="4231100"/>
                <a:ext cx="178021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86" name="Line 99"/>
              <p:cNvSpPr>
                <a:spLocks noChangeShapeType="1"/>
              </p:cNvSpPr>
              <p:nvPr/>
            </p:nvSpPr>
            <p:spPr bwMode="auto">
              <a:xfrm flipV="1">
                <a:off x="4792666" y="2450646"/>
                <a:ext cx="177727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87" name="Line 99"/>
              <p:cNvSpPr>
                <a:spLocks noChangeShapeType="1"/>
              </p:cNvSpPr>
              <p:nvPr/>
            </p:nvSpPr>
            <p:spPr bwMode="auto">
              <a:xfrm>
                <a:off x="4807355" y="1522950"/>
                <a:ext cx="1762585"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88" name="Line 99"/>
              <p:cNvSpPr>
                <a:spLocks noChangeShapeType="1"/>
              </p:cNvSpPr>
              <p:nvPr/>
            </p:nvSpPr>
            <p:spPr bwMode="auto">
              <a:xfrm flipV="1">
                <a:off x="4789729" y="4740417"/>
                <a:ext cx="1826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cxnSp>
            <p:nvCxnSpPr>
              <p:cNvPr id="26" name="Straight Arrow Connector 25"/>
              <p:cNvCxnSpPr/>
              <p:nvPr/>
            </p:nvCxnSpPr>
            <p:spPr>
              <a:xfrm rot="5400000">
                <a:off x="4853465" y="3607444"/>
                <a:ext cx="2304489" cy="14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288589" y="3345437"/>
                <a:ext cx="176352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097192" y="4477616"/>
                <a:ext cx="505411" cy="14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04453" y="4330757"/>
                <a:ext cx="371007" cy="253478"/>
              </a:xfrm>
              <a:prstGeom prst="rect">
                <a:avLst/>
              </a:prstGeom>
              <a:noFill/>
            </p:spPr>
            <p:txBody>
              <a:bodyPr wrap="none">
                <a:spAutoFit/>
              </a:bodyPr>
              <a:lstStyle/>
              <a:p>
                <a:pPr fontAlgn="auto">
                  <a:spcBef>
                    <a:spcPts val="0"/>
                  </a:spcBef>
                  <a:spcAft>
                    <a:spcPts val="0"/>
                  </a:spcAft>
                  <a:defRPr/>
                </a:pPr>
                <a:r>
                  <a:rPr lang="nl-BE" sz="1050" b="1" dirty="0">
                    <a:solidFill>
                      <a:schemeClr val="tx2"/>
                    </a:solidFill>
                    <a:latin typeface="+mn-lt"/>
                    <a:cs typeface="+mn-cs"/>
                  </a:rPr>
                  <a:t>M1</a:t>
                </a:r>
                <a:endParaRPr lang="en-US" sz="1050" b="1" dirty="0">
                  <a:solidFill>
                    <a:schemeClr val="tx2"/>
                  </a:solidFill>
                  <a:latin typeface="+mn-lt"/>
                  <a:cs typeface="+mn-cs"/>
                </a:endParaRPr>
              </a:p>
            </p:txBody>
          </p:sp>
          <p:sp>
            <p:nvSpPr>
              <p:cNvPr id="30" name="TextBox 29"/>
              <p:cNvSpPr txBox="1"/>
              <p:nvPr/>
            </p:nvSpPr>
            <p:spPr>
              <a:xfrm>
                <a:off x="6043704" y="3511589"/>
                <a:ext cx="257769" cy="253478"/>
              </a:xfrm>
              <a:prstGeom prst="rect">
                <a:avLst/>
              </a:prstGeom>
              <a:solidFill>
                <a:schemeClr val="bg1"/>
              </a:solidFill>
            </p:spPr>
            <p:txBody>
              <a:bodyPr wrap="none" lIns="36000" rIns="36000">
                <a:spAutoFit/>
              </a:bodyPr>
              <a:lstStyle/>
              <a:p>
                <a:pPr fontAlgn="auto">
                  <a:spcBef>
                    <a:spcPts val="0"/>
                  </a:spcBef>
                  <a:spcAft>
                    <a:spcPts val="0"/>
                  </a:spcAft>
                  <a:defRPr/>
                </a:pPr>
                <a:r>
                  <a:rPr lang="nl-BE" sz="1050" b="1" dirty="0">
                    <a:solidFill>
                      <a:schemeClr val="tx2"/>
                    </a:solidFill>
                    <a:latin typeface="+mn-lt"/>
                    <a:cs typeface="+mn-cs"/>
                  </a:rPr>
                  <a:t>M1</a:t>
                </a:r>
                <a:endParaRPr lang="en-US" sz="1050" b="1" dirty="0">
                  <a:solidFill>
                    <a:schemeClr val="tx2"/>
                  </a:solidFill>
                  <a:latin typeface="+mn-lt"/>
                  <a:cs typeface="+mn-cs"/>
                </a:endParaRPr>
              </a:p>
            </p:txBody>
          </p:sp>
          <p:sp>
            <p:nvSpPr>
              <p:cNvPr id="11294" name="TextBox 159"/>
              <p:cNvSpPr txBox="1">
                <a:spLocks noChangeArrowheads="1"/>
              </p:cNvSpPr>
              <p:nvPr/>
            </p:nvSpPr>
            <p:spPr bwMode="auto">
              <a:xfrm>
                <a:off x="4354032" y="4603074"/>
                <a:ext cx="4074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sz="1200">
                    <a:latin typeface="Calibri" pitchFamily="34" charset="0"/>
                  </a:rPr>
                  <a:t>(7</a:t>
                </a:r>
                <a:r>
                  <a:rPr lang="nl-BE" sz="1200" baseline="30000">
                    <a:latin typeface="Calibri" pitchFamily="34" charset="0"/>
                  </a:rPr>
                  <a:t>+</a:t>
                </a:r>
                <a:r>
                  <a:rPr lang="nl-BE" sz="1200">
                    <a:latin typeface="Calibri" pitchFamily="34" charset="0"/>
                  </a:rPr>
                  <a:t>)</a:t>
                </a:r>
                <a:endParaRPr lang="en-US" sz="1200">
                  <a:latin typeface="Calibri" pitchFamily="34" charset="0"/>
                </a:endParaRPr>
              </a:p>
            </p:txBody>
          </p:sp>
          <p:sp>
            <p:nvSpPr>
              <p:cNvPr id="11295" name="TextBox 220"/>
              <p:cNvSpPr txBox="1">
                <a:spLocks noChangeArrowheads="1"/>
              </p:cNvSpPr>
              <p:nvPr/>
            </p:nvSpPr>
            <p:spPr bwMode="auto">
              <a:xfrm>
                <a:off x="4423702" y="1382454"/>
                <a:ext cx="4074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sz="1200">
                    <a:latin typeface="Calibri" pitchFamily="34" charset="0"/>
                  </a:rPr>
                  <a:t>(8</a:t>
                </a:r>
                <a:r>
                  <a:rPr lang="nl-BE" sz="1200" baseline="30000">
                    <a:latin typeface="Calibri" pitchFamily="34" charset="0"/>
                  </a:rPr>
                  <a:t>+</a:t>
                </a:r>
                <a:r>
                  <a:rPr lang="nl-BE" sz="1200">
                    <a:latin typeface="Calibri" pitchFamily="34" charset="0"/>
                  </a:rPr>
                  <a:t>)</a:t>
                </a:r>
                <a:endParaRPr lang="en-US" sz="1200">
                  <a:latin typeface="Calibri" pitchFamily="34" charset="0"/>
                </a:endParaRPr>
              </a:p>
            </p:txBody>
          </p:sp>
          <p:sp>
            <p:nvSpPr>
              <p:cNvPr id="11296" name="TextBox 82"/>
              <p:cNvSpPr txBox="1">
                <a:spLocks noChangeArrowheads="1"/>
              </p:cNvSpPr>
              <p:nvPr/>
            </p:nvSpPr>
            <p:spPr bwMode="auto">
              <a:xfrm rot="-5400000">
                <a:off x="5953298" y="3736490"/>
                <a:ext cx="8074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a:latin typeface="Calibri" pitchFamily="34" charset="0"/>
                  </a:rPr>
                  <a:t>70.5 0.96</a:t>
                </a:r>
                <a:endParaRPr lang="en-US" sz="1400">
                  <a:latin typeface="Calibri" pitchFamily="34" charset="0"/>
                </a:endParaRPr>
              </a:p>
            </p:txBody>
          </p:sp>
          <p:sp>
            <p:nvSpPr>
              <p:cNvPr id="11297" name="TextBox 83"/>
              <p:cNvSpPr txBox="1">
                <a:spLocks noChangeArrowheads="1"/>
              </p:cNvSpPr>
              <p:nvPr/>
            </p:nvSpPr>
            <p:spPr bwMode="auto">
              <a:xfrm rot="-5400000">
                <a:off x="5809003" y="2006941"/>
                <a:ext cx="7168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a:latin typeface="Calibri" pitchFamily="34" charset="0"/>
                  </a:rPr>
                  <a:t>249  0.34</a:t>
                </a:r>
              </a:p>
            </p:txBody>
          </p:sp>
          <p:sp>
            <p:nvSpPr>
              <p:cNvPr id="11298" name="Text Box 101"/>
              <p:cNvSpPr txBox="1">
                <a:spLocks noChangeArrowheads="1"/>
              </p:cNvSpPr>
              <p:nvPr/>
            </p:nvSpPr>
            <p:spPr bwMode="auto">
              <a:xfrm>
                <a:off x="6599860" y="969457"/>
                <a:ext cx="4524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solidFill>
                      <a:srgbClr val="008000"/>
                    </a:solidFill>
                    <a:latin typeface="Calibri" pitchFamily="34" charset="0"/>
                  </a:rPr>
                  <a:t>506</a:t>
                </a:r>
              </a:p>
            </p:txBody>
          </p:sp>
          <p:cxnSp>
            <p:nvCxnSpPr>
              <p:cNvPr id="36" name="Straight Arrow Connector 35"/>
              <p:cNvCxnSpPr/>
              <p:nvPr/>
            </p:nvCxnSpPr>
            <p:spPr>
              <a:xfrm>
                <a:off x="5300200" y="1086543"/>
                <a:ext cx="2980" cy="43122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149711" y="1111273"/>
                <a:ext cx="0" cy="133230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981342" y="1103545"/>
                <a:ext cx="14900" cy="3635250"/>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1302" name="TextBox 83"/>
              <p:cNvSpPr txBox="1">
                <a:spLocks noChangeArrowheads="1"/>
              </p:cNvSpPr>
              <p:nvPr/>
            </p:nvSpPr>
            <p:spPr bwMode="auto">
              <a:xfrm rot="-5400000">
                <a:off x="4633284" y="611814"/>
                <a:ext cx="6815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a:latin typeface="Calibri" pitchFamily="34" charset="0"/>
                  </a:rPr>
                  <a:t>506  100</a:t>
                </a:r>
              </a:p>
            </p:txBody>
          </p:sp>
          <p:sp>
            <p:nvSpPr>
              <p:cNvPr id="11303" name="TextBox 83"/>
              <p:cNvSpPr txBox="1">
                <a:spLocks noChangeArrowheads="1"/>
              </p:cNvSpPr>
              <p:nvPr/>
            </p:nvSpPr>
            <p:spPr bwMode="auto">
              <a:xfrm rot="-5400000">
                <a:off x="4791385" y="594831"/>
                <a:ext cx="7168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a:latin typeface="Calibri" pitchFamily="34" charset="0"/>
                  </a:rPr>
                  <a:t>186  0.18</a:t>
                </a:r>
              </a:p>
            </p:txBody>
          </p:sp>
          <p:sp>
            <p:nvSpPr>
              <p:cNvPr id="11304" name="TextBox 83"/>
              <p:cNvSpPr txBox="1">
                <a:spLocks noChangeArrowheads="1"/>
              </p:cNvSpPr>
              <p:nvPr/>
            </p:nvSpPr>
            <p:spPr bwMode="auto">
              <a:xfrm rot="-5400000">
                <a:off x="4979705" y="627229"/>
                <a:ext cx="6447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a:latin typeface="Calibri" pitchFamily="34" charset="0"/>
                  </a:rPr>
                  <a:t>61  0.16</a:t>
                </a:r>
              </a:p>
            </p:txBody>
          </p:sp>
          <p:cxnSp>
            <p:nvCxnSpPr>
              <p:cNvPr id="42" name="Straight Arrow Connector 41"/>
              <p:cNvCxnSpPr/>
              <p:nvPr/>
            </p:nvCxnSpPr>
            <p:spPr>
              <a:xfrm flipH="1">
                <a:off x="5785937" y="1500764"/>
                <a:ext cx="2980" cy="27341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620547" y="1500764"/>
                <a:ext cx="2980" cy="32395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07" name="TextBox 220"/>
              <p:cNvSpPr txBox="1">
                <a:spLocks noChangeArrowheads="1"/>
              </p:cNvSpPr>
              <p:nvPr/>
            </p:nvSpPr>
            <p:spPr bwMode="auto">
              <a:xfrm>
                <a:off x="4418622" y="958494"/>
                <a:ext cx="466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sz="1200">
                    <a:solidFill>
                      <a:srgbClr val="008000"/>
                    </a:solidFill>
                    <a:latin typeface="Calibri" pitchFamily="34" charset="0"/>
                  </a:rPr>
                  <a:t>(10</a:t>
                </a:r>
                <a:r>
                  <a:rPr lang="nl-BE" sz="1200" baseline="30000">
                    <a:solidFill>
                      <a:srgbClr val="008000"/>
                    </a:solidFill>
                    <a:latin typeface="Calibri" pitchFamily="34" charset="0"/>
                  </a:rPr>
                  <a:t>-</a:t>
                </a:r>
                <a:r>
                  <a:rPr lang="nl-BE" sz="1200">
                    <a:solidFill>
                      <a:srgbClr val="008000"/>
                    </a:solidFill>
                    <a:latin typeface="Calibri" pitchFamily="34" charset="0"/>
                  </a:rPr>
                  <a:t>)</a:t>
                </a:r>
                <a:endParaRPr lang="en-US" sz="1200">
                  <a:solidFill>
                    <a:srgbClr val="008000"/>
                  </a:solidFill>
                  <a:latin typeface="Calibri" pitchFamily="34" charset="0"/>
                </a:endParaRPr>
              </a:p>
            </p:txBody>
          </p:sp>
          <p:sp>
            <p:nvSpPr>
              <p:cNvPr id="11308" name="TextBox 82"/>
              <p:cNvSpPr txBox="1">
                <a:spLocks noChangeArrowheads="1"/>
              </p:cNvSpPr>
              <p:nvPr/>
            </p:nvSpPr>
            <p:spPr bwMode="auto">
              <a:xfrm rot="-5400000">
                <a:off x="5458617" y="990811"/>
                <a:ext cx="6447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a:latin typeface="Calibri" pitchFamily="34" charset="0"/>
                  </a:rPr>
                  <a:t>374  4.4</a:t>
                </a:r>
                <a:endParaRPr lang="en-US" sz="1400">
                  <a:latin typeface="Calibri" pitchFamily="34" charset="0"/>
                </a:endParaRPr>
              </a:p>
            </p:txBody>
          </p:sp>
          <p:sp>
            <p:nvSpPr>
              <p:cNvPr id="11309" name="TextBox 82"/>
              <p:cNvSpPr txBox="1">
                <a:spLocks noChangeArrowheads="1"/>
              </p:cNvSpPr>
              <p:nvPr/>
            </p:nvSpPr>
            <p:spPr bwMode="auto">
              <a:xfrm rot="-5400000">
                <a:off x="5296230" y="1009182"/>
                <a:ext cx="6814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a:latin typeface="Calibri" pitchFamily="34" charset="0"/>
                  </a:rPr>
                  <a:t>445  26</a:t>
                </a:r>
                <a:endParaRPr lang="en-US" sz="1400">
                  <a:latin typeface="Calibri" pitchFamily="34" charset="0"/>
                </a:endParaRPr>
              </a:p>
            </p:txBody>
          </p:sp>
          <p:sp>
            <p:nvSpPr>
              <p:cNvPr id="11310" name="TextBox 83"/>
              <p:cNvSpPr txBox="1">
                <a:spLocks noChangeArrowheads="1"/>
              </p:cNvSpPr>
              <p:nvPr/>
            </p:nvSpPr>
            <p:spPr bwMode="auto">
              <a:xfrm rot="-5400000">
                <a:off x="5650402" y="1989757"/>
                <a:ext cx="7168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a:latin typeface="Calibri" pitchFamily="34" charset="0"/>
                  </a:rPr>
                  <a:t>320  0.57</a:t>
                </a:r>
              </a:p>
            </p:txBody>
          </p:sp>
          <p:sp>
            <p:nvSpPr>
              <p:cNvPr id="48" name="TextBox 47"/>
              <p:cNvSpPr txBox="1"/>
              <p:nvPr/>
            </p:nvSpPr>
            <p:spPr>
              <a:xfrm>
                <a:off x="4808504" y="1698600"/>
                <a:ext cx="318858" cy="255024"/>
              </a:xfrm>
              <a:prstGeom prst="rect">
                <a:avLst/>
              </a:prstGeom>
              <a:solidFill>
                <a:schemeClr val="bg1"/>
              </a:solidFill>
            </p:spPr>
            <p:txBody>
              <a:bodyPr wrap="none">
                <a:spAutoFit/>
              </a:bodyPr>
              <a:lstStyle/>
              <a:p>
                <a:pPr fontAlgn="auto">
                  <a:spcBef>
                    <a:spcPts val="0"/>
                  </a:spcBef>
                  <a:spcAft>
                    <a:spcPts val="0"/>
                  </a:spcAft>
                  <a:defRPr/>
                </a:pPr>
                <a:r>
                  <a:rPr lang="nl-BE" sz="1050" b="1" dirty="0">
                    <a:solidFill>
                      <a:schemeClr val="tx2"/>
                    </a:solidFill>
                    <a:latin typeface="+mn-lt"/>
                    <a:cs typeface="+mn-cs"/>
                  </a:rPr>
                  <a:t>E3</a:t>
                </a:r>
                <a:endParaRPr lang="en-US" sz="1050" b="1" dirty="0">
                  <a:solidFill>
                    <a:schemeClr val="tx2"/>
                  </a:solidFill>
                  <a:latin typeface="+mn-lt"/>
                  <a:cs typeface="+mn-cs"/>
                </a:endParaRPr>
              </a:p>
            </p:txBody>
          </p:sp>
          <p:sp>
            <p:nvSpPr>
              <p:cNvPr id="11312" name="TextBox 159"/>
              <p:cNvSpPr txBox="1">
                <a:spLocks noChangeArrowheads="1"/>
              </p:cNvSpPr>
              <p:nvPr/>
            </p:nvSpPr>
            <p:spPr bwMode="auto">
              <a:xfrm>
                <a:off x="4354033" y="4094708"/>
                <a:ext cx="4074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sz="1200">
                    <a:latin typeface="Calibri" pitchFamily="34" charset="0"/>
                  </a:rPr>
                  <a:t>(6</a:t>
                </a:r>
                <a:r>
                  <a:rPr lang="nl-BE" sz="1200" baseline="30000">
                    <a:latin typeface="Calibri" pitchFamily="34" charset="0"/>
                  </a:rPr>
                  <a:t>+</a:t>
                </a:r>
                <a:r>
                  <a:rPr lang="nl-BE" sz="1200">
                    <a:latin typeface="Calibri" pitchFamily="34" charset="0"/>
                  </a:rPr>
                  <a:t>)</a:t>
                </a:r>
                <a:endParaRPr lang="en-US" sz="1200">
                  <a:latin typeface="Calibri" pitchFamily="34" charset="0"/>
                </a:endParaRPr>
              </a:p>
            </p:txBody>
          </p:sp>
          <p:sp>
            <p:nvSpPr>
              <p:cNvPr id="11313" name="TextBox 159"/>
              <p:cNvSpPr txBox="1">
                <a:spLocks noChangeArrowheads="1"/>
              </p:cNvSpPr>
              <p:nvPr/>
            </p:nvSpPr>
            <p:spPr bwMode="auto">
              <a:xfrm>
                <a:off x="4390539" y="2311419"/>
                <a:ext cx="4074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sz="1200">
                    <a:latin typeface="Calibri" pitchFamily="34" charset="0"/>
                  </a:rPr>
                  <a:t>(7</a:t>
                </a:r>
                <a:r>
                  <a:rPr lang="nl-BE" sz="1200" baseline="30000">
                    <a:latin typeface="Calibri" pitchFamily="34" charset="0"/>
                  </a:rPr>
                  <a:t>+</a:t>
                </a:r>
                <a:r>
                  <a:rPr lang="nl-BE" sz="1200">
                    <a:latin typeface="Calibri" pitchFamily="34" charset="0"/>
                  </a:rPr>
                  <a:t>)</a:t>
                </a:r>
                <a:endParaRPr lang="en-US" sz="1200">
                  <a:latin typeface="Calibri" pitchFamily="34" charset="0"/>
                </a:endParaRPr>
              </a:p>
            </p:txBody>
          </p:sp>
          <p:sp>
            <p:nvSpPr>
              <p:cNvPr id="51" name="TextBox 50"/>
              <p:cNvSpPr txBox="1"/>
              <p:nvPr/>
            </p:nvSpPr>
            <p:spPr>
              <a:xfrm>
                <a:off x="5002202" y="1871708"/>
                <a:ext cx="320347" cy="253478"/>
              </a:xfrm>
              <a:prstGeom prst="rect">
                <a:avLst/>
              </a:prstGeom>
              <a:solidFill>
                <a:schemeClr val="bg1"/>
              </a:solidFill>
            </p:spPr>
            <p:txBody>
              <a:bodyPr wrap="none">
                <a:spAutoFit/>
              </a:bodyPr>
              <a:lstStyle/>
              <a:p>
                <a:pPr fontAlgn="auto">
                  <a:spcBef>
                    <a:spcPts val="0"/>
                  </a:spcBef>
                  <a:spcAft>
                    <a:spcPts val="0"/>
                  </a:spcAft>
                  <a:defRPr/>
                </a:pPr>
                <a:r>
                  <a:rPr lang="nl-BE" sz="1050" b="1" dirty="0">
                    <a:solidFill>
                      <a:schemeClr val="tx2"/>
                    </a:solidFill>
                    <a:latin typeface="+mn-lt"/>
                    <a:cs typeface="+mn-cs"/>
                  </a:rPr>
                  <a:t>E3</a:t>
                </a:r>
                <a:endParaRPr lang="en-US" sz="1050" b="1" dirty="0">
                  <a:solidFill>
                    <a:schemeClr val="tx2"/>
                  </a:solidFill>
                  <a:latin typeface="+mn-lt"/>
                  <a:cs typeface="+mn-cs"/>
                </a:endParaRPr>
              </a:p>
            </p:txBody>
          </p:sp>
          <p:sp>
            <p:nvSpPr>
              <p:cNvPr id="11315" name="Line 54"/>
              <p:cNvSpPr>
                <a:spLocks noChangeShapeType="1"/>
              </p:cNvSpPr>
              <p:nvPr/>
            </p:nvSpPr>
            <p:spPr bwMode="auto">
              <a:xfrm>
                <a:off x="4814024" y="1106858"/>
                <a:ext cx="1794900" cy="1587"/>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8" name="TextBox 7"/>
            <p:cNvSpPr txBox="1"/>
            <p:nvPr/>
          </p:nvSpPr>
          <p:spPr>
            <a:xfrm>
              <a:off x="5673102" y="2065379"/>
              <a:ext cx="372497" cy="253478"/>
            </a:xfrm>
            <a:prstGeom prst="rect">
              <a:avLst/>
            </a:prstGeom>
            <a:noFill/>
          </p:spPr>
          <p:txBody>
            <a:bodyPr wrap="none">
              <a:spAutoFit/>
            </a:bodyPr>
            <a:lstStyle/>
            <a:p>
              <a:pPr fontAlgn="auto">
                <a:spcBef>
                  <a:spcPts val="0"/>
                </a:spcBef>
                <a:spcAft>
                  <a:spcPts val="0"/>
                </a:spcAft>
                <a:defRPr/>
              </a:pPr>
              <a:r>
                <a:rPr lang="nl-BE" sz="1050" b="1" dirty="0">
                  <a:solidFill>
                    <a:schemeClr val="tx2"/>
                  </a:solidFill>
                  <a:latin typeface="+mn-lt"/>
                  <a:cs typeface="+mn-cs"/>
                </a:rPr>
                <a:t>M2</a:t>
              </a:r>
            </a:p>
          </p:txBody>
        </p:sp>
        <p:sp>
          <p:nvSpPr>
            <p:cNvPr id="9" name="TextBox 8"/>
            <p:cNvSpPr txBox="1"/>
            <p:nvPr/>
          </p:nvSpPr>
          <p:spPr>
            <a:xfrm>
              <a:off x="5929380" y="3512060"/>
              <a:ext cx="259258" cy="253478"/>
            </a:xfrm>
            <a:prstGeom prst="rect">
              <a:avLst/>
            </a:prstGeom>
            <a:solidFill>
              <a:schemeClr val="bg1"/>
            </a:solidFill>
          </p:spPr>
          <p:txBody>
            <a:bodyPr wrap="none" lIns="36000" rIns="36000">
              <a:spAutoFit/>
            </a:bodyPr>
            <a:lstStyle/>
            <a:p>
              <a:pPr fontAlgn="auto">
                <a:spcBef>
                  <a:spcPts val="0"/>
                </a:spcBef>
                <a:spcAft>
                  <a:spcPts val="0"/>
                </a:spcAft>
                <a:defRPr/>
              </a:pPr>
              <a:r>
                <a:rPr lang="nl-BE" sz="1050" b="1" dirty="0">
                  <a:solidFill>
                    <a:schemeClr val="tx2"/>
                  </a:solidFill>
                  <a:latin typeface="+mn-lt"/>
                  <a:cs typeface="+mn-cs"/>
                </a:rPr>
                <a:t>M1</a:t>
              </a:r>
              <a:endParaRPr lang="en-US" sz="1050" b="1" dirty="0">
                <a:solidFill>
                  <a:schemeClr val="tx2"/>
                </a:solidFill>
                <a:latin typeface="+mn-lt"/>
                <a:cs typeface="+mn-cs"/>
              </a:endParaRPr>
            </a:p>
          </p:txBody>
        </p:sp>
        <p:sp>
          <p:nvSpPr>
            <p:cNvPr id="11" name="TextBox 10"/>
            <p:cNvSpPr txBox="1"/>
            <p:nvPr/>
          </p:nvSpPr>
          <p:spPr>
            <a:xfrm>
              <a:off x="6124569" y="3876821"/>
              <a:ext cx="205619" cy="253478"/>
            </a:xfrm>
            <a:prstGeom prst="rect">
              <a:avLst/>
            </a:prstGeom>
            <a:solidFill>
              <a:schemeClr val="bg1"/>
            </a:solidFill>
          </p:spPr>
          <p:txBody>
            <a:bodyPr wrap="none" lIns="36000" rIns="36000">
              <a:spAutoFit/>
            </a:bodyPr>
            <a:lstStyle/>
            <a:p>
              <a:pPr fontAlgn="auto">
                <a:spcBef>
                  <a:spcPts val="0"/>
                </a:spcBef>
                <a:spcAft>
                  <a:spcPts val="0"/>
                </a:spcAft>
                <a:defRPr/>
              </a:pPr>
              <a:r>
                <a:rPr lang="nl-BE" sz="1050" b="1" dirty="0">
                  <a:solidFill>
                    <a:schemeClr val="tx2"/>
                  </a:solidFill>
                  <a:latin typeface="+mn-lt"/>
                  <a:cs typeface="+mn-cs"/>
                </a:rPr>
                <a:t>E2</a:t>
              </a:r>
              <a:endParaRPr lang="en-US" sz="1050" b="1" dirty="0">
                <a:solidFill>
                  <a:schemeClr val="tx2"/>
                </a:solidFill>
                <a:latin typeface="+mn-lt"/>
                <a:cs typeface="+mn-cs"/>
              </a:endParaRPr>
            </a:p>
          </p:txBody>
        </p:sp>
        <p:sp>
          <p:nvSpPr>
            <p:cNvPr id="12" name="TextBox 11"/>
            <p:cNvSpPr txBox="1"/>
            <p:nvPr/>
          </p:nvSpPr>
          <p:spPr>
            <a:xfrm>
              <a:off x="6319757" y="4151938"/>
              <a:ext cx="259258" cy="253478"/>
            </a:xfrm>
            <a:prstGeom prst="rect">
              <a:avLst/>
            </a:prstGeom>
            <a:solidFill>
              <a:schemeClr val="bg1"/>
            </a:solidFill>
          </p:spPr>
          <p:txBody>
            <a:bodyPr wrap="none" lIns="36000" rIns="36000">
              <a:spAutoFit/>
            </a:bodyPr>
            <a:lstStyle/>
            <a:p>
              <a:pPr fontAlgn="auto">
                <a:spcBef>
                  <a:spcPts val="0"/>
                </a:spcBef>
                <a:spcAft>
                  <a:spcPts val="0"/>
                </a:spcAft>
                <a:defRPr/>
              </a:pPr>
              <a:r>
                <a:rPr lang="nl-BE" sz="1050" b="1" dirty="0">
                  <a:solidFill>
                    <a:schemeClr val="tx2"/>
                  </a:solidFill>
                  <a:latin typeface="+mn-lt"/>
                  <a:cs typeface="+mn-cs"/>
                </a:rPr>
                <a:t>M1</a:t>
              </a:r>
              <a:endParaRPr lang="en-US" sz="1050" b="1" dirty="0">
                <a:solidFill>
                  <a:schemeClr val="tx2"/>
                </a:solidFill>
                <a:latin typeface="+mn-lt"/>
                <a:cs typeface="+mn-cs"/>
              </a:endParaRPr>
            </a:p>
          </p:txBody>
        </p:sp>
        <p:sp>
          <p:nvSpPr>
            <p:cNvPr id="11277" name="Text Box 101"/>
            <p:cNvSpPr txBox="1">
              <a:spLocks noChangeArrowheads="1"/>
            </p:cNvSpPr>
            <p:nvPr/>
          </p:nvSpPr>
          <p:spPr bwMode="auto">
            <a:xfrm>
              <a:off x="7473331" y="1885189"/>
              <a:ext cx="6373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solidFill>
                    <a:srgbClr val="008000"/>
                  </a:solidFill>
                  <a:latin typeface="Calibri" pitchFamily="34" charset="0"/>
                </a:rPr>
                <a:t>35(2)ms</a:t>
              </a:r>
            </a:p>
          </p:txBody>
        </p:sp>
        <p:sp>
          <p:nvSpPr>
            <p:cNvPr id="11278" name="Text Box 101"/>
            <p:cNvSpPr txBox="1">
              <a:spLocks noChangeArrowheads="1"/>
            </p:cNvSpPr>
            <p:nvPr/>
          </p:nvSpPr>
          <p:spPr bwMode="auto">
            <a:xfrm>
              <a:off x="7423092" y="3210716"/>
              <a:ext cx="75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latin typeface="Calibri" pitchFamily="34" charset="0"/>
                </a:rPr>
                <a:t>&lt;100 ns </a:t>
              </a:r>
              <a:r>
                <a:rPr lang="en-US" sz="1000">
                  <a:solidFill>
                    <a:srgbClr val="C00000"/>
                  </a:solidFill>
                  <a:latin typeface="Calibri" pitchFamily="34" charset="0"/>
                </a:rPr>
                <a:t>*</a:t>
              </a:r>
            </a:p>
          </p:txBody>
        </p:sp>
        <p:sp>
          <p:nvSpPr>
            <p:cNvPr id="11279" name="Text Box 101"/>
            <p:cNvSpPr txBox="1">
              <a:spLocks noChangeArrowheads="1"/>
            </p:cNvSpPr>
            <p:nvPr/>
          </p:nvSpPr>
          <p:spPr bwMode="auto">
            <a:xfrm>
              <a:off x="7433722" y="4986354"/>
              <a:ext cx="9321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latin typeface="Calibri" pitchFamily="34" charset="0"/>
                </a:rPr>
                <a:t>&lt;100 ns </a:t>
              </a:r>
              <a:r>
                <a:rPr lang="en-US" sz="1000">
                  <a:solidFill>
                    <a:srgbClr val="C00000"/>
                  </a:solidFill>
                  <a:latin typeface="Calibri" pitchFamily="34" charset="0"/>
                </a:rPr>
                <a:t>**</a:t>
              </a:r>
            </a:p>
          </p:txBody>
        </p:sp>
        <p:sp>
          <p:nvSpPr>
            <p:cNvPr id="11280" name="Text Box 101"/>
            <p:cNvSpPr txBox="1">
              <a:spLocks noChangeArrowheads="1"/>
            </p:cNvSpPr>
            <p:nvPr/>
          </p:nvSpPr>
          <p:spPr bwMode="auto">
            <a:xfrm>
              <a:off x="6660232" y="5805264"/>
              <a:ext cx="18571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solidFill>
                    <a:srgbClr val="FF0000"/>
                  </a:solidFill>
                  <a:latin typeface="Calibri" pitchFamily="34" charset="0"/>
                </a:rPr>
                <a:t>*</a:t>
              </a:r>
              <a:r>
                <a:rPr lang="en-US" sz="1000">
                  <a:latin typeface="Calibri" pitchFamily="34" charset="0"/>
                </a:rPr>
                <a:t> Observed coincidences </a:t>
              </a:r>
              <a:r>
                <a:rPr lang="en-US" sz="1000">
                  <a:latin typeface="Calibri" pitchFamily="34" charset="0"/>
                  <a:sym typeface="Symbol" pitchFamily="18" charset="2"/>
                </a:rPr>
                <a:t>-</a:t>
              </a:r>
            </a:p>
            <a:p>
              <a:pPr eaLnBrk="1" hangingPunct="1"/>
              <a:r>
                <a:rPr lang="en-US" sz="1000">
                  <a:solidFill>
                    <a:srgbClr val="FF0000"/>
                  </a:solidFill>
                  <a:latin typeface="Calibri" pitchFamily="34" charset="0"/>
                </a:rPr>
                <a:t>**</a:t>
              </a:r>
              <a:r>
                <a:rPr lang="en-US" sz="1000">
                  <a:latin typeface="Calibri" pitchFamily="34" charset="0"/>
                </a:rPr>
                <a:t> Prompt coincidence with 249</a:t>
              </a:r>
            </a:p>
          </p:txBody>
        </p:sp>
        <p:sp>
          <p:nvSpPr>
            <p:cNvPr id="11281" name="Text Box 101"/>
            <p:cNvSpPr txBox="1">
              <a:spLocks noChangeArrowheads="1"/>
            </p:cNvSpPr>
            <p:nvPr/>
          </p:nvSpPr>
          <p:spPr bwMode="auto">
            <a:xfrm>
              <a:off x="7096907" y="4986274"/>
              <a:ext cx="4427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latin typeface="Calibri" pitchFamily="34" charset="0"/>
                </a:rPr>
                <a:t>70.5 </a:t>
              </a:r>
            </a:p>
          </p:txBody>
        </p:sp>
        <p:sp>
          <p:nvSpPr>
            <p:cNvPr id="18" name="Rectangle 17"/>
            <p:cNvSpPr/>
            <p:nvPr/>
          </p:nvSpPr>
          <p:spPr>
            <a:xfrm>
              <a:off x="4572000" y="1196752"/>
              <a:ext cx="4392488" cy="5256584"/>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grpSp>
      <p:sp>
        <p:nvSpPr>
          <p:cNvPr id="11270" name="TextBox 62"/>
          <p:cNvSpPr txBox="1">
            <a:spLocks noChangeArrowheads="1"/>
          </p:cNvSpPr>
          <p:nvPr/>
        </p:nvSpPr>
        <p:spPr bwMode="auto">
          <a:xfrm>
            <a:off x="2700338" y="692150"/>
            <a:ext cx="439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a:latin typeface="Calibri" pitchFamily="34" charset="0"/>
              </a:rPr>
              <a:t>Internal decay scheme of 10- isomer</a:t>
            </a:r>
          </a:p>
        </p:txBody>
      </p:sp>
      <p:sp>
        <p:nvSpPr>
          <p:cNvPr id="60" name="TextBox 59"/>
          <p:cNvSpPr txBox="1"/>
          <p:nvPr/>
        </p:nvSpPr>
        <p:spPr>
          <a:xfrm>
            <a:off x="0" y="2133600"/>
            <a:ext cx="900113" cy="3046413"/>
          </a:xfrm>
          <a:prstGeom prst="rect">
            <a:avLst/>
          </a:prstGeom>
          <a:noFill/>
        </p:spPr>
        <p:txBody>
          <a:bodyPr>
            <a:spAutoFit/>
          </a:bodyPr>
          <a:lstStyle/>
          <a:p>
            <a:pPr>
              <a:defRPr/>
            </a:pPr>
            <a:r>
              <a:rPr lang="en-US" sz="800" noProof="1">
                <a:solidFill>
                  <a:srgbClr val="5050D4"/>
                </a:solidFill>
              </a:rPr>
              <a:t>Shape coexistence</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Experimental set-up</a:t>
            </a:r>
          </a:p>
          <a:p>
            <a:pPr>
              <a:defRPr/>
            </a:pPr>
            <a:endParaRPr lang="en-US" sz="800" noProof="1">
              <a:solidFill>
                <a:schemeClr val="accent6">
                  <a:lumMod val="20000"/>
                  <a:lumOff val="80000"/>
                </a:schemeClr>
              </a:solidFill>
            </a:endParaRPr>
          </a:p>
          <a:p>
            <a:pPr>
              <a:defRPr/>
            </a:pPr>
            <a:endParaRPr lang="en-US" sz="800" noProof="1">
              <a:solidFill>
                <a:srgbClr val="5050D4"/>
              </a:solidFill>
            </a:endParaRPr>
          </a:p>
          <a:p>
            <a:pPr>
              <a:defRPr/>
            </a:pPr>
            <a:r>
              <a:rPr lang="en-US" sz="800" noProof="1">
                <a:solidFill>
                  <a:schemeClr val="bg1"/>
                </a:solidFill>
              </a:rPr>
              <a:t>Decay spectroscopy </a:t>
            </a:r>
          </a:p>
          <a:p>
            <a:pPr>
              <a:defRPr/>
            </a:pPr>
            <a:r>
              <a:rPr lang="en-US" sz="800" noProof="1">
                <a:solidFill>
                  <a:schemeClr val="bg1"/>
                </a:solidFill>
              </a:rPr>
              <a:t>of 184Tl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Laser spectroscopy </a:t>
            </a:r>
          </a:p>
          <a:p>
            <a:pPr>
              <a:defRPr/>
            </a:pPr>
            <a:r>
              <a:rPr lang="en-US" sz="800" noProof="1">
                <a:solidFill>
                  <a:srgbClr val="5050D4"/>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Conclusions and outlook</a:t>
            </a:r>
          </a:p>
          <a:p>
            <a:pPr>
              <a:defRPr/>
            </a:pPr>
            <a:endParaRPr lang="en-US" sz="800" noProof="1">
              <a:solidFill>
                <a:schemeClr val="accent6">
                  <a:lumMod val="20000"/>
                  <a:lumOff val="8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1116013" y="692150"/>
            <a:ext cx="7993062" cy="1588"/>
          </a:xfrm>
          <a:prstGeom prst="line">
            <a:avLst/>
          </a:prstGeom>
          <a:noFill/>
          <a:ln w="50800" algn="ctr">
            <a:solidFill>
              <a:schemeClr val="tx2">
                <a:lumMod val="75000"/>
              </a:schemeClr>
            </a:solidFill>
            <a:round/>
            <a:headEnd/>
            <a:tailEnd/>
          </a:ln>
        </p:spPr>
      </p:cxnSp>
      <p:sp>
        <p:nvSpPr>
          <p:cNvPr id="12292"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Analysis of </a:t>
            </a:r>
            <a:r>
              <a:rPr lang="nl-BE" sz="2400" baseline="30000">
                <a:latin typeface="Calibri" pitchFamily="34" charset="0"/>
              </a:rPr>
              <a:t>184</a:t>
            </a:r>
            <a:r>
              <a:rPr lang="nl-BE" sz="2400">
                <a:latin typeface="Calibri" pitchFamily="34" charset="0"/>
              </a:rPr>
              <a:t>Tl: 10</a:t>
            </a:r>
            <a:r>
              <a:rPr lang="nl-BE" sz="2400" baseline="30000">
                <a:latin typeface="Calibri" pitchFamily="34" charset="0"/>
              </a:rPr>
              <a:t>-</a:t>
            </a:r>
            <a:r>
              <a:rPr lang="nl-BE" sz="2400">
                <a:latin typeface="Calibri" pitchFamily="34" charset="0"/>
              </a:rPr>
              <a:t> isomer</a:t>
            </a:r>
          </a:p>
        </p:txBody>
      </p:sp>
      <p:sp>
        <p:nvSpPr>
          <p:cNvPr id="15" name="TextBox 14"/>
          <p:cNvSpPr txBox="1"/>
          <p:nvPr/>
        </p:nvSpPr>
        <p:spPr>
          <a:xfrm>
            <a:off x="0" y="2133600"/>
            <a:ext cx="900113" cy="3046413"/>
          </a:xfrm>
          <a:prstGeom prst="rect">
            <a:avLst/>
          </a:prstGeom>
          <a:noFill/>
        </p:spPr>
        <p:txBody>
          <a:bodyPr>
            <a:spAutoFit/>
          </a:bodyPr>
          <a:lstStyle/>
          <a:p>
            <a:pPr>
              <a:defRPr/>
            </a:pPr>
            <a:r>
              <a:rPr lang="en-US" sz="800" noProof="1">
                <a:solidFill>
                  <a:srgbClr val="5050D4"/>
                </a:solidFill>
              </a:rPr>
              <a:t>Shape coexistence</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Experimental set-up</a:t>
            </a:r>
          </a:p>
          <a:p>
            <a:pPr>
              <a:defRPr/>
            </a:pPr>
            <a:endParaRPr lang="en-US" sz="800" noProof="1">
              <a:solidFill>
                <a:schemeClr val="accent6">
                  <a:lumMod val="20000"/>
                  <a:lumOff val="80000"/>
                </a:schemeClr>
              </a:solidFill>
            </a:endParaRPr>
          </a:p>
          <a:p>
            <a:pPr>
              <a:defRPr/>
            </a:pPr>
            <a:endParaRPr lang="en-US" sz="800" noProof="1">
              <a:solidFill>
                <a:srgbClr val="5050D4"/>
              </a:solidFill>
            </a:endParaRPr>
          </a:p>
          <a:p>
            <a:pPr>
              <a:defRPr/>
            </a:pPr>
            <a:r>
              <a:rPr lang="en-US" sz="800" noProof="1">
                <a:solidFill>
                  <a:schemeClr val="bg1"/>
                </a:solidFill>
              </a:rPr>
              <a:t>Decay spectroscopy </a:t>
            </a:r>
          </a:p>
          <a:p>
            <a:pPr>
              <a:defRPr/>
            </a:pPr>
            <a:r>
              <a:rPr lang="en-US" sz="800" noProof="1">
                <a:solidFill>
                  <a:schemeClr val="bg1"/>
                </a:solidFill>
              </a:rPr>
              <a:t>of 184Tl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Laser spectroscopy </a:t>
            </a:r>
          </a:p>
          <a:p>
            <a:pPr>
              <a:defRPr/>
            </a:pPr>
            <a:r>
              <a:rPr lang="en-US" sz="800" noProof="1">
                <a:solidFill>
                  <a:srgbClr val="5050D4"/>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Conclusions and outlook</a:t>
            </a:r>
          </a:p>
          <a:p>
            <a:pPr>
              <a:defRPr/>
            </a:pPr>
            <a:endParaRPr lang="en-US" sz="800" noProof="1">
              <a:solidFill>
                <a:schemeClr val="accent6">
                  <a:lumMod val="20000"/>
                  <a:lumOff val="80000"/>
                </a:schemeClr>
              </a:solidFill>
            </a:endParaRPr>
          </a:p>
        </p:txBody>
      </p:sp>
      <p:pic>
        <p:nvPicPr>
          <p:cNvPr id="12294" name="Picture 15" descr="OddTl_H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981075"/>
            <a:ext cx="757078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1116013" y="692150"/>
            <a:ext cx="7993062" cy="1588"/>
          </a:xfrm>
          <a:prstGeom prst="line">
            <a:avLst/>
          </a:prstGeom>
          <a:noFill/>
          <a:ln w="50800" algn="ctr">
            <a:solidFill>
              <a:schemeClr val="tx2">
                <a:lumMod val="75000"/>
              </a:schemeClr>
            </a:solidFill>
            <a:round/>
            <a:headEnd/>
            <a:tailEnd/>
          </a:ln>
        </p:spPr>
      </p:cxnSp>
      <p:sp>
        <p:nvSpPr>
          <p:cNvPr id="13316"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Analysis of </a:t>
            </a:r>
            <a:r>
              <a:rPr lang="nl-BE" sz="2400" baseline="30000">
                <a:latin typeface="Calibri" pitchFamily="34" charset="0"/>
              </a:rPr>
              <a:t>184</a:t>
            </a:r>
            <a:r>
              <a:rPr lang="nl-BE" sz="2400">
                <a:latin typeface="Calibri" pitchFamily="34" charset="0"/>
              </a:rPr>
              <a:t>Tl: 10</a:t>
            </a:r>
            <a:r>
              <a:rPr lang="nl-BE" sz="2400" baseline="30000">
                <a:latin typeface="Calibri" pitchFamily="34" charset="0"/>
              </a:rPr>
              <a:t>-</a:t>
            </a:r>
            <a:r>
              <a:rPr lang="nl-BE" sz="2400">
                <a:latin typeface="Calibri" pitchFamily="34" charset="0"/>
              </a:rPr>
              <a:t> isomer</a:t>
            </a:r>
          </a:p>
        </p:txBody>
      </p:sp>
      <p:sp>
        <p:nvSpPr>
          <p:cNvPr id="15" name="TextBox 14"/>
          <p:cNvSpPr txBox="1"/>
          <p:nvPr/>
        </p:nvSpPr>
        <p:spPr>
          <a:xfrm>
            <a:off x="0" y="2133600"/>
            <a:ext cx="900113" cy="3046413"/>
          </a:xfrm>
          <a:prstGeom prst="rect">
            <a:avLst/>
          </a:prstGeom>
          <a:noFill/>
        </p:spPr>
        <p:txBody>
          <a:bodyPr>
            <a:spAutoFit/>
          </a:bodyPr>
          <a:lstStyle/>
          <a:p>
            <a:pPr>
              <a:defRPr/>
            </a:pPr>
            <a:r>
              <a:rPr lang="en-US" sz="800" noProof="1">
                <a:solidFill>
                  <a:srgbClr val="5050D4"/>
                </a:solidFill>
              </a:rPr>
              <a:t>Shape coexistence</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Experimental set-up</a:t>
            </a:r>
          </a:p>
          <a:p>
            <a:pPr>
              <a:defRPr/>
            </a:pPr>
            <a:endParaRPr lang="en-US" sz="800" noProof="1">
              <a:solidFill>
                <a:schemeClr val="accent6">
                  <a:lumMod val="20000"/>
                  <a:lumOff val="80000"/>
                </a:schemeClr>
              </a:solidFill>
            </a:endParaRPr>
          </a:p>
          <a:p>
            <a:pPr>
              <a:defRPr/>
            </a:pPr>
            <a:endParaRPr lang="en-US" sz="800" noProof="1">
              <a:solidFill>
                <a:srgbClr val="5050D4"/>
              </a:solidFill>
            </a:endParaRPr>
          </a:p>
          <a:p>
            <a:pPr>
              <a:defRPr/>
            </a:pPr>
            <a:r>
              <a:rPr lang="en-US" sz="800" noProof="1">
                <a:solidFill>
                  <a:schemeClr val="bg1"/>
                </a:solidFill>
              </a:rPr>
              <a:t>Decay spectroscopy </a:t>
            </a:r>
          </a:p>
          <a:p>
            <a:pPr>
              <a:defRPr/>
            </a:pPr>
            <a:r>
              <a:rPr lang="en-US" sz="800" noProof="1">
                <a:solidFill>
                  <a:schemeClr val="bg1"/>
                </a:solidFill>
              </a:rPr>
              <a:t>of 184Tl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Laser spectroscopy </a:t>
            </a:r>
          </a:p>
          <a:p>
            <a:pPr>
              <a:defRPr/>
            </a:pPr>
            <a:r>
              <a:rPr lang="en-US" sz="800" noProof="1">
                <a:solidFill>
                  <a:srgbClr val="5050D4"/>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Conclusions and outlook</a:t>
            </a:r>
          </a:p>
          <a:p>
            <a:pPr>
              <a:defRPr/>
            </a:pPr>
            <a:endParaRPr lang="en-US" sz="800" noProof="1">
              <a:solidFill>
                <a:schemeClr val="accent6">
                  <a:lumMod val="20000"/>
                  <a:lumOff val="80000"/>
                </a:schemeClr>
              </a:solidFill>
            </a:endParaRPr>
          </a:p>
        </p:txBody>
      </p:sp>
      <p:pic>
        <p:nvPicPr>
          <p:cNvPr id="13318" name="Picture 15" descr="OddTl_H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981075"/>
            <a:ext cx="757078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1116013" y="692150"/>
            <a:ext cx="7993062" cy="1588"/>
          </a:xfrm>
          <a:prstGeom prst="line">
            <a:avLst/>
          </a:prstGeom>
          <a:noFill/>
          <a:ln w="50800" algn="ctr">
            <a:solidFill>
              <a:schemeClr val="tx2">
                <a:lumMod val="75000"/>
              </a:schemeClr>
            </a:solidFill>
            <a:round/>
            <a:headEnd/>
            <a:tailEnd/>
          </a:ln>
        </p:spPr>
      </p:cxnSp>
      <p:sp>
        <p:nvSpPr>
          <p:cNvPr id="14340"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Analysis of </a:t>
            </a:r>
            <a:r>
              <a:rPr lang="nl-BE" sz="2400" baseline="30000">
                <a:latin typeface="Calibri" pitchFamily="34" charset="0"/>
              </a:rPr>
              <a:t>184</a:t>
            </a:r>
            <a:r>
              <a:rPr lang="nl-BE" sz="2400">
                <a:latin typeface="Calibri" pitchFamily="34" charset="0"/>
              </a:rPr>
              <a:t>Tl: 10</a:t>
            </a:r>
            <a:r>
              <a:rPr lang="nl-BE" sz="2400" baseline="30000">
                <a:latin typeface="Calibri" pitchFamily="34" charset="0"/>
              </a:rPr>
              <a:t>-</a:t>
            </a:r>
            <a:r>
              <a:rPr lang="nl-BE" sz="2400">
                <a:latin typeface="Calibri" pitchFamily="34" charset="0"/>
              </a:rPr>
              <a:t> isomer</a:t>
            </a:r>
          </a:p>
        </p:txBody>
      </p:sp>
      <p:sp>
        <p:nvSpPr>
          <p:cNvPr id="15" name="TextBox 14"/>
          <p:cNvSpPr txBox="1"/>
          <p:nvPr/>
        </p:nvSpPr>
        <p:spPr>
          <a:xfrm>
            <a:off x="0" y="2133600"/>
            <a:ext cx="900113" cy="3046413"/>
          </a:xfrm>
          <a:prstGeom prst="rect">
            <a:avLst/>
          </a:prstGeom>
          <a:noFill/>
        </p:spPr>
        <p:txBody>
          <a:bodyPr>
            <a:spAutoFit/>
          </a:bodyPr>
          <a:lstStyle/>
          <a:p>
            <a:pPr>
              <a:defRPr/>
            </a:pPr>
            <a:r>
              <a:rPr lang="en-US" sz="800" noProof="1">
                <a:solidFill>
                  <a:srgbClr val="5050D4"/>
                </a:solidFill>
              </a:rPr>
              <a:t>Shape coexistence</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Experimental set-up</a:t>
            </a:r>
          </a:p>
          <a:p>
            <a:pPr>
              <a:defRPr/>
            </a:pPr>
            <a:endParaRPr lang="en-US" sz="800" noProof="1">
              <a:solidFill>
                <a:schemeClr val="accent6">
                  <a:lumMod val="20000"/>
                  <a:lumOff val="80000"/>
                </a:schemeClr>
              </a:solidFill>
            </a:endParaRPr>
          </a:p>
          <a:p>
            <a:pPr>
              <a:defRPr/>
            </a:pPr>
            <a:endParaRPr lang="en-US" sz="800" noProof="1">
              <a:solidFill>
                <a:srgbClr val="5050D4"/>
              </a:solidFill>
            </a:endParaRPr>
          </a:p>
          <a:p>
            <a:pPr>
              <a:defRPr/>
            </a:pPr>
            <a:r>
              <a:rPr lang="en-US" sz="800" noProof="1">
                <a:solidFill>
                  <a:schemeClr val="bg1"/>
                </a:solidFill>
              </a:rPr>
              <a:t>Decay spectroscopy </a:t>
            </a:r>
          </a:p>
          <a:p>
            <a:pPr>
              <a:defRPr/>
            </a:pPr>
            <a:r>
              <a:rPr lang="en-US" sz="800" noProof="1">
                <a:solidFill>
                  <a:schemeClr val="bg1"/>
                </a:solidFill>
              </a:rPr>
              <a:t>of 184Tl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Laser spectroscopy </a:t>
            </a:r>
          </a:p>
          <a:p>
            <a:pPr>
              <a:defRPr/>
            </a:pPr>
            <a:r>
              <a:rPr lang="en-US" sz="800" noProof="1">
                <a:solidFill>
                  <a:srgbClr val="5050D4"/>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Conclusions and outlook</a:t>
            </a:r>
          </a:p>
          <a:p>
            <a:pPr>
              <a:defRPr/>
            </a:pPr>
            <a:endParaRPr lang="en-US" sz="800" noProof="1">
              <a:solidFill>
                <a:schemeClr val="accent6">
                  <a:lumMod val="20000"/>
                  <a:lumOff val="80000"/>
                </a:schemeClr>
              </a:solidFill>
            </a:endParaRPr>
          </a:p>
        </p:txBody>
      </p:sp>
      <p:pic>
        <p:nvPicPr>
          <p:cNvPr id="14342" name="Picture 15" descr="OddTl_H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981075"/>
            <a:ext cx="757078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971550" y="692150"/>
            <a:ext cx="7993063" cy="1588"/>
          </a:xfrm>
          <a:prstGeom prst="line">
            <a:avLst/>
          </a:prstGeom>
          <a:noFill/>
          <a:ln w="50800" algn="ctr">
            <a:solidFill>
              <a:schemeClr val="tx2">
                <a:lumMod val="75000"/>
              </a:schemeClr>
            </a:solidFill>
            <a:round/>
            <a:headEnd/>
            <a:tailEnd/>
          </a:ln>
        </p:spPr>
      </p:cxnSp>
      <p:sp>
        <p:nvSpPr>
          <p:cNvPr id="15364"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Tl laser spectroscopy</a:t>
            </a:r>
          </a:p>
        </p:txBody>
      </p:sp>
      <p:sp>
        <p:nvSpPr>
          <p:cNvPr id="21" name="TextBox 20"/>
          <p:cNvSpPr txBox="1"/>
          <p:nvPr/>
        </p:nvSpPr>
        <p:spPr>
          <a:xfrm>
            <a:off x="0" y="2133600"/>
            <a:ext cx="900113" cy="3046413"/>
          </a:xfrm>
          <a:prstGeom prst="rect">
            <a:avLst/>
          </a:prstGeom>
          <a:noFill/>
        </p:spPr>
        <p:txBody>
          <a:bodyPr>
            <a:spAutoFit/>
          </a:bodyPr>
          <a:lstStyle/>
          <a:p>
            <a:pPr>
              <a:defRPr/>
            </a:pPr>
            <a:r>
              <a:rPr lang="en-US" sz="800" noProof="1">
                <a:solidFill>
                  <a:srgbClr val="5050D4"/>
                </a:solidFill>
              </a:rPr>
              <a:t>Shape coexistence</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Experimental set-up</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Decay spectroscopy</a:t>
            </a:r>
          </a:p>
          <a:p>
            <a:pPr>
              <a:defRPr/>
            </a:pPr>
            <a:r>
              <a:rPr lang="en-US" sz="800" noProof="1">
                <a:solidFill>
                  <a:srgbClr val="5050D4"/>
                </a:solidFill>
              </a:rPr>
              <a:t>of 184Tl</a:t>
            </a:r>
            <a:endParaRPr lang="en-US" sz="800" noProof="1">
              <a:solidFill>
                <a:schemeClr val="bg1"/>
              </a:solidFill>
            </a:endParaRP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chemeClr val="bg1"/>
                </a:solidFill>
              </a:rPr>
              <a:t>Laser spectroscopy </a:t>
            </a:r>
          </a:p>
          <a:p>
            <a:pPr>
              <a:defRPr/>
            </a:pPr>
            <a:r>
              <a:rPr lang="en-US" sz="800" noProof="1">
                <a:solidFill>
                  <a:schemeClr val="bg1"/>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Conclusions and outlook</a:t>
            </a:r>
          </a:p>
          <a:p>
            <a:pPr>
              <a:defRPr/>
            </a:pPr>
            <a:endParaRPr lang="en-US" sz="800" noProof="1">
              <a:solidFill>
                <a:schemeClr val="accent6">
                  <a:lumMod val="20000"/>
                  <a:lumOff val="80000"/>
                </a:schemeClr>
              </a:solidFill>
            </a:endParaRPr>
          </a:p>
        </p:txBody>
      </p:sp>
      <p:pic>
        <p:nvPicPr>
          <p:cNvPr id="15366" name="Picture 5" descr="chargeradii_T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938" y="466725"/>
            <a:ext cx="8112125"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00113" y="6381750"/>
            <a:ext cx="2808287" cy="307975"/>
          </a:xfrm>
          <a:prstGeom prst="rect">
            <a:avLst/>
          </a:prstGeom>
          <a:noFill/>
        </p:spPr>
        <p:txBody>
          <a:bodyPr>
            <a:spAutoFit/>
          </a:bodyPr>
          <a:lstStyle/>
          <a:p>
            <a:pPr>
              <a:defRPr/>
            </a:pPr>
            <a:r>
              <a:rPr lang="nl-BE" sz="1400" i="1" dirty="0">
                <a:latin typeface="+mj-lt"/>
              </a:rPr>
              <a:t>[Courtesy of A. Barzakh]</a:t>
            </a:r>
          </a:p>
        </p:txBody>
      </p:sp>
      <p:sp>
        <p:nvSpPr>
          <p:cNvPr id="8" name="TextBox 7"/>
          <p:cNvSpPr txBox="1"/>
          <p:nvPr/>
        </p:nvSpPr>
        <p:spPr>
          <a:xfrm>
            <a:off x="2339975" y="2708275"/>
            <a:ext cx="647700" cy="339725"/>
          </a:xfrm>
          <a:prstGeom prst="rect">
            <a:avLst/>
          </a:prstGeom>
          <a:noFill/>
        </p:spPr>
        <p:txBody>
          <a:bodyPr>
            <a:spAutoFit/>
          </a:bodyPr>
          <a:lstStyle/>
          <a:p>
            <a:pPr algn="ctr">
              <a:defRPr/>
            </a:pPr>
            <a:r>
              <a:rPr lang="nl-BE" sz="1600" b="1" dirty="0">
                <a:solidFill>
                  <a:srgbClr val="7030A0"/>
                </a:solidFill>
                <a:latin typeface="+mj-lt"/>
              </a:rPr>
              <a:t>10</a:t>
            </a:r>
            <a:r>
              <a:rPr lang="nl-BE" sz="1600" b="1" baseline="30000" dirty="0">
                <a:solidFill>
                  <a:srgbClr val="7030A0"/>
                </a:solidFill>
                <a:latin typeface="+mj-lt"/>
              </a:rPr>
              <a:t>-</a:t>
            </a:r>
          </a:p>
        </p:txBody>
      </p:sp>
      <p:cxnSp>
        <p:nvCxnSpPr>
          <p:cNvPr id="10" name="Straight Arrow Connector 9"/>
          <p:cNvCxnSpPr/>
          <p:nvPr/>
        </p:nvCxnSpPr>
        <p:spPr>
          <a:xfrm>
            <a:off x="2700338" y="2997200"/>
            <a:ext cx="503237" cy="6477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71775" y="2997200"/>
            <a:ext cx="720725" cy="50323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00338" y="2420938"/>
            <a:ext cx="647700" cy="338137"/>
          </a:xfrm>
          <a:prstGeom prst="rect">
            <a:avLst/>
          </a:prstGeom>
          <a:noFill/>
        </p:spPr>
        <p:txBody>
          <a:bodyPr>
            <a:spAutoFit/>
          </a:bodyPr>
          <a:lstStyle/>
          <a:p>
            <a:pPr algn="ctr">
              <a:defRPr/>
            </a:pPr>
            <a:r>
              <a:rPr lang="nl-BE" sz="1600" b="1" dirty="0">
                <a:solidFill>
                  <a:srgbClr val="F44AC3"/>
                </a:solidFill>
                <a:latin typeface="+mj-lt"/>
              </a:rPr>
              <a:t>9/2</a:t>
            </a:r>
            <a:r>
              <a:rPr lang="nl-BE" sz="1600" b="1" baseline="30000" dirty="0">
                <a:solidFill>
                  <a:srgbClr val="F44AC3"/>
                </a:solidFill>
                <a:latin typeface="+mj-lt"/>
              </a:rPr>
              <a:t>-</a:t>
            </a:r>
          </a:p>
        </p:txBody>
      </p:sp>
      <p:cxnSp>
        <p:nvCxnSpPr>
          <p:cNvPr id="14" name="Straight Arrow Connector 13"/>
          <p:cNvCxnSpPr>
            <a:stCxn id="13" idx="2"/>
          </p:cNvCxnSpPr>
          <p:nvPr/>
        </p:nvCxnSpPr>
        <p:spPr>
          <a:xfrm>
            <a:off x="3024188" y="2759075"/>
            <a:ext cx="323850" cy="741363"/>
          </a:xfrm>
          <a:prstGeom prst="straightConnector1">
            <a:avLst/>
          </a:prstGeom>
          <a:ln w="19050">
            <a:solidFill>
              <a:srgbClr val="F44AC3"/>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87675" y="2781300"/>
            <a:ext cx="0" cy="863600"/>
          </a:xfrm>
          <a:prstGeom prst="straightConnector1">
            <a:avLst/>
          </a:prstGeom>
          <a:ln w="19050">
            <a:solidFill>
              <a:srgbClr val="F44AC3"/>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59113" y="2781300"/>
            <a:ext cx="576262" cy="503238"/>
          </a:xfrm>
          <a:prstGeom prst="straightConnector1">
            <a:avLst/>
          </a:prstGeom>
          <a:ln w="19050">
            <a:solidFill>
              <a:srgbClr val="F44AC3"/>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55875" y="4076700"/>
            <a:ext cx="503238" cy="144463"/>
          </a:xfrm>
          <a:prstGeom prst="straightConnector1">
            <a:avLst/>
          </a:prstGeom>
          <a:ln w="19050">
            <a:solidFill>
              <a:srgbClr val="171FB9"/>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8" idx="2"/>
          </p:cNvCxnSpPr>
          <p:nvPr/>
        </p:nvCxnSpPr>
        <p:spPr>
          <a:xfrm>
            <a:off x="2447925" y="4200525"/>
            <a:ext cx="252413" cy="236538"/>
          </a:xfrm>
          <a:prstGeom prst="straightConnector1">
            <a:avLst/>
          </a:prstGeom>
          <a:ln w="19050">
            <a:solidFill>
              <a:srgbClr val="171FB9"/>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339975" y="4149725"/>
            <a:ext cx="71438" cy="647700"/>
          </a:xfrm>
          <a:prstGeom prst="straightConnector1">
            <a:avLst/>
          </a:prstGeom>
          <a:ln w="19050">
            <a:solidFill>
              <a:srgbClr val="171FB9"/>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124075" y="3860800"/>
            <a:ext cx="647700" cy="339725"/>
          </a:xfrm>
          <a:prstGeom prst="rect">
            <a:avLst/>
          </a:prstGeom>
          <a:noFill/>
        </p:spPr>
        <p:txBody>
          <a:bodyPr>
            <a:spAutoFit/>
          </a:bodyPr>
          <a:lstStyle/>
          <a:p>
            <a:pPr algn="ctr">
              <a:defRPr/>
            </a:pPr>
            <a:r>
              <a:rPr lang="nl-BE" sz="1600" b="1" dirty="0">
                <a:solidFill>
                  <a:srgbClr val="171FB9"/>
                </a:solidFill>
                <a:latin typeface="+mj-lt"/>
              </a:rPr>
              <a:t>7</a:t>
            </a:r>
            <a:r>
              <a:rPr lang="nl-BE" sz="1600" b="1" baseline="30000" dirty="0">
                <a:solidFill>
                  <a:srgbClr val="171FB9"/>
                </a:solidFill>
                <a:latin typeface="+mj-lt"/>
              </a:rPr>
              <a:t>+</a:t>
            </a:r>
          </a:p>
        </p:txBody>
      </p:sp>
      <p:sp>
        <p:nvSpPr>
          <p:cNvPr id="29" name="TextBox 28"/>
          <p:cNvSpPr txBox="1"/>
          <p:nvPr/>
        </p:nvSpPr>
        <p:spPr>
          <a:xfrm>
            <a:off x="5292725" y="1916113"/>
            <a:ext cx="647700" cy="338137"/>
          </a:xfrm>
          <a:prstGeom prst="rect">
            <a:avLst/>
          </a:prstGeom>
          <a:noFill/>
        </p:spPr>
        <p:txBody>
          <a:bodyPr>
            <a:spAutoFit/>
          </a:bodyPr>
          <a:lstStyle/>
          <a:p>
            <a:pPr algn="ctr">
              <a:defRPr/>
            </a:pPr>
            <a:r>
              <a:rPr lang="nl-BE" sz="1600" b="1" dirty="0">
                <a:solidFill>
                  <a:srgbClr val="F44AC3"/>
                </a:solidFill>
                <a:latin typeface="+mj-lt"/>
              </a:rPr>
              <a:t>9/2</a:t>
            </a:r>
            <a:r>
              <a:rPr lang="nl-BE" sz="1600" b="1" baseline="30000" dirty="0">
                <a:solidFill>
                  <a:srgbClr val="F44AC3"/>
                </a:solidFill>
                <a:latin typeface="+mj-lt"/>
              </a:rPr>
              <a:t>-</a:t>
            </a:r>
          </a:p>
        </p:txBody>
      </p:sp>
      <p:cxnSp>
        <p:nvCxnSpPr>
          <p:cNvPr id="30" name="Straight Arrow Connector 29"/>
          <p:cNvCxnSpPr/>
          <p:nvPr/>
        </p:nvCxnSpPr>
        <p:spPr>
          <a:xfrm flipH="1">
            <a:off x="5292725" y="2205038"/>
            <a:ext cx="142875" cy="287337"/>
          </a:xfrm>
          <a:prstGeom prst="straightConnector1">
            <a:avLst/>
          </a:prstGeom>
          <a:ln w="19050">
            <a:solidFill>
              <a:srgbClr val="F44AC3"/>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35600" y="2205038"/>
            <a:ext cx="215900" cy="144462"/>
          </a:xfrm>
          <a:prstGeom prst="straightConnector1">
            <a:avLst/>
          </a:prstGeom>
          <a:ln w="19050">
            <a:solidFill>
              <a:srgbClr val="F44AC3"/>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5375" y="4868863"/>
            <a:ext cx="647700" cy="338137"/>
          </a:xfrm>
          <a:prstGeom prst="rect">
            <a:avLst/>
          </a:prstGeom>
          <a:noFill/>
        </p:spPr>
        <p:txBody>
          <a:bodyPr>
            <a:spAutoFit/>
          </a:bodyPr>
          <a:lstStyle/>
          <a:p>
            <a:pPr algn="ctr">
              <a:defRPr/>
            </a:pPr>
            <a:r>
              <a:rPr lang="nl-BE" sz="1600" b="1" dirty="0">
                <a:latin typeface="+mj-lt"/>
              </a:rPr>
              <a:t>1/2</a:t>
            </a:r>
            <a:r>
              <a:rPr lang="nl-BE" sz="1600" b="1" baseline="30000" dirty="0">
                <a:latin typeface="+mj-lt"/>
              </a:rPr>
              <a:t>+</a:t>
            </a:r>
          </a:p>
        </p:txBody>
      </p:sp>
      <p:cxnSp>
        <p:nvCxnSpPr>
          <p:cNvPr id="38" name="Straight Arrow Connector 37"/>
          <p:cNvCxnSpPr/>
          <p:nvPr/>
        </p:nvCxnSpPr>
        <p:spPr>
          <a:xfrm flipH="1">
            <a:off x="2339975" y="5084763"/>
            <a:ext cx="1295400" cy="1444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3419475" y="4221163"/>
            <a:ext cx="288925" cy="7207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3059113" y="4437063"/>
            <a:ext cx="576262" cy="5048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 idx="1"/>
          </p:cNvCxnSpPr>
          <p:nvPr/>
        </p:nvCxnSpPr>
        <p:spPr>
          <a:xfrm flipH="1" flipV="1">
            <a:off x="2700338" y="4724400"/>
            <a:ext cx="935037" cy="3143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971550" y="692150"/>
            <a:ext cx="7993063" cy="1588"/>
          </a:xfrm>
          <a:prstGeom prst="line">
            <a:avLst/>
          </a:prstGeom>
          <a:noFill/>
          <a:ln w="50800" algn="ctr">
            <a:solidFill>
              <a:schemeClr val="tx2">
                <a:lumMod val="75000"/>
              </a:schemeClr>
            </a:solidFill>
            <a:round/>
            <a:headEnd/>
            <a:tailEnd/>
          </a:ln>
        </p:spPr>
      </p:cxnSp>
      <p:sp>
        <p:nvSpPr>
          <p:cNvPr id="16388"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Tl laser spectroscopy</a:t>
            </a:r>
          </a:p>
        </p:txBody>
      </p:sp>
      <p:sp>
        <p:nvSpPr>
          <p:cNvPr id="6" name="TextBox 5"/>
          <p:cNvSpPr txBox="1"/>
          <p:nvPr/>
        </p:nvSpPr>
        <p:spPr>
          <a:xfrm>
            <a:off x="0" y="2133600"/>
            <a:ext cx="900113" cy="3046413"/>
          </a:xfrm>
          <a:prstGeom prst="rect">
            <a:avLst/>
          </a:prstGeom>
          <a:noFill/>
        </p:spPr>
        <p:txBody>
          <a:bodyPr>
            <a:spAutoFit/>
          </a:bodyPr>
          <a:lstStyle/>
          <a:p>
            <a:pPr>
              <a:defRPr/>
            </a:pPr>
            <a:r>
              <a:rPr lang="en-US" sz="800" noProof="1">
                <a:solidFill>
                  <a:srgbClr val="5050D4"/>
                </a:solidFill>
              </a:rPr>
              <a:t>Shape coexistence</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Experimental set-up</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Decay spectroscopy</a:t>
            </a:r>
          </a:p>
          <a:p>
            <a:pPr>
              <a:defRPr/>
            </a:pPr>
            <a:r>
              <a:rPr lang="en-US" sz="800" noProof="1">
                <a:solidFill>
                  <a:srgbClr val="5050D4"/>
                </a:solidFill>
              </a:rPr>
              <a:t>of 184Tl</a:t>
            </a:r>
            <a:endParaRPr lang="en-US" sz="800" noProof="1">
              <a:solidFill>
                <a:schemeClr val="bg1"/>
              </a:solidFill>
            </a:endParaRP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chemeClr val="bg1"/>
                </a:solidFill>
              </a:rPr>
              <a:t>Laser spectroscopy </a:t>
            </a:r>
          </a:p>
          <a:p>
            <a:pPr>
              <a:defRPr/>
            </a:pPr>
            <a:r>
              <a:rPr lang="en-US" sz="800" noProof="1">
                <a:solidFill>
                  <a:schemeClr val="bg1"/>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Conclusions and outlook</a:t>
            </a:r>
          </a:p>
          <a:p>
            <a:pPr>
              <a:defRPr/>
            </a:pPr>
            <a:endParaRPr lang="en-US" sz="800" noProof="1">
              <a:solidFill>
                <a:schemeClr val="accent6">
                  <a:lumMod val="20000"/>
                  <a:lumOff val="80000"/>
                </a:schemeClr>
              </a:solidFill>
            </a:endParaRPr>
          </a:p>
        </p:txBody>
      </p:sp>
      <p:pic>
        <p:nvPicPr>
          <p:cNvPr id="16390" name="Picture 6" descr="chargeradii_Tl_comparison_P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950" y="487363"/>
            <a:ext cx="79121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00113" y="6381750"/>
            <a:ext cx="2808287" cy="307975"/>
          </a:xfrm>
          <a:prstGeom prst="rect">
            <a:avLst/>
          </a:prstGeom>
          <a:noFill/>
        </p:spPr>
        <p:txBody>
          <a:bodyPr>
            <a:spAutoFit/>
          </a:bodyPr>
          <a:lstStyle/>
          <a:p>
            <a:pPr>
              <a:defRPr/>
            </a:pPr>
            <a:r>
              <a:rPr lang="nl-BE" sz="1400" i="1" dirty="0">
                <a:latin typeface="+mj-lt"/>
              </a:rPr>
              <a:t>[Courtesy of A. Barzakh]</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1116013" y="692150"/>
            <a:ext cx="7993062" cy="1588"/>
          </a:xfrm>
          <a:prstGeom prst="line">
            <a:avLst/>
          </a:prstGeom>
          <a:noFill/>
          <a:ln w="50800" algn="ctr">
            <a:solidFill>
              <a:schemeClr val="tx2">
                <a:lumMod val="75000"/>
              </a:schemeClr>
            </a:solidFill>
            <a:round/>
            <a:headEnd/>
            <a:tailEnd/>
          </a:ln>
        </p:spPr>
      </p:cxnSp>
      <p:sp>
        <p:nvSpPr>
          <p:cNvPr id="17412"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(preliminary) Conclusions and Outlook</a:t>
            </a:r>
          </a:p>
        </p:txBody>
      </p:sp>
      <p:sp>
        <p:nvSpPr>
          <p:cNvPr id="6" name="TextBox 5"/>
          <p:cNvSpPr txBox="1"/>
          <p:nvPr/>
        </p:nvSpPr>
        <p:spPr>
          <a:xfrm>
            <a:off x="1042988" y="1052513"/>
            <a:ext cx="7921625" cy="4248150"/>
          </a:xfrm>
          <a:prstGeom prst="rect">
            <a:avLst/>
          </a:prstGeom>
          <a:noFill/>
        </p:spPr>
        <p:txBody>
          <a:bodyPr>
            <a:spAutoFit/>
          </a:bodyPr>
          <a:lstStyle/>
          <a:p>
            <a:pPr>
              <a:buFont typeface="Arial" pitchFamily="34" charset="0"/>
              <a:buChar char="•"/>
              <a:defRPr/>
            </a:pPr>
            <a:r>
              <a:rPr lang="nl-BE" dirty="0">
                <a:latin typeface="+mj-lt"/>
              </a:rPr>
              <a:t> New decay and laser spectroscopy data for neutron-deficient Tl isotopes </a:t>
            </a:r>
          </a:p>
          <a:p>
            <a:pPr>
              <a:defRPr/>
            </a:pPr>
            <a:r>
              <a:rPr lang="nl-BE" dirty="0">
                <a:latin typeface="+mj-lt"/>
              </a:rPr>
              <a:t>(ISOLDE: </a:t>
            </a:r>
            <a:r>
              <a:rPr lang="nl-BE" baseline="30000" dirty="0">
                <a:latin typeface="+mj-lt"/>
              </a:rPr>
              <a:t>179-184</a:t>
            </a:r>
            <a:r>
              <a:rPr lang="nl-BE" dirty="0">
                <a:latin typeface="+mj-lt"/>
              </a:rPr>
              <a:t>Tl, IRIS)</a:t>
            </a:r>
          </a:p>
          <a:p>
            <a:pPr>
              <a:defRPr/>
            </a:pPr>
            <a:endParaRPr lang="nl-BE" dirty="0">
              <a:latin typeface="+mj-lt"/>
            </a:endParaRPr>
          </a:p>
          <a:p>
            <a:pPr>
              <a:buFont typeface="Arial" pitchFamily="34" charset="0"/>
              <a:buChar char="•"/>
              <a:defRPr/>
            </a:pPr>
            <a:r>
              <a:rPr lang="nl-BE" dirty="0">
                <a:latin typeface="+mj-lt"/>
              </a:rPr>
              <a:t> Identified the 10</a:t>
            </a:r>
            <a:r>
              <a:rPr lang="nl-BE" baseline="30000" dirty="0">
                <a:latin typeface="+mj-lt"/>
              </a:rPr>
              <a:t>-</a:t>
            </a:r>
            <a:r>
              <a:rPr lang="nl-BE" dirty="0">
                <a:latin typeface="+mj-lt"/>
              </a:rPr>
              <a:t> intruder based retarded transition in </a:t>
            </a:r>
            <a:r>
              <a:rPr lang="nl-BE" baseline="30000" dirty="0">
                <a:latin typeface="+mj-lt"/>
              </a:rPr>
              <a:t>184</a:t>
            </a:r>
            <a:r>
              <a:rPr lang="nl-BE" dirty="0">
                <a:latin typeface="+mj-lt"/>
              </a:rPr>
              <a:t>Tl</a:t>
            </a:r>
          </a:p>
          <a:p>
            <a:pPr>
              <a:defRPr/>
            </a:pPr>
            <a:endParaRPr lang="nl-BE" dirty="0">
              <a:latin typeface="+mj-lt"/>
            </a:endParaRPr>
          </a:p>
          <a:p>
            <a:pPr>
              <a:buFont typeface="Arial" pitchFamily="34" charset="0"/>
              <a:buChar char="•"/>
              <a:defRPr/>
            </a:pPr>
            <a:r>
              <a:rPr lang="nl-BE" dirty="0">
                <a:latin typeface="+mj-lt"/>
              </a:rPr>
              <a:t> Disentangled </a:t>
            </a:r>
            <a:r>
              <a:rPr lang="el-GR" dirty="0">
                <a:latin typeface="+mj-lt"/>
              </a:rPr>
              <a:t>α</a:t>
            </a:r>
            <a:r>
              <a:rPr lang="nl-BE" dirty="0">
                <a:latin typeface="+mj-lt"/>
              </a:rPr>
              <a:t> and </a:t>
            </a:r>
            <a:r>
              <a:rPr lang="el-GR" dirty="0">
                <a:latin typeface="+mj-lt"/>
              </a:rPr>
              <a:t>β</a:t>
            </a:r>
            <a:r>
              <a:rPr lang="nl-BE" baseline="30000" dirty="0">
                <a:latin typeface="+mj-lt"/>
              </a:rPr>
              <a:t>+</a:t>
            </a:r>
            <a:r>
              <a:rPr lang="nl-BE" dirty="0">
                <a:latin typeface="+mj-lt"/>
              </a:rPr>
              <a:t>/EC decay schemes for 10</a:t>
            </a:r>
            <a:r>
              <a:rPr lang="nl-BE" baseline="30000" dirty="0">
                <a:latin typeface="+mj-lt"/>
              </a:rPr>
              <a:t>-</a:t>
            </a:r>
            <a:r>
              <a:rPr lang="nl-BE" dirty="0">
                <a:latin typeface="+mj-lt"/>
              </a:rPr>
              <a:t>, 7</a:t>
            </a:r>
            <a:r>
              <a:rPr lang="nl-BE" baseline="30000" dirty="0">
                <a:latin typeface="+mj-lt"/>
              </a:rPr>
              <a:t>+</a:t>
            </a:r>
            <a:r>
              <a:rPr lang="nl-BE" dirty="0">
                <a:latin typeface="+mj-lt"/>
              </a:rPr>
              <a:t> and 2</a:t>
            </a:r>
            <a:r>
              <a:rPr lang="nl-BE" baseline="30000" dirty="0">
                <a:latin typeface="+mj-lt"/>
              </a:rPr>
              <a:t>-</a:t>
            </a:r>
            <a:r>
              <a:rPr lang="nl-BE" dirty="0">
                <a:latin typeface="+mj-lt"/>
              </a:rPr>
              <a:t> in </a:t>
            </a:r>
            <a:r>
              <a:rPr lang="nl-BE" baseline="30000" dirty="0"/>
              <a:t>184</a:t>
            </a:r>
            <a:r>
              <a:rPr lang="nl-BE" dirty="0"/>
              <a:t>Tl</a:t>
            </a:r>
            <a:endParaRPr lang="nl-BE" dirty="0">
              <a:latin typeface="+mj-lt"/>
            </a:endParaRPr>
          </a:p>
          <a:p>
            <a:pPr>
              <a:defRPr/>
            </a:pPr>
            <a:r>
              <a:rPr lang="nl-BE" dirty="0">
                <a:latin typeface="+mj-lt"/>
              </a:rPr>
              <a:t>(talk by E. Rapisarda)</a:t>
            </a:r>
          </a:p>
          <a:p>
            <a:pPr>
              <a:defRPr/>
            </a:pPr>
            <a:endParaRPr lang="nl-BE" dirty="0">
              <a:latin typeface="+mj-lt"/>
            </a:endParaRPr>
          </a:p>
          <a:p>
            <a:pPr>
              <a:buFont typeface="Arial" pitchFamily="34" charset="0"/>
              <a:buChar char="•"/>
              <a:defRPr/>
            </a:pPr>
            <a:r>
              <a:rPr lang="nl-BE" dirty="0">
                <a:latin typeface="+mj-lt"/>
              </a:rPr>
              <a:t> Determined isomer shift in other Tl isotopes away from N = 104 (midshell)</a:t>
            </a:r>
          </a:p>
          <a:p>
            <a:pPr>
              <a:defRPr/>
            </a:pPr>
            <a:r>
              <a:rPr lang="nl-BE" dirty="0">
                <a:latin typeface="+mj-lt"/>
              </a:rPr>
              <a:t>(A. Barzakh)</a:t>
            </a:r>
          </a:p>
          <a:p>
            <a:pPr>
              <a:defRPr/>
            </a:pPr>
            <a:endParaRPr lang="nl-BE" dirty="0">
              <a:latin typeface="+mj-lt"/>
            </a:endParaRPr>
          </a:p>
          <a:p>
            <a:pPr>
              <a:buFont typeface="Arial" pitchFamily="34" charset="0"/>
              <a:buChar char="•"/>
              <a:defRPr/>
            </a:pPr>
            <a:r>
              <a:rPr lang="nl-BE" dirty="0">
                <a:latin typeface="+mj-lt"/>
              </a:rPr>
              <a:t> </a:t>
            </a:r>
            <a:r>
              <a:rPr lang="nl-BE" u="sng" dirty="0">
                <a:latin typeface="+mj-lt"/>
              </a:rPr>
              <a:t>Outlook</a:t>
            </a:r>
            <a:r>
              <a:rPr lang="nl-BE" dirty="0">
                <a:latin typeface="+mj-lt"/>
              </a:rPr>
              <a:t>: look to magnetic moments for Tl isotopes,  detailed decay spectroscopy to connect Bi-Tl-Au chain (laser spectroscopy of Au isotopes, talk by A. Barzakh), …</a:t>
            </a:r>
          </a:p>
          <a:p>
            <a:pPr>
              <a:defRPr/>
            </a:pPr>
            <a:r>
              <a:rPr lang="nl-BE" dirty="0">
                <a:latin typeface="+mj-lt"/>
              </a:rPr>
              <a:t> </a:t>
            </a:r>
          </a:p>
          <a:p>
            <a:pPr>
              <a:defRPr/>
            </a:pPr>
            <a:endParaRPr lang="nl-BE" dirty="0">
              <a:latin typeface="+mj-lt"/>
            </a:endParaRPr>
          </a:p>
        </p:txBody>
      </p:sp>
      <p:sp>
        <p:nvSpPr>
          <p:cNvPr id="7" name="TextBox 6"/>
          <p:cNvSpPr txBox="1"/>
          <p:nvPr/>
        </p:nvSpPr>
        <p:spPr>
          <a:xfrm>
            <a:off x="0" y="2133600"/>
            <a:ext cx="900113" cy="3046413"/>
          </a:xfrm>
          <a:prstGeom prst="rect">
            <a:avLst/>
          </a:prstGeom>
          <a:noFill/>
        </p:spPr>
        <p:txBody>
          <a:bodyPr>
            <a:spAutoFit/>
          </a:bodyPr>
          <a:lstStyle/>
          <a:p>
            <a:pPr>
              <a:defRPr/>
            </a:pPr>
            <a:r>
              <a:rPr lang="en-US" sz="800" noProof="1">
                <a:solidFill>
                  <a:srgbClr val="5050D4"/>
                </a:solidFill>
              </a:rPr>
              <a:t>Shape coexistence</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Experimental set-up</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Decay spectroscopy</a:t>
            </a:r>
          </a:p>
          <a:p>
            <a:pPr>
              <a:defRPr/>
            </a:pPr>
            <a:r>
              <a:rPr lang="en-US" sz="800" noProof="1">
                <a:solidFill>
                  <a:srgbClr val="5050D4"/>
                </a:solidFill>
              </a:rPr>
              <a:t>of 184Tl</a:t>
            </a:r>
            <a:endParaRPr lang="en-US" sz="800" noProof="1">
              <a:solidFill>
                <a:schemeClr val="bg1"/>
              </a:solidFill>
            </a:endParaRP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Laser spectroscopy </a:t>
            </a:r>
          </a:p>
          <a:p>
            <a:pPr>
              <a:defRPr/>
            </a:pPr>
            <a:r>
              <a:rPr lang="en-US" sz="800" noProof="1">
                <a:solidFill>
                  <a:srgbClr val="5050D4"/>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chemeClr val="bg1"/>
                </a:solidFill>
              </a:rPr>
              <a:t>Conclusions and outlook</a:t>
            </a:r>
          </a:p>
          <a:p>
            <a:pPr>
              <a:defRPr/>
            </a:pPr>
            <a:endParaRPr lang="en-US" sz="800" noProof="1">
              <a:solidFill>
                <a:schemeClr val="accent6">
                  <a:lumMod val="20000"/>
                  <a:lumOff val="8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9500" y="1052513"/>
            <a:ext cx="8064500" cy="2973387"/>
          </a:xfrm>
          <a:prstGeom prst="rect">
            <a:avLst/>
          </a:prstGeom>
        </p:spPr>
        <p:txBody>
          <a:bodyPr>
            <a:spAutoFit/>
          </a:bodyPr>
          <a:lstStyle/>
          <a:p>
            <a:pPr algn="ctr" defTabSz="4175125">
              <a:lnSpc>
                <a:spcPct val="90000"/>
              </a:lnSpc>
              <a:spcBef>
                <a:spcPct val="20000"/>
              </a:spcBef>
              <a:defRPr/>
            </a:pPr>
            <a:r>
              <a:rPr lang="nl-BE" sz="2000" b="1" noProof="1">
                <a:solidFill>
                  <a:srgbClr val="007DC3"/>
                </a:solidFill>
                <a:latin typeface="+mj-lt"/>
                <a:cs typeface="Segoe UI" pitchFamily="34" charset="0"/>
              </a:rPr>
              <a:t>The collaboration:</a:t>
            </a:r>
          </a:p>
          <a:p>
            <a:pPr algn="ctr" defTabSz="4175125">
              <a:lnSpc>
                <a:spcPct val="90000"/>
              </a:lnSpc>
              <a:spcBef>
                <a:spcPct val="20000"/>
              </a:spcBef>
              <a:defRPr/>
            </a:pPr>
            <a:endParaRPr lang="nl-BE" sz="1200" b="1" i="1" noProof="1">
              <a:solidFill>
                <a:srgbClr val="007DC3"/>
              </a:solidFill>
              <a:latin typeface="Segoe UI" pitchFamily="34" charset="0"/>
              <a:cs typeface="Segoe UI" pitchFamily="34" charset="0"/>
            </a:endParaRPr>
          </a:p>
          <a:p>
            <a:pPr algn="ctr" defTabSz="4175125">
              <a:lnSpc>
                <a:spcPct val="90000"/>
              </a:lnSpc>
              <a:spcBef>
                <a:spcPct val="20000"/>
              </a:spcBef>
              <a:defRPr/>
            </a:pPr>
            <a:r>
              <a:rPr lang="nl-BE" sz="1200" b="1" i="1" noProof="1">
                <a:solidFill>
                  <a:srgbClr val="007DC3"/>
                </a:solidFill>
                <a:latin typeface="Segoe UI" pitchFamily="34" charset="0"/>
                <a:cs typeface="Segoe UI" pitchFamily="34" charset="0"/>
              </a:rPr>
              <a:t>C. Van Beveren</a:t>
            </a:r>
            <a:r>
              <a:rPr lang="nl-BE" sz="1200" b="1" i="1" baseline="30000" noProof="1">
                <a:solidFill>
                  <a:srgbClr val="007DC3"/>
                </a:solidFill>
                <a:latin typeface="Segoe UI" pitchFamily="34" charset="0"/>
                <a:cs typeface="Segoe UI" pitchFamily="34" charset="0"/>
              </a:rPr>
              <a:t>1</a:t>
            </a:r>
            <a:r>
              <a:rPr lang="nl-BE" sz="1200" b="1" i="1" noProof="1">
                <a:solidFill>
                  <a:srgbClr val="007DC3"/>
                </a:solidFill>
                <a:latin typeface="Segoe UI" pitchFamily="34" charset="0"/>
                <a:cs typeface="Segoe UI" pitchFamily="34" charset="0"/>
              </a:rPr>
              <a:t> A.N. Andreyev</a:t>
            </a:r>
            <a:r>
              <a:rPr lang="nl-BE" sz="1200" b="1" i="1" baseline="30000" noProof="1">
                <a:solidFill>
                  <a:srgbClr val="007DC3"/>
                </a:solidFill>
                <a:latin typeface="Segoe UI" pitchFamily="34" charset="0"/>
                <a:cs typeface="Segoe UI" pitchFamily="34" charset="0"/>
              </a:rPr>
              <a:t>2</a:t>
            </a:r>
            <a:r>
              <a:rPr lang="nl-BE" sz="1200" b="1" i="1" noProof="1">
                <a:solidFill>
                  <a:srgbClr val="007DC3"/>
                </a:solidFill>
                <a:latin typeface="Segoe UI" pitchFamily="34" charset="0"/>
                <a:cs typeface="Segoe UI" pitchFamily="34" charset="0"/>
              </a:rPr>
              <a:t>, A. Barzakh</a:t>
            </a:r>
            <a:r>
              <a:rPr lang="nl-BE" sz="1200" b="1" i="1" baseline="30000" noProof="1">
                <a:solidFill>
                  <a:srgbClr val="007DC3"/>
                </a:solidFill>
                <a:latin typeface="Segoe UI" pitchFamily="34" charset="0"/>
                <a:cs typeface="Segoe UI" pitchFamily="34" charset="0"/>
              </a:rPr>
              <a:t>3</a:t>
            </a:r>
            <a:r>
              <a:rPr lang="nl-BE" sz="1200" b="1" i="1" noProof="1">
                <a:solidFill>
                  <a:srgbClr val="007DC3"/>
                </a:solidFill>
                <a:latin typeface="Segoe UI" pitchFamily="34" charset="0"/>
                <a:cs typeface="Segoe UI" pitchFamily="34" charset="0"/>
              </a:rPr>
              <a:t>, T.E. Cocolios</a:t>
            </a:r>
            <a:r>
              <a:rPr lang="nl-BE" sz="1200" b="1" i="1" baseline="30000" noProof="1">
                <a:solidFill>
                  <a:srgbClr val="007DC3"/>
                </a:solidFill>
                <a:latin typeface="Segoe UI" pitchFamily="34" charset="0"/>
                <a:cs typeface="Segoe UI" pitchFamily="34" charset="0"/>
              </a:rPr>
              <a:t>4</a:t>
            </a:r>
            <a:r>
              <a:rPr lang="nl-BE" sz="1200" b="1" i="1" noProof="1">
                <a:solidFill>
                  <a:srgbClr val="007DC3"/>
                </a:solidFill>
                <a:latin typeface="Segoe UI" pitchFamily="34" charset="0"/>
                <a:cs typeface="Segoe UI" pitchFamily="34" charset="0"/>
              </a:rPr>
              <a:t>, D. Fedorov</a:t>
            </a:r>
            <a:r>
              <a:rPr lang="nl-BE" sz="1200" b="1" i="1" baseline="30000" noProof="1">
                <a:solidFill>
                  <a:srgbClr val="007DC3"/>
                </a:solidFill>
                <a:latin typeface="Segoe UI" pitchFamily="34" charset="0"/>
                <a:cs typeface="Segoe UI" pitchFamily="34" charset="0"/>
              </a:rPr>
              <a:t>3</a:t>
            </a:r>
            <a:r>
              <a:rPr lang="nl-BE" sz="1200" b="1" i="1" noProof="1">
                <a:solidFill>
                  <a:srgbClr val="007DC3"/>
                </a:solidFill>
                <a:latin typeface="Segoe UI" pitchFamily="34" charset="0"/>
                <a:cs typeface="Segoe UI" pitchFamily="34" charset="0"/>
              </a:rPr>
              <a:t>, V. Fedosseev</a:t>
            </a:r>
            <a:r>
              <a:rPr lang="nl-BE" sz="1200" b="1" i="1" baseline="30000" noProof="1">
                <a:solidFill>
                  <a:srgbClr val="007DC3"/>
                </a:solidFill>
                <a:latin typeface="Segoe UI" pitchFamily="34" charset="0"/>
                <a:cs typeface="Segoe UI" pitchFamily="34" charset="0"/>
              </a:rPr>
              <a:t>4</a:t>
            </a:r>
            <a:r>
              <a:rPr lang="nl-BE" sz="1200" b="1" i="1" noProof="1">
                <a:solidFill>
                  <a:srgbClr val="007DC3"/>
                </a:solidFill>
                <a:latin typeface="Segoe UI" pitchFamily="34" charset="0"/>
                <a:cs typeface="Segoe UI" pitchFamily="34" charset="0"/>
              </a:rPr>
              <a:t>, R. Ferrer</a:t>
            </a:r>
            <a:r>
              <a:rPr lang="nl-BE" sz="1200" b="1" i="1" baseline="30000" noProof="1">
                <a:solidFill>
                  <a:srgbClr val="007DC3"/>
                </a:solidFill>
                <a:latin typeface="Segoe UI" pitchFamily="34" charset="0"/>
                <a:cs typeface="Segoe UI" pitchFamily="34" charset="0"/>
              </a:rPr>
              <a:t>1</a:t>
            </a:r>
            <a:r>
              <a:rPr lang="nl-BE" sz="1200" b="1" i="1" noProof="1">
                <a:solidFill>
                  <a:srgbClr val="007DC3"/>
                </a:solidFill>
                <a:latin typeface="Segoe UI" pitchFamily="34" charset="0"/>
                <a:cs typeface="Segoe UI" pitchFamily="34" charset="0"/>
              </a:rPr>
              <a:t>, M. Huyse</a:t>
            </a:r>
            <a:r>
              <a:rPr lang="nl-BE" sz="1200" b="1" i="1" baseline="30000" noProof="1">
                <a:solidFill>
                  <a:srgbClr val="007DC3"/>
                </a:solidFill>
                <a:latin typeface="Segoe UI" pitchFamily="34" charset="0"/>
                <a:cs typeface="Segoe UI" pitchFamily="34" charset="0"/>
              </a:rPr>
              <a:t>1</a:t>
            </a:r>
            <a:r>
              <a:rPr lang="nl-BE" sz="1200" b="1" i="1" noProof="1">
                <a:solidFill>
                  <a:srgbClr val="007DC3"/>
                </a:solidFill>
                <a:latin typeface="Segoe UI" pitchFamily="34" charset="0"/>
                <a:cs typeface="Segoe UI" pitchFamily="34" charset="0"/>
              </a:rPr>
              <a:t>, </a:t>
            </a:r>
          </a:p>
          <a:p>
            <a:pPr algn="ctr" defTabSz="4175125">
              <a:lnSpc>
                <a:spcPct val="90000"/>
              </a:lnSpc>
              <a:spcBef>
                <a:spcPct val="20000"/>
              </a:spcBef>
              <a:defRPr/>
            </a:pPr>
            <a:r>
              <a:rPr lang="nl-BE" sz="1200" b="1" i="1" noProof="1">
                <a:solidFill>
                  <a:srgbClr val="007DC3"/>
                </a:solidFill>
                <a:latin typeface="Segoe UI" pitchFamily="34" charset="0"/>
                <a:cs typeface="Segoe UI" pitchFamily="34" charset="0"/>
              </a:rPr>
              <a:t>U. Köster</a:t>
            </a:r>
            <a:r>
              <a:rPr lang="nl-BE" sz="1200" b="1" i="1" baseline="30000" noProof="1">
                <a:solidFill>
                  <a:srgbClr val="007DC3"/>
                </a:solidFill>
                <a:latin typeface="Segoe UI" pitchFamily="34" charset="0"/>
                <a:cs typeface="Segoe UI" pitchFamily="34" charset="0"/>
              </a:rPr>
              <a:t>5</a:t>
            </a:r>
            <a:r>
              <a:rPr lang="nl-BE" sz="1200" b="1" i="1" noProof="1">
                <a:solidFill>
                  <a:srgbClr val="007DC3"/>
                </a:solidFill>
                <a:latin typeface="Segoe UI" pitchFamily="34" charset="0"/>
                <a:cs typeface="Segoe UI" pitchFamily="34" charset="0"/>
              </a:rPr>
              <a:t>, J. Lane</a:t>
            </a:r>
            <a:r>
              <a:rPr lang="nl-BE" sz="1200" b="1" i="1" baseline="30000" noProof="1">
                <a:solidFill>
                  <a:srgbClr val="007DC3"/>
                </a:solidFill>
                <a:latin typeface="Segoe UI" pitchFamily="34" charset="0"/>
                <a:cs typeface="Segoe UI" pitchFamily="34" charset="0"/>
              </a:rPr>
              <a:t>6</a:t>
            </a:r>
            <a:r>
              <a:rPr lang="nl-BE" sz="1200" b="1" i="1" noProof="1">
                <a:solidFill>
                  <a:srgbClr val="007DC3"/>
                </a:solidFill>
                <a:latin typeface="Segoe UI" pitchFamily="34" charset="0"/>
                <a:cs typeface="Segoe UI" pitchFamily="34" charset="0"/>
              </a:rPr>
              <a:t>, V. Liberati</a:t>
            </a:r>
            <a:r>
              <a:rPr lang="nl-BE" sz="1200" b="1" i="1" baseline="30000" noProof="1">
                <a:solidFill>
                  <a:srgbClr val="007DC3"/>
                </a:solidFill>
                <a:latin typeface="Segoe UI" pitchFamily="34" charset="0"/>
                <a:cs typeface="Segoe UI" pitchFamily="34" charset="0"/>
              </a:rPr>
              <a:t>6</a:t>
            </a:r>
            <a:r>
              <a:rPr lang="nl-BE" sz="1200" b="1" i="1" noProof="1">
                <a:solidFill>
                  <a:srgbClr val="007DC3"/>
                </a:solidFill>
                <a:latin typeface="Segoe UI" pitchFamily="34" charset="0"/>
                <a:cs typeface="Segoe UI" pitchFamily="34" charset="0"/>
              </a:rPr>
              <a:t>, K.M. Lynch</a:t>
            </a:r>
            <a:r>
              <a:rPr lang="nl-BE" sz="1200" b="1" i="1" baseline="30000" noProof="1">
                <a:solidFill>
                  <a:srgbClr val="007DC3"/>
                </a:solidFill>
                <a:latin typeface="Segoe UI" pitchFamily="34" charset="0"/>
                <a:cs typeface="Segoe UI" pitchFamily="34" charset="0"/>
              </a:rPr>
              <a:t>4,7</a:t>
            </a:r>
            <a:r>
              <a:rPr lang="nl-BE" sz="1200" b="1" i="1" noProof="1">
                <a:solidFill>
                  <a:srgbClr val="007DC3"/>
                </a:solidFill>
                <a:latin typeface="Segoe UI" pitchFamily="34" charset="0"/>
                <a:cs typeface="Segoe UI" pitchFamily="34" charset="0"/>
              </a:rPr>
              <a:t>,T.J. Procter</a:t>
            </a:r>
            <a:r>
              <a:rPr lang="nl-BE" sz="1200" b="1" i="1" baseline="30000" noProof="1">
                <a:solidFill>
                  <a:srgbClr val="007DC3"/>
                </a:solidFill>
                <a:latin typeface="Segoe UI" pitchFamily="34" charset="0"/>
                <a:cs typeface="Segoe UI" pitchFamily="34" charset="0"/>
              </a:rPr>
              <a:t>7</a:t>
            </a:r>
            <a:r>
              <a:rPr lang="nl-BE" sz="1200" b="1" i="1" noProof="1">
                <a:solidFill>
                  <a:srgbClr val="007DC3"/>
                </a:solidFill>
                <a:latin typeface="Segoe UI" pitchFamily="34" charset="0"/>
                <a:cs typeface="Segoe UI" pitchFamily="34" charset="0"/>
              </a:rPr>
              <a:t>, D. Radulov</a:t>
            </a:r>
            <a:r>
              <a:rPr lang="nl-BE" sz="1200" b="1" i="1" baseline="30000" noProof="1">
                <a:solidFill>
                  <a:srgbClr val="007DC3"/>
                </a:solidFill>
                <a:latin typeface="Segoe UI" pitchFamily="34" charset="0"/>
                <a:cs typeface="Segoe UI" pitchFamily="34" charset="0"/>
              </a:rPr>
              <a:t>1</a:t>
            </a:r>
            <a:r>
              <a:rPr lang="nl-BE" sz="1200" b="1" i="1" noProof="1">
                <a:solidFill>
                  <a:srgbClr val="007DC3"/>
                </a:solidFill>
                <a:latin typeface="Segoe UI" pitchFamily="34" charset="0"/>
                <a:cs typeface="Segoe UI" pitchFamily="34" charset="0"/>
              </a:rPr>
              <a:t>, E. Rapisarda</a:t>
            </a:r>
            <a:r>
              <a:rPr lang="nl-BE" sz="1200" b="1" i="1" baseline="30000" noProof="1">
                <a:solidFill>
                  <a:srgbClr val="007DC3"/>
                </a:solidFill>
                <a:latin typeface="Segoe UI" pitchFamily="34" charset="0"/>
                <a:cs typeface="Segoe UI" pitchFamily="34" charset="0"/>
              </a:rPr>
              <a:t>4</a:t>
            </a:r>
            <a:r>
              <a:rPr lang="nl-BE" sz="1200" b="1" i="1" noProof="1">
                <a:solidFill>
                  <a:srgbClr val="007DC3"/>
                </a:solidFill>
                <a:latin typeface="Segoe UI" pitchFamily="34" charset="0"/>
                <a:cs typeface="Segoe UI" pitchFamily="34" charset="0"/>
              </a:rPr>
              <a:t>, K. Sandhu</a:t>
            </a:r>
            <a:r>
              <a:rPr lang="nl-BE" sz="1200" b="1" i="1" baseline="30000" noProof="1">
                <a:solidFill>
                  <a:srgbClr val="007DC3"/>
                </a:solidFill>
                <a:latin typeface="Segoe UI" pitchFamily="34" charset="0"/>
                <a:cs typeface="Segoe UI" pitchFamily="34" charset="0"/>
              </a:rPr>
              <a:t>6</a:t>
            </a:r>
            <a:r>
              <a:rPr lang="nl-BE" sz="1200" b="1" i="1" noProof="1">
                <a:solidFill>
                  <a:srgbClr val="007DC3"/>
                </a:solidFill>
                <a:latin typeface="Segoe UI" pitchFamily="34" charset="0"/>
                <a:cs typeface="Segoe UI" pitchFamily="34" charset="0"/>
              </a:rPr>
              <a:t>, M. Seliverstov</a:t>
            </a:r>
            <a:r>
              <a:rPr lang="nl-BE" sz="1200" b="1" i="1" baseline="30000" noProof="1">
                <a:solidFill>
                  <a:srgbClr val="007DC3"/>
                </a:solidFill>
                <a:latin typeface="Segoe UI" pitchFamily="34" charset="0"/>
                <a:cs typeface="Segoe UI" pitchFamily="34" charset="0"/>
              </a:rPr>
              <a:t>4</a:t>
            </a:r>
            <a:r>
              <a:rPr lang="nl-BE" sz="1200" b="1" i="1" noProof="1">
                <a:solidFill>
                  <a:srgbClr val="007DC3"/>
                </a:solidFill>
                <a:latin typeface="Segoe UI" pitchFamily="34" charset="0"/>
                <a:cs typeface="Segoe UI" pitchFamily="34" charset="0"/>
              </a:rPr>
              <a:t>, P. Van Duppen</a:t>
            </a:r>
            <a:r>
              <a:rPr lang="nl-BE" sz="1200" b="1" i="1" baseline="30000" noProof="1">
                <a:solidFill>
                  <a:srgbClr val="007DC3"/>
                </a:solidFill>
                <a:latin typeface="Segoe UI" pitchFamily="34" charset="0"/>
                <a:cs typeface="Segoe UI" pitchFamily="34" charset="0"/>
              </a:rPr>
              <a:t>1</a:t>
            </a:r>
            <a:r>
              <a:rPr lang="nl-BE" sz="1200" b="1" i="1" noProof="1">
                <a:solidFill>
                  <a:srgbClr val="007DC3"/>
                </a:solidFill>
                <a:latin typeface="Segoe UI" pitchFamily="34" charset="0"/>
                <a:cs typeface="Segoe UI" pitchFamily="34" charset="0"/>
              </a:rPr>
              <a:t>, M. Venhart</a:t>
            </a:r>
            <a:r>
              <a:rPr lang="nl-BE" sz="1200" b="1" i="1" baseline="30000" noProof="1">
                <a:solidFill>
                  <a:srgbClr val="007DC3"/>
                </a:solidFill>
                <a:latin typeface="Segoe UI" pitchFamily="34" charset="0"/>
                <a:cs typeface="Segoe UI" pitchFamily="34" charset="0"/>
              </a:rPr>
              <a:t>8</a:t>
            </a:r>
            <a:r>
              <a:rPr lang="nl-BE" sz="1200" b="1" i="1" noProof="1">
                <a:solidFill>
                  <a:srgbClr val="007DC3"/>
                </a:solidFill>
                <a:latin typeface="Segoe UI" pitchFamily="34" charset="0"/>
                <a:cs typeface="Segoe UI" pitchFamily="34" charset="0"/>
              </a:rPr>
              <a:t>, M. Veselsky</a:t>
            </a:r>
            <a:r>
              <a:rPr lang="nl-BE" sz="1200" b="1" i="1" baseline="30000" noProof="1">
                <a:solidFill>
                  <a:srgbClr val="007DC3"/>
                </a:solidFill>
                <a:latin typeface="Segoe UI" pitchFamily="34" charset="0"/>
                <a:cs typeface="Segoe UI" pitchFamily="34" charset="0"/>
              </a:rPr>
              <a:t>8</a:t>
            </a:r>
            <a:r>
              <a:rPr lang="nl-BE" sz="1200" b="1" i="1" noProof="1">
                <a:solidFill>
                  <a:srgbClr val="007DC3"/>
                </a:solidFill>
                <a:latin typeface="Segoe UI" pitchFamily="34" charset="0"/>
                <a:cs typeface="Segoe UI" pitchFamily="34" charset="0"/>
              </a:rPr>
              <a:t> </a:t>
            </a:r>
            <a:endParaRPr lang="nl-BE" sz="1200" b="1" i="1" baseline="30000" noProof="1">
              <a:solidFill>
                <a:srgbClr val="007DC3"/>
              </a:solidFill>
              <a:latin typeface="Segoe UI" pitchFamily="34" charset="0"/>
              <a:cs typeface="Segoe UI" pitchFamily="34" charset="0"/>
            </a:endParaRPr>
          </a:p>
          <a:p>
            <a:pPr algn="ctr" defTabSz="4175125">
              <a:lnSpc>
                <a:spcPct val="90000"/>
              </a:lnSpc>
              <a:spcBef>
                <a:spcPct val="20000"/>
              </a:spcBef>
              <a:defRPr/>
            </a:pPr>
            <a:endParaRPr lang="nl-BE" sz="1200" i="1" noProof="1">
              <a:solidFill>
                <a:srgbClr val="007DC3"/>
              </a:solidFill>
              <a:latin typeface="Segoe UI" pitchFamily="34" charset="0"/>
              <a:cs typeface="Segoe UI" pitchFamily="34" charset="0"/>
            </a:endParaRPr>
          </a:p>
          <a:p>
            <a:pPr algn="ctr" defTabSz="4175125">
              <a:lnSpc>
                <a:spcPct val="90000"/>
              </a:lnSpc>
              <a:spcBef>
                <a:spcPct val="20000"/>
              </a:spcBef>
              <a:defRPr/>
            </a:pPr>
            <a:r>
              <a:rPr lang="nl-BE" sz="1200" i="1" baseline="30000" noProof="1">
                <a:solidFill>
                  <a:srgbClr val="007DC3"/>
                </a:solidFill>
                <a:latin typeface="Segoe UI" pitchFamily="34" charset="0"/>
                <a:cs typeface="Segoe UI" pitchFamily="34" charset="0"/>
              </a:rPr>
              <a:t>1</a:t>
            </a:r>
            <a:r>
              <a:rPr lang="nl-BE" sz="1200" i="1" noProof="1">
                <a:solidFill>
                  <a:srgbClr val="007DC3"/>
                </a:solidFill>
                <a:latin typeface="Segoe UI" pitchFamily="34" charset="0"/>
                <a:cs typeface="Segoe UI" pitchFamily="34" charset="0"/>
              </a:rPr>
              <a:t>Instituut voor Kern- en Stralingsfysica, KU Leuven, Belgium</a:t>
            </a:r>
          </a:p>
          <a:p>
            <a:pPr algn="ctr" defTabSz="4175125">
              <a:lnSpc>
                <a:spcPct val="90000"/>
              </a:lnSpc>
              <a:spcBef>
                <a:spcPct val="20000"/>
              </a:spcBef>
              <a:defRPr/>
            </a:pPr>
            <a:r>
              <a:rPr lang="nl-BE" sz="1200" i="1" noProof="1">
                <a:solidFill>
                  <a:srgbClr val="007DC3"/>
                </a:solidFill>
                <a:latin typeface="Segoe UI" pitchFamily="34" charset="0"/>
                <a:cs typeface="Segoe UI" pitchFamily="34" charset="0"/>
              </a:rPr>
              <a:t> </a:t>
            </a:r>
            <a:r>
              <a:rPr lang="nl-BE" sz="1200" i="1" baseline="30000" noProof="1">
                <a:solidFill>
                  <a:srgbClr val="007DC3"/>
                </a:solidFill>
                <a:latin typeface="Segoe UI" pitchFamily="34" charset="0"/>
                <a:cs typeface="Segoe UI" pitchFamily="34" charset="0"/>
              </a:rPr>
              <a:t>2</a:t>
            </a:r>
            <a:r>
              <a:rPr lang="nl-BE" sz="1200" i="1" noProof="1">
                <a:solidFill>
                  <a:srgbClr val="007DC3"/>
                </a:solidFill>
                <a:latin typeface="Segoe UI" pitchFamily="34" charset="0"/>
                <a:cs typeface="Segoe UI" pitchFamily="34" charset="0"/>
              </a:rPr>
              <a:t>University of York, UK</a:t>
            </a:r>
          </a:p>
          <a:p>
            <a:pPr algn="ctr" defTabSz="4175125">
              <a:lnSpc>
                <a:spcPct val="90000"/>
              </a:lnSpc>
              <a:spcBef>
                <a:spcPct val="20000"/>
              </a:spcBef>
              <a:defRPr/>
            </a:pPr>
            <a:r>
              <a:rPr lang="nl-BE" sz="1200" i="1" noProof="1">
                <a:solidFill>
                  <a:srgbClr val="007DC3"/>
                </a:solidFill>
                <a:latin typeface="Segoe UI" pitchFamily="34" charset="0"/>
                <a:cs typeface="Segoe UI" pitchFamily="34" charset="0"/>
              </a:rPr>
              <a:t> </a:t>
            </a:r>
            <a:r>
              <a:rPr lang="nl-BE" sz="1200" i="1" baseline="30000" noProof="1">
                <a:solidFill>
                  <a:srgbClr val="007DC3"/>
                </a:solidFill>
                <a:latin typeface="Segoe UI" pitchFamily="34" charset="0"/>
                <a:cs typeface="Segoe UI" pitchFamily="34" charset="0"/>
              </a:rPr>
              <a:t>3</a:t>
            </a:r>
            <a:r>
              <a:rPr lang="nl-BE" sz="1200" i="1" noProof="1">
                <a:solidFill>
                  <a:srgbClr val="007DC3"/>
                </a:solidFill>
                <a:latin typeface="Segoe UI" pitchFamily="34" charset="0"/>
                <a:cs typeface="Segoe UI" pitchFamily="34" charset="0"/>
              </a:rPr>
              <a:t>St. Petersburg Nuclear Physics Institute, Gatchina, Russia</a:t>
            </a:r>
            <a:r>
              <a:rPr lang="nl-BE" sz="1200" i="1" baseline="30000" noProof="1">
                <a:solidFill>
                  <a:srgbClr val="007DC3"/>
                </a:solidFill>
                <a:latin typeface="Segoe UI" pitchFamily="34" charset="0"/>
                <a:cs typeface="Segoe UI" pitchFamily="34" charset="0"/>
              </a:rPr>
              <a:t> </a:t>
            </a:r>
          </a:p>
          <a:p>
            <a:pPr algn="ctr" defTabSz="4175125">
              <a:lnSpc>
                <a:spcPct val="90000"/>
              </a:lnSpc>
              <a:spcBef>
                <a:spcPct val="20000"/>
              </a:spcBef>
              <a:defRPr/>
            </a:pPr>
            <a:r>
              <a:rPr lang="nl-BE" sz="1200" i="1" baseline="30000" noProof="1">
                <a:solidFill>
                  <a:srgbClr val="007DC3"/>
                </a:solidFill>
                <a:latin typeface="Segoe UI" pitchFamily="34" charset="0"/>
                <a:cs typeface="Segoe UI" pitchFamily="34" charset="0"/>
              </a:rPr>
              <a:t>4</a:t>
            </a:r>
            <a:r>
              <a:rPr lang="nl-BE" sz="1200" i="1" noProof="1">
                <a:solidFill>
                  <a:srgbClr val="007DC3"/>
                </a:solidFill>
                <a:latin typeface="Segoe UI" pitchFamily="34" charset="0"/>
                <a:cs typeface="Segoe UI" pitchFamily="34" charset="0"/>
              </a:rPr>
              <a:t>ISOLDE, CERN, Geneva, Switzerland </a:t>
            </a:r>
          </a:p>
          <a:p>
            <a:pPr algn="ctr" defTabSz="4175125">
              <a:lnSpc>
                <a:spcPct val="90000"/>
              </a:lnSpc>
              <a:spcBef>
                <a:spcPct val="20000"/>
              </a:spcBef>
              <a:defRPr/>
            </a:pPr>
            <a:r>
              <a:rPr lang="nl-BE" sz="1200" i="1" baseline="30000" noProof="1">
                <a:solidFill>
                  <a:srgbClr val="007DC3"/>
                </a:solidFill>
                <a:latin typeface="Segoe UI" pitchFamily="34" charset="0"/>
                <a:cs typeface="Segoe UI" pitchFamily="34" charset="0"/>
              </a:rPr>
              <a:t>5</a:t>
            </a:r>
            <a:r>
              <a:rPr lang="nl-BE" sz="1200" i="1" noProof="1">
                <a:solidFill>
                  <a:srgbClr val="007DC3"/>
                </a:solidFill>
                <a:latin typeface="Segoe UI" pitchFamily="34" charset="0"/>
                <a:cs typeface="Segoe UI" pitchFamily="34" charset="0"/>
              </a:rPr>
              <a:t>ILL, Grenoble, France</a:t>
            </a:r>
          </a:p>
          <a:p>
            <a:pPr algn="ctr" defTabSz="4175125">
              <a:lnSpc>
                <a:spcPct val="90000"/>
              </a:lnSpc>
              <a:spcBef>
                <a:spcPct val="20000"/>
              </a:spcBef>
              <a:defRPr/>
            </a:pPr>
            <a:r>
              <a:rPr lang="nl-BE" sz="1200" i="1" noProof="1">
                <a:solidFill>
                  <a:srgbClr val="007DC3"/>
                </a:solidFill>
                <a:latin typeface="Segoe UI" pitchFamily="34" charset="0"/>
                <a:cs typeface="Segoe UI" pitchFamily="34" charset="0"/>
              </a:rPr>
              <a:t> </a:t>
            </a:r>
            <a:r>
              <a:rPr lang="nl-BE" sz="1200" i="1" baseline="30000" noProof="1">
                <a:solidFill>
                  <a:srgbClr val="007DC3"/>
                </a:solidFill>
                <a:latin typeface="Segoe UI" pitchFamily="34" charset="0"/>
                <a:cs typeface="Segoe UI" pitchFamily="34" charset="0"/>
              </a:rPr>
              <a:t>6</a:t>
            </a:r>
            <a:r>
              <a:rPr lang="nl-BE" sz="1200" i="1" noProof="1">
                <a:solidFill>
                  <a:srgbClr val="007DC3"/>
                </a:solidFill>
                <a:latin typeface="Segoe UI" pitchFamily="34" charset="0"/>
                <a:cs typeface="Segoe UI" pitchFamily="34" charset="0"/>
              </a:rPr>
              <a:t>UWS, University of the West of Scotland, Paisley, UK </a:t>
            </a:r>
          </a:p>
          <a:p>
            <a:pPr algn="ctr" defTabSz="4175125">
              <a:lnSpc>
                <a:spcPct val="90000"/>
              </a:lnSpc>
              <a:spcBef>
                <a:spcPct val="20000"/>
              </a:spcBef>
              <a:defRPr/>
            </a:pPr>
            <a:r>
              <a:rPr lang="nl-BE" sz="1200" i="1" baseline="30000" noProof="1">
                <a:solidFill>
                  <a:srgbClr val="007DC3"/>
                </a:solidFill>
                <a:latin typeface="Segoe UI" pitchFamily="34" charset="0"/>
                <a:cs typeface="Segoe UI" pitchFamily="34" charset="0"/>
              </a:rPr>
              <a:t>7</a:t>
            </a:r>
            <a:r>
              <a:rPr lang="nl-BE" sz="1200" i="1" noProof="1">
                <a:solidFill>
                  <a:srgbClr val="007DC3"/>
                </a:solidFill>
                <a:latin typeface="Segoe UI" pitchFamily="34" charset="0"/>
                <a:cs typeface="Segoe UI" pitchFamily="34" charset="0"/>
              </a:rPr>
              <a:t>University of Manchester, UK</a:t>
            </a:r>
          </a:p>
          <a:p>
            <a:pPr algn="ctr" defTabSz="4175125">
              <a:lnSpc>
                <a:spcPct val="90000"/>
              </a:lnSpc>
              <a:spcBef>
                <a:spcPct val="20000"/>
              </a:spcBef>
              <a:defRPr/>
            </a:pPr>
            <a:r>
              <a:rPr lang="nl-BE" sz="1200" i="1" noProof="1">
                <a:solidFill>
                  <a:srgbClr val="007DC3"/>
                </a:solidFill>
                <a:latin typeface="Segoe UI" pitchFamily="34" charset="0"/>
                <a:cs typeface="Segoe UI" pitchFamily="34" charset="0"/>
              </a:rPr>
              <a:t> </a:t>
            </a:r>
            <a:r>
              <a:rPr lang="nl-BE" sz="1200" i="1" baseline="30000" noProof="1">
                <a:solidFill>
                  <a:srgbClr val="007DC3"/>
                </a:solidFill>
                <a:latin typeface="Segoe UI" pitchFamily="34" charset="0"/>
                <a:cs typeface="Segoe UI" pitchFamily="34" charset="0"/>
              </a:rPr>
              <a:t>8</a:t>
            </a:r>
            <a:r>
              <a:rPr lang="nl-BE" sz="1200" i="1" noProof="1">
                <a:solidFill>
                  <a:srgbClr val="007DC3"/>
                </a:solidFill>
                <a:latin typeface="Segoe UI" pitchFamily="34" charset="0"/>
                <a:cs typeface="Segoe UI" pitchFamily="34" charset="0"/>
              </a:rPr>
              <a:t>Slovak Academy of Sciences, Bratislava, Slovakia </a:t>
            </a:r>
          </a:p>
        </p:txBody>
      </p:sp>
      <p:sp>
        <p:nvSpPr>
          <p:cNvPr id="5" name="Rectangle 4"/>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18436" name="TextBox 6"/>
          <p:cNvSpPr txBox="1">
            <a:spLocks noChangeArrowheads="1"/>
          </p:cNvSpPr>
          <p:nvPr/>
        </p:nvSpPr>
        <p:spPr bwMode="auto">
          <a:xfrm>
            <a:off x="827088" y="5013325"/>
            <a:ext cx="8316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t>Thank you very much for your attention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it-IT" smtClean="0"/>
          </a:p>
        </p:txBody>
      </p:sp>
      <p:sp>
        <p:nvSpPr>
          <p:cNvPr id="19459" name="Content Placeholder 2"/>
          <p:cNvSpPr>
            <a:spLocks noGrp="1"/>
          </p:cNvSpPr>
          <p:nvPr>
            <p:ph idx="1"/>
          </p:nvPr>
        </p:nvSpPr>
        <p:spPr/>
        <p:txBody>
          <a:bodyPr/>
          <a:lstStyle/>
          <a:p>
            <a:endParaRPr lang="it-IT"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1116013" y="692150"/>
            <a:ext cx="7993062" cy="1588"/>
          </a:xfrm>
          <a:prstGeom prst="line">
            <a:avLst/>
          </a:prstGeom>
          <a:noFill/>
          <a:ln w="50800" algn="ctr">
            <a:solidFill>
              <a:schemeClr val="tx2">
                <a:lumMod val="75000"/>
              </a:schemeClr>
            </a:solidFill>
            <a:round/>
            <a:headEnd/>
            <a:tailEnd/>
          </a:ln>
        </p:spPr>
      </p:cxnSp>
      <p:sp>
        <p:nvSpPr>
          <p:cNvPr id="20484"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Analysis of </a:t>
            </a:r>
            <a:r>
              <a:rPr lang="nl-BE" sz="2400" baseline="30000">
                <a:latin typeface="Calibri" pitchFamily="34" charset="0"/>
              </a:rPr>
              <a:t>184</a:t>
            </a:r>
            <a:r>
              <a:rPr lang="nl-BE" sz="2400">
                <a:latin typeface="Calibri" pitchFamily="34" charset="0"/>
              </a:rPr>
              <a:t>Tl: 10</a:t>
            </a:r>
            <a:r>
              <a:rPr lang="nl-BE" sz="2400" baseline="30000">
                <a:latin typeface="Calibri" pitchFamily="34" charset="0"/>
              </a:rPr>
              <a:t>-</a:t>
            </a:r>
            <a:r>
              <a:rPr lang="nl-BE" sz="2400">
                <a:latin typeface="Calibri" pitchFamily="34" charset="0"/>
              </a:rPr>
              <a:t> isomer</a:t>
            </a:r>
          </a:p>
        </p:txBody>
      </p:sp>
      <p:sp>
        <p:nvSpPr>
          <p:cNvPr id="15" name="TextBox 14"/>
          <p:cNvSpPr txBox="1"/>
          <p:nvPr/>
        </p:nvSpPr>
        <p:spPr>
          <a:xfrm>
            <a:off x="0" y="2133600"/>
            <a:ext cx="900113" cy="3046413"/>
          </a:xfrm>
          <a:prstGeom prst="rect">
            <a:avLst/>
          </a:prstGeom>
          <a:noFill/>
        </p:spPr>
        <p:txBody>
          <a:bodyPr>
            <a:spAutoFit/>
          </a:bodyPr>
          <a:lstStyle/>
          <a:p>
            <a:pPr>
              <a:defRPr/>
            </a:pPr>
            <a:r>
              <a:rPr lang="en-US" sz="800" noProof="1">
                <a:solidFill>
                  <a:srgbClr val="5050D4"/>
                </a:solidFill>
              </a:rPr>
              <a:t>Shape coexistence</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Experimental set-up</a:t>
            </a:r>
          </a:p>
          <a:p>
            <a:pPr>
              <a:defRPr/>
            </a:pPr>
            <a:endParaRPr lang="en-US" sz="800" noProof="1">
              <a:solidFill>
                <a:schemeClr val="accent6">
                  <a:lumMod val="20000"/>
                  <a:lumOff val="80000"/>
                </a:schemeClr>
              </a:solidFill>
            </a:endParaRPr>
          </a:p>
          <a:p>
            <a:pPr>
              <a:defRPr/>
            </a:pPr>
            <a:endParaRPr lang="en-US" sz="800" noProof="1">
              <a:solidFill>
                <a:srgbClr val="5050D4"/>
              </a:solidFill>
            </a:endParaRPr>
          </a:p>
          <a:p>
            <a:pPr>
              <a:defRPr/>
            </a:pPr>
            <a:r>
              <a:rPr lang="en-US" sz="800" noProof="1">
                <a:solidFill>
                  <a:schemeClr val="bg1"/>
                </a:solidFill>
              </a:rPr>
              <a:t>Decay spectroscopy </a:t>
            </a:r>
          </a:p>
          <a:p>
            <a:pPr>
              <a:defRPr/>
            </a:pPr>
            <a:r>
              <a:rPr lang="en-US" sz="800" noProof="1">
                <a:solidFill>
                  <a:schemeClr val="bg1"/>
                </a:solidFill>
              </a:rPr>
              <a:t>of 184Tl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Laser spectroscopy </a:t>
            </a:r>
          </a:p>
          <a:p>
            <a:pPr>
              <a:defRPr/>
            </a:pPr>
            <a:r>
              <a:rPr lang="en-US" sz="800" noProof="1">
                <a:solidFill>
                  <a:srgbClr val="5050D4"/>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Conclusions and outlook</a:t>
            </a:r>
          </a:p>
          <a:p>
            <a:pPr>
              <a:defRPr/>
            </a:pPr>
            <a:endParaRPr lang="en-US" sz="800" noProof="1">
              <a:solidFill>
                <a:schemeClr val="accent6">
                  <a:lumMod val="20000"/>
                  <a:lumOff val="80000"/>
                </a:schemeClr>
              </a:solidFill>
            </a:endParaRPr>
          </a:p>
        </p:txBody>
      </p:sp>
      <p:pic>
        <p:nvPicPr>
          <p:cNvPr id="20486" name="Picture 15" descr="Halflife_445keV_lo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050"/>
            <a:ext cx="7272337"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4500563" y="1662113"/>
            <a:ext cx="2771775" cy="585787"/>
          </a:xfrm>
          <a:prstGeom prst="rect">
            <a:avLst/>
          </a:prstGeom>
          <a:noFill/>
          <a:ln>
            <a:solidFill>
              <a:schemeClr val="accent5">
                <a:lumMod val="75000"/>
              </a:schemeClr>
            </a:solidFill>
          </a:ln>
        </p:spPr>
        <p:txBody>
          <a:bodyPr>
            <a:spAutoFit/>
          </a:bodyPr>
          <a:lstStyle/>
          <a:p>
            <a:pPr>
              <a:defRPr/>
            </a:pPr>
            <a:r>
              <a:rPr lang="nl-BE" sz="1600" dirty="0" err="1">
                <a:solidFill>
                  <a:schemeClr val="accent5">
                    <a:lumMod val="75000"/>
                  </a:schemeClr>
                </a:solidFill>
              </a:rPr>
              <a:t>Using</a:t>
            </a:r>
            <a:r>
              <a:rPr lang="nl-BE" sz="1600" dirty="0">
                <a:solidFill>
                  <a:schemeClr val="accent5">
                    <a:lumMod val="75000"/>
                  </a:schemeClr>
                </a:solidFill>
              </a:rPr>
              <a:t> the 445 </a:t>
            </a:r>
            <a:r>
              <a:rPr lang="nl-BE" sz="1600" dirty="0" err="1">
                <a:solidFill>
                  <a:schemeClr val="accent5">
                    <a:lumMod val="75000"/>
                  </a:schemeClr>
                </a:solidFill>
              </a:rPr>
              <a:t>keV</a:t>
            </a:r>
            <a:r>
              <a:rPr lang="nl-BE" sz="1600" dirty="0">
                <a:solidFill>
                  <a:schemeClr val="accent5">
                    <a:lumMod val="75000"/>
                  </a:schemeClr>
                </a:solidFill>
              </a:rPr>
              <a:t> </a:t>
            </a:r>
            <a:r>
              <a:rPr lang="el-GR" sz="1600" dirty="0">
                <a:solidFill>
                  <a:schemeClr val="accent5">
                    <a:lumMod val="75000"/>
                  </a:schemeClr>
                </a:solidFill>
              </a:rPr>
              <a:t>γ</a:t>
            </a:r>
            <a:r>
              <a:rPr lang="nl-BE" sz="1600" dirty="0">
                <a:solidFill>
                  <a:schemeClr val="accent5">
                    <a:lumMod val="75000"/>
                  </a:schemeClr>
                </a:solidFill>
              </a:rPr>
              <a:t> </a:t>
            </a:r>
            <a:r>
              <a:rPr lang="nl-BE" sz="1600" dirty="0" err="1">
                <a:solidFill>
                  <a:schemeClr val="accent5">
                    <a:lumMod val="75000"/>
                  </a:schemeClr>
                </a:solidFill>
              </a:rPr>
              <a:t>line</a:t>
            </a:r>
            <a:r>
              <a:rPr lang="nl-BE" sz="1600" dirty="0">
                <a:solidFill>
                  <a:schemeClr val="accent5">
                    <a:lumMod val="75000"/>
                  </a:schemeClr>
                </a:solidFill>
              </a:rPr>
              <a:t>, </a:t>
            </a:r>
            <a:r>
              <a:rPr lang="nl-BE" sz="1600" dirty="0" err="1">
                <a:solidFill>
                  <a:schemeClr val="accent5">
                    <a:lumMod val="75000"/>
                  </a:schemeClr>
                </a:solidFill>
              </a:rPr>
              <a:t>deduced</a:t>
            </a:r>
            <a:r>
              <a:rPr lang="nl-BE" sz="1600" dirty="0">
                <a:solidFill>
                  <a:schemeClr val="accent5">
                    <a:lumMod val="75000"/>
                  </a:schemeClr>
                </a:solidFill>
              </a:rPr>
              <a:t> </a:t>
            </a:r>
            <a:r>
              <a:rPr lang="nl-BE" sz="1600" b="1" dirty="0">
                <a:solidFill>
                  <a:schemeClr val="accent5">
                    <a:lumMod val="75000"/>
                  </a:schemeClr>
                </a:solidFill>
              </a:rPr>
              <a:t>T</a:t>
            </a:r>
            <a:r>
              <a:rPr lang="nl-BE" sz="1600" b="1" baseline="-25000" dirty="0">
                <a:solidFill>
                  <a:schemeClr val="accent5">
                    <a:lumMod val="75000"/>
                  </a:schemeClr>
                </a:solidFill>
              </a:rPr>
              <a:t>1/2</a:t>
            </a:r>
            <a:r>
              <a:rPr lang="nl-BE" sz="1600" b="1" dirty="0">
                <a:solidFill>
                  <a:schemeClr val="accent5">
                    <a:lumMod val="75000"/>
                  </a:schemeClr>
                </a:solidFill>
              </a:rPr>
              <a:t> ~ 35 (0.2) </a:t>
            </a:r>
            <a:r>
              <a:rPr lang="nl-BE" sz="1600" b="1" dirty="0" err="1">
                <a:solidFill>
                  <a:schemeClr val="accent5">
                    <a:lumMod val="75000"/>
                  </a:schemeClr>
                </a:solidFill>
              </a:rPr>
              <a:t>ms</a:t>
            </a:r>
            <a:endParaRPr lang="nl-BE" sz="1600" b="1" dirty="0">
              <a:solidFill>
                <a:schemeClr val="accent5">
                  <a:lumMod val="75000"/>
                </a:schemeClr>
              </a:solidFill>
            </a:endParaRPr>
          </a:p>
        </p:txBody>
      </p:sp>
      <p:sp>
        <p:nvSpPr>
          <p:cNvPr id="18" name="Right Arrow 17"/>
          <p:cNvSpPr/>
          <p:nvPr/>
        </p:nvSpPr>
        <p:spPr>
          <a:xfrm>
            <a:off x="3419475" y="1806575"/>
            <a:ext cx="792163" cy="215900"/>
          </a:xfrm>
          <a:prstGeom prst="rightArrow">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20489" name="TextBox 18"/>
          <p:cNvSpPr txBox="1">
            <a:spLocks noChangeArrowheads="1"/>
          </p:cNvSpPr>
          <p:nvPr/>
        </p:nvSpPr>
        <p:spPr bwMode="auto">
          <a:xfrm>
            <a:off x="360363" y="612775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400" i="1"/>
              <a:t>Consistent with deduced T</a:t>
            </a:r>
            <a:r>
              <a:rPr lang="nl-BE" sz="1400" i="1" baseline="-25000"/>
              <a:t>1/2</a:t>
            </a:r>
            <a:r>
              <a:rPr lang="nl-BE" sz="1400" i="1"/>
              <a:t> based on other </a:t>
            </a:r>
            <a:r>
              <a:rPr lang="el-GR" sz="1400" i="1"/>
              <a:t>γ</a:t>
            </a:r>
            <a:r>
              <a:rPr lang="nl-BE" sz="1400" i="1"/>
              <a:t> &amp; </a:t>
            </a:r>
            <a:r>
              <a:rPr lang="el-GR" sz="1400" i="1"/>
              <a:t>α</a:t>
            </a:r>
            <a:r>
              <a:rPr lang="nl-BE" sz="1400" i="1"/>
              <a:t> from the decay of the 10</a:t>
            </a:r>
            <a:r>
              <a:rPr lang="nl-BE" sz="1400" i="1" baseline="30000"/>
              <a:t>-</a:t>
            </a:r>
            <a:r>
              <a:rPr lang="nl-BE" sz="1400" i="1"/>
              <a:t> isomer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971550" y="692150"/>
            <a:ext cx="7993063" cy="1588"/>
          </a:xfrm>
          <a:prstGeom prst="line">
            <a:avLst/>
          </a:prstGeom>
          <a:noFill/>
          <a:ln w="50800" algn="ctr">
            <a:solidFill>
              <a:schemeClr val="tx2">
                <a:lumMod val="75000"/>
              </a:schemeClr>
            </a:solidFill>
            <a:round/>
            <a:headEnd/>
            <a:tailEnd/>
          </a:ln>
        </p:spPr>
      </p:cxnSp>
      <p:sp>
        <p:nvSpPr>
          <p:cNvPr id="3076"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Outline</a:t>
            </a:r>
          </a:p>
        </p:txBody>
      </p:sp>
      <p:sp>
        <p:nvSpPr>
          <p:cNvPr id="3077" name="TextBox 1"/>
          <p:cNvSpPr txBox="1">
            <a:spLocks noChangeArrowheads="1"/>
          </p:cNvSpPr>
          <p:nvPr/>
        </p:nvSpPr>
        <p:spPr bwMode="auto">
          <a:xfrm>
            <a:off x="1331913" y="1484313"/>
            <a:ext cx="676910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nl-BE" sz="2000">
              <a:latin typeface="Calibri" pitchFamily="34" charset="0"/>
            </a:endParaRPr>
          </a:p>
          <a:p>
            <a:pPr eaLnBrk="1" hangingPunct="1"/>
            <a:endParaRPr lang="nl-BE" sz="2000">
              <a:latin typeface="Calibri" pitchFamily="34" charset="0"/>
            </a:endParaRPr>
          </a:p>
          <a:p>
            <a:pPr eaLnBrk="1" hangingPunct="1">
              <a:buFont typeface="Arial" charset="0"/>
              <a:buChar char="•"/>
            </a:pPr>
            <a:r>
              <a:rPr lang="nl-BE" sz="2000">
                <a:latin typeface="Calibri" pitchFamily="34" charset="0"/>
              </a:rPr>
              <a:t> 	Motivation</a:t>
            </a:r>
          </a:p>
          <a:p>
            <a:pPr eaLnBrk="1" hangingPunct="1"/>
            <a:endParaRPr lang="nl-BE" sz="2000">
              <a:latin typeface="Calibri" pitchFamily="34" charset="0"/>
            </a:endParaRPr>
          </a:p>
          <a:p>
            <a:pPr eaLnBrk="1" hangingPunct="1">
              <a:buFont typeface="Arial" charset="0"/>
              <a:buChar char="•"/>
            </a:pPr>
            <a:r>
              <a:rPr lang="nl-BE" sz="2000">
                <a:latin typeface="Calibri" pitchFamily="34" charset="0"/>
              </a:rPr>
              <a:t> 	Experimental set-up</a:t>
            </a:r>
          </a:p>
          <a:p>
            <a:pPr eaLnBrk="1" hangingPunct="1"/>
            <a:r>
              <a:rPr lang="nl-BE" sz="2000">
                <a:latin typeface="Calibri" pitchFamily="34" charset="0"/>
              </a:rPr>
              <a:t>		</a:t>
            </a:r>
          </a:p>
          <a:p>
            <a:pPr eaLnBrk="1" hangingPunct="1">
              <a:buFont typeface="Arial" charset="0"/>
              <a:buChar char="•"/>
            </a:pPr>
            <a:r>
              <a:rPr lang="nl-BE" sz="2000">
                <a:latin typeface="Calibri" pitchFamily="34" charset="0"/>
              </a:rPr>
              <a:t> 	Decay spectroscopy of </a:t>
            </a:r>
            <a:r>
              <a:rPr lang="nl-BE" sz="2000" baseline="30000">
                <a:latin typeface="Calibri" pitchFamily="34" charset="0"/>
              </a:rPr>
              <a:t>184</a:t>
            </a:r>
            <a:r>
              <a:rPr lang="nl-BE" sz="2000">
                <a:latin typeface="Calibri" pitchFamily="34" charset="0"/>
              </a:rPr>
              <a:t>Tl  </a:t>
            </a:r>
          </a:p>
          <a:p>
            <a:pPr eaLnBrk="1" hangingPunct="1"/>
            <a:endParaRPr lang="nl-BE" sz="2000">
              <a:latin typeface="Calibri" pitchFamily="34" charset="0"/>
            </a:endParaRPr>
          </a:p>
          <a:p>
            <a:pPr eaLnBrk="1" hangingPunct="1">
              <a:buFont typeface="Arial" charset="0"/>
              <a:buChar char="•"/>
            </a:pPr>
            <a:r>
              <a:rPr lang="nl-BE" sz="2000">
                <a:latin typeface="Calibri" pitchFamily="34" charset="0"/>
              </a:rPr>
              <a:t> 	Laser spectroscopy of neutron-deficient Tl isotopes</a:t>
            </a:r>
          </a:p>
          <a:p>
            <a:pPr eaLnBrk="1" hangingPunct="1"/>
            <a:endParaRPr lang="nl-BE" sz="2000">
              <a:latin typeface="Calibri" pitchFamily="34" charset="0"/>
            </a:endParaRPr>
          </a:p>
          <a:p>
            <a:pPr eaLnBrk="1" hangingPunct="1">
              <a:buFont typeface="Arial" charset="0"/>
              <a:buChar char="•"/>
            </a:pPr>
            <a:r>
              <a:rPr lang="nl-BE" sz="2000">
                <a:latin typeface="Calibri" pitchFamily="34" charset="0"/>
              </a:rPr>
              <a:t> 	(preliminary) Conclusions and outlook</a:t>
            </a:r>
          </a:p>
          <a:p>
            <a:pPr eaLnBrk="1" hangingPunct="1">
              <a:buFont typeface="Arial" charset="0"/>
              <a:buChar char="•"/>
            </a:pPr>
            <a:endParaRPr lang="nl-BE">
              <a:latin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1116013" y="692150"/>
            <a:ext cx="7993062" cy="1588"/>
          </a:xfrm>
          <a:prstGeom prst="line">
            <a:avLst/>
          </a:prstGeom>
          <a:noFill/>
          <a:ln w="50800" algn="ctr">
            <a:solidFill>
              <a:schemeClr val="tx2">
                <a:lumMod val="75000"/>
              </a:schemeClr>
            </a:solidFill>
            <a:round/>
            <a:headEnd/>
            <a:tailEnd/>
          </a:ln>
        </p:spPr>
      </p:cxnSp>
      <p:sp>
        <p:nvSpPr>
          <p:cNvPr id="21508"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Analysis of </a:t>
            </a:r>
            <a:r>
              <a:rPr lang="nl-BE" sz="2400" baseline="30000">
                <a:latin typeface="Calibri" pitchFamily="34" charset="0"/>
              </a:rPr>
              <a:t>184</a:t>
            </a:r>
            <a:r>
              <a:rPr lang="nl-BE" sz="2400">
                <a:latin typeface="Calibri" pitchFamily="34" charset="0"/>
              </a:rPr>
              <a:t>Tl: 10</a:t>
            </a:r>
            <a:r>
              <a:rPr lang="nl-BE" sz="2400" baseline="30000">
                <a:latin typeface="Calibri" pitchFamily="34" charset="0"/>
              </a:rPr>
              <a:t>-</a:t>
            </a:r>
            <a:r>
              <a:rPr lang="nl-BE" sz="2400">
                <a:latin typeface="Calibri" pitchFamily="34" charset="0"/>
              </a:rPr>
              <a:t> isomer</a:t>
            </a:r>
          </a:p>
        </p:txBody>
      </p:sp>
      <p:sp>
        <p:nvSpPr>
          <p:cNvPr id="15" name="TextBox 14"/>
          <p:cNvSpPr txBox="1"/>
          <p:nvPr/>
        </p:nvSpPr>
        <p:spPr>
          <a:xfrm>
            <a:off x="0" y="2133600"/>
            <a:ext cx="900113" cy="3046413"/>
          </a:xfrm>
          <a:prstGeom prst="rect">
            <a:avLst/>
          </a:prstGeom>
          <a:noFill/>
        </p:spPr>
        <p:txBody>
          <a:bodyPr>
            <a:spAutoFit/>
          </a:bodyPr>
          <a:lstStyle/>
          <a:p>
            <a:pPr>
              <a:defRPr/>
            </a:pPr>
            <a:r>
              <a:rPr lang="en-US" sz="800" noProof="1">
                <a:solidFill>
                  <a:srgbClr val="5050D4"/>
                </a:solidFill>
              </a:rPr>
              <a:t>Shape coexistence</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Experimental set-up</a:t>
            </a:r>
          </a:p>
          <a:p>
            <a:pPr>
              <a:defRPr/>
            </a:pPr>
            <a:endParaRPr lang="en-US" sz="800" noProof="1">
              <a:solidFill>
                <a:schemeClr val="accent6">
                  <a:lumMod val="20000"/>
                  <a:lumOff val="80000"/>
                </a:schemeClr>
              </a:solidFill>
            </a:endParaRPr>
          </a:p>
          <a:p>
            <a:pPr>
              <a:defRPr/>
            </a:pPr>
            <a:endParaRPr lang="en-US" sz="800" noProof="1">
              <a:solidFill>
                <a:srgbClr val="5050D4"/>
              </a:solidFill>
            </a:endParaRPr>
          </a:p>
          <a:p>
            <a:pPr>
              <a:defRPr/>
            </a:pPr>
            <a:r>
              <a:rPr lang="en-US" sz="800" noProof="1">
                <a:solidFill>
                  <a:schemeClr val="bg1"/>
                </a:solidFill>
              </a:rPr>
              <a:t>Decay spectroscopy </a:t>
            </a:r>
          </a:p>
          <a:p>
            <a:pPr>
              <a:defRPr/>
            </a:pPr>
            <a:r>
              <a:rPr lang="en-US" sz="800" noProof="1">
                <a:solidFill>
                  <a:schemeClr val="bg1"/>
                </a:solidFill>
              </a:rPr>
              <a:t>of 184Tl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Laser spectroscopy </a:t>
            </a:r>
          </a:p>
          <a:p>
            <a:pPr>
              <a:defRPr/>
            </a:pPr>
            <a:r>
              <a:rPr lang="en-US" sz="800" noProof="1">
                <a:solidFill>
                  <a:srgbClr val="5050D4"/>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Conclusions and outlook</a:t>
            </a:r>
          </a:p>
          <a:p>
            <a:pPr>
              <a:defRPr/>
            </a:pPr>
            <a:endParaRPr lang="en-US" sz="800" noProof="1">
              <a:solidFill>
                <a:schemeClr val="accent6">
                  <a:lumMod val="20000"/>
                  <a:lumOff val="80000"/>
                </a:schemeClr>
              </a:solidFill>
            </a:endParaRPr>
          </a:p>
        </p:txBody>
      </p:sp>
      <p:pic>
        <p:nvPicPr>
          <p:cNvPr id="21510" name="Picture 12" descr="Pure10m_Ge1_10_150_367k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3" descr="Pure10m_Ge1_150_12OO_367keV.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13100"/>
            <a:ext cx="91440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5580063" y="1341438"/>
            <a:ext cx="431800" cy="1655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21" name="Rectangle 20"/>
          <p:cNvSpPr/>
          <p:nvPr/>
        </p:nvSpPr>
        <p:spPr>
          <a:xfrm>
            <a:off x="5580063" y="3429000"/>
            <a:ext cx="431800" cy="2016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22" name="TextBox 21"/>
          <p:cNvSpPr txBox="1"/>
          <p:nvPr/>
        </p:nvSpPr>
        <p:spPr>
          <a:xfrm>
            <a:off x="1476375" y="5732463"/>
            <a:ext cx="6696075" cy="955675"/>
          </a:xfrm>
          <a:prstGeom prst="rect">
            <a:avLst/>
          </a:prstGeom>
          <a:noFill/>
        </p:spPr>
        <p:txBody>
          <a:bodyPr>
            <a:spAutoFit/>
          </a:bodyPr>
          <a:lstStyle/>
          <a:p>
            <a:pPr>
              <a:defRPr/>
            </a:pPr>
            <a:r>
              <a:rPr lang="nl-BE" sz="1400" dirty="0"/>
              <a:t>I1 = 366.7keV, 10-150ms </a:t>
            </a:r>
            <a:r>
              <a:rPr lang="nl-BE" sz="1400" dirty="0" err="1"/>
              <a:t>after</a:t>
            </a:r>
            <a:r>
              <a:rPr lang="nl-BE" sz="1400" dirty="0"/>
              <a:t> PP: 17465(297) </a:t>
            </a:r>
            <a:r>
              <a:rPr lang="nl-BE" sz="1400" dirty="0" err="1"/>
              <a:t>counts</a:t>
            </a:r>
            <a:r>
              <a:rPr lang="nl-BE" sz="1400" dirty="0"/>
              <a:t> in Ge1</a:t>
            </a:r>
          </a:p>
          <a:p>
            <a:pPr>
              <a:defRPr/>
            </a:pPr>
            <a:r>
              <a:rPr lang="nl-BE" sz="1400" dirty="0"/>
              <a:t>I2 = 366.7keV, 150-1200ms </a:t>
            </a:r>
            <a:r>
              <a:rPr lang="nl-BE" sz="1400" dirty="0" err="1"/>
              <a:t>after</a:t>
            </a:r>
            <a:r>
              <a:rPr lang="nl-BE" sz="1400" dirty="0"/>
              <a:t> PP: 146936(625) </a:t>
            </a:r>
            <a:r>
              <a:rPr lang="nl-BE" sz="1400" dirty="0" err="1"/>
              <a:t>counts</a:t>
            </a:r>
            <a:r>
              <a:rPr lang="nl-BE" sz="1400" dirty="0"/>
              <a:t> in Ge1</a:t>
            </a:r>
          </a:p>
          <a:p>
            <a:pPr>
              <a:defRPr/>
            </a:pPr>
            <a:endParaRPr lang="nl-BE" sz="1400" dirty="0"/>
          </a:p>
          <a:p>
            <a:pPr>
              <a:buFont typeface="Symbol" pitchFamily="18" charset="2"/>
              <a:buChar char="Þ"/>
              <a:defRPr/>
            </a:pPr>
            <a:r>
              <a:rPr lang="nl-BE" sz="1400" dirty="0">
                <a:solidFill>
                  <a:schemeClr val="accent5">
                    <a:lumMod val="75000"/>
                  </a:schemeClr>
                </a:solidFill>
              </a:rPr>
              <a:t>I1/I2 = 0.1189 (0.0175)</a:t>
            </a:r>
            <a:endParaRPr lang="nl-BE" sz="1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4" descr="Pure10m_Ge1_10_150.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620713"/>
            <a:ext cx="9144000" cy="2663825"/>
          </a:xfrm>
        </p:spPr>
      </p:pic>
      <p:pic>
        <p:nvPicPr>
          <p:cNvPr id="22531" name="Picture 5" descr="Pure10m_Ge1_150_12O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3"/>
            <a:ext cx="9144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6"/>
          <p:cNvSpPr txBox="1">
            <a:spLocks noChangeArrowheads="1"/>
          </p:cNvSpPr>
          <p:nvPr/>
        </p:nvSpPr>
        <p:spPr bwMode="auto">
          <a:xfrm>
            <a:off x="2916238" y="188913"/>
            <a:ext cx="28797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a:t>Pure 10</a:t>
            </a:r>
            <a:r>
              <a:rPr lang="nl-BE" baseline="30000"/>
              <a:t>-</a:t>
            </a:r>
            <a:r>
              <a:rPr lang="nl-BE"/>
              <a:t> spectrum: </a:t>
            </a:r>
            <a:r>
              <a:rPr lang="el-GR"/>
              <a:t>γ</a:t>
            </a:r>
            <a:endParaRPr lang="nl-BE"/>
          </a:p>
        </p:txBody>
      </p:sp>
      <p:sp>
        <p:nvSpPr>
          <p:cNvPr id="8" name="TextBox 7"/>
          <p:cNvSpPr txBox="1"/>
          <p:nvPr/>
        </p:nvSpPr>
        <p:spPr>
          <a:xfrm>
            <a:off x="395288" y="6237288"/>
            <a:ext cx="8280400" cy="338137"/>
          </a:xfrm>
          <a:prstGeom prst="rect">
            <a:avLst/>
          </a:prstGeom>
          <a:noFill/>
        </p:spPr>
        <p:txBody>
          <a:bodyPr>
            <a:spAutoFit/>
          </a:bodyPr>
          <a:lstStyle/>
          <a:p>
            <a:pPr algn="ctr">
              <a:defRPr/>
            </a:pPr>
            <a:r>
              <a:rPr lang="nl-BE" sz="1600" dirty="0"/>
              <a:t>pure10</a:t>
            </a:r>
            <a:r>
              <a:rPr lang="nl-BE" sz="1600" baseline="30000" dirty="0"/>
              <a:t>-</a:t>
            </a:r>
            <a:r>
              <a:rPr lang="nl-BE" sz="1600" dirty="0"/>
              <a:t> </a:t>
            </a:r>
            <a:r>
              <a:rPr lang="el-GR" sz="1600" dirty="0"/>
              <a:t>γ</a:t>
            </a:r>
            <a:r>
              <a:rPr lang="nl-BE" sz="1600" dirty="0"/>
              <a:t> spectrum =  </a:t>
            </a:r>
            <a:r>
              <a:rPr lang="nl-BE" sz="1600" dirty="0">
                <a:solidFill>
                  <a:srgbClr val="FF0000"/>
                </a:solidFill>
              </a:rPr>
              <a:t>A</a:t>
            </a:r>
            <a:r>
              <a:rPr lang="nl-BE" sz="1600" dirty="0"/>
              <a:t> – </a:t>
            </a:r>
            <a:r>
              <a:rPr lang="nl-BE" sz="1600" dirty="0">
                <a:solidFill>
                  <a:schemeClr val="accent5">
                    <a:lumMod val="75000"/>
                  </a:schemeClr>
                </a:solidFill>
              </a:rPr>
              <a:t>I</a:t>
            </a:r>
            <a:r>
              <a:rPr lang="nl-BE" sz="1600" baseline="-25000" dirty="0">
                <a:solidFill>
                  <a:schemeClr val="accent5">
                    <a:lumMod val="75000"/>
                  </a:schemeClr>
                </a:solidFill>
              </a:rPr>
              <a:t>1</a:t>
            </a:r>
            <a:r>
              <a:rPr lang="nl-BE" sz="1600" dirty="0">
                <a:solidFill>
                  <a:schemeClr val="accent5">
                    <a:lumMod val="75000"/>
                  </a:schemeClr>
                </a:solidFill>
              </a:rPr>
              <a:t>/I</a:t>
            </a:r>
            <a:r>
              <a:rPr lang="nl-BE" sz="1600" baseline="-25000" dirty="0">
                <a:solidFill>
                  <a:schemeClr val="accent5">
                    <a:lumMod val="75000"/>
                  </a:schemeClr>
                </a:solidFill>
              </a:rPr>
              <a:t>2</a:t>
            </a:r>
            <a:r>
              <a:rPr lang="nl-BE" sz="1600" dirty="0"/>
              <a:t> * </a:t>
            </a:r>
            <a:r>
              <a:rPr lang="nl-BE" sz="1600" dirty="0">
                <a:solidFill>
                  <a:srgbClr val="FF0000"/>
                </a:solidFill>
              </a:rPr>
              <a:t>B</a:t>
            </a:r>
            <a:r>
              <a:rPr lang="nl-BE" sz="1600" dirty="0"/>
              <a:t> = </a:t>
            </a:r>
            <a:r>
              <a:rPr lang="nl-BE" sz="1600" dirty="0">
                <a:solidFill>
                  <a:srgbClr val="FF0000"/>
                </a:solidFill>
              </a:rPr>
              <a:t>A</a:t>
            </a:r>
            <a:r>
              <a:rPr lang="nl-BE" sz="1600" dirty="0"/>
              <a:t> – </a:t>
            </a:r>
            <a:r>
              <a:rPr lang="nl-BE" sz="1600" dirty="0">
                <a:solidFill>
                  <a:schemeClr val="accent5">
                    <a:lumMod val="75000"/>
                  </a:schemeClr>
                </a:solidFill>
              </a:rPr>
              <a:t>0.1189</a:t>
            </a:r>
            <a:r>
              <a:rPr lang="nl-BE" sz="1600" dirty="0"/>
              <a:t> * </a:t>
            </a:r>
            <a:r>
              <a:rPr lang="nl-BE" sz="1600" dirty="0">
                <a:solidFill>
                  <a:srgbClr val="FF0000"/>
                </a:solidFill>
              </a:rPr>
              <a:t>B</a:t>
            </a:r>
          </a:p>
        </p:txBody>
      </p:sp>
      <p:sp>
        <p:nvSpPr>
          <p:cNvPr id="22534" name="TextBox 8"/>
          <p:cNvSpPr txBox="1">
            <a:spLocks noChangeArrowheads="1"/>
          </p:cNvSpPr>
          <p:nvPr/>
        </p:nvSpPr>
        <p:spPr bwMode="auto">
          <a:xfrm>
            <a:off x="1835150" y="1125538"/>
            <a:ext cx="215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a:solidFill>
                  <a:srgbClr val="FF0000"/>
                </a:solidFill>
              </a:rPr>
              <a:t>A</a:t>
            </a:r>
          </a:p>
        </p:txBody>
      </p:sp>
      <p:sp>
        <p:nvSpPr>
          <p:cNvPr id="22535" name="TextBox 9"/>
          <p:cNvSpPr txBox="1">
            <a:spLocks noChangeArrowheads="1"/>
          </p:cNvSpPr>
          <p:nvPr/>
        </p:nvSpPr>
        <p:spPr bwMode="auto">
          <a:xfrm>
            <a:off x="1908175" y="3716338"/>
            <a:ext cx="21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a:solidFill>
                  <a:srgbClr val="FF0000"/>
                </a:solidFill>
              </a:rPr>
              <a:t>B</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4" descr="Pure10m_Ge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765175"/>
            <a:ext cx="8229600" cy="5040313"/>
          </a:xfrm>
        </p:spPr>
      </p:pic>
      <p:sp>
        <p:nvSpPr>
          <p:cNvPr id="23555" name="TextBox 3"/>
          <p:cNvSpPr txBox="1">
            <a:spLocks noChangeArrowheads="1"/>
          </p:cNvSpPr>
          <p:nvPr/>
        </p:nvSpPr>
        <p:spPr bwMode="auto">
          <a:xfrm>
            <a:off x="2916238" y="188913"/>
            <a:ext cx="28797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a:t>Pure 10</a:t>
            </a:r>
            <a:r>
              <a:rPr lang="nl-BE" baseline="30000"/>
              <a:t>-</a:t>
            </a:r>
            <a:r>
              <a:rPr lang="nl-BE"/>
              <a:t> spectrum: </a:t>
            </a:r>
            <a:r>
              <a:rPr lang="el-GR"/>
              <a:t>γ</a:t>
            </a:r>
            <a:endParaRPr lang="nl-BE"/>
          </a:p>
        </p:txBody>
      </p:sp>
      <p:sp>
        <p:nvSpPr>
          <p:cNvPr id="6" name="TextBox 5"/>
          <p:cNvSpPr txBox="1"/>
          <p:nvPr/>
        </p:nvSpPr>
        <p:spPr>
          <a:xfrm>
            <a:off x="395288" y="6092825"/>
            <a:ext cx="8280400" cy="339725"/>
          </a:xfrm>
          <a:prstGeom prst="rect">
            <a:avLst/>
          </a:prstGeom>
          <a:noFill/>
        </p:spPr>
        <p:txBody>
          <a:bodyPr>
            <a:spAutoFit/>
          </a:bodyPr>
          <a:lstStyle/>
          <a:p>
            <a:pPr algn="ctr">
              <a:defRPr/>
            </a:pPr>
            <a:r>
              <a:rPr lang="nl-BE" sz="1600" dirty="0">
                <a:solidFill>
                  <a:srgbClr val="00B050"/>
                </a:solidFill>
              </a:rPr>
              <a:t>pure10</a:t>
            </a:r>
            <a:r>
              <a:rPr lang="nl-BE" sz="1600" baseline="30000" dirty="0">
                <a:solidFill>
                  <a:srgbClr val="00B050"/>
                </a:solidFill>
              </a:rPr>
              <a:t>-</a:t>
            </a:r>
            <a:r>
              <a:rPr lang="nl-BE" sz="1600" dirty="0">
                <a:solidFill>
                  <a:srgbClr val="00B050"/>
                </a:solidFill>
              </a:rPr>
              <a:t> </a:t>
            </a:r>
            <a:r>
              <a:rPr lang="el-GR" sz="1600" dirty="0">
                <a:solidFill>
                  <a:srgbClr val="00B050"/>
                </a:solidFill>
              </a:rPr>
              <a:t>γ</a:t>
            </a:r>
            <a:r>
              <a:rPr lang="nl-BE" sz="1600" dirty="0">
                <a:solidFill>
                  <a:srgbClr val="00B050"/>
                </a:solidFill>
              </a:rPr>
              <a:t> spectrum </a:t>
            </a:r>
            <a:r>
              <a:rPr lang="nl-BE" sz="1600" dirty="0"/>
              <a:t>=  </a:t>
            </a:r>
            <a:r>
              <a:rPr lang="nl-BE" sz="1600" dirty="0">
                <a:solidFill>
                  <a:srgbClr val="FF0000"/>
                </a:solidFill>
              </a:rPr>
              <a:t>A</a:t>
            </a:r>
            <a:r>
              <a:rPr lang="nl-BE" sz="1600" dirty="0"/>
              <a:t> – </a:t>
            </a:r>
            <a:r>
              <a:rPr lang="nl-BE" sz="1600" dirty="0">
                <a:solidFill>
                  <a:schemeClr val="accent5">
                    <a:lumMod val="75000"/>
                  </a:schemeClr>
                </a:solidFill>
              </a:rPr>
              <a:t>I</a:t>
            </a:r>
            <a:r>
              <a:rPr lang="nl-BE" sz="1600" baseline="-25000" dirty="0">
                <a:solidFill>
                  <a:schemeClr val="accent5">
                    <a:lumMod val="75000"/>
                  </a:schemeClr>
                </a:solidFill>
              </a:rPr>
              <a:t>1</a:t>
            </a:r>
            <a:r>
              <a:rPr lang="nl-BE" sz="1600" dirty="0">
                <a:solidFill>
                  <a:schemeClr val="accent5">
                    <a:lumMod val="75000"/>
                  </a:schemeClr>
                </a:solidFill>
              </a:rPr>
              <a:t>/I</a:t>
            </a:r>
            <a:r>
              <a:rPr lang="nl-BE" sz="1600" baseline="-25000" dirty="0">
                <a:solidFill>
                  <a:schemeClr val="accent5">
                    <a:lumMod val="75000"/>
                  </a:schemeClr>
                </a:solidFill>
              </a:rPr>
              <a:t>2</a:t>
            </a:r>
            <a:r>
              <a:rPr lang="nl-BE" sz="1600" dirty="0"/>
              <a:t> * </a:t>
            </a:r>
            <a:r>
              <a:rPr lang="nl-BE" sz="1600" dirty="0">
                <a:solidFill>
                  <a:srgbClr val="FF0000"/>
                </a:solidFill>
              </a:rPr>
              <a:t>B</a:t>
            </a:r>
            <a:r>
              <a:rPr lang="nl-BE" sz="1600" dirty="0"/>
              <a:t> = </a:t>
            </a:r>
            <a:r>
              <a:rPr lang="nl-BE" sz="1600" dirty="0">
                <a:solidFill>
                  <a:srgbClr val="FF0000"/>
                </a:solidFill>
              </a:rPr>
              <a:t>A</a:t>
            </a:r>
            <a:r>
              <a:rPr lang="nl-BE" sz="1600" dirty="0"/>
              <a:t> – </a:t>
            </a:r>
            <a:r>
              <a:rPr lang="nl-BE" sz="1600" dirty="0">
                <a:solidFill>
                  <a:schemeClr val="accent5">
                    <a:lumMod val="75000"/>
                  </a:schemeClr>
                </a:solidFill>
              </a:rPr>
              <a:t>0.1189</a:t>
            </a:r>
            <a:r>
              <a:rPr lang="nl-BE" sz="1600" dirty="0"/>
              <a:t> * </a:t>
            </a:r>
            <a:r>
              <a:rPr lang="nl-BE" sz="1600" dirty="0">
                <a:solidFill>
                  <a:srgbClr val="FF0000"/>
                </a:solidFill>
              </a:rPr>
              <a:t>B</a:t>
            </a:r>
          </a:p>
        </p:txBody>
      </p:sp>
      <p:sp>
        <p:nvSpPr>
          <p:cNvPr id="23557" name="Rectangle 6"/>
          <p:cNvSpPr>
            <a:spLocks noChangeArrowheads="1"/>
          </p:cNvSpPr>
          <p:nvPr/>
        </p:nvSpPr>
        <p:spPr bwMode="auto">
          <a:xfrm>
            <a:off x="1763713" y="1557338"/>
            <a:ext cx="205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BE">
                <a:solidFill>
                  <a:srgbClr val="00B050"/>
                </a:solidFill>
              </a:rPr>
              <a:t>pure10</a:t>
            </a:r>
            <a:r>
              <a:rPr lang="nl-BE" baseline="30000">
                <a:solidFill>
                  <a:srgbClr val="00B050"/>
                </a:solidFill>
              </a:rPr>
              <a:t>-</a:t>
            </a:r>
            <a:r>
              <a:rPr lang="nl-BE">
                <a:solidFill>
                  <a:srgbClr val="00B050"/>
                </a:solidFill>
              </a:rPr>
              <a:t> </a:t>
            </a:r>
            <a:r>
              <a:rPr lang="el-GR">
                <a:solidFill>
                  <a:srgbClr val="00B050"/>
                </a:solidFill>
              </a:rPr>
              <a:t>γ</a:t>
            </a:r>
            <a:r>
              <a:rPr lang="nl-BE">
                <a:solidFill>
                  <a:srgbClr val="00B050"/>
                </a:solidFill>
              </a:rPr>
              <a:t> spectrum </a:t>
            </a:r>
            <a:endParaRPr lang="nl-BE"/>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4" descr="Pure10m_Ge1_10_150.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620713"/>
            <a:ext cx="9144000" cy="2663825"/>
          </a:xfrm>
        </p:spPr>
      </p:pic>
      <p:pic>
        <p:nvPicPr>
          <p:cNvPr id="24579" name="Picture 5" descr="Pure10m_Ge1_150_12O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3"/>
            <a:ext cx="9144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6"/>
          <p:cNvSpPr txBox="1">
            <a:spLocks noChangeArrowheads="1"/>
          </p:cNvSpPr>
          <p:nvPr/>
        </p:nvSpPr>
        <p:spPr bwMode="auto">
          <a:xfrm>
            <a:off x="2916238" y="188913"/>
            <a:ext cx="28797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a:t>Pure 10</a:t>
            </a:r>
            <a:r>
              <a:rPr lang="nl-BE" baseline="30000"/>
              <a:t>-</a:t>
            </a:r>
            <a:r>
              <a:rPr lang="nl-BE"/>
              <a:t> spectrum: </a:t>
            </a:r>
            <a:r>
              <a:rPr lang="el-GR"/>
              <a:t>α</a:t>
            </a:r>
            <a:endParaRPr lang="nl-BE"/>
          </a:p>
        </p:txBody>
      </p:sp>
      <p:sp>
        <p:nvSpPr>
          <p:cNvPr id="8" name="TextBox 7"/>
          <p:cNvSpPr txBox="1"/>
          <p:nvPr/>
        </p:nvSpPr>
        <p:spPr>
          <a:xfrm>
            <a:off x="395288" y="6237288"/>
            <a:ext cx="8280400" cy="338137"/>
          </a:xfrm>
          <a:prstGeom prst="rect">
            <a:avLst/>
          </a:prstGeom>
          <a:noFill/>
        </p:spPr>
        <p:txBody>
          <a:bodyPr>
            <a:spAutoFit/>
          </a:bodyPr>
          <a:lstStyle/>
          <a:p>
            <a:pPr algn="ctr">
              <a:defRPr/>
            </a:pPr>
            <a:r>
              <a:rPr lang="nl-BE" sz="1600" dirty="0"/>
              <a:t>pure10</a:t>
            </a:r>
            <a:r>
              <a:rPr lang="nl-BE" sz="1600" baseline="30000" dirty="0"/>
              <a:t>-</a:t>
            </a:r>
            <a:r>
              <a:rPr lang="nl-BE" sz="1600" dirty="0"/>
              <a:t> </a:t>
            </a:r>
            <a:r>
              <a:rPr lang="el-GR" sz="1600" dirty="0"/>
              <a:t>α</a:t>
            </a:r>
            <a:r>
              <a:rPr lang="nl-BE" sz="1600" dirty="0"/>
              <a:t> spectrum =  </a:t>
            </a:r>
            <a:r>
              <a:rPr lang="nl-BE" sz="1600" dirty="0">
                <a:solidFill>
                  <a:srgbClr val="FF0000"/>
                </a:solidFill>
              </a:rPr>
              <a:t>A</a:t>
            </a:r>
            <a:r>
              <a:rPr lang="nl-BE" sz="1600" dirty="0"/>
              <a:t> – </a:t>
            </a:r>
            <a:r>
              <a:rPr lang="nl-BE" sz="1600" dirty="0">
                <a:solidFill>
                  <a:schemeClr val="accent5">
                    <a:lumMod val="75000"/>
                  </a:schemeClr>
                </a:solidFill>
              </a:rPr>
              <a:t>I</a:t>
            </a:r>
            <a:r>
              <a:rPr lang="nl-BE" sz="1600" baseline="-25000" dirty="0">
                <a:solidFill>
                  <a:schemeClr val="accent5">
                    <a:lumMod val="75000"/>
                  </a:schemeClr>
                </a:solidFill>
              </a:rPr>
              <a:t>1</a:t>
            </a:r>
            <a:r>
              <a:rPr lang="nl-BE" sz="1600" dirty="0">
                <a:solidFill>
                  <a:schemeClr val="accent5">
                    <a:lumMod val="75000"/>
                  </a:schemeClr>
                </a:solidFill>
              </a:rPr>
              <a:t>/I</a:t>
            </a:r>
            <a:r>
              <a:rPr lang="nl-BE" sz="1600" baseline="-25000" dirty="0">
                <a:solidFill>
                  <a:schemeClr val="accent5">
                    <a:lumMod val="75000"/>
                  </a:schemeClr>
                </a:solidFill>
              </a:rPr>
              <a:t>2</a:t>
            </a:r>
            <a:r>
              <a:rPr lang="nl-BE" sz="1600" dirty="0"/>
              <a:t> * </a:t>
            </a:r>
            <a:r>
              <a:rPr lang="nl-BE" sz="1600" dirty="0">
                <a:solidFill>
                  <a:srgbClr val="FF0000"/>
                </a:solidFill>
              </a:rPr>
              <a:t>B</a:t>
            </a:r>
            <a:r>
              <a:rPr lang="nl-BE" sz="1600" dirty="0"/>
              <a:t> = </a:t>
            </a:r>
            <a:r>
              <a:rPr lang="nl-BE" sz="1600" dirty="0">
                <a:solidFill>
                  <a:srgbClr val="FF0000"/>
                </a:solidFill>
              </a:rPr>
              <a:t>A</a:t>
            </a:r>
            <a:r>
              <a:rPr lang="nl-BE" sz="1600" dirty="0"/>
              <a:t> – </a:t>
            </a:r>
            <a:r>
              <a:rPr lang="nl-BE" sz="1600" dirty="0">
                <a:solidFill>
                  <a:schemeClr val="accent5">
                    <a:lumMod val="75000"/>
                  </a:schemeClr>
                </a:solidFill>
              </a:rPr>
              <a:t>0.1189</a:t>
            </a:r>
            <a:r>
              <a:rPr lang="nl-BE" sz="1600" dirty="0"/>
              <a:t> * </a:t>
            </a:r>
            <a:r>
              <a:rPr lang="nl-BE" sz="1600" dirty="0">
                <a:solidFill>
                  <a:srgbClr val="FF0000"/>
                </a:solidFill>
              </a:rPr>
              <a:t>B</a:t>
            </a:r>
          </a:p>
        </p:txBody>
      </p:sp>
      <p:sp>
        <p:nvSpPr>
          <p:cNvPr id="24582" name="TextBox 8"/>
          <p:cNvSpPr txBox="1">
            <a:spLocks noChangeArrowheads="1"/>
          </p:cNvSpPr>
          <p:nvPr/>
        </p:nvSpPr>
        <p:spPr bwMode="auto">
          <a:xfrm>
            <a:off x="1835150" y="1125538"/>
            <a:ext cx="215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a:solidFill>
                  <a:srgbClr val="FF0000"/>
                </a:solidFill>
              </a:rPr>
              <a:t>A</a:t>
            </a:r>
          </a:p>
        </p:txBody>
      </p:sp>
      <p:sp>
        <p:nvSpPr>
          <p:cNvPr id="24583" name="TextBox 9"/>
          <p:cNvSpPr txBox="1">
            <a:spLocks noChangeArrowheads="1"/>
          </p:cNvSpPr>
          <p:nvPr/>
        </p:nvSpPr>
        <p:spPr bwMode="auto">
          <a:xfrm>
            <a:off x="1908175" y="3716338"/>
            <a:ext cx="21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a:solidFill>
                  <a:srgbClr val="FF0000"/>
                </a:solidFill>
              </a:rPr>
              <a:t>B</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4" descr="Pure10m_Ge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836613"/>
            <a:ext cx="8204200" cy="5040312"/>
          </a:xfrm>
        </p:spPr>
      </p:pic>
      <p:sp>
        <p:nvSpPr>
          <p:cNvPr id="25603" name="TextBox 3"/>
          <p:cNvSpPr txBox="1">
            <a:spLocks noChangeArrowheads="1"/>
          </p:cNvSpPr>
          <p:nvPr/>
        </p:nvSpPr>
        <p:spPr bwMode="auto">
          <a:xfrm>
            <a:off x="2916238" y="188913"/>
            <a:ext cx="28797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a:t>Pure 10</a:t>
            </a:r>
            <a:r>
              <a:rPr lang="nl-BE" baseline="30000"/>
              <a:t>-</a:t>
            </a:r>
            <a:r>
              <a:rPr lang="nl-BE"/>
              <a:t> spectrum: </a:t>
            </a:r>
            <a:r>
              <a:rPr lang="el-GR"/>
              <a:t>α</a:t>
            </a:r>
            <a:endParaRPr lang="nl-BE"/>
          </a:p>
        </p:txBody>
      </p:sp>
      <p:sp>
        <p:nvSpPr>
          <p:cNvPr id="6" name="TextBox 5"/>
          <p:cNvSpPr txBox="1"/>
          <p:nvPr/>
        </p:nvSpPr>
        <p:spPr>
          <a:xfrm>
            <a:off x="395288" y="6092825"/>
            <a:ext cx="8280400" cy="339725"/>
          </a:xfrm>
          <a:prstGeom prst="rect">
            <a:avLst/>
          </a:prstGeom>
          <a:noFill/>
        </p:spPr>
        <p:txBody>
          <a:bodyPr>
            <a:spAutoFit/>
          </a:bodyPr>
          <a:lstStyle/>
          <a:p>
            <a:pPr algn="ctr">
              <a:defRPr/>
            </a:pPr>
            <a:r>
              <a:rPr lang="nl-BE" sz="1600" dirty="0">
                <a:solidFill>
                  <a:srgbClr val="00B050"/>
                </a:solidFill>
              </a:rPr>
              <a:t>pure10</a:t>
            </a:r>
            <a:r>
              <a:rPr lang="nl-BE" sz="1600" baseline="30000" dirty="0">
                <a:solidFill>
                  <a:srgbClr val="00B050"/>
                </a:solidFill>
              </a:rPr>
              <a:t>-</a:t>
            </a:r>
            <a:r>
              <a:rPr lang="nl-BE" sz="1600" dirty="0">
                <a:solidFill>
                  <a:srgbClr val="00B050"/>
                </a:solidFill>
              </a:rPr>
              <a:t> </a:t>
            </a:r>
            <a:r>
              <a:rPr lang="el-GR" sz="1600" dirty="0">
                <a:solidFill>
                  <a:srgbClr val="00B050"/>
                </a:solidFill>
              </a:rPr>
              <a:t>α</a:t>
            </a:r>
            <a:r>
              <a:rPr lang="nl-BE" sz="1600" dirty="0">
                <a:solidFill>
                  <a:srgbClr val="00B050"/>
                </a:solidFill>
              </a:rPr>
              <a:t> spectrum </a:t>
            </a:r>
            <a:r>
              <a:rPr lang="nl-BE" sz="1600" dirty="0"/>
              <a:t>=  </a:t>
            </a:r>
            <a:r>
              <a:rPr lang="nl-BE" sz="1600" dirty="0">
                <a:solidFill>
                  <a:srgbClr val="FF0000"/>
                </a:solidFill>
              </a:rPr>
              <a:t>A</a:t>
            </a:r>
            <a:r>
              <a:rPr lang="nl-BE" sz="1600" dirty="0"/>
              <a:t> – </a:t>
            </a:r>
            <a:r>
              <a:rPr lang="nl-BE" sz="1600" dirty="0">
                <a:solidFill>
                  <a:schemeClr val="accent5">
                    <a:lumMod val="75000"/>
                  </a:schemeClr>
                </a:solidFill>
              </a:rPr>
              <a:t>I</a:t>
            </a:r>
            <a:r>
              <a:rPr lang="nl-BE" sz="1600" baseline="-25000" dirty="0">
                <a:solidFill>
                  <a:schemeClr val="accent5">
                    <a:lumMod val="75000"/>
                  </a:schemeClr>
                </a:solidFill>
              </a:rPr>
              <a:t>1</a:t>
            </a:r>
            <a:r>
              <a:rPr lang="nl-BE" sz="1600" dirty="0">
                <a:solidFill>
                  <a:schemeClr val="accent5">
                    <a:lumMod val="75000"/>
                  </a:schemeClr>
                </a:solidFill>
              </a:rPr>
              <a:t>/I</a:t>
            </a:r>
            <a:r>
              <a:rPr lang="nl-BE" sz="1600" baseline="-25000" dirty="0">
                <a:solidFill>
                  <a:schemeClr val="accent5">
                    <a:lumMod val="75000"/>
                  </a:schemeClr>
                </a:solidFill>
              </a:rPr>
              <a:t>2</a:t>
            </a:r>
            <a:r>
              <a:rPr lang="nl-BE" sz="1600" dirty="0"/>
              <a:t> * </a:t>
            </a:r>
            <a:r>
              <a:rPr lang="nl-BE" sz="1600" dirty="0">
                <a:solidFill>
                  <a:srgbClr val="FF0000"/>
                </a:solidFill>
              </a:rPr>
              <a:t>B</a:t>
            </a:r>
            <a:r>
              <a:rPr lang="nl-BE" sz="1600" dirty="0"/>
              <a:t> = </a:t>
            </a:r>
            <a:r>
              <a:rPr lang="nl-BE" sz="1600" dirty="0">
                <a:solidFill>
                  <a:srgbClr val="FF0000"/>
                </a:solidFill>
              </a:rPr>
              <a:t>A</a:t>
            </a:r>
            <a:r>
              <a:rPr lang="nl-BE" sz="1600" dirty="0"/>
              <a:t> – </a:t>
            </a:r>
            <a:r>
              <a:rPr lang="nl-BE" sz="1600" dirty="0">
                <a:solidFill>
                  <a:schemeClr val="accent5">
                    <a:lumMod val="75000"/>
                  </a:schemeClr>
                </a:solidFill>
              </a:rPr>
              <a:t>0.1189</a:t>
            </a:r>
            <a:r>
              <a:rPr lang="nl-BE" sz="1600" dirty="0"/>
              <a:t> * </a:t>
            </a:r>
            <a:r>
              <a:rPr lang="nl-BE" sz="1600" dirty="0">
                <a:solidFill>
                  <a:srgbClr val="FF0000"/>
                </a:solidFill>
              </a:rPr>
              <a:t>B</a:t>
            </a:r>
          </a:p>
        </p:txBody>
      </p:sp>
      <p:sp>
        <p:nvSpPr>
          <p:cNvPr id="25605" name="Rectangle 6"/>
          <p:cNvSpPr>
            <a:spLocks noChangeArrowheads="1"/>
          </p:cNvSpPr>
          <p:nvPr/>
        </p:nvSpPr>
        <p:spPr bwMode="auto">
          <a:xfrm>
            <a:off x="1763713" y="1700213"/>
            <a:ext cx="2079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BE">
                <a:solidFill>
                  <a:srgbClr val="00B050"/>
                </a:solidFill>
              </a:rPr>
              <a:t>pure10</a:t>
            </a:r>
            <a:r>
              <a:rPr lang="nl-BE" baseline="30000">
                <a:solidFill>
                  <a:srgbClr val="00B050"/>
                </a:solidFill>
              </a:rPr>
              <a:t>-</a:t>
            </a:r>
            <a:r>
              <a:rPr lang="nl-BE">
                <a:solidFill>
                  <a:srgbClr val="00B050"/>
                </a:solidFill>
              </a:rPr>
              <a:t> </a:t>
            </a:r>
            <a:r>
              <a:rPr lang="el-GR">
                <a:solidFill>
                  <a:srgbClr val="00B050"/>
                </a:solidFill>
              </a:rPr>
              <a:t>α</a:t>
            </a:r>
            <a:r>
              <a:rPr lang="nl-BE">
                <a:solidFill>
                  <a:srgbClr val="00B050"/>
                </a:solidFill>
              </a:rPr>
              <a:t> spectrum </a:t>
            </a:r>
            <a:endParaRPr lang="nl-BE"/>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2" descr="c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644900"/>
            <a:ext cx="38290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 descr="run5_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836613"/>
            <a:ext cx="385127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7"/>
          <p:cNvSpPr txBox="1">
            <a:spLocks noChangeArrowheads="1"/>
          </p:cNvSpPr>
          <p:nvPr/>
        </p:nvSpPr>
        <p:spPr bwMode="auto">
          <a:xfrm>
            <a:off x="6084888" y="847725"/>
            <a:ext cx="576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sz="1600"/>
              <a:t>ϒ</a:t>
            </a:r>
            <a:endParaRPr lang="nl-BE" sz="1200"/>
          </a:p>
        </p:txBody>
      </p:sp>
      <p:sp>
        <p:nvSpPr>
          <p:cNvPr id="26629" name="TextBox 8"/>
          <p:cNvSpPr txBox="1">
            <a:spLocks noChangeArrowheads="1"/>
          </p:cNvSpPr>
          <p:nvPr/>
        </p:nvSpPr>
        <p:spPr bwMode="auto">
          <a:xfrm>
            <a:off x="6948488" y="847725"/>
            <a:ext cx="1403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sz="1100"/>
              <a:t>Gate on 366.7 keV</a:t>
            </a:r>
          </a:p>
        </p:txBody>
      </p:sp>
      <p:cxnSp>
        <p:nvCxnSpPr>
          <p:cNvPr id="8" name="Straight Arrow Connector 7"/>
          <p:cNvCxnSpPr/>
          <p:nvPr/>
        </p:nvCxnSpPr>
        <p:spPr>
          <a:xfrm flipH="1">
            <a:off x="7019925" y="2287588"/>
            <a:ext cx="52388" cy="295275"/>
          </a:xfrm>
          <a:prstGeom prst="straightConnector1">
            <a:avLst/>
          </a:prstGeom>
          <a:ln w="158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64163" y="2214563"/>
            <a:ext cx="177800" cy="295275"/>
          </a:xfrm>
          <a:prstGeom prst="straightConnector1">
            <a:avLst/>
          </a:prstGeom>
          <a:ln w="158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300788" y="1350963"/>
            <a:ext cx="198437" cy="123825"/>
          </a:xfrm>
          <a:prstGeom prst="straightConnector1">
            <a:avLst/>
          </a:prstGeom>
          <a:ln w="158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633" name="TextBox 18"/>
          <p:cNvSpPr txBox="1">
            <a:spLocks noChangeArrowheads="1"/>
          </p:cNvSpPr>
          <p:nvPr/>
        </p:nvSpPr>
        <p:spPr bwMode="auto">
          <a:xfrm>
            <a:off x="6877050" y="2060575"/>
            <a:ext cx="4270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200" b="1"/>
              <a:t>10</a:t>
            </a:r>
            <a:r>
              <a:rPr lang="nl-BE" sz="1200" b="1" baseline="36000"/>
              <a:t>-</a:t>
            </a:r>
          </a:p>
        </p:txBody>
      </p:sp>
      <p:sp>
        <p:nvSpPr>
          <p:cNvPr id="26634" name="TextBox 19"/>
          <p:cNvSpPr txBox="1">
            <a:spLocks noChangeArrowheads="1"/>
          </p:cNvSpPr>
          <p:nvPr/>
        </p:nvSpPr>
        <p:spPr bwMode="auto">
          <a:xfrm>
            <a:off x="5148263" y="1989138"/>
            <a:ext cx="4270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200" b="1"/>
              <a:t>10</a:t>
            </a:r>
            <a:r>
              <a:rPr lang="nl-BE" sz="1200" b="1" baseline="36000"/>
              <a:t>-</a:t>
            </a:r>
          </a:p>
        </p:txBody>
      </p:sp>
      <p:sp>
        <p:nvSpPr>
          <p:cNvPr id="26635" name="TextBox 20"/>
          <p:cNvSpPr txBox="1">
            <a:spLocks noChangeArrowheads="1"/>
          </p:cNvSpPr>
          <p:nvPr/>
        </p:nvSpPr>
        <p:spPr bwMode="auto">
          <a:xfrm>
            <a:off x="6403975" y="1112838"/>
            <a:ext cx="9048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200" b="1"/>
              <a:t>7</a:t>
            </a:r>
            <a:r>
              <a:rPr lang="nl-BE" sz="1200" b="1" baseline="36000"/>
              <a:t>+ </a:t>
            </a:r>
            <a:r>
              <a:rPr lang="nl-BE" sz="1200" b="1"/>
              <a:t> and 2</a:t>
            </a:r>
            <a:r>
              <a:rPr lang="nl-BE" sz="1200" b="1" baseline="36000"/>
              <a:t>-</a:t>
            </a:r>
          </a:p>
        </p:txBody>
      </p:sp>
      <p:sp>
        <p:nvSpPr>
          <p:cNvPr id="26636" name="TextBox 114"/>
          <p:cNvSpPr txBox="1">
            <a:spLocks noChangeArrowheads="1"/>
          </p:cNvSpPr>
          <p:nvPr/>
        </p:nvSpPr>
        <p:spPr bwMode="auto">
          <a:xfrm>
            <a:off x="6278563" y="3932238"/>
            <a:ext cx="18002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sz="1100"/>
              <a:t>Gate on 506 keV ( pure 10</a:t>
            </a:r>
            <a:r>
              <a:rPr lang="nl-BE" sz="1100" baseline="30000"/>
              <a:t>-</a:t>
            </a:r>
            <a:r>
              <a:rPr lang="nl-BE" sz="1100"/>
              <a:t>)</a:t>
            </a:r>
          </a:p>
          <a:p>
            <a:pPr eaLnBrk="1" hangingPunct="1"/>
            <a:r>
              <a:rPr lang="nl-BE" sz="1100">
                <a:solidFill>
                  <a:srgbClr val="00B050"/>
                </a:solidFill>
              </a:rPr>
              <a:t>Gate on 340 keV (pure 7</a:t>
            </a:r>
            <a:r>
              <a:rPr lang="nl-BE" sz="1100" baseline="30000">
                <a:solidFill>
                  <a:srgbClr val="00B050"/>
                </a:solidFill>
              </a:rPr>
              <a:t>+</a:t>
            </a:r>
            <a:r>
              <a:rPr lang="nl-BE" sz="1100">
                <a:solidFill>
                  <a:srgbClr val="00B050"/>
                </a:solidFill>
              </a:rPr>
              <a:t>)</a:t>
            </a:r>
            <a:endParaRPr lang="nl-BE" sz="1100" baseline="36000">
              <a:solidFill>
                <a:srgbClr val="00B050"/>
              </a:solidFill>
            </a:endParaRPr>
          </a:p>
          <a:p>
            <a:pPr eaLnBrk="1" hangingPunct="1"/>
            <a:r>
              <a:rPr lang="nl-BE" sz="1100">
                <a:solidFill>
                  <a:srgbClr val="FF0000"/>
                </a:solidFill>
              </a:rPr>
              <a:t>Gate on 616 keV (pure 2</a:t>
            </a:r>
            <a:r>
              <a:rPr lang="nl-BE" sz="1100" baseline="30000">
                <a:solidFill>
                  <a:srgbClr val="FF0000"/>
                </a:solidFill>
              </a:rPr>
              <a:t>-</a:t>
            </a:r>
            <a:r>
              <a:rPr lang="nl-BE" sz="1100">
                <a:solidFill>
                  <a:srgbClr val="FF0000"/>
                </a:solidFill>
              </a:rPr>
              <a:t>)</a:t>
            </a:r>
          </a:p>
        </p:txBody>
      </p:sp>
      <p:cxnSp>
        <p:nvCxnSpPr>
          <p:cNvPr id="15" name="Straight Connector 14"/>
          <p:cNvCxnSpPr/>
          <p:nvPr/>
        </p:nvCxnSpPr>
        <p:spPr>
          <a:xfrm>
            <a:off x="1476375" y="1555750"/>
            <a:ext cx="50323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76375" y="2420938"/>
            <a:ext cx="50323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76375" y="1916113"/>
            <a:ext cx="50323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836738" y="1555750"/>
            <a:ext cx="0" cy="8651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1" name="TextBox 63"/>
          <p:cNvSpPr txBox="1">
            <a:spLocks noChangeArrowheads="1"/>
          </p:cNvSpPr>
          <p:nvPr/>
        </p:nvSpPr>
        <p:spPr bwMode="auto">
          <a:xfrm>
            <a:off x="1116013" y="1773238"/>
            <a:ext cx="4318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100"/>
              <a:t>374</a:t>
            </a:r>
          </a:p>
        </p:txBody>
      </p:sp>
      <p:sp>
        <p:nvSpPr>
          <p:cNvPr id="26642" name="TextBox 64"/>
          <p:cNvSpPr txBox="1">
            <a:spLocks noChangeArrowheads="1"/>
          </p:cNvSpPr>
          <p:nvPr/>
        </p:nvSpPr>
        <p:spPr bwMode="auto">
          <a:xfrm>
            <a:off x="1116013" y="1412875"/>
            <a:ext cx="4318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100"/>
              <a:t>506</a:t>
            </a:r>
          </a:p>
        </p:txBody>
      </p:sp>
      <p:sp>
        <p:nvSpPr>
          <p:cNvPr id="21" name="TextBox 20"/>
          <p:cNvSpPr txBox="1"/>
          <p:nvPr/>
        </p:nvSpPr>
        <p:spPr>
          <a:xfrm>
            <a:off x="1331913" y="1052513"/>
            <a:ext cx="647700" cy="292100"/>
          </a:xfrm>
          <a:prstGeom prst="rect">
            <a:avLst/>
          </a:prstGeom>
          <a:noFill/>
        </p:spPr>
        <p:txBody>
          <a:bodyPr>
            <a:spAutoFit/>
          </a:bodyPr>
          <a:lstStyle/>
          <a:p>
            <a:pPr algn="ctr">
              <a:defRPr/>
            </a:pPr>
            <a:r>
              <a:rPr lang="nl-BE" sz="1400" i="1" baseline="30000" dirty="0">
                <a:solidFill>
                  <a:schemeClr val="bg1">
                    <a:lumMod val="65000"/>
                  </a:schemeClr>
                </a:solidFill>
              </a:rPr>
              <a:t>184</a:t>
            </a:r>
            <a:r>
              <a:rPr lang="nl-BE" sz="1400" i="1" dirty="0">
                <a:solidFill>
                  <a:schemeClr val="bg1">
                    <a:lumMod val="65000"/>
                  </a:schemeClr>
                </a:solidFill>
              </a:rPr>
              <a:t>Tl</a:t>
            </a:r>
          </a:p>
        </p:txBody>
      </p:sp>
      <p:sp>
        <p:nvSpPr>
          <p:cNvPr id="26644" name="TextBox 66"/>
          <p:cNvSpPr txBox="1">
            <a:spLocks noChangeArrowheads="1"/>
          </p:cNvSpPr>
          <p:nvPr/>
        </p:nvSpPr>
        <p:spPr bwMode="auto">
          <a:xfrm>
            <a:off x="1908175" y="1412875"/>
            <a:ext cx="4318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100"/>
              <a:t>10</a:t>
            </a:r>
            <a:r>
              <a:rPr lang="nl-BE" sz="1100" baseline="36000"/>
              <a:t>-</a:t>
            </a:r>
          </a:p>
        </p:txBody>
      </p:sp>
      <p:sp>
        <p:nvSpPr>
          <p:cNvPr id="26645" name="TextBox 67"/>
          <p:cNvSpPr txBox="1">
            <a:spLocks noChangeArrowheads="1"/>
          </p:cNvSpPr>
          <p:nvPr/>
        </p:nvSpPr>
        <p:spPr bwMode="auto">
          <a:xfrm>
            <a:off x="1908175" y="2205038"/>
            <a:ext cx="4318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100"/>
              <a:t>7</a:t>
            </a:r>
            <a:r>
              <a:rPr lang="nl-BE" sz="1100" baseline="36000"/>
              <a:t>+</a:t>
            </a:r>
          </a:p>
        </p:txBody>
      </p:sp>
      <p:sp>
        <p:nvSpPr>
          <p:cNvPr id="26646" name="TextBox 68"/>
          <p:cNvSpPr txBox="1">
            <a:spLocks noChangeArrowheads="1"/>
          </p:cNvSpPr>
          <p:nvPr/>
        </p:nvSpPr>
        <p:spPr bwMode="auto">
          <a:xfrm>
            <a:off x="1547813" y="4364038"/>
            <a:ext cx="5762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100"/>
              <a:t>366.7</a:t>
            </a:r>
          </a:p>
        </p:txBody>
      </p:sp>
      <p:sp>
        <p:nvSpPr>
          <p:cNvPr id="26647" name="TextBox 69"/>
          <p:cNvSpPr txBox="1">
            <a:spLocks noChangeArrowheads="1"/>
          </p:cNvSpPr>
          <p:nvPr/>
        </p:nvSpPr>
        <p:spPr bwMode="auto">
          <a:xfrm>
            <a:off x="2484438" y="4364038"/>
            <a:ext cx="4318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100"/>
              <a:t>2</a:t>
            </a:r>
            <a:r>
              <a:rPr lang="nl-BE" sz="1100" baseline="36000"/>
              <a:t>+</a:t>
            </a:r>
          </a:p>
        </p:txBody>
      </p:sp>
      <p:sp>
        <p:nvSpPr>
          <p:cNvPr id="26648" name="TextBox 70"/>
          <p:cNvSpPr txBox="1">
            <a:spLocks noChangeArrowheads="1"/>
          </p:cNvSpPr>
          <p:nvPr/>
        </p:nvSpPr>
        <p:spPr bwMode="auto">
          <a:xfrm>
            <a:off x="2484438" y="4724400"/>
            <a:ext cx="4318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100"/>
              <a:t>0</a:t>
            </a:r>
            <a:r>
              <a:rPr lang="nl-BE" sz="1100" baseline="36000"/>
              <a:t>+</a:t>
            </a:r>
          </a:p>
        </p:txBody>
      </p:sp>
      <p:sp>
        <p:nvSpPr>
          <p:cNvPr id="27" name="TextBox 26"/>
          <p:cNvSpPr txBox="1"/>
          <p:nvPr/>
        </p:nvSpPr>
        <p:spPr>
          <a:xfrm>
            <a:off x="1908175" y="2781300"/>
            <a:ext cx="720725" cy="292100"/>
          </a:xfrm>
          <a:prstGeom prst="rect">
            <a:avLst/>
          </a:prstGeom>
          <a:noFill/>
        </p:spPr>
        <p:txBody>
          <a:bodyPr>
            <a:spAutoFit/>
          </a:bodyPr>
          <a:lstStyle/>
          <a:p>
            <a:pPr algn="ctr">
              <a:defRPr/>
            </a:pPr>
            <a:r>
              <a:rPr lang="nl-BE" sz="1400" i="1" baseline="30000" dirty="0">
                <a:solidFill>
                  <a:schemeClr val="bg1">
                    <a:lumMod val="65000"/>
                  </a:schemeClr>
                </a:solidFill>
              </a:rPr>
              <a:t>184</a:t>
            </a:r>
            <a:r>
              <a:rPr lang="nl-BE" sz="1400" i="1" dirty="0">
                <a:solidFill>
                  <a:schemeClr val="bg1">
                    <a:lumMod val="65000"/>
                  </a:schemeClr>
                </a:solidFill>
              </a:rPr>
              <a:t>Hg</a:t>
            </a:r>
          </a:p>
        </p:txBody>
      </p:sp>
      <p:cxnSp>
        <p:nvCxnSpPr>
          <p:cNvPr id="28" name="Straight Connector 27"/>
          <p:cNvCxnSpPr/>
          <p:nvPr/>
        </p:nvCxnSpPr>
        <p:spPr>
          <a:xfrm>
            <a:off x="2052638" y="3213100"/>
            <a:ext cx="50323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52638" y="4508500"/>
            <a:ext cx="50323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052638" y="4868863"/>
            <a:ext cx="50323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411413" y="4508500"/>
            <a:ext cx="0" cy="36036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052638" y="3644900"/>
            <a:ext cx="50323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052638" y="3860800"/>
            <a:ext cx="50323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52638" y="4148138"/>
            <a:ext cx="50323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657" name="TextBox 122"/>
          <p:cNvSpPr txBox="1">
            <a:spLocks noChangeArrowheads="1"/>
          </p:cNvSpPr>
          <p:nvPr/>
        </p:nvSpPr>
        <p:spPr bwMode="auto">
          <a:xfrm>
            <a:off x="2484438" y="3068638"/>
            <a:ext cx="4318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100"/>
              <a:t>8</a:t>
            </a:r>
            <a:r>
              <a:rPr lang="nl-BE" sz="1100" baseline="36000"/>
              <a:t>+</a:t>
            </a:r>
          </a:p>
        </p:txBody>
      </p:sp>
      <p:sp>
        <p:nvSpPr>
          <p:cNvPr id="26658" name="TextBox 123"/>
          <p:cNvSpPr txBox="1">
            <a:spLocks noChangeArrowheads="1"/>
          </p:cNvSpPr>
          <p:nvPr/>
        </p:nvSpPr>
        <p:spPr bwMode="auto">
          <a:xfrm>
            <a:off x="2484438" y="3500438"/>
            <a:ext cx="4318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100"/>
              <a:t>6</a:t>
            </a:r>
            <a:r>
              <a:rPr lang="nl-BE" sz="1100" baseline="36000"/>
              <a:t>+</a:t>
            </a:r>
          </a:p>
        </p:txBody>
      </p:sp>
      <p:sp>
        <p:nvSpPr>
          <p:cNvPr id="26659" name="TextBox 124"/>
          <p:cNvSpPr txBox="1">
            <a:spLocks noChangeArrowheads="1"/>
          </p:cNvSpPr>
          <p:nvPr/>
        </p:nvSpPr>
        <p:spPr bwMode="auto">
          <a:xfrm>
            <a:off x="2484438" y="3716338"/>
            <a:ext cx="4318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100"/>
              <a:t>2</a:t>
            </a:r>
            <a:r>
              <a:rPr lang="nl-BE" sz="1100" baseline="36000"/>
              <a:t>+</a:t>
            </a:r>
          </a:p>
        </p:txBody>
      </p:sp>
      <p:sp>
        <p:nvSpPr>
          <p:cNvPr id="26660" name="TextBox 125"/>
          <p:cNvSpPr txBox="1">
            <a:spLocks noChangeArrowheads="1"/>
          </p:cNvSpPr>
          <p:nvPr/>
        </p:nvSpPr>
        <p:spPr bwMode="auto">
          <a:xfrm>
            <a:off x="2484438" y="4005263"/>
            <a:ext cx="4318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100"/>
              <a:t>4</a:t>
            </a:r>
            <a:r>
              <a:rPr lang="nl-BE" sz="1100" baseline="36000"/>
              <a:t>+</a:t>
            </a:r>
          </a:p>
        </p:txBody>
      </p:sp>
      <p:cxnSp>
        <p:nvCxnSpPr>
          <p:cNvPr id="39" name="Straight Arrow Connector 38"/>
          <p:cNvCxnSpPr/>
          <p:nvPr/>
        </p:nvCxnSpPr>
        <p:spPr>
          <a:xfrm>
            <a:off x="2124075" y="3213100"/>
            <a:ext cx="0" cy="431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124075" y="3644900"/>
            <a:ext cx="0" cy="50323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411413" y="3860800"/>
            <a:ext cx="0" cy="6477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64" name="TextBox 129"/>
          <p:cNvSpPr txBox="1">
            <a:spLocks noChangeArrowheads="1"/>
          </p:cNvSpPr>
          <p:nvPr/>
        </p:nvSpPr>
        <p:spPr bwMode="auto">
          <a:xfrm>
            <a:off x="1620838" y="3716338"/>
            <a:ext cx="5032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100"/>
              <a:t>616</a:t>
            </a:r>
          </a:p>
        </p:txBody>
      </p:sp>
      <p:sp>
        <p:nvSpPr>
          <p:cNvPr id="26665" name="TextBox 130"/>
          <p:cNvSpPr txBox="1">
            <a:spLocks noChangeArrowheads="1"/>
          </p:cNvSpPr>
          <p:nvPr/>
        </p:nvSpPr>
        <p:spPr bwMode="auto">
          <a:xfrm>
            <a:off x="1620838" y="3500438"/>
            <a:ext cx="503237"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100"/>
              <a:t>340</a:t>
            </a:r>
          </a:p>
        </p:txBody>
      </p:sp>
      <p:sp>
        <p:nvSpPr>
          <p:cNvPr id="26666" name="TextBox 131"/>
          <p:cNvSpPr txBox="1">
            <a:spLocks noChangeArrowheads="1"/>
          </p:cNvSpPr>
          <p:nvPr/>
        </p:nvSpPr>
        <p:spPr bwMode="auto">
          <a:xfrm>
            <a:off x="1620838" y="3068638"/>
            <a:ext cx="503237"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100"/>
              <a:t>418</a:t>
            </a:r>
          </a:p>
        </p:txBody>
      </p:sp>
      <p:cxnSp>
        <p:nvCxnSpPr>
          <p:cNvPr id="45" name="Straight Connector 44"/>
          <p:cNvCxnSpPr/>
          <p:nvPr/>
        </p:nvCxnSpPr>
        <p:spPr>
          <a:xfrm>
            <a:off x="2987675" y="2781300"/>
            <a:ext cx="504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668" name="TextBox 133"/>
          <p:cNvSpPr txBox="1">
            <a:spLocks noChangeArrowheads="1"/>
          </p:cNvSpPr>
          <p:nvPr/>
        </p:nvSpPr>
        <p:spPr bwMode="auto">
          <a:xfrm>
            <a:off x="3348038" y="2563813"/>
            <a:ext cx="4318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100"/>
              <a:t>2</a:t>
            </a:r>
            <a:r>
              <a:rPr lang="nl-BE" sz="1100" baseline="36000"/>
              <a:t>-</a:t>
            </a:r>
          </a:p>
        </p:txBody>
      </p:sp>
      <p:cxnSp>
        <p:nvCxnSpPr>
          <p:cNvPr id="47" name="Straight Arrow Connector 46"/>
          <p:cNvCxnSpPr/>
          <p:nvPr/>
        </p:nvCxnSpPr>
        <p:spPr>
          <a:xfrm flipH="1">
            <a:off x="2411413" y="3355975"/>
            <a:ext cx="792162" cy="5048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203575" y="2781300"/>
            <a:ext cx="0" cy="574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836738" y="2420938"/>
            <a:ext cx="0" cy="2873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836738" y="2708275"/>
            <a:ext cx="287337" cy="5048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1692275" y="3429000"/>
            <a:ext cx="360363" cy="28733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52" name="Oval 51"/>
          <p:cNvSpPr/>
          <p:nvPr/>
        </p:nvSpPr>
        <p:spPr>
          <a:xfrm>
            <a:off x="1116013" y="1412875"/>
            <a:ext cx="360362" cy="2873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53" name="Oval 52"/>
          <p:cNvSpPr/>
          <p:nvPr/>
        </p:nvSpPr>
        <p:spPr>
          <a:xfrm>
            <a:off x="1692275" y="3716338"/>
            <a:ext cx="360363"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26676" name="TextBox 144"/>
          <p:cNvSpPr txBox="1">
            <a:spLocks noChangeArrowheads="1"/>
          </p:cNvSpPr>
          <p:nvPr/>
        </p:nvSpPr>
        <p:spPr bwMode="auto">
          <a:xfrm>
            <a:off x="611188" y="5445125"/>
            <a:ext cx="36734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Symbol" pitchFamily="18" charset="2"/>
              <a:buChar char="Þ"/>
            </a:pPr>
            <a:r>
              <a:rPr lang="nl-BE"/>
              <a:t> Disentangle and identify different isomers by gating on different </a:t>
            </a:r>
            <a:r>
              <a:rPr lang="el-GR"/>
              <a:t>γ</a:t>
            </a:r>
            <a:r>
              <a:rPr lang="nl-BE"/>
              <a:t> lines</a:t>
            </a:r>
          </a:p>
          <a:p>
            <a:pPr eaLnBrk="1" hangingPunct="1"/>
            <a:endParaRPr lang="nl-BE" sz="1100"/>
          </a:p>
        </p:txBody>
      </p:sp>
      <p:sp>
        <p:nvSpPr>
          <p:cNvPr id="26677" name="TextBox 147"/>
          <p:cNvSpPr txBox="1">
            <a:spLocks noChangeArrowheads="1"/>
          </p:cNvSpPr>
          <p:nvPr/>
        </p:nvSpPr>
        <p:spPr bwMode="auto">
          <a:xfrm>
            <a:off x="6084888" y="3644900"/>
            <a:ext cx="576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sz="1600"/>
              <a:t>ϒ</a:t>
            </a:r>
            <a:endParaRPr lang="nl-BE" sz="1200"/>
          </a:p>
        </p:txBody>
      </p:sp>
      <p:sp>
        <p:nvSpPr>
          <p:cNvPr id="26678" name="TextBox 39"/>
          <p:cNvSpPr txBox="1">
            <a:spLocks noChangeArrowheads="1"/>
          </p:cNvSpPr>
          <p:nvPr/>
        </p:nvSpPr>
        <p:spPr bwMode="auto">
          <a:xfrm>
            <a:off x="7237413" y="3284538"/>
            <a:ext cx="14033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900"/>
              <a:t>wavenumber cm</a:t>
            </a:r>
            <a:r>
              <a:rPr lang="nl-BE" sz="900" baseline="30000"/>
              <a:t>-1</a:t>
            </a:r>
          </a:p>
        </p:txBody>
      </p:sp>
      <p:sp>
        <p:nvSpPr>
          <p:cNvPr id="26679" name="TextBox 39"/>
          <p:cNvSpPr txBox="1">
            <a:spLocks noChangeArrowheads="1"/>
          </p:cNvSpPr>
          <p:nvPr/>
        </p:nvSpPr>
        <p:spPr bwMode="auto">
          <a:xfrm>
            <a:off x="7237413" y="6021388"/>
            <a:ext cx="14033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900"/>
              <a:t>wavenumber cm</a:t>
            </a:r>
            <a:r>
              <a:rPr lang="nl-BE" sz="900" baseline="30000"/>
              <a:t>-1</a:t>
            </a:r>
          </a:p>
        </p:txBody>
      </p:sp>
      <p:sp>
        <p:nvSpPr>
          <p:cNvPr id="58" name="Oval 57"/>
          <p:cNvSpPr/>
          <p:nvPr/>
        </p:nvSpPr>
        <p:spPr>
          <a:xfrm>
            <a:off x="1620838" y="4292600"/>
            <a:ext cx="431800" cy="36036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26681" name="Picture 56" descr="Gamma184T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836613"/>
            <a:ext cx="21812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2" name="TextBox 67"/>
          <p:cNvSpPr txBox="1">
            <a:spLocks noChangeArrowheads="1"/>
          </p:cNvSpPr>
          <p:nvPr/>
        </p:nvSpPr>
        <p:spPr bwMode="auto">
          <a:xfrm>
            <a:off x="3132138" y="836613"/>
            <a:ext cx="576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800"/>
              <a:t>184Hg (366.7)</a:t>
            </a:r>
          </a:p>
        </p:txBody>
      </p:sp>
      <p:cxnSp>
        <p:nvCxnSpPr>
          <p:cNvPr id="61" name="Straight Arrow Connector 60"/>
          <p:cNvCxnSpPr/>
          <p:nvPr/>
        </p:nvCxnSpPr>
        <p:spPr>
          <a:xfrm flipH="1">
            <a:off x="2987675" y="981075"/>
            <a:ext cx="227013" cy="5556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5"/>
          <p:cNvGraphicFramePr>
            <a:graphicFrameLocks noChangeAspect="1"/>
          </p:cNvGraphicFramePr>
          <p:nvPr/>
        </p:nvGraphicFramePr>
        <p:xfrm>
          <a:off x="287338" y="-1588"/>
          <a:ext cx="8101012" cy="5916613"/>
        </p:xfrm>
        <a:graphic>
          <a:graphicData uri="http://schemas.openxmlformats.org/presentationml/2006/ole">
            <mc:AlternateContent xmlns:mc="http://schemas.openxmlformats.org/markup-compatibility/2006">
              <mc:Choice xmlns:v="urn:schemas-microsoft-com:vml" Requires="v">
                <p:oleObj spid="_x0000_s27652" name="Graph" r:id="rId3" imgW="4425696" imgH="3318662" progId="Origin50.Graph">
                  <p:embed/>
                </p:oleObj>
              </mc:Choice>
              <mc:Fallback>
                <p:oleObj name="Graph" r:id="rId3" imgW="4425696" imgH="3318662" progId="Origin50.Grap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1588"/>
                        <a:ext cx="8101012" cy="591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1" name="Text Box 6"/>
          <p:cNvSpPr txBox="1">
            <a:spLocks noChangeArrowheads="1"/>
          </p:cNvSpPr>
          <p:nvPr/>
        </p:nvSpPr>
        <p:spPr bwMode="auto">
          <a:xfrm>
            <a:off x="250825" y="5465763"/>
            <a:ext cx="87074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Note the long chain (N from 102 to 116) of the (intruder) isomeric states with the deformation markedly greater than the deformation of g.s. (shape coexistence). Previously known isomeric chain is extended for both sides (N&gt;112, N&lt;106). For the first time the great isomer shift was found for odd-odd nuclei also (A=186, 184).</a:t>
            </a:r>
            <a:endParaRPr lang="ru-RU"/>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5"/>
          <p:cNvGraphicFramePr>
            <a:graphicFrameLocks noChangeAspect="1"/>
          </p:cNvGraphicFramePr>
          <p:nvPr/>
        </p:nvGraphicFramePr>
        <p:xfrm>
          <a:off x="227013" y="-171450"/>
          <a:ext cx="7899400" cy="5868988"/>
        </p:xfrm>
        <a:graphic>
          <a:graphicData uri="http://schemas.openxmlformats.org/presentationml/2006/ole">
            <mc:AlternateContent xmlns:mc="http://schemas.openxmlformats.org/markup-compatibility/2006">
              <mc:Choice xmlns:v="urn:schemas-microsoft-com:vml" Requires="v">
                <p:oleObj spid="_x0000_s28676" name="Graph" r:id="rId3" imgW="4053840" imgH="3011424" progId="Origin50.Graph">
                  <p:embed/>
                </p:oleObj>
              </mc:Choice>
              <mc:Fallback>
                <p:oleObj name="Graph" r:id="rId3" imgW="4053840" imgH="3011424" progId="Origin50.Grap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3" y="-171450"/>
                        <a:ext cx="7899400" cy="586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Rectangle 6"/>
          <p:cNvSpPr>
            <a:spLocks noChangeArrowheads="1"/>
          </p:cNvSpPr>
          <p:nvPr/>
        </p:nvSpPr>
        <p:spPr bwMode="auto">
          <a:xfrm>
            <a:off x="0" y="5160963"/>
            <a:ext cx="9144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14300" algn="ctr"/>
            <a:r>
              <a:rPr lang="en-US" sz="1400"/>
              <a:t>The similarities between the different isotopic chains can be elucidated by comparing relative changes in the mean-square charge radii </a:t>
            </a:r>
            <a:r>
              <a:rPr lang="ru-RU" sz="1400" i="1"/>
              <a:t>δ</a:t>
            </a:r>
            <a:r>
              <a:rPr lang="en-US" sz="1400"/>
              <a:t>&lt;</a:t>
            </a:r>
            <a:r>
              <a:rPr lang="en-US" sz="1400" i="1"/>
              <a:t>r</a:t>
            </a:r>
            <a:r>
              <a:rPr lang="en-US" sz="1400" baseline="20000"/>
              <a:t>2</a:t>
            </a:r>
            <a:r>
              <a:rPr lang="en-US" sz="1400"/>
              <a:t>&gt;. The values of</a:t>
            </a:r>
            <a:r>
              <a:rPr lang="en-US" sz="1400" i="1"/>
              <a:t> </a:t>
            </a:r>
            <a:r>
              <a:rPr lang="ru-RU" sz="1400" i="1"/>
              <a:t>δ</a:t>
            </a:r>
            <a:r>
              <a:rPr lang="en-US" sz="1400"/>
              <a:t>&lt;</a:t>
            </a:r>
            <a:r>
              <a:rPr lang="en-US" sz="1400" i="1"/>
              <a:t>r</a:t>
            </a:r>
            <a:r>
              <a:rPr lang="en-US" sz="1400" baseline="20000"/>
              <a:t>2</a:t>
            </a:r>
            <a:r>
              <a:rPr lang="en-US" sz="1400"/>
              <a:t>&gt;</a:t>
            </a:r>
            <a:r>
              <a:rPr lang="en-US" sz="1400" i="1" baseline="-12000"/>
              <a:t>N,</a:t>
            </a:r>
            <a:r>
              <a:rPr lang="en-US" sz="1400" baseline="-12000"/>
              <a:t>126</a:t>
            </a:r>
            <a:r>
              <a:rPr lang="en-US" sz="1400"/>
              <a:t> are normalized within each isotopic chain to </a:t>
            </a:r>
            <a:r>
              <a:rPr lang="ru-RU" sz="1400" i="1"/>
              <a:t>δ</a:t>
            </a:r>
            <a:r>
              <a:rPr lang="en-US" sz="1400"/>
              <a:t>&lt;</a:t>
            </a:r>
            <a:r>
              <a:rPr lang="en-US" sz="1400" i="1"/>
              <a:t>r</a:t>
            </a:r>
            <a:r>
              <a:rPr lang="en-US" sz="1400" baseline="18000"/>
              <a:t>2</a:t>
            </a:r>
            <a:r>
              <a:rPr lang="en-US" sz="1400"/>
              <a:t>&gt;</a:t>
            </a:r>
            <a:r>
              <a:rPr lang="en-US" sz="1400" baseline="-12000"/>
              <a:t>122</a:t>
            </a:r>
            <a:r>
              <a:rPr lang="en-US" sz="1400" i="1" baseline="-12000"/>
              <a:t>,</a:t>
            </a:r>
            <a:r>
              <a:rPr lang="en-US" sz="1400" baseline="-12000"/>
              <a:t>124</a:t>
            </a:r>
            <a:r>
              <a:rPr lang="en-US" sz="1400"/>
              <a:t> in order to allow a comparison between these chains. For the sake of clarity, only the results for the even-neutron nuclei are presented. The corresponding picture for odd-neutron nuclei is quite similar. It is clearly seen that the Tl radii perfectly follow the pattern of the Pb radii even below the midshell at </a:t>
            </a:r>
            <a:r>
              <a:rPr lang="en-US" sz="1400" i="1"/>
              <a:t>N</a:t>
            </a:r>
            <a:r>
              <a:rPr lang="en-US" sz="1400"/>
              <a:t> = 104 where the well known pronounced deviation from this behavior, connected with the onset of permanent prolate deformation, was found for the adjacent Hg (</a:t>
            </a:r>
            <a:r>
              <a:rPr lang="en-US" sz="1400" i="1"/>
              <a:t>Z </a:t>
            </a:r>
            <a:r>
              <a:rPr lang="en-US" sz="1400"/>
              <a:t>= 80) and Au (</a:t>
            </a:r>
            <a:r>
              <a:rPr lang="en-US" sz="1400" i="1"/>
              <a:t>Z</a:t>
            </a:r>
            <a:r>
              <a:rPr lang="en-US" sz="1400"/>
              <a:t> = 79) nuclei.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4"/>
          <p:cNvGraphicFramePr>
            <a:graphicFrameLocks noChangeAspect="1"/>
          </p:cNvGraphicFramePr>
          <p:nvPr/>
        </p:nvGraphicFramePr>
        <p:xfrm>
          <a:off x="576263" y="184150"/>
          <a:ext cx="7667625" cy="5441950"/>
        </p:xfrm>
        <a:graphic>
          <a:graphicData uri="http://schemas.openxmlformats.org/presentationml/2006/ole">
            <mc:AlternateContent xmlns:mc="http://schemas.openxmlformats.org/markup-compatibility/2006">
              <mc:Choice xmlns:v="urn:schemas-microsoft-com:vml" Requires="v">
                <p:oleObj spid="_x0000_s29700" name="Graph" r:id="rId3" imgW="4290365" imgH="3045562" progId="Origin50.Graph">
                  <p:embed/>
                </p:oleObj>
              </mc:Choice>
              <mc:Fallback>
                <p:oleObj name="Graph" r:id="rId3" imgW="4290365" imgH="3045562" progId="Origin50.Grap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184150"/>
                        <a:ext cx="7667625" cy="544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5"/>
          <p:cNvSpPr txBox="1">
            <a:spLocks noChangeArrowheads="1"/>
          </p:cNvSpPr>
          <p:nvPr/>
        </p:nvSpPr>
        <p:spPr bwMode="auto">
          <a:xfrm>
            <a:off x="611188" y="5445125"/>
            <a:ext cx="8020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Newly measured magnetic moments for Tl isotopes at and below the midshell</a:t>
            </a:r>
          </a:p>
          <a:p>
            <a:pPr eaLnBrk="1" hangingPunct="1"/>
            <a:r>
              <a:rPr lang="en-US"/>
              <a:t>(N≤104) perfectly follow the trends for heavier Tl isotopes with the same spin.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4"/>
          <p:cNvGraphicFramePr>
            <a:graphicFrameLocks noChangeAspect="1"/>
          </p:cNvGraphicFramePr>
          <p:nvPr/>
        </p:nvGraphicFramePr>
        <p:xfrm>
          <a:off x="250825" y="-26988"/>
          <a:ext cx="7921625" cy="5591176"/>
        </p:xfrm>
        <a:graphic>
          <a:graphicData uri="http://schemas.openxmlformats.org/presentationml/2006/ole">
            <mc:AlternateContent xmlns:mc="http://schemas.openxmlformats.org/markup-compatibility/2006">
              <mc:Choice xmlns:v="urn:schemas-microsoft-com:vml" Requires="v">
                <p:oleObj spid="_x0000_s30724" name="Graph" r:id="rId3" imgW="4075786" imgH="2877312" progId="Origin50.Graph">
                  <p:embed/>
                </p:oleObj>
              </mc:Choice>
              <mc:Fallback>
                <p:oleObj name="Graph" r:id="rId3" imgW="4075786" imgH="2877312" progId="Origin50.Grap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6988"/>
                        <a:ext cx="7921625" cy="559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Text Box 5"/>
          <p:cNvSpPr txBox="1">
            <a:spLocks noChangeArrowheads="1"/>
          </p:cNvSpPr>
          <p:nvPr/>
        </p:nvSpPr>
        <p:spPr bwMode="auto">
          <a:xfrm>
            <a:off x="250825" y="5373688"/>
            <a:ext cx="88265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The most striking finding is the unexpected growth of the isomer shift between</a:t>
            </a:r>
          </a:p>
          <a:p>
            <a:pPr eaLnBrk="1" hangingPunct="1"/>
            <a:r>
              <a:rPr lang="en-US"/>
              <a:t>ground (1/2</a:t>
            </a:r>
            <a:r>
              <a:rPr lang="en-US" sz="2400" baseline="30000"/>
              <a:t>+</a:t>
            </a:r>
            <a:r>
              <a:rPr lang="en-US"/>
              <a:t>) and isomeric (intruder) states (9/2</a:t>
            </a:r>
            <a:r>
              <a:rPr lang="en-US" sz="2400" baseline="30000"/>
              <a:t>-</a:t>
            </a:r>
            <a:r>
              <a:rPr lang="en-US"/>
              <a:t>) in odd Tl nuclei. It is well-known</a:t>
            </a:r>
          </a:p>
          <a:p>
            <a:pPr eaLnBrk="1" hangingPunct="1"/>
            <a:r>
              <a:rPr lang="en-US"/>
              <a:t>that the excitation energy for these isomeric states has the minimum at A=187-189.</a:t>
            </a:r>
          </a:p>
          <a:p>
            <a:pPr eaLnBrk="1" hangingPunct="1"/>
            <a:r>
              <a:rPr lang="en-US"/>
              <a:t>Correspondingly, all calculations predicted that the difference in deformation (i.e., </a:t>
            </a:r>
          </a:p>
          <a:p>
            <a:pPr eaLnBrk="1" hangingPunct="1"/>
            <a:r>
              <a:rPr lang="en-US"/>
              <a:t>isomer shift) between g.s. and m.s. is nearly constant or even decreases after A=187.</a:t>
            </a:r>
            <a:endParaRPr lang="ru-RU"/>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971550" y="692150"/>
            <a:ext cx="7993063" cy="1588"/>
          </a:xfrm>
          <a:prstGeom prst="line">
            <a:avLst/>
          </a:prstGeom>
          <a:noFill/>
          <a:ln w="50800" algn="ctr">
            <a:solidFill>
              <a:schemeClr val="tx2">
                <a:lumMod val="75000"/>
              </a:schemeClr>
            </a:solidFill>
            <a:round/>
            <a:headEnd/>
            <a:tailEnd/>
          </a:ln>
        </p:spPr>
      </p:cxnSp>
      <p:sp>
        <p:nvSpPr>
          <p:cNvPr id="4100"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Motivation: why Tl?</a:t>
            </a:r>
          </a:p>
        </p:txBody>
      </p:sp>
      <p:sp>
        <p:nvSpPr>
          <p:cNvPr id="81" name="TextBox 80"/>
          <p:cNvSpPr txBox="1"/>
          <p:nvPr/>
        </p:nvSpPr>
        <p:spPr>
          <a:xfrm>
            <a:off x="0" y="2133600"/>
            <a:ext cx="900113" cy="2678113"/>
          </a:xfrm>
          <a:prstGeom prst="rect">
            <a:avLst/>
          </a:prstGeom>
          <a:noFill/>
        </p:spPr>
        <p:txBody>
          <a:bodyPr>
            <a:spAutoFit/>
          </a:bodyPr>
          <a:lstStyle/>
          <a:p>
            <a:pPr>
              <a:defRPr/>
            </a:pPr>
            <a:endParaRPr lang="en-US" sz="800" noProof="1">
              <a:solidFill>
                <a:schemeClr val="accent6">
                  <a:lumMod val="20000"/>
                  <a:lumOff val="80000"/>
                </a:schemeClr>
              </a:solidFill>
            </a:endParaRPr>
          </a:p>
          <a:p>
            <a:pPr>
              <a:defRPr/>
            </a:pPr>
            <a:r>
              <a:rPr lang="en-US" sz="800" noProof="1">
                <a:solidFill>
                  <a:schemeClr val="accent6">
                    <a:lumMod val="20000"/>
                    <a:lumOff val="80000"/>
                  </a:schemeClr>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Experimental set-up</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Decay spectroscopy </a:t>
            </a:r>
          </a:p>
          <a:p>
            <a:pPr>
              <a:defRPr/>
            </a:pPr>
            <a:r>
              <a:rPr lang="en-US" sz="800" noProof="1">
                <a:solidFill>
                  <a:srgbClr val="5050D4"/>
                </a:solidFill>
              </a:rPr>
              <a:t>of 184Tl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Laser spectroscopy </a:t>
            </a:r>
          </a:p>
          <a:p>
            <a:pPr>
              <a:defRPr/>
            </a:pPr>
            <a:r>
              <a:rPr lang="en-US" sz="800" noProof="1">
                <a:solidFill>
                  <a:srgbClr val="5050D4"/>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Conclusions and outlook</a:t>
            </a:r>
          </a:p>
          <a:p>
            <a:pPr>
              <a:defRPr/>
            </a:pPr>
            <a:endParaRPr lang="en-US" sz="800" noProof="1">
              <a:solidFill>
                <a:schemeClr val="accent6">
                  <a:lumMod val="20000"/>
                  <a:lumOff val="80000"/>
                </a:schemeClr>
              </a:solidFill>
            </a:endParaRPr>
          </a:p>
        </p:txBody>
      </p:sp>
      <p:pic>
        <p:nvPicPr>
          <p:cNvPr id="4102" name="Picture 81" descr="Systematics_EE_T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036888"/>
            <a:ext cx="7524750"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Rectangle 83"/>
          <p:cNvSpPr/>
          <p:nvPr/>
        </p:nvSpPr>
        <p:spPr>
          <a:xfrm>
            <a:off x="5867400" y="3141663"/>
            <a:ext cx="1800225" cy="719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4104" name="Group 195"/>
          <p:cNvGrpSpPr>
            <a:grpSpLocks/>
          </p:cNvGrpSpPr>
          <p:nvPr/>
        </p:nvGrpSpPr>
        <p:grpSpPr bwMode="auto">
          <a:xfrm>
            <a:off x="2987675" y="765175"/>
            <a:ext cx="3455988" cy="2232025"/>
            <a:chOff x="1043608" y="764704"/>
            <a:chExt cx="3456384" cy="2232248"/>
          </a:xfrm>
        </p:grpSpPr>
        <p:grpSp>
          <p:nvGrpSpPr>
            <p:cNvPr id="3" name="Group 148"/>
            <p:cNvGrpSpPr/>
            <p:nvPr/>
          </p:nvGrpSpPr>
          <p:grpSpPr bwMode="auto">
            <a:xfrm>
              <a:off x="2771800" y="764704"/>
              <a:ext cx="1728191" cy="2231543"/>
              <a:chOff x="6291551" y="2348880"/>
              <a:chExt cx="2096872" cy="2850579"/>
            </a:xfrm>
            <a:noFill/>
          </p:grpSpPr>
          <p:cxnSp>
            <p:nvCxnSpPr>
              <p:cNvPr id="89" name="Straight Connector 88"/>
              <p:cNvCxnSpPr/>
              <p:nvPr/>
            </p:nvCxnSpPr>
            <p:spPr>
              <a:xfrm>
                <a:off x="6990509" y="4648460"/>
                <a:ext cx="1325907" cy="4675"/>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46"/>
              <p:cNvGrpSpPr/>
              <p:nvPr/>
            </p:nvGrpSpPr>
            <p:grpSpPr>
              <a:xfrm>
                <a:off x="7236296" y="4797159"/>
                <a:ext cx="576064" cy="402300"/>
                <a:chOff x="7282116" y="4900407"/>
                <a:chExt cx="366586" cy="258593"/>
              </a:xfrm>
              <a:grpFill/>
            </p:grpSpPr>
            <p:sp>
              <p:nvSpPr>
                <p:cNvPr id="166" name="Oval 165"/>
                <p:cNvSpPr/>
                <p:nvPr/>
              </p:nvSpPr>
              <p:spPr>
                <a:xfrm>
                  <a:off x="7350659" y="4900407"/>
                  <a:ext cx="206182" cy="20826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67" name="TextBox 166"/>
                <p:cNvSpPr txBox="1"/>
                <p:nvPr/>
              </p:nvSpPr>
              <p:spPr>
                <a:xfrm>
                  <a:off x="7282116" y="4906285"/>
                  <a:ext cx="366586" cy="252715"/>
                </a:xfrm>
                <a:prstGeom prst="rect">
                  <a:avLst/>
                </a:prstGeom>
                <a:grpFill/>
              </p:spPr>
              <p:txBody>
                <a:bodyPr>
                  <a:spAutoFit/>
                </a:bodyPr>
                <a:lstStyle/>
                <a:p>
                  <a:pPr algn="ctr">
                    <a:defRPr/>
                  </a:pPr>
                  <a:r>
                    <a:rPr lang="nl-BE" sz="1400" dirty="0">
                      <a:latin typeface="+mn-lt"/>
                    </a:rPr>
                    <a:t>82</a:t>
                  </a:r>
                </a:p>
              </p:txBody>
            </p:sp>
          </p:grpSp>
          <p:grpSp>
            <p:nvGrpSpPr>
              <p:cNvPr id="7" name="Group 47"/>
              <p:cNvGrpSpPr/>
              <p:nvPr/>
            </p:nvGrpSpPr>
            <p:grpSpPr>
              <a:xfrm>
                <a:off x="7252618" y="2992758"/>
                <a:ext cx="576064" cy="432255"/>
                <a:chOff x="7292502" y="4712569"/>
                <a:chExt cx="366586" cy="277848"/>
              </a:xfrm>
              <a:grpFill/>
            </p:grpSpPr>
            <p:sp>
              <p:nvSpPr>
                <p:cNvPr id="164" name="Oval 163"/>
                <p:cNvSpPr/>
                <p:nvPr/>
              </p:nvSpPr>
              <p:spPr>
                <a:xfrm>
                  <a:off x="7348101" y="4712569"/>
                  <a:ext cx="264338" cy="27784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65" name="TextBox 164"/>
                <p:cNvSpPr txBox="1"/>
                <p:nvPr/>
              </p:nvSpPr>
              <p:spPr>
                <a:xfrm>
                  <a:off x="7292502" y="4719780"/>
                  <a:ext cx="366586" cy="252715"/>
                </a:xfrm>
                <a:prstGeom prst="rect">
                  <a:avLst/>
                </a:prstGeom>
                <a:grpFill/>
              </p:spPr>
              <p:txBody>
                <a:bodyPr>
                  <a:spAutoFit/>
                </a:bodyPr>
                <a:lstStyle/>
                <a:p>
                  <a:pPr algn="ctr">
                    <a:defRPr/>
                  </a:pPr>
                  <a:r>
                    <a:rPr lang="nl-BE" sz="1400" dirty="0">
                      <a:latin typeface="+mn-lt"/>
                    </a:rPr>
                    <a:t>126</a:t>
                  </a:r>
                </a:p>
              </p:txBody>
            </p:sp>
          </p:grpSp>
          <p:sp>
            <p:nvSpPr>
              <p:cNvPr id="92" name="TextBox 91"/>
              <p:cNvSpPr txBox="1"/>
              <p:nvPr/>
            </p:nvSpPr>
            <p:spPr>
              <a:xfrm>
                <a:off x="6378921" y="3573016"/>
                <a:ext cx="641351" cy="393155"/>
              </a:xfrm>
              <a:prstGeom prst="rect">
                <a:avLst/>
              </a:prstGeom>
              <a:grpFill/>
            </p:spPr>
            <p:txBody>
              <a:bodyPr>
                <a:spAutoFit/>
              </a:bodyPr>
              <a:lstStyle/>
              <a:p>
                <a:pPr algn="r">
                  <a:defRPr/>
                </a:pPr>
                <a:r>
                  <a:rPr lang="nl-BE" sz="1400" dirty="0">
                    <a:latin typeface="+mn-lt"/>
                  </a:rPr>
                  <a:t>2f</a:t>
                </a:r>
                <a:r>
                  <a:rPr lang="nl-BE" sz="1400" baseline="-25000" dirty="0">
                    <a:latin typeface="+mn-lt"/>
                  </a:rPr>
                  <a:t>5/2</a:t>
                </a:r>
              </a:p>
            </p:txBody>
          </p:sp>
          <p:sp>
            <p:nvSpPr>
              <p:cNvPr id="93" name="TextBox 92"/>
              <p:cNvSpPr txBox="1"/>
              <p:nvPr/>
            </p:nvSpPr>
            <p:spPr>
              <a:xfrm>
                <a:off x="6372201" y="3789040"/>
                <a:ext cx="648072" cy="393155"/>
              </a:xfrm>
              <a:prstGeom prst="rect">
                <a:avLst/>
              </a:prstGeom>
              <a:grpFill/>
            </p:spPr>
            <p:txBody>
              <a:bodyPr>
                <a:spAutoFit/>
              </a:bodyPr>
              <a:lstStyle/>
              <a:p>
                <a:pPr algn="r">
                  <a:defRPr/>
                </a:pPr>
                <a:r>
                  <a:rPr lang="nl-BE" sz="1400" dirty="0">
                    <a:latin typeface="+mn-lt"/>
                  </a:rPr>
                  <a:t>3p</a:t>
                </a:r>
                <a:r>
                  <a:rPr lang="nl-BE" sz="1400" baseline="-25000" dirty="0">
                    <a:latin typeface="+mn-lt"/>
                  </a:rPr>
                  <a:t>3/2</a:t>
                </a:r>
              </a:p>
            </p:txBody>
          </p:sp>
          <p:sp>
            <p:nvSpPr>
              <p:cNvPr id="94" name="TextBox 93"/>
              <p:cNvSpPr txBox="1"/>
              <p:nvPr/>
            </p:nvSpPr>
            <p:spPr>
              <a:xfrm>
                <a:off x="6291551" y="4005063"/>
                <a:ext cx="800729" cy="393155"/>
              </a:xfrm>
              <a:prstGeom prst="rect">
                <a:avLst/>
              </a:prstGeom>
              <a:grpFill/>
            </p:spPr>
            <p:txBody>
              <a:bodyPr>
                <a:spAutoFit/>
              </a:bodyPr>
              <a:lstStyle/>
              <a:p>
                <a:pPr algn="r">
                  <a:defRPr/>
                </a:pPr>
                <a:r>
                  <a:rPr lang="nl-BE" sz="1400" dirty="0">
                    <a:latin typeface="+mn-lt"/>
                  </a:rPr>
                  <a:t>1i</a:t>
                </a:r>
                <a:r>
                  <a:rPr lang="nl-BE" sz="1400" baseline="-25000" dirty="0">
                    <a:latin typeface="+mn-lt"/>
                  </a:rPr>
                  <a:t>13/2</a:t>
                </a:r>
              </a:p>
            </p:txBody>
          </p:sp>
          <p:sp>
            <p:nvSpPr>
              <p:cNvPr id="95" name="TextBox 94"/>
              <p:cNvSpPr txBox="1"/>
              <p:nvPr/>
            </p:nvSpPr>
            <p:spPr>
              <a:xfrm>
                <a:off x="6291552" y="4221087"/>
                <a:ext cx="728721" cy="393155"/>
              </a:xfrm>
              <a:prstGeom prst="rect">
                <a:avLst/>
              </a:prstGeom>
              <a:grpFill/>
            </p:spPr>
            <p:txBody>
              <a:bodyPr>
                <a:spAutoFit/>
              </a:bodyPr>
              <a:lstStyle/>
              <a:p>
                <a:pPr algn="r">
                  <a:defRPr/>
                </a:pPr>
                <a:r>
                  <a:rPr lang="nl-BE" sz="1400" dirty="0">
                    <a:latin typeface="+mn-lt"/>
                  </a:rPr>
                  <a:t>1h</a:t>
                </a:r>
                <a:r>
                  <a:rPr lang="nl-BE" sz="1400" baseline="-25000" dirty="0">
                    <a:latin typeface="+mn-lt"/>
                  </a:rPr>
                  <a:t>9/2</a:t>
                </a:r>
              </a:p>
            </p:txBody>
          </p:sp>
          <p:sp>
            <p:nvSpPr>
              <p:cNvPr id="96" name="TextBox 95"/>
              <p:cNvSpPr txBox="1"/>
              <p:nvPr/>
            </p:nvSpPr>
            <p:spPr>
              <a:xfrm>
                <a:off x="6372201" y="4437111"/>
                <a:ext cx="648072" cy="393155"/>
              </a:xfrm>
              <a:prstGeom prst="rect">
                <a:avLst/>
              </a:prstGeom>
              <a:grpFill/>
            </p:spPr>
            <p:txBody>
              <a:bodyPr>
                <a:spAutoFit/>
              </a:bodyPr>
              <a:lstStyle/>
              <a:p>
                <a:pPr algn="r">
                  <a:defRPr/>
                </a:pPr>
                <a:r>
                  <a:rPr lang="nl-BE" sz="1400" dirty="0">
                    <a:latin typeface="+mn-lt"/>
                  </a:rPr>
                  <a:t>2f</a:t>
                </a:r>
                <a:r>
                  <a:rPr lang="nl-BE" sz="1400" baseline="-25000" dirty="0">
                    <a:latin typeface="+mn-lt"/>
                  </a:rPr>
                  <a:t>7/2</a:t>
                </a:r>
              </a:p>
            </p:txBody>
          </p:sp>
          <p:sp>
            <p:nvSpPr>
              <p:cNvPr id="98" name="Oval 97"/>
              <p:cNvSpPr/>
              <p:nvPr/>
            </p:nvSpPr>
            <p:spPr>
              <a:xfrm>
                <a:off x="7092280"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99" name="Oval 98"/>
              <p:cNvSpPr/>
              <p:nvPr/>
            </p:nvSpPr>
            <p:spPr>
              <a:xfrm>
                <a:off x="7236296"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00" name="Oval 99"/>
              <p:cNvSpPr/>
              <p:nvPr/>
            </p:nvSpPr>
            <p:spPr>
              <a:xfrm>
                <a:off x="7380312"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01" name="Oval 100"/>
              <p:cNvSpPr/>
              <p:nvPr/>
            </p:nvSpPr>
            <p:spPr>
              <a:xfrm>
                <a:off x="7524328"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02" name="Oval 101"/>
              <p:cNvSpPr/>
              <p:nvPr/>
            </p:nvSpPr>
            <p:spPr>
              <a:xfrm>
                <a:off x="7956376"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03" name="Oval 102"/>
              <p:cNvSpPr/>
              <p:nvPr/>
            </p:nvSpPr>
            <p:spPr>
              <a:xfrm>
                <a:off x="8100392"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04" name="Oval 103"/>
              <p:cNvSpPr/>
              <p:nvPr/>
            </p:nvSpPr>
            <p:spPr>
              <a:xfrm>
                <a:off x="7812360"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05" name="Oval 104"/>
              <p:cNvSpPr/>
              <p:nvPr/>
            </p:nvSpPr>
            <p:spPr>
              <a:xfrm>
                <a:off x="7668344"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07" name="Oval 106"/>
              <p:cNvSpPr/>
              <p:nvPr/>
            </p:nvSpPr>
            <p:spPr>
              <a:xfrm>
                <a:off x="7236296" y="4391976"/>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09" name="Oval 108"/>
              <p:cNvSpPr/>
              <p:nvPr/>
            </p:nvSpPr>
            <p:spPr>
              <a:xfrm>
                <a:off x="7380312" y="4391976"/>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14" name="Oval 113"/>
              <p:cNvSpPr/>
              <p:nvPr/>
            </p:nvSpPr>
            <p:spPr>
              <a:xfrm>
                <a:off x="7524328" y="4391976"/>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27" name="Oval 126"/>
              <p:cNvSpPr/>
              <p:nvPr/>
            </p:nvSpPr>
            <p:spPr>
              <a:xfrm>
                <a:off x="7956376" y="4391976"/>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28" name="Oval 127"/>
              <p:cNvSpPr/>
              <p:nvPr/>
            </p:nvSpPr>
            <p:spPr>
              <a:xfrm>
                <a:off x="7812360" y="4391976"/>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31" name="Oval 130"/>
              <p:cNvSpPr/>
              <p:nvPr/>
            </p:nvSpPr>
            <p:spPr>
              <a:xfrm>
                <a:off x="7668344" y="4391976"/>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63" name="TextBox 162"/>
              <p:cNvSpPr txBox="1"/>
              <p:nvPr/>
            </p:nvSpPr>
            <p:spPr>
              <a:xfrm>
                <a:off x="6466290" y="2348880"/>
                <a:ext cx="1922133" cy="629048"/>
              </a:xfrm>
              <a:prstGeom prst="rect">
                <a:avLst/>
              </a:prstGeom>
              <a:grpFill/>
            </p:spPr>
            <p:txBody>
              <a:bodyPr>
                <a:spAutoFit/>
              </a:bodyPr>
              <a:lstStyle/>
              <a:p>
                <a:pPr algn="ctr">
                  <a:defRPr/>
                </a:pPr>
                <a:r>
                  <a:rPr lang="nl-BE" sz="1400" b="1" i="1" dirty="0">
                    <a:latin typeface="+mn-lt"/>
                  </a:rPr>
                  <a:t>Tl</a:t>
                </a:r>
              </a:p>
              <a:p>
                <a:pPr algn="ctr">
                  <a:defRPr/>
                </a:pPr>
                <a:r>
                  <a:rPr lang="nl-BE" sz="1200" i="1" dirty="0">
                    <a:latin typeface="+mn-lt"/>
                  </a:rPr>
                  <a:t>neutron configuration</a:t>
                </a:r>
              </a:p>
            </p:txBody>
          </p:sp>
        </p:grpSp>
        <p:sp>
          <p:nvSpPr>
            <p:cNvPr id="168" name="Oval 167"/>
            <p:cNvSpPr/>
            <p:nvPr/>
          </p:nvSpPr>
          <p:spPr bwMode="auto">
            <a:xfrm>
              <a:off x="4284067" y="2349187"/>
              <a:ext cx="30165" cy="285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69" name="Oval 168"/>
            <p:cNvSpPr/>
            <p:nvPr/>
          </p:nvSpPr>
          <p:spPr bwMode="auto">
            <a:xfrm>
              <a:off x="3420368" y="2349187"/>
              <a:ext cx="28578" cy="285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70" name="Oval 169"/>
            <p:cNvSpPr/>
            <p:nvPr/>
          </p:nvSpPr>
          <p:spPr bwMode="auto">
            <a:xfrm>
              <a:off x="4428546" y="2349187"/>
              <a:ext cx="28578" cy="285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71" name="Oval 170"/>
            <p:cNvSpPr/>
            <p:nvPr/>
          </p:nvSpPr>
          <p:spPr bwMode="auto">
            <a:xfrm>
              <a:off x="3347335" y="2349187"/>
              <a:ext cx="30165" cy="285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cxnSp>
          <p:nvCxnSpPr>
            <p:cNvPr id="174" name="Straight Connector 173"/>
            <p:cNvCxnSpPr/>
            <p:nvPr/>
          </p:nvCxnSpPr>
          <p:spPr bwMode="auto">
            <a:xfrm>
              <a:off x="3347335" y="2393642"/>
              <a:ext cx="1093912" cy="4763"/>
            </a:xfrm>
            <a:prstGeom prst="lin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auto">
            <a:xfrm>
              <a:off x="3347335" y="2231701"/>
              <a:ext cx="1093912" cy="3175"/>
            </a:xfrm>
            <a:prstGeom prst="lin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auto">
            <a:xfrm>
              <a:off x="3347335" y="1871303"/>
              <a:ext cx="1093912" cy="4762"/>
            </a:xfrm>
            <a:prstGeom prst="lin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auto">
            <a:xfrm>
              <a:off x="3347335" y="2060233"/>
              <a:ext cx="1093912" cy="4763"/>
            </a:xfrm>
            <a:prstGeom prst="lin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bwMode="auto">
            <a:xfrm>
              <a:off x="3347335" y="1701423"/>
              <a:ext cx="1093912" cy="3175"/>
            </a:xfrm>
            <a:prstGeom prst="lin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bwMode="auto">
            <a:xfrm>
              <a:off x="2844039" y="1556946"/>
              <a:ext cx="533461" cy="308006"/>
            </a:xfrm>
            <a:prstGeom prst="rect">
              <a:avLst/>
            </a:prstGeom>
            <a:noFill/>
          </p:spPr>
          <p:txBody>
            <a:bodyPr>
              <a:spAutoFit/>
            </a:bodyPr>
            <a:lstStyle/>
            <a:p>
              <a:pPr algn="r">
                <a:defRPr/>
              </a:pPr>
              <a:r>
                <a:rPr lang="nl-BE" sz="1400" dirty="0">
                  <a:latin typeface="+mn-lt"/>
                </a:rPr>
                <a:t>3p</a:t>
              </a:r>
              <a:r>
                <a:rPr lang="nl-BE" sz="1400" baseline="-25000" dirty="0">
                  <a:latin typeface="+mn-lt"/>
                </a:rPr>
                <a:t>3/2</a:t>
              </a:r>
            </a:p>
          </p:txBody>
        </p:sp>
        <p:sp>
          <p:nvSpPr>
            <p:cNvPr id="181" name="Oval 180"/>
            <p:cNvSpPr/>
            <p:nvPr/>
          </p:nvSpPr>
          <p:spPr bwMode="auto">
            <a:xfrm>
              <a:off x="3923663" y="2204711"/>
              <a:ext cx="30166" cy="2857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82" name="Oval 181"/>
            <p:cNvSpPr/>
            <p:nvPr/>
          </p:nvSpPr>
          <p:spPr bwMode="auto">
            <a:xfrm>
              <a:off x="3636293" y="2204711"/>
              <a:ext cx="28578" cy="285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83" name="Oval 182"/>
            <p:cNvSpPr/>
            <p:nvPr/>
          </p:nvSpPr>
          <p:spPr bwMode="auto">
            <a:xfrm>
              <a:off x="3779184" y="2204711"/>
              <a:ext cx="30165" cy="2857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nvGrpSpPr>
            <p:cNvPr id="4125" name="Group 194"/>
            <p:cNvGrpSpPr>
              <a:grpSpLocks/>
            </p:cNvGrpSpPr>
            <p:nvPr/>
          </p:nvGrpSpPr>
          <p:grpSpPr bwMode="auto">
            <a:xfrm>
              <a:off x="1043608" y="764704"/>
              <a:ext cx="3456384" cy="2232248"/>
              <a:chOff x="1043608" y="764704"/>
              <a:chExt cx="3456384" cy="2232248"/>
            </a:xfrm>
          </p:grpSpPr>
          <p:grpSp>
            <p:nvGrpSpPr>
              <p:cNvPr id="4126" name="Group 150"/>
              <p:cNvGrpSpPr>
                <a:grpSpLocks/>
              </p:cNvGrpSpPr>
              <p:nvPr/>
            </p:nvGrpSpPr>
            <p:grpSpPr bwMode="auto">
              <a:xfrm>
                <a:off x="1043608" y="764704"/>
                <a:ext cx="1728192" cy="2232248"/>
                <a:chOff x="683568" y="764704"/>
                <a:chExt cx="1872208" cy="2592288"/>
              </a:xfrm>
            </p:grpSpPr>
            <p:grpSp>
              <p:nvGrpSpPr>
                <p:cNvPr id="10" name="Group 148"/>
                <p:cNvGrpSpPr/>
                <p:nvPr/>
              </p:nvGrpSpPr>
              <p:grpSpPr>
                <a:xfrm>
                  <a:off x="683568" y="764704"/>
                  <a:ext cx="1872207" cy="2520280"/>
                  <a:chOff x="6291551" y="2348880"/>
                  <a:chExt cx="2096872" cy="2772272"/>
                </a:xfrm>
                <a:noFill/>
              </p:grpSpPr>
              <p:cxnSp>
                <p:nvCxnSpPr>
                  <p:cNvPr id="43" name="Straight Connector 42"/>
                  <p:cNvCxnSpPr/>
                  <p:nvPr/>
                </p:nvCxnSpPr>
                <p:spPr>
                  <a:xfrm>
                    <a:off x="7020272" y="3068960"/>
                    <a:ext cx="1296143"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020272" y="4653136"/>
                    <a:ext cx="129614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46"/>
                  <p:cNvGrpSpPr/>
                  <p:nvPr/>
                </p:nvGrpSpPr>
                <p:grpSpPr>
                  <a:xfrm>
                    <a:off x="7236296" y="4797152"/>
                    <a:ext cx="576064" cy="324000"/>
                    <a:chOff x="7282116" y="4900407"/>
                    <a:chExt cx="366586" cy="208263"/>
                  </a:xfrm>
                  <a:grpFill/>
                </p:grpSpPr>
                <p:sp>
                  <p:nvSpPr>
                    <p:cNvPr id="45" name="Oval 44"/>
                    <p:cNvSpPr/>
                    <p:nvPr/>
                  </p:nvSpPr>
                  <p:spPr>
                    <a:xfrm>
                      <a:off x="7350659" y="4900407"/>
                      <a:ext cx="206182" cy="20826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6" name="TextBox 45"/>
                    <p:cNvSpPr txBox="1"/>
                    <p:nvPr/>
                  </p:nvSpPr>
                  <p:spPr>
                    <a:xfrm>
                      <a:off x="7282116" y="4906285"/>
                      <a:ext cx="366586" cy="197835"/>
                    </a:xfrm>
                    <a:prstGeom prst="rect">
                      <a:avLst/>
                    </a:prstGeom>
                    <a:grpFill/>
                  </p:spPr>
                  <p:txBody>
                    <a:bodyPr>
                      <a:spAutoFit/>
                    </a:bodyPr>
                    <a:lstStyle/>
                    <a:p>
                      <a:pPr algn="ctr">
                        <a:defRPr/>
                      </a:pPr>
                      <a:r>
                        <a:rPr lang="nl-BE" sz="1400" dirty="0">
                          <a:latin typeface="+mn-lt"/>
                        </a:rPr>
                        <a:t>50</a:t>
                      </a:r>
                    </a:p>
                  </p:txBody>
                </p:sp>
              </p:grpSp>
              <p:grpSp>
                <p:nvGrpSpPr>
                  <p:cNvPr id="12" name="Group 47"/>
                  <p:cNvGrpSpPr/>
                  <p:nvPr/>
                </p:nvGrpSpPr>
                <p:grpSpPr>
                  <a:xfrm>
                    <a:off x="7236296" y="3284984"/>
                    <a:ext cx="576064" cy="324000"/>
                    <a:chOff x="7282116" y="4900407"/>
                    <a:chExt cx="366586" cy="208263"/>
                  </a:xfrm>
                  <a:grpFill/>
                </p:grpSpPr>
                <p:sp>
                  <p:nvSpPr>
                    <p:cNvPr id="49" name="Oval 48"/>
                    <p:cNvSpPr/>
                    <p:nvPr/>
                  </p:nvSpPr>
                  <p:spPr>
                    <a:xfrm>
                      <a:off x="7350659" y="4900407"/>
                      <a:ext cx="206182" cy="20826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50" name="TextBox 49"/>
                    <p:cNvSpPr txBox="1"/>
                    <p:nvPr/>
                  </p:nvSpPr>
                  <p:spPr>
                    <a:xfrm>
                      <a:off x="7282116" y="4906285"/>
                      <a:ext cx="366586" cy="197835"/>
                    </a:xfrm>
                    <a:prstGeom prst="rect">
                      <a:avLst/>
                    </a:prstGeom>
                    <a:grpFill/>
                  </p:spPr>
                  <p:txBody>
                    <a:bodyPr>
                      <a:spAutoFit/>
                    </a:bodyPr>
                    <a:lstStyle/>
                    <a:p>
                      <a:pPr algn="ctr">
                        <a:defRPr/>
                      </a:pPr>
                      <a:r>
                        <a:rPr lang="nl-BE" sz="1400" dirty="0">
                          <a:latin typeface="+mn-lt"/>
                        </a:rPr>
                        <a:t>82</a:t>
                      </a:r>
                    </a:p>
                  </p:txBody>
                </p:sp>
              </p:grpSp>
              <p:sp>
                <p:nvSpPr>
                  <p:cNvPr id="51" name="TextBox 50"/>
                  <p:cNvSpPr txBox="1"/>
                  <p:nvPr/>
                </p:nvSpPr>
                <p:spPr>
                  <a:xfrm>
                    <a:off x="6291551" y="3573016"/>
                    <a:ext cx="728721" cy="393155"/>
                  </a:xfrm>
                  <a:prstGeom prst="rect">
                    <a:avLst/>
                  </a:prstGeom>
                  <a:grpFill/>
                </p:spPr>
                <p:txBody>
                  <a:bodyPr>
                    <a:spAutoFit/>
                  </a:bodyPr>
                  <a:lstStyle/>
                  <a:p>
                    <a:pPr algn="r">
                      <a:defRPr/>
                    </a:pPr>
                    <a:r>
                      <a:rPr lang="nl-BE" sz="1400" dirty="0">
                        <a:latin typeface="+mn-lt"/>
                      </a:rPr>
                      <a:t>3s</a:t>
                    </a:r>
                    <a:r>
                      <a:rPr lang="nl-BE" sz="1400" baseline="-25000" dirty="0">
                        <a:latin typeface="+mn-lt"/>
                      </a:rPr>
                      <a:t>1/2</a:t>
                    </a:r>
                  </a:p>
                </p:txBody>
              </p:sp>
              <p:sp>
                <p:nvSpPr>
                  <p:cNvPr id="54" name="TextBox 53"/>
                  <p:cNvSpPr txBox="1"/>
                  <p:nvPr/>
                </p:nvSpPr>
                <p:spPr>
                  <a:xfrm>
                    <a:off x="6372201" y="3789041"/>
                    <a:ext cx="648072" cy="393155"/>
                  </a:xfrm>
                  <a:prstGeom prst="rect">
                    <a:avLst/>
                  </a:prstGeom>
                  <a:grpFill/>
                </p:spPr>
                <p:txBody>
                  <a:bodyPr>
                    <a:spAutoFit/>
                  </a:bodyPr>
                  <a:lstStyle/>
                  <a:p>
                    <a:pPr algn="r">
                      <a:defRPr/>
                    </a:pPr>
                    <a:r>
                      <a:rPr lang="nl-BE" sz="1400" dirty="0">
                        <a:latin typeface="+mn-lt"/>
                      </a:rPr>
                      <a:t>2d</a:t>
                    </a:r>
                    <a:r>
                      <a:rPr lang="nl-BE" sz="1400" baseline="-25000" dirty="0">
                        <a:latin typeface="+mn-lt"/>
                      </a:rPr>
                      <a:t>3/2</a:t>
                    </a:r>
                  </a:p>
                </p:txBody>
              </p:sp>
              <p:sp>
                <p:nvSpPr>
                  <p:cNvPr id="55" name="TextBox 54"/>
                  <p:cNvSpPr txBox="1"/>
                  <p:nvPr/>
                </p:nvSpPr>
                <p:spPr>
                  <a:xfrm>
                    <a:off x="6291551" y="4005064"/>
                    <a:ext cx="800729" cy="338550"/>
                  </a:xfrm>
                  <a:prstGeom prst="rect">
                    <a:avLst/>
                  </a:prstGeom>
                  <a:grpFill/>
                </p:spPr>
                <p:txBody>
                  <a:bodyPr>
                    <a:spAutoFit/>
                  </a:bodyPr>
                  <a:lstStyle/>
                  <a:p>
                    <a:pPr algn="r">
                      <a:defRPr/>
                    </a:pPr>
                    <a:r>
                      <a:rPr lang="nl-BE" sz="1400" dirty="0">
                        <a:latin typeface="+mn-lt"/>
                      </a:rPr>
                      <a:t>1h</a:t>
                    </a:r>
                    <a:r>
                      <a:rPr lang="nl-BE" sz="1400" baseline="-25000" dirty="0">
                        <a:latin typeface="+mn-lt"/>
                      </a:rPr>
                      <a:t>11/2</a:t>
                    </a:r>
                  </a:p>
                </p:txBody>
              </p:sp>
              <p:sp>
                <p:nvSpPr>
                  <p:cNvPr id="56" name="TextBox 55"/>
                  <p:cNvSpPr txBox="1"/>
                  <p:nvPr/>
                </p:nvSpPr>
                <p:spPr>
                  <a:xfrm>
                    <a:off x="6291552" y="4221088"/>
                    <a:ext cx="728721" cy="338550"/>
                  </a:xfrm>
                  <a:prstGeom prst="rect">
                    <a:avLst/>
                  </a:prstGeom>
                  <a:grpFill/>
                </p:spPr>
                <p:txBody>
                  <a:bodyPr>
                    <a:spAutoFit/>
                  </a:bodyPr>
                  <a:lstStyle/>
                  <a:p>
                    <a:pPr algn="r">
                      <a:defRPr/>
                    </a:pPr>
                    <a:r>
                      <a:rPr lang="nl-BE" sz="1400" dirty="0">
                        <a:latin typeface="+mn-lt"/>
                      </a:rPr>
                      <a:t>2d</a:t>
                    </a:r>
                    <a:r>
                      <a:rPr lang="nl-BE" sz="1400" baseline="-25000" dirty="0">
                        <a:latin typeface="+mn-lt"/>
                      </a:rPr>
                      <a:t>5/2</a:t>
                    </a:r>
                  </a:p>
                </p:txBody>
              </p:sp>
              <p:sp>
                <p:nvSpPr>
                  <p:cNvPr id="57" name="TextBox 56"/>
                  <p:cNvSpPr txBox="1"/>
                  <p:nvPr/>
                </p:nvSpPr>
                <p:spPr>
                  <a:xfrm>
                    <a:off x="6372201" y="4437112"/>
                    <a:ext cx="648072" cy="338550"/>
                  </a:xfrm>
                  <a:prstGeom prst="rect">
                    <a:avLst/>
                  </a:prstGeom>
                  <a:grpFill/>
                </p:spPr>
                <p:txBody>
                  <a:bodyPr>
                    <a:spAutoFit/>
                  </a:bodyPr>
                  <a:lstStyle/>
                  <a:p>
                    <a:pPr algn="r">
                      <a:defRPr/>
                    </a:pPr>
                    <a:r>
                      <a:rPr lang="nl-BE" sz="1400" dirty="0">
                        <a:latin typeface="+mn-lt"/>
                      </a:rPr>
                      <a:t>1g</a:t>
                    </a:r>
                    <a:r>
                      <a:rPr lang="nl-BE" sz="1400" baseline="-25000" dirty="0">
                        <a:latin typeface="+mn-lt"/>
                      </a:rPr>
                      <a:t>7/2</a:t>
                    </a:r>
                  </a:p>
                </p:txBody>
              </p:sp>
              <p:sp>
                <p:nvSpPr>
                  <p:cNvPr id="58" name="TextBox 57"/>
                  <p:cNvSpPr txBox="1"/>
                  <p:nvPr/>
                </p:nvSpPr>
                <p:spPr>
                  <a:xfrm>
                    <a:off x="6372201" y="2852936"/>
                    <a:ext cx="648072" cy="338550"/>
                  </a:xfrm>
                  <a:prstGeom prst="rect">
                    <a:avLst/>
                  </a:prstGeom>
                  <a:grpFill/>
                </p:spPr>
                <p:txBody>
                  <a:bodyPr>
                    <a:spAutoFit/>
                  </a:bodyPr>
                  <a:lstStyle/>
                  <a:p>
                    <a:pPr algn="r">
                      <a:defRPr/>
                    </a:pPr>
                    <a:r>
                      <a:rPr lang="nl-BE" sz="1400" dirty="0">
                        <a:latin typeface="+mn-lt"/>
                      </a:rPr>
                      <a:t>1h</a:t>
                    </a:r>
                    <a:r>
                      <a:rPr lang="nl-BE" sz="1400" baseline="-25000" dirty="0">
                        <a:latin typeface="+mn-lt"/>
                      </a:rPr>
                      <a:t>9/2</a:t>
                    </a:r>
                  </a:p>
                </p:txBody>
              </p:sp>
              <p:sp>
                <p:nvSpPr>
                  <p:cNvPr id="59" name="Oval 58"/>
                  <p:cNvSpPr/>
                  <p:nvPr/>
                </p:nvSpPr>
                <p:spPr>
                  <a:xfrm>
                    <a:off x="7092280"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60" name="Oval 59"/>
                  <p:cNvSpPr/>
                  <p:nvPr/>
                </p:nvSpPr>
                <p:spPr>
                  <a:xfrm>
                    <a:off x="7236296"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61" name="Oval 60"/>
                  <p:cNvSpPr/>
                  <p:nvPr/>
                </p:nvSpPr>
                <p:spPr>
                  <a:xfrm>
                    <a:off x="7380312"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62" name="Oval 61"/>
                  <p:cNvSpPr/>
                  <p:nvPr/>
                </p:nvSpPr>
                <p:spPr>
                  <a:xfrm>
                    <a:off x="7524328"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67" name="Oval 66"/>
                  <p:cNvSpPr/>
                  <p:nvPr/>
                </p:nvSpPr>
                <p:spPr>
                  <a:xfrm>
                    <a:off x="7956376"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68" name="Oval 67"/>
                  <p:cNvSpPr/>
                  <p:nvPr/>
                </p:nvSpPr>
                <p:spPr>
                  <a:xfrm>
                    <a:off x="8100392"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69" name="Oval 68"/>
                  <p:cNvSpPr/>
                  <p:nvPr/>
                </p:nvSpPr>
                <p:spPr>
                  <a:xfrm>
                    <a:off x="7812360"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70" name="Oval 69"/>
                  <p:cNvSpPr/>
                  <p:nvPr/>
                </p:nvSpPr>
                <p:spPr>
                  <a:xfrm>
                    <a:off x="7668344" y="4608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cxnSp>
                <p:nvCxnSpPr>
                  <p:cNvPr id="108" name="Straight Connector 107"/>
                  <p:cNvCxnSpPr/>
                  <p:nvPr/>
                </p:nvCxnSpPr>
                <p:spPr>
                  <a:xfrm>
                    <a:off x="7020272" y="4437112"/>
                    <a:ext cx="129614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7236296" y="4391976"/>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11" name="Oval 110"/>
                  <p:cNvSpPr/>
                  <p:nvPr/>
                </p:nvSpPr>
                <p:spPr>
                  <a:xfrm>
                    <a:off x="7380312" y="4391976"/>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12" name="Oval 111"/>
                  <p:cNvSpPr/>
                  <p:nvPr/>
                </p:nvSpPr>
                <p:spPr>
                  <a:xfrm>
                    <a:off x="7524328" y="4391976"/>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13" name="Oval 112"/>
                  <p:cNvSpPr/>
                  <p:nvPr/>
                </p:nvSpPr>
                <p:spPr>
                  <a:xfrm>
                    <a:off x="7956376" y="4391976"/>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15" name="Oval 114"/>
                  <p:cNvSpPr/>
                  <p:nvPr/>
                </p:nvSpPr>
                <p:spPr>
                  <a:xfrm>
                    <a:off x="7812360" y="4391976"/>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16" name="Oval 115"/>
                  <p:cNvSpPr/>
                  <p:nvPr/>
                </p:nvSpPr>
                <p:spPr>
                  <a:xfrm>
                    <a:off x="7668344" y="4391976"/>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cxnSp>
                <p:nvCxnSpPr>
                  <p:cNvPr id="117" name="Straight Connector 116"/>
                  <p:cNvCxnSpPr/>
                  <p:nvPr/>
                </p:nvCxnSpPr>
                <p:spPr>
                  <a:xfrm>
                    <a:off x="7020272" y="4221088"/>
                    <a:ext cx="129614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7092280" y="4176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19" name="Oval 118"/>
                  <p:cNvSpPr/>
                  <p:nvPr/>
                </p:nvSpPr>
                <p:spPr>
                  <a:xfrm>
                    <a:off x="7200000" y="4176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20" name="Oval 119"/>
                  <p:cNvSpPr/>
                  <p:nvPr/>
                </p:nvSpPr>
                <p:spPr>
                  <a:xfrm>
                    <a:off x="7308000" y="4176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21" name="Oval 120"/>
                  <p:cNvSpPr/>
                  <p:nvPr/>
                </p:nvSpPr>
                <p:spPr>
                  <a:xfrm>
                    <a:off x="7416000" y="4176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22" name="Oval 121"/>
                  <p:cNvSpPr/>
                  <p:nvPr/>
                </p:nvSpPr>
                <p:spPr>
                  <a:xfrm>
                    <a:off x="7524000" y="4176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23" name="Oval 122"/>
                  <p:cNvSpPr/>
                  <p:nvPr/>
                </p:nvSpPr>
                <p:spPr>
                  <a:xfrm>
                    <a:off x="8064000" y="4176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24" name="Oval 123"/>
                  <p:cNvSpPr/>
                  <p:nvPr/>
                </p:nvSpPr>
                <p:spPr>
                  <a:xfrm>
                    <a:off x="7632000" y="4176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25" name="Oval 124"/>
                  <p:cNvSpPr/>
                  <p:nvPr/>
                </p:nvSpPr>
                <p:spPr>
                  <a:xfrm>
                    <a:off x="7740000" y="4176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cxnSp>
                <p:nvCxnSpPr>
                  <p:cNvPr id="126" name="Straight Connector 125"/>
                  <p:cNvCxnSpPr/>
                  <p:nvPr/>
                </p:nvCxnSpPr>
                <p:spPr>
                  <a:xfrm>
                    <a:off x="7020272" y="4005064"/>
                    <a:ext cx="129614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7380312" y="3959928"/>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b="1"/>
                  </a:p>
                </p:txBody>
              </p:sp>
              <p:sp>
                <p:nvSpPr>
                  <p:cNvPr id="130" name="Oval 129"/>
                  <p:cNvSpPr/>
                  <p:nvPr/>
                </p:nvSpPr>
                <p:spPr>
                  <a:xfrm>
                    <a:off x="7524328" y="3959928"/>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b="1"/>
                  </a:p>
                </p:txBody>
              </p:sp>
              <p:sp>
                <p:nvSpPr>
                  <p:cNvPr id="133" name="Oval 132"/>
                  <p:cNvSpPr/>
                  <p:nvPr/>
                </p:nvSpPr>
                <p:spPr>
                  <a:xfrm>
                    <a:off x="7812360" y="3959928"/>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b="1"/>
                  </a:p>
                </p:txBody>
              </p:sp>
              <p:sp>
                <p:nvSpPr>
                  <p:cNvPr id="134" name="Oval 133"/>
                  <p:cNvSpPr/>
                  <p:nvPr/>
                </p:nvSpPr>
                <p:spPr>
                  <a:xfrm>
                    <a:off x="7668344" y="3959928"/>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b="1"/>
                  </a:p>
                </p:txBody>
              </p:sp>
              <p:cxnSp>
                <p:nvCxnSpPr>
                  <p:cNvPr id="135" name="Straight Connector 134"/>
                  <p:cNvCxnSpPr/>
                  <p:nvPr/>
                </p:nvCxnSpPr>
                <p:spPr>
                  <a:xfrm>
                    <a:off x="7020272" y="3789040"/>
                    <a:ext cx="129614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7524328" y="3743904"/>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44" name="Oval 143"/>
                  <p:cNvSpPr/>
                  <p:nvPr/>
                </p:nvSpPr>
                <p:spPr>
                  <a:xfrm>
                    <a:off x="7848000" y="4176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45" name="Oval 144"/>
                  <p:cNvSpPr/>
                  <p:nvPr/>
                </p:nvSpPr>
                <p:spPr>
                  <a:xfrm>
                    <a:off x="8280000" y="4176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46" name="Oval 145"/>
                  <p:cNvSpPr/>
                  <p:nvPr/>
                </p:nvSpPr>
                <p:spPr>
                  <a:xfrm>
                    <a:off x="8172000" y="4176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47" name="Oval 146"/>
                  <p:cNvSpPr/>
                  <p:nvPr/>
                </p:nvSpPr>
                <p:spPr>
                  <a:xfrm>
                    <a:off x="7956000" y="4176000"/>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48" name="TextBox 147"/>
                  <p:cNvSpPr txBox="1"/>
                  <p:nvPr/>
                </p:nvSpPr>
                <p:spPr>
                  <a:xfrm>
                    <a:off x="6466290" y="2348880"/>
                    <a:ext cx="1922133" cy="629048"/>
                  </a:xfrm>
                  <a:prstGeom prst="rect">
                    <a:avLst/>
                  </a:prstGeom>
                  <a:grpFill/>
                </p:spPr>
                <p:txBody>
                  <a:bodyPr>
                    <a:spAutoFit/>
                  </a:bodyPr>
                  <a:lstStyle/>
                  <a:p>
                    <a:pPr algn="ctr">
                      <a:defRPr/>
                    </a:pPr>
                    <a:r>
                      <a:rPr lang="nl-BE" sz="1400" b="1" i="1" dirty="0">
                        <a:latin typeface="+mn-lt"/>
                      </a:rPr>
                      <a:t>Tl</a:t>
                    </a:r>
                  </a:p>
                  <a:p>
                    <a:pPr algn="ctr">
                      <a:defRPr/>
                    </a:pPr>
                    <a:r>
                      <a:rPr lang="nl-BE" sz="1200" i="1" dirty="0">
                        <a:latin typeface="+mn-lt"/>
                      </a:rPr>
                      <a:t>proton </a:t>
                    </a:r>
                    <a:r>
                      <a:rPr lang="nl-BE" sz="1200" i="1" dirty="0" err="1">
                        <a:latin typeface="+mn-lt"/>
                      </a:rPr>
                      <a:t>configuration</a:t>
                    </a:r>
                    <a:endParaRPr lang="nl-BE" sz="1200" i="1" dirty="0">
                      <a:latin typeface="+mn-lt"/>
                    </a:endParaRPr>
                  </a:p>
                </p:txBody>
              </p:sp>
            </p:grpSp>
            <p:sp>
              <p:nvSpPr>
                <p:cNvPr id="150" name="Rectangle 149"/>
                <p:cNvSpPr/>
                <p:nvPr/>
              </p:nvSpPr>
              <p:spPr>
                <a:xfrm>
                  <a:off x="828047" y="764704"/>
                  <a:ext cx="1735469" cy="25922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sp>
            <p:nvSpPr>
              <p:cNvPr id="87" name="Rectangle 86"/>
              <p:cNvSpPr/>
              <p:nvPr/>
            </p:nvSpPr>
            <p:spPr bwMode="auto">
              <a:xfrm>
                <a:off x="2904371" y="764704"/>
                <a:ext cx="1595621" cy="22322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84" name="Curved Left Arrow 183"/>
              <p:cNvSpPr/>
              <p:nvPr/>
            </p:nvSpPr>
            <p:spPr>
              <a:xfrm rot="10800000">
                <a:off x="1691382" y="1341025"/>
                <a:ext cx="215925" cy="503287"/>
              </a:xfrm>
              <a:prstGeom prst="curvedLeftArrow">
                <a:avLst/>
              </a:prstGeom>
              <a:noFill/>
              <a:ln w="15875">
                <a:solidFill>
                  <a:srgbClr val="EA7C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chemeClr val="tx1"/>
                  </a:solidFill>
                </a:endParaRPr>
              </a:p>
            </p:txBody>
          </p:sp>
          <p:sp>
            <p:nvSpPr>
              <p:cNvPr id="186" name="Oval 185"/>
              <p:cNvSpPr/>
              <p:nvPr/>
            </p:nvSpPr>
            <p:spPr bwMode="auto">
              <a:xfrm>
                <a:off x="2051787" y="1296570"/>
                <a:ext cx="30165" cy="2699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grpSp>
      <p:cxnSp>
        <p:nvCxnSpPr>
          <p:cNvPr id="188" name="Straight Arrow Connector 187"/>
          <p:cNvCxnSpPr/>
          <p:nvPr/>
        </p:nvCxnSpPr>
        <p:spPr>
          <a:xfrm flipV="1">
            <a:off x="3708400" y="4508500"/>
            <a:ext cx="0" cy="79216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3276600" y="4005263"/>
            <a:ext cx="0" cy="936625"/>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107" name="TextBox 192"/>
          <p:cNvSpPr txBox="1">
            <a:spLocks noChangeArrowheads="1"/>
          </p:cNvSpPr>
          <p:nvPr/>
        </p:nvSpPr>
        <p:spPr bwMode="auto">
          <a:xfrm>
            <a:off x="2843213" y="4941888"/>
            <a:ext cx="865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600">
                <a:solidFill>
                  <a:srgbClr val="00B0F0"/>
                </a:solidFill>
              </a:rPr>
              <a:t>183Tl</a:t>
            </a:r>
          </a:p>
        </p:txBody>
      </p:sp>
      <p:sp>
        <p:nvSpPr>
          <p:cNvPr id="4108" name="TextBox 193"/>
          <p:cNvSpPr txBox="1">
            <a:spLocks noChangeArrowheads="1"/>
          </p:cNvSpPr>
          <p:nvPr/>
        </p:nvSpPr>
        <p:spPr bwMode="auto">
          <a:xfrm>
            <a:off x="3276600" y="5300663"/>
            <a:ext cx="863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1600">
                <a:solidFill>
                  <a:srgbClr val="00B050"/>
                </a:solidFill>
              </a:rPr>
              <a:t>184Tl</a:t>
            </a:r>
          </a:p>
        </p:txBody>
      </p:sp>
      <p:sp>
        <p:nvSpPr>
          <p:cNvPr id="4109" name="TextBox 23"/>
          <p:cNvSpPr txBox="1">
            <a:spLocks noChangeArrowheads="1"/>
          </p:cNvSpPr>
          <p:nvPr/>
        </p:nvSpPr>
        <p:spPr bwMode="auto">
          <a:xfrm>
            <a:off x="827088" y="6642100"/>
            <a:ext cx="2484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it-IT" sz="800" i="1" noProof="1">
                <a:latin typeface="Calibri" pitchFamily="34" charset="0"/>
                <a:cs typeface="Segoe UI" pitchFamily="34" charset="0"/>
              </a:rPr>
              <a:t>K. Heyde, J. Wood, Reviews of Modern Physics, 83, 2011</a:t>
            </a:r>
          </a:p>
        </p:txBody>
      </p:sp>
      <p:sp>
        <p:nvSpPr>
          <p:cNvPr id="4110" name="Rectangle 198"/>
          <p:cNvSpPr>
            <a:spLocks noChangeArrowheads="1"/>
          </p:cNvSpPr>
          <p:nvPr/>
        </p:nvSpPr>
        <p:spPr bwMode="auto">
          <a:xfrm>
            <a:off x="6588125" y="1484313"/>
            <a:ext cx="2222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FF0000"/>
                </a:solidFill>
                <a:latin typeface="Calibri" pitchFamily="34" charset="0"/>
                <a:sym typeface="Symbol" pitchFamily="18" charset="2"/>
              </a:rPr>
              <a:t>s</a:t>
            </a:r>
            <a:r>
              <a:rPr lang="en-US" sz="1600" b="1" baseline="-25000">
                <a:solidFill>
                  <a:srgbClr val="FF0000"/>
                </a:solidFill>
                <a:latin typeface="Calibri" pitchFamily="34" charset="0"/>
                <a:sym typeface="Symbol" pitchFamily="18" charset="2"/>
              </a:rPr>
              <a:t>1/2 </a:t>
            </a:r>
            <a:r>
              <a:rPr lang="en-US" sz="1600" b="1">
                <a:solidFill>
                  <a:srgbClr val="FF0000"/>
                </a:solidFill>
                <a:latin typeface="Calibri" pitchFamily="34" charset="0"/>
                <a:sym typeface="Symbol" pitchFamily="18" charset="2"/>
              </a:rPr>
              <a:t> i</a:t>
            </a:r>
            <a:r>
              <a:rPr lang="en-US" sz="1600" b="1" baseline="-25000">
                <a:solidFill>
                  <a:srgbClr val="FF0000"/>
                </a:solidFill>
                <a:latin typeface="Calibri" pitchFamily="34" charset="0"/>
                <a:sym typeface="Symbol" pitchFamily="18" charset="2"/>
              </a:rPr>
              <a:t>13/2</a:t>
            </a:r>
            <a:r>
              <a:rPr lang="en-US" sz="1600" b="1">
                <a:solidFill>
                  <a:srgbClr val="FF0000"/>
                </a:solidFill>
                <a:latin typeface="Calibri" pitchFamily="34" charset="0"/>
                <a:sym typeface="Symbol" pitchFamily="18" charset="2"/>
              </a:rPr>
              <a:t>  =&gt;  7</a:t>
            </a:r>
            <a:r>
              <a:rPr lang="en-US" sz="1600" b="1" baseline="30000">
                <a:solidFill>
                  <a:srgbClr val="FF0000"/>
                </a:solidFill>
                <a:latin typeface="Calibri" pitchFamily="34" charset="0"/>
                <a:sym typeface="Symbol" pitchFamily="18" charset="2"/>
              </a:rPr>
              <a:t>+</a:t>
            </a:r>
          </a:p>
          <a:p>
            <a:r>
              <a:rPr lang="en-US" sz="1600" b="1">
                <a:solidFill>
                  <a:srgbClr val="FF0000"/>
                </a:solidFill>
                <a:latin typeface="Calibri" pitchFamily="34" charset="0"/>
                <a:sym typeface="Symbol" pitchFamily="18" charset="2"/>
              </a:rPr>
              <a:t>h</a:t>
            </a:r>
            <a:r>
              <a:rPr lang="en-US" sz="1600" b="1" baseline="-25000">
                <a:solidFill>
                  <a:srgbClr val="FF0000"/>
                </a:solidFill>
                <a:latin typeface="Calibri" pitchFamily="34" charset="0"/>
                <a:sym typeface="Symbol" pitchFamily="18" charset="2"/>
              </a:rPr>
              <a:t>9/2 </a:t>
            </a:r>
            <a:r>
              <a:rPr lang="en-US" sz="1600" b="1">
                <a:solidFill>
                  <a:srgbClr val="FF0000"/>
                </a:solidFill>
                <a:latin typeface="Calibri" pitchFamily="34" charset="0"/>
                <a:sym typeface="Symbol" pitchFamily="18" charset="2"/>
              </a:rPr>
              <a:t> i</a:t>
            </a:r>
            <a:r>
              <a:rPr lang="en-US" sz="1600" b="1" baseline="-25000">
                <a:solidFill>
                  <a:srgbClr val="FF0000"/>
                </a:solidFill>
                <a:latin typeface="Calibri" pitchFamily="34" charset="0"/>
                <a:sym typeface="Symbol" pitchFamily="18" charset="2"/>
              </a:rPr>
              <a:t>13/2</a:t>
            </a:r>
            <a:r>
              <a:rPr lang="en-US" sz="1600" b="1">
                <a:solidFill>
                  <a:srgbClr val="FF0000"/>
                </a:solidFill>
                <a:latin typeface="Calibri" pitchFamily="34" charset="0"/>
                <a:sym typeface="Symbol" pitchFamily="18" charset="2"/>
              </a:rPr>
              <a:t>  =&gt; 10</a:t>
            </a:r>
            <a:r>
              <a:rPr lang="en-US" sz="1600" b="1" baseline="30000">
                <a:solidFill>
                  <a:srgbClr val="FF0000"/>
                </a:solidFill>
                <a:latin typeface="Calibri" pitchFamily="34" charset="0"/>
                <a:sym typeface="Symbol" pitchFamily="18" charset="2"/>
              </a:rPr>
              <a:t>-</a:t>
            </a:r>
            <a:endParaRPr lang="en-US" sz="1400">
              <a:solidFill>
                <a:srgbClr val="FF0000"/>
              </a:solidFill>
              <a:latin typeface="Tahoma" pitchFamily="34" charset="0"/>
              <a:cs typeface="Tahoma" pitchFamily="34" charset="0"/>
              <a:sym typeface="Symbol" pitchFamily="18" charset="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971550" y="692150"/>
            <a:ext cx="7993063" cy="1588"/>
          </a:xfrm>
          <a:prstGeom prst="line">
            <a:avLst/>
          </a:prstGeom>
          <a:noFill/>
          <a:ln w="50800" algn="ctr">
            <a:solidFill>
              <a:schemeClr val="tx2">
                <a:lumMod val="75000"/>
              </a:schemeClr>
            </a:solidFill>
            <a:round/>
            <a:headEnd/>
            <a:tailEnd/>
          </a:ln>
        </p:spPr>
      </p:cxnSp>
      <p:sp>
        <p:nvSpPr>
          <p:cNvPr id="5124"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Motivation: why Tl?</a:t>
            </a:r>
          </a:p>
        </p:txBody>
      </p:sp>
      <p:sp>
        <p:nvSpPr>
          <p:cNvPr id="66" name="TextBox 65"/>
          <p:cNvSpPr txBox="1"/>
          <p:nvPr/>
        </p:nvSpPr>
        <p:spPr>
          <a:xfrm>
            <a:off x="0" y="2133600"/>
            <a:ext cx="900113" cy="2678113"/>
          </a:xfrm>
          <a:prstGeom prst="rect">
            <a:avLst/>
          </a:prstGeom>
          <a:noFill/>
        </p:spPr>
        <p:txBody>
          <a:bodyPr>
            <a:spAutoFit/>
          </a:bodyPr>
          <a:lstStyle/>
          <a:p>
            <a:pPr>
              <a:defRPr/>
            </a:pPr>
            <a:endParaRPr lang="en-US" sz="800" noProof="1">
              <a:solidFill>
                <a:schemeClr val="accent6">
                  <a:lumMod val="20000"/>
                  <a:lumOff val="80000"/>
                </a:schemeClr>
              </a:solidFill>
            </a:endParaRPr>
          </a:p>
          <a:p>
            <a:pPr>
              <a:defRPr/>
            </a:pPr>
            <a:r>
              <a:rPr lang="en-US" sz="800" noProof="1">
                <a:solidFill>
                  <a:schemeClr val="accent6">
                    <a:lumMod val="20000"/>
                    <a:lumOff val="80000"/>
                  </a:schemeClr>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Experimental set-up</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Decay spectroscopy </a:t>
            </a:r>
          </a:p>
          <a:p>
            <a:pPr>
              <a:defRPr/>
            </a:pPr>
            <a:r>
              <a:rPr lang="en-US" sz="800" noProof="1">
                <a:solidFill>
                  <a:srgbClr val="5050D4"/>
                </a:solidFill>
              </a:rPr>
              <a:t>of 184Tl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Laser spectroscopy </a:t>
            </a:r>
          </a:p>
          <a:p>
            <a:pPr>
              <a:defRPr/>
            </a:pPr>
            <a:r>
              <a:rPr lang="en-US" sz="800" noProof="1">
                <a:solidFill>
                  <a:srgbClr val="5050D4"/>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Conclusions and outlook</a:t>
            </a:r>
          </a:p>
          <a:p>
            <a:pPr>
              <a:defRPr/>
            </a:pPr>
            <a:endParaRPr lang="en-US" sz="800" noProof="1">
              <a:solidFill>
                <a:schemeClr val="accent6">
                  <a:lumMod val="20000"/>
                  <a:lumOff val="80000"/>
                </a:schemeClr>
              </a:solidFill>
            </a:endParaRPr>
          </a:p>
        </p:txBody>
      </p:sp>
      <p:pic>
        <p:nvPicPr>
          <p:cNvPr id="5126" name="Picture 70" descr="chargeradii_Tl_without new dat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268413"/>
            <a:ext cx="7694612"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TextBox 159"/>
          <p:cNvSpPr txBox="1"/>
          <p:nvPr/>
        </p:nvSpPr>
        <p:spPr>
          <a:xfrm>
            <a:off x="900113" y="6381750"/>
            <a:ext cx="2808287" cy="307975"/>
          </a:xfrm>
          <a:prstGeom prst="rect">
            <a:avLst/>
          </a:prstGeom>
          <a:noFill/>
        </p:spPr>
        <p:txBody>
          <a:bodyPr>
            <a:spAutoFit/>
          </a:bodyPr>
          <a:lstStyle/>
          <a:p>
            <a:pPr>
              <a:defRPr/>
            </a:pPr>
            <a:r>
              <a:rPr lang="nl-BE" sz="1400" i="1" dirty="0">
                <a:latin typeface="+mj-lt"/>
              </a:rPr>
              <a:t>[Courtesy of A. Barzakh]</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971550" y="692150"/>
            <a:ext cx="7993063" cy="1588"/>
          </a:xfrm>
          <a:prstGeom prst="line">
            <a:avLst/>
          </a:prstGeom>
          <a:noFill/>
          <a:ln w="50800" algn="ctr">
            <a:solidFill>
              <a:schemeClr val="tx2">
                <a:lumMod val="75000"/>
              </a:schemeClr>
            </a:solidFill>
            <a:round/>
            <a:headEnd/>
            <a:tailEnd/>
          </a:ln>
        </p:spPr>
      </p:cxnSp>
      <p:sp>
        <p:nvSpPr>
          <p:cNvPr id="6148"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Experimental set-up</a:t>
            </a:r>
          </a:p>
        </p:txBody>
      </p:sp>
      <p:sp>
        <p:nvSpPr>
          <p:cNvPr id="6149" name="TextBox 11"/>
          <p:cNvSpPr txBox="1">
            <a:spLocks noChangeArrowheads="1"/>
          </p:cNvSpPr>
          <p:nvPr/>
        </p:nvSpPr>
        <p:spPr bwMode="auto">
          <a:xfrm>
            <a:off x="3203575" y="692150"/>
            <a:ext cx="338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a:latin typeface="Calibri" pitchFamily="34" charset="0"/>
              </a:rPr>
              <a:t>Layout of the ISOLDE hall at CERN</a:t>
            </a:r>
          </a:p>
        </p:txBody>
      </p:sp>
      <p:pic>
        <p:nvPicPr>
          <p:cNvPr id="6150" name="1067c093-336e-4f89-9028-344daa50baa7" descr="3C4A47A6-22C7-4260-8B0F-01FB3F3A1C0F@c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981075"/>
            <a:ext cx="59245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51" name="Straight Connector 7"/>
          <p:cNvCxnSpPr>
            <a:cxnSpLocks noChangeShapeType="1"/>
          </p:cNvCxnSpPr>
          <p:nvPr/>
        </p:nvCxnSpPr>
        <p:spPr bwMode="auto">
          <a:xfrm flipH="1">
            <a:off x="6299200" y="2854325"/>
            <a:ext cx="1588" cy="288925"/>
          </a:xfrm>
          <a:prstGeom prst="line">
            <a:avLst/>
          </a:prstGeom>
          <a:noFill/>
          <a:ln w="19050" algn="ctr">
            <a:solidFill>
              <a:srgbClr val="FFFF00"/>
            </a:solidFill>
            <a:round/>
            <a:headEnd/>
            <a:tailEnd/>
          </a:ln>
          <a:extLst>
            <a:ext uri="{909E8E84-426E-40DD-AFC4-6F175D3DCCD1}">
              <a14:hiddenFill xmlns:a14="http://schemas.microsoft.com/office/drawing/2010/main">
                <a:noFill/>
              </a14:hiddenFill>
            </a:ext>
          </a:extLst>
        </p:spPr>
      </p:cxnSp>
      <p:cxnSp>
        <p:nvCxnSpPr>
          <p:cNvPr id="6152" name="Straight Connector 8"/>
          <p:cNvCxnSpPr>
            <a:cxnSpLocks noChangeShapeType="1"/>
          </p:cNvCxnSpPr>
          <p:nvPr/>
        </p:nvCxnSpPr>
        <p:spPr bwMode="auto">
          <a:xfrm flipH="1">
            <a:off x="5795963" y="3141663"/>
            <a:ext cx="504825" cy="71437"/>
          </a:xfrm>
          <a:prstGeom prst="line">
            <a:avLst/>
          </a:prstGeom>
          <a:noFill/>
          <a:ln w="19050" algn="ctr">
            <a:solidFill>
              <a:srgbClr val="FFFF00"/>
            </a:solidFill>
            <a:round/>
            <a:headEnd/>
            <a:tailEnd/>
          </a:ln>
          <a:extLst>
            <a:ext uri="{909E8E84-426E-40DD-AFC4-6F175D3DCCD1}">
              <a14:hiddenFill xmlns:a14="http://schemas.microsoft.com/office/drawing/2010/main">
                <a:noFill/>
              </a14:hiddenFill>
            </a:ext>
          </a:extLst>
        </p:spPr>
      </p:cxnSp>
      <p:cxnSp>
        <p:nvCxnSpPr>
          <p:cNvPr id="6153" name="Straight Connector 11"/>
          <p:cNvCxnSpPr>
            <a:cxnSpLocks noChangeShapeType="1"/>
          </p:cNvCxnSpPr>
          <p:nvPr/>
        </p:nvCxnSpPr>
        <p:spPr bwMode="auto">
          <a:xfrm>
            <a:off x="5580063" y="3502025"/>
            <a:ext cx="215900" cy="215900"/>
          </a:xfrm>
          <a:prstGeom prst="line">
            <a:avLst/>
          </a:prstGeom>
          <a:noFill/>
          <a:ln w="19050" algn="ctr">
            <a:solidFill>
              <a:srgbClr val="FFFF00"/>
            </a:solidFill>
            <a:round/>
            <a:headEnd/>
            <a:tailEnd/>
          </a:ln>
          <a:extLst>
            <a:ext uri="{909E8E84-426E-40DD-AFC4-6F175D3DCCD1}">
              <a14:hiddenFill xmlns:a14="http://schemas.microsoft.com/office/drawing/2010/main">
                <a:noFill/>
              </a14:hiddenFill>
            </a:ext>
          </a:extLst>
        </p:spPr>
      </p:cxnSp>
      <p:cxnSp>
        <p:nvCxnSpPr>
          <p:cNvPr id="6154" name="Straight Connector 12"/>
          <p:cNvCxnSpPr>
            <a:cxnSpLocks noChangeShapeType="1"/>
          </p:cNvCxnSpPr>
          <p:nvPr/>
        </p:nvCxnSpPr>
        <p:spPr bwMode="auto">
          <a:xfrm flipH="1">
            <a:off x="5580063" y="3213100"/>
            <a:ext cx="215900" cy="73025"/>
          </a:xfrm>
          <a:prstGeom prst="line">
            <a:avLst/>
          </a:prstGeom>
          <a:noFill/>
          <a:ln w="19050" algn="ctr">
            <a:solidFill>
              <a:srgbClr val="FFFF00"/>
            </a:solidFill>
            <a:round/>
            <a:headEnd/>
            <a:tailEnd/>
          </a:ln>
          <a:extLst>
            <a:ext uri="{909E8E84-426E-40DD-AFC4-6F175D3DCCD1}">
              <a14:hiddenFill xmlns:a14="http://schemas.microsoft.com/office/drawing/2010/main">
                <a:noFill/>
              </a14:hiddenFill>
            </a:ext>
          </a:extLst>
        </p:spPr>
      </p:cxnSp>
      <p:cxnSp>
        <p:nvCxnSpPr>
          <p:cNvPr id="6155" name="Straight Connector 10"/>
          <p:cNvCxnSpPr>
            <a:cxnSpLocks noChangeShapeType="1"/>
          </p:cNvCxnSpPr>
          <p:nvPr/>
        </p:nvCxnSpPr>
        <p:spPr bwMode="auto">
          <a:xfrm>
            <a:off x="5580063" y="3286125"/>
            <a:ext cx="0" cy="215900"/>
          </a:xfrm>
          <a:prstGeom prst="line">
            <a:avLst/>
          </a:prstGeom>
          <a:noFill/>
          <a:ln w="19050" algn="ctr">
            <a:solidFill>
              <a:srgbClr val="FFFF00"/>
            </a:solidFill>
            <a:round/>
            <a:headEnd/>
            <a:tailEnd/>
          </a:ln>
          <a:extLst>
            <a:ext uri="{909E8E84-426E-40DD-AFC4-6F175D3DCCD1}">
              <a14:hiddenFill xmlns:a14="http://schemas.microsoft.com/office/drawing/2010/main">
                <a:noFill/>
              </a14:hiddenFill>
            </a:ext>
          </a:extLst>
        </p:spPr>
      </p:cxnSp>
      <p:cxnSp>
        <p:nvCxnSpPr>
          <p:cNvPr id="30" name="Straight Arrow Connector 29"/>
          <p:cNvCxnSpPr/>
          <p:nvPr/>
        </p:nvCxnSpPr>
        <p:spPr>
          <a:xfrm flipH="1" flipV="1">
            <a:off x="6300788" y="2854325"/>
            <a:ext cx="1584325" cy="142875"/>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85113" y="2709863"/>
            <a:ext cx="790575" cy="523875"/>
          </a:xfrm>
          <a:prstGeom prst="rect">
            <a:avLst/>
          </a:prstGeom>
          <a:noFill/>
        </p:spPr>
        <p:txBody>
          <a:bodyPr>
            <a:spAutoFit/>
          </a:bodyPr>
          <a:lstStyle/>
          <a:p>
            <a:pPr>
              <a:defRPr/>
            </a:pPr>
            <a:r>
              <a:rPr lang="nl-BE" sz="1400" dirty="0">
                <a:solidFill>
                  <a:schemeClr val="accent6">
                    <a:lumMod val="75000"/>
                  </a:schemeClr>
                </a:solidFill>
                <a:latin typeface="+mj-lt"/>
              </a:rPr>
              <a:t>Proton Beam</a:t>
            </a:r>
          </a:p>
        </p:txBody>
      </p:sp>
      <p:cxnSp>
        <p:nvCxnSpPr>
          <p:cNvPr id="36" name="Straight Arrow Connector 35"/>
          <p:cNvCxnSpPr/>
          <p:nvPr/>
        </p:nvCxnSpPr>
        <p:spPr>
          <a:xfrm flipV="1">
            <a:off x="6300788" y="1485900"/>
            <a:ext cx="792162" cy="13684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804025" y="1196975"/>
            <a:ext cx="1296988" cy="307975"/>
          </a:xfrm>
          <a:prstGeom prst="rect">
            <a:avLst/>
          </a:prstGeom>
          <a:noFill/>
        </p:spPr>
        <p:txBody>
          <a:bodyPr>
            <a:spAutoFit/>
          </a:bodyPr>
          <a:lstStyle/>
          <a:p>
            <a:pPr>
              <a:defRPr/>
            </a:pPr>
            <a:r>
              <a:rPr lang="nl-BE" sz="1400" dirty="0">
                <a:solidFill>
                  <a:srgbClr val="FF0000"/>
                </a:solidFill>
                <a:latin typeface="+mj-lt"/>
              </a:rPr>
              <a:t>GPS target</a:t>
            </a:r>
          </a:p>
        </p:txBody>
      </p:sp>
      <p:cxnSp>
        <p:nvCxnSpPr>
          <p:cNvPr id="39" name="Straight Arrow Connector 38"/>
          <p:cNvCxnSpPr/>
          <p:nvPr/>
        </p:nvCxnSpPr>
        <p:spPr>
          <a:xfrm>
            <a:off x="5795963" y="3717925"/>
            <a:ext cx="288925" cy="1444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940425" y="3717925"/>
            <a:ext cx="647700" cy="307975"/>
          </a:xfrm>
          <a:prstGeom prst="rect">
            <a:avLst/>
          </a:prstGeom>
          <a:noFill/>
        </p:spPr>
        <p:txBody>
          <a:bodyPr>
            <a:spAutoFit/>
          </a:bodyPr>
          <a:lstStyle/>
          <a:p>
            <a:pPr algn="ctr">
              <a:defRPr/>
            </a:pPr>
            <a:r>
              <a:rPr lang="nl-BE" sz="1400" dirty="0">
                <a:solidFill>
                  <a:srgbClr val="FF0000"/>
                </a:solidFill>
                <a:latin typeface="+mj-lt"/>
              </a:rPr>
              <a:t>LA1</a:t>
            </a:r>
          </a:p>
        </p:txBody>
      </p:sp>
      <p:cxnSp>
        <p:nvCxnSpPr>
          <p:cNvPr id="43" name="Straight Arrow Connector 42"/>
          <p:cNvCxnSpPr/>
          <p:nvPr/>
        </p:nvCxnSpPr>
        <p:spPr>
          <a:xfrm flipH="1" flipV="1">
            <a:off x="5219700" y="2278063"/>
            <a:ext cx="792163" cy="7191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932363" y="1989138"/>
            <a:ext cx="647700" cy="307975"/>
          </a:xfrm>
          <a:prstGeom prst="rect">
            <a:avLst/>
          </a:prstGeom>
          <a:noFill/>
        </p:spPr>
        <p:txBody>
          <a:bodyPr>
            <a:spAutoFit/>
          </a:bodyPr>
          <a:lstStyle/>
          <a:p>
            <a:pPr>
              <a:defRPr/>
            </a:pPr>
            <a:r>
              <a:rPr lang="nl-BE" sz="1400" dirty="0">
                <a:solidFill>
                  <a:srgbClr val="FF0000"/>
                </a:solidFill>
                <a:latin typeface="+mj-lt"/>
              </a:rPr>
              <a:t>RILIS</a:t>
            </a:r>
          </a:p>
        </p:txBody>
      </p:sp>
      <p:cxnSp>
        <p:nvCxnSpPr>
          <p:cNvPr id="46" name="Straight Arrow Connector 45"/>
          <p:cNvCxnSpPr/>
          <p:nvPr/>
        </p:nvCxnSpPr>
        <p:spPr>
          <a:xfrm>
            <a:off x="6372225" y="3141663"/>
            <a:ext cx="576263" cy="1444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804025" y="3141663"/>
            <a:ext cx="647700" cy="307975"/>
          </a:xfrm>
          <a:prstGeom prst="rect">
            <a:avLst/>
          </a:prstGeom>
          <a:noFill/>
        </p:spPr>
        <p:txBody>
          <a:bodyPr>
            <a:spAutoFit/>
          </a:bodyPr>
          <a:lstStyle/>
          <a:p>
            <a:pPr algn="ctr">
              <a:defRPr/>
            </a:pPr>
            <a:r>
              <a:rPr lang="nl-BE" sz="1400" dirty="0">
                <a:solidFill>
                  <a:srgbClr val="FF0000"/>
                </a:solidFill>
                <a:latin typeface="+mj-lt"/>
              </a:rPr>
              <a:t>GPS</a:t>
            </a:r>
          </a:p>
        </p:txBody>
      </p:sp>
      <p:sp>
        <p:nvSpPr>
          <p:cNvPr id="25" name="TextBox 24"/>
          <p:cNvSpPr txBox="1"/>
          <p:nvPr/>
        </p:nvSpPr>
        <p:spPr>
          <a:xfrm>
            <a:off x="0" y="2133600"/>
            <a:ext cx="900113" cy="3046413"/>
          </a:xfrm>
          <a:prstGeom prst="rect">
            <a:avLst/>
          </a:prstGeom>
          <a:noFill/>
        </p:spPr>
        <p:txBody>
          <a:bodyPr>
            <a:spAutoFit/>
          </a:bodyPr>
          <a:lstStyle/>
          <a:p>
            <a:pPr>
              <a:defRPr/>
            </a:pPr>
            <a:r>
              <a:rPr lang="en-US" sz="800" noProof="1">
                <a:solidFill>
                  <a:srgbClr val="5050D4"/>
                </a:solidFill>
              </a:rPr>
              <a:t>Shape coexistence</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chemeClr val="accent6">
                    <a:lumMod val="20000"/>
                    <a:lumOff val="80000"/>
                  </a:schemeClr>
                </a:solidFill>
              </a:rPr>
              <a:t>Experimental set-up</a:t>
            </a:r>
          </a:p>
          <a:p>
            <a:pPr>
              <a:defRPr/>
            </a:pPr>
            <a:endParaRPr lang="en-US" sz="800" noProof="1">
              <a:solidFill>
                <a:schemeClr val="accent6">
                  <a:lumMod val="20000"/>
                  <a:lumOff val="80000"/>
                </a:schemeClr>
              </a:solidFill>
            </a:endParaRPr>
          </a:p>
          <a:p>
            <a:pPr>
              <a:defRPr/>
            </a:pPr>
            <a:endParaRPr lang="en-US" sz="800" noProof="1">
              <a:solidFill>
                <a:srgbClr val="5050D4"/>
              </a:solidFill>
            </a:endParaRPr>
          </a:p>
          <a:p>
            <a:pPr>
              <a:defRPr/>
            </a:pPr>
            <a:r>
              <a:rPr lang="en-US" sz="800" noProof="1">
                <a:solidFill>
                  <a:srgbClr val="5050D4"/>
                </a:solidFill>
              </a:rPr>
              <a:t>Decay spectroscopy </a:t>
            </a:r>
          </a:p>
          <a:p>
            <a:pPr>
              <a:defRPr/>
            </a:pPr>
            <a:r>
              <a:rPr lang="en-US" sz="800" noProof="1">
                <a:solidFill>
                  <a:srgbClr val="5050D4"/>
                </a:solidFill>
              </a:rPr>
              <a:t>of 184Tl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Laser spectroscopy </a:t>
            </a:r>
          </a:p>
          <a:p>
            <a:pPr>
              <a:defRPr/>
            </a:pPr>
            <a:r>
              <a:rPr lang="en-US" sz="800" noProof="1">
                <a:solidFill>
                  <a:srgbClr val="5050D4"/>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Conclusions and outlook</a:t>
            </a:r>
          </a:p>
          <a:p>
            <a:pPr>
              <a:defRPr/>
            </a:pPr>
            <a:endParaRPr lang="en-US" sz="800" noProof="1">
              <a:solidFill>
                <a:schemeClr val="accent6">
                  <a:lumMod val="20000"/>
                  <a:lumOff val="80000"/>
                </a:schemeClr>
              </a:solidFill>
            </a:endParaRPr>
          </a:p>
        </p:txBody>
      </p:sp>
      <p:pic>
        <p:nvPicPr>
          <p:cNvPr id="6167" name="Picture 6" descr="photoionization scheme Tl.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9263" y="4483100"/>
            <a:ext cx="261143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8" name="TextBox 60"/>
          <p:cNvSpPr txBox="1">
            <a:spLocks noChangeArrowheads="1"/>
          </p:cNvSpPr>
          <p:nvPr/>
        </p:nvSpPr>
        <p:spPr bwMode="auto">
          <a:xfrm>
            <a:off x="4643438" y="4581525"/>
            <a:ext cx="3529012"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sz="1200"/>
              <a:t>Photoionization scheme for Tl atoms</a:t>
            </a:r>
          </a:p>
          <a:p>
            <a:pPr eaLnBrk="1" hangingPunct="1"/>
            <a:endParaRPr lang="nl-BE" sz="1200">
              <a:solidFill>
                <a:srgbClr val="0070C0"/>
              </a:solidFill>
            </a:endParaRPr>
          </a:p>
          <a:p>
            <a:pPr eaLnBrk="1" hangingPunct="1"/>
            <a:r>
              <a:rPr lang="nl-BE" sz="1200">
                <a:solidFill>
                  <a:srgbClr val="0070C0"/>
                </a:solidFill>
              </a:rPr>
              <a:t>Narrow band dye laser for scanning the laser wavelength across the optical transition at 276 nm </a:t>
            </a:r>
          </a:p>
          <a:p>
            <a:pPr eaLnBrk="1" hangingPunct="1"/>
            <a:endParaRPr lang="nl-BE" sz="1200">
              <a:solidFill>
                <a:srgbClr val="0070C0"/>
              </a:solidFill>
            </a:endParaRPr>
          </a:p>
          <a:p>
            <a:pPr eaLnBrk="1" hangingPunct="1"/>
            <a:r>
              <a:rPr lang="nl-BE" sz="1200">
                <a:solidFill>
                  <a:srgbClr val="00B050"/>
                </a:solidFill>
              </a:rPr>
              <a:t>High-power Nd:YAG laser for pumping the narrow band dye laser and for non-resonant ionization of the excited atom of interest</a:t>
            </a:r>
          </a:p>
        </p:txBody>
      </p:sp>
      <p:sp>
        <p:nvSpPr>
          <p:cNvPr id="27" name="Rectangle 26"/>
          <p:cNvSpPr/>
          <p:nvPr/>
        </p:nvSpPr>
        <p:spPr>
          <a:xfrm>
            <a:off x="6588125" y="4221163"/>
            <a:ext cx="2336800" cy="276225"/>
          </a:xfrm>
          <a:prstGeom prst="rect">
            <a:avLst/>
          </a:prstGeom>
        </p:spPr>
        <p:txBody>
          <a:bodyPr wrap="none">
            <a:spAutoFit/>
          </a:bodyPr>
          <a:lstStyle/>
          <a:p>
            <a:pPr algn="r">
              <a:defRPr/>
            </a:pPr>
            <a:r>
              <a:rPr lang="nl-BE" sz="1200" i="1" dirty="0">
                <a:latin typeface="+mj-lt"/>
              </a:rPr>
              <a:t>http://isolde.web.cern.ch/ISOLDE/</a:t>
            </a:r>
          </a:p>
        </p:txBody>
      </p:sp>
      <p:sp>
        <p:nvSpPr>
          <p:cNvPr id="28" name="Rectangle 27"/>
          <p:cNvSpPr/>
          <p:nvPr/>
        </p:nvSpPr>
        <p:spPr>
          <a:xfrm>
            <a:off x="4284663" y="6453188"/>
            <a:ext cx="4572000" cy="277812"/>
          </a:xfrm>
          <a:prstGeom prst="rect">
            <a:avLst/>
          </a:prstGeom>
        </p:spPr>
        <p:txBody>
          <a:bodyPr>
            <a:spAutoFit/>
          </a:bodyPr>
          <a:lstStyle/>
          <a:p>
            <a:pPr algn="r">
              <a:defRPr/>
            </a:pPr>
            <a:r>
              <a:rPr lang="nl-BE" sz="1200" i="1" dirty="0">
                <a:latin typeface="+mj-lt"/>
              </a:rPr>
              <a:t>http://isolde-project-rilis.web.cern.ch/isolde-project-rilis/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IMG_047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797425"/>
            <a:ext cx="25908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971550" y="692150"/>
            <a:ext cx="7993063" cy="1588"/>
          </a:xfrm>
          <a:prstGeom prst="line">
            <a:avLst/>
          </a:prstGeom>
          <a:noFill/>
          <a:ln w="50800" algn="ctr">
            <a:solidFill>
              <a:schemeClr val="tx2">
                <a:lumMod val="75000"/>
              </a:schemeClr>
            </a:solidFill>
            <a:round/>
            <a:headEnd/>
            <a:tailEnd/>
          </a:ln>
        </p:spPr>
      </p:cxnSp>
      <p:sp>
        <p:nvSpPr>
          <p:cNvPr id="7173"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Experimental set-up</a:t>
            </a:r>
          </a:p>
        </p:txBody>
      </p:sp>
      <p:pic>
        <p:nvPicPr>
          <p:cNvPr id="717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765175"/>
            <a:ext cx="3097213" cy="2511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5" name="Picture 7" descr="IMG_048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441700"/>
            <a:ext cx="3889375"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76" name="Straight Arrow Connector 8"/>
          <p:cNvCxnSpPr>
            <a:cxnSpLocks noChangeShapeType="1"/>
          </p:cNvCxnSpPr>
          <p:nvPr/>
        </p:nvCxnSpPr>
        <p:spPr bwMode="auto">
          <a:xfrm flipV="1">
            <a:off x="1620838" y="4621213"/>
            <a:ext cx="287337" cy="1798637"/>
          </a:xfrm>
          <a:prstGeom prst="straightConnector1">
            <a:avLst/>
          </a:prstGeom>
          <a:noFill/>
          <a:ln w="25400"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7177" name="TextBox 10"/>
          <p:cNvSpPr txBox="1">
            <a:spLocks noChangeArrowheads="1"/>
          </p:cNvSpPr>
          <p:nvPr/>
        </p:nvSpPr>
        <p:spPr bwMode="auto">
          <a:xfrm>
            <a:off x="900113" y="6392863"/>
            <a:ext cx="1584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200" noProof="1">
                <a:latin typeface="Calibri" pitchFamily="34" charset="0"/>
              </a:rPr>
              <a:t>Si detector  </a:t>
            </a:r>
          </a:p>
          <a:p>
            <a:pPr algn="ctr" eaLnBrk="1" hangingPunct="1"/>
            <a:r>
              <a:rPr lang="it-IT" sz="1200" noProof="1">
                <a:latin typeface="Calibri" pitchFamily="34" charset="0"/>
              </a:rPr>
              <a:t>(decay side)</a:t>
            </a:r>
          </a:p>
        </p:txBody>
      </p:sp>
      <p:cxnSp>
        <p:nvCxnSpPr>
          <p:cNvPr id="7178" name="Straight Arrow Connector 13"/>
          <p:cNvCxnSpPr>
            <a:cxnSpLocks noChangeShapeType="1"/>
            <a:stCxn id="7179" idx="0"/>
          </p:cNvCxnSpPr>
          <p:nvPr/>
        </p:nvCxnSpPr>
        <p:spPr bwMode="auto">
          <a:xfrm flipH="1" flipV="1">
            <a:off x="4500563" y="4581525"/>
            <a:ext cx="215900" cy="1839913"/>
          </a:xfrm>
          <a:prstGeom prst="straightConnector1">
            <a:avLst/>
          </a:prstGeom>
          <a:noFill/>
          <a:ln w="25400"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7179" name="TextBox 15"/>
          <p:cNvSpPr txBox="1">
            <a:spLocks noChangeArrowheads="1"/>
          </p:cNvSpPr>
          <p:nvPr/>
        </p:nvSpPr>
        <p:spPr bwMode="auto">
          <a:xfrm>
            <a:off x="3924300" y="6421438"/>
            <a:ext cx="158273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200" noProof="1">
                <a:latin typeface="Calibri" pitchFamily="34" charset="0"/>
              </a:rPr>
              <a:t>Annular Si detector  (implantation side)</a:t>
            </a:r>
          </a:p>
        </p:txBody>
      </p:sp>
      <p:cxnSp>
        <p:nvCxnSpPr>
          <p:cNvPr id="7180" name="Straight Arrow Connector 16"/>
          <p:cNvCxnSpPr>
            <a:cxnSpLocks noChangeShapeType="1"/>
          </p:cNvCxnSpPr>
          <p:nvPr/>
        </p:nvCxnSpPr>
        <p:spPr bwMode="auto">
          <a:xfrm flipH="1" flipV="1">
            <a:off x="7524750" y="5516563"/>
            <a:ext cx="287338" cy="1008062"/>
          </a:xfrm>
          <a:prstGeom prst="straightConnector1">
            <a:avLst/>
          </a:prstGeom>
          <a:noFill/>
          <a:ln w="25400"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7181" name="Straight Arrow Connector 18"/>
          <p:cNvCxnSpPr>
            <a:cxnSpLocks noChangeShapeType="1"/>
          </p:cNvCxnSpPr>
          <p:nvPr/>
        </p:nvCxnSpPr>
        <p:spPr bwMode="auto">
          <a:xfrm flipV="1">
            <a:off x="6443663" y="5589588"/>
            <a:ext cx="144462" cy="863600"/>
          </a:xfrm>
          <a:prstGeom prst="straightConnector1">
            <a:avLst/>
          </a:prstGeom>
          <a:noFill/>
          <a:ln w="25400"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7182" name="TextBox 19"/>
          <p:cNvSpPr txBox="1">
            <a:spLocks noChangeArrowheads="1"/>
          </p:cNvSpPr>
          <p:nvPr/>
        </p:nvSpPr>
        <p:spPr bwMode="auto">
          <a:xfrm>
            <a:off x="7019925" y="6396038"/>
            <a:ext cx="1584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200" noProof="1">
                <a:latin typeface="Calibri" pitchFamily="34" charset="0"/>
              </a:rPr>
              <a:t>Si detector </a:t>
            </a:r>
          </a:p>
          <a:p>
            <a:pPr algn="ctr" eaLnBrk="1" hangingPunct="1"/>
            <a:r>
              <a:rPr lang="it-IT" sz="1200" noProof="1">
                <a:latin typeface="Calibri" pitchFamily="34" charset="0"/>
              </a:rPr>
              <a:t> (decay side)</a:t>
            </a:r>
          </a:p>
        </p:txBody>
      </p:sp>
      <p:sp>
        <p:nvSpPr>
          <p:cNvPr id="7183" name="TextBox 22"/>
          <p:cNvSpPr txBox="1">
            <a:spLocks noChangeArrowheads="1"/>
          </p:cNvSpPr>
          <p:nvPr/>
        </p:nvSpPr>
        <p:spPr bwMode="auto">
          <a:xfrm>
            <a:off x="5795963" y="6421438"/>
            <a:ext cx="15843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200" noProof="1">
                <a:latin typeface="Calibri" pitchFamily="34" charset="0"/>
              </a:rPr>
              <a:t>Si detector  (implantation side)</a:t>
            </a:r>
          </a:p>
        </p:txBody>
      </p:sp>
      <p:cxnSp>
        <p:nvCxnSpPr>
          <p:cNvPr id="7184" name="Straight Arrow Connector 24"/>
          <p:cNvCxnSpPr>
            <a:cxnSpLocks noChangeShapeType="1"/>
          </p:cNvCxnSpPr>
          <p:nvPr/>
        </p:nvCxnSpPr>
        <p:spPr bwMode="auto">
          <a:xfrm flipH="1" flipV="1">
            <a:off x="2916238" y="6062663"/>
            <a:ext cx="144462" cy="431800"/>
          </a:xfrm>
          <a:prstGeom prst="straightConnector1">
            <a:avLst/>
          </a:prstGeom>
          <a:noFill/>
          <a:ln w="25400"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7185" name="TextBox 27"/>
          <p:cNvSpPr txBox="1">
            <a:spLocks noChangeArrowheads="1"/>
          </p:cNvSpPr>
          <p:nvPr/>
        </p:nvSpPr>
        <p:spPr bwMode="auto">
          <a:xfrm>
            <a:off x="2700338" y="6494463"/>
            <a:ext cx="865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200" noProof="1">
                <a:latin typeface="Calibri" pitchFamily="34" charset="0"/>
              </a:rPr>
              <a:t>C-foils</a:t>
            </a:r>
          </a:p>
        </p:txBody>
      </p:sp>
      <p:pic>
        <p:nvPicPr>
          <p:cNvPr id="7186" name="Picture 7" descr="IMG_046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908050"/>
            <a:ext cx="273685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87" name="Straight Arrow Connector 13"/>
          <p:cNvCxnSpPr>
            <a:cxnSpLocks noChangeShapeType="1"/>
          </p:cNvCxnSpPr>
          <p:nvPr/>
        </p:nvCxnSpPr>
        <p:spPr bwMode="auto">
          <a:xfrm flipV="1">
            <a:off x="6011863" y="2492375"/>
            <a:ext cx="73025" cy="1223963"/>
          </a:xfrm>
          <a:prstGeom prst="straightConnector1">
            <a:avLst/>
          </a:prstGeom>
          <a:noFill/>
          <a:ln w="25400"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7188" name="TextBox 16"/>
          <p:cNvSpPr txBox="1">
            <a:spLocks noChangeArrowheads="1"/>
          </p:cNvSpPr>
          <p:nvPr/>
        </p:nvSpPr>
        <p:spPr bwMode="auto">
          <a:xfrm>
            <a:off x="5651500" y="3716338"/>
            <a:ext cx="1081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600" b="1" noProof="1">
                <a:solidFill>
                  <a:srgbClr val="FFFF00"/>
                </a:solidFill>
                <a:latin typeface="Calibri" pitchFamily="34" charset="0"/>
              </a:rPr>
              <a:t>Windmill</a:t>
            </a:r>
          </a:p>
        </p:txBody>
      </p:sp>
      <p:cxnSp>
        <p:nvCxnSpPr>
          <p:cNvPr id="7189" name="Straight Arrow Connector 19"/>
          <p:cNvCxnSpPr>
            <a:cxnSpLocks noChangeShapeType="1"/>
          </p:cNvCxnSpPr>
          <p:nvPr/>
        </p:nvCxnSpPr>
        <p:spPr bwMode="auto">
          <a:xfrm flipH="1" flipV="1">
            <a:off x="6227763" y="2492375"/>
            <a:ext cx="2016125" cy="73025"/>
          </a:xfrm>
          <a:prstGeom prst="straightConnector1">
            <a:avLst/>
          </a:prstGeom>
          <a:noFill/>
          <a:ln w="25400"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7190" name="TextBox 23"/>
          <p:cNvSpPr txBox="1">
            <a:spLocks noChangeArrowheads="1"/>
          </p:cNvSpPr>
          <p:nvPr/>
        </p:nvSpPr>
        <p:spPr bwMode="auto">
          <a:xfrm>
            <a:off x="7380288" y="2565400"/>
            <a:ext cx="1079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600" b="1" noProof="1">
                <a:solidFill>
                  <a:srgbClr val="FFFF00"/>
                </a:solidFill>
                <a:latin typeface="Calibri" pitchFamily="34" charset="0"/>
              </a:rPr>
              <a:t>Incoming beam</a:t>
            </a:r>
          </a:p>
        </p:txBody>
      </p:sp>
      <p:sp>
        <p:nvSpPr>
          <p:cNvPr id="32" name="TextBox 31"/>
          <p:cNvSpPr txBox="1"/>
          <p:nvPr/>
        </p:nvSpPr>
        <p:spPr>
          <a:xfrm>
            <a:off x="0" y="2133600"/>
            <a:ext cx="900113" cy="3046413"/>
          </a:xfrm>
          <a:prstGeom prst="rect">
            <a:avLst/>
          </a:prstGeom>
          <a:noFill/>
        </p:spPr>
        <p:txBody>
          <a:bodyPr>
            <a:spAutoFit/>
          </a:bodyPr>
          <a:lstStyle/>
          <a:p>
            <a:pPr>
              <a:defRPr/>
            </a:pPr>
            <a:r>
              <a:rPr lang="en-US" sz="800" noProof="1">
                <a:solidFill>
                  <a:srgbClr val="5050D4"/>
                </a:solidFill>
              </a:rPr>
              <a:t>Shape coexistence</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chemeClr val="accent6">
                    <a:lumMod val="20000"/>
                    <a:lumOff val="80000"/>
                  </a:schemeClr>
                </a:solidFill>
              </a:rPr>
              <a:t>Experimental set-up</a:t>
            </a:r>
          </a:p>
          <a:p>
            <a:pPr>
              <a:defRPr/>
            </a:pPr>
            <a:endParaRPr lang="en-US" sz="800" noProof="1">
              <a:solidFill>
                <a:schemeClr val="accent6">
                  <a:lumMod val="20000"/>
                  <a:lumOff val="80000"/>
                </a:schemeClr>
              </a:solidFill>
            </a:endParaRPr>
          </a:p>
          <a:p>
            <a:pPr>
              <a:defRPr/>
            </a:pPr>
            <a:endParaRPr lang="en-US" sz="800" noProof="1">
              <a:solidFill>
                <a:srgbClr val="5050D4"/>
              </a:solidFill>
            </a:endParaRPr>
          </a:p>
          <a:p>
            <a:pPr>
              <a:defRPr/>
            </a:pPr>
            <a:r>
              <a:rPr lang="en-US" sz="800" noProof="1">
                <a:solidFill>
                  <a:srgbClr val="5050D4"/>
                </a:solidFill>
              </a:rPr>
              <a:t>Decay spectroscopy </a:t>
            </a:r>
          </a:p>
          <a:p>
            <a:pPr>
              <a:defRPr/>
            </a:pPr>
            <a:r>
              <a:rPr lang="en-US" sz="800" noProof="1">
                <a:solidFill>
                  <a:srgbClr val="5050D4"/>
                </a:solidFill>
              </a:rPr>
              <a:t>of 184Tl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Laser spectroscopy </a:t>
            </a:r>
          </a:p>
          <a:p>
            <a:pPr>
              <a:defRPr/>
            </a:pPr>
            <a:r>
              <a:rPr lang="en-US" sz="800" noProof="1">
                <a:solidFill>
                  <a:srgbClr val="5050D4"/>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Conclusions and outlook</a:t>
            </a:r>
          </a:p>
          <a:p>
            <a:pPr>
              <a:defRPr/>
            </a:pPr>
            <a:endParaRPr lang="en-US" sz="800" noProof="1">
              <a:solidFill>
                <a:schemeClr val="accent6">
                  <a:lumMod val="20000"/>
                  <a:lumOff val="8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971550" y="692150"/>
            <a:ext cx="7993063" cy="1588"/>
          </a:xfrm>
          <a:prstGeom prst="line">
            <a:avLst/>
          </a:prstGeom>
          <a:noFill/>
          <a:ln w="50800" algn="ctr">
            <a:solidFill>
              <a:schemeClr val="tx2">
                <a:lumMod val="75000"/>
              </a:schemeClr>
            </a:solidFill>
            <a:round/>
            <a:headEnd/>
            <a:tailEnd/>
          </a:ln>
        </p:spPr>
      </p:cxnSp>
      <p:sp>
        <p:nvSpPr>
          <p:cNvPr id="8196"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Decay spectroscopy of </a:t>
            </a:r>
            <a:r>
              <a:rPr lang="nl-BE" sz="2400" baseline="30000">
                <a:latin typeface="Calibri" pitchFamily="34" charset="0"/>
              </a:rPr>
              <a:t>184</a:t>
            </a:r>
            <a:r>
              <a:rPr lang="nl-BE" sz="2400">
                <a:latin typeface="Calibri" pitchFamily="34" charset="0"/>
              </a:rPr>
              <a:t>Tl</a:t>
            </a:r>
          </a:p>
        </p:txBody>
      </p:sp>
      <p:sp>
        <p:nvSpPr>
          <p:cNvPr id="95" name="TextBox 94"/>
          <p:cNvSpPr txBox="1"/>
          <p:nvPr/>
        </p:nvSpPr>
        <p:spPr>
          <a:xfrm>
            <a:off x="3276600" y="4797425"/>
            <a:ext cx="3527425" cy="1322388"/>
          </a:xfrm>
          <a:prstGeom prst="rect">
            <a:avLst/>
          </a:prstGeom>
          <a:noFill/>
        </p:spPr>
        <p:txBody>
          <a:bodyPr>
            <a:spAutoFit/>
          </a:bodyPr>
          <a:lstStyle/>
          <a:p>
            <a:pPr fontAlgn="auto">
              <a:spcBef>
                <a:spcPts val="0"/>
              </a:spcBef>
              <a:spcAft>
                <a:spcPts val="0"/>
              </a:spcAft>
              <a:defRPr/>
            </a:pPr>
            <a:r>
              <a:rPr lang="nl-BE" sz="1600" dirty="0" err="1">
                <a:latin typeface="+mn-lt"/>
                <a:cs typeface="+mn-cs"/>
              </a:rPr>
              <a:t>Three</a:t>
            </a:r>
            <a:r>
              <a:rPr lang="nl-BE" sz="1600" dirty="0">
                <a:latin typeface="+mn-lt"/>
                <a:cs typeface="+mn-cs"/>
              </a:rPr>
              <a:t> sets of data:</a:t>
            </a:r>
          </a:p>
          <a:p>
            <a:pPr fontAlgn="auto">
              <a:spcBef>
                <a:spcPts val="0"/>
              </a:spcBef>
              <a:spcAft>
                <a:spcPts val="0"/>
              </a:spcAft>
              <a:defRPr/>
            </a:pPr>
            <a:endParaRPr lang="nl-BE" sz="1600" dirty="0">
              <a:latin typeface="+mn-lt"/>
              <a:cs typeface="+mn-cs"/>
            </a:endParaRPr>
          </a:p>
          <a:p>
            <a:pPr marL="342900" indent="-342900" fontAlgn="auto">
              <a:spcBef>
                <a:spcPts val="0"/>
              </a:spcBef>
              <a:spcAft>
                <a:spcPts val="0"/>
              </a:spcAft>
              <a:buFontTx/>
              <a:buAutoNum type="arabicPeriod"/>
              <a:defRPr/>
            </a:pPr>
            <a:r>
              <a:rPr lang="nl-BE" sz="1600" dirty="0">
                <a:latin typeface="+mn-lt"/>
                <a:cs typeface="+mn-cs"/>
              </a:rPr>
              <a:t>No laser </a:t>
            </a:r>
            <a:r>
              <a:rPr lang="nl-BE" sz="1600" dirty="0">
                <a:latin typeface="+mn-lt"/>
                <a:cs typeface="+mn-cs"/>
                <a:sym typeface="Wingdings" pitchFamily="2" charset="2"/>
              </a:rPr>
              <a:t> </a:t>
            </a:r>
            <a:r>
              <a:rPr lang="nl-BE" sz="1600" dirty="0" err="1">
                <a:latin typeface="+mn-lt"/>
                <a:cs typeface="+mn-cs"/>
                <a:sym typeface="Wingdings" pitchFamily="2" charset="2"/>
              </a:rPr>
              <a:t>Surface</a:t>
            </a:r>
            <a:r>
              <a:rPr lang="nl-BE" sz="1600" dirty="0">
                <a:latin typeface="+mn-lt"/>
                <a:cs typeface="+mn-cs"/>
                <a:sym typeface="Wingdings" pitchFamily="2" charset="2"/>
              </a:rPr>
              <a:t> </a:t>
            </a:r>
            <a:r>
              <a:rPr lang="nl-BE" sz="1600" dirty="0" err="1">
                <a:latin typeface="+mn-lt"/>
                <a:cs typeface="+mn-cs"/>
                <a:sym typeface="Wingdings" pitchFamily="2" charset="2"/>
              </a:rPr>
              <a:t>Ionization</a:t>
            </a:r>
            <a:r>
              <a:rPr lang="nl-BE" sz="1600" dirty="0">
                <a:latin typeface="+mn-lt"/>
                <a:cs typeface="+mn-cs"/>
                <a:sym typeface="Wingdings" pitchFamily="2" charset="2"/>
              </a:rPr>
              <a:t> of Tl</a:t>
            </a:r>
          </a:p>
          <a:p>
            <a:pPr marL="342900" indent="-342900" fontAlgn="auto">
              <a:spcBef>
                <a:spcPts val="0"/>
              </a:spcBef>
              <a:spcAft>
                <a:spcPts val="0"/>
              </a:spcAft>
              <a:buFontTx/>
              <a:buAutoNum type="arabicPeriod"/>
              <a:defRPr/>
            </a:pPr>
            <a:r>
              <a:rPr lang="nl-BE" sz="1600" dirty="0">
                <a:latin typeface="+mn-lt"/>
                <a:cs typeface="+mn-cs"/>
                <a:sym typeface="Wingdings" pitchFamily="2" charset="2"/>
              </a:rPr>
              <a:t>Laser set on 10</a:t>
            </a:r>
            <a:r>
              <a:rPr lang="nl-BE" sz="1600" baseline="30000" dirty="0">
                <a:latin typeface="+mn-lt"/>
                <a:cs typeface="+mn-cs"/>
                <a:sym typeface="Wingdings" pitchFamily="2" charset="2"/>
              </a:rPr>
              <a:t>-  </a:t>
            </a:r>
            <a:r>
              <a:rPr lang="nl-BE" sz="1600" dirty="0">
                <a:latin typeface="+mn-lt"/>
                <a:cs typeface="+mn-cs"/>
                <a:sym typeface="Wingdings" pitchFamily="2" charset="2"/>
              </a:rPr>
              <a:t>isomer </a:t>
            </a:r>
          </a:p>
          <a:p>
            <a:pPr marL="342900" indent="-342900" fontAlgn="auto">
              <a:spcBef>
                <a:spcPts val="0"/>
              </a:spcBef>
              <a:spcAft>
                <a:spcPts val="0"/>
              </a:spcAft>
              <a:buFontTx/>
              <a:buAutoNum type="arabicPeriod"/>
              <a:defRPr/>
            </a:pPr>
            <a:r>
              <a:rPr lang="nl-BE" sz="1600" dirty="0">
                <a:latin typeface="+mn-lt"/>
                <a:cs typeface="+mn-cs"/>
                <a:sym typeface="Wingdings" pitchFamily="2" charset="2"/>
              </a:rPr>
              <a:t>HFS data</a:t>
            </a:r>
            <a:endParaRPr lang="nl-BE" sz="1600" dirty="0">
              <a:latin typeface="+mn-lt"/>
              <a:cs typeface="+mn-cs"/>
            </a:endParaRPr>
          </a:p>
        </p:txBody>
      </p:sp>
      <p:sp>
        <p:nvSpPr>
          <p:cNvPr id="73" name="TextBox 72"/>
          <p:cNvSpPr txBox="1"/>
          <p:nvPr/>
        </p:nvSpPr>
        <p:spPr>
          <a:xfrm>
            <a:off x="0" y="2133600"/>
            <a:ext cx="900113" cy="3046413"/>
          </a:xfrm>
          <a:prstGeom prst="rect">
            <a:avLst/>
          </a:prstGeom>
          <a:noFill/>
        </p:spPr>
        <p:txBody>
          <a:bodyPr>
            <a:spAutoFit/>
          </a:bodyPr>
          <a:lstStyle/>
          <a:p>
            <a:pPr>
              <a:defRPr/>
            </a:pPr>
            <a:r>
              <a:rPr lang="en-US" sz="800" noProof="1">
                <a:solidFill>
                  <a:srgbClr val="5050D4"/>
                </a:solidFill>
              </a:rPr>
              <a:t>Shape coexistence</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Experimental set-up</a:t>
            </a:r>
          </a:p>
          <a:p>
            <a:pPr>
              <a:defRPr/>
            </a:pPr>
            <a:endParaRPr lang="en-US" sz="800" noProof="1">
              <a:solidFill>
                <a:schemeClr val="accent6">
                  <a:lumMod val="20000"/>
                  <a:lumOff val="80000"/>
                </a:schemeClr>
              </a:solidFill>
            </a:endParaRPr>
          </a:p>
          <a:p>
            <a:pPr>
              <a:defRPr/>
            </a:pPr>
            <a:endParaRPr lang="en-US" sz="800" noProof="1">
              <a:solidFill>
                <a:srgbClr val="5050D4"/>
              </a:solidFill>
            </a:endParaRPr>
          </a:p>
          <a:p>
            <a:pPr>
              <a:defRPr/>
            </a:pPr>
            <a:r>
              <a:rPr lang="en-US" sz="800" noProof="1">
                <a:solidFill>
                  <a:schemeClr val="bg1"/>
                </a:solidFill>
              </a:rPr>
              <a:t>Decay spectroscopy </a:t>
            </a:r>
          </a:p>
          <a:p>
            <a:pPr>
              <a:defRPr/>
            </a:pPr>
            <a:r>
              <a:rPr lang="en-US" sz="800" noProof="1">
                <a:solidFill>
                  <a:schemeClr val="bg1"/>
                </a:solidFill>
              </a:rPr>
              <a:t>of 184Tl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Laser spectroscopy </a:t>
            </a:r>
          </a:p>
          <a:p>
            <a:pPr>
              <a:defRPr/>
            </a:pPr>
            <a:r>
              <a:rPr lang="en-US" sz="800" noProof="1">
                <a:solidFill>
                  <a:srgbClr val="5050D4"/>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Conclusions and outlook</a:t>
            </a:r>
          </a:p>
          <a:p>
            <a:pPr>
              <a:defRPr/>
            </a:pPr>
            <a:endParaRPr lang="en-US" sz="800" noProof="1">
              <a:solidFill>
                <a:schemeClr val="accent6">
                  <a:lumMod val="20000"/>
                  <a:lumOff val="80000"/>
                </a:schemeClr>
              </a:solidFill>
            </a:endParaRPr>
          </a:p>
        </p:txBody>
      </p:sp>
      <p:cxnSp>
        <p:nvCxnSpPr>
          <p:cNvPr id="76" name="Straight Connector 75"/>
          <p:cNvCxnSpPr/>
          <p:nvPr/>
        </p:nvCxnSpPr>
        <p:spPr>
          <a:xfrm>
            <a:off x="3419475" y="1557338"/>
            <a:ext cx="12239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419475" y="2133600"/>
            <a:ext cx="12239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787900" y="1916113"/>
            <a:ext cx="12239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292725" y="2708275"/>
            <a:ext cx="12239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484438" y="3213100"/>
            <a:ext cx="12239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211638" y="3789363"/>
            <a:ext cx="12239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59563" y="3284538"/>
            <a:ext cx="1225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06" name="Freeform 95"/>
          <p:cNvSpPr>
            <a:spLocks/>
          </p:cNvSpPr>
          <p:nvPr/>
        </p:nvSpPr>
        <p:spPr bwMode="auto">
          <a:xfrm>
            <a:off x="3995738" y="1557338"/>
            <a:ext cx="84137" cy="576262"/>
          </a:xfrm>
          <a:custGeom>
            <a:avLst/>
            <a:gdLst>
              <a:gd name="T0" fmla="*/ 2147483647 w 97"/>
              <a:gd name="T1" fmla="*/ 0 h 272"/>
              <a:gd name="T2" fmla="*/ 2147483647 w 97"/>
              <a:gd name="T3" fmla="*/ 2147483647 h 272"/>
              <a:gd name="T4" fmla="*/ 2147483647 w 97"/>
              <a:gd name="T5" fmla="*/ 2147483647 h 272"/>
              <a:gd name="T6" fmla="*/ 2147483647 w 97"/>
              <a:gd name="T7" fmla="*/ 2147483647 h 272"/>
              <a:gd name="T8" fmla="*/ 2147483647 w 97"/>
              <a:gd name="T9" fmla="*/ 2147483647 h 272"/>
              <a:gd name="T10" fmla="*/ 2147483647 w 97"/>
              <a:gd name="T11" fmla="*/ 2147483647 h 272"/>
              <a:gd name="T12" fmla="*/ 0 60000 65536"/>
              <a:gd name="T13" fmla="*/ 0 60000 65536"/>
              <a:gd name="T14" fmla="*/ 0 60000 65536"/>
              <a:gd name="T15" fmla="*/ 0 60000 65536"/>
              <a:gd name="T16" fmla="*/ 0 60000 65536"/>
              <a:gd name="T17" fmla="*/ 0 60000 65536"/>
              <a:gd name="T18" fmla="*/ 0 w 97"/>
              <a:gd name="T19" fmla="*/ 0 h 272"/>
              <a:gd name="T20" fmla="*/ 97 w 97"/>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97" h="272">
                <a:moveTo>
                  <a:pt x="7" y="0"/>
                </a:moveTo>
                <a:cubicBezTo>
                  <a:pt x="52" y="15"/>
                  <a:pt x="97" y="30"/>
                  <a:pt x="97" y="45"/>
                </a:cubicBezTo>
                <a:cubicBezTo>
                  <a:pt x="97" y="60"/>
                  <a:pt x="7" y="76"/>
                  <a:pt x="7" y="91"/>
                </a:cubicBezTo>
                <a:cubicBezTo>
                  <a:pt x="7" y="106"/>
                  <a:pt x="97" y="121"/>
                  <a:pt x="97" y="136"/>
                </a:cubicBezTo>
                <a:cubicBezTo>
                  <a:pt x="97" y="151"/>
                  <a:pt x="14" y="159"/>
                  <a:pt x="7" y="182"/>
                </a:cubicBezTo>
                <a:cubicBezTo>
                  <a:pt x="0" y="205"/>
                  <a:pt x="45" y="257"/>
                  <a:pt x="52" y="272"/>
                </a:cubicBezTo>
              </a:path>
            </a:pathLst>
          </a:custGeom>
          <a:noFill/>
          <a:ln w="19050" cmpd="sng">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207" name="Text Box 111"/>
          <p:cNvSpPr txBox="1">
            <a:spLocks noChangeArrowheads="1"/>
          </p:cNvSpPr>
          <p:nvPr/>
        </p:nvSpPr>
        <p:spPr bwMode="auto">
          <a:xfrm>
            <a:off x="3851275" y="1628775"/>
            <a:ext cx="992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a:latin typeface="Calibri" pitchFamily="34" charset="0"/>
              </a:rPr>
              <a:t>506 keV</a:t>
            </a:r>
          </a:p>
        </p:txBody>
      </p:sp>
      <p:sp>
        <p:nvSpPr>
          <p:cNvPr id="8208" name="Text Box 116"/>
          <p:cNvSpPr txBox="1">
            <a:spLocks noChangeArrowheads="1"/>
          </p:cNvSpPr>
          <p:nvPr/>
        </p:nvSpPr>
        <p:spPr bwMode="auto">
          <a:xfrm>
            <a:off x="5651500" y="1628775"/>
            <a:ext cx="671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i="1">
                <a:latin typeface="Calibri" pitchFamily="34" charset="0"/>
              </a:rPr>
              <a:t>2</a:t>
            </a:r>
            <a:r>
              <a:rPr lang="en-US" sz="1400" i="1" baseline="30000">
                <a:latin typeface="Calibri" pitchFamily="34" charset="0"/>
              </a:rPr>
              <a:t>-</a:t>
            </a:r>
            <a:endParaRPr lang="en-US" sz="1400" i="1">
              <a:latin typeface="Calibri" pitchFamily="34" charset="0"/>
            </a:endParaRPr>
          </a:p>
        </p:txBody>
      </p:sp>
      <p:sp>
        <p:nvSpPr>
          <p:cNvPr id="8209" name="Text Box 116"/>
          <p:cNvSpPr txBox="1">
            <a:spLocks noChangeArrowheads="1"/>
          </p:cNvSpPr>
          <p:nvPr/>
        </p:nvSpPr>
        <p:spPr bwMode="auto">
          <a:xfrm>
            <a:off x="4356100" y="1844675"/>
            <a:ext cx="654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i="1">
                <a:latin typeface="Calibri" pitchFamily="34" charset="0"/>
              </a:rPr>
              <a:t>7</a:t>
            </a:r>
            <a:r>
              <a:rPr lang="en-US" sz="1400" i="1" baseline="30000">
                <a:latin typeface="Calibri" pitchFamily="34" charset="0"/>
              </a:rPr>
              <a:t>+</a:t>
            </a:r>
            <a:endParaRPr lang="en-US" sz="1400" i="1">
              <a:latin typeface="Calibri" pitchFamily="34" charset="0"/>
            </a:endParaRPr>
          </a:p>
        </p:txBody>
      </p:sp>
      <p:sp>
        <p:nvSpPr>
          <p:cNvPr id="8210" name="Text Box 116"/>
          <p:cNvSpPr txBox="1">
            <a:spLocks noChangeArrowheads="1"/>
          </p:cNvSpPr>
          <p:nvPr/>
        </p:nvSpPr>
        <p:spPr bwMode="auto">
          <a:xfrm>
            <a:off x="4356100" y="1268413"/>
            <a:ext cx="669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i="1">
                <a:latin typeface="Calibri" pitchFamily="34" charset="0"/>
              </a:rPr>
              <a:t>10</a:t>
            </a:r>
            <a:r>
              <a:rPr lang="en-US" sz="1400" i="1" baseline="30000">
                <a:latin typeface="Calibri" pitchFamily="34" charset="0"/>
              </a:rPr>
              <a:t>-</a:t>
            </a:r>
            <a:endParaRPr lang="en-US" sz="1400" i="1">
              <a:latin typeface="Calibri" pitchFamily="34" charset="0"/>
            </a:endParaRPr>
          </a:p>
        </p:txBody>
      </p:sp>
      <p:cxnSp>
        <p:nvCxnSpPr>
          <p:cNvPr id="92" name="Straight Arrow Connector 91"/>
          <p:cNvCxnSpPr/>
          <p:nvPr/>
        </p:nvCxnSpPr>
        <p:spPr>
          <a:xfrm flipH="1">
            <a:off x="2987675" y="2133600"/>
            <a:ext cx="647700" cy="574675"/>
          </a:xfrm>
          <a:prstGeom prst="straightConnector1">
            <a:avLst/>
          </a:prstGeom>
          <a:ln w="28575" cmpd="dbl">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3492500" y="1916113"/>
            <a:ext cx="1511300" cy="1296987"/>
          </a:xfrm>
          <a:prstGeom prst="straightConnector1">
            <a:avLst/>
          </a:prstGeom>
          <a:ln w="28575" cmpd="dbl">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2987675" y="1557338"/>
            <a:ext cx="647700" cy="576262"/>
          </a:xfrm>
          <a:prstGeom prst="straightConnector1">
            <a:avLst/>
          </a:prstGeom>
          <a:ln w="28575" cmpd="dbl">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214" name="Text Box 92"/>
          <p:cNvSpPr txBox="1">
            <a:spLocks noChangeArrowheads="1"/>
          </p:cNvSpPr>
          <p:nvPr/>
        </p:nvSpPr>
        <p:spPr bwMode="auto">
          <a:xfrm>
            <a:off x="3059113" y="2133600"/>
            <a:ext cx="37623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i="1">
                <a:latin typeface="Symbol" pitchFamily="18" charset="2"/>
              </a:rPr>
              <a:t>a</a:t>
            </a:r>
          </a:p>
        </p:txBody>
      </p:sp>
      <p:sp>
        <p:nvSpPr>
          <p:cNvPr id="8215" name="Text Box 92"/>
          <p:cNvSpPr txBox="1">
            <a:spLocks noChangeArrowheads="1"/>
          </p:cNvSpPr>
          <p:nvPr/>
        </p:nvSpPr>
        <p:spPr bwMode="auto">
          <a:xfrm>
            <a:off x="3059113" y="1557338"/>
            <a:ext cx="37623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i="1">
                <a:latin typeface="Symbol" pitchFamily="18" charset="2"/>
              </a:rPr>
              <a:t>a</a:t>
            </a:r>
          </a:p>
        </p:txBody>
      </p:sp>
      <p:sp>
        <p:nvSpPr>
          <p:cNvPr id="8216" name="Text Box 92"/>
          <p:cNvSpPr txBox="1">
            <a:spLocks noChangeArrowheads="1"/>
          </p:cNvSpPr>
          <p:nvPr/>
        </p:nvSpPr>
        <p:spPr bwMode="auto">
          <a:xfrm>
            <a:off x="3924300" y="2349500"/>
            <a:ext cx="37623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i="1">
                <a:latin typeface="Symbol" pitchFamily="18" charset="2"/>
              </a:rPr>
              <a:t>a</a:t>
            </a:r>
          </a:p>
        </p:txBody>
      </p:sp>
      <p:sp>
        <p:nvSpPr>
          <p:cNvPr id="8217" name="Text Box 85"/>
          <p:cNvSpPr txBox="1">
            <a:spLocks noChangeArrowheads="1"/>
          </p:cNvSpPr>
          <p:nvPr/>
        </p:nvSpPr>
        <p:spPr bwMode="auto">
          <a:xfrm>
            <a:off x="2627313" y="3213100"/>
            <a:ext cx="941387"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aseline="30000">
                <a:solidFill>
                  <a:schemeClr val="accent2"/>
                </a:solidFill>
                <a:latin typeface="Calibri" pitchFamily="34" charset="0"/>
              </a:rPr>
              <a:t>180</a:t>
            </a:r>
            <a:r>
              <a:rPr lang="en-US" sz="1600">
                <a:solidFill>
                  <a:schemeClr val="accent2"/>
                </a:solidFill>
                <a:latin typeface="Calibri" pitchFamily="34" charset="0"/>
              </a:rPr>
              <a:t>Au</a:t>
            </a:r>
          </a:p>
        </p:txBody>
      </p:sp>
      <p:sp>
        <p:nvSpPr>
          <p:cNvPr id="8218" name="Rectangle 88"/>
          <p:cNvSpPr>
            <a:spLocks noChangeArrowheads="1"/>
          </p:cNvSpPr>
          <p:nvPr/>
        </p:nvSpPr>
        <p:spPr bwMode="auto">
          <a:xfrm>
            <a:off x="5724525" y="2708275"/>
            <a:ext cx="5127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sz="1600" baseline="30000">
                <a:solidFill>
                  <a:schemeClr val="accent2"/>
                </a:solidFill>
                <a:latin typeface="Calibri" pitchFamily="34" charset="0"/>
              </a:rPr>
              <a:t>184</a:t>
            </a:r>
            <a:r>
              <a:rPr lang="en-US" sz="1600">
                <a:solidFill>
                  <a:schemeClr val="accent2"/>
                </a:solidFill>
                <a:latin typeface="Calibri" pitchFamily="34" charset="0"/>
              </a:rPr>
              <a:t>Hg</a:t>
            </a:r>
          </a:p>
        </p:txBody>
      </p:sp>
      <p:sp>
        <p:nvSpPr>
          <p:cNvPr id="8219" name="Rectangle 105"/>
          <p:cNvSpPr>
            <a:spLocks noChangeArrowheads="1"/>
          </p:cNvSpPr>
          <p:nvPr/>
        </p:nvSpPr>
        <p:spPr bwMode="auto">
          <a:xfrm>
            <a:off x="4427538" y="3789363"/>
            <a:ext cx="6731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1600" baseline="30000">
                <a:solidFill>
                  <a:schemeClr val="accent2"/>
                </a:solidFill>
                <a:latin typeface="Calibri" pitchFamily="34" charset="0"/>
              </a:rPr>
              <a:t>180</a:t>
            </a:r>
            <a:r>
              <a:rPr lang="en-US" sz="1600">
                <a:solidFill>
                  <a:schemeClr val="accent2"/>
                </a:solidFill>
                <a:latin typeface="Calibri" pitchFamily="34" charset="0"/>
              </a:rPr>
              <a:t>Pt</a:t>
            </a:r>
          </a:p>
        </p:txBody>
      </p:sp>
      <p:sp>
        <p:nvSpPr>
          <p:cNvPr id="8220" name="Text Box 108"/>
          <p:cNvSpPr txBox="1">
            <a:spLocks noChangeArrowheads="1"/>
          </p:cNvSpPr>
          <p:nvPr/>
        </p:nvSpPr>
        <p:spPr bwMode="auto">
          <a:xfrm>
            <a:off x="6804025" y="3284538"/>
            <a:ext cx="873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aseline="30000">
                <a:solidFill>
                  <a:schemeClr val="accent2"/>
                </a:solidFill>
                <a:latin typeface="Calibri" pitchFamily="34" charset="0"/>
              </a:rPr>
              <a:t>184</a:t>
            </a:r>
            <a:r>
              <a:rPr lang="en-US" sz="1600">
                <a:solidFill>
                  <a:schemeClr val="accent2"/>
                </a:solidFill>
                <a:latin typeface="Calibri" pitchFamily="34" charset="0"/>
              </a:rPr>
              <a:t>Au</a:t>
            </a:r>
          </a:p>
        </p:txBody>
      </p:sp>
      <p:sp>
        <p:nvSpPr>
          <p:cNvPr id="8221" name="Text Box 123"/>
          <p:cNvSpPr txBox="1">
            <a:spLocks noChangeArrowheads="1"/>
          </p:cNvSpPr>
          <p:nvPr/>
        </p:nvSpPr>
        <p:spPr bwMode="auto">
          <a:xfrm>
            <a:off x="4356100" y="908050"/>
            <a:ext cx="7461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baseline="30000">
                <a:solidFill>
                  <a:schemeClr val="accent2"/>
                </a:solidFill>
                <a:latin typeface="Calibri" pitchFamily="34" charset="0"/>
              </a:rPr>
              <a:t>184</a:t>
            </a:r>
            <a:r>
              <a:rPr lang="en-US" sz="2000" b="1">
                <a:solidFill>
                  <a:schemeClr val="accent2"/>
                </a:solidFill>
                <a:latin typeface="Calibri" pitchFamily="34" charset="0"/>
              </a:rPr>
              <a:t>Tl</a:t>
            </a:r>
          </a:p>
        </p:txBody>
      </p:sp>
      <p:cxnSp>
        <p:nvCxnSpPr>
          <p:cNvPr id="111" name="Straight Arrow Connector 110"/>
          <p:cNvCxnSpPr/>
          <p:nvPr/>
        </p:nvCxnSpPr>
        <p:spPr>
          <a:xfrm flipH="1">
            <a:off x="4500563" y="2708275"/>
            <a:ext cx="1223962" cy="1081088"/>
          </a:xfrm>
          <a:prstGeom prst="straightConnector1">
            <a:avLst/>
          </a:prstGeom>
          <a:ln w="28575" cmpd="dbl">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271" name="Text Box 92"/>
          <p:cNvSpPr txBox="1">
            <a:spLocks noChangeArrowheads="1"/>
          </p:cNvSpPr>
          <p:nvPr/>
        </p:nvSpPr>
        <p:spPr bwMode="auto">
          <a:xfrm>
            <a:off x="4427538" y="2852738"/>
            <a:ext cx="808037" cy="461962"/>
          </a:xfrm>
          <a:prstGeom prst="rect">
            <a:avLst/>
          </a:prstGeom>
          <a:noFill/>
          <a:ln w="9525">
            <a:noFill/>
            <a:miter lim="800000"/>
            <a:headEnd/>
            <a:tailEnd/>
          </a:ln>
        </p:spPr>
        <p:txBody>
          <a:bodyPr>
            <a:spAutoFit/>
          </a:bodyPr>
          <a:lstStyle/>
          <a:p>
            <a:pPr algn="ctr">
              <a:spcBef>
                <a:spcPct val="50000"/>
              </a:spcBef>
              <a:defRPr/>
            </a:pPr>
            <a:r>
              <a:rPr lang="en-US" sz="1200" i="1" dirty="0">
                <a:latin typeface="Symbol" pitchFamily="18" charset="2"/>
              </a:rPr>
              <a:t>a  </a:t>
            </a:r>
            <a:r>
              <a:rPr lang="en-US" sz="1200" i="1" dirty="0">
                <a:latin typeface="+mj-lt"/>
              </a:rPr>
              <a:t>(1.26%)</a:t>
            </a:r>
          </a:p>
        </p:txBody>
      </p:sp>
      <p:sp>
        <p:nvSpPr>
          <p:cNvPr id="118" name="Oval 117"/>
          <p:cNvSpPr/>
          <p:nvPr/>
        </p:nvSpPr>
        <p:spPr>
          <a:xfrm>
            <a:off x="2700338" y="836613"/>
            <a:ext cx="3816350" cy="1800225"/>
          </a:xfrm>
          <a:prstGeom prst="ellipse">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cxnSp>
        <p:nvCxnSpPr>
          <p:cNvPr id="120" name="Straight Arrow Connector 119"/>
          <p:cNvCxnSpPr/>
          <p:nvPr/>
        </p:nvCxnSpPr>
        <p:spPr>
          <a:xfrm>
            <a:off x="5148263" y="1916113"/>
            <a:ext cx="1223962" cy="792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4500563" y="2133600"/>
            <a:ext cx="935037" cy="574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27" name="Text Box 106"/>
          <p:cNvSpPr txBox="1">
            <a:spLocks noChangeArrowheads="1"/>
          </p:cNvSpPr>
          <p:nvPr/>
        </p:nvSpPr>
        <p:spPr bwMode="auto">
          <a:xfrm>
            <a:off x="4787900" y="2205038"/>
            <a:ext cx="841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i="1">
                <a:latin typeface="Symbol" pitchFamily="18" charset="2"/>
              </a:rPr>
              <a:t>b</a:t>
            </a:r>
            <a:r>
              <a:rPr lang="en-US" sz="1200" i="1" baseline="30000">
                <a:latin typeface="Calibri" pitchFamily="34" charset="0"/>
              </a:rPr>
              <a:t>+</a:t>
            </a:r>
            <a:r>
              <a:rPr lang="en-US" sz="1200" i="1">
                <a:latin typeface="Calibri" pitchFamily="34" charset="0"/>
              </a:rPr>
              <a:t>/EC</a:t>
            </a:r>
          </a:p>
        </p:txBody>
      </p:sp>
      <p:sp>
        <p:nvSpPr>
          <p:cNvPr id="8228" name="Text Box 106"/>
          <p:cNvSpPr txBox="1">
            <a:spLocks noChangeArrowheads="1"/>
          </p:cNvSpPr>
          <p:nvPr/>
        </p:nvSpPr>
        <p:spPr bwMode="auto">
          <a:xfrm>
            <a:off x="5435600" y="1989138"/>
            <a:ext cx="841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i="1">
                <a:latin typeface="Symbol" pitchFamily="18" charset="2"/>
              </a:rPr>
              <a:t>b</a:t>
            </a:r>
            <a:r>
              <a:rPr lang="en-US" sz="1200" i="1" baseline="30000">
                <a:latin typeface="Calibri" pitchFamily="34" charset="0"/>
              </a:rPr>
              <a:t>+</a:t>
            </a:r>
            <a:r>
              <a:rPr lang="en-US" sz="1200" i="1">
                <a:latin typeface="Calibri" pitchFamily="34" charset="0"/>
              </a:rPr>
              <a:t>/EC</a:t>
            </a:r>
          </a:p>
        </p:txBody>
      </p:sp>
      <p:cxnSp>
        <p:nvCxnSpPr>
          <p:cNvPr id="128" name="Straight Arrow Connector 127"/>
          <p:cNvCxnSpPr/>
          <p:nvPr/>
        </p:nvCxnSpPr>
        <p:spPr>
          <a:xfrm>
            <a:off x="6084888" y="2708275"/>
            <a:ext cx="935037" cy="57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30" name="Text Box 106"/>
          <p:cNvSpPr txBox="1">
            <a:spLocks noChangeArrowheads="1"/>
          </p:cNvSpPr>
          <p:nvPr/>
        </p:nvSpPr>
        <p:spPr bwMode="auto">
          <a:xfrm>
            <a:off x="6588125" y="2708275"/>
            <a:ext cx="792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i="1">
                <a:latin typeface="Symbol" pitchFamily="18" charset="2"/>
              </a:rPr>
              <a:t>b</a:t>
            </a:r>
            <a:r>
              <a:rPr lang="en-US" sz="1200" i="1" baseline="30000">
                <a:latin typeface="Calibri" pitchFamily="34" charset="0"/>
              </a:rPr>
              <a:t>+</a:t>
            </a:r>
            <a:r>
              <a:rPr lang="en-US" sz="1200" i="1">
                <a:latin typeface="Calibri" pitchFamily="34" charset="0"/>
              </a:rPr>
              <a:t>/EC (98.74%)</a:t>
            </a:r>
          </a:p>
        </p:txBody>
      </p:sp>
      <p:sp>
        <p:nvSpPr>
          <p:cNvPr id="8231" name="Text Box 106"/>
          <p:cNvSpPr txBox="1">
            <a:spLocks noChangeArrowheads="1"/>
          </p:cNvSpPr>
          <p:nvPr/>
        </p:nvSpPr>
        <p:spPr bwMode="auto">
          <a:xfrm>
            <a:off x="6875463" y="1989138"/>
            <a:ext cx="208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i="1">
                <a:latin typeface="Symbol" pitchFamily="18" charset="2"/>
              </a:rPr>
              <a:t>[b</a:t>
            </a:r>
            <a:r>
              <a:rPr lang="en-US" sz="1200" i="1" baseline="30000">
                <a:latin typeface="Calibri" pitchFamily="34" charset="0"/>
              </a:rPr>
              <a:t>+</a:t>
            </a:r>
            <a:r>
              <a:rPr lang="en-US" sz="1200" i="1">
                <a:latin typeface="Calibri" pitchFamily="34" charset="0"/>
              </a:rPr>
              <a:t>/EC: talk by E. Rapisarda]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971550" y="692150"/>
            <a:ext cx="7993063" cy="1588"/>
          </a:xfrm>
          <a:prstGeom prst="line">
            <a:avLst/>
          </a:prstGeom>
          <a:noFill/>
          <a:ln w="50800" algn="ctr">
            <a:solidFill>
              <a:schemeClr val="tx2">
                <a:lumMod val="75000"/>
              </a:schemeClr>
            </a:solidFill>
            <a:round/>
            <a:headEnd/>
            <a:tailEnd/>
          </a:ln>
        </p:spPr>
      </p:cxnSp>
      <p:sp>
        <p:nvSpPr>
          <p:cNvPr id="9220"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Decay spectroscopy of </a:t>
            </a:r>
            <a:r>
              <a:rPr lang="nl-BE" sz="2400" baseline="30000">
                <a:latin typeface="Calibri" pitchFamily="34" charset="0"/>
              </a:rPr>
              <a:t>184</a:t>
            </a:r>
            <a:r>
              <a:rPr lang="nl-BE" sz="2400">
                <a:latin typeface="Calibri" pitchFamily="34" charset="0"/>
              </a:rPr>
              <a:t>Tl</a:t>
            </a:r>
          </a:p>
        </p:txBody>
      </p:sp>
      <p:sp>
        <p:nvSpPr>
          <p:cNvPr id="73" name="TextBox 72"/>
          <p:cNvSpPr txBox="1"/>
          <p:nvPr/>
        </p:nvSpPr>
        <p:spPr>
          <a:xfrm>
            <a:off x="0" y="2133600"/>
            <a:ext cx="900113" cy="3046413"/>
          </a:xfrm>
          <a:prstGeom prst="rect">
            <a:avLst/>
          </a:prstGeom>
          <a:noFill/>
        </p:spPr>
        <p:txBody>
          <a:bodyPr>
            <a:spAutoFit/>
          </a:bodyPr>
          <a:lstStyle/>
          <a:p>
            <a:pPr>
              <a:defRPr/>
            </a:pPr>
            <a:r>
              <a:rPr lang="en-US" sz="800" noProof="1">
                <a:solidFill>
                  <a:srgbClr val="5050D4"/>
                </a:solidFill>
              </a:rPr>
              <a:t>Shape coexistence</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Experimental set-up</a:t>
            </a:r>
          </a:p>
          <a:p>
            <a:pPr>
              <a:defRPr/>
            </a:pPr>
            <a:endParaRPr lang="en-US" sz="800" noProof="1">
              <a:solidFill>
                <a:schemeClr val="accent6">
                  <a:lumMod val="20000"/>
                  <a:lumOff val="80000"/>
                </a:schemeClr>
              </a:solidFill>
            </a:endParaRPr>
          </a:p>
          <a:p>
            <a:pPr>
              <a:defRPr/>
            </a:pPr>
            <a:endParaRPr lang="en-US" sz="800" noProof="1">
              <a:solidFill>
                <a:srgbClr val="5050D4"/>
              </a:solidFill>
            </a:endParaRPr>
          </a:p>
          <a:p>
            <a:pPr>
              <a:defRPr/>
            </a:pPr>
            <a:r>
              <a:rPr lang="en-US" sz="800" noProof="1">
                <a:solidFill>
                  <a:schemeClr val="bg1"/>
                </a:solidFill>
              </a:rPr>
              <a:t>Decay spectroscopy </a:t>
            </a:r>
          </a:p>
          <a:p>
            <a:pPr>
              <a:defRPr/>
            </a:pPr>
            <a:r>
              <a:rPr lang="en-US" sz="800" noProof="1">
                <a:solidFill>
                  <a:schemeClr val="bg1"/>
                </a:solidFill>
              </a:rPr>
              <a:t>of 184Tl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Laser spectroscopy </a:t>
            </a:r>
          </a:p>
          <a:p>
            <a:pPr>
              <a:defRPr/>
            </a:pPr>
            <a:r>
              <a:rPr lang="en-US" sz="800" noProof="1">
                <a:solidFill>
                  <a:srgbClr val="5050D4"/>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Conclusions and outlook</a:t>
            </a:r>
          </a:p>
          <a:p>
            <a:pPr>
              <a:defRPr/>
            </a:pPr>
            <a:endParaRPr lang="en-US" sz="800" noProof="1">
              <a:solidFill>
                <a:schemeClr val="accent6">
                  <a:lumMod val="20000"/>
                  <a:lumOff val="80000"/>
                </a:schemeClr>
              </a:solidFill>
            </a:endParaRPr>
          </a:p>
        </p:txBody>
      </p:sp>
      <p:cxnSp>
        <p:nvCxnSpPr>
          <p:cNvPr id="76" name="Straight Connector 75"/>
          <p:cNvCxnSpPr/>
          <p:nvPr/>
        </p:nvCxnSpPr>
        <p:spPr>
          <a:xfrm>
            <a:off x="1619250" y="1484313"/>
            <a:ext cx="12239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619250" y="2708275"/>
            <a:ext cx="12239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203575" y="2492375"/>
            <a:ext cx="12239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25" name="Freeform 95"/>
          <p:cNvSpPr>
            <a:spLocks/>
          </p:cNvSpPr>
          <p:nvPr/>
        </p:nvSpPr>
        <p:spPr bwMode="auto">
          <a:xfrm>
            <a:off x="2195513" y="1484313"/>
            <a:ext cx="144462" cy="1223962"/>
          </a:xfrm>
          <a:custGeom>
            <a:avLst/>
            <a:gdLst>
              <a:gd name="T0" fmla="*/ 2147483647 w 97"/>
              <a:gd name="T1" fmla="*/ 0 h 272"/>
              <a:gd name="T2" fmla="*/ 2147483647 w 97"/>
              <a:gd name="T3" fmla="*/ 2147483647 h 272"/>
              <a:gd name="T4" fmla="*/ 2147483647 w 97"/>
              <a:gd name="T5" fmla="*/ 2147483647 h 272"/>
              <a:gd name="T6" fmla="*/ 2147483647 w 97"/>
              <a:gd name="T7" fmla="*/ 2147483647 h 272"/>
              <a:gd name="T8" fmla="*/ 2147483647 w 97"/>
              <a:gd name="T9" fmla="*/ 2147483647 h 272"/>
              <a:gd name="T10" fmla="*/ 2147483647 w 97"/>
              <a:gd name="T11" fmla="*/ 2147483647 h 272"/>
              <a:gd name="T12" fmla="*/ 0 60000 65536"/>
              <a:gd name="T13" fmla="*/ 0 60000 65536"/>
              <a:gd name="T14" fmla="*/ 0 60000 65536"/>
              <a:gd name="T15" fmla="*/ 0 60000 65536"/>
              <a:gd name="T16" fmla="*/ 0 60000 65536"/>
              <a:gd name="T17" fmla="*/ 0 60000 65536"/>
              <a:gd name="T18" fmla="*/ 0 w 97"/>
              <a:gd name="T19" fmla="*/ 0 h 272"/>
              <a:gd name="T20" fmla="*/ 97 w 97"/>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97" h="272">
                <a:moveTo>
                  <a:pt x="7" y="0"/>
                </a:moveTo>
                <a:cubicBezTo>
                  <a:pt x="52" y="15"/>
                  <a:pt x="97" y="30"/>
                  <a:pt x="97" y="45"/>
                </a:cubicBezTo>
                <a:cubicBezTo>
                  <a:pt x="97" y="60"/>
                  <a:pt x="7" y="76"/>
                  <a:pt x="7" y="91"/>
                </a:cubicBezTo>
                <a:cubicBezTo>
                  <a:pt x="7" y="106"/>
                  <a:pt x="97" y="121"/>
                  <a:pt x="97" y="136"/>
                </a:cubicBezTo>
                <a:cubicBezTo>
                  <a:pt x="97" y="151"/>
                  <a:pt x="14" y="159"/>
                  <a:pt x="7" y="182"/>
                </a:cubicBezTo>
                <a:cubicBezTo>
                  <a:pt x="0" y="205"/>
                  <a:pt x="45" y="257"/>
                  <a:pt x="52" y="272"/>
                </a:cubicBezTo>
              </a:path>
            </a:pathLst>
          </a:custGeom>
          <a:noFill/>
          <a:ln w="19050" cmpd="sng">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7" name="Text Box 111"/>
          <p:cNvSpPr txBox="1">
            <a:spLocks noChangeArrowheads="1"/>
          </p:cNvSpPr>
          <p:nvPr/>
        </p:nvSpPr>
        <p:spPr bwMode="auto">
          <a:xfrm>
            <a:off x="2268538" y="1773238"/>
            <a:ext cx="3240087" cy="276225"/>
          </a:xfrm>
          <a:prstGeom prst="rect">
            <a:avLst/>
          </a:prstGeom>
          <a:noFill/>
          <a:ln w="9525">
            <a:noFill/>
            <a:miter lim="800000"/>
            <a:headEnd/>
            <a:tailEnd/>
          </a:ln>
        </p:spPr>
        <p:txBody>
          <a:bodyPr>
            <a:spAutoFit/>
          </a:bodyPr>
          <a:lstStyle/>
          <a:p>
            <a:pPr>
              <a:spcBef>
                <a:spcPct val="50000"/>
              </a:spcBef>
              <a:defRPr/>
            </a:pPr>
            <a:r>
              <a:rPr lang="en-US" sz="1200" dirty="0">
                <a:latin typeface="Calibri" pitchFamily="32" charset="0"/>
              </a:rPr>
              <a:t>506 </a:t>
            </a:r>
            <a:r>
              <a:rPr lang="en-US" sz="1200" dirty="0" err="1">
                <a:latin typeface="Calibri" pitchFamily="32" charset="0"/>
              </a:rPr>
              <a:t>keV</a:t>
            </a:r>
            <a:r>
              <a:rPr lang="en-US" sz="1200" dirty="0">
                <a:latin typeface="Calibri" pitchFamily="32" charset="0"/>
              </a:rPr>
              <a:t> </a:t>
            </a:r>
            <a:r>
              <a:rPr lang="en-US" sz="1000" dirty="0">
                <a:latin typeface="+mj-lt"/>
              </a:rPr>
              <a:t>[Andreyev et al. </a:t>
            </a:r>
            <a:r>
              <a:rPr lang="nl-BE" sz="1000" dirty="0">
                <a:latin typeface="+mj-lt"/>
              </a:rPr>
              <a:t>Eur. Phys. J. A 18, 39–54 (2003)</a:t>
            </a:r>
            <a:r>
              <a:rPr lang="en-US" sz="1000" dirty="0">
                <a:latin typeface="+mj-lt"/>
              </a:rPr>
              <a:t>]</a:t>
            </a:r>
          </a:p>
        </p:txBody>
      </p:sp>
      <p:sp>
        <p:nvSpPr>
          <p:cNvPr id="9227" name="Text Box 116"/>
          <p:cNvSpPr txBox="1">
            <a:spLocks noChangeArrowheads="1"/>
          </p:cNvSpPr>
          <p:nvPr/>
        </p:nvSpPr>
        <p:spPr bwMode="auto">
          <a:xfrm>
            <a:off x="4067175" y="2205038"/>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i="1">
                <a:latin typeface="Calibri" pitchFamily="34" charset="0"/>
              </a:rPr>
              <a:t>2</a:t>
            </a:r>
            <a:r>
              <a:rPr lang="en-US" sz="1400" i="1" baseline="30000">
                <a:latin typeface="Calibri" pitchFamily="34" charset="0"/>
              </a:rPr>
              <a:t>- </a:t>
            </a:r>
            <a:r>
              <a:rPr lang="en-US" sz="1400" i="1">
                <a:latin typeface="Calibri" pitchFamily="34" charset="0"/>
              </a:rPr>
              <a:t> (11s)</a:t>
            </a:r>
          </a:p>
        </p:txBody>
      </p:sp>
      <p:sp>
        <p:nvSpPr>
          <p:cNvPr id="9228" name="Text Box 116"/>
          <p:cNvSpPr txBox="1">
            <a:spLocks noChangeArrowheads="1"/>
          </p:cNvSpPr>
          <p:nvPr/>
        </p:nvSpPr>
        <p:spPr bwMode="auto">
          <a:xfrm>
            <a:off x="2339975" y="2420938"/>
            <a:ext cx="727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i="1">
                <a:latin typeface="Calibri" pitchFamily="34" charset="0"/>
              </a:rPr>
              <a:t>7</a:t>
            </a:r>
            <a:r>
              <a:rPr lang="en-US" sz="1400" i="1" baseline="30000">
                <a:latin typeface="Calibri" pitchFamily="34" charset="0"/>
              </a:rPr>
              <a:t>+ </a:t>
            </a:r>
            <a:r>
              <a:rPr lang="en-US" sz="1400" i="1">
                <a:latin typeface="Calibri" pitchFamily="34" charset="0"/>
              </a:rPr>
              <a:t>(11s)</a:t>
            </a:r>
          </a:p>
        </p:txBody>
      </p:sp>
      <p:sp>
        <p:nvSpPr>
          <p:cNvPr id="9229" name="Text Box 116"/>
          <p:cNvSpPr txBox="1">
            <a:spLocks noChangeArrowheads="1"/>
          </p:cNvSpPr>
          <p:nvPr/>
        </p:nvSpPr>
        <p:spPr bwMode="auto">
          <a:xfrm>
            <a:off x="2555875" y="1196975"/>
            <a:ext cx="1223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i="1">
                <a:latin typeface="Calibri" pitchFamily="34" charset="0"/>
              </a:rPr>
              <a:t>10</a:t>
            </a:r>
            <a:r>
              <a:rPr lang="en-US" sz="1400" i="1" baseline="30000">
                <a:latin typeface="Calibri" pitchFamily="34" charset="0"/>
              </a:rPr>
              <a:t>- </a:t>
            </a:r>
            <a:r>
              <a:rPr lang="en-US" sz="1400" i="1">
                <a:latin typeface="Calibri" pitchFamily="34" charset="0"/>
              </a:rPr>
              <a:t>(35ms)</a:t>
            </a:r>
          </a:p>
        </p:txBody>
      </p:sp>
      <p:cxnSp>
        <p:nvCxnSpPr>
          <p:cNvPr id="92" name="Straight Arrow Connector 91"/>
          <p:cNvCxnSpPr/>
          <p:nvPr/>
        </p:nvCxnSpPr>
        <p:spPr>
          <a:xfrm flipH="1">
            <a:off x="1187450" y="2708275"/>
            <a:ext cx="647700" cy="576263"/>
          </a:xfrm>
          <a:prstGeom prst="straightConnector1">
            <a:avLst/>
          </a:prstGeom>
          <a:ln w="28575" cmpd="dbl">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1908175" y="2492375"/>
            <a:ext cx="1511300" cy="1296988"/>
          </a:xfrm>
          <a:prstGeom prst="straightConnector1">
            <a:avLst/>
          </a:prstGeom>
          <a:ln w="28575" cmpd="dbl">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1187450" y="1484313"/>
            <a:ext cx="647700" cy="576262"/>
          </a:xfrm>
          <a:prstGeom prst="straightConnector1">
            <a:avLst/>
          </a:prstGeom>
          <a:ln w="28575" cmpd="dbl">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233" name="Text Box 92"/>
          <p:cNvSpPr txBox="1">
            <a:spLocks noChangeArrowheads="1"/>
          </p:cNvSpPr>
          <p:nvPr/>
        </p:nvSpPr>
        <p:spPr bwMode="auto">
          <a:xfrm>
            <a:off x="1258888" y="2708275"/>
            <a:ext cx="3762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i="1">
                <a:latin typeface="Symbol" pitchFamily="18" charset="2"/>
              </a:rPr>
              <a:t>a</a:t>
            </a:r>
          </a:p>
        </p:txBody>
      </p:sp>
      <p:sp>
        <p:nvSpPr>
          <p:cNvPr id="9234" name="Text Box 92"/>
          <p:cNvSpPr txBox="1">
            <a:spLocks noChangeArrowheads="1"/>
          </p:cNvSpPr>
          <p:nvPr/>
        </p:nvSpPr>
        <p:spPr bwMode="auto">
          <a:xfrm>
            <a:off x="1258888" y="1484313"/>
            <a:ext cx="3762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i="1">
                <a:latin typeface="Symbol" pitchFamily="18" charset="2"/>
              </a:rPr>
              <a:t>a</a:t>
            </a:r>
          </a:p>
        </p:txBody>
      </p:sp>
      <p:sp>
        <p:nvSpPr>
          <p:cNvPr id="9235" name="Text Box 92"/>
          <p:cNvSpPr txBox="1">
            <a:spLocks noChangeArrowheads="1"/>
          </p:cNvSpPr>
          <p:nvPr/>
        </p:nvSpPr>
        <p:spPr bwMode="auto">
          <a:xfrm>
            <a:off x="2339975" y="2924175"/>
            <a:ext cx="3762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i="1">
                <a:latin typeface="Symbol" pitchFamily="18" charset="2"/>
              </a:rPr>
              <a:t>a</a:t>
            </a:r>
          </a:p>
        </p:txBody>
      </p:sp>
      <p:sp>
        <p:nvSpPr>
          <p:cNvPr id="9236" name="Text Box 123"/>
          <p:cNvSpPr txBox="1">
            <a:spLocks noChangeArrowheads="1"/>
          </p:cNvSpPr>
          <p:nvPr/>
        </p:nvSpPr>
        <p:spPr bwMode="auto">
          <a:xfrm>
            <a:off x="1908175" y="836613"/>
            <a:ext cx="7461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baseline="30000">
                <a:solidFill>
                  <a:schemeClr val="accent2"/>
                </a:solidFill>
                <a:latin typeface="Calibri" pitchFamily="34" charset="0"/>
              </a:rPr>
              <a:t>184</a:t>
            </a:r>
            <a:r>
              <a:rPr lang="en-US" sz="2000" b="1">
                <a:solidFill>
                  <a:schemeClr val="accent2"/>
                </a:solidFill>
                <a:latin typeface="Calibri" pitchFamily="34" charset="0"/>
              </a:rPr>
              <a:t>Tl</a:t>
            </a:r>
          </a:p>
        </p:txBody>
      </p:sp>
      <p:cxnSp>
        <p:nvCxnSpPr>
          <p:cNvPr id="120" name="Straight Arrow Connector 119"/>
          <p:cNvCxnSpPr/>
          <p:nvPr/>
        </p:nvCxnSpPr>
        <p:spPr>
          <a:xfrm>
            <a:off x="3563938" y="2492375"/>
            <a:ext cx="64770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2700338" y="2708275"/>
            <a:ext cx="576262"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9" name="Text Box 106"/>
          <p:cNvSpPr txBox="1">
            <a:spLocks noChangeArrowheads="1"/>
          </p:cNvSpPr>
          <p:nvPr/>
        </p:nvSpPr>
        <p:spPr bwMode="auto">
          <a:xfrm>
            <a:off x="2843213" y="2708275"/>
            <a:ext cx="841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i="1">
                <a:latin typeface="Symbol" pitchFamily="18" charset="2"/>
              </a:rPr>
              <a:t>b</a:t>
            </a:r>
            <a:r>
              <a:rPr lang="en-US" sz="1200" i="1" baseline="30000">
                <a:latin typeface="Calibri" pitchFamily="34" charset="0"/>
              </a:rPr>
              <a:t>+</a:t>
            </a:r>
            <a:r>
              <a:rPr lang="en-US" sz="1200" i="1">
                <a:latin typeface="Calibri" pitchFamily="34" charset="0"/>
              </a:rPr>
              <a:t>/EC</a:t>
            </a:r>
          </a:p>
        </p:txBody>
      </p:sp>
      <p:sp>
        <p:nvSpPr>
          <p:cNvPr id="9240" name="Text Box 106"/>
          <p:cNvSpPr txBox="1">
            <a:spLocks noChangeArrowheads="1"/>
          </p:cNvSpPr>
          <p:nvPr/>
        </p:nvSpPr>
        <p:spPr bwMode="auto">
          <a:xfrm>
            <a:off x="3851275" y="2565400"/>
            <a:ext cx="841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i="1">
                <a:latin typeface="Symbol" pitchFamily="18" charset="2"/>
              </a:rPr>
              <a:t>b</a:t>
            </a:r>
            <a:r>
              <a:rPr lang="en-US" sz="1200" i="1" baseline="30000">
                <a:latin typeface="Calibri" pitchFamily="34" charset="0"/>
              </a:rPr>
              <a:t>+</a:t>
            </a:r>
            <a:r>
              <a:rPr lang="en-US" sz="1200" i="1">
                <a:latin typeface="Calibri" pitchFamily="34" charset="0"/>
              </a:rPr>
              <a:t>/EC</a:t>
            </a:r>
          </a:p>
        </p:txBody>
      </p:sp>
      <p:pic>
        <p:nvPicPr>
          <p:cNvPr id="9241" name="Picture 112" descr="c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3063875"/>
            <a:ext cx="5291137"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2" name="TextBox 114"/>
          <p:cNvSpPr txBox="1">
            <a:spLocks noChangeArrowheads="1"/>
          </p:cNvSpPr>
          <p:nvPr/>
        </p:nvSpPr>
        <p:spPr bwMode="auto">
          <a:xfrm>
            <a:off x="6516688" y="3429000"/>
            <a:ext cx="19431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sz="1100"/>
              <a:t>Gate on 506 keV ( pure 10</a:t>
            </a:r>
            <a:r>
              <a:rPr lang="nl-BE" sz="1100" baseline="30000"/>
              <a:t>-</a:t>
            </a:r>
            <a:r>
              <a:rPr lang="nl-BE" sz="1100"/>
              <a:t>)</a:t>
            </a:r>
          </a:p>
          <a:p>
            <a:pPr eaLnBrk="1" hangingPunct="1"/>
            <a:r>
              <a:rPr lang="nl-BE" sz="1100">
                <a:solidFill>
                  <a:srgbClr val="00B050"/>
                </a:solidFill>
              </a:rPr>
              <a:t>Gate on 340 keV (pure 7</a:t>
            </a:r>
            <a:r>
              <a:rPr lang="nl-BE" sz="1100" baseline="30000">
                <a:solidFill>
                  <a:srgbClr val="00B050"/>
                </a:solidFill>
              </a:rPr>
              <a:t>+</a:t>
            </a:r>
            <a:r>
              <a:rPr lang="nl-BE" sz="1100">
                <a:solidFill>
                  <a:srgbClr val="00B050"/>
                </a:solidFill>
              </a:rPr>
              <a:t>)</a:t>
            </a:r>
            <a:endParaRPr lang="nl-BE" sz="1100" baseline="36000">
              <a:solidFill>
                <a:srgbClr val="00B050"/>
              </a:solidFill>
            </a:endParaRPr>
          </a:p>
          <a:p>
            <a:pPr eaLnBrk="1" hangingPunct="1"/>
            <a:r>
              <a:rPr lang="nl-BE" sz="1100">
                <a:solidFill>
                  <a:srgbClr val="FF0000"/>
                </a:solidFill>
              </a:rPr>
              <a:t>Gate on 616 keV (pure 2</a:t>
            </a:r>
            <a:r>
              <a:rPr lang="nl-BE" sz="1100" baseline="30000">
                <a:solidFill>
                  <a:srgbClr val="FF0000"/>
                </a:solidFill>
              </a:rPr>
              <a:t>-</a:t>
            </a:r>
            <a:r>
              <a:rPr lang="nl-BE" sz="1100">
                <a:solidFill>
                  <a:srgbClr val="FF0000"/>
                </a:solidFill>
              </a:rPr>
              <a:t>)</a:t>
            </a:r>
          </a:p>
        </p:txBody>
      </p:sp>
      <p:sp>
        <p:nvSpPr>
          <p:cNvPr id="9243" name="TextBox 39"/>
          <p:cNvSpPr txBox="1">
            <a:spLocks noChangeArrowheads="1"/>
          </p:cNvSpPr>
          <p:nvPr/>
        </p:nvSpPr>
        <p:spPr bwMode="auto">
          <a:xfrm>
            <a:off x="7558088" y="6453188"/>
            <a:ext cx="14033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900"/>
              <a:t>wavenumber cm</a:t>
            </a:r>
            <a:r>
              <a:rPr lang="nl-BE" sz="900" baseline="30000"/>
              <a:t>-1</a:t>
            </a:r>
          </a:p>
        </p:txBody>
      </p:sp>
      <p:sp>
        <p:nvSpPr>
          <p:cNvPr id="45" name="TextBox 44"/>
          <p:cNvSpPr txBox="1"/>
          <p:nvPr/>
        </p:nvSpPr>
        <p:spPr>
          <a:xfrm rot="16200000">
            <a:off x="2974975" y="3514725"/>
            <a:ext cx="1295400" cy="260350"/>
          </a:xfrm>
          <a:prstGeom prst="rect">
            <a:avLst/>
          </a:prstGeom>
          <a:noFill/>
        </p:spPr>
        <p:txBody>
          <a:bodyPr>
            <a:spAutoFit/>
          </a:bodyPr>
          <a:lstStyle/>
          <a:p>
            <a:pPr>
              <a:defRPr/>
            </a:pPr>
            <a:r>
              <a:rPr lang="nl-BE" sz="1100" dirty="0">
                <a:latin typeface="+mn-lt"/>
              </a:rPr>
              <a:t>Number of counts</a:t>
            </a:r>
          </a:p>
        </p:txBody>
      </p:sp>
      <p:sp>
        <p:nvSpPr>
          <p:cNvPr id="46" name="Rectangle 45"/>
          <p:cNvSpPr/>
          <p:nvPr/>
        </p:nvSpPr>
        <p:spPr>
          <a:xfrm>
            <a:off x="971550" y="4292600"/>
            <a:ext cx="2501900" cy="1816100"/>
          </a:xfrm>
          <a:prstGeom prst="rect">
            <a:avLst/>
          </a:prstGeom>
        </p:spPr>
        <p:txBody>
          <a:bodyPr>
            <a:spAutoFit/>
          </a:bodyPr>
          <a:lstStyle/>
          <a:p>
            <a:pPr>
              <a:defRPr/>
            </a:pPr>
            <a:r>
              <a:rPr lang="nl-BE" sz="1600" dirty="0">
                <a:solidFill>
                  <a:srgbClr val="00B050"/>
                </a:solidFill>
                <a:latin typeface="+mn-lt"/>
              </a:rPr>
              <a:t>340 keV </a:t>
            </a:r>
          </a:p>
          <a:p>
            <a:pPr>
              <a:defRPr/>
            </a:pPr>
            <a:r>
              <a:rPr lang="nl-BE" sz="1600" dirty="0">
                <a:solidFill>
                  <a:srgbClr val="00B050"/>
                </a:solidFill>
                <a:latin typeface="+mn-lt"/>
              </a:rPr>
              <a:t>-&gt; 6</a:t>
            </a:r>
            <a:r>
              <a:rPr lang="nl-BE" sz="1600" baseline="30000" dirty="0">
                <a:solidFill>
                  <a:srgbClr val="00B050"/>
                </a:solidFill>
                <a:latin typeface="+mn-lt"/>
              </a:rPr>
              <a:t>+</a:t>
            </a:r>
            <a:r>
              <a:rPr lang="nl-BE" sz="1600" dirty="0">
                <a:solidFill>
                  <a:srgbClr val="00B050"/>
                </a:solidFill>
                <a:latin typeface="+mn-lt"/>
              </a:rPr>
              <a:t> to 4</a:t>
            </a:r>
            <a:r>
              <a:rPr lang="nl-BE" sz="1600" baseline="30000" dirty="0">
                <a:solidFill>
                  <a:srgbClr val="00B050"/>
                </a:solidFill>
                <a:latin typeface="+mn-lt"/>
              </a:rPr>
              <a:t>+</a:t>
            </a:r>
            <a:r>
              <a:rPr lang="nl-BE" sz="1600" dirty="0">
                <a:solidFill>
                  <a:srgbClr val="00B050"/>
                </a:solidFill>
                <a:latin typeface="+mn-lt"/>
              </a:rPr>
              <a:t> transition in </a:t>
            </a:r>
            <a:r>
              <a:rPr lang="nl-BE" sz="1600" baseline="30000" dirty="0">
                <a:solidFill>
                  <a:srgbClr val="00B050"/>
                </a:solidFill>
                <a:latin typeface="+mn-lt"/>
              </a:rPr>
              <a:t>184</a:t>
            </a:r>
            <a:r>
              <a:rPr lang="nl-BE" sz="1600" dirty="0">
                <a:solidFill>
                  <a:srgbClr val="00B050"/>
                </a:solidFill>
                <a:latin typeface="+mn-lt"/>
              </a:rPr>
              <a:t>Hg, only fed by 7</a:t>
            </a:r>
            <a:r>
              <a:rPr lang="nl-BE" sz="1600" baseline="30000" dirty="0">
                <a:solidFill>
                  <a:srgbClr val="00B050"/>
                </a:solidFill>
                <a:latin typeface="+mn-lt"/>
              </a:rPr>
              <a:t>+</a:t>
            </a:r>
          </a:p>
          <a:p>
            <a:pPr>
              <a:defRPr/>
            </a:pPr>
            <a:endParaRPr lang="nl-BE" sz="1600" dirty="0">
              <a:latin typeface="+mn-lt"/>
            </a:endParaRPr>
          </a:p>
          <a:p>
            <a:pPr>
              <a:defRPr/>
            </a:pPr>
            <a:r>
              <a:rPr lang="nl-BE" sz="1600" dirty="0">
                <a:solidFill>
                  <a:srgbClr val="FF0000"/>
                </a:solidFill>
                <a:latin typeface="+mn-lt"/>
              </a:rPr>
              <a:t>616 keV</a:t>
            </a:r>
          </a:p>
          <a:p>
            <a:pPr>
              <a:defRPr/>
            </a:pPr>
            <a:r>
              <a:rPr lang="nl-BE" sz="1600" dirty="0">
                <a:solidFill>
                  <a:srgbClr val="FF0000"/>
                </a:solidFill>
                <a:latin typeface="+mn-lt"/>
              </a:rPr>
              <a:t>-&gt; 2</a:t>
            </a:r>
            <a:r>
              <a:rPr lang="nl-BE" sz="1600" baseline="-25000" dirty="0">
                <a:solidFill>
                  <a:srgbClr val="FF0000"/>
                </a:solidFill>
                <a:latin typeface="+mn-lt"/>
              </a:rPr>
              <a:t>2</a:t>
            </a:r>
            <a:r>
              <a:rPr lang="nl-BE" sz="1600" baseline="30000" dirty="0">
                <a:solidFill>
                  <a:srgbClr val="FF0000"/>
                </a:solidFill>
                <a:latin typeface="+mn-lt"/>
              </a:rPr>
              <a:t>+</a:t>
            </a:r>
            <a:r>
              <a:rPr lang="nl-BE" sz="1600" dirty="0">
                <a:solidFill>
                  <a:srgbClr val="FF0000"/>
                </a:solidFill>
                <a:latin typeface="+mn-lt"/>
              </a:rPr>
              <a:t> to 2</a:t>
            </a:r>
            <a:r>
              <a:rPr lang="nl-BE" sz="1600" baseline="-25000" dirty="0">
                <a:solidFill>
                  <a:srgbClr val="FF0000"/>
                </a:solidFill>
                <a:latin typeface="+mn-lt"/>
              </a:rPr>
              <a:t>1</a:t>
            </a:r>
            <a:r>
              <a:rPr lang="nl-BE" sz="1600" baseline="30000" dirty="0">
                <a:solidFill>
                  <a:srgbClr val="FF0000"/>
                </a:solidFill>
                <a:latin typeface="+mn-lt"/>
              </a:rPr>
              <a:t>+</a:t>
            </a:r>
            <a:r>
              <a:rPr lang="nl-BE" sz="1600" dirty="0">
                <a:solidFill>
                  <a:srgbClr val="FF0000"/>
                </a:solidFill>
                <a:latin typeface="+mn-lt"/>
              </a:rPr>
              <a:t> transition in </a:t>
            </a:r>
            <a:r>
              <a:rPr lang="nl-BE" sz="1600" baseline="30000" dirty="0">
                <a:solidFill>
                  <a:srgbClr val="FF0000"/>
                </a:solidFill>
                <a:latin typeface="+mn-lt"/>
              </a:rPr>
              <a:t>184</a:t>
            </a:r>
            <a:r>
              <a:rPr lang="nl-BE" sz="1600" dirty="0">
                <a:solidFill>
                  <a:srgbClr val="FF0000"/>
                </a:solidFill>
                <a:latin typeface="+mn-lt"/>
              </a:rPr>
              <a:t>Hg, only fed by 2</a:t>
            </a:r>
            <a:r>
              <a:rPr lang="nl-BE" sz="1600" baseline="30000" dirty="0">
                <a:solidFill>
                  <a:srgbClr val="FF0000"/>
                </a:solidFill>
                <a:latin typeface="+mn-lt"/>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708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cxnSp>
        <p:nvCxnSpPr>
          <p:cNvPr id="5" name="Straight Connector 4"/>
          <p:cNvCxnSpPr>
            <a:cxnSpLocks noChangeShapeType="1"/>
          </p:cNvCxnSpPr>
          <p:nvPr/>
        </p:nvCxnSpPr>
        <p:spPr bwMode="auto">
          <a:xfrm>
            <a:off x="971550" y="692150"/>
            <a:ext cx="7993063" cy="1588"/>
          </a:xfrm>
          <a:prstGeom prst="line">
            <a:avLst/>
          </a:prstGeom>
          <a:noFill/>
          <a:ln w="50800" algn="ctr">
            <a:solidFill>
              <a:schemeClr val="tx2">
                <a:lumMod val="75000"/>
              </a:schemeClr>
            </a:solidFill>
            <a:round/>
            <a:headEnd/>
            <a:tailEnd/>
          </a:ln>
        </p:spPr>
      </p:cxnSp>
      <p:sp>
        <p:nvSpPr>
          <p:cNvPr id="10244" name="TextBox 9"/>
          <p:cNvSpPr txBox="1">
            <a:spLocks noChangeArrowheads="1"/>
          </p:cNvSpPr>
          <p:nvPr/>
        </p:nvSpPr>
        <p:spPr bwMode="auto">
          <a:xfrm>
            <a:off x="971550" y="1158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BE" sz="2400">
                <a:latin typeface="Calibri" pitchFamily="34" charset="0"/>
              </a:rPr>
              <a:t>Analysis of </a:t>
            </a:r>
            <a:r>
              <a:rPr lang="nl-BE" sz="2400" baseline="30000">
                <a:latin typeface="Calibri" pitchFamily="34" charset="0"/>
              </a:rPr>
              <a:t>184</a:t>
            </a:r>
            <a:r>
              <a:rPr lang="nl-BE" sz="2400">
                <a:latin typeface="Calibri" pitchFamily="34" charset="0"/>
              </a:rPr>
              <a:t>Tl: 10</a:t>
            </a:r>
            <a:r>
              <a:rPr lang="nl-BE" sz="2400" baseline="30000">
                <a:latin typeface="Calibri" pitchFamily="34" charset="0"/>
              </a:rPr>
              <a:t>-</a:t>
            </a:r>
            <a:r>
              <a:rPr lang="nl-BE" sz="2400">
                <a:latin typeface="Calibri" pitchFamily="34" charset="0"/>
              </a:rPr>
              <a:t> isomer</a:t>
            </a:r>
          </a:p>
        </p:txBody>
      </p:sp>
      <p:sp>
        <p:nvSpPr>
          <p:cNvPr id="60" name="TextBox 59"/>
          <p:cNvSpPr txBox="1"/>
          <p:nvPr/>
        </p:nvSpPr>
        <p:spPr>
          <a:xfrm>
            <a:off x="0" y="2133600"/>
            <a:ext cx="900113" cy="3046413"/>
          </a:xfrm>
          <a:prstGeom prst="rect">
            <a:avLst/>
          </a:prstGeom>
          <a:noFill/>
        </p:spPr>
        <p:txBody>
          <a:bodyPr>
            <a:spAutoFit/>
          </a:bodyPr>
          <a:lstStyle/>
          <a:p>
            <a:pPr>
              <a:defRPr/>
            </a:pPr>
            <a:r>
              <a:rPr lang="en-US" sz="800" noProof="1">
                <a:solidFill>
                  <a:srgbClr val="5050D4"/>
                </a:solidFill>
              </a:rPr>
              <a:t>Shape coexistence</a:t>
            </a:r>
          </a:p>
          <a:p>
            <a:pPr>
              <a:defRPr/>
            </a:pPr>
            <a:endParaRPr lang="en-US" sz="800" noProof="1">
              <a:solidFill>
                <a:schemeClr val="accent6">
                  <a:lumMod val="20000"/>
                  <a:lumOff val="80000"/>
                </a:schemeClr>
              </a:solidFill>
            </a:endParaRPr>
          </a:p>
          <a:p>
            <a:pPr>
              <a:defRPr/>
            </a:pPr>
            <a:endParaRPr lang="en-US" sz="800" noProof="1">
              <a:solidFill>
                <a:schemeClr val="accent6">
                  <a:lumMod val="20000"/>
                  <a:lumOff val="80000"/>
                </a:schemeClr>
              </a:solidFill>
            </a:endParaRPr>
          </a:p>
          <a:p>
            <a:pPr>
              <a:defRPr/>
            </a:pPr>
            <a:r>
              <a:rPr lang="en-US" sz="800" noProof="1">
                <a:solidFill>
                  <a:srgbClr val="5050D4"/>
                </a:solidFill>
              </a:rPr>
              <a:t>Motivation</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Experimental set-up</a:t>
            </a:r>
          </a:p>
          <a:p>
            <a:pPr>
              <a:defRPr/>
            </a:pPr>
            <a:endParaRPr lang="en-US" sz="800" noProof="1">
              <a:solidFill>
                <a:schemeClr val="accent6">
                  <a:lumMod val="20000"/>
                  <a:lumOff val="80000"/>
                </a:schemeClr>
              </a:solidFill>
            </a:endParaRPr>
          </a:p>
          <a:p>
            <a:pPr>
              <a:defRPr/>
            </a:pPr>
            <a:endParaRPr lang="en-US" sz="800" noProof="1">
              <a:solidFill>
                <a:srgbClr val="5050D4"/>
              </a:solidFill>
            </a:endParaRPr>
          </a:p>
          <a:p>
            <a:pPr>
              <a:defRPr/>
            </a:pPr>
            <a:r>
              <a:rPr lang="en-US" sz="800" noProof="1">
                <a:solidFill>
                  <a:schemeClr val="bg1"/>
                </a:solidFill>
              </a:rPr>
              <a:t>Decay spectroscopy </a:t>
            </a:r>
          </a:p>
          <a:p>
            <a:pPr>
              <a:defRPr/>
            </a:pPr>
            <a:r>
              <a:rPr lang="en-US" sz="800" noProof="1">
                <a:solidFill>
                  <a:schemeClr val="bg1"/>
                </a:solidFill>
              </a:rPr>
              <a:t>of 184Tl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Laser spectroscopy </a:t>
            </a:r>
          </a:p>
          <a:p>
            <a:pPr>
              <a:defRPr/>
            </a:pPr>
            <a:r>
              <a:rPr lang="en-US" sz="800" noProof="1">
                <a:solidFill>
                  <a:srgbClr val="5050D4"/>
                </a:solidFill>
              </a:rPr>
              <a:t>of Tl</a:t>
            </a:r>
          </a:p>
          <a:p>
            <a:pPr>
              <a:defRPr/>
            </a:pPr>
            <a:endParaRPr lang="en-US" sz="800" noProof="1">
              <a:solidFill>
                <a:srgbClr val="5050D4"/>
              </a:solidFill>
            </a:endParaRPr>
          </a:p>
          <a:p>
            <a:pPr>
              <a:defRPr/>
            </a:pPr>
            <a:endParaRPr lang="en-US" sz="800" noProof="1">
              <a:solidFill>
                <a:srgbClr val="5050D4"/>
              </a:solidFill>
            </a:endParaRPr>
          </a:p>
          <a:p>
            <a:pPr>
              <a:defRPr/>
            </a:pPr>
            <a:r>
              <a:rPr lang="en-US" sz="800" noProof="1">
                <a:solidFill>
                  <a:srgbClr val="5050D4"/>
                </a:solidFill>
              </a:rPr>
              <a:t>Conclusions and outlook</a:t>
            </a:r>
          </a:p>
          <a:p>
            <a:pPr>
              <a:defRPr/>
            </a:pPr>
            <a:endParaRPr lang="en-US" sz="800" noProof="1">
              <a:solidFill>
                <a:schemeClr val="accent6">
                  <a:lumMod val="20000"/>
                  <a:lumOff val="80000"/>
                </a:schemeClr>
              </a:solidFill>
            </a:endParaRPr>
          </a:p>
        </p:txBody>
      </p:sp>
      <p:grpSp>
        <p:nvGrpSpPr>
          <p:cNvPr id="10246" name="Group 83"/>
          <p:cNvGrpSpPr>
            <a:grpSpLocks/>
          </p:cNvGrpSpPr>
          <p:nvPr/>
        </p:nvGrpSpPr>
        <p:grpSpPr bwMode="auto">
          <a:xfrm>
            <a:off x="1908175" y="3789363"/>
            <a:ext cx="6197600" cy="2879725"/>
            <a:chOff x="2051050" y="1700213"/>
            <a:chExt cx="6197600" cy="2684462"/>
          </a:xfrm>
        </p:grpSpPr>
        <p:sp>
          <p:nvSpPr>
            <p:cNvPr id="61" name="TextBox 60"/>
            <p:cNvSpPr txBox="1"/>
            <p:nvPr/>
          </p:nvSpPr>
          <p:spPr bwMode="auto">
            <a:xfrm rot="16200000">
              <a:off x="6186531" y="2894657"/>
              <a:ext cx="503152" cy="277813"/>
            </a:xfrm>
            <a:prstGeom prst="rect">
              <a:avLst/>
            </a:prstGeom>
            <a:noFill/>
          </p:spPr>
          <p:txBody>
            <a:bodyPr>
              <a:spAutoFit/>
            </a:bodyPr>
            <a:lstStyle/>
            <a:p>
              <a:pPr fontAlgn="auto">
                <a:spcBef>
                  <a:spcPts val="0"/>
                </a:spcBef>
                <a:spcAft>
                  <a:spcPts val="0"/>
                </a:spcAft>
                <a:defRPr/>
              </a:pPr>
              <a:r>
                <a:rPr lang="nl-BE" sz="1200" dirty="0">
                  <a:solidFill>
                    <a:schemeClr val="accent1">
                      <a:lumMod val="75000"/>
                    </a:schemeClr>
                  </a:solidFill>
                  <a:latin typeface="+mn-lt"/>
                  <a:cs typeface="+mn-cs"/>
                </a:rPr>
                <a:t>320</a:t>
              </a:r>
            </a:p>
          </p:txBody>
        </p:sp>
        <p:sp>
          <p:nvSpPr>
            <p:cNvPr id="62" name="TextBox 61"/>
            <p:cNvSpPr txBox="1"/>
            <p:nvPr/>
          </p:nvSpPr>
          <p:spPr bwMode="auto">
            <a:xfrm rot="16200000">
              <a:off x="6977953" y="1813623"/>
              <a:ext cx="504631" cy="277812"/>
            </a:xfrm>
            <a:prstGeom prst="rect">
              <a:avLst/>
            </a:prstGeom>
            <a:noFill/>
          </p:spPr>
          <p:txBody>
            <a:bodyPr>
              <a:spAutoFit/>
            </a:bodyPr>
            <a:lstStyle/>
            <a:p>
              <a:pPr fontAlgn="auto">
                <a:spcBef>
                  <a:spcPts val="0"/>
                </a:spcBef>
                <a:spcAft>
                  <a:spcPts val="0"/>
                </a:spcAft>
                <a:defRPr/>
              </a:pPr>
              <a:r>
                <a:rPr lang="nl-BE" sz="1200" dirty="0">
                  <a:solidFill>
                    <a:schemeClr val="accent1">
                      <a:lumMod val="75000"/>
                    </a:schemeClr>
                  </a:solidFill>
                  <a:latin typeface="+mn-lt"/>
                  <a:cs typeface="+mn-cs"/>
                </a:rPr>
                <a:t>445</a:t>
              </a:r>
            </a:p>
          </p:txBody>
        </p:sp>
        <p:sp>
          <p:nvSpPr>
            <p:cNvPr id="63" name="TextBox 62"/>
            <p:cNvSpPr txBox="1"/>
            <p:nvPr/>
          </p:nvSpPr>
          <p:spPr bwMode="auto">
            <a:xfrm rot="16200000">
              <a:off x="5249960" y="2967225"/>
              <a:ext cx="504632" cy="276225"/>
            </a:xfrm>
            <a:prstGeom prst="rect">
              <a:avLst/>
            </a:prstGeom>
            <a:noFill/>
          </p:spPr>
          <p:txBody>
            <a:bodyPr>
              <a:spAutoFit/>
            </a:bodyPr>
            <a:lstStyle/>
            <a:p>
              <a:pPr fontAlgn="auto">
                <a:spcBef>
                  <a:spcPts val="0"/>
                </a:spcBef>
                <a:spcAft>
                  <a:spcPts val="0"/>
                </a:spcAft>
                <a:defRPr/>
              </a:pPr>
              <a:r>
                <a:rPr lang="nl-BE" sz="1200" dirty="0">
                  <a:solidFill>
                    <a:schemeClr val="accent1">
                      <a:lumMod val="75000"/>
                    </a:schemeClr>
                  </a:solidFill>
                  <a:latin typeface="+mn-lt"/>
                  <a:cs typeface="+mn-cs"/>
                </a:rPr>
                <a:t>249</a:t>
              </a:r>
            </a:p>
          </p:txBody>
        </p:sp>
        <p:sp>
          <p:nvSpPr>
            <p:cNvPr id="70" name="TextBox 69"/>
            <p:cNvSpPr txBox="1"/>
            <p:nvPr/>
          </p:nvSpPr>
          <p:spPr bwMode="auto">
            <a:xfrm rot="16200000">
              <a:off x="4385566" y="2821405"/>
              <a:ext cx="504632" cy="277813"/>
            </a:xfrm>
            <a:prstGeom prst="rect">
              <a:avLst/>
            </a:prstGeom>
            <a:noFill/>
          </p:spPr>
          <p:txBody>
            <a:bodyPr>
              <a:spAutoFit/>
            </a:bodyPr>
            <a:lstStyle/>
            <a:p>
              <a:pPr fontAlgn="auto">
                <a:spcBef>
                  <a:spcPts val="0"/>
                </a:spcBef>
                <a:spcAft>
                  <a:spcPts val="0"/>
                </a:spcAft>
                <a:defRPr/>
              </a:pPr>
              <a:r>
                <a:rPr lang="nl-BE" sz="1200" dirty="0">
                  <a:solidFill>
                    <a:schemeClr val="accent1">
                      <a:lumMod val="75000"/>
                    </a:schemeClr>
                  </a:solidFill>
                  <a:latin typeface="+mn-lt"/>
                  <a:cs typeface="+mn-cs"/>
                </a:rPr>
                <a:t>186</a:t>
              </a:r>
            </a:p>
          </p:txBody>
        </p:sp>
        <p:sp>
          <p:nvSpPr>
            <p:cNvPr id="71" name="TextBox 70"/>
            <p:cNvSpPr txBox="1"/>
            <p:nvPr/>
          </p:nvSpPr>
          <p:spPr bwMode="auto">
            <a:xfrm>
              <a:off x="7092950" y="4076865"/>
              <a:ext cx="1141413" cy="307810"/>
            </a:xfrm>
            <a:prstGeom prst="rect">
              <a:avLst/>
            </a:prstGeom>
            <a:noFill/>
          </p:spPr>
          <p:txBody>
            <a:bodyPr>
              <a:spAutoFit/>
            </a:bodyPr>
            <a:lstStyle/>
            <a:p>
              <a:pPr fontAlgn="auto">
                <a:spcBef>
                  <a:spcPts val="0"/>
                </a:spcBef>
                <a:spcAft>
                  <a:spcPts val="0"/>
                </a:spcAft>
                <a:defRPr/>
              </a:pPr>
              <a:r>
                <a:rPr lang="nl-BE" sz="1400" dirty="0">
                  <a:solidFill>
                    <a:schemeClr val="accent1">
                      <a:lumMod val="75000"/>
                    </a:schemeClr>
                  </a:solidFill>
                  <a:latin typeface="+mn-lt"/>
                  <a:cs typeface="+mn-cs"/>
                </a:rPr>
                <a:t>Energy [</a:t>
              </a:r>
              <a:r>
                <a:rPr lang="nl-BE" sz="1400" dirty="0" err="1">
                  <a:solidFill>
                    <a:schemeClr val="accent1">
                      <a:lumMod val="75000"/>
                    </a:schemeClr>
                  </a:solidFill>
                  <a:latin typeface="+mn-lt"/>
                  <a:cs typeface="+mn-cs"/>
                </a:rPr>
                <a:t>keV</a:t>
              </a:r>
              <a:r>
                <a:rPr lang="nl-BE" sz="1400" dirty="0">
                  <a:solidFill>
                    <a:schemeClr val="accent1">
                      <a:lumMod val="75000"/>
                    </a:schemeClr>
                  </a:solidFill>
                  <a:latin typeface="+mn-lt"/>
                  <a:cs typeface="+mn-cs"/>
                </a:rPr>
                <a:t>]</a:t>
              </a:r>
            </a:p>
          </p:txBody>
        </p:sp>
        <p:sp>
          <p:nvSpPr>
            <p:cNvPr id="74" name="TextBox 73"/>
            <p:cNvSpPr txBox="1"/>
            <p:nvPr/>
          </p:nvSpPr>
          <p:spPr bwMode="auto">
            <a:xfrm rot="16200000">
              <a:off x="1987903" y="1905831"/>
              <a:ext cx="577145" cy="307975"/>
            </a:xfrm>
            <a:prstGeom prst="rect">
              <a:avLst/>
            </a:prstGeom>
            <a:noFill/>
          </p:spPr>
          <p:txBody>
            <a:bodyPr>
              <a:spAutoFit/>
            </a:bodyPr>
            <a:lstStyle/>
            <a:p>
              <a:pPr fontAlgn="auto">
                <a:spcBef>
                  <a:spcPts val="0"/>
                </a:spcBef>
                <a:spcAft>
                  <a:spcPts val="0"/>
                </a:spcAft>
                <a:defRPr/>
              </a:pPr>
              <a:r>
                <a:rPr lang="nl-BE" sz="1400" dirty="0">
                  <a:solidFill>
                    <a:schemeClr val="accent1">
                      <a:lumMod val="75000"/>
                    </a:schemeClr>
                  </a:solidFill>
                  <a:latin typeface="+mn-lt"/>
                  <a:cs typeface="+mn-cs"/>
                </a:rPr>
                <a:t># </a:t>
              </a:r>
              <a:r>
                <a:rPr lang="el-GR" sz="1400" dirty="0">
                  <a:solidFill>
                    <a:schemeClr val="accent1">
                      <a:lumMod val="75000"/>
                    </a:schemeClr>
                  </a:solidFill>
                  <a:latin typeface="+mn-lt"/>
                  <a:cs typeface="+mn-cs"/>
                </a:rPr>
                <a:t>γ</a:t>
              </a:r>
              <a:endParaRPr lang="nl-BE" sz="1400" dirty="0">
                <a:solidFill>
                  <a:schemeClr val="accent1">
                    <a:lumMod val="75000"/>
                  </a:schemeClr>
                </a:solidFill>
                <a:latin typeface="+mn-lt"/>
                <a:cs typeface="+mn-cs"/>
              </a:endParaRPr>
            </a:p>
          </p:txBody>
        </p:sp>
        <p:grpSp>
          <p:nvGrpSpPr>
            <p:cNvPr id="10263" name="Group 30"/>
            <p:cNvGrpSpPr>
              <a:grpSpLocks/>
            </p:cNvGrpSpPr>
            <p:nvPr/>
          </p:nvGrpSpPr>
          <p:grpSpPr bwMode="auto">
            <a:xfrm>
              <a:off x="2051050" y="1700213"/>
              <a:ext cx="6197600" cy="2684462"/>
              <a:chOff x="2051720" y="1700809"/>
              <a:chExt cx="6197600" cy="2683866"/>
            </a:xfrm>
          </p:grpSpPr>
          <p:grpSp>
            <p:nvGrpSpPr>
              <p:cNvPr id="10264" name="Group 93"/>
              <p:cNvGrpSpPr>
                <a:grpSpLocks/>
              </p:cNvGrpSpPr>
              <p:nvPr/>
            </p:nvGrpSpPr>
            <p:grpSpPr bwMode="auto">
              <a:xfrm>
                <a:off x="2051720" y="1700809"/>
                <a:ext cx="6197600" cy="2536823"/>
                <a:chOff x="-1476531" y="2204713"/>
                <a:chExt cx="6197352" cy="2536151"/>
              </a:xfrm>
            </p:grpSpPr>
            <p:pic>
              <p:nvPicPr>
                <p:cNvPr id="10267" name="Picture 72" descr="pure10m_Ge1_ZOO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531" y="2348727"/>
                  <a:ext cx="6197352" cy="23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p:cNvSpPr txBox="1"/>
                <p:nvPr/>
              </p:nvSpPr>
              <p:spPr>
                <a:xfrm rot="16200000">
                  <a:off x="2658897" y="3398514"/>
                  <a:ext cx="502907" cy="277802"/>
                </a:xfrm>
                <a:prstGeom prst="rect">
                  <a:avLst/>
                </a:prstGeom>
                <a:noFill/>
              </p:spPr>
              <p:txBody>
                <a:bodyPr>
                  <a:spAutoFit/>
                </a:bodyPr>
                <a:lstStyle/>
                <a:p>
                  <a:pPr fontAlgn="auto">
                    <a:spcBef>
                      <a:spcPts val="0"/>
                    </a:spcBef>
                    <a:spcAft>
                      <a:spcPts val="0"/>
                    </a:spcAft>
                    <a:defRPr/>
                  </a:pPr>
                  <a:r>
                    <a:rPr lang="nl-BE" sz="1200" dirty="0">
                      <a:solidFill>
                        <a:schemeClr val="accent1">
                          <a:lumMod val="75000"/>
                        </a:schemeClr>
                      </a:solidFill>
                      <a:latin typeface="+mn-lt"/>
                      <a:cs typeface="+mn-cs"/>
                    </a:rPr>
                    <a:t>320</a:t>
                  </a:r>
                </a:p>
              </p:txBody>
            </p:sp>
            <p:sp>
              <p:nvSpPr>
                <p:cNvPr id="81" name="TextBox 80"/>
                <p:cNvSpPr txBox="1"/>
                <p:nvPr/>
              </p:nvSpPr>
              <p:spPr>
                <a:xfrm rot="16200000">
                  <a:off x="3450288" y="2318006"/>
                  <a:ext cx="504385" cy="277801"/>
                </a:xfrm>
                <a:prstGeom prst="rect">
                  <a:avLst/>
                </a:prstGeom>
                <a:noFill/>
              </p:spPr>
              <p:txBody>
                <a:bodyPr>
                  <a:spAutoFit/>
                </a:bodyPr>
                <a:lstStyle/>
                <a:p>
                  <a:pPr fontAlgn="auto">
                    <a:spcBef>
                      <a:spcPts val="0"/>
                    </a:spcBef>
                    <a:spcAft>
                      <a:spcPts val="0"/>
                    </a:spcAft>
                    <a:defRPr/>
                  </a:pPr>
                  <a:r>
                    <a:rPr lang="nl-BE" sz="1200" dirty="0">
                      <a:solidFill>
                        <a:schemeClr val="accent1">
                          <a:lumMod val="75000"/>
                        </a:schemeClr>
                      </a:solidFill>
                      <a:latin typeface="+mn-lt"/>
                      <a:cs typeface="+mn-cs"/>
                    </a:rPr>
                    <a:t>445</a:t>
                  </a:r>
                </a:p>
              </p:txBody>
            </p:sp>
            <p:sp>
              <p:nvSpPr>
                <p:cNvPr id="82" name="TextBox 81"/>
                <p:cNvSpPr txBox="1"/>
                <p:nvPr/>
              </p:nvSpPr>
              <p:spPr>
                <a:xfrm rot="16200000">
                  <a:off x="1722364" y="3471046"/>
                  <a:ext cx="504386" cy="276214"/>
                </a:xfrm>
                <a:prstGeom prst="rect">
                  <a:avLst/>
                </a:prstGeom>
                <a:noFill/>
              </p:spPr>
              <p:txBody>
                <a:bodyPr>
                  <a:spAutoFit/>
                </a:bodyPr>
                <a:lstStyle/>
                <a:p>
                  <a:pPr fontAlgn="auto">
                    <a:spcBef>
                      <a:spcPts val="0"/>
                    </a:spcBef>
                    <a:spcAft>
                      <a:spcPts val="0"/>
                    </a:spcAft>
                    <a:defRPr/>
                  </a:pPr>
                  <a:r>
                    <a:rPr lang="nl-BE" sz="1200" dirty="0">
                      <a:solidFill>
                        <a:schemeClr val="accent1">
                          <a:lumMod val="75000"/>
                        </a:schemeClr>
                      </a:solidFill>
                      <a:latin typeface="+mn-lt"/>
                      <a:cs typeface="+mn-cs"/>
                    </a:rPr>
                    <a:t>249</a:t>
                  </a:r>
                </a:p>
              </p:txBody>
            </p:sp>
            <p:sp>
              <p:nvSpPr>
                <p:cNvPr id="83" name="TextBox 82"/>
                <p:cNvSpPr txBox="1"/>
                <p:nvPr/>
              </p:nvSpPr>
              <p:spPr>
                <a:xfrm rot="16200000">
                  <a:off x="857264" y="3326037"/>
                  <a:ext cx="505865" cy="277802"/>
                </a:xfrm>
                <a:prstGeom prst="rect">
                  <a:avLst/>
                </a:prstGeom>
                <a:noFill/>
              </p:spPr>
              <p:txBody>
                <a:bodyPr>
                  <a:spAutoFit/>
                </a:bodyPr>
                <a:lstStyle/>
                <a:p>
                  <a:pPr fontAlgn="auto">
                    <a:spcBef>
                      <a:spcPts val="0"/>
                    </a:spcBef>
                    <a:spcAft>
                      <a:spcPts val="0"/>
                    </a:spcAft>
                    <a:defRPr/>
                  </a:pPr>
                  <a:r>
                    <a:rPr lang="nl-BE" sz="1200" dirty="0">
                      <a:solidFill>
                        <a:schemeClr val="accent1">
                          <a:lumMod val="75000"/>
                        </a:schemeClr>
                      </a:solidFill>
                      <a:latin typeface="+mn-lt"/>
                      <a:cs typeface="+mn-cs"/>
                    </a:rPr>
                    <a:t>186</a:t>
                  </a:r>
                </a:p>
              </p:txBody>
            </p:sp>
          </p:grpSp>
          <p:sp>
            <p:nvSpPr>
              <p:cNvPr id="77" name="TextBox 76"/>
              <p:cNvSpPr txBox="1"/>
              <p:nvPr/>
            </p:nvSpPr>
            <p:spPr>
              <a:xfrm>
                <a:off x="7093620" y="4076933"/>
                <a:ext cx="1141413" cy="307742"/>
              </a:xfrm>
              <a:prstGeom prst="rect">
                <a:avLst/>
              </a:prstGeom>
              <a:noFill/>
            </p:spPr>
            <p:txBody>
              <a:bodyPr>
                <a:spAutoFit/>
              </a:bodyPr>
              <a:lstStyle/>
              <a:p>
                <a:pPr fontAlgn="auto">
                  <a:spcBef>
                    <a:spcPts val="0"/>
                  </a:spcBef>
                  <a:spcAft>
                    <a:spcPts val="0"/>
                  </a:spcAft>
                  <a:defRPr/>
                </a:pPr>
                <a:r>
                  <a:rPr lang="nl-BE" sz="1400" dirty="0">
                    <a:solidFill>
                      <a:schemeClr val="accent1">
                        <a:lumMod val="75000"/>
                      </a:schemeClr>
                    </a:solidFill>
                    <a:latin typeface="+mn-lt"/>
                    <a:cs typeface="+mn-cs"/>
                  </a:rPr>
                  <a:t>Energy [</a:t>
                </a:r>
                <a:r>
                  <a:rPr lang="nl-BE" sz="1400" dirty="0" err="1">
                    <a:solidFill>
                      <a:schemeClr val="accent1">
                        <a:lumMod val="75000"/>
                      </a:schemeClr>
                    </a:solidFill>
                    <a:latin typeface="+mn-lt"/>
                    <a:cs typeface="+mn-cs"/>
                  </a:rPr>
                  <a:t>keV</a:t>
                </a:r>
                <a:r>
                  <a:rPr lang="nl-BE" sz="1400" dirty="0">
                    <a:solidFill>
                      <a:schemeClr val="accent1">
                        <a:lumMod val="75000"/>
                      </a:schemeClr>
                    </a:solidFill>
                    <a:latin typeface="+mn-lt"/>
                    <a:cs typeface="+mn-cs"/>
                  </a:rPr>
                  <a:t>]</a:t>
                </a:r>
              </a:p>
            </p:txBody>
          </p:sp>
          <p:sp>
            <p:nvSpPr>
              <p:cNvPr id="78" name="TextBox 77"/>
              <p:cNvSpPr txBox="1"/>
              <p:nvPr/>
            </p:nvSpPr>
            <p:spPr>
              <a:xfrm rot="16200000">
                <a:off x="1988637" y="1906347"/>
                <a:ext cx="577016" cy="307975"/>
              </a:xfrm>
              <a:prstGeom prst="rect">
                <a:avLst/>
              </a:prstGeom>
              <a:noFill/>
            </p:spPr>
            <p:txBody>
              <a:bodyPr>
                <a:spAutoFit/>
              </a:bodyPr>
              <a:lstStyle/>
              <a:p>
                <a:pPr fontAlgn="auto">
                  <a:spcBef>
                    <a:spcPts val="0"/>
                  </a:spcBef>
                  <a:spcAft>
                    <a:spcPts val="0"/>
                  </a:spcAft>
                  <a:defRPr/>
                </a:pPr>
                <a:r>
                  <a:rPr lang="nl-BE" sz="1400" dirty="0">
                    <a:solidFill>
                      <a:schemeClr val="accent1">
                        <a:lumMod val="75000"/>
                      </a:schemeClr>
                    </a:solidFill>
                    <a:latin typeface="+mn-lt"/>
                    <a:cs typeface="+mn-cs"/>
                  </a:rPr>
                  <a:t># </a:t>
                </a:r>
                <a:r>
                  <a:rPr lang="el-GR" sz="1400" dirty="0">
                    <a:solidFill>
                      <a:schemeClr val="accent1">
                        <a:lumMod val="75000"/>
                      </a:schemeClr>
                    </a:solidFill>
                    <a:latin typeface="+mn-lt"/>
                    <a:cs typeface="+mn-cs"/>
                  </a:rPr>
                  <a:t>γ</a:t>
                </a:r>
                <a:endParaRPr lang="nl-BE" sz="1400" dirty="0">
                  <a:solidFill>
                    <a:schemeClr val="accent1">
                      <a:lumMod val="75000"/>
                    </a:schemeClr>
                  </a:solidFill>
                  <a:latin typeface="+mn-lt"/>
                  <a:cs typeface="+mn-cs"/>
                </a:endParaRPr>
              </a:p>
            </p:txBody>
          </p:sp>
        </p:grpSp>
      </p:grpSp>
      <p:grpSp>
        <p:nvGrpSpPr>
          <p:cNvPr id="10247" name="Group 33"/>
          <p:cNvGrpSpPr>
            <a:grpSpLocks/>
          </p:cNvGrpSpPr>
          <p:nvPr/>
        </p:nvGrpSpPr>
        <p:grpSpPr bwMode="auto">
          <a:xfrm>
            <a:off x="1909763" y="1052513"/>
            <a:ext cx="6191250" cy="2949575"/>
            <a:chOff x="2124075" y="1762425"/>
            <a:chExt cx="6107113" cy="2547515"/>
          </a:xfrm>
        </p:grpSpPr>
        <p:grpSp>
          <p:nvGrpSpPr>
            <p:cNvPr id="10249" name="Group 31"/>
            <p:cNvGrpSpPr>
              <a:grpSpLocks/>
            </p:cNvGrpSpPr>
            <p:nvPr/>
          </p:nvGrpSpPr>
          <p:grpSpPr bwMode="auto">
            <a:xfrm>
              <a:off x="2124075" y="1762425"/>
              <a:ext cx="6107113" cy="2485725"/>
              <a:chOff x="2124075" y="1762425"/>
              <a:chExt cx="6107113" cy="2485725"/>
            </a:xfrm>
          </p:grpSpPr>
          <p:grpSp>
            <p:nvGrpSpPr>
              <p:cNvPr id="10251" name="Group 97"/>
              <p:cNvGrpSpPr>
                <a:grpSpLocks/>
              </p:cNvGrpSpPr>
              <p:nvPr/>
            </p:nvGrpSpPr>
            <p:grpSpPr bwMode="auto">
              <a:xfrm>
                <a:off x="2124075" y="1890713"/>
                <a:ext cx="6107113" cy="2357437"/>
                <a:chOff x="2123728" y="1890305"/>
                <a:chExt cx="6107128" cy="2357311"/>
              </a:xfrm>
            </p:grpSpPr>
            <p:pic>
              <p:nvPicPr>
                <p:cNvPr id="10253" name="Picture 70" descr="pure10m_Ge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890305"/>
                  <a:ext cx="6107128" cy="235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Box 90"/>
                <p:cNvSpPr txBox="1"/>
                <p:nvPr/>
              </p:nvSpPr>
              <p:spPr>
                <a:xfrm rot="16200000">
                  <a:off x="6978739" y="2174594"/>
                  <a:ext cx="504540" cy="277170"/>
                </a:xfrm>
                <a:prstGeom prst="rect">
                  <a:avLst/>
                </a:prstGeom>
                <a:noFill/>
              </p:spPr>
              <p:txBody>
                <a:bodyPr>
                  <a:spAutoFit/>
                </a:bodyPr>
                <a:lstStyle/>
                <a:p>
                  <a:pPr fontAlgn="auto">
                    <a:spcBef>
                      <a:spcPts val="0"/>
                    </a:spcBef>
                    <a:spcAft>
                      <a:spcPts val="0"/>
                    </a:spcAft>
                    <a:defRPr/>
                  </a:pPr>
                  <a:r>
                    <a:rPr lang="nl-BE" sz="1200" dirty="0">
                      <a:solidFill>
                        <a:schemeClr val="accent1">
                          <a:lumMod val="75000"/>
                        </a:schemeClr>
                      </a:solidFill>
                      <a:latin typeface="+mn-lt"/>
                      <a:cs typeface="+mn-cs"/>
                    </a:rPr>
                    <a:t>506</a:t>
                  </a:r>
                </a:p>
              </p:txBody>
            </p:sp>
            <p:sp>
              <p:nvSpPr>
                <p:cNvPr id="92" name="TextBox 91"/>
                <p:cNvSpPr txBox="1"/>
                <p:nvPr/>
              </p:nvSpPr>
              <p:spPr>
                <a:xfrm rot="16200000">
                  <a:off x="5826998" y="3542101"/>
                  <a:ext cx="504540" cy="278736"/>
                </a:xfrm>
                <a:prstGeom prst="rect">
                  <a:avLst/>
                </a:prstGeom>
                <a:noFill/>
              </p:spPr>
              <p:txBody>
                <a:bodyPr>
                  <a:spAutoFit/>
                </a:bodyPr>
                <a:lstStyle/>
                <a:p>
                  <a:pPr fontAlgn="auto">
                    <a:spcBef>
                      <a:spcPts val="0"/>
                    </a:spcBef>
                    <a:spcAft>
                      <a:spcPts val="0"/>
                    </a:spcAft>
                    <a:defRPr/>
                  </a:pPr>
                  <a:r>
                    <a:rPr lang="nl-BE" sz="1200" dirty="0">
                      <a:solidFill>
                        <a:schemeClr val="accent1">
                          <a:lumMod val="75000"/>
                        </a:schemeClr>
                      </a:solidFill>
                      <a:latin typeface="+mn-lt"/>
                      <a:cs typeface="+mn-cs"/>
                    </a:rPr>
                    <a:t>320</a:t>
                  </a:r>
                </a:p>
              </p:txBody>
            </p:sp>
            <p:sp>
              <p:nvSpPr>
                <p:cNvPr id="93" name="TextBox 92"/>
                <p:cNvSpPr txBox="1"/>
                <p:nvPr/>
              </p:nvSpPr>
              <p:spPr>
                <a:xfrm rot="16200000">
                  <a:off x="6546543" y="3111009"/>
                  <a:ext cx="504540" cy="277170"/>
                </a:xfrm>
                <a:prstGeom prst="rect">
                  <a:avLst/>
                </a:prstGeom>
                <a:noFill/>
              </p:spPr>
              <p:txBody>
                <a:bodyPr>
                  <a:spAutoFit/>
                </a:bodyPr>
                <a:lstStyle/>
                <a:p>
                  <a:pPr fontAlgn="auto">
                    <a:spcBef>
                      <a:spcPts val="0"/>
                    </a:spcBef>
                    <a:spcAft>
                      <a:spcPts val="0"/>
                    </a:spcAft>
                    <a:defRPr/>
                  </a:pPr>
                  <a:r>
                    <a:rPr lang="nl-BE" sz="1200" dirty="0">
                      <a:solidFill>
                        <a:schemeClr val="accent1">
                          <a:lumMod val="75000"/>
                        </a:schemeClr>
                      </a:solidFill>
                      <a:latin typeface="+mn-lt"/>
                      <a:cs typeface="+mn-cs"/>
                    </a:rPr>
                    <a:t>445</a:t>
                  </a:r>
                </a:p>
              </p:txBody>
            </p:sp>
          </p:grpSp>
          <p:sp>
            <p:nvSpPr>
              <p:cNvPr id="89" name="TextBox 88"/>
              <p:cNvSpPr txBox="1"/>
              <p:nvPr/>
            </p:nvSpPr>
            <p:spPr>
              <a:xfrm rot="16200000">
                <a:off x="2059287" y="1896113"/>
                <a:ext cx="575865" cy="308487"/>
              </a:xfrm>
              <a:prstGeom prst="rect">
                <a:avLst/>
              </a:prstGeom>
              <a:noFill/>
            </p:spPr>
            <p:txBody>
              <a:bodyPr>
                <a:spAutoFit/>
              </a:bodyPr>
              <a:lstStyle/>
              <a:p>
                <a:pPr fontAlgn="auto">
                  <a:spcBef>
                    <a:spcPts val="0"/>
                  </a:spcBef>
                  <a:spcAft>
                    <a:spcPts val="0"/>
                  </a:spcAft>
                  <a:defRPr/>
                </a:pPr>
                <a:r>
                  <a:rPr lang="nl-BE" sz="1400" dirty="0">
                    <a:solidFill>
                      <a:schemeClr val="accent1">
                        <a:lumMod val="75000"/>
                      </a:schemeClr>
                    </a:solidFill>
                    <a:latin typeface="+mn-lt"/>
                    <a:cs typeface="+mn-cs"/>
                  </a:rPr>
                  <a:t># </a:t>
                </a:r>
                <a:r>
                  <a:rPr lang="el-GR" sz="1400" dirty="0">
                    <a:solidFill>
                      <a:schemeClr val="accent1">
                        <a:lumMod val="75000"/>
                      </a:schemeClr>
                    </a:solidFill>
                    <a:latin typeface="+mn-lt"/>
                    <a:cs typeface="+mn-cs"/>
                  </a:rPr>
                  <a:t>γ</a:t>
                </a:r>
                <a:endParaRPr lang="nl-BE" sz="1400" dirty="0">
                  <a:solidFill>
                    <a:schemeClr val="accent1">
                      <a:lumMod val="75000"/>
                    </a:schemeClr>
                  </a:solidFill>
                  <a:latin typeface="+mn-lt"/>
                  <a:cs typeface="+mn-cs"/>
                </a:endParaRPr>
              </a:p>
            </p:txBody>
          </p:sp>
        </p:grpSp>
        <p:sp>
          <p:nvSpPr>
            <p:cNvPr id="87" name="TextBox 86"/>
            <p:cNvSpPr txBox="1"/>
            <p:nvPr/>
          </p:nvSpPr>
          <p:spPr>
            <a:xfrm>
              <a:off x="7023858" y="4001441"/>
              <a:ext cx="1141561" cy="308499"/>
            </a:xfrm>
            <a:prstGeom prst="rect">
              <a:avLst/>
            </a:prstGeom>
            <a:noFill/>
          </p:spPr>
          <p:txBody>
            <a:bodyPr>
              <a:spAutoFit/>
            </a:bodyPr>
            <a:lstStyle/>
            <a:p>
              <a:pPr fontAlgn="auto">
                <a:spcBef>
                  <a:spcPts val="0"/>
                </a:spcBef>
                <a:spcAft>
                  <a:spcPts val="0"/>
                </a:spcAft>
                <a:defRPr/>
              </a:pPr>
              <a:r>
                <a:rPr lang="nl-BE" sz="1400" dirty="0">
                  <a:solidFill>
                    <a:schemeClr val="accent1">
                      <a:lumMod val="75000"/>
                    </a:schemeClr>
                  </a:solidFill>
                  <a:latin typeface="+mn-lt"/>
                  <a:cs typeface="+mn-cs"/>
                </a:rPr>
                <a:t>Energy [</a:t>
              </a:r>
              <a:r>
                <a:rPr lang="nl-BE" sz="1400" dirty="0" err="1">
                  <a:solidFill>
                    <a:schemeClr val="accent1">
                      <a:lumMod val="75000"/>
                    </a:schemeClr>
                  </a:solidFill>
                  <a:latin typeface="+mn-lt"/>
                  <a:cs typeface="+mn-cs"/>
                </a:rPr>
                <a:t>keV</a:t>
              </a:r>
              <a:r>
                <a:rPr lang="nl-BE" sz="1400" dirty="0">
                  <a:solidFill>
                    <a:schemeClr val="accent1">
                      <a:lumMod val="75000"/>
                    </a:schemeClr>
                  </a:solidFill>
                  <a:latin typeface="+mn-lt"/>
                  <a:cs typeface="+mn-cs"/>
                </a:rPr>
                <a:t>]</a:t>
              </a:r>
            </a:p>
          </p:txBody>
        </p:sp>
      </p:grpSp>
      <p:sp>
        <p:nvSpPr>
          <p:cNvPr id="94" name="TextBox 93"/>
          <p:cNvSpPr txBox="1"/>
          <p:nvPr/>
        </p:nvSpPr>
        <p:spPr>
          <a:xfrm>
            <a:off x="1835150" y="765175"/>
            <a:ext cx="6337300" cy="368300"/>
          </a:xfrm>
          <a:prstGeom prst="rect">
            <a:avLst/>
          </a:prstGeom>
          <a:noFill/>
          <a:ln>
            <a:solidFill>
              <a:schemeClr val="tx1"/>
            </a:solidFill>
          </a:ln>
        </p:spPr>
        <p:txBody>
          <a:bodyPr>
            <a:spAutoFit/>
          </a:bodyPr>
          <a:lstStyle/>
          <a:p>
            <a:pPr algn="ctr">
              <a:defRPr/>
            </a:pPr>
            <a:r>
              <a:rPr lang="nl-BE" dirty="0">
                <a:latin typeface="+mj-lt"/>
              </a:rPr>
              <a:t>γ spectrum coming purely from the decay of the 10- isomer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3932</TotalTime>
  <Words>1622</Words>
  <Application>Microsoft Office PowerPoint</Application>
  <PresentationFormat>Presentazione su schermo (4:3)</PresentationFormat>
  <Paragraphs>563</Paragraphs>
  <Slides>29</Slides>
  <Notes>13</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29</vt:i4>
      </vt:variant>
    </vt:vector>
  </HeadingPairs>
  <TitlesOfParts>
    <vt:vector size="37" baseType="lpstr">
      <vt:lpstr>Arial</vt:lpstr>
      <vt:lpstr>Calibri</vt:lpstr>
      <vt:lpstr>Segoe UI</vt:lpstr>
      <vt:lpstr>Symbol</vt:lpstr>
      <vt:lpstr>Tahoma</vt:lpstr>
      <vt:lpstr>Wingdings</vt:lpstr>
      <vt:lpstr>Office Theme</vt:lpstr>
      <vt:lpstr>Origin Graph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MyStuff</dc:creator>
  <cp:lastModifiedBy>tecno</cp:lastModifiedBy>
  <cp:revision>331</cp:revision>
  <dcterms:created xsi:type="dcterms:W3CDTF">2013-03-18T08:28:25Z</dcterms:created>
  <dcterms:modified xsi:type="dcterms:W3CDTF">2013-06-06T13:22:49Z</dcterms:modified>
</cp:coreProperties>
</file>