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87" r:id="rId2"/>
    <p:sldId id="294" r:id="rId3"/>
    <p:sldId id="259" r:id="rId4"/>
    <p:sldId id="297" r:id="rId5"/>
    <p:sldId id="270" r:id="rId6"/>
    <p:sldId id="356" r:id="rId7"/>
    <p:sldId id="296" r:id="rId8"/>
    <p:sldId id="305" r:id="rId9"/>
    <p:sldId id="271" r:id="rId10"/>
    <p:sldId id="365" r:id="rId11"/>
    <p:sldId id="360" r:id="rId12"/>
    <p:sldId id="366" r:id="rId13"/>
    <p:sldId id="367" r:id="rId14"/>
    <p:sldId id="346" r:id="rId15"/>
    <p:sldId id="350" r:id="rId16"/>
    <p:sldId id="348" r:id="rId17"/>
    <p:sldId id="362" r:id="rId18"/>
    <p:sldId id="363" r:id="rId19"/>
    <p:sldId id="358" r:id="rId20"/>
    <p:sldId id="309" r:id="rId21"/>
    <p:sldId id="364" r:id="rId22"/>
    <p:sldId id="276" r:id="rId23"/>
    <p:sldId id="277" r:id="rId24"/>
    <p:sldId id="288" r:id="rId25"/>
    <p:sldId id="289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5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4279F-D176-44FB-A465-54D6F9D0D3F1}" type="datetimeFigureOut">
              <a:rPr lang="fr-FR" smtClean="0"/>
              <a:pPr/>
              <a:t>06/06/2013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4108A-C068-4292-9548-E7C99A5100F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703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4108A-C068-4292-9548-E7C99A5100F8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526F97-8D5F-4034-B642-C9EB26AEC5F6}" type="slidenum">
              <a:rPr lang="fr-FR"/>
              <a:pPr/>
              <a:t>5</a:t>
            </a:fld>
            <a:endParaRPr lang="fr-FR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2996"/>
            <a:ext cx="5486400" cy="4114726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A1A233-4C40-4A76-8AC1-A9B16929A6F6}" type="slidenum">
              <a:rPr lang="fr-FR"/>
              <a:pPr/>
              <a:t>8</a:t>
            </a:fld>
            <a:endParaRPr lang="fr-FR"/>
          </a:p>
        </p:txBody>
      </p:sp>
      <p:sp>
        <p:nvSpPr>
          <p:cNvPr id="233474" name="Rectangle 6"/>
          <p:cNvSpPr txBox="1">
            <a:spLocks noGrp="1" noChangeArrowheads="1"/>
          </p:cNvSpPr>
          <p:nvPr/>
        </p:nvSpPr>
        <p:spPr bwMode="auto">
          <a:xfrm>
            <a:off x="3881887" y="8687463"/>
            <a:ext cx="2972878" cy="45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1592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8813" algn="l"/>
                <a:tab pos="1316038" algn="l"/>
                <a:tab pos="1974850" algn="l"/>
                <a:tab pos="2632075" algn="l"/>
              </a:tabLst>
            </a:pPr>
            <a:fld id="{E3D33A53-D981-4C51-B180-D3B263403DD7}" type="slidenum">
              <a:rPr lang="en-GB" sz="1300">
                <a:solidFill>
                  <a:srgbClr val="000000"/>
                </a:solidFill>
                <a:latin typeface="Times New Roman" pitchFamily="18" charset="0"/>
                <a:ea typeface="Luxi Sans"/>
                <a:cs typeface="Luxi Sans"/>
              </a:rPr>
              <a:pPr algn="r" defTabSz="415925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8813" algn="l"/>
                  <a:tab pos="1316038" algn="l"/>
                  <a:tab pos="1974850" algn="l"/>
                  <a:tab pos="2632075" algn="l"/>
                </a:tabLst>
              </a:pPr>
              <a:t>8</a:t>
            </a:fld>
            <a:endParaRPr lang="en-GB" sz="1300">
              <a:solidFill>
                <a:srgbClr val="000000"/>
              </a:solidFill>
              <a:latin typeface="Times New Roman" pitchFamily="18" charset="0"/>
              <a:ea typeface="Luxi Sans"/>
              <a:cs typeface="Luxi Sans"/>
            </a:endParaRPr>
          </a:p>
        </p:txBody>
      </p:sp>
      <p:sp>
        <p:nvSpPr>
          <p:cNvPr id="233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233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1" y="4342996"/>
            <a:ext cx="5484783" cy="4038146"/>
          </a:xfrm>
        </p:spPr>
        <p:txBody>
          <a:bodyPr wrap="none" lIns="0" tIns="0" rIns="0" bIns="0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FC2DBC-1BE7-43BD-A6C0-E4C1DD685B95}" type="slidenum">
              <a:rPr lang="fr-FR"/>
              <a:pPr/>
              <a:t>20</a:t>
            </a:fld>
            <a:endParaRPr lang="fr-FR"/>
          </a:p>
        </p:txBody>
      </p:sp>
      <p:sp>
        <p:nvSpPr>
          <p:cNvPr id="235522" name="Rectangle 6"/>
          <p:cNvSpPr txBox="1">
            <a:spLocks noGrp="1" noChangeArrowheads="1"/>
          </p:cNvSpPr>
          <p:nvPr/>
        </p:nvSpPr>
        <p:spPr bwMode="auto">
          <a:xfrm>
            <a:off x="3881887" y="8687463"/>
            <a:ext cx="2972878" cy="45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1592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8813" algn="l"/>
                <a:tab pos="1316038" algn="l"/>
                <a:tab pos="1974850" algn="l"/>
                <a:tab pos="2632075" algn="l"/>
              </a:tabLst>
            </a:pPr>
            <a:fld id="{136B3A9F-0ABA-4F15-8E42-64DEEBF1FA80}" type="slidenum">
              <a:rPr lang="en-GB" sz="1300">
                <a:solidFill>
                  <a:srgbClr val="000000"/>
                </a:solidFill>
                <a:latin typeface="Times New Roman" pitchFamily="18" charset="0"/>
                <a:ea typeface="Luxi Sans"/>
                <a:cs typeface="Luxi Sans"/>
              </a:rPr>
              <a:pPr algn="r" defTabSz="415925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8813" algn="l"/>
                  <a:tab pos="1316038" algn="l"/>
                  <a:tab pos="1974850" algn="l"/>
                  <a:tab pos="2632075" algn="l"/>
                </a:tabLst>
              </a:pPr>
              <a:t>20</a:t>
            </a:fld>
            <a:endParaRPr lang="en-GB" sz="1300">
              <a:solidFill>
                <a:srgbClr val="000000"/>
              </a:solidFill>
              <a:latin typeface="Times New Roman" pitchFamily="18" charset="0"/>
              <a:ea typeface="Luxi Sans"/>
              <a:cs typeface="Luxi Sans"/>
            </a:endParaRPr>
          </a:p>
        </p:txBody>
      </p:sp>
      <p:sp>
        <p:nvSpPr>
          <p:cNvPr id="235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235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1" y="4342996"/>
            <a:ext cx="5484783" cy="4038146"/>
          </a:xfrm>
        </p:spPr>
        <p:txBody>
          <a:bodyPr wrap="none" lIns="0" tIns="0" rIns="0" bIns="0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7BAFB-6D1E-4B66-8052-E105002044EA}" type="slidenum">
              <a:rPr lang="fr-FR"/>
              <a:pPr/>
              <a:t>22</a:t>
            </a:fld>
            <a:endParaRPr lang="fr-FR"/>
          </a:p>
        </p:txBody>
      </p:sp>
      <p:sp>
        <p:nvSpPr>
          <p:cNvPr id="191490" name="Rectangle 6"/>
          <p:cNvSpPr txBox="1">
            <a:spLocks noGrp="1" noChangeArrowheads="1"/>
          </p:cNvSpPr>
          <p:nvPr/>
        </p:nvSpPr>
        <p:spPr bwMode="auto">
          <a:xfrm>
            <a:off x="3881887" y="8687463"/>
            <a:ext cx="2972878" cy="45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1592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8813" algn="l"/>
                <a:tab pos="1316038" algn="l"/>
                <a:tab pos="1974850" algn="l"/>
                <a:tab pos="2632075" algn="l"/>
              </a:tabLst>
            </a:pPr>
            <a:fld id="{FE001B7D-884E-4780-87E9-93F68E00D3E8}" type="slidenum">
              <a:rPr lang="en-GB" sz="1300">
                <a:solidFill>
                  <a:srgbClr val="000000"/>
                </a:solidFill>
                <a:latin typeface="Times New Roman" pitchFamily="18" charset="0"/>
                <a:ea typeface="Luxi Sans"/>
                <a:cs typeface="Luxi Sans"/>
              </a:rPr>
              <a:pPr algn="r" defTabSz="415925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8813" algn="l"/>
                  <a:tab pos="1316038" algn="l"/>
                  <a:tab pos="1974850" algn="l"/>
                  <a:tab pos="2632075" algn="l"/>
                </a:tabLst>
              </a:pPr>
              <a:t>22</a:t>
            </a:fld>
            <a:endParaRPr lang="en-GB" sz="1300">
              <a:solidFill>
                <a:srgbClr val="000000"/>
              </a:solidFill>
              <a:latin typeface="Times New Roman" pitchFamily="18" charset="0"/>
              <a:ea typeface="Luxi Sans"/>
              <a:cs typeface="Luxi Sans"/>
            </a:endParaRPr>
          </a:p>
        </p:txBody>
      </p:sp>
      <p:sp>
        <p:nvSpPr>
          <p:cNvPr id="191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91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62" y="4342996"/>
            <a:ext cx="5028660" cy="4114726"/>
          </a:xfrm>
        </p:spPr>
        <p:txBody>
          <a:bodyPr wrap="none" lIns="0" tIns="0" rIns="0" bIns="0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7BAFB-6D1E-4B66-8052-E105002044EA}" type="slidenum">
              <a:rPr lang="fr-FR"/>
              <a:pPr/>
              <a:t>23</a:t>
            </a:fld>
            <a:endParaRPr lang="fr-FR"/>
          </a:p>
        </p:txBody>
      </p:sp>
      <p:sp>
        <p:nvSpPr>
          <p:cNvPr id="191490" name="Rectangle 6"/>
          <p:cNvSpPr txBox="1">
            <a:spLocks noGrp="1" noChangeArrowheads="1"/>
          </p:cNvSpPr>
          <p:nvPr/>
        </p:nvSpPr>
        <p:spPr bwMode="auto">
          <a:xfrm>
            <a:off x="3881887" y="8687463"/>
            <a:ext cx="2972878" cy="45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1592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8813" algn="l"/>
                <a:tab pos="1316038" algn="l"/>
                <a:tab pos="1974850" algn="l"/>
                <a:tab pos="2632075" algn="l"/>
              </a:tabLst>
            </a:pPr>
            <a:fld id="{FE001B7D-884E-4780-87E9-93F68E00D3E8}" type="slidenum">
              <a:rPr lang="en-GB" sz="1300">
                <a:solidFill>
                  <a:srgbClr val="000000"/>
                </a:solidFill>
                <a:latin typeface="Times New Roman" pitchFamily="18" charset="0"/>
                <a:ea typeface="Luxi Sans"/>
                <a:cs typeface="Luxi Sans"/>
              </a:rPr>
              <a:pPr algn="r" defTabSz="415925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8813" algn="l"/>
                  <a:tab pos="1316038" algn="l"/>
                  <a:tab pos="1974850" algn="l"/>
                  <a:tab pos="2632075" algn="l"/>
                </a:tabLst>
              </a:pPr>
              <a:t>23</a:t>
            </a:fld>
            <a:endParaRPr lang="en-GB" sz="1300">
              <a:solidFill>
                <a:srgbClr val="000000"/>
              </a:solidFill>
              <a:latin typeface="Times New Roman" pitchFamily="18" charset="0"/>
              <a:ea typeface="Luxi Sans"/>
              <a:cs typeface="Luxi Sans"/>
            </a:endParaRPr>
          </a:p>
        </p:txBody>
      </p:sp>
      <p:sp>
        <p:nvSpPr>
          <p:cNvPr id="191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91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62" y="4342996"/>
            <a:ext cx="5028660" cy="4114726"/>
          </a:xfrm>
        </p:spPr>
        <p:txBody>
          <a:bodyPr wrap="none" lIns="0" tIns="0" rIns="0" bIns="0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54B214-679D-48DC-887A-78D7325DB621}" type="datetimeFigureOut">
              <a:rPr lang="fr-FR" smtClean="0"/>
              <a:pPr/>
              <a:t>06/06/2013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F5B236-D239-403C-A982-BC96C2F28DFD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54B214-679D-48DC-887A-78D7325DB621}" type="datetimeFigureOut">
              <a:rPr lang="fr-FR" smtClean="0"/>
              <a:pPr/>
              <a:t>06/06/2013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F5B236-D239-403C-A982-BC96C2F28DFD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54B214-679D-48DC-887A-78D7325DB621}" type="datetimeFigureOut">
              <a:rPr lang="fr-FR" smtClean="0"/>
              <a:pPr/>
              <a:t>06/06/2013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F5B236-D239-403C-A982-BC96C2F28DFD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54B214-679D-48DC-887A-78D7325DB621}" type="datetimeFigureOut">
              <a:rPr lang="fr-FR" smtClean="0"/>
              <a:pPr/>
              <a:t>06/06/2013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F5B236-D239-403C-A982-BC96C2F28DFD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54B214-679D-48DC-887A-78D7325DB621}" type="datetimeFigureOut">
              <a:rPr lang="fr-FR" smtClean="0"/>
              <a:pPr/>
              <a:t>06/06/2013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F5B236-D239-403C-A982-BC96C2F28DFD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54B214-679D-48DC-887A-78D7325DB621}" type="datetimeFigureOut">
              <a:rPr lang="fr-FR" smtClean="0"/>
              <a:pPr/>
              <a:t>06/06/2013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F5B236-D239-403C-A982-BC96C2F28DFD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54B214-679D-48DC-887A-78D7325DB621}" type="datetimeFigureOut">
              <a:rPr lang="fr-FR" smtClean="0"/>
              <a:pPr/>
              <a:t>06/06/2013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F5B236-D239-403C-A982-BC96C2F28DFD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54B214-679D-48DC-887A-78D7325DB621}" type="datetimeFigureOut">
              <a:rPr lang="fr-FR" smtClean="0"/>
              <a:pPr/>
              <a:t>06/06/2013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F5B236-D239-403C-A982-BC96C2F28DFD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54B214-679D-48DC-887A-78D7325DB621}" type="datetimeFigureOut">
              <a:rPr lang="fr-FR" smtClean="0"/>
              <a:pPr/>
              <a:t>06/06/2013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F5B236-D239-403C-A982-BC96C2F28DFD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54B214-679D-48DC-887A-78D7325DB621}" type="datetimeFigureOut">
              <a:rPr lang="fr-FR" smtClean="0"/>
              <a:pPr/>
              <a:t>06/06/2013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F5B236-D239-403C-A982-BC96C2F28DFD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54B214-679D-48DC-887A-78D7325DB621}" type="datetimeFigureOut">
              <a:rPr lang="fr-FR" smtClean="0"/>
              <a:pPr/>
              <a:t>06/06/2013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F5B236-D239-403C-A982-BC96C2F28DFD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6"/>
          <p:cNvGrpSpPr/>
          <p:nvPr/>
        </p:nvGrpSpPr>
        <p:grpSpPr>
          <a:xfrm>
            <a:off x="3923928" y="39688"/>
            <a:ext cx="5220072" cy="1013048"/>
            <a:chOff x="4826000" y="39688"/>
            <a:chExt cx="4318000" cy="574675"/>
          </a:xfrm>
        </p:grpSpPr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4826000" y="533400"/>
              <a:ext cx="4318000" cy="3651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rgbClr val="FFFFFF"/>
                </a:gs>
              </a:gsLst>
              <a:lin ang="1080000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 userDrawn="1"/>
          </p:nvSpPr>
          <p:spPr bwMode="auto">
            <a:xfrm>
              <a:off x="4826000" y="577850"/>
              <a:ext cx="4318000" cy="36513"/>
            </a:xfrm>
            <a:prstGeom prst="rect">
              <a:avLst/>
            </a:prstGeom>
            <a:gradFill flip="none" rotWithShape="1">
              <a:gsLst>
                <a:gs pos="0">
                  <a:srgbClr val="502185"/>
                </a:gs>
                <a:gs pos="100000">
                  <a:srgbClr val="FFFFFF"/>
                </a:gs>
              </a:gsLst>
              <a:lin ang="1080000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>
                  <a:latin typeface="+mn-lt"/>
                </a:rPr>
                <a:t> </a:t>
              </a:r>
            </a:p>
          </p:txBody>
        </p:sp>
        <p:pic>
          <p:nvPicPr>
            <p:cNvPr id="10" name="Image 12" descr="logo 30cm.jpg"/>
            <p:cNvPicPr>
              <a:picLocks noChangeAspect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086600" y="39688"/>
              <a:ext cx="2057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e 10"/>
          <p:cNvGrpSpPr/>
          <p:nvPr/>
        </p:nvGrpSpPr>
        <p:grpSpPr>
          <a:xfrm>
            <a:off x="0" y="6509556"/>
            <a:ext cx="9144000" cy="696888"/>
            <a:chOff x="0" y="6592888"/>
            <a:chExt cx="8839200" cy="341312"/>
          </a:xfrm>
        </p:grpSpPr>
        <p:sp>
          <p:nvSpPr>
            <p:cNvPr id="12" name="Rectangle 8"/>
            <p:cNvSpPr>
              <a:spLocks noChangeArrowheads="1"/>
            </p:cNvSpPr>
            <p:nvPr userDrawn="1"/>
          </p:nvSpPr>
          <p:spPr bwMode="auto">
            <a:xfrm>
              <a:off x="492125" y="6616700"/>
              <a:ext cx="8347075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l" eaLnBrk="0" hangingPunct="0"/>
              <a:r>
                <a:rPr lang="en-US" sz="1400" dirty="0" err="1" smtClean="0">
                  <a:solidFill>
                    <a:srgbClr val="5E5E5E"/>
                  </a:solidFill>
                </a:rPr>
                <a:t>E.Clément</a:t>
              </a:r>
              <a:r>
                <a:rPr lang="en-US" sz="1400" dirty="0" smtClean="0">
                  <a:solidFill>
                    <a:srgbClr val="5E5E5E"/>
                  </a:solidFill>
                </a:rPr>
                <a:t>  </a:t>
              </a:r>
              <a:r>
                <a:rPr lang="en-US" sz="1400" dirty="0" err="1" smtClean="0">
                  <a:solidFill>
                    <a:srgbClr val="5E5E5E"/>
                  </a:solidFill>
                </a:rPr>
                <a:t>Novembre</a:t>
              </a:r>
              <a:r>
                <a:rPr lang="en-US" sz="1400" dirty="0" smtClean="0">
                  <a:solidFill>
                    <a:srgbClr val="5E5E5E"/>
                  </a:solidFill>
                </a:rPr>
                <a:t> 2011                                          </a:t>
              </a:r>
              <a:endParaRPr lang="fr-FR" sz="1400" noProof="1">
                <a:latin typeface="Times New Roman" pitchFamily="18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 userDrawn="1"/>
          </p:nvSpPr>
          <p:spPr bwMode="auto">
            <a:xfrm>
              <a:off x="0" y="6592888"/>
              <a:ext cx="4318000" cy="36512"/>
            </a:xfrm>
            <a:prstGeom prst="rect">
              <a:avLst/>
            </a:prstGeom>
            <a:gradFill flip="none" rotWithShape="1">
              <a:gsLst>
                <a:gs pos="0">
                  <a:srgbClr val="502185"/>
                </a:gs>
                <a:gs pos="100000">
                  <a:srgbClr val="FFFFFF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9.png"/><Relationship Id="rId5" Type="http://schemas.openxmlformats.org/officeDocument/2006/relationships/image" Target="../media/image45.wmf"/><Relationship Id="rId10" Type="http://schemas.openxmlformats.org/officeDocument/2006/relationships/image" Target="../media/image47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6597352"/>
            <a:ext cx="2232248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339752" y="56612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E.Clément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-GANIL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3429000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Onset of collectivity in neutron-rich </a:t>
            </a:r>
            <a:r>
              <a:rPr lang="en-US" dirty="0" err="1" smtClean="0"/>
              <a:t>Sr</a:t>
            </a:r>
            <a:r>
              <a:rPr lang="en-US" dirty="0" smtClean="0"/>
              <a:t> and Kr isotopes: </a:t>
            </a:r>
          </a:p>
          <a:p>
            <a:pPr algn="ctr"/>
            <a:r>
              <a:rPr lang="en-US" dirty="0" smtClean="0"/>
              <a:t>Prompt spectroscopy after Coulomb excitation at REX-ISOLDE, CERN and after neutron induced fission of </a:t>
            </a:r>
            <a:r>
              <a:rPr lang="en-US" baseline="30000" dirty="0" smtClean="0"/>
              <a:t>235</a:t>
            </a:r>
            <a:r>
              <a:rPr lang="en-US" dirty="0" smtClean="0"/>
              <a:t>U at EXIIL,  ILL-Grenoble</a:t>
            </a:r>
            <a:endParaRPr lang="fr-FR" dirty="0"/>
          </a:p>
        </p:txBody>
      </p:sp>
      <p:pic>
        <p:nvPicPr>
          <p:cNvPr id="62466" name="Picture 2" descr="INCP 2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72816"/>
            <a:ext cx="4355976" cy="12115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7776864" cy="531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e 46"/>
          <p:cNvGrpSpPr/>
          <p:nvPr/>
        </p:nvGrpSpPr>
        <p:grpSpPr>
          <a:xfrm>
            <a:off x="323528" y="1340768"/>
            <a:ext cx="4248472" cy="5040560"/>
            <a:chOff x="0" y="1412776"/>
            <a:chExt cx="4248472" cy="5040560"/>
          </a:xfrm>
        </p:grpSpPr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3275832" y="4868466"/>
              <a:ext cx="7366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FF3300"/>
                  </a:solidFill>
                </a:rPr>
                <a:t>N=60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1412776"/>
              <a:ext cx="4248472" cy="504056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4625" y="4034445"/>
              <a:ext cx="3757295" cy="2351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Image 34" descr="NiTarget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25" y="1472702"/>
              <a:ext cx="3731537" cy="2460354"/>
            </a:xfrm>
            <a:prstGeom prst="rect">
              <a:avLst/>
            </a:prstGeom>
          </p:spPr>
        </p:pic>
        <p:grpSp>
          <p:nvGrpSpPr>
            <p:cNvPr id="4" name="Groupe 35"/>
            <p:cNvGrpSpPr/>
            <p:nvPr/>
          </p:nvGrpSpPr>
          <p:grpSpPr>
            <a:xfrm>
              <a:off x="755576" y="3933056"/>
              <a:ext cx="1440160" cy="1584176"/>
              <a:chOff x="4860032" y="3717032"/>
              <a:chExt cx="1944216" cy="2088232"/>
            </a:xfrm>
          </p:grpSpPr>
          <p:cxnSp>
            <p:nvCxnSpPr>
              <p:cNvPr id="37" name="Connecteur droit avec flèche 36"/>
              <p:cNvCxnSpPr/>
              <p:nvPr/>
            </p:nvCxnSpPr>
            <p:spPr>
              <a:xfrm>
                <a:off x="4860032" y="3717032"/>
                <a:ext cx="0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avec flèche 37"/>
              <p:cNvCxnSpPr/>
              <p:nvPr/>
            </p:nvCxnSpPr>
            <p:spPr>
              <a:xfrm>
                <a:off x="5510523" y="4121822"/>
                <a:ext cx="0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avec flèche 38"/>
              <p:cNvCxnSpPr/>
              <p:nvPr/>
            </p:nvCxnSpPr>
            <p:spPr>
              <a:xfrm>
                <a:off x="6135754" y="4823926"/>
                <a:ext cx="0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avec flèche 39"/>
              <p:cNvCxnSpPr/>
              <p:nvPr/>
            </p:nvCxnSpPr>
            <p:spPr>
              <a:xfrm>
                <a:off x="6804248" y="5445224"/>
                <a:ext cx="0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e 40"/>
            <p:cNvGrpSpPr/>
            <p:nvPr/>
          </p:nvGrpSpPr>
          <p:grpSpPr>
            <a:xfrm>
              <a:off x="1784180" y="4915410"/>
              <a:ext cx="1368152" cy="864096"/>
              <a:chOff x="6243920" y="5090188"/>
              <a:chExt cx="1972352" cy="1018844"/>
            </a:xfrm>
          </p:grpSpPr>
          <p:cxnSp>
            <p:nvCxnSpPr>
              <p:cNvPr id="42" name="Connecteur droit avec flèche 41"/>
              <p:cNvCxnSpPr/>
              <p:nvPr/>
            </p:nvCxnSpPr>
            <p:spPr>
              <a:xfrm>
                <a:off x="7236296" y="5301208"/>
                <a:ext cx="0" cy="43204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avec flèche 42"/>
              <p:cNvCxnSpPr/>
              <p:nvPr/>
            </p:nvCxnSpPr>
            <p:spPr>
              <a:xfrm>
                <a:off x="8216272" y="5676984"/>
                <a:ext cx="0" cy="43204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avec flèche 43"/>
              <p:cNvCxnSpPr/>
              <p:nvPr/>
            </p:nvCxnSpPr>
            <p:spPr>
              <a:xfrm>
                <a:off x="6243920" y="5090188"/>
                <a:ext cx="0" cy="43204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Rectangle 44"/>
          <p:cNvSpPr/>
          <p:nvPr/>
        </p:nvSpPr>
        <p:spPr>
          <a:xfrm>
            <a:off x="5148064" y="4005064"/>
            <a:ext cx="936104" cy="2016224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6104660" y="4797152"/>
            <a:ext cx="1491676" cy="1224136"/>
          </a:xfrm>
          <a:prstGeom prst="rect">
            <a:avLst/>
          </a:prstGeom>
          <a:solidFill>
            <a:srgbClr val="00B05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4788024" y="2564904"/>
            <a:ext cx="4435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dirty="0" smtClean="0"/>
              <a:t>Coulomb excitation on </a:t>
            </a:r>
            <a:r>
              <a:rPr lang="fr-FR" baseline="30000" dirty="0" smtClean="0"/>
              <a:t>208</a:t>
            </a:r>
            <a:r>
              <a:rPr lang="fr-FR" dirty="0" smtClean="0"/>
              <a:t>Pb and </a:t>
            </a:r>
            <a:r>
              <a:rPr lang="fr-FR" baseline="30000" dirty="0" smtClean="0"/>
              <a:t>60</a:t>
            </a:r>
            <a:r>
              <a:rPr lang="fr-FR" dirty="0" smtClean="0"/>
              <a:t>Ni</a:t>
            </a:r>
          </a:p>
          <a:p>
            <a:pPr>
              <a:buFont typeface="Wingdings" pitchFamily="2" charset="2"/>
              <a:buChar char="v"/>
            </a:pPr>
            <a:r>
              <a:rPr lang="fr-FR" dirty="0" err="1" smtClean="0"/>
              <a:t>Ground</a:t>
            </a:r>
            <a:r>
              <a:rPr lang="fr-FR" dirty="0" smtClean="0"/>
              <a:t> state and non-</a:t>
            </a:r>
            <a:r>
              <a:rPr lang="fr-FR" dirty="0" err="1" smtClean="0"/>
              <a:t>yrast</a:t>
            </a:r>
            <a:r>
              <a:rPr lang="fr-FR" dirty="0" smtClean="0"/>
              <a:t> states </a:t>
            </a:r>
            <a:r>
              <a:rPr lang="fr-FR" dirty="0" err="1" smtClean="0"/>
              <a:t>populated</a:t>
            </a:r>
            <a:endParaRPr lang="fr-FR" dirty="0"/>
          </a:p>
        </p:txBody>
      </p:sp>
      <p:sp>
        <p:nvSpPr>
          <p:cNvPr id="53" name="ZoneTexte 52"/>
          <p:cNvSpPr txBox="1"/>
          <p:nvPr/>
        </p:nvSpPr>
        <p:spPr>
          <a:xfrm>
            <a:off x="179512" y="188640"/>
            <a:ext cx="4047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Coulomb excitation results</a:t>
            </a:r>
            <a:endParaRPr lang="en-US" sz="2800" dirty="0"/>
          </a:p>
        </p:txBody>
      </p:sp>
      <p:sp>
        <p:nvSpPr>
          <p:cNvPr id="31" name="ZoneTexte 30"/>
          <p:cNvSpPr txBox="1"/>
          <p:nvPr/>
        </p:nvSpPr>
        <p:spPr>
          <a:xfrm>
            <a:off x="3165641" y="2420888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2</a:t>
            </a:r>
            <a:r>
              <a:rPr lang="fr-FR" sz="1200" baseline="30000" dirty="0" smtClean="0"/>
              <a:t>+</a:t>
            </a:r>
            <a:r>
              <a:rPr lang="fr-FR" sz="1200" dirty="0" smtClean="0"/>
              <a:t> </a:t>
            </a:r>
            <a:r>
              <a:rPr lang="fr-FR" sz="1200" baseline="30000" dirty="0" smtClean="0"/>
              <a:t>60</a:t>
            </a:r>
            <a:r>
              <a:rPr lang="fr-FR" sz="1200" dirty="0" smtClean="0"/>
              <a:t>Ni</a:t>
            </a:r>
            <a:endParaRPr lang="fr-FR" sz="1200" dirty="0"/>
          </a:p>
        </p:txBody>
      </p:sp>
      <p:sp>
        <p:nvSpPr>
          <p:cNvPr id="32" name="ZoneTexte 31"/>
          <p:cNvSpPr txBox="1"/>
          <p:nvPr/>
        </p:nvSpPr>
        <p:spPr>
          <a:xfrm>
            <a:off x="2915816" y="4077072"/>
            <a:ext cx="888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aseline="30000" dirty="0" smtClean="0"/>
              <a:t>208</a:t>
            </a:r>
            <a:r>
              <a:rPr lang="fr-FR" sz="1200" dirty="0" smtClean="0"/>
              <a:t>Pb </a:t>
            </a:r>
            <a:r>
              <a:rPr lang="fr-FR" sz="1200" dirty="0" err="1" smtClean="0"/>
              <a:t>target</a:t>
            </a:r>
            <a:endParaRPr lang="fr-FR" sz="1200" dirty="0"/>
          </a:p>
        </p:txBody>
      </p:sp>
      <p:sp>
        <p:nvSpPr>
          <p:cNvPr id="36" name="ZoneTexte 35"/>
          <p:cNvSpPr txBox="1"/>
          <p:nvPr/>
        </p:nvSpPr>
        <p:spPr>
          <a:xfrm>
            <a:off x="724290" y="4088105"/>
            <a:ext cx="31931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2</a:t>
            </a:r>
            <a:r>
              <a:rPr lang="fr-FR" sz="1200" baseline="30000" dirty="0" smtClean="0"/>
              <a:t>+</a:t>
            </a:r>
            <a:endParaRPr lang="fr-FR" sz="1200" baseline="30000" dirty="0"/>
          </a:p>
        </p:txBody>
      </p:sp>
      <p:sp>
        <p:nvSpPr>
          <p:cNvPr id="41" name="ZoneTexte 40"/>
          <p:cNvSpPr txBox="1"/>
          <p:nvPr/>
        </p:nvSpPr>
        <p:spPr>
          <a:xfrm>
            <a:off x="1588386" y="4088105"/>
            <a:ext cx="31931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4</a:t>
            </a:r>
            <a:r>
              <a:rPr lang="fr-FR" sz="1200" baseline="30000" dirty="0" smtClean="0"/>
              <a:t>+</a:t>
            </a:r>
            <a:endParaRPr lang="fr-FR" sz="1200" baseline="30000" dirty="0"/>
          </a:p>
        </p:txBody>
      </p:sp>
      <p:sp>
        <p:nvSpPr>
          <p:cNvPr id="47" name="ZoneTexte 46"/>
          <p:cNvSpPr txBox="1"/>
          <p:nvPr/>
        </p:nvSpPr>
        <p:spPr>
          <a:xfrm>
            <a:off x="1907704" y="4365104"/>
            <a:ext cx="31931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6</a:t>
            </a:r>
            <a:r>
              <a:rPr lang="fr-FR" sz="1200" baseline="30000" dirty="0" smtClean="0"/>
              <a:t>+</a:t>
            </a:r>
            <a:endParaRPr lang="fr-FR" sz="1200" baseline="30000" dirty="0"/>
          </a:p>
        </p:txBody>
      </p:sp>
      <p:sp>
        <p:nvSpPr>
          <p:cNvPr id="50" name="ZoneTexte 49"/>
          <p:cNvSpPr txBox="1"/>
          <p:nvPr/>
        </p:nvSpPr>
        <p:spPr>
          <a:xfrm>
            <a:off x="2380474" y="4865335"/>
            <a:ext cx="31931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8</a:t>
            </a:r>
            <a:r>
              <a:rPr lang="fr-FR" sz="1200" baseline="30000" dirty="0" smtClean="0"/>
              <a:t>+</a:t>
            </a:r>
            <a:endParaRPr lang="fr-FR" sz="1200" baseline="30000" dirty="0"/>
          </a:p>
        </p:txBody>
      </p:sp>
      <p:sp>
        <p:nvSpPr>
          <p:cNvPr id="55" name="ZoneTexte 54"/>
          <p:cNvSpPr txBox="1"/>
          <p:nvPr/>
        </p:nvSpPr>
        <p:spPr>
          <a:xfrm>
            <a:off x="2977250" y="4725144"/>
            <a:ext cx="370614" cy="27699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 smtClean="0"/>
              <a:t>2</a:t>
            </a:r>
            <a:r>
              <a:rPr lang="fr-FR" sz="1200" baseline="30000" dirty="0" smtClean="0"/>
              <a:t>+</a:t>
            </a:r>
            <a:r>
              <a:rPr lang="fr-FR" sz="1200" baseline="-25000" dirty="0" smtClean="0"/>
              <a:t>2</a:t>
            </a:r>
            <a:endParaRPr lang="fr-FR" sz="1200" baseline="-25000" dirty="0"/>
          </a:p>
        </p:txBody>
      </p:sp>
      <p:cxnSp>
        <p:nvCxnSpPr>
          <p:cNvPr id="56" name="Connecteur droit avec flèche 55"/>
          <p:cNvCxnSpPr/>
          <p:nvPr/>
        </p:nvCxnSpPr>
        <p:spPr>
          <a:xfrm>
            <a:off x="3021732" y="5285297"/>
            <a:ext cx="0" cy="36642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331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20888"/>
            <a:ext cx="70675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à coins arrondis 40"/>
          <p:cNvSpPr/>
          <p:nvPr/>
        </p:nvSpPr>
        <p:spPr>
          <a:xfrm>
            <a:off x="251520" y="404664"/>
            <a:ext cx="3240360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51520" y="476672"/>
            <a:ext cx="32403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96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Sr :The Electric spectroscopic Q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is null as its B(E2) is rather large 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 Purely vibrator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character </a:t>
            </a:r>
            <a:endParaRPr lang="en-US" sz="1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 No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quadrupole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deformation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20544" y="3789040"/>
            <a:ext cx="1499128" cy="3385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1600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= -6 (9) efm²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4725144"/>
            <a:ext cx="20517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B(E2↓) =  462  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(11) e²fm</a:t>
            </a:r>
            <a:r>
              <a:rPr lang="fr-FR" sz="1400" baseline="30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47664" y="5661248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 smtClean="0"/>
              <a:t>96</a:t>
            </a:r>
            <a:r>
              <a:rPr lang="fr-FR" dirty="0" smtClean="0"/>
              <a:t>Sr ; N=58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508104" y="5661248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 smtClean="0"/>
              <a:t>98</a:t>
            </a:r>
            <a:r>
              <a:rPr lang="fr-FR" dirty="0" smtClean="0"/>
              <a:t>Sr ; N=60</a:t>
            </a:r>
            <a:endParaRPr lang="fr-FR" dirty="0"/>
          </a:p>
        </p:txBody>
      </p:sp>
      <p:grpSp>
        <p:nvGrpSpPr>
          <p:cNvPr id="37" name="Groupe 36"/>
          <p:cNvGrpSpPr/>
          <p:nvPr/>
        </p:nvGrpSpPr>
        <p:grpSpPr>
          <a:xfrm>
            <a:off x="3203848" y="2852936"/>
            <a:ext cx="2448272" cy="2900065"/>
            <a:chOff x="2808312" y="2564904"/>
            <a:chExt cx="2448272" cy="2900065"/>
          </a:xfrm>
        </p:grpSpPr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2843808" y="5157192"/>
              <a:ext cx="241277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sz="1400" dirty="0" smtClean="0">
                  <a:latin typeface="Times New Roman" pitchFamily="18" charset="0"/>
                  <a:cs typeface="Times New Roman" pitchFamily="18" charset="0"/>
                </a:rPr>
                <a:t>B(E2↓) =  2588(99) e²fm</a:t>
              </a:r>
              <a:r>
                <a:rPr lang="fr-FR" sz="1400" baseline="30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fr-FR" sz="1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841683" y="4797152"/>
              <a:ext cx="24117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sz="1400" dirty="0" smtClean="0">
                  <a:latin typeface="Times New Roman" pitchFamily="18" charset="0"/>
                  <a:cs typeface="Times New Roman" pitchFamily="18" charset="0"/>
                </a:rPr>
                <a:t>B(E2↓) =  3573(300) e²fm</a:t>
              </a:r>
              <a:r>
                <a:rPr lang="fr-FR" sz="1400" baseline="30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fr-FR" sz="1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843808" y="4221088"/>
              <a:ext cx="24117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sz="1400" dirty="0" smtClean="0">
                  <a:latin typeface="Times New Roman" pitchFamily="18" charset="0"/>
                  <a:cs typeface="Times New Roman" pitchFamily="18" charset="0"/>
                </a:rPr>
                <a:t>B(E2↓) =  5635(1755)e²fm</a:t>
              </a:r>
              <a:r>
                <a:rPr lang="fr-FR" sz="1400" baseline="30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fr-FR" sz="1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843808" y="3501008"/>
              <a:ext cx="24117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sz="1400" dirty="0" smtClean="0">
                  <a:latin typeface="Times New Roman" pitchFamily="18" charset="0"/>
                  <a:cs typeface="Times New Roman" pitchFamily="18" charset="0"/>
                </a:rPr>
                <a:t>B(E2↓) =  3527(541) e²fm</a:t>
              </a:r>
              <a:r>
                <a:rPr lang="fr-FR" sz="1400" baseline="30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fr-FR" sz="1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2808312" y="2564904"/>
              <a:ext cx="24117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sz="1400" dirty="0" smtClean="0">
                  <a:latin typeface="Times New Roman" pitchFamily="18" charset="0"/>
                  <a:cs typeface="Times New Roman" pitchFamily="18" charset="0"/>
                </a:rPr>
                <a:t>B(E2↓) =  3407(838) e²fm</a:t>
              </a:r>
              <a:r>
                <a:rPr lang="fr-FR" sz="1400" baseline="30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fr-FR" sz="1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6300192" y="2708920"/>
            <a:ext cx="24117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B(E2↓) =  75(46)e²fm</a:t>
            </a:r>
            <a:r>
              <a:rPr lang="fr-FR" sz="14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fr-FR" sz="1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6444208" y="2132856"/>
            <a:ext cx="2699792" cy="4484241"/>
            <a:chOff x="6444208" y="2132856"/>
            <a:chExt cx="2699792" cy="4484241"/>
          </a:xfrm>
        </p:grpSpPr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6732240" y="2132856"/>
              <a:ext cx="24117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B(E2↓) =  696(186)e²fm</a:t>
              </a:r>
              <a:r>
                <a:rPr lang="fr-FR" sz="1400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fr-FR" sz="14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Connecteur droit 21"/>
            <p:cNvCxnSpPr/>
            <p:nvPr/>
          </p:nvCxnSpPr>
          <p:spPr>
            <a:xfrm>
              <a:off x="8820472" y="2348880"/>
              <a:ext cx="0" cy="23042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flipH="1">
              <a:off x="8207896" y="4653136"/>
              <a:ext cx="6125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6732240" y="3068960"/>
              <a:ext cx="24117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sz="1400" dirty="0" smtClean="0">
                  <a:latin typeface="Times New Roman" pitchFamily="18" charset="0"/>
                  <a:cs typeface="Times New Roman" pitchFamily="18" charset="0"/>
                </a:rPr>
                <a:t>B(E2↓) =  37 (6)e²fm</a:t>
              </a:r>
              <a:r>
                <a:rPr lang="fr-FR" sz="1400" baseline="30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fr-FR" sz="1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Connecteur droit avec flèche 27"/>
            <p:cNvCxnSpPr/>
            <p:nvPr/>
          </p:nvCxnSpPr>
          <p:spPr>
            <a:xfrm flipV="1">
              <a:off x="7740352" y="5445224"/>
              <a:ext cx="0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6444208" y="6309320"/>
              <a:ext cx="252028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sz="1400" dirty="0" smtClean="0">
                  <a:latin typeface="Times New Roman" pitchFamily="18" charset="0"/>
                  <a:cs typeface="Times New Roman" pitchFamily="18" charset="0"/>
                </a:rPr>
                <a:t>B(E2↓) =  2382(209)e²fm</a:t>
              </a:r>
              <a:r>
                <a:rPr lang="fr-FR" sz="1400" baseline="30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fr-FR" sz="1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Connecteur droit avec flèche 30"/>
            <p:cNvCxnSpPr/>
            <p:nvPr/>
          </p:nvCxnSpPr>
          <p:spPr>
            <a:xfrm>
              <a:off x="7452320" y="3429000"/>
              <a:ext cx="0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>
              <a:off x="6660232" y="3068960"/>
              <a:ext cx="0" cy="16561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1331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251520" y="1734179"/>
            <a:ext cx="3456384" cy="8307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251520" y="170080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98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Sr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 The ground state band is a perfect rotor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 Excited configuration similar to 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96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Sr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Forme 37"/>
          <p:cNvCxnSpPr/>
          <p:nvPr/>
        </p:nvCxnSpPr>
        <p:spPr>
          <a:xfrm>
            <a:off x="1619672" y="3933056"/>
            <a:ext cx="120544" cy="33477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364088" y="1844824"/>
            <a:ext cx="3600400" cy="417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7020272" y="1124744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IS451 - Preliminary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" grpId="0"/>
      <p:bldP spid="33" grpId="0"/>
      <p:bldP spid="32" grpId="0" animBg="1"/>
      <p:bldP spid="34" grpId="0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20888"/>
            <a:ext cx="70675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à coins arrondis 46"/>
          <p:cNvSpPr/>
          <p:nvPr/>
        </p:nvSpPr>
        <p:spPr>
          <a:xfrm>
            <a:off x="251520" y="404664"/>
            <a:ext cx="3240360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4725144"/>
            <a:ext cx="20517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B(E2↓) =  462  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(11) e²fm</a:t>
            </a:r>
            <a:r>
              <a:rPr lang="fr-FR" sz="1400" baseline="30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47664" y="5661248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 smtClean="0"/>
              <a:t>96</a:t>
            </a:r>
            <a:r>
              <a:rPr lang="fr-FR" dirty="0" smtClean="0"/>
              <a:t>Sr ; N=58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508104" y="5661248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 smtClean="0"/>
              <a:t>98</a:t>
            </a:r>
            <a:r>
              <a:rPr lang="fr-FR" dirty="0" smtClean="0"/>
              <a:t>Sr ; N=60</a:t>
            </a:r>
            <a:endParaRPr lang="fr-FR" dirty="0"/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3721911" y="4869160"/>
            <a:ext cx="18069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1600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-197 (20)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efm²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3721911" y="4293096"/>
            <a:ext cx="18582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1600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-146(200)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efm²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251520" y="476672"/>
            <a:ext cx="32403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96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Sr :The Electric spectroscopic Q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is null as its B(E2) is rather large 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 Purely vibrator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character </a:t>
            </a:r>
            <a:endParaRPr lang="en-US" sz="1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 No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quadrupole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deformation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2987824" y="2780928"/>
            <a:ext cx="1906115" cy="633413"/>
            <a:chOff x="3347864" y="5733256"/>
            <a:chExt cx="1906115" cy="633413"/>
          </a:xfrm>
        </p:grpSpPr>
        <p:pic>
          <p:nvPicPr>
            <p:cNvPr id="37" name="Picture 10" descr="ProlateSpheroi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7864" y="5733256"/>
              <a:ext cx="936625" cy="633413"/>
            </a:xfrm>
            <a:prstGeom prst="rect">
              <a:avLst/>
            </a:prstGeom>
            <a:noFill/>
          </p:spPr>
        </p:pic>
        <p:sp>
          <p:nvSpPr>
            <p:cNvPr id="38" name="ZoneTexte 37"/>
            <p:cNvSpPr txBox="1"/>
            <p:nvPr/>
          </p:nvSpPr>
          <p:spPr>
            <a:xfrm>
              <a:off x="4355976" y="5877272"/>
              <a:ext cx="89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Symbol" pitchFamily="18" charset="2"/>
                </a:rPr>
                <a:t>b</a:t>
              </a:r>
              <a:r>
                <a:rPr lang="fr-FR" dirty="0" smtClean="0"/>
                <a:t> ~  0.4</a:t>
              </a:r>
              <a:endParaRPr lang="fr-FR" dirty="0"/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7226410" y="2782441"/>
            <a:ext cx="1917590" cy="790575"/>
            <a:chOff x="3923928" y="6067425"/>
            <a:chExt cx="1917590" cy="790575"/>
          </a:xfrm>
        </p:grpSpPr>
        <p:pic>
          <p:nvPicPr>
            <p:cNvPr id="40" name="Picture 15" descr="spher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3928" y="6067425"/>
              <a:ext cx="790575" cy="790575"/>
            </a:xfrm>
            <a:prstGeom prst="rect">
              <a:avLst/>
            </a:prstGeom>
            <a:noFill/>
          </p:spPr>
        </p:pic>
        <p:sp>
          <p:nvSpPr>
            <p:cNvPr id="41" name="ZoneTexte 40"/>
            <p:cNvSpPr txBox="1"/>
            <p:nvPr/>
          </p:nvSpPr>
          <p:spPr>
            <a:xfrm>
              <a:off x="4788024" y="6237312"/>
              <a:ext cx="1053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Symbol" pitchFamily="18" charset="2"/>
                </a:rPr>
                <a:t>|b|</a:t>
              </a:r>
              <a:r>
                <a:rPr lang="fr-FR" dirty="0" smtClean="0"/>
                <a:t> &lt; 0.16</a:t>
              </a:r>
              <a:endParaRPr lang="fr-FR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331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3721911" y="3573016"/>
            <a:ext cx="18582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1600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-116(88)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efm²</a:t>
            </a: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7380312" y="3573016"/>
            <a:ext cx="15121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1600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= 2(46) efm²</a:t>
            </a: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1600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| &lt; 48 efm²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120544" y="3789040"/>
            <a:ext cx="1499128" cy="3385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1600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= -6 (9) efm²</a:t>
            </a:r>
          </a:p>
        </p:txBody>
      </p:sp>
      <p:cxnSp>
        <p:nvCxnSpPr>
          <p:cNvPr id="23" name="Forme 22"/>
          <p:cNvCxnSpPr/>
          <p:nvPr/>
        </p:nvCxnSpPr>
        <p:spPr>
          <a:xfrm>
            <a:off x="1619672" y="3933056"/>
            <a:ext cx="120544" cy="33477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à coins arrondis 31"/>
          <p:cNvSpPr/>
          <p:nvPr/>
        </p:nvSpPr>
        <p:spPr>
          <a:xfrm>
            <a:off x="251520" y="1734179"/>
            <a:ext cx="3456384" cy="8307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251520" y="170080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98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Sr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 The ground state band is a perfect rotor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 Excited configuration similar to 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96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Sr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020272" y="1124744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IS451 - Preliminary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3160" y="2843644"/>
            <a:ext cx="70675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511152" y="6084004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 smtClean="0"/>
              <a:t>96</a:t>
            </a:r>
            <a:r>
              <a:rPr lang="fr-FR" dirty="0" smtClean="0"/>
              <a:t>Sr ; N=58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471592" y="6084004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 smtClean="0"/>
              <a:t>98</a:t>
            </a:r>
            <a:r>
              <a:rPr lang="fr-FR" dirty="0" smtClean="0"/>
              <a:t>Sr ; N=60</a:t>
            </a:r>
            <a:endParaRPr lang="fr-FR" dirty="0"/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3685399" y="5291916"/>
            <a:ext cx="18069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1600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-197 (20) efm²</a:t>
            </a:r>
          </a:p>
          <a:p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3685399" y="4715852"/>
            <a:ext cx="18582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1600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-146(200)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efm²</a:t>
            </a:r>
          </a:p>
        </p:txBody>
      </p:sp>
      <p:grpSp>
        <p:nvGrpSpPr>
          <p:cNvPr id="2" name="Groupe 38"/>
          <p:cNvGrpSpPr/>
          <p:nvPr/>
        </p:nvGrpSpPr>
        <p:grpSpPr>
          <a:xfrm>
            <a:off x="2951312" y="3203684"/>
            <a:ext cx="1963823" cy="633413"/>
            <a:chOff x="3347864" y="5733256"/>
            <a:chExt cx="1963823" cy="633413"/>
          </a:xfrm>
        </p:grpSpPr>
        <p:pic>
          <p:nvPicPr>
            <p:cNvPr id="37" name="Picture 10" descr="ProlateSpheroi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7864" y="5733256"/>
              <a:ext cx="936625" cy="633413"/>
            </a:xfrm>
            <a:prstGeom prst="rect">
              <a:avLst/>
            </a:prstGeom>
            <a:noFill/>
          </p:spPr>
        </p:pic>
        <p:sp>
          <p:nvSpPr>
            <p:cNvPr id="38" name="ZoneTexte 37"/>
            <p:cNvSpPr txBox="1"/>
            <p:nvPr/>
          </p:nvSpPr>
          <p:spPr>
            <a:xfrm>
              <a:off x="4355976" y="5877272"/>
              <a:ext cx="9557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Symbol" pitchFamily="18" charset="2"/>
                </a:rPr>
                <a:t>b</a:t>
              </a:r>
              <a:r>
                <a:rPr lang="fr-FR" dirty="0" smtClean="0"/>
                <a:t> ~  0.4 </a:t>
              </a:r>
              <a:endParaRPr lang="fr-FR" dirty="0"/>
            </a:p>
          </p:txBody>
        </p:sp>
      </p:grpSp>
      <p:grpSp>
        <p:nvGrpSpPr>
          <p:cNvPr id="3" name="Groupe 41"/>
          <p:cNvGrpSpPr/>
          <p:nvPr/>
        </p:nvGrpSpPr>
        <p:grpSpPr>
          <a:xfrm>
            <a:off x="7189898" y="2926457"/>
            <a:ext cx="1917590" cy="790575"/>
            <a:chOff x="3923928" y="6067425"/>
            <a:chExt cx="1917590" cy="790575"/>
          </a:xfrm>
        </p:grpSpPr>
        <p:pic>
          <p:nvPicPr>
            <p:cNvPr id="40" name="Picture 15" descr="spher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3928" y="6067425"/>
              <a:ext cx="790575" cy="790575"/>
            </a:xfrm>
            <a:prstGeom prst="rect">
              <a:avLst/>
            </a:prstGeom>
            <a:noFill/>
          </p:spPr>
        </p:pic>
        <p:sp>
          <p:nvSpPr>
            <p:cNvPr id="41" name="ZoneTexte 40"/>
            <p:cNvSpPr txBox="1"/>
            <p:nvPr/>
          </p:nvSpPr>
          <p:spPr>
            <a:xfrm>
              <a:off x="4788024" y="6237312"/>
              <a:ext cx="1053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Symbol" pitchFamily="18" charset="2"/>
                </a:rPr>
                <a:t>|b|</a:t>
              </a:r>
              <a:r>
                <a:rPr lang="fr-FR" dirty="0" smtClean="0"/>
                <a:t> &lt; 0.16</a:t>
              </a:r>
              <a:endParaRPr lang="fr-FR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331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3685399" y="3995772"/>
            <a:ext cx="18582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1600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-116(88)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efm²</a:t>
            </a: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7380312" y="3717032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1600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| &lt; 48 efm²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84032" y="4211796"/>
            <a:ext cx="1499128" cy="10772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1600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= -6 (9)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efm²</a:t>
            </a:r>
          </a:p>
          <a:p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1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-18 efm²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Forme 22"/>
          <p:cNvCxnSpPr/>
          <p:nvPr/>
        </p:nvCxnSpPr>
        <p:spPr>
          <a:xfrm>
            <a:off x="1583160" y="4355812"/>
            <a:ext cx="120544" cy="33477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5436096" y="1124744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IS451 - Preliminary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3" name="Groupe 52"/>
          <p:cNvGrpSpPr/>
          <p:nvPr/>
        </p:nvGrpSpPr>
        <p:grpSpPr>
          <a:xfrm>
            <a:off x="0" y="548680"/>
            <a:ext cx="4338575" cy="1543456"/>
            <a:chOff x="0" y="548680"/>
            <a:chExt cx="4338575" cy="1543456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548680"/>
              <a:ext cx="2142839" cy="154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620688"/>
              <a:ext cx="2064009" cy="1471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ZoneTexte 38"/>
            <p:cNvSpPr txBox="1"/>
            <p:nvPr/>
          </p:nvSpPr>
          <p:spPr>
            <a:xfrm>
              <a:off x="288001" y="1612102"/>
              <a:ext cx="317574" cy="200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FF0000"/>
                  </a:solidFill>
                </a:rPr>
                <a:t>Data</a:t>
              </a:r>
              <a:endParaRPr lang="fr-FR" sz="1200" dirty="0">
                <a:solidFill>
                  <a:srgbClr val="FF0000"/>
                </a:solidFill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269744" y="1410117"/>
              <a:ext cx="420156" cy="200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/>
                <a:t>Theory</a:t>
              </a:r>
              <a:endParaRPr lang="fr-FR" sz="1200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1176136" y="692696"/>
              <a:ext cx="1080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2</a:t>
              </a:r>
              <a:r>
                <a:rPr lang="fr-FR" sz="1200" baseline="30000" dirty="0" smtClean="0"/>
                <a:t>+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energy</a:t>
              </a:r>
              <a:endParaRPr lang="fr-FR" sz="1200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2466567" y="631104"/>
              <a:ext cx="676608" cy="200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B(E2↓) e²fm</a:t>
              </a:r>
              <a:r>
                <a:rPr lang="fr-FR" sz="1200" baseline="30000" dirty="0" smtClean="0"/>
                <a:t>4</a:t>
              </a:r>
              <a:endParaRPr lang="fr-FR" sz="1200" baseline="30000" dirty="0"/>
            </a:p>
          </p:txBody>
        </p:sp>
      </p:grpSp>
      <p:sp>
        <p:nvSpPr>
          <p:cNvPr id="45" name="ZoneTexte 44"/>
          <p:cNvSpPr txBox="1"/>
          <p:nvPr/>
        </p:nvSpPr>
        <p:spPr>
          <a:xfrm>
            <a:off x="35496" y="-9939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Comparison with theory</a:t>
            </a:r>
            <a:endParaRPr lang="en-US" sz="2800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276872"/>
            <a:ext cx="1514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ZoneTexte 45"/>
          <p:cNvSpPr txBox="1"/>
          <p:nvPr/>
        </p:nvSpPr>
        <p:spPr>
          <a:xfrm>
            <a:off x="0" y="3861048"/>
            <a:ext cx="1752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fr-FR" sz="1400" b="1" baseline="-25000" dirty="0" err="1" smtClean="0">
                <a:solidFill>
                  <a:srgbClr val="FF0000"/>
                </a:solidFill>
              </a:rPr>
              <a:t>th</a:t>
            </a:r>
            <a:r>
              <a:rPr lang="fr-FR" sz="1400" b="1" dirty="0" smtClean="0">
                <a:solidFill>
                  <a:srgbClr val="FF0000"/>
                </a:solidFill>
              </a:rPr>
              <a:t>= 0.28 (30% K=2)</a:t>
            </a:r>
            <a:endParaRPr lang="fr-FR" sz="1400" b="1" dirty="0">
              <a:solidFill>
                <a:srgbClr val="FF0000"/>
              </a:solidFill>
            </a:endParaRP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1412776"/>
            <a:ext cx="13906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3707904" y="5754742"/>
            <a:ext cx="16626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1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-214 efm²</a:t>
            </a:r>
          </a:p>
          <a:p>
            <a:r>
              <a:rPr lang="fr-FR" sz="1400" b="1" dirty="0" err="1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b</a:t>
            </a:r>
            <a:r>
              <a:rPr lang="fr-FR" sz="1400" b="1" baseline="-25000" dirty="0" err="1" smtClean="0">
                <a:solidFill>
                  <a:srgbClr val="FF0000"/>
                </a:solidFill>
                <a:cs typeface="Times New Roman" pitchFamily="18" charset="0"/>
              </a:rPr>
              <a:t>th</a:t>
            </a:r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=0.37 (10%K=2)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779912" y="6581001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 smtClean="0">
                <a:latin typeface="Times New Roman" pitchFamily="18" charset="0"/>
                <a:cs typeface="Times New Roman" pitchFamily="18" charset="0"/>
              </a:rPr>
              <a:t>CEA-Bruyère-Le-</a:t>
            </a:r>
            <a:r>
              <a:rPr lang="fr-FR" sz="1200" i="1" dirty="0" err="1" smtClean="0">
                <a:latin typeface="Times New Roman" pitchFamily="18" charset="0"/>
                <a:cs typeface="Times New Roman" pitchFamily="18" charset="0"/>
              </a:rPr>
              <a:t>Chatel</a:t>
            </a:r>
            <a:r>
              <a:rPr lang="fr-FR" sz="12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200" i="1" dirty="0" err="1" smtClean="0">
                <a:latin typeface="Times New Roman" pitchFamily="18" charset="0"/>
                <a:cs typeface="Times New Roman" pitchFamily="18" charset="0"/>
              </a:rPr>
              <a:t>Private</a:t>
            </a:r>
            <a:r>
              <a:rPr lang="fr-FR" sz="1200" i="1" dirty="0" smtClean="0">
                <a:latin typeface="Times New Roman" pitchFamily="18" charset="0"/>
                <a:cs typeface="Times New Roman" pitchFamily="18" charset="0"/>
              </a:rPr>
              <a:t> communication, HFB+GCM(GOA) force D1S</a:t>
            </a:r>
            <a:endParaRPr lang="fr-FR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707904" y="4417367"/>
            <a:ext cx="1572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400" b="1" dirty="0" err="1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b</a:t>
            </a:r>
            <a:r>
              <a:rPr lang="fr-FR" sz="1400" b="1" baseline="-25000" dirty="0" err="1" smtClean="0">
                <a:solidFill>
                  <a:srgbClr val="FF0000"/>
                </a:solidFill>
                <a:cs typeface="Times New Roman" pitchFamily="18" charset="0"/>
              </a:rPr>
              <a:t>th</a:t>
            </a:r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=0.43 (2%K=2)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164288" y="4149080"/>
            <a:ext cx="17075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1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+68 efm²</a:t>
            </a:r>
          </a:p>
          <a:p>
            <a:pPr lvl="0"/>
            <a:r>
              <a:rPr lang="fr-FR" sz="1400" b="1" dirty="0" err="1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b</a:t>
            </a:r>
            <a:r>
              <a:rPr lang="fr-FR" sz="1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=0.34 (66% K=2)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120383" y="4488628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Symbol" pitchFamily="18" charset="2"/>
              </a:rPr>
              <a:t>|b|</a:t>
            </a:r>
            <a:r>
              <a:rPr lang="fr-FR" sz="1600" dirty="0" smtClean="0"/>
              <a:t> &lt; 0.1</a:t>
            </a:r>
            <a:endParaRPr lang="fr-FR" sz="1600" dirty="0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1844824"/>
            <a:ext cx="1438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53"/>
          <p:cNvSpPr/>
          <p:nvPr/>
        </p:nvSpPr>
        <p:spPr>
          <a:xfrm>
            <a:off x="323528" y="620688"/>
            <a:ext cx="4572000" cy="1094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93000"/>
              </a:lnSpc>
              <a:buClr>
                <a:srgbClr val="FFFFFF"/>
              </a:buClr>
              <a:buSzPct val="100000"/>
              <a:buFont typeface="Wingdings" pitchFamily="2" charset="2"/>
              <a:buChar char="v"/>
            </a:pPr>
            <a:r>
              <a:rPr lang="en-US" sz="1400" dirty="0" smtClean="0">
                <a:solidFill>
                  <a:prstClr val="black"/>
                </a:solidFill>
              </a:rPr>
              <a:t> Calculations with the </a:t>
            </a:r>
            <a:r>
              <a:rPr lang="en-US" sz="1400" dirty="0" err="1" smtClean="0">
                <a:solidFill>
                  <a:prstClr val="black"/>
                </a:solidFill>
              </a:rPr>
              <a:t>Gogny</a:t>
            </a:r>
            <a:r>
              <a:rPr lang="en-US" sz="1400" dirty="0" smtClean="0">
                <a:solidFill>
                  <a:prstClr val="black"/>
                </a:solidFill>
              </a:rPr>
              <a:t> force restricted to axial symmetry (overestimate the mixing ?)</a:t>
            </a:r>
          </a:p>
          <a:p>
            <a:pPr lvl="0">
              <a:lnSpc>
                <a:spcPct val="93000"/>
              </a:lnSpc>
              <a:buClr>
                <a:srgbClr val="FFFFFF"/>
              </a:buClr>
              <a:buSzPct val="100000"/>
              <a:buFont typeface="Wingdings" pitchFamily="2" charset="2"/>
              <a:buChar char="v"/>
            </a:pPr>
            <a:r>
              <a:rPr lang="en-US" sz="1400" dirty="0" smtClean="0">
                <a:solidFill>
                  <a:prstClr val="black"/>
                </a:solidFill>
              </a:rPr>
              <a:t> Influence of the interaction (</a:t>
            </a:r>
            <a:r>
              <a:rPr lang="en-US" sz="1400" dirty="0" err="1" smtClean="0">
                <a:solidFill>
                  <a:prstClr val="black"/>
                </a:solidFill>
              </a:rPr>
              <a:t>Gogny</a:t>
            </a:r>
            <a:r>
              <a:rPr lang="en-US" sz="1400" dirty="0" smtClean="0">
                <a:solidFill>
                  <a:prstClr val="black"/>
                </a:solidFill>
              </a:rPr>
              <a:t> – </a:t>
            </a:r>
            <a:r>
              <a:rPr lang="en-US" sz="1400" dirty="0" err="1" smtClean="0">
                <a:solidFill>
                  <a:prstClr val="black"/>
                </a:solidFill>
              </a:rPr>
              <a:t>Skyrme</a:t>
            </a:r>
            <a:r>
              <a:rPr lang="en-US" sz="1400" dirty="0" smtClean="0">
                <a:solidFill>
                  <a:prstClr val="black"/>
                </a:solidFill>
              </a:rPr>
              <a:t>)</a:t>
            </a:r>
          </a:p>
          <a:p>
            <a:pPr lvl="0">
              <a:lnSpc>
                <a:spcPct val="93000"/>
              </a:lnSpc>
              <a:buClr>
                <a:srgbClr val="FFFFFF"/>
              </a:buClr>
              <a:buSzPct val="100000"/>
              <a:buFont typeface="Wingdings" pitchFamily="2" charset="2"/>
              <a:buChar char="v"/>
            </a:pPr>
            <a:r>
              <a:rPr lang="en-US" sz="1400" dirty="0" smtClean="0">
                <a:solidFill>
                  <a:prstClr val="black"/>
                </a:solidFill>
              </a:rPr>
              <a:t> Interplay between collective and single-particle structure in the </a:t>
            </a:r>
            <a:r>
              <a:rPr lang="fr-FR" sz="1400" dirty="0" err="1" smtClean="0">
                <a:solidFill>
                  <a:prstClr val="black"/>
                </a:solidFill>
              </a:rPr>
              <a:t>mean</a:t>
            </a:r>
            <a:r>
              <a:rPr lang="fr-FR" sz="1400" dirty="0" smtClean="0">
                <a:solidFill>
                  <a:prstClr val="black"/>
                </a:solidFill>
              </a:rPr>
              <a:t> </a:t>
            </a:r>
            <a:r>
              <a:rPr lang="fr-FR" sz="1400" dirty="0" err="1" smtClean="0">
                <a:solidFill>
                  <a:prstClr val="black"/>
                </a:solidFill>
              </a:rPr>
              <a:t>field</a:t>
            </a:r>
            <a:r>
              <a:rPr lang="fr-FR" sz="1400" dirty="0" smtClean="0">
                <a:solidFill>
                  <a:prstClr val="black"/>
                </a:solidFill>
              </a:rPr>
              <a:t> </a:t>
            </a:r>
            <a:r>
              <a:rPr lang="fr-FR" sz="1400" dirty="0" err="1" smtClean="0">
                <a:solidFill>
                  <a:prstClr val="black"/>
                </a:solidFill>
              </a:rPr>
              <a:t>approach</a:t>
            </a:r>
            <a:endParaRPr lang="en-US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23528" y="620688"/>
            <a:ext cx="4572000" cy="4930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93000"/>
              </a:lnSpc>
              <a:buClr>
                <a:srgbClr val="FFFFFF"/>
              </a:buClr>
              <a:buSzPct val="100000"/>
              <a:buFont typeface="Wingdings" pitchFamily="2" charset="2"/>
              <a:buChar char="v"/>
            </a:pPr>
            <a:r>
              <a:rPr lang="en-US" sz="1400" dirty="0" smtClean="0">
                <a:solidFill>
                  <a:prstClr val="black"/>
                </a:solidFill>
              </a:rPr>
              <a:t> Relatively g</a:t>
            </a:r>
            <a:r>
              <a:rPr lang="fr-FR" sz="1400" dirty="0" err="1" smtClean="0">
                <a:solidFill>
                  <a:prstClr val="black"/>
                </a:solidFill>
              </a:rPr>
              <a:t>ood</a:t>
            </a:r>
            <a:r>
              <a:rPr lang="fr-FR" sz="1400" dirty="0" smtClean="0">
                <a:solidFill>
                  <a:prstClr val="black"/>
                </a:solidFill>
              </a:rPr>
              <a:t> agreement </a:t>
            </a:r>
            <a:r>
              <a:rPr lang="fr-FR" sz="1400" dirty="0" err="1" smtClean="0">
                <a:solidFill>
                  <a:prstClr val="black"/>
                </a:solidFill>
              </a:rPr>
              <a:t>between</a:t>
            </a:r>
            <a:r>
              <a:rPr lang="fr-FR" sz="1400" dirty="0" smtClean="0">
                <a:solidFill>
                  <a:prstClr val="black"/>
                </a:solidFill>
              </a:rPr>
              <a:t> </a:t>
            </a:r>
            <a:r>
              <a:rPr lang="fr-FR" sz="1400" dirty="0" err="1" smtClean="0">
                <a:solidFill>
                  <a:prstClr val="black"/>
                </a:solidFill>
              </a:rPr>
              <a:t>theory</a:t>
            </a:r>
            <a:r>
              <a:rPr lang="fr-FR" sz="1400" dirty="0" smtClean="0">
                <a:solidFill>
                  <a:prstClr val="black"/>
                </a:solidFill>
              </a:rPr>
              <a:t> and </a:t>
            </a:r>
            <a:r>
              <a:rPr lang="fr-FR" sz="1400" dirty="0" err="1" smtClean="0">
                <a:solidFill>
                  <a:prstClr val="black"/>
                </a:solidFill>
              </a:rPr>
              <a:t>experimental</a:t>
            </a:r>
            <a:r>
              <a:rPr lang="fr-FR" sz="1400" dirty="0" smtClean="0">
                <a:solidFill>
                  <a:prstClr val="black"/>
                </a:solidFill>
              </a:rPr>
              <a:t> data</a:t>
            </a:r>
            <a:endParaRPr lang="en-US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1" grpId="0"/>
      <p:bldP spid="54" grpId="0" animBg="1"/>
      <p:bldP spid="47" grpId="0" animBg="1"/>
      <p:bldP spid="4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5940262" cy="281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1" y="1340768"/>
            <a:ext cx="535308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Rectangle 1"/>
          <p:cNvSpPr>
            <a:spLocks noChangeArrowheads="1"/>
          </p:cNvSpPr>
          <p:nvPr/>
        </p:nvSpPr>
        <p:spPr bwMode="auto">
          <a:xfrm>
            <a:off x="539552" y="4149080"/>
            <a:ext cx="27112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chemeClr val="tx1"/>
                </a:solidFill>
              </a:rPr>
              <a:t>M. </a:t>
            </a:r>
            <a:r>
              <a:rPr lang="fr-FR" sz="1200" dirty="0" err="1">
                <a:solidFill>
                  <a:schemeClr val="tx1"/>
                </a:solidFill>
              </a:rPr>
              <a:t>Albers</a:t>
            </a:r>
            <a:r>
              <a:rPr lang="fr-FR" sz="1200" dirty="0">
                <a:solidFill>
                  <a:schemeClr val="tx1"/>
                </a:solidFill>
              </a:rPr>
              <a:t> et al  PRL 108, 062701 (2012)</a:t>
            </a:r>
          </a:p>
        </p:txBody>
      </p:sp>
      <p:sp>
        <p:nvSpPr>
          <p:cNvPr id="8" name="ZoneTexte 5"/>
          <p:cNvSpPr txBox="1">
            <a:spLocks noChangeArrowheads="1"/>
          </p:cNvSpPr>
          <p:nvPr/>
        </p:nvSpPr>
        <p:spPr bwMode="auto">
          <a:xfrm>
            <a:off x="539552" y="4595644"/>
            <a:ext cx="8136904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0" dirty="0" smtClean="0">
                <a:solidFill>
                  <a:schemeClr val="tx1"/>
                </a:solidFill>
              </a:rPr>
              <a:t>First excited state known   </a:t>
            </a:r>
          </a:p>
          <a:p>
            <a:r>
              <a:rPr lang="en-US" sz="1600" dirty="0" smtClean="0">
                <a:sym typeface="Wingdings" pitchFamily="2" charset="2"/>
              </a:rPr>
              <a:t>       </a:t>
            </a:r>
            <a:r>
              <a:rPr lang="en-US" sz="1600" dirty="0" smtClean="0"/>
              <a:t>Evolution of the </a:t>
            </a:r>
            <a:r>
              <a:rPr lang="en-US" sz="1600" dirty="0" err="1" smtClean="0"/>
              <a:t>yrast</a:t>
            </a:r>
            <a:r>
              <a:rPr lang="en-US" sz="1600" dirty="0" smtClean="0"/>
              <a:t> band  and Non-</a:t>
            </a:r>
            <a:r>
              <a:rPr lang="en-US" sz="1600" dirty="0" err="1" smtClean="0"/>
              <a:t>yrast</a:t>
            </a:r>
            <a:r>
              <a:rPr lang="en-US" sz="1600" dirty="0" smtClean="0"/>
              <a:t> band ?</a:t>
            </a:r>
            <a:endParaRPr lang="en-US" sz="1600" i="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ym typeface="Wingdings" pitchFamily="2" charset="2"/>
              </a:rPr>
              <a:t>       S</a:t>
            </a:r>
            <a:r>
              <a:rPr lang="en-US" sz="1600" i="0" dirty="0" smtClean="0">
                <a:solidFill>
                  <a:schemeClr val="tx1"/>
                </a:solidFill>
              </a:rPr>
              <a:t>hape isomer ? </a:t>
            </a:r>
          </a:p>
          <a:p>
            <a:endParaRPr lang="en-US" sz="1600" i="0" dirty="0" smtClean="0">
              <a:solidFill>
                <a:schemeClr val="tx1"/>
              </a:solidFill>
            </a:endParaRPr>
          </a:p>
          <a:p>
            <a:r>
              <a:rPr lang="en-US" sz="1600" i="0" dirty="0" smtClean="0">
                <a:solidFill>
                  <a:schemeClr val="tx1"/>
                </a:solidFill>
              </a:rPr>
              <a:t>Extending the level scheme </a:t>
            </a:r>
            <a:r>
              <a:rPr lang="en-US" sz="1600" dirty="0" smtClean="0"/>
              <a:t>and measure the electromagnetic properties are</a:t>
            </a:r>
            <a:r>
              <a:rPr lang="en-US" sz="1600" i="0" dirty="0" smtClean="0">
                <a:solidFill>
                  <a:schemeClr val="tx1"/>
                </a:solidFill>
              </a:rPr>
              <a:t> the purpose of experiments at EXOGAM@ILL (2012-2013) and SPIRAL2 </a:t>
            </a:r>
            <a:r>
              <a:rPr lang="en-US" sz="1600" dirty="0" smtClean="0"/>
              <a:t>Phase 2</a:t>
            </a:r>
            <a:endParaRPr lang="en-US" sz="1600" i="0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4990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Futures prospective : </a:t>
            </a:r>
            <a:r>
              <a:rPr lang="fr-FR" sz="2800" dirty="0" err="1" smtClean="0"/>
              <a:t>toward</a:t>
            </a:r>
            <a:r>
              <a:rPr lang="fr-FR" sz="2800" dirty="0" smtClean="0"/>
              <a:t> </a:t>
            </a:r>
            <a:r>
              <a:rPr lang="fr-FR" sz="2800" baseline="30000" dirty="0" smtClean="0"/>
              <a:t>96</a:t>
            </a:r>
            <a:r>
              <a:rPr lang="fr-FR" sz="2800" dirty="0" smtClean="0"/>
              <a:t>Kr</a:t>
            </a:r>
          </a:p>
        </p:txBody>
      </p:sp>
      <p:sp>
        <p:nvSpPr>
          <p:cNvPr id="9" name="Rectangle 8"/>
          <p:cNvSpPr/>
          <p:nvPr/>
        </p:nvSpPr>
        <p:spPr>
          <a:xfrm>
            <a:off x="1331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e 59"/>
          <p:cNvGrpSpPr/>
          <p:nvPr/>
        </p:nvGrpSpPr>
        <p:grpSpPr>
          <a:xfrm>
            <a:off x="1440161" y="3212976"/>
            <a:ext cx="6516215" cy="3240360"/>
            <a:chOff x="0" y="3212976"/>
            <a:chExt cx="6516215" cy="3240360"/>
          </a:xfrm>
        </p:grpSpPr>
        <p:sp>
          <p:nvSpPr>
            <p:cNvPr id="3" name="ZoneTexte 2"/>
            <p:cNvSpPr txBox="1"/>
            <p:nvPr/>
          </p:nvSpPr>
          <p:spPr>
            <a:xfrm>
              <a:off x="0" y="3212976"/>
              <a:ext cx="6156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/>
                <a:t>From</a:t>
              </a:r>
              <a:r>
                <a:rPr lang="fr-FR" sz="1600" dirty="0" smtClean="0"/>
                <a:t> the </a:t>
              </a:r>
              <a:r>
                <a:rPr lang="fr-FR" sz="1600" dirty="0" err="1" smtClean="0"/>
                <a:t>heavy</a:t>
              </a:r>
              <a:r>
                <a:rPr lang="fr-FR" sz="1600" dirty="0" smtClean="0"/>
                <a:t> fragment </a:t>
              </a:r>
              <a:r>
                <a:rPr lang="fr-FR" sz="1600" baseline="30000" dirty="0" smtClean="0"/>
                <a:t>142</a:t>
              </a:r>
              <a:r>
                <a:rPr lang="fr-FR" sz="1600" dirty="0" smtClean="0"/>
                <a:t>Ba (4</a:t>
              </a:r>
              <a:r>
                <a:rPr lang="fr-FR" sz="1600" baseline="30000" dirty="0" smtClean="0"/>
                <a:t>+</a:t>
              </a:r>
              <a:r>
                <a:rPr lang="fr-FR" sz="1600" dirty="0" smtClean="0">
                  <a:sym typeface="Wingdings" pitchFamily="2" charset="2"/>
                </a:rPr>
                <a:t>2</a:t>
              </a:r>
              <a:r>
                <a:rPr lang="fr-FR" sz="1600" baseline="30000" dirty="0" smtClean="0">
                  <a:sym typeface="Wingdings" pitchFamily="2" charset="2"/>
                </a:rPr>
                <a:t>+</a:t>
              </a:r>
              <a:r>
                <a:rPr lang="fr-FR" sz="1600" dirty="0" smtClean="0">
                  <a:sym typeface="Wingdings" pitchFamily="2" charset="2"/>
                </a:rPr>
                <a:t>0</a:t>
              </a:r>
              <a:r>
                <a:rPr lang="fr-FR" sz="1600" baseline="30000" dirty="0" smtClean="0">
                  <a:sym typeface="Wingdings" pitchFamily="2" charset="2"/>
                </a:rPr>
                <a:t>+</a:t>
              </a:r>
              <a:r>
                <a:rPr lang="fr-FR" sz="1600" dirty="0" smtClean="0">
                  <a:sym typeface="Wingdings" pitchFamily="2" charset="2"/>
                </a:rPr>
                <a:t>) </a:t>
              </a:r>
              <a:r>
                <a:rPr lang="fr-FR" sz="1600" dirty="0" err="1" smtClean="0">
                  <a:latin typeface="Symbol" pitchFamily="18" charset="2"/>
                  <a:sym typeface="Wingdings" pitchFamily="2" charset="2"/>
                </a:rPr>
                <a:t>gg</a:t>
              </a:r>
              <a:endParaRPr lang="fr-FR" sz="1600" dirty="0">
                <a:latin typeface="Symbol" pitchFamily="18" charset="2"/>
              </a:endParaRPr>
            </a:p>
          </p:txBody>
        </p:sp>
        <p:grpSp>
          <p:nvGrpSpPr>
            <p:cNvPr id="51" name="Groupe 50"/>
            <p:cNvGrpSpPr/>
            <p:nvPr/>
          </p:nvGrpSpPr>
          <p:grpSpPr>
            <a:xfrm>
              <a:off x="5796136" y="4365104"/>
              <a:ext cx="720079" cy="1800200"/>
              <a:chOff x="7524328" y="2060848"/>
              <a:chExt cx="952655" cy="2457564"/>
            </a:xfrm>
          </p:grpSpPr>
          <p:grpSp>
            <p:nvGrpSpPr>
              <p:cNvPr id="50" name="Groupe 49"/>
              <p:cNvGrpSpPr/>
              <p:nvPr/>
            </p:nvGrpSpPr>
            <p:grpSpPr>
              <a:xfrm>
                <a:off x="7524328" y="2060848"/>
                <a:ext cx="943981" cy="369332"/>
                <a:chOff x="5868144" y="2574196"/>
                <a:chExt cx="943981" cy="369332"/>
              </a:xfrm>
            </p:grpSpPr>
            <p:sp>
              <p:nvSpPr>
                <p:cNvPr id="4" name="Étoile à 4 branches 3"/>
                <p:cNvSpPr/>
                <p:nvPr/>
              </p:nvSpPr>
              <p:spPr>
                <a:xfrm>
                  <a:off x="5868144" y="2646204"/>
                  <a:ext cx="216024" cy="216024"/>
                </a:xfrm>
                <a:prstGeom prst="star4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" name="ZoneTexte 4"/>
                <p:cNvSpPr txBox="1"/>
                <p:nvPr/>
              </p:nvSpPr>
              <p:spPr>
                <a:xfrm>
                  <a:off x="6156176" y="2574196"/>
                  <a:ext cx="6559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aseline="30000" dirty="0" smtClean="0"/>
                    <a:t>142</a:t>
                  </a:r>
                  <a:r>
                    <a:rPr lang="fr-FR" dirty="0" smtClean="0"/>
                    <a:t>Ba</a:t>
                  </a:r>
                  <a:endParaRPr lang="fr-FR" dirty="0"/>
                </a:p>
              </p:txBody>
            </p:sp>
          </p:grpSp>
          <p:grpSp>
            <p:nvGrpSpPr>
              <p:cNvPr id="48" name="Groupe 47"/>
              <p:cNvGrpSpPr/>
              <p:nvPr/>
            </p:nvGrpSpPr>
            <p:grpSpPr>
              <a:xfrm>
                <a:off x="7524328" y="2852936"/>
                <a:ext cx="826577" cy="369332"/>
                <a:chOff x="8209919" y="2574196"/>
                <a:chExt cx="826577" cy="369332"/>
              </a:xfrm>
            </p:grpSpPr>
            <p:sp>
              <p:nvSpPr>
                <p:cNvPr id="10" name="Étoile à 4 branches 9"/>
                <p:cNvSpPr/>
                <p:nvPr/>
              </p:nvSpPr>
              <p:spPr>
                <a:xfrm>
                  <a:off x="8209919" y="2646204"/>
                  <a:ext cx="216024" cy="216024"/>
                </a:xfrm>
                <a:prstGeom prst="star4">
                  <a:avLst/>
                </a:prstGeom>
                <a:solidFill>
                  <a:schemeClr val="tx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" name="ZoneTexte 10"/>
                <p:cNvSpPr txBox="1"/>
                <p:nvPr/>
              </p:nvSpPr>
              <p:spPr>
                <a:xfrm>
                  <a:off x="8497951" y="2574196"/>
                  <a:ext cx="5385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aseline="30000" dirty="0" smtClean="0"/>
                    <a:t>90</a:t>
                  </a:r>
                  <a:r>
                    <a:rPr lang="fr-FR" dirty="0" smtClean="0"/>
                    <a:t>Kr</a:t>
                  </a:r>
                  <a:endParaRPr lang="fr-FR" dirty="0"/>
                </a:p>
              </p:txBody>
            </p:sp>
          </p:grpSp>
          <p:grpSp>
            <p:nvGrpSpPr>
              <p:cNvPr id="47" name="Groupe 46"/>
              <p:cNvGrpSpPr/>
              <p:nvPr/>
            </p:nvGrpSpPr>
            <p:grpSpPr>
              <a:xfrm>
                <a:off x="7524328" y="3275692"/>
                <a:ext cx="826577" cy="369332"/>
                <a:chOff x="9146023" y="2574196"/>
                <a:chExt cx="826577" cy="369332"/>
              </a:xfrm>
            </p:grpSpPr>
            <p:sp>
              <p:nvSpPr>
                <p:cNvPr id="17" name="Étoile à 4 branches 16"/>
                <p:cNvSpPr/>
                <p:nvPr/>
              </p:nvSpPr>
              <p:spPr>
                <a:xfrm>
                  <a:off x="9146023" y="2646204"/>
                  <a:ext cx="216024" cy="216024"/>
                </a:xfrm>
                <a:prstGeom prst="star4">
                  <a:avLst/>
                </a:prstGeom>
                <a:solidFill>
                  <a:schemeClr val="tx1"/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" name="ZoneTexte 17"/>
                <p:cNvSpPr txBox="1"/>
                <p:nvPr/>
              </p:nvSpPr>
              <p:spPr>
                <a:xfrm>
                  <a:off x="9434055" y="2574196"/>
                  <a:ext cx="5385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aseline="30000" dirty="0" smtClean="0"/>
                    <a:t>93</a:t>
                  </a:r>
                  <a:r>
                    <a:rPr lang="fr-FR" dirty="0" smtClean="0"/>
                    <a:t>Kr</a:t>
                  </a:r>
                  <a:endParaRPr lang="fr-FR" dirty="0"/>
                </a:p>
              </p:txBody>
            </p:sp>
          </p:grpSp>
          <p:grpSp>
            <p:nvGrpSpPr>
              <p:cNvPr id="46" name="Groupe 45"/>
              <p:cNvGrpSpPr/>
              <p:nvPr/>
            </p:nvGrpSpPr>
            <p:grpSpPr>
              <a:xfrm>
                <a:off x="7524328" y="3707740"/>
                <a:ext cx="826577" cy="369332"/>
                <a:chOff x="10010119" y="2564904"/>
                <a:chExt cx="826577" cy="369332"/>
              </a:xfrm>
            </p:grpSpPr>
            <p:sp>
              <p:nvSpPr>
                <p:cNvPr id="21" name="Étoile à 4 branches 20"/>
                <p:cNvSpPr/>
                <p:nvPr/>
              </p:nvSpPr>
              <p:spPr>
                <a:xfrm>
                  <a:off x="10010119" y="2636912"/>
                  <a:ext cx="216024" cy="216024"/>
                </a:xfrm>
                <a:prstGeom prst="star4">
                  <a:avLst/>
                </a:prstGeom>
                <a:solidFill>
                  <a:schemeClr val="tx1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" name="ZoneTexte 21"/>
                <p:cNvSpPr txBox="1"/>
                <p:nvPr/>
              </p:nvSpPr>
              <p:spPr>
                <a:xfrm>
                  <a:off x="10298151" y="2564904"/>
                  <a:ext cx="5385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aseline="30000" dirty="0" smtClean="0"/>
                    <a:t>92</a:t>
                  </a:r>
                  <a:r>
                    <a:rPr lang="fr-FR" dirty="0" smtClean="0"/>
                    <a:t>Kr</a:t>
                  </a:r>
                  <a:endParaRPr lang="fr-FR" dirty="0"/>
                </a:p>
              </p:txBody>
            </p:sp>
          </p:grpSp>
          <p:grpSp>
            <p:nvGrpSpPr>
              <p:cNvPr id="45" name="Groupe 44"/>
              <p:cNvGrpSpPr/>
              <p:nvPr/>
            </p:nvGrpSpPr>
            <p:grpSpPr>
              <a:xfrm>
                <a:off x="7524328" y="4149080"/>
                <a:ext cx="789058" cy="369332"/>
                <a:chOff x="10874215" y="2574196"/>
                <a:chExt cx="789058" cy="369332"/>
              </a:xfrm>
            </p:grpSpPr>
            <p:sp>
              <p:nvSpPr>
                <p:cNvPr id="29" name="Étoile à 4 branches 28"/>
                <p:cNvSpPr/>
                <p:nvPr/>
              </p:nvSpPr>
              <p:spPr>
                <a:xfrm>
                  <a:off x="10874215" y="2646204"/>
                  <a:ext cx="216024" cy="216024"/>
                </a:xfrm>
                <a:prstGeom prst="star4">
                  <a:avLst/>
                </a:prstGeom>
                <a:solidFill>
                  <a:schemeClr val="tx1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" name="ZoneTexte 29"/>
                <p:cNvSpPr txBox="1"/>
                <p:nvPr/>
              </p:nvSpPr>
              <p:spPr>
                <a:xfrm>
                  <a:off x="11124728" y="2574196"/>
                  <a:ext cx="5385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aseline="30000" dirty="0" smtClean="0"/>
                    <a:t>94</a:t>
                  </a:r>
                  <a:r>
                    <a:rPr lang="fr-FR" dirty="0" smtClean="0"/>
                    <a:t>Kr</a:t>
                  </a:r>
                  <a:endParaRPr lang="fr-FR" dirty="0"/>
                </a:p>
              </p:txBody>
            </p:sp>
          </p:grpSp>
          <p:grpSp>
            <p:nvGrpSpPr>
              <p:cNvPr id="49" name="Groupe 48"/>
              <p:cNvGrpSpPr/>
              <p:nvPr/>
            </p:nvGrpSpPr>
            <p:grpSpPr>
              <a:xfrm>
                <a:off x="7533002" y="2420888"/>
                <a:ext cx="943981" cy="369332"/>
                <a:chOff x="6940387" y="2599954"/>
                <a:chExt cx="943981" cy="369332"/>
              </a:xfrm>
            </p:grpSpPr>
            <p:sp>
              <p:nvSpPr>
                <p:cNvPr id="31" name="Étoile à 4 branches 30"/>
                <p:cNvSpPr/>
                <p:nvPr/>
              </p:nvSpPr>
              <p:spPr>
                <a:xfrm>
                  <a:off x="6940387" y="2671962"/>
                  <a:ext cx="216024" cy="216024"/>
                </a:xfrm>
                <a:prstGeom prst="star4">
                  <a:avLst/>
                </a:prstGeom>
                <a:solidFill>
                  <a:schemeClr val="tx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" name="ZoneTexte 31"/>
                <p:cNvSpPr txBox="1"/>
                <p:nvPr/>
              </p:nvSpPr>
              <p:spPr>
                <a:xfrm>
                  <a:off x="7228419" y="2599954"/>
                  <a:ext cx="6559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aseline="30000" dirty="0" smtClean="0"/>
                    <a:t>140</a:t>
                  </a:r>
                  <a:r>
                    <a:rPr lang="fr-FR" dirty="0" smtClean="0"/>
                    <a:t>Ba</a:t>
                  </a:r>
                  <a:endParaRPr lang="fr-FR" dirty="0"/>
                </a:p>
              </p:txBody>
            </p:sp>
          </p:grpSp>
        </p:grpSp>
        <p:grpSp>
          <p:nvGrpSpPr>
            <p:cNvPr id="56" name="Groupe 55"/>
            <p:cNvGrpSpPr/>
            <p:nvPr/>
          </p:nvGrpSpPr>
          <p:grpSpPr>
            <a:xfrm>
              <a:off x="107504" y="3501008"/>
              <a:ext cx="5364088" cy="2952328"/>
              <a:chOff x="0" y="2132856"/>
              <a:chExt cx="7236296" cy="4293096"/>
            </a:xfrm>
          </p:grpSpPr>
          <p:grpSp>
            <p:nvGrpSpPr>
              <p:cNvPr id="42" name="Groupe 41"/>
              <p:cNvGrpSpPr/>
              <p:nvPr/>
            </p:nvGrpSpPr>
            <p:grpSpPr>
              <a:xfrm>
                <a:off x="0" y="2132856"/>
                <a:ext cx="7236296" cy="2016223"/>
                <a:chOff x="0" y="587317"/>
                <a:chExt cx="9861428" cy="2880751"/>
              </a:xfrm>
            </p:grpSpPr>
            <p:pic>
              <p:nvPicPr>
                <p:cNvPr id="8194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692696"/>
                  <a:ext cx="9861428" cy="27753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" name="Étoile à 4 branches 5"/>
                <p:cNvSpPr/>
                <p:nvPr/>
              </p:nvSpPr>
              <p:spPr>
                <a:xfrm>
                  <a:off x="3597259" y="692696"/>
                  <a:ext cx="216024" cy="216024"/>
                </a:xfrm>
                <a:prstGeom prst="star4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" name="Étoile à 4 branches 6"/>
                <p:cNvSpPr/>
                <p:nvPr/>
              </p:nvSpPr>
              <p:spPr>
                <a:xfrm>
                  <a:off x="3988323" y="1759937"/>
                  <a:ext cx="216024" cy="216024"/>
                </a:xfrm>
                <a:prstGeom prst="star4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" name="Étoile à 4 branches 7"/>
                <p:cNvSpPr/>
                <p:nvPr/>
              </p:nvSpPr>
              <p:spPr>
                <a:xfrm>
                  <a:off x="1907704" y="836712"/>
                  <a:ext cx="216024" cy="216024"/>
                </a:xfrm>
                <a:prstGeom prst="star4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" name="Étoile à 4 branches 8"/>
                <p:cNvSpPr/>
                <p:nvPr/>
              </p:nvSpPr>
              <p:spPr>
                <a:xfrm>
                  <a:off x="2614905" y="587317"/>
                  <a:ext cx="216024" cy="216024"/>
                </a:xfrm>
                <a:prstGeom prst="star4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" name="Étoile à 4 branches 11"/>
                <p:cNvSpPr/>
                <p:nvPr/>
              </p:nvSpPr>
              <p:spPr>
                <a:xfrm>
                  <a:off x="2144220" y="1955469"/>
                  <a:ext cx="216024" cy="216024"/>
                </a:xfrm>
                <a:prstGeom prst="star4">
                  <a:avLst/>
                </a:prstGeom>
                <a:solidFill>
                  <a:schemeClr val="tx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" name="Étoile à 4 branches 12"/>
                <p:cNvSpPr/>
                <p:nvPr/>
              </p:nvSpPr>
              <p:spPr>
                <a:xfrm>
                  <a:off x="2699792" y="1340768"/>
                  <a:ext cx="216024" cy="216024"/>
                </a:xfrm>
                <a:prstGeom prst="star4">
                  <a:avLst/>
                </a:prstGeom>
                <a:solidFill>
                  <a:schemeClr val="tx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" name="Étoile à 4 branches 13"/>
                <p:cNvSpPr/>
                <p:nvPr/>
              </p:nvSpPr>
              <p:spPr>
                <a:xfrm>
                  <a:off x="4067944" y="620688"/>
                  <a:ext cx="216024" cy="216024"/>
                </a:xfrm>
                <a:prstGeom prst="star4">
                  <a:avLst/>
                </a:prstGeom>
                <a:solidFill>
                  <a:schemeClr val="tx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" name="Étoile à 4 branches 14"/>
                <p:cNvSpPr/>
                <p:nvPr/>
              </p:nvSpPr>
              <p:spPr>
                <a:xfrm>
                  <a:off x="4656887" y="2263993"/>
                  <a:ext cx="216024" cy="216024"/>
                </a:xfrm>
                <a:prstGeom prst="star4">
                  <a:avLst/>
                </a:prstGeom>
                <a:solidFill>
                  <a:schemeClr val="tx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" name="Étoile à 4 branches 15"/>
                <p:cNvSpPr/>
                <p:nvPr/>
              </p:nvSpPr>
              <p:spPr>
                <a:xfrm>
                  <a:off x="8244408" y="2708920"/>
                  <a:ext cx="216024" cy="216024"/>
                </a:xfrm>
                <a:prstGeom prst="star4">
                  <a:avLst/>
                </a:prstGeom>
                <a:solidFill>
                  <a:schemeClr val="tx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" name="Étoile à 4 branches 18"/>
                <p:cNvSpPr/>
                <p:nvPr/>
              </p:nvSpPr>
              <p:spPr>
                <a:xfrm>
                  <a:off x="611560" y="2060848"/>
                  <a:ext cx="216024" cy="216024"/>
                </a:xfrm>
                <a:prstGeom prst="star4">
                  <a:avLst/>
                </a:prstGeom>
                <a:solidFill>
                  <a:schemeClr val="tx1"/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" name="Étoile à 4 branches 19"/>
                <p:cNvSpPr/>
                <p:nvPr/>
              </p:nvSpPr>
              <p:spPr>
                <a:xfrm>
                  <a:off x="1115616" y="2132856"/>
                  <a:ext cx="216024" cy="216024"/>
                </a:xfrm>
                <a:prstGeom prst="star4">
                  <a:avLst/>
                </a:prstGeom>
                <a:solidFill>
                  <a:schemeClr val="tx1"/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" name="Étoile à 4 branches 22"/>
                <p:cNvSpPr/>
                <p:nvPr/>
              </p:nvSpPr>
              <p:spPr>
                <a:xfrm>
                  <a:off x="4479500" y="1412776"/>
                  <a:ext cx="216024" cy="216024"/>
                </a:xfrm>
                <a:prstGeom prst="star4">
                  <a:avLst/>
                </a:prstGeom>
                <a:solidFill>
                  <a:schemeClr val="tx1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" name="Étoile à 4 branches 23"/>
                <p:cNvSpPr/>
                <p:nvPr/>
              </p:nvSpPr>
              <p:spPr>
                <a:xfrm>
                  <a:off x="6156176" y="2420888"/>
                  <a:ext cx="216024" cy="216024"/>
                </a:xfrm>
                <a:prstGeom prst="star4">
                  <a:avLst/>
                </a:prstGeom>
                <a:solidFill>
                  <a:schemeClr val="tx1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" name="Étoile à 4 branches 24"/>
                <p:cNvSpPr/>
                <p:nvPr/>
              </p:nvSpPr>
              <p:spPr>
                <a:xfrm>
                  <a:off x="7380312" y="2708920"/>
                  <a:ext cx="216024" cy="216024"/>
                </a:xfrm>
                <a:prstGeom prst="star4">
                  <a:avLst/>
                </a:prstGeom>
                <a:solidFill>
                  <a:schemeClr val="tx1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8" name="ZoneTexte 27"/>
              <p:cNvSpPr txBox="1"/>
              <p:nvPr/>
            </p:nvSpPr>
            <p:spPr>
              <a:xfrm>
                <a:off x="179512" y="4149080"/>
                <a:ext cx="61561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aseline="30000" dirty="0" smtClean="0"/>
                  <a:t>140</a:t>
                </a:r>
                <a:r>
                  <a:rPr lang="fr-FR" sz="1600" dirty="0" smtClean="0"/>
                  <a:t>Ba (4</a:t>
                </a:r>
                <a:r>
                  <a:rPr lang="fr-FR" sz="1600" baseline="30000" dirty="0" smtClean="0"/>
                  <a:t>+</a:t>
                </a:r>
                <a:r>
                  <a:rPr lang="fr-FR" sz="1600" dirty="0" smtClean="0">
                    <a:sym typeface="Wingdings" pitchFamily="2" charset="2"/>
                  </a:rPr>
                  <a:t>2</a:t>
                </a:r>
                <a:r>
                  <a:rPr lang="fr-FR" sz="1600" baseline="30000" dirty="0" smtClean="0">
                    <a:sym typeface="Wingdings" pitchFamily="2" charset="2"/>
                  </a:rPr>
                  <a:t>+</a:t>
                </a:r>
                <a:r>
                  <a:rPr lang="fr-FR" sz="1600" dirty="0" smtClean="0">
                    <a:sym typeface="Wingdings" pitchFamily="2" charset="2"/>
                  </a:rPr>
                  <a:t>0</a:t>
                </a:r>
                <a:r>
                  <a:rPr lang="fr-FR" sz="1600" baseline="30000" dirty="0" smtClean="0">
                    <a:sym typeface="Wingdings" pitchFamily="2" charset="2"/>
                  </a:rPr>
                  <a:t>+</a:t>
                </a:r>
                <a:r>
                  <a:rPr lang="fr-FR" sz="1600" dirty="0" smtClean="0">
                    <a:sym typeface="Wingdings" pitchFamily="2" charset="2"/>
                  </a:rPr>
                  <a:t>) </a:t>
                </a:r>
                <a:r>
                  <a:rPr lang="fr-FR" sz="1600" dirty="0" err="1" smtClean="0">
                    <a:latin typeface="Symbol" pitchFamily="18" charset="2"/>
                    <a:sym typeface="Wingdings" pitchFamily="2" charset="2"/>
                  </a:rPr>
                  <a:t>gg</a:t>
                </a:r>
                <a:endParaRPr lang="fr-FR" sz="1600" dirty="0">
                  <a:latin typeface="Symbol" pitchFamily="18" charset="2"/>
                </a:endParaRPr>
              </a:p>
            </p:txBody>
          </p:sp>
          <p:grpSp>
            <p:nvGrpSpPr>
              <p:cNvPr id="43" name="Groupe 42"/>
              <p:cNvGrpSpPr/>
              <p:nvPr/>
            </p:nvGrpSpPr>
            <p:grpSpPr>
              <a:xfrm>
                <a:off x="0" y="4581128"/>
                <a:ext cx="6840760" cy="1844824"/>
                <a:chOff x="179512" y="4552950"/>
                <a:chExt cx="7648575" cy="2305050"/>
              </a:xfrm>
            </p:grpSpPr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79512" y="4552950"/>
                  <a:ext cx="7648575" cy="2305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3" name="Étoile à 4 branches 32"/>
                <p:cNvSpPr/>
                <p:nvPr/>
              </p:nvSpPr>
              <p:spPr>
                <a:xfrm>
                  <a:off x="3203848" y="5589240"/>
                  <a:ext cx="216024" cy="216024"/>
                </a:xfrm>
                <a:prstGeom prst="star4">
                  <a:avLst/>
                </a:prstGeom>
                <a:solidFill>
                  <a:schemeClr val="tx1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" name="Étoile à 4 branches 33"/>
                <p:cNvSpPr/>
                <p:nvPr/>
              </p:nvSpPr>
              <p:spPr>
                <a:xfrm>
                  <a:off x="2555776" y="4581128"/>
                  <a:ext cx="216024" cy="216024"/>
                </a:xfrm>
                <a:prstGeom prst="star4">
                  <a:avLst/>
                </a:prstGeom>
                <a:solidFill>
                  <a:schemeClr val="tx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" name="Étoile à 4 branches 34"/>
                <p:cNvSpPr/>
                <p:nvPr/>
              </p:nvSpPr>
              <p:spPr>
                <a:xfrm>
                  <a:off x="3923928" y="5517232"/>
                  <a:ext cx="216024" cy="216024"/>
                </a:xfrm>
                <a:prstGeom prst="star4">
                  <a:avLst/>
                </a:prstGeom>
                <a:solidFill>
                  <a:schemeClr val="tx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" name="Étoile à 4 branches 35"/>
                <p:cNvSpPr/>
                <p:nvPr/>
              </p:nvSpPr>
              <p:spPr>
                <a:xfrm>
                  <a:off x="3707904" y="5301208"/>
                  <a:ext cx="216024" cy="216024"/>
                </a:xfrm>
                <a:prstGeom prst="star4">
                  <a:avLst/>
                </a:prstGeom>
                <a:solidFill>
                  <a:schemeClr val="tx1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" name="Étoile à 4 branches 36"/>
                <p:cNvSpPr/>
                <p:nvPr/>
              </p:nvSpPr>
              <p:spPr>
                <a:xfrm>
                  <a:off x="3275856" y="5157192"/>
                  <a:ext cx="216024" cy="216024"/>
                </a:xfrm>
                <a:prstGeom prst="star4">
                  <a:avLst/>
                </a:prstGeom>
                <a:solidFill>
                  <a:schemeClr val="tx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" name="Étoile à 4 branches 37"/>
                <p:cNvSpPr/>
                <p:nvPr/>
              </p:nvSpPr>
              <p:spPr>
                <a:xfrm>
                  <a:off x="1043608" y="5229200"/>
                  <a:ext cx="216024" cy="216024"/>
                </a:xfrm>
                <a:prstGeom prst="star4">
                  <a:avLst/>
                </a:prstGeom>
                <a:solidFill>
                  <a:schemeClr val="tx1"/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" name="Étoile à 4 branches 38"/>
                <p:cNvSpPr/>
                <p:nvPr/>
              </p:nvSpPr>
              <p:spPr>
                <a:xfrm>
                  <a:off x="395536" y="4869160"/>
                  <a:ext cx="216024" cy="216024"/>
                </a:xfrm>
                <a:prstGeom prst="star4">
                  <a:avLst/>
                </a:prstGeom>
                <a:solidFill>
                  <a:schemeClr val="tx1"/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52" name="ZoneTexte 51"/>
            <p:cNvSpPr txBox="1"/>
            <p:nvPr/>
          </p:nvSpPr>
          <p:spPr>
            <a:xfrm>
              <a:off x="4319464" y="3501008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12h of data</a:t>
              </a:r>
              <a:endParaRPr lang="fr-FR" dirty="0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1331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107504" y="44624"/>
            <a:ext cx="2990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Toward</a:t>
            </a:r>
            <a:r>
              <a:rPr lang="fr-FR" sz="2400" dirty="0" smtClean="0"/>
              <a:t> </a:t>
            </a:r>
            <a:r>
              <a:rPr lang="fr-FR" sz="2400" baseline="30000" dirty="0" smtClean="0"/>
              <a:t>96</a:t>
            </a:r>
            <a:r>
              <a:rPr lang="fr-FR" sz="2400" dirty="0" smtClean="0"/>
              <a:t>Kr </a:t>
            </a:r>
            <a:r>
              <a:rPr lang="fr-FR" sz="2400" dirty="0" err="1" smtClean="0"/>
              <a:t>at</a:t>
            </a:r>
            <a:r>
              <a:rPr lang="fr-FR" sz="2400" dirty="0" smtClean="0"/>
              <a:t> EXILL</a:t>
            </a:r>
            <a:endParaRPr lang="fr-FR" sz="2400" dirty="0"/>
          </a:p>
        </p:txBody>
      </p:sp>
      <p:sp>
        <p:nvSpPr>
          <p:cNvPr id="55" name="ZoneTexte 54"/>
          <p:cNvSpPr txBox="1"/>
          <p:nvPr/>
        </p:nvSpPr>
        <p:spPr>
          <a:xfrm>
            <a:off x="3258136" y="312911"/>
            <a:ext cx="2754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See</a:t>
            </a:r>
            <a:r>
              <a:rPr lang="fr-FR" sz="1400" dirty="0" smtClean="0"/>
              <a:t>  more in the G. de </a:t>
            </a:r>
            <a:r>
              <a:rPr lang="fr-FR" sz="1400" dirty="0" err="1" smtClean="0"/>
              <a:t>France’s</a:t>
            </a:r>
            <a:r>
              <a:rPr lang="fr-FR" sz="1400" dirty="0" smtClean="0"/>
              <a:t> talk</a:t>
            </a:r>
            <a:endParaRPr lang="fr-FR" sz="1400" dirty="0"/>
          </a:p>
        </p:txBody>
      </p:sp>
      <p:pic>
        <p:nvPicPr>
          <p:cNvPr id="57" name="Image 56" descr="15960_10151121761861875_13526911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27851" y="1268760"/>
            <a:ext cx="2496277" cy="1872208"/>
          </a:xfrm>
          <a:prstGeom prst="rect">
            <a:avLst/>
          </a:prstGeom>
        </p:spPr>
      </p:pic>
      <p:sp>
        <p:nvSpPr>
          <p:cNvPr id="58" name="ZoneTexte 57"/>
          <p:cNvSpPr txBox="1"/>
          <p:nvPr/>
        </p:nvSpPr>
        <p:spPr>
          <a:xfrm>
            <a:off x="107504" y="1772816"/>
            <a:ext cx="278095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baseline="30000" dirty="0" smtClean="0"/>
              <a:t>235</a:t>
            </a:r>
            <a:r>
              <a:rPr lang="fr-FR" dirty="0" smtClean="0"/>
              <a:t>U,</a:t>
            </a:r>
            <a:r>
              <a:rPr lang="fr-FR" baseline="30000" dirty="0" smtClean="0"/>
              <a:t>241</a:t>
            </a:r>
            <a:r>
              <a:rPr lang="fr-FR" dirty="0" smtClean="0"/>
              <a:t>Pu(</a:t>
            </a:r>
            <a:r>
              <a:rPr lang="fr-FR" dirty="0" err="1" smtClean="0"/>
              <a:t>n</a:t>
            </a:r>
            <a:r>
              <a:rPr lang="fr-FR" baseline="-25000" dirty="0" err="1" smtClean="0"/>
              <a:t>th</a:t>
            </a:r>
            <a:r>
              <a:rPr lang="fr-FR" dirty="0" err="1" smtClean="0"/>
              <a:t>,ff</a:t>
            </a:r>
            <a:r>
              <a:rPr lang="fr-FR" dirty="0" smtClean="0"/>
              <a:t>)</a:t>
            </a:r>
          </a:p>
          <a:p>
            <a:r>
              <a:rPr lang="fr-FR" dirty="0" smtClean="0"/>
              <a:t>10 </a:t>
            </a:r>
            <a:r>
              <a:rPr lang="fr-FR" dirty="0" err="1" smtClean="0"/>
              <a:t>HPGe</a:t>
            </a:r>
            <a:r>
              <a:rPr lang="fr-FR" dirty="0" smtClean="0"/>
              <a:t> </a:t>
            </a:r>
            <a:r>
              <a:rPr lang="fr-FR" dirty="0" err="1" smtClean="0"/>
              <a:t>Clover</a:t>
            </a:r>
            <a:r>
              <a:rPr lang="fr-FR" dirty="0" smtClean="0"/>
              <a:t> + 6 GASP </a:t>
            </a:r>
          </a:p>
          <a:p>
            <a:r>
              <a:rPr lang="fr-FR" dirty="0" smtClean="0"/>
              <a:t>20 </a:t>
            </a:r>
            <a:r>
              <a:rPr lang="fr-FR" dirty="0" err="1" smtClean="0"/>
              <a:t>days</a:t>
            </a:r>
            <a:r>
              <a:rPr lang="fr-FR" dirty="0" smtClean="0"/>
              <a:t> of irradiation</a:t>
            </a:r>
            <a:endParaRPr lang="fr-FR" dirty="0"/>
          </a:p>
        </p:txBody>
      </p:sp>
      <p:sp>
        <p:nvSpPr>
          <p:cNvPr id="59" name="Flèche courbée vers la gauche 58"/>
          <p:cNvSpPr/>
          <p:nvPr/>
        </p:nvSpPr>
        <p:spPr>
          <a:xfrm>
            <a:off x="7740352" y="1916832"/>
            <a:ext cx="792088" cy="1944216"/>
          </a:xfrm>
          <a:prstGeom prst="curved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5868144" y="1700808"/>
            <a:ext cx="1512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Prompt </a:t>
            </a:r>
            <a:r>
              <a:rPr lang="fr-FR" dirty="0" err="1" smtClean="0"/>
              <a:t>spectroscopy</a:t>
            </a:r>
            <a:r>
              <a:rPr lang="fr-FR" dirty="0" smtClean="0"/>
              <a:t> of FF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oneTexte 17"/>
          <p:cNvSpPr txBox="1">
            <a:spLocks noChangeArrowheads="1"/>
          </p:cNvSpPr>
          <p:nvPr/>
        </p:nvSpPr>
        <p:spPr bwMode="auto">
          <a:xfrm>
            <a:off x="251520" y="260648"/>
            <a:ext cx="24673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i="0" dirty="0">
                <a:solidFill>
                  <a:schemeClr val="tx1"/>
                </a:solidFill>
              </a:rPr>
              <a:t>Conclusions</a:t>
            </a:r>
            <a:endParaRPr lang="fr-FR" i="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0" y="1772816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We investigated the collectivity and the deformation in </a:t>
            </a:r>
            <a:r>
              <a:rPr lang="en-US" baseline="30000" dirty="0" smtClean="0"/>
              <a:t>96,98</a:t>
            </a:r>
            <a:r>
              <a:rPr lang="en-US" dirty="0" smtClean="0"/>
              <a:t>Sr at the shape transition using RIB and the Coulomb excitation technique at REX-ISOLDE, CERN 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Quadrupole</a:t>
            </a:r>
            <a:r>
              <a:rPr lang="en-US" dirty="0" smtClean="0"/>
              <a:t> moment have been extracted and are compatible with the shape inversion/shape coexistence scenario between a deformed and a spherical configuration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HFB+GCM(GOA)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Gogny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force D1S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calculations are in very good agreement with the data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Microscopical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interpretation based on Shell Model or Monte Carlo shell model calculations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QRPA calculations ? 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Next steps is the study of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94,96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Kr at high spins at EXILL and SPIRAL2 phase2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Future investigation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isotopes at the transition and odd-mass nuclei 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coulex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transfer)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260648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/>
              <a:t> The light fission products A ~ 90-110 have motivated an</a:t>
            </a:r>
          </a:p>
          <a:p>
            <a:r>
              <a:rPr lang="en-US" sz="1600" dirty="0" smtClean="0"/>
              <a:t>experimental effort in </a:t>
            </a:r>
            <a:r>
              <a:rPr lang="en-US" sz="1600" dirty="0" smtClean="0">
                <a:latin typeface="Symbol" pitchFamily="18" charset="2"/>
              </a:rPr>
              <a:t>g</a:t>
            </a:r>
            <a:r>
              <a:rPr lang="en-US" sz="1600" dirty="0" smtClean="0"/>
              <a:t>-ray spectroscopy since decades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1124744"/>
            <a:ext cx="88924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 smtClean="0"/>
              <a:t>252</a:t>
            </a:r>
            <a:r>
              <a:rPr lang="en-US" sz="1600" dirty="0" smtClean="0"/>
              <a:t>Cf 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dirty="0" smtClean="0"/>
              <a:t>strongly populate the heavy </a:t>
            </a:r>
            <a:r>
              <a:rPr lang="en-US" sz="1600" dirty="0" err="1" smtClean="0"/>
              <a:t>Zr</a:t>
            </a:r>
            <a:r>
              <a:rPr lang="en-US" sz="1600" dirty="0" smtClean="0"/>
              <a:t>, Mo, </a:t>
            </a:r>
            <a:r>
              <a:rPr lang="en-US" sz="1600" dirty="0" err="1" smtClean="0"/>
              <a:t>Ru</a:t>
            </a:r>
            <a:r>
              <a:rPr lang="en-US" sz="1600" dirty="0" smtClean="0"/>
              <a:t> with A ≈ 100-110</a:t>
            </a:r>
          </a:p>
          <a:p>
            <a:endParaRPr lang="en-US" sz="1600" dirty="0" smtClean="0"/>
          </a:p>
          <a:p>
            <a:pPr lvl="2">
              <a:buBlip>
                <a:blip r:embed="rId2"/>
              </a:buBlip>
            </a:pPr>
            <a:r>
              <a:rPr lang="en-US" sz="1600" dirty="0" smtClean="0"/>
              <a:t> Probing shell and shape evolution far from stability with a high N/Z ratio</a:t>
            </a:r>
          </a:p>
          <a:p>
            <a:pPr lvl="2">
              <a:buBlip>
                <a:blip r:embed="rId2"/>
              </a:buBlip>
            </a:pPr>
            <a:r>
              <a:rPr lang="en-US" sz="1600" dirty="0" smtClean="0"/>
              <a:t> Constraining advanced theoretical model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539552" y="2348880"/>
            <a:ext cx="8324029" cy="3888432"/>
            <a:chOff x="64395" y="2348880"/>
            <a:chExt cx="8324029" cy="3888432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64395" y="2348880"/>
              <a:ext cx="8324029" cy="38884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3284984"/>
              <a:ext cx="2664296" cy="2180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ZoneTexte 8"/>
            <p:cNvSpPr txBox="1"/>
            <p:nvPr/>
          </p:nvSpPr>
          <p:spPr>
            <a:xfrm>
              <a:off x="323528" y="5733256"/>
              <a:ext cx="30295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S. A. E. </a:t>
              </a:r>
              <a:r>
                <a:rPr lang="fr-FR" sz="1200" dirty="0" err="1" smtClean="0"/>
                <a:t>Johansson</a:t>
              </a:r>
              <a:r>
                <a:rPr lang="fr-FR" sz="1200" dirty="0" smtClean="0"/>
                <a:t>, </a:t>
              </a:r>
              <a:r>
                <a:rPr lang="fr-FR" sz="1200" dirty="0" err="1" smtClean="0"/>
                <a:t>Nucl</a:t>
              </a:r>
              <a:r>
                <a:rPr lang="fr-FR" sz="1200" dirty="0" smtClean="0"/>
                <a:t>. Phys. </a:t>
              </a:r>
              <a:r>
                <a:rPr lang="fr-FR" sz="1200" b="1" dirty="0" smtClean="0"/>
                <a:t>64</a:t>
              </a:r>
              <a:r>
                <a:rPr lang="fr-FR" sz="1200" dirty="0" smtClean="0"/>
                <a:t> (1965) 147</a:t>
              </a:r>
              <a:endParaRPr lang="fr-FR" sz="1200" dirty="0"/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9992" y="3212976"/>
              <a:ext cx="3603912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467544" y="2492896"/>
              <a:ext cx="633670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600" dirty="0" smtClean="0"/>
                <a:t>Its has been established in the 60’s  that light elements with A~ 110 belong to a </a:t>
              </a:r>
              <a:r>
                <a:rPr lang="en-US" sz="1600" dirty="0" smtClean="0">
                  <a:solidFill>
                    <a:prstClr val="black"/>
                  </a:solidFill>
                </a:rPr>
                <a:t>new island of stable deformation similar to the rare earth region</a:t>
              </a:r>
            </a:p>
            <a:p>
              <a:endParaRPr lang="en-US" sz="16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331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429000"/>
            <a:ext cx="432030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51520" y="59492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D. A </a:t>
            </a:r>
            <a:r>
              <a:rPr lang="en-US" sz="1200" dirty="0" err="1" smtClean="0"/>
              <a:t>Arseniev</a:t>
            </a:r>
            <a:r>
              <a:rPr lang="en-US" sz="1200" dirty="0" smtClean="0"/>
              <a:t>, A </a:t>
            </a:r>
            <a:r>
              <a:rPr lang="en-US" sz="1200" dirty="0" err="1" smtClean="0"/>
              <a:t>Sobiczewski,V</a:t>
            </a:r>
            <a:r>
              <a:rPr lang="en-US" sz="1200" dirty="0" smtClean="0"/>
              <a:t> G. </a:t>
            </a:r>
            <a:r>
              <a:rPr lang="en-US" sz="1200" dirty="0" err="1" smtClean="0"/>
              <a:t>Soloviev</a:t>
            </a:r>
            <a:r>
              <a:rPr lang="en-US" sz="1200" dirty="0" smtClean="0"/>
              <a:t> </a:t>
            </a:r>
            <a:r>
              <a:rPr lang="en-US" sz="1200" i="1" dirty="0" smtClean="0"/>
              <a:t>Nuclear Physics A139 (1969) 269--276</a:t>
            </a:r>
            <a:endParaRPr lang="en-US" sz="1200" dirty="0"/>
          </a:p>
        </p:txBody>
      </p:sp>
      <p:grpSp>
        <p:nvGrpSpPr>
          <p:cNvPr id="6" name="Groupe 5"/>
          <p:cNvGrpSpPr/>
          <p:nvPr/>
        </p:nvGrpSpPr>
        <p:grpSpPr>
          <a:xfrm>
            <a:off x="107504" y="1196752"/>
            <a:ext cx="8568952" cy="2031325"/>
            <a:chOff x="107504" y="1340768"/>
            <a:chExt cx="8568952" cy="2031325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107504" y="1340768"/>
              <a:ext cx="8568952" cy="201622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23528" y="1340768"/>
              <a:ext cx="835292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 smtClean="0"/>
                <a:t>Semi-phenomenological theoretical approaches</a:t>
              </a:r>
            </a:p>
            <a:p>
              <a:pPr algn="just"/>
              <a:endParaRPr lang="en-US" dirty="0" smtClean="0"/>
            </a:p>
            <a:p>
              <a:pPr algn="just"/>
              <a:r>
                <a:rPr lang="en-US" dirty="0" smtClean="0"/>
                <a:t>Region for which the equilibrium shape is an axially symmetric oblate distribution</a:t>
              </a:r>
            </a:p>
            <a:p>
              <a:pPr algn="just"/>
              <a:endParaRPr lang="en-US" dirty="0" smtClean="0"/>
            </a:p>
            <a:p>
              <a:pPr algn="just"/>
              <a:r>
                <a:rPr lang="en-US" dirty="0" smtClean="0"/>
                <a:t>Maximum of deformation  in </a:t>
              </a:r>
              <a:r>
                <a:rPr lang="en-US" baseline="30000" dirty="0" smtClean="0"/>
                <a:t>98-102</a:t>
              </a:r>
              <a:r>
                <a:rPr lang="en-US" dirty="0" smtClean="0"/>
                <a:t>Sr and </a:t>
              </a:r>
              <a:r>
                <a:rPr lang="en-US" baseline="30000" dirty="0" smtClean="0"/>
                <a:t>96-102</a:t>
              </a:r>
              <a:r>
                <a:rPr lang="en-US" dirty="0" smtClean="0"/>
                <a:t>Kr</a:t>
              </a:r>
            </a:p>
            <a:p>
              <a:pPr algn="just"/>
              <a:endParaRPr lang="en-US" dirty="0" smtClean="0"/>
            </a:p>
            <a:p>
              <a:pPr algn="just"/>
              <a:r>
                <a:rPr lang="en-US" dirty="0" smtClean="0"/>
                <a:t>Transition from nearly spherical nuclei at N=50  to highly deformed nuclei at  N=60-70</a:t>
              </a:r>
              <a:endParaRPr lang="en-US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1331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/>
        </p:nvSpPr>
        <p:spPr>
          <a:xfrm>
            <a:off x="107504" y="1052736"/>
            <a:ext cx="4320480" cy="44644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67544" y="4869160"/>
            <a:ext cx="3259138" cy="554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W. Urban et al., Eur. Phys. J. A22, 241 (2004)</a:t>
            </a:r>
          </a:p>
          <a:p>
            <a:r>
              <a:rPr lang="en-US" sz="1200" dirty="0">
                <a:solidFill>
                  <a:schemeClr val="tx1"/>
                </a:solidFill>
              </a:rPr>
              <a:t>W. Urban  J.A </a:t>
            </a:r>
            <a:r>
              <a:rPr lang="en-US" sz="1200" dirty="0" err="1">
                <a:solidFill>
                  <a:schemeClr val="tx1"/>
                </a:solidFill>
              </a:rPr>
              <a:t>Pinston</a:t>
            </a:r>
            <a:r>
              <a:rPr lang="en-US" sz="1200" dirty="0">
                <a:solidFill>
                  <a:schemeClr val="tx1"/>
                </a:solidFill>
              </a:rPr>
              <a:t> ., Eur. Phys. J. A16, 11 (2003)</a:t>
            </a: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9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878" y="1412776"/>
            <a:ext cx="3600450" cy="3425825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639265" y="3397151"/>
            <a:ext cx="5667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chemeClr val="tx1"/>
                </a:solidFill>
              </a:rPr>
              <a:t>2d</a:t>
            </a:r>
            <a:r>
              <a:rPr lang="fr-FR" sz="1600" baseline="-25000">
                <a:solidFill>
                  <a:schemeClr val="tx1"/>
                </a:solidFill>
              </a:rPr>
              <a:t>5/2</a:t>
            </a: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685303" y="2766914"/>
            <a:ext cx="463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chemeClr val="tx1"/>
                </a:solidFill>
              </a:rPr>
              <a:t>g</a:t>
            </a:r>
            <a:r>
              <a:rPr lang="fr-FR" sz="1600" baseline="-25000">
                <a:solidFill>
                  <a:schemeClr val="tx1"/>
                </a:solidFill>
              </a:rPr>
              <a:t>7/2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1225053" y="1508026"/>
            <a:ext cx="522287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chemeClr val="tx1"/>
                </a:solidFill>
              </a:rPr>
              <a:t>h</a:t>
            </a:r>
            <a:r>
              <a:rPr lang="fr-FR" sz="1600" baseline="-25000">
                <a:solidFill>
                  <a:schemeClr val="tx1"/>
                </a:solidFill>
              </a:rPr>
              <a:t>11/2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 rot="-3045306">
            <a:off x="2871775" y="1962651"/>
            <a:ext cx="130492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chemeClr val="tx1"/>
                </a:solidFill>
              </a:rPr>
              <a:t>g</a:t>
            </a:r>
            <a:r>
              <a:rPr lang="fr-FR" sz="1600" baseline="-25000">
                <a:solidFill>
                  <a:schemeClr val="tx1"/>
                </a:solidFill>
              </a:rPr>
              <a:t>9/2</a:t>
            </a:r>
            <a:r>
              <a:rPr lang="fr-FR" sz="1600">
                <a:solidFill>
                  <a:schemeClr val="tx1"/>
                </a:solidFill>
              </a:rPr>
              <a:t> from core</a:t>
            </a:r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>
            <a:off x="2476003" y="2922489"/>
            <a:ext cx="855662" cy="8429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4644008" y="2204864"/>
            <a:ext cx="4320480" cy="261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ct val="100000"/>
              <a:buBlip>
                <a:blip r:embed="rId3"/>
              </a:buBlip>
            </a:pP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en-US" sz="1600" dirty="0" smtClean="0">
                <a:sym typeface="Wingdings" pitchFamily="2" charset="2"/>
              </a:rPr>
              <a:t>-ray spectroscopy of odd-mass nuclei</a:t>
            </a:r>
          </a:p>
          <a:p>
            <a:pPr>
              <a:lnSpc>
                <a:spcPct val="93000"/>
              </a:lnSpc>
              <a:buClr>
                <a:srgbClr val="FFFFFF"/>
              </a:buClr>
              <a:buSzPct val="100000"/>
            </a:pPr>
            <a:endParaRPr lang="en-US" sz="1600" dirty="0" smtClean="0"/>
          </a:p>
          <a:p>
            <a:pPr>
              <a:lnSpc>
                <a:spcPct val="93000"/>
              </a:lnSpc>
              <a:buClr>
                <a:srgbClr val="FFFFFF"/>
              </a:buClr>
              <a:buSzPct val="100000"/>
              <a:buBlip>
                <a:blip r:embed="rId3"/>
              </a:buBlip>
            </a:pPr>
            <a:r>
              <a:rPr lang="en-US" sz="1600" dirty="0" smtClean="0">
                <a:solidFill>
                  <a:schemeClr val="tx1"/>
                </a:solidFill>
              </a:rPr>
              <a:t> 9/2</a:t>
            </a:r>
            <a:r>
              <a:rPr lang="en-US" sz="1600" baseline="30000" dirty="0" smtClean="0">
                <a:solidFill>
                  <a:schemeClr val="tx1"/>
                </a:solidFill>
              </a:rPr>
              <a:t>+m</a:t>
            </a:r>
            <a:r>
              <a:rPr lang="en-US" sz="1600" dirty="0" smtClean="0">
                <a:solidFill>
                  <a:schemeClr val="tx1"/>
                </a:solidFill>
              </a:rPr>
              <a:t> isomer state </a:t>
            </a:r>
            <a:r>
              <a:rPr lang="en-US" sz="1600" dirty="0">
                <a:solidFill>
                  <a:schemeClr val="tx1"/>
                </a:solidFill>
              </a:rPr>
              <a:t>identified </a:t>
            </a:r>
            <a:r>
              <a:rPr lang="en-US" sz="1600" dirty="0" smtClean="0">
                <a:sym typeface="Wingdings" pitchFamily="2" charset="2"/>
              </a:rPr>
              <a:t>pointing the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n</a:t>
            </a:r>
            <a:r>
              <a:rPr lang="en-US" sz="1600" dirty="0">
                <a:solidFill>
                  <a:schemeClr val="tx1"/>
                </a:solidFill>
                <a:sym typeface="Wingdings" pitchFamily="2" charset="2"/>
              </a:rPr>
              <a:t>g</a:t>
            </a:r>
            <a:r>
              <a:rPr lang="en-US" sz="1600" baseline="-25000" dirty="0">
                <a:solidFill>
                  <a:schemeClr val="tx1"/>
                </a:solidFill>
                <a:sym typeface="Wingdings" pitchFamily="2" charset="2"/>
              </a:rPr>
              <a:t>9/2</a:t>
            </a:r>
            <a:r>
              <a:rPr lang="en-US" sz="1600" dirty="0">
                <a:solidFill>
                  <a:schemeClr val="tx1"/>
                </a:solidFill>
                <a:sym typeface="Wingdings" pitchFamily="2" charset="2"/>
              </a:rPr>
              <a:t>[404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] </a:t>
            </a:r>
            <a:r>
              <a:rPr lang="en-US" sz="1600" dirty="0" smtClean="0">
                <a:sym typeface="Wingdings" pitchFamily="2" charset="2"/>
              </a:rPr>
              <a:t>orbit </a:t>
            </a:r>
          </a:p>
          <a:p>
            <a:pPr>
              <a:lnSpc>
                <a:spcPct val="93000"/>
              </a:lnSpc>
              <a:buClr>
                <a:srgbClr val="FFFFFF"/>
              </a:buClr>
              <a:buSzPct val="100000"/>
            </a:pPr>
            <a:r>
              <a:rPr lang="en-US" sz="1600" dirty="0" smtClean="0">
                <a:sym typeface="Wingdings" pitchFamily="2" charset="2"/>
              </a:rPr>
              <a:t>           extruder neutron orbital from </a:t>
            </a:r>
            <a:r>
              <a:rPr lang="en-US" sz="1600" baseline="30000" dirty="0" smtClean="0">
                <a:sym typeface="Wingdings" pitchFamily="2" charset="2"/>
              </a:rPr>
              <a:t>78</a:t>
            </a:r>
            <a:r>
              <a:rPr lang="en-US" sz="1600" dirty="0" smtClean="0">
                <a:sym typeface="Wingdings" pitchFamily="2" charset="2"/>
              </a:rPr>
              <a:t>Ni core</a:t>
            </a:r>
          </a:p>
          <a:p>
            <a:pPr>
              <a:lnSpc>
                <a:spcPct val="93000"/>
              </a:lnSpc>
              <a:buClr>
                <a:srgbClr val="FFFFFF"/>
              </a:buClr>
              <a:buSzPct val="100000"/>
              <a:buBlip>
                <a:blip r:embed="rId3"/>
              </a:buBlip>
            </a:pPr>
            <a:endParaRPr lang="en-US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ct val="100000"/>
              <a:buBlip>
                <a:blip r:embed="rId3"/>
              </a:buBlip>
            </a:pPr>
            <a:r>
              <a:rPr lang="en-US" sz="1600" dirty="0" smtClean="0">
                <a:sym typeface="Wingdings" pitchFamily="2" charset="2"/>
              </a:rPr>
              <a:t> Create the N=60 deformed gap</a:t>
            </a:r>
          </a:p>
          <a:p>
            <a:pPr>
              <a:lnSpc>
                <a:spcPct val="93000"/>
              </a:lnSpc>
              <a:buClr>
                <a:srgbClr val="FFFFFF"/>
              </a:buClr>
              <a:buSzPct val="100000"/>
            </a:pPr>
            <a:endParaRPr lang="en-US" sz="1600" dirty="0" smtClean="0">
              <a:sym typeface="Wingdings" pitchFamily="2" charset="2"/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ct val="100000"/>
              <a:buBlip>
                <a:blip r:embed="rId3"/>
              </a:buBlip>
            </a:pPr>
            <a:r>
              <a:rPr lang="en-US" sz="1600" dirty="0" smtClean="0">
                <a:sym typeface="Wingdings" pitchFamily="2" charset="2"/>
              </a:rPr>
              <a:t>  Neutron excitation from d</a:t>
            </a:r>
            <a:r>
              <a:rPr lang="en-US" sz="1600" baseline="-25000" dirty="0" smtClean="0">
                <a:sym typeface="Wingdings" pitchFamily="2" charset="2"/>
              </a:rPr>
              <a:t>5/2</a:t>
            </a:r>
            <a:r>
              <a:rPr lang="en-US" sz="1600" dirty="0" smtClean="0">
                <a:sym typeface="Wingdings" pitchFamily="2" charset="2"/>
              </a:rPr>
              <a:t> to h</a:t>
            </a:r>
            <a:r>
              <a:rPr lang="en-US" sz="1600" baseline="-25000" dirty="0" smtClean="0">
                <a:sym typeface="Wingdings" pitchFamily="2" charset="2"/>
              </a:rPr>
              <a:t>11/2</a:t>
            </a:r>
            <a:r>
              <a:rPr lang="en-US" sz="1600" dirty="0" smtClean="0">
                <a:sym typeface="Wingdings" pitchFamily="2" charset="2"/>
              </a:rPr>
              <a:t> </a:t>
            </a:r>
          </a:p>
          <a:p>
            <a:pPr>
              <a:lnSpc>
                <a:spcPct val="93000"/>
              </a:lnSpc>
              <a:buClr>
                <a:srgbClr val="FFFFFF"/>
              </a:buClr>
              <a:buSzPct val="100000"/>
              <a:buFont typeface="Wingdings"/>
              <a:buChar char="à"/>
            </a:pPr>
            <a:r>
              <a:rPr lang="en-US" sz="1600" dirty="0" smtClean="0">
                <a:sym typeface="Wingdings" pitchFamily="2" charset="2"/>
              </a:rPr>
              <a:t>     </a:t>
            </a:r>
            <a:r>
              <a:rPr lang="en-US" sz="1600" dirty="0" err="1" smtClean="0">
                <a:sym typeface="Wingdings" pitchFamily="2" charset="2"/>
              </a:rPr>
              <a:t>Octupole</a:t>
            </a:r>
            <a:r>
              <a:rPr lang="en-US" sz="1600" dirty="0" smtClean="0">
                <a:sym typeface="Wingdings" pitchFamily="2" charset="2"/>
              </a:rPr>
              <a:t> correlation ?</a:t>
            </a:r>
          </a:p>
          <a:p>
            <a:pPr>
              <a:lnSpc>
                <a:spcPct val="93000"/>
              </a:lnSpc>
              <a:buClr>
                <a:srgbClr val="FFFFFF"/>
              </a:buClr>
              <a:buSzPct val="100000"/>
              <a:buFont typeface="Wingdings"/>
              <a:buChar char="à"/>
            </a:pPr>
            <a:endParaRPr lang="en-US" sz="1600" dirty="0" smtClean="0">
              <a:sym typeface="Wingdings" pitchFamily="2" charset="2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0" y="0"/>
            <a:ext cx="386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Shape Transition at N=60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1331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à coins arrondis 17"/>
          <p:cNvSpPr/>
          <p:nvPr/>
        </p:nvSpPr>
        <p:spPr>
          <a:xfrm>
            <a:off x="38637" y="666938"/>
            <a:ext cx="4572000" cy="56886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3723924" cy="226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4788025" y="836712"/>
            <a:ext cx="4032447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n-rich nuclei between Z=37 and Z=42 present at N=60 one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the most impressive deformation change in the nuclear chart </a:t>
            </a:r>
          </a:p>
          <a:p>
            <a:pPr algn="just">
              <a:buFont typeface="Wingdings" pitchFamily="2" charset="2"/>
              <a:buChar char="q"/>
            </a:pP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Systematic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the 2</a:t>
            </a:r>
            <a:r>
              <a:rPr lang="en-US" sz="16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energy </a:t>
            </a:r>
          </a:p>
          <a:p>
            <a:pPr algn="just">
              <a:buFont typeface="Wingdings" pitchFamily="2" charset="2"/>
              <a:buNone/>
            </a:pP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(Raman’s formula : </a:t>
            </a:r>
            <a:r>
              <a:rPr lang="en-US" sz="1600" dirty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16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~0.17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0.4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endParaRPr lang="en-US" sz="16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buFont typeface="Wingdings" pitchFamily="2" charset="2"/>
              <a:buNone/>
            </a:pP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Localized within the Z degree of freedom </a:t>
            </a:r>
          </a:p>
          <a:p>
            <a:pPr lvl="1" algn="just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Point to an effect related to specific </a:t>
            </a:r>
            <a:r>
              <a:rPr lang="en-US" sz="1600" dirty="0" smtClean="0">
                <a:solidFill>
                  <a:schemeClr val="tx1"/>
                </a:solidFill>
                <a:latin typeface="Symbol" pitchFamily="18" charset="2"/>
                <a:cs typeface="Times New Roman" pitchFamily="18" charset="0"/>
                <a:sym typeface="Wingdings" pitchFamily="2" charset="2"/>
              </a:rPr>
              <a:t>p-n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combinaison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6" name="Picture 20" descr="sphe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972" y="4271968"/>
            <a:ext cx="790575" cy="790575"/>
          </a:xfrm>
          <a:prstGeom prst="rect">
            <a:avLst/>
          </a:prstGeom>
          <a:noFill/>
        </p:spPr>
      </p:pic>
      <p:pic>
        <p:nvPicPr>
          <p:cNvPr id="7" name="Picture 21" descr="ProlateSphero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7772" y="4383093"/>
            <a:ext cx="1304925" cy="633412"/>
          </a:xfrm>
          <a:prstGeom prst="rect">
            <a:avLst/>
          </a:prstGeom>
          <a:noFill/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6505947" y="4478343"/>
            <a:ext cx="4106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endParaRPr lang="fr-FR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6426423" y="3840242"/>
            <a:ext cx="6158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+ 2</a:t>
            </a:r>
            <a:r>
              <a:rPr lang="fr-FR" b="1" dirty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544" y="3140968"/>
            <a:ext cx="4104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dirty="0" smtClean="0">
                <a:latin typeface="Times New Roman" pitchFamily="18" charset="0"/>
                <a:cs typeface="Times New Roman" pitchFamily="18" charset="0"/>
              </a:rPr>
              <a:t>S. Naimi </a:t>
            </a:r>
            <a:r>
              <a:rPr lang="nb-NO" sz="1400" i="1" dirty="0" smtClean="0">
                <a:latin typeface="Times New Roman" pitchFamily="18" charset="0"/>
                <a:cs typeface="Times New Roman" pitchFamily="18" charset="0"/>
              </a:rPr>
              <a:t>et al., Phys. Rev. Lett. 105, 032502 (2010).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323528" y="3455775"/>
            <a:ext cx="4016677" cy="2729274"/>
            <a:chOff x="323528" y="3455775"/>
            <a:chExt cx="4016677" cy="272927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3455775"/>
              <a:ext cx="3530314" cy="242149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" name="ZoneTexte 9"/>
            <p:cNvSpPr txBox="1"/>
            <p:nvPr/>
          </p:nvSpPr>
          <p:spPr>
            <a:xfrm>
              <a:off x="3203848" y="4607903"/>
              <a:ext cx="3529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Times New Roman" pitchFamily="18" charset="0"/>
                  <a:cs typeface="Times New Roman" pitchFamily="18" charset="0"/>
                </a:rPr>
                <a:t>( )</a:t>
              </a:r>
              <a:endParaRPr lang="fr-FR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03848" y="4607903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3528" y="5877272"/>
              <a:ext cx="40166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smtClean="0">
                  <a:latin typeface="Times New Roman" pitchFamily="18" charset="0"/>
                  <a:cs typeface="Times New Roman" pitchFamily="18" charset="0"/>
                </a:rPr>
                <a:t>M. </a:t>
              </a:r>
              <a:r>
                <a:rPr lang="fr-FR" sz="1400" dirty="0" err="1" smtClean="0">
                  <a:latin typeface="Times New Roman" pitchFamily="18" charset="0"/>
                  <a:cs typeface="Times New Roman" pitchFamily="18" charset="0"/>
                </a:rPr>
                <a:t>Albers</a:t>
              </a:r>
              <a:r>
                <a:rPr lang="fr-FR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1400" i="1" dirty="0" smtClean="0">
                  <a:latin typeface="Times New Roman" pitchFamily="18" charset="0"/>
                  <a:cs typeface="Times New Roman" pitchFamily="18" charset="0"/>
                </a:rPr>
                <a:t>et al., Phys. </a:t>
              </a:r>
              <a:r>
                <a:rPr lang="fr-FR" sz="1400" i="1" dirty="0" err="1" smtClean="0">
                  <a:latin typeface="Times New Roman" pitchFamily="18" charset="0"/>
                  <a:cs typeface="Times New Roman" pitchFamily="18" charset="0"/>
                </a:rPr>
                <a:t>Rev</a:t>
              </a:r>
              <a:r>
                <a:rPr lang="fr-FR" sz="1400" i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fr-FR" sz="1400" i="1" dirty="0" err="1" smtClean="0">
                  <a:latin typeface="Times New Roman" pitchFamily="18" charset="0"/>
                  <a:cs typeface="Times New Roman" pitchFamily="18" charset="0"/>
                </a:rPr>
                <a:t>Lett</a:t>
              </a:r>
              <a:r>
                <a:rPr lang="fr-FR" sz="1400" i="1" dirty="0" smtClean="0">
                  <a:latin typeface="Times New Roman" pitchFamily="18" charset="0"/>
                  <a:cs typeface="Times New Roman" pitchFamily="18" charset="0"/>
                </a:rPr>
                <a:t>.  108, 062701 (2012)</a:t>
              </a:r>
              <a:endParaRPr lang="fr-FR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220072" y="3068960"/>
            <a:ext cx="3384376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860032" y="2060848"/>
            <a:ext cx="367240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895528" y="2780928"/>
            <a:ext cx="424847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0" y="0"/>
            <a:ext cx="386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Shape Transition at N=60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1331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23" name="Text Box 27"/>
          <p:cNvSpPr txBox="1">
            <a:spLocks noChangeArrowheads="1"/>
          </p:cNvSpPr>
          <p:nvPr/>
        </p:nvSpPr>
        <p:spPr bwMode="auto">
          <a:xfrm>
            <a:off x="608013" y="992188"/>
            <a:ext cx="1204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/>
              <a:t>1</a:t>
            </a:r>
            <a:r>
              <a:rPr lang="fr-FR" sz="2000" baseline="30000"/>
              <a:t>er</a:t>
            </a:r>
            <a:r>
              <a:rPr lang="fr-FR" sz="2000"/>
              <a:t> ordre:</a:t>
            </a:r>
          </a:p>
        </p:txBody>
      </p:sp>
      <p:sp>
        <p:nvSpPr>
          <p:cNvPr id="234524" name="Text Box 28"/>
          <p:cNvSpPr txBox="1">
            <a:spLocks noChangeArrowheads="1"/>
          </p:cNvSpPr>
          <p:nvPr/>
        </p:nvSpPr>
        <p:spPr bwMode="auto">
          <a:xfrm>
            <a:off x="115888" y="4819650"/>
            <a:ext cx="161935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dirty="0">
              <a:latin typeface="Comic Sans MS" pitchFamily="66" charset="0"/>
              <a:sym typeface="Symbol" pitchFamily="18" charset="2"/>
            </a:endParaRPr>
          </a:p>
          <a:p>
            <a:r>
              <a:rPr lang="en-US" dirty="0">
                <a:latin typeface="Comic Sans MS" pitchFamily="66" charset="0"/>
                <a:sym typeface="Symbol" pitchFamily="18" charset="2"/>
              </a:rPr>
              <a:t></a:t>
            </a:r>
            <a:r>
              <a:rPr lang="fr-FR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>
                <a:latin typeface="Comic Sans MS" pitchFamily="66" charset="0"/>
                <a:sym typeface="Symbol" pitchFamily="18" charset="2"/>
              </a:rPr>
              <a:t>B(E2)  </a:t>
            </a:r>
            <a:r>
              <a:rPr lang="en-US" sz="2000" dirty="0">
                <a:solidFill>
                  <a:srgbClr val="FF0066"/>
                </a:solidFill>
                <a:latin typeface="Comic Sans MS" pitchFamily="66" charset="0"/>
                <a:sym typeface="Symbol" pitchFamily="18" charset="2"/>
              </a:rPr>
              <a:t></a:t>
            </a:r>
            <a:r>
              <a:rPr lang="en-US" sz="2000" baseline="30000" dirty="0">
                <a:solidFill>
                  <a:srgbClr val="FF0066"/>
                </a:solidFill>
                <a:latin typeface="Comic Sans MS" pitchFamily="66" charset="0"/>
                <a:sym typeface="Symbol" pitchFamily="18" charset="2"/>
              </a:rPr>
              <a:t>2 </a:t>
            </a:r>
          </a:p>
          <a:p>
            <a:r>
              <a:rPr lang="en-US" sz="1400" dirty="0">
                <a:solidFill>
                  <a:srgbClr val="FF0066"/>
                </a:solidFill>
                <a:latin typeface="Comic Sans MS" pitchFamily="66" charset="0"/>
                <a:sym typeface="Symbol" pitchFamily="18" charset="2"/>
              </a:rPr>
              <a:t>         </a:t>
            </a:r>
            <a:endParaRPr lang="fr-FR" sz="1400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234525" name="Line 29"/>
          <p:cNvSpPr>
            <a:spLocks noChangeShapeType="1"/>
          </p:cNvSpPr>
          <p:nvPr/>
        </p:nvSpPr>
        <p:spPr bwMode="auto">
          <a:xfrm>
            <a:off x="720725" y="1998663"/>
            <a:ext cx="15843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34526" name="Line 30"/>
          <p:cNvSpPr>
            <a:spLocks noChangeShapeType="1"/>
          </p:cNvSpPr>
          <p:nvPr/>
        </p:nvSpPr>
        <p:spPr bwMode="auto">
          <a:xfrm>
            <a:off x="720725" y="3079750"/>
            <a:ext cx="15843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34527" name="Text Box 31"/>
          <p:cNvSpPr txBox="1">
            <a:spLocks noChangeArrowheads="1"/>
          </p:cNvSpPr>
          <p:nvPr/>
        </p:nvSpPr>
        <p:spPr bwMode="auto">
          <a:xfrm>
            <a:off x="412750" y="1782763"/>
            <a:ext cx="442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Times New Roman" pitchFamily="18" charset="0"/>
              </a:rPr>
              <a:t>2</a:t>
            </a:r>
            <a:r>
              <a:rPr lang="fr-FR" b="1" baseline="30000">
                <a:latin typeface="Times New Roman" pitchFamily="18" charset="0"/>
              </a:rPr>
              <a:t>+</a:t>
            </a:r>
            <a:r>
              <a:rPr lang="fr-FR" b="1">
                <a:latin typeface="Times New Roman" pitchFamily="18" charset="0"/>
              </a:rPr>
              <a:t> </a:t>
            </a:r>
            <a:endParaRPr lang="fr-FR" b="1" baseline="30000">
              <a:latin typeface="Times New Roman" pitchFamily="18" charset="0"/>
            </a:endParaRPr>
          </a:p>
        </p:txBody>
      </p:sp>
      <p:sp>
        <p:nvSpPr>
          <p:cNvPr id="234528" name="Text Box 32"/>
          <p:cNvSpPr txBox="1">
            <a:spLocks noChangeArrowheads="1"/>
          </p:cNvSpPr>
          <p:nvPr/>
        </p:nvSpPr>
        <p:spPr bwMode="auto">
          <a:xfrm>
            <a:off x="433388" y="2863850"/>
            <a:ext cx="38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Times New Roman" pitchFamily="18" charset="0"/>
              </a:rPr>
              <a:t>0</a:t>
            </a:r>
            <a:r>
              <a:rPr lang="fr-FR" b="1" baseline="30000">
                <a:latin typeface="Times New Roman" pitchFamily="18" charset="0"/>
              </a:rPr>
              <a:t>+</a:t>
            </a:r>
          </a:p>
        </p:txBody>
      </p:sp>
      <p:sp>
        <p:nvSpPr>
          <p:cNvPr id="234529" name="Line 33"/>
          <p:cNvSpPr>
            <a:spLocks noChangeShapeType="1"/>
          </p:cNvSpPr>
          <p:nvPr/>
        </p:nvSpPr>
        <p:spPr bwMode="auto">
          <a:xfrm flipV="1">
            <a:off x="1296988" y="1998663"/>
            <a:ext cx="0" cy="1081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34530" name="Text Box 34"/>
          <p:cNvSpPr txBox="1">
            <a:spLocks noChangeArrowheads="1"/>
          </p:cNvSpPr>
          <p:nvPr/>
        </p:nvSpPr>
        <p:spPr bwMode="auto">
          <a:xfrm>
            <a:off x="1370013" y="2293938"/>
            <a:ext cx="481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latin typeface="Comic Sans MS" pitchFamily="66" charset="0"/>
              </a:rPr>
              <a:t>a</a:t>
            </a:r>
            <a:r>
              <a:rPr lang="fr-FR" baseline="30000">
                <a:latin typeface="Comic Sans MS" pitchFamily="66" charset="0"/>
              </a:rPr>
              <a:t>(1)</a:t>
            </a:r>
          </a:p>
        </p:txBody>
      </p: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430213" y="3967163"/>
            <a:ext cx="2232025" cy="792162"/>
            <a:chOff x="2472" y="1842"/>
            <a:chExt cx="1406" cy="499"/>
          </a:xfrm>
        </p:grpSpPr>
        <p:sp>
          <p:nvSpPr>
            <p:cNvPr id="234549" name="Text Box 53"/>
            <p:cNvSpPr txBox="1">
              <a:spLocks noChangeArrowheads="1"/>
            </p:cNvSpPr>
            <p:nvPr/>
          </p:nvSpPr>
          <p:spPr bwMode="auto">
            <a:xfrm>
              <a:off x="2472" y="1842"/>
              <a:ext cx="3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600">
                  <a:latin typeface="Comic Sans MS" pitchFamily="66" charset="0"/>
                </a:rPr>
                <a:t>d</a:t>
              </a:r>
              <a:r>
                <a:rPr lang="fr-FR" sz="2400">
                  <a:latin typeface="Symbol" pitchFamily="18" charset="2"/>
                </a:rPr>
                <a:t>s</a:t>
              </a:r>
            </a:p>
          </p:txBody>
        </p:sp>
        <p:sp>
          <p:nvSpPr>
            <p:cNvPr id="234550" name="Text Box 54"/>
            <p:cNvSpPr txBox="1">
              <a:spLocks noChangeArrowheads="1"/>
            </p:cNvSpPr>
            <p:nvPr/>
          </p:nvSpPr>
          <p:spPr bwMode="auto">
            <a:xfrm>
              <a:off x="3015" y="1842"/>
              <a:ext cx="5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600">
                  <a:latin typeface="Comic Sans MS" pitchFamily="66" charset="0"/>
                </a:rPr>
                <a:t>d</a:t>
              </a:r>
              <a:r>
                <a:rPr lang="fr-FR" sz="2400">
                  <a:latin typeface="Symbol" pitchFamily="18" charset="2"/>
                </a:rPr>
                <a:t>s</a:t>
              </a:r>
              <a:r>
                <a:rPr lang="fr-FR" sz="1600" baseline="-25000">
                  <a:latin typeface="Comic Sans MS" pitchFamily="66" charset="0"/>
                </a:rPr>
                <a:t>Ruth</a:t>
              </a:r>
            </a:p>
          </p:txBody>
        </p:sp>
        <p:sp>
          <p:nvSpPr>
            <p:cNvPr id="234551" name="Text Box 55"/>
            <p:cNvSpPr txBox="1">
              <a:spLocks noChangeArrowheads="1"/>
            </p:cNvSpPr>
            <p:nvPr/>
          </p:nvSpPr>
          <p:spPr bwMode="auto">
            <a:xfrm>
              <a:off x="3495" y="1933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000">
                  <a:solidFill>
                    <a:srgbClr val="FF0066"/>
                  </a:solidFill>
                  <a:latin typeface="Comic Sans MS" pitchFamily="66" charset="0"/>
                </a:rPr>
                <a:t>P</a:t>
              </a:r>
              <a:r>
                <a:rPr lang="fr-FR" sz="2000" baseline="-25000">
                  <a:solidFill>
                    <a:srgbClr val="FF0066"/>
                  </a:solidFill>
                  <a:latin typeface="Comic Sans MS" pitchFamily="66" charset="0"/>
                </a:rPr>
                <a:t>i</a:t>
              </a:r>
              <a:r>
                <a:rPr lang="fr-FR" sz="2000" baseline="-25000">
                  <a:solidFill>
                    <a:srgbClr val="FF0066"/>
                  </a:solidFill>
                  <a:latin typeface="Comic Sans MS" pitchFamily="66" charset="0"/>
                  <a:sym typeface="Wingdings" pitchFamily="2" charset="2"/>
                </a:rPr>
                <a:t>f</a:t>
              </a:r>
              <a:endParaRPr lang="fr-FR" sz="2000" baseline="-25000">
                <a:solidFill>
                  <a:srgbClr val="FF0066"/>
                </a:solidFill>
                <a:latin typeface="Comic Sans MS" pitchFamily="66" charset="0"/>
              </a:endParaRPr>
            </a:p>
          </p:txBody>
        </p:sp>
        <p:sp>
          <p:nvSpPr>
            <p:cNvPr id="234552" name="Text Box 56"/>
            <p:cNvSpPr txBox="1">
              <a:spLocks noChangeArrowheads="1"/>
            </p:cNvSpPr>
            <p:nvPr/>
          </p:nvSpPr>
          <p:spPr bwMode="auto">
            <a:xfrm>
              <a:off x="2789" y="1963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234553" name="Text Box 57"/>
            <p:cNvSpPr txBox="1">
              <a:spLocks noChangeArrowheads="1"/>
            </p:cNvSpPr>
            <p:nvPr/>
          </p:nvSpPr>
          <p:spPr bwMode="auto">
            <a:xfrm>
              <a:off x="2472" y="2091"/>
              <a:ext cx="4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>
                  <a:latin typeface="Comic Sans MS" pitchFamily="66" charset="0"/>
                </a:rPr>
                <a:t>d</a:t>
              </a:r>
              <a:r>
                <a:rPr lang="fr-FR" sz="2000">
                  <a:latin typeface="Symbol" pitchFamily="18" charset="2"/>
                </a:rPr>
                <a:t>W</a:t>
              </a:r>
              <a:r>
                <a:rPr lang="fr-FR" baseline="-25000">
                  <a:latin typeface="Comic Sans MS" pitchFamily="66" charset="0"/>
                </a:rPr>
                <a:t>i</a:t>
              </a:r>
              <a:r>
                <a:rPr lang="fr-FR" baseline="-25000">
                  <a:latin typeface="Comic Sans MS" pitchFamily="66" charset="0"/>
                  <a:sym typeface="Wingdings" pitchFamily="2" charset="2"/>
                </a:rPr>
                <a:t>f</a:t>
              </a:r>
              <a:endParaRPr lang="fr-FR" baseline="-25000">
                <a:latin typeface="Comic Sans MS" pitchFamily="66" charset="0"/>
              </a:endParaRPr>
            </a:p>
          </p:txBody>
        </p:sp>
        <p:sp>
          <p:nvSpPr>
            <p:cNvPr id="234554" name="Text Box 58"/>
            <p:cNvSpPr txBox="1">
              <a:spLocks noChangeArrowheads="1"/>
            </p:cNvSpPr>
            <p:nvPr/>
          </p:nvSpPr>
          <p:spPr bwMode="auto">
            <a:xfrm>
              <a:off x="3010" y="2091"/>
              <a:ext cx="3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>
                  <a:latin typeface="Comic Sans MS" pitchFamily="66" charset="0"/>
                </a:rPr>
                <a:t>d</a:t>
              </a:r>
              <a:r>
                <a:rPr lang="fr-FR" sz="2000">
                  <a:latin typeface="Symbol" pitchFamily="18" charset="2"/>
                </a:rPr>
                <a:t>W</a:t>
              </a:r>
            </a:p>
          </p:txBody>
        </p:sp>
        <p:sp>
          <p:nvSpPr>
            <p:cNvPr id="234555" name="Text Box 59"/>
            <p:cNvSpPr txBox="1">
              <a:spLocks noChangeArrowheads="1"/>
            </p:cNvSpPr>
            <p:nvPr/>
          </p:nvSpPr>
          <p:spPr bwMode="auto">
            <a:xfrm>
              <a:off x="2472" y="1872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>
                  <a:latin typeface="Times New Roman" pitchFamily="18" charset="0"/>
                </a:rPr>
                <a:t>__</a:t>
              </a:r>
            </a:p>
          </p:txBody>
        </p:sp>
        <p:sp>
          <p:nvSpPr>
            <p:cNvPr id="234556" name="Text Box 60"/>
            <p:cNvSpPr txBox="1">
              <a:spLocks noChangeArrowheads="1"/>
            </p:cNvSpPr>
            <p:nvPr/>
          </p:nvSpPr>
          <p:spPr bwMode="auto">
            <a:xfrm>
              <a:off x="3016" y="1872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>
                  <a:latin typeface="Times New Roman" pitchFamily="18" charset="0"/>
                </a:rPr>
                <a:t>__</a:t>
              </a:r>
            </a:p>
          </p:txBody>
        </p:sp>
      </p:grpSp>
      <p:graphicFrame>
        <p:nvGraphicFramePr>
          <p:cNvPr id="234560" name="Object 64"/>
          <p:cNvGraphicFramePr>
            <a:graphicFrameLocks noChangeAspect="1"/>
          </p:cNvGraphicFramePr>
          <p:nvPr/>
        </p:nvGraphicFramePr>
        <p:xfrm>
          <a:off x="484188" y="3265488"/>
          <a:ext cx="18732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Equation" r:id="rId4" imgW="1320480" imgH="279360" progId="Equation.3">
                  <p:embed/>
                </p:oleObj>
              </mc:Choice>
              <mc:Fallback>
                <p:oleObj name="Equation" r:id="rId4" imgW="132048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3265488"/>
                        <a:ext cx="1873250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2646363" y="992188"/>
            <a:ext cx="3095625" cy="2776537"/>
            <a:chOff x="1667" y="625"/>
            <a:chExt cx="1950" cy="1749"/>
          </a:xfrm>
        </p:grpSpPr>
        <p:sp>
          <p:nvSpPr>
            <p:cNvPr id="234531" name="Line 35"/>
            <p:cNvSpPr>
              <a:spLocks noChangeShapeType="1"/>
            </p:cNvSpPr>
            <p:nvPr/>
          </p:nvSpPr>
          <p:spPr bwMode="auto">
            <a:xfrm>
              <a:off x="2211" y="1264"/>
              <a:ext cx="99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34532" name="Line 36"/>
            <p:cNvSpPr>
              <a:spLocks noChangeShapeType="1"/>
            </p:cNvSpPr>
            <p:nvPr/>
          </p:nvSpPr>
          <p:spPr bwMode="auto">
            <a:xfrm>
              <a:off x="2211" y="1945"/>
              <a:ext cx="99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34533" name="Text Box 37"/>
            <p:cNvSpPr txBox="1">
              <a:spLocks noChangeArrowheads="1"/>
            </p:cNvSpPr>
            <p:nvPr/>
          </p:nvSpPr>
          <p:spPr bwMode="auto">
            <a:xfrm>
              <a:off x="1961" y="1128"/>
              <a:ext cx="24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>
                  <a:latin typeface="Times New Roman" pitchFamily="18" charset="0"/>
                </a:rPr>
                <a:t>2</a:t>
              </a:r>
              <a:r>
                <a:rPr lang="fr-FR" b="1" baseline="3000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234534" name="Text Box 38"/>
            <p:cNvSpPr txBox="1">
              <a:spLocks noChangeArrowheads="1"/>
            </p:cNvSpPr>
            <p:nvPr/>
          </p:nvSpPr>
          <p:spPr bwMode="auto">
            <a:xfrm>
              <a:off x="1961" y="1784"/>
              <a:ext cx="24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>
                  <a:latin typeface="Times New Roman" pitchFamily="18" charset="0"/>
                </a:rPr>
                <a:t>0</a:t>
              </a:r>
              <a:r>
                <a:rPr lang="fr-FR" b="1" baseline="3000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234535" name="Line 39"/>
            <p:cNvSpPr>
              <a:spLocks noChangeShapeType="1"/>
            </p:cNvSpPr>
            <p:nvPr/>
          </p:nvSpPr>
          <p:spPr bwMode="auto">
            <a:xfrm flipV="1">
              <a:off x="2347" y="1264"/>
              <a:ext cx="0" cy="6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34536" name="Text Box 40"/>
            <p:cNvSpPr txBox="1">
              <a:spLocks noChangeArrowheads="1"/>
            </p:cNvSpPr>
            <p:nvPr/>
          </p:nvSpPr>
          <p:spPr bwMode="auto">
            <a:xfrm>
              <a:off x="2074" y="1490"/>
              <a:ext cx="3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>
                  <a:latin typeface="Comic Sans MS" pitchFamily="66" charset="0"/>
                </a:rPr>
                <a:t>a</a:t>
              </a:r>
              <a:r>
                <a:rPr lang="fr-FR" baseline="30000">
                  <a:latin typeface="Comic Sans MS" pitchFamily="66" charset="0"/>
                </a:rPr>
                <a:t>(1)</a:t>
              </a:r>
            </a:p>
          </p:txBody>
        </p:sp>
        <p:sp>
          <p:nvSpPr>
            <p:cNvPr id="234537" name="Line 41"/>
            <p:cNvSpPr>
              <a:spLocks noChangeShapeType="1"/>
            </p:cNvSpPr>
            <p:nvPr/>
          </p:nvSpPr>
          <p:spPr bwMode="auto">
            <a:xfrm>
              <a:off x="2256" y="1445"/>
              <a:ext cx="9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34538" name="Line 42"/>
            <p:cNvSpPr>
              <a:spLocks noChangeShapeType="1"/>
            </p:cNvSpPr>
            <p:nvPr/>
          </p:nvSpPr>
          <p:spPr bwMode="auto">
            <a:xfrm>
              <a:off x="2256" y="1037"/>
              <a:ext cx="9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34539" name="Line 43"/>
            <p:cNvSpPr>
              <a:spLocks noChangeShapeType="1"/>
            </p:cNvSpPr>
            <p:nvPr/>
          </p:nvSpPr>
          <p:spPr bwMode="auto">
            <a:xfrm flipV="1">
              <a:off x="2664" y="1445"/>
              <a:ext cx="0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34540" name="Line 44"/>
            <p:cNvSpPr>
              <a:spLocks noChangeShapeType="1"/>
            </p:cNvSpPr>
            <p:nvPr/>
          </p:nvSpPr>
          <p:spPr bwMode="auto">
            <a:xfrm flipV="1">
              <a:off x="2664" y="1264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34541" name="Line 45"/>
            <p:cNvSpPr>
              <a:spLocks noChangeShapeType="1"/>
            </p:cNvSpPr>
            <p:nvPr/>
          </p:nvSpPr>
          <p:spPr bwMode="auto">
            <a:xfrm flipV="1">
              <a:off x="2982" y="1037"/>
              <a:ext cx="0" cy="9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34542" name="Line 46"/>
            <p:cNvSpPr>
              <a:spLocks noChangeShapeType="1"/>
            </p:cNvSpPr>
            <p:nvPr/>
          </p:nvSpPr>
          <p:spPr bwMode="auto">
            <a:xfrm>
              <a:off x="3027" y="1037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34543" name="Text Box 47"/>
            <p:cNvSpPr txBox="1">
              <a:spLocks noChangeArrowheads="1"/>
            </p:cNvSpPr>
            <p:nvPr/>
          </p:nvSpPr>
          <p:spPr bwMode="auto">
            <a:xfrm>
              <a:off x="2392" y="1490"/>
              <a:ext cx="31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>
                  <a:latin typeface="Comic Sans MS" pitchFamily="66" charset="0"/>
                </a:rPr>
                <a:t>a</a:t>
              </a:r>
              <a:r>
                <a:rPr lang="fr-FR" baseline="30000">
                  <a:latin typeface="Comic Sans MS" pitchFamily="66" charset="0"/>
                </a:rPr>
                <a:t>(2)</a:t>
              </a:r>
            </a:p>
          </p:txBody>
        </p:sp>
        <p:sp>
          <p:nvSpPr>
            <p:cNvPr id="234544" name="Text Box 48"/>
            <p:cNvSpPr txBox="1">
              <a:spLocks noChangeArrowheads="1"/>
            </p:cNvSpPr>
            <p:nvPr/>
          </p:nvSpPr>
          <p:spPr bwMode="auto">
            <a:xfrm>
              <a:off x="2708" y="1486"/>
              <a:ext cx="31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>
                  <a:latin typeface="Comic Sans MS" pitchFamily="66" charset="0"/>
                </a:rPr>
                <a:t>a</a:t>
              </a:r>
              <a:r>
                <a:rPr lang="fr-FR" baseline="30000">
                  <a:latin typeface="Comic Sans MS" pitchFamily="66" charset="0"/>
                </a:rPr>
                <a:t>(2)</a:t>
              </a:r>
            </a:p>
          </p:txBody>
        </p:sp>
        <p:sp>
          <p:nvSpPr>
            <p:cNvPr id="234545" name="Text Box 49"/>
            <p:cNvSpPr txBox="1">
              <a:spLocks noChangeArrowheads="1"/>
            </p:cNvSpPr>
            <p:nvPr/>
          </p:nvSpPr>
          <p:spPr bwMode="auto">
            <a:xfrm>
              <a:off x="1774" y="625"/>
              <a:ext cx="7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000"/>
                <a:t>2</a:t>
              </a:r>
              <a:r>
                <a:rPr lang="fr-FR" sz="2000" baseline="30000"/>
                <a:t>nd</a:t>
              </a:r>
              <a:r>
                <a:rPr lang="fr-FR" sz="2000"/>
                <a:t> ordre:</a:t>
              </a:r>
            </a:p>
          </p:txBody>
        </p:sp>
        <p:graphicFrame>
          <p:nvGraphicFramePr>
            <p:cNvPr id="234561" name="Object 65"/>
            <p:cNvGraphicFramePr>
              <a:graphicFrameLocks noChangeAspect="1"/>
            </p:cNvGraphicFramePr>
            <p:nvPr/>
          </p:nvGraphicFramePr>
          <p:xfrm>
            <a:off x="1667" y="2077"/>
            <a:ext cx="1950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0" name="Equation" r:id="rId6" imgW="2425680" imgH="368280" progId="Equation.3">
                    <p:embed/>
                  </p:oleObj>
                </mc:Choice>
                <mc:Fallback>
                  <p:oleObj name="Equation" r:id="rId6" imgW="2425680" imgH="3682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7" y="2077"/>
                          <a:ext cx="1950" cy="2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5695950" y="954088"/>
            <a:ext cx="3286125" cy="3103562"/>
            <a:chOff x="3588" y="601"/>
            <a:chExt cx="2070" cy="1955"/>
          </a:xfrm>
        </p:grpSpPr>
        <p:sp>
          <p:nvSpPr>
            <p:cNvPr id="234503" name="Text Box 7"/>
            <p:cNvSpPr txBox="1">
              <a:spLocks noChangeArrowheads="1"/>
            </p:cNvSpPr>
            <p:nvPr/>
          </p:nvSpPr>
          <p:spPr bwMode="auto">
            <a:xfrm>
              <a:off x="4368" y="1005"/>
              <a:ext cx="131" cy="2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14338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fr-FR" sz="1600">
                <a:latin typeface="Bitstream Vera Sans" pitchFamily="34" charset="0"/>
                <a:ea typeface="Luxi Sans"/>
                <a:cs typeface="Luxi Sans"/>
              </a:endParaRPr>
            </a:p>
          </p:txBody>
        </p:sp>
        <p:pic>
          <p:nvPicPr>
            <p:cNvPr id="234521" name="Picture 25" descr="reorientation_vs2xx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62" y="992"/>
              <a:ext cx="1660" cy="989"/>
            </a:xfrm>
            <a:prstGeom prst="rect">
              <a:avLst/>
            </a:prstGeom>
            <a:noFill/>
          </p:spPr>
        </p:pic>
        <p:sp>
          <p:nvSpPr>
            <p:cNvPr id="234546" name="Text Box 50"/>
            <p:cNvSpPr txBox="1">
              <a:spLocks noChangeArrowheads="1"/>
            </p:cNvSpPr>
            <p:nvPr/>
          </p:nvSpPr>
          <p:spPr bwMode="auto">
            <a:xfrm>
              <a:off x="3588" y="601"/>
              <a:ext cx="15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000"/>
                <a:t>Reorientation effect</a:t>
              </a:r>
            </a:p>
          </p:txBody>
        </p:sp>
        <p:sp>
          <p:nvSpPr>
            <p:cNvPr id="234547" name="Text Box 51"/>
            <p:cNvSpPr txBox="1">
              <a:spLocks noChangeArrowheads="1"/>
            </p:cNvSpPr>
            <p:nvPr/>
          </p:nvSpPr>
          <p:spPr bwMode="auto">
            <a:xfrm>
              <a:off x="4343" y="2268"/>
              <a:ext cx="13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>
                  <a:latin typeface="Comic Sans MS" pitchFamily="66" charset="0"/>
                </a:rPr>
                <a:t>  </a:t>
              </a:r>
              <a:r>
                <a:rPr lang="fr-FR" baseline="-25000">
                  <a:latin typeface="Comic Sans MS" pitchFamily="66" charset="0"/>
                  <a:sym typeface="Wingdings" pitchFamily="2" charset="2"/>
                </a:rPr>
                <a:t> </a:t>
              </a:r>
              <a:r>
                <a:rPr lang="en-US">
                  <a:latin typeface="Times New Roman" pitchFamily="18" charset="0"/>
                  <a:sym typeface="Wingdings" pitchFamily="2" charset="2"/>
                </a:rPr>
                <a:t></a:t>
              </a:r>
              <a:r>
                <a:rPr lang="en-US" sz="2400">
                  <a:latin typeface="Times New Roman" pitchFamily="18" charset="0"/>
                  <a:sym typeface="Wingdings" pitchFamily="2" charset="2"/>
                </a:rPr>
                <a:t> </a:t>
              </a:r>
              <a:r>
                <a:rPr lang="en-US">
                  <a:solidFill>
                    <a:srgbClr val="FF0066"/>
                  </a:solidFill>
                  <a:latin typeface="Comic Sans MS" pitchFamily="66" charset="0"/>
                  <a:sym typeface="Symbol" pitchFamily="18" charset="2"/>
                </a:rPr>
                <a:t>Q</a:t>
              </a:r>
              <a:r>
                <a:rPr lang="en-US" baseline="-25000">
                  <a:solidFill>
                    <a:srgbClr val="FF0066"/>
                  </a:solidFill>
                  <a:latin typeface="Comic Sans MS" pitchFamily="66" charset="0"/>
                  <a:sym typeface="Symbol" pitchFamily="18" charset="2"/>
                </a:rPr>
                <a:t>0</a:t>
              </a:r>
              <a:r>
                <a:rPr lang="en-US">
                  <a:latin typeface="Comic Sans MS" pitchFamily="66" charset="0"/>
                  <a:sym typeface="Symbol" pitchFamily="18" charset="2"/>
                </a:rPr>
                <a:t> </a:t>
              </a:r>
              <a:endParaRPr lang="fr-FR" baseline="-25000">
                <a:solidFill>
                  <a:srgbClr val="FF0066"/>
                </a:solidFill>
                <a:latin typeface="Comic Sans MS" pitchFamily="66" charset="0"/>
              </a:endParaRPr>
            </a:p>
          </p:txBody>
        </p:sp>
        <p:graphicFrame>
          <p:nvGraphicFramePr>
            <p:cNvPr id="234562" name="Object 66"/>
            <p:cNvGraphicFramePr>
              <a:graphicFrameLocks noChangeAspect="1"/>
            </p:cNvGraphicFramePr>
            <p:nvPr/>
          </p:nvGraphicFramePr>
          <p:xfrm>
            <a:off x="3662" y="2084"/>
            <a:ext cx="1714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1" name="Equation" r:id="rId9" imgW="2273040" imgH="279360" progId="Equation.3">
                    <p:embed/>
                  </p:oleObj>
                </mc:Choice>
                <mc:Fallback>
                  <p:oleObj name="Equation" r:id="rId9" imgW="2273040" imgH="27936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2" y="2084"/>
                          <a:ext cx="1714" cy="2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4563" name="Oval 67"/>
            <p:cNvSpPr>
              <a:spLocks noChangeArrowheads="1"/>
            </p:cNvSpPr>
            <p:nvPr/>
          </p:nvSpPr>
          <p:spPr bwMode="auto">
            <a:xfrm>
              <a:off x="3944" y="2011"/>
              <a:ext cx="771" cy="363"/>
            </a:xfrm>
            <a:prstGeom prst="ellipse">
              <a:avLst/>
            </a:prstGeom>
            <a:noFill/>
            <a:ln w="38100">
              <a:solidFill>
                <a:srgbClr val="FF0066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36646" y="4077072"/>
            <a:ext cx="4510529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ZoneTexte 44"/>
          <p:cNvSpPr txBox="1"/>
          <p:nvPr/>
        </p:nvSpPr>
        <p:spPr>
          <a:xfrm>
            <a:off x="4716016" y="4149080"/>
            <a:ext cx="349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r>
              <a:rPr lang="en-US" baseline="30000" dirty="0" smtClean="0"/>
              <a:t>+</a:t>
            </a:r>
            <a:r>
              <a:rPr lang="en-US" dirty="0" smtClean="0"/>
              <a:t> excitation probability </a:t>
            </a:r>
            <a:r>
              <a:rPr lang="en-US" baseline="30000" dirty="0" smtClean="0"/>
              <a:t>98</a:t>
            </a:r>
            <a:r>
              <a:rPr lang="en-US" dirty="0" smtClean="0"/>
              <a:t>Sr+</a:t>
            </a:r>
            <a:r>
              <a:rPr lang="en-US" baseline="30000" dirty="0" smtClean="0"/>
              <a:t>208</a:t>
            </a:r>
            <a:r>
              <a:rPr lang="en-US" dirty="0" smtClean="0"/>
              <a:t>Pb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1331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9512" y="188640"/>
            <a:ext cx="4347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Coulomb excitation Analysis</a:t>
            </a:r>
            <a:endParaRPr lang="en-US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179512" y="1126485"/>
            <a:ext cx="88217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Coulomb excitation cross section is </a:t>
            </a:r>
            <a:r>
              <a:rPr lang="en-US" dirty="0" err="1" smtClean="0"/>
              <a:t>analysed</a:t>
            </a:r>
            <a:r>
              <a:rPr lang="en-US" dirty="0" smtClean="0"/>
              <a:t> using the least-squares fitting code GOSIA </a:t>
            </a:r>
          </a:p>
          <a:p>
            <a:r>
              <a:rPr lang="en-US" sz="1200" dirty="0" smtClean="0"/>
              <a:t>T. </a:t>
            </a:r>
            <a:r>
              <a:rPr lang="en-US" sz="1200" dirty="0" err="1" smtClean="0"/>
              <a:t>Czosnyka</a:t>
            </a:r>
            <a:r>
              <a:rPr lang="en-US" sz="1200" dirty="0" smtClean="0"/>
              <a:t>, D. Cline, and C. Y. Wu, Bull. Am. Phys. Soc. </a:t>
            </a:r>
            <a:r>
              <a:rPr lang="en-US" sz="1200" b="1" dirty="0" smtClean="0"/>
              <a:t>28, </a:t>
            </a:r>
            <a:r>
              <a:rPr lang="en-US" sz="1200" dirty="0" smtClean="0"/>
              <a:t>745 (1983).</a:t>
            </a:r>
            <a:endParaRPr lang="en-US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107504" y="1988840"/>
            <a:ext cx="21900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Inputs:</a:t>
            </a:r>
          </a:p>
          <a:p>
            <a:r>
              <a:rPr lang="fr-FR" sz="1600" dirty="0" smtClean="0"/>
              <a:t>*</a:t>
            </a:r>
            <a:r>
              <a:rPr lang="fr-FR" sz="1600" dirty="0" err="1" smtClean="0"/>
              <a:t>Level</a:t>
            </a:r>
            <a:r>
              <a:rPr lang="fr-FR" sz="1600" dirty="0" smtClean="0"/>
              <a:t> </a:t>
            </a:r>
            <a:r>
              <a:rPr lang="fr-FR" sz="1600" dirty="0" err="1" smtClean="0"/>
              <a:t>scheme</a:t>
            </a:r>
            <a:endParaRPr lang="fr-FR" sz="1600" dirty="0" smtClean="0"/>
          </a:p>
          <a:p>
            <a:r>
              <a:rPr lang="fr-FR" sz="1600" dirty="0" smtClean="0"/>
              <a:t>*</a:t>
            </a:r>
            <a:r>
              <a:rPr lang="fr-FR" sz="1600" dirty="0" err="1" smtClean="0"/>
              <a:t>Experimental</a:t>
            </a:r>
            <a:r>
              <a:rPr lang="fr-FR" sz="1600" dirty="0" smtClean="0"/>
              <a:t> setup</a:t>
            </a:r>
          </a:p>
          <a:p>
            <a:r>
              <a:rPr lang="fr-FR" sz="1600" dirty="0" smtClean="0"/>
              <a:t>*</a:t>
            </a:r>
            <a:r>
              <a:rPr lang="fr-FR" sz="1600" dirty="0" err="1" smtClean="0"/>
              <a:t>I</a:t>
            </a:r>
            <a:r>
              <a:rPr lang="fr-FR" sz="1600" dirty="0" err="1" smtClean="0">
                <a:latin typeface="Symbol" pitchFamily="18" charset="2"/>
              </a:rPr>
              <a:t>g</a:t>
            </a:r>
            <a:r>
              <a:rPr lang="fr-FR" sz="1600" dirty="0" smtClean="0"/>
              <a:t> (</a:t>
            </a:r>
            <a:r>
              <a:rPr lang="fr-FR" sz="1600" dirty="0" smtClean="0">
                <a:latin typeface="Symbol" pitchFamily="18" charset="2"/>
              </a:rPr>
              <a:t>q</a:t>
            </a:r>
            <a:r>
              <a:rPr lang="fr-FR" sz="1600" baseline="-25000" dirty="0" smtClean="0"/>
              <a:t>cm</a:t>
            </a:r>
            <a:r>
              <a:rPr lang="fr-FR" sz="1600" dirty="0" smtClean="0"/>
              <a:t>)</a:t>
            </a:r>
          </a:p>
          <a:p>
            <a:r>
              <a:rPr lang="fr-FR" sz="1600" dirty="0" smtClean="0"/>
              <a:t>*</a:t>
            </a:r>
            <a:r>
              <a:rPr lang="fr-FR" sz="1600" dirty="0" err="1" smtClean="0"/>
              <a:t>known</a:t>
            </a:r>
            <a:r>
              <a:rPr lang="fr-FR" sz="1600" dirty="0" smtClean="0"/>
              <a:t> </a:t>
            </a:r>
            <a:r>
              <a:rPr lang="fr-FR" sz="1600" dirty="0" err="1" smtClean="0">
                <a:latin typeface="Symbol" pitchFamily="18" charset="2"/>
              </a:rPr>
              <a:t>t</a:t>
            </a:r>
            <a:r>
              <a:rPr lang="fr-FR" sz="1600" dirty="0" err="1" smtClean="0"/>
              <a:t>,BR,</a:t>
            </a:r>
            <a:r>
              <a:rPr lang="fr-FR" sz="1600" dirty="0" err="1" smtClean="0">
                <a:latin typeface="Symbol" pitchFamily="18" charset="2"/>
              </a:rPr>
              <a:t>d</a:t>
            </a:r>
            <a:r>
              <a:rPr lang="fr-FR" sz="1600" dirty="0" smtClean="0">
                <a:latin typeface="Symbol" pitchFamily="18" charset="2"/>
              </a:rPr>
              <a:t>(</a:t>
            </a:r>
            <a:r>
              <a:rPr lang="fr-FR" sz="1600" dirty="0" smtClean="0"/>
              <a:t>E</a:t>
            </a:r>
            <a:r>
              <a:rPr lang="fr-FR" sz="1600" dirty="0" smtClean="0">
                <a:latin typeface="Symbol" pitchFamily="18" charset="2"/>
              </a:rPr>
              <a:t>l</a:t>
            </a:r>
            <a:r>
              <a:rPr lang="fr-FR" sz="1600" dirty="0" smtClean="0"/>
              <a:t>/M</a:t>
            </a:r>
            <a:r>
              <a:rPr lang="fr-FR" sz="1600" dirty="0" smtClean="0">
                <a:latin typeface="Symbol" pitchFamily="18" charset="2"/>
              </a:rPr>
              <a:t>l)</a:t>
            </a:r>
            <a:endParaRPr lang="fr-FR" sz="1600" dirty="0">
              <a:latin typeface="Symbol" pitchFamily="18" charset="2"/>
            </a:endParaRPr>
          </a:p>
        </p:txBody>
      </p:sp>
      <p:sp>
        <p:nvSpPr>
          <p:cNvPr id="9" name="Flèche courbée vers le bas 8"/>
          <p:cNvSpPr/>
          <p:nvPr/>
        </p:nvSpPr>
        <p:spPr>
          <a:xfrm rot="2625819" flipH="1" flipV="1">
            <a:off x="3970829" y="3172726"/>
            <a:ext cx="819491" cy="25653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16016" y="2420888"/>
            <a:ext cx="166904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pitchFamily="18" charset="2"/>
              </a:rPr>
              <a:t>c</a:t>
            </a:r>
            <a:r>
              <a:rPr lang="fr-FR" dirty="0" smtClean="0"/>
              <a:t>² </a:t>
            </a:r>
            <a:r>
              <a:rPr lang="fr-FR" dirty="0" err="1" smtClean="0"/>
              <a:t>minimization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987824" y="2420888"/>
            <a:ext cx="1585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Electromagnetic</a:t>
            </a:r>
            <a:r>
              <a:rPr lang="fr-FR" sz="1600" dirty="0" smtClean="0"/>
              <a:t> </a:t>
            </a:r>
          </a:p>
          <a:p>
            <a:r>
              <a:rPr lang="fr-FR" sz="1600" dirty="0" err="1" smtClean="0"/>
              <a:t>Matrix</a:t>
            </a:r>
            <a:r>
              <a:rPr lang="fr-FR" sz="1600" dirty="0" smtClean="0"/>
              <a:t> </a:t>
            </a:r>
            <a:r>
              <a:rPr lang="fr-FR" sz="1600" dirty="0" err="1" smtClean="0"/>
              <a:t>Element</a:t>
            </a: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004048" y="1772816"/>
            <a:ext cx="1864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Coulomb excitation </a:t>
            </a:r>
          </a:p>
          <a:p>
            <a:r>
              <a:rPr lang="fr-FR" sz="1600" dirty="0" smtClean="0"/>
              <a:t>cross section</a:t>
            </a:r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652698" y="2924944"/>
            <a:ext cx="2483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/>
              <a:t>Calculated</a:t>
            </a:r>
            <a:r>
              <a:rPr lang="fr-FR" sz="1600" dirty="0" smtClean="0"/>
              <a:t> </a:t>
            </a:r>
            <a:r>
              <a:rPr lang="fr-FR" sz="1600" dirty="0" err="1" smtClean="0"/>
              <a:t>decay</a:t>
            </a:r>
            <a:r>
              <a:rPr lang="fr-FR" sz="1600" dirty="0" smtClean="0"/>
              <a:t> </a:t>
            </a:r>
            <a:r>
              <a:rPr lang="fr-FR" sz="1600" dirty="0" err="1" smtClean="0"/>
              <a:t>intensities</a:t>
            </a:r>
            <a:endParaRPr lang="fr-FR" sz="1600" dirty="0" smtClean="0"/>
          </a:p>
          <a:p>
            <a:pPr algn="ctr"/>
            <a:r>
              <a:rPr lang="fr-FR" sz="1600" dirty="0" smtClean="0"/>
              <a:t>vs</a:t>
            </a:r>
          </a:p>
          <a:p>
            <a:pPr algn="ctr"/>
            <a:r>
              <a:rPr lang="fr-FR" sz="1600" dirty="0" err="1" smtClean="0"/>
              <a:t>Observed</a:t>
            </a:r>
            <a:r>
              <a:rPr lang="fr-FR" sz="1600" dirty="0" smtClean="0"/>
              <a:t> </a:t>
            </a:r>
            <a:r>
              <a:rPr lang="fr-FR" sz="1600" dirty="0" err="1" smtClean="0"/>
              <a:t>decay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16" name="Flèche courbée vers le bas 15"/>
          <p:cNvSpPr/>
          <p:nvPr/>
        </p:nvSpPr>
        <p:spPr>
          <a:xfrm rot="8438544" flipH="1" flipV="1">
            <a:off x="4056358" y="2003569"/>
            <a:ext cx="819491" cy="25653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Flèche courbée vers le bas 16"/>
          <p:cNvSpPr/>
          <p:nvPr/>
        </p:nvSpPr>
        <p:spPr>
          <a:xfrm rot="16510628" flipH="1" flipV="1">
            <a:off x="6229783" y="2496245"/>
            <a:ext cx="819491" cy="25653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008" y="1988840"/>
            <a:ext cx="2195736" cy="1584176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7524328" y="2276872"/>
            <a:ext cx="1619672" cy="864096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>
            <a:off x="2411760" y="2636912"/>
            <a:ext cx="432048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>
            <a:off x="7020272" y="2564904"/>
            <a:ext cx="432048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7524328" y="2276872"/>
            <a:ext cx="1547664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Complete set of </a:t>
            </a:r>
            <a:r>
              <a:rPr lang="fr-FR" sz="1600" dirty="0" err="1" smtClean="0"/>
              <a:t>Elect</a:t>
            </a:r>
            <a:r>
              <a:rPr lang="fr-FR" sz="1600" dirty="0" smtClean="0"/>
              <a:t>. </a:t>
            </a:r>
            <a:r>
              <a:rPr lang="fr-FR" sz="1600" dirty="0" err="1" smtClean="0"/>
              <a:t>Matrix</a:t>
            </a:r>
            <a:r>
              <a:rPr lang="fr-FR" sz="1600" dirty="0" smtClean="0"/>
              <a:t> </a:t>
            </a:r>
            <a:r>
              <a:rPr lang="fr-FR" sz="1600" dirty="0" err="1" smtClean="0"/>
              <a:t>Element</a:t>
            </a:r>
            <a:endParaRPr lang="fr-FR" sz="1600" dirty="0"/>
          </a:p>
        </p:txBody>
      </p:sp>
      <p:grpSp>
        <p:nvGrpSpPr>
          <p:cNvPr id="30" name="Groupe 29"/>
          <p:cNvGrpSpPr/>
          <p:nvPr/>
        </p:nvGrpSpPr>
        <p:grpSpPr>
          <a:xfrm>
            <a:off x="323528" y="3861048"/>
            <a:ext cx="4876543" cy="2673588"/>
            <a:chOff x="323528" y="3861048"/>
            <a:chExt cx="4876543" cy="2673588"/>
          </a:xfrm>
        </p:grpSpPr>
        <p:pic>
          <p:nvPicPr>
            <p:cNvPr id="7680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4077072"/>
              <a:ext cx="3940439" cy="2130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ZoneTexte 23"/>
            <p:cNvSpPr txBox="1"/>
            <p:nvPr/>
          </p:nvSpPr>
          <p:spPr>
            <a:xfrm>
              <a:off x="3851920" y="4149080"/>
              <a:ext cx="9183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Sn </a:t>
              </a:r>
              <a:r>
                <a:rPr lang="fr-FR" sz="1600" dirty="0" err="1" smtClean="0"/>
                <a:t>target</a:t>
              </a:r>
              <a:endParaRPr lang="fr-FR" sz="1600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3563888" y="6165304"/>
              <a:ext cx="15103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B(E2, 2</a:t>
              </a:r>
              <a:r>
                <a:rPr lang="fr-FR" b="1" baseline="30000" dirty="0" smtClean="0"/>
                <a:t>+</a:t>
              </a:r>
              <a:r>
                <a:rPr lang="fr-FR" b="1" dirty="0" smtClean="0">
                  <a:sym typeface="Wingdings" pitchFamily="2" charset="2"/>
                </a:rPr>
                <a:t>0</a:t>
              </a:r>
              <a:r>
                <a:rPr lang="fr-FR" b="1" baseline="30000" dirty="0" smtClean="0">
                  <a:sym typeface="Wingdings" pitchFamily="2" charset="2"/>
                </a:rPr>
                <a:t>+</a:t>
              </a:r>
              <a:r>
                <a:rPr lang="fr-FR" b="1" dirty="0" smtClean="0">
                  <a:sym typeface="Wingdings" pitchFamily="2" charset="2"/>
                </a:rPr>
                <a:t>)</a:t>
              </a:r>
              <a:endParaRPr lang="fr-FR" b="1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539552" y="4869160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/>
                <a:t>Qs</a:t>
              </a:r>
              <a:r>
                <a:rPr lang="fr-FR" b="1" dirty="0" smtClean="0"/>
                <a:t> 2</a:t>
              </a:r>
              <a:r>
                <a:rPr lang="fr-FR" b="1" baseline="30000" dirty="0" smtClean="0"/>
                <a:t>+</a:t>
              </a:r>
              <a:endParaRPr lang="fr-FR" b="1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23528" y="3861048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aseline="30000" dirty="0" smtClean="0"/>
                <a:t>96</a:t>
              </a:r>
              <a:r>
                <a:rPr lang="fr-FR" dirty="0" smtClean="0"/>
                <a:t>Sr case :</a:t>
              </a:r>
              <a:endParaRPr lang="fr-FR" dirty="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1331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1019175" y="3021013"/>
            <a:ext cx="576263" cy="720725"/>
          </a:xfrm>
          <a:prstGeom prst="rect">
            <a:avLst/>
          </a:prstGeom>
          <a:solidFill>
            <a:srgbClr val="96969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69696"/>
            </a:extrusionClr>
          </a:sp3d>
        </p:spPr>
        <p:txBody>
          <a:bodyPr wrap="none" lIns="82945" tIns="41473" rIns="82945" bIns="41473" anchor="ctr">
            <a:flatTx/>
          </a:bodyPr>
          <a:lstStyle/>
          <a:p>
            <a:pPr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fr-FR" sz="1600">
              <a:latin typeface="Times New Roman" pitchFamily="18" charset="0"/>
              <a:ea typeface="Luxi Sans"/>
              <a:cs typeface="Times New Roman" pitchFamily="18" charset="0"/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2112963" y="3592513"/>
            <a:ext cx="1673225" cy="360362"/>
          </a:xfrm>
          <a:prstGeom prst="rightArrow">
            <a:avLst>
              <a:gd name="adj1" fmla="val 50000"/>
              <a:gd name="adj2" fmla="val 116079"/>
            </a:avLst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18900000" algn="ctr" rotWithShape="0">
              <a:srgbClr val="808080">
                <a:alpha val="50026"/>
              </a:srgbClr>
            </a:outerShdw>
          </a:effectLst>
        </p:spPr>
        <p:txBody>
          <a:bodyPr wrap="none" lIns="82945" tIns="41473" rIns="82945" bIns="41473" anchor="ctr"/>
          <a:lstStyle/>
          <a:p>
            <a:pPr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fr-FR" sz="1600">
              <a:latin typeface="Times New Roman" pitchFamily="18" charset="0"/>
              <a:ea typeface="Luxi Sans"/>
              <a:cs typeface="Times New Roman" pitchFamily="18" charset="0"/>
            </a:endParaRPr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5218113" y="3167063"/>
            <a:ext cx="792162" cy="1728787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lIns="82945" tIns="41473" rIns="82945" bIns="41473" anchor="ctr">
            <a:flatTx/>
          </a:bodyPr>
          <a:lstStyle/>
          <a:p>
            <a:pPr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fr-FR" sz="1600">
              <a:latin typeface="Times New Roman" pitchFamily="18" charset="0"/>
              <a:ea typeface="Luxi Sans"/>
              <a:cs typeface="Times New Roman" pitchFamily="18" charset="0"/>
            </a:endParaRPr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5218113" y="4032250"/>
            <a:ext cx="792162" cy="863600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lIns="82945" tIns="41473" rIns="82945" bIns="41473" anchor="ctr">
            <a:flatTx/>
          </a:bodyPr>
          <a:lstStyle/>
          <a:p>
            <a:pPr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fr-FR" sz="1600">
              <a:latin typeface="Times New Roman" pitchFamily="18" charset="0"/>
              <a:ea typeface="Luxi Sans"/>
              <a:cs typeface="Times New Roman" pitchFamily="18" charset="0"/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 rot="16200000" flipV="1">
            <a:off x="2599531" y="2616995"/>
            <a:ext cx="720725" cy="1223962"/>
          </a:xfrm>
          <a:custGeom>
            <a:avLst/>
            <a:gdLst>
              <a:gd name="T0" fmla="*/ 554890 w 21600"/>
              <a:gd name="T1" fmla="*/ 0 h 21600"/>
              <a:gd name="T2" fmla="*/ 554890 w 21600"/>
              <a:gd name="T3" fmla="*/ 760417 h 21600"/>
              <a:gd name="T4" fmla="*/ 119430 w 21600"/>
              <a:gd name="T5" fmla="*/ 1350963 h 21600"/>
              <a:gd name="T6" fmla="*/ 793750 w 21600"/>
              <a:gd name="T7" fmla="*/ 38020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00 h 21600"/>
              <a:gd name="T14" fmla="*/ 18201 w 21600"/>
              <a:gd name="T15" fmla="*/ 92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00" y="0"/>
                </a:lnTo>
                <a:lnTo>
                  <a:pt x="15100" y="2900"/>
                </a:lnTo>
                <a:lnTo>
                  <a:pt x="12427" y="2900"/>
                </a:lnTo>
                <a:cubicBezTo>
                  <a:pt x="5564" y="2900"/>
                  <a:pt x="0" y="7045"/>
                  <a:pt x="0" y="12158"/>
                </a:cubicBezTo>
                <a:lnTo>
                  <a:pt x="0" y="21600"/>
                </a:lnTo>
                <a:lnTo>
                  <a:pt x="6499" y="21600"/>
                </a:lnTo>
                <a:lnTo>
                  <a:pt x="6499" y="12158"/>
                </a:lnTo>
                <a:cubicBezTo>
                  <a:pt x="6499" y="10556"/>
                  <a:pt x="9153" y="9258"/>
                  <a:pt x="12427" y="9258"/>
                </a:cubicBezTo>
                <a:lnTo>
                  <a:pt x="15100" y="9258"/>
                </a:lnTo>
                <a:lnTo>
                  <a:pt x="15100" y="12158"/>
                </a:lnTo>
                <a:close/>
              </a:path>
            </a:pathLst>
          </a:custGeom>
          <a:solidFill>
            <a:srgbClr val="FFCC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18900000" algn="ctr" rotWithShape="0">
              <a:srgbClr val="808080">
                <a:alpha val="50026"/>
              </a:srgbClr>
            </a:outerShdw>
          </a:effectLst>
        </p:spPr>
        <p:txBody>
          <a:bodyPr wrap="none" lIns="82945" tIns="41473" rIns="82945" bIns="41473" anchor="ctr"/>
          <a:lstStyle/>
          <a:p>
            <a:pPr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fr-FR" sz="1600">
              <a:latin typeface="Times New Roman" pitchFamily="18" charset="0"/>
              <a:ea typeface="Luxi Sans"/>
              <a:cs typeface="Times New Roman" pitchFamily="18" charset="0"/>
            </a:endParaRPr>
          </a:p>
        </p:txBody>
      </p:sp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251520" y="1052736"/>
            <a:ext cx="8892480" cy="7726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1639" tIns="42452" rIns="81639" bIns="42452">
            <a:spAutoFit/>
          </a:bodyPr>
          <a:lstStyle/>
          <a:p>
            <a:pPr defTabSz="414338">
              <a:lnSpc>
                <a:spcPct val="93000"/>
              </a:lnSpc>
              <a:buClr>
                <a:srgbClr val="000000"/>
              </a:buClr>
              <a:buSzPct val="93000"/>
              <a:buFont typeface="Wingdings" pitchFamily="2" charset="2"/>
              <a:buBlip>
                <a:blip r:embed="rId3"/>
              </a:buBlip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GB" sz="1600" dirty="0" smtClean="0">
                <a:latin typeface="Times New Roman" pitchFamily="18" charset="0"/>
                <a:ea typeface="Luxi Sans"/>
                <a:cs typeface="Times New Roman" pitchFamily="18" charset="0"/>
              </a:rPr>
              <a:t> Post-accelerated radioactive </a:t>
            </a:r>
            <a:r>
              <a:rPr lang="en-GB" sz="1600" baseline="30000" dirty="0" smtClean="0">
                <a:latin typeface="Times New Roman" pitchFamily="18" charset="0"/>
                <a:ea typeface="Luxi Sans"/>
                <a:cs typeface="Times New Roman" pitchFamily="18" charset="0"/>
              </a:rPr>
              <a:t>96,98</a:t>
            </a:r>
            <a:r>
              <a:rPr lang="en-GB" sz="1600" dirty="0" smtClean="0">
                <a:latin typeface="Times New Roman" pitchFamily="18" charset="0"/>
                <a:ea typeface="Luxi Sans"/>
                <a:cs typeface="Times New Roman" pitchFamily="18" charset="0"/>
              </a:rPr>
              <a:t>Sr </a:t>
            </a:r>
            <a:r>
              <a:rPr lang="en-GB" sz="1600" dirty="0">
                <a:latin typeface="Times New Roman" pitchFamily="18" charset="0"/>
                <a:ea typeface="Luxi Sans"/>
                <a:cs typeface="Times New Roman" pitchFamily="18" charset="0"/>
              </a:rPr>
              <a:t>beam at REX-ISOLDE </a:t>
            </a:r>
            <a:r>
              <a:rPr lang="en-GB" sz="1600" dirty="0" smtClean="0">
                <a:latin typeface="Times New Roman" pitchFamily="18" charset="0"/>
                <a:ea typeface="Luxi Sans"/>
                <a:cs typeface="Times New Roman" pitchFamily="18" charset="0"/>
              </a:rPr>
              <a:t> (2.8 </a:t>
            </a:r>
            <a:r>
              <a:rPr lang="en-GB" sz="1600" dirty="0" err="1" smtClean="0">
                <a:latin typeface="Times New Roman" pitchFamily="18" charset="0"/>
                <a:ea typeface="Luxi Sans"/>
                <a:cs typeface="Times New Roman" pitchFamily="18" charset="0"/>
              </a:rPr>
              <a:t>MeV</a:t>
            </a:r>
            <a:r>
              <a:rPr lang="en-GB" sz="1600" dirty="0" smtClean="0">
                <a:latin typeface="Times New Roman" pitchFamily="18" charset="0"/>
                <a:ea typeface="Luxi Sans"/>
                <a:cs typeface="Times New Roman" pitchFamily="18" charset="0"/>
              </a:rPr>
              <a:t>/A) </a:t>
            </a:r>
            <a:r>
              <a:rPr lang="en-GB" sz="1400" baseline="30000" dirty="0" smtClean="0">
                <a:latin typeface="Times New Roman" pitchFamily="18" charset="0"/>
                <a:ea typeface="Luxi Sans"/>
                <a:cs typeface="Times New Roman" pitchFamily="18" charset="0"/>
              </a:rPr>
              <a:t>96</a:t>
            </a:r>
            <a:r>
              <a:rPr lang="en-GB" sz="1400" dirty="0" smtClean="0">
                <a:latin typeface="Times New Roman" pitchFamily="18" charset="0"/>
                <a:ea typeface="Luxi Sans"/>
                <a:cs typeface="Times New Roman" pitchFamily="18" charset="0"/>
              </a:rPr>
              <a:t>Sr T</a:t>
            </a:r>
            <a:r>
              <a:rPr lang="en-GB" sz="1400" baseline="-25000" dirty="0" smtClean="0">
                <a:latin typeface="Times New Roman" pitchFamily="18" charset="0"/>
                <a:ea typeface="Luxi Sans"/>
                <a:cs typeface="Times New Roman" pitchFamily="18" charset="0"/>
              </a:rPr>
              <a:t>1/2</a:t>
            </a:r>
            <a:r>
              <a:rPr lang="en-GB" sz="1400" dirty="0" smtClean="0">
                <a:latin typeface="Times New Roman" pitchFamily="18" charset="0"/>
                <a:ea typeface="Luxi Sans"/>
                <a:cs typeface="Times New Roman" pitchFamily="18" charset="0"/>
              </a:rPr>
              <a:t> = 1s, </a:t>
            </a:r>
            <a:r>
              <a:rPr lang="en-GB" sz="1400" baseline="30000" dirty="0" smtClean="0">
                <a:latin typeface="Times New Roman" pitchFamily="18" charset="0"/>
                <a:ea typeface="Luxi Sans"/>
                <a:cs typeface="Times New Roman" pitchFamily="18" charset="0"/>
              </a:rPr>
              <a:t>98</a:t>
            </a:r>
            <a:r>
              <a:rPr lang="en-GB" sz="1400" dirty="0" smtClean="0">
                <a:latin typeface="Times New Roman" pitchFamily="18" charset="0"/>
                <a:ea typeface="Luxi Sans"/>
                <a:cs typeface="Times New Roman" pitchFamily="18" charset="0"/>
              </a:rPr>
              <a:t>Sr T</a:t>
            </a:r>
            <a:r>
              <a:rPr lang="en-GB" sz="1400" baseline="-25000" dirty="0" smtClean="0">
                <a:latin typeface="Times New Roman" pitchFamily="18" charset="0"/>
                <a:ea typeface="Luxi Sans"/>
                <a:cs typeface="Times New Roman" pitchFamily="18" charset="0"/>
              </a:rPr>
              <a:t>1/2</a:t>
            </a:r>
            <a:r>
              <a:rPr lang="en-GB" sz="1400" dirty="0" smtClean="0">
                <a:latin typeface="Times New Roman" pitchFamily="18" charset="0"/>
                <a:ea typeface="Luxi Sans"/>
                <a:cs typeface="Times New Roman" pitchFamily="18" charset="0"/>
              </a:rPr>
              <a:t> = 0.6 s</a:t>
            </a:r>
            <a:endParaRPr lang="en-GB" sz="1600" dirty="0">
              <a:latin typeface="Times New Roman" pitchFamily="18" charset="0"/>
              <a:ea typeface="Luxi Sans"/>
              <a:cs typeface="Times New Roman" pitchFamily="18" charset="0"/>
            </a:endParaRPr>
          </a:p>
          <a:p>
            <a:pPr defTabSz="414338">
              <a:lnSpc>
                <a:spcPct val="93000"/>
              </a:lnSpc>
              <a:buClr>
                <a:srgbClr val="000000"/>
              </a:buClr>
              <a:buSzPct val="93000"/>
              <a:buFont typeface="Wingdings" pitchFamily="2" charset="2"/>
              <a:buBlip>
                <a:blip r:embed="rId3"/>
              </a:buBlip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GB" sz="1600" dirty="0" smtClean="0">
                <a:latin typeface="Times New Roman" pitchFamily="18" charset="0"/>
                <a:ea typeface="Luxi Sans"/>
                <a:cs typeface="Times New Roman" pitchFamily="18" charset="0"/>
              </a:rPr>
              <a:t> Safe Coulomb excitation </a:t>
            </a:r>
          </a:p>
          <a:p>
            <a:pPr defTabSz="414338">
              <a:lnSpc>
                <a:spcPct val="93000"/>
              </a:lnSpc>
              <a:buClr>
                <a:srgbClr val="000000"/>
              </a:buClr>
              <a:buSzPct val="93000"/>
              <a:buFont typeface="Wingdings" pitchFamily="2" charset="2"/>
              <a:buBlip>
                <a:blip r:embed="rId3"/>
              </a:buBlip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GB" sz="1600" dirty="0" smtClean="0">
                <a:latin typeface="Times New Roman" pitchFamily="18" charset="0"/>
                <a:ea typeface="Luxi Sans"/>
                <a:cs typeface="Times New Roman" pitchFamily="18" charset="0"/>
              </a:rPr>
              <a:t> B(E2)’s and Q</a:t>
            </a:r>
            <a:r>
              <a:rPr lang="en-GB" sz="1600" baseline="-25000" dirty="0" smtClean="0">
                <a:latin typeface="Times New Roman" pitchFamily="18" charset="0"/>
                <a:ea typeface="Luxi Sans"/>
                <a:cs typeface="Times New Roman" pitchFamily="18" charset="0"/>
              </a:rPr>
              <a:t>0</a:t>
            </a:r>
            <a:r>
              <a:rPr lang="en-GB" sz="1600" dirty="0" smtClean="0">
                <a:latin typeface="Times New Roman" pitchFamily="18" charset="0"/>
                <a:ea typeface="Luxi Sans"/>
                <a:cs typeface="Times New Roman" pitchFamily="18" charset="0"/>
              </a:rPr>
              <a:t> extracted from the Coulomb excitation cross section</a:t>
            </a:r>
            <a:endParaRPr lang="en-GB" sz="1600" dirty="0">
              <a:latin typeface="Times New Roman" pitchFamily="18" charset="0"/>
              <a:ea typeface="Luxi Sans"/>
              <a:cs typeface="Times New Roman" pitchFamily="18" charset="0"/>
            </a:endParaRPr>
          </a:p>
        </p:txBody>
      </p:sp>
      <p:sp>
        <p:nvSpPr>
          <p:cNvPr id="190474" name="Text Box 10"/>
          <p:cNvSpPr txBox="1">
            <a:spLocks noChangeArrowheads="1"/>
          </p:cNvSpPr>
          <p:nvPr/>
        </p:nvSpPr>
        <p:spPr bwMode="auto">
          <a:xfrm>
            <a:off x="995363" y="4597400"/>
            <a:ext cx="1125072" cy="3147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defTabSz="41433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CERN PSB</a:t>
            </a:r>
            <a:endParaRPr lang="en-GB" sz="1600" dirty="0">
              <a:solidFill>
                <a:srgbClr val="000000"/>
              </a:solidFill>
              <a:latin typeface="Times New Roman" pitchFamily="18" charset="0"/>
              <a:ea typeface="Luxi Sans"/>
              <a:cs typeface="Times New Roman" pitchFamily="18" charset="0"/>
            </a:endParaRPr>
          </a:p>
        </p:txBody>
      </p:sp>
      <p:sp>
        <p:nvSpPr>
          <p:cNvPr id="190475" name="Line 11"/>
          <p:cNvSpPr>
            <a:spLocks noChangeShapeType="1"/>
          </p:cNvSpPr>
          <p:nvPr/>
        </p:nvSpPr>
        <p:spPr bwMode="auto">
          <a:xfrm flipV="1">
            <a:off x="1331913" y="3808413"/>
            <a:ext cx="1587" cy="795337"/>
          </a:xfrm>
          <a:prstGeom prst="line">
            <a:avLst/>
          </a:prstGeom>
          <a:noFill/>
          <a:ln w="7632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881063" y="2336800"/>
            <a:ext cx="939059" cy="271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defTabSz="41433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</a:tabLst>
            </a:pPr>
            <a:r>
              <a:rPr lang="en-GB" sz="130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UCx Target</a:t>
            </a:r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4051300" y="3308350"/>
            <a:ext cx="1134690" cy="5150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defTabSz="41433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</a:tabLst>
            </a:pPr>
            <a:r>
              <a:rPr lang="en-GB" sz="1500" dirty="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7 to 1.3 10</a:t>
            </a:r>
            <a:r>
              <a:rPr lang="en-GB" sz="1500" baseline="33000" dirty="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5</a:t>
            </a:r>
            <a:r>
              <a:rPr lang="en-GB" sz="1500" baseline="30000" dirty="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 </a:t>
            </a:r>
          </a:p>
          <a:p>
            <a:pPr defTabSz="41433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</a:tabLst>
            </a:pPr>
            <a:r>
              <a:rPr lang="en-GB" sz="1500" b="1" baseline="30000" dirty="0">
                <a:solidFill>
                  <a:srgbClr val="FF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96</a:t>
            </a:r>
            <a:r>
              <a:rPr lang="en-GB" sz="1500" b="1" dirty="0">
                <a:solidFill>
                  <a:srgbClr val="FF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Sr</a:t>
            </a:r>
            <a:r>
              <a:rPr lang="en-GB" sz="1500" b="1" baseline="33000" dirty="0">
                <a:solidFill>
                  <a:srgbClr val="FF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19</a:t>
            </a:r>
            <a:r>
              <a:rPr lang="en-GB" sz="1500" b="1" dirty="0">
                <a:solidFill>
                  <a:srgbClr val="FF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F</a:t>
            </a:r>
            <a:r>
              <a:rPr lang="en-GB" sz="1500" b="1" baseline="33000" dirty="0">
                <a:solidFill>
                  <a:srgbClr val="FF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+</a:t>
            </a:r>
            <a:r>
              <a:rPr lang="en-GB" sz="1500" dirty="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/</a:t>
            </a:r>
            <a:r>
              <a:rPr lang="en-GB" sz="1500" dirty="0">
                <a:solidFill>
                  <a:srgbClr val="000000"/>
                </a:solidFill>
                <a:latin typeface="Symbol" pitchFamily="18" charset="2"/>
                <a:ea typeface="Luxi Sans"/>
                <a:cs typeface="Times New Roman" pitchFamily="18" charset="0"/>
              </a:rPr>
              <a:t></a:t>
            </a:r>
            <a:r>
              <a:rPr lang="en-GB" sz="1500" dirty="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C</a:t>
            </a:r>
          </a:p>
        </p:txBody>
      </p:sp>
      <p:sp>
        <p:nvSpPr>
          <p:cNvPr id="190478" name="Text Box 14"/>
          <p:cNvSpPr txBox="1">
            <a:spLocks noChangeArrowheads="1"/>
          </p:cNvSpPr>
          <p:nvPr/>
        </p:nvSpPr>
        <p:spPr bwMode="auto">
          <a:xfrm>
            <a:off x="1868488" y="4097338"/>
            <a:ext cx="1815966" cy="3004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defTabSz="41433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50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Molecular extraction </a:t>
            </a:r>
          </a:p>
        </p:txBody>
      </p:sp>
      <p:sp>
        <p:nvSpPr>
          <p:cNvPr id="190479" name="Rectangle 15"/>
          <p:cNvSpPr>
            <a:spLocks noChangeArrowheads="1"/>
          </p:cNvSpPr>
          <p:nvPr/>
        </p:nvSpPr>
        <p:spPr bwMode="auto">
          <a:xfrm>
            <a:off x="1855788" y="2295525"/>
            <a:ext cx="2162175" cy="1730375"/>
          </a:xfrm>
          <a:prstGeom prst="rect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pPr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fr-FR" sz="1600">
              <a:latin typeface="Times New Roman" pitchFamily="18" charset="0"/>
              <a:ea typeface="Luxi Sans"/>
              <a:cs typeface="Times New Roman" pitchFamily="18" charset="0"/>
            </a:endParaRPr>
          </a:p>
        </p:txBody>
      </p:sp>
      <p:sp>
        <p:nvSpPr>
          <p:cNvPr id="190480" name="Text Box 16"/>
          <p:cNvSpPr txBox="1">
            <a:spLocks noChangeArrowheads="1"/>
          </p:cNvSpPr>
          <p:nvPr/>
        </p:nvSpPr>
        <p:spPr bwMode="auto">
          <a:xfrm>
            <a:off x="1851025" y="1976438"/>
            <a:ext cx="1021582" cy="271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defTabSz="41433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30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HRS A= 115</a:t>
            </a:r>
          </a:p>
        </p:txBody>
      </p:sp>
      <p:sp>
        <p:nvSpPr>
          <p:cNvPr id="190481" name="Text Box 17"/>
          <p:cNvSpPr txBox="1">
            <a:spLocks noChangeArrowheads="1"/>
          </p:cNvSpPr>
          <p:nvPr/>
        </p:nvSpPr>
        <p:spPr bwMode="auto">
          <a:xfrm>
            <a:off x="2936875" y="2368550"/>
            <a:ext cx="541579" cy="3147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defTabSz="41433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600" baseline="3000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96</a:t>
            </a:r>
            <a:r>
              <a:rPr lang="en-GB" sz="160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Rb</a:t>
            </a:r>
          </a:p>
        </p:txBody>
      </p:sp>
      <p:sp>
        <p:nvSpPr>
          <p:cNvPr id="190483" name="Text Box 19"/>
          <p:cNvSpPr txBox="1">
            <a:spLocks noChangeArrowheads="1"/>
          </p:cNvSpPr>
          <p:nvPr/>
        </p:nvSpPr>
        <p:spPr bwMode="auto">
          <a:xfrm>
            <a:off x="4538663" y="4181475"/>
            <a:ext cx="608905" cy="3147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defTabSz="41433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60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EBIS</a:t>
            </a:r>
          </a:p>
        </p:txBody>
      </p:sp>
      <p:sp>
        <p:nvSpPr>
          <p:cNvPr id="190487" name="Text Box 23"/>
          <p:cNvSpPr txBox="1">
            <a:spLocks noChangeArrowheads="1"/>
          </p:cNvSpPr>
          <p:nvPr/>
        </p:nvSpPr>
        <p:spPr bwMode="auto">
          <a:xfrm>
            <a:off x="801688" y="5080000"/>
            <a:ext cx="1615783" cy="65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defTabSz="41433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</a:tabLst>
            </a:pPr>
            <a:r>
              <a:rPr lang="en-GB" sz="1300" dirty="0" smtClean="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1.4 </a:t>
            </a:r>
            <a:r>
              <a:rPr lang="en-GB" sz="1300" dirty="0" err="1" smtClean="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GeV</a:t>
            </a:r>
            <a:r>
              <a:rPr lang="en-GB" sz="1300" dirty="0" smtClean="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 Proton beam</a:t>
            </a:r>
          </a:p>
          <a:p>
            <a:pPr defTabSz="414338">
              <a:lnSpc>
                <a:spcPct val="93000"/>
              </a:lnSpc>
              <a:buClr>
                <a:srgbClr val="000000"/>
              </a:buClr>
              <a:buSzPct val="45000"/>
              <a:tabLst>
                <a:tab pos="657225" algn="l"/>
              </a:tabLst>
            </a:pPr>
            <a:r>
              <a:rPr lang="fr-FR" sz="1400" dirty="0" smtClean="0"/>
              <a:t>1-2</a:t>
            </a:r>
            <a:r>
              <a:rPr lang="fr-FR" sz="1400" dirty="0" smtClean="0">
                <a:latin typeface="Symbol" pitchFamily="18" charset="2"/>
              </a:rPr>
              <a:t>m</a:t>
            </a:r>
            <a:r>
              <a:rPr lang="fr-FR" sz="1400" dirty="0" smtClean="0"/>
              <a:t>A</a:t>
            </a:r>
          </a:p>
          <a:p>
            <a:pPr defTabSz="41433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</a:tabLst>
            </a:pPr>
            <a:endParaRPr lang="en-GB" sz="1300" dirty="0">
              <a:solidFill>
                <a:srgbClr val="000000"/>
              </a:solidFill>
              <a:latin typeface="Times New Roman" pitchFamily="18" charset="0"/>
              <a:ea typeface="Luxi Sans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31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e 29"/>
          <p:cNvGrpSpPr/>
          <p:nvPr/>
        </p:nvGrpSpPr>
        <p:grpSpPr>
          <a:xfrm>
            <a:off x="6156325" y="3816350"/>
            <a:ext cx="3146425" cy="2035557"/>
            <a:chOff x="6156325" y="3816350"/>
            <a:chExt cx="3146425" cy="2035557"/>
          </a:xfrm>
        </p:grpSpPr>
        <p:sp>
          <p:nvSpPr>
            <p:cNvPr id="13319" name="AutoShape 7"/>
            <p:cNvSpPr>
              <a:spLocks noChangeArrowheads="1"/>
            </p:cNvSpPr>
            <p:nvPr/>
          </p:nvSpPr>
          <p:spPr bwMode="auto">
            <a:xfrm>
              <a:off x="6396038" y="4321175"/>
              <a:ext cx="935037" cy="288925"/>
            </a:xfrm>
            <a:prstGeom prst="rightArrow">
              <a:avLst>
                <a:gd name="adj1" fmla="val 50000"/>
                <a:gd name="adj2" fmla="val 80907"/>
              </a:avLst>
            </a:prstGeom>
            <a:solidFill>
              <a:srgbClr val="3366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18900000" algn="ctr" rotWithShape="0">
                <a:srgbClr val="808080">
                  <a:alpha val="50026"/>
                </a:srgbClr>
              </a:outerShdw>
            </a:effectLst>
          </p:spPr>
          <p:txBody>
            <a:bodyPr wrap="none" lIns="82945" tIns="41473" rIns="82945" bIns="41473" anchor="ctr"/>
            <a:lstStyle/>
            <a:p>
              <a:pPr defTabSz="414338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fr-FR" sz="1600">
                <a:latin typeface="Times New Roman" pitchFamily="18" charset="0"/>
                <a:ea typeface="Luxi Sans"/>
                <a:cs typeface="Times New Roman" pitchFamily="18" charset="0"/>
              </a:endParaRPr>
            </a:p>
          </p:txBody>
        </p:sp>
        <p:sp>
          <p:nvSpPr>
            <p:cNvPr id="13320" name="AutoShape 8"/>
            <p:cNvSpPr>
              <a:spLocks noChangeArrowheads="1"/>
            </p:cNvSpPr>
            <p:nvPr/>
          </p:nvSpPr>
          <p:spPr bwMode="auto">
            <a:xfrm rot="5400000">
              <a:off x="6508750" y="4646613"/>
              <a:ext cx="719137" cy="935038"/>
            </a:xfrm>
            <a:custGeom>
              <a:avLst/>
              <a:gdLst>
                <a:gd name="T0" fmla="*/ 554890 w 21600"/>
                <a:gd name="T1" fmla="*/ 0 h 21600"/>
                <a:gd name="T2" fmla="*/ 554890 w 21600"/>
                <a:gd name="T3" fmla="*/ 579918 h 21600"/>
                <a:gd name="T4" fmla="*/ 119430 w 21600"/>
                <a:gd name="T5" fmla="*/ 1030287 h 21600"/>
                <a:gd name="T6" fmla="*/ 793750 w 21600"/>
                <a:gd name="T7" fmla="*/ 28995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00 h 21600"/>
                <a:gd name="T14" fmla="*/ 18201 w 21600"/>
                <a:gd name="T15" fmla="*/ 925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00" y="0"/>
                  </a:lnTo>
                  <a:lnTo>
                    <a:pt x="15100" y="2900"/>
                  </a:lnTo>
                  <a:lnTo>
                    <a:pt x="12427" y="2900"/>
                  </a:lnTo>
                  <a:cubicBezTo>
                    <a:pt x="5564" y="2900"/>
                    <a:pt x="0" y="7045"/>
                    <a:pt x="0" y="12158"/>
                  </a:cubicBezTo>
                  <a:lnTo>
                    <a:pt x="0" y="21600"/>
                  </a:lnTo>
                  <a:lnTo>
                    <a:pt x="6499" y="21600"/>
                  </a:lnTo>
                  <a:lnTo>
                    <a:pt x="6499" y="12158"/>
                  </a:lnTo>
                  <a:cubicBezTo>
                    <a:pt x="6499" y="10556"/>
                    <a:pt x="9153" y="9258"/>
                    <a:pt x="12427" y="9258"/>
                  </a:cubicBezTo>
                  <a:lnTo>
                    <a:pt x="15100" y="9258"/>
                  </a:lnTo>
                  <a:lnTo>
                    <a:pt x="15100" y="12158"/>
                  </a:lnTo>
                  <a:close/>
                </a:path>
              </a:pathLst>
            </a:custGeom>
            <a:solidFill>
              <a:srgbClr val="FF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18900000" algn="ctr" rotWithShape="0">
                <a:srgbClr val="808080">
                  <a:alpha val="50026"/>
                </a:srgbClr>
              </a:outerShdw>
            </a:effectLst>
          </p:spPr>
          <p:txBody>
            <a:bodyPr wrap="none" lIns="82945" tIns="41473" rIns="82945" bIns="41473" anchor="ctr"/>
            <a:lstStyle/>
            <a:p>
              <a:pPr defTabSz="414338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fr-FR" sz="1600">
                <a:latin typeface="Times New Roman" pitchFamily="18" charset="0"/>
                <a:ea typeface="Luxi Sans"/>
                <a:cs typeface="Times New Roman" pitchFamily="18" charset="0"/>
              </a:endParaRPr>
            </a:p>
          </p:txBody>
        </p:sp>
        <p:sp>
          <p:nvSpPr>
            <p:cNvPr id="190484" name="Rectangle 20"/>
            <p:cNvSpPr>
              <a:spLocks noChangeArrowheads="1"/>
            </p:cNvSpPr>
            <p:nvPr/>
          </p:nvSpPr>
          <p:spPr bwMode="auto">
            <a:xfrm>
              <a:off x="6253163" y="4103688"/>
              <a:ext cx="1150937" cy="1728787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14338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fr-FR" sz="1600">
                <a:latin typeface="Times New Roman" pitchFamily="18" charset="0"/>
                <a:ea typeface="Luxi Sans"/>
                <a:cs typeface="Times New Roman" pitchFamily="18" charset="0"/>
              </a:endParaRPr>
            </a:p>
          </p:txBody>
        </p:sp>
        <p:sp>
          <p:nvSpPr>
            <p:cNvPr id="190485" name="Text Box 21"/>
            <p:cNvSpPr txBox="1">
              <a:spLocks noChangeArrowheads="1"/>
            </p:cNvSpPr>
            <p:nvPr/>
          </p:nvSpPr>
          <p:spPr bwMode="auto">
            <a:xfrm>
              <a:off x="6156325" y="3816350"/>
              <a:ext cx="804471" cy="2718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2452" rIns="81639" bIns="42452">
              <a:spAutoFit/>
            </a:bodyPr>
            <a:lstStyle/>
            <a:p>
              <a:pPr defTabSz="414338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</a:tabLst>
              </a:pPr>
              <a:r>
                <a:rPr lang="en-GB" sz="1300">
                  <a:solidFill>
                    <a:srgbClr val="000000"/>
                  </a:solidFill>
                  <a:latin typeface="Times New Roman" pitchFamily="18" charset="0"/>
                  <a:ea typeface="Luxi Sans"/>
                  <a:cs typeface="Times New Roman" pitchFamily="18" charset="0"/>
                </a:rPr>
                <a:t>Separator</a:t>
              </a:r>
            </a:p>
          </p:txBody>
        </p:sp>
        <p:sp>
          <p:nvSpPr>
            <p:cNvPr id="190486" name="Text Box 22"/>
            <p:cNvSpPr txBox="1">
              <a:spLocks noChangeArrowheads="1"/>
            </p:cNvSpPr>
            <p:nvPr/>
          </p:nvSpPr>
          <p:spPr bwMode="auto">
            <a:xfrm>
              <a:off x="6634163" y="5537200"/>
              <a:ext cx="538116" cy="3147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2452" rIns="81639" bIns="42452">
              <a:spAutoFit/>
            </a:bodyPr>
            <a:lstStyle/>
            <a:p>
              <a:pPr defTabSz="414338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sz="1600" baseline="30000">
                  <a:solidFill>
                    <a:srgbClr val="000000"/>
                  </a:solidFill>
                  <a:latin typeface="Times New Roman" pitchFamily="18" charset="0"/>
                  <a:ea typeface="Luxi Sans"/>
                  <a:cs typeface="Times New Roman" pitchFamily="18" charset="0"/>
                </a:rPr>
                <a:t>115</a:t>
              </a:r>
              <a:r>
                <a:rPr lang="en-GB" sz="1600">
                  <a:solidFill>
                    <a:srgbClr val="000000"/>
                  </a:solidFill>
                  <a:latin typeface="Times New Roman" pitchFamily="18" charset="0"/>
                  <a:ea typeface="Luxi Sans"/>
                  <a:cs typeface="Times New Roman" pitchFamily="18" charset="0"/>
                </a:rPr>
                <a:t>In</a:t>
              </a:r>
            </a:p>
          </p:txBody>
        </p:sp>
        <p:sp>
          <p:nvSpPr>
            <p:cNvPr id="190488" name="Text Box 24"/>
            <p:cNvSpPr txBox="1">
              <a:spLocks noChangeArrowheads="1"/>
            </p:cNvSpPr>
            <p:nvPr/>
          </p:nvSpPr>
          <p:spPr bwMode="auto">
            <a:xfrm>
              <a:off x="6907213" y="3878263"/>
              <a:ext cx="1057275" cy="2714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0820" rIns="81639" bIns="40820"/>
            <a:lstStyle/>
            <a:p>
              <a:pPr defTabSz="414338"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</a:tabLst>
              </a:pPr>
              <a:r>
                <a:rPr lang="en-GB" sz="1300">
                  <a:solidFill>
                    <a:srgbClr val="000000"/>
                  </a:solidFill>
                  <a:latin typeface="Times New Roman" pitchFamily="18" charset="0"/>
                  <a:ea typeface="Luxi Sans"/>
                  <a:cs typeface="Times New Roman" pitchFamily="18" charset="0"/>
                </a:rPr>
                <a:t>A/Q = 4.17</a:t>
              </a:r>
            </a:p>
          </p:txBody>
        </p:sp>
        <p:sp>
          <p:nvSpPr>
            <p:cNvPr id="190489" name="Text Box 26"/>
            <p:cNvSpPr txBox="1">
              <a:spLocks noChangeArrowheads="1"/>
            </p:cNvSpPr>
            <p:nvPr/>
          </p:nvSpPr>
          <p:spPr bwMode="auto">
            <a:xfrm>
              <a:off x="7527925" y="4191000"/>
              <a:ext cx="1774825" cy="1052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639" tIns="40820" rIns="81639" bIns="40820"/>
            <a:lstStyle/>
            <a:p>
              <a:pPr defTabSz="414338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  <a:tab pos="1312863" algn="l"/>
                </a:tabLst>
              </a:pPr>
              <a:r>
                <a:rPr lang="en-GB" sz="1500" b="1" dirty="0" smtClean="0">
                  <a:solidFill>
                    <a:srgbClr val="FF0000"/>
                  </a:solidFill>
                  <a:latin typeface="Times New Roman" pitchFamily="18" charset="0"/>
                  <a:ea typeface="Luxi Sans"/>
                  <a:cs typeface="Times New Roman" pitchFamily="18" charset="0"/>
                </a:rPr>
                <a:t>Pure </a:t>
              </a:r>
              <a:r>
                <a:rPr lang="en-GB" sz="1500" b="1" baseline="30000" dirty="0" smtClean="0">
                  <a:solidFill>
                    <a:srgbClr val="FF0000"/>
                  </a:solidFill>
                  <a:latin typeface="Times New Roman" pitchFamily="18" charset="0"/>
                  <a:ea typeface="Luxi Sans"/>
                  <a:cs typeface="Times New Roman" pitchFamily="18" charset="0"/>
                </a:rPr>
                <a:t>96</a:t>
              </a:r>
              <a:r>
                <a:rPr lang="en-GB" sz="1500" b="1" dirty="0" smtClean="0">
                  <a:solidFill>
                    <a:srgbClr val="FF0000"/>
                  </a:solidFill>
                  <a:latin typeface="Times New Roman" pitchFamily="18" charset="0"/>
                  <a:ea typeface="Luxi Sans"/>
                  <a:cs typeface="Times New Roman" pitchFamily="18" charset="0"/>
                </a:rPr>
                <a:t>Sr</a:t>
              </a:r>
              <a:r>
                <a:rPr lang="en-GB" sz="1500" b="1" baseline="33000" dirty="0" smtClean="0">
                  <a:solidFill>
                    <a:srgbClr val="FF0000"/>
                  </a:solidFill>
                  <a:latin typeface="Times New Roman" pitchFamily="18" charset="0"/>
                  <a:ea typeface="Luxi Sans"/>
                  <a:cs typeface="Times New Roman" pitchFamily="18" charset="0"/>
                </a:rPr>
                <a:t>23</a:t>
              </a:r>
              <a:r>
                <a:rPr lang="en-GB" sz="1500" b="1" baseline="33000" dirty="0">
                  <a:solidFill>
                    <a:srgbClr val="FF0000"/>
                  </a:solidFill>
                  <a:latin typeface="Times New Roman" pitchFamily="18" charset="0"/>
                  <a:ea typeface="Luxi Sans"/>
                  <a:cs typeface="Times New Roman" pitchFamily="18" charset="0"/>
                </a:rPr>
                <a:t>+</a:t>
              </a:r>
              <a:r>
                <a:rPr lang="en-GB" sz="1500" dirty="0">
                  <a:solidFill>
                    <a:srgbClr val="000000"/>
                  </a:solidFill>
                  <a:latin typeface="Times New Roman" pitchFamily="18" charset="0"/>
                  <a:ea typeface="Luxi Sans"/>
                  <a:cs typeface="Times New Roman" pitchFamily="18" charset="0"/>
                </a:rPr>
                <a:t> REX-beam</a:t>
              </a:r>
            </a:p>
            <a:p>
              <a:pPr defTabSz="414338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  <a:tab pos="1312863" algn="l"/>
                </a:tabLst>
              </a:pPr>
              <a:r>
                <a:rPr lang="en-GB" sz="1500" dirty="0">
                  <a:solidFill>
                    <a:srgbClr val="000000"/>
                  </a:solidFill>
                  <a:latin typeface="Times New Roman" pitchFamily="18" charset="0"/>
                  <a:ea typeface="Luxi Sans"/>
                  <a:cs typeface="Times New Roman" pitchFamily="18" charset="0"/>
                </a:rPr>
                <a:t>2.87 </a:t>
              </a:r>
              <a:r>
                <a:rPr lang="en-GB" sz="1500" dirty="0" err="1">
                  <a:solidFill>
                    <a:srgbClr val="000000"/>
                  </a:solidFill>
                  <a:latin typeface="Times New Roman" pitchFamily="18" charset="0"/>
                  <a:ea typeface="Luxi Sans"/>
                  <a:cs typeface="Times New Roman" pitchFamily="18" charset="0"/>
                </a:rPr>
                <a:t>MeV</a:t>
              </a:r>
              <a:r>
                <a:rPr lang="en-GB" sz="1500" dirty="0">
                  <a:solidFill>
                    <a:srgbClr val="000000"/>
                  </a:solidFill>
                  <a:latin typeface="Times New Roman" pitchFamily="18" charset="0"/>
                  <a:ea typeface="Luxi Sans"/>
                  <a:cs typeface="Times New Roman" pitchFamily="18" charset="0"/>
                </a:rPr>
                <a:t>/u </a:t>
              </a:r>
            </a:p>
            <a:p>
              <a:pPr defTabSz="414338">
                <a:lnSpc>
                  <a:spcPct val="96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  <a:tab pos="1312863" algn="l"/>
                </a:tabLst>
              </a:pPr>
              <a:r>
                <a:rPr lang="en-GB" sz="1500" dirty="0">
                  <a:solidFill>
                    <a:srgbClr val="000000"/>
                  </a:solidFill>
                  <a:latin typeface="Times New Roman" pitchFamily="18" charset="0"/>
                  <a:ea typeface="Luxi Sans"/>
                  <a:cs typeface="Times New Roman" pitchFamily="18" charset="0"/>
                </a:rPr>
                <a:t>1  to 0.5 ~10</a:t>
              </a:r>
              <a:r>
                <a:rPr lang="en-GB" sz="1500" baseline="33000" dirty="0">
                  <a:solidFill>
                    <a:srgbClr val="000000"/>
                  </a:solidFill>
                  <a:latin typeface="Times New Roman" pitchFamily="18" charset="0"/>
                  <a:ea typeface="Luxi Sans"/>
                  <a:cs typeface="Times New Roman" pitchFamily="18" charset="0"/>
                </a:rPr>
                <a:t>4</a:t>
              </a:r>
              <a:r>
                <a:rPr lang="en-GB" sz="1500" baseline="30000" dirty="0">
                  <a:solidFill>
                    <a:srgbClr val="000000"/>
                  </a:solidFill>
                  <a:latin typeface="Times New Roman" pitchFamily="18" charset="0"/>
                  <a:ea typeface="Luxi Sans"/>
                  <a:cs typeface="Times New Roman" pitchFamily="18" charset="0"/>
                </a:rPr>
                <a:t> </a:t>
              </a:r>
              <a:r>
                <a:rPr lang="en-GB" sz="1500" dirty="0" err="1">
                  <a:solidFill>
                    <a:srgbClr val="000000"/>
                  </a:solidFill>
                  <a:latin typeface="Times New Roman" pitchFamily="18" charset="0"/>
                  <a:ea typeface="Luxi Sans"/>
                  <a:cs typeface="Times New Roman" pitchFamily="18" charset="0"/>
                </a:rPr>
                <a:t>pps</a:t>
              </a:r>
              <a:endParaRPr lang="en-GB" sz="1500" dirty="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endParaRPr>
            </a:p>
          </p:txBody>
        </p:sp>
      </p:grp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444208" y="3212976"/>
            <a:ext cx="596850" cy="3147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defTabSz="41433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Trap </a:t>
            </a:r>
            <a:endParaRPr lang="en-GB" sz="1600" dirty="0">
              <a:solidFill>
                <a:srgbClr val="000000"/>
              </a:solidFill>
              <a:latin typeface="Times New Roman" pitchFamily="18" charset="0"/>
              <a:ea typeface="Luxi Sans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1520" y="1916832"/>
            <a:ext cx="7200800" cy="3744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1019175" y="3021013"/>
            <a:ext cx="576263" cy="720725"/>
          </a:xfrm>
          <a:prstGeom prst="rect">
            <a:avLst/>
          </a:prstGeom>
          <a:solidFill>
            <a:srgbClr val="96969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69696"/>
            </a:extrusionClr>
          </a:sp3d>
        </p:spPr>
        <p:txBody>
          <a:bodyPr wrap="none" lIns="82945" tIns="41473" rIns="82945" bIns="41473" anchor="ctr">
            <a:flatTx/>
          </a:bodyPr>
          <a:lstStyle/>
          <a:p>
            <a:pPr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fr-FR" sz="1600">
              <a:latin typeface="Times New Roman" pitchFamily="18" charset="0"/>
              <a:ea typeface="Luxi Sans"/>
              <a:cs typeface="Times New Roman" pitchFamily="18" charset="0"/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2006715" y="3113965"/>
            <a:ext cx="1673225" cy="360362"/>
          </a:xfrm>
          <a:prstGeom prst="rightArrow">
            <a:avLst>
              <a:gd name="adj1" fmla="val 50000"/>
              <a:gd name="adj2" fmla="val 116079"/>
            </a:avLst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18900000" algn="ctr" rotWithShape="0">
              <a:srgbClr val="808080">
                <a:alpha val="50026"/>
              </a:srgbClr>
            </a:outerShdw>
          </a:effectLst>
        </p:spPr>
        <p:txBody>
          <a:bodyPr wrap="none" lIns="82945" tIns="41473" rIns="82945" bIns="41473" anchor="ctr"/>
          <a:lstStyle/>
          <a:p>
            <a:pPr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fr-FR" sz="1600">
              <a:latin typeface="Times New Roman" pitchFamily="18" charset="0"/>
              <a:ea typeface="Luxi Sans"/>
              <a:cs typeface="Times New Roman" pitchFamily="18" charset="0"/>
            </a:endParaRPr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5218113" y="3167063"/>
            <a:ext cx="792162" cy="1728787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lIns="82945" tIns="41473" rIns="82945" bIns="41473" anchor="ctr">
            <a:flatTx/>
          </a:bodyPr>
          <a:lstStyle/>
          <a:p>
            <a:pPr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fr-FR" sz="1600">
              <a:latin typeface="Times New Roman" pitchFamily="18" charset="0"/>
              <a:ea typeface="Luxi Sans"/>
              <a:cs typeface="Times New Roman" pitchFamily="18" charset="0"/>
            </a:endParaRPr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5218113" y="4032250"/>
            <a:ext cx="792162" cy="863600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lIns="82945" tIns="41473" rIns="82945" bIns="41473" anchor="ctr">
            <a:flatTx/>
          </a:bodyPr>
          <a:lstStyle/>
          <a:p>
            <a:pPr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fr-FR" sz="1600">
              <a:latin typeface="Times New Roman" pitchFamily="18" charset="0"/>
              <a:ea typeface="Luxi Sans"/>
              <a:cs typeface="Times New Roman" pitchFamily="18" charset="0"/>
            </a:endParaRPr>
          </a:p>
        </p:txBody>
      </p:sp>
      <p:sp>
        <p:nvSpPr>
          <p:cNvPr id="190474" name="Text Box 10"/>
          <p:cNvSpPr txBox="1">
            <a:spLocks noChangeArrowheads="1"/>
          </p:cNvSpPr>
          <p:nvPr/>
        </p:nvSpPr>
        <p:spPr bwMode="auto">
          <a:xfrm>
            <a:off x="995363" y="4597400"/>
            <a:ext cx="1125072" cy="3147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defTabSz="41433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CERN PSB</a:t>
            </a:r>
            <a:endParaRPr lang="en-GB" sz="1600" dirty="0">
              <a:solidFill>
                <a:srgbClr val="000000"/>
              </a:solidFill>
              <a:latin typeface="Times New Roman" pitchFamily="18" charset="0"/>
              <a:ea typeface="Luxi Sans"/>
              <a:cs typeface="Times New Roman" pitchFamily="18" charset="0"/>
            </a:endParaRPr>
          </a:p>
        </p:txBody>
      </p:sp>
      <p:sp>
        <p:nvSpPr>
          <p:cNvPr id="190475" name="Line 11"/>
          <p:cNvSpPr>
            <a:spLocks noChangeShapeType="1"/>
          </p:cNvSpPr>
          <p:nvPr/>
        </p:nvSpPr>
        <p:spPr bwMode="auto">
          <a:xfrm flipV="1">
            <a:off x="1331913" y="3808413"/>
            <a:ext cx="1587" cy="795337"/>
          </a:xfrm>
          <a:prstGeom prst="line">
            <a:avLst/>
          </a:prstGeom>
          <a:noFill/>
          <a:ln w="7632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881063" y="2336800"/>
            <a:ext cx="939059" cy="271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defTabSz="41433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</a:tabLst>
            </a:pPr>
            <a:r>
              <a:rPr lang="en-GB" sz="130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UCx Target</a:t>
            </a:r>
          </a:p>
        </p:txBody>
      </p:sp>
      <p:sp>
        <p:nvSpPr>
          <p:cNvPr id="190478" name="Text Box 14"/>
          <p:cNvSpPr txBox="1">
            <a:spLocks noChangeArrowheads="1"/>
          </p:cNvSpPr>
          <p:nvPr/>
        </p:nvSpPr>
        <p:spPr bwMode="auto">
          <a:xfrm>
            <a:off x="1868488" y="4097338"/>
            <a:ext cx="1602767" cy="3004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defTabSz="41433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Atomic extraction </a:t>
            </a:r>
            <a:endParaRPr lang="en-GB" sz="1500" dirty="0">
              <a:solidFill>
                <a:srgbClr val="000000"/>
              </a:solidFill>
              <a:latin typeface="Times New Roman" pitchFamily="18" charset="0"/>
              <a:ea typeface="Luxi Sans"/>
              <a:cs typeface="Times New Roman" pitchFamily="18" charset="0"/>
            </a:endParaRPr>
          </a:p>
        </p:txBody>
      </p:sp>
      <p:sp>
        <p:nvSpPr>
          <p:cNvPr id="190480" name="Text Box 16"/>
          <p:cNvSpPr txBox="1">
            <a:spLocks noChangeArrowheads="1"/>
          </p:cNvSpPr>
          <p:nvPr/>
        </p:nvSpPr>
        <p:spPr bwMode="auto">
          <a:xfrm>
            <a:off x="2096725" y="2348880"/>
            <a:ext cx="944381" cy="271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defTabSz="41433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300" dirty="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HRS A= </a:t>
            </a:r>
            <a:r>
              <a:rPr lang="en-GB" sz="1300" dirty="0" smtClean="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98</a:t>
            </a:r>
            <a:endParaRPr lang="en-GB" sz="1300" dirty="0">
              <a:solidFill>
                <a:srgbClr val="000000"/>
              </a:solidFill>
              <a:latin typeface="Times New Roman" pitchFamily="18" charset="0"/>
              <a:ea typeface="Luxi Sans"/>
              <a:cs typeface="Times New Roman" pitchFamily="18" charset="0"/>
            </a:endParaRPr>
          </a:p>
        </p:txBody>
      </p:sp>
      <p:sp>
        <p:nvSpPr>
          <p:cNvPr id="190481" name="Text Box 17"/>
          <p:cNvSpPr txBox="1">
            <a:spLocks noChangeArrowheads="1"/>
          </p:cNvSpPr>
          <p:nvPr/>
        </p:nvSpPr>
        <p:spPr bwMode="auto">
          <a:xfrm>
            <a:off x="1916705" y="2708920"/>
            <a:ext cx="2494036" cy="3147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defTabSz="41433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600" baseline="30000" dirty="0" smtClean="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98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Rb (&gt;95 % ) + </a:t>
            </a:r>
            <a:r>
              <a:rPr lang="en-GB" sz="1600" baseline="30000" dirty="0" smtClean="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98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Sr (&lt; 5%)</a:t>
            </a:r>
            <a:endParaRPr lang="en-GB" sz="1600" dirty="0">
              <a:solidFill>
                <a:srgbClr val="000000"/>
              </a:solidFill>
              <a:latin typeface="Times New Roman" pitchFamily="18" charset="0"/>
              <a:ea typeface="Luxi Sans"/>
              <a:cs typeface="Times New Roman" pitchFamily="18" charset="0"/>
            </a:endParaRPr>
          </a:p>
        </p:txBody>
      </p:sp>
      <p:sp>
        <p:nvSpPr>
          <p:cNvPr id="190482" name="Text Box 18"/>
          <p:cNvSpPr txBox="1">
            <a:spLocks noChangeArrowheads="1"/>
          </p:cNvSpPr>
          <p:nvPr/>
        </p:nvSpPr>
        <p:spPr bwMode="auto">
          <a:xfrm>
            <a:off x="4481990" y="3293985"/>
            <a:ext cx="596850" cy="3147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defTabSz="41433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Trap </a:t>
            </a:r>
            <a:endParaRPr lang="en-GB" sz="1600" dirty="0">
              <a:solidFill>
                <a:srgbClr val="000000"/>
              </a:solidFill>
              <a:latin typeface="Times New Roman" pitchFamily="18" charset="0"/>
              <a:ea typeface="Luxi Sans"/>
              <a:cs typeface="Times New Roman" pitchFamily="18" charset="0"/>
            </a:endParaRPr>
          </a:p>
        </p:txBody>
      </p:sp>
      <p:sp>
        <p:nvSpPr>
          <p:cNvPr id="190483" name="Text Box 19"/>
          <p:cNvSpPr txBox="1">
            <a:spLocks noChangeArrowheads="1"/>
          </p:cNvSpPr>
          <p:nvPr/>
        </p:nvSpPr>
        <p:spPr bwMode="auto">
          <a:xfrm>
            <a:off x="4538663" y="4181475"/>
            <a:ext cx="608905" cy="3147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defTabSz="41433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60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EBIS</a:t>
            </a:r>
          </a:p>
        </p:txBody>
      </p:sp>
      <p:grpSp>
        <p:nvGrpSpPr>
          <p:cNvPr id="27" name="Groupe 26"/>
          <p:cNvGrpSpPr/>
          <p:nvPr/>
        </p:nvGrpSpPr>
        <p:grpSpPr>
          <a:xfrm>
            <a:off x="7236296" y="1916832"/>
            <a:ext cx="1111613" cy="1142625"/>
            <a:chOff x="7236296" y="1916832"/>
            <a:chExt cx="1111613" cy="1142625"/>
          </a:xfrm>
        </p:grpSpPr>
        <p:pic>
          <p:nvPicPr>
            <p:cNvPr id="39" name="Picture 40" descr="MCj0431533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68379" y="1916832"/>
              <a:ext cx="879530" cy="1142625"/>
            </a:xfrm>
            <a:prstGeom prst="rect">
              <a:avLst/>
            </a:prstGeom>
            <a:noFill/>
          </p:spPr>
        </p:pic>
        <p:sp>
          <p:nvSpPr>
            <p:cNvPr id="40" name="AutoShape 43"/>
            <p:cNvSpPr>
              <a:spLocks noChangeArrowheads="1"/>
            </p:cNvSpPr>
            <p:nvPr/>
          </p:nvSpPr>
          <p:spPr bwMode="auto">
            <a:xfrm flipV="1">
              <a:off x="7236296" y="2276872"/>
              <a:ext cx="144016" cy="648276"/>
            </a:xfrm>
            <a:prstGeom prst="curvedRightArrow">
              <a:avLst>
                <a:gd name="adj1" fmla="val 67111"/>
                <a:gd name="adj2" fmla="val 114679"/>
                <a:gd name="adj3" fmla="val 33519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ZoneTexte 40"/>
          <p:cNvSpPr txBox="1"/>
          <p:nvPr/>
        </p:nvSpPr>
        <p:spPr>
          <a:xfrm>
            <a:off x="6300192" y="3212976"/>
            <a:ext cx="2448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After several 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98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Rb periods : 161 + 158 ms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31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6" name="Groupe 35"/>
          <p:cNvGrpSpPr/>
          <p:nvPr/>
        </p:nvGrpSpPr>
        <p:grpSpPr>
          <a:xfrm>
            <a:off x="6228184" y="3789040"/>
            <a:ext cx="3146425" cy="2016125"/>
            <a:chOff x="6228184" y="3789040"/>
            <a:chExt cx="3146425" cy="2016125"/>
          </a:xfrm>
        </p:grpSpPr>
        <p:sp>
          <p:nvSpPr>
            <p:cNvPr id="28" name="AutoShape 7"/>
            <p:cNvSpPr>
              <a:spLocks noChangeArrowheads="1"/>
            </p:cNvSpPr>
            <p:nvPr/>
          </p:nvSpPr>
          <p:spPr bwMode="auto">
            <a:xfrm>
              <a:off x="6467897" y="4293865"/>
              <a:ext cx="935037" cy="288925"/>
            </a:xfrm>
            <a:prstGeom prst="rightArrow">
              <a:avLst>
                <a:gd name="adj1" fmla="val 50000"/>
                <a:gd name="adj2" fmla="val 80907"/>
              </a:avLst>
            </a:prstGeom>
            <a:solidFill>
              <a:srgbClr val="3366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18900000" algn="ctr" rotWithShape="0">
                <a:srgbClr val="808080">
                  <a:alpha val="50026"/>
                </a:srgbClr>
              </a:outerShdw>
            </a:effectLst>
          </p:spPr>
          <p:txBody>
            <a:bodyPr wrap="none" lIns="82945" tIns="41473" rIns="82945" bIns="41473" anchor="ctr"/>
            <a:lstStyle/>
            <a:p>
              <a:pPr defTabSz="414338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fr-FR" sz="1600">
                <a:latin typeface="Times New Roman" pitchFamily="18" charset="0"/>
                <a:ea typeface="Luxi Sans"/>
                <a:cs typeface="Times New Roman" pitchFamily="18" charset="0"/>
              </a:endParaRPr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6325022" y="4076378"/>
              <a:ext cx="1150937" cy="1728787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14338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fr-FR" sz="1600">
                <a:latin typeface="Times New Roman" pitchFamily="18" charset="0"/>
                <a:ea typeface="Luxi Sans"/>
                <a:cs typeface="Times New Roman" pitchFamily="18" charset="0"/>
              </a:endParaRPr>
            </a:p>
          </p:txBody>
        </p:sp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>
              <a:off x="6228184" y="3789040"/>
              <a:ext cx="804471" cy="2718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2452" rIns="81639" bIns="42452">
              <a:spAutoFit/>
            </a:bodyPr>
            <a:lstStyle/>
            <a:p>
              <a:pPr defTabSz="414338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</a:tabLst>
              </a:pPr>
              <a:r>
                <a:rPr lang="en-GB" sz="1300">
                  <a:solidFill>
                    <a:srgbClr val="000000"/>
                  </a:solidFill>
                  <a:latin typeface="Times New Roman" pitchFamily="18" charset="0"/>
                  <a:ea typeface="Luxi Sans"/>
                  <a:cs typeface="Times New Roman" pitchFamily="18" charset="0"/>
                </a:rPr>
                <a:t>Separator</a:t>
              </a:r>
            </a:p>
          </p:txBody>
        </p:sp>
        <p:sp>
          <p:nvSpPr>
            <p:cNvPr id="34" name="Text Box 26"/>
            <p:cNvSpPr txBox="1">
              <a:spLocks noChangeArrowheads="1"/>
            </p:cNvSpPr>
            <p:nvPr/>
          </p:nvSpPr>
          <p:spPr bwMode="auto">
            <a:xfrm>
              <a:off x="7599784" y="4163690"/>
              <a:ext cx="1774825" cy="1052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639" tIns="40820" rIns="81639" bIns="40820"/>
            <a:lstStyle/>
            <a:p>
              <a:pPr defTabSz="414338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  <a:tab pos="1312863" algn="l"/>
                </a:tabLst>
              </a:pPr>
              <a:r>
                <a:rPr lang="en-GB" sz="1500" b="1" dirty="0" smtClean="0">
                  <a:solidFill>
                    <a:srgbClr val="FF0000"/>
                  </a:solidFill>
                  <a:latin typeface="Times New Roman" pitchFamily="18" charset="0"/>
                  <a:ea typeface="Luxi Sans"/>
                  <a:cs typeface="Times New Roman" pitchFamily="18" charset="0"/>
                </a:rPr>
                <a:t>80 % </a:t>
              </a:r>
              <a:r>
                <a:rPr lang="en-GB" sz="1500" b="1" baseline="30000" dirty="0" smtClean="0">
                  <a:solidFill>
                    <a:srgbClr val="FF0000"/>
                  </a:solidFill>
                  <a:latin typeface="Times New Roman" pitchFamily="18" charset="0"/>
                  <a:ea typeface="Luxi Sans"/>
                  <a:cs typeface="Times New Roman" pitchFamily="18" charset="0"/>
                </a:rPr>
                <a:t>98</a:t>
              </a:r>
              <a:r>
                <a:rPr lang="en-GB" sz="1500" b="1" dirty="0" smtClean="0">
                  <a:solidFill>
                    <a:srgbClr val="FF0000"/>
                  </a:solidFill>
                  <a:latin typeface="Times New Roman" pitchFamily="18" charset="0"/>
                  <a:ea typeface="Luxi Sans"/>
                  <a:cs typeface="Times New Roman" pitchFamily="18" charset="0"/>
                </a:rPr>
                <a:t>Sr</a:t>
              </a:r>
              <a:r>
                <a:rPr lang="en-GB" sz="1500" dirty="0" smtClean="0">
                  <a:solidFill>
                    <a:srgbClr val="000000"/>
                  </a:solidFill>
                  <a:latin typeface="Times New Roman" pitchFamily="18" charset="0"/>
                  <a:ea typeface="Luxi Sans"/>
                  <a:cs typeface="Times New Roman" pitchFamily="18" charset="0"/>
                </a:rPr>
                <a:t> </a:t>
              </a:r>
            </a:p>
            <a:p>
              <a:pPr defTabSz="414338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  <a:tab pos="1312863" algn="l"/>
                </a:tabLst>
              </a:pPr>
              <a:r>
                <a:rPr lang="en-GB" sz="1500" dirty="0" smtClean="0">
                  <a:solidFill>
                    <a:srgbClr val="000000"/>
                  </a:solidFill>
                  <a:latin typeface="Times New Roman" pitchFamily="18" charset="0"/>
                  <a:ea typeface="Luxi Sans"/>
                  <a:cs typeface="Times New Roman" pitchFamily="18" charset="0"/>
                </a:rPr>
                <a:t>REX-beam</a:t>
              </a:r>
              <a:endParaRPr lang="en-GB" sz="1500" dirty="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endParaRPr>
            </a:p>
            <a:p>
              <a:pPr defTabSz="414338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  <a:tab pos="1312863" algn="l"/>
                </a:tabLst>
              </a:pPr>
              <a:r>
                <a:rPr lang="en-GB" sz="1500" dirty="0" smtClean="0">
                  <a:solidFill>
                    <a:srgbClr val="000000"/>
                  </a:solidFill>
                  <a:latin typeface="Times New Roman" pitchFamily="18" charset="0"/>
                  <a:ea typeface="Luxi Sans"/>
                  <a:cs typeface="Times New Roman" pitchFamily="18" charset="0"/>
                </a:rPr>
                <a:t>2.82 </a:t>
              </a:r>
              <a:r>
                <a:rPr lang="en-GB" sz="1500" dirty="0" err="1">
                  <a:solidFill>
                    <a:srgbClr val="000000"/>
                  </a:solidFill>
                  <a:latin typeface="Times New Roman" pitchFamily="18" charset="0"/>
                  <a:ea typeface="Luxi Sans"/>
                  <a:cs typeface="Times New Roman" pitchFamily="18" charset="0"/>
                </a:rPr>
                <a:t>MeV</a:t>
              </a:r>
              <a:r>
                <a:rPr lang="en-GB" sz="1500" dirty="0">
                  <a:solidFill>
                    <a:srgbClr val="000000"/>
                  </a:solidFill>
                  <a:latin typeface="Times New Roman" pitchFamily="18" charset="0"/>
                  <a:ea typeface="Luxi Sans"/>
                  <a:cs typeface="Times New Roman" pitchFamily="18" charset="0"/>
                </a:rPr>
                <a:t>/u </a:t>
              </a:r>
            </a:p>
            <a:p>
              <a:pPr defTabSz="414338">
                <a:lnSpc>
                  <a:spcPct val="96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  <a:tab pos="1312863" algn="l"/>
                </a:tabLst>
              </a:pPr>
              <a:r>
                <a:rPr lang="en-GB" sz="1500" dirty="0" smtClean="0">
                  <a:solidFill>
                    <a:srgbClr val="000000"/>
                  </a:solidFill>
                  <a:latin typeface="Times New Roman" pitchFamily="18" charset="0"/>
                  <a:ea typeface="Luxi Sans"/>
                  <a:cs typeface="Times New Roman" pitchFamily="18" charset="0"/>
                </a:rPr>
                <a:t>6.10</a:t>
              </a:r>
              <a:r>
                <a:rPr lang="en-GB" sz="1500" baseline="33000" dirty="0" smtClean="0">
                  <a:solidFill>
                    <a:srgbClr val="000000"/>
                  </a:solidFill>
                  <a:latin typeface="Times New Roman" pitchFamily="18" charset="0"/>
                  <a:ea typeface="Luxi Sans"/>
                  <a:cs typeface="Times New Roman" pitchFamily="18" charset="0"/>
                </a:rPr>
                <a:t>4</a:t>
              </a:r>
              <a:r>
                <a:rPr lang="en-GB" sz="1500" baseline="30000" dirty="0" smtClean="0">
                  <a:solidFill>
                    <a:srgbClr val="000000"/>
                  </a:solidFill>
                  <a:latin typeface="Times New Roman" pitchFamily="18" charset="0"/>
                  <a:ea typeface="Luxi Sans"/>
                  <a:cs typeface="Times New Roman" pitchFamily="18" charset="0"/>
                </a:rPr>
                <a:t> </a:t>
              </a:r>
              <a:r>
                <a:rPr lang="en-GB" sz="1500" dirty="0" err="1">
                  <a:solidFill>
                    <a:srgbClr val="000000"/>
                  </a:solidFill>
                  <a:latin typeface="Times New Roman" pitchFamily="18" charset="0"/>
                  <a:ea typeface="Luxi Sans"/>
                  <a:cs typeface="Times New Roman" pitchFamily="18" charset="0"/>
                </a:rPr>
                <a:t>pps</a:t>
              </a:r>
              <a:endParaRPr lang="en-GB" sz="1500" dirty="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endParaRPr>
            </a:p>
          </p:txBody>
        </p:sp>
      </p:grp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801688" y="5080000"/>
            <a:ext cx="1615783" cy="65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defTabSz="41433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</a:tabLst>
            </a:pPr>
            <a:r>
              <a:rPr lang="en-GB" sz="1300" dirty="0" smtClean="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1.4 </a:t>
            </a:r>
            <a:r>
              <a:rPr lang="en-GB" sz="1300" dirty="0" err="1" smtClean="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GeV</a:t>
            </a:r>
            <a:r>
              <a:rPr lang="en-GB" sz="1300" dirty="0" smtClean="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 Proton beam</a:t>
            </a:r>
          </a:p>
          <a:p>
            <a:pPr defTabSz="414338">
              <a:lnSpc>
                <a:spcPct val="93000"/>
              </a:lnSpc>
              <a:buClr>
                <a:srgbClr val="000000"/>
              </a:buClr>
              <a:buSzPct val="45000"/>
              <a:tabLst>
                <a:tab pos="657225" algn="l"/>
              </a:tabLst>
            </a:pPr>
            <a:r>
              <a:rPr lang="fr-FR" sz="1400" dirty="0" smtClean="0"/>
              <a:t>1-2</a:t>
            </a:r>
            <a:r>
              <a:rPr lang="fr-FR" sz="1400" dirty="0" smtClean="0">
                <a:latin typeface="Symbol" pitchFamily="18" charset="2"/>
              </a:rPr>
              <a:t>m</a:t>
            </a:r>
            <a:r>
              <a:rPr lang="fr-FR" sz="1400" dirty="0" smtClean="0"/>
              <a:t>A</a:t>
            </a:r>
          </a:p>
          <a:p>
            <a:pPr defTabSz="41433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</a:tabLst>
            </a:pPr>
            <a:endParaRPr lang="en-GB" sz="1300" dirty="0">
              <a:solidFill>
                <a:srgbClr val="000000"/>
              </a:solidFill>
              <a:latin typeface="Times New Roman" pitchFamily="18" charset="0"/>
              <a:ea typeface="Luxi Sans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764704"/>
            <a:ext cx="421009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846886"/>
            <a:ext cx="4104456" cy="282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4572000" y="5229200"/>
            <a:ext cx="96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115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keV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868144" y="3573016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fr-FR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804248" y="587727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fr-FR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547664" y="5867980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Gated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on the 2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decay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16016" y="1484784"/>
            <a:ext cx="4427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dirty="0" smtClean="0">
                <a:latin typeface="Symbol" pitchFamily="18" charset="2"/>
                <a:cs typeface="Times New Roman" pitchFamily="18" charset="0"/>
              </a:rPr>
              <a:t> g-g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coincidences after Coulomb excitation of a post-accelerated  (2.8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/A) RIB with 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600 ms</a:t>
            </a:r>
          </a:p>
        </p:txBody>
      </p:sp>
      <p:sp>
        <p:nvSpPr>
          <p:cNvPr id="15" name="Flèche courbée vers la droite 14"/>
          <p:cNvSpPr/>
          <p:nvPr/>
        </p:nvSpPr>
        <p:spPr>
          <a:xfrm rot="19272699">
            <a:off x="1440387" y="4089213"/>
            <a:ext cx="1080120" cy="1872208"/>
          </a:xfrm>
          <a:prstGeom prst="curv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9898" y="954970"/>
            <a:ext cx="216024" cy="2520280"/>
          </a:xfrm>
          <a:prstGeom prst="rect">
            <a:avLst/>
          </a:prstGeom>
          <a:solidFill>
            <a:srgbClr val="FF00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331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79512" y="188640"/>
            <a:ext cx="4047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Coulomb excitation results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 animBg="1"/>
      <p:bldP spid="1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SaveCoincS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387108"/>
            <a:ext cx="5271424" cy="4470892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96952"/>
            <a:ext cx="3600400" cy="279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214778"/>
            <a:ext cx="7524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1034914"/>
            <a:ext cx="4646276" cy="258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Étoile à 5 branches 22"/>
          <p:cNvSpPr/>
          <p:nvPr/>
        </p:nvSpPr>
        <p:spPr>
          <a:xfrm>
            <a:off x="683568" y="1387018"/>
            <a:ext cx="132714" cy="140898"/>
          </a:xfrm>
          <a:prstGeom prst="star5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Étoile à 5 branches 24"/>
          <p:cNvSpPr/>
          <p:nvPr/>
        </p:nvSpPr>
        <p:spPr>
          <a:xfrm>
            <a:off x="1547664" y="2107098"/>
            <a:ext cx="132714" cy="140898"/>
          </a:xfrm>
          <a:prstGeom prst="star5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Étoile à 5 branches 27"/>
          <p:cNvSpPr/>
          <p:nvPr/>
        </p:nvSpPr>
        <p:spPr>
          <a:xfrm>
            <a:off x="794213" y="980728"/>
            <a:ext cx="132714" cy="140898"/>
          </a:xfrm>
          <a:prstGeom prst="star5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29"/>
          <p:cNvCxnSpPr/>
          <p:nvPr/>
        </p:nvCxnSpPr>
        <p:spPr>
          <a:xfrm>
            <a:off x="35496" y="5031099"/>
            <a:ext cx="64807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35496" y="4527043"/>
            <a:ext cx="64807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683568" y="5031099"/>
            <a:ext cx="216024" cy="216024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323528" y="4527043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35496" y="5103107"/>
            <a:ext cx="729687" cy="36933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(115) 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323528" y="4599051"/>
            <a:ext cx="676788" cy="36933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(319)</a:t>
            </a:r>
            <a:endParaRPr lang="fr-FR" dirty="0"/>
          </a:p>
        </p:txBody>
      </p:sp>
      <p:sp>
        <p:nvSpPr>
          <p:cNvPr id="21" name="Étoile à 5 branches 20"/>
          <p:cNvSpPr/>
          <p:nvPr/>
        </p:nvSpPr>
        <p:spPr>
          <a:xfrm>
            <a:off x="5482346" y="4424233"/>
            <a:ext cx="132714" cy="140898"/>
          </a:xfrm>
          <a:prstGeom prst="star5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 à 5 branches 21"/>
          <p:cNvSpPr/>
          <p:nvPr/>
        </p:nvSpPr>
        <p:spPr>
          <a:xfrm>
            <a:off x="5698370" y="2523920"/>
            <a:ext cx="132714" cy="140898"/>
          </a:xfrm>
          <a:prstGeom prst="star5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toile à 5 branches 23"/>
          <p:cNvSpPr/>
          <p:nvPr/>
        </p:nvSpPr>
        <p:spPr>
          <a:xfrm>
            <a:off x="6914893" y="3284984"/>
            <a:ext cx="132714" cy="140898"/>
          </a:xfrm>
          <a:prstGeom prst="star5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0" y="5949280"/>
            <a:ext cx="469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unknown</a:t>
            </a:r>
            <a:r>
              <a:rPr lang="fr-FR" dirty="0" smtClean="0"/>
              <a:t> transitions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belong</a:t>
            </a:r>
            <a:r>
              <a:rPr lang="fr-FR" dirty="0" smtClean="0"/>
              <a:t> to </a:t>
            </a:r>
            <a:r>
              <a:rPr lang="fr-FR" baseline="30000" dirty="0" smtClean="0"/>
              <a:t>98</a:t>
            </a:r>
            <a:r>
              <a:rPr lang="fr-FR" dirty="0" smtClean="0"/>
              <a:t>Rb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1331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6948264" y="2708920"/>
            <a:ext cx="1778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Gate</a:t>
            </a:r>
            <a:r>
              <a:rPr lang="fr-FR" dirty="0" smtClean="0"/>
              <a:t> on 115 </a:t>
            </a:r>
            <a:r>
              <a:rPr lang="fr-FR" dirty="0" err="1" smtClean="0"/>
              <a:t>keV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7020272" y="4437112"/>
            <a:ext cx="1778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Gate</a:t>
            </a:r>
            <a:r>
              <a:rPr lang="fr-FR" dirty="0" smtClean="0"/>
              <a:t> on 319 </a:t>
            </a:r>
            <a:r>
              <a:rPr lang="fr-FR" dirty="0" err="1" smtClean="0"/>
              <a:t>keV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179512" y="188640"/>
            <a:ext cx="4047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Coulomb excitation results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/>
        </p:nvSpPr>
        <p:spPr>
          <a:xfrm>
            <a:off x="144016" y="183374"/>
            <a:ext cx="4499992" cy="31683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016" y="404664"/>
            <a:ext cx="3995978" cy="266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9"/>
          <p:cNvSpPr txBox="1">
            <a:spLocks noChangeArrowheads="1"/>
          </p:cNvSpPr>
          <p:nvPr/>
        </p:nvSpPr>
        <p:spPr bwMode="auto">
          <a:xfrm rot="16200000">
            <a:off x="-300048" y="1505705"/>
            <a:ext cx="1068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chemeClr val="tx1"/>
                </a:solidFill>
              </a:rPr>
              <a:t>E(0</a:t>
            </a:r>
            <a:r>
              <a:rPr lang="fr-FR" sz="1400" b="1" baseline="30000" dirty="0">
                <a:solidFill>
                  <a:schemeClr val="tx1"/>
                </a:solidFill>
              </a:rPr>
              <a:t>+</a:t>
            </a:r>
            <a:r>
              <a:rPr lang="fr-FR" sz="1400" b="1" dirty="0">
                <a:solidFill>
                  <a:schemeClr val="tx1"/>
                </a:solidFill>
              </a:rPr>
              <a:t>) [</a:t>
            </a:r>
            <a:r>
              <a:rPr lang="fr-FR" sz="1400" b="1" dirty="0" err="1">
                <a:solidFill>
                  <a:schemeClr val="tx1"/>
                </a:solidFill>
              </a:rPr>
              <a:t>keV</a:t>
            </a:r>
            <a:r>
              <a:rPr lang="fr-FR" sz="1400" b="1" dirty="0">
                <a:solidFill>
                  <a:schemeClr val="tx1"/>
                </a:solidFill>
              </a:rPr>
              <a:t>]</a:t>
            </a:r>
          </a:p>
        </p:txBody>
      </p:sp>
      <p:pic>
        <p:nvPicPr>
          <p:cNvPr id="10" name="Picture 24" descr="sphe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4220" y="3838624"/>
            <a:ext cx="790575" cy="790575"/>
          </a:xfrm>
          <a:prstGeom prst="rect">
            <a:avLst/>
          </a:prstGeom>
          <a:noFill/>
        </p:spPr>
      </p:pic>
      <p:pic>
        <p:nvPicPr>
          <p:cNvPr id="11" name="Picture 25" descr="ProlateSpheroi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9483" y="3949749"/>
            <a:ext cx="1304925" cy="633413"/>
          </a:xfrm>
          <a:prstGeom prst="rect">
            <a:avLst/>
          </a:prstGeom>
          <a:noFill/>
        </p:spPr>
      </p:pic>
      <p:sp>
        <p:nvSpPr>
          <p:cNvPr id="12" name="AutoShape 26"/>
          <p:cNvSpPr>
            <a:spLocks noChangeArrowheads="1"/>
          </p:cNvSpPr>
          <p:nvPr/>
        </p:nvSpPr>
        <p:spPr bwMode="auto">
          <a:xfrm>
            <a:off x="6220345" y="3614787"/>
            <a:ext cx="855663" cy="269875"/>
          </a:xfrm>
          <a:prstGeom prst="curvedDownArrow">
            <a:avLst>
              <a:gd name="adj1" fmla="val 63412"/>
              <a:gd name="adj2" fmla="val 12682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AutoShape 27"/>
          <p:cNvSpPr>
            <a:spLocks noChangeArrowheads="1"/>
          </p:cNvSpPr>
          <p:nvPr/>
        </p:nvSpPr>
        <p:spPr bwMode="auto">
          <a:xfrm rot="11126261">
            <a:off x="6174308" y="4559349"/>
            <a:ext cx="855662" cy="269875"/>
          </a:xfrm>
          <a:prstGeom prst="curvedDownArrow">
            <a:avLst>
              <a:gd name="adj1" fmla="val 63412"/>
              <a:gd name="adj2" fmla="val 12682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6355283" y="4064049"/>
            <a:ext cx="7841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tx1"/>
                </a:solidFill>
              </a:rPr>
              <a:t>+ 2</a:t>
            </a:r>
            <a:r>
              <a:rPr lang="fr-FR" b="1">
                <a:solidFill>
                  <a:schemeClr val="tx1"/>
                </a:solidFill>
                <a:latin typeface="Symbol" pitchFamily="18" charset="2"/>
              </a:rPr>
              <a:t>n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3626906" y="475839"/>
            <a:ext cx="5790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0</a:t>
            </a:r>
            <a:r>
              <a:rPr lang="fr-FR" baseline="30000" dirty="0">
                <a:solidFill>
                  <a:schemeClr val="tx1"/>
                </a:solidFill>
              </a:rPr>
              <a:t>+</a:t>
            </a:r>
            <a:r>
              <a:rPr lang="fr-FR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92080" y="1742579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Low lying 0</a:t>
            </a:r>
            <a:r>
              <a:rPr lang="en-US" sz="16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states were observed in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Zr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isotopes</a:t>
            </a:r>
          </a:p>
          <a:p>
            <a:pPr>
              <a:buFont typeface="Wingdings" pitchFamily="2" charset="2"/>
              <a:buChar char="q"/>
            </a:pP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Shape isomer in the odd-mass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Zr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Shape coexistence scenario 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31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33056"/>
            <a:ext cx="18669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3958814"/>
            <a:ext cx="18669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Connecteur droit avec flèche 20"/>
          <p:cNvCxnSpPr/>
          <p:nvPr/>
        </p:nvCxnSpPr>
        <p:spPr>
          <a:xfrm flipH="1">
            <a:off x="1259632" y="1052736"/>
            <a:ext cx="576064" cy="43204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3131840" y="2204864"/>
            <a:ext cx="288032" cy="33123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6804025" y="-1714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fr-FR" sz="2400">
              <a:latin typeface="Times New Roman" pitchFamily="18" charset="0"/>
            </a:endParaRPr>
          </a:p>
        </p:txBody>
      </p:sp>
      <p:pic>
        <p:nvPicPr>
          <p:cNvPr id="200707" name="Picture 3" descr="SrZ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3347864" cy="2459494"/>
          </a:xfrm>
          <a:prstGeom prst="rect">
            <a:avLst/>
          </a:prstGeom>
          <a:noFill/>
        </p:spPr>
      </p:pic>
      <p:grpSp>
        <p:nvGrpSpPr>
          <p:cNvPr id="2" name="Group 133"/>
          <p:cNvGrpSpPr>
            <a:grpSpLocks/>
          </p:cNvGrpSpPr>
          <p:nvPr/>
        </p:nvGrpSpPr>
        <p:grpSpPr bwMode="auto">
          <a:xfrm>
            <a:off x="2628026" y="1124743"/>
            <a:ext cx="5400358" cy="2673697"/>
            <a:chOff x="1632" y="482"/>
            <a:chExt cx="3653" cy="1820"/>
          </a:xfrm>
        </p:grpSpPr>
        <p:pic>
          <p:nvPicPr>
            <p:cNvPr id="200720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9" y="482"/>
              <a:ext cx="2586" cy="1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0796" name="Text Box 92"/>
            <p:cNvSpPr txBox="1">
              <a:spLocks noChangeArrowheads="1"/>
            </p:cNvSpPr>
            <p:nvPr/>
          </p:nvSpPr>
          <p:spPr bwMode="auto">
            <a:xfrm>
              <a:off x="3516" y="799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400" b="1">
                  <a:solidFill>
                    <a:srgbClr val="D60093"/>
                  </a:solidFill>
                </a:rPr>
                <a:t>40</a:t>
              </a:r>
            </a:p>
          </p:txBody>
        </p:sp>
        <p:sp>
          <p:nvSpPr>
            <p:cNvPr id="200818" name="Line 114"/>
            <p:cNvSpPr>
              <a:spLocks noChangeShapeType="1"/>
            </p:cNvSpPr>
            <p:nvPr/>
          </p:nvSpPr>
          <p:spPr bwMode="auto">
            <a:xfrm flipH="1">
              <a:off x="1632" y="1117"/>
              <a:ext cx="2246" cy="198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0821" name="Oval 117"/>
            <p:cNvSpPr>
              <a:spLocks noChangeArrowheads="1"/>
            </p:cNvSpPr>
            <p:nvPr/>
          </p:nvSpPr>
          <p:spPr bwMode="auto">
            <a:xfrm>
              <a:off x="3879" y="754"/>
              <a:ext cx="272" cy="499"/>
            </a:xfrm>
            <a:prstGeom prst="ellips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00838" name="Text Box 134"/>
          <p:cNvSpPr txBox="1">
            <a:spLocks noChangeArrowheads="1"/>
          </p:cNvSpPr>
          <p:nvPr/>
        </p:nvSpPr>
        <p:spPr bwMode="auto">
          <a:xfrm>
            <a:off x="4211960" y="6093296"/>
            <a:ext cx="3581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200" dirty="0"/>
              <a:t>K. </a:t>
            </a:r>
            <a:r>
              <a:rPr lang="fr-FR" sz="1200" dirty="0" err="1"/>
              <a:t>Sieja</a:t>
            </a:r>
            <a:r>
              <a:rPr lang="fr-FR" sz="1200" dirty="0"/>
              <a:t> et al  PRC 79, 064310 (2009)</a:t>
            </a:r>
          </a:p>
        </p:txBody>
      </p:sp>
      <p:sp>
        <p:nvSpPr>
          <p:cNvPr id="200712" name="Text Box 8"/>
          <p:cNvSpPr txBox="1">
            <a:spLocks noChangeArrowheads="1"/>
          </p:cNvSpPr>
          <p:nvPr/>
        </p:nvSpPr>
        <p:spPr bwMode="auto">
          <a:xfrm>
            <a:off x="4283968" y="4005064"/>
            <a:ext cx="43743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state created by 2p-2h excitation across Z=40</a:t>
            </a:r>
            <a:endParaRPr lang="en-US" sz="1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00843" name="Rectangle 139"/>
          <p:cNvSpPr>
            <a:spLocks noChangeArrowheads="1"/>
          </p:cNvSpPr>
          <p:nvPr/>
        </p:nvSpPr>
        <p:spPr bwMode="auto">
          <a:xfrm>
            <a:off x="4283968" y="4365104"/>
            <a:ext cx="46085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Beyond N=60,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7/2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is populated, the </a:t>
            </a:r>
            <a:r>
              <a:rPr lang="en-US" sz="1400" dirty="0" smtClean="0">
                <a:latin typeface="Symbol" pitchFamily="18" charset="2"/>
                <a:cs typeface="Times New Roman" pitchFamily="18" charset="0"/>
                <a:sym typeface="Wingdings" pitchFamily="2" charset="2"/>
              </a:rPr>
              <a:t>p-n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interaction participates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 the lowering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4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state and to the high collectivity of 2</a:t>
            </a:r>
            <a:r>
              <a:rPr lang="en-US" sz="1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state.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845" name="Rectangle 141"/>
          <p:cNvSpPr>
            <a:spLocks noChangeArrowheads="1"/>
          </p:cNvSpPr>
          <p:nvPr/>
        </p:nvSpPr>
        <p:spPr bwMode="auto">
          <a:xfrm>
            <a:off x="4283968" y="5085184"/>
            <a:ext cx="46805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 current valence space, need higher effective charge to reproduce the known 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B(E2)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1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1400" dirty="0">
                <a:latin typeface="Symbol" pitchFamily="18" charset="2"/>
                <a:cs typeface="Times New Roman" pitchFamily="18" charset="0"/>
                <a:sym typeface="Wingdings" pitchFamily="2" charset="2"/>
              </a:rPr>
              <a:t>p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and </a:t>
            </a:r>
            <a:r>
              <a:rPr lang="en-US" sz="1400" dirty="0">
                <a:latin typeface="Symbol" pitchFamily="18" charset="2"/>
                <a:cs typeface="Times New Roman" pitchFamily="18" charset="0"/>
                <a:sym typeface="Wingdings" pitchFamily="2" charset="2"/>
              </a:rPr>
              <a:t>n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orbital from the core or higher shells. 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3995936" y="1196752"/>
            <a:ext cx="439248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The sharp transition and amplitude of the deformation remain still a challenge for  theories which fail in reproducing spectroscopic data</a:t>
            </a:r>
            <a:endParaRPr lang="en-US" sz="1600" dirty="0"/>
          </a:p>
        </p:txBody>
      </p:sp>
      <p:sp>
        <p:nvSpPr>
          <p:cNvPr id="200807" name="AutoShape 103"/>
          <p:cNvSpPr>
            <a:spLocks noChangeArrowheads="1"/>
          </p:cNvSpPr>
          <p:nvPr/>
        </p:nvSpPr>
        <p:spPr bwMode="auto">
          <a:xfrm flipV="1">
            <a:off x="971600" y="5013176"/>
            <a:ext cx="142875" cy="647700"/>
          </a:xfrm>
          <a:prstGeom prst="curvedRightArrow">
            <a:avLst>
              <a:gd name="adj1" fmla="val 90667"/>
              <a:gd name="adj2" fmla="val 181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0835" name="AutoShape 131"/>
          <p:cNvSpPr>
            <a:spLocks noChangeArrowheads="1"/>
          </p:cNvSpPr>
          <p:nvPr/>
        </p:nvSpPr>
        <p:spPr bwMode="auto">
          <a:xfrm rot="-3249916">
            <a:off x="1723668" y="4626497"/>
            <a:ext cx="922338" cy="195262"/>
          </a:xfrm>
          <a:prstGeom prst="leftRightArrow">
            <a:avLst>
              <a:gd name="adj1" fmla="val 50000"/>
              <a:gd name="adj2" fmla="val 94472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95" name="Groupe 94"/>
          <p:cNvGrpSpPr/>
          <p:nvPr/>
        </p:nvGrpSpPr>
        <p:grpSpPr>
          <a:xfrm>
            <a:off x="290513" y="3839122"/>
            <a:ext cx="3561407" cy="2614214"/>
            <a:chOff x="290513" y="3839122"/>
            <a:chExt cx="3561407" cy="2614214"/>
          </a:xfrm>
        </p:grpSpPr>
        <p:sp>
          <p:nvSpPr>
            <p:cNvPr id="200723" name="Text Box 10"/>
            <p:cNvSpPr txBox="1">
              <a:spLocks noChangeArrowheads="1"/>
            </p:cNvSpPr>
            <p:nvPr/>
          </p:nvSpPr>
          <p:spPr bwMode="auto">
            <a:xfrm>
              <a:off x="811213" y="4660454"/>
              <a:ext cx="184150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200727" name="Line 9"/>
            <p:cNvSpPr>
              <a:spLocks noChangeShapeType="1"/>
            </p:cNvSpPr>
            <p:nvPr/>
          </p:nvSpPr>
          <p:spPr bwMode="auto">
            <a:xfrm>
              <a:off x="1108075" y="5077966"/>
              <a:ext cx="8048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200731" name="Text Box 20"/>
            <p:cNvSpPr txBox="1">
              <a:spLocks noChangeArrowheads="1"/>
            </p:cNvSpPr>
            <p:nvPr/>
          </p:nvSpPr>
          <p:spPr bwMode="auto">
            <a:xfrm>
              <a:off x="1331913" y="5265291"/>
              <a:ext cx="396875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400">
                  <a:solidFill>
                    <a:srgbClr val="FF0000"/>
                  </a:solidFill>
                  <a:latin typeface="Comic Sans MS" pitchFamily="66" charset="0"/>
                </a:rPr>
                <a:t>40</a:t>
              </a:r>
              <a:endParaRPr lang="de-DE" sz="14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00726" name="Line 7"/>
            <p:cNvSpPr>
              <a:spLocks noChangeShapeType="1"/>
            </p:cNvSpPr>
            <p:nvPr/>
          </p:nvSpPr>
          <p:spPr bwMode="auto">
            <a:xfrm>
              <a:off x="1116013" y="5509766"/>
              <a:ext cx="8016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200734" name="Text Box 23"/>
            <p:cNvSpPr txBox="1">
              <a:spLocks noChangeArrowheads="1"/>
            </p:cNvSpPr>
            <p:nvPr/>
          </p:nvSpPr>
          <p:spPr bwMode="auto">
            <a:xfrm>
              <a:off x="323850" y="5220841"/>
              <a:ext cx="582613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400" b="1">
                  <a:latin typeface="Comic Sans MS" pitchFamily="66" charset="0"/>
                </a:rPr>
                <a:t>2p</a:t>
              </a:r>
              <a:r>
                <a:rPr lang="en-US" sz="1400" b="1" baseline="-25000">
                  <a:latin typeface="Comic Sans MS" pitchFamily="66" charset="0"/>
                </a:rPr>
                <a:t>1/2</a:t>
              </a:r>
              <a:endParaRPr lang="de-DE" sz="1400" b="1" baseline="-25000">
                <a:latin typeface="Comic Sans MS" pitchFamily="66" charset="0"/>
              </a:endParaRPr>
            </a:p>
          </p:txBody>
        </p:sp>
        <p:sp>
          <p:nvSpPr>
            <p:cNvPr id="200743" name="Text Box 34"/>
            <p:cNvSpPr txBox="1">
              <a:spLocks noChangeArrowheads="1"/>
            </p:cNvSpPr>
            <p:nvPr/>
          </p:nvSpPr>
          <p:spPr bwMode="auto">
            <a:xfrm>
              <a:off x="323850" y="4916041"/>
              <a:ext cx="581025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400" b="1">
                  <a:latin typeface="Comic Sans MS" pitchFamily="66" charset="0"/>
                </a:rPr>
                <a:t>1g</a:t>
              </a:r>
              <a:r>
                <a:rPr lang="en-US" sz="1400" b="1" baseline="-25000">
                  <a:latin typeface="Comic Sans MS" pitchFamily="66" charset="0"/>
                </a:rPr>
                <a:t>9/2</a:t>
              </a:r>
              <a:endParaRPr lang="de-DE" sz="1400" b="1" baseline="-25000">
                <a:latin typeface="Comic Sans MS" pitchFamily="66" charset="0"/>
              </a:endParaRPr>
            </a:p>
          </p:txBody>
        </p:sp>
        <p:sp>
          <p:nvSpPr>
            <p:cNvPr id="200749" name="Text Box 40"/>
            <p:cNvSpPr txBox="1">
              <a:spLocks noChangeArrowheads="1"/>
            </p:cNvSpPr>
            <p:nvPr/>
          </p:nvSpPr>
          <p:spPr bwMode="auto">
            <a:xfrm>
              <a:off x="2974975" y="4628704"/>
              <a:ext cx="371475" cy="244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de-DE" sz="1000">
                  <a:solidFill>
                    <a:schemeClr val="hlink"/>
                  </a:solidFill>
                  <a:latin typeface="Wingdings" pitchFamily="2" charset="2"/>
                </a:rPr>
                <a:t>ll</a:t>
              </a:r>
            </a:p>
          </p:txBody>
        </p:sp>
        <p:sp>
          <p:nvSpPr>
            <p:cNvPr id="200750" name="Line 9"/>
            <p:cNvSpPr>
              <a:spLocks noChangeShapeType="1"/>
            </p:cNvSpPr>
            <p:nvPr/>
          </p:nvSpPr>
          <p:spPr bwMode="auto">
            <a:xfrm>
              <a:off x="1111250" y="4581079"/>
              <a:ext cx="8048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200751" name="Line 32"/>
            <p:cNvSpPr>
              <a:spLocks noChangeShapeType="1"/>
            </p:cNvSpPr>
            <p:nvPr/>
          </p:nvSpPr>
          <p:spPr bwMode="auto">
            <a:xfrm>
              <a:off x="2960688" y="4789041"/>
              <a:ext cx="8048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200753" name="Line 32"/>
            <p:cNvSpPr>
              <a:spLocks noChangeShapeType="1"/>
            </p:cNvSpPr>
            <p:nvPr/>
          </p:nvSpPr>
          <p:spPr bwMode="auto">
            <a:xfrm>
              <a:off x="2951163" y="4485829"/>
              <a:ext cx="8048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200756" name="Text Box 34"/>
            <p:cNvSpPr txBox="1">
              <a:spLocks noChangeArrowheads="1"/>
            </p:cNvSpPr>
            <p:nvPr/>
          </p:nvSpPr>
          <p:spPr bwMode="auto">
            <a:xfrm>
              <a:off x="323850" y="4355654"/>
              <a:ext cx="581025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400" b="1" dirty="0">
                  <a:latin typeface="Comic Sans MS" pitchFamily="66" charset="0"/>
                </a:rPr>
                <a:t>1g</a:t>
              </a:r>
              <a:r>
                <a:rPr lang="en-US" sz="1400" b="1" baseline="-25000" dirty="0">
                  <a:latin typeface="Comic Sans MS" pitchFamily="66" charset="0"/>
                </a:rPr>
                <a:t>7/2</a:t>
              </a:r>
              <a:endParaRPr lang="de-DE" sz="1400" b="1" baseline="-25000" dirty="0">
                <a:latin typeface="Comic Sans MS" pitchFamily="66" charset="0"/>
              </a:endParaRPr>
            </a:p>
          </p:txBody>
        </p:sp>
        <p:sp>
          <p:nvSpPr>
            <p:cNvPr id="200758" name="Text Box 35"/>
            <p:cNvSpPr txBox="1">
              <a:spLocks noChangeArrowheads="1"/>
            </p:cNvSpPr>
            <p:nvPr/>
          </p:nvSpPr>
          <p:spPr bwMode="auto">
            <a:xfrm>
              <a:off x="3216418" y="4919242"/>
              <a:ext cx="399766" cy="3099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omic Sans MS" pitchFamily="66" charset="0"/>
                </a:rPr>
                <a:t>50</a:t>
              </a:r>
              <a:endParaRPr lang="de-DE" sz="14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00780" name="Text Box 20"/>
            <p:cNvSpPr txBox="1">
              <a:spLocks noChangeArrowheads="1"/>
            </p:cNvSpPr>
            <p:nvPr/>
          </p:nvSpPr>
          <p:spPr bwMode="auto">
            <a:xfrm>
              <a:off x="1285875" y="6097141"/>
              <a:ext cx="396875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400">
                  <a:solidFill>
                    <a:srgbClr val="FF0000"/>
                  </a:solidFill>
                  <a:latin typeface="Comic Sans MS" pitchFamily="66" charset="0"/>
                </a:rPr>
                <a:t>28</a:t>
              </a:r>
              <a:endParaRPr lang="de-DE" sz="14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00724" name="Line 5"/>
            <p:cNvSpPr>
              <a:spLocks noChangeShapeType="1"/>
            </p:cNvSpPr>
            <p:nvPr/>
          </p:nvSpPr>
          <p:spPr bwMode="auto">
            <a:xfrm>
              <a:off x="1108075" y="5827266"/>
              <a:ext cx="8016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200736" name="Text Box 25"/>
            <p:cNvSpPr txBox="1">
              <a:spLocks noChangeArrowheads="1"/>
            </p:cNvSpPr>
            <p:nvPr/>
          </p:nvSpPr>
          <p:spPr bwMode="auto">
            <a:xfrm>
              <a:off x="317500" y="5732016"/>
              <a:ext cx="582613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400" b="1">
                  <a:latin typeface="Comic Sans MS" pitchFamily="66" charset="0"/>
                </a:rPr>
                <a:t>2p</a:t>
              </a:r>
              <a:r>
                <a:rPr lang="en-US" sz="1400" b="1" baseline="-25000">
                  <a:latin typeface="Comic Sans MS" pitchFamily="66" charset="0"/>
                </a:rPr>
                <a:t>3/2</a:t>
              </a:r>
              <a:endParaRPr lang="de-DE" sz="1400" b="1" baseline="-25000">
                <a:latin typeface="Comic Sans MS" pitchFamily="66" charset="0"/>
              </a:endParaRPr>
            </a:p>
          </p:txBody>
        </p:sp>
        <p:sp>
          <p:nvSpPr>
            <p:cNvPr id="200781" name="Text Box 12"/>
            <p:cNvSpPr txBox="1">
              <a:spLocks noChangeArrowheads="1"/>
            </p:cNvSpPr>
            <p:nvPr/>
          </p:nvSpPr>
          <p:spPr bwMode="auto">
            <a:xfrm>
              <a:off x="1166813" y="5652641"/>
              <a:ext cx="371475" cy="244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de-DE" sz="1000">
                  <a:solidFill>
                    <a:srgbClr val="FF0000"/>
                  </a:solidFill>
                  <a:latin typeface="Wingdings" pitchFamily="2" charset="2"/>
                </a:rPr>
                <a:t>ll</a:t>
              </a:r>
            </a:p>
          </p:txBody>
        </p:sp>
        <p:sp>
          <p:nvSpPr>
            <p:cNvPr id="200782" name="Text Box 12"/>
            <p:cNvSpPr txBox="1">
              <a:spLocks noChangeArrowheads="1"/>
            </p:cNvSpPr>
            <p:nvPr/>
          </p:nvSpPr>
          <p:spPr bwMode="auto">
            <a:xfrm>
              <a:off x="1357313" y="5652641"/>
              <a:ext cx="371475" cy="244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de-DE" sz="1000">
                  <a:solidFill>
                    <a:srgbClr val="FF0000"/>
                  </a:solidFill>
                  <a:latin typeface="Wingdings" pitchFamily="2" charset="2"/>
                </a:rPr>
                <a:t>ll</a:t>
              </a:r>
            </a:p>
          </p:txBody>
        </p:sp>
        <p:sp>
          <p:nvSpPr>
            <p:cNvPr id="200784" name="Text Box 12"/>
            <p:cNvSpPr txBox="1">
              <a:spLocks noChangeArrowheads="1"/>
            </p:cNvSpPr>
            <p:nvPr/>
          </p:nvSpPr>
          <p:spPr bwMode="auto">
            <a:xfrm>
              <a:off x="1309688" y="5492304"/>
              <a:ext cx="371475" cy="244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de-DE" sz="1000">
                  <a:solidFill>
                    <a:srgbClr val="FF0000"/>
                  </a:solidFill>
                  <a:latin typeface="Wingdings" pitchFamily="2" charset="2"/>
                </a:rPr>
                <a:t>ll</a:t>
              </a:r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1098550" y="5652641"/>
              <a:ext cx="8016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200735" name="Text Box 24"/>
            <p:cNvSpPr txBox="1">
              <a:spLocks noChangeArrowheads="1"/>
            </p:cNvSpPr>
            <p:nvPr/>
          </p:nvSpPr>
          <p:spPr bwMode="auto">
            <a:xfrm>
              <a:off x="319088" y="5492304"/>
              <a:ext cx="5778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400" b="1">
                  <a:latin typeface="Comic Sans MS" pitchFamily="66" charset="0"/>
                </a:rPr>
                <a:t>1f</a:t>
              </a:r>
              <a:r>
                <a:rPr lang="en-US" sz="1400" b="1" baseline="-25000">
                  <a:latin typeface="Comic Sans MS" pitchFamily="66" charset="0"/>
                </a:rPr>
                <a:t>5/2</a:t>
              </a:r>
              <a:endParaRPr lang="de-DE" sz="1400" b="1" baseline="-25000">
                <a:latin typeface="Comic Sans MS" pitchFamily="66" charset="0"/>
              </a:endParaRPr>
            </a:p>
          </p:txBody>
        </p:sp>
        <p:sp>
          <p:nvSpPr>
            <p:cNvPr id="200783" name="Text Box 12"/>
            <p:cNvSpPr txBox="1">
              <a:spLocks noChangeArrowheads="1"/>
            </p:cNvSpPr>
            <p:nvPr/>
          </p:nvSpPr>
          <p:spPr bwMode="auto">
            <a:xfrm>
              <a:off x="1093788" y="5492304"/>
              <a:ext cx="371475" cy="244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de-DE" sz="1000">
                  <a:solidFill>
                    <a:srgbClr val="FF0000"/>
                  </a:solidFill>
                  <a:latin typeface="Wingdings" pitchFamily="2" charset="2"/>
                </a:rPr>
                <a:t>ll</a:t>
              </a:r>
            </a:p>
          </p:txBody>
        </p:sp>
        <p:sp>
          <p:nvSpPr>
            <p:cNvPr id="200785" name="Text Box 12"/>
            <p:cNvSpPr txBox="1">
              <a:spLocks noChangeArrowheads="1"/>
            </p:cNvSpPr>
            <p:nvPr/>
          </p:nvSpPr>
          <p:spPr bwMode="auto">
            <a:xfrm>
              <a:off x="1512888" y="5492304"/>
              <a:ext cx="371475" cy="244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de-DE" sz="1000">
                  <a:solidFill>
                    <a:srgbClr val="FF0000"/>
                  </a:solidFill>
                  <a:latin typeface="Wingdings" pitchFamily="2" charset="2"/>
                </a:rPr>
                <a:t>ll</a:t>
              </a:r>
            </a:p>
          </p:txBody>
        </p:sp>
        <p:sp>
          <p:nvSpPr>
            <p:cNvPr id="200787" name="Text Box 24"/>
            <p:cNvSpPr txBox="1">
              <a:spLocks noChangeArrowheads="1"/>
            </p:cNvSpPr>
            <p:nvPr/>
          </p:nvSpPr>
          <p:spPr bwMode="auto">
            <a:xfrm>
              <a:off x="2433638" y="4584254"/>
              <a:ext cx="593725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400" b="1">
                  <a:latin typeface="Comic Sans MS" pitchFamily="66" charset="0"/>
                </a:rPr>
                <a:t>2d</a:t>
              </a:r>
              <a:r>
                <a:rPr lang="en-US" sz="1400" b="1" baseline="-25000">
                  <a:latin typeface="Comic Sans MS" pitchFamily="66" charset="0"/>
                </a:rPr>
                <a:t>5/2</a:t>
              </a:r>
              <a:endParaRPr lang="de-DE" sz="1400" b="1" baseline="-25000">
                <a:latin typeface="Comic Sans MS" pitchFamily="66" charset="0"/>
              </a:endParaRPr>
            </a:p>
          </p:txBody>
        </p:sp>
        <p:sp>
          <p:nvSpPr>
            <p:cNvPr id="200788" name="Text Box 24"/>
            <p:cNvSpPr txBox="1">
              <a:spLocks noChangeArrowheads="1"/>
            </p:cNvSpPr>
            <p:nvPr/>
          </p:nvSpPr>
          <p:spPr bwMode="auto">
            <a:xfrm>
              <a:off x="2436813" y="4268341"/>
              <a:ext cx="574675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400" b="1">
                  <a:latin typeface="Comic Sans MS" pitchFamily="66" charset="0"/>
                </a:rPr>
                <a:t>3s</a:t>
              </a:r>
              <a:r>
                <a:rPr lang="en-US" sz="1400" b="1" baseline="-25000">
                  <a:latin typeface="Comic Sans MS" pitchFamily="66" charset="0"/>
                </a:rPr>
                <a:t>1/2</a:t>
              </a:r>
              <a:endParaRPr lang="de-DE" sz="1400" b="1" baseline="-25000">
                <a:latin typeface="Comic Sans MS" pitchFamily="66" charset="0"/>
              </a:endParaRPr>
            </a:p>
          </p:txBody>
        </p:sp>
        <p:sp>
          <p:nvSpPr>
            <p:cNvPr id="200789" name="Text Box 40"/>
            <p:cNvSpPr txBox="1">
              <a:spLocks noChangeArrowheads="1"/>
            </p:cNvSpPr>
            <p:nvPr/>
          </p:nvSpPr>
          <p:spPr bwMode="auto">
            <a:xfrm>
              <a:off x="3222625" y="4631879"/>
              <a:ext cx="371475" cy="244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de-DE" sz="1000">
                  <a:solidFill>
                    <a:schemeClr val="hlink"/>
                  </a:solidFill>
                  <a:latin typeface="Wingdings" pitchFamily="2" charset="2"/>
                </a:rPr>
                <a:t>ll</a:t>
              </a:r>
            </a:p>
          </p:txBody>
        </p:sp>
        <p:sp>
          <p:nvSpPr>
            <p:cNvPr id="200790" name="Text Box 40"/>
            <p:cNvSpPr txBox="1">
              <a:spLocks noChangeArrowheads="1"/>
            </p:cNvSpPr>
            <p:nvPr/>
          </p:nvSpPr>
          <p:spPr bwMode="auto">
            <a:xfrm>
              <a:off x="3444875" y="4623941"/>
              <a:ext cx="371475" cy="244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de-DE" sz="1000">
                  <a:solidFill>
                    <a:schemeClr val="hlink"/>
                  </a:solidFill>
                  <a:latin typeface="Wingdings" pitchFamily="2" charset="2"/>
                </a:rPr>
                <a:t>ll</a:t>
              </a:r>
            </a:p>
          </p:txBody>
        </p:sp>
        <p:sp>
          <p:nvSpPr>
            <p:cNvPr id="200791" name="Text Box 40"/>
            <p:cNvSpPr txBox="1">
              <a:spLocks noChangeArrowheads="1"/>
            </p:cNvSpPr>
            <p:nvPr/>
          </p:nvSpPr>
          <p:spPr bwMode="auto">
            <a:xfrm>
              <a:off x="3189288" y="4327079"/>
              <a:ext cx="371475" cy="244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de-DE" sz="1000">
                  <a:solidFill>
                    <a:schemeClr val="hlink"/>
                  </a:solidFill>
                  <a:latin typeface="Wingdings" pitchFamily="2" charset="2"/>
                </a:rPr>
                <a:t>ll</a:t>
              </a:r>
            </a:p>
          </p:txBody>
        </p:sp>
        <p:sp>
          <p:nvSpPr>
            <p:cNvPr id="200792" name="Text Box 40"/>
            <p:cNvSpPr txBox="1">
              <a:spLocks noChangeArrowheads="1"/>
            </p:cNvSpPr>
            <p:nvPr/>
          </p:nvSpPr>
          <p:spPr bwMode="auto">
            <a:xfrm>
              <a:off x="3192413" y="4184204"/>
              <a:ext cx="371475" cy="244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de-DE" sz="1000" dirty="0" err="1">
                  <a:solidFill>
                    <a:schemeClr val="hlink"/>
                  </a:solidFill>
                  <a:latin typeface="Wingdings" pitchFamily="2" charset="2"/>
                </a:rPr>
                <a:t>ll</a:t>
              </a:r>
              <a:endParaRPr lang="de-DE" sz="1000" dirty="0">
                <a:solidFill>
                  <a:schemeClr val="hlink"/>
                </a:solidFill>
                <a:latin typeface="Wingdings" pitchFamily="2" charset="2"/>
              </a:endParaRPr>
            </a:p>
          </p:txBody>
        </p:sp>
        <p:sp>
          <p:nvSpPr>
            <p:cNvPr id="200805" name="Oval 101"/>
            <p:cNvSpPr>
              <a:spLocks noChangeArrowheads="1"/>
            </p:cNvSpPr>
            <p:nvPr/>
          </p:nvSpPr>
          <p:spPr bwMode="auto">
            <a:xfrm>
              <a:off x="1173163" y="5536754"/>
              <a:ext cx="215900" cy="144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0826" name="Line 32"/>
            <p:cNvSpPr>
              <a:spLocks noChangeShapeType="1"/>
            </p:cNvSpPr>
            <p:nvPr/>
          </p:nvSpPr>
          <p:spPr bwMode="auto">
            <a:xfrm>
              <a:off x="2941638" y="4363591"/>
              <a:ext cx="8048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200827" name="Text Box 34"/>
            <p:cNvSpPr txBox="1">
              <a:spLocks noChangeArrowheads="1"/>
            </p:cNvSpPr>
            <p:nvPr/>
          </p:nvSpPr>
          <p:spPr bwMode="auto">
            <a:xfrm>
              <a:off x="2411413" y="4068316"/>
              <a:ext cx="581025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400" b="1" dirty="0">
                  <a:latin typeface="Comic Sans MS" pitchFamily="66" charset="0"/>
                </a:rPr>
                <a:t>1g</a:t>
              </a:r>
              <a:r>
                <a:rPr lang="en-US" sz="1400" b="1" baseline="-25000" dirty="0">
                  <a:latin typeface="Comic Sans MS" pitchFamily="66" charset="0"/>
                </a:rPr>
                <a:t>7/2</a:t>
              </a:r>
              <a:endParaRPr lang="de-DE" sz="1400" b="1" baseline="-25000" dirty="0">
                <a:latin typeface="Comic Sans MS" pitchFamily="66" charset="0"/>
              </a:endParaRPr>
            </a:p>
          </p:txBody>
        </p:sp>
        <p:sp>
          <p:nvSpPr>
            <p:cNvPr id="200834" name="Text Box 20"/>
            <p:cNvSpPr txBox="1">
              <a:spLocks noChangeArrowheads="1"/>
            </p:cNvSpPr>
            <p:nvPr/>
          </p:nvSpPr>
          <p:spPr bwMode="auto">
            <a:xfrm>
              <a:off x="1331913" y="4792216"/>
              <a:ext cx="396875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400">
                  <a:solidFill>
                    <a:srgbClr val="FF0000"/>
                  </a:solidFill>
                  <a:latin typeface="Comic Sans MS" pitchFamily="66" charset="0"/>
                </a:rPr>
                <a:t>50</a:t>
              </a:r>
              <a:endParaRPr lang="de-DE" sz="14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00839" name="Line 9"/>
            <p:cNvSpPr>
              <a:spLocks noChangeShapeType="1"/>
            </p:cNvSpPr>
            <p:nvPr/>
          </p:nvSpPr>
          <p:spPr bwMode="auto">
            <a:xfrm>
              <a:off x="1111250" y="4760466"/>
              <a:ext cx="8048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200840" name="Text Box 34"/>
            <p:cNvSpPr txBox="1">
              <a:spLocks noChangeArrowheads="1"/>
            </p:cNvSpPr>
            <p:nvPr/>
          </p:nvSpPr>
          <p:spPr bwMode="auto">
            <a:xfrm>
              <a:off x="290513" y="4636641"/>
              <a:ext cx="592137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400" b="1">
                  <a:latin typeface="Comic Sans MS" pitchFamily="66" charset="0"/>
                </a:rPr>
                <a:t>2d</a:t>
              </a:r>
              <a:r>
                <a:rPr lang="en-US" sz="1400" b="1" baseline="-25000">
                  <a:latin typeface="Comic Sans MS" pitchFamily="66" charset="0"/>
                </a:rPr>
                <a:t>5/2</a:t>
              </a:r>
              <a:endParaRPr lang="de-DE" sz="1400" b="1" baseline="-25000">
                <a:latin typeface="Comic Sans MS" pitchFamily="66" charset="0"/>
              </a:endParaRPr>
            </a:p>
          </p:txBody>
        </p:sp>
        <p:sp>
          <p:nvSpPr>
            <p:cNvPr id="66" name="Line 32"/>
            <p:cNvSpPr>
              <a:spLocks noChangeShapeType="1"/>
            </p:cNvSpPr>
            <p:nvPr/>
          </p:nvSpPr>
          <p:spPr bwMode="auto">
            <a:xfrm>
              <a:off x="2987824" y="4149080"/>
              <a:ext cx="8048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67" name="Text Box 34"/>
            <p:cNvSpPr txBox="1">
              <a:spLocks noChangeArrowheads="1"/>
            </p:cNvSpPr>
            <p:nvPr/>
          </p:nvSpPr>
          <p:spPr bwMode="auto">
            <a:xfrm>
              <a:off x="2346038" y="3839122"/>
              <a:ext cx="808532" cy="3099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400" b="1" dirty="0" smtClean="0">
                  <a:latin typeface="Comic Sans MS" pitchFamily="66" charset="0"/>
                </a:rPr>
                <a:t>(1h</a:t>
              </a:r>
              <a:r>
                <a:rPr lang="en-US" sz="1400" b="1" baseline="-25000" dirty="0" smtClean="0">
                  <a:latin typeface="Comic Sans MS" pitchFamily="66" charset="0"/>
                </a:rPr>
                <a:t>11/2</a:t>
              </a:r>
              <a:r>
                <a:rPr lang="en-US" sz="1400" b="1" dirty="0" smtClean="0">
                  <a:latin typeface="Comic Sans MS" pitchFamily="66" charset="0"/>
                </a:rPr>
                <a:t>)</a:t>
              </a:r>
              <a:endParaRPr lang="de-DE" sz="1400" b="1" dirty="0">
                <a:latin typeface="Comic Sans MS" pitchFamily="66" charset="0"/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>
            <a:xfrm>
              <a:off x="1043608" y="6021288"/>
              <a:ext cx="2016224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3059832" y="4869160"/>
              <a:ext cx="792088" cy="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3851920" y="4869160"/>
              <a:ext cx="0" cy="158417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 flipH="1">
              <a:off x="1043608" y="6394207"/>
              <a:ext cx="280831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>
              <a:off x="1043608" y="6021288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>
              <a:off x="3059832" y="4869160"/>
              <a:ext cx="0" cy="115212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ZoneTexte 58"/>
          <p:cNvSpPr txBox="1"/>
          <p:nvPr/>
        </p:nvSpPr>
        <p:spPr>
          <a:xfrm>
            <a:off x="0" y="0"/>
            <a:ext cx="5308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Toward a </a:t>
            </a:r>
            <a:r>
              <a:rPr lang="en-US" sz="2800" dirty="0" err="1" smtClean="0"/>
              <a:t>microscopical</a:t>
            </a:r>
            <a:r>
              <a:rPr lang="en-US" sz="2800" dirty="0" smtClean="0"/>
              <a:t> description</a:t>
            </a:r>
            <a:endParaRPr lang="en-US" sz="2800" dirty="0"/>
          </a:p>
        </p:txBody>
      </p:sp>
      <p:sp>
        <p:nvSpPr>
          <p:cNvPr id="60" name="Rectangle 59"/>
          <p:cNvSpPr/>
          <p:nvPr/>
        </p:nvSpPr>
        <p:spPr>
          <a:xfrm>
            <a:off x="1331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838" grpId="0"/>
      <p:bldP spid="200712" grpId="0"/>
      <p:bldP spid="200843" grpId="0"/>
      <p:bldP spid="200845" grpId="0"/>
      <p:bldP spid="58" grpId="0"/>
      <p:bldP spid="200807" grpId="0" animBg="1"/>
      <p:bldP spid="2008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à coins arrondis 27"/>
          <p:cNvSpPr/>
          <p:nvPr/>
        </p:nvSpPr>
        <p:spPr>
          <a:xfrm>
            <a:off x="25758" y="1124744"/>
            <a:ext cx="7092280" cy="19442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331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/>
          <p:cNvGrpSpPr/>
          <p:nvPr/>
        </p:nvGrpSpPr>
        <p:grpSpPr>
          <a:xfrm>
            <a:off x="322444" y="1124744"/>
            <a:ext cx="6495603" cy="1876898"/>
            <a:chOff x="-36512" y="764704"/>
            <a:chExt cx="6495603" cy="187689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6512" y="1052736"/>
              <a:ext cx="20955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1567111"/>
              <a:ext cx="2386002" cy="1074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16016" y="1106599"/>
              <a:ext cx="1743075" cy="143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03848" y="1898687"/>
              <a:ext cx="506303" cy="314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0" y="764704"/>
              <a:ext cx="49194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i="1" dirty="0" smtClean="0">
                  <a:latin typeface="Times New Roman" pitchFamily="18" charset="0"/>
                  <a:cs typeface="Times New Roman" pitchFamily="18" charset="0"/>
                </a:rPr>
                <a:t>T. </a:t>
              </a:r>
              <a:r>
                <a:rPr lang="fr-FR" sz="1400" i="1" dirty="0" err="1" smtClean="0">
                  <a:latin typeface="Times New Roman" pitchFamily="18" charset="0"/>
                  <a:cs typeface="Times New Roman" pitchFamily="18" charset="0"/>
                </a:rPr>
                <a:t>Rzaca</a:t>
              </a:r>
              <a:r>
                <a:rPr lang="fr-FR" sz="1400" i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fr-FR" sz="1400" i="1" dirty="0" err="1" smtClean="0">
                  <a:latin typeface="Times New Roman" pitchFamily="18" charset="0"/>
                  <a:cs typeface="Times New Roman" pitchFamily="18" charset="0"/>
                </a:rPr>
                <a:t>Urban</a:t>
              </a:r>
              <a:r>
                <a:rPr lang="fr-FR" sz="14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Phys. Rev C 79, 024319 (2009) – SM calculations</a:t>
              </a:r>
              <a:endParaRPr lang="fr-FR" sz="1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0" y="3573016"/>
            <a:ext cx="8676456" cy="2304256"/>
            <a:chOff x="0" y="3284984"/>
            <a:chExt cx="8676456" cy="2304256"/>
          </a:xfrm>
        </p:grpSpPr>
        <p:sp>
          <p:nvSpPr>
            <p:cNvPr id="131077" name="AutoShape 5" descr="Logo_Spiral2_250"/>
            <p:cNvSpPr>
              <a:spLocks noChangeAspect="1" noChangeArrowheads="1"/>
            </p:cNvSpPr>
            <p:nvPr/>
          </p:nvSpPr>
          <p:spPr bwMode="auto">
            <a:xfrm>
              <a:off x="4644008" y="3284984"/>
              <a:ext cx="2381250" cy="552450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fr-FR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07904" y="3573016"/>
              <a:ext cx="2193868" cy="2014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141"/>
            <p:cNvSpPr>
              <a:spLocks noChangeArrowheads="1"/>
            </p:cNvSpPr>
            <p:nvPr/>
          </p:nvSpPr>
          <p:spPr bwMode="auto">
            <a:xfrm>
              <a:off x="5868144" y="3356992"/>
              <a:ext cx="2808312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  <a:p>
              <a:pPr>
                <a:buFont typeface="Wingdings" pitchFamily="2" charset="2"/>
                <a:buChar char="q"/>
              </a:pPr>
              <a:r>
                <a:rPr lang="en-US" sz="1600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Mean-field calculations reproduce the near spherical and highly deformed configuration away from N=60</a:t>
              </a:r>
            </a:p>
            <a:p>
              <a:pPr>
                <a:buFont typeface="Wingdings" pitchFamily="2" charset="2"/>
                <a:buChar char="q"/>
              </a:pPr>
              <a:endPara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  <a:p>
              <a:pPr>
                <a:buFont typeface="Wingdings" pitchFamily="2" charset="2"/>
                <a:buChar char="q"/>
              </a:pPr>
              <a:r>
                <a:rPr lang="en-US" sz="1600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Discrepancies at the transitional region</a:t>
              </a:r>
            </a:p>
          </p:txBody>
        </p:sp>
        <p:pic>
          <p:nvPicPr>
            <p:cNvPr id="19" name="Picture 11" descr="S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3356992"/>
              <a:ext cx="3764263" cy="2232248"/>
            </a:xfrm>
            <a:prstGeom prst="rect">
              <a:avLst/>
            </a:prstGeom>
            <a:noFill/>
          </p:spPr>
        </p:pic>
      </p:grpSp>
      <p:sp>
        <p:nvSpPr>
          <p:cNvPr id="17" name="Rectangle 16"/>
          <p:cNvSpPr/>
          <p:nvPr/>
        </p:nvSpPr>
        <p:spPr>
          <a:xfrm>
            <a:off x="0" y="3501008"/>
            <a:ext cx="89999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 smtClean="0">
                <a:latin typeface="Times New Roman" pitchFamily="18" charset="0"/>
                <a:cs typeface="Times New Roman" pitchFamily="18" charset="0"/>
              </a:rPr>
              <a:t>CEA-Bruyère-Le-</a:t>
            </a:r>
            <a:r>
              <a:rPr lang="fr-FR" sz="1400" i="1" dirty="0" err="1" smtClean="0">
                <a:latin typeface="Times New Roman" pitchFamily="18" charset="0"/>
                <a:cs typeface="Times New Roman" pitchFamily="18" charset="0"/>
              </a:rPr>
              <a:t>Chatel</a:t>
            </a:r>
            <a:r>
              <a:rPr lang="fr-FR" sz="1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400" i="1" dirty="0" err="1" smtClean="0">
                <a:latin typeface="Times New Roman" pitchFamily="18" charset="0"/>
                <a:cs typeface="Times New Roman" pitchFamily="18" charset="0"/>
              </a:rPr>
              <a:t>Private</a:t>
            </a:r>
            <a:r>
              <a:rPr lang="fr-FR" sz="1400" i="1" dirty="0" smtClean="0">
                <a:latin typeface="Times New Roman" pitchFamily="18" charset="0"/>
                <a:cs typeface="Times New Roman" pitchFamily="18" charset="0"/>
              </a:rPr>
              <a:t> communication, HFB+GCM(GOA) force D1S</a:t>
            </a:r>
            <a:endParaRPr lang="fr-FR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>
          <a:xfrm>
            <a:off x="4098183" y="1844824"/>
            <a:ext cx="5045817" cy="3600400"/>
            <a:chOff x="4098183" y="1844824"/>
            <a:chExt cx="5045817" cy="3600400"/>
          </a:xfrm>
        </p:grpSpPr>
        <p:grpSp>
          <p:nvGrpSpPr>
            <p:cNvPr id="15" name="Groupe 14"/>
            <p:cNvGrpSpPr/>
            <p:nvPr/>
          </p:nvGrpSpPr>
          <p:grpSpPr>
            <a:xfrm>
              <a:off x="4098183" y="1844824"/>
              <a:ext cx="5045817" cy="3600400"/>
              <a:chOff x="4098183" y="2420888"/>
              <a:chExt cx="5045817" cy="3600400"/>
            </a:xfrm>
          </p:grpSpPr>
          <p:pic>
            <p:nvPicPr>
              <p:cNvPr id="53249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098183" y="2420888"/>
                <a:ext cx="5045817" cy="3600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Ellipse 11"/>
              <p:cNvSpPr/>
              <p:nvPr/>
            </p:nvSpPr>
            <p:spPr>
              <a:xfrm>
                <a:off x="7164288" y="4365104"/>
                <a:ext cx="216024" cy="2160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8" name="ZoneTexte 17"/>
            <p:cNvSpPr txBox="1"/>
            <p:nvPr/>
          </p:nvSpPr>
          <p:spPr>
            <a:xfrm>
              <a:off x="6012160" y="2060848"/>
              <a:ext cx="12891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318 B(E2,0</a:t>
              </a:r>
              <a:r>
                <a:rPr lang="fr-FR" sz="1200" baseline="30000" dirty="0" smtClean="0"/>
                <a:t>+</a:t>
              </a:r>
              <a:r>
                <a:rPr lang="fr-FR" sz="1200" dirty="0" smtClean="0">
                  <a:sym typeface="Wingdings" pitchFamily="2" charset="2"/>
                </a:rPr>
                <a:t>2</a:t>
              </a:r>
              <a:r>
                <a:rPr lang="fr-FR" sz="1200" baseline="30000" dirty="0" smtClean="0">
                  <a:sym typeface="Wingdings" pitchFamily="2" charset="2"/>
                </a:rPr>
                <a:t>+</a:t>
              </a:r>
              <a:r>
                <a:rPr lang="fr-FR" sz="1200" dirty="0" smtClean="0">
                  <a:sym typeface="Wingdings" pitchFamily="2" charset="2"/>
                </a:rPr>
                <a:t>)</a:t>
              </a:r>
              <a:endParaRPr lang="fr-FR" sz="1200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4139952" y="1700808"/>
            <a:ext cx="5004048" cy="4503643"/>
            <a:chOff x="4139952" y="1700808"/>
            <a:chExt cx="5004048" cy="4503643"/>
          </a:xfrm>
        </p:grpSpPr>
        <p:grpSp>
          <p:nvGrpSpPr>
            <p:cNvPr id="7" name="Groupe 6"/>
            <p:cNvGrpSpPr/>
            <p:nvPr/>
          </p:nvGrpSpPr>
          <p:grpSpPr>
            <a:xfrm>
              <a:off x="4139952" y="1700808"/>
              <a:ext cx="5004048" cy="4503643"/>
              <a:chOff x="4139952" y="1700808"/>
              <a:chExt cx="5004048" cy="4503643"/>
            </a:xfrm>
          </p:grpSpPr>
          <p:pic>
            <p:nvPicPr>
              <p:cNvPr id="22" name="Pictur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39952" y="1700808"/>
                <a:ext cx="5004048" cy="4503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Ellipse 2"/>
              <p:cNvSpPr/>
              <p:nvPr/>
            </p:nvSpPr>
            <p:spPr>
              <a:xfrm>
                <a:off x="6215305" y="3573016"/>
                <a:ext cx="288032" cy="28803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6" name="ZoneTexte 15"/>
            <p:cNvSpPr txBox="1"/>
            <p:nvPr/>
          </p:nvSpPr>
          <p:spPr>
            <a:xfrm>
              <a:off x="7092280" y="1844824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519 values</a:t>
              </a:r>
              <a:endParaRPr lang="fr-FR" sz="1200" dirty="0"/>
            </a:p>
          </p:txBody>
        </p:sp>
      </p:grpSp>
      <p:sp>
        <p:nvSpPr>
          <p:cNvPr id="24" name="Rectangle à coins arrondis 23"/>
          <p:cNvSpPr/>
          <p:nvPr/>
        </p:nvSpPr>
        <p:spPr>
          <a:xfrm>
            <a:off x="37042" y="476672"/>
            <a:ext cx="4390942" cy="20162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/>
          <p:cNvGrpSpPr/>
          <p:nvPr/>
        </p:nvGrpSpPr>
        <p:grpSpPr>
          <a:xfrm>
            <a:off x="5004048" y="1556792"/>
            <a:ext cx="3779912" cy="3523485"/>
            <a:chOff x="72008" y="2636912"/>
            <a:chExt cx="3779912" cy="3523485"/>
          </a:xfrm>
        </p:grpSpPr>
        <p:pic>
          <p:nvPicPr>
            <p:cNvPr id="532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008" y="2636912"/>
              <a:ext cx="3779912" cy="3523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ZoneTexte 19"/>
            <p:cNvSpPr txBox="1"/>
            <p:nvPr/>
          </p:nvSpPr>
          <p:spPr>
            <a:xfrm>
              <a:off x="971600" y="2924944"/>
              <a:ext cx="7713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98 values</a:t>
              </a:r>
              <a:endParaRPr lang="fr-FR" sz="12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109050" y="635204"/>
            <a:ext cx="3851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Best examples of the interplay between single-particle and collective modes of excitation in the nuclear matter</a:t>
            </a:r>
          </a:p>
          <a:p>
            <a:endParaRPr lang="en-US" sz="1600" dirty="0" smtClean="0"/>
          </a:p>
          <a:p>
            <a:r>
              <a:rPr lang="en-US" sz="1600" dirty="0" smtClean="0"/>
              <a:t>Important constraints for the nuclear models</a:t>
            </a:r>
          </a:p>
          <a:p>
            <a:endParaRPr lang="en-US" sz="1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789183" y="6237312"/>
            <a:ext cx="63548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G. F. Bertsch, M. Girod, S. Hilaire, J.-P. Delaroche, H. </a:t>
            </a:r>
            <a:r>
              <a:rPr lang="de-DE" sz="1200" dirty="0" err="1" smtClean="0"/>
              <a:t>Goutte</a:t>
            </a:r>
            <a:r>
              <a:rPr lang="de-DE" sz="1200" dirty="0" smtClean="0"/>
              <a:t>, </a:t>
            </a:r>
            <a:r>
              <a:rPr lang="de-DE" sz="1200" dirty="0" err="1" smtClean="0"/>
              <a:t>and</a:t>
            </a:r>
            <a:r>
              <a:rPr lang="de-DE" sz="1200" dirty="0" smtClean="0"/>
              <a:t> S. </a:t>
            </a:r>
            <a:r>
              <a:rPr lang="de-DE" sz="1200" dirty="0" err="1" smtClean="0"/>
              <a:t>Péru</a:t>
            </a:r>
            <a:r>
              <a:rPr lang="de-DE" sz="1200" dirty="0" smtClean="0"/>
              <a:t> , </a:t>
            </a:r>
            <a:r>
              <a:rPr lang="fr-FR" sz="1200" dirty="0" smtClean="0"/>
              <a:t>PRL </a:t>
            </a:r>
            <a:r>
              <a:rPr lang="fr-FR" sz="1200" b="1" dirty="0" smtClean="0"/>
              <a:t>99, 032502 (2007)</a:t>
            </a:r>
            <a:endParaRPr lang="fr-FR" sz="1200" dirty="0"/>
          </a:p>
        </p:txBody>
      </p:sp>
      <p:sp>
        <p:nvSpPr>
          <p:cNvPr id="25" name="Rectangle 24"/>
          <p:cNvSpPr/>
          <p:nvPr/>
        </p:nvSpPr>
        <p:spPr>
          <a:xfrm>
            <a:off x="72538" y="2010326"/>
            <a:ext cx="42387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dirty="0" smtClean="0">
                <a:solidFill>
                  <a:schemeClr val="bg1"/>
                </a:solidFill>
              </a:rPr>
              <a:t>Motivate the need for more spectroscopic data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31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26"/>
          <p:cNvCxnSpPr/>
          <p:nvPr/>
        </p:nvCxnSpPr>
        <p:spPr>
          <a:xfrm>
            <a:off x="611560" y="5589240"/>
            <a:ext cx="15121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2267744" y="5373216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</a:t>
            </a:r>
            <a:r>
              <a:rPr lang="fr-FR" baseline="30000" dirty="0" smtClean="0"/>
              <a:t>+</a:t>
            </a:r>
            <a:endParaRPr lang="fr-FR" baseline="30000" dirty="0"/>
          </a:p>
        </p:txBody>
      </p:sp>
      <p:grpSp>
        <p:nvGrpSpPr>
          <p:cNvPr id="31" name="Groupe 30"/>
          <p:cNvGrpSpPr/>
          <p:nvPr/>
        </p:nvGrpSpPr>
        <p:grpSpPr>
          <a:xfrm>
            <a:off x="611560" y="3933056"/>
            <a:ext cx="2114836" cy="369332"/>
            <a:chOff x="611560" y="3933056"/>
            <a:chExt cx="2114836" cy="369332"/>
          </a:xfrm>
        </p:grpSpPr>
        <p:cxnSp>
          <p:nvCxnSpPr>
            <p:cNvPr id="29" name="Connecteur droit 28"/>
            <p:cNvCxnSpPr/>
            <p:nvPr/>
          </p:nvCxnSpPr>
          <p:spPr>
            <a:xfrm>
              <a:off x="611560" y="4149080"/>
              <a:ext cx="151216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2339752" y="3933056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2</a:t>
              </a:r>
              <a:r>
                <a:rPr lang="fr-FR" baseline="30000" dirty="0" smtClean="0"/>
                <a:t>+</a:t>
              </a:r>
              <a:endParaRPr lang="fr-FR" baseline="30000" dirty="0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1187624" y="4221088"/>
            <a:ext cx="2860537" cy="1296144"/>
            <a:chOff x="1187624" y="4221088"/>
            <a:chExt cx="2860537" cy="1296144"/>
          </a:xfrm>
        </p:grpSpPr>
        <p:sp>
          <p:nvSpPr>
            <p:cNvPr id="32" name="ZoneTexte 31"/>
            <p:cNvSpPr txBox="1"/>
            <p:nvPr/>
          </p:nvSpPr>
          <p:spPr>
            <a:xfrm>
              <a:off x="1835696" y="4725144"/>
              <a:ext cx="2212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B(E2) ~ &lt; 2</a:t>
              </a:r>
              <a:r>
                <a:rPr lang="fr-FR" baseline="30000" dirty="0" smtClean="0"/>
                <a:t>+</a:t>
              </a:r>
              <a:r>
                <a:rPr lang="fr-FR" dirty="0" smtClean="0"/>
                <a:t>| Q |0</a:t>
              </a:r>
              <a:r>
                <a:rPr lang="fr-FR" baseline="30000" dirty="0" smtClean="0"/>
                <a:t>+</a:t>
              </a:r>
              <a:r>
                <a:rPr lang="fr-FR" dirty="0" smtClean="0"/>
                <a:t>&gt; ²</a:t>
              </a:r>
              <a:endParaRPr lang="fr-FR" dirty="0"/>
            </a:p>
          </p:txBody>
        </p:sp>
        <p:sp>
          <p:nvSpPr>
            <p:cNvPr id="33" name="Flèche vers le haut 32"/>
            <p:cNvSpPr/>
            <p:nvPr/>
          </p:nvSpPr>
          <p:spPr>
            <a:xfrm>
              <a:off x="1187624" y="4221088"/>
              <a:ext cx="360040" cy="129614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ZoneTexte 34"/>
          <p:cNvSpPr txBox="1"/>
          <p:nvPr/>
        </p:nvSpPr>
        <p:spPr>
          <a:xfrm>
            <a:off x="2771800" y="3933056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</a:t>
            </a:r>
            <a:r>
              <a:rPr lang="fr-FR" baseline="-25000" dirty="0" smtClean="0"/>
              <a:t>0</a:t>
            </a:r>
            <a:r>
              <a:rPr lang="fr-FR" dirty="0" smtClean="0"/>
              <a:t> ~ &lt; 2</a:t>
            </a:r>
            <a:r>
              <a:rPr lang="fr-FR" baseline="30000" dirty="0" smtClean="0"/>
              <a:t>+</a:t>
            </a:r>
            <a:r>
              <a:rPr lang="fr-FR" dirty="0" smtClean="0"/>
              <a:t>| Q |2</a:t>
            </a:r>
            <a:r>
              <a:rPr lang="fr-FR" baseline="30000" dirty="0" smtClean="0"/>
              <a:t>+</a:t>
            </a:r>
            <a:r>
              <a:rPr lang="fr-FR" dirty="0" smtClean="0"/>
              <a:t>&gt; 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060873"/>
            <a:ext cx="6960369" cy="475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à coins arrondis 12"/>
          <p:cNvSpPr/>
          <p:nvPr/>
        </p:nvSpPr>
        <p:spPr>
          <a:xfrm>
            <a:off x="4860032" y="1556792"/>
            <a:ext cx="4139952" cy="11521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1802" name="Picture 10" descr="ProlateSphero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700808"/>
            <a:ext cx="936625" cy="633413"/>
          </a:xfrm>
          <a:prstGeom prst="rect">
            <a:avLst/>
          </a:prstGeom>
          <a:noFill/>
        </p:spPr>
      </p:pic>
      <p:pic>
        <p:nvPicPr>
          <p:cNvPr id="161807" name="Picture 15" descr="sphe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068960"/>
            <a:ext cx="790575" cy="790575"/>
          </a:xfrm>
          <a:prstGeom prst="rect">
            <a:avLst/>
          </a:prstGeom>
          <a:noFill/>
        </p:spPr>
      </p:pic>
      <p:sp>
        <p:nvSpPr>
          <p:cNvPr id="161810" name="Text Box 18"/>
          <p:cNvSpPr txBox="1">
            <a:spLocks noChangeArrowheads="1"/>
          </p:cNvSpPr>
          <p:nvPr/>
        </p:nvSpPr>
        <p:spPr bwMode="auto">
          <a:xfrm>
            <a:off x="5436096" y="6491287"/>
            <a:ext cx="73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3300"/>
                </a:solidFill>
              </a:rPr>
              <a:t>N=58</a:t>
            </a:r>
          </a:p>
        </p:txBody>
      </p:sp>
      <p:sp>
        <p:nvSpPr>
          <p:cNvPr id="161811" name="Text Box 19"/>
          <p:cNvSpPr txBox="1">
            <a:spLocks noChangeArrowheads="1"/>
          </p:cNvSpPr>
          <p:nvPr/>
        </p:nvSpPr>
        <p:spPr bwMode="auto">
          <a:xfrm>
            <a:off x="7164288" y="6491288"/>
            <a:ext cx="736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3300"/>
                </a:solidFill>
              </a:rPr>
              <a:t>N=60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0" y="2276872"/>
            <a:ext cx="2555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600" dirty="0" smtClean="0"/>
          </a:p>
          <a:p>
            <a:pPr algn="just">
              <a:buBlip>
                <a:blip r:embed="rId5"/>
              </a:buBlip>
            </a:pPr>
            <a:r>
              <a:rPr lang="en-US" sz="1600" dirty="0" smtClean="0"/>
              <a:t>  Well established level scheme from prompt spectroscopy using fission source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260648"/>
            <a:ext cx="4680520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IS451 – ISOLDE-CERN : Investigation of the shape transition at N=60 in the </a:t>
            </a:r>
            <a:r>
              <a:rPr lang="en-US" dirty="0" err="1" smtClean="0"/>
              <a:t>Sr</a:t>
            </a:r>
            <a:r>
              <a:rPr lang="en-US" dirty="0" smtClean="0"/>
              <a:t> isotopes through the electromagnetic probe : B(E2) &amp; Q</a:t>
            </a:r>
            <a:r>
              <a:rPr lang="en-US" baseline="-25000" dirty="0" smtClean="0"/>
              <a:t>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95528" y="1340768"/>
            <a:ext cx="4104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5"/>
              </a:buBlip>
            </a:pPr>
            <a:endParaRPr lang="en-US" sz="1600" dirty="0" smtClean="0"/>
          </a:p>
          <a:p>
            <a:pPr algn="just">
              <a:buBlip>
                <a:blip r:embed="rId5"/>
              </a:buBlip>
            </a:pPr>
            <a:r>
              <a:rPr lang="en-US" sz="1600" dirty="0" smtClean="0"/>
              <a:t> B(E2)’s connecting states to probe the collectivity and the mixing of configurations</a:t>
            </a:r>
          </a:p>
          <a:p>
            <a:pPr algn="just">
              <a:buBlip>
                <a:blip r:embed="rId5"/>
              </a:buBlip>
            </a:pPr>
            <a:endParaRPr lang="en-US" sz="1600" dirty="0" smtClean="0"/>
          </a:p>
          <a:p>
            <a:pPr algn="just">
              <a:buBlip>
                <a:blip r:embed="rId5"/>
              </a:buBlip>
            </a:pPr>
            <a:r>
              <a:rPr lang="en-US" sz="1600" dirty="0" smtClean="0"/>
              <a:t> 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o</a:t>
            </a:r>
            <a:r>
              <a:rPr lang="en-US" sz="1600" baseline="30000" dirty="0" smtClean="0"/>
              <a:t> </a:t>
            </a:r>
            <a:r>
              <a:rPr lang="en-US" sz="1600" dirty="0" smtClean="0"/>
              <a:t>to determine the deformation</a:t>
            </a:r>
          </a:p>
        </p:txBody>
      </p:sp>
      <p:sp>
        <p:nvSpPr>
          <p:cNvPr id="14" name="Flèche droite 13"/>
          <p:cNvSpPr/>
          <p:nvPr/>
        </p:nvSpPr>
        <p:spPr>
          <a:xfrm>
            <a:off x="4139952" y="1916832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331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444208" y="2924944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Coulomb excitation of RIB</a:t>
            </a:r>
            <a:endParaRPr lang="fr-FR" dirty="0"/>
          </a:p>
        </p:txBody>
      </p:sp>
      <p:sp>
        <p:nvSpPr>
          <p:cNvPr id="17" name="Flèche droite 16"/>
          <p:cNvSpPr/>
          <p:nvPr/>
        </p:nvSpPr>
        <p:spPr>
          <a:xfrm>
            <a:off x="5940152" y="2924944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531E-6 L 0.3033 0.225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113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5661E-6 L 0.36615 0.3841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1810" grpId="0"/>
      <p:bldP spid="161811" grpId="0"/>
      <p:bldP spid="9" grpId="0"/>
      <p:bldP spid="12" grpId="0"/>
      <p:bldP spid="14" grpId="0" animBg="1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365104"/>
            <a:ext cx="3059832" cy="205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635896" y="2708920"/>
            <a:ext cx="1622773" cy="15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2339752" y="2420888"/>
            <a:ext cx="13821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REX beam </a:t>
            </a:r>
          </a:p>
        </p:txBody>
      </p:sp>
      <p:grpSp>
        <p:nvGrpSpPr>
          <p:cNvPr id="75" name="Groupe 74"/>
          <p:cNvGrpSpPr/>
          <p:nvPr/>
        </p:nvGrpSpPr>
        <p:grpSpPr>
          <a:xfrm>
            <a:off x="4067944" y="1412776"/>
            <a:ext cx="3297188" cy="2483516"/>
            <a:chOff x="4875212" y="3359741"/>
            <a:chExt cx="4268788" cy="3344863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 bwMode="auto">
            <a:xfrm>
              <a:off x="8043862" y="4009029"/>
              <a:ext cx="1100138" cy="2027237"/>
              <a:chOff x="5092" y="1605"/>
              <a:chExt cx="364" cy="672"/>
            </a:xfrm>
          </p:grpSpPr>
          <p:sp>
            <p:nvSpPr>
              <p:cNvPr id="7" name="Oval 7"/>
              <p:cNvSpPr>
                <a:spLocks noChangeAspect="1" noChangeArrowheads="1"/>
              </p:cNvSpPr>
              <p:nvPr/>
            </p:nvSpPr>
            <p:spPr bwMode="auto">
              <a:xfrm>
                <a:off x="5093" y="1606"/>
                <a:ext cx="362" cy="670"/>
              </a:xfrm>
              <a:prstGeom prst="ellipse">
                <a:avLst/>
              </a:prstGeom>
              <a:solidFill>
                <a:srgbClr val="CC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Oval 8"/>
              <p:cNvSpPr>
                <a:spLocks noChangeAspect="1" noChangeArrowheads="1"/>
              </p:cNvSpPr>
              <p:nvPr/>
            </p:nvSpPr>
            <p:spPr bwMode="auto">
              <a:xfrm>
                <a:off x="5102" y="1623"/>
                <a:ext cx="344" cy="63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Oval 9"/>
              <p:cNvSpPr>
                <a:spLocks noChangeAspect="1" noChangeArrowheads="1"/>
              </p:cNvSpPr>
              <p:nvPr/>
            </p:nvSpPr>
            <p:spPr bwMode="auto">
              <a:xfrm>
                <a:off x="5112" y="1640"/>
                <a:ext cx="324" cy="60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Oval 10"/>
              <p:cNvSpPr>
                <a:spLocks noChangeAspect="1" noChangeArrowheads="1"/>
              </p:cNvSpPr>
              <p:nvPr/>
            </p:nvSpPr>
            <p:spPr bwMode="auto">
              <a:xfrm>
                <a:off x="5122" y="1656"/>
                <a:ext cx="304" cy="57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Oval 11"/>
              <p:cNvSpPr>
                <a:spLocks noChangeAspect="1" noChangeArrowheads="1"/>
              </p:cNvSpPr>
              <p:nvPr/>
            </p:nvSpPr>
            <p:spPr bwMode="auto">
              <a:xfrm>
                <a:off x="5131" y="1673"/>
                <a:ext cx="286" cy="53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Oval 12"/>
              <p:cNvSpPr>
                <a:spLocks noChangeAspect="1" noChangeArrowheads="1"/>
              </p:cNvSpPr>
              <p:nvPr/>
            </p:nvSpPr>
            <p:spPr bwMode="auto">
              <a:xfrm>
                <a:off x="5141" y="1690"/>
                <a:ext cx="266" cy="50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Oval 13"/>
              <p:cNvSpPr>
                <a:spLocks noChangeAspect="1" noChangeArrowheads="1"/>
              </p:cNvSpPr>
              <p:nvPr/>
            </p:nvSpPr>
            <p:spPr bwMode="auto">
              <a:xfrm>
                <a:off x="5150" y="1707"/>
                <a:ext cx="248" cy="46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Oval 14"/>
              <p:cNvSpPr>
                <a:spLocks noChangeAspect="1" noChangeArrowheads="1"/>
              </p:cNvSpPr>
              <p:nvPr/>
            </p:nvSpPr>
            <p:spPr bwMode="auto">
              <a:xfrm>
                <a:off x="5160" y="1724"/>
                <a:ext cx="228" cy="43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Oval 15"/>
              <p:cNvSpPr>
                <a:spLocks noChangeAspect="1" noChangeArrowheads="1"/>
              </p:cNvSpPr>
              <p:nvPr/>
            </p:nvSpPr>
            <p:spPr bwMode="auto">
              <a:xfrm>
                <a:off x="5170" y="1740"/>
                <a:ext cx="208" cy="40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Oval 16"/>
              <p:cNvSpPr>
                <a:spLocks noChangeAspect="1" noChangeArrowheads="1"/>
              </p:cNvSpPr>
              <p:nvPr/>
            </p:nvSpPr>
            <p:spPr bwMode="auto">
              <a:xfrm>
                <a:off x="5179" y="1757"/>
                <a:ext cx="190" cy="36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Oval 17"/>
              <p:cNvSpPr>
                <a:spLocks noChangeAspect="1" noChangeArrowheads="1"/>
              </p:cNvSpPr>
              <p:nvPr/>
            </p:nvSpPr>
            <p:spPr bwMode="auto">
              <a:xfrm>
                <a:off x="5189" y="1774"/>
                <a:ext cx="170" cy="33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Oval 18"/>
              <p:cNvSpPr>
                <a:spLocks noChangeAspect="1" noChangeArrowheads="1"/>
              </p:cNvSpPr>
              <p:nvPr/>
            </p:nvSpPr>
            <p:spPr bwMode="auto">
              <a:xfrm>
                <a:off x="5198" y="1791"/>
                <a:ext cx="152" cy="3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Oval 19"/>
              <p:cNvSpPr>
                <a:spLocks noChangeAspect="1" noChangeArrowheads="1"/>
              </p:cNvSpPr>
              <p:nvPr/>
            </p:nvSpPr>
            <p:spPr bwMode="auto">
              <a:xfrm>
                <a:off x="5208" y="1808"/>
                <a:ext cx="132" cy="26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Line 20"/>
              <p:cNvSpPr>
                <a:spLocks noChangeAspect="1" noChangeShapeType="1"/>
              </p:cNvSpPr>
              <p:nvPr/>
            </p:nvSpPr>
            <p:spPr bwMode="auto">
              <a:xfrm>
                <a:off x="5274" y="1605"/>
                <a:ext cx="0" cy="2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Line 21"/>
              <p:cNvSpPr>
                <a:spLocks noChangeAspect="1" noChangeShapeType="1"/>
              </p:cNvSpPr>
              <p:nvPr/>
            </p:nvSpPr>
            <p:spPr bwMode="auto">
              <a:xfrm>
                <a:off x="5274" y="1605"/>
                <a:ext cx="0" cy="2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Line 22"/>
              <p:cNvSpPr>
                <a:spLocks noChangeAspect="1" noChangeShapeType="1"/>
              </p:cNvSpPr>
              <p:nvPr/>
            </p:nvSpPr>
            <p:spPr bwMode="auto">
              <a:xfrm flipH="1">
                <a:off x="5331" y="1940"/>
                <a:ext cx="1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Line 23"/>
              <p:cNvSpPr>
                <a:spLocks noChangeAspect="1" noChangeShapeType="1"/>
              </p:cNvSpPr>
              <p:nvPr/>
            </p:nvSpPr>
            <p:spPr bwMode="auto">
              <a:xfrm>
                <a:off x="5274" y="2059"/>
                <a:ext cx="0" cy="2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Line 24"/>
              <p:cNvSpPr>
                <a:spLocks noChangeAspect="1" noChangeShapeType="1"/>
              </p:cNvSpPr>
              <p:nvPr/>
            </p:nvSpPr>
            <p:spPr bwMode="auto">
              <a:xfrm>
                <a:off x="5280" y="2023"/>
                <a:ext cx="128" cy="1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Line 25"/>
              <p:cNvSpPr>
                <a:spLocks noChangeAspect="1" noChangeShapeType="1"/>
              </p:cNvSpPr>
              <p:nvPr/>
            </p:nvSpPr>
            <p:spPr bwMode="auto">
              <a:xfrm flipH="1">
                <a:off x="5203" y="2050"/>
                <a:ext cx="66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Line 26"/>
              <p:cNvSpPr>
                <a:spLocks noChangeAspect="1" noChangeShapeType="1"/>
              </p:cNvSpPr>
              <p:nvPr/>
            </p:nvSpPr>
            <p:spPr bwMode="auto">
              <a:xfrm flipH="1">
                <a:off x="5321" y="1746"/>
                <a:ext cx="88" cy="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Line 27"/>
              <p:cNvSpPr>
                <a:spLocks noChangeAspect="1" noChangeShapeType="1"/>
              </p:cNvSpPr>
              <p:nvPr/>
            </p:nvSpPr>
            <p:spPr bwMode="auto">
              <a:xfrm flipH="1">
                <a:off x="5092" y="1940"/>
                <a:ext cx="1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Line 28"/>
              <p:cNvSpPr>
                <a:spLocks noChangeAspect="1" noChangeShapeType="1"/>
              </p:cNvSpPr>
              <p:nvPr/>
            </p:nvSpPr>
            <p:spPr bwMode="auto">
              <a:xfrm flipH="1">
                <a:off x="5148" y="2064"/>
                <a:ext cx="89" cy="8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Line 29"/>
              <p:cNvSpPr>
                <a:spLocks noChangeAspect="1" noChangeShapeType="1"/>
              </p:cNvSpPr>
              <p:nvPr/>
            </p:nvSpPr>
            <p:spPr bwMode="auto">
              <a:xfrm>
                <a:off x="5155" y="1749"/>
                <a:ext cx="115" cy="1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Oval 30"/>
              <p:cNvSpPr>
                <a:spLocks noChangeAspect="1" noChangeArrowheads="1"/>
              </p:cNvSpPr>
              <p:nvPr/>
            </p:nvSpPr>
            <p:spPr bwMode="auto">
              <a:xfrm>
                <a:off x="5218" y="1824"/>
                <a:ext cx="112" cy="23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Line 31"/>
              <p:cNvSpPr>
                <a:spLocks noChangeAspect="1" noChangeShapeType="1"/>
              </p:cNvSpPr>
              <p:nvPr/>
            </p:nvSpPr>
            <p:spPr bwMode="auto">
              <a:xfrm flipH="1">
                <a:off x="5280" y="1648"/>
                <a:ext cx="72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Line 32"/>
              <p:cNvSpPr>
                <a:spLocks noChangeAspect="1" noChangeShapeType="1"/>
              </p:cNvSpPr>
              <p:nvPr/>
            </p:nvSpPr>
            <p:spPr bwMode="auto">
              <a:xfrm>
                <a:off x="5196" y="1646"/>
                <a:ext cx="71" cy="18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Line 33"/>
              <p:cNvSpPr>
                <a:spLocks noChangeAspect="1" noChangeShapeType="1"/>
              </p:cNvSpPr>
              <p:nvPr/>
            </p:nvSpPr>
            <p:spPr bwMode="auto">
              <a:xfrm flipH="1">
                <a:off x="5327" y="1832"/>
                <a:ext cx="115" cy="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Line 34"/>
              <p:cNvSpPr>
                <a:spLocks noChangeAspect="1" noChangeShapeType="1"/>
              </p:cNvSpPr>
              <p:nvPr/>
            </p:nvSpPr>
            <p:spPr bwMode="auto">
              <a:xfrm>
                <a:off x="5337" y="2000"/>
                <a:ext cx="115" cy="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Line 35"/>
              <p:cNvSpPr>
                <a:spLocks noChangeAspect="1" noChangeShapeType="1"/>
              </p:cNvSpPr>
              <p:nvPr/>
            </p:nvSpPr>
            <p:spPr bwMode="auto">
              <a:xfrm>
                <a:off x="5280" y="2049"/>
                <a:ext cx="72" cy="1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Line 36"/>
              <p:cNvSpPr>
                <a:spLocks noChangeAspect="1" noChangeShapeType="1"/>
              </p:cNvSpPr>
              <p:nvPr/>
            </p:nvSpPr>
            <p:spPr bwMode="auto">
              <a:xfrm flipH="1">
                <a:off x="5106" y="2000"/>
                <a:ext cx="115" cy="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Line 37"/>
              <p:cNvSpPr>
                <a:spLocks noChangeAspect="1" noChangeShapeType="1"/>
              </p:cNvSpPr>
              <p:nvPr/>
            </p:nvSpPr>
            <p:spPr bwMode="auto">
              <a:xfrm>
                <a:off x="5107" y="1832"/>
                <a:ext cx="115" cy="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9" name="Line 39"/>
            <p:cNvSpPr>
              <a:spLocks noChangeAspect="1" noChangeShapeType="1"/>
            </p:cNvSpPr>
            <p:nvPr/>
          </p:nvSpPr>
          <p:spPr bwMode="auto">
            <a:xfrm flipV="1">
              <a:off x="6397625" y="4644029"/>
              <a:ext cx="1933575" cy="4937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Oval 40"/>
            <p:cNvSpPr>
              <a:spLocks noChangeAspect="1" noChangeArrowheads="1"/>
            </p:cNvSpPr>
            <p:nvPr/>
          </p:nvSpPr>
          <p:spPr bwMode="auto">
            <a:xfrm>
              <a:off x="6723062" y="4993279"/>
              <a:ext cx="130175" cy="968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Line 41"/>
            <p:cNvSpPr>
              <a:spLocks noChangeAspect="1" noChangeShapeType="1"/>
            </p:cNvSpPr>
            <p:nvPr/>
          </p:nvSpPr>
          <p:spPr bwMode="auto">
            <a:xfrm>
              <a:off x="6397625" y="5137741"/>
              <a:ext cx="260350" cy="5794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Freeform 42"/>
            <p:cNvSpPr>
              <a:spLocks noChangeAspect="1"/>
            </p:cNvSpPr>
            <p:nvPr/>
          </p:nvSpPr>
          <p:spPr bwMode="auto">
            <a:xfrm rot="-26783569">
              <a:off x="6445249" y="4555129"/>
              <a:ext cx="773113" cy="109538"/>
            </a:xfrm>
            <a:custGeom>
              <a:avLst/>
              <a:gdLst/>
              <a:ahLst/>
              <a:cxnLst>
                <a:cxn ang="0">
                  <a:pos x="0" y="265"/>
                </a:cxn>
                <a:cxn ang="0">
                  <a:pos x="454" y="38"/>
                </a:cxn>
                <a:cxn ang="0">
                  <a:pos x="908" y="492"/>
                </a:cxn>
                <a:cxn ang="0">
                  <a:pos x="1361" y="38"/>
                </a:cxn>
                <a:cxn ang="0">
                  <a:pos x="1815" y="492"/>
                </a:cxn>
                <a:cxn ang="0">
                  <a:pos x="2268" y="38"/>
                </a:cxn>
                <a:cxn ang="0">
                  <a:pos x="2722" y="464"/>
                </a:cxn>
                <a:cxn ang="0">
                  <a:pos x="3176" y="38"/>
                </a:cxn>
                <a:cxn ang="0">
                  <a:pos x="3629" y="492"/>
                </a:cxn>
                <a:cxn ang="0">
                  <a:pos x="4083" y="38"/>
                </a:cxn>
                <a:cxn ang="0">
                  <a:pos x="4536" y="492"/>
                </a:cxn>
                <a:cxn ang="0">
                  <a:pos x="4962" y="265"/>
                </a:cxn>
              </a:cxnLst>
              <a:rect l="0" t="0" r="r" b="b"/>
              <a:pathLst>
                <a:path w="4962" h="530">
                  <a:moveTo>
                    <a:pt x="0" y="265"/>
                  </a:moveTo>
                  <a:cubicBezTo>
                    <a:pt x="151" y="132"/>
                    <a:pt x="303" y="0"/>
                    <a:pt x="454" y="38"/>
                  </a:cubicBezTo>
                  <a:cubicBezTo>
                    <a:pt x="605" y="76"/>
                    <a:pt x="757" y="492"/>
                    <a:pt x="908" y="492"/>
                  </a:cubicBezTo>
                  <a:cubicBezTo>
                    <a:pt x="1059" y="492"/>
                    <a:pt x="1210" y="38"/>
                    <a:pt x="1361" y="38"/>
                  </a:cubicBezTo>
                  <a:cubicBezTo>
                    <a:pt x="1512" y="38"/>
                    <a:pt x="1664" y="492"/>
                    <a:pt x="1815" y="492"/>
                  </a:cubicBezTo>
                  <a:cubicBezTo>
                    <a:pt x="1966" y="492"/>
                    <a:pt x="2117" y="43"/>
                    <a:pt x="2268" y="38"/>
                  </a:cubicBezTo>
                  <a:cubicBezTo>
                    <a:pt x="2419" y="33"/>
                    <a:pt x="2571" y="464"/>
                    <a:pt x="2722" y="464"/>
                  </a:cubicBezTo>
                  <a:cubicBezTo>
                    <a:pt x="2873" y="464"/>
                    <a:pt x="3025" y="33"/>
                    <a:pt x="3176" y="38"/>
                  </a:cubicBezTo>
                  <a:cubicBezTo>
                    <a:pt x="3327" y="43"/>
                    <a:pt x="3478" y="492"/>
                    <a:pt x="3629" y="492"/>
                  </a:cubicBezTo>
                  <a:cubicBezTo>
                    <a:pt x="3780" y="492"/>
                    <a:pt x="3932" y="38"/>
                    <a:pt x="4083" y="38"/>
                  </a:cubicBezTo>
                  <a:cubicBezTo>
                    <a:pt x="4234" y="38"/>
                    <a:pt x="4390" y="454"/>
                    <a:pt x="4536" y="492"/>
                  </a:cubicBezTo>
                  <a:cubicBezTo>
                    <a:pt x="4682" y="530"/>
                    <a:pt x="4887" y="303"/>
                    <a:pt x="4962" y="265"/>
                  </a:cubicBezTo>
                </a:path>
              </a:pathLst>
            </a:custGeom>
            <a:noFill/>
            <a:ln w="25400" cmpd="sng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fr-FR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>
              <a:off x="6397625" y="5032966"/>
              <a:ext cx="3175" cy="3508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 Box 45"/>
            <p:cNvSpPr txBox="1">
              <a:spLocks noChangeArrowheads="1"/>
            </p:cNvSpPr>
            <p:nvPr/>
          </p:nvSpPr>
          <p:spPr bwMode="auto">
            <a:xfrm>
              <a:off x="5954712" y="4728166"/>
              <a:ext cx="5750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Target</a:t>
              </a:r>
              <a:endParaRPr lang="fr-F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6" name="Group 46"/>
            <p:cNvGrpSpPr>
              <a:grpSpLocks noChangeAspect="1"/>
            </p:cNvGrpSpPr>
            <p:nvPr/>
          </p:nvGrpSpPr>
          <p:grpSpPr bwMode="auto">
            <a:xfrm rot="18900000">
              <a:off x="4875212" y="3575641"/>
              <a:ext cx="1254125" cy="928688"/>
              <a:chOff x="17266" y="17510"/>
              <a:chExt cx="1043" cy="1101"/>
            </a:xfrm>
          </p:grpSpPr>
          <p:sp>
            <p:nvSpPr>
              <p:cNvPr id="47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17266" y="17794"/>
                <a:ext cx="1043" cy="81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17293" y="17818"/>
                <a:ext cx="472" cy="772"/>
              </a:xfrm>
              <a:prstGeom prst="rect">
                <a:avLst/>
              </a:prstGeom>
              <a:solidFill>
                <a:srgbClr val="CC00CC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17810" y="17815"/>
                <a:ext cx="472" cy="772"/>
              </a:xfrm>
              <a:prstGeom prst="rect">
                <a:avLst/>
              </a:prstGeom>
              <a:solidFill>
                <a:srgbClr val="CC00CC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Line 50"/>
              <p:cNvSpPr>
                <a:spLocks noChangeAspect="1" noChangeShapeType="1"/>
              </p:cNvSpPr>
              <p:nvPr/>
            </p:nvSpPr>
            <p:spPr bwMode="auto">
              <a:xfrm>
                <a:off x="17526" y="17821"/>
                <a:ext cx="0" cy="76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Line 51"/>
              <p:cNvSpPr>
                <a:spLocks noChangeAspect="1" noChangeShapeType="1"/>
              </p:cNvSpPr>
              <p:nvPr/>
            </p:nvSpPr>
            <p:spPr bwMode="auto">
              <a:xfrm>
                <a:off x="18037" y="17818"/>
                <a:ext cx="0" cy="76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17719" y="17510"/>
                <a:ext cx="136" cy="272"/>
              </a:xfrm>
              <a:prstGeom prst="rect">
                <a:avLst/>
              </a:prstGeom>
              <a:solidFill>
                <a:schemeClr val="bg2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3" name="Group 53"/>
            <p:cNvGrpSpPr>
              <a:grpSpLocks noChangeAspect="1"/>
            </p:cNvGrpSpPr>
            <p:nvPr/>
          </p:nvGrpSpPr>
          <p:grpSpPr bwMode="auto">
            <a:xfrm rot="8100000">
              <a:off x="6675437" y="5593354"/>
              <a:ext cx="1254125" cy="928687"/>
              <a:chOff x="17266" y="17510"/>
              <a:chExt cx="1043" cy="1101"/>
            </a:xfrm>
          </p:grpSpPr>
          <p:sp>
            <p:nvSpPr>
              <p:cNvPr id="54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17266" y="17794"/>
                <a:ext cx="1043" cy="81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17293" y="17818"/>
                <a:ext cx="472" cy="772"/>
              </a:xfrm>
              <a:prstGeom prst="rect">
                <a:avLst/>
              </a:prstGeom>
              <a:solidFill>
                <a:srgbClr val="CC00CC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17810" y="17815"/>
                <a:ext cx="472" cy="772"/>
              </a:xfrm>
              <a:prstGeom prst="rect">
                <a:avLst/>
              </a:prstGeom>
              <a:solidFill>
                <a:srgbClr val="CC00CC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Line 57"/>
              <p:cNvSpPr>
                <a:spLocks noChangeAspect="1" noChangeShapeType="1"/>
              </p:cNvSpPr>
              <p:nvPr/>
            </p:nvSpPr>
            <p:spPr bwMode="auto">
              <a:xfrm>
                <a:off x="17526" y="17821"/>
                <a:ext cx="0" cy="76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Line 58"/>
              <p:cNvSpPr>
                <a:spLocks noChangeAspect="1" noChangeShapeType="1"/>
              </p:cNvSpPr>
              <p:nvPr/>
            </p:nvSpPr>
            <p:spPr bwMode="auto">
              <a:xfrm>
                <a:off x="18037" y="17818"/>
                <a:ext cx="0" cy="76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17719" y="17510"/>
                <a:ext cx="136" cy="272"/>
              </a:xfrm>
              <a:prstGeom prst="rect">
                <a:avLst/>
              </a:prstGeom>
              <a:solidFill>
                <a:schemeClr val="bg2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0" name="Group 60"/>
            <p:cNvGrpSpPr>
              <a:grpSpLocks noChangeAspect="1"/>
            </p:cNvGrpSpPr>
            <p:nvPr/>
          </p:nvGrpSpPr>
          <p:grpSpPr bwMode="auto">
            <a:xfrm rot="2700000">
              <a:off x="6719093" y="3531985"/>
              <a:ext cx="1328738" cy="984250"/>
              <a:chOff x="17266" y="17510"/>
              <a:chExt cx="1043" cy="1101"/>
            </a:xfrm>
          </p:grpSpPr>
          <p:sp>
            <p:nvSpPr>
              <p:cNvPr id="61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17266" y="17794"/>
                <a:ext cx="1043" cy="81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17293" y="17818"/>
                <a:ext cx="472" cy="772"/>
              </a:xfrm>
              <a:prstGeom prst="rect">
                <a:avLst/>
              </a:prstGeom>
              <a:solidFill>
                <a:srgbClr val="CC00CC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17810" y="17815"/>
                <a:ext cx="472" cy="772"/>
              </a:xfrm>
              <a:prstGeom prst="rect">
                <a:avLst/>
              </a:prstGeom>
              <a:solidFill>
                <a:srgbClr val="CC00CC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Line 64"/>
              <p:cNvSpPr>
                <a:spLocks noChangeAspect="1" noChangeShapeType="1"/>
              </p:cNvSpPr>
              <p:nvPr/>
            </p:nvSpPr>
            <p:spPr bwMode="auto">
              <a:xfrm>
                <a:off x="17526" y="17821"/>
                <a:ext cx="0" cy="76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Line 65"/>
              <p:cNvSpPr>
                <a:spLocks noChangeAspect="1" noChangeShapeType="1"/>
              </p:cNvSpPr>
              <p:nvPr/>
            </p:nvSpPr>
            <p:spPr bwMode="auto">
              <a:xfrm>
                <a:off x="18037" y="17818"/>
                <a:ext cx="0" cy="76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17719" y="17510"/>
                <a:ext cx="136" cy="272"/>
              </a:xfrm>
              <a:prstGeom prst="rect">
                <a:avLst/>
              </a:prstGeom>
              <a:solidFill>
                <a:schemeClr val="bg2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7" name="Group 67"/>
            <p:cNvGrpSpPr>
              <a:grpSpLocks noChangeAspect="1"/>
            </p:cNvGrpSpPr>
            <p:nvPr/>
          </p:nvGrpSpPr>
          <p:grpSpPr bwMode="auto">
            <a:xfrm rot="13500000">
              <a:off x="4847431" y="5548110"/>
              <a:ext cx="1328738" cy="984250"/>
              <a:chOff x="17266" y="17510"/>
              <a:chExt cx="1043" cy="1101"/>
            </a:xfrm>
          </p:grpSpPr>
          <p:sp>
            <p:nvSpPr>
              <p:cNvPr id="68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17266" y="17794"/>
                <a:ext cx="1043" cy="81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17293" y="17818"/>
                <a:ext cx="472" cy="772"/>
              </a:xfrm>
              <a:prstGeom prst="rect">
                <a:avLst/>
              </a:prstGeom>
              <a:solidFill>
                <a:srgbClr val="CC00CC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17810" y="17815"/>
                <a:ext cx="472" cy="772"/>
              </a:xfrm>
              <a:prstGeom prst="rect">
                <a:avLst/>
              </a:prstGeom>
              <a:solidFill>
                <a:srgbClr val="CC00CC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Line 71"/>
              <p:cNvSpPr>
                <a:spLocks noChangeAspect="1" noChangeShapeType="1"/>
              </p:cNvSpPr>
              <p:nvPr/>
            </p:nvSpPr>
            <p:spPr bwMode="auto">
              <a:xfrm>
                <a:off x="17526" y="17821"/>
                <a:ext cx="0" cy="76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Line 72"/>
              <p:cNvSpPr>
                <a:spLocks noChangeAspect="1" noChangeShapeType="1"/>
              </p:cNvSpPr>
              <p:nvPr/>
            </p:nvSpPr>
            <p:spPr bwMode="auto">
              <a:xfrm>
                <a:off x="18037" y="17818"/>
                <a:ext cx="0" cy="76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17719" y="17510"/>
                <a:ext cx="136" cy="272"/>
              </a:xfrm>
              <a:prstGeom prst="rect">
                <a:avLst/>
              </a:prstGeom>
              <a:solidFill>
                <a:schemeClr val="bg2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7" name="Rectangle 76"/>
          <p:cNvSpPr/>
          <p:nvPr/>
        </p:nvSpPr>
        <p:spPr>
          <a:xfrm>
            <a:off x="1331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4521901" y="6581001"/>
            <a:ext cx="46220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N. </a:t>
            </a:r>
            <a:r>
              <a:rPr lang="fr-FR" sz="1200" dirty="0" err="1" smtClean="0"/>
              <a:t>Warr</a:t>
            </a:r>
            <a:r>
              <a:rPr lang="fr-FR" sz="1200" dirty="0" smtClean="0"/>
              <a:t> and the MINIBALL collaboration </a:t>
            </a:r>
            <a:r>
              <a:rPr lang="fr-FR" sz="1200" dirty="0" err="1" smtClean="0"/>
              <a:t>Eur</a:t>
            </a:r>
            <a:r>
              <a:rPr lang="fr-FR" sz="1200" dirty="0" smtClean="0"/>
              <a:t>. Phys. J. A (2013) </a:t>
            </a:r>
            <a:r>
              <a:rPr lang="fr-FR" sz="1200" b="1" dirty="0" smtClean="0"/>
              <a:t>49: 40</a:t>
            </a:r>
            <a:endParaRPr lang="fr-FR" sz="1200" dirty="0"/>
          </a:p>
        </p:txBody>
      </p:sp>
      <p:sp>
        <p:nvSpPr>
          <p:cNvPr id="79" name="Text Box 9"/>
          <p:cNvSpPr txBox="1">
            <a:spLocks noChangeArrowheads="1"/>
          </p:cNvSpPr>
          <p:nvPr/>
        </p:nvSpPr>
        <p:spPr bwMode="auto">
          <a:xfrm>
            <a:off x="360040" y="260648"/>
            <a:ext cx="4139952" cy="12241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1639" tIns="42452" rIns="81639" bIns="42452">
            <a:spAutoFit/>
          </a:bodyPr>
          <a:lstStyle/>
          <a:p>
            <a:pPr defTabSz="414338">
              <a:lnSpc>
                <a:spcPct val="93000"/>
              </a:lnSpc>
              <a:buClr>
                <a:srgbClr val="000000"/>
              </a:buClr>
              <a:buSzPct val="93000"/>
              <a:buFont typeface="Wingdings" pitchFamily="2" charset="2"/>
              <a:buBlip>
                <a:blip r:embed="rId4"/>
              </a:buBlip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GB" sz="1600" dirty="0" smtClean="0">
                <a:latin typeface="Times New Roman" pitchFamily="18" charset="0"/>
                <a:ea typeface="Luxi Sans"/>
                <a:cs typeface="Times New Roman" pitchFamily="18" charset="0"/>
              </a:rPr>
              <a:t> Post-accelerated radioactive </a:t>
            </a:r>
            <a:r>
              <a:rPr lang="en-GB" sz="1600" baseline="30000" dirty="0" smtClean="0">
                <a:latin typeface="Times New Roman" pitchFamily="18" charset="0"/>
                <a:ea typeface="Luxi Sans"/>
                <a:cs typeface="Times New Roman" pitchFamily="18" charset="0"/>
              </a:rPr>
              <a:t>96,98</a:t>
            </a:r>
            <a:r>
              <a:rPr lang="en-GB" sz="1600" dirty="0" smtClean="0">
                <a:latin typeface="Times New Roman" pitchFamily="18" charset="0"/>
                <a:ea typeface="Luxi Sans"/>
                <a:cs typeface="Times New Roman" pitchFamily="18" charset="0"/>
              </a:rPr>
              <a:t>Sr </a:t>
            </a:r>
            <a:r>
              <a:rPr lang="en-GB" sz="1600" dirty="0">
                <a:latin typeface="Times New Roman" pitchFamily="18" charset="0"/>
                <a:ea typeface="Luxi Sans"/>
                <a:cs typeface="Times New Roman" pitchFamily="18" charset="0"/>
              </a:rPr>
              <a:t>beam at REX-ISOLDE </a:t>
            </a:r>
            <a:r>
              <a:rPr lang="en-GB" sz="1600" dirty="0" smtClean="0">
                <a:latin typeface="Times New Roman" pitchFamily="18" charset="0"/>
                <a:ea typeface="Luxi Sans"/>
                <a:cs typeface="Times New Roman" pitchFamily="18" charset="0"/>
              </a:rPr>
              <a:t> (2.8 </a:t>
            </a:r>
            <a:r>
              <a:rPr lang="en-GB" sz="1600" dirty="0" err="1" smtClean="0">
                <a:latin typeface="Times New Roman" pitchFamily="18" charset="0"/>
                <a:ea typeface="Luxi Sans"/>
                <a:cs typeface="Times New Roman" pitchFamily="18" charset="0"/>
              </a:rPr>
              <a:t>MeV</a:t>
            </a:r>
            <a:r>
              <a:rPr lang="en-GB" sz="1600" dirty="0" smtClean="0">
                <a:latin typeface="Times New Roman" pitchFamily="18" charset="0"/>
                <a:ea typeface="Luxi Sans"/>
                <a:cs typeface="Times New Roman" pitchFamily="18" charset="0"/>
              </a:rPr>
              <a:t>/A)</a:t>
            </a:r>
            <a:endParaRPr lang="en-GB" sz="1600" dirty="0">
              <a:latin typeface="Times New Roman" pitchFamily="18" charset="0"/>
              <a:ea typeface="Luxi Sans"/>
              <a:cs typeface="Times New Roman" pitchFamily="18" charset="0"/>
            </a:endParaRPr>
          </a:p>
          <a:p>
            <a:pPr defTabSz="414338">
              <a:lnSpc>
                <a:spcPct val="93000"/>
              </a:lnSpc>
              <a:buClr>
                <a:srgbClr val="000000"/>
              </a:buClr>
              <a:buSzPct val="93000"/>
              <a:buFont typeface="Wingdings" pitchFamily="2" charset="2"/>
              <a:buBlip>
                <a:blip r:embed="rId4"/>
              </a:buBlip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GB" sz="1600" dirty="0" smtClean="0">
                <a:latin typeface="Times New Roman" pitchFamily="18" charset="0"/>
                <a:ea typeface="Luxi Sans"/>
                <a:cs typeface="Times New Roman" pitchFamily="18" charset="0"/>
              </a:rPr>
              <a:t> Safe Coulomb excitation </a:t>
            </a:r>
          </a:p>
          <a:p>
            <a:pPr defTabSz="414338">
              <a:lnSpc>
                <a:spcPct val="93000"/>
              </a:lnSpc>
              <a:buClr>
                <a:srgbClr val="000000"/>
              </a:buClr>
              <a:buSzPct val="93000"/>
              <a:buFont typeface="Wingdings" pitchFamily="2" charset="2"/>
              <a:buBlip>
                <a:blip r:embed="rId4"/>
              </a:buBlip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GB" sz="1600" dirty="0" smtClean="0">
                <a:latin typeface="Times New Roman" pitchFamily="18" charset="0"/>
                <a:ea typeface="Luxi Sans"/>
                <a:cs typeface="Times New Roman" pitchFamily="18" charset="0"/>
              </a:rPr>
              <a:t> B(E2)’s and Q</a:t>
            </a:r>
            <a:r>
              <a:rPr lang="en-GB" sz="1600" baseline="-25000" dirty="0" smtClean="0">
                <a:latin typeface="Times New Roman" pitchFamily="18" charset="0"/>
                <a:ea typeface="Luxi Sans"/>
                <a:cs typeface="Times New Roman" pitchFamily="18" charset="0"/>
              </a:rPr>
              <a:t>0</a:t>
            </a:r>
            <a:r>
              <a:rPr lang="en-GB" sz="1600" dirty="0" smtClean="0">
                <a:latin typeface="Times New Roman" pitchFamily="18" charset="0"/>
                <a:ea typeface="Luxi Sans"/>
                <a:cs typeface="Times New Roman" pitchFamily="18" charset="0"/>
              </a:rPr>
              <a:t> extracted from the Coulomb excitation cross section</a:t>
            </a:r>
            <a:endParaRPr lang="en-GB" sz="1600" dirty="0">
              <a:latin typeface="Times New Roman" pitchFamily="18" charset="0"/>
              <a:ea typeface="Luxi Sans"/>
              <a:cs typeface="Times New Roman" pitchFamily="18" charset="0"/>
            </a:endParaRPr>
          </a:p>
        </p:txBody>
      </p:sp>
      <p:sp>
        <p:nvSpPr>
          <p:cNvPr id="80" name="Text Box 26"/>
          <p:cNvSpPr txBox="1">
            <a:spLocks noChangeArrowheads="1"/>
          </p:cNvSpPr>
          <p:nvPr/>
        </p:nvSpPr>
        <p:spPr bwMode="auto">
          <a:xfrm>
            <a:off x="0" y="1988840"/>
            <a:ext cx="3203848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defTabSz="41433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500" b="1" dirty="0" smtClean="0">
                <a:solidFill>
                  <a:srgbClr val="FF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Molecular extraction: Pure </a:t>
            </a:r>
            <a:r>
              <a:rPr lang="en-GB" sz="1500" b="1" baseline="30000" dirty="0" smtClean="0">
                <a:solidFill>
                  <a:srgbClr val="FF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96</a:t>
            </a:r>
            <a:r>
              <a:rPr lang="en-GB" sz="1500" b="1" dirty="0" smtClean="0">
                <a:solidFill>
                  <a:srgbClr val="FF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Sr</a:t>
            </a:r>
            <a:r>
              <a:rPr lang="en-GB" sz="1500" b="1" baseline="33000" dirty="0" smtClean="0">
                <a:solidFill>
                  <a:srgbClr val="FF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23+</a:t>
            </a:r>
            <a:endParaRPr lang="en-GB" sz="1500" dirty="0">
              <a:solidFill>
                <a:srgbClr val="000000"/>
              </a:solidFill>
              <a:latin typeface="Times New Roman" pitchFamily="18" charset="0"/>
              <a:ea typeface="Luxi Sans"/>
              <a:cs typeface="Times New Roman" pitchFamily="18" charset="0"/>
            </a:endParaRPr>
          </a:p>
          <a:p>
            <a:pPr defTabSz="414338">
              <a:lnSpc>
                <a:spcPct val="9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1  </a:t>
            </a:r>
            <a:r>
              <a:rPr lang="en-GB" sz="1500" dirty="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to 0.5 ~10</a:t>
            </a:r>
            <a:r>
              <a:rPr lang="en-GB" sz="1500" baseline="33000" dirty="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4</a:t>
            </a:r>
            <a:r>
              <a:rPr lang="en-GB" sz="1500" baseline="30000" dirty="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pps</a:t>
            </a:r>
            <a:endParaRPr lang="en-GB" sz="1500" dirty="0">
              <a:solidFill>
                <a:srgbClr val="000000"/>
              </a:solidFill>
              <a:latin typeface="Times New Roman" pitchFamily="18" charset="0"/>
              <a:ea typeface="Luxi Sans"/>
              <a:cs typeface="Times New Roman" pitchFamily="18" charset="0"/>
            </a:endParaRPr>
          </a:p>
        </p:txBody>
      </p:sp>
      <p:sp>
        <p:nvSpPr>
          <p:cNvPr id="81" name="Text Box 26"/>
          <p:cNvSpPr txBox="1">
            <a:spLocks noChangeArrowheads="1"/>
          </p:cNvSpPr>
          <p:nvPr/>
        </p:nvSpPr>
        <p:spPr bwMode="auto">
          <a:xfrm>
            <a:off x="35496" y="2852936"/>
            <a:ext cx="2808312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defTabSz="41433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500" b="1" dirty="0" smtClean="0">
                <a:solidFill>
                  <a:srgbClr val="FF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Atomic extract and in-trap </a:t>
            </a:r>
            <a:r>
              <a:rPr lang="en-GB" sz="1500" b="1" dirty="0" smtClean="0">
                <a:solidFill>
                  <a:srgbClr val="FF0000"/>
                </a:solidFill>
                <a:latin typeface="Symbol" pitchFamily="18" charset="2"/>
                <a:ea typeface="Luxi Sans"/>
                <a:cs typeface="Times New Roman" pitchFamily="18" charset="0"/>
              </a:rPr>
              <a:t>b</a:t>
            </a:r>
            <a:r>
              <a:rPr lang="en-GB" sz="1500" b="1" dirty="0" smtClean="0">
                <a:solidFill>
                  <a:srgbClr val="FF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-decay </a:t>
            </a:r>
            <a:r>
              <a:rPr lang="en-GB" sz="1500" b="1" dirty="0" smtClean="0">
                <a:solidFill>
                  <a:srgbClr val="FF0000"/>
                </a:solidFill>
                <a:latin typeface="Times New Roman" pitchFamily="18" charset="0"/>
                <a:ea typeface="Luxi Sans"/>
                <a:cs typeface="Times New Roman" pitchFamily="18" charset="0"/>
                <a:sym typeface="Wingdings" pitchFamily="2" charset="2"/>
              </a:rPr>
              <a:t></a:t>
            </a:r>
            <a:r>
              <a:rPr lang="en-GB" sz="1500" b="1" dirty="0" smtClean="0">
                <a:solidFill>
                  <a:srgbClr val="FF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80 % </a:t>
            </a:r>
            <a:r>
              <a:rPr lang="en-GB" sz="1500" b="1" baseline="30000" dirty="0" smtClean="0">
                <a:solidFill>
                  <a:srgbClr val="FF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98</a:t>
            </a:r>
            <a:r>
              <a:rPr lang="en-GB" sz="1500" b="1" dirty="0" smtClean="0">
                <a:solidFill>
                  <a:srgbClr val="FF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Sr</a:t>
            </a: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 </a:t>
            </a:r>
          </a:p>
          <a:p>
            <a:pPr defTabSz="414338">
              <a:lnSpc>
                <a:spcPct val="9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500" dirty="0" smtClean="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6.10</a:t>
            </a:r>
            <a:r>
              <a:rPr lang="en-GB" sz="1500" baseline="33000" dirty="0" smtClean="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4</a:t>
            </a:r>
            <a:r>
              <a:rPr lang="en-GB" sz="1500" baseline="30000" dirty="0" smtClean="0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Times New Roman" pitchFamily="18" charset="0"/>
                <a:ea typeface="Luxi Sans"/>
                <a:cs typeface="Times New Roman" pitchFamily="18" charset="0"/>
              </a:rPr>
              <a:t>pps</a:t>
            </a:r>
            <a:endParaRPr lang="en-GB" sz="1500" dirty="0">
              <a:solidFill>
                <a:srgbClr val="000000"/>
              </a:solidFill>
              <a:latin typeface="Times New Roman" pitchFamily="18" charset="0"/>
              <a:ea typeface="Luxi Sans"/>
              <a:cs typeface="Times New Roman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923928" y="5085184"/>
            <a:ext cx="5220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 smtClean="0"/>
              <a:t> 8 </a:t>
            </a:r>
            <a:r>
              <a:rPr lang="en-US" sz="1600" dirty="0" err="1" smtClean="0"/>
              <a:t>HPGe</a:t>
            </a:r>
            <a:r>
              <a:rPr lang="en-US" sz="1600" dirty="0" smtClean="0"/>
              <a:t> Clusters from MINIBALL  (~ 7% efficiency)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 Stripped silicon detector for particles detection </a:t>
            </a:r>
          </a:p>
          <a:p>
            <a:r>
              <a:rPr lang="en-US" sz="1600" dirty="0" smtClean="0"/>
              <a:t> (Doppler correction and differential cross section)</a:t>
            </a:r>
            <a:endParaRPr lang="en-US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7776864" cy="531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0" name="Groupe 49"/>
          <p:cNvGrpSpPr/>
          <p:nvPr/>
        </p:nvGrpSpPr>
        <p:grpSpPr>
          <a:xfrm>
            <a:off x="3419872" y="2060848"/>
            <a:ext cx="5511981" cy="4176464"/>
            <a:chOff x="3491880" y="2132856"/>
            <a:chExt cx="5511981" cy="4176464"/>
          </a:xfrm>
        </p:grpSpPr>
        <p:grpSp>
          <p:nvGrpSpPr>
            <p:cNvPr id="22" name="Groupe 21"/>
            <p:cNvGrpSpPr/>
            <p:nvPr/>
          </p:nvGrpSpPr>
          <p:grpSpPr>
            <a:xfrm>
              <a:off x="5076056" y="2996952"/>
              <a:ext cx="3707904" cy="3312368"/>
              <a:chOff x="5220072" y="1628800"/>
              <a:chExt cx="3707904" cy="3312368"/>
            </a:xfrm>
          </p:grpSpPr>
          <p:sp>
            <p:nvSpPr>
              <p:cNvPr id="161811" name="Text Box 19"/>
              <p:cNvSpPr txBox="1">
                <a:spLocks noChangeArrowheads="1"/>
              </p:cNvSpPr>
              <p:nvPr/>
            </p:nvSpPr>
            <p:spPr bwMode="auto">
              <a:xfrm>
                <a:off x="7596312" y="3716338"/>
                <a:ext cx="73660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>
                    <a:solidFill>
                      <a:srgbClr val="FF3300"/>
                    </a:solidFill>
                  </a:rPr>
                  <a:t>N=60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220072" y="1628800"/>
                <a:ext cx="3707904" cy="331236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4" name="Connecteur droit 33"/>
              <p:cNvCxnSpPr/>
              <p:nvPr/>
            </p:nvCxnSpPr>
            <p:spPr>
              <a:xfrm>
                <a:off x="8927976" y="1844824"/>
                <a:ext cx="0" cy="2736304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289955" y="1772816"/>
                <a:ext cx="3563888" cy="2691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8" name="Rectangle 47"/>
            <p:cNvSpPr/>
            <p:nvPr/>
          </p:nvSpPr>
          <p:spPr>
            <a:xfrm>
              <a:off x="3491880" y="4941168"/>
              <a:ext cx="720080" cy="1152128"/>
            </a:xfrm>
            <a:prstGeom prst="rect">
              <a:avLst/>
            </a:prstGeom>
            <a:solidFill>
              <a:schemeClr val="accent1">
                <a:alpha val="3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5004048" y="2132856"/>
              <a:ext cx="39998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v"/>
              </a:pPr>
              <a:r>
                <a:rPr lang="fr-FR" dirty="0" smtClean="0"/>
                <a:t>Coulomb excitation on </a:t>
              </a:r>
              <a:r>
                <a:rPr lang="fr-FR" baseline="30000" dirty="0" smtClean="0"/>
                <a:t>109</a:t>
              </a:r>
              <a:r>
                <a:rPr lang="fr-FR" dirty="0" smtClean="0"/>
                <a:t>Ag and </a:t>
              </a:r>
              <a:r>
                <a:rPr lang="fr-FR" baseline="30000" dirty="0" smtClean="0"/>
                <a:t>120</a:t>
              </a:r>
              <a:r>
                <a:rPr lang="fr-FR" dirty="0" smtClean="0"/>
                <a:t>Sn</a:t>
              </a:r>
            </a:p>
            <a:p>
              <a:pPr>
                <a:buFont typeface="Wingdings" pitchFamily="2" charset="2"/>
                <a:buChar char="v"/>
              </a:pPr>
              <a:r>
                <a:rPr lang="fr-FR" dirty="0" smtClean="0"/>
                <a:t>1</a:t>
              </a:r>
              <a:r>
                <a:rPr lang="fr-FR" baseline="30000" dirty="0" smtClean="0"/>
                <a:t>st </a:t>
              </a:r>
              <a:r>
                <a:rPr lang="fr-FR" dirty="0" err="1" smtClean="0"/>
                <a:t>excited</a:t>
              </a:r>
              <a:r>
                <a:rPr lang="fr-FR" dirty="0" smtClean="0"/>
                <a:t> 2</a:t>
              </a:r>
              <a:r>
                <a:rPr lang="fr-FR" baseline="30000" dirty="0" smtClean="0"/>
                <a:t>+</a:t>
              </a:r>
              <a:r>
                <a:rPr lang="fr-FR" dirty="0" smtClean="0"/>
                <a:t> state </a:t>
              </a:r>
              <a:r>
                <a:rPr lang="fr-FR" dirty="0" err="1" smtClean="0"/>
                <a:t>populated</a:t>
              </a:r>
              <a:endParaRPr lang="fr-FR" dirty="0"/>
            </a:p>
          </p:txBody>
        </p:sp>
      </p:grpSp>
      <p:sp>
        <p:nvSpPr>
          <p:cNvPr id="53" name="ZoneTexte 52"/>
          <p:cNvSpPr txBox="1"/>
          <p:nvPr/>
        </p:nvSpPr>
        <p:spPr>
          <a:xfrm>
            <a:off x="179512" y="188640"/>
            <a:ext cx="4047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Coulomb excitation results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6.2|13.|17.9|9.2|2.3|3.5"/>
</p:tagLst>
</file>

<file path=ppt/theme/theme1.xml><?xml version="1.0" encoding="utf-8"?>
<a:theme xmlns:a="http://schemas.openxmlformats.org/drawingml/2006/main" name="GANIL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GANIL</Template>
  <TotalTime>8033</TotalTime>
  <Words>1862</Words>
  <Application>Microsoft Office PowerPoint</Application>
  <PresentationFormat>Presentazione su schermo (4:3)</PresentationFormat>
  <Paragraphs>353</Paragraphs>
  <Slides>25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7" baseType="lpstr">
      <vt:lpstr>GANIL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clement</dc:creator>
  <cp:lastModifiedBy>tecno</cp:lastModifiedBy>
  <cp:revision>192</cp:revision>
  <dcterms:created xsi:type="dcterms:W3CDTF">2012-02-17T14:38:53Z</dcterms:created>
  <dcterms:modified xsi:type="dcterms:W3CDTF">2013-06-06T06:49:14Z</dcterms:modified>
</cp:coreProperties>
</file>