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3" r:id="rId2"/>
    <p:sldId id="257" r:id="rId3"/>
    <p:sldId id="274" r:id="rId4"/>
    <p:sldId id="299" r:id="rId5"/>
    <p:sldId id="275" r:id="rId6"/>
    <p:sldId id="281" r:id="rId7"/>
    <p:sldId id="268" r:id="rId8"/>
    <p:sldId id="280" r:id="rId9"/>
    <p:sldId id="300" r:id="rId10"/>
    <p:sldId id="301" r:id="rId11"/>
    <p:sldId id="278" r:id="rId12"/>
    <p:sldId id="284" r:id="rId13"/>
    <p:sldId id="296" r:id="rId14"/>
    <p:sldId id="290" r:id="rId15"/>
    <p:sldId id="294" r:id="rId16"/>
    <p:sldId id="269" r:id="rId17"/>
    <p:sldId id="302" r:id="rId18"/>
    <p:sldId id="295" r:id="rId19"/>
    <p:sldId id="303" r:id="rId20"/>
    <p:sldId id="297" r:id="rId21"/>
    <p:sldId id="286" r:id="rId22"/>
    <p:sldId id="287" r:id="rId23"/>
    <p:sldId id="289" r:id="rId24"/>
    <p:sldId id="288" r:id="rId25"/>
    <p:sldId id="298" r:id="rId26"/>
    <p:sldId id="279" r:id="rId27"/>
    <p:sldId id="292" r:id="rId28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D97"/>
    <a:srgbClr val="A3F874"/>
    <a:srgbClr val="CDBB3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9779" autoAdjust="0"/>
    <p:restoredTop sz="92473" autoAdjust="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new_Cascade\isomix_Chi_15_5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new_Cascade\isomix_Chi_15_5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mixing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mixing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isomi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imone\Desktop\isomix\Fondo\AnalisiFond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imone\Desktop\isomix\Analisi_CASCADE\new_Cascade\isomix_Chi_15_5_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esktop\isomix\Analisi_CASCADE\new_Cascade\isomix_Chi_15_5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86033558373968"/>
          <c:y val="3.008812280730588E-2"/>
          <c:w val="0.71848795630307816"/>
          <c:h val="0.84455501257815513"/>
        </c:manualLayout>
      </c:layout>
      <c:scatterChart>
        <c:scatterStyle val="smoothMarker"/>
        <c:varyColors val="0"/>
        <c:ser>
          <c:idx val="0"/>
          <c:order val="0"/>
          <c:tx>
            <c:v>DATA</c:v>
          </c:tx>
          <c:spPr>
            <a:ln>
              <a:noFill/>
            </a:ln>
          </c:spPr>
          <c:marker>
            <c:symbol val="circle"/>
            <c:size val="6"/>
            <c:spPr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'Cl-AGsomma'!$D$2:$D$22</c:f>
                <c:numCache>
                  <c:formatCode>General</c:formatCode>
                  <c:ptCount val="21"/>
                  <c:pt idx="0">
                    <c:v>10026.474355425242</c:v>
                  </c:pt>
                  <c:pt idx="1">
                    <c:v>16325.535305159216</c:v>
                  </c:pt>
                  <c:pt idx="2">
                    <c:v>7504.6339017969422</c:v>
                  </c:pt>
                  <c:pt idx="3">
                    <c:v>4383.015514460355</c:v>
                  </c:pt>
                  <c:pt idx="4">
                    <c:v>2955.6799556108913</c:v>
                  </c:pt>
                  <c:pt idx="5">
                    <c:v>2050.1241425825979</c:v>
                  </c:pt>
                  <c:pt idx="6">
                    <c:v>1392.1318184712252</c:v>
                  </c:pt>
                  <c:pt idx="7">
                    <c:v>903.43013011521748</c:v>
                  </c:pt>
                  <c:pt idx="8">
                    <c:v>544.68798407895872</c:v>
                  </c:pt>
                  <c:pt idx="9">
                    <c:v>316.04430069216664</c:v>
                  </c:pt>
                  <c:pt idx="10">
                    <c:v>196.02550854416833</c:v>
                  </c:pt>
                  <c:pt idx="11">
                    <c:v>144.83438818181259</c:v>
                  </c:pt>
                  <c:pt idx="12">
                    <c:v>121.6264773805437</c:v>
                  </c:pt>
                  <c:pt idx="13">
                    <c:v>103.74005976477963</c:v>
                  </c:pt>
                  <c:pt idx="14">
                    <c:v>88.430763877736581</c:v>
                  </c:pt>
                  <c:pt idx="15">
                    <c:v>74.087785767965812</c:v>
                  </c:pt>
                  <c:pt idx="16">
                    <c:v>60.555759428810731</c:v>
                  </c:pt>
                  <c:pt idx="17">
                    <c:v>49.769468552517196</c:v>
                  </c:pt>
                  <c:pt idx="18">
                    <c:v>42.579337712087536</c:v>
                  </c:pt>
                  <c:pt idx="19">
                    <c:v>37.148351242013419</c:v>
                  </c:pt>
                  <c:pt idx="20">
                    <c:v>33.882148692194832</c:v>
                  </c:pt>
                </c:numCache>
              </c:numRef>
            </c:plus>
            <c:minus>
              <c:numRef>
                <c:f>'Cl-AGsomma'!$D$2:$D$22</c:f>
                <c:numCache>
                  <c:formatCode>General</c:formatCode>
                  <c:ptCount val="21"/>
                  <c:pt idx="0">
                    <c:v>10026.474355425242</c:v>
                  </c:pt>
                  <c:pt idx="1">
                    <c:v>16325.535305159216</c:v>
                  </c:pt>
                  <c:pt idx="2">
                    <c:v>7504.6339017969422</c:v>
                  </c:pt>
                  <c:pt idx="3">
                    <c:v>4383.015514460355</c:v>
                  </c:pt>
                  <c:pt idx="4">
                    <c:v>2955.6799556108913</c:v>
                  </c:pt>
                  <c:pt idx="5">
                    <c:v>2050.1241425825979</c:v>
                  </c:pt>
                  <c:pt idx="6">
                    <c:v>1392.1318184712252</c:v>
                  </c:pt>
                  <c:pt idx="7">
                    <c:v>903.43013011521748</c:v>
                  </c:pt>
                  <c:pt idx="8">
                    <c:v>544.68798407895872</c:v>
                  </c:pt>
                  <c:pt idx="9">
                    <c:v>316.04430069216664</c:v>
                  </c:pt>
                  <c:pt idx="10">
                    <c:v>196.02550854416833</c:v>
                  </c:pt>
                  <c:pt idx="11">
                    <c:v>144.83438818181259</c:v>
                  </c:pt>
                  <c:pt idx="12">
                    <c:v>121.6264773805437</c:v>
                  </c:pt>
                  <c:pt idx="13">
                    <c:v>103.74005976477963</c:v>
                  </c:pt>
                  <c:pt idx="14">
                    <c:v>88.430763877736581</c:v>
                  </c:pt>
                  <c:pt idx="15">
                    <c:v>74.087785767965812</c:v>
                  </c:pt>
                  <c:pt idx="16">
                    <c:v>60.555759428810731</c:v>
                  </c:pt>
                  <c:pt idx="17">
                    <c:v>49.769468552517196</c:v>
                  </c:pt>
                  <c:pt idx="18">
                    <c:v>42.579337712087536</c:v>
                  </c:pt>
                  <c:pt idx="19">
                    <c:v>37.148351242013419</c:v>
                  </c:pt>
                  <c:pt idx="20">
                    <c:v>33.882148692194832</c:v>
                  </c:pt>
                </c:numCache>
              </c:numRef>
            </c:minus>
            <c:spPr>
              <a:ln w="19050"/>
            </c:spPr>
          </c:errBars>
          <c:xVal>
            <c:numRef>
              <c:f>'Cl-AGsomma'!$B$2:$B$25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'Cl-AGsomma'!$C$2:$C$25</c:f>
              <c:numCache>
                <c:formatCode>General</c:formatCode>
                <c:ptCount val="24"/>
                <c:pt idx="0">
                  <c:v>100440414.39307569</c:v>
                </c:pt>
                <c:pt idx="1">
                  <c:v>266300418.6150713</c:v>
                </c:pt>
                <c:pt idx="2">
                  <c:v>56288974.248472504</c:v>
                </c:pt>
                <c:pt idx="3">
                  <c:v>19200511.054989859</c:v>
                </c:pt>
                <c:pt idx="4">
                  <c:v>8730075.0264765285</c:v>
                </c:pt>
                <c:pt idx="5">
                  <c:v>4199282.9877800411</c:v>
                </c:pt>
                <c:pt idx="6">
                  <c:v>1935248.7474541746</c:v>
                </c:pt>
                <c:pt idx="7">
                  <c:v>814347.50712830899</c:v>
                </c:pt>
                <c:pt idx="8">
                  <c:v>294674.91446028522</c:v>
                </c:pt>
                <c:pt idx="9">
                  <c:v>98315.152749490837</c:v>
                </c:pt>
                <c:pt idx="10">
                  <c:v>36838.767820773814</c:v>
                </c:pt>
                <c:pt idx="11">
                  <c:v>19567.488798370679</c:v>
                </c:pt>
                <c:pt idx="12">
                  <c:v>13401.873727087563</c:v>
                </c:pt>
                <c:pt idx="13">
                  <c:v>9407.6435845213909</c:v>
                </c:pt>
                <c:pt idx="14">
                  <c:v>6502.4134419551938</c:v>
                </c:pt>
                <c:pt idx="15">
                  <c:v>4104.0020366599065</c:v>
                </c:pt>
                <c:pt idx="16">
                  <c:v>2355.5417515274962</c:v>
                </c:pt>
                <c:pt idx="17">
                  <c:v>1275.851323828917</c:v>
                </c:pt>
                <c:pt idx="18">
                  <c:v>617.97963340122215</c:v>
                </c:pt>
                <c:pt idx="19">
                  <c:v>227.87780040733207</c:v>
                </c:pt>
                <c:pt idx="20">
                  <c:v>57.160896130346345</c:v>
                </c:pt>
              </c:numCache>
            </c:numRef>
          </c:yVal>
          <c:smooth val="1"/>
        </c:ser>
        <c:ser>
          <c:idx val="1"/>
          <c:order val="1"/>
          <c:tx>
            <c:v>CASCADE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'Cl-AGsomma'!$F$2:$F$33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'Cl-AGsomma'!$BR$2:$BR$33</c:f>
              <c:numCache>
                <c:formatCode>General</c:formatCode>
                <c:ptCount val="32"/>
                <c:pt idx="0">
                  <c:v>246089325.08472493</c:v>
                </c:pt>
                <c:pt idx="1">
                  <c:v>50603964.505010106</c:v>
                </c:pt>
                <c:pt idx="2">
                  <c:v>18360120.309696954</c:v>
                </c:pt>
                <c:pt idx="3">
                  <c:v>8705587.1798863579</c:v>
                </c:pt>
                <c:pt idx="4">
                  <c:v>4106024.2259952687</c:v>
                </c:pt>
                <c:pt idx="5">
                  <c:v>1878944.9463996612</c:v>
                </c:pt>
                <c:pt idx="6">
                  <c:v>801638.25484450359</c:v>
                </c:pt>
                <c:pt idx="7">
                  <c:v>307384.16674408998</c:v>
                </c:pt>
                <c:pt idx="8">
                  <c:v>109542.07582781902</c:v>
                </c:pt>
                <c:pt idx="9">
                  <c:v>39393.105857317016</c:v>
                </c:pt>
                <c:pt idx="10">
                  <c:v>18510.009752839051</c:v>
                </c:pt>
                <c:pt idx="11">
                  <c:v>12979.679566483523</c:v>
                </c:pt>
                <c:pt idx="12">
                  <c:v>9341.7550331668463</c:v>
                </c:pt>
                <c:pt idx="13">
                  <c:v>6492.390598406043</c:v>
                </c:pt>
                <c:pt idx="14">
                  <c:v>4107.3162687016775</c:v>
                </c:pt>
                <c:pt idx="15">
                  <c:v>2296.6483046545113</c:v>
                </c:pt>
                <c:pt idx="16">
                  <c:v>1220.8907379435918</c:v>
                </c:pt>
                <c:pt idx="17">
                  <c:v>616.52276009346906</c:v>
                </c:pt>
                <c:pt idx="18">
                  <c:v>305.82641826788705</c:v>
                </c:pt>
                <c:pt idx="19">
                  <c:v>162.02904036873997</c:v>
                </c:pt>
                <c:pt idx="20">
                  <c:v>85.409558635420382</c:v>
                </c:pt>
                <c:pt idx="21">
                  <c:v>45.638947444974463</c:v>
                </c:pt>
                <c:pt idx="22">
                  <c:v>25.186642427147131</c:v>
                </c:pt>
                <c:pt idx="23">
                  <c:v>14.365581690010552</c:v>
                </c:pt>
                <c:pt idx="24">
                  <c:v>8.0375576130343642</c:v>
                </c:pt>
                <c:pt idx="25">
                  <c:v>4.6164566606768345</c:v>
                </c:pt>
                <c:pt idx="26">
                  <c:v>2.567540643701312</c:v>
                </c:pt>
                <c:pt idx="27">
                  <c:v>1.4422716347200839</c:v>
                </c:pt>
                <c:pt idx="28">
                  <c:v>0.7822632144574152</c:v>
                </c:pt>
                <c:pt idx="29">
                  <c:v>0.39285808872234418</c:v>
                </c:pt>
                <c:pt idx="30">
                  <c:v>0.10306506803421318</c:v>
                </c:pt>
                <c:pt idx="31">
                  <c:v>0.20453956329937273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27520"/>
        <c:axId val="55229440"/>
      </c:scatterChart>
      <c:valAx>
        <c:axId val="55227520"/>
        <c:scaling>
          <c:orientation val="minMax"/>
          <c:max val="25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Garamond" pitchFamily="18" charset="0"/>
                  </a:defRPr>
                </a:pPr>
                <a:r>
                  <a:rPr lang="it-IT">
                    <a:latin typeface="Garamond" pitchFamily="18" charset="0"/>
                  </a:rPr>
                  <a:t>Energy[MeV]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it-IT"/>
          </a:p>
        </c:txPr>
        <c:crossAx val="55229440"/>
        <c:crossesAt val="1"/>
        <c:crossBetween val="midCat"/>
        <c:majorUnit val="2"/>
      </c:valAx>
      <c:valAx>
        <c:axId val="55229440"/>
        <c:scaling>
          <c:logBase val="10"/>
          <c:orientation val="minMax"/>
          <c:max val="10000000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Garamond" pitchFamily="18" charset="0"/>
                  </a:defRPr>
                </a:pPr>
                <a:r>
                  <a:rPr lang="it-IT">
                    <a:latin typeface="Garamond" pitchFamily="18" charset="0"/>
                  </a:rPr>
                  <a:t>arb. units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it-IT"/>
          </a:p>
        </c:txPr>
        <c:crossAx val="55227520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8708077574713888"/>
          <c:y val="0.25275067058967832"/>
          <c:w val="0.27984998194645216"/>
          <c:h val="0.13440251599253442"/>
        </c:manualLayout>
      </c:layout>
      <c:overlay val="0"/>
      <c:txPr>
        <a:bodyPr/>
        <a:lstStyle/>
        <a:p>
          <a:pPr>
            <a:defRPr b="1">
              <a:latin typeface="Garamond" pitchFamily="18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'Cl-AGsomma'!$P$38:$P$58</c:f>
                <c:numCache>
                  <c:formatCode>General</c:formatCode>
                  <c:ptCount val="21"/>
                  <c:pt idx="0">
                    <c:v>3.8686900462364017E-5</c:v>
                  </c:pt>
                  <c:pt idx="1">
                    <c:v>2.7709668922324836E-4</c:v>
                  </c:pt>
                  <c:pt idx="2">
                    <c:v>3.6793807167401113E-4</c:v>
                  </c:pt>
                  <c:pt idx="3">
                    <c:v>4.5912114913567993E-4</c:v>
                  </c:pt>
                  <c:pt idx="4">
                    <c:v>6.6431586389287711E-4</c:v>
                  </c:pt>
                  <c:pt idx="5">
                    <c:v>1.0298529042073949E-3</c:v>
                  </c:pt>
                  <c:pt idx="6">
                    <c:v>1.7095058390740301E-3</c:v>
                  </c:pt>
                  <c:pt idx="7">
                    <c:v>3.1740641735111676E-3</c:v>
                  </c:pt>
                  <c:pt idx="8">
                    <c:v>6.5682151441038674E-3</c:v>
                  </c:pt>
                  <c:pt idx="9">
                    <c:v>1.793303368786962E-2</c:v>
                  </c:pt>
                  <c:pt idx="10">
                    <c:v>7.0104428047184614E-2</c:v>
                  </c:pt>
                  <c:pt idx="11">
                    <c:v>9.5134647261170227E-2</c:v>
                  </c:pt>
                  <c:pt idx="12">
                    <c:v>0.1225863187527643</c:v>
                  </c:pt>
                  <c:pt idx="13">
                    <c:v>0.15301062720789871</c:v>
                  </c:pt>
                  <c:pt idx="14">
                    <c:v>0.1895831994916988</c:v>
                  </c:pt>
                  <c:pt idx="15">
                    <c:v>0.23478816912543962</c:v>
                  </c:pt>
                  <c:pt idx="16">
                    <c:v>0.27953287735682186</c:v>
                  </c:pt>
                  <c:pt idx="17">
                    <c:v>0.34533942343063145</c:v>
                  </c:pt>
                  <c:pt idx="18">
                    <c:v>0.45003924265326634</c:v>
                  </c:pt>
                  <c:pt idx="19">
                    <c:v>0.58195002819225305</c:v>
                  </c:pt>
                  <c:pt idx="20">
                    <c:v>0.81428349780016551</c:v>
                  </c:pt>
                </c:numCache>
              </c:numRef>
            </c:plus>
            <c:minus>
              <c:numRef>
                <c:f>'Cl-AGsomma'!$P$38:$P$58</c:f>
                <c:numCache>
                  <c:formatCode>General</c:formatCode>
                  <c:ptCount val="21"/>
                  <c:pt idx="0">
                    <c:v>3.8686900462364017E-5</c:v>
                  </c:pt>
                  <c:pt idx="1">
                    <c:v>2.7709668922324836E-4</c:v>
                  </c:pt>
                  <c:pt idx="2">
                    <c:v>3.6793807167401113E-4</c:v>
                  </c:pt>
                  <c:pt idx="3">
                    <c:v>4.5912114913567993E-4</c:v>
                  </c:pt>
                  <c:pt idx="4">
                    <c:v>6.6431586389287711E-4</c:v>
                  </c:pt>
                  <c:pt idx="5">
                    <c:v>1.0298529042073949E-3</c:v>
                  </c:pt>
                  <c:pt idx="6">
                    <c:v>1.7095058390740301E-3</c:v>
                  </c:pt>
                  <c:pt idx="7">
                    <c:v>3.1740641735111676E-3</c:v>
                  </c:pt>
                  <c:pt idx="8">
                    <c:v>6.5682151441038674E-3</c:v>
                  </c:pt>
                  <c:pt idx="9">
                    <c:v>1.793303368786962E-2</c:v>
                  </c:pt>
                  <c:pt idx="10">
                    <c:v>7.0104428047184614E-2</c:v>
                  </c:pt>
                  <c:pt idx="11">
                    <c:v>9.5134647261170227E-2</c:v>
                  </c:pt>
                  <c:pt idx="12">
                    <c:v>0.1225863187527643</c:v>
                  </c:pt>
                  <c:pt idx="13">
                    <c:v>0.15301062720789871</c:v>
                  </c:pt>
                  <c:pt idx="14">
                    <c:v>0.1895831994916988</c:v>
                  </c:pt>
                  <c:pt idx="15">
                    <c:v>0.23478816912543962</c:v>
                  </c:pt>
                  <c:pt idx="16">
                    <c:v>0.27953287735682186</c:v>
                  </c:pt>
                  <c:pt idx="17">
                    <c:v>0.34533942343063145</c:v>
                  </c:pt>
                  <c:pt idx="18">
                    <c:v>0.45003924265326634</c:v>
                  </c:pt>
                  <c:pt idx="19">
                    <c:v>0.58195002819225305</c:v>
                  </c:pt>
                  <c:pt idx="20">
                    <c:v>0.81428349780016551</c:v>
                  </c:pt>
                </c:numCache>
              </c:numRef>
            </c:minus>
          </c:errBars>
          <c:yVal>
            <c:numRef>
              <c:f>'Cl-AGsomma'!$O$38:$O$69</c:f>
              <c:numCache>
                <c:formatCode>0.00E+00</c:formatCode>
                <c:ptCount val="32"/>
                <c:pt idx="0">
                  <c:v>1.027513503036346</c:v>
                </c:pt>
                <c:pt idx="1">
                  <c:v>0.95540440864412046</c:v>
                </c:pt>
                <c:pt idx="2">
                  <c:v>0.94136490935778749</c:v>
                </c:pt>
                <c:pt idx="3">
                  <c:v>0.91447590476761398</c:v>
                </c:pt>
                <c:pt idx="4">
                  <c:v>0.94382691889967563</c:v>
                </c:pt>
                <c:pt idx="5">
                  <c:v>0.97214676005851164</c:v>
                </c:pt>
                <c:pt idx="6">
                  <c:v>1</c:v>
                </c:pt>
                <c:pt idx="7">
                  <c:v>1.0352954341932061</c:v>
                </c:pt>
                <c:pt idx="8">
                  <c:v>1.1855504326500441</c:v>
                </c:pt>
                <c:pt idx="9">
                  <c:v>2.090310956099207</c:v>
                </c:pt>
                <c:pt idx="10">
                  <c:v>6.9979035928396973</c:v>
                </c:pt>
                <c:pt idx="11">
                  <c:v>8.8030373564648325</c:v>
                </c:pt>
                <c:pt idx="12">
                  <c:v>9.4818860169423882</c:v>
                </c:pt>
                <c:pt idx="13">
                  <c:v>9.5906861956178027</c:v>
                </c:pt>
                <c:pt idx="14">
                  <c:v>8.7984068293942208</c:v>
                </c:pt>
                <c:pt idx="15">
                  <c:v>7.4648382241003697</c:v>
                </c:pt>
                <c:pt idx="16">
                  <c:v>5.8894875564837816</c:v>
                </c:pt>
                <c:pt idx="17">
                  <c:v>4.2880250984688724</c:v>
                </c:pt>
                <c:pt idx="18">
                  <c:v>2.4085379957353052</c:v>
                </c:pt>
                <c:pt idx="19">
                  <c:v>0.89545791407636788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CASCADE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yVal>
            <c:numRef>
              <c:f>'Cl-AGsomma'!$S$38:$S$69</c:f>
              <c:numCache>
                <c:formatCode>0.00E+00</c:formatCode>
                <c:ptCount val="32"/>
                <c:pt idx="0">
                  <c:v>0.96458343908102251</c:v>
                </c:pt>
                <c:pt idx="1">
                  <c:v>0.8725288307478567</c:v>
                </c:pt>
                <c:pt idx="2">
                  <c:v>0.91443339287993985</c:v>
                </c:pt>
                <c:pt idx="3">
                  <c:v>0.92636832546290493</c:v>
                </c:pt>
                <c:pt idx="4">
                  <c:v>0.93749737838357516</c:v>
                </c:pt>
                <c:pt idx="5">
                  <c:v>0.95882738799813894</c:v>
                </c:pt>
                <c:pt idx="6">
                  <c:v>1</c:v>
                </c:pt>
                <c:pt idx="7">
                  <c:v>1.097069050456184</c:v>
                </c:pt>
                <c:pt idx="8">
                  <c:v>1.3418744351384246</c:v>
                </c:pt>
                <c:pt idx="9">
                  <c:v>2.2706874611519212</c:v>
                </c:pt>
                <c:pt idx="10">
                  <c:v>6.7246679731186294</c:v>
                </c:pt>
                <c:pt idx="11">
                  <c:v>8.6608861861945332</c:v>
                </c:pt>
                <c:pt idx="12">
                  <c:v>9.564751404620333</c:v>
                </c:pt>
                <c:pt idx="13">
                  <c:v>9.7277203930514489</c:v>
                </c:pt>
                <c:pt idx="14">
                  <c:v>8.9451155403051441</c:v>
                </c:pt>
                <c:pt idx="15">
                  <c:v>7.3935910614002385</c:v>
                </c:pt>
                <c:pt idx="16">
                  <c:v>5.7251329493813055</c:v>
                </c:pt>
                <c:pt idx="17">
                  <c:v>4.3457386809038514</c:v>
                </c:pt>
                <c:pt idx="18">
                  <c:v>3.2836572499909678</c:v>
                </c:pt>
                <c:pt idx="19">
                  <c:v>2.5785190693726152</c:v>
                </c:pt>
                <c:pt idx="20">
                  <c:v>2.085174976312004</c:v>
                </c:pt>
                <c:pt idx="21">
                  <c:v>1.7422996376696918</c:v>
                </c:pt>
                <c:pt idx="22">
                  <c:v>1.5049729416237216</c:v>
                </c:pt>
                <c:pt idx="23">
                  <c:v>1.341440548696188</c:v>
                </c:pt>
                <c:pt idx="24">
                  <c:v>1.224696038524735</c:v>
                </c:pt>
                <c:pt idx="25">
                  <c:v>1.1396002500631421</c:v>
                </c:pt>
                <c:pt idx="26">
                  <c:v>1.0753594064770149</c:v>
                </c:pt>
                <c:pt idx="27">
                  <c:v>1.0283835389277196</c:v>
                </c:pt>
                <c:pt idx="28">
                  <c:v>0.99325057063388</c:v>
                </c:pt>
                <c:pt idx="29">
                  <c:v>0.96773082265972166</c:v>
                </c:pt>
                <c:pt idx="30">
                  <c:v>0.95634455209067926</c:v>
                </c:pt>
                <c:pt idx="31">
                  <c:v>0.94157526861272633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42112"/>
        <c:axId val="55289344"/>
      </c:scatterChart>
      <c:valAx>
        <c:axId val="55242112"/>
        <c:scaling>
          <c:orientation val="minMax"/>
          <c:max val="21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b="1">
                    <a:latin typeface="Garamond" pitchFamily="18" charset="0"/>
                  </a:defRPr>
                </a:pPr>
                <a:r>
                  <a:rPr lang="en-US" b="1">
                    <a:latin typeface="Garamond" pitchFamily="18" charset="0"/>
                  </a:rPr>
                  <a:t>Energy[MeV]</a:t>
                </a:r>
              </a:p>
            </c:rich>
          </c:tx>
          <c:layout>
            <c:manualLayout>
              <c:xMode val="edge"/>
              <c:yMode val="edge"/>
              <c:x val="0.35838555251738191"/>
              <c:y val="0.9352687171874519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>
                <a:latin typeface="Garamond" pitchFamily="18" charset="0"/>
              </a:defRPr>
            </a:pPr>
            <a:endParaRPr lang="it-IT"/>
          </a:p>
        </c:txPr>
        <c:crossAx val="55289344"/>
        <c:crosses val="autoZero"/>
        <c:crossBetween val="midCat"/>
        <c:majorUnit val="2"/>
      </c:valAx>
      <c:valAx>
        <c:axId val="5528934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>
                    <a:latin typeface="Garamond" pitchFamily="18" charset="0"/>
                  </a:defRPr>
                </a:pPr>
                <a:r>
                  <a:rPr lang="en-US" b="1" dirty="0" err="1">
                    <a:latin typeface="Garamond" pitchFamily="18" charset="0"/>
                  </a:rPr>
                  <a:t>arb</a:t>
                </a:r>
                <a:r>
                  <a:rPr lang="en-US" b="1" dirty="0">
                    <a:latin typeface="Garamond" pitchFamily="18" charset="0"/>
                  </a:rPr>
                  <a:t>. </a:t>
                </a:r>
                <a:r>
                  <a:rPr lang="en-US" b="1" dirty="0" smtClean="0">
                    <a:latin typeface="Garamond" pitchFamily="18" charset="0"/>
                  </a:rPr>
                  <a:t>units</a:t>
                </a:r>
                <a:endParaRPr lang="en-US" b="1" dirty="0">
                  <a:latin typeface="Garamond" pitchFamily="18" charset="0"/>
                </a:endParaRPr>
              </a:p>
            </c:rich>
          </c:tx>
          <c:layout>
            <c:manualLayout>
              <c:xMode val="edge"/>
              <c:yMode val="edge"/>
              <c:x val="1.3161887485138484E-2"/>
              <c:y val="0.36350777809557833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Garamond" pitchFamily="18" charset="0"/>
              </a:defRPr>
            </a:pPr>
            <a:endParaRPr lang="it-IT"/>
          </a:p>
        </c:txPr>
        <c:crossAx val="55242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130906682010524"/>
          <c:y val="0.23680672596661823"/>
          <c:w val="0.20183764822150768"/>
          <c:h val="0.12861750585632345"/>
        </c:manualLayout>
      </c:layout>
      <c:overlay val="0"/>
      <c:txPr>
        <a:bodyPr/>
        <a:lstStyle/>
        <a:p>
          <a:pPr>
            <a:defRPr b="1">
              <a:latin typeface="Garamond" pitchFamily="18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6763351884315"/>
          <c:y val="4.1975321996090317E-2"/>
          <c:w val="0.53741637301343159"/>
          <c:h val="0.7910902947166375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Foglio2!$X$78</c:f>
              <c:strCache>
                <c:ptCount val="1"/>
                <c:pt idx="0">
                  <c:v>DATA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Foglio2!$U$79:$U$102</c:f>
                <c:numCache>
                  <c:formatCode>General</c:formatCode>
                  <c:ptCount val="24"/>
                  <c:pt idx="0">
                    <c:v>8.3906406360738169E-5</c:v>
                  </c:pt>
                  <c:pt idx="1">
                    <c:v>1.3739662771308003E-4</c:v>
                  </c:pt>
                  <c:pt idx="2">
                    <c:v>2.9163724633833919E-4</c:v>
                  </c:pt>
                  <c:pt idx="3">
                    <c:v>4.6668213974399562E-4</c:v>
                  </c:pt>
                  <c:pt idx="4">
                    <c:v>7.1854939639756177E-4</c:v>
                  </c:pt>
                  <c:pt idx="5">
                    <c:v>1.0709743028652541E-3</c:v>
                  </c:pt>
                  <c:pt idx="6">
                    <c:v>1.7993904307529E-3</c:v>
                  </c:pt>
                  <c:pt idx="7">
                    <c:v>3.1560513468964616E-3</c:v>
                  </c:pt>
                  <c:pt idx="8">
                    <c:v>6.417436459554832E-3</c:v>
                  </c:pt>
                  <c:pt idx="9">
                    <c:v>1.770654905050318E-2</c:v>
                  </c:pt>
                  <c:pt idx="10">
                    <c:v>5.6863113833459634E-2</c:v>
                  </c:pt>
                  <c:pt idx="11">
                    <c:v>0.10921382093456244</c:v>
                  </c:pt>
                  <c:pt idx="12">
                    <c:v>0.14807415942322091</c:v>
                  </c:pt>
                  <c:pt idx="13">
                    <c:v>0.19371348603319802</c:v>
                  </c:pt>
                  <c:pt idx="14">
                    <c:v>0.24418974399226553</c:v>
                  </c:pt>
                  <c:pt idx="15">
                    <c:v>0.3117665969192665</c:v>
                  </c:pt>
                  <c:pt idx="16">
                    <c:v>0.40274143872359797</c:v>
                  </c:pt>
                  <c:pt idx="17">
                    <c:v>0.53125581540890865</c:v>
                  </c:pt>
                  <c:pt idx="18">
                    <c:v>0.73443050969067725</c:v>
                  </c:pt>
                  <c:pt idx="19">
                    <c:v>1.0342065063823271</c:v>
                  </c:pt>
                  <c:pt idx="20">
                    <c:v>1.4184717275140288</c:v>
                  </c:pt>
                  <c:pt idx="21">
                    <c:v>2.0411150130630231</c:v>
                  </c:pt>
                  <c:pt idx="22">
                    <c:v>2.9735079922555085</c:v>
                  </c:pt>
                  <c:pt idx="23">
                    <c:v>4.035270133814354</c:v>
                  </c:pt>
                </c:numCache>
              </c:numRef>
            </c:plus>
            <c:minus>
              <c:numRef>
                <c:f>Foglio2!$U$79:$U$102</c:f>
                <c:numCache>
                  <c:formatCode>General</c:formatCode>
                  <c:ptCount val="24"/>
                  <c:pt idx="0">
                    <c:v>8.3906406360738169E-5</c:v>
                  </c:pt>
                  <c:pt idx="1">
                    <c:v>1.3739662771308003E-4</c:v>
                  </c:pt>
                  <c:pt idx="2">
                    <c:v>2.9163724633833919E-4</c:v>
                  </c:pt>
                  <c:pt idx="3">
                    <c:v>4.6668213974399562E-4</c:v>
                  </c:pt>
                  <c:pt idx="4">
                    <c:v>7.1854939639756177E-4</c:v>
                  </c:pt>
                  <c:pt idx="5">
                    <c:v>1.0709743028652541E-3</c:v>
                  </c:pt>
                  <c:pt idx="6">
                    <c:v>1.7993904307529E-3</c:v>
                  </c:pt>
                  <c:pt idx="7">
                    <c:v>3.1560513468964616E-3</c:v>
                  </c:pt>
                  <c:pt idx="8">
                    <c:v>6.417436459554832E-3</c:v>
                  </c:pt>
                  <c:pt idx="9">
                    <c:v>1.770654905050318E-2</c:v>
                  </c:pt>
                  <c:pt idx="10">
                    <c:v>5.6863113833459634E-2</c:v>
                  </c:pt>
                  <c:pt idx="11">
                    <c:v>0.10921382093456244</c:v>
                  </c:pt>
                  <c:pt idx="12">
                    <c:v>0.14807415942322091</c:v>
                  </c:pt>
                  <c:pt idx="13">
                    <c:v>0.19371348603319802</c:v>
                  </c:pt>
                  <c:pt idx="14">
                    <c:v>0.24418974399226553</c:v>
                  </c:pt>
                  <c:pt idx="15">
                    <c:v>0.3117665969192665</c:v>
                  </c:pt>
                  <c:pt idx="16">
                    <c:v>0.40274143872359797</c:v>
                  </c:pt>
                  <c:pt idx="17">
                    <c:v>0.53125581540890865</c:v>
                  </c:pt>
                  <c:pt idx="18">
                    <c:v>0.73443050969067725</c:v>
                  </c:pt>
                  <c:pt idx="19">
                    <c:v>1.0342065063823271</c:v>
                  </c:pt>
                  <c:pt idx="20">
                    <c:v>1.4184717275140288</c:v>
                  </c:pt>
                  <c:pt idx="21">
                    <c:v>2.0411150130630231</c:v>
                  </c:pt>
                  <c:pt idx="22">
                    <c:v>2.9735079922555085</c:v>
                  </c:pt>
                  <c:pt idx="23">
                    <c:v>4.035270133814354</c:v>
                  </c:pt>
                </c:numCache>
              </c:numRef>
            </c:minus>
          </c:errBars>
          <c:xVal>
            <c:numRef>
              <c:f>Foglio2!$W$79:$W$101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</c:numCache>
            </c:numRef>
          </c:xVal>
          <c:yVal>
            <c:numRef>
              <c:f>Foglio2!$X$79:$X$101</c:f>
              <c:numCache>
                <c:formatCode>General</c:formatCode>
                <c:ptCount val="23"/>
                <c:pt idx="0">
                  <c:v>1.946128765899356</c:v>
                </c:pt>
                <c:pt idx="1">
                  <c:v>1.946128765899356</c:v>
                </c:pt>
                <c:pt idx="2">
                  <c:v>1.8551349530520995</c:v>
                </c:pt>
                <c:pt idx="3">
                  <c:v>1.3198534353772382</c:v>
                </c:pt>
                <c:pt idx="4">
                  <c:v>1.1681648129727653</c:v>
                </c:pt>
                <c:pt idx="5">
                  <c:v>0.98479831847422783</c:v>
                </c:pt>
                <c:pt idx="6">
                  <c:v>1</c:v>
                </c:pt>
                <c:pt idx="7">
                  <c:v>1.0493493127209776</c:v>
                </c:pt>
                <c:pt idx="8">
                  <c:v>1.1934400927096598</c:v>
                </c:pt>
                <c:pt idx="9">
                  <c:v>1.7098917876704449</c:v>
                </c:pt>
                <c:pt idx="10">
                  <c:v>3.1850304539962035</c:v>
                </c:pt>
                <c:pt idx="11">
                  <c:v>4.5377576828010984</c:v>
                </c:pt>
                <c:pt idx="12">
                  <c:v>4.8414211937702509</c:v>
                </c:pt>
                <c:pt idx="13">
                  <c:v>5.097920028416727</c:v>
                </c:pt>
                <c:pt idx="14">
                  <c:v>4.7381816152296281</c:v>
                </c:pt>
                <c:pt idx="15">
                  <c:v>4.3168741983205337</c:v>
                </c:pt>
                <c:pt idx="16">
                  <c:v>3.1066653010082592</c:v>
                </c:pt>
                <c:pt idx="17">
                  <c:v>2.4636229274048196</c:v>
                </c:pt>
                <c:pt idx="18">
                  <c:v>2.0344771293955937</c:v>
                </c:pt>
                <c:pt idx="19">
                  <c:v>1.4600982322355778</c:v>
                </c:pt>
                <c:pt idx="20">
                  <c:v>-8.0672079740374464E-2</c:v>
                </c:pt>
                <c:pt idx="21">
                  <c:v>-0.79737588751727762</c:v>
                </c:pt>
                <c:pt idx="22">
                  <c:v>-3.4706357360128126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Foglio2!$Y$78</c:f>
              <c:strCache>
                <c:ptCount val="1"/>
                <c:pt idx="0">
                  <c:v> Γ↓=0 keV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Foglio2!$W$80:$W$102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Foglio2!$Y$80:$Y$102</c:f>
              <c:numCache>
                <c:formatCode>General</c:formatCode>
                <c:ptCount val="23"/>
                <c:pt idx="0">
                  <c:v>0.88953973740949832</c:v>
                </c:pt>
                <c:pt idx="1">
                  <c:v>0.82078993361232966</c:v>
                </c:pt>
                <c:pt idx="2">
                  <c:v>0.86108297785374277</c:v>
                </c:pt>
                <c:pt idx="3">
                  <c:v>0.90492093857583722</c:v>
                </c:pt>
                <c:pt idx="4">
                  <c:v>0.94893983910508528</c:v>
                </c:pt>
                <c:pt idx="5">
                  <c:v>1</c:v>
                </c:pt>
                <c:pt idx="6">
                  <c:v>1.0352998887260978</c:v>
                </c:pt>
                <c:pt idx="7">
                  <c:v>1.1688596221729057</c:v>
                </c:pt>
                <c:pt idx="8">
                  <c:v>1.7292761546259718</c:v>
                </c:pt>
                <c:pt idx="9">
                  <c:v>3.1933799343561087</c:v>
                </c:pt>
                <c:pt idx="10">
                  <c:v>4.1892118896149535</c:v>
                </c:pt>
                <c:pt idx="11">
                  <c:v>4.4911420264648525</c:v>
                </c:pt>
                <c:pt idx="12">
                  <c:v>4.5303276282242537</c:v>
                </c:pt>
                <c:pt idx="13">
                  <c:v>4.2449991396183115</c:v>
                </c:pt>
                <c:pt idx="14">
                  <c:v>3.6437247958203667</c:v>
                </c:pt>
                <c:pt idx="15">
                  <c:v>2.8833658006475136</c:v>
                </c:pt>
                <c:pt idx="16">
                  <c:v>2.2120077004646332</c:v>
                </c:pt>
                <c:pt idx="17">
                  <c:v>1.7198228050799227</c:v>
                </c:pt>
                <c:pt idx="18">
                  <c:v>1.3788459228122432</c:v>
                </c:pt>
                <c:pt idx="19">
                  <c:v>1.1778989148627721</c:v>
                </c:pt>
                <c:pt idx="20">
                  <c:v>1.0529604616378345</c:v>
                </c:pt>
                <c:pt idx="21">
                  <c:v>0.9746987478164979</c:v>
                </c:pt>
                <c:pt idx="22">
                  <c:v>0.92477341519290124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Foglio2!$Z$78</c:f>
              <c:strCache>
                <c:ptCount val="1"/>
                <c:pt idx="0">
                  <c:v> Γ↓=100 keV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Foglio2!$W$80:$W$102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Foglio2!$Z$80:$Z$102</c:f>
              <c:numCache>
                <c:formatCode>General</c:formatCode>
                <c:ptCount val="23"/>
                <c:pt idx="0">
                  <c:v>0.87106841770834564</c:v>
                </c:pt>
                <c:pt idx="1">
                  <c:v>0.79756145875141349</c:v>
                </c:pt>
                <c:pt idx="2">
                  <c:v>0.84110443018398806</c:v>
                </c:pt>
                <c:pt idx="3">
                  <c:v>0.88996567068007293</c:v>
                </c:pt>
                <c:pt idx="4">
                  <c:v>0.9415134481734343</c:v>
                </c:pt>
                <c:pt idx="5">
                  <c:v>1</c:v>
                </c:pt>
                <c:pt idx="6">
                  <c:v>1.0434042499974019</c:v>
                </c:pt>
                <c:pt idx="7">
                  <c:v>1.2010349838279317</c:v>
                </c:pt>
                <c:pt idx="8">
                  <c:v>1.8861379697660525</c:v>
                </c:pt>
                <c:pt idx="9">
                  <c:v>3.8308756829733768</c:v>
                </c:pt>
                <c:pt idx="10">
                  <c:v>5.3907313420606684</c:v>
                </c:pt>
                <c:pt idx="11">
                  <c:v>6.0687485826185901</c:v>
                </c:pt>
                <c:pt idx="12">
                  <c:v>6.4637994046159486</c:v>
                </c:pt>
                <c:pt idx="13">
                  <c:v>6.4624163025282675</c:v>
                </c:pt>
                <c:pt idx="14">
                  <c:v>5.9258046207068933</c:v>
                </c:pt>
                <c:pt idx="15">
                  <c:v>4.8874219713632305</c:v>
                </c:pt>
                <c:pt idx="16">
                  <c:v>3.7152435767343541</c:v>
                </c:pt>
                <c:pt idx="17">
                  <c:v>2.716658644545547</c:v>
                </c:pt>
                <c:pt idx="18">
                  <c:v>1.9677569867856941</c:v>
                </c:pt>
                <c:pt idx="19">
                  <c:v>1.5057097261588366</c:v>
                </c:pt>
                <c:pt idx="20">
                  <c:v>1.2079260643321883</c:v>
                </c:pt>
                <c:pt idx="21">
                  <c:v>1.0155494410646138</c:v>
                </c:pt>
                <c:pt idx="22">
                  <c:v>0.88944392722776422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Foglio2!$AE$78</c:f>
              <c:strCache>
                <c:ptCount val="1"/>
                <c:pt idx="0">
                  <c:v> Γ↓=12 keV</c:v>
                </c:pt>
              </c:strCache>
            </c:strRef>
          </c:tx>
          <c:spPr>
            <a:ln>
              <a:solidFill>
                <a:srgbClr val="65EB35"/>
              </a:solidFill>
            </a:ln>
          </c:spPr>
          <c:marker>
            <c:symbol val="none"/>
          </c:marker>
          <c:xVal>
            <c:numRef>
              <c:f>Foglio2!$W$80:$W$102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Foglio2!$AE$80:$AE$102</c:f>
              <c:numCache>
                <c:formatCode>General</c:formatCode>
                <c:ptCount val="23"/>
                <c:pt idx="0">
                  <c:v>0.87790382444862303</c:v>
                </c:pt>
                <c:pt idx="1">
                  <c:v>0.80994057419958021</c:v>
                </c:pt>
                <c:pt idx="2">
                  <c:v>0.85462022052064535</c:v>
                </c:pt>
                <c:pt idx="3">
                  <c:v>0.90164268275019488</c:v>
                </c:pt>
                <c:pt idx="4">
                  <c:v>0.94804178921864901</c:v>
                </c:pt>
                <c:pt idx="5">
                  <c:v>1</c:v>
                </c:pt>
                <c:pt idx="6">
                  <c:v>1.0369734352706199</c:v>
                </c:pt>
                <c:pt idx="7">
                  <c:v>1.1787524503811337</c:v>
                </c:pt>
                <c:pt idx="8">
                  <c:v>1.7830216688205678</c:v>
                </c:pt>
                <c:pt idx="9">
                  <c:v>3.3961771827840983</c:v>
                </c:pt>
                <c:pt idx="10">
                  <c:v>4.5260773078666476</c:v>
                </c:pt>
                <c:pt idx="11">
                  <c:v>4.8832758218833003</c:v>
                </c:pt>
                <c:pt idx="12">
                  <c:v>4.9669051827318809</c:v>
                </c:pt>
                <c:pt idx="13">
                  <c:v>4.712485290467928</c:v>
                </c:pt>
                <c:pt idx="14">
                  <c:v>4.1002816873392636</c:v>
                </c:pt>
                <c:pt idx="15">
                  <c:v>3.2639155514389366</c:v>
                </c:pt>
                <c:pt idx="16">
                  <c:v>2.4796760133296072</c:v>
                </c:pt>
                <c:pt idx="17">
                  <c:v>1.8826522577789102</c:v>
                </c:pt>
                <c:pt idx="18">
                  <c:v>1.4631960626827578</c:v>
                </c:pt>
                <c:pt idx="19">
                  <c:v>1.2155509286100603</c:v>
                </c:pt>
                <c:pt idx="20">
                  <c:v>1.0618094740482</c:v>
                </c:pt>
                <c:pt idx="21">
                  <c:v>0.96580204389099189</c:v>
                </c:pt>
                <c:pt idx="22">
                  <c:v>0.90479783038441286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70496"/>
        <c:axId val="55372416"/>
      </c:scatterChart>
      <c:valAx>
        <c:axId val="55370496"/>
        <c:scaling>
          <c:orientation val="minMax"/>
          <c:max val="2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Garamond" pitchFamily="18" charset="0"/>
                  </a:defRPr>
                </a:pPr>
                <a:r>
                  <a:rPr lang="it-IT">
                    <a:latin typeface="Garamond" pitchFamily="18" charset="0"/>
                  </a:rPr>
                  <a:t>Energy[MeV]</a:t>
                </a:r>
              </a:p>
            </c:rich>
          </c:tx>
          <c:layout>
            <c:manualLayout>
              <c:xMode val="edge"/>
              <c:yMode val="edge"/>
              <c:x val="0.28834268240772781"/>
              <c:y val="0.90763506168299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Garamond" pitchFamily="18" charset="0"/>
              </a:defRPr>
            </a:pPr>
            <a:endParaRPr lang="it-IT"/>
          </a:p>
        </c:txPr>
        <c:crossAx val="55372416"/>
        <c:crosses val="autoZero"/>
        <c:crossBetween val="midCat"/>
        <c:majorUnit val="2"/>
      </c:valAx>
      <c:valAx>
        <c:axId val="55372416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Garamond" pitchFamily="18" charset="0"/>
                  </a:defRPr>
                </a:pPr>
                <a:r>
                  <a:rPr lang="it-IT">
                    <a:latin typeface="Garamond" pitchFamily="18" charset="0"/>
                  </a:rPr>
                  <a:t>arb. units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Garamond" pitchFamily="18" charset="0"/>
              </a:defRPr>
            </a:pPr>
            <a:endParaRPr lang="it-IT"/>
          </a:p>
        </c:txPr>
        <c:crossAx val="55370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016492410285557"/>
          <c:y val="4.4854702888635342E-2"/>
          <c:w val="0.2732673899262264"/>
          <c:h val="0.29210857937121804"/>
        </c:manualLayout>
      </c:layout>
      <c:overlay val="0"/>
      <c:txPr>
        <a:bodyPr/>
        <a:lstStyle/>
        <a:p>
          <a:pPr>
            <a:defRPr b="1">
              <a:latin typeface="Garamond" pitchFamily="18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8895051396954"/>
          <c:y val="2.9785438042520342E-2"/>
          <c:w val="0.72712393839891565"/>
          <c:h val="0.846118780107158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Foglio2!$X$78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Foglio2!$H$40:$H$63</c:f>
                <c:numCache>
                  <c:formatCode>General</c:formatCode>
                  <c:ptCount val="24"/>
                  <c:pt idx="0">
                    <c:v>27.728469460924661</c:v>
                  </c:pt>
                  <c:pt idx="1">
                    <c:v>45.40533149753486</c:v>
                  </c:pt>
                  <c:pt idx="2">
                    <c:v>20.392678494534753</c:v>
                  </c:pt>
                  <c:pt idx="3">
                    <c:v>9.0697646490261228</c:v>
                  </c:pt>
                  <c:pt idx="4">
                    <c:v>5.2179691076371091</c:v>
                  </c:pt>
                  <c:pt idx="5">
                    <c:v>2.9589002459034783</c:v>
                  </c:pt>
                  <c:pt idx="6">
                    <c:v>1.7993904307528996</c:v>
                  </c:pt>
                  <c:pt idx="7">
                    <c:v>1.0942532640384084</c:v>
                  </c:pt>
                  <c:pt idx="8">
                    <c:v>0.64280334235799663</c:v>
                  </c:pt>
                  <c:pt idx="9">
                    <c:v>0.3846295500466213</c:v>
                  </c:pt>
                  <c:pt idx="10">
                    <c:v>0.27901239514412335</c:v>
                  </c:pt>
                  <c:pt idx="11">
                    <c:v>0.24283632505299252</c:v>
                  </c:pt>
                  <c:pt idx="12">
                    <c:v>0.2204756417647159</c:v>
                  </c:pt>
                  <c:pt idx="13">
                    <c:v>0.20390887049725903</c:v>
                  </c:pt>
                  <c:pt idx="14">
                    <c:v>0.18672624239506563</c:v>
                  </c:pt>
                  <c:pt idx="15">
                    <c:v>0.17259307769049764</c:v>
                  </c:pt>
                  <c:pt idx="16">
                    <c:v>0.15781409168878041</c:v>
                  </c:pt>
                  <c:pt idx="17">
                    <c:v>0.14861896951976786</c:v>
                  </c:pt>
                  <c:pt idx="18">
                    <c:v>0.14145582742769791</c:v>
                  </c:pt>
                  <c:pt idx="19">
                    <c:v>0.13505618020462526</c:v>
                  </c:pt>
                  <c:pt idx="20">
                    <c:v>0.12837783336390102</c:v>
                  </c:pt>
                  <c:pt idx="21">
                    <c:v>0.12338990345326764</c:v>
                  </c:pt>
                  <c:pt idx="22">
                    <c:v>0.11753780075434284</c:v>
                  </c:pt>
                  <c:pt idx="23">
                    <c:v>0.10393367582526453</c:v>
                  </c:pt>
                </c:numCache>
              </c:numRef>
            </c:plus>
            <c:minus>
              <c:numRef>
                <c:f>Foglio2!$H$40:$H$63</c:f>
                <c:numCache>
                  <c:formatCode>General</c:formatCode>
                  <c:ptCount val="24"/>
                  <c:pt idx="0">
                    <c:v>27.728469460924661</c:v>
                  </c:pt>
                  <c:pt idx="1">
                    <c:v>45.40533149753486</c:v>
                  </c:pt>
                  <c:pt idx="2">
                    <c:v>20.392678494534753</c:v>
                  </c:pt>
                  <c:pt idx="3">
                    <c:v>9.0697646490261228</c:v>
                  </c:pt>
                  <c:pt idx="4">
                    <c:v>5.2179691076371091</c:v>
                  </c:pt>
                  <c:pt idx="5">
                    <c:v>2.9589002459034783</c:v>
                  </c:pt>
                  <c:pt idx="6">
                    <c:v>1.7993904307528996</c:v>
                  </c:pt>
                  <c:pt idx="7">
                    <c:v>1.0942532640384084</c:v>
                  </c:pt>
                  <c:pt idx="8">
                    <c:v>0.64280334235799663</c:v>
                  </c:pt>
                  <c:pt idx="9">
                    <c:v>0.3846295500466213</c:v>
                  </c:pt>
                  <c:pt idx="10">
                    <c:v>0.27901239514412335</c:v>
                  </c:pt>
                  <c:pt idx="11">
                    <c:v>0.24283632505299252</c:v>
                  </c:pt>
                  <c:pt idx="12">
                    <c:v>0.2204756417647159</c:v>
                  </c:pt>
                  <c:pt idx="13">
                    <c:v>0.20390887049725903</c:v>
                  </c:pt>
                  <c:pt idx="14">
                    <c:v>0.18672624239506563</c:v>
                  </c:pt>
                  <c:pt idx="15">
                    <c:v>0.17259307769049764</c:v>
                  </c:pt>
                  <c:pt idx="16">
                    <c:v>0.15781409168878041</c:v>
                  </c:pt>
                  <c:pt idx="17">
                    <c:v>0.14861896951976786</c:v>
                  </c:pt>
                  <c:pt idx="18">
                    <c:v>0.14145582742769791</c:v>
                  </c:pt>
                  <c:pt idx="19">
                    <c:v>0.13505618020462526</c:v>
                  </c:pt>
                  <c:pt idx="20">
                    <c:v>0.12837783336390102</c:v>
                  </c:pt>
                  <c:pt idx="21">
                    <c:v>0.12338990345326764</c:v>
                  </c:pt>
                  <c:pt idx="22">
                    <c:v>0.11753780075434284</c:v>
                  </c:pt>
                  <c:pt idx="23">
                    <c:v>0.10393367582526453</c:v>
                  </c:pt>
                </c:numCache>
              </c:numRef>
            </c:minus>
          </c:errBars>
          <c:xVal>
            <c:numRef>
              <c:f>Foglio2!$D$40:$D$71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(Foglio2!$F$40:$F$63,Foglio2!$AF$80:$AF$102)</c:f>
              <c:numCache>
                <c:formatCode>General</c:formatCode>
                <c:ptCount val="47"/>
                <c:pt idx="0">
                  <c:v>239842.63905315299</c:v>
                </c:pt>
                <c:pt idx="1">
                  <c:v>643135.30268790247</c:v>
                </c:pt>
                <c:pt idx="2">
                  <c:v>129719.95565228995</c:v>
                </c:pt>
                <c:pt idx="3">
                  <c:v>25650.77814344229</c:v>
                </c:pt>
                <c:pt idx="4">
                  <c:v>8482.9907829302028</c:v>
                </c:pt>
                <c:pt idx="5">
                  <c:v>2720.8122350862259</c:v>
                </c:pt>
                <c:pt idx="6">
                  <c:v>1000</c:v>
                </c:pt>
                <c:pt idx="7">
                  <c:v>363.8261182570867</c:v>
                </c:pt>
                <c:pt idx="8">
                  <c:v>119.54107926625633</c:v>
                </c:pt>
                <c:pt idx="9">
                  <c:v>37.14303148762955</c:v>
                </c:pt>
                <c:pt idx="10">
                  <c:v>15.628109606856313</c:v>
                </c:pt>
                <c:pt idx="11">
                  <c:v>10.089679037350454</c:v>
                </c:pt>
                <c:pt idx="12">
                  <c:v>7.2086544263198515</c:v>
                </c:pt>
                <c:pt idx="13">
                  <c:v>5.3662299727632954</c:v>
                </c:pt>
                <c:pt idx="14">
                  <c:v>3.6231777564959247</c:v>
                </c:pt>
                <c:pt idx="15">
                  <c:v>2.3898089508408056</c:v>
                </c:pt>
                <c:pt idx="16">
                  <c:v>1.2173457099758409</c:v>
                </c:pt>
                <c:pt idx="17">
                  <c:v>0.68919923346977296</c:v>
                </c:pt>
                <c:pt idx="18">
                  <c:v>0.3918527919579361</c:v>
                </c:pt>
                <c:pt idx="19">
                  <c:v>0.19067303169369487</c:v>
                </c:pt>
                <c:pt idx="20">
                  <c:v>-7.3011725289580717E-3</c:v>
                </c:pt>
                <c:pt idx="21">
                  <c:v>-4.8203130713870487E-2</c:v>
                </c:pt>
                <c:pt idx="22">
                  <c:v>-0.13718842952258092</c:v>
                </c:pt>
                <c:pt idx="23">
                  <c:v>-0.72624047081879506</c:v>
                </c:pt>
                <c:pt idx="24">
                  <c:v>0.87715974119082862</c:v>
                </c:pt>
                <c:pt idx="25">
                  <c:v>0.80892693508774949</c:v>
                </c:pt>
                <c:pt idx="26">
                  <c:v>0.85359439043754004</c:v>
                </c:pt>
                <c:pt idx="27">
                  <c:v>0.90077629051854202</c:v>
                </c:pt>
                <c:pt idx="28">
                  <c:v>0.94757940535162888</c:v>
                </c:pt>
                <c:pt idx="29">
                  <c:v>1</c:v>
                </c:pt>
                <c:pt idx="30">
                  <c:v>1.0373819501896178</c:v>
                </c:pt>
                <c:pt idx="31">
                  <c:v>1.1802583511784539</c:v>
                </c:pt>
                <c:pt idx="32">
                  <c:v>1.7898992932358466</c:v>
                </c:pt>
                <c:pt idx="33">
                  <c:v>3.423396321987644</c:v>
                </c:pt>
                <c:pt idx="34">
                  <c:v>4.5762698336877321</c:v>
                </c:pt>
                <c:pt idx="35">
                  <c:v>4.9474815252531323</c:v>
                </c:pt>
                <c:pt idx="36">
                  <c:v>5.0433877395286562</c:v>
                </c:pt>
                <c:pt idx="37">
                  <c:v>4.797943187154071</c:v>
                </c:pt>
                <c:pt idx="38">
                  <c:v>4.1862529121547318</c:v>
                </c:pt>
                <c:pt idx="39">
                  <c:v>3.337767710209353</c:v>
                </c:pt>
                <c:pt idx="40">
                  <c:v>2.5337490106862868</c:v>
                </c:pt>
                <c:pt idx="41">
                  <c:v>1.9175136330825509</c:v>
                </c:pt>
                <c:pt idx="42">
                  <c:v>1.4831154015721824</c:v>
                </c:pt>
                <c:pt idx="43">
                  <c:v>1.2262572749683711</c:v>
                </c:pt>
                <c:pt idx="44">
                  <c:v>1.0666508187568793</c:v>
                </c:pt>
                <c:pt idx="45">
                  <c:v>0.9669264971506556</c:v>
                </c:pt>
                <c:pt idx="46">
                  <c:v>0.90354277435101948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Foglio2!$Z$78</c:f>
              <c:strCache>
                <c:ptCount val="1"/>
                <c:pt idx="0">
                  <c:v> Γ↓=100 keV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Foglio2!$C$2:$C$33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Foglio2!$CM$2:$CM$28</c:f>
              <c:numCache>
                <c:formatCode>General</c:formatCode>
                <c:ptCount val="27"/>
                <c:pt idx="0">
                  <c:v>287803.30969997728</c:v>
                </c:pt>
                <c:pt idx="1">
                  <c:v>55732.64820350962</c:v>
                </c:pt>
                <c:pt idx="2">
                  <c:v>16334.519565097547</c:v>
                </c:pt>
                <c:pt idx="3">
                  <c:v>6458.8564398621065</c:v>
                </c:pt>
                <c:pt idx="4">
                  <c:v>2600.3537150094508</c:v>
                </c:pt>
                <c:pt idx="5">
                  <c:v>1000</c:v>
                </c:pt>
                <c:pt idx="6">
                  <c:v>361.88977190879666</c:v>
                </c:pt>
                <c:pt idx="7">
                  <c:v>120.42252024888674</c:v>
                </c:pt>
                <c:pt idx="8">
                  <c:v>41.093718119367061</c:v>
                </c:pt>
                <c:pt idx="9">
                  <c:v>18.919082477221792</c:v>
                </c:pt>
                <c:pt idx="10">
                  <c:v>12.102321974754018</c:v>
                </c:pt>
                <c:pt idx="11">
                  <c:v>9.1477654291827264</c:v>
                </c:pt>
                <c:pt idx="12">
                  <c:v>6.9075552929110575</c:v>
                </c:pt>
                <c:pt idx="13">
                  <c:v>5.0321910907787739</c:v>
                </c:pt>
                <c:pt idx="14">
                  <c:v>3.3504777274683821</c:v>
                </c:pt>
                <c:pt idx="15">
                  <c:v>1.9601679226074231</c:v>
                </c:pt>
                <c:pt idx="16">
                  <c:v>1.0644338670426312</c:v>
                </c:pt>
                <c:pt idx="17">
                  <c:v>0.53526218850766316</c:v>
                </c:pt>
                <c:pt idx="18">
                  <c:v>0.26207900656910499</c:v>
                </c:pt>
                <c:pt idx="19">
                  <c:v>0.13839255124684502</c:v>
                </c:pt>
                <c:pt idx="20">
                  <c:v>7.3773208999542983E-2</c:v>
                </c:pt>
                <c:pt idx="21">
                  <c:v>4.0331788552856997E-2</c:v>
                </c:pt>
                <c:pt idx="22">
                  <c:v>2.2893127937455921E-2</c:v>
                </c:pt>
                <c:pt idx="23">
                  <c:v>1.3447232321629964E-2</c:v>
                </c:pt>
                <c:pt idx="24">
                  <c:v>7.7559206686192714E-3</c:v>
                </c:pt>
                <c:pt idx="25">
                  <c:v>4.6013564440144763E-3</c:v>
                </c:pt>
                <c:pt idx="26">
                  <c:v>2.6579552525440816E-3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Foglio2!$Y$78</c:f>
              <c:strCache>
                <c:ptCount val="1"/>
                <c:pt idx="0">
                  <c:v> Γ↓=0 keV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Foglio2!$C$2:$C$33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Foglio2!$BT$2:$BT$33</c:f>
              <c:numCache>
                <c:formatCode>General</c:formatCode>
                <c:ptCount val="32"/>
                <c:pt idx="0">
                  <c:v>293965.342014455</c:v>
                </c:pt>
                <c:pt idx="1">
                  <c:v>57393.578625030139</c:v>
                </c:pt>
                <c:pt idx="2">
                  <c:v>16734.773601364301</c:v>
                </c:pt>
                <c:pt idx="3">
                  <c:v>6571.363814395545</c:v>
                </c:pt>
                <c:pt idx="4">
                  <c:v>2621.7420117025054</c:v>
                </c:pt>
                <c:pt idx="5">
                  <c:v>1000</c:v>
                </c:pt>
                <c:pt idx="6">
                  <c:v>358.95495921229684</c:v>
                </c:pt>
                <c:pt idx="7">
                  <c:v>117.07897329647558</c:v>
                </c:pt>
                <c:pt idx="8">
                  <c:v>37.564107345990053</c:v>
                </c:pt>
                <c:pt idx="9">
                  <c:v>15.669078318493336</c:v>
                </c:pt>
                <c:pt idx="10">
                  <c:v>9.3146893995397289</c:v>
                </c:pt>
                <c:pt idx="11">
                  <c:v>6.6871047885620785</c:v>
                </c:pt>
                <c:pt idx="12">
                  <c:v>4.7687644705099155</c:v>
                </c:pt>
                <c:pt idx="13">
                  <c:v>3.2460525382930077</c:v>
                </c:pt>
                <c:pt idx="14">
                  <c:v>2.0171554072249407</c:v>
                </c:pt>
                <c:pt idx="15">
                  <c:v>1.1298458789783765</c:v>
                </c:pt>
                <c:pt idx="16">
                  <c:v>0.61880980024624965</c:v>
                </c:pt>
                <c:pt idx="17">
                  <c:v>0.33124843632118139</c:v>
                </c:pt>
                <c:pt idx="18">
                  <c:v>0.18006235918699645</c:v>
                </c:pt>
                <c:pt idx="19">
                  <c:v>0.10660495213167874</c:v>
                </c:pt>
                <c:pt idx="20">
                  <c:v>6.3653781815375288E-2</c:v>
                </c:pt>
                <c:pt idx="21">
                  <c:v>3.8528212305043184E-2</c:v>
                </c:pt>
                <c:pt idx="22">
                  <c:v>2.3818752440156628E-2</c:v>
                </c:pt>
                <c:pt idx="23">
                  <c:v>1.4973623182124078E-2</c:v>
                </c:pt>
                <c:pt idx="24">
                  <c:v>9.1137392758828782E-3</c:v>
                </c:pt>
                <c:pt idx="25">
                  <c:v>5.6387888222826235E-3</c:v>
                </c:pt>
                <c:pt idx="26">
                  <c:v>3.3639641874949203E-3</c:v>
                </c:pt>
                <c:pt idx="27">
                  <c:v>1.9870240862277407E-3</c:v>
                </c:pt>
                <c:pt idx="28">
                  <c:v>1.107881441294388E-3</c:v>
                </c:pt>
                <c:pt idx="29">
                  <c:v>5.6792420144123525E-4</c:v>
                </c:pt>
                <c:pt idx="30">
                  <c:v>1.5038302019160861E-4</c:v>
                </c:pt>
                <c:pt idx="31">
                  <c:v>3.0242233958835971E-4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Foglio2!$AE$78</c:f>
              <c:strCache>
                <c:ptCount val="1"/>
                <c:pt idx="0">
                  <c:v> Γ↓=12 keV</c:v>
                </c:pt>
              </c:strCache>
            </c:strRef>
          </c:tx>
          <c:spPr>
            <a:ln w="28575">
              <a:solidFill>
                <a:srgbClr val="65EB35"/>
              </a:solidFill>
            </a:ln>
          </c:spPr>
          <c:marker>
            <c:symbol val="none"/>
          </c:marker>
          <c:xVal>
            <c:numRef>
              <c:f>Foglio2!$A$40:$A$71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Foglio2!$CC$2:$CC$33</c:f>
              <c:numCache>
                <c:formatCode>General</c:formatCode>
                <c:ptCount val="32"/>
                <c:pt idx="0">
                  <c:v>290120.03304247512</c:v>
                </c:pt>
                <c:pt idx="1">
                  <c:v>56634.939249731724</c:v>
                </c:pt>
                <c:pt idx="2">
                  <c:v>16609.172720158247</c:v>
                </c:pt>
                <c:pt idx="3">
                  <c:v>6547.5577438443797</c:v>
                </c:pt>
                <c:pt idx="4">
                  <c:v>2619.2608690432444</c:v>
                </c:pt>
                <c:pt idx="5">
                  <c:v>1000</c:v>
                </c:pt>
                <c:pt idx="6">
                  <c:v>359.53520445154629</c:v>
                </c:pt>
                <c:pt idx="7">
                  <c:v>118.06988969708198</c:v>
                </c:pt>
                <c:pt idx="8">
                  <c:v>38.731591358980388</c:v>
                </c:pt>
                <c:pt idx="9">
                  <c:v>16.664151261179004</c:v>
                </c:pt>
                <c:pt idx="10">
                  <c:v>10.06370778847325</c:v>
                </c:pt>
                <c:pt idx="11">
                  <c:v>7.270974050689115</c:v>
                </c:pt>
                <c:pt idx="12">
                  <c:v>5.2283196509316294</c:v>
                </c:pt>
                <c:pt idx="13">
                  <c:v>3.6035283720145412</c:v>
                </c:pt>
                <c:pt idx="14">
                  <c:v>2.2699039692155609</c:v>
                </c:pt>
                <c:pt idx="15">
                  <c:v>1.2789641655243904</c:v>
                </c:pt>
                <c:pt idx="16">
                  <c:v>0.6936900889457126</c:v>
                </c:pt>
                <c:pt idx="17">
                  <c:v>0.36261038909576793</c:v>
                </c:pt>
                <c:pt idx="18">
                  <c:v>0.19107757483332488</c:v>
                </c:pt>
                <c:pt idx="19">
                  <c:v>0.11001262241012416</c:v>
                </c:pt>
                <c:pt idx="20">
                  <c:v>6.4188724128759714E-2</c:v>
                </c:pt>
                <c:pt idx="21">
                  <c:v>3.8176540469591604E-2</c:v>
                </c:pt>
                <c:pt idx="22">
                  <c:v>2.3304255049137301E-2</c:v>
                </c:pt>
                <c:pt idx="23">
                  <c:v>1.4521393611048613E-2</c:v>
                </c:pt>
                <c:pt idx="24">
                  <c:v>8.7836230776205167E-3</c:v>
                </c:pt>
                <c:pt idx="25">
                  <c:v>5.410827001033942E-3</c:v>
                </c:pt>
                <c:pt idx="26">
                  <c:v>3.2181902432474405E-3</c:v>
                </c:pt>
                <c:pt idx="27">
                  <c:v>1.8966201745808059E-3</c:v>
                </c:pt>
                <c:pt idx="28">
                  <c:v>1.0553237430277794E-3</c:v>
                </c:pt>
                <c:pt idx="29">
                  <c:v>5.4012541090437934E-4</c:v>
                </c:pt>
                <c:pt idx="30">
                  <c:v>1.429166394733772E-4</c:v>
                </c:pt>
                <c:pt idx="31">
                  <c:v>2.8712186642929381E-4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24672"/>
        <c:axId val="55751424"/>
      </c:scatterChart>
      <c:valAx>
        <c:axId val="55724672"/>
        <c:scaling>
          <c:orientation val="minMax"/>
          <c:max val="20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Energy[MeV]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5751424"/>
        <c:crossesAt val="1.0000000000000885E-99"/>
        <c:crossBetween val="midCat"/>
        <c:majorUnit val="2"/>
      </c:valAx>
      <c:valAx>
        <c:axId val="55751424"/>
        <c:scaling>
          <c:logBase val="10"/>
          <c:orientation val="minMax"/>
          <c:max val="10000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arb. units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57246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14213573731248"/>
          <c:y val="4.7242651298602473E-2"/>
          <c:w val="0.35404145185046287"/>
          <c:h val="0.3112159088987058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Garamond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population of residues with different CN spin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'Residues vs Spin'!$B$23</c:f>
              <c:strCache>
                <c:ptCount val="1"/>
                <c:pt idx="0">
                  <c:v>4p</c:v>
                </c:pt>
              </c:strCache>
            </c:strRef>
          </c:tx>
          <c:marker>
            <c:symbol val="circle"/>
            <c:size val="6"/>
          </c:marker>
          <c:xVal>
            <c:numRef>
              <c:f>'Residues vs Spin'!$F$2:$L$2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'Residues vs Spin'!$F$49:$L$49</c:f>
              <c:numCache>
                <c:formatCode>0%</c:formatCode>
                <c:ptCount val="7"/>
                <c:pt idx="0">
                  <c:v>3.206202849958089E-2</c:v>
                </c:pt>
                <c:pt idx="1">
                  <c:v>6.5479844485369268E-2</c:v>
                </c:pt>
                <c:pt idx="2">
                  <c:v>0.1395677202128815</c:v>
                </c:pt>
                <c:pt idx="3">
                  <c:v>0.37873667793085719</c:v>
                </c:pt>
                <c:pt idx="4">
                  <c:v>0.63548302969338111</c:v>
                </c:pt>
                <c:pt idx="5">
                  <c:v>0.64858985898590005</c:v>
                </c:pt>
                <c:pt idx="6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'Residues vs Spin'!$B$24</c:f>
              <c:strCache>
                <c:ptCount val="1"/>
                <c:pt idx="0">
                  <c:v>3p</c:v>
                </c:pt>
              </c:strCache>
            </c:strRef>
          </c:tx>
          <c:marker>
            <c:symbol val="circle"/>
            <c:size val="6"/>
          </c:marker>
          <c:xVal>
            <c:numRef>
              <c:f>'Residues vs Spin'!$F$2:$L$2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'Residues vs Spin'!$F$48:$L$48</c:f>
              <c:numCache>
                <c:formatCode>0%</c:formatCode>
                <c:ptCount val="7"/>
                <c:pt idx="0">
                  <c:v>0.89396479463537293</c:v>
                </c:pt>
                <c:pt idx="1">
                  <c:v>0.87872587135939284</c:v>
                </c:pt>
                <c:pt idx="2">
                  <c:v>0.701477136961008</c:v>
                </c:pt>
                <c:pt idx="3">
                  <c:v>0.46226496837362557</c:v>
                </c:pt>
                <c:pt idx="4">
                  <c:v>0.22964867180805482</c:v>
                </c:pt>
                <c:pt idx="5">
                  <c:v>6.9906990699069929E-2</c:v>
                </c:pt>
                <c:pt idx="6">
                  <c:v>0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'Residues vs Spin'!$B$25</c:f>
              <c:strCache>
                <c:ptCount val="1"/>
                <c:pt idx="0">
                  <c:v>α2p</c:v>
                </c:pt>
              </c:strCache>
            </c:strRef>
          </c:tx>
          <c:marker>
            <c:symbol val="circle"/>
            <c:size val="6"/>
          </c:marker>
          <c:xVal>
            <c:numRef>
              <c:f>'Residues vs Spin'!$F$2:$L$2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'Residues vs Spin'!$F$50:$L$50</c:f>
              <c:numCache>
                <c:formatCode>0%</c:formatCode>
                <c:ptCount val="7"/>
                <c:pt idx="0">
                  <c:v>7.397317686504612E-2</c:v>
                </c:pt>
                <c:pt idx="1">
                  <c:v>0.13327876679626224</c:v>
                </c:pt>
                <c:pt idx="2">
                  <c:v>0.17551862713153041</c:v>
                </c:pt>
                <c:pt idx="3">
                  <c:v>0.14587124166016821</c:v>
                </c:pt>
                <c:pt idx="4">
                  <c:v>8.5987854401847932E-2</c:v>
                </c:pt>
                <c:pt idx="5">
                  <c:v>2.539003900390039E-2</c:v>
                </c:pt>
                <c:pt idx="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04000"/>
        <c:axId val="58305920"/>
      </c:scatterChart>
      <c:valAx>
        <c:axId val="5830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J(h)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8305920"/>
        <c:crosses val="autoZero"/>
        <c:crossBetween val="midCat"/>
      </c:valAx>
      <c:valAx>
        <c:axId val="58305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% intensity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830400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7257132460323"/>
          <c:y val="0.11007722997938077"/>
          <c:w val="0.79046091515258676"/>
          <c:h val="0.70935347832941065"/>
        </c:manualLayout>
      </c:layout>
      <c:scatterChart>
        <c:scatterStyle val="lineMarker"/>
        <c:varyColors val="0"/>
        <c:ser>
          <c:idx val="0"/>
          <c:order val="0"/>
          <c:tx>
            <c:strRef>
              <c:f>Confronto!$B$1</c:f>
              <c:strCache>
                <c:ptCount val="1"/>
                <c:pt idx="0">
                  <c:v>CaCa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Confronto!$F$2:$F$25</c:f>
                <c:numCache>
                  <c:formatCode>General</c:formatCode>
                  <c:ptCount val="24"/>
                  <c:pt idx="0">
                    <c:v>71.958321270024058</c:v>
                  </c:pt>
                  <c:pt idx="1">
                    <c:v>112.08925015361638</c:v>
                  </c:pt>
                  <c:pt idx="2">
                    <c:v>52.829915767489162</c:v>
                  </c:pt>
                  <c:pt idx="3">
                    <c:v>34.365680554879155</c:v>
                  </c:pt>
                  <c:pt idx="4">
                    <c:v>28.757607689096815</c:v>
                  </c:pt>
                  <c:pt idx="5">
                    <c:v>24.535688292770587</c:v>
                  </c:pt>
                  <c:pt idx="6">
                    <c:v>22.293496809607877</c:v>
                  </c:pt>
                  <c:pt idx="7">
                    <c:v>21.517434791350031</c:v>
                  </c:pt>
                  <c:pt idx="8">
                    <c:v>20.591260281974002</c:v>
                  </c:pt>
                  <c:pt idx="9">
                    <c:v>21.189620100417088</c:v>
                  </c:pt>
                  <c:pt idx="10">
                    <c:v>19.364916731037084</c:v>
                  </c:pt>
                  <c:pt idx="11">
                    <c:v>18.97366596101029</c:v>
                  </c:pt>
                  <c:pt idx="12">
                    <c:v>18.574175621006795</c:v>
                  </c:pt>
                  <c:pt idx="13">
                    <c:v>17.435595774162689</c:v>
                  </c:pt>
                  <c:pt idx="14">
                    <c:v>17.916472867168864</c:v>
                  </c:pt>
                  <c:pt idx="15">
                    <c:v>17.29161646579059</c:v>
                  </c:pt>
                  <c:pt idx="16">
                    <c:v>16.94107434609743</c:v>
                  </c:pt>
                  <c:pt idx="17">
                    <c:v>17.606816861659031</c:v>
                  </c:pt>
                  <c:pt idx="18">
                    <c:v>16.792855623746728</c:v>
                  </c:pt>
                  <c:pt idx="19">
                    <c:v>16.124515496597098</c:v>
                  </c:pt>
                  <c:pt idx="20">
                    <c:v>16.186414056238647</c:v>
                  </c:pt>
                  <c:pt idx="21">
                    <c:v>14.730919862656235</c:v>
                  </c:pt>
                  <c:pt idx="22">
                    <c:v>14.798648586948742</c:v>
                  </c:pt>
                  <c:pt idx="23">
                    <c:v>10.198039027185569</c:v>
                  </c:pt>
                </c:numCache>
              </c:numRef>
            </c:plus>
            <c:minus>
              <c:numRef>
                <c:f>Confronto!$F$2:$F$25</c:f>
                <c:numCache>
                  <c:formatCode>General</c:formatCode>
                  <c:ptCount val="24"/>
                  <c:pt idx="0">
                    <c:v>71.958321270024058</c:v>
                  </c:pt>
                  <c:pt idx="1">
                    <c:v>112.08925015361638</c:v>
                  </c:pt>
                  <c:pt idx="2">
                    <c:v>52.829915767489162</c:v>
                  </c:pt>
                  <c:pt idx="3">
                    <c:v>34.365680554879155</c:v>
                  </c:pt>
                  <c:pt idx="4">
                    <c:v>28.757607689096815</c:v>
                  </c:pt>
                  <c:pt idx="5">
                    <c:v>24.535688292770587</c:v>
                  </c:pt>
                  <c:pt idx="6">
                    <c:v>22.293496809607877</c:v>
                  </c:pt>
                  <c:pt idx="7">
                    <c:v>21.517434791350031</c:v>
                  </c:pt>
                  <c:pt idx="8">
                    <c:v>20.591260281974002</c:v>
                  </c:pt>
                  <c:pt idx="9">
                    <c:v>21.189620100417088</c:v>
                  </c:pt>
                  <c:pt idx="10">
                    <c:v>19.364916731037084</c:v>
                  </c:pt>
                  <c:pt idx="11">
                    <c:v>18.97366596101029</c:v>
                  </c:pt>
                  <c:pt idx="12">
                    <c:v>18.574175621006795</c:v>
                  </c:pt>
                  <c:pt idx="13">
                    <c:v>17.435595774162689</c:v>
                  </c:pt>
                  <c:pt idx="14">
                    <c:v>17.916472867168864</c:v>
                  </c:pt>
                  <c:pt idx="15">
                    <c:v>17.29161646579059</c:v>
                  </c:pt>
                  <c:pt idx="16">
                    <c:v>16.94107434609743</c:v>
                  </c:pt>
                  <c:pt idx="17">
                    <c:v>17.606816861659031</c:v>
                  </c:pt>
                  <c:pt idx="18">
                    <c:v>16.792855623746728</c:v>
                  </c:pt>
                  <c:pt idx="19">
                    <c:v>16.124515496597098</c:v>
                  </c:pt>
                  <c:pt idx="20">
                    <c:v>16.186414056238647</c:v>
                  </c:pt>
                  <c:pt idx="21">
                    <c:v>14.730919862656235</c:v>
                  </c:pt>
                  <c:pt idx="22">
                    <c:v>14.798648586948742</c:v>
                  </c:pt>
                  <c:pt idx="23">
                    <c:v>10.198039027185569</c:v>
                  </c:pt>
                </c:numCache>
              </c:numRef>
            </c:minus>
          </c:errBars>
          <c:xVal>
            <c:numRef>
              <c:f>Confronto!$A$2:$A$25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Confronto!$B$2:$B$25</c:f>
              <c:numCache>
                <c:formatCode>General</c:formatCode>
                <c:ptCount val="24"/>
                <c:pt idx="0">
                  <c:v>5178</c:v>
                </c:pt>
                <c:pt idx="1">
                  <c:v>12564</c:v>
                </c:pt>
                <c:pt idx="2">
                  <c:v>2791</c:v>
                </c:pt>
                <c:pt idx="3">
                  <c:v>1181</c:v>
                </c:pt>
                <c:pt idx="4">
                  <c:v>827</c:v>
                </c:pt>
                <c:pt idx="5">
                  <c:v>602</c:v>
                </c:pt>
                <c:pt idx="6">
                  <c:v>497</c:v>
                </c:pt>
                <c:pt idx="7">
                  <c:v>463</c:v>
                </c:pt>
                <c:pt idx="8">
                  <c:v>424</c:v>
                </c:pt>
                <c:pt idx="9">
                  <c:v>449</c:v>
                </c:pt>
                <c:pt idx="10">
                  <c:v>375</c:v>
                </c:pt>
                <c:pt idx="11">
                  <c:v>360</c:v>
                </c:pt>
                <c:pt idx="12">
                  <c:v>345</c:v>
                </c:pt>
                <c:pt idx="13">
                  <c:v>304</c:v>
                </c:pt>
                <c:pt idx="14">
                  <c:v>321</c:v>
                </c:pt>
                <c:pt idx="15">
                  <c:v>299</c:v>
                </c:pt>
                <c:pt idx="16">
                  <c:v>287</c:v>
                </c:pt>
                <c:pt idx="17">
                  <c:v>310</c:v>
                </c:pt>
                <c:pt idx="18">
                  <c:v>282</c:v>
                </c:pt>
                <c:pt idx="19">
                  <c:v>260</c:v>
                </c:pt>
                <c:pt idx="20">
                  <c:v>262</c:v>
                </c:pt>
                <c:pt idx="21">
                  <c:v>217</c:v>
                </c:pt>
                <c:pt idx="22">
                  <c:v>219</c:v>
                </c:pt>
                <c:pt idx="23">
                  <c:v>104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Confronto!$C$1</c:f>
              <c:strCache>
                <c:ptCount val="1"/>
                <c:pt idx="0">
                  <c:v>CaCl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Confronto!$G$2:$G$25</c:f>
                <c:numCache>
                  <c:formatCode>General</c:formatCode>
                  <c:ptCount val="24"/>
                  <c:pt idx="0">
                    <c:v>148.23461134296537</c:v>
                  </c:pt>
                  <c:pt idx="1">
                    <c:v>233.46413000715981</c:v>
                  </c:pt>
                  <c:pt idx="2">
                    <c:v>86.481211832397463</c:v>
                  </c:pt>
                  <c:pt idx="3">
                    <c:v>50.244402673332488</c:v>
                  </c:pt>
                  <c:pt idx="4">
                    <c:v>38.223029707232776</c:v>
                  </c:pt>
                  <c:pt idx="5">
                    <c:v>30.199337741082999</c:v>
                  </c:pt>
                  <c:pt idx="6">
                    <c:v>26.095976701399778</c:v>
                  </c:pt>
                  <c:pt idx="7">
                    <c:v>21.21320343559643</c:v>
                  </c:pt>
                  <c:pt idx="8">
                    <c:v>22.181073012818835</c:v>
                  </c:pt>
                  <c:pt idx="9">
                    <c:v>19.595917942265423</c:v>
                  </c:pt>
                  <c:pt idx="10">
                    <c:v>19.710403344426989</c:v>
                  </c:pt>
                  <c:pt idx="11">
                    <c:v>18.574175621006795</c:v>
                  </c:pt>
                  <c:pt idx="12">
                    <c:v>18.452642087245817</c:v>
                  </c:pt>
                  <c:pt idx="13">
                    <c:v>18.207141456033124</c:v>
                  </c:pt>
                  <c:pt idx="14">
                    <c:v>17.958284996067906</c:v>
                  </c:pt>
                  <c:pt idx="15">
                    <c:v>18.41195263952191</c:v>
                  </c:pt>
                  <c:pt idx="16">
                    <c:v>17.916472867168864</c:v>
                  </c:pt>
                  <c:pt idx="17">
                    <c:v>17.146428199482248</c:v>
                  </c:pt>
                  <c:pt idx="18">
                    <c:v>17.102631376487029</c:v>
                  </c:pt>
                  <c:pt idx="19">
                    <c:v>16.792855623746728</c:v>
                  </c:pt>
                  <c:pt idx="20">
                    <c:v>16.340134638368124</c:v>
                  </c:pt>
                  <c:pt idx="21">
                    <c:v>15.779733838059506</c:v>
                  </c:pt>
                  <c:pt idx="22">
                    <c:v>14.849242404917497</c:v>
                  </c:pt>
                  <c:pt idx="23">
                    <c:v>10.535653752852738</c:v>
                  </c:pt>
                </c:numCache>
              </c:numRef>
            </c:plus>
            <c:minus>
              <c:numRef>
                <c:f>Confronto!$G$2:$G$25</c:f>
                <c:numCache>
                  <c:formatCode>General</c:formatCode>
                  <c:ptCount val="24"/>
                  <c:pt idx="0">
                    <c:v>148.23461134296537</c:v>
                  </c:pt>
                  <c:pt idx="1">
                    <c:v>233.46413000715981</c:v>
                  </c:pt>
                  <c:pt idx="2">
                    <c:v>86.481211832397463</c:v>
                  </c:pt>
                  <c:pt idx="3">
                    <c:v>50.244402673332488</c:v>
                  </c:pt>
                  <c:pt idx="4">
                    <c:v>38.223029707232776</c:v>
                  </c:pt>
                  <c:pt idx="5">
                    <c:v>30.199337741082999</c:v>
                  </c:pt>
                  <c:pt idx="6">
                    <c:v>26.095976701399778</c:v>
                  </c:pt>
                  <c:pt idx="7">
                    <c:v>21.21320343559643</c:v>
                  </c:pt>
                  <c:pt idx="8">
                    <c:v>22.181073012818835</c:v>
                  </c:pt>
                  <c:pt idx="9">
                    <c:v>19.595917942265423</c:v>
                  </c:pt>
                  <c:pt idx="10">
                    <c:v>19.710403344426989</c:v>
                  </c:pt>
                  <c:pt idx="11">
                    <c:v>18.574175621006795</c:v>
                  </c:pt>
                  <c:pt idx="12">
                    <c:v>18.452642087245817</c:v>
                  </c:pt>
                  <c:pt idx="13">
                    <c:v>18.207141456033124</c:v>
                  </c:pt>
                  <c:pt idx="14">
                    <c:v>17.958284996067906</c:v>
                  </c:pt>
                  <c:pt idx="15">
                    <c:v>18.41195263952191</c:v>
                  </c:pt>
                  <c:pt idx="16">
                    <c:v>17.916472867168864</c:v>
                  </c:pt>
                  <c:pt idx="17">
                    <c:v>17.146428199482248</c:v>
                  </c:pt>
                  <c:pt idx="18">
                    <c:v>17.102631376487029</c:v>
                  </c:pt>
                  <c:pt idx="19">
                    <c:v>16.792855623746728</c:v>
                  </c:pt>
                  <c:pt idx="20">
                    <c:v>16.340134638368124</c:v>
                  </c:pt>
                  <c:pt idx="21">
                    <c:v>15.779733838059506</c:v>
                  </c:pt>
                  <c:pt idx="22">
                    <c:v>14.849242404917497</c:v>
                  </c:pt>
                  <c:pt idx="23">
                    <c:v>10.535653752852738</c:v>
                  </c:pt>
                </c:numCache>
              </c:numRef>
            </c:minus>
          </c:errBars>
          <c:xVal>
            <c:numRef>
              <c:f>Confronto!$A$2:$A$25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Confronto!$C$2:$C$25</c:f>
              <c:numCache>
                <c:formatCode>General</c:formatCode>
                <c:ptCount val="24"/>
                <c:pt idx="0">
                  <c:v>21973.5</c:v>
                </c:pt>
                <c:pt idx="1">
                  <c:v>54505.5</c:v>
                </c:pt>
                <c:pt idx="2">
                  <c:v>7479</c:v>
                </c:pt>
                <c:pt idx="3">
                  <c:v>2524.5</c:v>
                </c:pt>
                <c:pt idx="4">
                  <c:v>1461</c:v>
                </c:pt>
                <c:pt idx="5">
                  <c:v>912</c:v>
                </c:pt>
                <c:pt idx="6">
                  <c:v>681</c:v>
                </c:pt>
                <c:pt idx="7">
                  <c:v>450</c:v>
                </c:pt>
                <c:pt idx="8">
                  <c:v>492</c:v>
                </c:pt>
                <c:pt idx="9">
                  <c:v>384</c:v>
                </c:pt>
                <c:pt idx="10">
                  <c:v>388.5</c:v>
                </c:pt>
                <c:pt idx="11">
                  <c:v>345</c:v>
                </c:pt>
                <c:pt idx="12">
                  <c:v>340.5</c:v>
                </c:pt>
                <c:pt idx="13">
                  <c:v>331.5</c:v>
                </c:pt>
                <c:pt idx="14">
                  <c:v>322.5</c:v>
                </c:pt>
                <c:pt idx="15">
                  <c:v>339</c:v>
                </c:pt>
                <c:pt idx="16">
                  <c:v>321</c:v>
                </c:pt>
                <c:pt idx="17">
                  <c:v>294</c:v>
                </c:pt>
                <c:pt idx="18">
                  <c:v>292.5</c:v>
                </c:pt>
                <c:pt idx="19">
                  <c:v>282</c:v>
                </c:pt>
                <c:pt idx="20">
                  <c:v>267</c:v>
                </c:pt>
                <c:pt idx="21">
                  <c:v>249</c:v>
                </c:pt>
                <c:pt idx="22">
                  <c:v>220.5</c:v>
                </c:pt>
                <c:pt idx="23">
                  <c:v>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72864"/>
        <c:axId val="58374784"/>
      </c:scatterChart>
      <c:valAx>
        <c:axId val="58372864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Energy[MeV]</a:t>
                </a:r>
              </a:p>
            </c:rich>
          </c:tx>
          <c:layout>
            <c:manualLayout>
              <c:xMode val="edge"/>
              <c:yMode val="edge"/>
              <c:x val="0.46391121598405488"/>
              <c:y val="0.8993727956280004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58374784"/>
        <c:crosses val="autoZero"/>
        <c:crossBetween val="midCat"/>
      </c:valAx>
      <c:valAx>
        <c:axId val="58374784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arb. units.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372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173707740319703"/>
          <c:y val="0.20076892730562509"/>
          <c:w val="8.5364397887902566E-2"/>
          <c:h val="0.18011675083508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6250533566639"/>
          <c:y val="3.9322469516454836E-2"/>
          <c:w val="0.54944224033586908"/>
          <c:h val="0.796847386640645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'Cl-AGsomma'!$C$37</c:f>
              <c:strCache>
                <c:ptCount val="1"/>
                <c:pt idx="0">
                  <c:v>∑Chi^2(6-15)MeV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'Cl-AGsomma'!$B$38:$B$53</c:f>
              <c:numCache>
                <c:formatCode>0.00</c:formatCode>
                <c:ptCount val="16"/>
                <c:pt idx="0">
                  <c:v>9</c:v>
                </c:pt>
                <c:pt idx="1">
                  <c:v>8.8000000000000007</c:v>
                </c:pt>
                <c:pt idx="2">
                  <c:v>8.6</c:v>
                </c:pt>
                <c:pt idx="3">
                  <c:v>8.4</c:v>
                </c:pt>
                <c:pt idx="4">
                  <c:v>8.2000000000000011</c:v>
                </c:pt>
                <c:pt idx="5">
                  <c:v>8</c:v>
                </c:pt>
                <c:pt idx="6">
                  <c:v>7.8</c:v>
                </c:pt>
                <c:pt idx="7">
                  <c:v>7.6</c:v>
                </c:pt>
                <c:pt idx="8">
                  <c:v>7.4000000000000101</c:v>
                </c:pt>
                <c:pt idx="9">
                  <c:v>7.2000000000000099</c:v>
                </c:pt>
                <c:pt idx="10">
                  <c:v>7.0000000000000098</c:v>
                </c:pt>
                <c:pt idx="11">
                  <c:v>6.8000000000000096</c:v>
                </c:pt>
                <c:pt idx="12">
                  <c:v>6.6000000000000085</c:v>
                </c:pt>
                <c:pt idx="13">
                  <c:v>6.4000000000000101</c:v>
                </c:pt>
                <c:pt idx="14">
                  <c:v>6.2000000000000099</c:v>
                </c:pt>
                <c:pt idx="15">
                  <c:v>6.0000000000000098</c:v>
                </c:pt>
              </c:numCache>
            </c:numRef>
          </c:xVal>
          <c:yVal>
            <c:numRef>
              <c:f>'Cl-AGsomma'!$C$38:$C$53</c:f>
              <c:numCache>
                <c:formatCode>0.00E+00</c:formatCode>
                <c:ptCount val="16"/>
                <c:pt idx="0">
                  <c:v>0.10753672547655405</c:v>
                </c:pt>
                <c:pt idx="1">
                  <c:v>9.2373747156262648E-2</c:v>
                </c:pt>
                <c:pt idx="2">
                  <c:v>7.8643136432405392E-2</c:v>
                </c:pt>
                <c:pt idx="3">
                  <c:v>6.6355790510763554E-2</c:v>
                </c:pt>
                <c:pt idx="4">
                  <c:v>5.5518641616354815E-2</c:v>
                </c:pt>
                <c:pt idx="5">
                  <c:v>4.6136410646670983E-2</c:v>
                </c:pt>
                <c:pt idx="6">
                  <c:v>3.8211472285852255E-2</c:v>
                </c:pt>
                <c:pt idx="7">
                  <c:v>3.1743436217713812E-2</c:v>
                </c:pt>
                <c:pt idx="8">
                  <c:v>2.6730126982262382E-2</c:v>
                </c:pt>
                <c:pt idx="9">
                  <c:v>2.4030126982262402E-2</c:v>
                </c:pt>
                <c:pt idx="10">
                  <c:v>2.1043526227128691E-2</c:v>
                </c:pt>
                <c:pt idx="11">
                  <c:v>2.0352152002167431E-2</c:v>
                </c:pt>
                <c:pt idx="12">
                  <c:v>2.10793818159251E-2</c:v>
                </c:pt>
                <c:pt idx="13">
                  <c:v>2.3210098434816431E-2</c:v>
                </c:pt>
                <c:pt idx="14">
                  <c:v>2.6728163410429148E-2</c:v>
                </c:pt>
                <c:pt idx="15">
                  <c:v>3.1615456024691985E-2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20224"/>
        <c:axId val="58438784"/>
      </c:scatterChart>
      <c:valAx>
        <c:axId val="58420224"/>
        <c:scaling>
          <c:orientation val="minMax"/>
          <c:max val="9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W</a:t>
                </a:r>
                <a:r>
                  <a:rPr lang="it-IT" dirty="0" err="1" smtClean="0"/>
                  <a:t>idth</a:t>
                </a:r>
                <a:r>
                  <a:rPr lang="it-IT" dirty="0" smtClean="0"/>
                  <a:t>[</a:t>
                </a:r>
                <a:r>
                  <a:rPr lang="it-IT" dirty="0" err="1" smtClean="0"/>
                  <a:t>MeV</a:t>
                </a:r>
                <a:r>
                  <a:rPr lang="it-IT" dirty="0"/>
                  <a:t>]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58438784"/>
        <c:crosses val="autoZero"/>
        <c:crossBetween val="midCat"/>
        <c:majorUnit val="1"/>
      </c:valAx>
      <c:valAx>
        <c:axId val="58438784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crossAx val="584202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86033558373962"/>
          <c:y val="3.0088122807305811E-2"/>
          <c:w val="0.71848795630307805"/>
          <c:h val="0.84455501257815491"/>
        </c:manualLayout>
      </c:layout>
      <c:scatterChart>
        <c:scatterStyle val="smoothMarker"/>
        <c:varyColors val="0"/>
        <c:ser>
          <c:idx val="0"/>
          <c:order val="0"/>
          <c:tx>
            <c:v>DATA</c:v>
          </c:tx>
          <c:spPr>
            <a:ln>
              <a:noFill/>
            </a:ln>
          </c:spPr>
          <c:marker>
            <c:symbol val="circle"/>
            <c:size val="5"/>
            <c:spPr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'Cl-AGsomma'!$D$2:$D$22</c:f>
                <c:numCache>
                  <c:formatCode>General</c:formatCode>
                  <c:ptCount val="21"/>
                  <c:pt idx="0">
                    <c:v>10026.474355425242</c:v>
                  </c:pt>
                  <c:pt idx="1">
                    <c:v>16325.535305159216</c:v>
                  </c:pt>
                  <c:pt idx="2">
                    <c:v>7504.6339017969422</c:v>
                  </c:pt>
                  <c:pt idx="3">
                    <c:v>4383.0155144603541</c:v>
                  </c:pt>
                  <c:pt idx="4">
                    <c:v>2955.6799556108913</c:v>
                  </c:pt>
                  <c:pt idx="5">
                    <c:v>2050.1241425825974</c:v>
                  </c:pt>
                  <c:pt idx="6">
                    <c:v>1392.1318184712252</c:v>
                  </c:pt>
                  <c:pt idx="7">
                    <c:v>903.43013011521748</c:v>
                  </c:pt>
                  <c:pt idx="8">
                    <c:v>544.68798407895872</c:v>
                  </c:pt>
                  <c:pt idx="9">
                    <c:v>316.04430069216653</c:v>
                  </c:pt>
                  <c:pt idx="10">
                    <c:v>196.02550854416836</c:v>
                  </c:pt>
                  <c:pt idx="11">
                    <c:v>144.83438818181259</c:v>
                  </c:pt>
                  <c:pt idx="12">
                    <c:v>121.62647738054373</c:v>
                  </c:pt>
                  <c:pt idx="13">
                    <c:v>103.74005976477962</c:v>
                  </c:pt>
                  <c:pt idx="14">
                    <c:v>88.430763877736581</c:v>
                  </c:pt>
                  <c:pt idx="15">
                    <c:v>74.087785767965812</c:v>
                  </c:pt>
                  <c:pt idx="16">
                    <c:v>60.555759428810731</c:v>
                  </c:pt>
                  <c:pt idx="17">
                    <c:v>49.769468552517196</c:v>
                  </c:pt>
                  <c:pt idx="18">
                    <c:v>42.579337712087536</c:v>
                  </c:pt>
                  <c:pt idx="19">
                    <c:v>37.148351242013419</c:v>
                  </c:pt>
                  <c:pt idx="20">
                    <c:v>33.882148692194832</c:v>
                  </c:pt>
                </c:numCache>
              </c:numRef>
            </c:plus>
            <c:minus>
              <c:numRef>
                <c:f>'Cl-AGsomma'!$D$2:$D$22</c:f>
                <c:numCache>
                  <c:formatCode>General</c:formatCode>
                  <c:ptCount val="21"/>
                  <c:pt idx="0">
                    <c:v>10026.474355425242</c:v>
                  </c:pt>
                  <c:pt idx="1">
                    <c:v>16325.535305159216</c:v>
                  </c:pt>
                  <c:pt idx="2">
                    <c:v>7504.6339017969422</c:v>
                  </c:pt>
                  <c:pt idx="3">
                    <c:v>4383.0155144603541</c:v>
                  </c:pt>
                  <c:pt idx="4">
                    <c:v>2955.6799556108913</c:v>
                  </c:pt>
                  <c:pt idx="5">
                    <c:v>2050.1241425825974</c:v>
                  </c:pt>
                  <c:pt idx="6">
                    <c:v>1392.1318184712252</c:v>
                  </c:pt>
                  <c:pt idx="7">
                    <c:v>903.43013011521748</c:v>
                  </c:pt>
                  <c:pt idx="8">
                    <c:v>544.68798407895872</c:v>
                  </c:pt>
                  <c:pt idx="9">
                    <c:v>316.04430069216653</c:v>
                  </c:pt>
                  <c:pt idx="10">
                    <c:v>196.02550854416836</c:v>
                  </c:pt>
                  <c:pt idx="11">
                    <c:v>144.83438818181259</c:v>
                  </c:pt>
                  <c:pt idx="12">
                    <c:v>121.62647738054373</c:v>
                  </c:pt>
                  <c:pt idx="13">
                    <c:v>103.74005976477962</c:v>
                  </c:pt>
                  <c:pt idx="14">
                    <c:v>88.430763877736581</c:v>
                  </c:pt>
                  <c:pt idx="15">
                    <c:v>74.087785767965812</c:v>
                  </c:pt>
                  <c:pt idx="16">
                    <c:v>60.555759428810731</c:v>
                  </c:pt>
                  <c:pt idx="17">
                    <c:v>49.769468552517196</c:v>
                  </c:pt>
                  <c:pt idx="18">
                    <c:v>42.579337712087536</c:v>
                  </c:pt>
                  <c:pt idx="19">
                    <c:v>37.148351242013419</c:v>
                  </c:pt>
                  <c:pt idx="20">
                    <c:v>33.882148692194832</c:v>
                  </c:pt>
                </c:numCache>
              </c:numRef>
            </c:minus>
            <c:spPr>
              <a:ln w="19050"/>
            </c:spPr>
          </c:errBars>
          <c:xVal>
            <c:numRef>
              <c:f>'Cl-AGsomma'!$B$2:$B$25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'Cl-AGsomma'!$C$2:$C$25</c:f>
              <c:numCache>
                <c:formatCode>General</c:formatCode>
                <c:ptCount val="24"/>
                <c:pt idx="0">
                  <c:v>100440414.39307567</c:v>
                </c:pt>
                <c:pt idx="1">
                  <c:v>266300418.6150713</c:v>
                </c:pt>
                <c:pt idx="2">
                  <c:v>56288974.248472504</c:v>
                </c:pt>
                <c:pt idx="3">
                  <c:v>19200511.054989859</c:v>
                </c:pt>
                <c:pt idx="4">
                  <c:v>8730075.0264765322</c:v>
                </c:pt>
                <c:pt idx="5">
                  <c:v>4199282.9877800411</c:v>
                </c:pt>
                <c:pt idx="6">
                  <c:v>1935248.7474541746</c:v>
                </c:pt>
                <c:pt idx="7">
                  <c:v>814347.50712830899</c:v>
                </c:pt>
                <c:pt idx="8">
                  <c:v>294674.91446028522</c:v>
                </c:pt>
                <c:pt idx="9">
                  <c:v>98315.152749490837</c:v>
                </c:pt>
                <c:pt idx="10">
                  <c:v>36838.767820773821</c:v>
                </c:pt>
                <c:pt idx="11">
                  <c:v>19567.488798370679</c:v>
                </c:pt>
                <c:pt idx="12">
                  <c:v>13401.873727087563</c:v>
                </c:pt>
                <c:pt idx="13">
                  <c:v>9407.6435845213909</c:v>
                </c:pt>
                <c:pt idx="14">
                  <c:v>6502.4134419551938</c:v>
                </c:pt>
                <c:pt idx="15">
                  <c:v>4104.0020366599047</c:v>
                </c:pt>
                <c:pt idx="16">
                  <c:v>2355.5417515274962</c:v>
                </c:pt>
                <c:pt idx="17">
                  <c:v>1275.8513238289172</c:v>
                </c:pt>
                <c:pt idx="18">
                  <c:v>617.97963340122215</c:v>
                </c:pt>
                <c:pt idx="19">
                  <c:v>227.87780040733207</c:v>
                </c:pt>
                <c:pt idx="20">
                  <c:v>57.160896130346345</c:v>
                </c:pt>
              </c:numCache>
            </c:numRef>
          </c:yVal>
          <c:smooth val="1"/>
        </c:ser>
        <c:ser>
          <c:idx val="1"/>
          <c:order val="1"/>
          <c:tx>
            <c:v>CASCADE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'Cl-AGsomma'!$F$2:$F$33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'Cl-AGsomma'!$BR$2:$BR$33</c:f>
              <c:numCache>
                <c:formatCode>General</c:formatCode>
                <c:ptCount val="32"/>
                <c:pt idx="0">
                  <c:v>246089325.08472493</c:v>
                </c:pt>
                <c:pt idx="1">
                  <c:v>50603964.505010106</c:v>
                </c:pt>
                <c:pt idx="2">
                  <c:v>18360120.309696954</c:v>
                </c:pt>
                <c:pt idx="3">
                  <c:v>8705587.1798863579</c:v>
                </c:pt>
                <c:pt idx="4">
                  <c:v>4106024.2259952687</c:v>
                </c:pt>
                <c:pt idx="5">
                  <c:v>1878944.9463996612</c:v>
                </c:pt>
                <c:pt idx="6">
                  <c:v>801638.25484450359</c:v>
                </c:pt>
                <c:pt idx="7">
                  <c:v>307384.16674409003</c:v>
                </c:pt>
                <c:pt idx="8">
                  <c:v>109542.07582781902</c:v>
                </c:pt>
                <c:pt idx="9">
                  <c:v>39393.105857317016</c:v>
                </c:pt>
                <c:pt idx="10">
                  <c:v>18510.009752839054</c:v>
                </c:pt>
                <c:pt idx="11">
                  <c:v>12979.679566483523</c:v>
                </c:pt>
                <c:pt idx="12">
                  <c:v>9341.7550331668481</c:v>
                </c:pt>
                <c:pt idx="13">
                  <c:v>6492.3905984060548</c:v>
                </c:pt>
                <c:pt idx="14">
                  <c:v>4107.3162687016757</c:v>
                </c:pt>
                <c:pt idx="15">
                  <c:v>2296.6483046545113</c:v>
                </c:pt>
                <c:pt idx="16">
                  <c:v>1220.8907379435918</c:v>
                </c:pt>
                <c:pt idx="17">
                  <c:v>616.52276009346917</c:v>
                </c:pt>
                <c:pt idx="18">
                  <c:v>305.82641826788716</c:v>
                </c:pt>
                <c:pt idx="19">
                  <c:v>162.02904036873994</c:v>
                </c:pt>
                <c:pt idx="20">
                  <c:v>85.409558635420382</c:v>
                </c:pt>
                <c:pt idx="21">
                  <c:v>45.638947444974463</c:v>
                </c:pt>
                <c:pt idx="22">
                  <c:v>25.186642427147138</c:v>
                </c:pt>
                <c:pt idx="23">
                  <c:v>14.365581690010552</c:v>
                </c:pt>
                <c:pt idx="24">
                  <c:v>8.0375576130343642</c:v>
                </c:pt>
                <c:pt idx="25">
                  <c:v>4.6164566606768345</c:v>
                </c:pt>
                <c:pt idx="26">
                  <c:v>2.5675406437013115</c:v>
                </c:pt>
                <c:pt idx="27">
                  <c:v>1.4422716347200839</c:v>
                </c:pt>
                <c:pt idx="28">
                  <c:v>0.7822632144574152</c:v>
                </c:pt>
                <c:pt idx="29">
                  <c:v>0.39285808872234407</c:v>
                </c:pt>
                <c:pt idx="30">
                  <c:v>0.10306506803421317</c:v>
                </c:pt>
                <c:pt idx="31">
                  <c:v>0.20453956329937273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22432"/>
        <c:axId val="59540992"/>
      </c:scatterChart>
      <c:valAx>
        <c:axId val="59522432"/>
        <c:scaling>
          <c:orientation val="minMax"/>
          <c:max val="25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Energy[MeV]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9540992"/>
        <c:crossesAt val="1"/>
        <c:crossBetween val="midCat"/>
      </c:valAx>
      <c:valAx>
        <c:axId val="59540992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arb. units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952243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8708077574713755"/>
          <c:y val="0.25275067058967832"/>
          <c:w val="0.27984998194645205"/>
          <c:h val="0.1344025159925344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0.21739</cdr:x>
      <cdr:y>0.48004</cdr:y>
    </cdr:from>
    <cdr:to>
      <cdr:x>0.88368</cdr:x>
      <cdr:y>0.48913</cdr:y>
    </cdr:to>
    <cdr:sp macro="" textlink="">
      <cdr:nvSpPr>
        <cdr:cNvPr id="3" name="Connettore 1 2"/>
        <cdr:cNvSpPr/>
      </cdr:nvSpPr>
      <cdr:spPr>
        <a:xfrm xmlns:a="http://schemas.openxmlformats.org/drawingml/2006/main">
          <a:off x="1080120" y="1224136"/>
          <a:ext cx="3310496" cy="2318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0.04545</cdr:x>
      <cdr:y>0.29167</cdr:y>
    </cdr:from>
    <cdr:to>
      <cdr:x>0.22727</cdr:x>
      <cdr:y>0.44792</cdr:y>
    </cdr:to>
    <cdr:sp macro="" textlink="">
      <cdr:nvSpPr>
        <cdr:cNvPr id="2" name="CasellaDiTesto 1"/>
        <cdr:cNvSpPr txBox="1"/>
      </cdr:nvSpPr>
      <cdr:spPr>
        <a:xfrm xmlns:a="http://schemas.openxmlformats.org/drawingml/2006/main" rot="16200000">
          <a:off x="162018" y="990110"/>
          <a:ext cx="5400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b="1" dirty="0" smtClean="0">
              <a:latin typeface="Symbol" pitchFamily="18" charset="2"/>
            </a:rPr>
            <a:t>c</a:t>
          </a:r>
          <a:r>
            <a:rPr lang="it-IT" sz="1600" b="1" baseline="30000" dirty="0" smtClean="0"/>
            <a:t>2</a:t>
          </a:r>
          <a:endParaRPr lang="it-IT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C0FB-C0F8-4960-AD75-9A6BD33E806F}" type="datetimeFigureOut">
              <a:rPr lang="it-IT" smtClean="0"/>
              <a:pPr/>
              <a:t>06/06/2013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26EE-A9FB-4F08-95B1-DE82C13407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9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detectors</a:t>
            </a:r>
            <a:r>
              <a:rPr lang="it-IT" baseline="0" dirty="0" smtClean="0"/>
              <a:t>: agata </a:t>
            </a:r>
            <a:r>
              <a:rPr lang="it-IT" baseline="0" dirty="0" err="1" smtClean="0"/>
              <a:t>setector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segmented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hpge</a:t>
            </a:r>
            <a:r>
              <a:rPr lang="it-IT" baseline="0" dirty="0" smtClean="0"/>
              <a:t> and the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HECTOR plus, </a:t>
            </a:r>
            <a:r>
              <a:rPr lang="it-IT" baseline="0" dirty="0" err="1" smtClean="0"/>
              <a:t>wich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labr</a:t>
            </a:r>
            <a:r>
              <a:rPr lang="it-IT" baseline="0" dirty="0" smtClean="0"/>
              <a:t> detector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big </a:t>
            </a:r>
            <a:r>
              <a:rPr lang="it-IT" baseline="0" dirty="0" err="1" smtClean="0"/>
              <a:t>dimension</a:t>
            </a:r>
            <a:r>
              <a:rPr lang="it-IT" baseline="0" dirty="0" smtClean="0"/>
              <a:t>. AGATA </a:t>
            </a:r>
            <a:r>
              <a:rPr lang="it-IT" baseline="0" dirty="0" err="1" smtClean="0"/>
              <a:t>permits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nuclei </a:t>
            </a:r>
            <a:r>
              <a:rPr lang="it-IT" baseline="0" dirty="0" err="1" smtClean="0"/>
              <a:t>populatated</a:t>
            </a:r>
            <a:r>
              <a:rPr lang="it-IT" baseline="0" dirty="0" smtClean="0"/>
              <a:t> in the CN </a:t>
            </a:r>
            <a:r>
              <a:rPr lang="it-IT" baseline="0" dirty="0" err="1" smtClean="0"/>
              <a:t>cascade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err="1" smtClean="0"/>
              <a:t>While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labr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detectors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resolution</a:t>
            </a:r>
            <a:r>
              <a:rPr lang="it-IT" baseline="0" dirty="0" smtClean="0"/>
              <a:t> and so the </a:t>
            </a:r>
            <a:r>
              <a:rPr lang="it-IT" baseline="0" dirty="0" err="1" smtClean="0"/>
              <a:t>permit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selection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eliminate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bakground</a:t>
            </a:r>
            <a:r>
              <a:rPr lang="it-IT" baseline="0" dirty="0" smtClean="0"/>
              <a:t> and casual </a:t>
            </a:r>
            <a:r>
              <a:rPr lang="it-IT" baseline="0" smtClean="0"/>
              <a:t>coincidence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smtClean="0"/>
              <a:t>Dividere le </a:t>
            </a:r>
            <a:r>
              <a:rPr lang="it-IT" baseline="0" dirty="0" err="1" smtClean="0"/>
              <a:t>slides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The mixing can </a:t>
            </a:r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forbbidden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transitions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actaully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occur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E1 </a:t>
            </a:r>
            <a:r>
              <a:rPr lang="it-IT" baseline="0" dirty="0" err="1" smtClean="0"/>
              <a:t>transition……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mixing can </a:t>
            </a:r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forbbidden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transitions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actaully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occur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E1 </a:t>
            </a:r>
            <a:r>
              <a:rPr lang="it-IT" baseline="0" dirty="0" err="1" smtClean="0"/>
              <a:t>transition……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teorical model describes</a:t>
            </a:r>
            <a:r>
              <a:rPr lang="it-IT" baseline="0" dirty="0" smtClean="0"/>
              <a:t> the trend f alfa sqaure parameter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exitation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. </a:t>
            </a:r>
            <a:endParaRPr lang="it-IT" dirty="0" smtClean="0"/>
          </a:p>
          <a:p>
            <a:r>
              <a:rPr lang="it-IT" dirty="0" smtClean="0"/>
              <a:t>Andamento = trend</a:t>
            </a:r>
          </a:p>
          <a:p>
            <a:r>
              <a:rPr lang="it-IT" dirty="0" smtClean="0"/>
              <a:t>Piombo = </a:t>
            </a:r>
            <a:r>
              <a:rPr lang="it-IT" dirty="0" err="1" smtClean="0"/>
              <a:t>lead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smtClean="0"/>
              <a:t>So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isospin</a:t>
            </a:r>
            <a:r>
              <a:rPr lang="it-IT" baseline="0" dirty="0" smtClean="0"/>
              <a:t> mixing in 80Zr at high </a:t>
            </a:r>
            <a:r>
              <a:rPr lang="it-IT" baseline="0" dirty="0" err="1" smtClean="0"/>
              <a:t>exitation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a CN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reaction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I=0 and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yeld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GDR gamma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. T’s </a:t>
            </a:r>
            <a:r>
              <a:rPr lang="it-IT" baseline="0" dirty="0" err="1" smtClean="0"/>
              <a:t>expected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isospin</a:t>
            </a:r>
            <a:r>
              <a:rPr lang="it-IT" baseline="0" dirty="0" smtClean="0"/>
              <a:t> mixing </a:t>
            </a:r>
            <a:r>
              <a:rPr lang="it-IT" baseline="0" dirty="0" err="1" smtClean="0"/>
              <a:t>increases</a:t>
            </a:r>
            <a:r>
              <a:rPr lang="it-IT" baseline="0" dirty="0" smtClean="0"/>
              <a:t> the GDR </a:t>
            </a:r>
            <a:r>
              <a:rPr lang="it-IT" baseline="0" dirty="0" err="1" smtClean="0"/>
              <a:t>yeld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determinate </a:t>
            </a:r>
            <a:r>
              <a:rPr lang="it-IT" baseline="0" dirty="0" err="1" smtClean="0"/>
              <a:t>ina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way the coulomb </a:t>
            </a:r>
            <a:r>
              <a:rPr lang="it-IT" baseline="0" dirty="0" err="1" smtClean="0"/>
              <a:t>spreading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</a:t>
            </a:r>
            <a:r>
              <a:rPr lang="it-IT" baseline="0" dirty="0" smtClean="0"/>
              <a:t> the GDR </a:t>
            </a:r>
            <a:r>
              <a:rPr lang="it-IT" baseline="0" dirty="0" err="1" smtClean="0"/>
              <a:t>parameters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reason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similar</a:t>
            </a:r>
            <a:r>
              <a:rPr lang="it-IT" baseline="0" dirty="0" smtClean="0"/>
              <a:t> CN </a:t>
            </a:r>
            <a:r>
              <a:rPr lang="it-IT" baseline="0" dirty="0" err="1" smtClean="0"/>
              <a:t>reaction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a CN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same</a:t>
            </a:r>
            <a:r>
              <a:rPr lang="it-IT" baseline="0" dirty="0" smtClean="0"/>
              <a:t> GDR </a:t>
            </a:r>
            <a:r>
              <a:rPr lang="it-IT" baseline="0" dirty="0" err="1" smtClean="0"/>
              <a:t>parameters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without</a:t>
            </a:r>
            <a:r>
              <a:rPr lang="it-IT" baseline="0" dirty="0" smtClean="0"/>
              <a:t> mixing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in the gamma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smtClean="0"/>
              <a:t>At the moment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experiments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performed</a:t>
            </a:r>
            <a:r>
              <a:rPr lang="it-IT" baseline="0" dirty="0" smtClean="0"/>
              <a:t> at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exitation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. The first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already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analisied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Anna Corsi and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published</a:t>
            </a:r>
            <a:r>
              <a:rPr lang="it-IT" baseline="0" dirty="0" smtClean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err="1" smtClean="0"/>
              <a:t>Here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experiment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reactions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analisys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coulomb </a:t>
            </a:r>
            <a:r>
              <a:rPr lang="it-IT" baseline="0" dirty="0" err="1" smtClean="0"/>
              <a:t>spreading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10 </a:t>
            </a:r>
            <a:r>
              <a:rPr lang="it-IT" baseline="0" dirty="0" err="1" smtClean="0"/>
              <a:t>keV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gives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alfa </a:t>
            </a:r>
            <a:r>
              <a:rPr lang="it-IT" baseline="0" dirty="0" err="1" smtClean="0"/>
              <a:t>square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parameter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4%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dirty="0" err="1" smtClean="0"/>
              <a:t>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analising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experiment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produced</a:t>
            </a:r>
            <a:r>
              <a:rPr lang="it-IT" baseline="0" dirty="0" smtClean="0"/>
              <a:t> 80Zr at 54 </a:t>
            </a:r>
            <a:r>
              <a:rPr lang="it-IT" baseline="0" dirty="0" err="1" smtClean="0"/>
              <a:t>MeV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exitation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6EE-A9FB-4F08-95B1-DE82C134077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5689-FB67-4521-9FD4-7B1BDBB92A3B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B3A-F025-46DD-B4C4-68C48DC85684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47F4-3AD3-4148-9D45-7CFD11528885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B6D3-2202-45E7-805D-2776A3490696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E2E-B0CE-47A3-A337-149F3B318DED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12B-DBC9-40DA-9787-83E4DD593982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4418-1AD1-4CC4-B863-33D794F6A96B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005F-87DB-4275-BE4C-7BB6D5BF536E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68A9-1048-410E-B188-BDE1EF21D557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61C8-6A32-40E9-AF55-FD28F9EEC5E8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4282-31B3-4F21-987B-10CA30D673E3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08CA-B4FE-4025-9035-AF78F3A5669E}" type="datetime1">
              <a:rPr lang="it-IT" smtClean="0"/>
              <a:pPr/>
              <a:t>06/06/2013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D7D0-094E-48E6-9010-877ECC84188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rot="5400000">
            <a:off x="-2714648" y="2714624"/>
            <a:ext cx="6858024" cy="14287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1" descr="C:\Users\Giovanni\Dropbox\ateneo\ATENEO\jpg\jpg_bandiera\BAN_3D1riga.jpg"/>
          <p:cNvPicPr>
            <a:picLocks noChangeAspect="1" noChangeArrowheads="1"/>
          </p:cNvPicPr>
          <p:nvPr/>
        </p:nvPicPr>
        <p:blipFill>
          <a:blip r:embed="rId3" cstate="print"/>
          <a:srcRect r="81293" b="1659"/>
          <a:stretch>
            <a:fillRect/>
          </a:stretch>
        </p:blipFill>
        <p:spPr bwMode="auto">
          <a:xfrm>
            <a:off x="3275856" y="332656"/>
            <a:ext cx="1368152" cy="1224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0078" y="2103302"/>
            <a:ext cx="630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Isospin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mixing at finite temperature in </a:t>
            </a:r>
            <a:r>
              <a:rPr lang="it-IT" sz="3600" b="1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7715272" y="5429264"/>
            <a:ext cx="1215240" cy="1216034"/>
            <a:chOff x="7715272" y="5429264"/>
            <a:chExt cx="1215240" cy="1216034"/>
          </a:xfrm>
        </p:grpSpPr>
        <p:cxnSp>
          <p:nvCxnSpPr>
            <p:cNvPr id="9" name="Connettore 1 8"/>
            <p:cNvCxnSpPr/>
            <p:nvPr/>
          </p:nvCxnSpPr>
          <p:spPr>
            <a:xfrm>
              <a:off x="7858148" y="6643710"/>
              <a:ext cx="1071570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>
              <a:off x="8393318" y="6106516"/>
              <a:ext cx="1072800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7715272" y="6502064"/>
              <a:ext cx="1071570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>
              <a:off x="8250442" y="5964870"/>
              <a:ext cx="1072800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/>
        </p:nvGrpSpPr>
        <p:grpSpPr>
          <a:xfrm rot="10800000">
            <a:off x="142050" y="142852"/>
            <a:ext cx="1215240" cy="1216034"/>
            <a:chOff x="7715272" y="5429264"/>
            <a:chExt cx="1215240" cy="1216034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7858148" y="6643710"/>
              <a:ext cx="107157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>
              <a:off x="8393318" y="6106516"/>
              <a:ext cx="10728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7715272" y="6502064"/>
              <a:ext cx="107157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8250442" y="5964870"/>
              <a:ext cx="10728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2339752" y="400506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Simone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Ceruti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Università degli Studi di Milano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 descr="C:\Users\Simone\Downloads\h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57192"/>
            <a:ext cx="4464496" cy="1241688"/>
          </a:xfrm>
          <a:prstGeom prst="rect">
            <a:avLst/>
          </a:prstGeom>
          <a:noFill/>
        </p:spPr>
      </p:pic>
      <p:pic>
        <p:nvPicPr>
          <p:cNvPr id="2" name="Picture 2" descr="C:\Users\Simone\Downloads\inf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Experimental</a:t>
            </a:r>
            <a:r>
              <a:rPr lang="it-IT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technique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179512" y="1484784"/>
          <a:ext cx="8784975" cy="1926085"/>
        </p:xfrm>
        <a:graphic>
          <a:graphicData uri="http://schemas.openxmlformats.org/drawingml/2006/table">
            <a:tbl>
              <a:tblPr/>
              <a:tblGrid>
                <a:gridCol w="681591"/>
                <a:gridCol w="830577"/>
                <a:gridCol w="684071"/>
                <a:gridCol w="1363183"/>
                <a:gridCol w="1121098"/>
                <a:gridCol w="2514058"/>
                <a:gridCol w="159039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E*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setup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  +  GARFIELD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</a:t>
                      </a:r>
                      <a:r>
                        <a:rPr kumimoji="0" lang="it-IT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AGATA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79512" y="98072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Garamond" pitchFamily="18" charset="0"/>
              </a:rPr>
              <a:t>Experiments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performed</a:t>
            </a:r>
            <a:r>
              <a:rPr lang="it-IT" sz="2000" dirty="0" smtClean="0">
                <a:latin typeface="Garamond" pitchFamily="18" charset="0"/>
              </a:rPr>
              <a:t> at Laboratori Nazionali di </a:t>
            </a:r>
            <a:r>
              <a:rPr lang="it-IT" sz="2000" dirty="0" err="1" smtClean="0">
                <a:latin typeface="Garamond" pitchFamily="18" charset="0"/>
              </a:rPr>
              <a:t>Legnaro</a:t>
            </a:r>
            <a:r>
              <a:rPr lang="it-IT" sz="2000" dirty="0" smtClean="0">
                <a:latin typeface="Garamond" pitchFamily="18" charset="0"/>
              </a:rPr>
              <a:t> (LNL):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2708920"/>
            <a:ext cx="8784976" cy="72008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512" y="2636912"/>
            <a:ext cx="8784976" cy="792088"/>
          </a:xfrm>
          <a:prstGeom prst="rect">
            <a:avLst/>
          </a:prstGeom>
          <a:noFill/>
          <a:ln w="44450">
            <a:solidFill>
              <a:srgbClr val="A3F874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179512" y="3645024"/>
            <a:ext cx="6168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Ca+</a:t>
            </a: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Zr*  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= 0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0 →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forbidden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0 → 1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but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ρ(I=1)&lt;ρ (I=0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1 → 0 via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isospin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mixing</a:t>
            </a:r>
          </a:p>
          <a:p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37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Cl+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44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81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Rb* 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= 7/2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 7/2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 7/2, 9/2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3501008"/>
            <a:ext cx="540060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79512" y="5373216"/>
            <a:ext cx="54006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940152" y="56612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Garamond" pitchFamily="18" charset="0"/>
              </a:rPr>
              <a:t>Test </a:t>
            </a:r>
            <a:r>
              <a:rPr lang="it-IT" sz="2000" b="1" dirty="0" err="1" smtClean="0">
                <a:solidFill>
                  <a:srgbClr val="0070C0"/>
                </a:solidFill>
                <a:latin typeface="Garamond" pitchFamily="18" charset="0"/>
              </a:rPr>
              <a:t>reaction</a:t>
            </a:r>
            <a:endParaRPr lang="it-IT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T(J=0)≈2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MeV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Measurements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Analisys</a:t>
            </a:r>
            <a:endParaRPr lang="it-IT" sz="2400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052736"/>
            <a:ext cx="435597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AGATA –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HECTOR</a:t>
            </a:r>
            <a:r>
              <a:rPr lang="it-IT" b="1" baseline="30000" dirty="0" err="1" smtClean="0">
                <a:solidFill>
                  <a:schemeClr val="bg1"/>
                </a:solidFill>
                <a:latin typeface="Garamond" pitchFamily="18" charset="0"/>
              </a:rPr>
              <a:t>+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array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@ LNL</a:t>
            </a:r>
          </a:p>
        </p:txBody>
      </p:sp>
      <p:pic>
        <p:nvPicPr>
          <p:cNvPr id="9" name="Segnaposto contenuto 20" descr="IMG_44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717514" y="2542525"/>
            <a:ext cx="3168352" cy="422122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7504" y="1628800"/>
            <a:ext cx="438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4 AGATA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Clusters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(12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capsules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)    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6 LaBr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3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:Ce (3.5” x 8”)  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1 LaBr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3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:Ce (3 x 3”)  </a:t>
            </a:r>
          </a:p>
        </p:txBody>
      </p:sp>
      <p:pic>
        <p:nvPicPr>
          <p:cNvPr id="11" name="Segnaposto contenuto 30" descr="CaCa_AGATA.jpg"/>
          <p:cNvPicPr>
            <a:picLocks noChangeAspect="1"/>
          </p:cNvPicPr>
          <p:nvPr/>
        </p:nvPicPr>
        <p:blipFill>
          <a:blip r:embed="rId4" cstate="print"/>
          <a:srcRect t="7431"/>
          <a:stretch>
            <a:fillRect/>
          </a:stretch>
        </p:blipFill>
        <p:spPr>
          <a:xfrm>
            <a:off x="4716016" y="1712639"/>
            <a:ext cx="3821561" cy="2436441"/>
          </a:xfrm>
          <a:prstGeom prst="rect">
            <a:avLst/>
          </a:prstGeom>
        </p:spPr>
      </p:pic>
      <p:pic>
        <p:nvPicPr>
          <p:cNvPr id="12" name="Immagine 11" descr="ClCa_AGATA.jpg"/>
          <p:cNvPicPr>
            <a:picLocks noChangeAspect="1"/>
          </p:cNvPicPr>
          <p:nvPr/>
        </p:nvPicPr>
        <p:blipFill>
          <a:blip r:embed="rId5" cstate="print"/>
          <a:srcRect t="7491" r="7624"/>
          <a:stretch>
            <a:fillRect/>
          </a:stretch>
        </p:blipFill>
        <p:spPr>
          <a:xfrm>
            <a:off x="4716016" y="4221088"/>
            <a:ext cx="3685250" cy="2401726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4572000" y="1052736"/>
            <a:ext cx="0" cy="52565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716016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AGATA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measure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evaporation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residues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to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tune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statistical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model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052736"/>
            <a:ext cx="435597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AGATA – </a:t>
            </a:r>
            <a:r>
              <a:rPr lang="it-IT" b="1" dirty="0" err="1" smtClean="0">
                <a:solidFill>
                  <a:schemeClr val="bg1"/>
                </a:solidFill>
                <a:latin typeface="Garamond" pitchFamily="18" charset="0"/>
              </a:rPr>
              <a:t>HECTOR</a:t>
            </a:r>
            <a:r>
              <a:rPr lang="it-IT" b="1" baseline="30000" dirty="0" err="1" smtClean="0">
                <a:solidFill>
                  <a:schemeClr val="bg1"/>
                </a:solidFill>
                <a:latin typeface="Garamond" pitchFamily="18" charset="0"/>
              </a:rPr>
              <a:t>+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array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Garamond" pitchFamily="18" charset="0"/>
              </a:rPr>
              <a:t> @ LNL</a:t>
            </a:r>
          </a:p>
        </p:txBody>
      </p:sp>
      <p:pic>
        <p:nvPicPr>
          <p:cNvPr id="9" name="Segnaposto contenuto 20" descr="IMG_44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717514" y="2542525"/>
            <a:ext cx="3168352" cy="422122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7504" y="1628800"/>
            <a:ext cx="438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4 AGATA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Clusters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(12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capsules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)    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6 LaBr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3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:Ce (3.5” x 8”)  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1 LaBr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3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:Ce (3 x 3”)  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4572000" y="1052736"/>
            <a:ext cx="0" cy="52565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98204"/>
            <a:ext cx="2088232" cy="285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068960"/>
            <a:ext cx="21824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4716016" y="1124744"/>
            <a:ext cx="41044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With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HECTOR+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have</a:t>
            </a:r>
            <a:r>
              <a:rPr lang="it-IT" dirty="0" smtClean="0">
                <a:latin typeface="Garamond" pitchFamily="18" charset="0"/>
              </a:rPr>
              <a:t> a </a:t>
            </a:r>
            <a:r>
              <a:rPr lang="it-IT" dirty="0" err="1" smtClean="0">
                <a:latin typeface="Garamond" pitchFamily="18" charset="0"/>
              </a:rPr>
              <a:t>good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time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selection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reject</a:t>
            </a:r>
            <a:r>
              <a:rPr lang="it-IT" dirty="0" smtClean="0">
                <a:latin typeface="Garamond" pitchFamily="18" charset="0"/>
              </a:rPr>
              <a:t> eliminate </a:t>
            </a:r>
            <a:r>
              <a:rPr lang="it-IT" dirty="0" err="1" smtClean="0">
                <a:latin typeface="Garamond" pitchFamily="18" charset="0"/>
              </a:rPr>
              <a:t>neutron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contribution</a:t>
            </a:r>
            <a:r>
              <a:rPr lang="it-IT" dirty="0" smtClean="0">
                <a:latin typeface="Garamond" pitchFamily="18" charset="0"/>
              </a:rPr>
              <a:t> and background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Time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resolution</a:t>
            </a:r>
            <a:r>
              <a:rPr lang="it-IT" dirty="0" smtClean="0">
                <a:latin typeface="Garamond" pitchFamily="18" charset="0"/>
              </a:rPr>
              <a:t> ≈  1.8 </a:t>
            </a:r>
            <a:r>
              <a:rPr lang="it-IT" dirty="0" err="1" smtClean="0">
                <a:latin typeface="Garamond" pitchFamily="18" charset="0"/>
              </a:rPr>
              <a:t>ns</a:t>
            </a:r>
            <a:endParaRPr lang="it-IT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Good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efficiency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 high </a:t>
            </a:r>
            <a:r>
              <a:rPr lang="it-IT" dirty="0" err="1" smtClean="0">
                <a:latin typeface="Garamond" pitchFamily="18" charset="0"/>
              </a:rPr>
              <a:t>energy</a:t>
            </a:r>
            <a:r>
              <a:rPr lang="it-IT" dirty="0" smtClean="0">
                <a:latin typeface="Garamond" pitchFamily="18" charset="0"/>
              </a:rPr>
              <a:t> gamma </a:t>
            </a:r>
            <a:r>
              <a:rPr lang="it-IT" dirty="0" err="1" smtClean="0">
                <a:latin typeface="Garamond" pitchFamily="18" charset="0"/>
              </a:rPr>
              <a:t>rays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neutrons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5796136" y="4365104"/>
            <a:ext cx="28803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860032" y="59492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aramond" pitchFamily="18" charset="0"/>
              </a:rPr>
              <a:t>In 40Ca+40Ca </a:t>
            </a:r>
            <a:r>
              <a:rPr lang="it-IT" dirty="0" err="1" smtClean="0">
                <a:latin typeface="Garamond" pitchFamily="18" charset="0"/>
              </a:rPr>
              <a:t>reaction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don’t </a:t>
            </a:r>
            <a:r>
              <a:rPr lang="it-IT" dirty="0" err="1" smtClean="0">
                <a:latin typeface="Garamond" pitchFamily="18" charset="0"/>
              </a:rPr>
              <a:t>have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neutron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emission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Measurements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Analisys</a:t>
            </a:r>
            <a:endParaRPr lang="it-IT" sz="2400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908720"/>
            <a:ext cx="2957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Preliminary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results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it-IT" b="1" baseline="30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81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Rb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/>
        </p:nvGraphicFramePr>
        <p:xfrm>
          <a:off x="611560" y="2420888"/>
          <a:ext cx="3456384" cy="35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491880" y="5949280"/>
            <a:ext cx="2448272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</a:t>
            </a:r>
            <a:r>
              <a:rPr lang="it-IT" b="1" baseline="-25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GDR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= 16.2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MeV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Γ</a:t>
            </a:r>
            <a:r>
              <a:rPr lang="it-IT" b="1" baseline="-25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GDR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≈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7 ± 0.4MeV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35354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Fit</a:t>
            </a:r>
            <a:r>
              <a:rPr lang="it-IT" dirty="0" smtClean="0">
                <a:latin typeface="Garamond" pitchFamily="18" charset="0"/>
              </a:rPr>
              <a:t> procedure: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 </a:t>
            </a:r>
            <a:r>
              <a:rPr lang="it-IT" b="1" dirty="0" smtClean="0">
                <a:latin typeface="Garamond" pitchFamily="18" charset="0"/>
              </a:rPr>
              <a:t>E</a:t>
            </a:r>
            <a:r>
              <a:rPr lang="it-IT" b="1" baseline="-25000" dirty="0" smtClean="0">
                <a:latin typeface="Garamond" pitchFamily="18" charset="0"/>
              </a:rPr>
              <a:t>GDR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fixed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16.2 </a:t>
            </a:r>
            <a:r>
              <a:rPr lang="it-IT" dirty="0" err="1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from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teory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it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’s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expected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not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change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with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excitation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energy</a:t>
            </a:r>
            <a:endParaRPr lang="it-IT" dirty="0" smtClean="0">
              <a:latin typeface="Garamond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latin typeface="Symbol" pitchFamily="18" charset="2"/>
              </a:rPr>
              <a:t>c</a:t>
            </a:r>
            <a:r>
              <a:rPr lang="it-IT" b="1" baseline="30000" dirty="0" smtClean="0"/>
              <a:t>2</a:t>
            </a:r>
            <a:r>
              <a:rPr lang="it-IT" b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test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determiate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the best </a:t>
            </a:r>
            <a:r>
              <a:rPr lang="el-GR" b="1" dirty="0" smtClean="0">
                <a:latin typeface="Garamond" pitchFamily="18" charset="0"/>
                <a:sym typeface="Wingdings" pitchFamily="2" charset="2"/>
              </a:rPr>
              <a:t>Γ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from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teory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it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’s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expected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change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with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energy</a:t>
            </a:r>
            <a:endParaRPr lang="it-IT" dirty="0">
              <a:latin typeface="Garamond" pitchFamily="18" charset="0"/>
            </a:endParaRPr>
          </a:p>
        </p:txBody>
      </p:sp>
      <p:graphicFrame>
        <p:nvGraphicFramePr>
          <p:cNvPr id="13" name="Grafico 12"/>
          <p:cNvGraphicFramePr/>
          <p:nvPr/>
        </p:nvGraphicFramePr>
        <p:xfrm>
          <a:off x="4139952" y="2420888"/>
          <a:ext cx="48245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Measurements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Analisys</a:t>
            </a:r>
            <a:endParaRPr lang="it-IT" sz="2400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9178824">
            <a:off x="1800675" y="500993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90000"/>
                  </a:schemeClr>
                </a:solidFill>
                <a:latin typeface="Garamond" pitchFamily="18" charset="0"/>
              </a:rPr>
              <a:t>PRELIMINARY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178824">
            <a:off x="6226693" y="493792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90000"/>
                  </a:schemeClr>
                </a:solidFill>
                <a:latin typeface="Garamond" pitchFamily="18" charset="0"/>
              </a:rPr>
              <a:t>PRELIMINARY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908720"/>
            <a:ext cx="29143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Preliminary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results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it-IT" b="1" baseline="30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80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Zr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353542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Fit</a:t>
            </a:r>
            <a:r>
              <a:rPr lang="it-IT" dirty="0" smtClean="0">
                <a:latin typeface="Garamond" pitchFamily="18" charset="0"/>
              </a:rPr>
              <a:t> procedure: 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latin typeface="Garamond" pitchFamily="18" charset="0"/>
              </a:rPr>
              <a:t>E</a:t>
            </a:r>
            <a:r>
              <a:rPr lang="it-IT" b="1" baseline="-25000" dirty="0" smtClean="0">
                <a:latin typeface="Garamond" pitchFamily="18" charset="0"/>
              </a:rPr>
              <a:t>GDR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fixed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16.2 </a:t>
            </a:r>
            <a:r>
              <a:rPr lang="it-IT" dirty="0" err="1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latin typeface="Garamond" pitchFamily="18" charset="0"/>
                <a:sym typeface="Wingdings" pitchFamily="2" charset="2"/>
              </a:rPr>
              <a:t>Γ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fixed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7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MeV</a:t>
            </a:r>
            <a:endParaRPr lang="it-IT" dirty="0" smtClean="0">
              <a:latin typeface="Garamond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latin typeface="Symbol" pitchFamily="18" charset="2"/>
              </a:rPr>
              <a:t>c</a:t>
            </a:r>
            <a:r>
              <a:rPr lang="it-IT" b="1" baseline="30000" dirty="0" smtClean="0"/>
              <a:t>2</a:t>
            </a:r>
            <a:r>
              <a:rPr lang="it-IT" b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test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determinate the best </a:t>
            </a:r>
            <a:r>
              <a:rPr lang="el-GR" sz="2400" b="1" dirty="0" smtClean="0">
                <a:latin typeface="Garamond" pitchFamily="18" charset="0"/>
              </a:rPr>
              <a:t>Γ</a:t>
            </a:r>
            <a:r>
              <a:rPr lang="it-IT" b="1" baseline="30000" dirty="0" smtClean="0">
                <a:latin typeface="Garamond" pitchFamily="18" charset="0"/>
              </a:rPr>
              <a:t>↓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2636912"/>
            <a:ext cx="6408712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Preliminary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result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el-GR" sz="2000" b="1" dirty="0" smtClean="0">
                <a:solidFill>
                  <a:srgbClr val="FF0000"/>
                </a:solidFill>
                <a:latin typeface="Garamond" pitchFamily="18" charset="0"/>
              </a:rPr>
              <a:t>Γ</a:t>
            </a:r>
            <a:r>
              <a:rPr lang="it-IT" sz="2000" b="1" baseline="30000" dirty="0" smtClean="0">
                <a:solidFill>
                  <a:srgbClr val="FF0000"/>
                </a:solidFill>
                <a:latin typeface="Garamond" pitchFamily="18" charset="0"/>
              </a:rPr>
              <a:t>↓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=12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±3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keV</a:t>
            </a:r>
            <a:endParaRPr lang="it-IT" sz="2000" dirty="0"/>
          </a:p>
        </p:txBody>
      </p:sp>
      <p:sp>
        <p:nvSpPr>
          <p:cNvPr id="12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Measurements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Analisys</a:t>
            </a:r>
            <a:endParaRPr lang="it-IT" sz="2400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13" name="Grafico 12"/>
          <p:cNvGraphicFramePr/>
          <p:nvPr/>
        </p:nvGraphicFramePr>
        <p:xfrm>
          <a:off x="4644008" y="3068960"/>
          <a:ext cx="4167614" cy="332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/>
        </p:nvGraphicFramePr>
        <p:xfrm>
          <a:off x="323528" y="3140968"/>
          <a:ext cx="3669028" cy="325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sellaDiTesto 14"/>
          <p:cNvSpPr txBox="1"/>
          <p:nvPr/>
        </p:nvSpPr>
        <p:spPr>
          <a:xfrm rot="19178824">
            <a:off x="2376739" y="508194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90000"/>
                  </a:schemeClr>
                </a:solidFill>
                <a:latin typeface="Garamond" pitchFamily="18" charset="0"/>
              </a:rPr>
              <a:t>PRELIMINARY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9178824">
            <a:off x="5831156" y="507971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90000"/>
                  </a:schemeClr>
                </a:solidFill>
                <a:latin typeface="Garamond" pitchFamily="18" charset="0"/>
              </a:rPr>
              <a:t>PRELIMINARY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Conclusions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Perspectives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96753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Conclusions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:</a:t>
            </a:r>
          </a:p>
          <a:p>
            <a:endParaRPr lang="it-IT" sz="2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studied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Isospin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mixing at T &gt; 0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GDR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γ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-decay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two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dataset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are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available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T=2.2 and 3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MeV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on </a:t>
            </a:r>
            <a:r>
              <a:rPr lang="it-IT" sz="20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Using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theoretical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help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possible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extract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T=0 mixing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from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 </a:t>
            </a:r>
          </a:p>
          <a:p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  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measured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mixing at T&gt;0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Preliminary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analisys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shows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for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two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dataset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Same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centroid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and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consistent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GDR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width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same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value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Coulomb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spreading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width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(</a:t>
            </a:r>
            <a:r>
              <a:rPr lang="el-GR" sz="2000" b="1" dirty="0" smtClean="0">
                <a:latin typeface="Garamond" pitchFamily="18" charset="0"/>
              </a:rPr>
              <a:t>Γ</a:t>
            </a:r>
            <a:r>
              <a:rPr lang="it-IT" sz="2000" b="1" baseline="30000" dirty="0" smtClean="0">
                <a:latin typeface="Garamond" pitchFamily="18" charset="0"/>
              </a:rPr>
              <a:t>↓</a:t>
            </a:r>
            <a:r>
              <a:rPr lang="it-IT" sz="2000" dirty="0" smtClean="0">
                <a:latin typeface="Garamond" pitchFamily="18" charset="0"/>
              </a:rPr>
              <a:t>)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within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error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bar</a:t>
            </a:r>
          </a:p>
          <a:p>
            <a:pPr>
              <a:buFont typeface="Wingdings" pitchFamily="2" charset="2"/>
              <a:buChar char="Ø"/>
            </a:pPr>
            <a:endParaRPr lang="it-IT" sz="2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Future:</a:t>
            </a:r>
          </a:p>
          <a:p>
            <a:endParaRPr lang="it-IT" sz="2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 3D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fit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procedure in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order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have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good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evaluation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parameters</a:t>
            </a:r>
            <a:endParaRPr lang="it-IT" sz="2000" b="1" baseline="30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compare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theoretical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model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experimental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α</a:t>
            </a:r>
            <a:r>
              <a:rPr lang="it-IT" sz="20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2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data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Extract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experimental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value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isospin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mixing at T=0  in </a:t>
            </a:r>
            <a:r>
              <a:rPr lang="it-IT" sz="20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</a:t>
            </a:r>
          </a:p>
          <a:p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980728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err="1" smtClean="0">
                <a:solidFill>
                  <a:schemeClr val="bg1"/>
                </a:solidFill>
                <a:latin typeface="Garamond" pitchFamily="18" charset="0"/>
              </a:rPr>
              <a:t>Thank</a:t>
            </a:r>
            <a:r>
              <a:rPr lang="it-IT" sz="9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9600" b="1" dirty="0" err="1" smtClean="0">
                <a:solidFill>
                  <a:schemeClr val="bg1"/>
                </a:solidFill>
                <a:latin typeface="Garamond" pitchFamily="18" charset="0"/>
              </a:rPr>
              <a:t>you</a:t>
            </a:r>
            <a:r>
              <a:rPr lang="it-IT" sz="9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9600" b="1" dirty="0" err="1" smtClean="0">
                <a:solidFill>
                  <a:schemeClr val="bg1"/>
                </a:solidFill>
                <a:latin typeface="Garamond" pitchFamily="18" charset="0"/>
              </a:rPr>
              <a:t>for</a:t>
            </a:r>
            <a:r>
              <a:rPr lang="it-IT" sz="9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9600" b="1" dirty="0" err="1" smtClean="0">
                <a:solidFill>
                  <a:schemeClr val="bg1"/>
                </a:solidFill>
                <a:latin typeface="Garamond" pitchFamily="18" charset="0"/>
              </a:rPr>
              <a:t>your</a:t>
            </a:r>
            <a:r>
              <a:rPr lang="it-IT" sz="9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9600" b="1" dirty="0" err="1" smtClean="0">
                <a:solidFill>
                  <a:schemeClr val="bg1"/>
                </a:solidFill>
                <a:latin typeface="Garamond" pitchFamily="18" charset="0"/>
              </a:rPr>
              <a:t>attention</a:t>
            </a:r>
            <a:endParaRPr lang="it-IT" sz="9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Isospin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mixing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3" name="Picture 11" descr="amix_v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813" y="2197100"/>
            <a:ext cx="494188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amix_vs_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1700"/>
            <a:ext cx="4895850" cy="307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3131840" y="4509120"/>
            <a:ext cx="10801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A. Corsi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Isospin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mixing </a:t>
            </a:r>
            <a:r>
              <a:rPr lang="it-IT" sz="2400" b="1" baseline="30000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80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Zr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80" y="1916832"/>
            <a:ext cx="6682680" cy="16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3880403" cy="11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Isospin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mixing </a:t>
            </a:r>
            <a:r>
              <a:rPr lang="it-IT" sz="2400" b="1" baseline="30000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80</a:t>
            </a:r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Zr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2" name="Gruppo 20"/>
          <p:cNvGrpSpPr>
            <a:grpSpLocks/>
          </p:cNvGrpSpPr>
          <p:nvPr/>
        </p:nvGrpSpPr>
        <p:grpSpPr bwMode="auto">
          <a:xfrm>
            <a:off x="3871913" y="836712"/>
            <a:ext cx="5272087" cy="2884488"/>
            <a:chOff x="3871913" y="695325"/>
            <a:chExt cx="5272087" cy="2884488"/>
          </a:xfrm>
        </p:grpSpPr>
        <p:pic>
          <p:nvPicPr>
            <p:cNvPr id="8" name="Immagine 20" descr="satula_pre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1913" y="695325"/>
              <a:ext cx="5272087" cy="288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35"/>
            <p:cNvSpPr txBox="1">
              <a:spLocks noChangeArrowheads="1"/>
            </p:cNvSpPr>
            <p:nvPr/>
          </p:nvSpPr>
          <p:spPr bwMode="auto">
            <a:xfrm>
              <a:off x="4992092" y="1469131"/>
              <a:ext cx="1721041" cy="5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 i="1" dirty="0" err="1">
                  <a:latin typeface="Garamond" pitchFamily="18" charset="0"/>
                </a:rPr>
                <a:t>Satula</a:t>
              </a:r>
              <a:r>
                <a:rPr lang="it-IT" sz="1400" b="1" i="1" dirty="0">
                  <a:latin typeface="Garamond" pitchFamily="18" charset="0"/>
                </a:rPr>
                <a:t> </a:t>
              </a:r>
              <a:r>
                <a:rPr lang="it-IT" sz="1400" b="1" i="1" dirty="0" err="1">
                  <a:latin typeface="Garamond" pitchFamily="18" charset="0"/>
                </a:rPr>
                <a:t>et</a:t>
              </a:r>
              <a:r>
                <a:rPr lang="it-IT" sz="1400" b="1" i="1" dirty="0">
                  <a:latin typeface="Garamond" pitchFamily="18" charset="0"/>
                </a:rPr>
                <a:t> al., PRL 103, 012502 (2009)</a:t>
              </a:r>
            </a:p>
          </p:txBody>
        </p:sp>
        <p:sp>
          <p:nvSpPr>
            <p:cNvPr id="10" name="Triangolo isoscele 9"/>
            <p:cNvSpPr>
              <a:spLocks noChangeArrowheads="1"/>
            </p:cNvSpPr>
            <p:nvPr/>
          </p:nvSpPr>
          <p:spPr bwMode="auto">
            <a:xfrm>
              <a:off x="7832725" y="1352550"/>
              <a:ext cx="180975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175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Gruppo 22"/>
          <p:cNvGrpSpPr>
            <a:grpSpLocks/>
          </p:cNvGrpSpPr>
          <p:nvPr/>
        </p:nvGrpSpPr>
        <p:grpSpPr bwMode="auto">
          <a:xfrm>
            <a:off x="847725" y="3717032"/>
            <a:ext cx="7521575" cy="2747268"/>
            <a:chOff x="848364" y="3548418"/>
            <a:chExt cx="7520819" cy="2915645"/>
          </a:xfrm>
        </p:grpSpPr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8364" y="3548418"/>
              <a:ext cx="7520819" cy="291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tangolo 13"/>
            <p:cNvSpPr/>
            <p:nvPr/>
          </p:nvSpPr>
          <p:spPr bwMode="auto">
            <a:xfrm>
              <a:off x="951542" y="3954736"/>
              <a:ext cx="7363672" cy="32061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943604" y="4303915"/>
              <a:ext cx="7384308" cy="601540"/>
            </a:xfrm>
            <a:prstGeom prst="rect">
              <a:avLst/>
            </a:prstGeom>
            <a:solidFill>
              <a:srgbClr val="92D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Rettangolo 15"/>
            <p:cNvSpPr>
              <a:spLocks noChangeArrowheads="1"/>
            </p:cNvSpPr>
            <p:nvPr/>
          </p:nvSpPr>
          <p:spPr bwMode="auto">
            <a:xfrm>
              <a:off x="956303" y="6143453"/>
              <a:ext cx="7341450" cy="287280"/>
            </a:xfrm>
            <a:prstGeom prst="rect">
              <a:avLst/>
            </a:prstGeom>
            <a:solidFill>
              <a:srgbClr val="3366FF">
                <a:alpha val="44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" name="Gruppo 24"/>
          <p:cNvGrpSpPr>
            <a:grpSpLocks/>
          </p:cNvGrpSpPr>
          <p:nvPr/>
        </p:nvGrpSpPr>
        <p:grpSpPr bwMode="auto">
          <a:xfrm>
            <a:off x="0" y="836712"/>
            <a:ext cx="4324350" cy="2674172"/>
            <a:chOff x="0" y="643151"/>
            <a:chExt cx="4324350" cy="2673969"/>
          </a:xfrm>
        </p:grpSpPr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3151"/>
              <a:ext cx="43243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sellaDiTesto 36"/>
            <p:cNvSpPr txBox="1">
              <a:spLocks noChangeArrowheads="1"/>
            </p:cNvSpPr>
            <p:nvPr/>
          </p:nvSpPr>
          <p:spPr bwMode="auto">
            <a:xfrm>
              <a:off x="1475656" y="2947232"/>
              <a:ext cx="22082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 dirty="0" err="1">
                  <a:latin typeface="Garamond" pitchFamily="18" charset="0"/>
                  <a:cs typeface="Times New Roman" pitchFamily="18" charset="0"/>
                </a:rPr>
                <a:t>Atomic</a:t>
              </a:r>
              <a:r>
                <a:rPr lang="it-IT" b="1" dirty="0">
                  <a:latin typeface="Garamond" pitchFamily="18" charset="0"/>
                  <a:cs typeface="Times New Roman" pitchFamily="18" charset="0"/>
                </a:rPr>
                <a:t> </a:t>
              </a:r>
              <a:r>
                <a:rPr lang="it-IT" b="1" dirty="0" err="1">
                  <a:latin typeface="Garamond" pitchFamily="18" charset="0"/>
                  <a:cs typeface="Times New Roman" pitchFamily="18" charset="0"/>
                </a:rPr>
                <a:t>Number</a:t>
              </a:r>
              <a:r>
                <a:rPr lang="it-IT" b="1" dirty="0">
                  <a:latin typeface="Garamond" pitchFamily="18" charset="0"/>
                  <a:cs typeface="Times New Roman" pitchFamily="18" charset="0"/>
                </a:rPr>
                <a:t> Z</a:t>
              </a:r>
            </a:p>
          </p:txBody>
        </p:sp>
        <p:sp>
          <p:nvSpPr>
            <p:cNvPr id="20" name="Ovale 19"/>
            <p:cNvSpPr/>
            <p:nvPr/>
          </p:nvSpPr>
          <p:spPr>
            <a:xfrm>
              <a:off x="3214688" y="1455889"/>
              <a:ext cx="123825" cy="1238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1" name="Ovale 20"/>
            <p:cNvSpPr/>
            <p:nvPr/>
          </p:nvSpPr>
          <p:spPr>
            <a:xfrm>
              <a:off x="3217863" y="1235243"/>
              <a:ext cx="123825" cy="1238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2" name="Text Box 89"/>
            <p:cNvSpPr txBox="1">
              <a:spLocks noChangeArrowheads="1"/>
            </p:cNvSpPr>
            <p:nvPr/>
          </p:nvSpPr>
          <p:spPr bwMode="auto">
            <a:xfrm>
              <a:off x="973824" y="706984"/>
              <a:ext cx="1600200" cy="402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it-IT" sz="1000" b="1" i="1" dirty="0" err="1">
                  <a:latin typeface="Garamond" pitchFamily="18" charset="0"/>
                </a:rPr>
                <a:t>Hamamoto</a:t>
              </a:r>
              <a:r>
                <a:rPr lang="it-IT" sz="1000" b="1" i="1" dirty="0">
                  <a:latin typeface="Garamond" pitchFamily="18" charset="0"/>
                </a:rPr>
                <a:t> &amp; </a:t>
              </a:r>
              <a:r>
                <a:rPr lang="it-IT" sz="1000" b="1" i="1" dirty="0" err="1">
                  <a:latin typeface="Garamond" pitchFamily="18" charset="0"/>
                </a:rPr>
                <a:t>Sagawa</a:t>
              </a:r>
              <a:r>
                <a:rPr lang="it-IT" sz="1000" b="1" i="1" dirty="0">
                  <a:latin typeface="Garamond" pitchFamily="18" charset="0"/>
                </a:rPr>
                <a:t>, PRC 48, R960 (1993)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1416"/>
            <a:ext cx="8280920" cy="5256584"/>
          </a:xfrm>
        </p:spPr>
        <p:txBody>
          <a:bodyPr>
            <a:noAutofit/>
          </a:bodyPr>
          <a:lstStyle/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Isospin Mixing at T = 0 and T &gt; 0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Isospin Mixing at T &gt; 0 using GDR γ decay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Measurement of Isospin Mixing</a:t>
            </a:r>
            <a:endParaRPr lang="en-US" sz="3200" b="1" smtClean="0">
              <a:solidFill>
                <a:schemeClr val="tx2">
                  <a:lumMod val="50000"/>
                </a:schemeClr>
              </a:solidFill>
              <a:latin typeface="Garamond" pitchFamily="18" charset="0"/>
              <a:sym typeface="Symbol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sym typeface="Symbol"/>
              </a:rPr>
              <a:t> Preliminary results from T = 2.2 MeV 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sym typeface="Symbol"/>
              </a:rPr>
              <a:t> Conclusions</a:t>
            </a:r>
          </a:p>
          <a:p>
            <a:pPr>
              <a:buFont typeface="Wingdings" pitchFamily="2" charset="2"/>
              <a:buChar char="Ø"/>
            </a:pPr>
            <a:endParaRPr lang="en-US" sz="28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Outline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51520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Coulomb corrections to </a:t>
            </a:r>
            <a:r>
              <a:rPr lang="en-US" sz="2000" b="1" dirty="0" err="1" smtClean="0">
                <a:solidFill>
                  <a:schemeClr val="bg1"/>
                </a:solidFill>
                <a:latin typeface="Garamond" pitchFamily="18" charset="0"/>
              </a:rPr>
              <a:t>superallowed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Garamond" pitchFamily="18" charset="0"/>
              </a:rPr>
              <a:t>β decay in nuclei and the </a:t>
            </a:r>
          </a:p>
          <a:p>
            <a:pPr algn="ctr"/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Cabibbo-Kobayashi-Maskawa</a:t>
            </a:r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 (CKM) </a:t>
            </a:r>
            <a:r>
              <a:rPr lang="it-IT" sz="2000" b="1" dirty="0" err="1" smtClean="0">
                <a:solidFill>
                  <a:schemeClr val="bg1"/>
                </a:solidFill>
                <a:latin typeface="Garamond" pitchFamily="18" charset="0"/>
              </a:rPr>
              <a:t>matrix</a:t>
            </a:r>
            <a:endParaRPr lang="it-IT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51520" y="10527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Garamond" pitchFamily="18" charset="0"/>
              </a:rPr>
              <a:t>In the standard </a:t>
            </a:r>
            <a:r>
              <a:rPr lang="it-IT" dirty="0" err="1" smtClean="0">
                <a:latin typeface="Garamond" pitchFamily="18" charset="0"/>
              </a:rPr>
              <a:t>model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(SM) this matrix satisfies the </a:t>
            </a:r>
            <a:r>
              <a:rPr lang="en-US" dirty="0" err="1" smtClean="0">
                <a:latin typeface="Garamond" pitchFamily="18" charset="0"/>
              </a:rPr>
              <a:t>unitarity</a:t>
            </a:r>
            <a:r>
              <a:rPr lang="en-US" dirty="0" smtClean="0">
                <a:latin typeface="Garamond" pitchFamily="18" charset="0"/>
              </a:rPr>
              <a:t> condition, that is, the sum of the squares of the matrix elements in each row(column) </a:t>
            </a:r>
            <a:r>
              <a:rPr lang="it-IT" dirty="0" err="1" smtClean="0">
                <a:latin typeface="Garamond" pitchFamily="18" charset="0"/>
              </a:rPr>
              <a:t>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equal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one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en-US" dirty="0" smtClean="0">
                <a:latin typeface="Garamond" pitchFamily="18" charset="0"/>
              </a:rPr>
              <a:t>departures from 1 may indicate physics not described by the </a:t>
            </a:r>
            <a:r>
              <a:rPr lang="it-IT" dirty="0" smtClean="0">
                <a:latin typeface="Garamond" pitchFamily="18" charset="0"/>
              </a:rPr>
              <a:t>SM.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995936" y="6309320"/>
            <a:ext cx="509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N. </a:t>
            </a:r>
            <a:r>
              <a:rPr lang="it-IT" dirty="0" err="1" smtClean="0"/>
              <a:t>Auerbach</a:t>
            </a:r>
            <a:r>
              <a:rPr lang="it-IT" dirty="0" smtClean="0"/>
              <a:t> </a:t>
            </a:r>
            <a:r>
              <a:rPr lang="en-US" dirty="0" smtClean="0"/>
              <a:t>PHYSICAL REVIEW C 79, 035502 (2009)</a:t>
            </a:r>
            <a:endParaRPr lang="it-IT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21262" t="67921" r="61019" b="26911"/>
          <a:stretch>
            <a:fillRect/>
          </a:stretch>
        </p:blipFill>
        <p:spPr bwMode="auto">
          <a:xfrm>
            <a:off x="3347864" y="2348880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179512" y="3284984"/>
            <a:ext cx="8604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Nuclear structure determine the corrections one has to introduce in the evaluation of the </a:t>
            </a:r>
            <a:r>
              <a:rPr lang="en-US" i="1" dirty="0" smtClean="0"/>
              <a:t>β-decay matrix elements for </a:t>
            </a:r>
            <a:r>
              <a:rPr lang="en-US" i="1" dirty="0" err="1" smtClean="0"/>
              <a:t>superallowed</a:t>
            </a:r>
            <a:r>
              <a:rPr lang="en-US" i="1" dirty="0" smtClean="0"/>
              <a:t> </a:t>
            </a:r>
            <a:r>
              <a:rPr lang="en-US" dirty="0" smtClean="0"/>
              <a:t>transitions in </a:t>
            </a:r>
            <a:r>
              <a:rPr lang="en-US" i="1" dirty="0" smtClean="0"/>
              <a:t>T = 1, </a:t>
            </a:r>
            <a:r>
              <a:rPr lang="en-US" i="1" dirty="0" err="1" smtClean="0"/>
              <a:t>Tz</a:t>
            </a:r>
            <a:r>
              <a:rPr lang="en-US" i="1" dirty="0" smtClean="0"/>
              <a:t> = +1 (or </a:t>
            </a:r>
            <a:r>
              <a:rPr lang="en-US" i="1" dirty="0" err="1" smtClean="0"/>
              <a:t>Tz</a:t>
            </a:r>
            <a:r>
              <a:rPr lang="en-US" i="1" dirty="0" smtClean="0"/>
              <a:t> = −1) nuclei. U</a:t>
            </a:r>
            <a:r>
              <a:rPr lang="en-US" dirty="0" smtClean="0"/>
              <a:t>sing the measured </a:t>
            </a:r>
            <a:r>
              <a:rPr lang="en-US" i="1" dirty="0" smtClean="0"/>
              <a:t>f t values one can relate these to the u-quark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i="1" dirty="0" smtClean="0"/>
              <a:t>d-quark </a:t>
            </a:r>
            <a:r>
              <a:rPr lang="it-IT" i="1" dirty="0" err="1" smtClean="0"/>
              <a:t>transition</a:t>
            </a:r>
            <a:r>
              <a:rPr lang="it-IT" i="1" dirty="0" smtClean="0"/>
              <a:t> </a:t>
            </a:r>
            <a:r>
              <a:rPr lang="it-IT" i="1" dirty="0" err="1" smtClean="0"/>
              <a:t>matrix</a:t>
            </a:r>
            <a:r>
              <a:rPr lang="it-IT" i="1" dirty="0" smtClean="0"/>
              <a:t> </a:t>
            </a:r>
            <a:r>
              <a:rPr lang="it-IT" i="1" dirty="0" err="1" smtClean="0"/>
              <a:t>element</a:t>
            </a:r>
            <a:r>
              <a:rPr lang="it-IT" i="1" dirty="0" smtClean="0"/>
              <a:t> </a:t>
            </a:r>
            <a:r>
              <a:rPr lang="it-IT" i="1" dirty="0" err="1" smtClean="0"/>
              <a:t>Vud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it-IT" i="1" dirty="0" err="1" smtClean="0"/>
              <a:t>V</a:t>
            </a:r>
            <a:r>
              <a:rPr lang="it-IT" i="1" baseline="-25000" dirty="0" err="1" smtClean="0"/>
              <a:t>ud</a:t>
            </a:r>
            <a:r>
              <a:rPr lang="it-IT" i="1" baseline="-25000" dirty="0" smtClean="0"/>
              <a:t>  </a:t>
            </a:r>
            <a:r>
              <a:rPr lang="it-IT" i="1" dirty="0" smtClean="0"/>
              <a:t> </a:t>
            </a:r>
            <a:r>
              <a:rPr lang="it-IT" i="1" dirty="0" smtClean="0">
                <a:sym typeface="Symbol"/>
              </a:rPr>
              <a:t>   (1-</a:t>
            </a:r>
            <a:r>
              <a:rPr lang="it-IT" i="1" dirty="0" smtClean="0">
                <a:latin typeface="Symbol" pitchFamily="18" charset="2"/>
                <a:sym typeface="Symbol"/>
              </a:rPr>
              <a:t>d</a:t>
            </a:r>
            <a:r>
              <a:rPr lang="it-IT" i="1" baseline="-25000" dirty="0" smtClean="0">
                <a:sym typeface="Symbol"/>
              </a:rPr>
              <a:t>c </a:t>
            </a:r>
            <a:r>
              <a:rPr lang="it-IT" i="1" baseline="30000" dirty="0" smtClean="0">
                <a:sym typeface="Symbol"/>
              </a:rPr>
              <a:t>2</a:t>
            </a:r>
            <a:r>
              <a:rPr lang="it-IT" i="1" baseline="-25000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)</a:t>
            </a:r>
            <a:r>
              <a:rPr lang="it-IT" i="1" baseline="-25000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  </a:t>
            </a:r>
            <a:r>
              <a:rPr lang="it-IT" i="1" dirty="0" smtClean="0">
                <a:latin typeface="Symbol" pitchFamily="18" charset="2"/>
                <a:sym typeface="Symbol"/>
              </a:rPr>
              <a:t>e</a:t>
            </a:r>
            <a:r>
              <a:rPr lang="it-IT" i="1" baseline="30000" dirty="0" smtClean="0">
                <a:sym typeface="Symbol"/>
              </a:rPr>
              <a:t>2</a:t>
            </a:r>
          </a:p>
          <a:p>
            <a:endParaRPr lang="it-IT" i="1" baseline="30000" dirty="0" smtClean="0">
              <a:sym typeface="Symbol"/>
            </a:endParaRPr>
          </a:p>
          <a:p>
            <a:endParaRPr lang="it-IT" i="1" dirty="0" smtClean="0">
              <a:latin typeface="Symbol" pitchFamily="18" charset="2"/>
              <a:sym typeface="Symbol"/>
            </a:endParaRPr>
          </a:p>
          <a:p>
            <a:r>
              <a:rPr lang="it-IT" i="1" dirty="0" smtClean="0">
                <a:sym typeface="Symbol"/>
              </a:rPr>
              <a:t>(1-</a:t>
            </a:r>
            <a:r>
              <a:rPr lang="it-IT" i="1" dirty="0" smtClean="0">
                <a:latin typeface="Symbol" pitchFamily="18" charset="2"/>
                <a:sym typeface="Symbol"/>
              </a:rPr>
              <a:t>d</a:t>
            </a:r>
            <a:r>
              <a:rPr lang="it-IT" i="1" baseline="-25000" dirty="0" smtClean="0">
                <a:sym typeface="Symbol"/>
              </a:rPr>
              <a:t>c </a:t>
            </a:r>
            <a:r>
              <a:rPr lang="it-IT" i="1" baseline="30000" dirty="0" smtClean="0">
                <a:sym typeface="Symbol"/>
              </a:rPr>
              <a:t>2</a:t>
            </a:r>
            <a:r>
              <a:rPr lang="it-IT" i="1" baseline="-25000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)</a:t>
            </a:r>
            <a:r>
              <a:rPr lang="it-IT" i="1" baseline="-25000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</a:t>
            </a:r>
            <a:r>
              <a:rPr lang="it-IT" i="1" baseline="-25000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  </a:t>
            </a:r>
            <a:r>
              <a:rPr lang="it-IT" i="1" dirty="0" err="1" smtClean="0">
                <a:sym typeface="Symbol"/>
              </a:rPr>
              <a:t>is</a:t>
            </a:r>
            <a:r>
              <a:rPr lang="it-IT" i="1" dirty="0" smtClean="0">
                <a:sym typeface="Symbol"/>
              </a:rPr>
              <a:t> </a:t>
            </a:r>
            <a:r>
              <a:rPr lang="en-US" dirty="0" err="1" smtClean="0"/>
              <a:t>isospin</a:t>
            </a:r>
            <a:r>
              <a:rPr lang="en-US" dirty="0" smtClean="0"/>
              <a:t> symmetry breaking term</a:t>
            </a:r>
            <a:endParaRPr lang="it-IT" i="1" dirty="0" smtClean="0">
              <a:latin typeface="Symbol" pitchFamily="18" charset="2"/>
              <a:sym typeface="Symbol"/>
            </a:endParaRPr>
          </a:p>
          <a:p>
            <a:r>
              <a:rPr lang="it-IT" i="1" dirty="0" smtClean="0">
                <a:latin typeface="Symbol" pitchFamily="18" charset="2"/>
                <a:sym typeface="Symbol"/>
              </a:rPr>
              <a:t>e</a:t>
            </a:r>
            <a:r>
              <a:rPr lang="it-IT" i="1" baseline="30000" dirty="0" smtClean="0">
                <a:sym typeface="Symbol"/>
              </a:rPr>
              <a:t>2 </a:t>
            </a:r>
            <a:r>
              <a:rPr lang="it-IT" i="1" dirty="0" smtClean="0">
                <a:sym typeface="Symbol"/>
              </a:rPr>
              <a:t>   </a:t>
            </a:r>
            <a:r>
              <a:rPr lang="en-US" dirty="0" smtClean="0"/>
              <a:t>is the </a:t>
            </a:r>
            <a:r>
              <a:rPr lang="en-US" dirty="0" err="1" smtClean="0"/>
              <a:t>isospin</a:t>
            </a:r>
            <a:r>
              <a:rPr lang="en-US" dirty="0" smtClean="0"/>
              <a:t> admixture of the </a:t>
            </a:r>
            <a:r>
              <a:rPr lang="en-US" i="1" dirty="0" smtClean="0"/>
              <a:t>T + 1 state into the </a:t>
            </a:r>
            <a:r>
              <a:rPr lang="en-US" i="1" dirty="0" err="1" smtClean="0"/>
              <a:t>T,Tz</a:t>
            </a:r>
            <a:r>
              <a:rPr lang="en-US" i="1" dirty="0" smtClean="0"/>
              <a:t> = T </a:t>
            </a:r>
            <a:r>
              <a:rPr lang="it-IT" dirty="0" err="1" smtClean="0"/>
              <a:t>ground</a:t>
            </a:r>
            <a:r>
              <a:rPr lang="it-IT" dirty="0" smtClean="0"/>
              <a:t> state</a:t>
            </a:r>
            <a:endParaRPr lang="en-US" baseline="300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 l="27763" t="56856" r="52744" b="37237"/>
          <a:stretch>
            <a:fillRect/>
          </a:stretch>
        </p:blipFill>
        <p:spPr bwMode="auto">
          <a:xfrm>
            <a:off x="5652120" y="4581128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Analisys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528" y="5013176"/>
          <a:ext cx="5976663" cy="14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/>
                <a:gridCol w="1992221"/>
                <a:gridCol w="199222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chemeClr val="bg1"/>
                          </a:solidFill>
                          <a:latin typeface="Garamond" pitchFamily="18" charset="0"/>
                        </a:rPr>
                        <a:t>RESIDUES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latin typeface="Garamond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latin typeface="Garamond" pitchFamily="18" charset="0"/>
                        </a:rPr>
                        <a:t>AGATA1LABR1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latin typeface="Garamond" pitchFamily="18" charset="0"/>
                        </a:rPr>
                        <a:t>AGATA2LABR2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4p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49%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α2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3p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323528" y="1556792"/>
          <a:ext cx="5895975" cy="298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228184" y="23488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Statistical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simulation</a:t>
            </a:r>
            <a:r>
              <a:rPr lang="it-IT" dirty="0" smtClean="0">
                <a:latin typeface="Garamond" pitchFamily="18" charset="0"/>
              </a:rPr>
              <a:t> (CASCADE MONTECARLO code)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5091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Experimental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calculation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two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different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folds</a:t>
            </a:r>
            <a:r>
              <a:rPr lang="it-IT" dirty="0" smtClean="0">
                <a:latin typeface="Garamond" pitchFamily="18" charset="0"/>
              </a:rPr>
              <a:t> 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10527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Evaluation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of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spin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sensibility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with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transitions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intensity</a:t>
            </a:r>
            <a:endParaRPr lang="it-IT" b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31840" y="2852936"/>
            <a:ext cx="504056" cy="9864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3707904" y="3356992"/>
            <a:ext cx="2304256" cy="57606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012160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Experimental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region</a:t>
            </a:r>
            <a:endParaRPr lang="it-IT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Analisys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836712"/>
            <a:ext cx="8208912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Identification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the background at high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energy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cosmic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ray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1268760"/>
            <a:ext cx="78488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observes</a:t>
            </a:r>
            <a:r>
              <a:rPr lang="it-IT" dirty="0" smtClean="0">
                <a:latin typeface="Garamond" pitchFamily="18" charset="0"/>
              </a:rPr>
              <a:t> a </a:t>
            </a:r>
            <a:r>
              <a:rPr lang="it-IT" dirty="0" err="1" smtClean="0">
                <a:latin typeface="Garamond" pitchFamily="18" charset="0"/>
              </a:rPr>
              <a:t>costant</a:t>
            </a:r>
            <a:r>
              <a:rPr lang="it-IT" dirty="0" smtClean="0">
                <a:latin typeface="Garamond" pitchFamily="18" charset="0"/>
              </a:rPr>
              <a:t> background at high </a:t>
            </a:r>
            <a:r>
              <a:rPr lang="it-IT" dirty="0" err="1" smtClean="0">
                <a:latin typeface="Garamond" pitchFamily="18" charset="0"/>
              </a:rPr>
              <a:t>energy</a:t>
            </a:r>
            <a:r>
              <a:rPr lang="it-IT" dirty="0" smtClean="0">
                <a:latin typeface="Garamond" pitchFamily="18" charset="0"/>
              </a:rPr>
              <a:t> (E&gt;2 </a:t>
            </a:r>
            <a:r>
              <a:rPr lang="it-IT" dirty="0" err="1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</a:rPr>
              <a:t>) in </a:t>
            </a:r>
            <a:r>
              <a:rPr lang="it-IT" dirty="0" err="1" smtClean="0">
                <a:latin typeface="Garamond" pitchFamily="18" charset="0"/>
              </a:rPr>
              <a:t>LaBr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spectra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Background </a:t>
            </a:r>
            <a:r>
              <a:rPr lang="it-IT" dirty="0" err="1" smtClean="0">
                <a:latin typeface="Garamond" pitchFamily="18" charset="0"/>
              </a:rPr>
              <a:t>is</a:t>
            </a:r>
            <a:r>
              <a:rPr lang="it-IT" dirty="0" smtClean="0">
                <a:latin typeface="Garamond" pitchFamily="18" charset="0"/>
              </a:rPr>
              <a:t> in </a:t>
            </a:r>
            <a:r>
              <a:rPr lang="it-IT" dirty="0" err="1" smtClean="0">
                <a:latin typeface="Garamond" pitchFamily="18" charset="0"/>
              </a:rPr>
              <a:t>time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coincidence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dirty="0" err="1" smtClean="0">
                <a:latin typeface="Garamond" pitchFamily="18" charset="0"/>
              </a:rPr>
              <a:t>hence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with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temporal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gate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can’t eliminate </a:t>
            </a:r>
            <a:r>
              <a:rPr lang="it-IT" dirty="0" err="1" smtClean="0">
                <a:latin typeface="Garamond" pitchFamily="18" charset="0"/>
              </a:rPr>
              <a:t>it</a:t>
            </a:r>
            <a:r>
              <a:rPr lang="it-IT" dirty="0" smtClean="0"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observe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that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energy</a:t>
            </a:r>
            <a:r>
              <a:rPr lang="it-IT" dirty="0" smtClean="0">
                <a:latin typeface="Garamond" pitchFamily="18" charset="0"/>
              </a:rPr>
              <a:t> gamma </a:t>
            </a:r>
            <a:r>
              <a:rPr lang="it-IT" dirty="0" err="1" smtClean="0">
                <a:latin typeface="Garamond" pitchFamily="18" charset="0"/>
              </a:rPr>
              <a:t>spectrum</a:t>
            </a:r>
            <a:r>
              <a:rPr lang="it-IT" dirty="0" smtClean="0">
                <a:latin typeface="Garamond" pitchFamily="18" charset="0"/>
              </a:rPr>
              <a:t> in </a:t>
            </a:r>
            <a:r>
              <a:rPr lang="it-IT" dirty="0" err="1" smtClean="0">
                <a:latin typeface="Garamond" pitchFamily="18" charset="0"/>
              </a:rPr>
              <a:t>coincidence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with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gammas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dirty="0" err="1" smtClean="0">
                <a:latin typeface="Garamond" pitchFamily="18" charset="0"/>
              </a:rPr>
              <a:t>wich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have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an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energy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between</a:t>
            </a:r>
            <a:r>
              <a:rPr lang="it-IT" dirty="0" smtClean="0">
                <a:latin typeface="Garamond" pitchFamily="18" charset="0"/>
              </a:rPr>
              <a:t> 10-20 </a:t>
            </a:r>
            <a:r>
              <a:rPr lang="it-IT" dirty="0" err="1" smtClean="0">
                <a:latin typeface="Garamond" pitchFamily="18" charset="0"/>
              </a:rPr>
              <a:t>MeV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This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spectrum</a:t>
            </a:r>
            <a:r>
              <a:rPr lang="it-IT" dirty="0" smtClean="0">
                <a:latin typeface="Garamond" pitchFamily="18" charset="0"/>
              </a:rPr>
              <a:t> can </a:t>
            </a:r>
            <a:r>
              <a:rPr lang="it-IT" dirty="0" err="1" smtClean="0">
                <a:latin typeface="Garamond" pitchFamily="18" charset="0"/>
              </a:rPr>
              <a:t>be</a:t>
            </a:r>
            <a:r>
              <a:rPr lang="it-IT" dirty="0" smtClean="0">
                <a:latin typeface="Garamond" pitchFamily="18" charset="0"/>
              </a:rPr>
              <a:t> a </a:t>
            </a:r>
            <a:r>
              <a:rPr lang="it-IT" dirty="0" err="1" smtClean="0">
                <a:latin typeface="Garamond" pitchFamily="18" charset="0"/>
              </a:rPr>
              <a:t>good</a:t>
            </a:r>
            <a:r>
              <a:rPr lang="it-IT" dirty="0" smtClean="0">
                <a:latin typeface="Garamond" pitchFamily="18" charset="0"/>
              </a:rPr>
              <a:t> estimate </a:t>
            </a:r>
            <a:r>
              <a:rPr lang="it-IT" dirty="0" err="1" smtClean="0">
                <a:latin typeface="Garamond" pitchFamily="18" charset="0"/>
              </a:rPr>
              <a:t>of</a:t>
            </a:r>
            <a:r>
              <a:rPr lang="it-IT" dirty="0" smtClean="0">
                <a:latin typeface="Garamond" pitchFamily="18" charset="0"/>
              </a:rPr>
              <a:t> the background, </a:t>
            </a:r>
            <a:r>
              <a:rPr lang="it-IT" dirty="0" err="1" smtClean="0">
                <a:latin typeface="Garamond" pitchFamily="18" charset="0"/>
              </a:rPr>
              <a:t>because</a:t>
            </a:r>
            <a:r>
              <a:rPr lang="it-IT" dirty="0" smtClean="0">
                <a:latin typeface="Garamond" pitchFamily="18" charset="0"/>
              </a:rPr>
              <a:t> in the CN </a:t>
            </a:r>
            <a:r>
              <a:rPr lang="it-IT" dirty="0" err="1" smtClean="0">
                <a:latin typeface="Garamond" pitchFamily="18" charset="0"/>
              </a:rPr>
              <a:t>decay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probability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have</a:t>
            </a:r>
            <a:r>
              <a:rPr lang="it-IT" dirty="0" smtClean="0">
                <a:latin typeface="Garamond" pitchFamily="18" charset="0"/>
              </a:rPr>
              <a:t> 2 </a:t>
            </a:r>
            <a:r>
              <a:rPr lang="it-IT" dirty="0" err="1" smtClean="0">
                <a:latin typeface="Garamond" pitchFamily="18" charset="0"/>
              </a:rPr>
              <a:t>gammas</a:t>
            </a:r>
            <a:r>
              <a:rPr lang="it-IT" dirty="0" smtClean="0">
                <a:latin typeface="Garamond" pitchFamily="18" charset="0"/>
              </a:rPr>
              <a:t> at </a:t>
            </a:r>
            <a:r>
              <a:rPr lang="it-IT" dirty="0" err="1" smtClean="0">
                <a:latin typeface="Garamond" pitchFamily="18" charset="0"/>
              </a:rPr>
              <a:t>this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energy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small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dirty="0" err="1" smtClean="0">
                <a:latin typeface="Garamond" pitchFamily="18" charset="0"/>
              </a:rPr>
              <a:t>hence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gammas</a:t>
            </a:r>
            <a:r>
              <a:rPr lang="it-IT" dirty="0" smtClean="0">
                <a:latin typeface="Garamond" pitchFamily="18" charset="0"/>
              </a:rPr>
              <a:t> source </a:t>
            </a:r>
            <a:r>
              <a:rPr lang="it-IT" dirty="0" err="1" smtClean="0">
                <a:latin typeface="Garamond" pitchFamily="18" charset="0"/>
              </a:rPr>
              <a:t>isn</a:t>
            </a:r>
            <a:r>
              <a:rPr lang="it-IT" dirty="0" smtClean="0">
                <a:latin typeface="Garamond" pitchFamily="18" charset="0"/>
              </a:rPr>
              <a:t>’t the CN </a:t>
            </a:r>
            <a:r>
              <a:rPr lang="it-IT" dirty="0" err="1" smtClean="0">
                <a:latin typeface="Garamond" pitchFamily="18" charset="0"/>
              </a:rPr>
              <a:t>but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probably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ownig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cosmic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rays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dirty="0">
              <a:latin typeface="Garamond" pitchFamily="18" charset="0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/>
        </p:nvGraphicFramePr>
        <p:xfrm>
          <a:off x="611560" y="4005064"/>
          <a:ext cx="4968552" cy="255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5580112" y="436510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The background </a:t>
            </a:r>
            <a:r>
              <a:rPr lang="it-IT" dirty="0" err="1" smtClean="0">
                <a:latin typeface="Garamond" pitchFamily="18" charset="0"/>
              </a:rPr>
              <a:t>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basically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same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both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reactions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The background </a:t>
            </a:r>
            <a:r>
              <a:rPr lang="it-IT" dirty="0" err="1" smtClean="0">
                <a:latin typeface="Garamond" pitchFamily="18" charset="0"/>
              </a:rPr>
              <a:t>contribution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basically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costant</a:t>
            </a:r>
            <a:endParaRPr lang="it-IT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Analisys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908720"/>
            <a:ext cx="2957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Preliminary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results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it-IT" b="1" baseline="30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81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Rb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171358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Garamond" pitchFamily="18" charset="0"/>
              </a:rPr>
              <a:t>Egdr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fixed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to</a:t>
            </a:r>
            <a:r>
              <a:rPr lang="it-IT" b="1" dirty="0" smtClean="0">
                <a:latin typeface="Garamond" pitchFamily="18" charset="0"/>
              </a:rPr>
              <a:t> 16.2 </a:t>
            </a:r>
            <a:r>
              <a:rPr lang="it-IT" b="1" dirty="0" err="1" smtClean="0">
                <a:latin typeface="Garamond" pitchFamily="18" charset="0"/>
              </a:rPr>
              <a:t>MeV</a:t>
            </a:r>
            <a:endParaRPr lang="it-IT" b="1" dirty="0" smtClean="0">
              <a:latin typeface="Garamond" pitchFamily="18" charset="0"/>
            </a:endParaRPr>
          </a:p>
          <a:p>
            <a:r>
              <a:rPr lang="it-IT" b="1" dirty="0" err="1" smtClean="0">
                <a:latin typeface="Garamond" pitchFamily="18" charset="0"/>
              </a:rPr>
              <a:t>Width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GDR≈</a:t>
            </a:r>
            <a:r>
              <a:rPr lang="it-IT" b="1" dirty="0" smtClean="0">
                <a:latin typeface="Garamond" pitchFamily="18" charset="0"/>
              </a:rPr>
              <a:t> 7 </a:t>
            </a:r>
            <a:r>
              <a:rPr lang="it-IT" b="1" dirty="0" err="1" smtClean="0">
                <a:latin typeface="Garamond" pitchFamily="18" charset="0"/>
              </a:rPr>
              <a:t>MeV</a:t>
            </a:r>
            <a:endParaRPr lang="it-IT" b="1" dirty="0" smtClean="0">
              <a:latin typeface="Garamond" pitchFamily="18" charset="0"/>
            </a:endParaRPr>
          </a:p>
          <a:p>
            <a:r>
              <a:rPr lang="it-IT" b="1" dirty="0" smtClean="0">
                <a:latin typeface="Garamond" pitchFamily="18" charset="0"/>
              </a:rPr>
              <a:t>&lt;J&gt;≈20 </a:t>
            </a:r>
            <a:r>
              <a:rPr lang="it-IT" b="1" strike="sngStrike" dirty="0" smtClean="0">
                <a:latin typeface="Garamond" pitchFamily="18" charset="0"/>
              </a:rPr>
              <a:t>h</a:t>
            </a:r>
            <a:endParaRPr lang="it-IT" b="1" strike="sngStrike" dirty="0"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7855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This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experiment</a:t>
            </a:r>
            <a:r>
              <a:rPr lang="it-IT" dirty="0" smtClean="0">
                <a:latin typeface="Garamond" pitchFamily="18" charset="0"/>
              </a:rPr>
              <a:t>: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87824" y="26369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Garamond" pitchFamily="18" charset="0"/>
              </a:rPr>
              <a:t>Egdr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fixed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to</a:t>
            </a:r>
            <a:r>
              <a:rPr lang="it-IT" b="1" dirty="0" smtClean="0">
                <a:latin typeface="Garamond" pitchFamily="18" charset="0"/>
              </a:rPr>
              <a:t> 16.2 </a:t>
            </a:r>
            <a:r>
              <a:rPr lang="it-IT" b="1" dirty="0" err="1" smtClean="0">
                <a:latin typeface="Garamond" pitchFamily="18" charset="0"/>
              </a:rPr>
              <a:t>MeV</a:t>
            </a:r>
            <a:endParaRPr lang="it-IT" b="1" dirty="0" smtClean="0">
              <a:latin typeface="Garamond" pitchFamily="18" charset="0"/>
            </a:endParaRPr>
          </a:p>
          <a:p>
            <a:r>
              <a:rPr lang="it-IT" b="1" dirty="0" err="1" smtClean="0">
                <a:latin typeface="Garamond" pitchFamily="18" charset="0"/>
              </a:rPr>
              <a:t>Width</a:t>
            </a:r>
            <a:r>
              <a:rPr lang="it-IT" b="1" dirty="0" smtClean="0">
                <a:latin typeface="Garamond" pitchFamily="18" charset="0"/>
              </a:rPr>
              <a:t> </a:t>
            </a:r>
            <a:r>
              <a:rPr lang="it-IT" b="1" dirty="0" err="1" smtClean="0">
                <a:latin typeface="Garamond" pitchFamily="18" charset="0"/>
              </a:rPr>
              <a:t>GDR≈</a:t>
            </a:r>
            <a:r>
              <a:rPr lang="it-IT" b="1" dirty="0" smtClean="0">
                <a:latin typeface="Garamond" pitchFamily="18" charset="0"/>
              </a:rPr>
              <a:t> 10 </a:t>
            </a:r>
            <a:r>
              <a:rPr lang="it-IT" b="1" dirty="0" err="1" smtClean="0">
                <a:latin typeface="Garamond" pitchFamily="18" charset="0"/>
              </a:rPr>
              <a:t>MeV</a:t>
            </a:r>
            <a:endParaRPr lang="it-IT" b="1" dirty="0" smtClean="0">
              <a:latin typeface="Garamond" pitchFamily="18" charset="0"/>
            </a:endParaRPr>
          </a:p>
          <a:p>
            <a:r>
              <a:rPr lang="it-IT" b="1" dirty="0" smtClean="0">
                <a:latin typeface="Garamond" pitchFamily="18" charset="0"/>
              </a:rPr>
              <a:t>&lt;J&gt;≈40 </a:t>
            </a:r>
            <a:r>
              <a:rPr lang="it-IT" b="1" strike="sngStrike" dirty="0" smtClean="0">
                <a:latin typeface="Garamond" pitchFamily="18" charset="0"/>
              </a:rPr>
              <a:t>h</a:t>
            </a:r>
            <a:endParaRPr lang="it-IT" b="1" strike="sngStrike" dirty="0"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Previous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experiment</a:t>
            </a:r>
            <a:r>
              <a:rPr lang="it-IT" dirty="0" smtClean="0">
                <a:latin typeface="Garamond" pitchFamily="18" charset="0"/>
              </a:rPr>
              <a:t>: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22108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At </a:t>
            </a:r>
            <a:r>
              <a:rPr lang="it-IT" dirty="0" err="1" smtClean="0">
                <a:latin typeface="Garamond" pitchFamily="18" charset="0"/>
              </a:rPr>
              <a:t>fixed</a:t>
            </a:r>
            <a:r>
              <a:rPr lang="it-IT" dirty="0" smtClean="0">
                <a:latin typeface="Garamond" pitchFamily="18" charset="0"/>
              </a:rPr>
              <a:t> T, </a:t>
            </a:r>
            <a:r>
              <a:rPr lang="el-GR" dirty="0" smtClean="0">
                <a:latin typeface="Garamond" pitchFamily="18" charset="0"/>
              </a:rPr>
              <a:t>Γ</a:t>
            </a:r>
            <a:r>
              <a:rPr lang="it-IT" baseline="-25000" dirty="0" smtClean="0">
                <a:latin typeface="Garamond" pitchFamily="18" charset="0"/>
              </a:rPr>
              <a:t>GDR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increases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with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angular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momentum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owing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different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shape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deformation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of</a:t>
            </a:r>
            <a:r>
              <a:rPr lang="it-IT" dirty="0" smtClean="0">
                <a:latin typeface="Garamond" pitchFamily="18" charset="0"/>
              </a:rPr>
              <a:t> CN.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In letterature </a:t>
            </a: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have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found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same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Width</a:t>
            </a:r>
            <a:r>
              <a:rPr lang="it-IT" baseline="-25000" dirty="0" err="1" smtClean="0">
                <a:latin typeface="Garamond" pitchFamily="18" charset="0"/>
              </a:rPr>
              <a:t>GDR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value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a </a:t>
            </a:r>
            <a:r>
              <a:rPr lang="it-IT" dirty="0" err="1" smtClean="0">
                <a:latin typeface="Garamond" pitchFamily="18" charset="0"/>
              </a:rPr>
              <a:t>similar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nucleus</a:t>
            </a:r>
            <a:r>
              <a:rPr lang="it-IT" dirty="0" smtClean="0">
                <a:latin typeface="Garamond" pitchFamily="18" charset="0"/>
              </a:rPr>
              <a:t> (</a:t>
            </a:r>
            <a:r>
              <a:rPr lang="it-IT" baseline="30000" dirty="0" smtClean="0">
                <a:latin typeface="Garamond" pitchFamily="18" charset="0"/>
              </a:rPr>
              <a:t>76</a:t>
            </a:r>
            <a:r>
              <a:rPr lang="it-IT" dirty="0" smtClean="0">
                <a:latin typeface="Garamond" pitchFamily="18" charset="0"/>
              </a:rPr>
              <a:t>Kr) at the </a:t>
            </a:r>
            <a:r>
              <a:rPr lang="it-IT" dirty="0" err="1" smtClean="0">
                <a:latin typeface="Garamond" pitchFamily="18" charset="0"/>
              </a:rPr>
              <a:t>same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exitacion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enegy</a:t>
            </a:r>
            <a:r>
              <a:rPr lang="it-IT" dirty="0" smtClean="0">
                <a:latin typeface="Garamond" pitchFamily="18" charset="0"/>
              </a:rPr>
              <a:t> and </a:t>
            </a:r>
            <a:r>
              <a:rPr lang="it-IT" dirty="0" err="1" smtClean="0">
                <a:latin typeface="Garamond" pitchFamily="18" charset="0"/>
              </a:rPr>
              <a:t>mean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spin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value</a:t>
            </a:r>
            <a:r>
              <a:rPr lang="it-IT" dirty="0" smtClean="0">
                <a:latin typeface="Garamond" pitchFamily="18" charset="0"/>
              </a:rPr>
              <a:t> (</a:t>
            </a:r>
            <a:r>
              <a:rPr lang="en-US" sz="1400" i="1" dirty="0" smtClean="0">
                <a:latin typeface="Garamond" pitchFamily="18" charset="0"/>
              </a:rPr>
              <a:t>Schiller,  </a:t>
            </a:r>
            <a:r>
              <a:rPr lang="en-US" sz="1400" i="1" dirty="0" err="1" smtClean="0">
                <a:latin typeface="Garamond" pitchFamily="18" charset="0"/>
              </a:rPr>
              <a:t>Nucl</a:t>
            </a:r>
            <a:r>
              <a:rPr lang="en-US" sz="1400" i="1" dirty="0" smtClean="0">
                <a:latin typeface="Garamond" pitchFamily="18" charset="0"/>
              </a:rPr>
              <a:t>. Phys. A 788, 231c (2007)</a:t>
            </a:r>
            <a:r>
              <a:rPr lang="it-IT" dirty="0" smtClean="0">
                <a:latin typeface="Garamond" pitchFamily="18" charset="0"/>
              </a:rPr>
              <a:t>).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23528" y="1628800"/>
            <a:ext cx="5112568" cy="100811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23528" y="2636912"/>
            <a:ext cx="511256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868144" y="24928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aramond" pitchFamily="18" charset="0"/>
              </a:rPr>
              <a:t>T≈2.2 </a:t>
            </a:r>
            <a:r>
              <a:rPr lang="it-IT" dirty="0" err="1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both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reactions</a:t>
            </a:r>
            <a:r>
              <a:rPr lang="it-IT" dirty="0" smtClean="0">
                <a:latin typeface="Garamond" pitchFamily="18" charset="0"/>
              </a:rPr>
              <a:t> 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8" name="Parentesi graffa chiusa 17"/>
          <p:cNvSpPr/>
          <p:nvPr/>
        </p:nvSpPr>
        <p:spPr>
          <a:xfrm>
            <a:off x="5580112" y="1628800"/>
            <a:ext cx="216024" cy="2088232"/>
          </a:xfrm>
          <a:prstGeom prst="rightBrac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6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Analisys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908720"/>
            <a:ext cx="2957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Preliminary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b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  <a:latin typeface="Garamond" pitchFamily="18" charset="0"/>
              </a:rPr>
              <a:t>results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it-IT" b="1" baseline="30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81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Rb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4427984" y="2492896"/>
          <a:ext cx="31683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/>
        </p:nvGraphicFramePr>
        <p:xfrm>
          <a:off x="611560" y="2420888"/>
          <a:ext cx="3456384" cy="35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491880" y="5949280"/>
            <a:ext cx="2448272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</a:t>
            </a:r>
            <a:r>
              <a:rPr lang="it-IT" b="1" baseline="-25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GDR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= 16.2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MeV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Width</a:t>
            </a:r>
            <a:r>
              <a:rPr lang="it-IT" b="1" baseline="-25000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GDR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≈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7 ± 0.4MeV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35354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Fit</a:t>
            </a:r>
            <a:r>
              <a:rPr lang="it-IT" dirty="0" smtClean="0">
                <a:latin typeface="Garamond" pitchFamily="18" charset="0"/>
              </a:rPr>
              <a:t> procedure: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 </a:t>
            </a:r>
            <a:r>
              <a:rPr lang="it-IT" b="1" dirty="0" smtClean="0">
                <a:latin typeface="Garamond" pitchFamily="18" charset="0"/>
              </a:rPr>
              <a:t>E</a:t>
            </a:r>
            <a:r>
              <a:rPr lang="it-IT" b="1" baseline="-25000" dirty="0" smtClean="0">
                <a:latin typeface="Garamond" pitchFamily="18" charset="0"/>
              </a:rPr>
              <a:t>GDR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fixed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16.2 </a:t>
            </a:r>
            <a:r>
              <a:rPr lang="it-IT" dirty="0" err="1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from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teory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it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’s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expected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not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change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with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exitation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energy</a:t>
            </a:r>
            <a:endParaRPr lang="it-IT" dirty="0" smtClean="0">
              <a:latin typeface="Garamond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latin typeface="Symbol" pitchFamily="18" charset="2"/>
              </a:rPr>
              <a:t>c</a:t>
            </a:r>
            <a:r>
              <a:rPr lang="it-IT" b="1" baseline="30000" dirty="0" smtClean="0"/>
              <a:t>2</a:t>
            </a:r>
            <a:r>
              <a:rPr lang="it-IT" b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test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determiate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the best </a:t>
            </a:r>
            <a:r>
              <a:rPr lang="el-GR" b="1" dirty="0" smtClean="0">
                <a:latin typeface="Garamond" pitchFamily="18" charset="0"/>
                <a:sym typeface="Wingdings" pitchFamily="2" charset="2"/>
              </a:rPr>
              <a:t>Γ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from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teory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it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’s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expected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to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change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with</a:t>
            </a:r>
            <a:r>
              <a:rPr lang="it-IT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it-IT" dirty="0" err="1" smtClean="0">
                <a:latin typeface="Garamond" pitchFamily="18" charset="0"/>
                <a:sym typeface="Wingdings" pitchFamily="2" charset="2"/>
              </a:rPr>
              <a:t>energy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45811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Well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defined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minimum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latin typeface="Garamond" pitchFamily="18" charset="0"/>
              </a:rPr>
              <a:t>Comparison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dirty="0" err="1" smtClean="0">
                <a:latin typeface="Garamond" pitchFamily="18" charset="0"/>
              </a:rPr>
              <a:t>between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dirty="0" err="1" smtClean="0">
                <a:latin typeface="Garamond" pitchFamily="18" charset="0"/>
              </a:rPr>
              <a:t>two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dirty="0" err="1" smtClean="0">
                <a:latin typeface="Garamond" pitchFamily="18" charset="0"/>
              </a:rPr>
              <a:t>measurements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83787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-4348" r="43308"/>
          <a:stretch>
            <a:fillRect/>
          </a:stretch>
        </p:blipFill>
        <p:spPr bwMode="auto">
          <a:xfrm>
            <a:off x="1979712" y="2420888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247456" y="61653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latin typeface="Garamond" pitchFamily="18" charset="0"/>
              </a:rPr>
              <a:t>Kusnezov</a:t>
            </a:r>
            <a:r>
              <a:rPr lang="it-IT" sz="1600" i="1" dirty="0" smtClean="0">
                <a:latin typeface="Garamond" pitchFamily="18" charset="0"/>
              </a:rPr>
              <a:t>, </a:t>
            </a:r>
            <a:r>
              <a:rPr lang="en-US" sz="1600" i="1" dirty="0" smtClean="0">
                <a:latin typeface="Garamond" pitchFamily="18" charset="0"/>
              </a:rPr>
              <a:t>Nuclear Physics A649 (1999) 193c-196c</a:t>
            </a:r>
            <a:endParaRPr lang="it-IT" sz="1600" i="1" dirty="0">
              <a:latin typeface="Garamond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98072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aramond" pitchFamily="18" charset="0"/>
              </a:rPr>
              <a:t>In </a:t>
            </a:r>
            <a:r>
              <a:rPr lang="it-IT" b="1" dirty="0" err="1" smtClean="0">
                <a:latin typeface="Garamond" pitchFamily="18" charset="0"/>
              </a:rPr>
              <a:t>Ca+Cl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</a:t>
            </a:r>
            <a:r>
              <a:rPr lang="it-IT" dirty="0" smtClean="0">
                <a:latin typeface="Garamond" pitchFamily="18" charset="0"/>
              </a:rPr>
              <a:t> (T≈2.3 </a:t>
            </a:r>
            <a:r>
              <a:rPr lang="it-IT" smtClean="0">
                <a:latin typeface="Garamond" pitchFamily="18" charset="0"/>
              </a:rPr>
              <a:t>MeV</a:t>
            </a:r>
            <a:r>
              <a:rPr lang="it-IT" dirty="0" smtClean="0">
                <a:latin typeface="Garamond" pitchFamily="18" charset="0"/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Second</a:t>
            </a:r>
            <a:r>
              <a:rPr lang="it-IT" dirty="0" smtClean="0">
                <a:latin typeface="Garamond" pitchFamily="18" charset="0"/>
              </a:rPr>
              <a:t> m first </a:t>
            </a:r>
            <a:r>
              <a:rPr lang="it-IT" dirty="0" err="1" smtClean="0">
                <a:latin typeface="Garamond" pitchFamily="18" charset="0"/>
              </a:rPr>
              <a:t>measurement</a:t>
            </a:r>
            <a:r>
              <a:rPr lang="it-IT" dirty="0" smtClean="0">
                <a:latin typeface="Garamond" pitchFamily="18" charset="0"/>
              </a:rPr>
              <a:t> &lt;J&gt; = 45 </a:t>
            </a:r>
            <a:r>
              <a:rPr lang="it-IT" strike="sngStrike" dirty="0" smtClean="0">
                <a:latin typeface="Garamond" pitchFamily="18" charset="0"/>
              </a:rPr>
              <a:t>h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easurement</a:t>
            </a:r>
            <a:r>
              <a:rPr lang="it-IT" dirty="0" smtClean="0">
                <a:latin typeface="Garamond" pitchFamily="18" charset="0"/>
              </a:rPr>
              <a:t> &lt;J&gt; = 15 </a:t>
            </a:r>
            <a:r>
              <a:rPr lang="it-IT" strike="sngStrike" dirty="0" smtClean="0">
                <a:latin typeface="Garamond" pitchFamily="18" charset="0"/>
              </a:rPr>
              <a:t>h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Γ </a:t>
            </a:r>
            <a:r>
              <a:rPr lang="it-IT" dirty="0" err="1" smtClean="0">
                <a:latin typeface="Garamond" pitchFamily="18" charset="0"/>
              </a:rPr>
              <a:t>increases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with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angular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momentum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owing</a:t>
            </a:r>
            <a:r>
              <a:rPr lang="it-IT" dirty="0" smtClean="0">
                <a:latin typeface="Garamond" pitchFamily="18" charset="0"/>
              </a:rPr>
              <a:t> the major </a:t>
            </a:r>
            <a:r>
              <a:rPr lang="it-IT" dirty="0" err="1" smtClean="0">
                <a:latin typeface="Garamond" pitchFamily="18" charset="0"/>
              </a:rPr>
              <a:t>deformation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dirty="0">
              <a:latin typeface="Garamond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203848" y="436510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1475656" y="4509120"/>
            <a:ext cx="172819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0" y="494116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Second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NO J EFFECT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427984" y="4005064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/>
          <p:cNvCxnSpPr/>
          <p:nvPr/>
        </p:nvCxnSpPr>
        <p:spPr>
          <a:xfrm>
            <a:off x="4644008" y="4077072"/>
            <a:ext cx="1512168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372200" y="3717032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Garamond" pitchFamily="18" charset="0"/>
              </a:rPr>
              <a:t>Second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b="1" dirty="0" smtClean="0">
                <a:solidFill>
                  <a:srgbClr val="00B0F0"/>
                </a:solidFill>
                <a:latin typeface="Garamond" pitchFamily="18" charset="0"/>
              </a:rPr>
              <a:t> J EFFECT</a:t>
            </a:r>
            <a:endParaRPr lang="it-IT" b="1" dirty="0">
              <a:solidFill>
                <a:srgbClr val="00B0F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First </a:t>
            </a:r>
            <a:r>
              <a:rPr lang="it-IT" sz="2400" b="1" dirty="0" err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measurement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2" name="Immagine 8" descr="molt_cl_nomix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212976"/>
            <a:ext cx="2952329" cy="344101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8718331" cy="1171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defRPr/>
            </a:pPr>
            <a:r>
              <a:rPr lang="it-IT" sz="2000" b="0" dirty="0">
                <a:latin typeface="Garamond" pitchFamily="18" charset="0"/>
              </a:rPr>
              <a:t>The set 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parameters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giving</a:t>
            </a:r>
            <a:r>
              <a:rPr lang="it-IT" sz="2000" b="0" dirty="0">
                <a:latin typeface="Garamond" pitchFamily="18" charset="0"/>
              </a:rPr>
              <a:t> the best </a:t>
            </a:r>
            <a:r>
              <a:rPr lang="it-IT" sz="2000" b="0" dirty="0" err="1">
                <a:latin typeface="Garamond" pitchFamily="18" charset="0"/>
              </a:rPr>
              <a:t>fit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has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been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determined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with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smtClean="0">
                <a:latin typeface="Garamond" pitchFamily="18" charset="0"/>
              </a:rPr>
              <a:t>X</a:t>
            </a:r>
            <a:r>
              <a:rPr lang="it-IT" sz="2000" b="0" baseline="30000" dirty="0" smtClean="0">
                <a:latin typeface="Garamond" pitchFamily="18" charset="0"/>
              </a:rPr>
              <a:t>2</a:t>
            </a:r>
            <a:r>
              <a:rPr lang="it-IT" sz="2000" b="0" dirty="0" smtClean="0">
                <a:latin typeface="Garamond" pitchFamily="18" charset="0"/>
              </a:rPr>
              <a:t> test:</a:t>
            </a:r>
          </a:p>
          <a:p>
            <a:pPr marL="342900" indent="-342900">
              <a:lnSpc>
                <a:spcPct val="50000"/>
              </a:lnSpc>
              <a:buFontTx/>
              <a:buAutoNum type="arabicParenR"/>
              <a:defRPr/>
            </a:pPr>
            <a:endParaRPr lang="it-IT" sz="2000" b="0" dirty="0" smtClean="0">
              <a:latin typeface="Garamond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sz="2000" b="0" dirty="0" err="1" smtClean="0">
                <a:latin typeface="Garamond" pitchFamily="18" charset="0"/>
              </a:rPr>
              <a:t>Fit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GDR </a:t>
            </a:r>
            <a:r>
              <a:rPr lang="it-IT" sz="2000" b="0" dirty="0" err="1">
                <a:latin typeface="Garamond" pitchFamily="18" charset="0"/>
              </a:rPr>
              <a:t>parameters</a:t>
            </a:r>
            <a:r>
              <a:rPr lang="it-IT" sz="2000" b="0" dirty="0">
                <a:latin typeface="Garamond" pitchFamily="18" charset="0"/>
              </a:rPr>
              <a:t> on </a:t>
            </a:r>
            <a:r>
              <a:rPr lang="it-IT" sz="2000" b="0" baseline="30000" dirty="0">
                <a:latin typeface="Garamond" pitchFamily="18" charset="0"/>
              </a:rPr>
              <a:t>81</a:t>
            </a:r>
            <a:r>
              <a:rPr lang="it-IT" sz="2000" b="0" dirty="0">
                <a:latin typeface="Garamond" pitchFamily="18" charset="0"/>
              </a:rPr>
              <a:t>Rb </a:t>
            </a:r>
            <a:r>
              <a:rPr lang="el-GR" sz="2000" b="0" dirty="0" smtClean="0">
                <a:latin typeface="Garamond" pitchFamily="18" charset="0"/>
              </a:rPr>
              <a:t>γ</a:t>
            </a:r>
            <a:r>
              <a:rPr lang="it-IT" sz="2000" b="0" dirty="0" err="1" smtClean="0">
                <a:latin typeface="Garamond" pitchFamily="18" charset="0"/>
              </a:rPr>
              <a:t>-ray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spectrum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 smtClean="0">
                <a:latin typeface="Garamond" pitchFamily="18" charset="0"/>
              </a:rPr>
              <a:t>using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el-GR" sz="2000" b="0" dirty="0" smtClean="0">
                <a:latin typeface="Garamond" pitchFamily="18" charset="0"/>
              </a:rPr>
              <a:t>Γ</a:t>
            </a:r>
            <a:r>
              <a:rPr lang="it-IT" sz="1600" b="0" baseline="30000" dirty="0" smtClean="0">
                <a:latin typeface="Garamond" pitchFamily="18" charset="0"/>
              </a:rPr>
              <a:t>↓</a:t>
            </a:r>
            <a:r>
              <a:rPr lang="it-IT" sz="2000" b="0" dirty="0">
                <a:latin typeface="Garamond" pitchFamily="18" charset="0"/>
              </a:rPr>
              <a:t>=</a:t>
            </a:r>
            <a:r>
              <a:rPr lang="it-IT" sz="2000" b="0" dirty="0" smtClean="0">
                <a:latin typeface="Garamond" pitchFamily="18" charset="0"/>
              </a:rPr>
              <a:t>0</a:t>
            </a:r>
            <a:endParaRPr lang="it-IT" sz="2000" b="0" dirty="0">
              <a:latin typeface="Garamond" pitchFamily="18" charset="0"/>
            </a:endParaRPr>
          </a:p>
          <a:p>
            <a:pPr marL="800100" lvl="1" indent="-342900">
              <a:buClr>
                <a:srgbClr val="CC0000"/>
              </a:buClr>
              <a:buFont typeface="Times New Roman" pitchFamily="18" charset="0"/>
              <a:buChar char="→"/>
              <a:defRPr/>
            </a:pPr>
            <a:r>
              <a:rPr lang="it-IT" sz="2000" b="1" dirty="0">
                <a:latin typeface="Garamond" pitchFamily="18" charset="0"/>
              </a:rPr>
              <a:t>S=90%, E</a:t>
            </a:r>
            <a:r>
              <a:rPr lang="it-IT" sz="2000" b="1" baseline="-25000" dirty="0">
                <a:latin typeface="Garamond" pitchFamily="18" charset="0"/>
              </a:rPr>
              <a:t>GDR</a:t>
            </a:r>
            <a:r>
              <a:rPr lang="it-IT" sz="2000" b="1" dirty="0">
                <a:latin typeface="Garamond" pitchFamily="18" charset="0"/>
              </a:rPr>
              <a:t>=16.2 </a:t>
            </a:r>
            <a:r>
              <a:rPr lang="it-IT" sz="2000" b="1" dirty="0" err="1">
                <a:latin typeface="Garamond" pitchFamily="18" charset="0"/>
              </a:rPr>
              <a:t>MeV</a:t>
            </a:r>
            <a:r>
              <a:rPr lang="it-IT" sz="2000" b="1" dirty="0">
                <a:latin typeface="Garamond" pitchFamily="18" charset="0"/>
              </a:rPr>
              <a:t>, </a:t>
            </a:r>
            <a:r>
              <a:rPr lang="it-IT" sz="2000" b="1" dirty="0" smtClean="0">
                <a:latin typeface="Garamond" pitchFamily="18" charset="0"/>
              </a:rPr>
              <a:t>WIDTH (</a:t>
            </a:r>
            <a:r>
              <a:rPr lang="el-GR" sz="2000" b="1" dirty="0" smtClean="0">
                <a:latin typeface="Garamond" pitchFamily="18" charset="0"/>
              </a:rPr>
              <a:t>Γ</a:t>
            </a:r>
            <a:r>
              <a:rPr lang="it-IT" sz="2000" b="1" dirty="0" smtClean="0">
                <a:latin typeface="Garamond" pitchFamily="18" charset="0"/>
              </a:rPr>
              <a:t>)=10.6 </a:t>
            </a:r>
            <a:r>
              <a:rPr lang="it-IT" sz="2000" b="1" dirty="0" err="1" smtClean="0">
                <a:latin typeface="Garamond" pitchFamily="18" charset="0"/>
              </a:rPr>
              <a:t>MeV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24" name="Rectangle 12"/>
          <p:cNvSpPr/>
          <p:nvPr/>
        </p:nvSpPr>
        <p:spPr>
          <a:xfrm>
            <a:off x="144016" y="3212978"/>
            <a:ext cx="2987824" cy="3456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44016" y="1340768"/>
            <a:ext cx="8244408" cy="7920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55576" y="580526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baseline="30000" dirty="0" smtClean="0">
                <a:latin typeface="Garamond" pitchFamily="18" charset="0"/>
              </a:rPr>
              <a:t>37</a:t>
            </a:r>
            <a:r>
              <a:rPr lang="it-IT" sz="1200" b="1" dirty="0" smtClean="0">
                <a:latin typeface="Garamond" pitchFamily="18" charset="0"/>
              </a:rPr>
              <a:t>Cl + </a:t>
            </a:r>
            <a:r>
              <a:rPr lang="it-IT" sz="1200" b="1" baseline="30000" dirty="0" smtClean="0">
                <a:latin typeface="Garamond" pitchFamily="18" charset="0"/>
              </a:rPr>
              <a:t>44</a:t>
            </a:r>
            <a:r>
              <a:rPr lang="it-IT" sz="1200" b="1" dirty="0" smtClean="0">
                <a:latin typeface="Garamond" pitchFamily="18" charset="0"/>
              </a:rPr>
              <a:t>Ca </a:t>
            </a:r>
            <a:r>
              <a:rPr lang="it-IT" sz="1200" b="1" dirty="0" smtClean="0">
                <a:latin typeface="Garamond" pitchFamily="18" charset="0"/>
                <a:sym typeface="Symbol"/>
              </a:rPr>
              <a:t></a:t>
            </a:r>
            <a:r>
              <a:rPr lang="it-IT" sz="1200" b="1" dirty="0" smtClean="0">
                <a:latin typeface="Garamond" pitchFamily="18" charset="0"/>
              </a:rPr>
              <a:t> </a:t>
            </a:r>
            <a:r>
              <a:rPr lang="it-IT" sz="1200" b="1" baseline="30000" dirty="0" smtClean="0">
                <a:latin typeface="Garamond" pitchFamily="18" charset="0"/>
              </a:rPr>
              <a:t>81</a:t>
            </a:r>
            <a:r>
              <a:rPr lang="it-IT" sz="1200" b="1" dirty="0" smtClean="0">
                <a:latin typeface="Garamond" pitchFamily="18" charset="0"/>
              </a:rPr>
              <a:t>Rb*               </a:t>
            </a:r>
          </a:p>
          <a:p>
            <a:r>
              <a:rPr lang="it-IT" sz="1200" b="1" dirty="0" err="1" smtClean="0">
                <a:latin typeface="Garamond" pitchFamily="18" charset="0"/>
              </a:rPr>
              <a:t>E</a:t>
            </a:r>
            <a:r>
              <a:rPr lang="it-IT" sz="1200" b="1" baseline="30000" dirty="0" err="1" smtClean="0">
                <a:latin typeface="Garamond" pitchFamily="18" charset="0"/>
              </a:rPr>
              <a:t>*</a:t>
            </a:r>
            <a:r>
              <a:rPr lang="it-IT" sz="1200" b="1" dirty="0" smtClean="0">
                <a:latin typeface="Garamond" pitchFamily="18" charset="0"/>
              </a:rPr>
              <a:t> = 83 </a:t>
            </a:r>
            <a:r>
              <a:rPr lang="it-IT" sz="1200" b="1" dirty="0" err="1" smtClean="0">
                <a:latin typeface="Garamond" pitchFamily="18" charset="0"/>
              </a:rPr>
              <a:t>MeV</a:t>
            </a:r>
            <a:endParaRPr lang="it-IT" sz="1200" b="1" dirty="0" smtClean="0">
              <a:latin typeface="Garamond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99592" y="2214877"/>
            <a:ext cx="7920880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defRPr/>
            </a:pPr>
            <a:r>
              <a:rPr lang="it-IT" sz="2000" b="0" dirty="0" smtClean="0">
                <a:latin typeface="Garamond" pitchFamily="18" charset="0"/>
              </a:rPr>
              <a:t>2</a:t>
            </a:r>
            <a:r>
              <a:rPr lang="it-IT" sz="2000" b="0" dirty="0">
                <a:latin typeface="Garamond" pitchFamily="18" charset="0"/>
              </a:rPr>
              <a:t>) </a:t>
            </a:r>
            <a:r>
              <a:rPr lang="it-IT" sz="2000" b="0" dirty="0" err="1" smtClean="0">
                <a:latin typeface="Garamond" pitchFamily="18" charset="0"/>
              </a:rPr>
              <a:t>Using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>
                <a:latin typeface="Garamond" pitchFamily="18" charset="0"/>
              </a:rPr>
              <a:t>GDR </a:t>
            </a:r>
            <a:r>
              <a:rPr lang="it-IT" sz="2000" b="0" dirty="0" err="1">
                <a:latin typeface="Garamond" pitchFamily="18" charset="0"/>
              </a:rPr>
              <a:t>parameters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1), </a:t>
            </a:r>
            <a:r>
              <a:rPr lang="it-IT" sz="2000" b="0" dirty="0" err="1">
                <a:latin typeface="Garamond" pitchFamily="18" charset="0"/>
              </a:rPr>
              <a:t>fit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el-GR" sz="2000" b="0" dirty="0" smtClean="0">
                <a:latin typeface="Garamond" pitchFamily="18" charset="0"/>
              </a:rPr>
              <a:t>Γ</a:t>
            </a:r>
            <a:r>
              <a:rPr lang="it-IT" sz="1600" b="0" baseline="30000" dirty="0" smtClean="0">
                <a:latin typeface="Garamond" pitchFamily="18" charset="0"/>
              </a:rPr>
              <a:t>↓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>
                <a:latin typeface="Garamond" pitchFamily="18" charset="0"/>
              </a:rPr>
              <a:t>on </a:t>
            </a:r>
            <a:r>
              <a:rPr lang="it-IT" sz="2000" b="0" baseline="30000" dirty="0">
                <a:latin typeface="Garamond" pitchFamily="18" charset="0"/>
              </a:rPr>
              <a:t>80</a:t>
            </a:r>
            <a:r>
              <a:rPr lang="it-IT" sz="2000" b="0" dirty="0">
                <a:latin typeface="Garamond" pitchFamily="18" charset="0"/>
              </a:rPr>
              <a:t>Zr </a:t>
            </a:r>
            <a:r>
              <a:rPr lang="it-IT" sz="2000" b="0" dirty="0" err="1">
                <a:latin typeface="Garamond" pitchFamily="18" charset="0"/>
              </a:rPr>
              <a:t>spectrum</a:t>
            </a:r>
            <a:endParaRPr lang="it-IT" sz="2000" b="0" dirty="0">
              <a:latin typeface="Garamond" pitchFamily="18" charset="0"/>
            </a:endParaRPr>
          </a:p>
          <a:p>
            <a:pPr marL="800100" lvl="1" indent="-342900">
              <a:buClr>
                <a:srgbClr val="CC0000"/>
              </a:buClr>
              <a:buFont typeface="Times New Roman" pitchFamily="18" charset="0"/>
              <a:buChar char="→"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Garamond" pitchFamily="18" charset="0"/>
              </a:rPr>
              <a:t>Γ</a:t>
            </a:r>
            <a:r>
              <a:rPr lang="it-IT" sz="2000" b="1" baseline="30000" dirty="0" smtClean="0">
                <a:solidFill>
                  <a:srgbClr val="FF0000"/>
                </a:solidFill>
                <a:latin typeface="Garamond" pitchFamily="18" charset="0"/>
              </a:rPr>
              <a:t>↓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=10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±3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keV</a:t>
            </a:r>
            <a:endParaRPr lang="it-IT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9" name="Rectangle 15"/>
          <p:cNvSpPr/>
          <p:nvPr/>
        </p:nvSpPr>
        <p:spPr>
          <a:xfrm>
            <a:off x="827584" y="2204864"/>
            <a:ext cx="79928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pic>
        <p:nvPicPr>
          <p:cNvPr id="30" name="Immagine 29" descr="molt_ca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2896465" cy="33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magine 14" descr="divided_molt_ca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535" y="3212976"/>
            <a:ext cx="2896465" cy="33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3"/>
          <p:cNvSpPr/>
          <p:nvPr/>
        </p:nvSpPr>
        <p:spPr>
          <a:xfrm>
            <a:off x="3292001" y="3193772"/>
            <a:ext cx="5652120" cy="3456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923928" y="5775647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baseline="30000" dirty="0" smtClean="0">
                <a:latin typeface="Garamond" pitchFamily="18" charset="0"/>
              </a:rPr>
              <a:t>40</a:t>
            </a:r>
            <a:r>
              <a:rPr lang="it-IT" sz="1200" b="1" dirty="0" smtClean="0">
                <a:latin typeface="Garamond" pitchFamily="18" charset="0"/>
              </a:rPr>
              <a:t>Ca + </a:t>
            </a:r>
            <a:r>
              <a:rPr lang="it-IT" sz="1200" b="1" baseline="30000" dirty="0" err="1" smtClean="0">
                <a:latin typeface="Garamond" pitchFamily="18" charset="0"/>
              </a:rPr>
              <a:t>40</a:t>
            </a:r>
            <a:r>
              <a:rPr lang="it-IT" sz="1200" b="1" dirty="0" err="1" smtClean="0">
                <a:latin typeface="Garamond" pitchFamily="18" charset="0"/>
              </a:rPr>
              <a:t>Ca</a:t>
            </a:r>
            <a:r>
              <a:rPr lang="it-IT" sz="1200" b="1" dirty="0" smtClean="0">
                <a:latin typeface="Garamond" pitchFamily="18" charset="0"/>
              </a:rPr>
              <a:t> </a:t>
            </a:r>
            <a:r>
              <a:rPr lang="it-IT" sz="1200" b="1" dirty="0" smtClean="0">
                <a:latin typeface="Garamond" pitchFamily="18" charset="0"/>
                <a:sym typeface="Symbol"/>
              </a:rPr>
              <a:t></a:t>
            </a:r>
            <a:r>
              <a:rPr lang="it-IT" sz="1200" b="1" dirty="0" smtClean="0">
                <a:latin typeface="Garamond" pitchFamily="18" charset="0"/>
              </a:rPr>
              <a:t> </a:t>
            </a:r>
            <a:r>
              <a:rPr lang="it-IT" sz="1200" b="1" baseline="30000" dirty="0" smtClean="0">
                <a:latin typeface="Garamond" pitchFamily="18" charset="0"/>
              </a:rPr>
              <a:t>80</a:t>
            </a:r>
            <a:r>
              <a:rPr lang="it-IT" sz="1200" b="1" dirty="0" smtClean="0">
                <a:latin typeface="Garamond" pitchFamily="18" charset="0"/>
              </a:rPr>
              <a:t>Zr* </a:t>
            </a:r>
          </a:p>
          <a:p>
            <a:r>
              <a:rPr lang="it-IT" sz="1200" b="1" dirty="0" smtClean="0">
                <a:latin typeface="Garamond" pitchFamily="18" charset="0"/>
              </a:rPr>
              <a:t> </a:t>
            </a:r>
            <a:r>
              <a:rPr lang="it-IT" sz="1200" b="1" dirty="0" err="1" smtClean="0">
                <a:latin typeface="Garamond" pitchFamily="18" charset="0"/>
              </a:rPr>
              <a:t>E</a:t>
            </a:r>
            <a:r>
              <a:rPr lang="it-IT" sz="1200" b="1" baseline="30000" dirty="0" err="1" smtClean="0">
                <a:latin typeface="Garamond" pitchFamily="18" charset="0"/>
              </a:rPr>
              <a:t>*</a:t>
            </a:r>
            <a:r>
              <a:rPr lang="it-IT" sz="1200" b="1" dirty="0" smtClean="0">
                <a:latin typeface="Garamond" pitchFamily="18" charset="0"/>
              </a:rPr>
              <a:t> = 83 </a:t>
            </a:r>
            <a:r>
              <a:rPr lang="it-IT" sz="1200" b="1" dirty="0" err="1" smtClean="0">
                <a:latin typeface="Garamond" pitchFamily="18" charset="0"/>
              </a:rPr>
              <a:t>MeV</a:t>
            </a:r>
            <a:endParaRPr lang="it-IT" sz="1200" b="1" dirty="0" smtClean="0">
              <a:latin typeface="Garamond" pitchFamily="18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331640" y="4077072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1200" b="1" i="1" dirty="0" err="1" smtClean="0">
                <a:latin typeface="Garamond" pitchFamily="18" charset="0"/>
              </a:rPr>
              <a:t>A.Corsi</a:t>
            </a:r>
            <a:r>
              <a:rPr lang="en-US" sz="1200" b="1" i="1" dirty="0" smtClean="0">
                <a:latin typeface="Garamond" pitchFamily="18" charset="0"/>
              </a:rPr>
              <a:t> et al. PRC 84, 041304(R) (2011)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8172665" y="3671446"/>
            <a:ext cx="57579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Garamond" pitchFamily="18" charset="0"/>
              </a:rPr>
              <a:t>10 </a:t>
            </a:r>
            <a:r>
              <a:rPr lang="it-IT" sz="1100" dirty="0" err="1" smtClean="0">
                <a:latin typeface="Garamond" pitchFamily="18" charset="0"/>
              </a:rPr>
              <a:t>keV</a:t>
            </a:r>
            <a:endParaRPr lang="it-IT" sz="1100" dirty="0">
              <a:latin typeface="Garamond" pitchFamily="18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539552" y="2204864"/>
            <a:ext cx="0" cy="93610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355976" y="422108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1200" b="1" i="1" dirty="0" err="1" smtClean="0">
                <a:latin typeface="Garamond" pitchFamily="18" charset="0"/>
              </a:rPr>
              <a:t>A.Corsi</a:t>
            </a:r>
            <a:r>
              <a:rPr lang="en-US" sz="1200" b="1" i="1" dirty="0" smtClean="0">
                <a:latin typeface="Garamond" pitchFamily="18" charset="0"/>
              </a:rPr>
              <a:t> et al. PRC 84, 041304(R) (2011)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Experimental</a:t>
            </a:r>
            <a:r>
              <a:rPr lang="it-IT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technique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179512" y="1484784"/>
          <a:ext cx="8784974" cy="1190245"/>
        </p:xfrm>
        <a:graphic>
          <a:graphicData uri="http://schemas.openxmlformats.org/drawingml/2006/table">
            <a:tbl>
              <a:tblPr/>
              <a:tblGrid>
                <a:gridCol w="681591"/>
                <a:gridCol w="830577"/>
                <a:gridCol w="684071"/>
                <a:gridCol w="1363183"/>
                <a:gridCol w="1211718"/>
                <a:gridCol w="2423437"/>
                <a:gridCol w="159039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E*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setup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  +  GARFIELD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467544" y="3645024"/>
            <a:ext cx="6168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Ca+</a:t>
            </a: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Zr*  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= 0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0 →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forbidden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0 → 1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but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ρ(I=1)&lt;ρ (I=0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1 → 0 via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isospin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mixing</a:t>
            </a:r>
          </a:p>
          <a:p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37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Cl+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44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81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Rb 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= 7/2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 7/2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 7/2, 9/2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7544" y="3501008"/>
            <a:ext cx="540060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5536" y="5301208"/>
            <a:ext cx="54006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9807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Garamond" pitchFamily="18" charset="0"/>
              </a:rPr>
              <a:t>Experimental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details</a:t>
            </a:r>
            <a:r>
              <a:rPr lang="it-IT" sz="2000" dirty="0" smtClean="0">
                <a:latin typeface="Garamond" pitchFamily="18" charset="0"/>
              </a:rPr>
              <a:t>: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84168" y="551723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Garamond" pitchFamily="18" charset="0"/>
              </a:rPr>
              <a:t>Test </a:t>
            </a:r>
            <a:r>
              <a:rPr lang="it-IT" sz="2000" b="1" dirty="0" err="1" smtClean="0">
                <a:solidFill>
                  <a:srgbClr val="0070C0"/>
                </a:solidFill>
                <a:latin typeface="Garamond" pitchFamily="18" charset="0"/>
              </a:rPr>
              <a:t>reaction</a:t>
            </a:r>
            <a:endParaRPr lang="it-IT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7504" y="23103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Physics case  </a:t>
            </a:r>
            <a:endParaRPr lang="en-US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r"/>
            <a:endParaRPr lang="en-US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0527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Isospin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is almost a good number for a nuclear system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170080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aramond" pitchFamily="18" charset="0"/>
              </a:rPr>
              <a:t>Isospin symmetry is broken by Coulomb potential </a:t>
            </a:r>
            <a:r>
              <a:rPr lang="en-US" b="1" dirty="0" smtClean="0">
                <a:latin typeface="Garamond" pitchFamily="18" charset="0"/>
              </a:rPr>
              <a:t>V</a:t>
            </a:r>
            <a:r>
              <a:rPr lang="en-US" b="1" baseline="-25000" dirty="0" smtClean="0">
                <a:latin typeface="Garamond" pitchFamily="18" charset="0"/>
              </a:rPr>
              <a:t>c</a:t>
            </a:r>
            <a:r>
              <a:rPr lang="en-US" dirty="0" smtClean="0">
                <a:latin typeface="Garamond" pitchFamily="18" charset="0"/>
              </a:rPr>
              <a:t>, which mixes states with different isospin</a:t>
            </a:r>
            <a:endParaRPr lang="en-US" dirty="0">
              <a:latin typeface="Garamond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79512" y="3356992"/>
            <a:ext cx="3491880" cy="3267993"/>
            <a:chOff x="179512" y="3356992"/>
            <a:chExt cx="3479006" cy="341200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618" t="33223" r="27945" b="26173"/>
            <a:stretch>
              <a:fillRect/>
            </a:stretch>
          </p:blipFill>
          <p:spPr bwMode="auto">
            <a:xfrm>
              <a:off x="179512" y="3573016"/>
              <a:ext cx="3436745" cy="315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6021288"/>
              <a:ext cx="1174750" cy="747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9512" y="5010980"/>
              <a:ext cx="1403648" cy="484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1200" b="1" i="1" dirty="0" smtClean="0">
                  <a:latin typeface="Garamond" pitchFamily="18" charset="0"/>
                </a:rPr>
                <a:t>E.Farnea et al., PLB 551 (2003), 56</a:t>
              </a:r>
              <a:endParaRPr lang="en-US" sz="1200" b="1" i="1" dirty="0">
                <a:latin typeface="Garamond" pitchFamily="18" charset="0"/>
              </a:endParaRPr>
            </a:p>
          </p:txBody>
        </p:sp>
        <p:sp>
          <p:nvSpPr>
            <p:cNvPr id="16" name="Rettangolo 35"/>
            <p:cNvSpPr>
              <a:spLocks noChangeArrowheads="1"/>
            </p:cNvSpPr>
            <p:nvPr/>
          </p:nvSpPr>
          <p:spPr bwMode="auto">
            <a:xfrm>
              <a:off x="179512" y="3501008"/>
              <a:ext cx="2195736" cy="8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Garamond" pitchFamily="18" charset="0"/>
                </a:rPr>
                <a:t>E1 transition between two I=0 states is forbidden</a:t>
              </a:r>
              <a:endParaRPr lang="en-US" sz="1600" b="1" dirty="0">
                <a:solidFill>
                  <a:srgbClr val="FF0000"/>
                </a:solidFill>
                <a:latin typeface="Garamond" pitchFamily="18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79512" y="3356992"/>
              <a:ext cx="3456384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 pitchFamily="18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4139952" y="3356992"/>
            <a:ext cx="4752528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11960" y="3501008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Garamond" pitchFamily="18" charset="0"/>
              </a:rPr>
              <a:t>Measurement of Fermi forbidden β decay</a:t>
            </a:r>
            <a:endParaRPr lang="en-US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 l="40832" t="34922" r="25858" b="24783"/>
          <a:stretch>
            <a:fillRect/>
          </a:stretch>
        </p:blipFill>
        <p:spPr bwMode="auto">
          <a:xfrm>
            <a:off x="6156176" y="3429000"/>
            <a:ext cx="2736304" cy="264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5508104" y="6021288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Garamond" pitchFamily="18" charset="0"/>
              </a:rPr>
              <a:t>P. </a:t>
            </a:r>
            <a:r>
              <a:rPr lang="en-US" sz="1000" b="1" i="1" dirty="0" err="1" smtClean="0">
                <a:latin typeface="Garamond" pitchFamily="18" charset="0"/>
              </a:rPr>
              <a:t>Schuurmans</a:t>
            </a:r>
            <a:r>
              <a:rPr lang="en-US" sz="1000" b="1" i="1" dirty="0" smtClean="0">
                <a:latin typeface="Garamond" pitchFamily="18" charset="0"/>
              </a:rPr>
              <a:t> et al. / Nuclear Physics A 672 (2000) 89–98</a:t>
            </a:r>
          </a:p>
          <a:p>
            <a:r>
              <a:rPr lang="en-US" sz="1000" b="1" i="1" dirty="0" smtClean="0">
                <a:latin typeface="Garamond" pitchFamily="18" charset="0"/>
              </a:rPr>
              <a:t>N. </a:t>
            </a:r>
            <a:r>
              <a:rPr lang="en-US" sz="1000" b="1" i="1" dirty="0" err="1" smtClean="0">
                <a:latin typeface="Garamond" pitchFamily="18" charset="0"/>
              </a:rPr>
              <a:t>Severijns</a:t>
            </a:r>
            <a:r>
              <a:rPr lang="en-US" sz="1000" b="1" i="1" dirty="0" smtClean="0">
                <a:latin typeface="Garamond" pitchFamily="18" charset="0"/>
              </a:rPr>
              <a:t> PHYSICAL REVIEW C 71, 064310 (2005)</a:t>
            </a:r>
          </a:p>
          <a:p>
            <a:r>
              <a:rPr lang="en-US" sz="1000" b="1" i="1" dirty="0" smtClean="0">
                <a:latin typeface="Garamond" pitchFamily="18" charset="0"/>
              </a:rPr>
              <a:t>N. </a:t>
            </a:r>
            <a:r>
              <a:rPr lang="en-US" sz="1000" b="1" i="1" dirty="0" err="1" smtClean="0">
                <a:latin typeface="Garamond" pitchFamily="18" charset="0"/>
              </a:rPr>
              <a:t>Auerbach</a:t>
            </a:r>
            <a:r>
              <a:rPr lang="en-US" sz="1000" b="1" i="1" dirty="0" smtClean="0">
                <a:latin typeface="Garamond" pitchFamily="18" charset="0"/>
              </a:rPr>
              <a:t> PHYSICAL REVIEW C 79, 035502 (2009)</a:t>
            </a:r>
            <a:endParaRPr lang="en-US" sz="1000" b="1" i="1" dirty="0">
              <a:latin typeface="Garamond" pitchFamily="18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3563888" y="980728"/>
            <a:ext cx="0" cy="1800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07504" y="2852936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 pitchFamily="18" charset="0"/>
              </a:rPr>
              <a:t>We need an observable sensitive to isospin: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7504" y="23103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Physics case  </a:t>
            </a:r>
            <a:endParaRPr lang="en-US" sz="2400" b="1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r"/>
            <a:endParaRPr lang="en-US" sz="1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0527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Isospin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is almost a good number for a nuclear system </a:t>
            </a:r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170080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mtClean="0">
                <a:latin typeface="Garamond" pitchFamily="18" charset="0"/>
              </a:rPr>
              <a:t>Isospin symmetry is broken by Coulomb potential </a:t>
            </a:r>
            <a:r>
              <a:rPr lang="en-US" b="1" smtClean="0">
                <a:latin typeface="Garamond" pitchFamily="18" charset="0"/>
              </a:rPr>
              <a:t>V</a:t>
            </a:r>
            <a:r>
              <a:rPr lang="en-US" b="1" baseline="-25000" smtClean="0">
                <a:latin typeface="Garamond" pitchFamily="18" charset="0"/>
              </a:rPr>
              <a:t>c</a:t>
            </a:r>
            <a:r>
              <a:rPr lang="en-US" smtClean="0">
                <a:latin typeface="Garamond" pitchFamily="18" charset="0"/>
              </a:rPr>
              <a:t>, which mixes states with different isospin</a:t>
            </a:r>
            <a:endParaRPr lang="en-US">
              <a:latin typeface="Garamond" pitchFamily="18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179512" y="3356992"/>
            <a:ext cx="3491880" cy="3267993"/>
            <a:chOff x="179512" y="3356992"/>
            <a:chExt cx="3479006" cy="341200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618" t="33223" r="27945" b="26173"/>
            <a:stretch>
              <a:fillRect/>
            </a:stretch>
          </p:blipFill>
          <p:spPr bwMode="auto">
            <a:xfrm>
              <a:off x="179512" y="3573016"/>
              <a:ext cx="3436745" cy="315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6021288"/>
              <a:ext cx="1174750" cy="747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9512" y="5010980"/>
              <a:ext cx="1403648" cy="484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1200" b="1" i="1" smtClean="0">
                  <a:latin typeface="Garamond" pitchFamily="18" charset="0"/>
                </a:rPr>
                <a:t>E.Farnea et al., PLB 551 (2003), 56</a:t>
              </a:r>
              <a:endParaRPr lang="en-US" sz="1200" b="1" i="1">
                <a:latin typeface="Garamond" pitchFamily="18" charset="0"/>
              </a:endParaRPr>
            </a:p>
          </p:txBody>
        </p:sp>
        <p:sp>
          <p:nvSpPr>
            <p:cNvPr id="16" name="Rettangolo 35"/>
            <p:cNvSpPr>
              <a:spLocks noChangeArrowheads="1"/>
            </p:cNvSpPr>
            <p:nvPr/>
          </p:nvSpPr>
          <p:spPr bwMode="auto">
            <a:xfrm>
              <a:off x="179512" y="3501008"/>
              <a:ext cx="2195736" cy="86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FF0000"/>
                  </a:solidFill>
                  <a:latin typeface="Garamond" pitchFamily="18" charset="0"/>
                </a:rPr>
                <a:t>E1 transition between two I=0 states is forbidden</a:t>
              </a:r>
              <a:endParaRPr lang="en-US" sz="1600" b="1">
                <a:solidFill>
                  <a:srgbClr val="FF0000"/>
                </a:solidFill>
                <a:latin typeface="Garamond" pitchFamily="18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79512" y="3356992"/>
              <a:ext cx="3456384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 pitchFamily="18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4139952" y="3356992"/>
            <a:ext cx="4752528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11960" y="3501008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Garamond" pitchFamily="18" charset="0"/>
              </a:rPr>
              <a:t>Measurement of Fermi forbidden β decay</a:t>
            </a:r>
            <a:endParaRPr lang="en-US" sz="1600" b="1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 l="40832" t="34922" r="25858" b="24783"/>
          <a:stretch>
            <a:fillRect/>
          </a:stretch>
        </p:blipFill>
        <p:spPr bwMode="auto">
          <a:xfrm>
            <a:off x="6156176" y="3429000"/>
            <a:ext cx="2736304" cy="264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5508104" y="6021288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smtClean="0">
                <a:latin typeface="Garamond" pitchFamily="18" charset="0"/>
              </a:rPr>
              <a:t>P. Schuurmans et al. / Nuclear Physics A 672 (2000) 89–98</a:t>
            </a:r>
          </a:p>
          <a:p>
            <a:r>
              <a:rPr lang="en-US" sz="1000" b="1" i="1" smtClean="0">
                <a:latin typeface="Garamond" pitchFamily="18" charset="0"/>
              </a:rPr>
              <a:t>N. Severijns PHYSICAL REVIEW C 71, 064310 (2005)</a:t>
            </a:r>
          </a:p>
          <a:p>
            <a:r>
              <a:rPr lang="en-US" sz="1000" b="1" i="1" smtClean="0">
                <a:latin typeface="Garamond" pitchFamily="18" charset="0"/>
              </a:rPr>
              <a:t>N. Auerbach PHYSICAL REVIEW C 79, 035502 (2009)</a:t>
            </a:r>
            <a:endParaRPr lang="en-US" sz="1000" b="1" i="1">
              <a:latin typeface="Garamond" pitchFamily="18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3563888" y="980728"/>
            <a:ext cx="0" cy="1800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07504" y="2852936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We need an observable sensitive to </a:t>
            </a:r>
            <a:r>
              <a:rPr lang="en-US" dirty="0" err="1" smtClean="0">
                <a:latin typeface="Garamond" pitchFamily="18" charset="0"/>
              </a:rPr>
              <a:t>isospin</a:t>
            </a:r>
            <a:r>
              <a:rPr lang="en-US" dirty="0" smtClean="0">
                <a:latin typeface="Garamond" pitchFamily="18" charset="0"/>
              </a:rPr>
              <a:t>: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3707904" y="1628800"/>
            <a:ext cx="1224136" cy="2880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20072" y="1231592"/>
            <a:ext cx="3600400" cy="14773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Garamond" pitchFamily="18" charset="0"/>
              </a:rPr>
              <a:t>It’s important to know the mixing for different 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Garamond" pitchFamily="18" charset="0"/>
              </a:rPr>
              <a:t>Mixing increases as A increases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Garamond" pitchFamily="18" charset="0"/>
              </a:rPr>
              <a:t>For large A the measurement are difficult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162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none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Physics case </a:t>
            </a:r>
            <a:r>
              <a:rPr lang="en-US" sz="2400" b="1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   </a:t>
            </a:r>
            <a:r>
              <a:rPr lang="en-US" sz="2400" b="1" cap="none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What happens at T&gt;0 ? </a:t>
            </a:r>
            <a:endParaRPr lang="en-US" sz="2400" b="1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100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90872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At low excitation energy, nuclear states lie too far from each other to have a mixing.</a:t>
            </a:r>
          </a:p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The energetic distance between levels decreases as the energy excitation (E*) increases, hence the 	the mixing increases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Compound nucleus finite lifetime 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ea typeface="Gulim"/>
              </a:rPr>
              <a:t>τ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doesn’t allow to achieve a complete mixing. </a:t>
            </a:r>
          </a:p>
          <a:p>
            <a:endParaRPr lang="en-US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251520" y="2420888"/>
            <a:ext cx="79928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244408" y="21328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E*</a:t>
            </a:r>
            <a:endParaRPr lang="en-US" sz="2400" b="1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536" y="3212976"/>
            <a:ext cx="2088232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Almost a good quantum number</a:t>
            </a:r>
            <a:endParaRPr lang="en-US" b="1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36096" y="3212976"/>
            <a:ext cx="2664296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Simmetry is restored</a:t>
            </a:r>
          </a:p>
          <a:p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5536" y="42210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This dynamical beahavior is descripted by the parameter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α</a:t>
            </a:r>
            <a:r>
              <a:rPr lang="en-US" b="1" baseline="300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2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, defined as:</a:t>
            </a:r>
            <a:endParaRPr lang="en-US" baseline="3000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251520" y="2636912"/>
            <a:ext cx="784887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244408" y="24208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ea typeface="Gulim"/>
              </a:rPr>
              <a:t>τ</a:t>
            </a:r>
            <a:r>
              <a:rPr lang="en-US" sz="2400" b="1" baseline="-250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ea typeface="Gulim"/>
              </a:rPr>
              <a:t>CN</a:t>
            </a:r>
            <a:endParaRPr lang="en-US" sz="2400" b="1" baseline="-2500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843808" y="3212976"/>
            <a:ext cx="2448272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Simmetry is broken</a:t>
            </a:r>
          </a:p>
          <a:p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36" name="Ovale 35"/>
          <p:cNvSpPr/>
          <p:nvPr/>
        </p:nvSpPr>
        <p:spPr>
          <a:xfrm>
            <a:off x="971600" y="5229200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971600" y="4797152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cxnSp>
        <p:nvCxnSpPr>
          <p:cNvPr id="39" name="Forma 38"/>
          <p:cNvCxnSpPr>
            <a:stCxn id="36" idx="4"/>
            <a:endCxn id="40" idx="1"/>
          </p:cNvCxnSpPr>
          <p:nvPr/>
        </p:nvCxnSpPr>
        <p:spPr>
          <a:xfrm rot="16200000" flipH="1">
            <a:off x="2072916" y="4919972"/>
            <a:ext cx="389657" cy="201622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275856" y="5661248"/>
            <a:ext cx="1512168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Compound nucleus decay width</a:t>
            </a:r>
            <a:endParaRPr lang="en-US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275856" y="4581128"/>
            <a:ext cx="151216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Garamond" pitchFamily="18" charset="0"/>
              </a:rPr>
              <a:t>Coulomb spreading width</a:t>
            </a:r>
            <a:endParaRPr lang="en-US" sz="2000" b="1">
              <a:solidFill>
                <a:srgbClr val="0070C0"/>
              </a:solidFill>
              <a:latin typeface="Garamond" pitchFamily="18" charset="0"/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1444796" y="4869160"/>
            <a:ext cx="183106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5652120" y="4581128"/>
            <a:ext cx="17281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Garamond" pitchFamily="18" charset="0"/>
              </a:rPr>
              <a:t>Observable to be measured</a:t>
            </a:r>
          </a:p>
          <a:p>
            <a:endParaRPr lang="en-US" sz="2000" b="1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652120" y="5661248"/>
            <a:ext cx="172819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Known from statistical decay calculation</a:t>
            </a:r>
            <a:endParaRPr lang="en-US" b="1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51" name="Connettore 2 50"/>
          <p:cNvCxnSpPr>
            <a:stCxn id="43" idx="3"/>
            <a:endCxn id="47" idx="1"/>
          </p:cNvCxnSpPr>
          <p:nvPr/>
        </p:nvCxnSpPr>
        <p:spPr>
          <a:xfrm>
            <a:off x="4788024" y="5088960"/>
            <a:ext cx="86409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0" idx="3"/>
            <a:endCxn id="48" idx="1"/>
          </p:cNvCxnSpPr>
          <p:nvPr/>
        </p:nvCxnSpPr>
        <p:spPr>
          <a:xfrm>
            <a:off x="4788024" y="6122913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395536" y="2852936"/>
            <a:ext cx="208823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LOW ENERGY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843808" y="2843644"/>
            <a:ext cx="244827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MODERATE ENERGY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5436096" y="2852936"/>
            <a:ext cx="266429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HIGH ENERGY E*&gt;20 MeV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95536" y="3861048"/>
            <a:ext cx="208823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SMALL MIXING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843808" y="3861048"/>
            <a:ext cx="244827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MIXING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5436096" y="3861048"/>
            <a:ext cx="266429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 SMALL MIXING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0" y="6309320"/>
            <a:ext cx="3292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Garamond" pitchFamily="18" charset="0"/>
              </a:rPr>
              <a:t>H.L. Harney et al. Rev. Mod. Phys. 58(1986)607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100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6" name="Immagine 23" descr="sagawa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5640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4"/>
          <p:cNvSpPr txBox="1">
            <a:spLocks noChangeArrowheads="1"/>
          </p:cNvSpPr>
          <p:nvPr/>
        </p:nvSpPr>
        <p:spPr bwMode="auto">
          <a:xfrm>
            <a:off x="2347918" y="4293096"/>
            <a:ext cx="954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aseline="30000" smtClean="0"/>
              <a:t>208</a:t>
            </a:r>
            <a:r>
              <a:rPr lang="en-US" sz="2400" smtClean="0"/>
              <a:t>Pb</a:t>
            </a:r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179512" y="105273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 pitchFamily="18" charset="0"/>
              </a:rPr>
              <a:t>Theoretical model describes the relation between </a:t>
            </a:r>
            <a:r>
              <a:rPr lang="en-US" b="1" smtClean="0">
                <a:latin typeface="Garamond" pitchFamily="18" charset="0"/>
              </a:rPr>
              <a:t>E</a:t>
            </a:r>
            <a:r>
              <a:rPr lang="en-US" b="1" baseline="30000" smtClean="0">
                <a:latin typeface="Garamond" pitchFamily="18" charset="0"/>
              </a:rPr>
              <a:t>*</a:t>
            </a:r>
            <a:r>
              <a:rPr lang="en-US" b="1" smtClean="0">
                <a:latin typeface="Garamond" pitchFamily="18" charset="0"/>
              </a:rPr>
              <a:t> </a:t>
            </a:r>
            <a:r>
              <a:rPr lang="en-US" smtClean="0">
                <a:latin typeface="Garamond" pitchFamily="18" charset="0"/>
              </a:rPr>
              <a:t>and </a:t>
            </a:r>
            <a:r>
              <a:rPr lang="en-US" b="1" smtClean="0">
                <a:latin typeface="Garamond" pitchFamily="18" charset="0"/>
              </a:rPr>
              <a:t>α</a:t>
            </a:r>
            <a:r>
              <a:rPr lang="en-US" b="1" baseline="30000" smtClean="0">
                <a:latin typeface="Garamond" pitchFamily="18" charset="0"/>
              </a:rPr>
              <a:t>2</a:t>
            </a:r>
            <a:r>
              <a:rPr lang="en-US" smtClean="0">
                <a:latin typeface="Garamond" pitchFamily="18" charset="0"/>
              </a:rPr>
              <a:t>: </a:t>
            </a:r>
            <a:endParaRPr lang="en-US">
              <a:latin typeface="Garamond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067944" y="1340768"/>
            <a:ext cx="4896544" cy="22159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smtClean="0">
                <a:latin typeface="Garamond" pitchFamily="18" charset="0"/>
              </a:rPr>
              <a:t>Γ</a:t>
            </a:r>
            <a:r>
              <a:rPr lang="en-US" b="1" baseline="30000" smtClean="0">
                <a:latin typeface="Garamond" pitchFamily="18" charset="0"/>
              </a:rPr>
              <a:t>↓</a:t>
            </a:r>
            <a:r>
              <a:rPr lang="en-US" b="1" baseline="-25000" smtClean="0">
                <a:latin typeface="Garamond" pitchFamily="18" charset="0"/>
              </a:rPr>
              <a:t>IAS</a:t>
            </a:r>
            <a:r>
              <a:rPr lang="en-US" b="1" smtClean="0">
                <a:latin typeface="Garamond" pitchFamily="18" charset="0"/>
              </a:rPr>
              <a:t> </a:t>
            </a:r>
            <a:r>
              <a:rPr lang="en-US" smtClean="0">
                <a:latin typeface="Garamond" pitchFamily="18" charset="0"/>
              </a:rPr>
              <a:t>is the coulomb spreading width of the </a:t>
            </a:r>
          </a:p>
          <a:p>
            <a:r>
              <a:rPr lang="en-US" smtClean="0">
                <a:latin typeface="Garamond" pitchFamily="18" charset="0"/>
              </a:rPr>
              <a:t>    Isobaric Analog State. </a:t>
            </a:r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FROM DATA</a:t>
            </a:r>
          </a:p>
          <a:p>
            <a:pPr>
              <a:buFont typeface="Wingdings" pitchFamily="2" charset="2"/>
              <a:buChar char="Ø"/>
            </a:pPr>
            <a:endParaRPr lang="en-US" b="1" baseline="-2500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Garamond" pitchFamily="18" charset="0"/>
              </a:rPr>
              <a:t>Γ</a:t>
            </a:r>
            <a:r>
              <a:rPr lang="en-US" b="1" baseline="-25000" smtClean="0">
                <a:latin typeface="Garamond" pitchFamily="18" charset="0"/>
              </a:rPr>
              <a:t>M</a:t>
            </a:r>
            <a:r>
              <a:rPr lang="en-US" smtClean="0">
                <a:latin typeface="Garamond" pitchFamily="18" charset="0"/>
              </a:rPr>
              <a:t> is the width of the monopole resonance at the </a:t>
            </a:r>
          </a:p>
          <a:p>
            <a:r>
              <a:rPr lang="en-US" smtClean="0">
                <a:latin typeface="Garamond" pitchFamily="18" charset="0"/>
              </a:rPr>
              <a:t>    energy of the IAS  </a:t>
            </a:r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PARAMETER</a:t>
            </a:r>
          </a:p>
          <a:p>
            <a:pPr>
              <a:buFont typeface="Wingdings" pitchFamily="2" charset="2"/>
              <a:buChar char="Ø"/>
            </a:pPr>
            <a:endParaRPr lang="en-US" b="1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smtClean="0">
                <a:latin typeface="Garamond" pitchFamily="18" charset="0"/>
              </a:rPr>
              <a:t>Γ</a:t>
            </a:r>
            <a:r>
              <a:rPr lang="en-US" b="1" baseline="-25000" smtClean="0">
                <a:latin typeface="Garamond" pitchFamily="18" charset="0"/>
              </a:rPr>
              <a:t>C</a:t>
            </a:r>
            <a:r>
              <a:rPr lang="en-US" baseline="-25000" smtClean="0">
                <a:latin typeface="Garamond" pitchFamily="18" charset="0"/>
              </a:rPr>
              <a:t>  </a:t>
            </a:r>
            <a:r>
              <a:rPr lang="en-US" smtClean="0">
                <a:latin typeface="Garamond" pitchFamily="18" charset="0"/>
              </a:rPr>
              <a:t>is the decay width of the nucleus. </a:t>
            </a:r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KNOWN </a:t>
            </a:r>
          </a:p>
          <a:p>
            <a:r>
              <a:rPr lang="en-US" b="1" smtClean="0">
                <a:solidFill>
                  <a:srgbClr val="FF0000"/>
                </a:solidFill>
                <a:latin typeface="Garamond" pitchFamily="18" charset="0"/>
              </a:rPr>
              <a:t>    FROM CN DECAY</a:t>
            </a:r>
            <a:endParaRPr lang="en-US" b="1" baseline="-250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211960" y="4437112"/>
            <a:ext cx="4608512" cy="14773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Using this model with two or more measurements we can evaluate the mixing at T=0, from the values at T≠0.</a:t>
            </a:r>
          </a:p>
          <a:p>
            <a:endParaRPr lang="en-US" b="1" smtClean="0"/>
          </a:p>
          <a:p>
            <a:r>
              <a:rPr lang="en-US" b="1" smtClean="0"/>
              <a:t>We measured </a:t>
            </a:r>
            <a:r>
              <a:rPr lang="en-US" b="1" baseline="30000" smtClean="0"/>
              <a:t>80</a:t>
            </a:r>
            <a:r>
              <a:rPr lang="en-US" b="1" smtClean="0"/>
              <a:t>Zr at T=2.2 and 3 MeV</a:t>
            </a:r>
            <a:endParaRPr lang="en-US" b="1"/>
          </a:p>
        </p:txBody>
      </p:sp>
      <p:sp>
        <p:nvSpPr>
          <p:cNvPr id="16" name="Freccia in giù 15"/>
          <p:cNvSpPr/>
          <p:nvPr/>
        </p:nvSpPr>
        <p:spPr>
          <a:xfrm>
            <a:off x="1979712" y="2708920"/>
            <a:ext cx="216024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619726" y="472514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4211960" y="4077072"/>
            <a:ext cx="460851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bg1"/>
                </a:solidFill>
              </a:rPr>
              <a:t>AIM OF THE PROJECT</a:t>
            </a:r>
            <a:endParaRPr lang="en-US" b="1" u="sng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0" y="6165304"/>
            <a:ext cx="785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smtClean="0">
                <a:latin typeface="Garamond" pitchFamily="18" charset="0"/>
              </a:rPr>
              <a:t>Colo’  et al .PRC  54(1996)-M.N. Harakeh et al. Phys. Lett. B 176(1986)297  -  A.Behr et al. Phys. Rev. Lett. 70(1993)3201</a:t>
            </a:r>
          </a:p>
          <a:p>
            <a:r>
              <a:rPr lang="en-US" sz="1200" b="1" i="1" smtClean="0">
                <a:latin typeface="Garamond" pitchFamily="18" charset="0"/>
              </a:rPr>
              <a:t>Sagawa et al Physics Letters B 444 1998. 1–6    -  Satula et al PRL 103, 012502 (2009)</a:t>
            </a:r>
            <a:endParaRPr lang="en-US" sz="1200" b="1" i="1">
              <a:latin typeface="Garamond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07758" y="5733256"/>
            <a:ext cx="26917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smtClean="0">
                <a:latin typeface="Garamond" pitchFamily="18" charset="0"/>
              </a:rPr>
              <a:t>Sagawa et al Physics Letters B 444 1998. 1–6 </a:t>
            </a:r>
            <a:endParaRPr lang="en-US" sz="1050" b="1" i="1">
              <a:latin typeface="Garamond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79766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Garamond" pitchFamily="18" charset="0"/>
              </a:rPr>
              <a:t>J=0</a:t>
            </a:r>
            <a:endParaRPr lang="en-US" b="1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558043" cy="72008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Physics case </a:t>
            </a: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   </a:t>
            </a:r>
            <a:r>
              <a:rPr lang="en-US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Why is it interesting T&gt;0 ? </a:t>
            </a:r>
            <a:endParaRPr lang="en-US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Experimental</a:t>
            </a:r>
            <a:r>
              <a:rPr lang="it-IT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technique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3264" y="3212976"/>
            <a:ext cx="1392783" cy="97257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b="1" dirty="0" smtClean="0">
                <a:latin typeface="Garamond" pitchFamily="18" charset="0"/>
              </a:rPr>
              <a:t>I=0 </a:t>
            </a:r>
            <a:r>
              <a:rPr lang="it-IT" sz="1600" b="1" dirty="0" smtClean="0">
                <a:latin typeface="Garamond" pitchFamily="18" charset="0"/>
                <a:sym typeface="Symbol"/>
              </a:rPr>
              <a:t> I</a:t>
            </a:r>
            <a:r>
              <a:rPr lang="it-IT" sz="1600" b="1" dirty="0" smtClean="0">
                <a:latin typeface="Garamond" pitchFamily="18" charset="0"/>
              </a:rPr>
              <a:t>=0 </a:t>
            </a:r>
          </a:p>
          <a:p>
            <a:pPr algn="ctr">
              <a:lnSpc>
                <a:spcPct val="130000"/>
              </a:lnSpc>
            </a:pPr>
            <a:r>
              <a:rPr lang="it-IT" sz="1400" b="1" dirty="0" smtClean="0">
                <a:latin typeface="Garamond" pitchFamily="18" charset="0"/>
              </a:rPr>
              <a:t>E1 </a:t>
            </a:r>
            <a:r>
              <a:rPr lang="it-IT" sz="1400" b="1" dirty="0" err="1" smtClean="0">
                <a:latin typeface="Garamond" pitchFamily="18" charset="0"/>
              </a:rPr>
              <a:t>Transition</a:t>
            </a:r>
            <a:r>
              <a:rPr lang="it-IT" sz="1400" b="1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 sz="1400" b="1" dirty="0" smtClean="0">
                <a:latin typeface="Garamond" pitchFamily="18" charset="0"/>
              </a:rPr>
              <a:t>are </a:t>
            </a:r>
            <a:r>
              <a:rPr lang="it-IT" sz="1400" b="1" dirty="0" err="1" smtClean="0">
                <a:latin typeface="Garamond" pitchFamily="18" charset="0"/>
              </a:rPr>
              <a:t>forbidden</a:t>
            </a:r>
            <a:endParaRPr lang="it-IT" sz="1600" b="1" dirty="0" smtClean="0">
              <a:latin typeface="Garamond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99536" y="3212976"/>
            <a:ext cx="1656184" cy="97257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b="1" dirty="0" smtClean="0">
                <a:latin typeface="Garamond" pitchFamily="18" charset="0"/>
              </a:rPr>
              <a:t>I=0 </a:t>
            </a:r>
            <a:r>
              <a:rPr lang="it-IT" sz="1600" b="1" dirty="0" smtClean="0">
                <a:latin typeface="Garamond" pitchFamily="18" charset="0"/>
                <a:sym typeface="Symbol"/>
              </a:rPr>
              <a:t> I</a:t>
            </a:r>
            <a:r>
              <a:rPr lang="it-IT" sz="1600" b="1" dirty="0" smtClean="0">
                <a:latin typeface="Garamond" pitchFamily="18" charset="0"/>
              </a:rPr>
              <a:t>=1 </a:t>
            </a:r>
          </a:p>
          <a:p>
            <a:pPr algn="ctr">
              <a:lnSpc>
                <a:spcPct val="130000"/>
              </a:lnSpc>
            </a:pPr>
            <a:r>
              <a:rPr lang="it-IT" sz="1400" b="1" dirty="0" smtClean="0">
                <a:latin typeface="Garamond" pitchFamily="18" charset="0"/>
              </a:rPr>
              <a:t>E1 </a:t>
            </a:r>
            <a:r>
              <a:rPr lang="it-IT" sz="1400" b="1" dirty="0" err="1" smtClean="0">
                <a:latin typeface="Garamond" pitchFamily="18" charset="0"/>
              </a:rPr>
              <a:t>Transitions</a:t>
            </a:r>
            <a:r>
              <a:rPr lang="it-IT" sz="1400" b="1" dirty="0" smtClean="0">
                <a:latin typeface="Garamond" pitchFamily="18" charset="0"/>
              </a:rPr>
              <a:t> are </a:t>
            </a:r>
            <a:r>
              <a:rPr lang="it-IT" sz="1400" b="1" dirty="0" err="1" smtClean="0">
                <a:latin typeface="Garamond" pitchFamily="18" charset="0"/>
              </a:rPr>
              <a:t>allowed</a:t>
            </a:r>
            <a:endParaRPr lang="it-IT" sz="1600" b="1" dirty="0" smtClean="0">
              <a:latin typeface="Garamond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24616" y="4221088"/>
            <a:ext cx="1619672" cy="492443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Garamond" pitchFamily="18" charset="0"/>
              </a:rPr>
              <a:t>Few</a:t>
            </a:r>
            <a:r>
              <a:rPr lang="it-IT" sz="1600" b="1" dirty="0" smtClean="0">
                <a:solidFill>
                  <a:schemeClr val="bg1"/>
                </a:solidFill>
                <a:latin typeface="Garamond" pitchFamily="18" charset="0"/>
              </a:rPr>
              <a:t> I=1 </a:t>
            </a:r>
            <a:r>
              <a:rPr lang="it-IT" sz="1600" b="1" dirty="0" err="1" smtClean="0">
                <a:solidFill>
                  <a:schemeClr val="bg1"/>
                </a:solidFill>
                <a:latin typeface="Garamond" pitchFamily="18" charset="0"/>
              </a:rPr>
              <a:t>states</a:t>
            </a:r>
            <a:endParaRPr lang="it-IT" sz="20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15008" y="908720"/>
            <a:ext cx="46805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form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 I=0 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Compound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Nucleus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heavy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ions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fusion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reaction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5008" y="1740828"/>
            <a:ext cx="4680520" cy="6080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b="1" baseline="30000" dirty="0" smtClean="0">
                <a:latin typeface="Garamond" pitchFamily="18" charset="0"/>
              </a:rPr>
              <a:t>40</a:t>
            </a:r>
            <a:r>
              <a:rPr lang="it-IT" sz="2800" b="1" dirty="0" smtClean="0">
                <a:latin typeface="Garamond" pitchFamily="18" charset="0"/>
              </a:rPr>
              <a:t>Ca + </a:t>
            </a:r>
            <a:r>
              <a:rPr lang="it-IT" sz="2800" b="1" baseline="30000" dirty="0" err="1" smtClean="0">
                <a:latin typeface="Garamond" pitchFamily="18" charset="0"/>
              </a:rPr>
              <a:t>40</a:t>
            </a:r>
            <a:r>
              <a:rPr lang="it-IT" sz="2800" b="1" dirty="0" err="1" smtClean="0">
                <a:latin typeface="Garamond" pitchFamily="18" charset="0"/>
              </a:rPr>
              <a:t>Ca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latin typeface="Garamond" pitchFamily="18" charset="0"/>
                <a:sym typeface="Symbol"/>
              </a:rPr>
              <a:t>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baseline="30000" dirty="0" smtClean="0">
                <a:latin typeface="Garamond" pitchFamily="18" charset="0"/>
              </a:rPr>
              <a:t>80</a:t>
            </a:r>
            <a:r>
              <a:rPr lang="it-IT" sz="2800" b="1" dirty="0" smtClean="0">
                <a:latin typeface="Garamond" pitchFamily="18" charset="0"/>
              </a:rPr>
              <a:t>Zr</a:t>
            </a:r>
            <a:r>
              <a:rPr lang="it-IT" sz="2800" b="1" baseline="30000" dirty="0" smtClean="0">
                <a:latin typeface="Garamond" pitchFamily="18" charset="0"/>
              </a:rPr>
              <a:t>*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15008" y="2348880"/>
            <a:ext cx="46805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measure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γ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-rays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yield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from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E1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decay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GDR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built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on the CN (first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step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420472" y="4221088"/>
            <a:ext cx="1584176" cy="493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>
                <a:latin typeface="Garamond" pitchFamily="18" charset="0"/>
              </a:rPr>
              <a:t>If</a:t>
            </a:r>
            <a:r>
              <a:rPr lang="it-IT" sz="1600" b="1" dirty="0" smtClean="0">
                <a:latin typeface="Garamond" pitchFamily="18" charset="0"/>
              </a:rPr>
              <a:t> </a:t>
            </a:r>
            <a:r>
              <a:rPr lang="el-GR" sz="1600" b="1" dirty="0" smtClean="0">
                <a:latin typeface="Garamond" pitchFamily="18" charset="0"/>
              </a:rPr>
              <a:t>α</a:t>
            </a:r>
            <a:r>
              <a:rPr lang="it-IT" sz="1600" b="1" baseline="30000" dirty="0" smtClean="0">
                <a:latin typeface="Garamond" pitchFamily="18" charset="0"/>
              </a:rPr>
              <a:t>2</a:t>
            </a:r>
            <a:r>
              <a:rPr lang="it-IT" sz="1600" b="1" dirty="0" smtClean="0">
                <a:latin typeface="Garamond" pitchFamily="18" charset="0"/>
              </a:rPr>
              <a:t> &gt; 0</a:t>
            </a:r>
            <a:endParaRPr lang="it-IT" sz="1600" b="1" dirty="0">
              <a:latin typeface="Garamond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19872" y="3214800"/>
            <a:ext cx="1584176" cy="972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Garamond" pitchFamily="18" charset="0"/>
              </a:rPr>
              <a:t>I=1 </a:t>
            </a:r>
            <a:r>
              <a:rPr lang="it-IT" sz="1600" b="1" dirty="0" smtClean="0">
                <a:latin typeface="Garamond" pitchFamily="18" charset="0"/>
                <a:sym typeface="Symbol"/>
              </a:rPr>
              <a:t> I</a:t>
            </a:r>
            <a:r>
              <a:rPr lang="it-IT" sz="1600" b="1" dirty="0" smtClean="0">
                <a:latin typeface="Garamond" pitchFamily="18" charset="0"/>
              </a:rPr>
              <a:t>=0</a:t>
            </a:r>
          </a:p>
          <a:p>
            <a:pPr algn="ctr">
              <a:lnSpc>
                <a:spcPct val="130000"/>
              </a:lnSpc>
            </a:pPr>
            <a:r>
              <a:rPr lang="it-IT" sz="1400" b="1" dirty="0" smtClean="0">
                <a:latin typeface="Garamond" pitchFamily="18" charset="0"/>
              </a:rPr>
              <a:t>E1 </a:t>
            </a:r>
            <a:r>
              <a:rPr lang="it-IT" sz="1400" b="1" dirty="0" err="1" smtClean="0">
                <a:latin typeface="Garamond" pitchFamily="18" charset="0"/>
              </a:rPr>
              <a:t>Transition</a:t>
            </a:r>
            <a:r>
              <a:rPr lang="it-IT" sz="1400" b="1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 sz="1400" b="1" dirty="0" smtClean="0">
                <a:latin typeface="Garamond" pitchFamily="18" charset="0"/>
              </a:rPr>
              <a:t>are </a:t>
            </a:r>
            <a:r>
              <a:rPr lang="it-IT" sz="1400" b="1" dirty="0" err="1" smtClean="0">
                <a:latin typeface="Garamond" pitchFamily="18" charset="0"/>
              </a:rPr>
              <a:t>allowed</a:t>
            </a:r>
            <a:endParaRPr lang="it-IT" sz="1600" b="1" dirty="0" smtClean="0">
              <a:latin typeface="Garamond" pitchFamily="18" charset="0"/>
            </a:endParaRPr>
          </a:p>
        </p:txBody>
      </p:sp>
      <p:sp>
        <p:nvSpPr>
          <p:cNvPr id="18" name="Parentesi graffa chiusa 17"/>
          <p:cNvSpPr/>
          <p:nvPr/>
        </p:nvSpPr>
        <p:spPr>
          <a:xfrm rot="5400000">
            <a:off x="1457400" y="3434808"/>
            <a:ext cx="360040" cy="2988840"/>
          </a:xfrm>
          <a:prstGeom prst="rightBrace">
            <a:avLst>
              <a:gd name="adj1" fmla="val 55953"/>
              <a:gd name="adj2" fmla="val 5000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7504" y="5157192"/>
            <a:ext cx="3096344" cy="8309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This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results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in a strong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inhibition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GDR </a:t>
            </a:r>
            <a:r>
              <a:rPr lang="el-GR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γ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-decay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from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hot </a:t>
            </a:r>
            <a:r>
              <a:rPr lang="it-IT" sz="1600" b="1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compound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436096" y="2132856"/>
            <a:ext cx="3456384" cy="6080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b="1" baseline="30000" dirty="0" smtClean="0">
                <a:latin typeface="Garamond" pitchFamily="18" charset="0"/>
              </a:rPr>
              <a:t>37</a:t>
            </a:r>
            <a:r>
              <a:rPr lang="it-IT" sz="2800" b="1" dirty="0" smtClean="0">
                <a:latin typeface="Garamond" pitchFamily="18" charset="0"/>
              </a:rPr>
              <a:t>Cl + </a:t>
            </a:r>
            <a:r>
              <a:rPr lang="it-IT" sz="2800" b="1" baseline="30000" dirty="0" smtClean="0">
                <a:latin typeface="Garamond" pitchFamily="18" charset="0"/>
              </a:rPr>
              <a:t>44</a:t>
            </a:r>
            <a:r>
              <a:rPr lang="it-IT" sz="2800" b="1" dirty="0" smtClean="0">
                <a:latin typeface="Garamond" pitchFamily="18" charset="0"/>
              </a:rPr>
              <a:t>Ca </a:t>
            </a:r>
            <a:r>
              <a:rPr lang="it-IT" sz="2800" b="1" dirty="0" smtClean="0">
                <a:latin typeface="Garamond" pitchFamily="18" charset="0"/>
                <a:sym typeface="Symbol"/>
              </a:rPr>
              <a:t></a:t>
            </a:r>
            <a:r>
              <a:rPr lang="it-IT" sz="2800" b="1" dirty="0" smtClean="0">
                <a:latin typeface="Garamond" pitchFamily="18" charset="0"/>
              </a:rPr>
              <a:t> </a:t>
            </a:r>
            <a:r>
              <a:rPr lang="it-IT" sz="2800" b="1" baseline="30000" dirty="0" smtClean="0">
                <a:latin typeface="Garamond" pitchFamily="18" charset="0"/>
              </a:rPr>
              <a:t>81</a:t>
            </a:r>
            <a:r>
              <a:rPr lang="it-IT" sz="2800" b="1" dirty="0" smtClean="0">
                <a:latin typeface="Garamond" pitchFamily="18" charset="0"/>
              </a:rPr>
              <a:t>Rb</a:t>
            </a:r>
            <a:r>
              <a:rPr lang="it-IT" sz="2800" b="1" baseline="30000" dirty="0" smtClean="0">
                <a:latin typeface="Garamond" pitchFamily="18" charset="0"/>
              </a:rPr>
              <a:t>*</a:t>
            </a:r>
            <a:r>
              <a:rPr lang="it-IT" sz="2800" b="1" dirty="0" smtClean="0">
                <a:latin typeface="Garamond" pitchFamily="18" charset="0"/>
              </a:rPr>
              <a:t>       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471592" y="1052736"/>
            <a:ext cx="342088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form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 I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sym typeface="Symbol"/>
              </a:rPr>
              <a:t>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0 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Compound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Nucleus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with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a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heavy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ions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fusion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reaction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436096" y="2708920"/>
            <a:ext cx="360040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We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measure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γ-rays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yield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from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decay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the GDR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built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on the CN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311352" y="5157192"/>
            <a:ext cx="1692696" cy="831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600" b="1" dirty="0" smtClean="0">
                <a:solidFill>
                  <a:srgbClr val="FF0000"/>
                </a:solidFill>
                <a:latin typeface="Garamond" pitchFamily="18" charset="0"/>
              </a:rPr>
              <a:t>mixing, </a:t>
            </a:r>
            <a:r>
              <a:rPr lang="it-IT" sz="1600" b="1" dirty="0" err="1" smtClean="0">
                <a:solidFill>
                  <a:srgbClr val="FF0000"/>
                </a:solidFill>
                <a:latin typeface="Garamond" pitchFamily="18" charset="0"/>
              </a:rPr>
              <a:t>increases</a:t>
            </a:r>
            <a:r>
              <a:rPr lang="it-IT" sz="1600" b="1" dirty="0" smtClean="0">
                <a:solidFill>
                  <a:srgbClr val="FF0000"/>
                </a:solidFill>
                <a:latin typeface="Garamond" pitchFamily="18" charset="0"/>
              </a:rPr>
              <a:t> the GDR </a:t>
            </a:r>
            <a:r>
              <a:rPr lang="el-GR" sz="1600" b="1" dirty="0" smtClean="0">
                <a:solidFill>
                  <a:srgbClr val="FF0000"/>
                </a:solidFill>
                <a:latin typeface="Garamond" pitchFamily="18" charset="0"/>
              </a:rPr>
              <a:t>γ</a:t>
            </a:r>
            <a:r>
              <a:rPr lang="it-IT" sz="1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Garamond" pitchFamily="18" charset="0"/>
              </a:rPr>
              <a:t>yield</a:t>
            </a:r>
            <a:r>
              <a:rPr lang="it-IT" sz="1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4" name="Parentesi graffa chiusa 23"/>
          <p:cNvSpPr/>
          <p:nvPr/>
        </p:nvSpPr>
        <p:spPr>
          <a:xfrm rot="5400000">
            <a:off x="4031940" y="4137140"/>
            <a:ext cx="360040" cy="1584176"/>
          </a:xfrm>
          <a:prstGeom prst="rightBrace">
            <a:avLst>
              <a:gd name="adj1" fmla="val 44048"/>
              <a:gd name="adj2" fmla="val 5000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436096" y="400099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 mixing </a:t>
            </a:r>
            <a:r>
              <a:rPr lang="it-IT" dirty="0" err="1" smtClean="0">
                <a:latin typeface="Garamond" pitchFamily="18" charset="0"/>
              </a:rPr>
              <a:t>doesn</a:t>
            </a:r>
            <a:r>
              <a:rPr lang="it-IT" dirty="0" smtClean="0">
                <a:latin typeface="Garamond" pitchFamily="18" charset="0"/>
              </a:rPr>
              <a:t>’t </a:t>
            </a:r>
            <a:r>
              <a:rPr lang="it-IT" dirty="0" err="1" smtClean="0">
                <a:latin typeface="Garamond" pitchFamily="18" charset="0"/>
              </a:rPr>
              <a:t>affect</a:t>
            </a:r>
            <a:r>
              <a:rPr lang="it-IT" dirty="0" smtClean="0">
                <a:latin typeface="Garamond" pitchFamily="18" charset="0"/>
              </a:rPr>
              <a:t> the GDR </a:t>
            </a:r>
            <a:r>
              <a:rPr lang="el-GR" dirty="0" smtClean="0">
                <a:latin typeface="Garamond" pitchFamily="18" charset="0"/>
              </a:rPr>
              <a:t>γ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yeld</a:t>
            </a:r>
            <a:endParaRPr lang="it-IT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err="1" smtClean="0">
                <a:latin typeface="Garamond" pitchFamily="18" charset="0"/>
              </a:rPr>
              <a:t>We</a:t>
            </a:r>
            <a:r>
              <a:rPr lang="it-IT" dirty="0" smtClean="0">
                <a:latin typeface="Garamond" pitchFamily="18" charset="0"/>
              </a:rPr>
              <a:t> can </a:t>
            </a:r>
            <a:r>
              <a:rPr lang="it-IT" dirty="0" err="1" smtClean="0">
                <a:latin typeface="Garamond" pitchFamily="18" charset="0"/>
              </a:rPr>
              <a:t>use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this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determine</a:t>
            </a:r>
            <a:r>
              <a:rPr lang="it-IT" dirty="0" smtClean="0">
                <a:latin typeface="Garamond" pitchFamily="18" charset="0"/>
              </a:rPr>
              <a:t> the GDR’s </a:t>
            </a:r>
            <a:r>
              <a:rPr lang="it-IT" dirty="0" err="1" smtClean="0">
                <a:latin typeface="Garamond" pitchFamily="18" charset="0"/>
              </a:rPr>
              <a:t>parameters</a:t>
            </a:r>
            <a:r>
              <a:rPr lang="it-IT" dirty="0" smtClean="0"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Garamond" pitchFamily="18" charset="0"/>
              </a:rPr>
              <a:t>The GDR’s </a:t>
            </a:r>
            <a:r>
              <a:rPr lang="it-IT" dirty="0" err="1" smtClean="0">
                <a:latin typeface="Garamond" pitchFamily="18" charset="0"/>
              </a:rPr>
              <a:t>parameters</a:t>
            </a:r>
            <a:r>
              <a:rPr lang="it-IT" dirty="0" smtClean="0">
                <a:latin typeface="Garamond" pitchFamily="18" charset="0"/>
              </a:rPr>
              <a:t> (</a:t>
            </a:r>
            <a:r>
              <a:rPr lang="it-IT" dirty="0" err="1" smtClean="0">
                <a:latin typeface="Garamond" pitchFamily="18" charset="0"/>
              </a:rPr>
              <a:t>centroid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dirty="0" err="1" smtClean="0">
                <a:latin typeface="Garamond" pitchFamily="18" charset="0"/>
              </a:rPr>
              <a:t>width</a:t>
            </a:r>
            <a:r>
              <a:rPr lang="it-IT" dirty="0" smtClean="0">
                <a:latin typeface="Garamond" pitchFamily="18" charset="0"/>
              </a:rPr>
              <a:t>, </a:t>
            </a:r>
            <a:r>
              <a:rPr lang="it-IT" dirty="0" err="1" smtClean="0">
                <a:latin typeface="Garamond" pitchFamily="18" charset="0"/>
              </a:rPr>
              <a:t>strenght</a:t>
            </a:r>
            <a:r>
              <a:rPr lang="it-IT" dirty="0" smtClean="0">
                <a:latin typeface="Garamond" pitchFamily="18" charset="0"/>
              </a:rPr>
              <a:t>) are </a:t>
            </a:r>
            <a:r>
              <a:rPr lang="it-IT" dirty="0" err="1" smtClean="0">
                <a:latin typeface="Garamond" pitchFamily="18" charset="0"/>
              </a:rPr>
              <a:t>expeted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to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be</a:t>
            </a:r>
            <a:r>
              <a:rPr lang="it-IT" dirty="0" smtClean="0">
                <a:latin typeface="Garamond" pitchFamily="18" charset="0"/>
              </a:rPr>
              <a:t> the </a:t>
            </a:r>
            <a:r>
              <a:rPr lang="it-IT" dirty="0" err="1" smtClean="0">
                <a:latin typeface="Garamond" pitchFamily="18" charset="0"/>
              </a:rPr>
              <a:t>same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for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both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reactions</a:t>
            </a:r>
            <a:endParaRPr lang="it-IT" dirty="0" smtClean="0">
              <a:latin typeface="Garamond" pitchFamily="18" charset="0"/>
            </a:endParaRPr>
          </a:p>
          <a:p>
            <a:endParaRPr lang="it-IT" dirty="0" smtClean="0">
              <a:latin typeface="Garamond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7504" y="6093296"/>
            <a:ext cx="489654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From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the data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fit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we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can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extract</a:t>
            </a: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Garamond" pitchFamily="18" charset="0"/>
              </a:rPr>
              <a:t>Γ</a:t>
            </a:r>
            <a:r>
              <a:rPr lang="el-GR" b="1" baseline="30000" dirty="0" smtClean="0">
                <a:solidFill>
                  <a:srgbClr val="FF0000"/>
                </a:solidFill>
                <a:latin typeface="Garamond" pitchFamily="18" charset="0"/>
              </a:rPr>
              <a:t>↓</a:t>
            </a:r>
            <a:r>
              <a:rPr lang="it-IT" b="1" baseline="30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quantity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>
            <a:off x="5220072" y="980728"/>
            <a:ext cx="0" cy="54726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436096" y="980728"/>
            <a:ext cx="3528392" cy="25922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Experimental</a:t>
            </a:r>
            <a:r>
              <a:rPr lang="it-IT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technique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179512" y="1484784"/>
          <a:ext cx="8784975" cy="1926085"/>
        </p:xfrm>
        <a:graphic>
          <a:graphicData uri="http://schemas.openxmlformats.org/drawingml/2006/table">
            <a:tbl>
              <a:tblPr/>
              <a:tblGrid>
                <a:gridCol w="681591"/>
                <a:gridCol w="830577"/>
                <a:gridCol w="684071"/>
                <a:gridCol w="1363183"/>
                <a:gridCol w="1121098"/>
                <a:gridCol w="2514058"/>
                <a:gridCol w="159039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E*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setup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  +  GARFIELD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</a:t>
                      </a:r>
                      <a:r>
                        <a:rPr kumimoji="0" lang="it-IT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AGATA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251520" y="3703672"/>
            <a:ext cx="6168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Ca+</a:t>
            </a:r>
            <a:r>
              <a:rPr lang="it-IT" sz="2400" baseline="30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80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Zr*  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= 0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0 →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forbidden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0 → 1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but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ρ(I=1)&lt;ρ (I=0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 1 → 0 via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isospin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mixing</a:t>
            </a:r>
          </a:p>
          <a:p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37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Cl+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44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2400" baseline="30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81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Rb* 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I = 7/2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	 7/2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→ 7/2, 9/2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allowed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3573016"/>
            <a:ext cx="540060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79512" y="5445224"/>
            <a:ext cx="5400600" cy="10801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98072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Garamond" pitchFamily="18" charset="0"/>
              </a:rPr>
              <a:t>Experiments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performed</a:t>
            </a:r>
            <a:r>
              <a:rPr lang="it-IT" sz="2000" dirty="0" smtClean="0">
                <a:latin typeface="Garamond" pitchFamily="18" charset="0"/>
              </a:rPr>
              <a:t> at Laboratori Nazionali di </a:t>
            </a:r>
            <a:r>
              <a:rPr lang="it-IT" sz="2000" dirty="0" err="1" smtClean="0">
                <a:latin typeface="Garamond" pitchFamily="18" charset="0"/>
              </a:rPr>
              <a:t>Legnaro</a:t>
            </a:r>
            <a:r>
              <a:rPr lang="it-IT" sz="2000" dirty="0" smtClean="0">
                <a:latin typeface="Garamond" pitchFamily="18" charset="0"/>
              </a:rPr>
              <a:t> (LNL):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940152" y="56612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Garamond" pitchFamily="18" charset="0"/>
              </a:rPr>
              <a:t>Test </a:t>
            </a:r>
            <a:r>
              <a:rPr lang="it-IT" sz="2000" b="1" dirty="0" err="1" smtClean="0">
                <a:solidFill>
                  <a:srgbClr val="0070C0"/>
                </a:solidFill>
                <a:latin typeface="Garamond" pitchFamily="18" charset="0"/>
              </a:rPr>
              <a:t>reaction</a:t>
            </a:r>
            <a:endParaRPr lang="it-IT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2708920"/>
            <a:ext cx="8784976" cy="72008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Experimental</a:t>
            </a:r>
            <a:r>
              <a:rPr lang="it-IT" sz="2400" b="1" cap="none" dirty="0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it-IT" sz="2400" b="1" cap="none" dirty="0" err="1" smtClean="0">
                <a:ln>
                  <a:noFill/>
                </a:ln>
                <a:solidFill>
                  <a:schemeClr val="bg1"/>
                </a:solidFill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technique</a:t>
            </a:r>
            <a:endParaRPr lang="it-IT" sz="2400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it-IT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179512" y="1484784"/>
          <a:ext cx="8784975" cy="1926085"/>
        </p:xfrm>
        <a:graphic>
          <a:graphicData uri="http://schemas.openxmlformats.org/drawingml/2006/table">
            <a:tbl>
              <a:tblPr/>
              <a:tblGrid>
                <a:gridCol w="681591"/>
                <a:gridCol w="830577"/>
                <a:gridCol w="684071"/>
                <a:gridCol w="1363183"/>
                <a:gridCol w="1121098"/>
                <a:gridCol w="2514058"/>
                <a:gridCol w="159039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E*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setup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  +  GARFIELD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isospin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mixing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HECTOR</a:t>
                      </a:r>
                      <a:r>
                        <a:rPr kumimoji="0" lang="it-IT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AGATA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7/2 →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79512" y="98072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Garamond" pitchFamily="18" charset="0"/>
              </a:rPr>
              <a:t>Experiments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performed</a:t>
            </a:r>
            <a:r>
              <a:rPr lang="it-IT" sz="2000" dirty="0" smtClean="0">
                <a:latin typeface="Garamond" pitchFamily="18" charset="0"/>
              </a:rPr>
              <a:t> at Laboratori Nazionali di </a:t>
            </a:r>
            <a:r>
              <a:rPr lang="it-IT" sz="2000" dirty="0" err="1" smtClean="0">
                <a:latin typeface="Garamond" pitchFamily="18" charset="0"/>
              </a:rPr>
              <a:t>Legnaro</a:t>
            </a:r>
            <a:r>
              <a:rPr lang="it-IT" sz="2000" dirty="0" smtClean="0">
                <a:latin typeface="Garamond" pitchFamily="18" charset="0"/>
              </a:rPr>
              <a:t> (LNL):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2708920"/>
            <a:ext cx="8784976" cy="72008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4" descr="divided_molt_ca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587584" cy="30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2843808" y="4293096"/>
            <a:ext cx="6228184" cy="101566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it-IT" sz="2000" dirty="0" err="1" smtClean="0">
                <a:latin typeface="Garamond" pitchFamily="18" charset="0"/>
              </a:rPr>
              <a:t>Fit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of</a:t>
            </a:r>
            <a:r>
              <a:rPr lang="it-IT" sz="2000" dirty="0" smtClean="0">
                <a:latin typeface="Garamond" pitchFamily="18" charset="0"/>
              </a:rPr>
              <a:t> GDR </a:t>
            </a:r>
            <a:r>
              <a:rPr lang="it-IT" sz="2000" dirty="0" err="1" smtClean="0">
                <a:latin typeface="Garamond" pitchFamily="18" charset="0"/>
              </a:rPr>
              <a:t>parameters</a:t>
            </a:r>
            <a:r>
              <a:rPr lang="it-IT" sz="2000" dirty="0" smtClean="0">
                <a:latin typeface="Garamond" pitchFamily="18" charset="0"/>
              </a:rPr>
              <a:t> on </a:t>
            </a:r>
            <a:r>
              <a:rPr lang="it-IT" sz="2000" baseline="30000" dirty="0" smtClean="0">
                <a:latin typeface="Garamond" pitchFamily="18" charset="0"/>
              </a:rPr>
              <a:t>81</a:t>
            </a:r>
            <a:r>
              <a:rPr lang="it-IT" sz="2000" dirty="0" smtClean="0">
                <a:latin typeface="Garamond" pitchFamily="18" charset="0"/>
              </a:rPr>
              <a:t>Rb </a:t>
            </a:r>
            <a:r>
              <a:rPr lang="el-GR" sz="2000" dirty="0" smtClean="0">
                <a:latin typeface="Garamond" pitchFamily="18" charset="0"/>
              </a:rPr>
              <a:t>γ</a:t>
            </a:r>
            <a:r>
              <a:rPr lang="it-IT" sz="2000" dirty="0" err="1" smtClean="0">
                <a:latin typeface="Garamond" pitchFamily="18" charset="0"/>
              </a:rPr>
              <a:t>-ray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spectrum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 err="1" smtClean="0">
                <a:latin typeface="Garamond" pitchFamily="18" charset="0"/>
              </a:rPr>
              <a:t>using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el-GR" sz="2000" dirty="0" smtClean="0">
                <a:latin typeface="Garamond" pitchFamily="18" charset="0"/>
              </a:rPr>
              <a:t>Γ</a:t>
            </a:r>
            <a:r>
              <a:rPr lang="it-IT" sz="1600" baseline="30000" dirty="0" smtClean="0">
                <a:latin typeface="Garamond" pitchFamily="18" charset="0"/>
              </a:rPr>
              <a:t>↓</a:t>
            </a:r>
            <a:r>
              <a:rPr lang="it-IT" sz="2000" dirty="0" smtClean="0">
                <a:latin typeface="Garamond" pitchFamily="18" charset="0"/>
              </a:rPr>
              <a:t>=0</a:t>
            </a:r>
          </a:p>
          <a:p>
            <a:pPr marL="800100" lvl="1" indent="-342900">
              <a:buClr>
                <a:srgbClr val="CC0000"/>
              </a:buClr>
              <a:buFont typeface="Times New Roman" pitchFamily="18" charset="0"/>
              <a:buChar char="→"/>
              <a:defRPr/>
            </a:pPr>
            <a:r>
              <a:rPr lang="it-IT" sz="2000" b="1" dirty="0" smtClean="0">
                <a:latin typeface="Garamond" pitchFamily="18" charset="0"/>
              </a:rPr>
              <a:t>S=90%, E</a:t>
            </a:r>
            <a:r>
              <a:rPr lang="it-IT" sz="2000" b="1" baseline="-25000" dirty="0" smtClean="0">
                <a:latin typeface="Garamond" pitchFamily="18" charset="0"/>
              </a:rPr>
              <a:t>GDR</a:t>
            </a:r>
            <a:r>
              <a:rPr lang="it-IT" sz="2000" b="1" dirty="0" smtClean="0">
                <a:latin typeface="Garamond" pitchFamily="18" charset="0"/>
              </a:rPr>
              <a:t>=16.2 </a:t>
            </a:r>
            <a:r>
              <a:rPr lang="it-IT" sz="2000" b="1" dirty="0" err="1" smtClean="0">
                <a:latin typeface="Garamond" pitchFamily="18" charset="0"/>
              </a:rPr>
              <a:t>MeV</a:t>
            </a:r>
            <a:r>
              <a:rPr lang="it-IT" sz="2000" b="1" dirty="0" smtClean="0">
                <a:latin typeface="Garamond" pitchFamily="18" charset="0"/>
              </a:rPr>
              <a:t>, WIDTH (</a:t>
            </a:r>
            <a:r>
              <a:rPr lang="el-GR" sz="2000" b="1" dirty="0" smtClean="0">
                <a:latin typeface="Garamond" pitchFamily="18" charset="0"/>
              </a:rPr>
              <a:t>Γ</a:t>
            </a:r>
            <a:r>
              <a:rPr lang="it-IT" sz="2000" b="1" dirty="0" smtClean="0">
                <a:latin typeface="Garamond" pitchFamily="18" charset="0"/>
              </a:rPr>
              <a:t>)=10.6 </a:t>
            </a:r>
            <a:r>
              <a:rPr lang="it-IT" sz="2000" b="1" dirty="0" err="1" smtClean="0">
                <a:latin typeface="Garamond" pitchFamily="18" charset="0"/>
              </a:rPr>
              <a:t>MeV</a:t>
            </a:r>
            <a:endParaRPr lang="it-IT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43808" y="5455237"/>
            <a:ext cx="6120680" cy="71006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marL="342900" indent="-342900">
              <a:defRPr/>
            </a:pPr>
            <a:r>
              <a:rPr lang="it-IT" sz="2000" b="0" dirty="0" smtClean="0">
                <a:latin typeface="Garamond" pitchFamily="18" charset="0"/>
              </a:rPr>
              <a:t>2</a:t>
            </a:r>
            <a:r>
              <a:rPr lang="it-IT" sz="2000" b="0" dirty="0">
                <a:latin typeface="Garamond" pitchFamily="18" charset="0"/>
              </a:rPr>
              <a:t>) </a:t>
            </a:r>
            <a:r>
              <a:rPr lang="it-IT" sz="2000" b="0" dirty="0" err="1" smtClean="0">
                <a:latin typeface="Garamond" pitchFamily="18" charset="0"/>
              </a:rPr>
              <a:t>Using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>
                <a:latin typeface="Garamond" pitchFamily="18" charset="0"/>
              </a:rPr>
              <a:t>GDR </a:t>
            </a:r>
            <a:r>
              <a:rPr lang="it-IT" sz="2000" b="0" dirty="0" err="1">
                <a:latin typeface="Garamond" pitchFamily="18" charset="0"/>
              </a:rPr>
              <a:t>parameters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1), </a:t>
            </a:r>
            <a:r>
              <a:rPr lang="it-IT" sz="2000" b="0" dirty="0" err="1">
                <a:latin typeface="Garamond" pitchFamily="18" charset="0"/>
              </a:rPr>
              <a:t>fit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it-IT" sz="2000" b="0" dirty="0" err="1">
                <a:latin typeface="Garamond" pitchFamily="18" charset="0"/>
              </a:rPr>
              <a:t>of</a:t>
            </a:r>
            <a:r>
              <a:rPr lang="it-IT" sz="2000" b="0" dirty="0">
                <a:latin typeface="Garamond" pitchFamily="18" charset="0"/>
              </a:rPr>
              <a:t> </a:t>
            </a:r>
            <a:r>
              <a:rPr lang="el-GR" sz="2000" b="0" dirty="0" smtClean="0">
                <a:latin typeface="Garamond" pitchFamily="18" charset="0"/>
              </a:rPr>
              <a:t>Γ</a:t>
            </a:r>
            <a:r>
              <a:rPr lang="it-IT" sz="1600" b="0" baseline="30000" dirty="0" smtClean="0">
                <a:latin typeface="Garamond" pitchFamily="18" charset="0"/>
              </a:rPr>
              <a:t>↓</a:t>
            </a:r>
            <a:r>
              <a:rPr lang="it-IT" sz="2000" b="0" dirty="0" smtClean="0">
                <a:latin typeface="Garamond" pitchFamily="18" charset="0"/>
              </a:rPr>
              <a:t> </a:t>
            </a:r>
            <a:r>
              <a:rPr lang="it-IT" sz="2000" b="0" dirty="0">
                <a:latin typeface="Garamond" pitchFamily="18" charset="0"/>
              </a:rPr>
              <a:t>on </a:t>
            </a:r>
            <a:r>
              <a:rPr lang="it-IT" sz="2000" b="0" baseline="30000" dirty="0">
                <a:latin typeface="Garamond" pitchFamily="18" charset="0"/>
              </a:rPr>
              <a:t>80</a:t>
            </a:r>
            <a:r>
              <a:rPr lang="it-IT" sz="2000" b="0" dirty="0">
                <a:latin typeface="Garamond" pitchFamily="18" charset="0"/>
              </a:rPr>
              <a:t>Zr </a:t>
            </a:r>
            <a:r>
              <a:rPr lang="it-IT" sz="2000" b="0" dirty="0" err="1" smtClean="0">
                <a:latin typeface="Garamond" pitchFamily="18" charset="0"/>
              </a:rPr>
              <a:t>spectrum</a:t>
            </a:r>
            <a:r>
              <a:rPr lang="it-IT" sz="2000" b="0" dirty="0" smtClean="0">
                <a:latin typeface="Garamond" pitchFamily="18" charset="0"/>
              </a:rPr>
              <a:t>    </a:t>
            </a:r>
            <a:endParaRPr lang="it-IT" sz="2000" b="0" dirty="0">
              <a:latin typeface="Garamond" pitchFamily="18" charset="0"/>
            </a:endParaRPr>
          </a:p>
          <a:p>
            <a:pPr marL="800100" lvl="1" indent="-342900">
              <a:buClr>
                <a:srgbClr val="CC0000"/>
              </a:buClr>
              <a:buFont typeface="Times New Roman" pitchFamily="18" charset="0"/>
              <a:buChar char="→"/>
              <a:defRPr/>
            </a:pPr>
            <a:r>
              <a:rPr lang="el-GR" sz="2000" b="1" dirty="0" smtClean="0">
                <a:solidFill>
                  <a:srgbClr val="FF0000"/>
                </a:solidFill>
                <a:latin typeface="Garamond" pitchFamily="18" charset="0"/>
              </a:rPr>
              <a:t>Γ</a:t>
            </a:r>
            <a:r>
              <a:rPr lang="it-IT" sz="2000" b="1" baseline="30000" dirty="0" smtClean="0">
                <a:solidFill>
                  <a:srgbClr val="FF0000"/>
                </a:solidFill>
                <a:latin typeface="Garamond" pitchFamily="18" charset="0"/>
              </a:rPr>
              <a:t>↓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=10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±3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Garamond" pitchFamily="18" charset="0"/>
              </a:rPr>
              <a:t>keV</a:t>
            </a:r>
            <a:r>
              <a:rPr lang="it-IT" sz="2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 </a:t>
            </a:r>
            <a:r>
              <a:rPr lang="el-GR" sz="2000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α</a:t>
            </a:r>
            <a:r>
              <a:rPr lang="it-IT" sz="2000" b="1" baseline="30000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= 0.013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±0.004</a:t>
            </a:r>
            <a:endParaRPr lang="it-IT" sz="2000" b="1" baseline="300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843808" y="6228020"/>
            <a:ext cx="393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it-IT" b="1" i="1" dirty="0" err="1" smtClean="0">
                <a:latin typeface="Garamond" pitchFamily="18" charset="0"/>
              </a:rPr>
              <a:t>A.Corsi</a:t>
            </a:r>
            <a:r>
              <a:rPr lang="en-US" b="1" i="1" dirty="0" smtClean="0">
                <a:latin typeface="Garamond" pitchFamily="18" charset="0"/>
              </a:rPr>
              <a:t> et al. PRC 84, 041304(R) (2011)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79512" y="1916832"/>
            <a:ext cx="8784976" cy="792088"/>
          </a:xfrm>
          <a:prstGeom prst="rect">
            <a:avLst/>
          </a:prstGeom>
          <a:noFill/>
          <a:ln w="44450">
            <a:solidFill>
              <a:srgbClr val="A3F874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59832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T(J=0)≈3 </a:t>
            </a:r>
            <a:r>
              <a:rPr lang="it-IT" b="1" dirty="0" err="1" smtClean="0">
                <a:solidFill>
                  <a:srgbClr val="FF0000"/>
                </a:solidFill>
                <a:latin typeface="Garamond" pitchFamily="18" charset="0"/>
              </a:rPr>
              <a:t>MeV</a:t>
            </a:r>
            <a:endParaRPr lang="it-IT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32341</TotalTime>
  <Words>2478</Words>
  <Application>Microsoft Office PowerPoint</Application>
  <PresentationFormat>Presentazione su schermo (4:3)</PresentationFormat>
  <Paragraphs>440</Paragraphs>
  <Slides>27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Giovanni</dc:creator>
  <cp:lastModifiedBy>tecno</cp:lastModifiedBy>
  <cp:revision>319</cp:revision>
  <dcterms:created xsi:type="dcterms:W3CDTF">2013-04-11T14:08:00Z</dcterms:created>
  <dcterms:modified xsi:type="dcterms:W3CDTF">2013-06-06T11:28:10Z</dcterms:modified>
</cp:coreProperties>
</file>