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91" r:id="rId3"/>
    <p:sldId id="392" r:id="rId4"/>
    <p:sldId id="393" r:id="rId5"/>
    <p:sldId id="394" r:id="rId6"/>
    <p:sldId id="395" r:id="rId7"/>
    <p:sldId id="259" r:id="rId8"/>
    <p:sldId id="396" r:id="rId9"/>
    <p:sldId id="276" r:id="rId10"/>
    <p:sldId id="332" r:id="rId11"/>
    <p:sldId id="325" r:id="rId12"/>
    <p:sldId id="327" r:id="rId13"/>
    <p:sldId id="330" r:id="rId14"/>
    <p:sldId id="267" r:id="rId15"/>
    <p:sldId id="331" r:id="rId16"/>
    <p:sldId id="296" r:id="rId17"/>
    <p:sldId id="297" r:id="rId18"/>
    <p:sldId id="298" r:id="rId19"/>
    <p:sldId id="299" r:id="rId20"/>
    <p:sldId id="300" r:id="rId21"/>
    <p:sldId id="390" r:id="rId22"/>
    <p:sldId id="303" r:id="rId23"/>
    <p:sldId id="304" r:id="rId24"/>
    <p:sldId id="30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1AB"/>
    <a:srgbClr val="9C9DB0"/>
    <a:srgbClr val="8288B8"/>
    <a:srgbClr val="80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21496" autoAdjust="0"/>
    <p:restoredTop sz="91697" autoAdjust="0"/>
  </p:normalViewPr>
  <p:slideViewPr>
    <p:cSldViewPr>
      <p:cViewPr>
        <p:scale>
          <a:sx n="100" d="100"/>
          <a:sy n="100" d="100"/>
        </p:scale>
        <p:origin x="-58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63011-719C-4EB3-824A-543570A67A74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999E1-DE1E-4F98-AB48-1871EC089FA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5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Session G11, 8:30am, Sunday, April 1 (G11.00007 9:42am-9:54am)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999E1-DE1E-4F98-AB48-1871EC089F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48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>
                <a:latin typeface="Helvetica" charset="0"/>
                <a:cs typeface="Helvetica" charset="0"/>
                <a:sym typeface="Helvetica" charset="0"/>
              </a:rPr>
              <a:t>Spend some more time.</a:t>
            </a:r>
          </a:p>
          <a:p>
            <a:r>
              <a:rPr lang="en-US">
                <a:latin typeface="Helvetica" charset="0"/>
                <a:cs typeface="Helvetica" charset="0"/>
                <a:sym typeface="Helvetica" charset="0"/>
              </a:rPr>
              <a:t>Talk about both figures.</a:t>
            </a:r>
          </a:p>
          <a:p>
            <a:r>
              <a:rPr lang="en-US">
                <a:latin typeface="Helvetica" charset="0"/>
                <a:cs typeface="Helvetica" charset="0"/>
                <a:sym typeface="Helvetica" charset="0"/>
              </a:rPr>
              <a:t>Plateau may represent the Coulomb instability temperature, which would be expected to decrease with increasing Z (and thus increasing A).</a:t>
            </a:r>
          </a:p>
          <a:p>
            <a:endParaRPr lang="en-US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>
                <a:latin typeface="Helvetica" charset="0"/>
                <a:cs typeface="Helvetica" charset="0"/>
                <a:sym typeface="Helvetica" charset="0"/>
              </a:rPr>
              <a:t>lines on mononuclear plot are </a:t>
            </a:r>
            <a:r>
              <a:rPr lang="ja-JP" altLang="en-US">
                <a:latin typeface="Arial"/>
                <a:cs typeface="Helvetica" charset="0"/>
                <a:sym typeface="Helvetica" charset="0"/>
              </a:rPr>
              <a:t>“</a:t>
            </a:r>
            <a:r>
              <a:rPr lang="en-US">
                <a:latin typeface="Helvetica" charset="0"/>
                <a:cs typeface="Helvetica" charset="0"/>
                <a:sym typeface="Helvetica" charset="0"/>
              </a:rPr>
              <a:t>surface widths</a:t>
            </a:r>
            <a:r>
              <a:rPr lang="ja-JP" altLang="en-US">
                <a:latin typeface="Arial"/>
                <a:cs typeface="Helvetica" charset="0"/>
                <a:sym typeface="Helvetica" charset="0"/>
              </a:rPr>
              <a:t>”</a:t>
            </a:r>
            <a:r>
              <a:rPr lang="en-US">
                <a:latin typeface="Helvetica" charset="0"/>
                <a:cs typeface="Helvetica" charset="0"/>
                <a:sym typeface="Helvetica" charset="0"/>
              </a:rPr>
              <a:t>: the scale is chopped off on the right side.</a:t>
            </a:r>
          </a:p>
          <a:p>
            <a:endParaRPr lang="en-US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>
                <a:latin typeface="Helvetica" charset="0"/>
                <a:cs typeface="Helvetica" charset="0"/>
                <a:sym typeface="Helvetica" charset="0"/>
              </a:rPr>
              <a:t>Slight systematic shift between the two systems,</a:t>
            </a:r>
          </a:p>
          <a:p>
            <a:r>
              <a:rPr lang="en-US">
                <a:latin typeface="Helvetica" charset="0"/>
                <a:cs typeface="Helvetica" charset="0"/>
                <a:sym typeface="Helvetica" charset="0"/>
              </a:rPr>
              <a:t>   but within experimental uncertainty.</a:t>
            </a:r>
          </a:p>
          <a:p>
            <a:r>
              <a:rPr lang="en-US">
                <a:latin typeface="Helvetica" charset="0"/>
                <a:cs typeface="Helvetica" charset="0"/>
                <a:sym typeface="Helvetica" charset="0"/>
              </a:rPr>
              <a:t>No clear dependence for ALADIN data, </a:t>
            </a:r>
          </a:p>
          <a:p>
            <a:r>
              <a:rPr lang="en-US">
                <a:latin typeface="Helvetica" charset="0"/>
                <a:cs typeface="Helvetica" charset="0"/>
                <a:sym typeface="Helvetica" charset="0"/>
              </a:rPr>
              <a:t>   Mixed message for Be/Li.</a:t>
            </a:r>
          </a:p>
          <a:p>
            <a:endParaRPr lang="en-US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8317F-CE5A-C648-AE28-87313F5AFAAE}" type="slidenum">
              <a:rPr lang="en-US"/>
              <a:pPr/>
              <a:t>10</a:t>
            </a:fld>
            <a:endParaRPr lang="en-US"/>
          </a:p>
        </p:txBody>
      </p:sp>
      <p:sp>
        <p:nvSpPr>
          <p:cNvPr id="660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/>
              <a:t>HIPSE-SIMONE and Filter to estimate efficiency for QP vs QT neutrons</a:t>
            </a:r>
          </a:p>
          <a:p>
            <a:pPr lvl="1">
              <a:buFontTx/>
              <a:buChar char="•"/>
            </a:pPr>
            <a:r>
              <a:rPr lang="en-US"/>
              <a:t>Effqp=.65</a:t>
            </a:r>
          </a:p>
          <a:p>
            <a:pPr lvl="1">
              <a:buFontTx/>
              <a:buChar char="•"/>
            </a:pPr>
            <a:r>
              <a:rPr lang="en-US"/>
              <a:t>Effqt=.40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D8FED3-B7C0-884B-BE46-A86DA51E4DC4}" type="slidenum">
              <a:rPr lang="en-US"/>
              <a:pPr/>
              <a:t>13</a:t>
            </a:fld>
            <a:endParaRPr lang="en-US"/>
          </a:p>
        </p:txBody>
      </p:sp>
      <p:sp>
        <p:nvSpPr>
          <p:cNvPr id="662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/>
              <a:t>Bound N/Z - only includes neutrons bound in charged particles</a:t>
            </a:r>
          </a:p>
          <a:p>
            <a:pPr lvl="1">
              <a:buFontTx/>
              <a:buChar char="•"/>
            </a:pPr>
            <a:r>
              <a:rPr lang="en-US"/>
              <a:t>Width is large as compared to diff in mean</a:t>
            </a:r>
          </a:p>
          <a:p>
            <a:pPr lvl="1">
              <a:buFontTx/>
              <a:buChar char="•"/>
            </a:pPr>
            <a:r>
              <a:rPr lang="en-US"/>
              <a:t>Neutrons part of particle identity?</a:t>
            </a:r>
          </a:p>
          <a:p>
            <a:pPr>
              <a:buFontTx/>
              <a:buChar char="•"/>
            </a:pPr>
            <a:r>
              <a:rPr lang="en-US"/>
              <a:t>Measured N/Z - includes bound and free neutrons</a:t>
            </a:r>
          </a:p>
          <a:p>
            <a:pPr lvl="1">
              <a:buFontTx/>
              <a:buChar char="•"/>
            </a:pPr>
            <a:r>
              <a:rPr lang="en-US"/>
              <a:t>Shift and separate	</a:t>
            </a:r>
          </a:p>
          <a:p>
            <a:pPr lvl="1">
              <a:buFontTx/>
              <a:buChar char="•"/>
            </a:pPr>
            <a:r>
              <a:rPr lang="en-US"/>
              <a:t>Larger difference in mean, still large width</a:t>
            </a:r>
          </a:p>
          <a:p>
            <a:pPr>
              <a:buFontTx/>
              <a:buChar char="•"/>
            </a:pPr>
            <a:r>
              <a:rPr lang="en-US"/>
              <a:t>Bins:  Contend that diffusion of N,P during interaction produces a range of source N/Z, can define the source N/Z into bins to study observables with more precise knowledge of source composition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>
                <a:latin typeface="Helvetica" charset="0"/>
                <a:cs typeface="Helvetica" charset="0"/>
                <a:sym typeface="Helvetica" charset="0"/>
              </a:rPr>
              <a:t>why are alphas lower than protons at hight E*/A?</a:t>
            </a:r>
          </a:p>
          <a:p>
            <a:r>
              <a:rPr lang="en-US">
                <a:latin typeface="Helvetica" charset="0"/>
                <a:cs typeface="Helvetica" charset="0"/>
                <a:sym typeface="Helvetica" charset="0"/>
              </a:rPr>
              <a:t>may be something to do with the importance of clusterization for these type of events.</a:t>
            </a:r>
          </a:p>
          <a:p>
            <a:endParaRPr lang="en-US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999E1-DE1E-4F98-AB48-1871EC089FA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7B2E2-E3D6-4E8A-B621-ED0C50B2C3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30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DF136-F495-4130-8453-5E598FA6A2BD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7B2E2-E3D6-4E8A-B621-ED0C50B2C3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0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DF136-F495-4130-8453-5E598FA6A2BD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7B2E2-E3D6-4E8A-B621-ED0C50B2C3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8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DF136-F495-4130-8453-5E598FA6A2BD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7B2E2-E3D6-4E8A-B621-ED0C50B2C3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5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DF136-F495-4130-8453-5E598FA6A2BD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7B2E2-E3D6-4E8A-B621-ED0C50B2C3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8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DF136-F495-4130-8453-5E598FA6A2BD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7B2E2-E3D6-4E8A-B621-ED0C50B2C3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2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DF136-F495-4130-8453-5E598FA6A2BD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7B2E2-E3D6-4E8A-B621-ED0C50B2C3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4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DF136-F495-4130-8453-5E598FA6A2BD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7B2E2-E3D6-4E8A-B621-ED0C50B2C3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11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DF136-F495-4130-8453-5E598FA6A2BD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7B2E2-E3D6-4E8A-B621-ED0C50B2C3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6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DF136-F495-4130-8453-5E598FA6A2BD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7B2E2-E3D6-4E8A-B621-ED0C50B2C3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DF136-F495-4130-8453-5E598FA6A2BD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7B2E2-E3D6-4E8A-B621-ED0C50B2C3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2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00800"/>
            <a:ext cx="9144000" cy="466094"/>
          </a:xfrm>
          <a:prstGeom prst="rect">
            <a:avLst/>
          </a:prstGeom>
          <a:solidFill>
            <a:srgbClr val="A1A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2" descr="C:\Users\amcintosh\Desktop\logos\cyclotron_logo_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00800"/>
            <a:ext cx="2076450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0" y="6550223"/>
            <a:ext cx="1917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</a:rPr>
              <a:t>June 6, 2013, INPC2013</a:t>
            </a:r>
            <a:endParaRPr lang="en-US" sz="1400" b="1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886200" y="6565612"/>
            <a:ext cx="9720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800000"/>
                </a:solidFill>
              </a:rPr>
              <a:t>S. Yennello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5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6.png"/><Relationship Id="rId7" Type="http://schemas.openxmlformats.org/officeDocument/2006/relationships/image" Target="../media/image19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Asymmetry Dependence of the Nuclear Caloric Curve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105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A.B. McIntosh</a:t>
            </a:r>
            <a:r>
              <a:rPr lang="en-US" dirty="0" smtClean="0"/>
              <a:t>, A. Bonasera, </a:t>
            </a:r>
            <a:r>
              <a:rPr lang="en-US" dirty="0" smtClean="0">
                <a:solidFill>
                  <a:srgbClr val="000090"/>
                </a:solidFill>
              </a:rPr>
              <a:t>Z. Kohley</a:t>
            </a:r>
            <a:r>
              <a:rPr lang="en-US" dirty="0" smtClean="0"/>
              <a:t>, S. Galanopoulos, K. Hagel, L.W. May,</a:t>
            </a:r>
          </a:p>
          <a:p>
            <a:pPr algn="ctr"/>
            <a:r>
              <a:rPr lang="en-US" dirty="0" smtClean="0"/>
              <a:t>P. Marini, D.V. Shetty, W.B. Smith, S.N. Soisson, G.A. Souliotis, B.C. Stein,</a:t>
            </a:r>
          </a:p>
          <a:p>
            <a:pPr algn="ctr"/>
            <a:r>
              <a:rPr lang="en-US" dirty="0" smtClean="0"/>
              <a:t>R. Tripathi, S. Wuenschel, S.J. Yennello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Department of Energy &amp; Robert A Welch Foundation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2300278"/>
            <a:ext cx="8305800" cy="2728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Nuclear Caloric Curve: Background &amp; Motivation</a:t>
            </a:r>
          </a:p>
          <a:p>
            <a:r>
              <a:rPr lang="en-US" sz="2800" dirty="0" smtClean="0"/>
              <a:t>The Measurement: Reconstructing Highly Excited Nuclei &amp; Extracting Their Temperatures</a:t>
            </a:r>
          </a:p>
          <a:p>
            <a:r>
              <a:rPr lang="en-US" sz="2800" dirty="0" smtClean="0"/>
              <a:t>Result: Temperature Decreases Linearly with Increasing Asymmetry</a:t>
            </a:r>
          </a:p>
        </p:txBody>
      </p:sp>
    </p:spTree>
    <p:extLst>
      <p:ext uri="{BB962C8B-B14F-4D97-AF65-F5344CB8AC3E}">
        <p14:creationId xmlns:p14="http://schemas.microsoft.com/office/powerpoint/2010/main" val="1054498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Free Neutrons</a:t>
            </a:r>
          </a:p>
        </p:txBody>
      </p:sp>
      <p:sp>
        <p:nvSpPr>
          <p:cNvPr id="6594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r>
              <a:rPr lang="en-US" dirty="0"/>
              <a:t>Used HIPSE-SIMONE[1] to link </a:t>
            </a:r>
            <a:r>
              <a:rPr lang="en-US" dirty="0" err="1"/>
              <a:t>M</a:t>
            </a:r>
            <a:r>
              <a:rPr lang="en-US" baseline="-25000" dirty="0" err="1"/>
              <a:t>exp</a:t>
            </a:r>
            <a:r>
              <a:rPr lang="en-US" dirty="0"/>
              <a:t> to M</a:t>
            </a:r>
            <a:r>
              <a:rPr lang="en-US" baseline="-25000" dirty="0"/>
              <a:t>QP</a:t>
            </a:r>
            <a:endParaRPr lang="en-US" dirty="0"/>
          </a:p>
        </p:txBody>
      </p:sp>
      <p:pic>
        <p:nvPicPr>
          <p:cNvPr id="659460" name="Picture 1028" descr="Neutron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286000"/>
            <a:ext cx="3702050" cy="681038"/>
          </a:xfrm>
          <a:prstGeom prst="rect">
            <a:avLst/>
          </a:prstGeom>
          <a:noFill/>
        </p:spPr>
      </p:pic>
      <p:sp>
        <p:nvSpPr>
          <p:cNvPr id="659461" name="Text Box 1029"/>
          <p:cNvSpPr txBox="1">
            <a:spLocks noChangeArrowheads="1"/>
          </p:cNvSpPr>
          <p:nvPr/>
        </p:nvSpPr>
        <p:spPr bwMode="auto">
          <a:xfrm>
            <a:off x="685800" y="3276600"/>
            <a:ext cx="350520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dirty="0" err="1">
                <a:latin typeface="Bodoni SvtyTwo OS ITC TT-Book" pitchFamily="-84" charset="0"/>
                <a:ea typeface="ＭＳ Ｐゴシック" pitchFamily="-84" charset="-128"/>
                <a:cs typeface="ＭＳ Ｐゴシック" pitchFamily="-84" charset="-128"/>
              </a:rPr>
              <a:t>Mult</a:t>
            </a:r>
            <a:r>
              <a:rPr lang="en-US" baseline="-25000" dirty="0" err="1">
                <a:latin typeface="Bodoni SvtyTwo OS ITC TT-Book" pitchFamily="-84" charset="0"/>
                <a:ea typeface="ＭＳ Ｐゴシック" pitchFamily="-84" charset="-128"/>
                <a:cs typeface="ＭＳ Ｐゴシック" pitchFamily="-84" charset="-128"/>
              </a:rPr>
              <a:t>exp</a:t>
            </a:r>
            <a:r>
              <a:rPr lang="en-US" dirty="0">
                <a:latin typeface="Bodoni SvtyTwo OS ITC TT-Book" pitchFamily="-84" charset="0"/>
                <a:ea typeface="ＭＳ Ｐゴシック" pitchFamily="-84" charset="-128"/>
                <a:cs typeface="ＭＳ Ｐゴシック" pitchFamily="-84" charset="-128"/>
              </a:rPr>
              <a:t> = neutrons in experimental signal gate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dirty="0" err="1">
                <a:latin typeface="Bodoni SvtyTwo OS ITC TT-Book" pitchFamily="-84" charset="0"/>
                <a:ea typeface="ＭＳ Ｐゴシック" pitchFamily="-84" charset="-128"/>
                <a:cs typeface="ＭＳ Ｐゴシック" pitchFamily="-84" charset="-128"/>
              </a:rPr>
              <a:t>Mult</a:t>
            </a:r>
            <a:r>
              <a:rPr lang="en-US" baseline="-25000" dirty="0" err="1">
                <a:latin typeface="Bodoni SvtyTwo OS ITC TT-Book" pitchFamily="-84" charset="0"/>
                <a:ea typeface="ＭＳ Ｐゴシック" pitchFamily="-84" charset="-128"/>
                <a:cs typeface="ＭＳ Ｐゴシック" pitchFamily="-84" charset="-128"/>
              </a:rPr>
              <a:t>bkg</a:t>
            </a:r>
            <a:r>
              <a:rPr lang="en-US" dirty="0">
                <a:latin typeface="Bodoni SvtyTwo OS ITC TT-Book" pitchFamily="-84" charset="0"/>
                <a:ea typeface="ＭＳ Ｐゴシック" pitchFamily="-84" charset="-128"/>
                <a:cs typeface="ＭＳ Ｐゴシック" pitchFamily="-84" charset="-128"/>
              </a:rPr>
              <a:t> = neutrons in experimental background gate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dirty="0" err="1">
                <a:latin typeface="Bodoni SvtyTwo OS ITC TT-Book" pitchFamily="-84" charset="0"/>
                <a:ea typeface="ＭＳ Ｐゴシック" pitchFamily="-84" charset="-128"/>
                <a:cs typeface="ＭＳ Ｐゴシック" pitchFamily="-84" charset="-128"/>
              </a:rPr>
              <a:t>Eff</a:t>
            </a:r>
            <a:r>
              <a:rPr lang="en-US" baseline="-25000" dirty="0" err="1">
                <a:latin typeface="Bodoni SvtyTwo OS ITC TT-Book" pitchFamily="-84" charset="0"/>
                <a:ea typeface="ＭＳ Ｐゴシック" pitchFamily="-84" charset="-128"/>
                <a:cs typeface="ＭＳ Ｐゴシック" pitchFamily="-84" charset="-128"/>
              </a:rPr>
              <a:t>QP</a:t>
            </a:r>
            <a:r>
              <a:rPr lang="en-US" dirty="0">
                <a:latin typeface="Bodoni SvtyTwo OS ITC TT-Book" pitchFamily="-84" charset="0"/>
                <a:ea typeface="ＭＳ Ｐゴシック" pitchFamily="-84" charset="-128"/>
                <a:cs typeface="ＭＳ Ｐゴシック" pitchFamily="-84" charset="-128"/>
              </a:rPr>
              <a:t> = fraction of QP source neutrons detected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dirty="0" err="1">
                <a:latin typeface="Bodoni SvtyTwo OS ITC TT-Book" pitchFamily="-84" charset="0"/>
                <a:ea typeface="ＭＳ Ｐゴシック" pitchFamily="-84" charset="-128"/>
                <a:cs typeface="ＭＳ Ｐゴシック" pitchFamily="-84" charset="-128"/>
              </a:rPr>
              <a:t>Eff</a:t>
            </a:r>
            <a:r>
              <a:rPr lang="en-US" baseline="-25000" dirty="0" err="1">
                <a:latin typeface="Bodoni SvtyTwo OS ITC TT-Book" pitchFamily="-84" charset="0"/>
                <a:ea typeface="ＭＳ Ｐゴシック" pitchFamily="-84" charset="-128"/>
                <a:cs typeface="ＭＳ Ｐゴシック" pitchFamily="-84" charset="-128"/>
              </a:rPr>
              <a:t>QT</a:t>
            </a:r>
            <a:r>
              <a:rPr lang="en-US" dirty="0">
                <a:latin typeface="Bodoni SvtyTwo OS ITC TT-Book" pitchFamily="-84" charset="0"/>
                <a:ea typeface="ＭＳ Ｐゴシック" pitchFamily="-84" charset="-128"/>
                <a:cs typeface="ＭＳ Ｐゴシック" pitchFamily="-84" charset="-128"/>
              </a:rPr>
              <a:t> = fraction of QT source neutrons detected </a:t>
            </a:r>
          </a:p>
        </p:txBody>
      </p:sp>
      <p:sp>
        <p:nvSpPr>
          <p:cNvPr id="659462" name="Text Box 1030"/>
          <p:cNvSpPr txBox="1">
            <a:spLocks noChangeArrowheads="1"/>
          </p:cNvSpPr>
          <p:nvPr/>
        </p:nvSpPr>
        <p:spPr bwMode="auto">
          <a:xfrm>
            <a:off x="5486400" y="54864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Bodoni SvtyTwo OS ITC TT-Book" pitchFamily="-84" charset="0"/>
                <a:ea typeface="ＭＳ Ｐゴシック" pitchFamily="-84" charset="-128"/>
                <a:cs typeface="ＭＳ Ｐゴシック" pitchFamily="-84" charset="-128"/>
              </a:rPr>
              <a:t>Simulation/Experimental Correction Factor</a:t>
            </a:r>
            <a:endParaRPr lang="en-US" sz="2400">
              <a:latin typeface="Bodoni SvtyTwo OS ITC TT-Book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59463" name="Line 1031"/>
          <p:cNvSpPr>
            <a:spLocks noChangeShapeType="1"/>
          </p:cNvSpPr>
          <p:nvPr/>
        </p:nvSpPr>
        <p:spPr bwMode="auto">
          <a:xfrm flipH="1" flipV="1">
            <a:off x="6248400" y="3276600"/>
            <a:ext cx="6858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9464" name="Text Box 1032"/>
          <p:cNvSpPr txBox="1">
            <a:spLocks noChangeArrowheads="1"/>
          </p:cNvSpPr>
          <p:nvPr/>
        </p:nvSpPr>
        <p:spPr bwMode="auto">
          <a:xfrm>
            <a:off x="457200" y="6096000"/>
            <a:ext cx="4419600" cy="23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600" dirty="0" smtClean="0">
                <a:latin typeface="Bodoni SvtyTwo OS ITC TT-Book" pitchFamily="-84" charset="0"/>
                <a:ea typeface="ＭＳ Ｐゴシック" pitchFamily="-84" charset="-128"/>
                <a:cs typeface="ＭＳ Ｐゴシック" pitchFamily="-84" charset="-128"/>
              </a:rPr>
              <a:t> 1- D</a:t>
            </a:r>
            <a:r>
              <a:rPr lang="en-US" sz="1600" dirty="0">
                <a:latin typeface="Bodoni SvtyTwo OS ITC TT-Book" pitchFamily="-84" charset="0"/>
                <a:ea typeface="ＭＳ Ｐゴシック" pitchFamily="-84" charset="-128"/>
                <a:cs typeface="ＭＳ Ｐゴシック" pitchFamily="-84" charset="-128"/>
              </a:rPr>
              <a:t>. </a:t>
            </a:r>
            <a:r>
              <a:rPr lang="en-US" sz="1600" dirty="0" err="1">
                <a:latin typeface="Bodoni SvtyTwo OS ITC TT-Book" pitchFamily="-84" charset="0"/>
                <a:ea typeface="ＭＳ Ｐゴシック" pitchFamily="-84" charset="-128"/>
                <a:cs typeface="ＭＳ Ｐゴシック" pitchFamily="-84" charset="-128"/>
              </a:rPr>
              <a:t>Lacroix</a:t>
            </a:r>
            <a:r>
              <a:rPr lang="en-US" sz="1600" dirty="0">
                <a:latin typeface="Bodoni SvtyTwo OS ITC TT-Book" pitchFamily="-84" charset="0"/>
                <a:ea typeface="ＭＳ Ｐゴシック" pitchFamily="-84" charset="-128"/>
                <a:cs typeface="ＭＳ Ｐゴシック" pitchFamily="-84" charset="-128"/>
              </a:rPr>
              <a:t> et al. PRC 69, 054604  (2004)</a:t>
            </a:r>
          </a:p>
        </p:txBody>
      </p:sp>
      <p:pic>
        <p:nvPicPr>
          <p:cNvPr id="9" name="Picture 1027" descr="Neutron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124200"/>
            <a:ext cx="3352800" cy="32379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ball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55" y="3835400"/>
            <a:ext cx="8197645" cy="233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54" y="1263425"/>
            <a:ext cx="8164046" cy="2317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096000"/>
            <a:ext cx="3125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Zarella</a:t>
            </a:r>
            <a:r>
              <a:rPr lang="en-US" dirty="0" smtClean="0"/>
              <a:t>, NN2012 proceedings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5334000" cy="2493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6786"/>
            <a:ext cx="4442254" cy="3244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900850"/>
            <a:ext cx="5187950" cy="249995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4419600" y="4724400"/>
            <a:ext cx="2743200" cy="1371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828800"/>
            <a:ext cx="2889250" cy="1066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 N/Z</a:t>
            </a:r>
          </a:p>
        </p:txBody>
      </p:sp>
      <p:graphicFrame>
        <p:nvGraphicFramePr>
          <p:cNvPr id="661507" name="Group 1027"/>
          <p:cNvGraphicFramePr>
            <a:graphicFrameLocks noGrp="1"/>
          </p:cNvGraphicFramePr>
          <p:nvPr/>
        </p:nvGraphicFramePr>
        <p:xfrm>
          <a:off x="1066800" y="5105400"/>
          <a:ext cx="6781800" cy="1525207"/>
        </p:xfrm>
        <a:graphic>
          <a:graphicData uri="http://schemas.openxmlformats.org/drawingml/2006/table">
            <a:tbl>
              <a:tblPr/>
              <a:tblGrid>
                <a:gridCol w="1357313"/>
                <a:gridCol w="1355725"/>
                <a:gridCol w="1355725"/>
                <a:gridCol w="1355725"/>
                <a:gridCol w="1357312"/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86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Kr+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64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Ni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Bound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78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Kr+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58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Ni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Bound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86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Kr+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64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Ni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Measured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78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Kr+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58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Ni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Measured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Mean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1.07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0.99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1.26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1.12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Sigma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0.080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0.076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0.093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0.086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053"/>
          <p:cNvGrpSpPr>
            <a:grpSpLocks/>
          </p:cNvGrpSpPr>
          <p:nvPr/>
        </p:nvGrpSpPr>
        <p:grpSpPr bwMode="auto">
          <a:xfrm>
            <a:off x="0" y="1066800"/>
            <a:ext cx="4800600" cy="3937000"/>
            <a:chOff x="0" y="672"/>
            <a:chExt cx="3024" cy="2480"/>
          </a:xfrm>
        </p:grpSpPr>
        <p:pic>
          <p:nvPicPr>
            <p:cNvPr id="661534" name="Picture 1054" descr="NZdist_boun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104"/>
              <a:ext cx="3024" cy="2048"/>
            </a:xfrm>
            <a:prstGeom prst="rect">
              <a:avLst/>
            </a:prstGeom>
            <a:noFill/>
          </p:spPr>
        </p:pic>
        <p:pic>
          <p:nvPicPr>
            <p:cNvPr id="661535" name="Picture 1055" descr="NZ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72"/>
              <a:ext cx="1101" cy="418"/>
            </a:xfrm>
            <a:prstGeom prst="rect">
              <a:avLst/>
            </a:prstGeom>
            <a:noFill/>
          </p:spPr>
        </p:pic>
        <p:sp>
          <p:nvSpPr>
            <p:cNvPr id="661536" name="Text Box 1056"/>
            <p:cNvSpPr txBox="1">
              <a:spLocks noChangeArrowheads="1"/>
            </p:cNvSpPr>
            <p:nvPr/>
          </p:nvSpPr>
          <p:spPr bwMode="auto">
            <a:xfrm>
              <a:off x="1008" y="1008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Bodoni SvtyTwo OS ITC TT-Book" pitchFamily="-84" charset="0"/>
                  <a:ea typeface="ＭＳ Ｐゴシック" pitchFamily="-84" charset="-128"/>
                  <a:cs typeface="ＭＳ Ｐゴシック" pitchFamily="-84" charset="-128"/>
                </a:rPr>
                <a:t>Bound</a:t>
              </a:r>
            </a:p>
          </p:txBody>
        </p:sp>
      </p:grpSp>
      <p:pic>
        <p:nvPicPr>
          <p:cNvPr id="661538" name="Picture 1058" descr="NZdis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1774825"/>
            <a:ext cx="4648200" cy="3279775"/>
          </a:xfrm>
          <a:prstGeom prst="rect">
            <a:avLst/>
          </a:prstGeom>
          <a:noFill/>
        </p:spPr>
      </p:pic>
      <p:pic>
        <p:nvPicPr>
          <p:cNvPr id="661539" name="Picture 1059" descr="NZ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67525" y="1066800"/>
            <a:ext cx="2276475" cy="671513"/>
          </a:xfrm>
          <a:prstGeom prst="rect">
            <a:avLst/>
          </a:prstGeom>
          <a:noFill/>
        </p:spPr>
      </p:pic>
      <p:sp>
        <p:nvSpPr>
          <p:cNvPr id="661540" name="Text Box 1060"/>
          <p:cNvSpPr txBox="1">
            <a:spLocks noChangeArrowheads="1"/>
          </p:cNvSpPr>
          <p:nvPr/>
        </p:nvSpPr>
        <p:spPr bwMode="auto">
          <a:xfrm>
            <a:off x="5867400" y="1600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Bodoni SvtyTwo OS ITC TT-Book" pitchFamily="-84" charset="0"/>
                <a:ea typeface="ＭＳ Ｐゴシック" pitchFamily="-84" charset="-128"/>
                <a:cs typeface="ＭＳ Ｐゴシック" pitchFamily="-84" charset="-128"/>
              </a:rPr>
              <a:t>Measured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Nuclear Thermometers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57451" y="5943600"/>
            <a:ext cx="2979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H. </a:t>
            </a:r>
            <a:r>
              <a:rPr lang="en-US" sz="1200" dirty="0" err="1" smtClean="0"/>
              <a:t>Zheng</a:t>
            </a:r>
            <a:r>
              <a:rPr lang="en-US" sz="1200" dirty="0" smtClean="0"/>
              <a:t> &amp; A. Bonasera, PLB </a:t>
            </a:r>
            <a:r>
              <a:rPr lang="en-US" sz="1200" b="1" dirty="0" smtClean="0"/>
              <a:t>696</a:t>
            </a:r>
            <a:r>
              <a:rPr lang="en-US" sz="1200" dirty="0" smtClean="0"/>
              <a:t>, 178 (2011)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695726"/>
            <a:ext cx="4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f(p) is a Maxwell-Boltzmann distribution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1" y="2133600"/>
            <a:ext cx="439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quadrupole momentum distribution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1" y="30480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Contains information on the temperature through its fluctuations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3915" y="1242839"/>
            <a:ext cx="2500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Momentum Quadrupole</a:t>
            </a:r>
          </a:p>
          <a:p>
            <a:r>
              <a:rPr lang="en-US" u="sng" dirty="0" smtClean="0"/>
              <a:t>Fluctuation Temperature</a:t>
            </a:r>
            <a:endParaRPr lang="en-US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5205387" y="1242839"/>
            <a:ext cx="321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Albergo Yield Ratio Temperature</a:t>
            </a:r>
            <a:endParaRPr lang="en-US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5027724" y="2782478"/>
            <a:ext cx="3816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Account for binding energy differences</a:t>
            </a:r>
          </a:p>
          <a:p>
            <a:r>
              <a:rPr lang="en-US" dirty="0" smtClean="0"/>
              <a:t>and spin-degeneracies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14912" y="4230469"/>
            <a:ext cx="2064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~3% correction</a:t>
            </a:r>
          </a:p>
          <a:p>
            <a:r>
              <a:rPr lang="en-US" dirty="0" smtClean="0"/>
              <a:t>for secondary decay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0" y="1532839"/>
            <a:ext cx="0" cy="47155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88828" y="5943600"/>
            <a:ext cx="3102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S. Albergo et al., Il </a:t>
            </a:r>
            <a:r>
              <a:rPr lang="en-US" sz="1200" dirty="0" err="1" smtClean="0"/>
              <a:t>Nuovo</a:t>
            </a:r>
            <a:r>
              <a:rPr lang="en-US" sz="1200" dirty="0" smtClean="0"/>
              <a:t> </a:t>
            </a:r>
            <a:r>
              <a:rPr lang="en-US" sz="1200" dirty="0" err="1" smtClean="0"/>
              <a:t>Cimento</a:t>
            </a:r>
            <a:r>
              <a:rPr lang="en-US" sz="1200" dirty="0" smtClean="0"/>
              <a:t> </a:t>
            </a:r>
            <a:r>
              <a:rPr lang="en-US" sz="1200" b="1" dirty="0" smtClean="0"/>
              <a:t>89</a:t>
            </a:r>
            <a:r>
              <a:rPr lang="en-US" sz="1200" dirty="0" smtClean="0"/>
              <a:t>, 1 (1985)</a:t>
            </a:r>
            <a:endParaRPr lang="en-US" sz="1200" dirty="0"/>
          </a:p>
        </p:txBody>
      </p:sp>
      <p:sp>
        <p:nvSpPr>
          <p:cNvPr id="20" name="Rectangle 5"/>
          <p:cNvSpPr>
            <a:spLocks/>
          </p:cNvSpPr>
          <p:nvPr/>
        </p:nvSpPr>
        <p:spPr bwMode="auto">
          <a:xfrm>
            <a:off x="685800" y="5410200"/>
            <a:ext cx="1690687" cy="3968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 </a:t>
            </a:r>
          </a:p>
        </p:txBody>
      </p:sp>
      <p:sp>
        <p:nvSpPr>
          <p:cNvPr id="23" name="Rectangle 4"/>
          <p:cNvSpPr>
            <a:spLocks/>
          </p:cNvSpPr>
          <p:nvPr/>
        </p:nvSpPr>
        <p:spPr bwMode="auto">
          <a:xfrm>
            <a:off x="609600" y="3810000"/>
            <a:ext cx="3373438" cy="81915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 </a:t>
            </a:r>
          </a:p>
        </p:txBody>
      </p:sp>
      <p:sp>
        <p:nvSpPr>
          <p:cNvPr id="24" name="Rectangle 3"/>
          <p:cNvSpPr>
            <a:spLocks/>
          </p:cNvSpPr>
          <p:nvPr/>
        </p:nvSpPr>
        <p:spPr bwMode="auto">
          <a:xfrm>
            <a:off x="609600" y="2590800"/>
            <a:ext cx="1884362" cy="396875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 </a:t>
            </a: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06252"/>
            <a:ext cx="1676400" cy="56074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81400"/>
            <a:ext cx="1600200" cy="46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5143576"/>
            <a:ext cx="1676400" cy="69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354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1" descr="NZdist_reg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6653784" cy="4699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5867400"/>
            <a:ext cx="46212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S.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Wuenschel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dirty="0" smtClean="0"/>
              <a:t>Phys Rev C 79, 061602(R) (2009).</a:t>
            </a:r>
            <a:endParaRPr lang="en-US" dirty="0">
              <a:latin typeface="Times New Roman" pitchFamily="-84" charset="0"/>
            </a:endParaRPr>
          </a:p>
        </p:txBody>
      </p:sp>
      <p:pic>
        <p:nvPicPr>
          <p:cNvPr id="6" name="Picture 1059" descr="NZ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838200"/>
            <a:ext cx="2276475" cy="6715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MQF (protons) Temperature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2819400"/>
            <a:ext cx="2568139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Larger Asymmetry</a:t>
            </a:r>
          </a:p>
          <a:p>
            <a:pPr marL="342900" indent="-342900">
              <a:buFont typeface="Wingdings"/>
              <a:buChar char="à"/>
            </a:pPr>
            <a:r>
              <a:rPr lang="en-US" sz="2000" dirty="0" smtClean="0">
                <a:sym typeface="Wingdings" pitchFamily="2" charset="2"/>
              </a:rPr>
              <a:t>Lower Temperature</a:t>
            </a:r>
          </a:p>
          <a:p>
            <a:endParaRPr lang="en-US" sz="2000" b="1" dirty="0" smtClean="0">
              <a:sym typeface="Wingdings" pitchFamily="2" charset="2"/>
            </a:endParaRPr>
          </a:p>
          <a:p>
            <a:r>
              <a:rPr lang="en-US" sz="2000" b="1" dirty="0" smtClean="0">
                <a:sym typeface="Wingdings" pitchFamily="2" charset="2"/>
              </a:rPr>
              <a:t>&gt; 1 MeV shift!</a:t>
            </a:r>
          </a:p>
          <a:p>
            <a:endParaRPr lang="en-US" sz="2000" dirty="0">
              <a:sym typeface="Wingdings" pitchFamily="2" charset="2"/>
            </a:endParaRPr>
          </a:p>
          <a:p>
            <a:r>
              <a:rPr lang="en-US" sz="2000" dirty="0" smtClean="0">
                <a:sym typeface="Wingdings" pitchFamily="2" charset="2"/>
              </a:rPr>
              <a:t>Evenly Spaced</a:t>
            </a:r>
          </a:p>
        </p:txBody>
      </p:sp>
      <p:pic>
        <p:nvPicPr>
          <p:cNvPr id="2050" name="Picture 2" descr="C:\Users\amcintosh\Documents\ConfMtgWrkshp\2012_May_NucleusNucleus\Presentation\figures\OurResults\TClas_Prot_SelectQPAZ_OnePan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6200"/>
            <a:ext cx="6324600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 rot="19125025">
            <a:off x="3064343" y="2865357"/>
            <a:ext cx="14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Neutron-poor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9077883">
            <a:off x="3110831" y="3974262"/>
            <a:ext cx="13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Neutron-rich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619250"/>
            <a:ext cx="914400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51076" y="1705323"/>
            <a:ext cx="1163524" cy="494238"/>
          </a:xfrm>
          <a:prstGeom prst="rect">
            <a:avLst/>
          </a:prstGeom>
          <a:blipFill rotWithShape="1">
            <a:blip r:embed="rId3"/>
            <a:stretch>
              <a:fillRect b="-123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8162" y="911364"/>
            <a:ext cx="317888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48</a:t>
            </a:r>
            <a:r>
              <a:rPr lang="en-US" sz="2000" dirty="0"/>
              <a:t> </a:t>
            </a:r>
            <a:r>
              <a:rPr lang="en-US" sz="2000" dirty="0" smtClean="0"/>
              <a:t>≤</a:t>
            </a:r>
            <a:r>
              <a:rPr lang="en-US" sz="2000" dirty="0"/>
              <a:t> </a:t>
            </a:r>
            <a:r>
              <a:rPr lang="en-US" sz="2000" dirty="0" smtClean="0"/>
              <a:t>A</a:t>
            </a:r>
            <a:r>
              <a:rPr lang="en-US" sz="2000" baseline="-25000" dirty="0" smtClean="0"/>
              <a:t>QP</a:t>
            </a:r>
            <a:r>
              <a:rPr lang="en-US" sz="2000" dirty="0" smtClean="0"/>
              <a:t> ≤ 52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5 narrow asymmetry bins</a:t>
            </a:r>
          </a:p>
        </p:txBody>
      </p:sp>
    </p:spTree>
    <p:extLst>
      <p:ext uri="{BB962C8B-B14F-4D97-AF65-F5344CB8AC3E}">
        <p14:creationId xmlns:p14="http://schemas.microsoft.com/office/powerpoint/2010/main" val="358876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dirty="0" smtClean="0"/>
              <a:t>MQF &amp; Albergo Temperatures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2273467"/>
            <a:ext cx="2568139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u="sng" dirty="0" smtClean="0"/>
              <a:t>Both Thermometers:</a:t>
            </a:r>
          </a:p>
          <a:p>
            <a:endParaRPr lang="en-US" sz="2000" dirty="0" smtClean="0"/>
          </a:p>
          <a:p>
            <a:r>
              <a:rPr lang="en-US" sz="2000" dirty="0" smtClean="0"/>
              <a:t>Larger Asymmetry</a:t>
            </a:r>
          </a:p>
          <a:p>
            <a:pPr marL="342900" indent="-342900">
              <a:buFont typeface="Wingdings"/>
              <a:buChar char="à"/>
            </a:pPr>
            <a:r>
              <a:rPr lang="en-US" sz="2000" dirty="0" smtClean="0">
                <a:sym typeface="Wingdings" pitchFamily="2" charset="2"/>
              </a:rPr>
              <a:t>Lower Temperature</a:t>
            </a:r>
          </a:p>
          <a:p>
            <a:endParaRPr lang="en-US" sz="2000" dirty="0">
              <a:sym typeface="Wingdings" pitchFamily="2" charset="2"/>
            </a:endParaRPr>
          </a:p>
          <a:p>
            <a:r>
              <a:rPr lang="en-US" sz="2000" dirty="0" smtClean="0"/>
              <a:t>Evenly Spaced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" y="1371600"/>
            <a:ext cx="6324600" cy="4597400"/>
            <a:chOff x="76200" y="1371600"/>
            <a:chExt cx="6324600" cy="4597400"/>
          </a:xfrm>
        </p:grpSpPr>
        <p:pic>
          <p:nvPicPr>
            <p:cNvPr id="9218" name="Picture 2" descr="C:\Users\amcintosh\Documents\ConfMtgWrkshp\2012_April_APS_Atlanta\presentation\figures\OurResults\TFlucProt_Albergo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371600"/>
              <a:ext cx="6324600" cy="459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48924" y="1619250"/>
              <a:ext cx="1356076" cy="1504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16842" y="1619250"/>
              <a:ext cx="1584676" cy="1118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05200" y="1583701"/>
              <a:ext cx="1905000" cy="440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2" descr="C:\Users\amcintosh\Documents\ConfMtgWrkshp\2012_April_APS_Atlanta\presentation\figures\OurResults\QuadMsQuadSysAlbergoMs_1x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" t="15778" r="84495" b="65009"/>
          <a:stretch/>
        </p:blipFill>
        <p:spPr bwMode="auto">
          <a:xfrm>
            <a:off x="1905000" y="4419600"/>
            <a:ext cx="1101236" cy="79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88162" y="911364"/>
            <a:ext cx="317888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48</a:t>
            </a:r>
            <a:r>
              <a:rPr lang="en-US" sz="2000" dirty="0"/>
              <a:t> </a:t>
            </a:r>
            <a:r>
              <a:rPr lang="en-US" sz="2000" dirty="0" smtClean="0"/>
              <a:t>≤</a:t>
            </a:r>
            <a:r>
              <a:rPr lang="en-US" sz="2000" dirty="0"/>
              <a:t> </a:t>
            </a:r>
            <a:r>
              <a:rPr lang="en-US" sz="2000" dirty="0" smtClean="0"/>
              <a:t>A</a:t>
            </a:r>
            <a:r>
              <a:rPr lang="en-US" sz="2000" baseline="-25000" dirty="0" smtClean="0"/>
              <a:t>QP</a:t>
            </a:r>
            <a:r>
              <a:rPr lang="en-US" sz="2000" dirty="0" smtClean="0"/>
              <a:t> ≤ 52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5 narrow asymmetry bins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924" y="1583701"/>
            <a:ext cx="124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Fluctuation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304" y="1600200"/>
            <a:ext cx="91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Albergo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46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" y="1219200"/>
            <a:ext cx="7519929" cy="4137660"/>
            <a:chOff x="-6414836" y="2523490"/>
            <a:chExt cx="7519929" cy="4137660"/>
          </a:xfrm>
        </p:grpSpPr>
        <p:pic>
          <p:nvPicPr>
            <p:cNvPr id="2050" name="Picture 2" descr="C:\Users\amcintosh\Documents\ConfMtgWrkshp\2012_April_APS_Atlanta\presentation\figures\OurResults\QuadMsQuadSysAlbergoMs_1x3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077"/>
            <a:stretch/>
          </p:blipFill>
          <p:spPr bwMode="auto">
            <a:xfrm>
              <a:off x="-6414836" y="2523490"/>
              <a:ext cx="7519929" cy="4137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5761452" y="2743200"/>
              <a:ext cx="2057400" cy="336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955132" y="2743200"/>
              <a:ext cx="2057400" cy="336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1"/>
          </a:xfrm>
        </p:spPr>
        <p:txBody>
          <a:bodyPr>
            <a:noAutofit/>
          </a:bodyPr>
          <a:lstStyle/>
          <a:p>
            <a:r>
              <a:rPr lang="en-US" dirty="0" smtClean="0"/>
              <a:t>Importance of Reconstruction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7476" y="5334000"/>
            <a:ext cx="2977033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Larger Asymmetry</a:t>
            </a:r>
          </a:p>
          <a:p>
            <a:pPr marL="342900" indent="-342900">
              <a:buFont typeface="Wingdings"/>
              <a:buChar char="à"/>
            </a:pPr>
            <a:r>
              <a:rPr lang="en-US" sz="2000" dirty="0" smtClean="0">
                <a:sym typeface="Wingdings" pitchFamily="2" charset="2"/>
              </a:rPr>
              <a:t>Lower Temperature</a:t>
            </a:r>
          </a:p>
          <a:p>
            <a:r>
              <a:rPr lang="en-US" sz="2000" dirty="0" smtClean="0">
                <a:sym typeface="Wingdings" pitchFamily="2" charset="2"/>
              </a:rPr>
              <a:t>Observed either way, but…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0947" y="609600"/>
            <a:ext cx="2955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Asymmetry of Isotopically</a:t>
            </a:r>
          </a:p>
          <a:p>
            <a:r>
              <a:rPr lang="en-US" sz="2000" dirty="0" smtClean="0"/>
              <a:t>Reconstructed Source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729083" y="609601"/>
            <a:ext cx="1685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Asymmetry of</a:t>
            </a:r>
          </a:p>
          <a:p>
            <a:r>
              <a:rPr lang="en-US" sz="2000" dirty="0" smtClean="0"/>
              <a:t>Initial System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21276" y="5340640"/>
            <a:ext cx="2717924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Much more pronounced</a:t>
            </a:r>
          </a:p>
          <a:p>
            <a:r>
              <a:rPr lang="en-US" sz="2000" dirty="0" smtClean="0"/>
              <a:t>for selection on</a:t>
            </a:r>
          </a:p>
          <a:p>
            <a:r>
              <a:rPr lang="en-US" sz="2000" b="1" i="1" dirty="0" smtClean="0"/>
              <a:t>source</a:t>
            </a:r>
            <a:r>
              <a:rPr lang="en-US" sz="2000" dirty="0" smtClean="0"/>
              <a:t> composition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096054" y="4038600"/>
            <a:ext cx="239174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>
                <a:sym typeface="Wingdings" pitchFamily="2" charset="2"/>
              </a:rPr>
              <a:t>Each system:</a:t>
            </a:r>
          </a:p>
          <a:p>
            <a:r>
              <a:rPr lang="en-US" sz="1600" dirty="0" smtClean="0">
                <a:sym typeface="Wingdings" pitchFamily="2" charset="2"/>
              </a:rPr>
              <a:t>Broad range of asymmetry</a:t>
            </a:r>
          </a:p>
        </p:txBody>
      </p:sp>
    </p:spTree>
    <p:extLst>
      <p:ext uri="{BB962C8B-B14F-4D97-AF65-F5344CB8AC3E}">
        <p14:creationId xmlns:p14="http://schemas.microsoft.com/office/powerpoint/2010/main" val="404315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dirty="0" smtClean="0"/>
              <a:t>Excitation Independence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03670" y="2300268"/>
            <a:ext cx="2598660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Larger Asymmetry</a:t>
            </a:r>
          </a:p>
          <a:p>
            <a:pPr marL="342900" indent="-342900">
              <a:buFont typeface="Wingdings"/>
              <a:buChar char="à"/>
            </a:pPr>
            <a:r>
              <a:rPr lang="en-US" sz="2000" dirty="0" smtClean="0">
                <a:sym typeface="Wingdings" pitchFamily="2" charset="2"/>
              </a:rPr>
              <a:t>Lower Temperature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n-US" sz="2000" dirty="0" smtClean="0">
                <a:sym typeface="Wingdings" pitchFamily="2" charset="2"/>
              </a:rPr>
              <a:t>Temperature shift does</a:t>
            </a:r>
          </a:p>
          <a:p>
            <a:r>
              <a:rPr lang="en-US" sz="2000" dirty="0" smtClean="0">
                <a:sym typeface="Wingdings" pitchFamily="2" charset="2"/>
              </a:rPr>
              <a:t>not show a trend</a:t>
            </a:r>
          </a:p>
          <a:p>
            <a:r>
              <a:rPr lang="en-US" sz="2000" dirty="0" smtClean="0">
                <a:sym typeface="Wingdings" pitchFamily="2" charset="2"/>
              </a:rPr>
              <a:t>with excitation.</a:t>
            </a:r>
            <a:endParaRPr lang="en-US" sz="2000" dirty="0"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8710" y="4139625"/>
            <a:ext cx="1704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 of 10 pairwise</a:t>
            </a:r>
          </a:p>
          <a:p>
            <a:r>
              <a:rPr lang="en-US" sz="1600" dirty="0" smtClean="0"/>
              <a:t>differences shown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-30771" y="1143000"/>
            <a:ext cx="6534441" cy="4137660"/>
            <a:chOff x="-30771" y="1143000"/>
            <a:chExt cx="6534441" cy="4137660"/>
          </a:xfrm>
        </p:grpSpPr>
        <p:pic>
          <p:nvPicPr>
            <p:cNvPr id="3074" name="Picture 2" descr="C:\Users\amcintosh\Documents\ConfMtgWrkshp\2012_April_APS_Atlanta\presentation\figures\OurResults\QuadMsQuadSysAlbergoMs_1x3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998"/>
            <a:stretch/>
          </p:blipFill>
          <p:spPr bwMode="auto">
            <a:xfrm>
              <a:off x="-30771" y="1143000"/>
              <a:ext cx="3764571" cy="4137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6" name="Picture 2" descr="C:\Users\amcintosh\Documents\ConfMtgWrkshp\2012_April_APS_Atlanta\presentation\figures\OurResults\TFlucProtDiff_AlbergoDiff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3657600" y="1143000"/>
              <a:ext cx="2846070" cy="4137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20750" y="1371600"/>
              <a:ext cx="19812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90035" y="1343660"/>
              <a:ext cx="19812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79631" y="2963008"/>
              <a:ext cx="457199" cy="68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260474" y="2115602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360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11E2D-172D-514A-BAD4-FB9DB7F7FEE4}" type="slidenum">
              <a:rPr lang="en-US"/>
              <a:pPr/>
              <a:t>2</a:t>
            </a:fld>
            <a:endParaRPr lang="en-US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Nuclear Caloric Curve</a:t>
            </a: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4938713" y="1514475"/>
            <a:ext cx="3962400" cy="4470400"/>
            <a:chOff x="0" y="0"/>
            <a:chExt cx="2496" cy="281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" y="176"/>
              <a:ext cx="2146" cy="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96" cy="2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9" name="Rectangle 5"/>
          <p:cNvSpPr>
            <a:spLocks/>
          </p:cNvSpPr>
          <p:nvPr/>
        </p:nvSpPr>
        <p:spPr bwMode="auto">
          <a:xfrm>
            <a:off x="5207000" y="6567488"/>
            <a:ext cx="2952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Pochodzalla et al. PRL 75, 1040 (1995)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2100" y="2120900"/>
            <a:ext cx="4546600" cy="3810000"/>
          </a:xfr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/>
              <a:t>Essential Piece of Nuclear Equation of State: T vs E*/A</a:t>
            </a:r>
            <a:endParaRPr lang="en-US"/>
          </a:p>
          <a:p>
            <a:pPr>
              <a:spcBef>
                <a:spcPts val="600"/>
              </a:spcBef>
            </a:pPr>
            <a:endParaRPr lang="en-US" sz="2400"/>
          </a:p>
          <a:p>
            <a:pPr>
              <a:spcBef>
                <a:spcPts val="600"/>
              </a:spcBef>
            </a:pPr>
            <a:r>
              <a:rPr lang="en-US" sz="2400"/>
              <a:t>Search for &amp; Study of  Phase Transition</a:t>
            </a:r>
            <a:endParaRPr lang="en-US"/>
          </a:p>
          <a:p>
            <a:pPr marL="742950" lvl="1">
              <a:spcBef>
                <a:spcPts val="500"/>
              </a:spcBef>
            </a:pPr>
            <a:r>
              <a:rPr lang="en-US" sz="2000"/>
              <a:t>Liquid to Vapor</a:t>
            </a:r>
          </a:p>
          <a:p>
            <a:pPr marL="742950" lvl="1">
              <a:spcBef>
                <a:spcPts val="500"/>
              </a:spcBef>
            </a:pPr>
            <a:r>
              <a:rPr lang="en-US" sz="2000"/>
              <a:t>Evaporation to Multifragmentation</a:t>
            </a:r>
          </a:p>
        </p:txBody>
      </p:sp>
    </p:spTree>
    <p:extLst>
      <p:ext uri="{BB962C8B-B14F-4D97-AF65-F5344CB8AC3E}">
        <p14:creationId xmlns:p14="http://schemas.microsoft.com/office/powerpoint/2010/main" val="346496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Asymmetry Dependence of </a:t>
            </a:r>
            <a:r>
              <a:rPr lang="en-US" sz="3600" dirty="0"/>
              <a:t>Temperature</a:t>
            </a:r>
          </a:p>
        </p:txBody>
      </p:sp>
      <p:pic>
        <p:nvPicPr>
          <p:cNvPr id="7170" name="Picture 2" descr="C:\Users\amcintosh\Documents\ConfMtgWrkshp\2012_April_APS_Atlanta\presentation\figures\OurResults\TempDiff_DeltaTvsMs_ProtAlber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6324600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5200" y="1771710"/>
            <a:ext cx="166103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>
                <a:sym typeface="Wingdings" pitchFamily="2" charset="2"/>
              </a:rPr>
              <a:t>Slope = -1.15MeV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3165445"/>
            <a:ext cx="166103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>
                <a:sym typeface="Wingdings" pitchFamily="2" charset="2"/>
              </a:rPr>
              <a:t>Slope = -7.34MeV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53200" y="3857625"/>
            <a:ext cx="1915909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>
                <a:sym typeface="Wingdings" pitchFamily="2" charset="2"/>
              </a:rPr>
              <a:t>T_Fluctuation</a:t>
            </a:r>
            <a:r>
              <a:rPr lang="en-US" sz="2000" dirty="0" smtClean="0">
                <a:sym typeface="Wingdings" pitchFamily="2" charset="2"/>
              </a:rPr>
              <a:t>:</a:t>
            </a:r>
          </a:p>
          <a:p>
            <a:r>
              <a:rPr lang="en-US" sz="2000" dirty="0" err="1" smtClean="0">
                <a:sym typeface="Wingdings" pitchFamily="2" charset="2"/>
              </a:rPr>
              <a:t></a:t>
            </a:r>
            <a:r>
              <a:rPr lang="en-US" sz="2000" dirty="0" smtClean="0">
                <a:sym typeface="Wingdings" pitchFamily="2" charset="2"/>
              </a:rPr>
              <a:t> ∆T = -1.2MeV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53200" y="1879937"/>
            <a:ext cx="1915909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>
                <a:sym typeface="Wingdings" pitchFamily="2" charset="2"/>
              </a:rPr>
              <a:t>T_Albergo</a:t>
            </a:r>
            <a:r>
              <a:rPr lang="en-US" sz="2000" dirty="0" smtClean="0">
                <a:sym typeface="Wingdings" pitchFamily="2" charset="2"/>
              </a:rPr>
              <a:t>:</a:t>
            </a:r>
          </a:p>
          <a:p>
            <a:r>
              <a:rPr lang="en-US" sz="2000" dirty="0" err="1" smtClean="0">
                <a:sym typeface="Wingdings" pitchFamily="2" charset="2"/>
              </a:rPr>
              <a:t></a:t>
            </a:r>
            <a:r>
              <a:rPr lang="en-US" sz="2000" dirty="0" smtClean="0">
                <a:sym typeface="Wingdings" pitchFamily="2" charset="2"/>
              </a:rPr>
              <a:t> ∆T = -0.2MeV</a:t>
            </a:r>
          </a:p>
        </p:txBody>
      </p:sp>
    </p:spTree>
    <p:extLst>
      <p:ext uri="{BB962C8B-B14F-4D97-AF65-F5344CB8AC3E}">
        <p14:creationId xmlns:p14="http://schemas.microsoft.com/office/powerpoint/2010/main" val="354353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6004-D6D8-BC40-9EE3-03036C2B6FA0}" type="slidenum">
              <a:rPr lang="en-US"/>
              <a:pPr/>
              <a:t>21</a:t>
            </a:fld>
            <a:endParaRPr lang="en-US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5943600" cy="4319588"/>
          </a:xfrm>
          <a:prstGeom prst="rect">
            <a:avLst/>
          </a:prstGeom>
          <a:noFill/>
          <a:ln>
            <a:noFill/>
          </a:ln>
          <a:effectLst>
            <a:outerShdw blurRad="292100" dist="139699" dir="2700000" algn="ctr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ln/>
        </p:spPr>
        <p:txBody>
          <a:bodyPr/>
          <a:lstStyle/>
          <a:p>
            <a:r>
              <a:rPr lang="en-US" sz="3500"/>
              <a:t>Caloric Curves for Light Charged Particles</a:t>
            </a:r>
          </a:p>
        </p:txBody>
      </p:sp>
      <p:sp>
        <p:nvSpPr>
          <p:cNvPr id="35843" name="Rectangle 3"/>
          <p:cNvSpPr>
            <a:spLocks/>
          </p:cNvSpPr>
          <p:nvPr/>
        </p:nvSpPr>
        <p:spPr bwMode="auto">
          <a:xfrm>
            <a:off x="5105400" y="5372100"/>
            <a:ext cx="35782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200" u="sng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Emission Order:</a:t>
            </a:r>
            <a:endParaRPr lang="en-US" sz="1800">
              <a:solidFill>
                <a:schemeClr val="tx1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  <a:p>
            <a:pPr algn="l"/>
            <a:r>
              <a:rPr lang="en-US" sz="12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S. Hudan et al., arXiv 0308031 (2003)</a:t>
            </a:r>
            <a:endParaRPr lang="en-US" sz="1800">
              <a:solidFill>
                <a:schemeClr val="tx1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  <a:p>
            <a:pPr algn="l"/>
            <a:r>
              <a:rPr lang="en-US" sz="12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L. Chen et al., Nucl. Phys. A 729, 809 (2003)</a:t>
            </a:r>
            <a:endParaRPr lang="en-US" sz="1800">
              <a:solidFill>
                <a:schemeClr val="tx1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  <a:p>
            <a:pPr algn="l"/>
            <a:r>
              <a:rPr lang="en-US" sz="12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R. Ghetti et al., Nucl. Phys. A 765, 307 (2006)</a:t>
            </a:r>
            <a:endParaRPr lang="en-US" sz="1800">
              <a:solidFill>
                <a:schemeClr val="tx1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  <a:p>
            <a:pPr algn="l"/>
            <a:r>
              <a:rPr lang="en-US" sz="12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Z. Kohley et al., Phys. Rev. C 86, 044605(2012)</a:t>
            </a:r>
          </a:p>
        </p:txBody>
      </p:sp>
      <p:sp>
        <p:nvSpPr>
          <p:cNvPr id="35844" name="Rectangle 4"/>
          <p:cNvSpPr>
            <a:spLocks/>
          </p:cNvSpPr>
          <p:nvPr/>
        </p:nvSpPr>
        <p:spPr bwMode="auto">
          <a:xfrm>
            <a:off x="6350000" y="3313113"/>
            <a:ext cx="2019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1800" b="1" u="sng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Ordering of Temperatures</a:t>
            </a:r>
          </a:p>
        </p:txBody>
      </p:sp>
      <p:sp>
        <p:nvSpPr>
          <p:cNvPr id="35845" name="Rectangle 5"/>
          <p:cNvSpPr>
            <a:spLocks/>
          </p:cNvSpPr>
          <p:nvPr/>
        </p:nvSpPr>
        <p:spPr bwMode="auto">
          <a:xfrm>
            <a:off x="6321425" y="3975100"/>
            <a:ext cx="2578100" cy="901700"/>
          </a:xfrm>
          <a:prstGeom prst="rect">
            <a:avLst/>
          </a:prstGeom>
          <a:gradFill rotWithShape="0">
            <a:gsLst>
              <a:gs pos="0">
                <a:srgbClr val="CE3B37"/>
              </a:gs>
              <a:gs pos="20001">
                <a:srgbClr val="CA3D39"/>
              </a:gs>
              <a:gs pos="100000">
                <a:srgbClr val="9A2E2B"/>
              </a:gs>
            </a:gsLst>
            <a:lin ang="5400000" scaled="1"/>
          </a:gradFill>
          <a:ln>
            <a:noFill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rgbClr val="FFFFFF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Expensive Particles:</a:t>
            </a:r>
          </a:p>
          <a:p>
            <a:pPr algn="l"/>
            <a:r>
              <a:rPr lang="en-US" sz="1800">
                <a:solidFill>
                  <a:srgbClr val="FFFFFF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Early times</a:t>
            </a:r>
          </a:p>
          <a:p>
            <a:pPr algn="l"/>
            <a:r>
              <a:rPr lang="en-US" sz="1800">
                <a:solidFill>
                  <a:srgbClr val="FFFFFF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∴</a:t>
            </a:r>
            <a:r>
              <a:rPr lang="en-US" sz="1800">
                <a:solidFill>
                  <a:srgbClr val="FFFFFF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Highest temperature</a:t>
            </a:r>
          </a:p>
        </p:txBody>
      </p:sp>
      <p:sp>
        <p:nvSpPr>
          <p:cNvPr id="35846" name="Rectangle 6"/>
          <p:cNvSpPr>
            <a:spLocks/>
          </p:cNvSpPr>
          <p:nvPr/>
        </p:nvSpPr>
        <p:spPr bwMode="auto">
          <a:xfrm>
            <a:off x="6135688" y="1598613"/>
            <a:ext cx="2971800" cy="1143000"/>
          </a:xfrm>
          <a:prstGeom prst="rect">
            <a:avLst/>
          </a:prstGeom>
          <a:noFill/>
          <a:ln>
            <a:noFill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1800" u="sng" dirty="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Q-value for emission:</a:t>
            </a:r>
            <a:endParaRPr lang="en-US" sz="1800" dirty="0">
              <a:solidFill>
                <a:srgbClr val="FFFFFF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~10MeV for proton, alpha</a:t>
            </a:r>
            <a:endParaRPr lang="en-US" sz="1800" dirty="0">
              <a:solidFill>
                <a:srgbClr val="FFFFFF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~15MeV for deuteron</a:t>
            </a:r>
            <a:endParaRPr lang="en-US" sz="1800" dirty="0">
              <a:solidFill>
                <a:srgbClr val="FFFFFF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~20MeV for triton, </a:t>
            </a:r>
            <a:r>
              <a:rPr lang="en-US" sz="1800" dirty="0" err="1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helion</a:t>
            </a:r>
            <a:endParaRPr lang="en-US" sz="1800" dirty="0">
              <a:solidFill>
                <a:schemeClr val="tx1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  <p:sp>
        <p:nvSpPr>
          <p:cNvPr id="35847" name="Rectangle 7"/>
          <p:cNvSpPr>
            <a:spLocks/>
          </p:cNvSpPr>
          <p:nvPr/>
        </p:nvSpPr>
        <p:spPr bwMode="auto">
          <a:xfrm>
            <a:off x="849313" y="5486400"/>
            <a:ext cx="2908300" cy="876300"/>
          </a:xfrm>
          <a:prstGeom prst="rect">
            <a:avLst/>
          </a:prstGeom>
          <a:noFill/>
          <a:ln>
            <a:noFill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Different particles may also probe regions with different average density.</a:t>
            </a:r>
          </a:p>
        </p:txBody>
      </p:sp>
      <p:sp>
        <p:nvSpPr>
          <p:cNvPr id="35848" name="Rectangle 8"/>
          <p:cNvSpPr>
            <a:spLocks/>
          </p:cNvSpPr>
          <p:nvPr/>
        </p:nvSpPr>
        <p:spPr bwMode="auto">
          <a:xfrm>
            <a:off x="2247900" y="1117600"/>
            <a:ext cx="2506663" cy="368300"/>
          </a:xfrm>
          <a:prstGeom prst="rect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dirty="0">
                <a:solidFill>
                  <a:srgbClr val="FF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T</a:t>
            </a:r>
            <a:r>
              <a:rPr lang="en-US" sz="1800" b="1" baseline="-6000" dirty="0">
                <a:solidFill>
                  <a:srgbClr val="FF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α</a:t>
            </a:r>
            <a:r>
              <a:rPr lang="en-US" sz="1800" b="1" dirty="0">
                <a:solidFill>
                  <a:srgbClr val="FF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T</a:t>
            </a:r>
            <a:r>
              <a:rPr lang="en-US" sz="1800" b="1" baseline="-6000" dirty="0" err="1">
                <a:solidFill>
                  <a:srgbClr val="FF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p</a:t>
            </a:r>
            <a:r>
              <a:rPr lang="en-US" sz="1800" b="1" dirty="0">
                <a:solidFill>
                  <a:srgbClr val="FF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 &lt; T</a:t>
            </a:r>
            <a:r>
              <a:rPr lang="en-US" sz="1800" b="1" baseline="-6000" dirty="0">
                <a:solidFill>
                  <a:srgbClr val="FF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d</a:t>
            </a:r>
            <a:r>
              <a:rPr lang="en-US" sz="1800" b="1" dirty="0">
                <a:solidFill>
                  <a:srgbClr val="FF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 &lt; </a:t>
            </a:r>
            <a:r>
              <a:rPr lang="en-US" sz="1800" b="1" dirty="0" err="1">
                <a:solidFill>
                  <a:srgbClr val="FF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T</a:t>
            </a:r>
            <a:r>
              <a:rPr lang="en-US" sz="1800" b="1" baseline="-6000" dirty="0" err="1">
                <a:solidFill>
                  <a:srgbClr val="FF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t</a:t>
            </a:r>
            <a:r>
              <a:rPr lang="en-US" sz="1800" b="1" dirty="0">
                <a:solidFill>
                  <a:srgbClr val="FF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 &lt; </a:t>
            </a:r>
            <a:r>
              <a:rPr lang="en-US" sz="1800" b="1" dirty="0" err="1">
                <a:solidFill>
                  <a:srgbClr val="FF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T</a:t>
            </a:r>
            <a:r>
              <a:rPr lang="en-US" sz="1800" b="1" baseline="-6000" dirty="0" err="1">
                <a:solidFill>
                  <a:srgbClr val="FF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h</a:t>
            </a:r>
            <a:endParaRPr lang="en-US" sz="1800" b="1" baseline="-6000" dirty="0">
              <a:solidFill>
                <a:srgbClr val="FF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687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44" grpId="0" autoUpdateAnimBg="0"/>
      <p:bldP spid="35845" grpId="0" animBg="1" autoUpdateAnimBg="0"/>
      <p:bldP spid="35846" grpId="0"/>
      <p:bldP spid="3584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Caloric Curves for LCPs:</a:t>
            </a:r>
            <a:br>
              <a:rPr lang="en-US" dirty="0" smtClean="0"/>
            </a:br>
            <a:r>
              <a:rPr lang="en-US" dirty="0" smtClean="0"/>
              <a:t>Dependence on Composition</a:t>
            </a:r>
            <a:endParaRPr lang="en-US" dirty="0"/>
          </a:p>
        </p:txBody>
      </p:sp>
      <p:pic>
        <p:nvPicPr>
          <p:cNvPr id="3074" name="Picture 2" descr="C:\Users\amcintosh\Documents\ConfMtgWrkshp\2012_May_NucleusNucleus\Presentation\figures\OurResults\TClas_SelectQPA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4272"/>
            <a:ext cx="9125712" cy="331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9409" y="4969213"/>
            <a:ext cx="2568139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For All LCPs:</a:t>
            </a:r>
          </a:p>
          <a:p>
            <a:r>
              <a:rPr lang="en-US" sz="2000" dirty="0" smtClean="0"/>
              <a:t>Larger Asymmetry</a:t>
            </a:r>
          </a:p>
          <a:p>
            <a:pPr marL="342900" indent="-342900">
              <a:buFont typeface="Wingdings"/>
              <a:buChar char="à"/>
            </a:pPr>
            <a:r>
              <a:rPr lang="en-US" sz="2000" dirty="0" smtClean="0">
                <a:sym typeface="Wingdings" pitchFamily="2" charset="2"/>
              </a:rPr>
              <a:t>Lower Temperature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1340" y="4969213"/>
            <a:ext cx="2598660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ym typeface="Wingdings" pitchFamily="2" charset="2"/>
              </a:rPr>
              <a:t>Temperature shift does</a:t>
            </a:r>
          </a:p>
          <a:p>
            <a:r>
              <a:rPr lang="en-US" sz="2000" dirty="0" smtClean="0">
                <a:sym typeface="Wingdings" pitchFamily="2" charset="2"/>
              </a:rPr>
              <a:t>not show a trend</a:t>
            </a:r>
          </a:p>
          <a:p>
            <a:r>
              <a:rPr lang="en-US" sz="2000" dirty="0" smtClean="0">
                <a:sym typeface="Wingdings" pitchFamily="2" charset="2"/>
              </a:rPr>
              <a:t>with excitation.</a:t>
            </a:r>
            <a:endParaRPr lang="en-US" sz="20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5873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mcintosh\Documents\ConfMtgWrkshp\2012_May_NucleusNucleus\Presentation\figures\OurResults\TempDiff_DeltaTvsM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6324601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3600" dirty="0"/>
              <a:t>Asymmetry Dependence of Temperature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26627" y="3902752"/>
            <a:ext cx="2008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ordering as for temperature: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19558" y="1274108"/>
            <a:ext cx="1107996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u="sng" dirty="0" smtClean="0">
                <a:sym typeface="Wingdings" pitchFamily="2" charset="2"/>
              </a:rPr>
              <a:t>∆T / ∆</a:t>
            </a:r>
            <a:r>
              <a:rPr lang="en-US" sz="2000" u="sng" dirty="0" err="1" smtClean="0">
                <a:sym typeface="Wingdings" pitchFamily="2" charset="2"/>
              </a:rPr>
              <a:t>m</a:t>
            </a:r>
            <a:r>
              <a:rPr lang="en-US" sz="2000" u="sng" baseline="-25000" dirty="0" err="1" smtClean="0">
                <a:sym typeface="Wingdings" pitchFamily="2" charset="2"/>
              </a:rPr>
              <a:t>s</a:t>
            </a:r>
            <a:endParaRPr lang="en-US" sz="2000" u="sng" baseline="-25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α</a:t>
            </a:r>
            <a:r>
              <a:rPr lang="en-US" sz="2000" dirty="0" smtClean="0">
                <a:sym typeface="Wingdings" pitchFamily="2" charset="2"/>
              </a:rPr>
              <a:t>:   -5.5</a:t>
            </a:r>
          </a:p>
          <a:p>
            <a:r>
              <a:rPr lang="en-US" sz="2000" dirty="0" smtClean="0">
                <a:sym typeface="Wingdings" pitchFamily="2" charset="2"/>
              </a:rPr>
              <a:t>p:   -7.3</a:t>
            </a:r>
          </a:p>
          <a:p>
            <a:r>
              <a:rPr lang="en-US" sz="2000" dirty="0" smtClean="0">
                <a:sym typeface="Wingdings" pitchFamily="2" charset="2"/>
              </a:rPr>
              <a:t>d:   -9.2</a:t>
            </a:r>
          </a:p>
          <a:p>
            <a:r>
              <a:rPr lang="en-US" sz="2000" dirty="0" smtClean="0">
                <a:sym typeface="Wingdings" pitchFamily="2" charset="2"/>
              </a:rPr>
              <a:t>t:    -9.3</a:t>
            </a:r>
          </a:p>
          <a:p>
            <a:r>
              <a:rPr lang="en-US" sz="2000" dirty="0" smtClean="0">
                <a:sym typeface="Wingdings" pitchFamily="2" charset="2"/>
              </a:rPr>
              <a:t>h: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-10.9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0156" y="5486400"/>
            <a:ext cx="4532844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Strength of correlation:</a:t>
            </a:r>
          </a:p>
          <a:p>
            <a:r>
              <a:rPr lang="en-US" sz="2000" dirty="0" smtClean="0">
                <a:sym typeface="Wingdings" pitchFamily="2" charset="2"/>
              </a:rPr>
              <a:t>Source composition may evolve with time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6477000" y="4648200"/>
            <a:ext cx="2506663" cy="368300"/>
          </a:xfrm>
          <a:prstGeom prst="rect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dirty="0">
                <a:solidFill>
                  <a:srgbClr val="FF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T</a:t>
            </a:r>
            <a:r>
              <a:rPr lang="en-US" sz="1800" b="1" baseline="-6000" dirty="0">
                <a:solidFill>
                  <a:srgbClr val="FF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α</a:t>
            </a:r>
            <a:r>
              <a:rPr lang="en-US" sz="1800" b="1" dirty="0">
                <a:solidFill>
                  <a:srgbClr val="FF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T</a:t>
            </a:r>
            <a:r>
              <a:rPr lang="en-US" sz="1800" b="1" baseline="-6000" dirty="0" err="1">
                <a:solidFill>
                  <a:srgbClr val="FF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p</a:t>
            </a:r>
            <a:r>
              <a:rPr lang="en-US" sz="1800" b="1" dirty="0">
                <a:solidFill>
                  <a:srgbClr val="FF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 &lt; T</a:t>
            </a:r>
            <a:r>
              <a:rPr lang="en-US" sz="1800" b="1" baseline="-6000" dirty="0">
                <a:solidFill>
                  <a:srgbClr val="FF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d</a:t>
            </a:r>
            <a:r>
              <a:rPr lang="en-US" sz="1800" b="1" dirty="0">
                <a:solidFill>
                  <a:srgbClr val="FF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 &lt; </a:t>
            </a:r>
            <a:r>
              <a:rPr lang="en-US" sz="1800" b="1" dirty="0" err="1">
                <a:solidFill>
                  <a:srgbClr val="FF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T</a:t>
            </a:r>
            <a:r>
              <a:rPr lang="en-US" sz="1800" b="1" baseline="-6000" dirty="0" err="1">
                <a:solidFill>
                  <a:srgbClr val="FF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t</a:t>
            </a:r>
            <a:r>
              <a:rPr lang="en-US" sz="1800" b="1" dirty="0">
                <a:solidFill>
                  <a:srgbClr val="FF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 &lt; </a:t>
            </a:r>
            <a:r>
              <a:rPr lang="en-US" sz="1800" b="1" dirty="0" err="1">
                <a:solidFill>
                  <a:srgbClr val="FF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T</a:t>
            </a:r>
            <a:r>
              <a:rPr lang="en-US" sz="1800" b="1" baseline="-6000" dirty="0" err="1">
                <a:solidFill>
                  <a:srgbClr val="FF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h</a:t>
            </a:r>
            <a:endParaRPr lang="en-US" sz="1800" b="1" baseline="-6000" dirty="0">
              <a:solidFill>
                <a:srgbClr val="FF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6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Nuclear temperature depends on asymmetry</a:t>
            </a:r>
          </a:p>
          <a:p>
            <a:pPr lvl="1"/>
            <a:r>
              <a:rPr lang="en-US" dirty="0" smtClean="0"/>
              <a:t>(↑Neutron content) </a:t>
            </a:r>
            <a:r>
              <a:rPr lang="en-US" dirty="0" smtClean="0">
                <a:sym typeface="Wingdings" pitchFamily="2" charset="2"/>
              </a:rPr>
              <a:t> (</a:t>
            </a:r>
            <a:r>
              <a:rPr lang="en-US" dirty="0" smtClean="0"/>
              <a:t>↓Temperature)</a:t>
            </a:r>
          </a:p>
          <a:p>
            <a:pPr lvl="1"/>
            <a:r>
              <a:rPr lang="en-US" dirty="0" smtClean="0"/>
              <a:t>Linear correlation</a:t>
            </a:r>
          </a:p>
          <a:p>
            <a:pPr lvl="1"/>
            <a:r>
              <a:rPr lang="en-US" dirty="0" smtClean="0"/>
              <a:t>Seen for 2 thermometers</a:t>
            </a:r>
          </a:p>
          <a:p>
            <a:pPr lvl="1"/>
            <a:r>
              <a:rPr lang="en-US" dirty="0" smtClean="0"/>
              <a:t>Seen for all light charged particles</a:t>
            </a:r>
          </a:p>
          <a:p>
            <a:r>
              <a:rPr lang="en-US" i="1" dirty="0" smtClean="0"/>
              <a:t>Source</a:t>
            </a:r>
            <a:r>
              <a:rPr lang="en-US" dirty="0" smtClean="0"/>
              <a:t> composition matters, not initial system</a:t>
            </a:r>
          </a:p>
          <a:p>
            <a:pPr lvl="1"/>
            <a:r>
              <a:rPr lang="en-US" dirty="0" smtClean="0"/>
              <a:t>Intermediate energy</a:t>
            </a:r>
          </a:p>
          <a:p>
            <a:r>
              <a:rPr lang="en-US" dirty="0" smtClean="0"/>
              <a:t>Excitation: no influence on asymmetry dependence		( 2.5 &lt; E*/A &lt; 8.5 MeV )</a:t>
            </a:r>
          </a:p>
          <a:p>
            <a:r>
              <a:rPr lang="en-US" dirty="0" smtClean="0"/>
              <a:t>Temperature ordering of LCPs</a:t>
            </a:r>
          </a:p>
          <a:p>
            <a:pPr lvl="1"/>
            <a:r>
              <a:rPr lang="en-US" dirty="0" smtClean="0"/>
              <a:t>Consistent with emission time ordering</a:t>
            </a:r>
          </a:p>
          <a:p>
            <a:pPr lvl="1"/>
            <a:r>
              <a:rPr lang="en-US" dirty="0" smtClean="0"/>
              <a:t>Impact of local density?</a:t>
            </a:r>
          </a:p>
        </p:txBody>
      </p:sp>
    </p:spTree>
    <p:extLst>
      <p:ext uri="{BB962C8B-B14F-4D97-AF65-F5344CB8AC3E}">
        <p14:creationId xmlns:p14="http://schemas.microsoft.com/office/powerpoint/2010/main" val="341596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03D6-743A-F149-A703-BF5C59D81F79}" type="slidenum">
              <a:rPr lang="en-US"/>
              <a:pPr/>
              <a:t>3</a:t>
            </a:fld>
            <a:endParaRPr lang="en-US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ln/>
        </p:spPr>
        <p:txBody>
          <a:bodyPr/>
          <a:lstStyle/>
          <a:p>
            <a:r>
              <a:rPr lang="en-US" sz="3500"/>
              <a:t>Nuclear Caloric Curve: Mass Dependence</a:t>
            </a:r>
          </a:p>
        </p:txBody>
      </p:sp>
      <p:sp>
        <p:nvSpPr>
          <p:cNvPr id="7170" name="Rectangle 2"/>
          <p:cNvSpPr>
            <a:spLocks/>
          </p:cNvSpPr>
          <p:nvPr/>
        </p:nvSpPr>
        <p:spPr bwMode="auto">
          <a:xfrm>
            <a:off x="5410200" y="6499225"/>
            <a:ext cx="29876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Natowitz et al., PRC 65, 034618 (2002)</a:t>
            </a:r>
          </a:p>
        </p:txBody>
      </p:sp>
      <p:grpSp>
        <p:nvGrpSpPr>
          <p:cNvPr id="7177" name="Group 9"/>
          <p:cNvGrpSpPr>
            <a:grpSpLocks/>
          </p:cNvGrpSpPr>
          <p:nvPr/>
        </p:nvGrpSpPr>
        <p:grpSpPr bwMode="auto">
          <a:xfrm>
            <a:off x="5011738" y="923925"/>
            <a:ext cx="3108325" cy="3894138"/>
            <a:chOff x="0" y="0"/>
            <a:chExt cx="1958" cy="2453"/>
          </a:xfrm>
        </p:grpSpPr>
        <p:grpSp>
          <p:nvGrpSpPr>
            <p:cNvPr id="7173" name="Group 5"/>
            <p:cNvGrpSpPr>
              <a:grpSpLocks/>
            </p:cNvGrpSpPr>
            <p:nvPr/>
          </p:nvGrpSpPr>
          <p:grpSpPr bwMode="auto">
            <a:xfrm>
              <a:off x="-79" y="-176"/>
              <a:ext cx="2207" cy="2728"/>
              <a:chOff x="0" y="0"/>
              <a:chExt cx="2208" cy="2728"/>
            </a:xfrm>
          </p:grpSpPr>
          <p:pic>
            <p:nvPicPr>
              <p:cNvPr id="7171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" y="176"/>
                <a:ext cx="1861" cy="2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2" name="Picture 4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208" cy="2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74" name="Rectangle 6"/>
            <p:cNvSpPr>
              <a:spLocks/>
            </p:cNvSpPr>
            <p:nvPr/>
          </p:nvSpPr>
          <p:spPr bwMode="auto">
            <a:xfrm rot="-5400000">
              <a:off x="-139" y="480"/>
              <a:ext cx="579" cy="2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4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T</a:t>
              </a:r>
              <a:r>
                <a:rPr lang="en-US" sz="1400" baseline="-250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lim</a:t>
              </a:r>
              <a:r>
                <a:rPr lang="en-US" sz="14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 (MeV)</a:t>
              </a:r>
            </a:p>
          </p:txBody>
        </p:sp>
        <p:sp>
          <p:nvSpPr>
            <p:cNvPr id="7175" name="Rectangle 7"/>
            <p:cNvSpPr>
              <a:spLocks/>
            </p:cNvSpPr>
            <p:nvPr/>
          </p:nvSpPr>
          <p:spPr bwMode="auto">
            <a:xfrm rot="-5400000">
              <a:off x="-284" y="1481"/>
              <a:ext cx="752" cy="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/>
              <a:r>
                <a:rPr lang="en-US" sz="14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E*/A (MeV)</a:t>
              </a:r>
            </a:p>
          </p:txBody>
        </p:sp>
        <p:sp>
          <p:nvSpPr>
            <p:cNvPr id="7176" name="Rectangle 8"/>
            <p:cNvSpPr>
              <a:spLocks/>
            </p:cNvSpPr>
            <p:nvPr/>
          </p:nvSpPr>
          <p:spPr bwMode="auto">
            <a:xfrm>
              <a:off x="1104" y="2269"/>
              <a:ext cx="134" cy="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4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A</a:t>
              </a:r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625475" y="847725"/>
            <a:ext cx="2271713" cy="5842000"/>
            <a:chOff x="0" y="0"/>
            <a:chExt cx="1431" cy="3680"/>
          </a:xfrm>
        </p:grpSpPr>
        <p:grpSp>
          <p:nvGrpSpPr>
            <p:cNvPr id="7180" name="Group 12"/>
            <p:cNvGrpSpPr>
              <a:grpSpLocks/>
            </p:cNvGrpSpPr>
            <p:nvPr/>
          </p:nvGrpSpPr>
          <p:grpSpPr bwMode="auto">
            <a:xfrm>
              <a:off x="-66" y="-176"/>
              <a:ext cx="1671" cy="3952"/>
              <a:chOff x="0" y="0"/>
              <a:chExt cx="1672" cy="3952"/>
            </a:xfrm>
          </p:grpSpPr>
          <p:pic>
            <p:nvPicPr>
              <p:cNvPr id="7178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" y="176"/>
                <a:ext cx="1321" cy="3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9" name="Picture 11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672" cy="3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81" name="Rectangle 13"/>
            <p:cNvSpPr>
              <a:spLocks/>
            </p:cNvSpPr>
            <p:nvPr/>
          </p:nvSpPr>
          <p:spPr bwMode="auto">
            <a:xfrm rot="-5400000">
              <a:off x="-141" y="1515"/>
              <a:ext cx="466" cy="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4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T (MeV)</a:t>
              </a:r>
            </a:p>
          </p:txBody>
        </p:sp>
        <p:sp>
          <p:nvSpPr>
            <p:cNvPr id="7182" name="Rectangle 14"/>
            <p:cNvSpPr>
              <a:spLocks/>
            </p:cNvSpPr>
            <p:nvPr/>
          </p:nvSpPr>
          <p:spPr bwMode="auto">
            <a:xfrm>
              <a:off x="544" y="3496"/>
              <a:ext cx="647" cy="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4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E*/A (MeV)</a:t>
              </a:r>
            </a:p>
          </p:txBody>
        </p:sp>
      </p:grpSp>
      <p:sp>
        <p:nvSpPr>
          <p:cNvPr id="7184" name="Rectangle 16"/>
          <p:cNvSpPr>
            <a:spLocks/>
          </p:cNvSpPr>
          <p:nvPr/>
        </p:nvSpPr>
        <p:spPr bwMode="auto">
          <a:xfrm>
            <a:off x="3756025" y="5167313"/>
            <a:ext cx="3924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With increasing mass:</a:t>
            </a:r>
          </a:p>
          <a:p>
            <a:pPr algn="l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Limiting temperature decreases</a:t>
            </a:r>
          </a:p>
          <a:p>
            <a:pPr algn="l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Onset of T</a:t>
            </a:r>
            <a:r>
              <a:rPr lang="en-US" sz="1800" baseline="-60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lim</a:t>
            </a:r>
            <a:r>
              <a:rPr lang="en-US" sz="18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 moves to lower Excitation energy</a:t>
            </a:r>
          </a:p>
        </p:txBody>
      </p:sp>
    </p:spTree>
    <p:extLst>
      <p:ext uri="{BB962C8B-B14F-4D97-AF65-F5344CB8AC3E}">
        <p14:creationId xmlns:p14="http://schemas.microsoft.com/office/powerpoint/2010/main" val="20996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0024A-9A67-CD4D-9120-68F12D21AFD0}" type="slidenum">
              <a:rPr lang="en-US"/>
              <a:pPr/>
              <a:t>4</a:t>
            </a:fld>
            <a:endParaRPr 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93900"/>
            <a:ext cx="4916488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Line 2"/>
          <p:cNvSpPr>
            <a:spLocks noChangeShapeType="1"/>
          </p:cNvSpPr>
          <p:nvPr/>
        </p:nvSpPr>
        <p:spPr bwMode="auto">
          <a:xfrm flipH="1">
            <a:off x="577850" y="3149600"/>
            <a:ext cx="1263650" cy="126206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2349500" y="2489200"/>
            <a:ext cx="1270000" cy="1270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Rectangle 4"/>
          <p:cNvSpPr>
            <a:spLocks/>
          </p:cNvSpPr>
          <p:nvPr/>
        </p:nvSpPr>
        <p:spPr bwMode="auto">
          <a:xfrm>
            <a:off x="342900" y="2654300"/>
            <a:ext cx="14303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mass</a:t>
            </a:r>
          </a:p>
          <a:p>
            <a:r>
              <a:rPr lang="en-US" sz="18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dependence</a:t>
            </a:r>
          </a:p>
        </p:txBody>
      </p:sp>
      <p:sp>
        <p:nvSpPr>
          <p:cNvPr id="10245" name="Rectangle 5"/>
          <p:cNvSpPr>
            <a:spLocks/>
          </p:cNvSpPr>
          <p:nvPr/>
        </p:nvSpPr>
        <p:spPr bwMode="auto">
          <a:xfrm>
            <a:off x="2527300" y="1993900"/>
            <a:ext cx="14303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asymmetry</a:t>
            </a:r>
          </a:p>
          <a:p>
            <a:r>
              <a:rPr lang="en-US" sz="18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dependence</a:t>
            </a:r>
          </a:p>
        </p:txBody>
      </p:sp>
      <p:sp>
        <p:nvSpPr>
          <p:cNvPr id="10246" name="Rectangle 6"/>
          <p:cNvSpPr>
            <a:spLocks/>
          </p:cNvSpPr>
          <p:nvPr/>
        </p:nvSpPr>
        <p:spPr bwMode="auto">
          <a:xfrm>
            <a:off x="5499100" y="2451100"/>
            <a:ext cx="3505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8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Mass Dependence of the caloric curve is measured.</a:t>
            </a:r>
          </a:p>
          <a:p>
            <a:pPr algn="l"/>
            <a:endParaRPr lang="en-US" sz="1800">
              <a:solidFill>
                <a:schemeClr val="tx1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Asymmetry Dependence:</a:t>
            </a:r>
          </a:p>
          <a:p>
            <a:pPr algn="l">
              <a:buClr>
                <a:srgbClr val="000000"/>
              </a:buClr>
              <a:buSzPct val="125000"/>
              <a:buFont typeface="Lucida Grande" charset="0"/>
              <a:buChar char="•"/>
            </a:pPr>
            <a:r>
              <a:rPr lang="en-US" sz="18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 Does it exist?</a:t>
            </a:r>
          </a:p>
          <a:p>
            <a:pPr algn="l">
              <a:buClr>
                <a:srgbClr val="000000"/>
              </a:buClr>
              <a:buSzPct val="125000"/>
              <a:buFont typeface="Lucida Grande" charset="0"/>
              <a:buChar char="•"/>
            </a:pPr>
            <a:r>
              <a:rPr lang="en-US" sz="18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 Which way does it go?</a:t>
            </a:r>
          </a:p>
          <a:p>
            <a:pPr algn="l">
              <a:buClr>
                <a:srgbClr val="000000"/>
              </a:buClr>
              <a:buSzPct val="125000"/>
              <a:buFont typeface="Lucida Grande" charset="0"/>
              <a:buChar char="•"/>
            </a:pPr>
            <a:r>
              <a:rPr lang="en-US" sz="18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 How strong is it?</a:t>
            </a:r>
          </a:p>
        </p:txBody>
      </p:sp>
      <p:sp>
        <p:nvSpPr>
          <p:cNvPr id="10247" name="Rectangle 7"/>
          <p:cNvSpPr>
            <a:spLocks/>
          </p:cNvSpPr>
          <p:nvPr/>
        </p:nvSpPr>
        <p:spPr bwMode="auto">
          <a:xfrm>
            <a:off x="38100" y="6616700"/>
            <a:ext cx="407964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u="sng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http://en.wikipedia.org/wiki/File:NuclideMap_stitched_small_preview.png</a:t>
            </a:r>
          </a:p>
        </p:txBody>
      </p:sp>
      <p:sp>
        <p:nvSpPr>
          <p:cNvPr id="10248" name="Rectangle 8"/>
          <p:cNvSpPr>
            <a:spLocks/>
          </p:cNvSpPr>
          <p:nvPr/>
        </p:nvSpPr>
        <p:spPr bwMode="auto">
          <a:xfrm>
            <a:off x="139700" y="739775"/>
            <a:ext cx="89042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6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Caloric Curve: Asymmetry Dependence?</a:t>
            </a:r>
          </a:p>
        </p:txBody>
      </p:sp>
    </p:spTree>
    <p:extLst>
      <p:ext uri="{BB962C8B-B14F-4D97-AF65-F5344CB8AC3E}">
        <p14:creationId xmlns:p14="http://schemas.microsoft.com/office/powerpoint/2010/main" val="182585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D623B-F1EE-C849-8C6F-3AFA54D9B23B}" type="slidenum">
              <a:rPr lang="en-US"/>
              <a:pPr/>
              <a:t>5</a:t>
            </a:fld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1473200"/>
            <a:ext cx="30988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1371600" y="1600200"/>
            <a:ext cx="3192463" cy="2011362"/>
            <a:chOff x="0" y="0"/>
            <a:chExt cx="2011" cy="1266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925"/>
            <a:stretch>
              <a:fillRect/>
            </a:stretch>
          </p:blipFill>
          <p:spPr bwMode="auto">
            <a:xfrm>
              <a:off x="0" y="0"/>
              <a:ext cx="2011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1267" name="Rectangle 3"/>
            <p:cNvSpPr>
              <a:spLocks/>
            </p:cNvSpPr>
            <p:nvPr/>
          </p:nvSpPr>
          <p:spPr bwMode="auto">
            <a:xfrm>
              <a:off x="375" y="682"/>
              <a:ext cx="1564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200" b="1" dirty="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Thermal Thomas-Fermi Model</a:t>
              </a:r>
              <a:endParaRPr lang="en-US" sz="1800" dirty="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endParaRPr>
            </a:p>
            <a:p>
              <a:pPr algn="l"/>
              <a:r>
                <a:rPr lang="en-US" sz="1200" dirty="0" err="1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Kolomietz</a:t>
              </a:r>
              <a:r>
                <a:rPr lang="en-US" sz="1200" dirty="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 et al,</a:t>
              </a:r>
              <a:endParaRPr lang="en-US" sz="1800" dirty="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endParaRPr>
            </a:p>
            <a:p>
              <a:pPr algn="l"/>
              <a:r>
                <a:rPr lang="en-US" sz="1200" dirty="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Phys. Rev. C </a:t>
              </a:r>
              <a:r>
                <a:rPr lang="en-US" sz="1200" b="1" dirty="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64</a:t>
              </a:r>
              <a:r>
                <a:rPr lang="en-US" sz="1200" dirty="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, 024315 (2001)</a:t>
              </a:r>
            </a:p>
          </p:txBody>
        </p:sp>
      </p:grpSp>
      <p:sp>
        <p:nvSpPr>
          <p:cNvPr id="11269" name="Rectangle 5"/>
          <p:cNvSpPr>
            <a:spLocks/>
          </p:cNvSpPr>
          <p:nvPr/>
        </p:nvSpPr>
        <p:spPr bwMode="auto">
          <a:xfrm>
            <a:off x="6386513" y="2687638"/>
            <a:ext cx="18938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200" b="1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Mononuclear Model</a:t>
            </a:r>
            <a:endParaRPr lang="en-US" sz="1800">
              <a:solidFill>
                <a:schemeClr val="tx1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  <a:p>
            <a:pPr algn="l"/>
            <a:r>
              <a:rPr lang="en-US" sz="12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Hoel, Sobotka &amp; Charity,</a:t>
            </a:r>
            <a:endParaRPr lang="en-US" sz="1800">
              <a:solidFill>
                <a:schemeClr val="tx1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  <a:p>
            <a:pPr algn="l"/>
            <a:r>
              <a:rPr lang="en-US" sz="12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PRC </a:t>
            </a:r>
            <a:r>
              <a:rPr lang="en-US" sz="1200" b="1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75</a:t>
            </a:r>
            <a:r>
              <a:rPr lang="en-US" sz="12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, 017601 (2007)</a:t>
            </a:r>
          </a:p>
        </p:txBody>
      </p: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3200400" y="3886200"/>
            <a:ext cx="2590800" cy="2536825"/>
            <a:chOff x="0" y="0"/>
            <a:chExt cx="1632" cy="1598"/>
          </a:xfrm>
        </p:grpSpPr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970"/>
            <a:stretch>
              <a:fillRect/>
            </a:stretch>
          </p:blipFill>
          <p:spPr bwMode="auto">
            <a:xfrm>
              <a:off x="0" y="0"/>
              <a:ext cx="1632" cy="1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1271" name="Rectangle 7"/>
            <p:cNvSpPr>
              <a:spLocks/>
            </p:cNvSpPr>
            <p:nvPr/>
          </p:nvSpPr>
          <p:spPr bwMode="auto">
            <a:xfrm>
              <a:off x="176" y="1190"/>
              <a:ext cx="126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200" b="1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Hot Liquid Drop Model</a:t>
              </a:r>
              <a:endParaRPr lang="en-US" sz="18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endParaRPr>
            </a:p>
            <a:p>
              <a:pPr algn="l"/>
              <a:r>
                <a:rPr lang="en-US" sz="12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Besprosvany &amp; Levit </a:t>
              </a:r>
              <a:endParaRPr lang="en-US" sz="18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endParaRPr>
            </a:p>
            <a:p>
              <a:pPr algn="l"/>
              <a:r>
                <a:rPr lang="en-US" sz="12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Phys. Lett B </a:t>
              </a:r>
              <a:r>
                <a:rPr lang="en-US" sz="1200" b="1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217</a:t>
              </a:r>
              <a:r>
                <a:rPr lang="en-US" sz="12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, 1 (1989)</a:t>
              </a:r>
            </a:p>
          </p:txBody>
        </p:sp>
      </p:grpSp>
      <p:grpSp>
        <p:nvGrpSpPr>
          <p:cNvPr id="11275" name="Group 11"/>
          <p:cNvGrpSpPr>
            <a:grpSpLocks/>
          </p:cNvGrpSpPr>
          <p:nvPr/>
        </p:nvGrpSpPr>
        <p:grpSpPr bwMode="auto">
          <a:xfrm>
            <a:off x="-4763" y="3886200"/>
            <a:ext cx="3222626" cy="2551112"/>
            <a:chOff x="0" y="0"/>
            <a:chExt cx="2030" cy="1607"/>
          </a:xfrm>
        </p:grpSpPr>
        <p:pic>
          <p:nvPicPr>
            <p:cNvPr id="11273" name="Picture 9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15" r="23166" b="21686"/>
            <a:stretch>
              <a:fillRect/>
            </a:stretch>
          </p:blipFill>
          <p:spPr bwMode="auto">
            <a:xfrm>
              <a:off x="674" y="0"/>
              <a:ext cx="1356" cy="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1274" name="Rectangle 10"/>
            <p:cNvSpPr>
              <a:spLocks/>
            </p:cNvSpPr>
            <p:nvPr/>
          </p:nvSpPr>
          <p:spPr bwMode="auto">
            <a:xfrm>
              <a:off x="0" y="1079"/>
              <a:ext cx="153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/>
              <a:r>
                <a:rPr lang="en-US" sz="1200" b="1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Isospin-Dependent</a:t>
              </a:r>
              <a:endParaRPr lang="en-US" sz="18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endParaRPr>
            </a:p>
            <a:p>
              <a:pPr algn="l"/>
              <a:r>
                <a:rPr lang="en-US" sz="1200" b="1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Quantum Molecular Dynamics</a:t>
              </a:r>
              <a:endParaRPr lang="en-US" sz="18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endParaRPr>
            </a:p>
            <a:p>
              <a:pPr algn="l"/>
              <a:r>
                <a:rPr lang="en-US" sz="12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Su &amp; Zhang,  Phys. Rev. C </a:t>
              </a:r>
              <a:r>
                <a:rPr lang="en-US" sz="1200" b="1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84</a:t>
              </a:r>
              <a:r>
                <a:rPr lang="en-US" sz="12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, 037601 (2011)</a:t>
              </a:r>
            </a:p>
          </p:txBody>
        </p:sp>
      </p:grpSp>
      <p:grpSp>
        <p:nvGrpSpPr>
          <p:cNvPr id="11279" name="Group 15"/>
          <p:cNvGrpSpPr>
            <a:grpSpLocks/>
          </p:cNvGrpSpPr>
          <p:nvPr/>
        </p:nvGrpSpPr>
        <p:grpSpPr bwMode="auto">
          <a:xfrm>
            <a:off x="5897563" y="4114800"/>
            <a:ext cx="3106737" cy="2286000"/>
            <a:chOff x="0" y="0"/>
            <a:chExt cx="1956" cy="1440"/>
          </a:xfrm>
        </p:grpSpPr>
        <p:pic>
          <p:nvPicPr>
            <p:cNvPr id="11276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" t="694" r="694" b="63690"/>
            <a:stretch>
              <a:fillRect/>
            </a:stretch>
          </p:blipFill>
          <p:spPr bwMode="auto">
            <a:xfrm>
              <a:off x="25" y="0"/>
              <a:ext cx="1929" cy="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1277" name="Picture 13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" t="71036" b="19193"/>
            <a:stretch>
              <a:fillRect/>
            </a:stretch>
          </p:blipFill>
          <p:spPr bwMode="auto">
            <a:xfrm>
              <a:off x="27" y="816"/>
              <a:ext cx="1925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1278" name="Rectangle 14"/>
            <p:cNvSpPr>
              <a:spLocks/>
            </p:cNvSpPr>
            <p:nvPr/>
          </p:nvSpPr>
          <p:spPr bwMode="auto">
            <a:xfrm>
              <a:off x="0" y="1032"/>
              <a:ext cx="1864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/>
              <a:r>
                <a:rPr lang="en-US" sz="1200" b="1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Statistical Multifragmentation Model</a:t>
              </a:r>
              <a:endParaRPr lang="en-US" sz="12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endParaRPr>
            </a:p>
            <a:p>
              <a:pPr algn="l"/>
              <a:r>
                <a:rPr lang="en-US" sz="12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Ogul &amp; Botvina, Phys. Rev. C </a:t>
              </a:r>
              <a:r>
                <a:rPr lang="en-US" sz="1200" b="1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66</a:t>
              </a:r>
              <a:r>
                <a:rPr lang="en-US" sz="12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, 051601 (2002)</a:t>
              </a:r>
            </a:p>
          </p:txBody>
        </p:sp>
      </p:grpSp>
      <p:sp>
        <p:nvSpPr>
          <p:cNvPr id="11280" name="Rectangle 16"/>
          <p:cNvSpPr>
            <a:spLocks/>
          </p:cNvSpPr>
          <p:nvPr/>
        </p:nvSpPr>
        <p:spPr bwMode="auto">
          <a:xfrm>
            <a:off x="114300" y="3175"/>
            <a:ext cx="89042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6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Caloric Curve: Asymmetry Dependence?</a:t>
            </a:r>
          </a:p>
        </p:txBody>
      </p:sp>
      <p:sp>
        <p:nvSpPr>
          <p:cNvPr id="11281" name="Rectangle 17"/>
          <p:cNvSpPr>
            <a:spLocks/>
          </p:cNvSpPr>
          <p:nvPr/>
        </p:nvSpPr>
        <p:spPr bwMode="auto">
          <a:xfrm>
            <a:off x="2241550" y="649288"/>
            <a:ext cx="690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Different models make very different predictions about how the caloric curve depends on neutron-proton asymmetry</a:t>
            </a:r>
          </a:p>
        </p:txBody>
      </p:sp>
      <p:sp>
        <p:nvSpPr>
          <p:cNvPr id="11282" name="Rectangle 18"/>
          <p:cNvSpPr>
            <a:spLocks/>
          </p:cNvSpPr>
          <p:nvPr/>
        </p:nvSpPr>
        <p:spPr bwMode="auto">
          <a:xfrm>
            <a:off x="9525" y="563563"/>
            <a:ext cx="2552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3200" b="1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Theory</a:t>
            </a: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280988" y="1346200"/>
            <a:ext cx="885825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-3175" y="3810000"/>
            <a:ext cx="885825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7" name="Rectangle 23"/>
          <p:cNvSpPr>
            <a:spLocks/>
          </p:cNvSpPr>
          <p:nvPr/>
        </p:nvSpPr>
        <p:spPr bwMode="auto">
          <a:xfrm>
            <a:off x="2908300" y="2222500"/>
            <a:ext cx="584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FF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n-Rich</a:t>
            </a:r>
          </a:p>
        </p:txBody>
      </p:sp>
      <p:sp>
        <p:nvSpPr>
          <p:cNvPr id="11288" name="Rectangle 24"/>
          <p:cNvSpPr>
            <a:spLocks/>
          </p:cNvSpPr>
          <p:nvPr/>
        </p:nvSpPr>
        <p:spPr bwMode="auto">
          <a:xfrm>
            <a:off x="6832600" y="4851400"/>
            <a:ext cx="6048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FF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n-Poor</a:t>
            </a:r>
          </a:p>
        </p:txBody>
      </p:sp>
      <p:sp>
        <p:nvSpPr>
          <p:cNvPr id="11289" name="Rectangle 25"/>
          <p:cNvSpPr>
            <a:spLocks/>
          </p:cNvSpPr>
          <p:nvPr/>
        </p:nvSpPr>
        <p:spPr bwMode="auto">
          <a:xfrm>
            <a:off x="6845300" y="4559300"/>
            <a:ext cx="584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FF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n-Rich</a:t>
            </a:r>
          </a:p>
        </p:txBody>
      </p:sp>
      <p:sp>
        <p:nvSpPr>
          <p:cNvPr id="11290" name="Rectangle 26"/>
          <p:cNvSpPr>
            <a:spLocks/>
          </p:cNvSpPr>
          <p:nvPr/>
        </p:nvSpPr>
        <p:spPr bwMode="auto">
          <a:xfrm>
            <a:off x="4013200" y="4800600"/>
            <a:ext cx="6048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FF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n-Poor</a:t>
            </a:r>
          </a:p>
        </p:txBody>
      </p:sp>
      <p:sp>
        <p:nvSpPr>
          <p:cNvPr id="11291" name="Rectangle 27"/>
          <p:cNvSpPr>
            <a:spLocks/>
          </p:cNvSpPr>
          <p:nvPr/>
        </p:nvSpPr>
        <p:spPr bwMode="auto">
          <a:xfrm>
            <a:off x="4978400" y="5130800"/>
            <a:ext cx="584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FF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n-Rich</a:t>
            </a:r>
          </a:p>
        </p:txBody>
      </p:sp>
      <p:sp>
        <p:nvSpPr>
          <p:cNvPr id="11292" name="Rectangle 28"/>
          <p:cNvSpPr>
            <a:spLocks/>
          </p:cNvSpPr>
          <p:nvPr/>
        </p:nvSpPr>
        <p:spPr bwMode="auto">
          <a:xfrm>
            <a:off x="6934200" y="1689100"/>
            <a:ext cx="6048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FF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n-Poor</a:t>
            </a:r>
          </a:p>
        </p:txBody>
      </p:sp>
      <p:sp>
        <p:nvSpPr>
          <p:cNvPr id="11293" name="Rectangle 29"/>
          <p:cNvSpPr>
            <a:spLocks/>
          </p:cNvSpPr>
          <p:nvPr/>
        </p:nvSpPr>
        <p:spPr bwMode="auto">
          <a:xfrm>
            <a:off x="6946900" y="2159000"/>
            <a:ext cx="584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FF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n-Rich</a:t>
            </a:r>
          </a:p>
        </p:txBody>
      </p:sp>
      <p:sp>
        <p:nvSpPr>
          <p:cNvPr id="11294" name="Rectangle 30"/>
          <p:cNvSpPr>
            <a:spLocks/>
          </p:cNvSpPr>
          <p:nvPr/>
        </p:nvSpPr>
        <p:spPr bwMode="auto">
          <a:xfrm>
            <a:off x="2882900" y="1981200"/>
            <a:ext cx="6048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FF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n-Poor</a:t>
            </a:r>
          </a:p>
        </p:txBody>
      </p:sp>
      <p:sp>
        <p:nvSpPr>
          <p:cNvPr id="11295" name="Rectangle 31"/>
          <p:cNvSpPr>
            <a:spLocks/>
          </p:cNvSpPr>
          <p:nvPr/>
        </p:nvSpPr>
        <p:spPr bwMode="auto">
          <a:xfrm>
            <a:off x="1562100" y="5549900"/>
            <a:ext cx="6048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FF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n-Poor</a:t>
            </a:r>
          </a:p>
        </p:txBody>
      </p:sp>
      <p:sp>
        <p:nvSpPr>
          <p:cNvPr id="11296" name="Rectangle 32"/>
          <p:cNvSpPr>
            <a:spLocks/>
          </p:cNvSpPr>
          <p:nvPr/>
        </p:nvSpPr>
        <p:spPr bwMode="auto">
          <a:xfrm>
            <a:off x="2514600" y="5549900"/>
            <a:ext cx="584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FF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n-Rich</a:t>
            </a:r>
          </a:p>
        </p:txBody>
      </p:sp>
    </p:spTree>
    <p:extLst>
      <p:ext uri="{BB962C8B-B14F-4D97-AF65-F5344CB8AC3E}">
        <p14:creationId xmlns:p14="http://schemas.microsoft.com/office/powerpoint/2010/main" val="2272365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A9B38-9623-A84B-BEBA-DA35438E8F90}" type="slidenum">
              <a:rPr lang="en-US"/>
              <a:pPr/>
              <a:t>6</a:t>
            </a:fld>
            <a:endParaRPr lang="en-US"/>
          </a:p>
        </p:txBody>
      </p:sp>
      <p:sp>
        <p:nvSpPr>
          <p:cNvPr id="13313" name="Rectangle 1"/>
          <p:cNvSpPr>
            <a:spLocks/>
          </p:cNvSpPr>
          <p:nvPr/>
        </p:nvSpPr>
        <p:spPr bwMode="auto">
          <a:xfrm>
            <a:off x="520700" y="5295900"/>
            <a:ext cx="8140700" cy="1143000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en-US" sz="2400">
                <a:solidFill>
                  <a:srgbClr val="FFFFFF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Non-observation:</a:t>
            </a:r>
          </a:p>
          <a:p>
            <a:r>
              <a:rPr lang="en-US" sz="2400">
                <a:solidFill>
                  <a:srgbClr val="FFFFFF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Selection was on system composition.</a:t>
            </a:r>
          </a:p>
          <a:p>
            <a:r>
              <a:rPr lang="en-US" sz="2400">
                <a:solidFill>
                  <a:srgbClr val="FFFFFF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Should use </a:t>
            </a:r>
            <a:r>
              <a:rPr lang="en-US" sz="2400" b="1" u="sng">
                <a:solidFill>
                  <a:srgbClr val="FFFFFF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reconstructed-source composition</a:t>
            </a:r>
            <a:r>
              <a:rPr lang="en-US" sz="2400" u="sng">
                <a:solidFill>
                  <a:srgbClr val="FFFFFF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.</a:t>
            </a: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4806950" y="1230313"/>
            <a:ext cx="4044950" cy="2890837"/>
            <a:chOff x="0" y="0"/>
            <a:chExt cx="2547" cy="1820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20"/>
            <a:stretch>
              <a:fillRect/>
            </a:stretch>
          </p:blipFill>
          <p:spPr bwMode="auto">
            <a:xfrm>
              <a:off x="0" y="0"/>
              <a:ext cx="2547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15" name="Rectangle 3"/>
            <p:cNvSpPr>
              <a:spLocks/>
            </p:cNvSpPr>
            <p:nvPr/>
          </p:nvSpPr>
          <p:spPr bwMode="auto">
            <a:xfrm>
              <a:off x="595" y="1652"/>
              <a:ext cx="181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2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Sfienti et al., PRL </a:t>
              </a:r>
              <a:r>
                <a:rPr lang="en-US" sz="1200" b="1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102</a:t>
              </a:r>
              <a:r>
                <a:rPr lang="en-US" sz="12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, 152701 (2009)</a:t>
              </a:r>
            </a:p>
          </p:txBody>
        </p:sp>
      </p:grp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717550" y="1219200"/>
            <a:ext cx="3581400" cy="3068638"/>
            <a:chOff x="0" y="0"/>
            <a:chExt cx="2256" cy="1933"/>
          </a:xfrm>
        </p:grpSpPr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56" cy="1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18" name="Rectangle 6"/>
            <p:cNvSpPr>
              <a:spLocks/>
            </p:cNvSpPr>
            <p:nvPr/>
          </p:nvSpPr>
          <p:spPr bwMode="auto">
            <a:xfrm>
              <a:off x="369" y="1765"/>
              <a:ext cx="160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2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S. Wuenschel, Ph.D. Thesis, 2009</a:t>
              </a:r>
            </a:p>
          </p:txBody>
        </p:sp>
      </p:grpSp>
      <p:sp>
        <p:nvSpPr>
          <p:cNvPr id="13320" name="Rectangle 8"/>
          <p:cNvSpPr>
            <a:spLocks/>
          </p:cNvSpPr>
          <p:nvPr/>
        </p:nvSpPr>
        <p:spPr bwMode="auto">
          <a:xfrm>
            <a:off x="9525" y="563563"/>
            <a:ext cx="2552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3200" b="1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Experiment</a:t>
            </a:r>
          </a:p>
        </p:txBody>
      </p:sp>
      <p:sp>
        <p:nvSpPr>
          <p:cNvPr id="13321" name="Rectangle 9"/>
          <p:cNvSpPr>
            <a:spLocks/>
          </p:cNvSpPr>
          <p:nvPr/>
        </p:nvSpPr>
        <p:spPr bwMode="auto">
          <a:xfrm>
            <a:off x="5373688" y="3171825"/>
            <a:ext cx="11477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E = 600A MeV</a:t>
            </a:r>
          </a:p>
        </p:txBody>
      </p:sp>
      <p:sp>
        <p:nvSpPr>
          <p:cNvPr id="13322" name="Rectangle 10"/>
          <p:cNvSpPr>
            <a:spLocks/>
          </p:cNvSpPr>
          <p:nvPr/>
        </p:nvSpPr>
        <p:spPr bwMode="auto">
          <a:xfrm>
            <a:off x="627063" y="4424363"/>
            <a:ext cx="3784600" cy="5588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16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Slight offset of neutron-rich system, but not statistically significant</a:t>
            </a:r>
          </a:p>
        </p:txBody>
      </p:sp>
      <p:sp>
        <p:nvSpPr>
          <p:cNvPr id="13323" name="Rectangle 11"/>
          <p:cNvSpPr>
            <a:spLocks/>
          </p:cNvSpPr>
          <p:nvPr/>
        </p:nvSpPr>
        <p:spPr bwMode="auto">
          <a:xfrm>
            <a:off x="5003800" y="4424363"/>
            <a:ext cx="3695700" cy="5588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16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Possible dependence on asymmetry, but not for all impact parameters.</a:t>
            </a:r>
          </a:p>
        </p:txBody>
      </p:sp>
      <p:sp>
        <p:nvSpPr>
          <p:cNvPr id="13324" name="Rectangle 12"/>
          <p:cNvSpPr>
            <a:spLocks/>
          </p:cNvSpPr>
          <p:nvPr/>
        </p:nvSpPr>
        <p:spPr bwMode="auto">
          <a:xfrm>
            <a:off x="114300" y="3175"/>
            <a:ext cx="89042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6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Caloric Curve: Asymmetry Dependence?</a:t>
            </a:r>
          </a:p>
        </p:txBody>
      </p:sp>
      <p:sp>
        <p:nvSpPr>
          <p:cNvPr id="13325" name="Rectangle 13"/>
          <p:cNvSpPr>
            <a:spLocks/>
          </p:cNvSpPr>
          <p:nvPr/>
        </p:nvSpPr>
        <p:spPr bwMode="auto">
          <a:xfrm>
            <a:off x="936625" y="3400425"/>
            <a:ext cx="10509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E = 35A MeV</a:t>
            </a:r>
          </a:p>
        </p:txBody>
      </p:sp>
      <p:sp>
        <p:nvSpPr>
          <p:cNvPr id="13326" name="Rectangle 14"/>
          <p:cNvSpPr>
            <a:spLocks/>
          </p:cNvSpPr>
          <p:nvPr/>
        </p:nvSpPr>
        <p:spPr bwMode="auto">
          <a:xfrm>
            <a:off x="7099300" y="2540000"/>
            <a:ext cx="611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u="sng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939947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8027988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514600" y="152400"/>
            <a:ext cx="38293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i="0" dirty="0"/>
              <a:t>NIMROD-</a:t>
            </a:r>
            <a:r>
              <a:rPr lang="en-US" sz="3600" b="1" i="0" dirty="0" err="1"/>
              <a:t>ISiS</a:t>
            </a:r>
            <a:r>
              <a:rPr lang="en-US" sz="3600" b="1" i="0" dirty="0"/>
              <a:t> Array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3594" y="733961"/>
            <a:ext cx="37921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Full Silicon Coverage (4</a:t>
            </a:r>
            <a:r>
              <a:rPr lang="el-GR" sz="2000" dirty="0"/>
              <a:t>π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Isotopic Resolution to Z=17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Elemental Resolution to </a:t>
            </a:r>
            <a:r>
              <a:rPr lang="en-US" sz="2000" dirty="0" err="1" smtClean="0"/>
              <a:t>Z</a:t>
            </a:r>
            <a:r>
              <a:rPr lang="en-US" sz="2000" baseline="-25000" dirty="0" err="1" smtClean="0"/>
              <a:t>projectile</a:t>
            </a:r>
            <a:endParaRPr lang="en-US" sz="2000" baseline="-25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Neutron Ball </a:t>
            </a:r>
            <a:r>
              <a:rPr lang="en-US" sz="2000" dirty="0" smtClean="0"/>
              <a:t>(4</a:t>
            </a:r>
            <a:r>
              <a:rPr lang="el-GR" sz="2000" dirty="0" smtClean="0"/>
              <a:t>π</a:t>
            </a:r>
            <a:r>
              <a:rPr lang="en-US" sz="2000" dirty="0" smtClean="0"/>
              <a:t>)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57" y="2125595"/>
            <a:ext cx="4767943" cy="250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6"/>
          <a:stretch/>
        </p:blipFill>
        <p:spPr bwMode="auto">
          <a:xfrm>
            <a:off x="76200" y="1066800"/>
            <a:ext cx="4114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844" y="276761"/>
            <a:ext cx="1513556" cy="132343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aseline="30000" dirty="0" smtClean="0"/>
              <a:t>70</a:t>
            </a:r>
            <a:r>
              <a:rPr lang="en-US" sz="2000" dirty="0" smtClean="0"/>
              <a:t>Zn + </a:t>
            </a:r>
            <a:r>
              <a:rPr lang="en-US" sz="2000" baseline="30000" dirty="0" smtClean="0"/>
              <a:t>70</a:t>
            </a:r>
            <a:r>
              <a:rPr lang="en-US" sz="2000" dirty="0" smtClean="0"/>
              <a:t>Zn</a:t>
            </a:r>
          </a:p>
          <a:p>
            <a:r>
              <a:rPr lang="en-US" sz="2000" baseline="30000" dirty="0" smtClean="0"/>
              <a:t>64</a:t>
            </a:r>
            <a:r>
              <a:rPr lang="en-US" sz="2000" dirty="0" smtClean="0"/>
              <a:t>Zn + </a:t>
            </a:r>
            <a:r>
              <a:rPr lang="en-US" sz="2000" baseline="30000" dirty="0" smtClean="0"/>
              <a:t>64</a:t>
            </a:r>
            <a:r>
              <a:rPr lang="en-US" sz="2000" dirty="0" smtClean="0"/>
              <a:t>Zn</a:t>
            </a:r>
          </a:p>
          <a:p>
            <a:r>
              <a:rPr lang="en-US" sz="2000" baseline="30000" dirty="0" smtClean="0"/>
              <a:t>64</a:t>
            </a:r>
            <a:r>
              <a:rPr lang="en-US" sz="2000" dirty="0" smtClean="0"/>
              <a:t>Ni + </a:t>
            </a:r>
            <a:r>
              <a:rPr lang="en-US" sz="2000" baseline="30000" dirty="0" smtClean="0"/>
              <a:t>64</a:t>
            </a:r>
            <a:r>
              <a:rPr lang="en-US" sz="2000" dirty="0" smtClean="0"/>
              <a:t>Ni</a:t>
            </a:r>
          </a:p>
          <a:p>
            <a:r>
              <a:rPr lang="en-US" sz="2000" dirty="0" smtClean="0"/>
              <a:t>E = 35A MeV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7300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757B4-CFF7-2A41-AD3A-E603B01373A5}" type="slidenum">
              <a:rPr lang="en-US"/>
              <a:pPr/>
              <a:t>8</a:t>
            </a:fld>
            <a:endParaRPr lang="en-US"/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Reconstructed QP</a:t>
            </a:r>
          </a:p>
        </p:txBody>
      </p:sp>
      <p:grpSp>
        <p:nvGrpSpPr>
          <p:cNvPr id="25608" name="Group 8"/>
          <p:cNvGrpSpPr>
            <a:grpSpLocks/>
          </p:cNvGrpSpPr>
          <p:nvPr/>
        </p:nvGrpSpPr>
        <p:grpSpPr bwMode="auto">
          <a:xfrm>
            <a:off x="76200" y="1600200"/>
            <a:ext cx="1752600" cy="1536700"/>
            <a:chOff x="0" y="0"/>
            <a:chExt cx="1104" cy="968"/>
          </a:xfrm>
        </p:grpSpPr>
        <p:sp>
          <p:nvSpPr>
            <p:cNvPr id="25602" name="Line 2"/>
            <p:cNvSpPr>
              <a:spLocks noChangeShapeType="1"/>
            </p:cNvSpPr>
            <p:nvPr/>
          </p:nvSpPr>
          <p:spPr bwMode="auto">
            <a:xfrm flipH="1">
              <a:off x="447" y="330"/>
              <a:ext cx="293" cy="0"/>
            </a:xfrm>
            <a:prstGeom prst="line">
              <a:avLst/>
            </a:prstGeom>
            <a:noFill/>
            <a:ln w="38100" cap="flat">
              <a:solidFill>
                <a:srgbClr val="0044FE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03" name="Rectangle 3"/>
            <p:cNvSpPr>
              <a:spLocks/>
            </p:cNvSpPr>
            <p:nvPr/>
          </p:nvSpPr>
          <p:spPr bwMode="auto">
            <a:xfrm>
              <a:off x="24" y="584"/>
              <a:ext cx="698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Target &amp;</a:t>
              </a:r>
            </a:p>
            <a:p>
              <a:pPr algn="l"/>
              <a:r>
                <a:rPr lang="en-US" sz="18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Projectile</a:t>
              </a:r>
            </a:p>
          </p:txBody>
        </p:sp>
        <p:sp>
          <p:nvSpPr>
            <p:cNvPr id="25604" name="Oval 4"/>
            <p:cNvSpPr>
              <a:spLocks/>
            </p:cNvSpPr>
            <p:nvPr/>
          </p:nvSpPr>
          <p:spPr bwMode="auto">
            <a:xfrm>
              <a:off x="288" y="176"/>
              <a:ext cx="304" cy="304"/>
            </a:xfrm>
            <a:prstGeom prst="ellipse">
              <a:avLst/>
            </a:prstGeom>
            <a:gradFill rotWithShape="0">
              <a:gsLst>
                <a:gs pos="0">
                  <a:srgbClr val="FFB1B1"/>
                </a:gs>
                <a:gs pos="100000">
                  <a:srgbClr val="CE3B37"/>
                </a:gs>
              </a:gsLst>
              <a:path path="rect">
                <a:fillToRect l="77089" t="21321" r="22911" b="78679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05" name="Line 5"/>
            <p:cNvSpPr>
              <a:spLocks noChangeShapeType="1"/>
            </p:cNvSpPr>
            <p:nvPr/>
          </p:nvSpPr>
          <p:spPr bwMode="auto">
            <a:xfrm flipH="1">
              <a:off x="648" y="584"/>
              <a:ext cx="292" cy="0"/>
            </a:xfrm>
            <a:prstGeom prst="line">
              <a:avLst/>
            </a:prstGeom>
            <a:noFill/>
            <a:ln w="38100" cap="flat">
              <a:solidFill>
                <a:srgbClr val="0044FE"/>
              </a:solidFill>
              <a:prstDash val="solid"/>
              <a:miter lim="800000"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06" name="Rectangle 6"/>
            <p:cNvSpPr>
              <a:spLocks/>
            </p:cNvSpPr>
            <p:nvPr/>
          </p:nvSpPr>
          <p:spPr bwMode="auto">
            <a:xfrm>
              <a:off x="0" y="0"/>
              <a:ext cx="18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400" b="1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1</a:t>
              </a:r>
            </a:p>
          </p:txBody>
        </p:sp>
        <p:sp>
          <p:nvSpPr>
            <p:cNvPr id="25607" name="Oval 7"/>
            <p:cNvSpPr>
              <a:spLocks/>
            </p:cNvSpPr>
            <p:nvPr/>
          </p:nvSpPr>
          <p:spPr bwMode="auto">
            <a:xfrm>
              <a:off x="800" y="432"/>
              <a:ext cx="304" cy="304"/>
            </a:xfrm>
            <a:prstGeom prst="ellipse">
              <a:avLst/>
            </a:prstGeom>
            <a:gradFill rotWithShape="0">
              <a:gsLst>
                <a:gs pos="0">
                  <a:srgbClr val="FFB1B1"/>
                </a:gs>
                <a:gs pos="100000">
                  <a:srgbClr val="CE3B37"/>
                </a:gs>
              </a:gsLst>
              <a:path path="rect">
                <a:fillToRect l="77089" t="21321" r="22911" b="78679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4076700" y="1600200"/>
            <a:ext cx="1881188" cy="1651000"/>
            <a:chOff x="0" y="0"/>
            <a:chExt cx="1185" cy="1040"/>
          </a:xfrm>
        </p:grpSpPr>
        <p:sp>
          <p:nvSpPr>
            <p:cNvPr id="25609" name="Rectangle 9"/>
            <p:cNvSpPr>
              <a:spLocks/>
            </p:cNvSpPr>
            <p:nvPr/>
          </p:nvSpPr>
          <p:spPr bwMode="auto">
            <a:xfrm>
              <a:off x="8" y="656"/>
              <a:ext cx="11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Quasi-Target &amp;</a:t>
              </a:r>
            </a:p>
            <a:p>
              <a:pPr algn="l"/>
              <a:r>
                <a:rPr lang="en-US" sz="18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Quasi-Projectile</a:t>
              </a:r>
            </a:p>
          </p:txBody>
        </p:sp>
        <p:sp>
          <p:nvSpPr>
            <p:cNvPr id="25610" name="Line 10"/>
            <p:cNvSpPr>
              <a:spLocks noChangeShapeType="1"/>
            </p:cNvSpPr>
            <p:nvPr/>
          </p:nvSpPr>
          <p:spPr bwMode="auto">
            <a:xfrm rot="10800000">
              <a:off x="744" y="248"/>
              <a:ext cx="309" cy="23"/>
            </a:xfrm>
            <a:prstGeom prst="line">
              <a:avLst/>
            </a:prstGeom>
            <a:noFill/>
            <a:ln w="38100" cap="flat">
              <a:solidFill>
                <a:srgbClr val="0044FE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1" name="Line 11"/>
            <p:cNvSpPr>
              <a:spLocks noChangeShapeType="1"/>
            </p:cNvSpPr>
            <p:nvPr/>
          </p:nvSpPr>
          <p:spPr bwMode="auto">
            <a:xfrm rot="10800000">
              <a:off x="50" y="473"/>
              <a:ext cx="298" cy="23"/>
            </a:xfrm>
            <a:prstGeom prst="line">
              <a:avLst/>
            </a:prstGeom>
            <a:noFill/>
            <a:ln w="38100" cap="flat">
              <a:solidFill>
                <a:srgbClr val="0044FE"/>
              </a:solidFill>
              <a:prstDash val="solid"/>
              <a:miter lim="800000"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2" name="Rectangle 12"/>
            <p:cNvSpPr>
              <a:spLocks/>
            </p:cNvSpPr>
            <p:nvPr/>
          </p:nvSpPr>
          <p:spPr bwMode="auto">
            <a:xfrm>
              <a:off x="0" y="0"/>
              <a:ext cx="18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400" b="1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3</a:t>
              </a:r>
            </a:p>
          </p:txBody>
        </p:sp>
        <p:sp>
          <p:nvSpPr>
            <p:cNvPr id="25613" name="Oval 13"/>
            <p:cNvSpPr>
              <a:spLocks/>
            </p:cNvSpPr>
            <p:nvPr/>
          </p:nvSpPr>
          <p:spPr bwMode="auto">
            <a:xfrm>
              <a:off x="584" y="104"/>
              <a:ext cx="304" cy="304"/>
            </a:xfrm>
            <a:prstGeom prst="ellipse">
              <a:avLst/>
            </a:prstGeom>
            <a:gradFill rotWithShape="0">
              <a:gsLst>
                <a:gs pos="0">
                  <a:srgbClr val="FFB1B1"/>
                </a:gs>
                <a:gs pos="100000">
                  <a:srgbClr val="CE3B37"/>
                </a:gs>
              </a:gsLst>
              <a:path path="rect">
                <a:fillToRect l="77089" t="21321" r="22911" b="78679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4" name="Oval 14"/>
            <p:cNvSpPr>
              <a:spLocks/>
            </p:cNvSpPr>
            <p:nvPr/>
          </p:nvSpPr>
          <p:spPr bwMode="auto">
            <a:xfrm>
              <a:off x="192" y="344"/>
              <a:ext cx="304" cy="304"/>
            </a:xfrm>
            <a:prstGeom prst="ellipse">
              <a:avLst/>
            </a:prstGeom>
            <a:gradFill rotWithShape="0">
              <a:gsLst>
                <a:gs pos="0">
                  <a:srgbClr val="FFB1B1"/>
                </a:gs>
                <a:gs pos="100000">
                  <a:srgbClr val="CE3B37"/>
                </a:gs>
              </a:gsLst>
              <a:path path="rect">
                <a:fillToRect l="77089" t="21321" r="22911" b="78679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5626" name="Group 26"/>
          <p:cNvGrpSpPr>
            <a:grpSpLocks/>
          </p:cNvGrpSpPr>
          <p:nvPr/>
        </p:nvGrpSpPr>
        <p:grpSpPr bwMode="auto">
          <a:xfrm>
            <a:off x="2108200" y="1600200"/>
            <a:ext cx="1816100" cy="1828800"/>
            <a:chOff x="0" y="0"/>
            <a:chExt cx="1144" cy="1152"/>
          </a:xfrm>
        </p:grpSpPr>
        <p:sp>
          <p:nvSpPr>
            <p:cNvPr id="25616" name="Line 16"/>
            <p:cNvSpPr>
              <a:spLocks noChangeShapeType="1"/>
            </p:cNvSpPr>
            <p:nvPr/>
          </p:nvSpPr>
          <p:spPr bwMode="auto">
            <a:xfrm flipH="1">
              <a:off x="648" y="400"/>
              <a:ext cx="292" cy="0"/>
            </a:xfrm>
            <a:prstGeom prst="line">
              <a:avLst/>
            </a:prstGeom>
            <a:noFill/>
            <a:ln w="38100" cap="flat">
              <a:solidFill>
                <a:srgbClr val="0044FE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7" name="Oval 17"/>
            <p:cNvSpPr>
              <a:spLocks/>
            </p:cNvSpPr>
            <p:nvPr/>
          </p:nvSpPr>
          <p:spPr bwMode="auto">
            <a:xfrm>
              <a:off x="488" y="240"/>
              <a:ext cx="304" cy="304"/>
            </a:xfrm>
            <a:prstGeom prst="ellipse">
              <a:avLst/>
            </a:prstGeom>
            <a:gradFill rotWithShape="0">
              <a:gsLst>
                <a:gs pos="0">
                  <a:srgbClr val="FFB1B1"/>
                </a:gs>
                <a:gs pos="100000">
                  <a:srgbClr val="CE3B37"/>
                </a:gs>
              </a:gsLst>
              <a:path path="rect">
                <a:fillToRect l="77089" t="21321" r="22911" b="78679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8" name="Line 18"/>
            <p:cNvSpPr>
              <a:spLocks noChangeShapeType="1"/>
            </p:cNvSpPr>
            <p:nvPr/>
          </p:nvSpPr>
          <p:spPr bwMode="auto">
            <a:xfrm flipH="1">
              <a:off x="384" y="592"/>
              <a:ext cx="292" cy="0"/>
            </a:xfrm>
            <a:prstGeom prst="line">
              <a:avLst/>
            </a:prstGeom>
            <a:noFill/>
            <a:ln w="38100" cap="flat">
              <a:solidFill>
                <a:srgbClr val="0044FE"/>
              </a:solidFill>
              <a:prstDash val="solid"/>
              <a:miter lim="800000"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9" name="Rectangle 19"/>
            <p:cNvSpPr>
              <a:spLocks/>
            </p:cNvSpPr>
            <p:nvPr/>
          </p:nvSpPr>
          <p:spPr bwMode="auto">
            <a:xfrm>
              <a:off x="96" y="0"/>
              <a:ext cx="18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400" b="1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2</a:t>
              </a:r>
            </a:p>
          </p:txBody>
        </p:sp>
        <p:sp>
          <p:nvSpPr>
            <p:cNvPr id="25620" name="Rectangle 20"/>
            <p:cNvSpPr>
              <a:spLocks/>
            </p:cNvSpPr>
            <p:nvPr/>
          </p:nvSpPr>
          <p:spPr bwMode="auto">
            <a:xfrm>
              <a:off x="0" y="768"/>
              <a:ext cx="92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Non-Central</a:t>
              </a:r>
            </a:p>
            <a:p>
              <a:pPr algn="l"/>
              <a:r>
                <a:rPr lang="en-US" sz="18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Collision</a:t>
              </a:r>
            </a:p>
          </p:txBody>
        </p:sp>
        <p:sp>
          <p:nvSpPr>
            <p:cNvPr id="25621" name="Oval 21"/>
            <p:cNvSpPr>
              <a:spLocks/>
            </p:cNvSpPr>
            <p:nvPr/>
          </p:nvSpPr>
          <p:spPr bwMode="auto">
            <a:xfrm>
              <a:off x="1096" y="424"/>
              <a:ext cx="48" cy="48"/>
            </a:xfrm>
            <a:prstGeom prst="ellipse">
              <a:avLst/>
            </a:prstGeom>
            <a:solidFill>
              <a:srgbClr val="629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22" name="Oval 22"/>
            <p:cNvSpPr>
              <a:spLocks/>
            </p:cNvSpPr>
            <p:nvPr/>
          </p:nvSpPr>
          <p:spPr bwMode="auto">
            <a:xfrm>
              <a:off x="1032" y="528"/>
              <a:ext cx="48" cy="48"/>
            </a:xfrm>
            <a:prstGeom prst="ellipse">
              <a:avLst/>
            </a:prstGeom>
            <a:solidFill>
              <a:srgbClr val="629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23" name="Oval 23"/>
            <p:cNvSpPr>
              <a:spLocks/>
            </p:cNvSpPr>
            <p:nvPr/>
          </p:nvSpPr>
          <p:spPr bwMode="auto">
            <a:xfrm>
              <a:off x="168" y="384"/>
              <a:ext cx="48" cy="48"/>
            </a:xfrm>
            <a:prstGeom prst="ellipse">
              <a:avLst/>
            </a:prstGeom>
            <a:solidFill>
              <a:srgbClr val="629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24" name="Oval 24"/>
            <p:cNvSpPr>
              <a:spLocks/>
            </p:cNvSpPr>
            <p:nvPr/>
          </p:nvSpPr>
          <p:spPr bwMode="auto">
            <a:xfrm>
              <a:off x="496" y="464"/>
              <a:ext cx="304" cy="304"/>
            </a:xfrm>
            <a:prstGeom prst="ellipse">
              <a:avLst/>
            </a:prstGeom>
            <a:gradFill rotWithShape="0">
              <a:gsLst>
                <a:gs pos="0">
                  <a:srgbClr val="FFB1B1"/>
                </a:gs>
                <a:gs pos="100000">
                  <a:srgbClr val="CE3B37"/>
                </a:gs>
              </a:gsLst>
              <a:path path="rect">
                <a:fillToRect l="77089" t="21321" r="22911" b="78679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25" name="AutoShape 25"/>
            <p:cNvSpPr>
              <a:spLocks/>
            </p:cNvSpPr>
            <p:nvPr/>
          </p:nvSpPr>
          <p:spPr bwMode="auto">
            <a:xfrm>
              <a:off x="336" y="408"/>
              <a:ext cx="616" cy="176"/>
            </a:xfrm>
            <a:custGeom>
              <a:avLst/>
              <a:gdLst/>
              <a:ahLst/>
              <a:cxnLst/>
              <a:rect l="0" t="0" r="r" b="b"/>
              <a:pathLst>
                <a:path w="21822" h="22047">
                  <a:moveTo>
                    <a:pt x="10911" y="0"/>
                  </a:moveTo>
                  <a:lnTo>
                    <a:pt x="12637" y="5083"/>
                  </a:lnTo>
                  <a:lnTo>
                    <a:pt x="16810" y="1750"/>
                  </a:lnTo>
                  <a:lnTo>
                    <a:pt x="15542" y="6969"/>
                  </a:lnTo>
                  <a:lnTo>
                    <a:pt x="20836" y="6444"/>
                  </a:lnTo>
                  <a:lnTo>
                    <a:pt x="16977" y="10142"/>
                  </a:lnTo>
                  <a:lnTo>
                    <a:pt x="21711" y="12592"/>
                  </a:lnTo>
                  <a:lnTo>
                    <a:pt x="16485" y="13595"/>
                  </a:lnTo>
                  <a:lnTo>
                    <a:pt x="19157" y="18242"/>
                  </a:lnTo>
                  <a:lnTo>
                    <a:pt x="14224" y="16231"/>
                  </a:lnTo>
                  <a:lnTo>
                    <a:pt x="13985" y="21600"/>
                  </a:lnTo>
                  <a:lnTo>
                    <a:pt x="10911" y="17214"/>
                  </a:lnTo>
                  <a:lnTo>
                    <a:pt x="7837" y="21600"/>
                  </a:lnTo>
                  <a:lnTo>
                    <a:pt x="7598" y="16231"/>
                  </a:lnTo>
                  <a:lnTo>
                    <a:pt x="2665" y="18242"/>
                  </a:lnTo>
                  <a:lnTo>
                    <a:pt x="5337" y="13595"/>
                  </a:lnTo>
                  <a:lnTo>
                    <a:pt x="111" y="12592"/>
                  </a:lnTo>
                  <a:lnTo>
                    <a:pt x="4845" y="10142"/>
                  </a:lnTo>
                  <a:lnTo>
                    <a:pt x="986" y="6444"/>
                  </a:lnTo>
                  <a:lnTo>
                    <a:pt x="6280" y="6969"/>
                  </a:lnTo>
                  <a:lnTo>
                    <a:pt x="5012" y="1750"/>
                  </a:lnTo>
                  <a:lnTo>
                    <a:pt x="9185" y="5083"/>
                  </a:lnTo>
                  <a:lnTo>
                    <a:pt x="10911" y="0"/>
                  </a:lnTo>
                  <a:close/>
                  <a:moveTo>
                    <a:pt x="10911" y="0"/>
                  </a:moveTo>
                </a:path>
              </a:pathLst>
            </a:custGeom>
            <a:solidFill>
              <a:srgbClr val="FF8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5652" name="Group 52"/>
          <p:cNvGrpSpPr>
            <a:grpSpLocks/>
          </p:cNvGrpSpPr>
          <p:nvPr/>
        </p:nvGrpSpPr>
        <p:grpSpPr bwMode="auto">
          <a:xfrm>
            <a:off x="6210300" y="1600200"/>
            <a:ext cx="2882900" cy="2019300"/>
            <a:chOff x="0" y="0"/>
            <a:chExt cx="1816" cy="1272"/>
          </a:xfrm>
        </p:grpSpPr>
        <p:sp>
          <p:nvSpPr>
            <p:cNvPr id="25627" name="Rectangle 27"/>
            <p:cNvSpPr>
              <a:spLocks/>
            </p:cNvSpPr>
            <p:nvPr/>
          </p:nvSpPr>
          <p:spPr bwMode="auto">
            <a:xfrm>
              <a:off x="0" y="0"/>
              <a:ext cx="18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400" b="1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4</a:t>
              </a:r>
            </a:p>
          </p:txBody>
        </p:sp>
        <p:sp>
          <p:nvSpPr>
            <p:cNvPr id="25628" name="Rectangle 28"/>
            <p:cNvSpPr>
              <a:spLocks/>
            </p:cNvSpPr>
            <p:nvPr/>
          </p:nvSpPr>
          <p:spPr bwMode="auto">
            <a:xfrm>
              <a:off x="272" y="888"/>
              <a:ext cx="154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De-excitation via particle decay</a:t>
              </a:r>
            </a:p>
          </p:txBody>
        </p:sp>
        <p:sp>
          <p:nvSpPr>
            <p:cNvPr id="25629" name="Oval 29"/>
            <p:cNvSpPr>
              <a:spLocks/>
            </p:cNvSpPr>
            <p:nvPr/>
          </p:nvSpPr>
          <p:spPr bwMode="auto">
            <a:xfrm>
              <a:off x="408" y="384"/>
              <a:ext cx="216" cy="216"/>
            </a:xfrm>
            <a:prstGeom prst="ellipse">
              <a:avLst/>
            </a:prstGeom>
            <a:gradFill rotWithShape="0">
              <a:gsLst>
                <a:gs pos="0">
                  <a:srgbClr val="FFB1B1"/>
                </a:gs>
                <a:gs pos="100000">
                  <a:srgbClr val="CE3B37"/>
                </a:gs>
              </a:gsLst>
              <a:path path="rect">
                <a:fillToRect l="77089" t="21321" r="22911" b="78679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30" name="Oval 30"/>
            <p:cNvSpPr>
              <a:spLocks/>
            </p:cNvSpPr>
            <p:nvPr/>
          </p:nvSpPr>
          <p:spPr bwMode="auto">
            <a:xfrm>
              <a:off x="1272" y="312"/>
              <a:ext cx="216" cy="216"/>
            </a:xfrm>
            <a:prstGeom prst="ellipse">
              <a:avLst/>
            </a:prstGeom>
            <a:gradFill rotWithShape="0">
              <a:gsLst>
                <a:gs pos="0">
                  <a:srgbClr val="FFB1B1"/>
                </a:gs>
                <a:gs pos="100000">
                  <a:srgbClr val="CE3B37"/>
                </a:gs>
              </a:gsLst>
              <a:path path="rect">
                <a:fillToRect l="77089" t="21321" r="22911" b="78679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31" name="Oval 31"/>
            <p:cNvSpPr>
              <a:spLocks/>
            </p:cNvSpPr>
            <p:nvPr/>
          </p:nvSpPr>
          <p:spPr bwMode="auto">
            <a:xfrm>
              <a:off x="192" y="304"/>
              <a:ext cx="120" cy="120"/>
            </a:xfrm>
            <a:prstGeom prst="ellipse">
              <a:avLst/>
            </a:prstGeom>
            <a:gradFill rotWithShape="0">
              <a:gsLst>
                <a:gs pos="0">
                  <a:srgbClr val="FFB1B1"/>
                </a:gs>
                <a:gs pos="100000">
                  <a:srgbClr val="CE3B37"/>
                </a:gs>
              </a:gsLst>
              <a:path path="rect">
                <a:fillToRect l="77089" t="21321" r="22911" b="78679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32" name="Oval 32"/>
            <p:cNvSpPr>
              <a:spLocks/>
            </p:cNvSpPr>
            <p:nvPr/>
          </p:nvSpPr>
          <p:spPr bwMode="auto">
            <a:xfrm>
              <a:off x="1720" y="360"/>
              <a:ext cx="80" cy="80"/>
            </a:xfrm>
            <a:prstGeom prst="ellipse">
              <a:avLst/>
            </a:prstGeom>
            <a:gradFill rotWithShape="0">
              <a:gsLst>
                <a:gs pos="0">
                  <a:srgbClr val="FFB1B1"/>
                </a:gs>
                <a:gs pos="100000">
                  <a:srgbClr val="CE3B37"/>
                </a:gs>
              </a:gsLst>
              <a:path path="rect">
                <a:fillToRect l="77089" t="21321" r="22911" b="78679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33" name="Oval 33"/>
            <p:cNvSpPr>
              <a:spLocks/>
            </p:cNvSpPr>
            <p:nvPr/>
          </p:nvSpPr>
          <p:spPr bwMode="auto">
            <a:xfrm>
              <a:off x="1056" y="45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FFB1B1"/>
                </a:gs>
                <a:gs pos="100000">
                  <a:srgbClr val="CE3B37"/>
                </a:gs>
              </a:gsLst>
              <a:path path="rect">
                <a:fillToRect l="77089" t="21321" r="22911" b="78679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34" name="Oval 34"/>
            <p:cNvSpPr>
              <a:spLocks/>
            </p:cNvSpPr>
            <p:nvPr/>
          </p:nvSpPr>
          <p:spPr bwMode="auto">
            <a:xfrm>
              <a:off x="248" y="584"/>
              <a:ext cx="64" cy="64"/>
            </a:xfrm>
            <a:prstGeom prst="ellipse">
              <a:avLst/>
            </a:prstGeom>
            <a:gradFill rotWithShape="0">
              <a:gsLst>
                <a:gs pos="0">
                  <a:srgbClr val="FFB1B1"/>
                </a:gs>
                <a:gs pos="100000">
                  <a:srgbClr val="CE3B37"/>
                </a:gs>
              </a:gsLst>
              <a:path path="rect">
                <a:fillToRect l="77089" t="21321" r="22911" b="78679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35" name="Oval 35"/>
            <p:cNvSpPr>
              <a:spLocks/>
            </p:cNvSpPr>
            <p:nvPr/>
          </p:nvSpPr>
          <p:spPr bwMode="auto">
            <a:xfrm>
              <a:off x="24" y="568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FB1B1"/>
                </a:gs>
                <a:gs pos="100000">
                  <a:srgbClr val="CE3B37"/>
                </a:gs>
              </a:gsLst>
              <a:path path="rect">
                <a:fillToRect l="77089" t="21321" r="22911" b="78679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36" name="Oval 36"/>
            <p:cNvSpPr>
              <a:spLocks/>
            </p:cNvSpPr>
            <p:nvPr/>
          </p:nvSpPr>
          <p:spPr bwMode="auto">
            <a:xfrm>
              <a:off x="544" y="144"/>
              <a:ext cx="64" cy="64"/>
            </a:xfrm>
            <a:prstGeom prst="ellipse">
              <a:avLst/>
            </a:prstGeom>
            <a:gradFill rotWithShape="0">
              <a:gsLst>
                <a:gs pos="0">
                  <a:srgbClr val="FFB1B1"/>
                </a:gs>
                <a:gs pos="100000">
                  <a:srgbClr val="CE3B37"/>
                </a:gs>
              </a:gsLst>
              <a:path path="rect">
                <a:fillToRect l="77089" t="21321" r="22911" b="78679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37" name="Oval 37"/>
            <p:cNvSpPr>
              <a:spLocks/>
            </p:cNvSpPr>
            <p:nvPr/>
          </p:nvSpPr>
          <p:spPr bwMode="auto">
            <a:xfrm>
              <a:off x="248" y="80"/>
              <a:ext cx="64" cy="64"/>
            </a:xfrm>
            <a:prstGeom prst="ellipse">
              <a:avLst/>
            </a:prstGeom>
            <a:gradFill rotWithShape="0">
              <a:gsLst>
                <a:gs pos="0">
                  <a:srgbClr val="FFB1B1"/>
                </a:gs>
                <a:gs pos="100000">
                  <a:srgbClr val="CE3B37"/>
                </a:gs>
              </a:gsLst>
              <a:path path="rect">
                <a:fillToRect l="77089" t="21321" r="22911" b="78679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38" name="Oval 38"/>
            <p:cNvSpPr>
              <a:spLocks/>
            </p:cNvSpPr>
            <p:nvPr/>
          </p:nvSpPr>
          <p:spPr bwMode="auto">
            <a:xfrm>
              <a:off x="1400" y="672"/>
              <a:ext cx="64" cy="64"/>
            </a:xfrm>
            <a:prstGeom prst="ellipse">
              <a:avLst/>
            </a:prstGeom>
            <a:gradFill rotWithShape="0">
              <a:gsLst>
                <a:gs pos="0">
                  <a:srgbClr val="FFB1B1"/>
                </a:gs>
                <a:gs pos="100000">
                  <a:srgbClr val="CE3B37"/>
                </a:gs>
              </a:gsLst>
              <a:path path="rect">
                <a:fillToRect l="77089" t="21321" r="22911" b="78679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39" name="Oval 39"/>
            <p:cNvSpPr>
              <a:spLocks/>
            </p:cNvSpPr>
            <p:nvPr/>
          </p:nvSpPr>
          <p:spPr bwMode="auto">
            <a:xfrm>
              <a:off x="1352" y="56"/>
              <a:ext cx="64" cy="64"/>
            </a:xfrm>
            <a:prstGeom prst="ellipse">
              <a:avLst/>
            </a:prstGeom>
            <a:gradFill rotWithShape="0">
              <a:gsLst>
                <a:gs pos="0">
                  <a:srgbClr val="FFB1B1"/>
                </a:gs>
                <a:gs pos="100000">
                  <a:srgbClr val="CE3B37"/>
                </a:gs>
              </a:gsLst>
              <a:path path="rect">
                <a:fillToRect l="77089" t="21321" r="22911" b="78679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40" name="Oval 40"/>
            <p:cNvSpPr>
              <a:spLocks/>
            </p:cNvSpPr>
            <p:nvPr/>
          </p:nvSpPr>
          <p:spPr bwMode="auto">
            <a:xfrm>
              <a:off x="640" y="640"/>
              <a:ext cx="64" cy="64"/>
            </a:xfrm>
            <a:prstGeom prst="ellipse">
              <a:avLst/>
            </a:prstGeom>
            <a:gradFill rotWithShape="0">
              <a:gsLst>
                <a:gs pos="0">
                  <a:srgbClr val="FFB1B1"/>
                </a:gs>
                <a:gs pos="100000">
                  <a:srgbClr val="CE3B37"/>
                </a:gs>
              </a:gsLst>
              <a:path path="rect">
                <a:fillToRect l="77089" t="21321" r="22911" b="78679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41" name="Oval 41"/>
            <p:cNvSpPr>
              <a:spLocks/>
            </p:cNvSpPr>
            <p:nvPr/>
          </p:nvSpPr>
          <p:spPr bwMode="auto">
            <a:xfrm>
              <a:off x="208" y="760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FB1B1"/>
                </a:gs>
                <a:gs pos="100000">
                  <a:srgbClr val="CE3B37"/>
                </a:gs>
              </a:gsLst>
              <a:path path="rect">
                <a:fillToRect l="77089" t="21321" r="22911" b="78679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42" name="Oval 42"/>
            <p:cNvSpPr>
              <a:spLocks/>
            </p:cNvSpPr>
            <p:nvPr/>
          </p:nvSpPr>
          <p:spPr bwMode="auto">
            <a:xfrm>
              <a:off x="432" y="712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FB1B1"/>
                </a:gs>
                <a:gs pos="100000">
                  <a:srgbClr val="CE3B37"/>
                </a:gs>
              </a:gsLst>
              <a:path path="rect">
                <a:fillToRect l="77089" t="21321" r="22911" b="78679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43" name="Oval 43"/>
            <p:cNvSpPr>
              <a:spLocks/>
            </p:cNvSpPr>
            <p:nvPr/>
          </p:nvSpPr>
          <p:spPr bwMode="auto">
            <a:xfrm>
              <a:off x="400" y="320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FB1B1"/>
                </a:gs>
                <a:gs pos="100000">
                  <a:srgbClr val="CE3B37"/>
                </a:gs>
              </a:gsLst>
              <a:path path="rect">
                <a:fillToRect l="77089" t="21321" r="22911" b="78679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44" name="Oval 44"/>
            <p:cNvSpPr>
              <a:spLocks/>
            </p:cNvSpPr>
            <p:nvPr/>
          </p:nvSpPr>
          <p:spPr bwMode="auto">
            <a:xfrm>
              <a:off x="784" y="376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FB1B1"/>
                </a:gs>
                <a:gs pos="100000">
                  <a:srgbClr val="CE3B37"/>
                </a:gs>
              </a:gsLst>
              <a:path path="rect">
                <a:fillToRect l="77089" t="21321" r="22911" b="78679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45" name="Oval 45"/>
            <p:cNvSpPr>
              <a:spLocks/>
            </p:cNvSpPr>
            <p:nvPr/>
          </p:nvSpPr>
          <p:spPr bwMode="auto">
            <a:xfrm>
              <a:off x="1016" y="296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FB1B1"/>
                </a:gs>
                <a:gs pos="100000">
                  <a:srgbClr val="CE3B37"/>
                </a:gs>
              </a:gsLst>
              <a:path path="rect">
                <a:fillToRect l="77089" t="21321" r="22911" b="78679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46" name="Oval 46"/>
            <p:cNvSpPr>
              <a:spLocks/>
            </p:cNvSpPr>
            <p:nvPr/>
          </p:nvSpPr>
          <p:spPr bwMode="auto">
            <a:xfrm>
              <a:off x="1200" y="224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FB1B1"/>
                </a:gs>
                <a:gs pos="100000">
                  <a:srgbClr val="CE3B37"/>
                </a:gs>
              </a:gsLst>
              <a:path path="rect">
                <a:fillToRect l="77089" t="21321" r="22911" b="78679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47" name="Oval 47"/>
            <p:cNvSpPr>
              <a:spLocks/>
            </p:cNvSpPr>
            <p:nvPr/>
          </p:nvSpPr>
          <p:spPr bwMode="auto">
            <a:xfrm>
              <a:off x="1464" y="200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FB1B1"/>
                </a:gs>
                <a:gs pos="100000">
                  <a:srgbClr val="CE3B37"/>
                </a:gs>
              </a:gsLst>
              <a:path path="rect">
                <a:fillToRect l="77089" t="21321" r="22911" b="78679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48" name="Oval 48"/>
            <p:cNvSpPr>
              <a:spLocks/>
            </p:cNvSpPr>
            <p:nvPr/>
          </p:nvSpPr>
          <p:spPr bwMode="auto">
            <a:xfrm>
              <a:off x="1736" y="248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FB1B1"/>
                </a:gs>
                <a:gs pos="100000">
                  <a:srgbClr val="CE3B37"/>
                </a:gs>
              </a:gsLst>
              <a:path path="rect">
                <a:fillToRect l="77089" t="21321" r="22911" b="78679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49" name="Oval 49"/>
            <p:cNvSpPr>
              <a:spLocks/>
            </p:cNvSpPr>
            <p:nvPr/>
          </p:nvSpPr>
          <p:spPr bwMode="auto">
            <a:xfrm>
              <a:off x="1640" y="680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FB1B1"/>
                </a:gs>
                <a:gs pos="100000">
                  <a:srgbClr val="CE3B37"/>
                </a:gs>
              </a:gsLst>
              <a:path path="rect">
                <a:fillToRect l="77089" t="21321" r="22911" b="78679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50" name="Oval 50"/>
            <p:cNvSpPr>
              <a:spLocks/>
            </p:cNvSpPr>
            <p:nvPr/>
          </p:nvSpPr>
          <p:spPr bwMode="auto">
            <a:xfrm>
              <a:off x="1264" y="720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FB1B1"/>
                </a:gs>
                <a:gs pos="100000">
                  <a:srgbClr val="CE3B37"/>
                </a:gs>
              </a:gsLst>
              <a:path path="rect">
                <a:fillToRect l="77089" t="21321" r="22911" b="78679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51" name="Oval 51"/>
            <p:cNvSpPr>
              <a:spLocks/>
            </p:cNvSpPr>
            <p:nvPr/>
          </p:nvSpPr>
          <p:spPr bwMode="auto">
            <a:xfrm>
              <a:off x="1024" y="672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FB1B1"/>
                </a:gs>
                <a:gs pos="100000">
                  <a:srgbClr val="CE3B37"/>
                </a:gs>
              </a:gsLst>
              <a:path path="rect">
                <a:fillToRect l="77089" t="21321" r="22911" b="78679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5653" name="Rectangle 53"/>
          <p:cNvSpPr>
            <a:spLocks/>
          </p:cNvSpPr>
          <p:nvPr/>
        </p:nvSpPr>
        <p:spPr bwMode="auto">
          <a:xfrm>
            <a:off x="4330700" y="3327400"/>
            <a:ext cx="16732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Excited!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Expanded!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Density Gradients!</a:t>
            </a:r>
          </a:p>
        </p:txBody>
      </p:sp>
      <p:sp>
        <p:nvSpPr>
          <p:cNvPr id="25654" name="Line 54"/>
          <p:cNvSpPr>
            <a:spLocks noChangeShapeType="1"/>
          </p:cNvSpPr>
          <p:nvPr/>
        </p:nvSpPr>
        <p:spPr bwMode="auto">
          <a:xfrm flipH="1">
            <a:off x="2070100" y="1536700"/>
            <a:ext cx="0" cy="194151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55" name="Line 55"/>
          <p:cNvSpPr>
            <a:spLocks noChangeShapeType="1"/>
          </p:cNvSpPr>
          <p:nvPr/>
        </p:nvSpPr>
        <p:spPr bwMode="auto">
          <a:xfrm>
            <a:off x="4051300" y="1536700"/>
            <a:ext cx="0" cy="194151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56" name="Line 56"/>
          <p:cNvSpPr>
            <a:spLocks noChangeShapeType="1"/>
          </p:cNvSpPr>
          <p:nvPr/>
        </p:nvSpPr>
        <p:spPr bwMode="auto">
          <a:xfrm>
            <a:off x="6146800" y="1536700"/>
            <a:ext cx="0" cy="194151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58" name="Oval 58"/>
          <p:cNvSpPr>
            <a:spLocks/>
          </p:cNvSpPr>
          <p:nvPr/>
        </p:nvSpPr>
        <p:spPr bwMode="auto">
          <a:xfrm>
            <a:off x="7658100" y="1562100"/>
            <a:ext cx="1473200" cy="14732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2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3400" y="4805065"/>
                <a:ext cx="2121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−0.3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≤0.3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805065"/>
                <a:ext cx="2121415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228600" y="533400"/>
            <a:ext cx="3548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Remove particles that clearly do not </a:t>
            </a:r>
            <a:r>
              <a:rPr lang="en-US" sz="1600" dirty="0" smtClean="0"/>
              <a:t>belong (on average) to </a:t>
            </a:r>
            <a:r>
              <a:rPr lang="en-US" sz="1600" dirty="0"/>
              <a:t>a statistically emitting projectile-like source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3400" y="3124200"/>
            <a:ext cx="2129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Select events with a well-measured QP: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390622" y="4132422"/>
            <a:ext cx="3013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Select events with near-zero average momentum quadrupole.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18978" cy="533400"/>
          </a:xfrm>
          <a:noFill/>
        </p:spPr>
        <p:txBody>
          <a:bodyPr>
            <a:noAutofit/>
          </a:bodyPr>
          <a:lstStyle/>
          <a:p>
            <a:r>
              <a:rPr lang="en-US" sz="3600" dirty="0" smtClean="0"/>
              <a:t>Event Selection &amp; QP definition</a:t>
            </a:r>
            <a:endParaRPr lang="en-US" sz="3600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381000" y="2895600"/>
            <a:ext cx="28318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81331" y="4124441"/>
            <a:ext cx="28318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8807" y="5970895"/>
            <a:ext cx="2824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S. Wuenschel et al., PRC</a:t>
            </a:r>
            <a:r>
              <a:rPr lang="en-US" sz="1200" b="1" dirty="0" smtClean="0"/>
              <a:t>79</a:t>
            </a:r>
            <a:r>
              <a:rPr lang="en-US" sz="1200" dirty="0" smtClean="0"/>
              <a:t>, 061602 (2009)</a:t>
            </a:r>
          </a:p>
          <a:p>
            <a:r>
              <a:rPr lang="en-US" sz="1200" dirty="0"/>
              <a:t>J.C. </a:t>
            </a:r>
            <a:r>
              <a:rPr lang="en-US" sz="1200" dirty="0" err="1"/>
              <a:t>Steckmeyer</a:t>
            </a:r>
            <a:r>
              <a:rPr lang="en-US" sz="1200" dirty="0"/>
              <a:t> et al., NPA</a:t>
            </a:r>
            <a:r>
              <a:rPr lang="en-US" sz="1200" b="1" dirty="0"/>
              <a:t>686</a:t>
            </a:r>
            <a:r>
              <a:rPr lang="en-US" sz="1200" dirty="0"/>
              <a:t>, 537 (2001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3886200" y="3962400"/>
            <a:ext cx="5142242" cy="184665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/>
              <a:t>Strength of the Measurement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Excellent isotopic resolution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4</a:t>
            </a:r>
            <a:r>
              <a:rPr lang="el-GR" dirty="0" smtClean="0"/>
              <a:t>π</a:t>
            </a:r>
            <a:r>
              <a:rPr lang="en-US" dirty="0" smtClean="0"/>
              <a:t> charged particle detection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Neutron multiplicity measurement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Excellent energy resolution</a:t>
            </a:r>
          </a:p>
          <a:p>
            <a:r>
              <a:rPr lang="en-US" sz="2400" b="1" dirty="0" smtClean="0">
                <a:sym typeface="Wingdings" pitchFamily="2" charset="2"/>
              </a:rPr>
              <a:t> Well defined quasi-projectile source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05086" y="1242368"/>
            <a:ext cx="93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Identity</a:t>
            </a:r>
            <a:endParaRPr lang="en-US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4005086" y="2174548"/>
            <a:ext cx="1791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Reference Frame</a:t>
            </a:r>
            <a:endParaRPr lang="en-US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4005086" y="3066732"/>
            <a:ext cx="112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Excitation</a:t>
            </a:r>
            <a:endParaRPr lang="en-US" b="1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114800" y="1893332"/>
            <a:ext cx="449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14800" y="2795648"/>
            <a:ext cx="449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20800"/>
            <a:ext cx="308768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18"/>
          <p:cNvGrpSpPr>
            <a:grpSpLocks/>
          </p:cNvGrpSpPr>
          <p:nvPr/>
        </p:nvGrpSpPr>
        <p:grpSpPr bwMode="auto">
          <a:xfrm>
            <a:off x="5181600" y="990600"/>
            <a:ext cx="3314700" cy="2755900"/>
            <a:chOff x="528" y="336"/>
            <a:chExt cx="2088" cy="1736"/>
          </a:xfrm>
        </p:grpSpPr>
        <p:sp>
          <p:nvSpPr>
            <p:cNvPr id="28" name="Rectangle 13"/>
            <p:cNvSpPr>
              <a:spLocks/>
            </p:cNvSpPr>
            <p:nvPr/>
          </p:nvSpPr>
          <p:spPr bwMode="auto">
            <a:xfrm>
              <a:off x="528" y="336"/>
              <a:ext cx="808" cy="480"/>
            </a:xfrm>
            <a:prstGeom prst="rect">
              <a:avLst/>
            </a:prstGeom>
            <a:blipFill dpi="0" rotWithShape="0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 </a:t>
              </a:r>
            </a:p>
          </p:txBody>
        </p:sp>
        <p:sp>
          <p:nvSpPr>
            <p:cNvPr id="29" name="Rectangle 14"/>
            <p:cNvSpPr>
              <a:spLocks/>
            </p:cNvSpPr>
            <p:nvPr/>
          </p:nvSpPr>
          <p:spPr bwMode="auto">
            <a:xfrm>
              <a:off x="1536" y="336"/>
              <a:ext cx="1080" cy="448"/>
            </a:xfrm>
            <a:prstGeom prst="rect">
              <a:avLst/>
            </a:prstGeom>
            <a:blipFill dpi="0" rotWithShape="0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 </a:t>
              </a:r>
            </a:p>
          </p:txBody>
        </p:sp>
        <p:sp>
          <p:nvSpPr>
            <p:cNvPr id="31" name="Rectangle 15"/>
            <p:cNvSpPr>
              <a:spLocks/>
            </p:cNvSpPr>
            <p:nvPr/>
          </p:nvSpPr>
          <p:spPr bwMode="auto">
            <a:xfrm>
              <a:off x="960" y="1008"/>
              <a:ext cx="1080" cy="440"/>
            </a:xfrm>
            <a:prstGeom prst="rect">
              <a:avLst/>
            </a:prstGeom>
            <a:blipFill dpi="0" rotWithShape="0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 </a:t>
              </a:r>
            </a:p>
          </p:txBody>
        </p:sp>
        <p:sp>
          <p:nvSpPr>
            <p:cNvPr id="32" name="Rectangle 16"/>
            <p:cNvSpPr>
              <a:spLocks/>
            </p:cNvSpPr>
            <p:nvPr/>
          </p:nvSpPr>
          <p:spPr bwMode="auto">
            <a:xfrm>
              <a:off x="624" y="1632"/>
              <a:ext cx="1632" cy="440"/>
            </a:xfrm>
            <a:prstGeom prst="rect">
              <a:avLst/>
            </a:prstGeom>
            <a:blipFill dpi="0" rotWithShape="0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 </a:t>
              </a:r>
            </a:p>
          </p:txBody>
        </p:sp>
      </p:grpSp>
      <p:sp>
        <p:nvSpPr>
          <p:cNvPr id="36" name="Rectangle 3"/>
          <p:cNvSpPr>
            <a:spLocks/>
          </p:cNvSpPr>
          <p:nvPr/>
        </p:nvSpPr>
        <p:spPr bwMode="auto">
          <a:xfrm>
            <a:off x="685800" y="5105400"/>
            <a:ext cx="1905000" cy="889000"/>
          </a:xfrm>
          <a:prstGeom prst="rect">
            <a:avLst/>
          </a:prstGeom>
          <a:blipFill dpi="0" rotWithShape="0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14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 </a:t>
            </a:r>
          </a:p>
        </p:txBody>
      </p:sp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82358"/>
            <a:ext cx="1905000" cy="26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455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3917</TotalTime>
  <Words>1323</Words>
  <Application>Microsoft Office PowerPoint</Application>
  <PresentationFormat>Presentazione su schermo (4:3)</PresentationFormat>
  <Paragraphs>300</Paragraphs>
  <Slides>24</Slides>
  <Notes>8</Notes>
  <HiddenSlides>6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Office Theme</vt:lpstr>
      <vt:lpstr>Asymmetry Dependence of the Nuclear Caloric Curve</vt:lpstr>
      <vt:lpstr>Nuclear Caloric Curve</vt:lpstr>
      <vt:lpstr>Nuclear Caloric Curve: Mass Dependence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Reconstructed QP</vt:lpstr>
      <vt:lpstr>Event Selection &amp; QP definition</vt:lpstr>
      <vt:lpstr>Free Neutrons</vt:lpstr>
      <vt:lpstr>Neutron ball efficiency</vt:lpstr>
      <vt:lpstr>Presentazione standard di PowerPoint</vt:lpstr>
      <vt:lpstr>Source N/Z</vt:lpstr>
      <vt:lpstr>Nuclear Thermometers</vt:lpstr>
      <vt:lpstr>Presentazione standard di PowerPoint</vt:lpstr>
      <vt:lpstr>MQF (protons) Temperature</vt:lpstr>
      <vt:lpstr>MQF &amp; Albergo Temperatures</vt:lpstr>
      <vt:lpstr>Importance of Reconstruction</vt:lpstr>
      <vt:lpstr>Excitation Independence</vt:lpstr>
      <vt:lpstr>Asymmetry Dependence of Temperature</vt:lpstr>
      <vt:lpstr>Caloric Curves for Light Charged Particles</vt:lpstr>
      <vt:lpstr>Caloric Curves for LCPs: Dependence on Composition</vt:lpstr>
      <vt:lpstr>Asymmetry Dependence of Temperature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amcintosh</dc:creator>
  <cp:lastModifiedBy>tecno</cp:lastModifiedBy>
  <cp:revision>176</cp:revision>
  <dcterms:created xsi:type="dcterms:W3CDTF">2012-09-04T05:45:49Z</dcterms:created>
  <dcterms:modified xsi:type="dcterms:W3CDTF">2013-06-06T07:06:33Z</dcterms:modified>
</cp:coreProperties>
</file>