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93" r:id="rId4"/>
    <p:sldId id="257" r:id="rId5"/>
    <p:sldId id="292" r:id="rId6"/>
    <p:sldId id="260" r:id="rId7"/>
    <p:sldId id="262" r:id="rId8"/>
    <p:sldId id="288" r:id="rId9"/>
    <p:sldId id="272" r:id="rId10"/>
    <p:sldId id="287" r:id="rId11"/>
    <p:sldId id="282" r:id="rId12"/>
    <p:sldId id="289" r:id="rId13"/>
    <p:sldId id="285" r:id="rId14"/>
    <p:sldId id="290" r:id="rId15"/>
    <p:sldId id="29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205" autoAdjust="0"/>
    <p:restoredTop sz="9466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A2979-AAD0-4711-9BDA-7A988B043785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2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06E4-3496-4D51-8446-23923279507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2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B99FD-8EE6-4546-A4C3-B578252F203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807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B46EF4-3A36-4B05-99CF-C95312F5AA30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40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7A2E5-B18E-476E-BA0E-C4D01FA5D12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434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B26A8-6696-4B8F-A55F-34B229A87C30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00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5F6B-14E6-4DA5-B589-A372F34E637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3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8BA2-B588-4F7F-9F65-DEAC1393DAE8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32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5AEF-83E5-46D1-9E5F-736D9170963D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11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425B-3C6D-4BF0-917C-65613403DFDB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30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5ED2-42BA-48D1-B195-AB3E93B10A73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495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B31C-B84B-4DB7-BEE6-95F1C3C95485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138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765457-2F4D-4615-942C-B636EA4C05E0}" type="slidenum">
              <a:rPr lang="en-US" altLang="zh-CN"/>
              <a:pPr/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060575"/>
            <a:ext cx="8458200" cy="1470025"/>
          </a:xfrm>
        </p:spPr>
        <p:txBody>
          <a:bodyPr/>
          <a:lstStyle/>
          <a:p>
            <a:r>
              <a:rPr lang="en-US" altLang="zh-CN" sz="4000">
                <a:solidFill>
                  <a:schemeClr val="tx1"/>
                </a:solidFill>
              </a:rPr>
              <a:t>The 2012 Atomic Mass Evaluation</a:t>
            </a:r>
            <a:br>
              <a:rPr lang="en-US" altLang="zh-CN" sz="4000">
                <a:solidFill>
                  <a:schemeClr val="tx1"/>
                </a:solidFill>
              </a:rPr>
            </a:br>
            <a:r>
              <a:rPr lang="en-US" altLang="zh-CN" sz="4000">
                <a:solidFill>
                  <a:schemeClr val="tx1"/>
                </a:solidFill>
              </a:rPr>
              <a:t>and the Mass Tables</a:t>
            </a:r>
            <a:endParaRPr lang="en-US" altLang="zh-CN" sz="3600">
              <a:solidFill>
                <a:schemeClr val="tx1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4000">
                <a:solidFill>
                  <a:schemeClr val="accent2"/>
                </a:solidFill>
              </a:rPr>
              <a:t>WANG Meng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accent2"/>
                </a:solidFill>
              </a:rPr>
              <a:t>On behalf of AME collaboration</a:t>
            </a:r>
          </a:p>
          <a:p>
            <a:pPr>
              <a:lnSpc>
                <a:spcPct val="80000"/>
              </a:lnSpc>
            </a:pPr>
            <a:endParaRPr lang="en-US" altLang="zh-CN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1600">
                <a:solidFill>
                  <a:schemeClr val="accent2"/>
                </a:solidFill>
              </a:rPr>
              <a:t>IMP,China; CSNSM,France; MPIK,Germany</a:t>
            </a:r>
          </a:p>
          <a:p>
            <a:pPr>
              <a:lnSpc>
                <a:spcPct val="80000"/>
              </a:lnSpc>
            </a:pPr>
            <a:endParaRPr lang="en-US" altLang="zh-CN" sz="2000">
              <a:solidFill>
                <a:schemeClr val="accent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3213" y="207963"/>
            <a:ext cx="370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</a:rPr>
              <a:t>INPC2013, June 6, 2013, Florence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484438" y="2420938"/>
            <a:ext cx="47513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11413" y="2349500"/>
            <a:ext cx="46085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50825" y="4149725"/>
            <a:ext cx="936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44037" name="Picture 5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485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1403350" y="1989138"/>
            <a:ext cx="720725" cy="3603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-1529701">
            <a:off x="827088" y="170021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b="1">
                <a:solidFill>
                  <a:srgbClr val="990033"/>
                </a:solidFill>
              </a:rPr>
              <a:t>Injection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 rot="-2987808">
            <a:off x="6975475" y="1169988"/>
            <a:ext cx="101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>
                <a:solidFill>
                  <a:srgbClr val="990033"/>
                </a:solidFill>
              </a:rPr>
              <a:t>ToF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179388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accent2"/>
                </a:solidFill>
              </a:rPr>
              <a:t>Correlation:</a:t>
            </a:r>
            <a:r>
              <a:rPr lang="en-US" altLang="zh-CN" sz="4000">
                <a:solidFill>
                  <a:schemeClr val="tx2"/>
                </a:solidFill>
              </a:rPr>
              <a:t> </a:t>
            </a:r>
            <a:r>
              <a:rPr lang="en-US" altLang="zh-CN" sz="2400">
                <a:solidFill>
                  <a:schemeClr val="tx2"/>
                </a:solidFill>
              </a:rPr>
              <a:t>mass measurement with a storage ring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636838"/>
            <a:ext cx="464820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229600" cy="5851525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40175"/>
            <a:ext cx="9350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57638"/>
            <a:ext cx="215900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0419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79613" y="4005263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Collaboration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353425" cy="16097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>
                <a:solidFill>
                  <a:schemeClr val="accent2"/>
                </a:solidFill>
              </a:rPr>
              <a:t>Author list of AME2012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zh-CN" sz="2400"/>
              <a:t>G.Audi, M.Wang, A.H.Wapstra, F.G.Kondev, M.MacCormick, X.Xu, B.Pfeiffer</a:t>
            </a:r>
          </a:p>
          <a:p>
            <a:pPr>
              <a:buFontTx/>
              <a:buNone/>
            </a:pPr>
            <a:endParaRPr lang="en-US" altLang="zh-CN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11188" y="5132388"/>
            <a:ext cx="464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WANG Meng as new coordinator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11188" y="4627563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Still working on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0825" y="3475038"/>
            <a:ext cx="631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>
                <a:solidFill>
                  <a:schemeClr val="accent2"/>
                </a:solidFill>
              </a:rPr>
              <a:t>a.</a:t>
            </a:r>
            <a:r>
              <a:rPr lang="en-US" altLang="zh-CN" sz="2000" i="1">
                <a:solidFill>
                  <a:schemeClr val="accent2"/>
                </a:solidFill>
              </a:rPr>
              <a:t>CSNSM-Orsay</a:t>
            </a:r>
            <a:r>
              <a:rPr lang="en-US" altLang="zh-CN" sz="2000">
                <a:solidFill>
                  <a:schemeClr val="accent2"/>
                </a:solidFill>
              </a:rPr>
              <a:t> b.</a:t>
            </a:r>
            <a:r>
              <a:rPr lang="en-US" altLang="zh-CN" sz="2000" i="1">
                <a:solidFill>
                  <a:schemeClr val="accent2"/>
                </a:solidFill>
              </a:rPr>
              <a:t>IMP-Lanzhou</a:t>
            </a:r>
            <a:r>
              <a:rPr lang="en-US" altLang="zh-CN" sz="2000">
                <a:solidFill>
                  <a:schemeClr val="accent2"/>
                </a:solidFill>
              </a:rPr>
              <a:t>       c.</a:t>
            </a:r>
            <a:r>
              <a:rPr lang="en-US" altLang="zh-CN" sz="2000" i="1">
                <a:solidFill>
                  <a:schemeClr val="accent2"/>
                </a:solidFill>
              </a:rPr>
              <a:t>GSI-Darmstadt</a:t>
            </a:r>
            <a:r>
              <a:rPr lang="en-US" altLang="zh-CN" sz="2000">
                <a:solidFill>
                  <a:schemeClr val="accent2"/>
                </a:solidFill>
              </a:rPr>
              <a:t> </a:t>
            </a:r>
          </a:p>
          <a:p>
            <a:pPr font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>
                <a:solidFill>
                  <a:schemeClr val="accent2"/>
                </a:solidFill>
              </a:rPr>
              <a:t>d.</a:t>
            </a:r>
            <a:r>
              <a:rPr lang="en-US" altLang="zh-CN" sz="2000" i="1">
                <a:solidFill>
                  <a:schemeClr val="accent2"/>
                </a:solidFill>
              </a:rPr>
              <a:t>ANL-Argonne</a:t>
            </a:r>
            <a:r>
              <a:rPr lang="en-US" altLang="zh-CN" sz="2000">
                <a:solidFill>
                  <a:schemeClr val="accent2"/>
                </a:solidFill>
              </a:rPr>
              <a:t>   e.</a:t>
            </a:r>
            <a:r>
              <a:rPr lang="en-US" altLang="zh-CN" sz="2000" i="1">
                <a:solidFill>
                  <a:schemeClr val="accent2"/>
                </a:solidFill>
              </a:rPr>
              <a:t>MPIK-Heildelberg</a:t>
            </a:r>
            <a:r>
              <a:rPr lang="en-US" altLang="zh-CN" sz="2000">
                <a:solidFill>
                  <a:schemeClr val="accent2"/>
                </a:solidFill>
              </a:rPr>
              <a:t> f.</a:t>
            </a:r>
            <a:r>
              <a:rPr lang="en-US" altLang="zh-CN" sz="2000" i="1">
                <a:solidFill>
                  <a:schemeClr val="accent2"/>
                </a:solidFill>
              </a:rPr>
              <a:t>IPN-Orsay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95288" y="5948363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Next Tables Foreseen 2015.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r>
              <a:rPr lang="en-US" altLang="zh-CN" sz="6000">
                <a:solidFill>
                  <a:schemeClr val="accent2"/>
                </a:solidFill>
              </a:rPr>
              <a:t>Thank you!</a:t>
            </a:r>
            <a:br>
              <a:rPr lang="en-US" altLang="zh-CN" sz="6000">
                <a:solidFill>
                  <a:schemeClr val="accent2"/>
                </a:solidFill>
              </a:rPr>
            </a:br>
            <a:r>
              <a:rPr lang="en-US" altLang="zh-CN" sz="6000">
                <a:solidFill>
                  <a:schemeClr val="accent2"/>
                </a:solidFill>
              </a:rPr>
              <a:t/>
            </a:r>
            <a:br>
              <a:rPr lang="en-US" altLang="zh-CN" sz="6000">
                <a:solidFill>
                  <a:schemeClr val="accent2"/>
                </a:solidFill>
              </a:rPr>
            </a:br>
            <a:r>
              <a:rPr lang="zh-CN" altLang="en-US" sz="6000">
                <a:solidFill>
                  <a:schemeClr val="accent2"/>
                </a:solidFill>
              </a:rPr>
              <a:t>谢 谢！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29600" cy="1143000"/>
          </a:xfrm>
        </p:spPr>
        <p:txBody>
          <a:bodyPr/>
          <a:lstStyle/>
          <a:p>
            <a:pPr algn="l"/>
            <a:r>
              <a:rPr lang="en-US" altLang="zh-CN" sz="3600">
                <a:solidFill>
                  <a:schemeClr val="accent2"/>
                </a:solidFill>
              </a:rPr>
              <a:t>Introduction: procedure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331913" y="1412875"/>
            <a:ext cx="2736850" cy="792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Read a paper</a:t>
            </a:r>
          </a:p>
          <a:p>
            <a:pPr algn="ctr"/>
            <a:r>
              <a:rPr lang="en-US" altLang="zh-CN" sz="2000"/>
              <a:t>Private communication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331913" y="2492375"/>
            <a:ext cx="2736850" cy="6477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Extract equation 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042988" y="3429000"/>
            <a:ext cx="3168650" cy="792163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Agree with </a:t>
            </a:r>
          </a:p>
          <a:p>
            <a:pPr algn="ctr"/>
            <a:r>
              <a:rPr lang="en-US" altLang="zh-CN" sz="2000"/>
              <a:t>available data?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292725" y="3644900"/>
            <a:ext cx="2592388" cy="71913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Implant new data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5724525" y="4652963"/>
            <a:ext cx="192246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Calculation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900113" y="4508500"/>
            <a:ext cx="3529012" cy="5762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Examine all relevant reference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1042988" y="5373688"/>
            <a:ext cx="3097212" cy="6477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Accept new data? 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827088" y="6281738"/>
            <a:ext cx="38877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Mark new data with special labels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2700338" y="22050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627313" y="31416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627313" y="42211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555875" y="50847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659563" y="43656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4356100" y="3860800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4211638" y="4076700"/>
            <a:ext cx="935037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2555875" y="60213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408488" y="34940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yes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700338" y="40973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no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4356100" y="55165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yes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771775" y="59499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solidFill>
                  <a:schemeClr val="accent2"/>
                </a:solidFill>
              </a:rPr>
              <a:t>Amount of work:</a:t>
            </a:r>
            <a:r>
              <a:rPr lang="en-US" altLang="zh-CN"/>
              <a:t> </a:t>
            </a:r>
            <a:r>
              <a:rPr lang="en-US" altLang="zh-CN" sz="2800"/>
              <a:t>reference per year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ph idx="1"/>
          </p:nvPr>
        </p:nvGraphicFramePr>
        <p:xfrm>
          <a:off x="665163" y="1600200"/>
          <a:ext cx="78120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图表" r:id="rId3" imgW="5638900" imgH="3267025" progId="Excel.Chart.8">
                  <p:embed/>
                </p:oleObj>
              </mc:Choice>
              <mc:Fallback>
                <p:oleObj name="图表" r:id="rId3" imgW="5638900" imgH="32670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7812087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Introduction</a:t>
            </a:r>
          </a:p>
          <a:p>
            <a:pPr>
              <a:buFontTx/>
              <a:buNone/>
            </a:pPr>
            <a:r>
              <a:rPr lang="en-US" altLang="zh-CN"/>
              <a:t>   </a:t>
            </a:r>
            <a:r>
              <a:rPr lang="en-US" altLang="zh-CN" sz="2000"/>
              <a:t>experimental data, example</a:t>
            </a:r>
          </a:p>
          <a:p>
            <a:r>
              <a:rPr lang="en-US" altLang="zh-CN"/>
              <a:t>Present status</a:t>
            </a:r>
          </a:p>
          <a:p>
            <a:pPr>
              <a:buFontTx/>
              <a:buNone/>
            </a:pPr>
            <a:r>
              <a:rPr lang="en-US" altLang="zh-CN"/>
              <a:t>   </a:t>
            </a:r>
            <a:r>
              <a:rPr lang="en-US" altLang="zh-CN" sz="2000"/>
              <a:t>publication of AME2012</a:t>
            </a:r>
          </a:p>
          <a:p>
            <a:r>
              <a:rPr lang="en-US" altLang="zh-CN"/>
              <a:t>Some considerations about future </a:t>
            </a:r>
          </a:p>
          <a:p>
            <a:pPr>
              <a:buFontTx/>
              <a:buNone/>
            </a:pPr>
            <a:r>
              <a:rPr lang="en-US" altLang="zh-CN" sz="2000"/>
              <a:t>     workload, correlation … …</a:t>
            </a:r>
            <a:r>
              <a:rPr lang="en-US" altLang="zh-CN"/>
              <a:t> </a:t>
            </a:r>
          </a:p>
          <a:p>
            <a:pPr>
              <a:buFontTx/>
              <a:buNone/>
            </a:pP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>
                <a:solidFill>
                  <a:srgbClr val="3366CC"/>
                </a:solidFill>
              </a:rPr>
              <a:t>Introduction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437063"/>
            <a:ext cx="7931150" cy="10366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/>
              <a:t>Ame1961,  Ame1964,  Ame1971,  Ame1977 </a:t>
            </a:r>
          </a:p>
          <a:p>
            <a:pPr>
              <a:buFontTx/>
              <a:buNone/>
            </a:pPr>
            <a:r>
              <a:rPr lang="en-US" altLang="zh-CN" sz="2400" b="1"/>
              <a:t>Ame1983,  Ame1993,  Ame2003,  Ame</a:t>
            </a:r>
            <a:r>
              <a:rPr lang="en-US" altLang="zh-CN" sz="2400" b="1">
                <a:solidFill>
                  <a:srgbClr val="FF3300"/>
                </a:solidFill>
              </a:rPr>
              <a:t>2012</a:t>
            </a:r>
          </a:p>
          <a:p>
            <a:endParaRPr lang="en-US" altLang="zh-CN" sz="2400" b="1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2650" y="1989138"/>
            <a:ext cx="2092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Atomic mass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906838" y="1989138"/>
            <a:ext cx="2178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Nuclear mass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043238" y="2060575"/>
            <a:ext cx="865187" cy="288925"/>
          </a:xfrm>
          <a:prstGeom prst="leftRightArrow">
            <a:avLst>
              <a:gd name="adj1" fmla="val 50000"/>
              <a:gd name="adj2" fmla="val 598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5650" y="3284538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Standard mass table required, as reference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512-3271-4C14-841C-FC07CECFCBDE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16150"/>
            <a:ext cx="32131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6013" y="5084763"/>
            <a:ext cx="3311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Mass ratio M[</a:t>
            </a:r>
            <a:r>
              <a:rPr lang="en-US" altLang="zh-CN" sz="2400" baseline="30000">
                <a:solidFill>
                  <a:schemeClr val="accent2"/>
                </a:solidFill>
              </a:rPr>
              <a:t>33</a:t>
            </a:r>
            <a:r>
              <a:rPr lang="en-US" altLang="zh-CN" sz="2400">
                <a:solidFill>
                  <a:schemeClr val="accent2"/>
                </a:solidFill>
              </a:rPr>
              <a:t>S</a:t>
            </a:r>
            <a:r>
              <a:rPr lang="en-US" altLang="zh-CN" sz="2400" baseline="30000">
                <a:solidFill>
                  <a:schemeClr val="accent2"/>
                </a:solidFill>
              </a:rPr>
              <a:t>+</a:t>
            </a:r>
            <a:r>
              <a:rPr lang="en-US" altLang="zh-CN" sz="2400">
                <a:solidFill>
                  <a:schemeClr val="accent2"/>
                </a:solidFill>
              </a:rPr>
              <a:t>]/M[</a:t>
            </a:r>
            <a:r>
              <a:rPr lang="en-US" altLang="zh-CN" sz="2400" baseline="30000">
                <a:solidFill>
                  <a:schemeClr val="accent2"/>
                </a:solidFill>
              </a:rPr>
              <a:t>32</a:t>
            </a:r>
            <a:r>
              <a:rPr lang="en-US" altLang="zh-CN" sz="2400">
                <a:solidFill>
                  <a:schemeClr val="accent2"/>
                </a:solidFill>
              </a:rPr>
              <a:t>SH</a:t>
            </a:r>
            <a:r>
              <a:rPr lang="en-US" altLang="zh-CN" sz="2400" baseline="30000">
                <a:solidFill>
                  <a:schemeClr val="accent2"/>
                </a:solidFill>
              </a:rPr>
              <a:t>+</a:t>
            </a:r>
            <a:r>
              <a:rPr lang="en-US" altLang="zh-CN" sz="240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2808288" cy="639763"/>
          </a:xfrm>
          <a:noFill/>
          <a:ln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9098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3203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/>
              <a:t>Mass measurement:</a:t>
            </a:r>
          </a:p>
          <a:p>
            <a:pPr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inertial mass</a:t>
            </a:r>
          </a:p>
          <a:p>
            <a:pPr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2201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</a:rPr>
              <a:t>Relative</a:t>
            </a:r>
            <a:r>
              <a:rPr lang="en-US" altLang="zh-CN" sz="2400">
                <a:solidFill>
                  <a:srgbClr val="CC0000"/>
                </a:solidFill>
              </a:rPr>
              <a:t> </a:t>
            </a:r>
          </a:p>
          <a:p>
            <a:r>
              <a:rPr lang="en-US" altLang="zh-CN" sz="2400">
                <a:solidFill>
                  <a:srgbClr val="CC0000"/>
                </a:solidFill>
              </a:rPr>
              <a:t>Measurements</a:t>
            </a: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2627313" y="2060575"/>
            <a:ext cx="144462" cy="431800"/>
          </a:xfrm>
          <a:prstGeom prst="rightBrace">
            <a:avLst>
              <a:gd name="adj1" fmla="val 24909"/>
              <a:gd name="adj2" fmla="val 50000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7950" y="152400"/>
            <a:ext cx="741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2"/>
                </a:solidFill>
              </a:rPr>
              <a:t>How atomic masses measured?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2988" y="3213100"/>
            <a:ext cx="4033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Energy released from neutron capture of </a:t>
            </a:r>
            <a:r>
              <a:rPr lang="en-US" altLang="zh-CN" sz="2400" baseline="30000">
                <a:solidFill>
                  <a:schemeClr val="accent2"/>
                </a:solidFill>
              </a:rPr>
              <a:t>32</a:t>
            </a:r>
            <a:r>
              <a:rPr lang="en-US" altLang="zh-CN" sz="24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140200" y="3573463"/>
            <a:ext cx="1008063" cy="71437"/>
          </a:xfrm>
          <a:prstGeom prst="rightArrow">
            <a:avLst>
              <a:gd name="adj1" fmla="val 50000"/>
              <a:gd name="adj2" fmla="val 35278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140200" y="5516563"/>
            <a:ext cx="1008063" cy="71437"/>
          </a:xfrm>
          <a:prstGeom prst="rightArrow">
            <a:avLst>
              <a:gd name="adj1" fmla="val 50000"/>
              <a:gd name="adj2" fmla="val 35278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116013" y="4076700"/>
            <a:ext cx="361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aseline="30000"/>
              <a:t>32</a:t>
            </a:r>
            <a:r>
              <a:rPr lang="en-US" altLang="zh-CN"/>
              <a:t>S + n - </a:t>
            </a:r>
            <a:r>
              <a:rPr lang="en-US" altLang="zh-CN" baseline="30000"/>
              <a:t>33</a:t>
            </a:r>
            <a:r>
              <a:rPr lang="en-US" altLang="zh-CN"/>
              <a:t>S = 8641.6398(33) keV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187450" y="5949950"/>
            <a:ext cx="391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aseline="30000"/>
              <a:t>33</a:t>
            </a:r>
            <a:r>
              <a:rPr lang="en-US" altLang="zh-CN"/>
              <a:t>S- (</a:t>
            </a:r>
            <a:r>
              <a:rPr lang="en-US" altLang="zh-CN" baseline="30000"/>
              <a:t>32</a:t>
            </a:r>
            <a:r>
              <a:rPr lang="en-US" altLang="zh-CN"/>
              <a:t>S + H) = -8437.29682(30) μu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animBg="1"/>
      <p:bldP spid="5133" grpId="0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73225" y="1619250"/>
            <a:ext cx="911225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Pd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673225" y="3057525"/>
            <a:ext cx="928688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Rh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673225" y="4497388"/>
            <a:ext cx="928688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Ru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214563" y="20605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214563" y="35004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262188" y="23495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1961Hi06  1150</a:t>
            </a:r>
            <a:r>
              <a:rPr lang="zh-CN" altLang="en-US"/>
              <a:t>（</a:t>
            </a:r>
            <a:r>
              <a:rPr lang="en-US" altLang="zh-CN"/>
              <a:t>6</a:t>
            </a:r>
            <a:r>
              <a:rPr lang="zh-CN" altLang="en-US"/>
              <a:t>）</a:t>
            </a:r>
          </a:p>
        </p:txBody>
      </p:sp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2627313" y="1052513"/>
            <a:ext cx="6435725" cy="4694237"/>
            <a:chOff x="1655" y="663"/>
            <a:chExt cx="4054" cy="2957"/>
          </a:xfrm>
        </p:grpSpPr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4241" y="2387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1986Be53 543.0(0.8)</a:t>
              </a:r>
            </a:p>
          </p:txBody>
        </p:sp>
        <p:grpSp>
          <p:nvGrpSpPr>
            <p:cNvPr id="51227" name="Group 27"/>
            <p:cNvGrpSpPr>
              <a:grpSpLocks/>
            </p:cNvGrpSpPr>
            <p:nvPr/>
          </p:nvGrpSpPr>
          <p:grpSpPr bwMode="auto">
            <a:xfrm>
              <a:off x="1655" y="663"/>
              <a:ext cx="3883" cy="2957"/>
              <a:chOff x="1655" y="663"/>
              <a:chExt cx="3883" cy="2957"/>
            </a:xfrm>
          </p:grpSpPr>
          <p:sp>
            <p:nvSpPr>
              <p:cNvPr id="51210" name="Text Box 10"/>
              <p:cNvSpPr txBox="1">
                <a:spLocks noChangeArrowheads="1"/>
              </p:cNvSpPr>
              <p:nvPr/>
            </p:nvSpPr>
            <p:spPr bwMode="auto">
              <a:xfrm>
                <a:off x="3656" y="1020"/>
                <a:ext cx="574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Pd</a:t>
                </a:r>
              </a:p>
            </p:txBody>
          </p:sp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3656" y="1926"/>
                <a:ext cx="585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Rh</a:t>
                </a:r>
              </a:p>
            </p:txBody>
          </p:sp>
          <p:sp>
            <p:nvSpPr>
              <p:cNvPr id="51212" name="Text Box 12"/>
              <p:cNvSpPr txBox="1">
                <a:spLocks noChangeArrowheads="1"/>
              </p:cNvSpPr>
              <p:nvPr/>
            </p:nvSpPr>
            <p:spPr bwMode="auto">
              <a:xfrm>
                <a:off x="3656" y="2833"/>
                <a:ext cx="585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Ru</a:t>
                </a:r>
              </a:p>
            </p:txBody>
          </p:sp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>
                <a:off x="3998" y="1298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>
                <a:off x="3998" y="2205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220" name="Text Box 20"/>
              <p:cNvSpPr txBox="1">
                <a:spLocks noChangeArrowheads="1"/>
              </p:cNvSpPr>
              <p:nvPr/>
            </p:nvSpPr>
            <p:spPr bwMode="auto">
              <a:xfrm>
                <a:off x="1973" y="663"/>
                <a:ext cx="154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1970Bo29 7624.6(1.5)</a:t>
                </a:r>
              </a:p>
              <a:p>
                <a:r>
                  <a:rPr lang="en-US" altLang="zh-CN"/>
                  <a:t>2006Fi.A   7625.6(0.9)</a:t>
                </a:r>
              </a:p>
            </p:txBody>
          </p:sp>
          <p:sp>
            <p:nvSpPr>
              <p:cNvPr id="51221" name="Line 21"/>
              <p:cNvSpPr>
                <a:spLocks noChangeShapeType="1"/>
              </p:cNvSpPr>
              <p:nvPr/>
            </p:nvSpPr>
            <p:spPr bwMode="auto">
              <a:xfrm>
                <a:off x="1655" y="1162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222" name="Line 22"/>
              <p:cNvSpPr>
                <a:spLocks noChangeShapeType="1"/>
              </p:cNvSpPr>
              <p:nvPr/>
            </p:nvSpPr>
            <p:spPr bwMode="auto">
              <a:xfrm>
                <a:off x="1655" y="2976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223" name="Text Box 23"/>
              <p:cNvSpPr txBox="1">
                <a:spLocks noChangeArrowheads="1"/>
              </p:cNvSpPr>
              <p:nvPr/>
            </p:nvSpPr>
            <p:spPr bwMode="auto">
              <a:xfrm>
                <a:off x="4286" y="1207"/>
                <a:ext cx="1252" cy="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1958Ro09 764(4)</a:t>
                </a:r>
              </a:p>
              <a:p>
                <a:r>
                  <a:rPr lang="en-US" altLang="zh-CN"/>
                  <a:t>1965Mu09 760(6)</a:t>
                </a:r>
              </a:p>
              <a:p>
                <a:r>
                  <a:rPr lang="en-US" altLang="zh-CN"/>
                  <a:t>1970Pe04 762(5)</a:t>
                </a:r>
              </a:p>
              <a:p>
                <a:r>
                  <a:rPr lang="en-US" altLang="zh-CN"/>
                  <a:t>1982Oh04 769(4)</a:t>
                </a:r>
              </a:p>
              <a:p>
                <a:endParaRPr lang="en-US" altLang="zh-CN"/>
              </a:p>
            </p:txBody>
          </p:sp>
          <p:sp>
            <p:nvSpPr>
              <p:cNvPr id="51225" name="Text Box 25"/>
              <p:cNvSpPr txBox="1">
                <a:spLocks noChangeArrowheads="1"/>
              </p:cNvSpPr>
              <p:nvPr/>
            </p:nvSpPr>
            <p:spPr bwMode="auto">
              <a:xfrm>
                <a:off x="1948" y="3216"/>
                <a:ext cx="170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1982Ba69 6232.2(0.3)</a:t>
                </a:r>
              </a:p>
              <a:p>
                <a:r>
                  <a:rPr lang="en-US" altLang="zh-CN"/>
                  <a:t>2006Fi.A   6232.00(0.17)</a:t>
                </a:r>
              </a:p>
            </p:txBody>
          </p:sp>
        </p:grp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319338" y="3592513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1961Hi06   2317(10)</a:t>
            </a:r>
          </a:p>
          <a:p>
            <a:r>
              <a:rPr lang="en-US" altLang="zh-CN"/>
              <a:t>1963Bo17  2325(10)</a:t>
            </a:r>
          </a:p>
        </p:txBody>
      </p:sp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-36513" y="1700213"/>
            <a:ext cx="1728788" cy="3097212"/>
            <a:chOff x="-23" y="1071"/>
            <a:chExt cx="1089" cy="1951"/>
          </a:xfrm>
        </p:grpSpPr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854" y="1162"/>
              <a:ext cx="212" cy="1860"/>
            </a:xfrm>
            <a:custGeom>
              <a:avLst/>
              <a:gdLst>
                <a:gd name="T0" fmla="*/ 212 w 212"/>
                <a:gd name="T1" fmla="*/ 0 h 1860"/>
                <a:gd name="T2" fmla="*/ 30 w 212"/>
                <a:gd name="T3" fmla="*/ 499 h 1860"/>
                <a:gd name="T4" fmla="*/ 30 w 212"/>
                <a:gd name="T5" fmla="*/ 1542 h 1860"/>
                <a:gd name="T6" fmla="*/ 212 w 212"/>
                <a:gd name="T7" fmla="*/ 1860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860">
                  <a:moveTo>
                    <a:pt x="212" y="0"/>
                  </a:moveTo>
                  <a:cubicBezTo>
                    <a:pt x="136" y="121"/>
                    <a:pt x="60" y="242"/>
                    <a:pt x="30" y="499"/>
                  </a:cubicBezTo>
                  <a:cubicBezTo>
                    <a:pt x="0" y="756"/>
                    <a:pt x="0" y="1315"/>
                    <a:pt x="30" y="1542"/>
                  </a:cubicBezTo>
                  <a:cubicBezTo>
                    <a:pt x="60" y="1769"/>
                    <a:pt x="182" y="1807"/>
                    <a:pt x="212" y="18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31" name="Text Box 31"/>
            <p:cNvSpPr txBox="1">
              <a:spLocks noChangeArrowheads="1"/>
            </p:cNvSpPr>
            <p:nvPr/>
          </p:nvSpPr>
          <p:spPr bwMode="auto">
            <a:xfrm>
              <a:off x="-23" y="1071"/>
              <a:ext cx="101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3300"/>
                  </a:solidFill>
                </a:rPr>
                <a:t>2011Go23</a:t>
              </a:r>
            </a:p>
            <a:p>
              <a:r>
                <a:rPr lang="en-US" altLang="zh-CN">
                  <a:solidFill>
                    <a:srgbClr val="FF3300"/>
                  </a:solidFill>
                </a:rPr>
                <a:t>1203.27(0.36)</a:t>
              </a:r>
            </a:p>
            <a:p>
              <a:endParaRPr lang="en-US" altLang="zh-CN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228600"/>
            <a:ext cx="49244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2" charset="-122"/>
              </a:rPr>
              <a:t>AME2012</a:t>
            </a:r>
            <a:r>
              <a:rPr lang="en-US" altLang="zh-CN" sz="3200" b="1">
                <a:solidFill>
                  <a:schemeClr val="accent2"/>
                </a:solidFill>
              </a:rPr>
              <a:t>+NUBASE2012</a:t>
            </a:r>
          </a:p>
        </p:txBody>
      </p:sp>
      <p:sp>
        <p:nvSpPr>
          <p:cNvPr id="8195" name="Line 49"/>
          <p:cNvSpPr>
            <a:spLocks noChangeShapeType="1"/>
          </p:cNvSpPr>
          <p:nvPr/>
        </p:nvSpPr>
        <p:spPr bwMode="auto">
          <a:xfrm>
            <a:off x="152400" y="838200"/>
            <a:ext cx="41910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196975"/>
            <a:ext cx="36972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89585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9750" y="4673600"/>
            <a:ext cx="47339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黑体" pitchFamily="2" charset="-122"/>
              </a:rPr>
              <a:t>AME2012+NUBASE2012 published</a:t>
            </a:r>
          </a:p>
          <a:p>
            <a:r>
              <a:rPr lang="en-US" altLang="zh-CN" sz="2400">
                <a:latin typeface="Times New Roman" pitchFamily="18" charset="0"/>
                <a:ea typeface="黑体" pitchFamily="2" charset="-122"/>
              </a:rPr>
              <a:t>in the December issue of </a:t>
            </a:r>
          </a:p>
          <a:p>
            <a:r>
              <a:rPr lang="en-US" altLang="zh-CN" sz="2400">
                <a:latin typeface="Times New Roman" pitchFamily="18" charset="0"/>
                <a:ea typeface="黑体" pitchFamily="2" charset="-122"/>
              </a:rPr>
              <a:t>Chinese Physics C.</a:t>
            </a:r>
          </a:p>
          <a:p>
            <a:r>
              <a:rPr lang="en-US" altLang="zh-CN">
                <a:solidFill>
                  <a:schemeClr val="accent2"/>
                </a:solidFill>
              </a:rPr>
              <a:t>3827</a:t>
            </a:r>
            <a:r>
              <a:rPr lang="en-US" altLang="zh-CN"/>
              <a:t> masses, including</a:t>
            </a:r>
          </a:p>
          <a:p>
            <a:r>
              <a:rPr lang="en-US" altLang="zh-CN">
                <a:solidFill>
                  <a:schemeClr val="accent2"/>
                </a:solidFill>
              </a:rPr>
              <a:t>2438</a:t>
            </a:r>
            <a:r>
              <a:rPr lang="en-US" altLang="zh-CN"/>
              <a:t> experimental masses for ground state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" y="549275"/>
            <a:ext cx="9140825" cy="3900488"/>
          </a:xfrm>
          <a:noFill/>
          <a:ln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42988" y="4940300"/>
            <a:ext cx="7200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/>
              <a:t>For </a:t>
            </a:r>
            <a:r>
              <a:rPr lang="en-US" altLang="zh-CN" sz="2400">
                <a:solidFill>
                  <a:srgbClr val="3366CC"/>
                </a:solidFill>
              </a:rPr>
              <a:t>reprints</a:t>
            </a:r>
            <a:r>
              <a:rPr lang="en-US" altLang="zh-CN" sz="2400"/>
              <a:t>, write to me:</a:t>
            </a:r>
          </a:p>
          <a:p>
            <a:r>
              <a:rPr lang="en-US" altLang="zh-CN" sz="2400" u="sng"/>
              <a:t>wangm@impcas.ac.cn  </a:t>
            </a:r>
          </a:p>
          <a:p>
            <a:r>
              <a:rPr lang="en-US" altLang="zh-CN" sz="2400" u="sng"/>
              <a:t>or</a:t>
            </a:r>
          </a:p>
          <a:p>
            <a:r>
              <a:rPr lang="en-US" altLang="zh-CN" sz="2400"/>
              <a:t>amdc.wang@gmail.com </a:t>
            </a:r>
          </a:p>
          <a:p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>
                <a:solidFill>
                  <a:schemeClr val="accent2"/>
                </a:solidFill>
              </a:rPr>
              <a:t>Statistics</a:t>
            </a: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468313" y="3933825"/>
          <a:ext cx="561657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图表" r:id="rId3" imgW="6610300" imgH="3267025" progId="Excel.Chart.8">
                  <p:embed/>
                </p:oleObj>
              </mc:Choice>
              <mc:Fallback>
                <p:oleObj name="图表" r:id="rId3" imgW="6610300" imgH="326702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33825"/>
                        <a:ext cx="5616575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468313" y="1341438"/>
          <a:ext cx="5545137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图表" r:id="rId5" imgW="6610300" imgH="3267025" progId="Excel.Chart.8">
                  <p:embed/>
                </p:oleObj>
              </mc:Choice>
              <mc:Fallback>
                <p:oleObj name="图表" r:id="rId5" imgW="6610300" imgH="3267025" progId="Excel.Chart.8">
                  <p:embed/>
                  <p:pic>
                    <p:nvPicPr>
                      <p:cNvPr id="0" name="Object 1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5545137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867400" y="2419350"/>
            <a:ext cx="227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Input equations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135688" y="467201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masses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ChangeAspect="1"/>
          </p:cNvGraphicFramePr>
          <p:nvPr>
            <p:ph idx="1"/>
          </p:nvPr>
        </p:nvGraphicFramePr>
        <p:xfrm>
          <a:off x="457200" y="1628775"/>
          <a:ext cx="8686800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图表" r:id="rId3" imgW="6457800" imgH="3267025" progId="Excel.Chart.8">
                  <p:embed/>
                </p:oleObj>
              </mc:Choice>
              <mc:Fallback>
                <p:oleObj name="图表" r:id="rId3" imgW="6457800" imgH="326702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8775"/>
                        <a:ext cx="8686800" cy="416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chemeClr val="accent2"/>
                </a:solidFill>
              </a:rPr>
              <a:t>Amount of work:</a:t>
            </a:r>
            <a:r>
              <a:rPr lang="en-US" altLang="zh-CN" sz="4400">
                <a:solidFill>
                  <a:schemeClr val="tx2"/>
                </a:solidFill>
              </a:rPr>
              <a:t> </a:t>
            </a:r>
            <a:r>
              <a:rPr lang="en-US" altLang="zh-CN" sz="2800">
                <a:solidFill>
                  <a:schemeClr val="tx2"/>
                </a:solidFill>
              </a:rPr>
              <a:t>reference + equation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306</Words>
  <Application>Microsoft Office PowerPoint</Application>
  <PresentationFormat>Presentazione su schermo (4:3)</PresentationFormat>
  <Paragraphs>93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宋体</vt:lpstr>
      <vt:lpstr>Calibri</vt:lpstr>
      <vt:lpstr>黑体</vt:lpstr>
      <vt:lpstr>Times New Roman</vt:lpstr>
      <vt:lpstr>默认设计模板</vt:lpstr>
      <vt:lpstr>Microsoft Office Excel 图表</vt:lpstr>
      <vt:lpstr>The 2012 Atomic Mass Evaluation and the Mass Tables</vt:lpstr>
      <vt:lpstr>Outline</vt:lpstr>
      <vt:lpstr>Introduction</vt:lpstr>
      <vt:lpstr>Presentazione standard di PowerPoint</vt:lpstr>
      <vt:lpstr>Example</vt:lpstr>
      <vt:lpstr>Presentazione standard di PowerPoint</vt:lpstr>
      <vt:lpstr>Presentazione standard di PowerPoint</vt:lpstr>
      <vt:lpstr>Statistics</vt:lpstr>
      <vt:lpstr>Presentazione standard di PowerPoint</vt:lpstr>
      <vt:lpstr>Presentazione standard di PowerPoint</vt:lpstr>
      <vt:lpstr>Presentazione standard di PowerPoint</vt:lpstr>
      <vt:lpstr>Collaboration</vt:lpstr>
      <vt:lpstr>Thank you!  谢 谢！</vt:lpstr>
      <vt:lpstr>Introduction: procedure</vt:lpstr>
      <vt:lpstr>Amount of work: reference per year</vt:lpstr>
    </vt:vector>
  </TitlesOfParts>
  <Company>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ORSAY</dc:creator>
  <cp:lastModifiedBy>tecno</cp:lastModifiedBy>
  <cp:revision>42</cp:revision>
  <dcterms:created xsi:type="dcterms:W3CDTF">2013-01-16T13:16:44Z</dcterms:created>
  <dcterms:modified xsi:type="dcterms:W3CDTF">2013-06-06T07:39:52Z</dcterms:modified>
</cp:coreProperties>
</file>