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303" r:id="rId4"/>
    <p:sldId id="304" r:id="rId5"/>
    <p:sldId id="259" r:id="rId6"/>
    <p:sldId id="260" r:id="rId7"/>
    <p:sldId id="261" r:id="rId8"/>
    <p:sldId id="262" r:id="rId9"/>
    <p:sldId id="264" r:id="rId10"/>
    <p:sldId id="277" r:id="rId11"/>
    <p:sldId id="290" r:id="rId12"/>
    <p:sldId id="291" r:id="rId13"/>
    <p:sldId id="301" r:id="rId14"/>
    <p:sldId id="293" r:id="rId15"/>
    <p:sldId id="300" r:id="rId16"/>
    <p:sldId id="294" r:id="rId17"/>
    <p:sldId id="295" r:id="rId18"/>
    <p:sldId id="296" r:id="rId19"/>
    <p:sldId id="297" r:id="rId20"/>
    <p:sldId id="298" r:id="rId21"/>
    <p:sldId id="302" r:id="rId22"/>
    <p:sldId id="268" r:id="rId23"/>
    <p:sldId id="265" r:id="rId24"/>
    <p:sldId id="270" r:id="rId25"/>
    <p:sldId id="285" r:id="rId26"/>
    <p:sldId id="287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879" autoAdjust="0"/>
    <p:restoredTop sz="9466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783D7-1563-4E8C-94A7-E505AD103D61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8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19315-9333-4847-B87F-71942A74AD50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326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545C7-E69F-4791-A8D2-0BC93574FB41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581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21B457-556C-482A-A6AE-0AE686F47790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210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73CAF3-B121-4C07-82DA-BBDDB3763F47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525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A9D5-0550-478E-BBDD-30A644412812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761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A66D7-BC4F-4C5E-9F02-BF3F53FE7F5A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7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01BB-A6F9-4AF9-B991-873E42EB90D6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34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D3835-2097-44D7-AB95-A2DC1E21DA9C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8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45B5E-9AF5-4E83-B17B-2669A2369726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580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2ADB5-BDE2-4F80-B920-ADEF80D06CF9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23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9659E-F8B8-473D-BD0B-73068ADE7914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75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5078A-D2E3-4FF0-961C-61E0D486EC11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974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EB900D-4A4C-4FAA-8327-200FA780DA9D}" type="slidenum">
              <a:rPr lang="en-US" altLang="zh-CN"/>
              <a:pPr/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44675"/>
            <a:ext cx="8496300" cy="1470025"/>
          </a:xfrm>
        </p:spPr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Mass Measurements of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Short-lived Nuclei at HIRFL-CSR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149725"/>
            <a:ext cx="8027987" cy="1752600"/>
          </a:xfrm>
        </p:spPr>
        <p:txBody>
          <a:bodyPr/>
          <a:lstStyle/>
          <a:p>
            <a:r>
              <a:rPr lang="en-US" altLang="zh-CN" sz="2800">
                <a:solidFill>
                  <a:schemeClr val="accent2"/>
                </a:solidFill>
              </a:rPr>
              <a:t>WANG Meng</a:t>
            </a:r>
          </a:p>
          <a:p>
            <a:endParaRPr lang="en-US" altLang="zh-CN" sz="2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</a:rPr>
              <a:t>Institute of Modern Physics, Chinese Academy of Sciences </a:t>
            </a:r>
          </a:p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chemeClr val="accent2"/>
                </a:solidFill>
                <a:latin typeface="Times New Roman" pitchFamily="18" charset="0"/>
              </a:rPr>
              <a:t>Lanzhou, China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370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</a:rPr>
              <a:t>INPC2013, June 6, 2013, Florence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777162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9388" y="58738"/>
            <a:ext cx="8785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200" b="1" baseline="30000">
                <a:solidFill>
                  <a:schemeClr val="accent2"/>
                </a:solidFill>
              </a:rPr>
              <a:t>78</a:t>
            </a:r>
            <a:r>
              <a:rPr lang="en-US" altLang="zh-CN" sz="3200" b="1">
                <a:solidFill>
                  <a:schemeClr val="accent2"/>
                </a:solidFill>
              </a:rPr>
              <a:t>Kr beam:</a:t>
            </a:r>
            <a:r>
              <a:rPr lang="en-US" altLang="zh-CN" sz="3200" b="1"/>
              <a:t> Revolution Time Spectrum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79388" y="58738"/>
            <a:ext cx="8785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200" b="1" baseline="30000">
                <a:solidFill>
                  <a:schemeClr val="accent2"/>
                </a:solidFill>
              </a:rPr>
              <a:t>58</a:t>
            </a:r>
            <a:r>
              <a:rPr lang="en-US" altLang="zh-CN" sz="3200" b="1">
                <a:solidFill>
                  <a:schemeClr val="accent2"/>
                </a:solidFill>
              </a:rPr>
              <a:t>Ni beam:</a:t>
            </a:r>
            <a:r>
              <a:rPr lang="en-US" altLang="zh-CN" sz="3200" b="1"/>
              <a:t> Revolution Time Spectrum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41425"/>
            <a:ext cx="8424862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717800" y="2833688"/>
            <a:ext cx="550863" cy="207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7092950" y="2852738"/>
            <a:ext cx="142875" cy="17287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3016" name="Picture 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908050"/>
            <a:ext cx="3490913" cy="32115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219700" y="3068638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227763" y="1403350"/>
            <a:ext cx="2008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baseline="30000">
                <a:solidFill>
                  <a:srgbClr val="FF0000"/>
                </a:solidFill>
              </a:rPr>
              <a:t>34</a:t>
            </a:r>
            <a:r>
              <a:rPr lang="en-US" altLang="zh-CN" sz="2800" b="1">
                <a:solidFill>
                  <a:srgbClr val="FF0000"/>
                </a:solidFill>
              </a:rPr>
              <a:t>Ar, </a:t>
            </a:r>
            <a:r>
              <a:rPr lang="en-US" altLang="zh-CN" sz="2800" b="1" baseline="30000">
                <a:solidFill>
                  <a:srgbClr val="FF0000"/>
                </a:solidFill>
              </a:rPr>
              <a:t>51</a:t>
            </a:r>
            <a:r>
              <a:rPr lang="en-US" altLang="zh-CN" sz="2800" b="1">
                <a:solidFill>
                  <a:srgbClr val="FF0000"/>
                </a:solidFill>
              </a:rPr>
              <a:t>Co: </a:t>
            </a:r>
          </a:p>
          <a:p>
            <a:r>
              <a:rPr lang="en-US" altLang="zh-CN" sz="2800" b="1">
                <a:solidFill>
                  <a:srgbClr val="FF0000"/>
                </a:solidFill>
              </a:rPr>
              <a:t>same m/q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7" grpId="0" animBg="1"/>
      <p:bldP spid="430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r="9288"/>
          <a:stretch>
            <a:fillRect/>
          </a:stretch>
        </p:blipFill>
        <p:spPr bwMode="auto">
          <a:xfrm>
            <a:off x="179388" y="1412875"/>
            <a:ext cx="8748712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  <a:noFill/>
          <a:ln/>
        </p:spPr>
        <p:txBody>
          <a:bodyPr/>
          <a:lstStyle/>
          <a:p>
            <a:r>
              <a:rPr lang="en-US" altLang="zh-CN" sz="3200" b="1">
                <a:solidFill>
                  <a:schemeClr val="tx1"/>
                </a:solidFill>
              </a:rPr>
              <a:t>  Time-Amplitude identification:</a:t>
            </a:r>
            <a:r>
              <a:rPr lang="en-US" altLang="zh-CN" sz="3600" b="1">
                <a:solidFill>
                  <a:srgbClr val="0D02E0"/>
                </a:solidFill>
              </a:rPr>
              <a:t> </a:t>
            </a:r>
            <a:r>
              <a:rPr lang="en-US" altLang="zh-CN" sz="3600" b="1" baseline="30000">
                <a:solidFill>
                  <a:schemeClr val="accent2"/>
                </a:solidFill>
              </a:rPr>
              <a:t>51</a:t>
            </a:r>
            <a:r>
              <a:rPr lang="en-US" altLang="zh-CN" sz="3600" b="1">
                <a:solidFill>
                  <a:schemeClr val="accent2"/>
                </a:solidFill>
              </a:rPr>
              <a:t>Co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 rot="-2298968">
            <a:off x="3132138" y="3933825"/>
            <a:ext cx="2089150" cy="4318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altLang="zh-CN" sz="3600" b="1"/>
              <a:t>Mass Excess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1767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17671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55875" y="1125538"/>
            <a:ext cx="396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M/q = a</a:t>
            </a:r>
            <a:r>
              <a:rPr lang="zh-CN" altLang="en-US" sz="2400" b="1">
                <a:solidFill>
                  <a:srgbClr val="FF0000"/>
                </a:solidFill>
              </a:rPr>
              <a:t>＋ </a:t>
            </a:r>
            <a:r>
              <a:rPr lang="en-US" altLang="zh-CN" sz="2400" b="1">
                <a:solidFill>
                  <a:srgbClr val="FF0000"/>
                </a:solidFill>
              </a:rPr>
              <a:t>b T +c T </a:t>
            </a:r>
            <a:r>
              <a:rPr lang="en-US" altLang="zh-CN" sz="2400" b="1" baseline="50000">
                <a:solidFill>
                  <a:srgbClr val="FF0000"/>
                </a:solidFill>
              </a:rPr>
              <a:t>2</a:t>
            </a:r>
            <a:r>
              <a:rPr lang="en-US" altLang="zh-CN" sz="2400" b="1">
                <a:solidFill>
                  <a:srgbClr val="FF0000"/>
                </a:solidFill>
              </a:rPr>
              <a:t> + d T </a:t>
            </a:r>
            <a:r>
              <a:rPr lang="en-US" altLang="zh-CN" sz="2400" b="1" baseline="5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476375" y="1773238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baseline="30000">
                <a:solidFill>
                  <a:srgbClr val="0D02E0"/>
                </a:solidFill>
              </a:rPr>
              <a:t>78</a:t>
            </a:r>
            <a:r>
              <a:rPr lang="en-US" altLang="zh-CN" sz="2400" b="1">
                <a:solidFill>
                  <a:srgbClr val="0D02E0"/>
                </a:solidFill>
              </a:rPr>
              <a:t>Kr beam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084888" y="1844675"/>
            <a:ext cx="159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baseline="30000">
                <a:solidFill>
                  <a:srgbClr val="0D02E0"/>
                </a:solidFill>
              </a:rPr>
              <a:t>58</a:t>
            </a:r>
            <a:r>
              <a:rPr lang="en-US" altLang="zh-CN" sz="2400" b="1">
                <a:solidFill>
                  <a:srgbClr val="0D02E0"/>
                </a:solidFill>
              </a:rPr>
              <a:t>Ni beam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643438" y="5661025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b="1">
                <a:solidFill>
                  <a:srgbClr val="000066"/>
                </a:solidFill>
              </a:rPr>
              <a:t>Y.H. Zhang et al., PRL 109,102501 (2012)</a:t>
            </a:r>
          </a:p>
          <a:p>
            <a:pPr marL="342900" indent="-342900"/>
            <a:r>
              <a:rPr lang="en-US" altLang="zh-CN" b="1">
                <a:solidFill>
                  <a:srgbClr val="000066"/>
                </a:solidFill>
              </a:rPr>
              <a:t>X.L. Yan et al. ApJ 766, L8 (2013)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07950" y="5661025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</a:rPr>
              <a:t>X.L. Tu etal., PRL 106, 112501 (2011)</a:t>
            </a:r>
          </a:p>
          <a:p>
            <a:r>
              <a:rPr lang="en-US" altLang="zh-CN" b="1">
                <a:solidFill>
                  <a:srgbClr val="000066"/>
                </a:solidFill>
              </a:rPr>
              <a:t>X.L. Tu et al., NIMA A 654, 213 (2011)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624888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3" name="Line 3"/>
          <p:cNvSpPr>
            <a:spLocks noChangeShapeType="1"/>
          </p:cNvSpPr>
          <p:nvPr/>
        </p:nvSpPr>
        <p:spPr bwMode="auto">
          <a:xfrm flipH="1">
            <a:off x="1403350" y="1125538"/>
            <a:ext cx="5041900" cy="5040312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H="1">
            <a:off x="1763713" y="3429000"/>
            <a:ext cx="2016125" cy="194468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395288" y="3213100"/>
            <a:ext cx="3168650" cy="3240088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 rot="-2742866">
            <a:off x="2966244" y="1577181"/>
            <a:ext cx="4427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Tz=-1/2, (</a:t>
            </a:r>
            <a:r>
              <a:rPr lang="en-US" altLang="zh-CN"/>
              <a:t> </a:t>
            </a:r>
            <a:r>
              <a:rPr lang="en-US" altLang="zh-CN" sz="3200" b="1" baseline="30000">
                <a:solidFill>
                  <a:srgbClr val="0000FF"/>
                </a:solidFill>
              </a:rPr>
              <a:t>78</a:t>
            </a:r>
            <a:r>
              <a:rPr lang="en-US" altLang="zh-CN" sz="3200" b="1">
                <a:solidFill>
                  <a:srgbClr val="0000FF"/>
                </a:solidFill>
              </a:rPr>
              <a:t>Kr Beam) 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 rot="-2739873">
            <a:off x="-500062" y="3532188"/>
            <a:ext cx="5168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Tz= -1, -3/2, (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sz="3200" b="1" baseline="30000">
                <a:solidFill>
                  <a:srgbClr val="FF0000"/>
                </a:solidFill>
              </a:rPr>
              <a:t>58</a:t>
            </a:r>
            <a:r>
              <a:rPr lang="en-US" altLang="zh-CN" sz="3200" b="1">
                <a:solidFill>
                  <a:srgbClr val="FF0000"/>
                </a:solidFill>
              </a:rPr>
              <a:t>Ni Beam)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/>
              <a:t>Results and Discussion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5" grpId="0" animBg="1"/>
      <p:bldP spid="46086" grpId="0"/>
      <p:bldP spid="460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/>
              <a:t>Test the Isospin Multiplet Mass Equation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ph/>
          </p:nvPr>
        </p:nvGraphicFramePr>
        <p:xfrm>
          <a:off x="471488" y="1382713"/>
          <a:ext cx="331152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CorelDRAW" r:id="rId3" imgW="4414713" imgH="4199429" progId="CorelDRAW.Graphic.9">
                  <p:embed/>
                </p:oleObj>
              </mc:Choice>
              <mc:Fallback>
                <p:oleObj name="CorelDRAW" r:id="rId3" imgW="4414713" imgH="4199429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382713"/>
                        <a:ext cx="3311525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111125" y="1093788"/>
            <a:ext cx="3960813" cy="374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 rot="-2532437">
            <a:off x="2990850" y="10668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N = Z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974725" y="2600325"/>
            <a:ext cx="287338" cy="3381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1335088" y="2960688"/>
            <a:ext cx="287337" cy="3381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1766888" y="3370263"/>
            <a:ext cx="287337" cy="3381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2198688" y="3752850"/>
            <a:ext cx="287337" cy="33813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 rot="-2726431">
            <a:off x="1150144" y="1826419"/>
            <a:ext cx="140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- 3/2  g.s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 rot="-2507745">
            <a:off x="1479550" y="21463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- 1/2  IAS 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 rot="-2676127">
            <a:off x="1911350" y="2578100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+ 1/2  IAS 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 rot="-2592296">
            <a:off x="2343150" y="3009900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00"/>
                </a:solidFill>
              </a:rPr>
              <a:t>+ 3/2  g.s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587500" y="4430713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Neutron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 rot="16200000">
            <a:off x="-277813" y="2755901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Proton</a:t>
            </a:r>
          </a:p>
        </p:txBody>
      </p: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4035425" y="1550988"/>
            <a:ext cx="2330450" cy="2736850"/>
            <a:chOff x="2562" y="1162"/>
            <a:chExt cx="1468" cy="1724"/>
          </a:xfrm>
        </p:grpSpPr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>
              <a:off x="2789" y="2507"/>
              <a:ext cx="99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2880" y="2598"/>
              <a:ext cx="7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/>
                <a:t>(A,T,J</a:t>
              </a:r>
              <a:r>
                <a:rPr lang="en-US" altLang="zh-CN" sz="2400" b="1" baseline="30000">
                  <a:latin typeface="Symbol" pitchFamily="18" charset="2"/>
                </a:rPr>
                <a:t>p</a:t>
              </a:r>
              <a:r>
                <a:rPr lang="en-US" altLang="zh-CN" sz="2400" b="1"/>
                <a:t>)</a:t>
              </a:r>
            </a:p>
          </p:txBody>
        </p:sp>
        <p:sp>
          <p:nvSpPr>
            <p:cNvPr id="53268" name="Text Box 20"/>
            <p:cNvSpPr txBox="1">
              <a:spLocks noChangeArrowheads="1"/>
            </p:cNvSpPr>
            <p:nvPr/>
          </p:nvSpPr>
          <p:spPr bwMode="auto">
            <a:xfrm>
              <a:off x="2562" y="1162"/>
              <a:ext cx="1468" cy="774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800000"/>
                  </a:solidFill>
                </a:rPr>
                <a:t>Degenerate if no</a:t>
              </a:r>
            </a:p>
            <a:p>
              <a:r>
                <a:rPr lang="en-US" altLang="zh-CN" b="1">
                  <a:solidFill>
                    <a:srgbClr val="800000"/>
                  </a:solidFill>
                </a:rPr>
                <a:t>charge-dependent</a:t>
              </a:r>
            </a:p>
            <a:p>
              <a:r>
                <a:rPr lang="en-US" altLang="zh-CN" b="1">
                  <a:solidFill>
                    <a:srgbClr val="800000"/>
                  </a:solidFill>
                </a:rPr>
                <a:t>Interaction, and </a:t>
              </a:r>
              <a:r>
                <a:rPr lang="en-US" altLang="zh-CN" b="1">
                  <a:solidFill>
                    <a:srgbClr val="800000"/>
                  </a:solidFill>
                  <a:latin typeface="Symbol" pitchFamily="18" charset="2"/>
                </a:rPr>
                <a:t>D</a:t>
              </a:r>
              <a:r>
                <a:rPr lang="en-US" altLang="zh-CN" b="1" baseline="-25000">
                  <a:solidFill>
                    <a:srgbClr val="800000"/>
                  </a:solidFill>
                </a:rPr>
                <a:t>nH</a:t>
              </a:r>
            </a:p>
            <a:p>
              <a:r>
                <a:rPr lang="en-US" altLang="zh-CN" b="1">
                  <a:solidFill>
                    <a:srgbClr val="800000"/>
                  </a:solidFill>
                </a:rPr>
                <a:t>corrected for.</a:t>
              </a:r>
            </a:p>
          </p:txBody>
        </p:sp>
        <p:sp>
          <p:nvSpPr>
            <p:cNvPr id="53269" name="AutoShape 21"/>
            <p:cNvSpPr>
              <a:spLocks noChangeArrowheads="1"/>
            </p:cNvSpPr>
            <p:nvPr/>
          </p:nvSpPr>
          <p:spPr bwMode="auto">
            <a:xfrm>
              <a:off x="3152" y="2024"/>
              <a:ext cx="306" cy="453"/>
            </a:xfrm>
            <a:prstGeom prst="downArrow">
              <a:avLst>
                <a:gd name="adj1" fmla="val 50000"/>
                <a:gd name="adj2" fmla="val 3701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3270" name="Group 22"/>
          <p:cNvGrpSpPr>
            <a:grpSpLocks/>
          </p:cNvGrpSpPr>
          <p:nvPr/>
        </p:nvGrpSpPr>
        <p:grpSpPr bwMode="auto">
          <a:xfrm>
            <a:off x="387350" y="4935538"/>
            <a:ext cx="8496300" cy="1398587"/>
            <a:chOff x="431" y="3294"/>
            <a:chExt cx="5352" cy="881"/>
          </a:xfrm>
        </p:grpSpPr>
        <p:sp>
          <p:nvSpPr>
            <p:cNvPr id="53271" name="Text Box 23"/>
            <p:cNvSpPr txBox="1">
              <a:spLocks noChangeArrowheads="1"/>
            </p:cNvSpPr>
            <p:nvPr/>
          </p:nvSpPr>
          <p:spPr bwMode="auto">
            <a:xfrm>
              <a:off x="930" y="3294"/>
              <a:ext cx="3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66"/>
                  </a:solidFill>
                </a:rPr>
                <a:t>M(A,T,T</a:t>
              </a:r>
              <a:r>
                <a:rPr lang="en-US" altLang="zh-CN" sz="2400" b="1" baseline="-25000">
                  <a:solidFill>
                    <a:srgbClr val="000066"/>
                  </a:solidFill>
                </a:rPr>
                <a:t>z</a:t>
              </a:r>
              <a:r>
                <a:rPr lang="en-US" altLang="zh-CN" sz="2400" b="1">
                  <a:solidFill>
                    <a:srgbClr val="000066"/>
                  </a:solidFill>
                </a:rPr>
                <a:t>)=a(A,T)+b(A,T)T</a:t>
              </a:r>
              <a:r>
                <a:rPr lang="en-US" altLang="zh-CN" sz="2400" b="1" baseline="-25000">
                  <a:solidFill>
                    <a:srgbClr val="000066"/>
                  </a:solidFill>
                </a:rPr>
                <a:t>z</a:t>
              </a:r>
              <a:r>
                <a:rPr lang="en-US" altLang="zh-CN" sz="2400" b="1">
                  <a:solidFill>
                    <a:srgbClr val="000066"/>
                  </a:solidFill>
                </a:rPr>
                <a:t>+c(A,T)T</a:t>
              </a:r>
              <a:r>
                <a:rPr lang="en-US" altLang="zh-CN" sz="2400" b="1" baseline="-25000">
                  <a:solidFill>
                    <a:srgbClr val="000066"/>
                  </a:solidFill>
                </a:rPr>
                <a:t>z</a:t>
              </a:r>
              <a:r>
                <a:rPr lang="en-US" altLang="zh-CN" sz="2400" b="1" baseline="5000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53272" name="Text Box 24"/>
            <p:cNvSpPr txBox="1">
              <a:spLocks noChangeArrowheads="1"/>
            </p:cNvSpPr>
            <p:nvPr/>
          </p:nvSpPr>
          <p:spPr bwMode="auto">
            <a:xfrm>
              <a:off x="431" y="3657"/>
              <a:ext cx="535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000066"/>
                  </a:solidFill>
                </a:rPr>
                <a:t>Any charge-dependent effects are two body interactions and be regarded as a perturbation.  </a:t>
              </a:r>
            </a:p>
          </p:txBody>
        </p:sp>
      </p:grp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6646863" y="4719638"/>
            <a:ext cx="2236787" cy="860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+ d(A,T)T</a:t>
            </a:r>
            <a:r>
              <a:rPr lang="en-US" altLang="zh-CN" sz="2400" b="1" baseline="-25000">
                <a:solidFill>
                  <a:srgbClr val="FF0000"/>
                </a:solidFill>
              </a:rPr>
              <a:t>z</a:t>
            </a:r>
            <a:r>
              <a:rPr lang="en-US" altLang="zh-CN" sz="2400" b="1" baseline="5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 or </a:t>
            </a:r>
          </a:p>
          <a:p>
            <a:r>
              <a:rPr lang="en-US" altLang="zh-CN" sz="2400" b="1">
                <a:solidFill>
                  <a:srgbClr val="FF0000"/>
                </a:solidFill>
              </a:rPr>
              <a:t>+ e(A,T)T</a:t>
            </a:r>
            <a:r>
              <a:rPr lang="en-US" altLang="zh-CN" sz="2400" b="1" baseline="-25000">
                <a:solidFill>
                  <a:srgbClr val="FF0000"/>
                </a:solidFill>
              </a:rPr>
              <a:t>z</a:t>
            </a:r>
            <a:r>
              <a:rPr lang="en-US" altLang="zh-CN" sz="2400" b="1" baseline="5000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>
            <a:off x="5994400" y="1676400"/>
            <a:ext cx="3116263" cy="2789238"/>
            <a:chOff x="3796" y="1246"/>
            <a:chExt cx="1963" cy="1757"/>
          </a:xfrm>
        </p:grpSpPr>
        <p:grpSp>
          <p:nvGrpSpPr>
            <p:cNvPr id="53275" name="Group 27"/>
            <p:cNvGrpSpPr>
              <a:grpSpLocks/>
            </p:cNvGrpSpPr>
            <p:nvPr/>
          </p:nvGrpSpPr>
          <p:grpSpPr bwMode="auto">
            <a:xfrm>
              <a:off x="3796" y="1246"/>
              <a:ext cx="1963" cy="1757"/>
              <a:chOff x="3796" y="1246"/>
              <a:chExt cx="1963" cy="1757"/>
            </a:xfrm>
          </p:grpSpPr>
          <p:sp>
            <p:nvSpPr>
              <p:cNvPr id="53276" name="Line 28"/>
              <p:cNvSpPr>
                <a:spLocks noChangeShapeType="1"/>
              </p:cNvSpPr>
              <p:nvPr/>
            </p:nvSpPr>
            <p:spPr bwMode="auto">
              <a:xfrm>
                <a:off x="4431" y="2141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>
                <a:off x="4431" y="2368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78" name="Line 30"/>
              <p:cNvSpPr>
                <a:spLocks noChangeShapeType="1"/>
              </p:cNvSpPr>
              <p:nvPr/>
            </p:nvSpPr>
            <p:spPr bwMode="auto">
              <a:xfrm>
                <a:off x="4431" y="2595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79" name="Line 31"/>
              <p:cNvSpPr>
                <a:spLocks noChangeShapeType="1"/>
              </p:cNvSpPr>
              <p:nvPr/>
            </p:nvSpPr>
            <p:spPr bwMode="auto">
              <a:xfrm>
                <a:off x="4431" y="2821"/>
                <a:ext cx="68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80" name="Text Box 32"/>
              <p:cNvSpPr txBox="1">
                <a:spLocks noChangeArrowheads="1"/>
              </p:cNvSpPr>
              <p:nvPr/>
            </p:nvSpPr>
            <p:spPr bwMode="auto">
              <a:xfrm>
                <a:off x="5203" y="1989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D02E0"/>
                    </a:solidFill>
                  </a:rPr>
                  <a:t>- 3/2 </a:t>
                </a:r>
              </a:p>
            </p:txBody>
          </p:sp>
          <p:sp>
            <p:nvSpPr>
              <p:cNvPr id="53281" name="Text Box 33"/>
              <p:cNvSpPr txBox="1">
                <a:spLocks noChangeArrowheads="1"/>
              </p:cNvSpPr>
              <p:nvPr/>
            </p:nvSpPr>
            <p:spPr bwMode="auto">
              <a:xfrm>
                <a:off x="5203" y="2216"/>
                <a:ext cx="5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D02E0"/>
                    </a:solidFill>
                  </a:rPr>
                  <a:t>- 1/2 </a:t>
                </a:r>
              </a:p>
            </p:txBody>
          </p:sp>
          <p:sp>
            <p:nvSpPr>
              <p:cNvPr id="53282" name="Text Box 34"/>
              <p:cNvSpPr txBox="1">
                <a:spLocks noChangeArrowheads="1"/>
              </p:cNvSpPr>
              <p:nvPr/>
            </p:nvSpPr>
            <p:spPr bwMode="auto">
              <a:xfrm>
                <a:off x="5158" y="2443"/>
                <a:ext cx="6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D02E0"/>
                    </a:solidFill>
                  </a:rPr>
                  <a:t>+ 1/2 </a:t>
                </a:r>
              </a:p>
            </p:txBody>
          </p:sp>
          <p:sp>
            <p:nvSpPr>
              <p:cNvPr id="53283" name="Text Box 35"/>
              <p:cNvSpPr txBox="1">
                <a:spLocks noChangeArrowheads="1"/>
              </p:cNvSpPr>
              <p:nvPr/>
            </p:nvSpPr>
            <p:spPr bwMode="auto">
              <a:xfrm>
                <a:off x="5158" y="2715"/>
                <a:ext cx="5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D02E0"/>
                    </a:solidFill>
                  </a:rPr>
                  <a:t>+ 3/2</a:t>
                </a:r>
              </a:p>
            </p:txBody>
          </p:sp>
          <p:sp>
            <p:nvSpPr>
              <p:cNvPr id="53284" name="Line 36"/>
              <p:cNvSpPr>
                <a:spLocks noChangeShapeType="1"/>
              </p:cNvSpPr>
              <p:nvPr/>
            </p:nvSpPr>
            <p:spPr bwMode="auto">
              <a:xfrm flipV="1">
                <a:off x="3796" y="2141"/>
                <a:ext cx="635" cy="3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85" name="Line 37"/>
              <p:cNvSpPr>
                <a:spLocks noChangeShapeType="1"/>
              </p:cNvSpPr>
              <p:nvPr/>
            </p:nvSpPr>
            <p:spPr bwMode="auto">
              <a:xfrm flipV="1">
                <a:off x="3796" y="2368"/>
                <a:ext cx="635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86" name="Line 38"/>
              <p:cNvSpPr>
                <a:spLocks noChangeShapeType="1"/>
              </p:cNvSpPr>
              <p:nvPr/>
            </p:nvSpPr>
            <p:spPr bwMode="auto">
              <a:xfrm>
                <a:off x="3842" y="2504"/>
                <a:ext cx="589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87" name="Line 39"/>
              <p:cNvSpPr>
                <a:spLocks noChangeShapeType="1"/>
              </p:cNvSpPr>
              <p:nvPr/>
            </p:nvSpPr>
            <p:spPr bwMode="auto">
              <a:xfrm>
                <a:off x="3796" y="2504"/>
                <a:ext cx="635" cy="3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288" name="Text Box 40"/>
              <p:cNvSpPr txBox="1">
                <a:spLocks noChangeArrowheads="1"/>
              </p:cNvSpPr>
              <p:nvPr/>
            </p:nvSpPr>
            <p:spPr bwMode="auto">
              <a:xfrm>
                <a:off x="4098" y="1246"/>
                <a:ext cx="1549" cy="46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rgbClr val="000066"/>
                    </a:solidFill>
                  </a:rPr>
                  <a:t>Charge-dependent</a:t>
                </a:r>
              </a:p>
              <a:p>
                <a:pPr algn="ctr"/>
                <a:r>
                  <a:rPr lang="en-US" altLang="zh-CN" sz="2000" b="1">
                    <a:solidFill>
                      <a:srgbClr val="000066"/>
                    </a:solidFill>
                  </a:rPr>
                  <a:t>effects</a:t>
                </a:r>
              </a:p>
            </p:txBody>
          </p:sp>
          <p:sp>
            <p:nvSpPr>
              <p:cNvPr id="53289" name="AutoShape 41"/>
              <p:cNvSpPr>
                <a:spLocks noChangeArrowheads="1"/>
              </p:cNvSpPr>
              <p:nvPr/>
            </p:nvSpPr>
            <p:spPr bwMode="auto">
              <a:xfrm>
                <a:off x="4604" y="1752"/>
                <a:ext cx="306" cy="317"/>
              </a:xfrm>
              <a:prstGeom prst="downArrow">
                <a:avLst>
                  <a:gd name="adj1" fmla="val 50000"/>
                  <a:gd name="adj2" fmla="val 25899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3290" name="Text Box 42"/>
            <p:cNvSpPr txBox="1">
              <a:spLocks noChangeArrowheads="1"/>
            </p:cNvSpPr>
            <p:nvPr/>
          </p:nvSpPr>
          <p:spPr bwMode="auto">
            <a:xfrm>
              <a:off x="5287" y="1673"/>
              <a:ext cx="3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3399"/>
                  </a:solidFill>
                </a:rPr>
                <a:t>Tz</a:t>
              </a:r>
            </a:p>
          </p:txBody>
        </p:sp>
      </p:grpSp>
      <p:sp>
        <p:nvSpPr>
          <p:cNvPr id="53291" name="Line 43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086225"/>
            <a:ext cx="478790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0"/>
          <a:stretch>
            <a:fillRect/>
          </a:stretch>
        </p:blipFill>
        <p:spPr bwMode="auto">
          <a:xfrm>
            <a:off x="3348038" y="1831975"/>
            <a:ext cx="55499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6661150" y="2563813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6229350" y="2995613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5795963" y="3500438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4860925" y="4364038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4429125" y="4795838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3995738" y="5229225"/>
            <a:ext cx="215900" cy="195263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492500" y="5732463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  <a:ea typeface="黑体" pitchFamily="2" charset="-122"/>
            </a:endParaRP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4645025" y="1700213"/>
            <a:ext cx="4473575" cy="4441825"/>
          </a:xfrm>
          <a:prstGeom prst="line">
            <a:avLst/>
          </a:prstGeom>
          <a:noFill/>
          <a:ln w="38100">
            <a:solidFill>
              <a:srgbClr val="8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 rot="-24355382">
            <a:off x="8395494" y="1550194"/>
            <a:ext cx="671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660066"/>
                </a:solidFill>
              </a:rPr>
              <a:t>N=Z</a:t>
            </a:r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5364163" y="3932238"/>
            <a:ext cx="215900" cy="195262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0000FF"/>
              </a:solidFill>
              <a:ea typeface="黑体" pitchFamily="2" charset="-122"/>
            </a:endParaRPr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6661150" y="3355975"/>
            <a:ext cx="288925" cy="3381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5724525" y="4219575"/>
            <a:ext cx="288925" cy="3381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860925" y="5156200"/>
            <a:ext cx="288925" cy="33813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b="1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221288" y="46529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ea typeface="黑体" pitchFamily="2" charset="-122"/>
              </a:rPr>
              <a:t>?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356100" y="551656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ea typeface="黑体" pitchFamily="2" charset="-122"/>
              </a:rPr>
              <a:t>?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6156325" y="371633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ea typeface="黑体" pitchFamily="2" charset="-122"/>
              </a:rPr>
              <a:t>?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021513" y="28527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ea typeface="黑体" pitchFamily="2" charset="-122"/>
              </a:rPr>
              <a:t>?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600" b="1">
                <a:latin typeface="Times New Roman" pitchFamily="18" charset="0"/>
                <a:ea typeface="黑体" pitchFamily="2" charset="-122"/>
              </a:rPr>
              <a:t>Test the IMME in </a:t>
            </a:r>
            <a:r>
              <a:rPr lang="en-US" altLang="zh-CN" sz="3600" b="1">
                <a:solidFill>
                  <a:srgbClr val="0D02E0"/>
                </a:solidFill>
                <a:latin typeface="Times New Roman" pitchFamily="18" charset="0"/>
                <a:ea typeface="黑体" pitchFamily="2" charset="-122"/>
              </a:rPr>
              <a:t>fp</a:t>
            </a:r>
            <a:r>
              <a:rPr lang="en-US" altLang="zh-CN" sz="3600" b="1">
                <a:latin typeface="Times New Roman" pitchFamily="18" charset="0"/>
                <a:ea typeface="黑体" pitchFamily="2" charset="-122"/>
              </a:rPr>
              <a:t> shell nuclei</a:t>
            </a:r>
            <a:endParaRPr lang="en-US" altLang="zh-CN" sz="3600" b="1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546225"/>
            <a:ext cx="54356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611188" y="908050"/>
            <a:ext cx="590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D02E0"/>
                </a:solidFill>
              </a:rPr>
              <a:t>M(A,T,T</a:t>
            </a:r>
            <a:r>
              <a:rPr lang="en-US" altLang="zh-CN" sz="2400" b="1" baseline="-25000">
                <a:solidFill>
                  <a:srgbClr val="0D02E0"/>
                </a:solidFill>
              </a:rPr>
              <a:t>3</a:t>
            </a:r>
            <a:r>
              <a:rPr lang="en-US" altLang="zh-CN" sz="2400" b="1">
                <a:solidFill>
                  <a:srgbClr val="0D02E0"/>
                </a:solidFill>
              </a:rPr>
              <a:t>)=a(A,T)+b(A,T)T</a:t>
            </a:r>
            <a:r>
              <a:rPr lang="en-US" altLang="zh-CN" sz="2400" b="1" baseline="-25000">
                <a:solidFill>
                  <a:srgbClr val="0D02E0"/>
                </a:solidFill>
              </a:rPr>
              <a:t>3</a:t>
            </a:r>
            <a:r>
              <a:rPr lang="en-US" altLang="zh-CN" sz="2400" b="1">
                <a:solidFill>
                  <a:srgbClr val="0D02E0"/>
                </a:solidFill>
              </a:rPr>
              <a:t>+c(A,T) T</a:t>
            </a:r>
            <a:r>
              <a:rPr lang="en-US" altLang="zh-CN" sz="2400" b="1" baseline="-25000">
                <a:solidFill>
                  <a:srgbClr val="0D02E0"/>
                </a:solidFill>
              </a:rPr>
              <a:t>3</a:t>
            </a:r>
            <a:r>
              <a:rPr lang="en-US" altLang="zh-CN" sz="2400" b="1" baseline="50000">
                <a:solidFill>
                  <a:srgbClr val="0D02E0"/>
                </a:solidFill>
              </a:rPr>
              <a:t>2</a:t>
            </a: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6227763" y="908050"/>
            <a:ext cx="1858962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+ d(A,T)T</a:t>
            </a:r>
            <a:r>
              <a:rPr lang="en-US" altLang="zh-CN" sz="2400" b="1" baseline="-25000">
                <a:solidFill>
                  <a:srgbClr val="FF0000"/>
                </a:solidFill>
              </a:rPr>
              <a:t>3</a:t>
            </a:r>
            <a:r>
              <a:rPr lang="en-US" altLang="zh-CN" sz="2400" b="1" baseline="5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 baseline="50000">
              <a:solidFill>
                <a:srgbClr val="FF0000"/>
              </a:solidFill>
            </a:endParaRPr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989138"/>
            <a:ext cx="61436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131" name="Object 3"/>
          <p:cNvGraphicFramePr>
            <a:graphicFrameLocks noChangeAspect="1"/>
          </p:cNvGraphicFramePr>
          <p:nvPr>
            <p:ph/>
          </p:nvPr>
        </p:nvGraphicFramePr>
        <p:xfrm>
          <a:off x="684213" y="1114425"/>
          <a:ext cx="7921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公式" r:id="rId4" imgW="3543120" imgH="241200" progId="Equation.3">
                  <p:embed/>
                </p:oleObj>
              </mc:Choice>
              <mc:Fallback>
                <p:oleObj name="公式" r:id="rId4" imgW="35431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14425"/>
                        <a:ext cx="7921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7092950" y="827088"/>
            <a:ext cx="1655763" cy="1081087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116013" y="5300663"/>
            <a:ext cx="7643812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FF0000"/>
                </a:solidFill>
              </a:rPr>
              <a:t>d</a:t>
            </a:r>
            <a:r>
              <a:rPr lang="en-US" altLang="zh-CN" sz="2800" b="1">
                <a:solidFill>
                  <a:srgbClr val="0D02E0"/>
                </a:solidFill>
              </a:rPr>
              <a:t> coeficients increase gradually up to A=53 </a:t>
            </a:r>
          </a:p>
          <a:p>
            <a:r>
              <a:rPr lang="en-US" altLang="zh-CN" sz="2800" b="1">
                <a:solidFill>
                  <a:srgbClr val="0D02E0"/>
                </a:solidFill>
              </a:rPr>
              <a:t>for which </a:t>
            </a:r>
            <a:r>
              <a:rPr lang="en-US" altLang="zh-CN" sz="2800" b="1" i="1">
                <a:solidFill>
                  <a:srgbClr val="FF0000"/>
                </a:solidFill>
              </a:rPr>
              <a:t>d </a:t>
            </a:r>
            <a:r>
              <a:rPr lang="en-US" altLang="zh-CN" sz="2800" b="1">
                <a:solidFill>
                  <a:srgbClr val="0D02E0"/>
                </a:solidFill>
              </a:rPr>
              <a:t>is 3.5</a:t>
            </a:r>
            <a:r>
              <a:rPr lang="en-US" altLang="zh-CN" sz="2800" b="1">
                <a:solidFill>
                  <a:srgbClr val="0D02E0"/>
                </a:solidFill>
                <a:latin typeface="Symbol" pitchFamily="18" charset="2"/>
              </a:rPr>
              <a:t>s</a:t>
            </a:r>
            <a:r>
              <a:rPr lang="en-US" altLang="zh-CN" sz="2800" b="1">
                <a:solidFill>
                  <a:srgbClr val="0D02E0"/>
                </a:solidFill>
              </a:rPr>
              <a:t> deviated from zero.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600" b="1">
                <a:latin typeface="Times New Roman" pitchFamily="18" charset="0"/>
                <a:ea typeface="黑体" pitchFamily="2" charset="-122"/>
              </a:rPr>
              <a:t>Test the IMME in </a:t>
            </a:r>
            <a:r>
              <a:rPr lang="en-US" altLang="zh-CN" sz="3600" b="1">
                <a:solidFill>
                  <a:srgbClr val="0D02E0"/>
                </a:solidFill>
                <a:latin typeface="Times New Roman" pitchFamily="18" charset="0"/>
                <a:ea typeface="黑体" pitchFamily="2" charset="-122"/>
              </a:rPr>
              <a:t>fp</a:t>
            </a:r>
            <a:r>
              <a:rPr lang="en-US" altLang="zh-CN" sz="3600" b="1">
                <a:latin typeface="Times New Roman" pitchFamily="18" charset="0"/>
                <a:ea typeface="黑体" pitchFamily="2" charset="-122"/>
              </a:rPr>
              <a:t> shell nuclei</a:t>
            </a:r>
            <a:endParaRPr lang="en-US" altLang="zh-CN" sz="3600" b="1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616450" y="6486525"/>
            <a:ext cx="4537075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/>
              <a:t>Y.H.Zhang et al., PRL 109, 102501 (2012) 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55245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388" y="5445125"/>
            <a:ext cx="8713787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X-ray burst model calculations with the new mass excess of 65As suggest that the majority of the reaction flow passes through 64Ge via proton capture, indicating that 64Ge is not a significant rp-rocess waiting point.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3600" b="1">
                <a:latin typeface="Times New Roman" pitchFamily="18" charset="0"/>
                <a:ea typeface="黑体" pitchFamily="2" charset="-122"/>
              </a:rPr>
              <a:t>Rp-process: </a:t>
            </a:r>
            <a:r>
              <a:rPr lang="en-US" altLang="zh-CN" sz="3200"/>
              <a:t>64Ge: waiting point?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035550" y="6491288"/>
            <a:ext cx="41179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X.L.Tu et al., PRL 106, 112501 (2011) 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484313"/>
            <a:ext cx="4400550" cy="3663950"/>
          </a:xfrm>
          <a:noFill/>
          <a:ln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2481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9750" y="5516563"/>
            <a:ext cx="7781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/>
              <a:t>Measurement of the 45Cr mass and the Sc-Ca cycle in X-ray bursts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3600" b="1">
                <a:latin typeface="Times New Roman" pitchFamily="18" charset="0"/>
                <a:ea typeface="黑体" pitchFamily="2" charset="-122"/>
              </a:rPr>
              <a:t>Rp-process: </a:t>
            </a:r>
            <a:r>
              <a:rPr lang="en-US" altLang="zh-CN" sz="3200"/>
              <a:t>Sc-Ca cycle</a:t>
            </a:r>
            <a:r>
              <a:rPr lang="en-US" altLang="zh-CN"/>
              <a:t>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292725" y="6481763"/>
            <a:ext cx="38512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X.L. Yan et al.,  APJ, 766 (2013) L8.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en-US" altLang="zh-CN" b="1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/>
              <a:t>1.Motivation</a:t>
            </a:r>
          </a:p>
          <a:p>
            <a:pPr>
              <a:buFontTx/>
              <a:buNone/>
            </a:pPr>
            <a:r>
              <a:rPr lang="en-US" altLang="zh-CN"/>
              <a:t>2.Experiments at HIRFL-CSR</a:t>
            </a:r>
          </a:p>
          <a:p>
            <a:pPr>
              <a:buFontTx/>
              <a:buNone/>
            </a:pPr>
            <a:r>
              <a:rPr lang="en-US" altLang="zh-CN"/>
              <a:t>   </a:t>
            </a:r>
            <a:r>
              <a:rPr lang="en-US" altLang="zh-CN" sz="2000"/>
              <a:t>principle, facility, procedure, data analysis, …</a:t>
            </a:r>
          </a:p>
          <a:p>
            <a:pPr>
              <a:buFontTx/>
              <a:buNone/>
            </a:pPr>
            <a:r>
              <a:rPr lang="en-US" altLang="zh-CN"/>
              <a:t>3.Results and discussion</a:t>
            </a:r>
          </a:p>
          <a:p>
            <a:pPr>
              <a:buFontTx/>
              <a:buNone/>
            </a:pPr>
            <a:r>
              <a:rPr lang="en-US" altLang="zh-CN"/>
              <a:t>   </a:t>
            </a:r>
            <a:r>
              <a:rPr lang="en-US" altLang="zh-CN" sz="2000"/>
              <a:t>rp-process, IMME…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p过程－ash-2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23734" r="5237" b="33832"/>
          <a:stretch>
            <a:fillRect/>
          </a:stretch>
        </p:blipFill>
        <p:spPr>
          <a:xfrm>
            <a:off x="3995738" y="2276475"/>
            <a:ext cx="5148262" cy="458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8125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0825" y="4797425"/>
            <a:ext cx="399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Other measurements</a:t>
            </a:r>
          </a:p>
          <a:p>
            <a:r>
              <a:rPr lang="en-US" altLang="zh-CN" sz="3200" baseline="30000"/>
              <a:t>86</a:t>
            </a:r>
            <a:r>
              <a:rPr lang="en-US" altLang="zh-CN" sz="3200"/>
              <a:t>Kr, </a:t>
            </a:r>
            <a:r>
              <a:rPr lang="en-US" altLang="zh-CN" sz="3200" baseline="30000"/>
              <a:t>112</a:t>
            </a:r>
            <a:r>
              <a:rPr lang="en-US" altLang="zh-CN" sz="3200"/>
              <a:t>Sn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115888"/>
            <a:ext cx="91440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2"/>
                </a:solidFill>
              </a:rPr>
              <a:t>CSRe Collaboration</a:t>
            </a:r>
          </a:p>
          <a:p>
            <a:pPr algn="ctr"/>
            <a:endParaRPr lang="en-US" altLang="zh-CN" b="1">
              <a:solidFill>
                <a:srgbClr val="000000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H. S. Xu,</a:t>
            </a:r>
            <a:r>
              <a:rPr lang="en-US" altLang="zh-CN">
                <a:solidFill>
                  <a:srgbClr val="000000"/>
                </a:solidFill>
              </a:rPr>
              <a:t> </a:t>
            </a:r>
            <a:r>
              <a:rPr lang="en-US" altLang="zh-CN" b="1">
                <a:solidFill>
                  <a:srgbClr val="000000"/>
                </a:solidFill>
              </a:rPr>
              <a:t>M. Wang, Y. H. Zhang, X. L.Tu, X. L. Yan, X. H. Zhou,Y. J. Yuan, J. W. Xia,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 J. C. Yang, X. C.Chen, G. B. Jia, Z. G. Hu, X. W. Ma, R. S. Mao, B. Mei, P. Shuai, 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Z. Y. Sun, S. T. Wang, G. Q. Xiao, X. Xu, Y. D. Zang, H. W. Zhao, T. C. Zhao,</a:t>
            </a: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 W. Zhang, W. L. Zhan </a:t>
            </a:r>
            <a:r>
              <a:rPr lang="en-US" altLang="zh-CN" b="1">
                <a:solidFill>
                  <a:srgbClr val="000066"/>
                </a:solidFill>
              </a:rPr>
              <a:t>(IMP-CAS, Lanzhou, China)</a:t>
            </a:r>
          </a:p>
          <a:p>
            <a:pPr algn="ctr"/>
            <a:endParaRPr lang="en-US" altLang="zh-CN" b="1">
              <a:solidFill>
                <a:schemeClr val="bg2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Yu.A. Litvinov, S.Typel </a:t>
            </a:r>
            <a:r>
              <a:rPr lang="en-US" altLang="zh-CN" b="1">
                <a:solidFill>
                  <a:srgbClr val="000066"/>
                </a:solidFill>
              </a:rPr>
              <a:t>(GSI, Darmstadt, Germany)</a:t>
            </a:r>
          </a:p>
          <a:p>
            <a:pPr algn="ctr"/>
            <a:endParaRPr lang="en-US" altLang="zh-CN" b="1">
              <a:solidFill>
                <a:srgbClr val="000066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K. Blaum </a:t>
            </a:r>
            <a:r>
              <a:rPr lang="en-US" altLang="zh-CN" b="1">
                <a:solidFill>
                  <a:srgbClr val="000066"/>
                </a:solidFill>
              </a:rPr>
              <a:t>(MPIK, Heidelberg, Germany)</a:t>
            </a:r>
          </a:p>
          <a:p>
            <a:pPr algn="ctr"/>
            <a:endParaRPr lang="en-US" altLang="zh-CN" b="1">
              <a:solidFill>
                <a:srgbClr val="000066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Y. Sun </a:t>
            </a:r>
            <a:r>
              <a:rPr lang="en-US" altLang="zh-CN" b="1">
                <a:solidFill>
                  <a:srgbClr val="000066"/>
                </a:solidFill>
              </a:rPr>
              <a:t>(Shanghai Jiao Tong University, Shanghai, China</a:t>
            </a:r>
            <a:r>
              <a:rPr lang="en-US" altLang="zh-CN" b="1">
                <a:solidFill>
                  <a:srgbClr val="000000"/>
                </a:solidFill>
              </a:rPr>
              <a:t>)</a:t>
            </a:r>
          </a:p>
          <a:p>
            <a:pPr algn="ctr"/>
            <a:endParaRPr lang="en-US" altLang="zh-CN" b="1">
              <a:solidFill>
                <a:srgbClr val="000000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H. Schatz, B. A. Brown</a:t>
            </a:r>
            <a:r>
              <a:rPr lang="en-US" altLang="zh-CN" b="1">
                <a:solidFill>
                  <a:srgbClr val="000066"/>
                </a:solidFill>
              </a:rPr>
              <a:t> (MSU, USA)</a:t>
            </a:r>
          </a:p>
          <a:p>
            <a:pPr algn="ctr"/>
            <a:endParaRPr lang="en-US" altLang="zh-CN" b="1">
              <a:solidFill>
                <a:srgbClr val="000066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G. Audi </a:t>
            </a:r>
            <a:r>
              <a:rPr lang="en-US" altLang="zh-CN" b="1">
                <a:solidFill>
                  <a:srgbClr val="000066"/>
                </a:solidFill>
              </a:rPr>
              <a:t>(CSNSM-IN2P3-CNRS, Orsay, France)</a:t>
            </a:r>
          </a:p>
          <a:p>
            <a:pPr algn="ctr"/>
            <a:endParaRPr lang="en-US" altLang="zh-CN" b="1">
              <a:solidFill>
                <a:srgbClr val="000066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T. Yamaguchi  </a:t>
            </a:r>
            <a:r>
              <a:rPr lang="en-US" altLang="zh-CN" b="1">
                <a:solidFill>
                  <a:srgbClr val="000066"/>
                </a:solidFill>
              </a:rPr>
              <a:t>(Saitama University, Saitama, Japan}</a:t>
            </a:r>
          </a:p>
          <a:p>
            <a:pPr algn="ctr"/>
            <a:endParaRPr lang="en-US" altLang="zh-CN" b="1">
              <a:solidFill>
                <a:srgbClr val="000066"/>
              </a:solidFill>
            </a:endParaRPr>
          </a:p>
          <a:p>
            <a:pPr algn="ctr"/>
            <a:r>
              <a:rPr lang="en-US" altLang="zh-CN" b="1">
                <a:solidFill>
                  <a:srgbClr val="000000"/>
                </a:solidFill>
              </a:rPr>
              <a:t>T. Uesaka, Y. Yamaguchi </a:t>
            </a:r>
            <a:r>
              <a:rPr lang="en-US" altLang="zh-CN" b="1">
                <a:solidFill>
                  <a:srgbClr val="000066"/>
                </a:solidFill>
              </a:rPr>
              <a:t>(RIKEN, Saitama, Japan)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55650" y="6096000"/>
            <a:ext cx="794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accent2"/>
                </a:solidFill>
              </a:rPr>
              <a:t>Thank you for your attention!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4339" name="Picture 3" descr="Graphic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2000" cy="529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62400" y="5638800"/>
            <a:ext cx="2590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495800" y="5334000"/>
            <a:ext cx="2133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352800" y="12192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24200" y="15240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581400" y="12192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600" y="508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 Mass measurement results at CSRe-Lanzhou</a:t>
            </a:r>
            <a:r>
              <a:rPr lang="en-US" altLang="zh-CN" sz="2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2400" y="838200"/>
            <a:ext cx="4724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lang="en-US" altLang="zh-CN" sz="1600" b="1">
                <a:solidFill>
                  <a:srgbClr val="000066"/>
                </a:solidFill>
              </a:rPr>
              <a:t>B. Mei et al., NIMA A 624, 109 (2010) </a:t>
            </a:r>
          </a:p>
          <a:p>
            <a:pPr>
              <a:buFontTx/>
              <a:buAutoNum type="arabicPeriod"/>
            </a:pPr>
            <a:r>
              <a:rPr lang="en-US" altLang="zh-CN" sz="1600" b="1">
                <a:solidFill>
                  <a:srgbClr val="000066"/>
                </a:solidFill>
              </a:rPr>
              <a:t>X.L. Tu etal., PRL 106, 112501 (2011)</a:t>
            </a:r>
          </a:p>
          <a:p>
            <a:pPr>
              <a:buFontTx/>
              <a:buAutoNum type="arabicPeriod"/>
            </a:pPr>
            <a:r>
              <a:rPr lang="en-US" altLang="zh-CN" sz="1600" b="1">
                <a:solidFill>
                  <a:srgbClr val="000066"/>
                </a:solidFill>
              </a:rPr>
              <a:t>X.L. Tu et al., NIMA A 654, 213 (2011)</a:t>
            </a:r>
          </a:p>
          <a:p>
            <a:pPr>
              <a:buFontTx/>
              <a:buAutoNum type="arabicPeriod"/>
            </a:pPr>
            <a:r>
              <a:rPr lang="en-US" altLang="zh-CN" sz="1600" b="1">
                <a:solidFill>
                  <a:srgbClr val="000066"/>
                </a:solidFill>
              </a:rPr>
              <a:t>Y.H. Zhang et al.,  PRL 109, 102501 </a:t>
            </a:r>
          </a:p>
          <a:p>
            <a:r>
              <a:rPr lang="en-US" altLang="zh-CN" sz="1600" b="1">
                <a:solidFill>
                  <a:srgbClr val="000066"/>
                </a:solidFill>
              </a:rPr>
              <a:t>      (2012)</a:t>
            </a:r>
          </a:p>
          <a:p>
            <a:pPr>
              <a:buFontTx/>
              <a:buAutoNum type="arabicPeriod" startAt="5"/>
            </a:pPr>
            <a:r>
              <a:rPr lang="en-US" altLang="zh-CN" sz="1600" b="1">
                <a:solidFill>
                  <a:srgbClr val="000066"/>
                </a:solidFill>
              </a:rPr>
              <a:t>X.L. Yan et al. Astrophys. J. Lett. </a:t>
            </a:r>
          </a:p>
          <a:p>
            <a:r>
              <a:rPr lang="en-US" altLang="zh-CN" sz="1600" b="1">
                <a:solidFill>
                  <a:srgbClr val="000066"/>
                </a:solidFill>
              </a:rPr>
              <a:t>      766 (2013) L8</a:t>
            </a:r>
          </a:p>
        </p:txBody>
      </p:sp>
      <p:sp>
        <p:nvSpPr>
          <p:cNvPr id="14347" name="Rectangle 3"/>
          <p:cNvSpPr txBox="1">
            <a:spLocks noChangeArrowheads="1"/>
          </p:cNvSpPr>
          <p:nvPr/>
        </p:nvSpPr>
        <p:spPr bwMode="auto">
          <a:xfrm>
            <a:off x="4724400" y="5410200"/>
            <a:ext cx="4267200" cy="838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20738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28725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36713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1900" b="1">
                <a:solidFill>
                  <a:srgbClr val="000066"/>
                </a:solidFill>
                <a:latin typeface="Tahoma" pitchFamily="34" charset="0"/>
                <a:ea typeface="黑体" pitchFamily="2" charset="-122"/>
              </a:rPr>
              <a:t>Measured for the first time: </a:t>
            </a:r>
            <a:r>
              <a:rPr lang="en-US" altLang="zh-CN" sz="1900" b="1">
                <a:solidFill>
                  <a:srgbClr val="FF3300"/>
                </a:solidFill>
                <a:latin typeface="Tahoma" pitchFamily="34" charset="0"/>
                <a:ea typeface="黑体" pitchFamily="2" charset="-122"/>
              </a:rPr>
              <a:t>16</a:t>
            </a:r>
          </a:p>
          <a:p>
            <a:pPr eaLnBrk="0" hangingPunct="0">
              <a:spcBef>
                <a:spcPct val="30000"/>
              </a:spcBef>
              <a:buFontTx/>
              <a:buChar char="•"/>
            </a:pPr>
            <a:r>
              <a:rPr lang="en-US" altLang="zh-CN" sz="1900" b="1">
                <a:solidFill>
                  <a:srgbClr val="000066"/>
                </a:solidFill>
                <a:latin typeface="Tahoma" pitchFamily="34" charset="0"/>
                <a:ea typeface="黑体" pitchFamily="2" charset="-122"/>
              </a:rPr>
              <a:t>Precision improved </a:t>
            </a:r>
            <a:r>
              <a:rPr lang="en-US" altLang="zh-CN" sz="1900" b="1">
                <a:solidFill>
                  <a:srgbClr val="0099FF"/>
                </a:solidFill>
                <a:latin typeface="Tahoma" pitchFamily="34" charset="0"/>
                <a:ea typeface="黑体" pitchFamily="2" charset="-122"/>
              </a:rPr>
              <a:t>27</a:t>
            </a:r>
            <a:endParaRPr lang="en-US" altLang="zh-CN" sz="19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黑体" pitchFamily="2" charset="-122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25413" y="2957513"/>
            <a:ext cx="2720975" cy="547687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b="1" baseline="30000">
                <a:solidFill>
                  <a:srgbClr val="FF3300"/>
                </a:solidFill>
              </a:rPr>
              <a:t>53</a:t>
            </a:r>
            <a:r>
              <a:rPr lang="en-US" altLang="zh-CN" sz="2800" b="1">
                <a:solidFill>
                  <a:srgbClr val="FF3300"/>
                </a:solidFill>
              </a:rPr>
              <a:t>Ni, </a:t>
            </a:r>
            <a:r>
              <a:rPr lang="en-US" altLang="zh-CN" sz="2800" b="1" baseline="30000">
                <a:solidFill>
                  <a:srgbClr val="FF3300"/>
                </a:solidFill>
              </a:rPr>
              <a:t>65</a:t>
            </a:r>
            <a:r>
              <a:rPr lang="en-US" altLang="zh-CN" sz="2800" b="1">
                <a:solidFill>
                  <a:srgbClr val="FF3300"/>
                </a:solidFill>
              </a:rPr>
              <a:t>As, </a:t>
            </a:r>
            <a:r>
              <a:rPr lang="en-US" altLang="zh-CN" sz="2800" b="1" baseline="30000">
                <a:solidFill>
                  <a:srgbClr val="FF3300"/>
                </a:solidFill>
              </a:rPr>
              <a:t>45</a:t>
            </a:r>
            <a:r>
              <a:rPr lang="en-US" altLang="zh-CN" sz="2800" b="1">
                <a:solidFill>
                  <a:srgbClr val="FF3300"/>
                </a:solidFill>
              </a:rPr>
              <a:t>Cr</a:t>
            </a:r>
            <a:r>
              <a:rPr lang="en-US" altLang="zh-CN" sz="28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432117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559175"/>
            <a:ext cx="453707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03350" y="1052513"/>
            <a:ext cx="6048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Magnetic field stability was improved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284663" y="4508500"/>
            <a:ext cx="1008062" cy="576263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4213" y="115888"/>
            <a:ext cx="7488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200" b="1"/>
              <a:t>Experiment: </a:t>
            </a:r>
            <a:r>
              <a:rPr lang="en-US" altLang="zh-CN" sz="3200" b="1" baseline="30000"/>
              <a:t>58</a:t>
            </a:r>
            <a:r>
              <a:rPr lang="en-US" altLang="zh-CN" sz="3200" b="1"/>
              <a:t>Ni beam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92275" y="1746250"/>
            <a:ext cx="1855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D02E0"/>
                </a:solidFill>
                <a:latin typeface="Times New Roman" pitchFamily="18" charset="0"/>
              </a:rPr>
              <a:t>Dec. 2010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11863" y="2924175"/>
            <a:ext cx="185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Feb. 2011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777875"/>
          </a:xfrm>
        </p:spPr>
        <p:txBody>
          <a:bodyPr/>
          <a:lstStyle/>
          <a:p>
            <a:r>
              <a:rPr lang="en-US" altLang="zh-CN" sz="4000">
                <a:latin typeface="Times New Roman" pitchFamily="18" charset="0"/>
              </a:rPr>
              <a:t>Results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572000" y="1557338"/>
          <a:ext cx="32400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公式" r:id="rId3" imgW="1498600" imgH="419100" progId="Equation.3">
                  <p:embed/>
                </p:oleObj>
              </mc:Choice>
              <mc:Fallback>
                <p:oleObj name="公式" r:id="rId3" imgW="14986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7338"/>
                        <a:ext cx="32400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4608512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90" name="Group 6"/>
          <p:cNvGraphicFramePr>
            <a:graphicFrameLocks noGrp="1"/>
          </p:cNvGraphicFramePr>
          <p:nvPr>
            <p:ph type="tbl" idx="1"/>
          </p:nvPr>
        </p:nvGraphicFramePr>
        <p:xfrm>
          <a:off x="684213" y="1268413"/>
          <a:ext cx="2735262" cy="5457825"/>
        </p:xfrm>
        <a:graphic>
          <a:graphicData uri="http://schemas.openxmlformats.org/drawingml/2006/table">
            <a:tbl>
              <a:tblPr/>
              <a:tblGrid>
                <a:gridCol w="1274762"/>
                <a:gridCol w="1460500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33Cl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-20993(7)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35Ar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-23052(4)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37K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-24808(6)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39Ca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-27273(6)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41Sc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-28635(11)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45V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-31881(9)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47Cr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-34562(8)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49Mn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-37642(11)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51Fe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-40192(11)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53Co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-42647(17)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55Ni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-45343(17)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57Cu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-47294(40)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59Zn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-47225(27)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61Ga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-47184(55)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63Ge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-46921(37)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65As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-46937(85)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67Se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-46580(67)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71Kr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-46320(141)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547813" y="908050"/>
            <a:ext cx="1731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/>
              <a:t>Mass excess (keV) 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3995738" y="6165850"/>
            <a:ext cx="502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/>
              <a:t>X.L. Tu, M. Wang et al., NIM A 654, 213 (2011)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85875"/>
            <a:ext cx="3744913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787900" y="4221163"/>
            <a:ext cx="435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</a:t>
            </a:r>
            <a:r>
              <a:rPr lang="en-US" altLang="zh-CN" sz="2800" b="1" baseline="-25000">
                <a:solidFill>
                  <a:srgbClr val="FF0000"/>
                </a:solidFill>
              </a:rPr>
              <a:t>p</a:t>
            </a:r>
            <a:r>
              <a:rPr lang="en-US" altLang="zh-CN" sz="2800" b="1">
                <a:solidFill>
                  <a:srgbClr val="FF0000"/>
                </a:solidFill>
              </a:rPr>
              <a:t>(</a:t>
            </a:r>
            <a:r>
              <a:rPr lang="en-US" altLang="zh-CN" sz="2800" b="1" baseline="30000">
                <a:solidFill>
                  <a:srgbClr val="FF0000"/>
                </a:solidFill>
              </a:rPr>
              <a:t>65</a:t>
            </a:r>
            <a:r>
              <a:rPr lang="en-US" altLang="zh-CN" sz="2800" b="1">
                <a:solidFill>
                  <a:srgbClr val="FF0000"/>
                </a:solidFill>
              </a:rPr>
              <a:t>As) = </a:t>
            </a:r>
            <a:r>
              <a:rPr lang="en-US" altLang="zh-CN" sz="2800" b="1">
                <a:solidFill>
                  <a:srgbClr val="FF0000"/>
                </a:solidFill>
                <a:latin typeface="Symbol" pitchFamily="18" charset="2"/>
              </a:rPr>
              <a:t>-90 (85)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keV</a:t>
            </a:r>
            <a:endParaRPr lang="en-US" altLang="zh-CN" sz="2800" b="1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8900"/>
            <a:ext cx="37195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724525" y="1582738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3600" b="1">
                <a:solidFill>
                  <a:srgbClr val="990033"/>
                </a:solidFill>
              </a:rPr>
              <a:t> </a:t>
            </a:r>
            <a:r>
              <a:rPr lang="en-US" altLang="zh-CN" sz="3600" b="1">
                <a:solidFill>
                  <a:srgbClr val="990033"/>
                </a:solidFill>
                <a:latin typeface="Symbol" pitchFamily="18" charset="2"/>
              </a:rPr>
              <a:t>2s 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24313"/>
            <a:ext cx="3887787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 rot="16200000">
            <a:off x="-737393" y="2231231"/>
            <a:ext cx="260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Times New Roman" pitchFamily="18" charset="0"/>
                <a:ea typeface="黑体" pitchFamily="2" charset="-122"/>
              </a:rPr>
              <a:t>Effective half-life of </a:t>
            </a:r>
            <a:r>
              <a:rPr lang="en-US" altLang="zh-CN" b="1" baseline="30000">
                <a:solidFill>
                  <a:srgbClr val="000066"/>
                </a:solidFill>
                <a:latin typeface="Times New Roman" pitchFamily="18" charset="0"/>
                <a:ea typeface="黑体" pitchFamily="2" charset="-122"/>
              </a:rPr>
              <a:t>64</a:t>
            </a:r>
            <a:r>
              <a:rPr lang="en-US" altLang="zh-CN" b="1">
                <a:solidFill>
                  <a:srgbClr val="000066"/>
                </a:solidFill>
                <a:latin typeface="Times New Roman" pitchFamily="18" charset="0"/>
                <a:ea typeface="黑体" pitchFamily="2" charset="-122"/>
              </a:rPr>
              <a:t>Ge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 rot="16200000">
            <a:off x="3601244" y="2382044"/>
            <a:ext cx="2703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000066"/>
                </a:solidFill>
                <a:latin typeface="Times New Roman" pitchFamily="18" charset="0"/>
              </a:rPr>
              <a:t>Light curve of Type I x-ray burst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716463" y="4857750"/>
            <a:ext cx="4365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</a:rPr>
              <a:t>89%–90% of the reaction flow passes</a:t>
            </a:r>
          </a:p>
          <a:p>
            <a:r>
              <a:rPr lang="en-US" altLang="zh-CN" b="1">
                <a:solidFill>
                  <a:srgbClr val="000066"/>
                </a:solidFill>
              </a:rPr>
              <a:t>through 64Ge via proton capture </a:t>
            </a:r>
          </a:p>
          <a:p>
            <a:r>
              <a:rPr lang="en-US" altLang="zh-CN" b="1">
                <a:solidFill>
                  <a:srgbClr val="000066"/>
                </a:solidFill>
              </a:rPr>
              <a:t>indicating that: </a:t>
            </a:r>
          </a:p>
          <a:p>
            <a:r>
              <a:rPr lang="en-US" altLang="zh-CN" b="1" baseline="30000">
                <a:solidFill>
                  <a:srgbClr val="FF0000"/>
                </a:solidFill>
              </a:rPr>
              <a:t> 64</a:t>
            </a:r>
            <a:r>
              <a:rPr lang="en-US" altLang="zh-CN" b="1">
                <a:solidFill>
                  <a:srgbClr val="FF0000"/>
                </a:solidFill>
              </a:rPr>
              <a:t>Ge is not a significant rp-process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  waiting point.</a:t>
            </a:r>
          </a:p>
          <a:p>
            <a:endParaRPr lang="en-US" altLang="zh-CN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835150" y="4292600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zh-CN" sz="3600" b="1">
                <a:solidFill>
                  <a:srgbClr val="990033"/>
                </a:solidFill>
              </a:rPr>
              <a:t>1</a:t>
            </a:r>
            <a:r>
              <a:rPr lang="en-US" altLang="zh-CN" sz="3600" b="1">
                <a:solidFill>
                  <a:srgbClr val="990033"/>
                </a:solidFill>
                <a:latin typeface="Symbol" pitchFamily="18" charset="2"/>
              </a:rPr>
              <a:t>s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 rot="16200000">
            <a:off x="-778668" y="5061743"/>
            <a:ext cx="270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Times New Roman" pitchFamily="18" charset="0"/>
                <a:ea typeface="黑体" pitchFamily="2" charset="-122"/>
              </a:rPr>
              <a:t>Abundance of burst ashes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黑体" pitchFamily="2" charset="-122"/>
              </a:rPr>
              <a:t>Impact on the rp-process of x-ray bursts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343400" y="882650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r>
              <a:rPr lang="en-US" altLang="zh-CN" sz="1600" b="1">
                <a:solidFill>
                  <a:srgbClr val="000066"/>
                </a:solidFill>
              </a:rPr>
              <a:t>X.L. Tu etal., PRL 106, 112501 (2011)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2400" y="1600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sz="2400" b="1">
                <a:solidFill>
                  <a:srgbClr val="FF0000"/>
                </a:solidFill>
                <a:ea typeface="黑体" pitchFamily="2" charset="-122"/>
              </a:rPr>
              <a:t>AME03 low limit  &gt;&gt;&gt; S</a:t>
            </a:r>
            <a:r>
              <a:rPr lang="en-US" altLang="zh-CN" sz="2400" b="1" baseline="-25000">
                <a:solidFill>
                  <a:srgbClr val="FF0000"/>
                </a:solidFill>
                <a:ea typeface="黑体" pitchFamily="2" charset="-122"/>
              </a:rPr>
              <a:t>p</a:t>
            </a:r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ea typeface="黑体" pitchFamily="2" charset="-122"/>
              </a:rPr>
              <a:t>-</a:t>
            </a:r>
            <a:r>
              <a:rPr lang="en-US" altLang="zh-CN" sz="2400" b="1">
                <a:solidFill>
                  <a:srgbClr val="FF0000"/>
                </a:solidFill>
                <a:ea typeface="黑体" pitchFamily="2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Symbol" pitchFamily="18" charset="2"/>
                <a:ea typeface="黑体" pitchFamily="2" charset="-122"/>
              </a:rPr>
              <a:t>s</a:t>
            </a:r>
            <a:endParaRPr lang="en-US" altLang="zh-CN" sz="2400" b="1">
              <a:solidFill>
                <a:srgbClr val="FF0000"/>
              </a:solidFill>
              <a:ea typeface="黑体" pitchFamily="2" charset="-122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94188"/>
            <a:ext cx="3352800" cy="2182812"/>
          </a:xfrm>
          <a:prstGeom prst="rect">
            <a:avLst/>
          </a:prstGeom>
          <a:noFill/>
          <a:ln w="2857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4711700" cy="4699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15000"/>
              </a:spcBef>
              <a:spcAft>
                <a:spcPct val="25000"/>
              </a:spcAft>
            </a:pPr>
            <a:r>
              <a:rPr lang="en-US" altLang="zh-CN" sz="2400" b="1">
                <a:ea typeface="黑体" pitchFamily="2" charset="-122"/>
              </a:rPr>
              <a:t>AME03 up limit &gt;&gt;&gt; S</a:t>
            </a:r>
            <a:r>
              <a:rPr lang="en-US" altLang="zh-CN" sz="2400" b="1" baseline="-25000">
                <a:ea typeface="黑体" pitchFamily="2" charset="-122"/>
              </a:rPr>
              <a:t>p</a:t>
            </a:r>
            <a:r>
              <a:rPr lang="en-US" altLang="zh-CN" sz="2400" b="1">
                <a:latin typeface="Symbol" pitchFamily="18" charset="2"/>
                <a:ea typeface="黑体" pitchFamily="2" charset="-122"/>
              </a:rPr>
              <a:t>+</a:t>
            </a:r>
            <a:r>
              <a:rPr lang="en-US" altLang="zh-CN" sz="2400" b="1">
                <a:ea typeface="黑体" pitchFamily="2" charset="-122"/>
              </a:rPr>
              <a:t>3</a:t>
            </a:r>
            <a:r>
              <a:rPr lang="en-US" altLang="zh-CN" sz="2400" b="1">
                <a:latin typeface="Symbol" pitchFamily="18" charset="2"/>
                <a:ea typeface="黑体" pitchFamily="2" charset="-122"/>
              </a:rPr>
              <a:t>s</a:t>
            </a:r>
            <a:endParaRPr lang="en-US" altLang="zh-CN" sz="2400" b="1">
              <a:ea typeface="黑体" pitchFamily="2" charset="-122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5720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3048000" y="2816225"/>
            <a:ext cx="1377950" cy="2898775"/>
            <a:chOff x="2160" y="1572"/>
            <a:chExt cx="1056" cy="2076"/>
          </a:xfrm>
        </p:grpSpPr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H="1">
              <a:off x="2160" y="3186"/>
              <a:ext cx="936" cy="4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2748" y="2682"/>
              <a:ext cx="420" cy="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748" y="2154"/>
              <a:ext cx="420" cy="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V="1">
              <a:off x="3216" y="2640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V="1">
              <a:off x="3216" y="2112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712" y="1572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39949" name="Picture 13" descr="Ca-Sc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3168" r="1382" b="4977"/>
          <a:stretch>
            <a:fillRect/>
          </a:stretch>
        </p:blipFill>
        <p:spPr bwMode="auto">
          <a:xfrm>
            <a:off x="5410200" y="1611313"/>
            <a:ext cx="3365500" cy="2427287"/>
          </a:xfrm>
          <a:prstGeom prst="rect">
            <a:avLst/>
          </a:prstGeom>
          <a:noFill/>
          <a:ln w="2857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181600" y="1143000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altLang="zh-CN" b="1">
                <a:solidFill>
                  <a:srgbClr val="0000CC"/>
                </a:solidFill>
              </a:rPr>
              <a:t>X. L. Yan </a:t>
            </a:r>
            <a:r>
              <a:rPr lang="es-ES" altLang="zh-CN" b="1" i="1">
                <a:solidFill>
                  <a:srgbClr val="0000CC"/>
                </a:solidFill>
              </a:rPr>
              <a:t>et al.</a:t>
            </a:r>
            <a:r>
              <a:rPr lang="es-ES" altLang="zh-CN" b="1">
                <a:solidFill>
                  <a:srgbClr val="0000CC"/>
                </a:solidFill>
              </a:rPr>
              <a:t> 2013 </a:t>
            </a:r>
            <a:r>
              <a:rPr lang="es-ES" altLang="zh-CN" b="1" i="1">
                <a:solidFill>
                  <a:srgbClr val="0000CC"/>
                </a:solidFill>
              </a:rPr>
              <a:t>ApJ</a:t>
            </a:r>
            <a:r>
              <a:rPr lang="es-ES" altLang="zh-CN" b="1">
                <a:solidFill>
                  <a:srgbClr val="0000CC"/>
                </a:solidFill>
              </a:rPr>
              <a:t> 766 L8</a:t>
            </a:r>
            <a:r>
              <a:rPr lang="en-US" altLang="zh-CN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b="1">
                <a:solidFill>
                  <a:schemeClr val="bg1"/>
                </a:solidFill>
                <a:ea typeface="黑体" pitchFamily="2" charset="-122"/>
              </a:rPr>
              <a:t>Inpact of the </a:t>
            </a:r>
            <a:r>
              <a:rPr lang="en-US" altLang="zh-CN" sz="3200" b="1" baseline="30000">
                <a:solidFill>
                  <a:schemeClr val="bg1"/>
                </a:solidFill>
              </a:rPr>
              <a:t>45</a:t>
            </a:r>
            <a:r>
              <a:rPr lang="en-US" altLang="zh-CN" sz="3200" b="1">
                <a:solidFill>
                  <a:schemeClr val="bg1"/>
                </a:solidFill>
              </a:rPr>
              <a:t>Cr mass on the </a:t>
            </a:r>
            <a:r>
              <a:rPr lang="en-US" altLang="zh-CN" sz="3200" b="1">
                <a:solidFill>
                  <a:schemeClr val="bg1"/>
                </a:solidFill>
                <a:ea typeface="黑体" pitchFamily="2" charset="-122"/>
              </a:rPr>
              <a:t>Sc-Ca cycle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765175"/>
          </a:xfrm>
        </p:spPr>
        <p:txBody>
          <a:bodyPr/>
          <a:lstStyle/>
          <a:p>
            <a:r>
              <a:rPr lang="en-US" altLang="zh-CN" sz="3600" b="1">
                <a:solidFill>
                  <a:schemeClr val="tx1"/>
                </a:solidFill>
              </a:rPr>
              <a:t>Nuclear mass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116013" y="4148138"/>
            <a:ext cx="29527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b="1"/>
              <a:t>Nuclear physics </a:t>
            </a:r>
          </a:p>
          <a:p>
            <a:pPr marL="342900" indent="-342900"/>
            <a:r>
              <a:rPr lang="en-US" altLang="zh-CN" b="1"/>
              <a:t>Atomic physics</a:t>
            </a:r>
          </a:p>
          <a:p>
            <a:pPr marL="342900" indent="-342900"/>
            <a:r>
              <a:rPr lang="en-US" altLang="zh-CN" b="1"/>
              <a:t>Nuclear astrophysics</a:t>
            </a:r>
          </a:p>
          <a:p>
            <a:pPr marL="342900" indent="-342900"/>
            <a:r>
              <a:rPr lang="en-US" altLang="zh-CN" b="1"/>
              <a:t>Atomic energy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CN" b="1"/>
              <a:t>Fundamental symmetries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CN" b="1"/>
              <a:t>Metrology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altLang="zh-CN" b="1"/>
              <a:t>…..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62575" y="4168775"/>
            <a:ext cx="1654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Nuclear mass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64163" y="5156200"/>
            <a:ext cx="17176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Binding energy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5940425" y="4579938"/>
            <a:ext cx="485775" cy="504825"/>
          </a:xfrm>
          <a:prstGeom prst="upDownArrow">
            <a:avLst>
              <a:gd name="adj1" fmla="val 50000"/>
              <a:gd name="adj2" fmla="val 207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1570038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23336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276600" y="2492375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</a:rPr>
              <a:t>E = mc</a:t>
            </a:r>
            <a:r>
              <a:rPr lang="en-US" altLang="zh-CN" sz="2400" baseline="30000">
                <a:solidFill>
                  <a:srgbClr val="0000FF"/>
                </a:solidFill>
              </a:rPr>
              <a:t>2</a:t>
            </a:r>
            <a:r>
              <a:rPr lang="en-US" altLang="zh-CN" sz="2400" b="1" baseline="30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8497887" cy="5200650"/>
          </a:xfrm>
          <a:solidFill>
            <a:srgbClr val="C0C0C0"/>
          </a:solidFill>
          <a:ln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0"/>
            <a:ext cx="89646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600" b="1"/>
              <a:t>Nuclear mass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484438" y="2420938"/>
            <a:ext cx="47513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11413" y="2349500"/>
            <a:ext cx="460851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5124" name="Picture 4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23925"/>
            <a:ext cx="76485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1258888" y="1700213"/>
            <a:ext cx="720725" cy="3603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 rot="-1529701">
            <a:off x="827088" y="148431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b="1">
                <a:solidFill>
                  <a:srgbClr val="990033"/>
                </a:solidFill>
              </a:rPr>
              <a:t>Injection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rot="-2987808">
            <a:off x="7119937" y="1025526"/>
            <a:ext cx="1019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 b="1">
                <a:solidFill>
                  <a:srgbClr val="990033"/>
                </a:solidFill>
              </a:rPr>
              <a:t>ToF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339975" y="2565400"/>
          <a:ext cx="46799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公式" r:id="rId4" imgW="1917360" imgH="482400" progId="Equation.3">
                  <p:embed/>
                </p:oleObj>
              </mc:Choice>
              <mc:Fallback>
                <p:oleObj name="公式" r:id="rId4" imgW="19173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565400"/>
                        <a:ext cx="46799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2700338" y="4005263"/>
          <a:ext cx="367347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公式" r:id="rId6" imgW="1358640" imgH="482400" progId="Equation.3">
                  <p:embed/>
                </p:oleObj>
              </mc:Choice>
              <mc:Fallback>
                <p:oleObj name="公式" r:id="rId6" imgW="135864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05263"/>
                        <a:ext cx="3673475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ea typeface="黑体" pitchFamily="2" charset="-122"/>
              </a:rPr>
              <a:t>Experiment: Principle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84438" y="2420938"/>
            <a:ext cx="47513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11413" y="2349500"/>
            <a:ext cx="460851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pic>
        <p:nvPicPr>
          <p:cNvPr id="6148" name="Picture 4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23925"/>
            <a:ext cx="764857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258888" y="1700213"/>
            <a:ext cx="720725" cy="360362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-1529701">
            <a:off x="827088" y="148431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b="1">
                <a:solidFill>
                  <a:srgbClr val="990033"/>
                </a:solidFill>
              </a:rPr>
              <a:t>Injection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-2987808">
            <a:off x="7119937" y="1025526"/>
            <a:ext cx="1019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3600" b="1">
                <a:solidFill>
                  <a:srgbClr val="990033"/>
                </a:solidFill>
              </a:rPr>
              <a:t>ToF</a:t>
            </a: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2843213" y="2420938"/>
          <a:ext cx="39608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公式" r:id="rId4" imgW="1917360" imgH="482400" progId="Equation.3">
                  <p:embed/>
                </p:oleObj>
              </mc:Choice>
              <mc:Fallback>
                <p:oleObj name="公式" r:id="rId4" imgW="19173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420938"/>
                        <a:ext cx="396081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403350" y="3716338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D02E0"/>
                </a:solidFill>
              </a:rPr>
              <a:t>Isochronous Mass Spectrometry (IMS mode)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492500" y="4292600"/>
            <a:ext cx="2089150" cy="1150938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3924300" y="4437063"/>
          <a:ext cx="1257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公式" r:id="rId6" imgW="393480" imgH="228600" progId="Equation.3">
                  <p:embed/>
                </p:oleObj>
              </mc:Choice>
              <mc:Fallback>
                <p:oleObj name="公式" r:id="rId6" imgW="39348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437063"/>
                        <a:ext cx="12573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/>
              <a:t>Experiment: </a:t>
            </a:r>
            <a:r>
              <a:rPr lang="en-US" altLang="zh-CN" sz="3600" b="1">
                <a:ea typeface="黑体" pitchFamily="2" charset="-122"/>
              </a:rPr>
              <a:t>Principle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2" descr="加速器系统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/>
          <a:stretch>
            <a:fillRect/>
          </a:stretch>
        </p:blipFill>
        <p:spPr bwMode="auto">
          <a:xfrm>
            <a:off x="1588" y="1728788"/>
            <a:ext cx="9142412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4"/>
          <p:cNvSpPr>
            <a:spLocks noChangeArrowheads="1"/>
          </p:cNvSpPr>
          <p:nvPr/>
        </p:nvSpPr>
        <p:spPr bwMode="auto">
          <a:xfrm>
            <a:off x="6419850" y="2301875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CSRe</a:t>
            </a:r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4191000" y="1174750"/>
            <a:ext cx="2971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SFC (K=69)</a:t>
            </a:r>
          </a:p>
          <a:p>
            <a:pPr algn="ctr"/>
            <a:r>
              <a:rPr kumimoji="1" lang="en-US" altLang="zh-CN" sz="1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10 AMeV (H.I.), 17~35 MeV (p)</a:t>
            </a:r>
          </a:p>
        </p:txBody>
      </p:sp>
      <p:sp>
        <p:nvSpPr>
          <p:cNvPr id="7174" name="Rectangle 34"/>
          <p:cNvSpPr>
            <a:spLocks noChangeArrowheads="1"/>
          </p:cNvSpPr>
          <p:nvPr/>
        </p:nvSpPr>
        <p:spPr bwMode="auto">
          <a:xfrm>
            <a:off x="1219200" y="1174750"/>
            <a:ext cx="3429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SSC(K=450) </a:t>
            </a:r>
          </a:p>
          <a:p>
            <a:pPr algn="ctr"/>
            <a:r>
              <a:rPr kumimoji="1" lang="en-US" altLang="zh-CN" sz="1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100 AMeV (H.I.), 110 MeV (p)</a:t>
            </a:r>
          </a:p>
        </p:txBody>
      </p:sp>
      <p:sp>
        <p:nvSpPr>
          <p:cNvPr id="7175" name="Rectangle 34"/>
          <p:cNvSpPr>
            <a:spLocks noChangeArrowheads="1"/>
          </p:cNvSpPr>
          <p:nvPr/>
        </p:nvSpPr>
        <p:spPr bwMode="auto">
          <a:xfrm>
            <a:off x="1524000" y="3917950"/>
            <a:ext cx="541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CSRm </a:t>
            </a:r>
          </a:p>
          <a:p>
            <a:pPr algn="ctr"/>
            <a:r>
              <a:rPr kumimoji="1" lang="en-US" altLang="zh-CN" sz="1400" b="1">
                <a:solidFill>
                  <a:srgbClr val="FF0000"/>
                </a:solidFill>
                <a:ea typeface="楷体_GB2312" pitchFamily="49" charset="-122"/>
                <a:cs typeface="Arial" charset="0"/>
              </a:rPr>
              <a:t>1000 AMeV (H.I.), </a:t>
            </a:r>
            <a:r>
              <a:rPr kumimoji="1" lang="en-US" altLang="zh-CN" sz="1400" b="1">
                <a:solidFill>
                  <a:srgbClr val="FF0000"/>
                </a:solidFill>
                <a:ea typeface="楷体_GB2312" pitchFamily="49" charset="-122"/>
                <a:cs typeface="Arial" charset="0"/>
                <a:sym typeface="Symbol" pitchFamily="18" charset="2"/>
              </a:rPr>
              <a:t> 2.8 GeV (p)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2000" y="2944813"/>
            <a:ext cx="19669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>
                <a:solidFill>
                  <a:srgbClr val="FF0000"/>
                </a:solidFill>
              </a:rPr>
              <a:t>RIBLL1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1400" b="1">
                <a:solidFill>
                  <a:srgbClr val="FF0000"/>
                </a:solidFill>
              </a:rPr>
              <a:t>RIBs at tens</a:t>
            </a:r>
            <a:r>
              <a:rPr kumimoji="1" lang="en-US" altLang="zh-CN" sz="1400">
                <a:solidFill>
                  <a:srgbClr val="FF0000"/>
                </a:solidFill>
              </a:rPr>
              <a:t> </a:t>
            </a:r>
            <a:r>
              <a:rPr kumimoji="1" lang="en-US" altLang="zh-CN" sz="1400" b="1">
                <a:solidFill>
                  <a:srgbClr val="FF0000"/>
                </a:solidFill>
              </a:rPr>
              <a:t>of AMeV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91200" y="2911475"/>
            <a:ext cx="24098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>
                <a:solidFill>
                  <a:srgbClr val="FF0000"/>
                </a:solidFill>
              </a:rPr>
              <a:t>RIBLL2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1400" b="1">
                <a:solidFill>
                  <a:srgbClr val="FF0000"/>
                </a:solidFill>
              </a:rPr>
              <a:t>RIBs at hundreds</a:t>
            </a:r>
            <a:r>
              <a:rPr kumimoji="1" lang="en-US" altLang="zh-CN" sz="1400" i="1">
                <a:solidFill>
                  <a:srgbClr val="FF0000"/>
                </a:solidFill>
              </a:rPr>
              <a:t> </a:t>
            </a:r>
            <a:r>
              <a:rPr kumimoji="1" lang="en-US" altLang="zh-CN" sz="1400" b="1">
                <a:solidFill>
                  <a:srgbClr val="FF0000"/>
                </a:solidFill>
              </a:rPr>
              <a:t>of AMeV</a:t>
            </a:r>
          </a:p>
          <a:p>
            <a:pPr algn="ctr"/>
            <a:endParaRPr kumimoji="1" lang="en-US" altLang="zh-CN" sz="2000" b="1">
              <a:solidFill>
                <a:srgbClr val="FF0000"/>
              </a:solidFill>
            </a:endParaRPr>
          </a:p>
        </p:txBody>
      </p:sp>
      <p:pic>
        <p:nvPicPr>
          <p:cNvPr id="7178" name="Picture 4" descr="DSC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7292" r="781" b="6770"/>
          <a:stretch>
            <a:fillRect/>
          </a:stretch>
        </p:blipFill>
        <p:spPr bwMode="auto">
          <a:xfrm>
            <a:off x="152400" y="1235075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 descr="DSC00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6"/>
          <a:stretch>
            <a:fillRect/>
          </a:stretch>
        </p:blipFill>
        <p:spPr bwMode="auto">
          <a:xfrm>
            <a:off x="7162800" y="1158875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086475"/>
            <a:ext cx="906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33CC"/>
                </a:solidFill>
                <a:latin typeface="Times New Roman" pitchFamily="18" charset="0"/>
                <a:ea typeface="黑体" pitchFamily="2" charset="-122"/>
              </a:rPr>
              <a:t>HIRFL (Heavy Ion research facility in Lanzhou)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0"/>
            <a:ext cx="8964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ea typeface="黑体" pitchFamily="2" charset="-122"/>
              </a:rPr>
              <a:t>Introduction: facility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12566650" y="276225"/>
            <a:ext cx="17786350" cy="1352550"/>
            <a:chOff x="-1928" y="845"/>
            <a:chExt cx="11204" cy="852"/>
          </a:xfrm>
        </p:grpSpPr>
        <p:pic>
          <p:nvPicPr>
            <p:cNvPr id="8195" name="Picture 3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8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Graphic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" y="845"/>
              <a:ext cx="1633" cy="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5445125" y="282575"/>
            <a:ext cx="3914775" cy="2209800"/>
            <a:chOff x="2290" y="-17"/>
            <a:chExt cx="2466" cy="1392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35"/>
              <a:ext cx="2466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2290" y="-17"/>
              <a:ext cx="2450" cy="953"/>
              <a:chOff x="2290" y="-17"/>
              <a:chExt cx="2450" cy="953"/>
            </a:xfrm>
          </p:grpSpPr>
          <p:pic>
            <p:nvPicPr>
              <p:cNvPr id="8205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-17"/>
                <a:ext cx="142" cy="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6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-17"/>
                <a:ext cx="907" cy="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7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-17"/>
                <a:ext cx="1452" cy="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-252413" y="215900"/>
            <a:ext cx="5761038" cy="162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7563"/>
            <a:ext cx="18732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2916238" y="36083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4067175" y="63071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572000" y="5768975"/>
            <a:ext cx="144463" cy="1444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4068763" y="62722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4643438" y="5695950"/>
            <a:ext cx="144462" cy="144463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5508625" y="3103563"/>
            <a:ext cx="142875" cy="1444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5508625" y="317658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8217" name="Picture 25" descr="Graphic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7561263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443663" y="3068638"/>
            <a:ext cx="3603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b="1">
                <a:solidFill>
                  <a:srgbClr val="00FF00"/>
                </a:solidFill>
                <a:latin typeface="Times New Roman" pitchFamily="18" charset="0"/>
              </a:rPr>
              <a:t>DT</a:t>
            </a:r>
          </a:p>
        </p:txBody>
      </p:sp>
      <p:sp>
        <p:nvSpPr>
          <p:cNvPr id="8219" name="Freeform 27"/>
          <p:cNvSpPr>
            <a:spLocks/>
          </p:cNvSpPr>
          <p:nvPr/>
        </p:nvSpPr>
        <p:spPr bwMode="auto">
          <a:xfrm>
            <a:off x="8027988" y="2205038"/>
            <a:ext cx="936625" cy="1944687"/>
          </a:xfrm>
          <a:custGeom>
            <a:avLst/>
            <a:gdLst>
              <a:gd name="T0" fmla="*/ 1475 w 1754"/>
              <a:gd name="T1" fmla="*/ 1271 h 1271"/>
              <a:gd name="T2" fmla="*/ 1656 w 1754"/>
              <a:gd name="T3" fmla="*/ 1134 h 1271"/>
              <a:gd name="T4" fmla="*/ 1520 w 1754"/>
              <a:gd name="T5" fmla="*/ 772 h 1271"/>
              <a:gd name="T6" fmla="*/ 250 w 1754"/>
              <a:gd name="T7" fmla="*/ 499 h 1271"/>
              <a:gd name="T8" fmla="*/ 23 w 1754"/>
              <a:gd name="T9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4" h="1271">
                <a:moveTo>
                  <a:pt x="1475" y="1271"/>
                </a:moveTo>
                <a:cubicBezTo>
                  <a:pt x="1562" y="1244"/>
                  <a:pt x="1649" y="1217"/>
                  <a:pt x="1656" y="1134"/>
                </a:cubicBezTo>
                <a:cubicBezTo>
                  <a:pt x="1663" y="1051"/>
                  <a:pt x="1754" y="878"/>
                  <a:pt x="1520" y="772"/>
                </a:cubicBezTo>
                <a:cubicBezTo>
                  <a:pt x="1286" y="666"/>
                  <a:pt x="500" y="628"/>
                  <a:pt x="250" y="499"/>
                </a:cubicBezTo>
                <a:cubicBezTo>
                  <a:pt x="0" y="370"/>
                  <a:pt x="76" y="68"/>
                  <a:pt x="2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740650" y="551656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FF00"/>
                </a:solidFill>
                <a:latin typeface="Comic Sans MS" pitchFamily="66" charset="0"/>
                <a:ea typeface="楷体_GB2312" pitchFamily="49" charset="-122"/>
              </a:rPr>
              <a:t>Detector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258888" y="476250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ea typeface="楷体_GB2312" pitchFamily="49" charset="-122"/>
              </a:rPr>
              <a:t>Experiment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00347 C -0.02482 0.01365 -0.03871 0.02407 -0.04739 0.02639 C -0.05607 0.0287 -0.05885 0.02222 -0.06354 0.01736 C -0.06822 0.0125 -0.07152 0.00162 -0.07569 -0.00278 C -0.07986 -0.00718 -0.08281 -0.00787 -0.08854 -0.00903 C -0.09427 -0.01019 -0.10451 -0.00718 -0.10989 -0.00903 C -0.11527 -0.01088 -0.11354 -0.01019 -0.12083 -0.02084 C -0.12812 -0.03148 -0.14583 -0.06273 -0.15416 -0.07292 C -0.1625 -0.08311 -0.16423 -0.07963 -0.17083 -0.08125 C -0.17743 -0.08287 -0.18784 -0.08287 -0.19375 -0.08264 C -0.19965 -0.08241 -0.20399 -0.08311 -0.20625 -0.07986 C -0.2085 -0.07662 -0.20677 -0.0676 -0.20677 -0.06389 C -0.20677 -0.06019 -0.20677 -0.06736 -0.20677 -0.05764 C -0.20677 -0.04792 -0.20677 -0.03056 -0.20677 -0.00556 C -0.20677 0.01944 -0.20677 0.0574 -0.20677 0.09236 C -0.20677 0.12731 -0.20677 0.18194 -0.20677 0.20416 C -0.20677 0.22639 -0.20781 0.22014 -0.20729 0.22639 C -0.20677 0.23264 -0.20677 0.23472 -0.20416 0.24166 C -0.20156 0.24861 -0.2026 0.25115 -0.19166 0.26805 C -0.18072 0.28495 -0.15104 0.32569 -0.13854 0.34305 C -0.12604 0.36041 -0.12569 0.36342 -0.11614 0.37291 C -0.10659 0.3824 -0.08854 0.39282 -0.08072 0.4 C -0.07291 0.40717 -0.07343 0.41088 -0.06875 0.41597 C -0.06406 0.42106 -0.05625 0.42801 -0.05208 0.43125 C -0.04791 0.43449 -0.04826 0.43402 -0.04375 0.43541 C -0.03923 0.4368 -0.04375 0.43958 -0.025 0.44027 C -0.00625 0.44097 0.04705 0.44352 0.06875 0.44027 C 0.09046 0.43703 0.09618 0.42754 0.10573 0.42014 C 0.11511 0.41273 0.11997 0.40162 0.125 0.39583 " pathEditMode="relative" ptsTypes="aaaaaaaaaaaaaaaaaaaaaaaaaaaaA">
                                      <p:cBhvr>
                                        <p:cTn id="9" dur="3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C 0.00695 -0.00972 0.01597 -0.01968 0.02032 -0.03056 C 0.02466 -0.04144 0.0257 -0.05139 0.02657 -0.06528 C 0.02743 -0.07917 0.02761 -0.09954 0.02604 -0.11389 C 0.02448 -0.12824 0.02448 -0.13727 0.01667 -0.15139 C 0.00886 -0.16551 -0.01024 -0.18843 -0.02031 -0.19931 C -0.03038 -0.21019 -0.03628 -0.21366 -0.04427 -0.21667 C -0.05225 -0.21968 -0.05364 -0.21782 -0.06875 -0.21806 C -0.08385 -0.21829 -0.12048 -0.21875 -0.13541 -0.21875 C -0.15034 -0.21875 -0.15 -0.2213 -0.15885 -0.21806 C -0.16771 -0.21481 -0.17864 -0.20926 -0.18854 -0.19931 C -0.19843 -0.18935 -0.21163 -0.16921 -0.21875 -0.15833 C -0.22587 -0.14745 -0.22847 -0.14236 -0.23125 -0.13333 C -0.23403 -0.12431 -0.23489 -0.11505 -0.23541 -0.10347 C -0.23593 -0.0919 -0.23559 -0.07569 -0.23437 -0.06389 C -0.23316 -0.05208 -0.23159 -0.0419 -0.22812 -0.03264 C -0.22465 -0.02338 -0.21909 -0.01574 -0.21354 -0.00764 C -0.20798 0.00046 -0.19982 0.00972 -0.19479 0.01597 C -0.18975 0.02222 -0.18941 0.02523 -0.18333 0.02986 C -0.17725 0.03449 -0.16805 0.04144 -0.15885 0.04375 C -0.14965 0.04606 -0.14514 0.04375 -0.12812 0.04375 C -0.11111 0.04375 -0.07396 0.04722 -0.05625 0.04444 C -0.03854 0.04167 -0.03107 0.03519 -0.02187 0.02778 C -0.01267 0.02037 -0.00694 0.00972 -2.77778E-7 -4.81481E-6 Z " pathEditMode="relative" ptsTypes="aaaaaaaaaaaaaaaaaaaaaaaa">
                                      <p:cBhvr>
                                        <p:cTn id="1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0232 0.00973 -0.00463 0.01511 -0.00903 C 0.02049 -0.01343 0.02795 -0.01899 0.03282 -0.02709 C 0.03768 -0.03519 0.04063 -0.04862 0.04375 -0.05695 C 0.04688 -0.06528 0.04914 -0.07223 0.05157 -0.07639 " pathEditMode="relative" ptsTypes="aaaaA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0695 0.00729 -0.01366 0.00937 -0.02223 C 0.01146 -0.03079 0.0118 -0.03866 0.0125 -0.05209 C 0.01319 -0.06551 0.01476 -0.08936 0.01354 -0.10348 C 0.01233 -0.1176 0.00885 -0.12454 0.00521 -0.13681 C 0.00156 -0.14908 -0.00538 -0.16181 -0.00781 -0.17709 C -0.01024 -0.19236 -0.00938 -0.21505 -0.00938 -0.22917 C -0.00938 -0.24329 -0.01094 -0.24838 -0.00781 -0.26181 C -0.00469 -0.27523 0.00312 -0.29445 0.00885 -0.31042 C 0.01458 -0.32639 0.01979 -0.3463 0.02708 -0.35834 C 0.03437 -0.37037 0.04462 -0.37801 0.0526 -0.38334 C 0.06059 -0.38866 0.06667 -0.38982 0.07552 -0.39028 C 0.08437 -0.39074 0.10069 -0.38681 0.10625 -0.38611 " pathEditMode="relative" ptsTypes="aaaaaaaaaaaaA">
                                      <p:cBhvr>
                                        <p:cTn id="40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712 C -0.00277 -0.02337 -0.00104 -0.02962 -0.00017 -0.04143 C 0.0007 -0.05324 0.00174 -0.075 0.00139 -0.08726 C 0.00104 -0.09953 0.00157 -0.10208 -0.00173 -0.11504 C -0.00503 -0.128 -0.01562 -0.14791 -0.01892 -0.16574 C -0.02222 -0.18356 -0.02118 -0.20625 -0.02152 -0.22268 C -0.02187 -0.23912 -0.02343 -0.25023 -0.02048 -0.26435 C -0.01753 -0.27847 -0.0092 -0.29282 -0.00382 -0.30671 C 0.00157 -0.3206 0.00591 -0.33657 0.01181 -0.34768 C 0.01771 -0.35879 0.02431 -0.36689 0.03212 -0.37337 C 0.03993 -0.37986 0.04879 -0.38472 0.05868 -0.38657 C 0.06858 -0.38842 0.08004 -0.38657 0.0915 -0.38449 " pathEditMode="relative" rAng="0" ptsTypes="aaaaaaaaaaaA">
                                      <p:cBhvr>
                                        <p:cTn id="4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-0.00046 0.06684 -0.00324 0.08541 -0.00069 C 0.10399 0.00185 0.1026 0.00648 0.11198 0.01597 C 0.12135 0.02546 0.13559 0.04491 0.14218 0.05694 C 0.14878 0.06898 0.15139 0.07662 0.15156 0.08819 C 0.15173 0.09977 0.14826 0.11435 0.14271 0.12639 C 0.13715 0.13843 0.1243 0.15278 0.11823 0.16042 C 0.11215 0.16806 0.10972 0.16944 0.10625 0.17292 C 0.10277 0.17639 0.10625 0.17986 0.09687 0.18194 C 0.0875 0.18403 0.06562 0.18495 0.05 0.18542 C 0.03437 0.18588 0.01319 0.18542 0.0026 0.18542 C -0.00799 0.18542 -0.00591 0.18912 -0.01354 0.18542 C -0.02118 0.18171 -0.03438 0.17222 -0.04375 0.1625 C -0.05313 0.15278 -0.06354 0.1412 -0.06927 0.12708 C -0.075 0.11296 -0.08125 0.09491 -0.07761 0.07847 C -0.07396 0.06204 -0.05764 0.0419 -0.04792 0.02917 C -0.0382 0.01644 -0.02639 0.00671 -0.01875 0.00208 C -0.01111 -0.00255 -0.01736 0.00046 0 0 Z " pathEditMode="relative" ptsTypes="aaaaaaaaaaaaaaaaaa">
                                      <p:cBhvr>
                                        <p:cTn id="55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509 C 0.01823 -0.00625 0.06354 -0.01041 0.08438 -0.00509 C 0.10521 0.00024 0.11424 0.01505 0.125 0.02686 C 0.13577 0.03866 0.14549 0.05093 0.14896 0.06574 C 0.15243 0.08056 0.15017 0.10186 0.14531 0.11644 C 0.14045 0.13102 0.12847 0.14375 0.11927 0.15394 C 0.11007 0.16412 0.10868 0.17315 0.09011 0.17755 C 0.07153 0.18195 0.02795 0.18172 0.00781 0.18033 C -0.01233 0.17894 -0.01701 0.1801 -0.03073 0.16852 C -0.04444 0.15695 -0.06805 0.13079 -0.07448 0.11088 C -0.0809 0.09098 -0.07691 0.06736 -0.06875 0.04908 C -0.06059 0.03079 -0.03646 0.01065 -0.02552 0.00186 C -0.01458 -0.00694 -0.01823 -0.00393 -1.11111E-6 -0.00509 Z " pathEditMode="relative" rAng="0" ptsTypes="aaaaaaaaaaaaa">
                                      <p:cBhvr>
                                        <p:cTn id="5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9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2.59259E-6 L 1.96077 2.59259E-6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0" grpId="1" animBg="1"/>
      <p:bldP spid="8210" grpId="2" animBg="1"/>
      <p:bldP spid="8211" grpId="0" animBg="1"/>
      <p:bldP spid="8211" grpId="1" animBg="1"/>
      <p:bldP spid="8212" grpId="0" animBg="1"/>
      <p:bldP spid="8212" grpId="1" animBg="1"/>
      <p:bldP spid="8212" grpId="2" animBg="1"/>
      <p:bldP spid="8213" grpId="0" animBg="1"/>
      <p:bldP spid="8213" grpId="1" animBg="1"/>
      <p:bldP spid="8213" grpId="2" animBg="1"/>
      <p:bldP spid="8214" grpId="0" animBg="1"/>
      <p:bldP spid="8214" grpId="1" animBg="1"/>
      <p:bldP spid="8214" grpId="2" animBg="1"/>
      <p:bldP spid="8215" grpId="0" animBg="1"/>
      <p:bldP spid="8215" grpId="1" animBg="1"/>
      <p:bldP spid="8216" grpId="0" animBg="1"/>
      <p:bldP spid="82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795963" y="1008063"/>
            <a:ext cx="2016125" cy="576262"/>
          </a:xfrm>
          <a:prstGeom prst="flowChartInputOutpu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>
                <a:latin typeface="Times New Roman" pitchFamily="18" charset="0"/>
              </a:rPr>
              <a:t>Ions Identification</a:t>
            </a:r>
            <a:r>
              <a:rPr lang="en-US" altLang="zh-CN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1063"/>
            <a:ext cx="2808287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05275"/>
            <a:ext cx="38893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4500563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235825" y="2924175"/>
            <a:ext cx="1258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Exp.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716463" y="16287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itchFamily="18" charset="0"/>
              </a:rPr>
              <a:t>Simultion.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524750" y="47513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P2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227513"/>
            <a:ext cx="3311525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0825" y="106363"/>
            <a:ext cx="8713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3600" b="1"/>
              <a:t>Procedure of Data analysis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95288" y="1484313"/>
            <a:ext cx="303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/>
              <a:t>Signals in Oscilloscope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3635375" y="494188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6516688" y="3573463"/>
            <a:ext cx="485775" cy="504825"/>
          </a:xfrm>
          <a:prstGeom prst="upArrow">
            <a:avLst>
              <a:gd name="adj1" fmla="val 50000"/>
              <a:gd name="adj2" fmla="val 2598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0" y="755650"/>
            <a:ext cx="91440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1031</Words>
  <Application>Microsoft Office PowerPoint</Application>
  <PresentationFormat>Presentazione su schermo (4:3)</PresentationFormat>
  <Paragraphs>205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8" baseType="lpstr">
      <vt:lpstr>Arial</vt:lpstr>
      <vt:lpstr>宋体</vt:lpstr>
      <vt:lpstr>Times New Roman</vt:lpstr>
      <vt:lpstr>Wingdings</vt:lpstr>
      <vt:lpstr>黑体</vt:lpstr>
      <vt:lpstr>楷体_GB2312</vt:lpstr>
      <vt:lpstr>Symbol</vt:lpstr>
      <vt:lpstr>Comic Sans MS</vt:lpstr>
      <vt:lpstr>Tahoma</vt:lpstr>
      <vt:lpstr>默认设计模板</vt:lpstr>
      <vt:lpstr>Microsoft 公式 3.0</vt:lpstr>
      <vt:lpstr>CorelDRAW 9.0 Graphic</vt:lpstr>
      <vt:lpstr>Mass Measurements of  Short-lived Nuclei at HIRFL-CSR</vt:lpstr>
      <vt:lpstr>Outline</vt:lpstr>
      <vt:lpstr>Nuclear mass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Time-Amplitude identification: 51Co</vt:lpstr>
      <vt:lpstr>Mass Excess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Results</vt:lpstr>
      <vt:lpstr>Presentazione standard di PowerPoint</vt:lpstr>
      <vt:lpstr>Presentazione standard di PowerPoint</vt:lpstr>
    </vt:vector>
  </TitlesOfParts>
  <Company>ORSAY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Measurements of  Short-lived Nuclei at HIRFL-CSR</dc:title>
  <dc:creator>ORSAY</dc:creator>
  <cp:lastModifiedBy>tecno</cp:lastModifiedBy>
  <cp:revision>16</cp:revision>
  <dcterms:created xsi:type="dcterms:W3CDTF">2013-05-31T07:05:44Z</dcterms:created>
  <dcterms:modified xsi:type="dcterms:W3CDTF">2013-06-06T07:38:07Z</dcterms:modified>
</cp:coreProperties>
</file>