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81" r:id="rId3"/>
    <p:sldId id="275" r:id="rId4"/>
    <p:sldId id="280" r:id="rId5"/>
    <p:sldId id="276" r:id="rId6"/>
    <p:sldId id="283" r:id="rId7"/>
    <p:sldId id="267" r:id="rId8"/>
    <p:sldId id="266" r:id="rId9"/>
    <p:sldId id="270" r:id="rId10"/>
    <p:sldId id="271" r:id="rId11"/>
    <p:sldId id="259" r:id="rId12"/>
    <p:sldId id="257" r:id="rId13"/>
    <p:sldId id="274" r:id="rId14"/>
    <p:sldId id="282" r:id="rId15"/>
    <p:sldId id="262" r:id="rId16"/>
    <p:sldId id="260" r:id="rId17"/>
    <p:sldId id="258" r:id="rId18"/>
    <p:sldId id="261" r:id="rId19"/>
    <p:sldId id="272" r:id="rId20"/>
    <p:sldId id="279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9695" autoAdjust="0"/>
    <p:restoredTop sz="99841" autoAdjust="0"/>
  </p:normalViewPr>
  <p:slideViewPr>
    <p:cSldViewPr snapToGrid="0" snapToObjects="1" showGuides="1">
      <p:cViewPr varScale="1">
        <p:scale>
          <a:sx n="76" d="100"/>
          <a:sy n="76" d="100"/>
        </p:scale>
        <p:origin x="-1860" y="-90"/>
      </p:cViewPr>
      <p:guideLst>
        <p:guide orient="horz" pos="2162"/>
        <p:guide pos="25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2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7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9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0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CAAC-2828-6346-A496-8C8F4967692D}" type="datetimeFigureOut">
              <a:rPr lang="it-IT" smtClean="0"/>
              <a:t>04/06/2013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2AAF-29D0-AC43-A6E9-4CE9BE0994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1587" y="197095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Indirect measurements </a:t>
            </a:r>
            <a:r>
              <a:rPr lang="en-US" sz="4000" b="1" dirty="0">
                <a:solidFill>
                  <a:srgbClr val="FFFFFF"/>
                </a:solidFill>
              </a:rPr>
              <a:t>of the -3 </a:t>
            </a:r>
            <a:r>
              <a:rPr lang="en-US" sz="4000" b="1" dirty="0" err="1">
                <a:solidFill>
                  <a:srgbClr val="FFFFFF"/>
                </a:solidFill>
              </a:rPr>
              <a:t>keV</a:t>
            </a:r>
            <a:r>
              <a:rPr lang="en-US" sz="4000" b="1" dirty="0">
                <a:solidFill>
                  <a:srgbClr val="FFFFFF"/>
                </a:solidFill>
              </a:rPr>
              <a:t> resonance in the </a:t>
            </a:r>
            <a:r>
              <a:rPr lang="en-US" sz="4000" b="1" baseline="30000" dirty="0">
                <a:solidFill>
                  <a:srgbClr val="FFFFFF"/>
                </a:solidFill>
              </a:rPr>
              <a:t>13</a:t>
            </a:r>
            <a:r>
              <a:rPr lang="en-US" sz="4000" b="1" dirty="0">
                <a:solidFill>
                  <a:srgbClr val="FFFFFF"/>
                </a:solidFill>
              </a:rPr>
              <a:t>C(α, n)</a:t>
            </a:r>
            <a:r>
              <a:rPr lang="en-US" sz="4000" b="1" baseline="30000" dirty="0">
                <a:solidFill>
                  <a:srgbClr val="FFFFFF"/>
                </a:solidFill>
              </a:rPr>
              <a:t>16</a:t>
            </a:r>
            <a:r>
              <a:rPr lang="en-US" sz="4000" b="1" dirty="0">
                <a:solidFill>
                  <a:srgbClr val="FFFFFF"/>
                </a:solidFill>
              </a:rPr>
              <a:t>O </a:t>
            </a:r>
            <a:r>
              <a:rPr lang="en-US" sz="4000" b="1" dirty="0" smtClean="0">
                <a:solidFill>
                  <a:srgbClr val="FFFFFF"/>
                </a:solidFill>
              </a:rPr>
              <a:t>reaction: the THM approach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4309449"/>
            <a:ext cx="91424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Marco La </a:t>
            </a:r>
            <a:r>
              <a:rPr lang="en-US" sz="3600" b="1" dirty="0" err="1" smtClean="0">
                <a:solidFill>
                  <a:srgbClr val="FFFFFF"/>
                </a:solidFill>
              </a:rPr>
              <a:t>Cognata</a:t>
            </a:r>
            <a:endParaRPr lang="en-US" sz="3600" b="1" dirty="0">
              <a:solidFill>
                <a:srgbClr val="FFFFFF"/>
              </a:solidFill>
            </a:endParaRPr>
          </a:p>
          <a:p>
            <a:pPr algn="ctr"/>
            <a:endParaRPr lang="en-US" b="1" dirty="0">
              <a:solidFill>
                <a:srgbClr val="FFFFFF"/>
              </a:solidFill>
            </a:endParaRPr>
          </a:p>
          <a:p>
            <a:pPr algn="ctr"/>
            <a:endParaRPr lang="en-US" b="1" dirty="0" smtClean="0">
              <a:solidFill>
                <a:srgbClr val="FFFFFF"/>
              </a:solidFill>
            </a:endParaRPr>
          </a:p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Picture 7" descr="logoinfn-pic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" y="5714888"/>
            <a:ext cx="151288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miur.jpg"/>
          <p:cNvPicPr>
            <a:picLocks noChangeAspect="1"/>
          </p:cNvPicPr>
          <p:nvPr/>
        </p:nvPicPr>
        <p:blipFill>
          <a:blip r:embed="rId3"/>
          <a:srcRect l="5830" t="7143" r="2691"/>
          <a:stretch>
            <a:fillRect/>
          </a:stretch>
        </p:blipFill>
        <p:spPr>
          <a:xfrm>
            <a:off x="6545967" y="5720540"/>
            <a:ext cx="2590800" cy="990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1" y="0"/>
            <a:ext cx="913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FFFF">
                      <a:alpha val="43000"/>
                    </a:srgbClr>
                  </a:outerShdw>
                </a:effectLst>
              </a:rPr>
              <a:t>The 25</a:t>
            </a:r>
            <a:r>
              <a:rPr lang="en-US" sz="2400" b="1" baseline="30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FFFF">
                      <a:alpha val="43000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FFFF">
                      <a:alpha val="43000"/>
                    </a:srgbClr>
                  </a:outerShdw>
                </a:effectLst>
              </a:rPr>
              <a:t> International Nuclear Physics Conference</a:t>
            </a:r>
          </a:p>
          <a:p>
            <a:pPr algn="ctr"/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FFFF">
                      <a:alpha val="43000"/>
                    </a:srgbClr>
                  </a:outerShdw>
                </a:effectLst>
              </a:rPr>
              <a:t>Florence, 2-7 June 2013</a:t>
            </a:r>
            <a:endParaRPr lang="en-US" sz="24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FFFF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1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080" y="14400"/>
            <a:ext cx="914364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it-IT" sz="2800" b="1" dirty="0" err="1">
                <a:solidFill>
                  <a:srgbClr val="FFFFFF"/>
                </a:solidFill>
                <a:latin typeface="Calibri"/>
              </a:rPr>
              <a:t>Selection</a:t>
            </a:r>
            <a:r>
              <a:rPr lang="it-IT" sz="2800" b="1" dirty="0">
                <a:solidFill>
                  <a:srgbClr val="FFFFFF"/>
                </a:solidFill>
                <a:latin typeface="Calibri"/>
              </a:rPr>
              <a:t> of </a:t>
            </a:r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QF-</a:t>
            </a:r>
            <a:r>
              <a:rPr lang="it-IT" sz="2800" b="1" dirty="0" err="1" smtClean="0">
                <a:solidFill>
                  <a:srgbClr val="FFFFFF"/>
                </a:solidFill>
                <a:latin typeface="Calibri"/>
              </a:rPr>
              <a:t>mechanism</a:t>
            </a:r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557" y="648411"/>
            <a:ext cx="550825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s-IS" b="1" dirty="0" smtClean="0">
                <a:solidFill>
                  <a:srgbClr val="FFFF00"/>
                </a:solidFill>
              </a:rPr>
              <a:t>Levels in </a:t>
            </a:r>
            <a:r>
              <a:rPr lang="is-IS" b="1" baseline="30000" dirty="0" smtClean="0">
                <a:solidFill>
                  <a:srgbClr val="FFFF00"/>
                </a:solidFill>
              </a:rPr>
              <a:t>17</a:t>
            </a:r>
            <a:r>
              <a:rPr lang="is-IS" b="1" dirty="0" smtClean="0">
                <a:solidFill>
                  <a:srgbClr val="FFFF00"/>
                </a:solidFill>
              </a:rPr>
              <a:t>O can be populated both in QF and SD dynamics </a:t>
            </a:r>
            <a:r>
              <a:rPr lang="is-IS" b="1" dirty="0" smtClean="0">
                <a:solidFill>
                  <a:srgbClr val="FFFF00"/>
                </a:solidFill>
                <a:sym typeface="Wingdings"/>
              </a:rPr>
              <a:t> a further test is needed</a:t>
            </a:r>
          </a:p>
          <a:p>
            <a:pPr algn="just"/>
            <a:endParaRPr lang="is-IS" b="1" dirty="0">
              <a:solidFill>
                <a:schemeClr val="bg1"/>
              </a:solidFill>
              <a:sym typeface="Wingdings"/>
            </a:endParaRPr>
          </a:p>
          <a:p>
            <a:pPr algn="just"/>
            <a:r>
              <a:rPr lang="is-IS" b="1" dirty="0" smtClean="0">
                <a:solidFill>
                  <a:schemeClr val="bg1"/>
                </a:solidFill>
                <a:sym typeface="Wingdings"/>
              </a:rPr>
              <a:t>QF vs. SD = direct reaction vs. </a:t>
            </a:r>
            <a:r>
              <a:rPr lang="it-IT" b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is-IS" b="1" dirty="0" smtClean="0">
                <a:solidFill>
                  <a:schemeClr val="bg1"/>
                </a:solidFill>
                <a:sym typeface="Wingdings"/>
              </a:rPr>
              <a:t>ompound nucleus formation  totally different dynamics!</a:t>
            </a:r>
            <a:endParaRPr lang="is-IS" b="1" dirty="0" smtClean="0">
              <a:solidFill>
                <a:schemeClr val="bg1"/>
              </a:solidFill>
            </a:endParaRPr>
          </a:p>
          <a:p>
            <a:pPr algn="just"/>
            <a:endParaRPr lang="is-IS" b="1" dirty="0">
              <a:solidFill>
                <a:schemeClr val="bg1"/>
              </a:solidFill>
            </a:endParaRPr>
          </a:p>
          <a:p>
            <a:pPr algn="just"/>
            <a:r>
              <a:rPr lang="is-IS" b="1" dirty="0" smtClean="0">
                <a:solidFill>
                  <a:schemeClr val="bg1"/>
                </a:solidFill>
              </a:rPr>
              <a:t>If the process is QF, d should have the same momentum distribution as inside </a:t>
            </a:r>
            <a:r>
              <a:rPr lang="is-IS" b="1" baseline="30000" dirty="0" smtClean="0">
                <a:solidFill>
                  <a:schemeClr val="bg1"/>
                </a:solidFill>
              </a:rPr>
              <a:t>6</a:t>
            </a:r>
            <a:r>
              <a:rPr lang="is-IS" b="1" dirty="0" smtClean="0">
                <a:solidFill>
                  <a:schemeClr val="bg1"/>
                </a:solidFill>
              </a:rPr>
              <a:t>Li</a:t>
            </a:r>
          </a:p>
          <a:p>
            <a:pPr algn="just"/>
            <a:endParaRPr lang="is-IS" b="1" dirty="0">
              <a:solidFill>
                <a:schemeClr val="bg1"/>
              </a:solidFill>
            </a:endParaRPr>
          </a:p>
          <a:p>
            <a:pPr algn="just"/>
            <a:r>
              <a:rPr lang="is-IS" b="1" dirty="0" smtClean="0">
                <a:solidFill>
                  <a:schemeClr val="bg1"/>
                </a:solidFill>
              </a:rPr>
              <a:t>Black points: experimental dmomentum distribution</a:t>
            </a:r>
          </a:p>
          <a:p>
            <a:pPr algn="just"/>
            <a:endParaRPr lang="is-IS" b="1" dirty="0" smtClean="0">
              <a:solidFill>
                <a:schemeClr val="bg1"/>
              </a:solidFill>
            </a:endParaRP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Full </a:t>
            </a:r>
            <a:r>
              <a:rPr lang="is-IS" b="1" dirty="0" smtClean="0">
                <a:solidFill>
                  <a:srgbClr val="FF0000"/>
                </a:solidFill>
              </a:rPr>
              <a:t>Line</a:t>
            </a:r>
            <a:r>
              <a:rPr lang="is-IS" b="1" dirty="0" smtClean="0">
                <a:solidFill>
                  <a:schemeClr val="bg1"/>
                </a:solidFill>
              </a:rPr>
              <a:t>: theoretical </a:t>
            </a:r>
            <a:r>
              <a:rPr lang="is-IS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is-IS" b="1" dirty="0" smtClean="0">
                <a:solidFill>
                  <a:schemeClr val="bg1"/>
                </a:solidFill>
              </a:rPr>
              <a:t>-d momentum distribution as calculated by B. Irgaziev using a realistic </a:t>
            </a:r>
            <a:r>
              <a:rPr lang="is-IS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is-IS" b="1" dirty="0" smtClean="0">
                <a:solidFill>
                  <a:schemeClr val="bg1"/>
                </a:solidFill>
              </a:rPr>
              <a:t>-d potential</a:t>
            </a:r>
          </a:p>
          <a:p>
            <a:pPr algn="just"/>
            <a:endParaRPr lang="is-IS" b="1" dirty="0">
              <a:solidFill>
                <a:schemeClr val="bg1"/>
              </a:solidFill>
            </a:endParaRP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D</a:t>
            </a:r>
            <a:r>
              <a:rPr lang="is-IS" b="1" dirty="0" smtClean="0">
                <a:solidFill>
                  <a:srgbClr val="FF0000"/>
                </a:solidFill>
              </a:rPr>
              <a:t>otted Line</a:t>
            </a:r>
            <a:r>
              <a:rPr lang="is-IS" b="1" dirty="0" smtClean="0">
                <a:solidFill>
                  <a:schemeClr val="bg1"/>
                </a:solidFill>
              </a:rPr>
              <a:t>: </a:t>
            </a:r>
            <a:r>
              <a:rPr lang="is-IS" b="1" dirty="0">
                <a:solidFill>
                  <a:schemeClr val="bg1"/>
                </a:solidFill>
              </a:rPr>
              <a:t>theoretical </a:t>
            </a:r>
            <a:r>
              <a:rPr lang="is-IS" b="1" dirty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is-IS" b="1" dirty="0">
                <a:solidFill>
                  <a:schemeClr val="bg1"/>
                </a:solidFill>
              </a:rPr>
              <a:t>-d momentum distribution </a:t>
            </a:r>
            <a:r>
              <a:rPr lang="is-IS" b="1" dirty="0" smtClean="0">
                <a:solidFill>
                  <a:schemeClr val="bg1"/>
                </a:solidFill>
              </a:rPr>
              <a:t>calculated with FRESCO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557" y="5477397"/>
            <a:ext cx="908544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s-IS" b="1" dirty="0" smtClean="0">
                <a:solidFill>
                  <a:srgbClr val="FF0000"/>
                </a:solidFill>
              </a:rPr>
              <a:t>PWIA &amp; DWBA</a:t>
            </a:r>
          </a:p>
          <a:p>
            <a:pPr algn="just"/>
            <a:r>
              <a:rPr lang="is-IS" b="1" dirty="0" smtClean="0"/>
              <a:t>In </a:t>
            </a:r>
            <a:r>
              <a:rPr lang="is-IS" b="1" dirty="0"/>
              <a:t>PWIA the momentum distribution is given by the squared Fourier transform of the </a:t>
            </a:r>
            <a:r>
              <a:rPr lang="is-IS" b="1" dirty="0">
                <a:latin typeface="Symbol" charset="2"/>
                <a:cs typeface="Symbol" charset="2"/>
              </a:rPr>
              <a:t>a</a:t>
            </a:r>
            <a:r>
              <a:rPr lang="is-IS" b="1" dirty="0"/>
              <a:t>-d relative motion wave function </a:t>
            </a:r>
            <a:r>
              <a:rPr lang="is-IS" b="1" dirty="0">
                <a:sym typeface="Wingdings"/>
              </a:rPr>
              <a:t> a single free parameter (normalization)</a:t>
            </a:r>
            <a:endParaRPr lang="is-IS" b="1" dirty="0"/>
          </a:p>
          <a:p>
            <a:pPr algn="just"/>
            <a:r>
              <a:rPr lang="is-IS" b="1" dirty="0" smtClean="0"/>
              <a:t>In </a:t>
            </a:r>
            <a:r>
              <a:rPr lang="is-IS" b="1" dirty="0"/>
              <a:t>the DWBA many more parameters (optical potentials </a:t>
            </a:r>
            <a:r>
              <a:rPr lang="is-IS" b="1" dirty="0">
                <a:sym typeface="Wingdings"/>
              </a:rPr>
              <a:t> taken from Johnson et al.</a:t>
            </a:r>
            <a:r>
              <a:rPr lang="is-IS" b="1" dirty="0"/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782" y="854653"/>
            <a:ext cx="3372218" cy="39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15" y="2257917"/>
            <a:ext cx="5324170" cy="44126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45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Raw THM data – background subtracted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729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center-of-mass angular integral performed.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Large error bars due to flat background subtraction.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 groups of resonances observed: 7.378 and 7.381 MeV not resolved, 7.248 MeV much smaller than the other resonances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 not visible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762787" y="4832452"/>
            <a:ext cx="1797873" cy="174825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0" y="3356328"/>
            <a:ext cx="170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Clear evidence of the -3 </a:t>
            </a:r>
            <a:r>
              <a:rPr lang="en-US" b="1" dirty="0" err="1" smtClean="0">
                <a:solidFill>
                  <a:srgbClr val="FFFF00"/>
                </a:solidFill>
              </a:rPr>
              <a:t>keV</a:t>
            </a:r>
            <a:r>
              <a:rPr lang="en-US" b="1" dirty="0" smtClean="0">
                <a:solidFill>
                  <a:srgbClr val="FFFF00"/>
                </a:solidFill>
              </a:rPr>
              <a:t> resonance! 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Connettore 7 10"/>
          <p:cNvCxnSpPr>
            <a:endCxn id="7" idx="2"/>
          </p:cNvCxnSpPr>
          <p:nvPr/>
        </p:nvCxnSpPr>
        <p:spPr>
          <a:xfrm rot="10800000">
            <a:off x="854603" y="4279658"/>
            <a:ext cx="1908185" cy="1435170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33" y="819605"/>
            <a:ext cx="6252755" cy="37943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45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Fitting THM data with the HOES R-matrix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5543462" y="819605"/>
            <a:ext cx="2433257" cy="36554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5436251" y="4785947"/>
            <a:ext cx="3707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Normalization region: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Scaling factor and energy resolution obtained (this one in agreement with the calculated one, 46 </a:t>
            </a:r>
            <a:r>
              <a:rPr lang="en-US" b="1" dirty="0" err="1" smtClean="0">
                <a:solidFill>
                  <a:srgbClr val="FFFFFF"/>
                </a:solidFill>
              </a:rPr>
              <a:t>keV</a:t>
            </a:r>
            <a:r>
              <a:rPr lang="en-US" b="1" dirty="0" smtClean="0">
                <a:solidFill>
                  <a:srgbClr val="FFFFFF"/>
                </a:solidFill>
              </a:rPr>
              <a:t>)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" y="819605"/>
            <a:ext cx="15528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Fitted HOES cross section: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 parameters, the reduced n- and </a:t>
            </a:r>
            <a:r>
              <a:rPr lang="en-US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- widths.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Channel radii fixed at the </a:t>
            </a:r>
            <a:r>
              <a:rPr lang="en-US" b="1" dirty="0" err="1" smtClean="0">
                <a:solidFill>
                  <a:schemeClr val="bg1"/>
                </a:solidFill>
              </a:rPr>
              <a:t>Heil</a:t>
            </a:r>
            <a:r>
              <a:rPr lang="en-US" b="1" dirty="0" smtClean="0">
                <a:solidFill>
                  <a:schemeClr val="bg1"/>
                </a:solidFill>
              </a:rPr>
              <a:t> et al. ones [5.2 and 4 </a:t>
            </a:r>
            <a:r>
              <a:rPr lang="en-US" b="1" dirty="0" err="1" smtClean="0">
                <a:solidFill>
                  <a:schemeClr val="bg1"/>
                </a:solidFill>
              </a:rPr>
              <a:t>fm</a:t>
            </a:r>
            <a:r>
              <a:rPr lang="en-US" b="1" dirty="0" smtClean="0">
                <a:solidFill>
                  <a:schemeClr val="bg1"/>
                </a:solidFill>
              </a:rPr>
              <a:t> for the </a:t>
            </a:r>
            <a:r>
              <a:rPr lang="en-US" b="1" dirty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 smtClean="0">
                <a:solidFill>
                  <a:schemeClr val="bg1"/>
                </a:solidFill>
              </a:rPr>
              <a:t> and n- channels]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Connettore 7 7"/>
          <p:cNvCxnSpPr/>
          <p:nvPr/>
        </p:nvCxnSpPr>
        <p:spPr>
          <a:xfrm>
            <a:off x="1417247" y="1000073"/>
            <a:ext cx="2049045" cy="130274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12650" y="4832029"/>
            <a:ext cx="51442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Coulomb corrected ANC</a:t>
            </a:r>
            <a:r>
              <a:rPr lang="en-US" b="1" baseline="30000" dirty="0" smtClean="0">
                <a:solidFill>
                  <a:srgbClr val="FFFFFF"/>
                </a:solidFill>
              </a:rPr>
              <a:t>2</a:t>
            </a:r>
            <a:r>
              <a:rPr lang="en-US" b="1" dirty="0" smtClean="0">
                <a:solidFill>
                  <a:srgbClr val="FFFFFF"/>
                </a:solidFill>
              </a:rPr>
              <a:t> of the -3 </a:t>
            </a:r>
            <a:r>
              <a:rPr lang="en-US" b="1" dirty="0" err="1" smtClean="0">
                <a:solidFill>
                  <a:srgbClr val="FFFFFF"/>
                </a:solidFill>
              </a:rPr>
              <a:t>keV</a:t>
            </a:r>
            <a:r>
              <a:rPr lang="en-US" b="1" dirty="0" smtClean="0">
                <a:solidFill>
                  <a:srgbClr val="FFFFFF"/>
                </a:solidFill>
              </a:rPr>
              <a:t> resonance is: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6.7</a:t>
            </a:r>
            <a:r>
              <a:rPr lang="en-US" b="1" baseline="30000" dirty="0" smtClean="0">
                <a:solidFill>
                  <a:srgbClr val="FFFFFF"/>
                </a:solidFill>
              </a:rPr>
              <a:t>+0.9</a:t>
            </a:r>
            <a:r>
              <a:rPr lang="en-US" b="1" baseline="-25000" dirty="0" smtClean="0">
                <a:solidFill>
                  <a:srgbClr val="FFFFFF"/>
                </a:solidFill>
              </a:rPr>
              <a:t>-0.6</a:t>
            </a:r>
            <a:r>
              <a:rPr lang="en-US" b="1" dirty="0" smtClean="0">
                <a:solidFill>
                  <a:srgbClr val="FFFFFF"/>
                </a:solidFill>
              </a:rPr>
              <a:t> fm</a:t>
            </a:r>
            <a:r>
              <a:rPr lang="en-US" b="1" baseline="30000" dirty="0" smtClean="0">
                <a:solidFill>
                  <a:srgbClr val="FFFFFF"/>
                </a:solidFill>
              </a:rPr>
              <a:t>-1</a:t>
            </a:r>
            <a:r>
              <a:rPr lang="en-US" b="1" dirty="0" smtClean="0">
                <a:solidFill>
                  <a:srgbClr val="FFFFFF"/>
                </a:solidFill>
              </a:rPr>
              <a:t> (maximum error)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G</a:t>
            </a:r>
            <a:r>
              <a:rPr lang="en-US" b="1" baseline="-25000" dirty="0" err="1" smtClean="0">
                <a:solidFill>
                  <a:srgbClr val="FFFFFF"/>
                </a:solidFill>
              </a:rPr>
              <a:t>n</a:t>
            </a:r>
            <a:r>
              <a:rPr lang="en-US" b="1" dirty="0" smtClean="0">
                <a:solidFill>
                  <a:srgbClr val="FFFFFF"/>
                </a:solidFill>
              </a:rPr>
              <a:t> of the -3 </a:t>
            </a:r>
            <a:r>
              <a:rPr lang="en-US" b="1" dirty="0" err="1" smtClean="0">
                <a:solidFill>
                  <a:srgbClr val="FFFFFF"/>
                </a:solidFill>
              </a:rPr>
              <a:t>keV</a:t>
            </a:r>
            <a:r>
              <a:rPr lang="en-US" b="1" dirty="0" smtClean="0">
                <a:solidFill>
                  <a:srgbClr val="FFFFFF"/>
                </a:solidFill>
              </a:rPr>
              <a:t> resonance is: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0.083</a:t>
            </a:r>
            <a:r>
              <a:rPr lang="en-US" b="1" baseline="30000" dirty="0" smtClean="0">
                <a:solidFill>
                  <a:srgbClr val="FFFFFF"/>
                </a:solidFill>
              </a:rPr>
              <a:t>+0.009</a:t>
            </a:r>
            <a:r>
              <a:rPr lang="en-US" b="1" baseline="-25000" dirty="0" smtClean="0">
                <a:solidFill>
                  <a:srgbClr val="FFFFFF"/>
                </a:solidFill>
              </a:rPr>
              <a:t>-0.012</a:t>
            </a:r>
            <a:r>
              <a:rPr lang="en-US" b="1" dirty="0" smtClean="0">
                <a:solidFill>
                  <a:srgbClr val="FFFFFF"/>
                </a:solidFill>
              </a:rPr>
              <a:t> MeV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430281" y="4475060"/>
            <a:ext cx="0" cy="4510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692624" y="6074850"/>
            <a:ext cx="54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Effect of DW: 9.5%, included into the normalization error as it modifies the 2-peak relative height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71" y="119474"/>
            <a:ext cx="4765443" cy="28918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3" y="3982418"/>
            <a:ext cx="2739977" cy="27227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929" y="3595206"/>
            <a:ext cx="2495727" cy="327630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43549" y="3575940"/>
            <a:ext cx="150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Johnson et al.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37194" y="3206608"/>
            <a:ext cx="156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Pellegriti</a:t>
            </a:r>
            <a:r>
              <a:rPr lang="en-US" b="1" dirty="0" smtClean="0">
                <a:solidFill>
                  <a:schemeClr val="bg1"/>
                </a:solidFill>
              </a:rPr>
              <a:t> et al.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/>
          <a:srcRect l="8411" t="8287" r="8827" b="14631"/>
          <a:stretch/>
        </p:blipFill>
        <p:spPr>
          <a:xfrm>
            <a:off x="5916185" y="4082896"/>
            <a:ext cx="3227815" cy="246204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020296" y="3671679"/>
            <a:ext cx="111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Guo</a:t>
            </a:r>
            <a:r>
              <a:rPr lang="en-US" b="1" dirty="0" smtClean="0">
                <a:solidFill>
                  <a:schemeClr val="bg1"/>
                </a:solidFill>
              </a:rPr>
              <a:t> et al.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6863601" y="514066"/>
            <a:ext cx="1899160" cy="1419618"/>
          </a:xfrm>
          <a:prstGeom prst="wedgeRoundRectCallout">
            <a:avLst>
              <a:gd name="adj1" fmla="val -69629"/>
              <a:gd name="adj2" fmla="val 92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Only about 50% of the total statistics analyzed so 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896129" y="356831"/>
            <a:ext cx="120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6.356 MeV</a:t>
            </a:r>
            <a:endParaRPr lang="en-US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3410670" y="729782"/>
            <a:ext cx="0" cy="362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96129" y="356831"/>
            <a:ext cx="120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6.356 MeV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3410670" y="729782"/>
            <a:ext cx="0" cy="362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519923" y="514066"/>
            <a:ext cx="245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PRELIMINARY: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Full statistics plot</a:t>
            </a:r>
          </a:p>
          <a:p>
            <a:r>
              <a:rPr lang="en-US" b="1" dirty="0" smtClean="0">
                <a:solidFill>
                  <a:srgbClr val="FFFF00"/>
                </a:solidFill>
                <a:sym typeface="Wingdings"/>
              </a:rPr>
              <a:t> Perfect agreement with previous results (ANC a bit larger and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Γ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α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in better agreement with the value in the literature)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6" name="Immagine 15" descr="plotmodrmatnew_apj_0304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86" y="124247"/>
            <a:ext cx="4754033" cy="28874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3" y="3982418"/>
            <a:ext cx="2739977" cy="272270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929" y="3595206"/>
            <a:ext cx="2495727" cy="327630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43549" y="3575940"/>
            <a:ext cx="150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Johnson et al.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837194" y="3206608"/>
            <a:ext cx="156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Pellegriti</a:t>
            </a:r>
            <a:r>
              <a:rPr lang="en-US" b="1" dirty="0" smtClean="0">
                <a:solidFill>
                  <a:schemeClr val="bg1"/>
                </a:solidFill>
              </a:rPr>
              <a:t> et al.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/>
          <a:srcRect l="8411" t="8287" r="8827" b="14631"/>
          <a:stretch/>
        </p:blipFill>
        <p:spPr>
          <a:xfrm>
            <a:off x="5916185" y="4082896"/>
            <a:ext cx="3227815" cy="2462045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7020296" y="3671679"/>
            <a:ext cx="111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Guo</a:t>
            </a:r>
            <a:r>
              <a:rPr lang="en-US" b="1" dirty="0" smtClean="0">
                <a:solidFill>
                  <a:schemeClr val="bg1"/>
                </a:solidFill>
              </a:rPr>
              <a:t> et al.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45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Comparison with the parameters in the literature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01849"/>
              </p:ext>
            </p:extLst>
          </p:nvPr>
        </p:nvGraphicFramePr>
        <p:xfrm>
          <a:off x="1524000" y="816244"/>
          <a:ext cx="6096000" cy="3337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CC-ANC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(fm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smtClean="0"/>
                        <a:t> (MeV)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</a:t>
                      </a:r>
                      <a:r>
                        <a:rPr lang="en-US" baseline="30000" dirty="0" smtClean="0"/>
                        <a:t>+0.9</a:t>
                      </a:r>
                      <a:r>
                        <a:rPr lang="en-US" baseline="-25000" dirty="0" smtClean="0"/>
                        <a:t>-0.6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0.083</a:t>
                      </a:r>
                      <a:r>
                        <a:rPr lang="en-US" baseline="30000" dirty="0" smtClean="0"/>
                        <a:t>+0.009</a:t>
                      </a:r>
                      <a:r>
                        <a:rPr lang="en-US" baseline="-25000" dirty="0" smtClean="0"/>
                        <a:t>-0.012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Heil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Johnson</a:t>
                      </a:r>
                      <a:r>
                        <a:rPr lang="en-US" baseline="0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0.89±0.23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Tilley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0.124±0.12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Pellegriti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4.5±2.2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Kubono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0.14 (</a:t>
                      </a:r>
                      <a:r>
                        <a:rPr lang="en-US" dirty="0" err="1" smtClean="0"/>
                        <a:t>Spectr</a:t>
                      </a:r>
                      <a:r>
                        <a:rPr lang="en-US" dirty="0" smtClean="0"/>
                        <a:t>. F.)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Keeley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2.4,</a:t>
                      </a:r>
                      <a:r>
                        <a:rPr lang="en-US" baseline="0" dirty="0" smtClean="0"/>
                        <a:t> 3.2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Spectr</a:t>
                      </a:r>
                      <a:r>
                        <a:rPr lang="en-US" dirty="0" smtClean="0"/>
                        <a:t>. F.)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Guo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4.0±1.1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4454321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Tilley et al. is a summary of the older data. </a:t>
            </a:r>
            <a:r>
              <a:rPr lang="en-US" b="1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 was obtained through the R-matrix analysis of n-induced reactions, with n-channel radius 3.86 </a:t>
            </a:r>
            <a:r>
              <a:rPr lang="en-US" b="1" dirty="0" err="1" smtClean="0">
                <a:solidFill>
                  <a:schemeClr val="bg1"/>
                </a:solidFill>
              </a:rPr>
              <a:t>fm</a:t>
            </a:r>
            <a:r>
              <a:rPr lang="en-US" b="1" dirty="0" smtClean="0">
                <a:solidFill>
                  <a:schemeClr val="bg1"/>
                </a:solidFill>
              </a:rPr>
              <a:t> and fit obtained “visually”. No mention on how broad </a:t>
            </a:r>
            <a:r>
              <a:rPr lang="en-US" b="1" dirty="0" err="1" smtClean="0">
                <a:solidFill>
                  <a:schemeClr val="bg1"/>
                </a:solidFill>
              </a:rPr>
              <a:t>subthreshold</a:t>
            </a:r>
            <a:r>
              <a:rPr lang="en-US" b="1" dirty="0" smtClean="0">
                <a:solidFill>
                  <a:schemeClr val="bg1"/>
                </a:solidFill>
              </a:rPr>
              <a:t> resonances were accounted for. </a:t>
            </a:r>
          </a:p>
          <a:p>
            <a:pPr algn="just"/>
            <a:endParaRPr 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Only in our measurement we are sensitive to both </a:t>
            </a:r>
            <a:r>
              <a:rPr lang="en-US" b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  <a:r>
              <a:rPr lang="en-US" b="1" baseline="-25000" dirty="0" err="1" smtClean="0">
                <a:solidFill>
                  <a:srgbClr val="FFFF00"/>
                </a:solidFill>
              </a:rPr>
              <a:t>n</a:t>
            </a:r>
            <a:r>
              <a:rPr lang="en-US" b="1" dirty="0" smtClean="0">
                <a:solidFill>
                  <a:srgbClr val="FFFF00"/>
                </a:solidFill>
              </a:rPr>
              <a:t> and n-</a:t>
            </a:r>
            <a:r>
              <a:rPr lang="en-US" b="1" baseline="30000" dirty="0" smtClean="0">
                <a:solidFill>
                  <a:srgbClr val="FFFF00"/>
                </a:solidFill>
              </a:rPr>
              <a:t>16</a:t>
            </a:r>
            <a:r>
              <a:rPr lang="en-US" b="1" dirty="0" smtClean="0">
                <a:solidFill>
                  <a:srgbClr val="FFFF00"/>
                </a:solidFill>
              </a:rPr>
              <a:t>O ANC of the </a:t>
            </a:r>
            <a:r>
              <a:rPr lang="en-US" b="1" dirty="0" err="1" smtClean="0">
                <a:solidFill>
                  <a:srgbClr val="FFFF00"/>
                </a:solidFill>
              </a:rPr>
              <a:t>subthreshold</a:t>
            </a:r>
            <a:r>
              <a:rPr lang="en-US" b="1" dirty="0" smtClean="0">
                <a:solidFill>
                  <a:srgbClr val="FFFF00"/>
                </a:solidFill>
              </a:rPr>
              <a:t> state. In other cases </a:t>
            </a:r>
            <a:r>
              <a:rPr lang="en-US" b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  <a:r>
              <a:rPr lang="en-US" b="1" baseline="-25000" dirty="0" err="1" smtClean="0">
                <a:solidFill>
                  <a:srgbClr val="FFFF00"/>
                </a:solidFill>
              </a:rPr>
              <a:t>n</a:t>
            </a:r>
            <a:r>
              <a:rPr lang="en-US" b="1" dirty="0" smtClean="0">
                <a:solidFill>
                  <a:srgbClr val="FFFF00"/>
                </a:solidFill>
              </a:rPr>
              <a:t> from Tilley et al. was used to extrapolate the astrophysical S-factor. </a:t>
            </a:r>
            <a:r>
              <a:rPr lang="en-US" b="1" dirty="0" smtClean="0">
                <a:solidFill>
                  <a:schemeClr val="bg1"/>
                </a:solidFill>
              </a:rPr>
              <a:t>Apart from </a:t>
            </a:r>
            <a:r>
              <a:rPr lang="en-US" b="1" dirty="0" err="1" smtClean="0">
                <a:solidFill>
                  <a:schemeClr val="bg1"/>
                </a:solidFill>
              </a:rPr>
              <a:t>Drotleff</a:t>
            </a:r>
            <a:r>
              <a:rPr lang="en-US" b="1" dirty="0" smtClean="0">
                <a:solidFill>
                  <a:schemeClr val="bg1"/>
                </a:solidFill>
              </a:rPr>
              <a:t> et al., no mention of electron screening enhancement is made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79" y="1456505"/>
            <a:ext cx="5176641" cy="39449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24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OES THM S(E) factor and available experimental data following the prescription of </a:t>
            </a:r>
            <a:r>
              <a:rPr lang="en-US" sz="2800" b="1" dirty="0" err="1" smtClean="0">
                <a:solidFill>
                  <a:srgbClr val="FFFFFF"/>
                </a:solidFill>
              </a:rPr>
              <a:t>Heil</a:t>
            </a:r>
            <a:r>
              <a:rPr lang="en-US" sz="2800" b="1" dirty="0" smtClean="0">
                <a:solidFill>
                  <a:srgbClr val="FFFFFF"/>
                </a:solidFill>
              </a:rPr>
              <a:t> et al.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" y="1714564"/>
            <a:ext cx="1983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OES R-matrix with the parameters from the THM data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G</a:t>
            </a:r>
            <a:r>
              <a:rPr lang="en-US" b="1" baseline="-25000" dirty="0" err="1" smtClean="0">
                <a:solidFill>
                  <a:srgbClr val="FFFFFF"/>
                </a:solidFill>
              </a:rPr>
              <a:t>n</a:t>
            </a:r>
            <a:r>
              <a:rPr lang="en-US" b="1" dirty="0" smtClean="0">
                <a:solidFill>
                  <a:srgbClr val="FFFFFF"/>
                </a:solidFill>
              </a:rPr>
              <a:t> and ANC from THM data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839779" y="2160374"/>
            <a:ext cx="1163216" cy="427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37391" y="4451320"/>
            <a:ext cx="174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No -3 </a:t>
            </a:r>
            <a:r>
              <a:rPr lang="en-US" b="1" dirty="0" err="1" smtClean="0">
                <a:solidFill>
                  <a:srgbClr val="FFFFFF"/>
                </a:solidFill>
              </a:rPr>
              <a:t>keV</a:t>
            </a:r>
            <a:r>
              <a:rPr lang="en-US" b="1" dirty="0" smtClean="0">
                <a:solidFill>
                  <a:srgbClr val="FFFFFF"/>
                </a:solidFill>
              </a:rPr>
              <a:t> resonance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1608189" y="4688723"/>
            <a:ext cx="203576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0" y="562416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 displayed uncertainty band includes statistical and normalization error </a:t>
            </a:r>
            <a:r>
              <a:rPr lang="en-US" b="1" dirty="0" smtClean="0">
                <a:solidFill>
                  <a:srgbClr val="FFFFFF"/>
                </a:solidFill>
                <a:sym typeface="Wingdings"/>
              </a:rPr>
              <a:t> maximum error as the minimum and the maximum normalization constants are used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The interference with the -400 </a:t>
            </a:r>
            <a:r>
              <a:rPr lang="en-US" b="1" dirty="0" err="1" smtClean="0">
                <a:solidFill>
                  <a:srgbClr val="FFFFFF"/>
                </a:solidFill>
              </a:rPr>
              <a:t>keV</a:t>
            </a:r>
            <a:r>
              <a:rPr lang="en-US" b="1" dirty="0" smtClean="0">
                <a:solidFill>
                  <a:srgbClr val="FFFFFF"/>
                </a:solidFill>
              </a:rPr>
              <a:t> resonance is accounted for following </a:t>
            </a:r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 approach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849309" y="1545299"/>
            <a:ext cx="2383419" cy="3699478"/>
          </a:xfrm>
          <a:prstGeom prst="round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7342288" y="2691924"/>
            <a:ext cx="1644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Normalization region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 R-matrix function parameters from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Heil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et al.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67" y="1260978"/>
            <a:ext cx="5313923" cy="40568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474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Comparison of our low-energy S-factor with some of the others present in the literature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493712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Several extrapolations are available, we show the most recent ones or those commonly in astrophysical modeling </a:t>
            </a:r>
            <a:r>
              <a:rPr lang="en-US" b="1" dirty="0" smtClean="0">
                <a:solidFill>
                  <a:srgbClr val="FFFFFF"/>
                </a:solidFill>
                <a:sym typeface="Wingdings"/>
              </a:rPr>
              <a:t> Nacre (essentially the R-matrix by Hale) and </a:t>
            </a:r>
            <a:r>
              <a:rPr lang="en-US" b="1" dirty="0" err="1" smtClean="0">
                <a:solidFill>
                  <a:srgbClr val="FFFFFF"/>
                </a:solidFill>
                <a:sym typeface="Wingdings"/>
              </a:rPr>
              <a:t>Drotleff</a:t>
            </a:r>
            <a:r>
              <a:rPr lang="en-US" b="1" dirty="0" smtClean="0">
                <a:solidFill>
                  <a:srgbClr val="FFFFFF"/>
                </a:solidFill>
                <a:sym typeface="Wingdings"/>
              </a:rPr>
              <a:t> et al.</a:t>
            </a:r>
            <a:r>
              <a:rPr lang="en-US" b="1" dirty="0" smtClean="0">
                <a:solidFill>
                  <a:srgbClr val="FFFFFF"/>
                </a:solidFill>
              </a:rPr>
              <a:t> (the type of calculation is not disclosed). </a:t>
            </a:r>
          </a:p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Electron screening? Included in </a:t>
            </a:r>
            <a:r>
              <a:rPr lang="en-US" b="1" dirty="0" err="1" smtClean="0">
                <a:solidFill>
                  <a:srgbClr val="FFFFFF"/>
                </a:solidFill>
              </a:rPr>
              <a:t>Drotleff</a:t>
            </a:r>
            <a:r>
              <a:rPr lang="en-US" b="1" dirty="0" smtClean="0">
                <a:solidFill>
                  <a:srgbClr val="FFFFFF"/>
                </a:solidFill>
              </a:rPr>
              <a:t> et al. calculation, not included by </a:t>
            </a:r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44217" y="5056699"/>
            <a:ext cx="150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Johnson et al.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1905467" y="4249527"/>
            <a:ext cx="1263701" cy="985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858702" y="1309583"/>
            <a:ext cx="2912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Dotted line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Hale (Nacre)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Dashed line 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Drotleff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et al.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2611441"/>
            <a:ext cx="1818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Green and blue bands (barely distinguishable) are </a:t>
            </a:r>
            <a:r>
              <a:rPr lang="en-US" b="1" dirty="0" err="1" smtClean="0">
                <a:solidFill>
                  <a:srgbClr val="FFFFFF"/>
                </a:solidFill>
              </a:rPr>
              <a:t>Pellegriti</a:t>
            </a:r>
            <a:r>
              <a:rPr lang="en-US" b="1" smtClean="0">
                <a:solidFill>
                  <a:srgbClr val="FFFFFF"/>
                </a:solidFill>
              </a:rPr>
              <a:t> et </a:t>
            </a:r>
            <a:r>
              <a:rPr lang="en-US" b="1" dirty="0" smtClean="0">
                <a:solidFill>
                  <a:srgbClr val="FFFFFF"/>
                </a:solidFill>
              </a:rPr>
              <a:t>al. and </a:t>
            </a:r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</a:t>
            </a: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1732953" y="3311782"/>
            <a:ext cx="1210694" cy="557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08341" y="1982319"/>
            <a:ext cx="145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Present work</a:t>
            </a:r>
            <a:endParaRPr lang="en-US" b="1" dirty="0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299733" y="2374037"/>
            <a:ext cx="581608" cy="7359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68" y="1424243"/>
            <a:ext cx="4833064" cy="400951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45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Comparison of the reaction rate with the one </a:t>
            </a:r>
            <a:r>
              <a:rPr lang="en-US" sz="2800" b="1" dirty="0" err="1" smtClean="0">
                <a:solidFill>
                  <a:srgbClr val="FFFFFF"/>
                </a:solidFill>
              </a:rPr>
              <a:t>Heil</a:t>
            </a:r>
            <a:r>
              <a:rPr lang="en-US" sz="2800" b="1" dirty="0" smtClean="0">
                <a:solidFill>
                  <a:srgbClr val="FFFFFF"/>
                </a:solidFill>
              </a:rPr>
              <a:t> et al. one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8829" y="842150"/>
            <a:ext cx="385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Present work / </a:t>
            </a:r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 reaction rate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1573755" y="1211482"/>
            <a:ext cx="1049170" cy="8455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093997" y="1104459"/>
            <a:ext cx="230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Nacre rate / </a:t>
            </a:r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 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5232045" y="1473791"/>
            <a:ext cx="441756" cy="1025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93268" y="2319364"/>
            <a:ext cx="1873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 rate = 1</a:t>
            </a:r>
          </a:p>
          <a:p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 this scale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1573755" y="2774953"/>
            <a:ext cx="1311463" cy="345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988532" y="1950032"/>
            <a:ext cx="22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Drotleff</a:t>
            </a:r>
            <a:r>
              <a:rPr lang="en-US" b="1" dirty="0" smtClean="0">
                <a:solidFill>
                  <a:srgbClr val="FFFFFF"/>
                </a:solidFill>
              </a:rPr>
              <a:t> et al. / </a:t>
            </a:r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 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6723246" y="2429808"/>
            <a:ext cx="348116" cy="6212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0" y="54280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The rates that are usually used in astrophysics are the one by </a:t>
            </a:r>
            <a:r>
              <a:rPr lang="en-US" b="1" dirty="0" err="1" smtClean="0">
                <a:solidFill>
                  <a:srgbClr val="FFFFFF"/>
                </a:solidFill>
              </a:rPr>
              <a:t>Drotleff</a:t>
            </a:r>
            <a:r>
              <a:rPr lang="en-US" b="1" dirty="0" smtClean="0">
                <a:solidFill>
                  <a:srgbClr val="FFFFFF"/>
                </a:solidFill>
              </a:rPr>
              <a:t> et al., which is in agreement with the </a:t>
            </a:r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 one in the range of interest of astrophysics, and the Nacre one.</a:t>
            </a:r>
          </a:p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For the </a:t>
            </a:r>
            <a:r>
              <a:rPr lang="en-US" b="1" dirty="0" err="1" smtClean="0">
                <a:solidFill>
                  <a:srgbClr val="FFFFFF"/>
                </a:solidFill>
              </a:rPr>
              <a:t>Drotleff</a:t>
            </a:r>
            <a:r>
              <a:rPr lang="en-US" b="1" dirty="0" smtClean="0">
                <a:solidFill>
                  <a:srgbClr val="FFFFFF"/>
                </a:solidFill>
              </a:rPr>
              <a:t> et al. rate no uncertainty is given.</a:t>
            </a:r>
          </a:p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Nacre have about 100% indetermination.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4626" y="3793392"/>
            <a:ext cx="30793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Good agreement with NACRE rate at temperatures of astrophysical importance but much better accuracy!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45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Please come to Poster NA052 for </a:t>
            </a:r>
            <a:r>
              <a:rPr lang="en-US" sz="2800" b="1" smtClean="0">
                <a:solidFill>
                  <a:schemeClr val="bg1"/>
                </a:solidFill>
              </a:rPr>
              <a:t>more details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1052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Thanks for your attention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Immagine 4" descr="work-in-progr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66" y="666334"/>
            <a:ext cx="5528507" cy="55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360" y="14400"/>
            <a:ext cx="914364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/>
              </a:rPr>
              <a:t>13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C(</a:t>
            </a:r>
            <a:r>
              <a:rPr lang="en-US" sz="2800" b="1" dirty="0" smtClean="0">
                <a:solidFill>
                  <a:schemeClr val="bg1"/>
                </a:solidFill>
                <a:latin typeface="Ubuntu"/>
                <a:ea typeface="Ubuntu"/>
              </a:rPr>
              <a:t>α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,n)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/>
              </a:rPr>
              <a:t>16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O reaction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360" y="851040"/>
            <a:ext cx="4576403" cy="1185847"/>
          </a:xfrm>
          <a:prstGeom prst="rect">
            <a:avLst/>
          </a:prstGeom>
          <a:solidFill>
            <a:schemeClr val="bg1"/>
          </a:solidFill>
        </p:spPr>
        <p:txBody>
          <a:bodyPr lIns="90000" tIns="45000" rIns="90000" bIns="45000"/>
          <a:lstStyle/>
          <a:p>
            <a:pPr algn="just"/>
            <a:r>
              <a:rPr lang="en-US" b="1" dirty="0" smtClean="0">
                <a:latin typeface="Calibri"/>
              </a:rPr>
              <a:t>The </a:t>
            </a:r>
            <a:r>
              <a:rPr lang="en-US" b="1" baseline="30000" dirty="0" smtClean="0">
                <a:latin typeface="Calibri"/>
              </a:rPr>
              <a:t>13</a:t>
            </a:r>
            <a:r>
              <a:rPr lang="en-US" b="1" dirty="0" smtClean="0">
                <a:latin typeface="Calibri"/>
              </a:rPr>
              <a:t>C(</a:t>
            </a:r>
            <a:r>
              <a:rPr lang="en-US" b="1" dirty="0" err="1" smtClean="0">
                <a:latin typeface="Symbol" charset="2"/>
                <a:cs typeface="Symbol" charset="2"/>
              </a:rPr>
              <a:t>a</a:t>
            </a:r>
            <a:r>
              <a:rPr lang="en-US" b="1" dirty="0" err="1" smtClean="0">
                <a:latin typeface="Calibri"/>
              </a:rPr>
              <a:t>,n</a:t>
            </a:r>
            <a:r>
              <a:rPr lang="en-US" b="1" dirty="0" smtClean="0">
                <a:latin typeface="Calibri"/>
              </a:rPr>
              <a:t>)</a:t>
            </a:r>
            <a:r>
              <a:rPr lang="en-US" b="1" baseline="30000" dirty="0" smtClean="0">
                <a:latin typeface="Calibri"/>
              </a:rPr>
              <a:t>16</a:t>
            </a:r>
            <a:r>
              <a:rPr lang="en-US" b="1" dirty="0" smtClean="0">
                <a:latin typeface="Calibri"/>
              </a:rPr>
              <a:t>O reaction is the main neutron source in low mass AGB stars at temperatures between 0.8 and 1 x 10</a:t>
            </a:r>
            <a:r>
              <a:rPr lang="en-US" b="1" baseline="30000" dirty="0" smtClean="0">
                <a:latin typeface="Calibri"/>
              </a:rPr>
              <a:t>8</a:t>
            </a:r>
            <a:r>
              <a:rPr lang="en-US" b="1" dirty="0" smtClean="0">
                <a:latin typeface="Calibri"/>
              </a:rPr>
              <a:t> K in </a:t>
            </a:r>
            <a:r>
              <a:rPr lang="en-US" b="1" dirty="0" err="1" smtClean="0">
                <a:latin typeface="Calibri"/>
              </a:rPr>
              <a:t>radiative</a:t>
            </a:r>
            <a:r>
              <a:rPr lang="en-US" b="1" dirty="0" smtClean="0">
                <a:latin typeface="Calibri"/>
              </a:rPr>
              <a:t> conditions. </a:t>
            </a:r>
          </a:p>
          <a:p>
            <a:pPr algn="just"/>
            <a:endParaRPr lang="en-US" b="1" dirty="0">
              <a:solidFill>
                <a:schemeClr val="bg1"/>
              </a:solidFill>
              <a:latin typeface="Calibri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Calibri"/>
              </a:rPr>
              <a:t>It provides a neutron density of about 10</a:t>
            </a:r>
            <a:r>
              <a:rPr lang="en-US" b="1" baseline="30000" dirty="0" smtClean="0">
                <a:solidFill>
                  <a:schemeClr val="bg1"/>
                </a:solidFill>
                <a:latin typeface="Calibri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 - 10</a:t>
            </a:r>
            <a:r>
              <a:rPr lang="en-US" b="1" baseline="30000" dirty="0" smtClean="0">
                <a:solidFill>
                  <a:schemeClr val="bg1"/>
                </a:solidFill>
                <a:latin typeface="Calibri"/>
              </a:rPr>
              <a:t>8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 n/cm</a:t>
            </a:r>
            <a:r>
              <a:rPr lang="en-US" b="1" baseline="30000" dirty="0" smtClean="0">
                <a:solidFill>
                  <a:schemeClr val="bg1"/>
                </a:solidFill>
                <a:latin typeface="Calibri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. </a:t>
            </a:r>
            <a:r>
              <a:rPr lang="en-US" b="1" dirty="0">
                <a:solidFill>
                  <a:srgbClr val="FFFFFF"/>
                </a:solidFill>
              </a:rPr>
              <a:t>These neutrons are fundamental for the s-</a:t>
            </a:r>
            <a:r>
              <a:rPr lang="en-US" b="1" dirty="0" smtClean="0">
                <a:solidFill>
                  <a:srgbClr val="FFFFFF"/>
                </a:solidFill>
              </a:rPr>
              <a:t>process.</a:t>
            </a:r>
            <a:endParaRPr lang="en-US" b="1" dirty="0" smtClean="0">
              <a:solidFill>
                <a:schemeClr val="bg1"/>
              </a:solidFill>
              <a:latin typeface="Calibri"/>
            </a:endParaRPr>
          </a:p>
          <a:p>
            <a:pPr algn="just"/>
            <a:endParaRPr lang="en-US" b="1" baseline="30000" dirty="0">
              <a:solidFill>
                <a:schemeClr val="bg1"/>
              </a:solidFill>
              <a:latin typeface="Calibri"/>
            </a:endParaRPr>
          </a:p>
          <a:p>
            <a:pPr algn="just"/>
            <a:r>
              <a:rPr lang="en-US" b="1" baseline="30000" dirty="0" smtClean="0">
                <a:solidFill>
                  <a:schemeClr val="bg1"/>
                </a:solidFill>
                <a:latin typeface="Calibri"/>
              </a:rPr>
              <a:t>13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C is produced starting from </a:t>
            </a:r>
            <a:r>
              <a:rPr lang="en-US" b="1" baseline="30000" dirty="0" smtClean="0">
                <a:solidFill>
                  <a:schemeClr val="bg1"/>
                </a:solidFill>
                <a:latin typeface="Calibri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C present in the </a:t>
            </a:r>
            <a:r>
              <a:rPr lang="en-US" b="1" dirty="0" err="1" smtClean="0">
                <a:solidFill>
                  <a:schemeClr val="bg1"/>
                </a:solidFill>
                <a:latin typeface="Calibri"/>
              </a:rPr>
              <a:t>instershell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 region when protons squeeze in during the third dredge-u</a:t>
            </a:r>
            <a:r>
              <a:rPr lang="en-US" b="1" dirty="0" smtClean="0">
                <a:solidFill>
                  <a:schemeClr val="bg1"/>
                </a:solidFill>
              </a:rPr>
              <a:t>p.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37440" y="4901400"/>
            <a:ext cx="9143640" cy="1461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In the typical stellar environment the energy region of astrophysical interest, the so-called Gamow window, corresponds to 150-230 </a:t>
            </a:r>
            <a:r>
              <a:rPr lang="en-US" b="1" dirty="0" err="1" smtClean="0">
                <a:solidFill>
                  <a:srgbClr val="FFFFFF"/>
                </a:solidFill>
              </a:rPr>
              <a:t>keV</a:t>
            </a:r>
            <a:r>
              <a:rPr lang="en-US" b="1" dirty="0" smtClean="0">
                <a:solidFill>
                  <a:srgbClr val="FFFFFF"/>
                </a:solidFill>
              </a:rPr>
              <a:t> at a temperature of about 10</a:t>
            </a:r>
            <a:r>
              <a:rPr lang="en-US" b="1" baseline="30000" dirty="0" smtClean="0">
                <a:solidFill>
                  <a:srgbClr val="FFFFFF"/>
                </a:solidFill>
              </a:rPr>
              <a:t>8</a:t>
            </a:r>
            <a:r>
              <a:rPr lang="en-US" b="1" dirty="0" smtClean="0">
                <a:solidFill>
                  <a:srgbClr val="FFFFFF"/>
                </a:solidFill>
              </a:rPr>
              <a:t> K.</a:t>
            </a:r>
          </a:p>
          <a:p>
            <a:pPr algn="just"/>
            <a:endParaRPr lang="en-US" b="1" dirty="0" smtClean="0">
              <a:solidFill>
                <a:srgbClr val="FFFFFF"/>
              </a:solidFill>
            </a:endParaRPr>
          </a:p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In this energy range the not well known influence of the broad (124 </a:t>
            </a:r>
            <a:r>
              <a:rPr lang="en-US" b="1" dirty="0" err="1" smtClean="0">
                <a:solidFill>
                  <a:srgbClr val="FFFFFF"/>
                </a:solidFill>
              </a:rPr>
              <a:t>keV</a:t>
            </a:r>
            <a:r>
              <a:rPr lang="en-US" b="1" dirty="0" smtClean="0">
                <a:solidFill>
                  <a:srgbClr val="FFFFFF"/>
                </a:solidFill>
              </a:rPr>
              <a:t>) </a:t>
            </a:r>
            <a:r>
              <a:rPr lang="en-US" b="1" dirty="0" err="1" smtClean="0">
                <a:solidFill>
                  <a:srgbClr val="FFFFFF"/>
                </a:solidFill>
              </a:rPr>
              <a:t>subtreshold</a:t>
            </a:r>
            <a:r>
              <a:rPr lang="en-US" b="1" dirty="0" smtClean="0">
                <a:solidFill>
                  <a:srgbClr val="FFFFFF"/>
                </a:solidFill>
              </a:rPr>
              <a:t> state J=1/2</a:t>
            </a:r>
            <a:r>
              <a:rPr lang="en-US" b="1" baseline="30000" dirty="0" smtClean="0">
                <a:solidFill>
                  <a:srgbClr val="FFFFFF"/>
                </a:solidFill>
              </a:rPr>
              <a:t>+</a:t>
            </a:r>
            <a:r>
              <a:rPr lang="en-US" b="1" dirty="0" smtClean="0">
                <a:solidFill>
                  <a:srgbClr val="FFFFFF"/>
                </a:solidFill>
              </a:rPr>
              <a:t>, corresponding to the excited level of </a:t>
            </a:r>
            <a:r>
              <a:rPr lang="en-US" b="1" baseline="30000" dirty="0" smtClean="0">
                <a:solidFill>
                  <a:srgbClr val="FFFFFF"/>
                </a:solidFill>
              </a:rPr>
              <a:t>17</a:t>
            </a:r>
            <a:r>
              <a:rPr lang="en-US" b="1" dirty="0" smtClean="0">
                <a:solidFill>
                  <a:srgbClr val="FFFFFF"/>
                </a:solidFill>
              </a:rPr>
              <a:t>O at  E</a:t>
            </a:r>
            <a:r>
              <a:rPr lang="en-US" b="1" baseline="-25000" dirty="0" smtClean="0">
                <a:solidFill>
                  <a:srgbClr val="FFFFFF"/>
                </a:solidFill>
              </a:rPr>
              <a:t>x</a:t>
            </a:r>
            <a:r>
              <a:rPr lang="en-US" b="1" dirty="0" smtClean="0">
                <a:solidFill>
                  <a:srgbClr val="FFFFFF"/>
                </a:solidFill>
              </a:rPr>
              <a:t> = 6.356 MeV ( </a:t>
            </a:r>
            <a:r>
              <a:rPr lang="en-US" b="1" dirty="0" err="1" smtClean="0">
                <a:solidFill>
                  <a:srgbClr val="FFFFFF"/>
                </a:solidFill>
              </a:rPr>
              <a:t>E</a:t>
            </a:r>
            <a:r>
              <a:rPr lang="en-US" b="1" baseline="-25000" dirty="0" err="1" smtClean="0">
                <a:solidFill>
                  <a:srgbClr val="FFFFFF"/>
                </a:solidFill>
              </a:rPr>
              <a:t>r</a:t>
            </a:r>
            <a:r>
              <a:rPr lang="en-US" b="1" dirty="0" smtClean="0">
                <a:solidFill>
                  <a:srgbClr val="FFFFFF"/>
                </a:solidFill>
              </a:rPr>
              <a:t>=-3keV), can be important.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2677" t="14496" r="19138" b="14683"/>
          <a:stretch/>
        </p:blipFill>
        <p:spPr>
          <a:xfrm>
            <a:off x="5030747" y="1030809"/>
            <a:ext cx="3694713" cy="33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34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" y="774700"/>
            <a:ext cx="5003440" cy="3552530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360" y="14400"/>
            <a:ext cx="914364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State of the art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3803444"/>
            <a:ext cx="4431940" cy="3054555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774700" y="977900"/>
            <a:ext cx="2349500" cy="2705100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" name="Connettore 1 7"/>
          <p:cNvCxnSpPr/>
          <p:nvPr/>
        </p:nvCxnSpPr>
        <p:spPr>
          <a:xfrm>
            <a:off x="3124200" y="3352800"/>
            <a:ext cx="2324100" cy="596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28700" y="3683000"/>
            <a:ext cx="4419600" cy="2628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37352" y="4339530"/>
            <a:ext cx="417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Extrapolation to astrophysical energies </a:t>
            </a:r>
          </a:p>
          <a:p>
            <a:r>
              <a:rPr lang="en-US" b="1" dirty="0" err="1" smtClean="0">
                <a:solidFill>
                  <a:srgbClr val="FFFFFF"/>
                </a:solidFill>
              </a:rPr>
              <a:t>Heil</a:t>
            </a:r>
            <a:r>
              <a:rPr lang="en-US" b="1" dirty="0" smtClean="0">
                <a:solidFill>
                  <a:srgbClr val="FFFFFF"/>
                </a:solidFill>
              </a:rPr>
              <a:t> et al. 2008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45036" y="878942"/>
            <a:ext cx="405516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Direct data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FFFF00"/>
                </a:solidFill>
              </a:rPr>
              <a:t>several open issues</a:t>
            </a:r>
          </a:p>
          <a:p>
            <a:pPr marL="285750" indent="-285750">
              <a:buFont typeface="Courier New"/>
              <a:buChar char="o"/>
            </a:pPr>
            <a:r>
              <a:rPr lang="en-US" b="1" dirty="0" smtClean="0">
                <a:solidFill>
                  <a:srgbClr val="FFFF00"/>
                </a:solidFill>
              </a:rPr>
              <a:t>Normalization especially at low energies</a:t>
            </a:r>
          </a:p>
          <a:p>
            <a:pPr marL="285750" indent="-285750">
              <a:buFont typeface="Courier New"/>
              <a:buChar char="o"/>
            </a:pPr>
            <a:r>
              <a:rPr lang="en-US" b="1" dirty="0" smtClean="0">
                <a:solidFill>
                  <a:srgbClr val="FFFF00"/>
                </a:solidFill>
              </a:rPr>
              <a:t>Extrapolation to astrophysical energies</a:t>
            </a:r>
          </a:p>
          <a:p>
            <a:pPr marL="285750" indent="-285750">
              <a:buFont typeface="Courier New"/>
              <a:buChar char="o"/>
            </a:pPr>
            <a:r>
              <a:rPr lang="en-US" b="1" dirty="0" smtClean="0">
                <a:solidFill>
                  <a:srgbClr val="FFFF00"/>
                </a:solidFill>
              </a:rPr>
              <a:t>Correction for the electron screening enhancement 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Why?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Low energies, neutron detection, theory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360" y="5061466"/>
            <a:ext cx="35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At astrophysical energies an error as large as a factor of 2 is obtained 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61" y="5887135"/>
            <a:ext cx="4893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Change on the cross section influences the neutron abundance and so the yield of </a:t>
            </a:r>
            <a:r>
              <a:rPr lang="en-US" b="1" dirty="0" smtClean="0">
                <a:solidFill>
                  <a:srgbClr val="FFFFFF"/>
                </a:solidFill>
              </a:rPr>
              <a:t>some elements like </a:t>
            </a:r>
            <a:r>
              <a:rPr lang="en-US" b="1" dirty="0" err="1" smtClean="0">
                <a:solidFill>
                  <a:srgbClr val="FFFFFF"/>
                </a:solidFill>
              </a:rPr>
              <a:t>Rb</a:t>
            </a:r>
            <a:r>
              <a:rPr lang="en-US" b="1" dirty="0" smtClean="0">
                <a:solidFill>
                  <a:srgbClr val="FFFFFF"/>
                </a:solidFill>
              </a:rPr>
              <a:t> and Sr</a:t>
            </a:r>
            <a:r>
              <a:rPr lang="en-US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3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57174" y="5736841"/>
            <a:ext cx="6571445" cy="6377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1"/>
          <p:cNvSpPr/>
          <p:nvPr/>
        </p:nvSpPr>
        <p:spPr>
          <a:xfrm>
            <a:off x="257175" y="801469"/>
            <a:ext cx="2563342" cy="427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7175" y="801469"/>
            <a:ext cx="8610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latin typeface="Calibri" pitchFamily="34" charset="0"/>
              </a:rPr>
              <a:t>Indirect measurements: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Complicated but rewarding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High energy experiments: up to several </a:t>
            </a:r>
            <a:r>
              <a:rPr lang="en-GB" b="1" dirty="0" err="1">
                <a:solidFill>
                  <a:schemeClr val="bg1"/>
                </a:solidFill>
                <a:latin typeface="Calibri" pitchFamily="34" charset="0"/>
              </a:rPr>
              <a:t>hundreds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alibri" pitchFamily="34" charset="0"/>
              </a:rPr>
              <a:t>MeV</a:t>
            </a:r>
            <a:endParaRPr lang="en-GB" b="1" dirty="0">
              <a:solidFill>
                <a:schemeClr val="bg1"/>
              </a:solidFill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no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Coulomb barrier suppression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	 negligible straggling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	 no electron screening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Indirect measurements are the only </a:t>
            </a:r>
            <a:r>
              <a:rPr lang="en-GB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techniques allowing us to </a:t>
            </a:r>
            <a:r>
              <a:rPr lang="en-GB" b="1" dirty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measure down to astrophysical energies with the present day facilities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Nuclear reaction theory required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	 cross checks of the methods needed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	 possible spurious contribution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	 additional systematic errors (is the result model independent?)</a:t>
            </a:r>
          </a:p>
          <a:p>
            <a:pPr algn="just" eaLnBrk="0" hangingPunct="0">
              <a:spcBef>
                <a:spcPts val="0"/>
              </a:spcBef>
              <a:defRPr/>
            </a:pP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 eaLnBrk="0" hangingPunct="0">
              <a:spcBef>
                <a:spcPts val="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... Indirect techniques are complementary to direct measurements</a:t>
            </a:r>
          </a:p>
          <a:p>
            <a:pPr algn="just" eaLnBrk="0" hangingPunct="0">
              <a:spcBef>
                <a:spcPts val="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Examples: Coulomb dissociation, ANC and Trojan horse method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18410" y="17471"/>
            <a:ext cx="5107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Direct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vs.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indirect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measurements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60" y="14400"/>
            <a:ext cx="914364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Indirect measurements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3" y="1739640"/>
            <a:ext cx="2739977" cy="27227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977" y="1352428"/>
            <a:ext cx="2495727" cy="32763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09525" y="1366150"/>
            <a:ext cx="150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Johnson et al.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87352" y="983096"/>
            <a:ext cx="156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Pellegriti</a:t>
            </a:r>
            <a:r>
              <a:rPr lang="en-US" b="1" dirty="0" smtClean="0">
                <a:solidFill>
                  <a:schemeClr val="bg1"/>
                </a:solidFill>
              </a:rPr>
              <a:t> et al.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4840614"/>
            <a:ext cx="5245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Transfer reactions are used to extract the ANC or the spectroscopic factor of the </a:t>
            </a:r>
            <a:r>
              <a:rPr lang="en-US" b="1" dirty="0" err="1" smtClean="0">
                <a:solidFill>
                  <a:srgbClr val="FFFFFF"/>
                </a:solidFill>
              </a:rPr>
              <a:t>subthreshold</a:t>
            </a:r>
            <a:r>
              <a:rPr lang="en-US" b="1" dirty="0" smtClean="0">
                <a:solidFill>
                  <a:srgbClr val="FFFFFF"/>
                </a:solidFill>
              </a:rPr>
              <a:t> resonance at -3 </a:t>
            </a:r>
            <a:r>
              <a:rPr lang="en-US" b="1" dirty="0" err="1" smtClean="0">
                <a:solidFill>
                  <a:srgbClr val="FFFFFF"/>
                </a:solidFill>
              </a:rPr>
              <a:t>keV</a:t>
            </a:r>
            <a:r>
              <a:rPr lang="en-US" b="1" dirty="0" smtClean="0">
                <a:solidFill>
                  <a:srgbClr val="FFFFFF"/>
                </a:solidFill>
              </a:rPr>
              <a:t>.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  <a:sym typeface="Wingdings"/>
              </a:rPr>
              <a:t> Anyway, contradictory results are obtained making extrapolation to low energies very uncertain.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26940"/>
              </p:ext>
            </p:extLst>
          </p:nvPr>
        </p:nvGraphicFramePr>
        <p:xfrm>
          <a:off x="5447938" y="4525755"/>
          <a:ext cx="3695702" cy="219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47851"/>
                <a:gridCol w="184785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ANC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(fm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Johnson</a:t>
                      </a:r>
                      <a:r>
                        <a:rPr lang="en-US" baseline="0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0.89±0.23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Pellegriti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4.5±2.2</a:t>
                      </a: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Kubono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0.14 (SF)</a:t>
                      </a: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Keeley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2.4,</a:t>
                      </a:r>
                      <a:r>
                        <a:rPr lang="en-US" baseline="0" dirty="0" smtClean="0"/>
                        <a:t> 3.2 (SF)</a:t>
                      </a: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Guo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4.0</a:t>
                      </a:r>
                      <a:r>
                        <a:rPr lang="en-US" dirty="0" smtClean="0"/>
                        <a:t>±1.1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8411" t="8287" r="8827" b="14631"/>
          <a:stretch/>
        </p:blipFill>
        <p:spPr>
          <a:xfrm>
            <a:off x="5916185" y="1840118"/>
            <a:ext cx="3227815" cy="246204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069779" y="1464795"/>
            <a:ext cx="111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Guo</a:t>
            </a:r>
            <a:r>
              <a:rPr lang="en-US" b="1" dirty="0" smtClean="0">
                <a:solidFill>
                  <a:schemeClr val="bg1"/>
                </a:solidFill>
              </a:rPr>
              <a:t> et al.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50" y="5327668"/>
            <a:ext cx="4038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49210" y="3585604"/>
            <a:ext cx="8883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b="1" dirty="0" smtClean="0">
                <a:solidFill>
                  <a:srgbClr val="FFFF00"/>
                </a:solidFill>
              </a:rPr>
              <a:t>How to deal with negative energies?</a:t>
            </a:r>
          </a:p>
          <a:p>
            <a:pPr algn="just" eaLnBrk="0" hangingPunct="0"/>
            <a:r>
              <a:rPr lang="en-US" b="1" dirty="0" smtClean="0">
                <a:solidFill>
                  <a:srgbClr val="FFFFFF"/>
                </a:solidFill>
              </a:rPr>
              <a:t>Standard </a:t>
            </a:r>
            <a:r>
              <a:rPr lang="en-US" b="1" dirty="0">
                <a:solidFill>
                  <a:srgbClr val="FFFFFF"/>
                </a:solidFill>
              </a:rPr>
              <a:t>R-Matrix approach cannot be applied to extract the resonance parameters of the </a:t>
            </a:r>
            <a:r>
              <a:rPr lang="it-IT" b="1" dirty="0">
                <a:solidFill>
                  <a:srgbClr val="FFFFFF"/>
                </a:solidFill>
                <a:sym typeface="Symbol" charset="2"/>
              </a:rPr>
              <a:t>A(x,c)C reaction because x is virtual </a:t>
            </a:r>
            <a:r>
              <a:rPr lang="it-IT" b="1" dirty="0">
                <a:solidFill>
                  <a:srgbClr val="FFFFFF"/>
                </a:solidFill>
                <a:sym typeface="Wingdings" charset="2"/>
              </a:rPr>
              <a:t> Modified R-Matrix is </a:t>
            </a:r>
            <a:r>
              <a:rPr lang="it-IT" b="1" dirty="0" err="1">
                <a:solidFill>
                  <a:srgbClr val="FFFFFF"/>
                </a:solidFill>
                <a:sym typeface="Wingdings" charset="2"/>
              </a:rPr>
              <a:t>introduced</a:t>
            </a:r>
            <a:r>
              <a:rPr lang="it-IT" b="1" dirty="0">
                <a:solidFill>
                  <a:srgbClr val="FFFFFF"/>
                </a:solidFill>
                <a:sym typeface="Wingdings" charset="2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sym typeface="Wingdings" charset="2"/>
              </a:rPr>
              <a:t>instead</a:t>
            </a:r>
            <a:r>
              <a:rPr lang="it-IT" b="1" dirty="0" smtClean="0">
                <a:solidFill>
                  <a:srgbClr val="FFFFFF"/>
                </a:solidFill>
                <a:sym typeface="Wingdings" charset="2"/>
              </a:rPr>
              <a:t> (A. </a:t>
            </a:r>
            <a:r>
              <a:rPr lang="it-IT" b="1" dirty="0" err="1" smtClean="0">
                <a:solidFill>
                  <a:srgbClr val="FFFFFF"/>
                </a:solidFill>
                <a:sym typeface="Wingdings" charset="2"/>
              </a:rPr>
              <a:t>Mukhamedzhanov</a:t>
            </a:r>
            <a:r>
              <a:rPr lang="it-IT" b="1" dirty="0" smtClean="0">
                <a:solidFill>
                  <a:srgbClr val="FFFFFF"/>
                </a:solidFill>
                <a:sym typeface="Wingdings" charset="2"/>
              </a:rPr>
              <a:t> 2010)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477921" y="777357"/>
            <a:ext cx="3429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1773321" y="777357"/>
            <a:ext cx="304800" cy="990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858921" y="1767957"/>
            <a:ext cx="1219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2916321" y="1463157"/>
            <a:ext cx="1295400" cy="3048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2916321" y="1767957"/>
            <a:ext cx="1295400" cy="3048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2078121" y="1767957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57200" y="701157"/>
            <a:ext cx="298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845895" y="1706045"/>
            <a:ext cx="330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903889" y="96977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x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504533" y="677345"/>
            <a:ext cx="284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solidFill>
                  <a:srgbClr val="FFFFFF"/>
                </a:solidFill>
              </a:rPr>
              <a:t>s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226550" y="1710807"/>
            <a:ext cx="419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F*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3785663" y="1965981"/>
            <a:ext cx="306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err="1">
                <a:solidFill>
                  <a:srgbClr val="FFFFFF"/>
                </a:solidFill>
              </a:rPr>
              <a:t>C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850430" y="1415532"/>
            <a:ext cx="281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c</a:t>
            </a:r>
            <a:endParaRPr lang="el-GR" b="1">
              <a:solidFill>
                <a:srgbClr val="FFFFFF"/>
              </a:solidFill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085405" y="4815896"/>
            <a:ext cx="7003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just"/>
            <a:r>
              <a:rPr lang="it-IT" b="1" dirty="0">
                <a:solidFill>
                  <a:srgbClr val="FFFFFF"/>
                </a:solidFill>
              </a:rPr>
              <a:t>In the case of a </a:t>
            </a:r>
            <a:r>
              <a:rPr lang="it-IT" b="1" dirty="0" err="1">
                <a:solidFill>
                  <a:srgbClr val="FFFFFF"/>
                </a:solidFill>
              </a:rPr>
              <a:t>resonant</a:t>
            </a:r>
            <a:r>
              <a:rPr lang="it-IT" b="1" dirty="0">
                <a:solidFill>
                  <a:srgbClr val="FFFFFF"/>
                </a:solidFill>
              </a:rPr>
              <a:t> THM </a:t>
            </a:r>
            <a:r>
              <a:rPr lang="it-IT" b="1" dirty="0" err="1">
                <a:solidFill>
                  <a:srgbClr val="FFFFFF"/>
                </a:solidFill>
              </a:rPr>
              <a:t>reaction</a:t>
            </a:r>
            <a:r>
              <a:rPr lang="it-IT" b="1" dirty="0">
                <a:solidFill>
                  <a:srgbClr val="FFFFFF"/>
                </a:solidFill>
              </a:rPr>
              <a:t> the cross </a:t>
            </a:r>
            <a:r>
              <a:rPr lang="it-IT" b="1" dirty="0" err="1">
                <a:solidFill>
                  <a:srgbClr val="FFFFFF"/>
                </a:solidFill>
              </a:rPr>
              <a:t>section</a:t>
            </a:r>
            <a:r>
              <a:rPr lang="it-IT" b="1" dirty="0">
                <a:solidFill>
                  <a:srgbClr val="FFFFFF"/>
                </a:solidFill>
              </a:rPr>
              <a:t> </a:t>
            </a:r>
            <a:r>
              <a:rPr lang="it-IT" b="1" dirty="0" err="1">
                <a:solidFill>
                  <a:srgbClr val="FFFFFF"/>
                </a:solidFill>
              </a:rPr>
              <a:t>takes</a:t>
            </a:r>
            <a:r>
              <a:rPr lang="it-IT" b="1" dirty="0">
                <a:solidFill>
                  <a:srgbClr val="FFFFFF"/>
                </a:solidFill>
              </a:rPr>
              <a:t> the </a:t>
            </a:r>
            <a:r>
              <a:rPr lang="it-IT" b="1" dirty="0" err="1" smtClean="0">
                <a:solidFill>
                  <a:srgbClr val="FFFFFF"/>
                </a:solidFill>
              </a:rPr>
              <a:t>form</a:t>
            </a:r>
            <a:r>
              <a:rPr lang="it-IT" b="1" dirty="0" smtClean="0">
                <a:solidFill>
                  <a:srgbClr val="FFFFFF"/>
                </a:solidFill>
              </a:rPr>
              <a:t>: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20" name="Rettangolo 22"/>
          <p:cNvSpPr>
            <a:spLocks noChangeArrowheads="1"/>
          </p:cNvSpPr>
          <p:nvPr/>
        </p:nvSpPr>
        <p:spPr bwMode="auto">
          <a:xfrm>
            <a:off x="5018008" y="848594"/>
            <a:ext cx="4014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Using the </a:t>
            </a:r>
            <a:r>
              <a:rPr lang="en-US" b="1" dirty="0" smtClean="0">
                <a:solidFill>
                  <a:srgbClr val="FFFF00"/>
                </a:solidFill>
              </a:rPr>
              <a:t>kinematics</a:t>
            </a:r>
            <a:r>
              <a:rPr lang="en-US" b="1" dirty="0" smtClean="0">
                <a:solidFill>
                  <a:srgbClr val="FFFFFF"/>
                </a:solidFill>
              </a:rPr>
              <a:t> of three body reactions: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1686009" y="666232"/>
            <a:ext cx="206375" cy="2143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2" name="Rettangolo 24"/>
          <p:cNvSpPr>
            <a:spLocks noChangeArrowheads="1"/>
          </p:cNvSpPr>
          <p:nvPr/>
        </p:nvSpPr>
        <p:spPr bwMode="auto">
          <a:xfrm>
            <a:off x="130175" y="2427820"/>
            <a:ext cx="4352474" cy="64633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Upper vertex: direct </a:t>
            </a:r>
            <a:r>
              <a:rPr lang="en-US" b="1" i="1" dirty="0"/>
              <a:t>a</a:t>
            </a:r>
            <a:r>
              <a:rPr lang="en-US" b="1" dirty="0"/>
              <a:t> </a:t>
            </a:r>
            <a:r>
              <a:rPr lang="en-US" b="1" dirty="0" smtClean="0"/>
              <a:t>breakup</a:t>
            </a:r>
          </a:p>
          <a:p>
            <a:r>
              <a:rPr lang="en-US" b="1" dirty="0" err="1" smtClean="0"/>
              <a:t>M</a:t>
            </a:r>
            <a:r>
              <a:rPr lang="en-US" b="1" baseline="-25000" dirty="0" err="1" smtClean="0"/>
              <a:t>i</a:t>
            </a:r>
            <a:r>
              <a:rPr lang="en-US" b="1" dirty="0" err="1" smtClean="0"/>
              <a:t>(E</a:t>
            </a:r>
            <a:r>
              <a:rPr lang="en-US" b="1" dirty="0" smtClean="0"/>
              <a:t>) is the amplitude of the transfer</a:t>
            </a:r>
          </a:p>
        </p:txBody>
      </p:sp>
      <p:cxnSp>
        <p:nvCxnSpPr>
          <p:cNvPr id="23" name="Connettore 7 22"/>
          <p:cNvCxnSpPr>
            <a:endCxn id="21" idx="3"/>
          </p:cNvCxnSpPr>
          <p:nvPr/>
        </p:nvCxnSpPr>
        <p:spPr>
          <a:xfrm rot="5400000" flipH="1" flipV="1">
            <a:off x="297386" y="1008974"/>
            <a:ext cx="1578660" cy="1259032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 txBox="1">
            <a:spLocks/>
          </p:cNvSpPr>
          <p:nvPr/>
        </p:nvSpPr>
        <p:spPr>
          <a:xfrm>
            <a:off x="457200" y="3835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err="1" smtClean="0">
                <a:solidFill>
                  <a:srgbClr val="FFFFFF"/>
                </a:solidFill>
              </a:rPr>
              <a:t>Exploring</a:t>
            </a:r>
            <a:r>
              <a:rPr lang="es-ES" sz="2800" b="1" dirty="0" smtClean="0">
                <a:solidFill>
                  <a:srgbClr val="FFFFFF"/>
                </a:solidFill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</a:rPr>
              <a:t>negative</a:t>
            </a:r>
            <a:r>
              <a:rPr lang="es-ES" sz="2800" b="1" dirty="0" smtClean="0">
                <a:solidFill>
                  <a:srgbClr val="FFFFFF"/>
                </a:solidFill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</a:rPr>
              <a:t>energies</a:t>
            </a:r>
            <a:r>
              <a:rPr lang="es-ES" sz="2800" b="1" dirty="0" smtClean="0">
                <a:solidFill>
                  <a:srgbClr val="FFFFFF"/>
                </a:solidFill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</a:rPr>
              <a:t>with</a:t>
            </a:r>
            <a:r>
              <a:rPr lang="es-ES" sz="2800" b="1" dirty="0" smtClean="0">
                <a:solidFill>
                  <a:srgbClr val="FFFFFF"/>
                </a:solidFill>
              </a:rPr>
              <a:t> THM</a:t>
            </a:r>
            <a:endParaRPr lang="es-ES" sz="2800" b="1" dirty="0">
              <a:solidFill>
                <a:srgbClr val="FFFFFF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08" y="1631518"/>
            <a:ext cx="3999060" cy="489247"/>
          </a:xfrm>
          <a:prstGeom prst="rect">
            <a:avLst/>
          </a:prstGeom>
        </p:spPr>
      </p:pic>
      <p:sp>
        <p:nvSpPr>
          <p:cNvPr id="27" name="Rettangolo 22"/>
          <p:cNvSpPr>
            <a:spLocks noChangeArrowheads="1"/>
          </p:cNvSpPr>
          <p:nvPr/>
        </p:nvSpPr>
        <p:spPr bwMode="auto">
          <a:xfrm>
            <a:off x="5129148" y="2298984"/>
            <a:ext cx="40148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It is possible to achieve negative energies in the A-x channel…</a:t>
            </a:r>
          </a:p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Out of </a:t>
            </a:r>
            <a:r>
              <a:rPr lang="it-IT" b="1" dirty="0" err="1" smtClean="0">
                <a:solidFill>
                  <a:srgbClr val="FFFFFF"/>
                </a:solidFill>
              </a:rPr>
              <a:t>reach</a:t>
            </a:r>
            <a:r>
              <a:rPr lang="it-IT" b="1" dirty="0" smtClean="0">
                <a:solidFill>
                  <a:srgbClr val="FFFFFF"/>
                </a:solidFill>
              </a:rPr>
              <a:t> for </a:t>
            </a:r>
            <a:r>
              <a:rPr lang="it-IT" b="1" dirty="0" err="1" smtClean="0">
                <a:solidFill>
                  <a:srgbClr val="FFFFFF"/>
                </a:solidFill>
              </a:rPr>
              <a:t>direct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</a:rPr>
              <a:t>measurements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" name="Freccia destra 27"/>
          <p:cNvSpPr/>
          <p:nvPr/>
        </p:nvSpPr>
        <p:spPr>
          <a:xfrm>
            <a:off x="4379861" y="553373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22"/>
          <p:cNvSpPr>
            <a:spLocks noChangeArrowheads="1"/>
          </p:cNvSpPr>
          <p:nvPr/>
        </p:nvSpPr>
        <p:spPr bwMode="auto">
          <a:xfrm>
            <a:off x="5459591" y="5292453"/>
            <a:ext cx="35574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it-IT" b="1" dirty="0" smtClean="0">
                <a:solidFill>
                  <a:srgbClr val="FFFFFF"/>
                </a:solidFill>
              </a:rPr>
              <a:t>M2 </a:t>
            </a:r>
            <a:r>
              <a:rPr lang="it-IT" b="1" dirty="0" err="1" smtClean="0">
                <a:solidFill>
                  <a:srgbClr val="FFFFFF"/>
                </a:solidFill>
              </a:rPr>
              <a:t>is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</a:rPr>
              <a:t>proportional</a:t>
            </a:r>
            <a:r>
              <a:rPr lang="it-IT" b="1" dirty="0" smtClean="0">
                <a:solidFill>
                  <a:srgbClr val="FFFFFF"/>
                </a:solidFill>
              </a:rPr>
              <a:t> to the ANC of the </a:t>
            </a:r>
            <a:r>
              <a:rPr lang="it-IT" b="1" dirty="0" err="1" smtClean="0">
                <a:solidFill>
                  <a:srgbClr val="FFFFFF"/>
                </a:solidFill>
              </a:rPr>
              <a:t>F</a:t>
            </a:r>
            <a:r>
              <a:rPr lang="it-IT" b="1" dirty="0" smtClean="0">
                <a:solidFill>
                  <a:srgbClr val="FFFFFF"/>
                </a:solidFill>
              </a:rPr>
              <a:t> state </a:t>
            </a:r>
            <a:r>
              <a:rPr lang="it-IT" b="1" dirty="0" err="1" smtClean="0">
                <a:solidFill>
                  <a:srgbClr val="FFFFFF"/>
                </a:solidFill>
              </a:rPr>
              <a:t>populated</a:t>
            </a:r>
            <a:r>
              <a:rPr lang="it-IT" b="1" dirty="0" smtClean="0">
                <a:solidFill>
                  <a:srgbClr val="FFFFFF"/>
                </a:solidFill>
              </a:rPr>
              <a:t> in the transfer </a:t>
            </a:r>
            <a:r>
              <a:rPr lang="it-IT" b="1" dirty="0" err="1" smtClean="0">
                <a:solidFill>
                  <a:srgbClr val="FFFFFF"/>
                </a:solidFill>
              </a:rPr>
              <a:t>reaction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30174" y="6345237"/>
            <a:ext cx="8886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Merging together ANC and THM </a:t>
            </a:r>
            <a:r>
              <a:rPr lang="en-GB" b="1" dirty="0" smtClean="0">
                <a:solidFill>
                  <a:srgbClr val="FFFFFF"/>
                </a:solidFill>
                <a:sym typeface="Wingdings"/>
              </a:rPr>
              <a:t> deep connection of these two indirect methods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2"/>
          <p:cNvSpPr>
            <a:spLocks noChangeArrowheads="1"/>
          </p:cNvSpPr>
          <p:nvPr/>
        </p:nvSpPr>
        <p:spPr bwMode="auto">
          <a:xfrm>
            <a:off x="301625" y="923117"/>
            <a:ext cx="3671888" cy="2159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04"/>
          <p:cNvSpPr>
            <a:spLocks noChangeAspect="1" noChangeShapeType="1"/>
          </p:cNvSpPr>
          <p:nvPr/>
        </p:nvSpPr>
        <p:spPr bwMode="auto">
          <a:xfrm rot="20220000">
            <a:off x="2193925" y="2118504"/>
            <a:ext cx="850900" cy="2238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ustomShape 1"/>
          <p:cNvSpPr/>
          <p:nvPr/>
        </p:nvSpPr>
        <p:spPr>
          <a:xfrm>
            <a:off x="360" y="14400"/>
            <a:ext cx="914364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Calibri"/>
              </a:rPr>
              <a:t>Measurement of the </a:t>
            </a:r>
            <a:r>
              <a:rPr lang="en-US" sz="2800" b="1" baseline="30000" dirty="0" smtClean="0">
                <a:solidFill>
                  <a:srgbClr val="FFFFFF"/>
                </a:solidFill>
                <a:latin typeface="Calibri"/>
              </a:rPr>
              <a:t>13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</a:rPr>
              <a:t>C(</a:t>
            </a:r>
            <a:r>
              <a:rPr lang="en-US" sz="2800" b="1" dirty="0" smtClean="0">
                <a:solidFill>
                  <a:srgbClr val="FFFFFF"/>
                </a:solidFill>
                <a:latin typeface="Ubuntu"/>
                <a:ea typeface="Ubuntu"/>
              </a:rPr>
              <a:t>α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</a:rPr>
              <a:t>,n)</a:t>
            </a:r>
            <a:r>
              <a:rPr lang="en-US" sz="2800" b="1" baseline="30000" dirty="0" smtClean="0">
                <a:solidFill>
                  <a:srgbClr val="FFFFFF"/>
                </a:solidFill>
                <a:latin typeface="Calibri"/>
              </a:rPr>
              <a:t>16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</a:rPr>
              <a:t>O reaction through the THM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54950" y="831022"/>
            <a:ext cx="3768480" cy="239616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128943" y="5102501"/>
            <a:ext cx="8893411" cy="1494723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Pros and cons of the experimental approach:</a:t>
            </a:r>
          </a:p>
          <a:p>
            <a:pPr algn="just"/>
            <a:r>
              <a:rPr lang="en-US" b="1" dirty="0" smtClean="0">
                <a:solidFill>
                  <a:srgbClr val="FFFFFF"/>
                </a:solidFill>
              </a:rPr>
              <a:t>Deuteron detection in PSD 1-2-3 </a:t>
            </a:r>
            <a:r>
              <a:rPr lang="en-US" b="1" dirty="0" smtClean="0">
                <a:solidFill>
                  <a:srgbClr val="FFFFFF"/>
                </a:solidFill>
                <a:sym typeface="Wingdings"/>
              </a:rPr>
              <a:t> No need for neutron detectors </a:t>
            </a:r>
          </a:p>
          <a:p>
            <a:pPr algn="just"/>
            <a:r>
              <a:rPr lang="en-US" b="1" dirty="0" smtClean="0">
                <a:solidFill>
                  <a:srgbClr val="FFFFFF"/>
                </a:solidFill>
                <a:sym typeface="Wingdings"/>
              </a:rPr>
              <a:t>Better detection efficiency and lower chances of systematic errors (see direct measurements!)</a:t>
            </a:r>
          </a:p>
          <a:p>
            <a:pPr algn="just"/>
            <a:r>
              <a:rPr lang="en-US" b="1" dirty="0" smtClean="0">
                <a:solidFill>
                  <a:srgbClr val="FFFFFF"/>
                </a:solidFill>
                <a:sym typeface="Wingdings"/>
              </a:rPr>
              <a:t>However d is emitter at zero degrees  the QF peak cannot be accessed in the experiment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pic>
        <p:nvPicPr>
          <p:cNvPr id="3" name="Immagine 2" descr="Schermata 05-2456431 alle 09.53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70" y="2465715"/>
            <a:ext cx="3087484" cy="2336010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 flipV="1">
            <a:off x="7018303" y="3480036"/>
            <a:ext cx="2004051" cy="3793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3228878" y="2155810"/>
            <a:ext cx="67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b="1" baseline="30000" dirty="0" smtClean="0">
                <a:latin typeface="+mj-lt"/>
                <a:ea typeface="+mn-ea"/>
                <a:cs typeface="+mn-cs"/>
              </a:rPr>
              <a:t>16</a:t>
            </a:r>
            <a:r>
              <a:rPr lang="it-IT" b="1" dirty="0" smtClean="0">
                <a:latin typeface="+mj-lt"/>
                <a:ea typeface="+mn-ea"/>
                <a:cs typeface="+mn-cs"/>
              </a:rPr>
              <a:t>O</a:t>
            </a:r>
            <a:endParaRPr lang="it-IT" b="1" dirty="0">
              <a:latin typeface="+mj-lt"/>
              <a:ea typeface="+mn-ea"/>
              <a:cs typeface="+mn-cs"/>
            </a:endParaRPr>
          </a:p>
        </p:txBody>
      </p:sp>
      <p:sp>
        <p:nvSpPr>
          <p:cNvPr id="12" name="Oval 83"/>
          <p:cNvSpPr>
            <a:spLocks noChangeAspect="1" noChangeArrowheads="1"/>
          </p:cNvSpPr>
          <p:nvPr/>
        </p:nvSpPr>
        <p:spPr bwMode="auto">
          <a:xfrm rot="1369636">
            <a:off x="373063" y="1216804"/>
            <a:ext cx="701675" cy="461963"/>
          </a:xfrm>
          <a:prstGeom prst="ellipse">
            <a:avLst/>
          </a:prstGeom>
          <a:solidFill>
            <a:srgbClr val="00CCFF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4"/>
          <p:cNvSpPr>
            <a:spLocks noChangeAspect="1" noChangeShapeType="1"/>
          </p:cNvSpPr>
          <p:nvPr/>
        </p:nvSpPr>
        <p:spPr bwMode="auto">
          <a:xfrm rot="19609409">
            <a:off x="985838" y="2131204"/>
            <a:ext cx="977900" cy="509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85"/>
          <p:cNvSpPr>
            <a:spLocks noChangeAspect="1" noChangeShapeType="1"/>
          </p:cNvSpPr>
          <p:nvPr/>
        </p:nvSpPr>
        <p:spPr bwMode="auto">
          <a:xfrm>
            <a:off x="1850243" y="1675592"/>
            <a:ext cx="233363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86"/>
          <p:cNvSpPr>
            <a:spLocks noChangeAspect="1" noChangeShapeType="1"/>
          </p:cNvSpPr>
          <p:nvPr/>
        </p:nvSpPr>
        <p:spPr bwMode="auto">
          <a:xfrm flipV="1">
            <a:off x="1873983" y="1490755"/>
            <a:ext cx="1273958" cy="17380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7"/>
          <p:cNvSpPr>
            <a:spLocks noChangeAspect="1" noChangeShapeType="1"/>
          </p:cNvSpPr>
          <p:nvPr/>
        </p:nvSpPr>
        <p:spPr bwMode="auto">
          <a:xfrm>
            <a:off x="2120900" y="2374092"/>
            <a:ext cx="850900" cy="2238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3416300" y="1085042"/>
            <a:ext cx="449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1" dirty="0" smtClean="0">
                <a:latin typeface="+mj-lt"/>
                <a:ea typeface="+mn-ea"/>
                <a:cs typeface="+mn-cs"/>
              </a:rPr>
              <a:t>d</a:t>
            </a:r>
            <a:endParaRPr lang="en-GB" b="1" dirty="0">
              <a:latin typeface="+mj-lt"/>
              <a:ea typeface="+mn-ea"/>
              <a:cs typeface="+mn-cs"/>
            </a:endParaRPr>
          </a:p>
        </p:txBody>
      </p:sp>
      <p:sp>
        <p:nvSpPr>
          <p:cNvPr id="18" name="Text Box 89"/>
          <p:cNvSpPr txBox="1">
            <a:spLocks noChangeArrowheads="1"/>
          </p:cNvSpPr>
          <p:nvPr/>
        </p:nvSpPr>
        <p:spPr bwMode="auto">
          <a:xfrm>
            <a:off x="609600" y="2543954"/>
            <a:ext cx="677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b="1" baseline="30000" dirty="0" smtClean="0">
                <a:latin typeface="+mj-lt"/>
                <a:ea typeface="+mn-ea"/>
                <a:cs typeface="+mn-cs"/>
              </a:rPr>
              <a:t>13</a:t>
            </a:r>
            <a:r>
              <a:rPr lang="it-IT" b="1" dirty="0" smtClean="0">
                <a:latin typeface="+mj-lt"/>
                <a:ea typeface="+mn-ea"/>
                <a:cs typeface="+mn-cs"/>
              </a:rPr>
              <a:t>C</a:t>
            </a:r>
            <a:endParaRPr lang="it-IT" b="1" dirty="0">
              <a:latin typeface="+mj-lt"/>
              <a:ea typeface="+mn-ea"/>
              <a:cs typeface="+mn-cs"/>
            </a:endParaRPr>
          </a:p>
        </p:txBody>
      </p:sp>
      <p:sp>
        <p:nvSpPr>
          <p:cNvPr id="19" name="Text Box 90"/>
          <p:cNvSpPr txBox="1">
            <a:spLocks noChangeArrowheads="1"/>
          </p:cNvSpPr>
          <p:nvPr/>
        </p:nvSpPr>
        <p:spPr bwMode="auto">
          <a:xfrm>
            <a:off x="738824" y="989792"/>
            <a:ext cx="67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b="1" baseline="30000" dirty="0" smtClean="0">
                <a:latin typeface="+mj-lt"/>
                <a:ea typeface="+mn-ea"/>
                <a:cs typeface="+mn-cs"/>
              </a:rPr>
              <a:t>6</a:t>
            </a:r>
            <a:r>
              <a:rPr lang="it-IT" b="1" dirty="0" smtClean="0">
                <a:latin typeface="+mj-lt"/>
                <a:ea typeface="+mn-ea"/>
                <a:cs typeface="+mn-cs"/>
              </a:rPr>
              <a:t>Li</a:t>
            </a:r>
            <a:endParaRPr lang="it-IT" b="1" dirty="0">
              <a:latin typeface="+mj-lt"/>
              <a:ea typeface="+mn-ea"/>
              <a:cs typeface="+mn-cs"/>
            </a:endParaRPr>
          </a:p>
        </p:txBody>
      </p:sp>
      <p:sp>
        <p:nvSpPr>
          <p:cNvPr id="20" name="Text Box 91"/>
          <p:cNvSpPr txBox="1">
            <a:spLocks noChangeArrowheads="1"/>
          </p:cNvSpPr>
          <p:nvPr/>
        </p:nvSpPr>
        <p:spPr bwMode="auto">
          <a:xfrm>
            <a:off x="3064787" y="2602278"/>
            <a:ext cx="67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it-IT" sz="1800" b="1" dirty="0" err="1" smtClean="0">
                <a:latin typeface="Calibri" charset="0"/>
              </a:rPr>
              <a:t>n</a:t>
            </a:r>
            <a:endParaRPr lang="el-GR" sz="1800" b="1" dirty="0">
              <a:latin typeface="Calibri" charset="0"/>
            </a:endParaRPr>
          </a:p>
        </p:txBody>
      </p:sp>
      <p:sp>
        <p:nvSpPr>
          <p:cNvPr id="23" name="Text Box 94"/>
          <p:cNvSpPr txBox="1">
            <a:spLocks noChangeArrowheads="1"/>
          </p:cNvSpPr>
          <p:nvPr/>
        </p:nvSpPr>
        <p:spPr bwMode="auto">
          <a:xfrm>
            <a:off x="2430463" y="1675592"/>
            <a:ext cx="465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b="1" dirty="0" smtClean="0">
                <a:latin typeface="Calibri" charset="0"/>
              </a:rPr>
              <a:t>α</a:t>
            </a:r>
            <a:endParaRPr lang="el-GR" b="1" dirty="0">
              <a:latin typeface="Calibri" charset="0"/>
            </a:endParaRPr>
          </a:p>
        </p:txBody>
      </p:sp>
      <p:sp>
        <p:nvSpPr>
          <p:cNvPr id="25" name="Line 96"/>
          <p:cNvSpPr>
            <a:spLocks noChangeAspect="1" noChangeShapeType="1"/>
          </p:cNvSpPr>
          <p:nvPr/>
        </p:nvSpPr>
        <p:spPr bwMode="auto">
          <a:xfrm>
            <a:off x="1181100" y="1581929"/>
            <a:ext cx="639763" cy="936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97"/>
          <p:cNvSpPr>
            <a:spLocks noChangeAspect="1" noChangeArrowheads="1"/>
          </p:cNvSpPr>
          <p:nvPr/>
        </p:nvSpPr>
        <p:spPr bwMode="auto">
          <a:xfrm>
            <a:off x="601663" y="2361392"/>
            <a:ext cx="228600" cy="225425"/>
          </a:xfrm>
          <a:prstGeom prst="ellipse">
            <a:avLst/>
          </a:prstGeom>
          <a:solidFill>
            <a:srgbClr val="0000FF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Magic Cards" charset="0"/>
            </a:endParaRPr>
          </a:p>
        </p:txBody>
      </p:sp>
      <p:sp>
        <p:nvSpPr>
          <p:cNvPr id="27" name="Oval 98"/>
          <p:cNvSpPr>
            <a:spLocks noChangeAspect="1" noChangeArrowheads="1"/>
          </p:cNvSpPr>
          <p:nvPr/>
        </p:nvSpPr>
        <p:spPr bwMode="auto">
          <a:xfrm>
            <a:off x="3040063" y="2589992"/>
            <a:ext cx="228600" cy="225425"/>
          </a:xfrm>
          <a:prstGeom prst="ellipse">
            <a:avLst/>
          </a:prstGeom>
          <a:solidFill>
            <a:srgbClr val="FF66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99"/>
          <p:cNvSpPr>
            <a:spLocks noChangeAspect="1" noChangeArrowheads="1"/>
          </p:cNvSpPr>
          <p:nvPr/>
        </p:nvSpPr>
        <p:spPr bwMode="auto">
          <a:xfrm>
            <a:off x="2201863" y="1827992"/>
            <a:ext cx="228600" cy="225425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0"/>
          <p:cNvSpPr>
            <a:spLocks noChangeAspect="1" noChangeArrowheads="1"/>
          </p:cNvSpPr>
          <p:nvPr/>
        </p:nvSpPr>
        <p:spPr bwMode="auto">
          <a:xfrm>
            <a:off x="474663" y="1272367"/>
            <a:ext cx="228600" cy="225425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101"/>
          <p:cNvSpPr>
            <a:spLocks noChangeAspect="1" noChangeArrowheads="1"/>
          </p:cNvSpPr>
          <p:nvPr/>
        </p:nvSpPr>
        <p:spPr bwMode="auto">
          <a:xfrm>
            <a:off x="754063" y="1399367"/>
            <a:ext cx="228600" cy="2254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2"/>
          <p:cNvSpPr>
            <a:spLocks noChangeAspect="1" noChangeArrowheads="1"/>
          </p:cNvSpPr>
          <p:nvPr/>
        </p:nvSpPr>
        <p:spPr bwMode="auto">
          <a:xfrm>
            <a:off x="3124200" y="2115329"/>
            <a:ext cx="228600" cy="225425"/>
          </a:xfrm>
          <a:prstGeom prst="ellipse">
            <a:avLst/>
          </a:prstGeom>
          <a:solidFill>
            <a:srgbClr val="3366FF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03"/>
          <p:cNvSpPr>
            <a:spLocks noChangeAspect="1" noChangeArrowheads="1"/>
          </p:cNvSpPr>
          <p:nvPr/>
        </p:nvSpPr>
        <p:spPr bwMode="auto">
          <a:xfrm>
            <a:off x="3205163" y="1373967"/>
            <a:ext cx="228600" cy="2254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CasellaDiTesto 35"/>
          <p:cNvSpPr txBox="1"/>
          <p:nvPr/>
        </p:nvSpPr>
        <p:spPr>
          <a:xfrm>
            <a:off x="7142014" y="3842881"/>
            <a:ext cx="1830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FFFFFF"/>
                </a:solidFill>
              </a:rPr>
              <a:t>6</a:t>
            </a:r>
            <a:r>
              <a:rPr lang="en-US" b="1" dirty="0" smtClean="0">
                <a:solidFill>
                  <a:srgbClr val="FFFFFF"/>
                </a:solidFill>
              </a:rPr>
              <a:t>Li beam (8 MeV)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on </a:t>
            </a:r>
            <a:r>
              <a:rPr lang="en-US" b="1" baseline="30000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</a:rPr>
              <a:t>C target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10930" y="3376498"/>
            <a:ext cx="5437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The experiment was performed at the Florida State University applying the indirect THM. Our experiment was performed by measuring the sub-Coulomb </a:t>
            </a:r>
            <a:r>
              <a:rPr lang="en-US" b="1" baseline="30000" dirty="0">
                <a:solidFill>
                  <a:schemeClr val="bg1"/>
                </a:solidFill>
              </a:rPr>
              <a:t>13</a:t>
            </a:r>
            <a:r>
              <a:rPr lang="en-US" b="1" dirty="0">
                <a:solidFill>
                  <a:schemeClr val="bg1"/>
                </a:solidFill>
              </a:rPr>
              <a:t>C(</a:t>
            </a:r>
            <a:r>
              <a:rPr lang="en-US" b="1" dirty="0" err="1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err="1">
                <a:solidFill>
                  <a:schemeClr val="bg1"/>
                </a:solidFill>
              </a:rPr>
              <a:t>,n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baseline="30000" dirty="0">
                <a:solidFill>
                  <a:schemeClr val="bg1"/>
                </a:solidFill>
              </a:rPr>
              <a:t>16</a:t>
            </a:r>
            <a:r>
              <a:rPr lang="en-US" b="1" dirty="0">
                <a:solidFill>
                  <a:schemeClr val="bg1"/>
                </a:solidFill>
              </a:rPr>
              <a:t>O reaction through the </a:t>
            </a:r>
            <a:r>
              <a:rPr lang="en-US" b="1" baseline="30000" dirty="0">
                <a:solidFill>
                  <a:schemeClr val="bg1"/>
                </a:solidFill>
              </a:rPr>
              <a:t>13</a:t>
            </a:r>
            <a:r>
              <a:rPr lang="en-US" b="1" dirty="0">
                <a:solidFill>
                  <a:schemeClr val="bg1"/>
                </a:solidFill>
              </a:rPr>
              <a:t>C(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Li,n</a:t>
            </a:r>
            <a:r>
              <a:rPr lang="en-US" b="1" baseline="30000" dirty="0">
                <a:solidFill>
                  <a:schemeClr val="bg1"/>
                </a:solidFill>
              </a:rPr>
              <a:t>16</a:t>
            </a:r>
            <a:r>
              <a:rPr lang="en-US" b="1" dirty="0">
                <a:solidFill>
                  <a:schemeClr val="bg1"/>
                </a:solidFill>
              </a:rPr>
              <a:t>O)d reaction in the quasi-free kinematics regime. </a:t>
            </a: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902" y="4727789"/>
            <a:ext cx="4185086" cy="7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1080" y="14400"/>
            <a:ext cx="914364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it-IT" sz="2800" b="1" dirty="0" err="1">
                <a:solidFill>
                  <a:srgbClr val="FFFFFF"/>
                </a:solidFill>
                <a:latin typeface="Calibri"/>
              </a:rPr>
              <a:t>Selection</a:t>
            </a:r>
            <a:r>
              <a:rPr lang="it-IT" sz="28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of the </a:t>
            </a:r>
            <a:r>
              <a:rPr lang="it-IT" sz="2800" b="1" dirty="0" err="1" smtClean="0">
                <a:solidFill>
                  <a:srgbClr val="FFFFFF"/>
                </a:solidFill>
                <a:latin typeface="Calibri"/>
              </a:rPr>
              <a:t>reaction</a:t>
            </a:r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2800" b="1" dirty="0" err="1" smtClean="0">
                <a:solidFill>
                  <a:srgbClr val="FFFFFF"/>
                </a:solidFill>
                <a:latin typeface="Calibri"/>
              </a:rPr>
              <a:t>channel</a:t>
            </a:r>
            <a:r>
              <a:rPr lang="it-IT" sz="2800" b="1" dirty="0">
                <a:solidFill>
                  <a:srgbClr val="FFFFFF"/>
                </a:solidFill>
                <a:latin typeface="Calibri"/>
              </a:rPr>
              <a:t>: </a:t>
            </a:r>
            <a:r>
              <a:rPr lang="it-IT" sz="2800" b="1" dirty="0" err="1" smtClean="0">
                <a:solidFill>
                  <a:srgbClr val="FFFFFF"/>
                </a:solidFill>
                <a:latin typeface="Calibri"/>
              </a:rPr>
              <a:t>Q-value</a:t>
            </a:r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0788" y="876941"/>
            <a:ext cx="304743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The figure shows the Q-value spectrum for the three-body reaction for the coincidence events after applying the cuts seen in the previous slide. </a:t>
            </a:r>
          </a:p>
          <a:p>
            <a:pPr algn="just"/>
            <a:endParaRPr 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Q</a:t>
            </a:r>
            <a:r>
              <a:rPr lang="en-US" b="1" baseline="-25000" dirty="0" smtClean="0">
                <a:solidFill>
                  <a:schemeClr val="bg1"/>
                </a:solidFill>
              </a:rPr>
              <a:t>3B</a:t>
            </a:r>
            <a:r>
              <a:rPr lang="en-US" b="1" dirty="0" smtClean="0">
                <a:solidFill>
                  <a:schemeClr val="bg1"/>
                </a:solidFill>
              </a:rPr>
              <a:t> = E</a:t>
            </a:r>
            <a:r>
              <a:rPr lang="en-US" b="1" baseline="-25000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+E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+E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-E</a:t>
            </a:r>
            <a:r>
              <a:rPr lang="en-US" b="1" baseline="-25000" dirty="0" smtClean="0">
                <a:solidFill>
                  <a:schemeClr val="bg1"/>
                </a:solidFill>
              </a:rPr>
              <a:t>projectile</a:t>
            </a:r>
          </a:p>
          <a:p>
            <a:pPr algn="just"/>
            <a:endParaRPr 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A well separated peak, shown in figure, is centered around the theoretical value of 741 </a:t>
            </a:r>
            <a:r>
              <a:rPr lang="en-US" b="1" dirty="0" err="1">
                <a:solidFill>
                  <a:srgbClr val="FFFF00"/>
                </a:solidFill>
              </a:rPr>
              <a:t>k</a:t>
            </a:r>
            <a:r>
              <a:rPr lang="en-US" b="1" dirty="0" err="1" smtClean="0">
                <a:solidFill>
                  <a:srgbClr val="FFFF00"/>
                </a:solidFill>
              </a:rPr>
              <a:t>eV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The good agreement between the experimental and the theoretical Q values confirms the identification of the reaction channel as well as the accuracy of the calibration.</a:t>
            </a: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01" y="1082896"/>
            <a:ext cx="5582511" cy="526736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43132" y="3183151"/>
            <a:ext cx="16246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E.G.: No contamination from </a:t>
            </a:r>
            <a:r>
              <a:rPr lang="en-US" b="1" baseline="30000" dirty="0" smtClean="0"/>
              <a:t>6</a:t>
            </a:r>
            <a:r>
              <a:rPr lang="en-US" b="1" dirty="0" smtClean="0"/>
              <a:t>Li breakup on </a:t>
            </a:r>
            <a:r>
              <a:rPr lang="en-US" b="1" baseline="30000" dirty="0" smtClean="0"/>
              <a:t>13</a:t>
            </a:r>
            <a:r>
              <a:rPr lang="en-US" b="1" dirty="0" smtClean="0"/>
              <a:t>C</a:t>
            </a:r>
          </a:p>
          <a:p>
            <a:endParaRPr lang="en-US" b="1" dirty="0"/>
          </a:p>
          <a:p>
            <a:r>
              <a:rPr lang="en-US" b="1" dirty="0" smtClean="0"/>
              <a:t>(Q=-1.47 MeV)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02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14400"/>
            <a:ext cx="9144000" cy="547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Are </a:t>
            </a:r>
            <a:r>
              <a:rPr lang="it-IT" sz="2800" b="1" dirty="0" err="1" smtClean="0">
                <a:solidFill>
                  <a:srgbClr val="FFFFFF"/>
                </a:solidFill>
                <a:latin typeface="Calibri"/>
              </a:rPr>
              <a:t>sequential</a:t>
            </a:r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2800" b="1" dirty="0" err="1" smtClean="0">
                <a:solidFill>
                  <a:srgbClr val="FFFFFF"/>
                </a:solidFill>
                <a:latin typeface="Calibri"/>
              </a:rPr>
              <a:t>mechanisms</a:t>
            </a:r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 (SD) </a:t>
            </a:r>
            <a:r>
              <a:rPr lang="it-IT" sz="2800" b="1" dirty="0" err="1" smtClean="0">
                <a:solidFill>
                  <a:srgbClr val="FFFFFF"/>
                </a:solidFill>
                <a:latin typeface="Calibri"/>
              </a:rPr>
              <a:t>present</a:t>
            </a:r>
            <a:r>
              <a:rPr lang="it-IT" sz="2800" b="1" dirty="0" smtClean="0">
                <a:solidFill>
                  <a:srgbClr val="FFFFFF"/>
                </a:solidFill>
                <a:latin typeface="Calibri"/>
              </a:rPr>
              <a:t>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45361" y="674704"/>
            <a:ext cx="426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solidFill>
                  <a:schemeClr val="bg1"/>
                </a:solidFill>
              </a:rPr>
              <a:t>Relative energy plots are used to investigate the reaction mechanisms through which the 3body reaction occurs</a:t>
            </a:r>
          </a:p>
          <a:p>
            <a:pPr algn="just"/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r="6889"/>
          <a:stretch/>
        </p:blipFill>
        <p:spPr>
          <a:xfrm>
            <a:off x="5410115" y="1767106"/>
            <a:ext cx="3150402" cy="4834450"/>
          </a:xfrm>
          <a:prstGeom prst="rect">
            <a:avLst/>
          </a:prstGeom>
        </p:spPr>
      </p:pic>
      <p:pic>
        <p:nvPicPr>
          <p:cNvPr id="2" name="Immagine 1" descr="erel_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5" y="549997"/>
            <a:ext cx="3915842" cy="415006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3174" y="48445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b="1" baseline="30000" dirty="0">
                <a:solidFill>
                  <a:schemeClr val="bg1"/>
                </a:solidFill>
              </a:rPr>
              <a:t>17</a:t>
            </a:r>
            <a:r>
              <a:rPr lang="en-GB" b="1" dirty="0">
                <a:solidFill>
                  <a:schemeClr val="bg1"/>
                </a:solidFill>
              </a:rPr>
              <a:t>O</a:t>
            </a:r>
            <a:r>
              <a:rPr lang="en-GB" b="1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GB" b="1" baseline="30000" dirty="0">
                <a:solidFill>
                  <a:schemeClr val="bg1"/>
                </a:solidFill>
                <a:sym typeface="Wingdings"/>
              </a:rPr>
              <a:t>16</a:t>
            </a:r>
            <a:r>
              <a:rPr lang="en-GB" b="1" dirty="0">
                <a:solidFill>
                  <a:schemeClr val="bg1"/>
                </a:solidFill>
                <a:sym typeface="Wingdings"/>
              </a:rPr>
              <a:t>O+n threshold=4.143 MeV</a:t>
            </a:r>
            <a:endParaRPr lang="en-GB" b="1" dirty="0">
              <a:solidFill>
                <a:schemeClr val="bg1"/>
              </a:solidFill>
            </a:endParaRPr>
          </a:p>
          <a:p>
            <a:pPr algn="just"/>
            <a:endParaRPr lang="en-GB" b="1" dirty="0">
              <a:solidFill>
                <a:schemeClr val="bg1"/>
              </a:solidFill>
            </a:endParaRPr>
          </a:p>
          <a:p>
            <a:pPr algn="just"/>
            <a:r>
              <a:rPr lang="en-GB" b="1" dirty="0" smtClean="0">
                <a:solidFill>
                  <a:schemeClr val="bg1"/>
                </a:solidFill>
              </a:rPr>
              <a:t>We </a:t>
            </a:r>
            <a:r>
              <a:rPr lang="en-GB" b="1" dirty="0">
                <a:solidFill>
                  <a:schemeClr val="bg1"/>
                </a:solidFill>
              </a:rPr>
              <a:t>see a clear signature of </a:t>
            </a:r>
            <a:r>
              <a:rPr lang="en-GB" b="1" baseline="30000" dirty="0">
                <a:solidFill>
                  <a:schemeClr val="bg1"/>
                </a:solidFill>
              </a:rPr>
              <a:t>17</a:t>
            </a:r>
            <a:r>
              <a:rPr lang="en-GB" b="1" dirty="0">
                <a:solidFill>
                  <a:schemeClr val="bg1"/>
                </a:solidFill>
              </a:rPr>
              <a:t>O </a:t>
            </a:r>
            <a:r>
              <a:rPr lang="en-GB" b="1" dirty="0" smtClean="0">
                <a:solidFill>
                  <a:schemeClr val="bg1"/>
                </a:solidFill>
              </a:rPr>
              <a:t>levels (horizontal lines in panel b). No vertical lines (</a:t>
            </a:r>
            <a:r>
              <a:rPr lang="en-GB" b="1" baseline="30000" dirty="0" smtClean="0">
                <a:solidFill>
                  <a:schemeClr val="bg1"/>
                </a:solidFill>
              </a:rPr>
              <a:t>3</a:t>
            </a:r>
            <a:r>
              <a:rPr lang="en-GB" b="1" dirty="0" smtClean="0">
                <a:solidFill>
                  <a:schemeClr val="bg1"/>
                </a:solidFill>
              </a:rPr>
              <a:t>H states) neither </a:t>
            </a:r>
            <a:r>
              <a:rPr lang="en-GB" b="1" dirty="0">
                <a:solidFill>
                  <a:schemeClr val="bg1"/>
                </a:solidFill>
              </a:rPr>
              <a:t>horizontal </a:t>
            </a:r>
            <a:r>
              <a:rPr lang="en-GB" b="1" dirty="0" smtClean="0">
                <a:solidFill>
                  <a:schemeClr val="bg1"/>
                </a:solidFill>
              </a:rPr>
              <a:t>lines in panel a.</a:t>
            </a:r>
          </a:p>
          <a:p>
            <a:pPr algn="just"/>
            <a:endParaRPr lang="en-GB" b="1" dirty="0">
              <a:solidFill>
                <a:schemeClr val="bg1"/>
              </a:solidFill>
            </a:endParaRPr>
          </a:p>
          <a:p>
            <a:pPr algn="just"/>
            <a:r>
              <a:rPr lang="en-GB" b="1" dirty="0" smtClean="0">
                <a:solidFill>
                  <a:srgbClr val="FFFF00"/>
                </a:solidFill>
              </a:rPr>
              <a:t>Are </a:t>
            </a:r>
            <a:r>
              <a:rPr lang="en-GB" b="1" baseline="30000" dirty="0" smtClean="0">
                <a:solidFill>
                  <a:srgbClr val="FFFF00"/>
                </a:solidFill>
              </a:rPr>
              <a:t>17</a:t>
            </a:r>
            <a:r>
              <a:rPr lang="en-GB" b="1" dirty="0" smtClean="0">
                <a:solidFill>
                  <a:srgbClr val="FFFF00"/>
                </a:solidFill>
              </a:rPr>
              <a:t>O levels populated through QF or SD?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243512" y="1682287"/>
            <a:ext cx="3415969" cy="173176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6160597" y="1720273"/>
            <a:ext cx="2472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Further analysis is needed!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39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1633</Words>
  <Application>Microsoft Office PowerPoint</Application>
  <PresentationFormat>Presentazione su schermo (4:3)</PresentationFormat>
  <Paragraphs>215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La Cognata</dc:creator>
  <cp:lastModifiedBy>tecno</cp:lastModifiedBy>
  <cp:revision>309</cp:revision>
  <dcterms:created xsi:type="dcterms:W3CDTF">2012-05-27T23:41:44Z</dcterms:created>
  <dcterms:modified xsi:type="dcterms:W3CDTF">2013-06-04T08:42:22Z</dcterms:modified>
</cp:coreProperties>
</file>