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bin"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handoutMasterIdLst>
    <p:handoutMasterId r:id="rId31"/>
  </p:handoutMasterIdLst>
  <p:sldIdLst>
    <p:sldId id="258" r:id="rId3"/>
    <p:sldId id="259" r:id="rId4"/>
    <p:sldId id="269" r:id="rId5"/>
    <p:sldId id="293" r:id="rId6"/>
    <p:sldId id="292" r:id="rId7"/>
    <p:sldId id="294" r:id="rId8"/>
    <p:sldId id="312" r:id="rId9"/>
    <p:sldId id="298" r:id="rId10"/>
    <p:sldId id="326" r:id="rId11"/>
    <p:sldId id="305" r:id="rId12"/>
    <p:sldId id="299" r:id="rId13"/>
    <p:sldId id="321" r:id="rId14"/>
    <p:sldId id="303" r:id="rId15"/>
    <p:sldId id="304" r:id="rId16"/>
    <p:sldId id="302" r:id="rId17"/>
    <p:sldId id="322" r:id="rId18"/>
    <p:sldId id="287" r:id="rId19"/>
    <p:sldId id="315" r:id="rId20"/>
    <p:sldId id="317" r:id="rId21"/>
    <p:sldId id="323" r:id="rId22"/>
    <p:sldId id="324" r:id="rId23"/>
    <p:sldId id="280" r:id="rId24"/>
    <p:sldId id="316" r:id="rId25"/>
    <p:sldId id="311" r:id="rId26"/>
    <p:sldId id="297" r:id="rId27"/>
    <p:sldId id="308" r:id="rId28"/>
    <p:sldId id="318" r:id="rId29"/>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508"/>
    <a:srgbClr val="D7701F"/>
    <a:srgbClr val="0000CC"/>
    <a:srgbClr val="3333FF"/>
    <a:srgbClr val="CC0000"/>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p:cViewPr varScale="1">
        <p:scale>
          <a:sx n="62" d="100"/>
          <a:sy n="62" d="100"/>
        </p:scale>
        <p:origin x="-166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t" anchorCtr="0" compatLnSpc="1">
            <a:prstTxWarp prst="textNoShape">
              <a:avLst/>
            </a:prstTxWarp>
          </a:bodyPr>
          <a:lstStyle>
            <a:lvl1pPr defTabSz="990600">
              <a:defRPr sz="13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990600">
              <a:defRPr sz="1300"/>
            </a:lvl1pPr>
          </a:lstStyle>
          <a:p>
            <a:fld id="{B0191A39-DF09-4CD6-9740-DFD5403D88CA}" type="datetimeFigureOut">
              <a:rPr lang="en-US"/>
              <a:pPr/>
              <a:t>6/3/2013</a:t>
            </a:fld>
            <a:endParaRPr lang="en-US"/>
          </a:p>
        </p:txBody>
      </p:sp>
      <p:sp>
        <p:nvSpPr>
          <p:cNvPr id="4" name="Footer Placeholder 3"/>
          <p:cNvSpPr>
            <a:spLocks noGrp="1"/>
          </p:cNvSpPr>
          <p:nvPr>
            <p:ph type="ftr" sz="quarter" idx="2"/>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b" anchorCtr="0" compatLnSpc="1">
            <a:prstTxWarp prst="textNoShape">
              <a:avLst/>
            </a:prstTxWarp>
          </a:bodyPr>
          <a:lstStyle>
            <a:lvl1pPr defTabSz="990600">
              <a:defRPr sz="13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990600">
              <a:defRPr sz="1300"/>
            </a:lvl1pPr>
          </a:lstStyle>
          <a:p>
            <a:fld id="{7FDAD69E-05D7-457F-B440-2C5E1BAB9051}" type="slidenum">
              <a:rPr lang="en-US"/>
              <a:pPr/>
              <a:t>‹N›</a:t>
            </a:fld>
            <a:endParaRPr lang="en-US"/>
          </a:p>
        </p:txBody>
      </p:sp>
    </p:spTree>
    <p:extLst>
      <p:ext uri="{BB962C8B-B14F-4D97-AF65-F5344CB8AC3E}">
        <p14:creationId xmlns:p14="http://schemas.microsoft.com/office/powerpoint/2010/main" val="402469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t" anchorCtr="0" compatLnSpc="1">
            <a:prstTxWarp prst="textNoShape">
              <a:avLst/>
            </a:prstTxWarp>
          </a:bodyPr>
          <a:lstStyle>
            <a:lvl1pPr defTabSz="990600">
              <a:defRPr sz="13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t" anchorCtr="0" compatLnSpc="1">
            <a:prstTxWarp prst="textNoShape">
              <a:avLst/>
            </a:prstTxWarp>
          </a:bodyPr>
          <a:lstStyle>
            <a:lvl1pPr algn="r" defTabSz="990600">
              <a:defRPr sz="1300"/>
            </a:lvl1pPr>
          </a:lstStyle>
          <a:p>
            <a:fld id="{3AD53B8C-52F9-4013-9139-8985FF3EF7BB}" type="datetimeFigureOut">
              <a:rPr lang="en-US"/>
              <a:pPr/>
              <a:t>6/3/2013</a:t>
            </a:fld>
            <a:endParaRPr lang="en-US"/>
          </a:p>
        </p:txBody>
      </p:sp>
      <p:sp>
        <p:nvSpPr>
          <p:cNvPr id="4" name="Slide Image Placeholder 3"/>
          <p:cNvSpPr>
            <a:spLocks noGrp="1" noRot="1" noChangeAspect="1"/>
          </p:cNvSpPr>
          <p:nvPr>
            <p:ph type="sldImg" idx="2"/>
          </p:nvPr>
        </p:nvSpPr>
        <p:spPr bwMode="auto">
          <a:xfrm>
            <a:off x="990600" y="768350"/>
            <a:ext cx="5118100"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9048" tIns="49524" rIns="99048" bIns="49524"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b" anchorCtr="0" compatLnSpc="1">
            <a:prstTxWarp prst="textNoShape">
              <a:avLst/>
            </a:prstTxWarp>
          </a:bodyPr>
          <a:lstStyle>
            <a:lvl1pPr defTabSz="990600">
              <a:defRPr sz="13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9048" tIns="49524" rIns="99048" bIns="49524" numCol="1" anchor="b" anchorCtr="0" compatLnSpc="1">
            <a:prstTxWarp prst="textNoShape">
              <a:avLst/>
            </a:prstTxWarp>
          </a:bodyPr>
          <a:lstStyle>
            <a:lvl1pPr algn="r" defTabSz="990600">
              <a:defRPr sz="1300"/>
            </a:lvl1pPr>
          </a:lstStyle>
          <a:p>
            <a:fld id="{D65F04B7-BBD1-413E-A689-2117FAFFD283}" type="slidenum">
              <a:rPr lang="en-US"/>
              <a:pPr/>
              <a:t>‹N›</a:t>
            </a:fld>
            <a:endParaRPr lang="en-US"/>
          </a:p>
        </p:txBody>
      </p:sp>
    </p:spTree>
    <p:extLst>
      <p:ext uri="{BB962C8B-B14F-4D97-AF65-F5344CB8AC3E}">
        <p14:creationId xmlns:p14="http://schemas.microsoft.com/office/powerpoint/2010/main" val="102411595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xfrm>
            <a:off x="992188" y="768350"/>
            <a:ext cx="5114925" cy="3836988"/>
          </a:xfrm>
          <a:noFill/>
        </p:spPr>
      </p:sp>
      <p:sp>
        <p:nvSpPr>
          <p:cNvPr id="28674"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28675"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073F2CE-324C-45A2-AF85-E2A31C45B4A1}" type="slidenum">
              <a:rPr lang="en-US" sz="1300"/>
              <a:pPr eaLnBrk="1" hangingPunct="1"/>
              <a:t>1</a:t>
            </a:fld>
            <a:endParaRPr 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992188" y="768350"/>
            <a:ext cx="5114925" cy="3836988"/>
          </a:xfrm>
          <a:noFill/>
        </p:spPr>
      </p:sp>
      <p:sp>
        <p:nvSpPr>
          <p:cNvPr id="58370"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58371"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3F66276-2F52-4155-8981-930C8CCBA7DC}" type="slidenum">
              <a:rPr lang="en-US" sz="1300"/>
              <a:pPr eaLnBrk="1" hangingPunct="1"/>
              <a:t>21</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xfrm>
            <a:off x="992188" y="768350"/>
            <a:ext cx="5114925" cy="3836988"/>
          </a:xfrm>
          <a:noFill/>
        </p:spPr>
      </p:sp>
      <p:sp>
        <p:nvSpPr>
          <p:cNvPr id="61442"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61443" name="Slide Number Placeholder 3"/>
          <p:cNvSpPr>
            <a:spLocks noGrp="1"/>
          </p:cNvSpPr>
          <p:nvPr>
            <p:ph type="sldNum" sz="quarter" idx="5"/>
          </p:nvPr>
        </p:nvSpPr>
        <p:spPr>
          <a:noFill/>
        </p:spPr>
        <p:txBody>
          <a:bodyPr/>
          <a:lstStyle>
            <a:lvl1pPr defTabSz="989013" eaLnBrk="0" hangingPunct="0">
              <a:defRPr sz="2400">
                <a:solidFill>
                  <a:schemeClr val="tx1"/>
                </a:solidFill>
                <a:latin typeface="Arial" pitchFamily="34" charset="0"/>
                <a:ea typeface="ＭＳ Ｐゴシック" pitchFamily="34" charset="-128"/>
              </a:defRPr>
            </a:lvl1pPr>
            <a:lvl2pPr marL="742950" indent="-285750" defTabSz="989013" eaLnBrk="0" hangingPunct="0">
              <a:defRPr sz="2400">
                <a:solidFill>
                  <a:schemeClr val="tx1"/>
                </a:solidFill>
                <a:latin typeface="Arial" pitchFamily="34" charset="0"/>
                <a:ea typeface="ＭＳ Ｐゴシック" pitchFamily="34" charset="-128"/>
              </a:defRPr>
            </a:lvl2pPr>
            <a:lvl3pPr marL="1143000" indent="-228600" defTabSz="989013" eaLnBrk="0" hangingPunct="0">
              <a:defRPr sz="2400">
                <a:solidFill>
                  <a:schemeClr val="tx1"/>
                </a:solidFill>
                <a:latin typeface="Arial" pitchFamily="34" charset="0"/>
                <a:ea typeface="ＭＳ Ｐゴシック" pitchFamily="34" charset="-128"/>
              </a:defRPr>
            </a:lvl3pPr>
            <a:lvl4pPr marL="1600200" indent="-228600" defTabSz="989013" eaLnBrk="0" hangingPunct="0">
              <a:defRPr sz="2400">
                <a:solidFill>
                  <a:schemeClr val="tx1"/>
                </a:solidFill>
                <a:latin typeface="Arial" pitchFamily="34" charset="0"/>
                <a:ea typeface="ＭＳ Ｐゴシック" pitchFamily="34" charset="-128"/>
              </a:defRPr>
            </a:lvl4pPr>
            <a:lvl5pPr marL="2057400" indent="-228600" defTabSz="989013" eaLnBrk="0" hangingPunct="0">
              <a:defRPr sz="2400">
                <a:solidFill>
                  <a:schemeClr val="tx1"/>
                </a:solidFill>
                <a:latin typeface="Arial" pitchFamily="34"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53B8555-7924-4FB4-8863-22846ACC3577}" type="slidenum">
              <a:rPr lang="en-US" sz="1300">
                <a:solidFill>
                  <a:srgbClr val="000000"/>
                </a:solidFill>
              </a:rPr>
              <a:pPr eaLnBrk="1" hangingPunct="1"/>
              <a:t>23</a:t>
            </a:fld>
            <a:endParaRPr lang="en-US" sz="13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xfrm>
            <a:off x="992188" y="768350"/>
            <a:ext cx="5114925" cy="3836988"/>
          </a:xfrm>
          <a:noFill/>
        </p:spPr>
      </p:sp>
      <p:sp>
        <p:nvSpPr>
          <p:cNvPr id="63490" name="Notes Placeholder 2"/>
          <p:cNvSpPr>
            <a:spLocks noGrp="1"/>
          </p:cNvSpPr>
          <p:nvPr>
            <p:ph type="body" idx="1"/>
          </p:nvPr>
        </p:nvSpPr>
        <p:spPr>
          <a:noFill/>
        </p:spPr>
        <p:txBody>
          <a:bodyPr/>
          <a:lstStyle/>
          <a:p>
            <a:r>
              <a:rPr lang="en-US" smtClean="0">
                <a:ea typeface="ＭＳ Ｐゴシック" pitchFamily="34" charset="-128"/>
              </a:rPr>
              <a:t>flux. We proposed also to irradiated radioactive sample made by using the RIB of the SPES facility</a:t>
            </a:r>
          </a:p>
        </p:txBody>
      </p:sp>
      <p:sp>
        <p:nvSpPr>
          <p:cNvPr id="63491"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40A6FF-F671-4996-98FF-754367D2F0EA}" type="slidenum">
              <a:rPr lang="en-US" sz="1300"/>
              <a:pPr eaLnBrk="1" hangingPunct="1"/>
              <a:t>24</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992188" y="768350"/>
            <a:ext cx="5114925" cy="3836988"/>
          </a:xfrm>
          <a:noFill/>
        </p:spPr>
      </p:sp>
      <p:sp>
        <p:nvSpPr>
          <p:cNvPr id="66562"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66563"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01EE593-66F5-4FED-A421-7CEB73C7B545}" type="slidenum">
              <a:rPr lang="en-US" sz="1300"/>
              <a:pPr eaLnBrk="1" hangingPunct="1"/>
              <a:t>26</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xfrm>
            <a:off x="992188" y="768350"/>
            <a:ext cx="5114925" cy="3836988"/>
          </a:xfrm>
          <a:noFill/>
        </p:spPr>
      </p:sp>
      <p:sp>
        <p:nvSpPr>
          <p:cNvPr id="68610"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68611"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D4E1B63-FC56-4A6E-B612-93A40A35D9F3}" type="slidenum">
              <a:rPr lang="en-US" sz="1300"/>
              <a:pPr eaLnBrk="1" hangingPunct="1"/>
              <a:t>27</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xfrm>
            <a:off x="992188" y="768350"/>
            <a:ext cx="5114925" cy="3836988"/>
          </a:xfrm>
          <a:noFill/>
        </p:spPr>
      </p:sp>
      <p:sp>
        <p:nvSpPr>
          <p:cNvPr id="30722"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30723"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DC37F9-00DC-4700-B304-216F2D262937}" type="slidenum">
              <a:rPr lang="en-US" sz="1300"/>
              <a:pPr eaLnBrk="1" hangingPunct="1"/>
              <a:t>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xfrm>
            <a:off x="992188" y="768350"/>
            <a:ext cx="5114925" cy="3836988"/>
          </a:xfrm>
          <a:noFill/>
        </p:spPr>
      </p:sp>
      <p:sp>
        <p:nvSpPr>
          <p:cNvPr id="32770"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32771"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35E05C8-B7E7-4751-80E3-79F7AB41D2E3}" type="slidenum">
              <a:rPr lang="en-US" sz="1300"/>
              <a:pPr eaLnBrk="1" hangingPunct="1"/>
              <a:t>3</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xfrm>
            <a:off x="992188" y="768350"/>
            <a:ext cx="5114925" cy="3836988"/>
          </a:xfrm>
          <a:noFill/>
        </p:spPr>
      </p:sp>
      <p:sp>
        <p:nvSpPr>
          <p:cNvPr id="34818" name="Notes Placeholder 2"/>
          <p:cNvSpPr>
            <a:spLocks noGrp="1"/>
          </p:cNvSpPr>
          <p:nvPr>
            <p:ph type="body" idx="1"/>
          </p:nvPr>
        </p:nvSpPr>
        <p:spPr>
          <a:noFill/>
        </p:spPr>
        <p:txBody>
          <a:bodyPr/>
          <a:lstStyle/>
          <a:p>
            <a:r>
              <a:rPr lang="en-GB" smtClean="0">
                <a:ea typeface="ＭＳ Ｐゴシック" pitchFamily="34" charset="-128"/>
              </a:rPr>
              <a:t>The neutron reaction rate of an element A in this environment can be calculated with this expression. Where v is the reduced velocity and Sigma de cross-section of the neutron-induced reaction considered.  Folding this expression with the probability distribution, thus the MB distribution of the velocities we arrive to this expression. From the point of view of the experimentalist this is the expression to be measured. As I will show later these measurements normally are carried out by TOF or activation technique. And the quantity obtained in these experiments is the MACS at the stellar energy (kT) of interest. </a:t>
            </a:r>
          </a:p>
        </p:txBody>
      </p:sp>
      <p:sp>
        <p:nvSpPr>
          <p:cNvPr id="34819"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7F7E614-D334-4563-BDC5-90A2B6B7E4F8}" type="slidenum">
              <a:rPr lang="en-US" sz="1300"/>
              <a:pPr eaLnBrk="1" hangingPunct="1"/>
              <a:t>4</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xfrm>
            <a:off x="992188" y="768350"/>
            <a:ext cx="5114925" cy="3836988"/>
          </a:xfrm>
          <a:noFill/>
        </p:spPr>
      </p:sp>
      <p:sp>
        <p:nvSpPr>
          <p:cNvPr id="48130"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48131"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B194A5E-4057-4935-96E7-26D45FC3CD0D}" type="slidenum">
              <a:rPr lang="en-US" sz="1300"/>
              <a:pPr eaLnBrk="1" hangingPunct="1"/>
              <a:t>16</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992188" y="768350"/>
            <a:ext cx="5114925" cy="3836988"/>
          </a:xfrm>
          <a:noFill/>
        </p:spPr>
      </p:sp>
      <p:sp>
        <p:nvSpPr>
          <p:cNvPr id="50178"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50179"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E8A6F6-A8F6-40B6-B42F-BEDCD29440FD}" type="slidenum">
              <a:rPr lang="en-US" sz="1300"/>
              <a:pPr eaLnBrk="1" hangingPunct="1"/>
              <a:t>17</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xfrm>
            <a:off x="992188" y="768350"/>
            <a:ext cx="5114925" cy="3836988"/>
          </a:xfrm>
          <a:noFill/>
        </p:spPr>
      </p:sp>
      <p:sp>
        <p:nvSpPr>
          <p:cNvPr id="52226"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52227" name="Slide Number Placeholder 3"/>
          <p:cNvSpPr>
            <a:spLocks noGrp="1"/>
          </p:cNvSpPr>
          <p:nvPr>
            <p:ph type="sldNum" sz="quarter" idx="5"/>
          </p:nvPr>
        </p:nvSpPr>
        <p:spPr>
          <a:noFill/>
        </p:spPr>
        <p:txBody>
          <a:bodyPr/>
          <a:lstStyle>
            <a:lvl1pPr defTabSz="989013" eaLnBrk="0" hangingPunct="0">
              <a:defRPr sz="2400">
                <a:solidFill>
                  <a:schemeClr val="tx1"/>
                </a:solidFill>
                <a:latin typeface="Arial" pitchFamily="34" charset="0"/>
                <a:ea typeface="ＭＳ Ｐゴシック" pitchFamily="34" charset="-128"/>
              </a:defRPr>
            </a:lvl1pPr>
            <a:lvl2pPr marL="742950" indent="-285750" defTabSz="989013" eaLnBrk="0" hangingPunct="0">
              <a:defRPr sz="2400">
                <a:solidFill>
                  <a:schemeClr val="tx1"/>
                </a:solidFill>
                <a:latin typeface="Arial" pitchFamily="34" charset="0"/>
                <a:ea typeface="ＭＳ Ｐゴシック" pitchFamily="34" charset="-128"/>
              </a:defRPr>
            </a:lvl2pPr>
            <a:lvl3pPr marL="1143000" indent="-228600" defTabSz="989013" eaLnBrk="0" hangingPunct="0">
              <a:defRPr sz="2400">
                <a:solidFill>
                  <a:schemeClr val="tx1"/>
                </a:solidFill>
                <a:latin typeface="Arial" pitchFamily="34" charset="0"/>
                <a:ea typeface="ＭＳ Ｐゴシック" pitchFamily="34" charset="-128"/>
              </a:defRPr>
            </a:lvl3pPr>
            <a:lvl4pPr marL="1600200" indent="-228600" defTabSz="989013" eaLnBrk="0" hangingPunct="0">
              <a:defRPr sz="2400">
                <a:solidFill>
                  <a:schemeClr val="tx1"/>
                </a:solidFill>
                <a:latin typeface="Arial" pitchFamily="34" charset="0"/>
                <a:ea typeface="ＭＳ Ｐゴシック" pitchFamily="34" charset="-128"/>
              </a:defRPr>
            </a:lvl4pPr>
            <a:lvl5pPr marL="2057400" indent="-228600" defTabSz="989013" eaLnBrk="0" hangingPunct="0">
              <a:defRPr sz="2400">
                <a:solidFill>
                  <a:schemeClr val="tx1"/>
                </a:solidFill>
                <a:latin typeface="Arial" pitchFamily="34"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E2822C0-4549-4E82-9A1C-AB3219819F92}" type="slidenum">
              <a:rPr lang="en-US" sz="1300">
                <a:solidFill>
                  <a:srgbClr val="000000"/>
                </a:solidFill>
              </a:rPr>
              <a:pPr eaLnBrk="1" hangingPunct="1"/>
              <a:t>18</a:t>
            </a:fld>
            <a:endParaRPr lang="en-US" sz="13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xfrm>
            <a:off x="992188" y="768350"/>
            <a:ext cx="5114925" cy="3836988"/>
          </a:xfrm>
          <a:noFill/>
        </p:spPr>
      </p:sp>
      <p:sp>
        <p:nvSpPr>
          <p:cNvPr id="54274"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54275"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0256E29-E3CC-48FB-A86F-3BC27FB3E4C4}" type="slidenum">
              <a:rPr lang="en-US" sz="1300"/>
              <a:pPr eaLnBrk="1" hangingPunct="1"/>
              <a:t>19</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xfrm>
            <a:off x="992188" y="768350"/>
            <a:ext cx="5114925" cy="3836988"/>
          </a:xfrm>
          <a:noFill/>
        </p:spPr>
      </p:sp>
      <p:sp>
        <p:nvSpPr>
          <p:cNvPr id="56322" name="Notes Placeholder 2"/>
          <p:cNvSpPr>
            <a:spLocks noGrp="1"/>
          </p:cNvSpPr>
          <p:nvPr>
            <p:ph type="body" idx="1"/>
          </p:nvPr>
        </p:nvSpPr>
        <p:spPr>
          <a:noFill/>
        </p:spPr>
        <p:txBody>
          <a:bodyPr/>
          <a:lstStyle/>
          <a:p>
            <a:endParaRPr lang="en-GB" smtClean="0">
              <a:ea typeface="ＭＳ Ｐゴシック" pitchFamily="34" charset="-128"/>
            </a:endParaRPr>
          </a:p>
        </p:txBody>
      </p:sp>
      <p:sp>
        <p:nvSpPr>
          <p:cNvPr id="56323" name="Slide Number Placeholder 3"/>
          <p:cNvSpPr>
            <a:spLocks noGrp="1"/>
          </p:cNvSpPr>
          <p:nvPr>
            <p:ph type="sldNum" sz="quarter" idx="5"/>
          </p:nvPr>
        </p:nvSpPr>
        <p:spPr>
          <a:noFill/>
        </p:spPr>
        <p:txBody>
          <a:bodyPr/>
          <a:lstStyle>
            <a:lvl1pPr defTabSz="990600" eaLnBrk="0" hangingPunct="0">
              <a:defRPr sz="2400">
                <a:solidFill>
                  <a:schemeClr val="tx1"/>
                </a:solidFill>
                <a:latin typeface="Arial" pitchFamily="34" charset="0"/>
                <a:ea typeface="ＭＳ Ｐゴシック" pitchFamily="34" charset="-128"/>
              </a:defRPr>
            </a:lvl1pPr>
            <a:lvl2pPr marL="742950" indent="-285750" defTabSz="990600" eaLnBrk="0" hangingPunct="0">
              <a:defRPr sz="2400">
                <a:solidFill>
                  <a:schemeClr val="tx1"/>
                </a:solidFill>
                <a:latin typeface="Arial" pitchFamily="34" charset="0"/>
                <a:ea typeface="ＭＳ Ｐゴシック" pitchFamily="34" charset="-128"/>
              </a:defRPr>
            </a:lvl2pPr>
            <a:lvl3pPr marL="1143000" indent="-228600" defTabSz="990600" eaLnBrk="0" hangingPunct="0">
              <a:defRPr sz="2400">
                <a:solidFill>
                  <a:schemeClr val="tx1"/>
                </a:solidFill>
                <a:latin typeface="Arial" pitchFamily="34" charset="0"/>
                <a:ea typeface="ＭＳ Ｐゴシック" pitchFamily="34" charset="-128"/>
              </a:defRPr>
            </a:lvl3pPr>
            <a:lvl4pPr marL="1600200" indent="-228600" defTabSz="990600" eaLnBrk="0" hangingPunct="0">
              <a:defRPr sz="2400">
                <a:solidFill>
                  <a:schemeClr val="tx1"/>
                </a:solidFill>
                <a:latin typeface="Arial" pitchFamily="34" charset="0"/>
                <a:ea typeface="ＭＳ Ｐゴシック" pitchFamily="34" charset="-128"/>
              </a:defRPr>
            </a:lvl4pPr>
            <a:lvl5pPr marL="2057400" indent="-228600" defTabSz="990600" eaLnBrk="0" hangingPunct="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13BE874-F26A-419F-8396-4D728AAD3A6E}" type="slidenum">
              <a:rPr lang="en-US" sz="1300"/>
              <a:pPr eaLnBrk="1" hangingPunct="1"/>
              <a:t>20</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9A0C1E-3DA8-4A77-ACE3-2822AC3FAA58}" type="slidenum">
              <a:rPr lang="en-US"/>
              <a:pPr/>
              <a:t>‹N›</a:t>
            </a:fld>
            <a:endParaRPr lang="en-US"/>
          </a:p>
        </p:txBody>
      </p:sp>
    </p:spTree>
    <p:extLst>
      <p:ext uri="{BB962C8B-B14F-4D97-AF65-F5344CB8AC3E}">
        <p14:creationId xmlns:p14="http://schemas.microsoft.com/office/powerpoint/2010/main" val="278571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8CB957-3F47-49C7-A286-E5A7BC60759A}" type="slidenum">
              <a:rPr lang="en-US"/>
              <a:pPr/>
              <a:t>‹N›</a:t>
            </a:fld>
            <a:endParaRPr lang="en-US"/>
          </a:p>
        </p:txBody>
      </p:sp>
    </p:spTree>
    <p:extLst>
      <p:ext uri="{BB962C8B-B14F-4D97-AF65-F5344CB8AC3E}">
        <p14:creationId xmlns:p14="http://schemas.microsoft.com/office/powerpoint/2010/main" val="279283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273634-7127-4449-B3C4-8DC45638097B}" type="slidenum">
              <a:rPr lang="en-US"/>
              <a:pPr/>
              <a:t>‹N›</a:t>
            </a:fld>
            <a:endParaRPr lang="en-US"/>
          </a:p>
        </p:txBody>
      </p:sp>
    </p:spTree>
    <p:extLst>
      <p:ext uri="{BB962C8B-B14F-4D97-AF65-F5344CB8AC3E}">
        <p14:creationId xmlns:p14="http://schemas.microsoft.com/office/powerpoint/2010/main" val="2244832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defTabSz="914400">
              <a:defRPr/>
            </a:lvl1pPr>
          </a:lstStyle>
          <a:p>
            <a:fld id="{E9AC5448-DAC1-441F-85D2-D6B212F04363}" type="datetimeFigureOut">
              <a:rPr lang="en-US"/>
              <a:pPr/>
              <a:t>6/3/2013</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a:defRPr/>
            </a:lvl1pPr>
          </a:lstStyle>
          <a:p>
            <a:fld id="{EFE84A2D-4E70-42FC-960C-2EDF8AD3FAD1}" type="slidenum">
              <a:rPr lang="en-GB"/>
              <a:pPr/>
              <a:t>‹N›</a:t>
            </a:fld>
            <a:endParaRPr lang="en-GB"/>
          </a:p>
        </p:txBody>
      </p:sp>
    </p:spTree>
    <p:extLst>
      <p:ext uri="{BB962C8B-B14F-4D97-AF65-F5344CB8AC3E}">
        <p14:creationId xmlns:p14="http://schemas.microsoft.com/office/powerpoint/2010/main" val="645176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914400">
              <a:defRPr/>
            </a:lvl1pPr>
          </a:lstStyle>
          <a:p>
            <a:fld id="{B49B0EFE-1C59-443F-8D6D-70E0094110D2}" type="datetimeFigureOut">
              <a:rPr lang="en-US"/>
              <a:pPr/>
              <a:t>6/3/2013</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a:defRPr/>
            </a:lvl1pPr>
          </a:lstStyle>
          <a:p>
            <a:fld id="{892C58D2-C14E-4D63-91CF-49171B95F055}" type="slidenum">
              <a:rPr lang="en-GB"/>
              <a:pPr/>
              <a:t>‹N›</a:t>
            </a:fld>
            <a:endParaRPr lang="en-GB"/>
          </a:p>
        </p:txBody>
      </p:sp>
    </p:spTree>
    <p:extLst>
      <p:ext uri="{BB962C8B-B14F-4D97-AF65-F5344CB8AC3E}">
        <p14:creationId xmlns:p14="http://schemas.microsoft.com/office/powerpoint/2010/main" val="4250867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5B615407-0094-4547-9B88-D6AA7CAA6EAA}" type="datetimeFigureOut">
              <a:rPr lang="en-US"/>
              <a:pPr/>
              <a:t>6/3/2013</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a:defRPr/>
            </a:lvl1pPr>
          </a:lstStyle>
          <a:p>
            <a:fld id="{1F1A3598-70DB-4236-8EE5-2CBA3445F7BA}" type="slidenum">
              <a:rPr lang="en-GB"/>
              <a:pPr/>
              <a:t>‹N›</a:t>
            </a:fld>
            <a:endParaRPr lang="en-GB"/>
          </a:p>
        </p:txBody>
      </p:sp>
    </p:spTree>
    <p:extLst>
      <p:ext uri="{BB962C8B-B14F-4D97-AF65-F5344CB8AC3E}">
        <p14:creationId xmlns:p14="http://schemas.microsoft.com/office/powerpoint/2010/main" val="316526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defTabSz="914400">
              <a:defRPr/>
            </a:lvl1pPr>
          </a:lstStyle>
          <a:p>
            <a:fld id="{AA4F9450-5005-445C-806B-8E8259AC6144}" type="datetimeFigureOut">
              <a:rPr lang="en-US"/>
              <a:pPr/>
              <a:t>6/3/2013</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a:defRPr/>
            </a:lvl1pPr>
          </a:lstStyle>
          <a:p>
            <a:fld id="{37003281-DAA0-4DA9-9D88-5FC257C115CC}" type="slidenum">
              <a:rPr lang="en-GB"/>
              <a:pPr/>
              <a:t>‹N›</a:t>
            </a:fld>
            <a:endParaRPr lang="en-GB"/>
          </a:p>
        </p:txBody>
      </p:sp>
    </p:spTree>
    <p:extLst>
      <p:ext uri="{BB962C8B-B14F-4D97-AF65-F5344CB8AC3E}">
        <p14:creationId xmlns:p14="http://schemas.microsoft.com/office/powerpoint/2010/main" val="250561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defTabSz="914400">
              <a:defRPr/>
            </a:lvl1pPr>
          </a:lstStyle>
          <a:p>
            <a:fld id="{53EA25C4-C3B4-4F73-9C3E-F9AB40CA8249}" type="datetimeFigureOut">
              <a:rPr lang="en-US"/>
              <a:pPr/>
              <a:t>6/3/2013</a:t>
            </a:fld>
            <a:endParaRPr lang="en-GB"/>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914400">
              <a:defRPr/>
            </a:lvl1pPr>
          </a:lstStyle>
          <a:p>
            <a:fld id="{A8E268C6-A1F4-4818-BF4B-9AE22C79313E}" type="slidenum">
              <a:rPr lang="en-GB"/>
              <a:pPr/>
              <a:t>‹N›</a:t>
            </a:fld>
            <a:endParaRPr lang="en-GB"/>
          </a:p>
        </p:txBody>
      </p:sp>
    </p:spTree>
    <p:extLst>
      <p:ext uri="{BB962C8B-B14F-4D97-AF65-F5344CB8AC3E}">
        <p14:creationId xmlns:p14="http://schemas.microsoft.com/office/powerpoint/2010/main" val="4250015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defTabSz="914400">
              <a:defRPr/>
            </a:lvl1pPr>
          </a:lstStyle>
          <a:p>
            <a:fld id="{8CA60622-61E5-4F81-8387-BD07A4754FC7}" type="datetimeFigureOut">
              <a:rPr lang="en-US"/>
              <a:pPr/>
              <a:t>6/3/2013</a:t>
            </a:fld>
            <a:endParaRPr lang="en-GB"/>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914400">
              <a:defRPr/>
            </a:lvl1pPr>
          </a:lstStyle>
          <a:p>
            <a:fld id="{7819AB7E-3A21-4578-9B8F-615B7CEB2269}" type="slidenum">
              <a:rPr lang="en-GB"/>
              <a:pPr/>
              <a:t>‹N›</a:t>
            </a:fld>
            <a:endParaRPr lang="en-GB"/>
          </a:p>
        </p:txBody>
      </p:sp>
    </p:spTree>
    <p:extLst>
      <p:ext uri="{BB962C8B-B14F-4D97-AF65-F5344CB8AC3E}">
        <p14:creationId xmlns:p14="http://schemas.microsoft.com/office/powerpoint/2010/main" val="1699426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933B0E57-D592-4C6C-B07D-4D8A8735852F}" type="datetimeFigureOut">
              <a:rPr lang="en-US"/>
              <a:pPr/>
              <a:t>6/3/2013</a:t>
            </a:fld>
            <a:endParaRPr lang="en-GB"/>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914400">
              <a:defRPr/>
            </a:lvl1pPr>
          </a:lstStyle>
          <a:p>
            <a:fld id="{AE10A173-AC70-4A8C-8B12-81220BD53699}" type="slidenum">
              <a:rPr lang="en-GB"/>
              <a:pPr/>
              <a:t>‹N›</a:t>
            </a:fld>
            <a:endParaRPr lang="en-GB"/>
          </a:p>
        </p:txBody>
      </p:sp>
    </p:spTree>
    <p:extLst>
      <p:ext uri="{BB962C8B-B14F-4D97-AF65-F5344CB8AC3E}">
        <p14:creationId xmlns:p14="http://schemas.microsoft.com/office/powerpoint/2010/main" val="169889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C4AD8E66-5AE9-45B3-96DC-39133B39F413}" type="datetimeFigureOut">
              <a:rPr lang="en-US"/>
              <a:pPr/>
              <a:t>6/3/2013</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a:defRPr/>
            </a:lvl1pPr>
          </a:lstStyle>
          <a:p>
            <a:fld id="{0D6BB641-084D-4EC1-9076-FFB7080AA92D}" type="slidenum">
              <a:rPr lang="en-GB"/>
              <a:pPr/>
              <a:t>‹N›</a:t>
            </a:fld>
            <a:endParaRPr lang="en-GB"/>
          </a:p>
        </p:txBody>
      </p:sp>
    </p:spTree>
    <p:extLst>
      <p:ext uri="{BB962C8B-B14F-4D97-AF65-F5344CB8AC3E}">
        <p14:creationId xmlns:p14="http://schemas.microsoft.com/office/powerpoint/2010/main" val="422736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2D3A86-47F5-4E87-9E17-89DAE7BE1048}" type="slidenum">
              <a:rPr lang="en-US"/>
              <a:pPr/>
              <a:t>‹N›</a:t>
            </a:fld>
            <a:endParaRPr lang="en-US"/>
          </a:p>
        </p:txBody>
      </p:sp>
    </p:spTree>
    <p:extLst>
      <p:ext uri="{BB962C8B-B14F-4D97-AF65-F5344CB8AC3E}">
        <p14:creationId xmlns:p14="http://schemas.microsoft.com/office/powerpoint/2010/main" val="390639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5E999C65-3421-4058-86F6-36F50CA32DF6}" type="datetimeFigureOut">
              <a:rPr lang="en-US"/>
              <a:pPr/>
              <a:t>6/3/2013</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a:defRPr/>
            </a:lvl1pPr>
          </a:lstStyle>
          <a:p>
            <a:fld id="{230D780E-3002-424D-B3D6-23B5B41B3C8B}" type="slidenum">
              <a:rPr lang="en-GB"/>
              <a:pPr/>
              <a:t>‹N›</a:t>
            </a:fld>
            <a:endParaRPr lang="en-GB"/>
          </a:p>
        </p:txBody>
      </p:sp>
    </p:spTree>
    <p:extLst>
      <p:ext uri="{BB962C8B-B14F-4D97-AF65-F5344CB8AC3E}">
        <p14:creationId xmlns:p14="http://schemas.microsoft.com/office/powerpoint/2010/main" val="3305716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914400">
              <a:defRPr/>
            </a:lvl1pPr>
          </a:lstStyle>
          <a:p>
            <a:fld id="{084EAE77-B96F-49C1-B140-942CA9CC8789}" type="datetimeFigureOut">
              <a:rPr lang="en-US"/>
              <a:pPr/>
              <a:t>6/3/2013</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a:defRPr/>
            </a:lvl1pPr>
          </a:lstStyle>
          <a:p>
            <a:fld id="{B578B89B-760C-4D65-BE88-594D5C25C3BF}" type="slidenum">
              <a:rPr lang="en-GB"/>
              <a:pPr/>
              <a:t>‹N›</a:t>
            </a:fld>
            <a:endParaRPr lang="en-GB"/>
          </a:p>
        </p:txBody>
      </p:sp>
    </p:spTree>
    <p:extLst>
      <p:ext uri="{BB962C8B-B14F-4D97-AF65-F5344CB8AC3E}">
        <p14:creationId xmlns:p14="http://schemas.microsoft.com/office/powerpoint/2010/main" val="3748019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914400">
              <a:defRPr/>
            </a:lvl1pPr>
          </a:lstStyle>
          <a:p>
            <a:fld id="{BC9650FB-3628-4C38-87BE-07EDAAF5875D}" type="datetimeFigureOut">
              <a:rPr lang="en-US"/>
              <a:pPr/>
              <a:t>6/3/2013</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a:defRPr/>
            </a:lvl1pPr>
          </a:lstStyle>
          <a:p>
            <a:fld id="{19C81AAE-EA0E-4759-87E1-196EE97AB6F1}" type="slidenum">
              <a:rPr lang="en-GB"/>
              <a:pPr/>
              <a:t>‹N›</a:t>
            </a:fld>
            <a:endParaRPr lang="en-GB"/>
          </a:p>
        </p:txBody>
      </p:sp>
    </p:spTree>
    <p:extLst>
      <p:ext uri="{BB962C8B-B14F-4D97-AF65-F5344CB8AC3E}">
        <p14:creationId xmlns:p14="http://schemas.microsoft.com/office/powerpoint/2010/main" val="166466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85A8F-9003-48C5-B68E-6CA5591446F4}" type="slidenum">
              <a:rPr lang="en-US"/>
              <a:pPr/>
              <a:t>‹N›</a:t>
            </a:fld>
            <a:endParaRPr lang="en-US"/>
          </a:p>
        </p:txBody>
      </p:sp>
    </p:spTree>
    <p:extLst>
      <p:ext uri="{BB962C8B-B14F-4D97-AF65-F5344CB8AC3E}">
        <p14:creationId xmlns:p14="http://schemas.microsoft.com/office/powerpoint/2010/main" val="275159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4394F0B-E4D2-4051-8CE9-A60E74C6BFEE}" type="slidenum">
              <a:rPr lang="en-US"/>
              <a:pPr/>
              <a:t>‹N›</a:t>
            </a:fld>
            <a:endParaRPr lang="en-US"/>
          </a:p>
        </p:txBody>
      </p:sp>
    </p:spTree>
    <p:extLst>
      <p:ext uri="{BB962C8B-B14F-4D97-AF65-F5344CB8AC3E}">
        <p14:creationId xmlns:p14="http://schemas.microsoft.com/office/powerpoint/2010/main" val="93764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C548D56-9E3C-4DFA-A80C-79FF4683258E}" type="slidenum">
              <a:rPr lang="en-US"/>
              <a:pPr/>
              <a:t>‹N›</a:t>
            </a:fld>
            <a:endParaRPr lang="en-US"/>
          </a:p>
        </p:txBody>
      </p:sp>
    </p:spTree>
    <p:extLst>
      <p:ext uri="{BB962C8B-B14F-4D97-AF65-F5344CB8AC3E}">
        <p14:creationId xmlns:p14="http://schemas.microsoft.com/office/powerpoint/2010/main" val="305819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F04D98D-DF50-4CDA-9EA0-3AFC4A38ABC7}" type="slidenum">
              <a:rPr lang="en-US"/>
              <a:pPr/>
              <a:t>‹N›</a:t>
            </a:fld>
            <a:endParaRPr lang="en-US"/>
          </a:p>
        </p:txBody>
      </p:sp>
    </p:spTree>
    <p:extLst>
      <p:ext uri="{BB962C8B-B14F-4D97-AF65-F5344CB8AC3E}">
        <p14:creationId xmlns:p14="http://schemas.microsoft.com/office/powerpoint/2010/main" val="283792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9C4AC0C-73C1-45F2-A105-30F11F63221E}" type="slidenum">
              <a:rPr lang="en-US"/>
              <a:pPr/>
              <a:t>‹N›</a:t>
            </a:fld>
            <a:endParaRPr lang="en-US"/>
          </a:p>
        </p:txBody>
      </p:sp>
    </p:spTree>
    <p:extLst>
      <p:ext uri="{BB962C8B-B14F-4D97-AF65-F5344CB8AC3E}">
        <p14:creationId xmlns:p14="http://schemas.microsoft.com/office/powerpoint/2010/main" val="218207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6D67CF-2825-4414-9B51-C58F5D31608C}" type="slidenum">
              <a:rPr lang="en-US"/>
              <a:pPr/>
              <a:t>‹N›</a:t>
            </a:fld>
            <a:endParaRPr lang="en-US"/>
          </a:p>
        </p:txBody>
      </p:sp>
    </p:spTree>
    <p:extLst>
      <p:ext uri="{BB962C8B-B14F-4D97-AF65-F5344CB8AC3E}">
        <p14:creationId xmlns:p14="http://schemas.microsoft.com/office/powerpoint/2010/main" val="248858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EB23B8-4EB6-4A2A-A6ED-69F25AF4B46F}" type="slidenum">
              <a:rPr lang="en-US"/>
              <a:pPr/>
              <a:t>‹N›</a:t>
            </a:fld>
            <a:endParaRPr lang="en-US"/>
          </a:p>
        </p:txBody>
      </p:sp>
    </p:spTree>
    <p:extLst>
      <p:ext uri="{BB962C8B-B14F-4D97-AF65-F5344CB8AC3E}">
        <p14:creationId xmlns:p14="http://schemas.microsoft.com/office/powerpoint/2010/main" val="324936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D205730-030F-4117-8260-E41E09E8D249}"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708CA7AC-F94D-4ACB-BDA9-9B4D4A04EA7A}" type="datetimeFigureOut">
              <a:rPr lang="en-US"/>
              <a:pPr/>
              <a:t>6/3/2013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C44A6796-40C7-4A22-9769-F528519D7CAF}"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3.emf"/><Relationship Id="rId3" Type="http://schemas.openxmlformats.org/officeDocument/2006/relationships/notesSlide" Target="../notesSlides/notesSlide8.xml"/><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image" Target="../media/image23.jpeg"/><Relationship Id="rId9" Type="http://schemas.openxmlformats.org/officeDocument/2006/relationships/image" Target="../media/image36.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7.wm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5.emf"/><Relationship Id="rId10" Type="http://schemas.openxmlformats.org/officeDocument/2006/relationships/image" Target="../media/image7.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bin"/><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wmf"/><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0474DE-59F1-4849-90F3-2C7FC2CF7B62}" type="slidenum">
              <a:rPr lang="en-US" sz="1400"/>
              <a:pPr eaLnBrk="1" hangingPunct="1"/>
              <a:t>1</a:t>
            </a:fld>
            <a:endParaRPr lang="en-US" sz="1400"/>
          </a:p>
        </p:txBody>
      </p:sp>
      <p:sp>
        <p:nvSpPr>
          <p:cNvPr id="4098" name="Rectangle 2"/>
          <p:cNvSpPr>
            <a:spLocks noGrp="1" noChangeArrowheads="1"/>
          </p:cNvSpPr>
          <p:nvPr>
            <p:ph type="ctrTitle"/>
          </p:nvPr>
        </p:nvSpPr>
        <p:spPr>
          <a:xfrm>
            <a:off x="304800" y="1371600"/>
            <a:ext cx="8382000" cy="1752600"/>
          </a:xfrm>
          <a:ln w="28575">
            <a:miter lim="800000"/>
            <a:headEnd/>
            <a:tailEnd/>
          </a:ln>
        </p:spPr>
        <p:txBody>
          <a:bodyPr/>
          <a:lstStyle/>
          <a:p>
            <a:pPr eaLnBrk="1" hangingPunct="1">
              <a:defRPr/>
            </a:pPr>
            <a:r>
              <a:rPr lang="en-US" sz="3800" b="1" dirty="0">
                <a:solidFill>
                  <a:srgbClr val="660066"/>
                </a:solidFill>
                <a:latin typeface="Calibri"/>
                <a:cs typeface="Calibri"/>
              </a:rPr>
              <a:t>Current quests in nucleosynthesis: present and future </a:t>
            </a:r>
            <a:r>
              <a:rPr lang="en-US" sz="3800" b="1" dirty="0" smtClean="0">
                <a:solidFill>
                  <a:srgbClr val="660066"/>
                </a:solidFill>
                <a:latin typeface="Calibri"/>
                <a:cs typeface="Calibri"/>
              </a:rPr>
              <a:t>neutron-induced </a:t>
            </a:r>
            <a:r>
              <a:rPr lang="en-US" sz="3800" b="1" dirty="0">
                <a:solidFill>
                  <a:srgbClr val="660066"/>
                </a:solidFill>
                <a:latin typeface="Calibri"/>
                <a:cs typeface="Calibri"/>
              </a:rPr>
              <a:t>reactions measurements</a:t>
            </a:r>
            <a:endParaRPr lang="en-US" sz="3800" b="1" dirty="0" smtClean="0">
              <a:solidFill>
                <a:srgbClr val="660066"/>
              </a:solidFill>
              <a:latin typeface="Calibri"/>
              <a:cs typeface="Calibri"/>
            </a:endParaRPr>
          </a:p>
        </p:txBody>
      </p:sp>
      <p:sp>
        <p:nvSpPr>
          <p:cNvPr id="4099" name="Rectangle 3"/>
          <p:cNvSpPr>
            <a:spLocks noGrp="1" noChangeArrowheads="1"/>
          </p:cNvSpPr>
          <p:nvPr>
            <p:ph type="subTitle" idx="1"/>
          </p:nvPr>
        </p:nvSpPr>
        <p:spPr>
          <a:xfrm>
            <a:off x="1524000" y="3581400"/>
            <a:ext cx="5943600" cy="1524000"/>
          </a:xfrm>
        </p:spPr>
        <p:txBody>
          <a:bodyPr/>
          <a:lstStyle/>
          <a:p>
            <a:pPr eaLnBrk="1" hangingPunct="1">
              <a:lnSpc>
                <a:spcPct val="90000"/>
              </a:lnSpc>
              <a:defRPr/>
            </a:pPr>
            <a:r>
              <a:rPr lang="en-US" sz="2800" b="1" dirty="0" smtClean="0">
                <a:latin typeface="Calibri"/>
                <a:cs typeface="Calibri"/>
              </a:rPr>
              <a:t>Javier Praena</a:t>
            </a:r>
          </a:p>
          <a:p>
            <a:pPr eaLnBrk="1" hangingPunct="1">
              <a:lnSpc>
                <a:spcPct val="90000"/>
              </a:lnSpc>
              <a:defRPr/>
            </a:pPr>
            <a:endParaRPr lang="en-US" sz="1000" b="1" dirty="0" smtClean="0">
              <a:latin typeface="Calibri"/>
              <a:cs typeface="Calibri"/>
            </a:endParaRPr>
          </a:p>
          <a:p>
            <a:pPr eaLnBrk="1" hangingPunct="1">
              <a:lnSpc>
                <a:spcPct val="90000"/>
              </a:lnSpc>
              <a:defRPr/>
            </a:pPr>
            <a:r>
              <a:rPr lang="en-US" sz="2000" dirty="0" smtClean="0">
                <a:latin typeface="Calibri"/>
                <a:cs typeface="Calibri"/>
              </a:rPr>
              <a:t>Universidad de </a:t>
            </a:r>
            <a:r>
              <a:rPr lang="en-US" sz="2000" dirty="0" err="1" smtClean="0">
                <a:latin typeface="Calibri"/>
                <a:cs typeface="Calibri"/>
              </a:rPr>
              <a:t>Sevilla</a:t>
            </a:r>
            <a:r>
              <a:rPr lang="en-US" sz="2000" dirty="0" smtClean="0">
                <a:latin typeface="Calibri"/>
                <a:cs typeface="Calibri"/>
              </a:rPr>
              <a:t>, Seville, SPAIN</a:t>
            </a:r>
          </a:p>
          <a:p>
            <a:pPr eaLnBrk="1" hangingPunct="1">
              <a:lnSpc>
                <a:spcPct val="90000"/>
              </a:lnSpc>
              <a:defRPr/>
            </a:pPr>
            <a:r>
              <a:rPr lang="en-US" sz="2000" dirty="0" smtClean="0">
                <a:latin typeface="Calibri"/>
                <a:cs typeface="Calibri"/>
              </a:rPr>
              <a:t>Centro </a:t>
            </a:r>
            <a:r>
              <a:rPr lang="en-US" sz="2000" dirty="0" err="1" smtClean="0">
                <a:latin typeface="Calibri"/>
                <a:cs typeface="Calibri"/>
              </a:rPr>
              <a:t>Nacional</a:t>
            </a:r>
            <a:r>
              <a:rPr lang="en-US" sz="2000" dirty="0" smtClean="0">
                <a:latin typeface="Calibri"/>
                <a:cs typeface="Calibri"/>
              </a:rPr>
              <a:t> de </a:t>
            </a:r>
            <a:r>
              <a:rPr lang="en-US" sz="2000" dirty="0" err="1" smtClean="0">
                <a:latin typeface="Calibri"/>
                <a:cs typeface="Calibri"/>
              </a:rPr>
              <a:t>Aceleradores</a:t>
            </a:r>
            <a:r>
              <a:rPr lang="en-US" sz="2000" dirty="0" smtClean="0">
                <a:latin typeface="Calibri"/>
                <a:cs typeface="Calibri"/>
              </a:rPr>
              <a:t>, Seville, SPAIN</a:t>
            </a:r>
          </a:p>
          <a:p>
            <a:pPr eaLnBrk="1" hangingPunct="1">
              <a:lnSpc>
                <a:spcPct val="90000"/>
              </a:lnSpc>
              <a:defRPr/>
            </a:pPr>
            <a:endParaRPr lang="en-US" sz="2000" dirty="0" smtClean="0">
              <a:latin typeface="Calibri"/>
              <a:cs typeface="Calibri"/>
            </a:endParaRPr>
          </a:p>
        </p:txBody>
      </p:sp>
      <p:pic>
        <p:nvPicPr>
          <p:cNvPr id="27652" name="Picture 9" descr="marca_m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181600"/>
            <a:ext cx="121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c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21336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head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0"/>
            <a:ext cx="3886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08BA925-443E-4441-AF59-80323A33DB56}" type="slidenum">
              <a:rPr lang="en-US" sz="1400"/>
              <a:pPr algn="r" eaLnBrk="1" hangingPunct="1"/>
              <a:t>10</a:t>
            </a:fld>
            <a:endParaRPr lang="en-US" sz="1400"/>
          </a:p>
        </p:txBody>
      </p:sp>
      <p:sp>
        <p:nvSpPr>
          <p:cNvPr id="6" name="Rectangle 4"/>
          <p:cNvSpPr>
            <a:spLocks noChangeArrowheads="1"/>
          </p:cNvSpPr>
          <p:nvPr/>
        </p:nvSpPr>
        <p:spPr bwMode="auto">
          <a:xfrm>
            <a:off x="228600" y="76200"/>
            <a:ext cx="8686800" cy="9906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branching points: future. </a:t>
            </a:r>
          </a:p>
        </p:txBody>
      </p:sp>
      <p:sp>
        <p:nvSpPr>
          <p:cNvPr id="2" name="Text Box 5"/>
          <p:cNvSpPr txBox="1">
            <a:spLocks noChangeArrowheads="1"/>
          </p:cNvSpPr>
          <p:nvPr/>
        </p:nvSpPr>
        <p:spPr bwMode="auto">
          <a:xfrm>
            <a:off x="609600" y="1295400"/>
            <a:ext cx="7924800" cy="1384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dirty="0" smtClean="0">
                <a:latin typeface="Calibri"/>
                <a:cs typeface="Calibri"/>
              </a:rPr>
              <a:t>It is planned the measurement of the </a:t>
            </a:r>
            <a:r>
              <a:rPr lang="en-US" dirty="0">
                <a:latin typeface="Calibri" charset="0"/>
                <a:sym typeface="Symbol" charset="0"/>
              </a:rPr>
              <a:t>(n,</a:t>
            </a:r>
            <a:r>
              <a:rPr lang="en-US" dirty="0" smtClean="0">
                <a:latin typeface="Calibri" charset="0"/>
                <a:sym typeface="Symbol" charset="0"/>
              </a:rPr>
              <a:t>)</a:t>
            </a:r>
            <a:r>
              <a:rPr lang="en-US" dirty="0" smtClean="0">
                <a:sym typeface="Symbol" charset="0"/>
              </a:rPr>
              <a:t> </a:t>
            </a:r>
            <a:r>
              <a:rPr lang="en-US" dirty="0" smtClean="0">
                <a:latin typeface="Calibri"/>
                <a:cs typeface="Calibri"/>
              </a:rPr>
              <a:t>cross-section involving branching points such as:</a:t>
            </a:r>
            <a:endParaRPr lang="en-US" dirty="0">
              <a:latin typeface="Calibri"/>
              <a:cs typeface="Calibri"/>
            </a:endParaRPr>
          </a:p>
          <a:p>
            <a:pPr algn="just" eaLnBrk="1" hangingPunct="1">
              <a:spcBef>
                <a:spcPct val="50000"/>
              </a:spcBef>
              <a:defRPr/>
            </a:pPr>
            <a:r>
              <a:rPr lang="en-GB" b="1" baseline="30000" dirty="0" smtClean="0">
                <a:latin typeface="Calibri"/>
                <a:cs typeface="Calibri"/>
              </a:rPr>
              <a:t>147</a:t>
            </a:r>
            <a:r>
              <a:rPr lang="en-GB" b="1" dirty="0" smtClean="0">
                <a:latin typeface="Calibri"/>
                <a:cs typeface="Calibri"/>
              </a:rPr>
              <a:t>Pm-&gt;</a:t>
            </a:r>
            <a:r>
              <a:rPr lang="en-US" b="1" dirty="0" smtClean="0">
                <a:latin typeface="Calibri"/>
                <a:cs typeface="Calibri"/>
              </a:rPr>
              <a:t>2.62 years</a:t>
            </a:r>
            <a:r>
              <a:rPr lang="en-GB" b="1" dirty="0" smtClean="0">
                <a:latin typeface="Calibri"/>
                <a:cs typeface="Calibri"/>
              </a:rPr>
              <a:t>, </a:t>
            </a:r>
            <a:r>
              <a:rPr lang="en-GB" b="1" baseline="30000" dirty="0" smtClean="0">
                <a:latin typeface="Calibri"/>
                <a:cs typeface="Calibri"/>
              </a:rPr>
              <a:t>171</a:t>
            </a:r>
            <a:r>
              <a:rPr lang="en-GB" b="1" dirty="0" smtClean="0">
                <a:latin typeface="Calibri"/>
                <a:cs typeface="Calibri"/>
              </a:rPr>
              <a:t>Tm-&gt;</a:t>
            </a:r>
            <a:r>
              <a:rPr lang="en-US" b="1" dirty="0" smtClean="0">
                <a:latin typeface="Calibri"/>
                <a:cs typeface="Calibri"/>
              </a:rPr>
              <a:t>1.92 years</a:t>
            </a:r>
            <a:r>
              <a:rPr lang="en-GB" b="1" dirty="0" smtClean="0">
                <a:latin typeface="Calibri"/>
                <a:cs typeface="Calibri"/>
              </a:rPr>
              <a:t>, </a:t>
            </a:r>
            <a:r>
              <a:rPr lang="en-GB" b="1" baseline="30000" dirty="0" smtClean="0">
                <a:latin typeface="Calibri"/>
                <a:cs typeface="Calibri"/>
              </a:rPr>
              <a:t>204</a:t>
            </a:r>
            <a:r>
              <a:rPr lang="en-GB" b="1" dirty="0" smtClean="0">
                <a:latin typeface="Calibri"/>
                <a:cs typeface="Calibri"/>
              </a:rPr>
              <a:t>Tl-&gt;</a:t>
            </a:r>
            <a:r>
              <a:rPr lang="en-US" b="1" dirty="0" smtClean="0">
                <a:latin typeface="Calibri"/>
                <a:cs typeface="Calibri"/>
              </a:rPr>
              <a:t>3.78 </a:t>
            </a:r>
            <a:r>
              <a:rPr lang="en-US" b="1" dirty="0">
                <a:latin typeface="Calibri"/>
                <a:cs typeface="Calibri"/>
              </a:rPr>
              <a:t>years</a:t>
            </a:r>
            <a:endParaRPr lang="en-GB" b="1" dirty="0" smtClean="0">
              <a:latin typeface="Calibri"/>
              <a:cs typeface="Calibri"/>
            </a:endParaRPr>
          </a:p>
        </p:txBody>
      </p:sp>
      <p:sp>
        <p:nvSpPr>
          <p:cNvPr id="5"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pic>
        <p:nvPicPr>
          <p:cNvPr id="4096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971800"/>
            <a:ext cx="1841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1800"/>
            <a:ext cx="1816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048000"/>
            <a:ext cx="2743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auto">
          <a:xfrm>
            <a:off x="1524000" y="3886200"/>
            <a:ext cx="522288" cy="493713"/>
          </a:xfrm>
          <a:prstGeom prst="rect">
            <a:avLst/>
          </a:prstGeom>
          <a:noFill/>
          <a:ln w="57150" cmpd="sng">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cs typeface="ＭＳ Ｐゴシック" charset="0"/>
            </a:endParaRPr>
          </a:p>
        </p:txBody>
      </p:sp>
      <p:sp>
        <p:nvSpPr>
          <p:cNvPr id="11" name="Rectangle 8"/>
          <p:cNvSpPr>
            <a:spLocks noChangeArrowheads="1"/>
          </p:cNvSpPr>
          <p:nvPr/>
        </p:nvSpPr>
        <p:spPr bwMode="auto">
          <a:xfrm>
            <a:off x="4321175" y="3376613"/>
            <a:ext cx="522288" cy="493712"/>
          </a:xfrm>
          <a:prstGeom prst="rect">
            <a:avLst/>
          </a:prstGeom>
          <a:noFill/>
          <a:ln w="57150" cmpd="sng">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cs typeface="ＭＳ Ｐゴシック" charset="0"/>
            </a:endParaRPr>
          </a:p>
        </p:txBody>
      </p:sp>
      <p:sp>
        <p:nvSpPr>
          <p:cNvPr id="12" name="Rectangle 8"/>
          <p:cNvSpPr>
            <a:spLocks noChangeArrowheads="1"/>
          </p:cNvSpPr>
          <p:nvPr/>
        </p:nvSpPr>
        <p:spPr bwMode="auto">
          <a:xfrm>
            <a:off x="6619875" y="3962400"/>
            <a:ext cx="522288" cy="493713"/>
          </a:xfrm>
          <a:prstGeom prst="rect">
            <a:avLst/>
          </a:prstGeom>
          <a:noFill/>
          <a:ln w="57150" cmpd="sng">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93C38350-B724-4A1F-829F-1B3B07955026}" type="slidenum">
              <a:rPr lang="en-US" sz="1400"/>
              <a:pPr algn="r" eaLnBrk="1" hangingPunct="1"/>
              <a:t>11</a:t>
            </a:fld>
            <a:endParaRPr lang="en-US" sz="1400"/>
          </a:p>
        </p:txBody>
      </p:sp>
      <p:sp>
        <p:nvSpPr>
          <p:cNvPr id="7" name="Text Box 5"/>
          <p:cNvSpPr txBox="1">
            <a:spLocks noChangeArrowheads="1"/>
          </p:cNvSpPr>
          <p:nvPr/>
        </p:nvSpPr>
        <p:spPr bwMode="auto">
          <a:xfrm>
            <a:off x="304800" y="1447800"/>
            <a:ext cx="8534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ts val="0"/>
              </a:spcBef>
              <a:defRPr/>
            </a:pPr>
            <a:r>
              <a:rPr lang="en-US" dirty="0" smtClean="0">
                <a:latin typeface="Calibri" charset="0"/>
                <a:sym typeface="Symbol" charset="0"/>
              </a:rPr>
              <a:t>The neutron activation technique allows the irradiation of samples with a high flux making feasible some MACS measurements of radioactive isotopes (or very low mass samples). </a:t>
            </a:r>
          </a:p>
        </p:txBody>
      </p:sp>
      <p:sp>
        <p:nvSpPr>
          <p:cNvPr id="6" name="Rectangle 4"/>
          <p:cNvSpPr>
            <a:spLocks noChangeArrowheads="1"/>
          </p:cNvSpPr>
          <p:nvPr/>
        </p:nvSpPr>
        <p:spPr bwMode="auto">
          <a:xfrm>
            <a:off x="228600" y="76200"/>
            <a:ext cx="8686800" cy="9906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a:solidFill>
                  <a:srgbClr val="660066"/>
                </a:solidFill>
                <a:latin typeface="Calibri" charset="0"/>
                <a:ea typeface="ＭＳ Ｐゴシック" charset="0"/>
                <a:cs typeface="ＭＳ Ｐゴシック" charset="0"/>
              </a:rPr>
              <a:t>What about activation?</a:t>
            </a:r>
          </a:p>
        </p:txBody>
      </p:sp>
      <p:sp>
        <p:nvSpPr>
          <p:cNvPr id="5"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8" name="Text Box 5"/>
          <p:cNvSpPr txBox="1">
            <a:spLocks noChangeArrowheads="1"/>
          </p:cNvSpPr>
          <p:nvPr/>
        </p:nvSpPr>
        <p:spPr bwMode="auto">
          <a:xfrm>
            <a:off x="304800" y="4495800"/>
            <a:ext cx="8534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atin typeface="Calibri" pitchFamily="34" charset="0"/>
                <a:sym typeface="Symbol" pitchFamily="18" charset="2"/>
              </a:rPr>
              <a:t>But to fold you need to know at least the trend of the cross-section that you are measuring. </a:t>
            </a:r>
          </a:p>
          <a:p>
            <a:pPr algn="just" eaLnBrk="1" hangingPunct="1"/>
            <a:r>
              <a:rPr lang="en-US">
                <a:latin typeface="Calibri" pitchFamily="34" charset="0"/>
                <a:sym typeface="Symbol" pitchFamily="18" charset="2"/>
              </a:rPr>
              <a:t>Many cases it is supposed σ≈1/v for the cross-section in all the astrophysics energy range (resonances are negligible?) </a:t>
            </a:r>
          </a:p>
        </p:txBody>
      </p:sp>
      <p:sp>
        <p:nvSpPr>
          <p:cNvPr id="2" name="Rectangle 1"/>
          <p:cNvSpPr>
            <a:spLocks noChangeArrowheads="1"/>
          </p:cNvSpPr>
          <p:nvPr/>
        </p:nvSpPr>
        <p:spPr bwMode="auto">
          <a:xfrm>
            <a:off x="381000" y="27432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sz="2400" dirty="0">
                <a:solidFill>
                  <a:schemeClr val="tx1">
                    <a:lumMod val="75000"/>
                    <a:lumOff val="25000"/>
                  </a:schemeClr>
                </a:solidFill>
                <a:latin typeface="Calibri" charset="0"/>
                <a:ea typeface="ＭＳ Ｐゴシック" charset="0"/>
                <a:cs typeface="ＭＳ Ｐゴシック" charset="0"/>
                <a:sym typeface="Symbol" charset="0"/>
              </a:rPr>
              <a:t>In principle, the sample can be activated with neutrons following whatever distribution.</a:t>
            </a:r>
          </a:p>
          <a:p>
            <a:pPr algn="just">
              <a:defRPr/>
            </a:pPr>
            <a:r>
              <a:rPr lang="en-US" sz="2400" dirty="0">
                <a:solidFill>
                  <a:schemeClr val="tx1">
                    <a:lumMod val="75000"/>
                    <a:lumOff val="25000"/>
                  </a:schemeClr>
                </a:solidFill>
                <a:latin typeface="Calibri" charset="0"/>
                <a:ea typeface="ＭＳ Ｐゴシック" charset="0"/>
                <a:cs typeface="ＭＳ Ｐゴシック" charset="0"/>
                <a:sym typeface="Symbol" charset="0"/>
              </a:rPr>
              <a:t>Then, in order to obtain the MACS the spectrum must be folded with the cross-section as a function of the energy.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2800"/>
            <a:ext cx="44211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2133600"/>
            <a:ext cx="32273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EF5860A-FBB3-402E-AF39-D27E25CFE842}" type="slidenum">
              <a:rPr lang="en-US" sz="1400"/>
              <a:pPr algn="r" eaLnBrk="1" hangingPunct="1"/>
              <a:t>12</a:t>
            </a:fld>
            <a:endParaRPr lang="en-US" sz="1400"/>
          </a:p>
        </p:txBody>
      </p:sp>
      <p:sp>
        <p:nvSpPr>
          <p:cNvPr id="7" name="Text Box 5"/>
          <p:cNvSpPr txBox="1">
            <a:spLocks noChangeArrowheads="1"/>
          </p:cNvSpPr>
          <p:nvPr/>
        </p:nvSpPr>
        <p:spPr bwMode="auto">
          <a:xfrm>
            <a:off x="152400" y="1143000"/>
            <a:ext cx="3962400" cy="7826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lnSpc>
                <a:spcPct val="80000"/>
              </a:lnSpc>
              <a:spcBef>
                <a:spcPct val="20000"/>
              </a:spcBef>
            </a:pPr>
            <a:r>
              <a:rPr lang="en-US">
                <a:latin typeface="Calibri" pitchFamily="34" charset="0"/>
                <a:sym typeface="Symbol" pitchFamily="18" charset="2"/>
              </a:rPr>
              <a:t>W. Pönitz, Karlsruhe.(1966).</a:t>
            </a:r>
          </a:p>
          <a:p>
            <a:pPr algn="just" eaLnBrk="1" hangingPunct="1">
              <a:lnSpc>
                <a:spcPct val="80000"/>
              </a:lnSpc>
              <a:spcBef>
                <a:spcPct val="20000"/>
              </a:spcBef>
            </a:pPr>
            <a:r>
              <a:rPr lang="en-US" sz="1400">
                <a:latin typeface="Calibri" pitchFamily="34" charset="0"/>
                <a:sym typeface="Symbol" pitchFamily="18" charset="2"/>
              </a:rPr>
              <a:t>Journal of Nuclear Energy 20 (1966). Pergamon Press Ltd.</a:t>
            </a:r>
          </a:p>
        </p:txBody>
      </p:sp>
      <p:sp>
        <p:nvSpPr>
          <p:cNvPr id="6" name="Rectangle 4"/>
          <p:cNvSpPr>
            <a:spLocks noChangeArrowheads="1"/>
          </p:cNvSpPr>
          <p:nvPr/>
        </p:nvSpPr>
        <p:spPr bwMode="auto">
          <a:xfrm>
            <a:off x="228600" y="76200"/>
            <a:ext cx="8686800" cy="8382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rgbClr val="660066"/>
                </a:solidFill>
                <a:latin typeface="Calibri" charset="0"/>
                <a:ea typeface="ＭＳ Ｐゴシック" charset="0"/>
                <a:cs typeface="ＭＳ Ｐゴシック" charset="0"/>
              </a:rPr>
              <a:t>MACS &amp; activation: Karlsruhe.</a:t>
            </a:r>
          </a:p>
        </p:txBody>
      </p:sp>
      <p:pic>
        <p:nvPicPr>
          <p:cNvPr id="573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057400"/>
            <a:ext cx="4114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51" name="Text Box 7"/>
          <p:cNvSpPr txBox="1">
            <a:spLocks noChangeArrowheads="1"/>
          </p:cNvSpPr>
          <p:nvPr/>
        </p:nvSpPr>
        <p:spPr bwMode="auto">
          <a:xfrm>
            <a:off x="26988" y="2209800"/>
            <a:ext cx="17764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defRPr/>
            </a:pPr>
            <a:r>
              <a:rPr lang="en-US" sz="1400" b="1" baseline="30000" dirty="0">
                <a:solidFill>
                  <a:srgbClr val="0000CC"/>
                </a:solidFill>
                <a:latin typeface="Calibri" charset="0"/>
                <a:ea typeface="ＭＳ Ｐゴシック" charset="0"/>
                <a:cs typeface="ＭＳ Ｐゴシック" charset="0"/>
              </a:rPr>
              <a:t>7</a:t>
            </a:r>
            <a:r>
              <a:rPr lang="en-US" sz="1400" b="1" dirty="0">
                <a:solidFill>
                  <a:srgbClr val="0000CC"/>
                </a:solidFill>
                <a:latin typeface="Calibri" charset="0"/>
                <a:ea typeface="ＭＳ Ｐゴシック" charset="0"/>
                <a:cs typeface="ＭＳ Ｐゴシック" charset="0"/>
              </a:rPr>
              <a:t>Li(</a:t>
            </a:r>
            <a:r>
              <a:rPr lang="en-US" sz="1400" b="1" dirty="0" err="1">
                <a:solidFill>
                  <a:srgbClr val="0000CC"/>
                </a:solidFill>
                <a:latin typeface="Calibri" charset="0"/>
                <a:ea typeface="ＭＳ Ｐゴシック" charset="0"/>
                <a:cs typeface="ＭＳ Ｐゴシック" charset="0"/>
              </a:rPr>
              <a:t>p,n</a:t>
            </a:r>
            <a:r>
              <a:rPr lang="en-US" sz="1400" b="1" dirty="0">
                <a:solidFill>
                  <a:srgbClr val="0000CC"/>
                </a:solidFill>
                <a:latin typeface="Calibri" charset="0"/>
                <a:ea typeface="ＭＳ Ｐゴシック" charset="0"/>
                <a:cs typeface="ＭＳ Ｐゴシック" charset="0"/>
              </a:rPr>
              <a:t>) for 30 keV</a:t>
            </a:r>
          </a:p>
          <a:p>
            <a:pPr>
              <a:spcBef>
                <a:spcPts val="0"/>
              </a:spcBef>
              <a:defRPr/>
            </a:pPr>
            <a:r>
              <a:rPr lang="en-US" sz="1400" b="1" dirty="0">
                <a:solidFill>
                  <a:srgbClr val="0000CC"/>
                </a:solidFill>
                <a:latin typeface="Calibri" charset="0"/>
                <a:ea typeface="ＭＳ Ｐゴシック" charset="0"/>
                <a:cs typeface="ＭＳ Ｐゴシック" charset="0"/>
              </a:rPr>
              <a:t>Near-threshold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276600"/>
            <a:ext cx="2667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9" name="Text Box 5"/>
          <p:cNvSpPr txBox="1">
            <a:spLocks noChangeArrowheads="1"/>
          </p:cNvSpPr>
          <p:nvPr/>
        </p:nvSpPr>
        <p:spPr bwMode="auto">
          <a:xfrm>
            <a:off x="4343400" y="990600"/>
            <a:ext cx="4724400" cy="12255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lnSpc>
                <a:spcPct val="80000"/>
              </a:lnSpc>
              <a:spcBef>
                <a:spcPct val="20000"/>
              </a:spcBef>
            </a:pPr>
            <a:r>
              <a:rPr lang="en-US">
                <a:latin typeface="Calibri" pitchFamily="34" charset="0"/>
                <a:sym typeface="Symbol" pitchFamily="18" charset="2"/>
              </a:rPr>
              <a:t>Beer&amp;Käppeler, Karlsruhe. (1980)</a:t>
            </a:r>
          </a:p>
          <a:p>
            <a:pPr algn="just" eaLnBrk="1" hangingPunct="1">
              <a:lnSpc>
                <a:spcPct val="80000"/>
              </a:lnSpc>
              <a:spcBef>
                <a:spcPct val="20000"/>
              </a:spcBef>
            </a:pPr>
            <a:r>
              <a:rPr lang="en-US" sz="1400">
                <a:latin typeface="Calibri" pitchFamily="34" charset="0"/>
                <a:sym typeface="Symbol" pitchFamily="18" charset="2"/>
              </a:rPr>
              <a:t>Phys. Rev. C </a:t>
            </a:r>
            <a:r>
              <a:rPr lang="en-US" sz="1400" b="1">
                <a:latin typeface="Calibri" pitchFamily="34" charset="0"/>
                <a:sym typeface="Symbol" pitchFamily="18" charset="2"/>
              </a:rPr>
              <a:t>21</a:t>
            </a:r>
            <a:r>
              <a:rPr lang="en-US" sz="1400">
                <a:latin typeface="Calibri" pitchFamily="34" charset="0"/>
                <a:sym typeface="Symbol" pitchFamily="18" charset="2"/>
              </a:rPr>
              <a:t> (1980). </a:t>
            </a:r>
          </a:p>
          <a:p>
            <a:pPr algn="just" eaLnBrk="1" hangingPunct="1">
              <a:lnSpc>
                <a:spcPct val="80000"/>
              </a:lnSpc>
              <a:spcBef>
                <a:spcPct val="20000"/>
              </a:spcBef>
            </a:pPr>
            <a:r>
              <a:rPr lang="en-US">
                <a:latin typeface="Calibri" pitchFamily="34" charset="0"/>
                <a:sym typeface="Symbol" pitchFamily="18" charset="2"/>
              </a:rPr>
              <a:t>Ratynski&amp;Käppeler, Karlsruhe (1988)</a:t>
            </a:r>
          </a:p>
          <a:p>
            <a:pPr eaLnBrk="1" hangingPunct="1">
              <a:lnSpc>
                <a:spcPct val="80000"/>
              </a:lnSpc>
              <a:spcBef>
                <a:spcPct val="20000"/>
              </a:spcBef>
            </a:pPr>
            <a:r>
              <a:rPr lang="en-US" sz="1400">
                <a:solidFill>
                  <a:srgbClr val="000000"/>
                </a:solidFill>
                <a:latin typeface="Calibri" pitchFamily="34" charset="0"/>
                <a:sym typeface="Symbol" pitchFamily="18" charset="2"/>
              </a:rPr>
              <a:t>Phys. Rev. C </a:t>
            </a:r>
            <a:r>
              <a:rPr lang="en-US" sz="1400" b="1">
                <a:solidFill>
                  <a:srgbClr val="000000"/>
                </a:solidFill>
                <a:latin typeface="Calibri" pitchFamily="34" charset="0"/>
                <a:sym typeface="Symbol" pitchFamily="18" charset="2"/>
              </a:rPr>
              <a:t>37</a:t>
            </a:r>
            <a:r>
              <a:rPr lang="en-US" sz="1400">
                <a:solidFill>
                  <a:srgbClr val="000000"/>
                </a:solidFill>
                <a:latin typeface="Calibri" pitchFamily="34" charset="0"/>
                <a:sym typeface="Symbol" pitchFamily="18" charset="2"/>
              </a:rPr>
              <a:t> 2 (1988)</a:t>
            </a:r>
          </a:p>
        </p:txBody>
      </p:sp>
      <p:sp>
        <p:nvSpPr>
          <p:cNvPr id="14" name="Text Box 7"/>
          <p:cNvSpPr txBox="1">
            <a:spLocks noChangeArrowheads="1"/>
          </p:cNvSpPr>
          <p:nvPr/>
        </p:nvSpPr>
        <p:spPr bwMode="auto">
          <a:xfrm>
            <a:off x="6376988" y="2219325"/>
            <a:ext cx="25384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defRPr/>
            </a:pPr>
            <a:r>
              <a:rPr lang="en-US" sz="1400" b="1" baseline="30000" dirty="0">
                <a:solidFill>
                  <a:srgbClr val="0000CC"/>
                </a:solidFill>
                <a:latin typeface="Calibri" charset="0"/>
                <a:ea typeface="ＭＳ Ｐゴシック" charset="0"/>
                <a:cs typeface="ＭＳ Ｐゴシック" charset="0"/>
              </a:rPr>
              <a:t>7</a:t>
            </a:r>
            <a:r>
              <a:rPr lang="en-US" sz="1400" b="1" dirty="0">
                <a:solidFill>
                  <a:srgbClr val="0000CC"/>
                </a:solidFill>
                <a:latin typeface="Calibri" charset="0"/>
                <a:ea typeface="ＭＳ Ｐゴシック" charset="0"/>
                <a:cs typeface="ＭＳ Ｐゴシック" charset="0"/>
              </a:rPr>
              <a:t>Li(</a:t>
            </a:r>
            <a:r>
              <a:rPr lang="en-US" sz="1400" b="1" dirty="0" err="1">
                <a:solidFill>
                  <a:srgbClr val="0000CC"/>
                </a:solidFill>
                <a:latin typeface="Calibri" charset="0"/>
                <a:ea typeface="ＭＳ Ｐゴシック" charset="0"/>
                <a:cs typeface="ＭＳ Ｐゴシック" charset="0"/>
              </a:rPr>
              <a:t>p,n</a:t>
            </a:r>
            <a:r>
              <a:rPr lang="en-US" sz="1400" b="1" dirty="0">
                <a:solidFill>
                  <a:srgbClr val="0000CC"/>
                </a:solidFill>
                <a:latin typeface="Calibri" charset="0"/>
                <a:ea typeface="ＭＳ Ｐゴシック" charset="0"/>
                <a:cs typeface="ＭＳ Ｐゴシック" charset="0"/>
              </a:rPr>
              <a:t>) for 25 keV</a:t>
            </a:r>
          </a:p>
          <a:p>
            <a:pPr>
              <a:spcBef>
                <a:spcPts val="0"/>
              </a:spcBef>
              <a:defRPr/>
            </a:pPr>
            <a:r>
              <a:rPr lang="en-US" sz="1400" b="1" dirty="0">
                <a:solidFill>
                  <a:srgbClr val="0000CC"/>
                </a:solidFill>
                <a:latin typeface="Calibri" charset="0"/>
                <a:ea typeface="ＭＳ Ｐゴシック" charset="0"/>
                <a:cs typeface="ＭＳ Ｐゴシック" charset="0"/>
              </a:rPr>
              <a:t>Near-threshold-&gt;</a:t>
            </a:r>
            <a:r>
              <a:rPr lang="en-US" sz="1400" b="1" dirty="0" err="1">
                <a:solidFill>
                  <a:srgbClr val="0000CC"/>
                </a:solidFill>
                <a:latin typeface="Calibri" charset="0"/>
                <a:ea typeface="ＭＳ Ｐゴシック" charset="0"/>
                <a:cs typeface="ＭＳ Ｐゴシック" charset="0"/>
              </a:rPr>
              <a:t>Ep</a:t>
            </a:r>
            <a:r>
              <a:rPr lang="en-US" sz="1400" b="1" dirty="0">
                <a:solidFill>
                  <a:srgbClr val="0000CC"/>
                </a:solidFill>
                <a:latin typeface="Calibri" charset="0"/>
                <a:ea typeface="ＭＳ Ｐゴシック" charset="0"/>
                <a:cs typeface="ＭＳ Ｐゴシック" charset="0"/>
              </a:rPr>
              <a:t>=1912 </a:t>
            </a:r>
            <a:r>
              <a:rPr lang="en-US" sz="1400" b="1" dirty="0" err="1">
                <a:solidFill>
                  <a:srgbClr val="0000CC"/>
                </a:solidFill>
                <a:latin typeface="Calibri" charset="0"/>
                <a:ea typeface="ＭＳ Ｐゴシック" charset="0"/>
                <a:cs typeface="ＭＳ Ｐゴシック" charset="0"/>
              </a:rPr>
              <a:t>keV</a:t>
            </a:r>
            <a:endParaRPr lang="en-US" sz="1400" b="1" dirty="0">
              <a:solidFill>
                <a:srgbClr val="0000CC"/>
              </a:solidFill>
              <a:latin typeface="Calibri"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ox(in)">
                                      <p:cBhvr>
                                        <p:cTn id="7" dur="500"/>
                                        <p:tgtEl>
                                          <p:spTgt spid="57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7351"/>
                                        </p:tgtEl>
                                        <p:attrNameLst>
                                          <p:attrName>style.visibility</p:attrName>
                                        </p:attrNameLst>
                                      </p:cBhvr>
                                      <p:to>
                                        <p:strVal val="visible"/>
                                      </p:to>
                                    </p:set>
                                    <p:anim calcmode="lin" valueType="num">
                                      <p:cBhvr additive="base">
                                        <p:cTn id="12" dur="500" fill="hold"/>
                                        <p:tgtEl>
                                          <p:spTgt spid="57351"/>
                                        </p:tgtEl>
                                        <p:attrNameLst>
                                          <p:attrName>ppt_x</p:attrName>
                                        </p:attrNameLst>
                                      </p:cBhvr>
                                      <p:tavLst>
                                        <p:tav tm="0">
                                          <p:val>
                                            <p:strVal val="#ppt_x"/>
                                          </p:val>
                                        </p:tav>
                                        <p:tav tm="100000">
                                          <p:val>
                                            <p:strVal val="#ppt_x"/>
                                          </p:val>
                                        </p:tav>
                                      </p:tavLst>
                                    </p:anim>
                                    <p:anim calcmode="lin" valueType="num">
                                      <p:cBhvr additive="base">
                                        <p:cTn id="13" dur="500" fill="hold"/>
                                        <p:tgtEl>
                                          <p:spTgt spid="5735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p:bldP spid="9"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426BE6DA-ACA1-4A2F-9B27-416B9C90349F}" type="slidenum">
              <a:rPr lang="en-US" sz="1400"/>
              <a:pPr algn="r" eaLnBrk="1" hangingPunct="1"/>
              <a:t>13</a:t>
            </a:fld>
            <a:endParaRPr lang="en-US" sz="1400"/>
          </a:p>
        </p:txBody>
      </p:sp>
      <p:sp>
        <p:nvSpPr>
          <p:cNvPr id="8" name="Rectangle 4"/>
          <p:cNvSpPr>
            <a:spLocks noChangeArrowheads="1"/>
          </p:cNvSpPr>
          <p:nvPr/>
        </p:nvSpPr>
        <p:spPr bwMode="auto">
          <a:xfrm>
            <a:off x="304800" y="5105400"/>
            <a:ext cx="8610600" cy="4572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just">
              <a:defRPr/>
            </a:pPr>
            <a:r>
              <a:rPr lang="en-US" sz="2400" b="1" dirty="0">
                <a:solidFill>
                  <a:srgbClr val="CC0000"/>
                </a:solidFill>
                <a:latin typeface="Calibri" charset="0"/>
                <a:ea typeface="ＭＳ Ｐゴシック" charset="0"/>
                <a:cs typeface="ＭＳ Ｐゴシック" charset="0"/>
              </a:rPr>
              <a:t>Is needed to generate a </a:t>
            </a:r>
            <a:r>
              <a:rPr lang="en-US" sz="2400" b="1" dirty="0" err="1">
                <a:solidFill>
                  <a:srgbClr val="CC0000"/>
                </a:solidFill>
                <a:latin typeface="Calibri" charset="0"/>
                <a:ea typeface="ＭＳ Ｐゴシック" charset="0"/>
                <a:cs typeface="ＭＳ Ｐゴシック" charset="0"/>
              </a:rPr>
              <a:t>maxwellian</a:t>
            </a:r>
            <a:r>
              <a:rPr lang="en-US" sz="2400" b="1" dirty="0">
                <a:solidFill>
                  <a:srgbClr val="CC0000"/>
                </a:solidFill>
                <a:latin typeface="Calibri" charset="0"/>
                <a:ea typeface="ＭＳ Ｐゴシック" charset="0"/>
                <a:cs typeface="ＭＳ Ｐゴシック" charset="0"/>
              </a:rPr>
              <a:t> neutron spectrum at 30 </a:t>
            </a:r>
            <a:r>
              <a:rPr lang="en-US" sz="2400" b="1" dirty="0" err="1">
                <a:solidFill>
                  <a:srgbClr val="CC0000"/>
                </a:solidFill>
                <a:latin typeface="Calibri" charset="0"/>
                <a:ea typeface="ＭＳ Ｐゴシック" charset="0"/>
                <a:cs typeface="ＭＳ Ｐゴシック" charset="0"/>
              </a:rPr>
              <a:t>keV</a:t>
            </a:r>
            <a:r>
              <a:rPr lang="en-US" sz="2400" b="1" dirty="0">
                <a:solidFill>
                  <a:srgbClr val="CC0000"/>
                </a:solidFill>
                <a:latin typeface="Calibri" charset="0"/>
                <a:ea typeface="ＭＳ Ｐゴシック" charset="0"/>
                <a:cs typeface="ＭＳ Ｐゴシック" charset="0"/>
              </a:rPr>
              <a:t>?</a:t>
            </a:r>
          </a:p>
        </p:txBody>
      </p:sp>
      <p:graphicFrame>
        <p:nvGraphicFramePr>
          <p:cNvPr id="2" name="Table 1"/>
          <p:cNvGraphicFramePr>
            <a:graphicFrameLocks noGrp="1"/>
          </p:cNvGraphicFramePr>
          <p:nvPr/>
        </p:nvGraphicFramePr>
        <p:xfrm>
          <a:off x="685800" y="3352800"/>
          <a:ext cx="7772400" cy="1706563"/>
        </p:xfrm>
        <a:graphic>
          <a:graphicData uri="http://schemas.openxmlformats.org/drawingml/2006/table">
            <a:tbl>
              <a:tblPr/>
              <a:tblGrid>
                <a:gridCol w="2951163"/>
                <a:gridCol w="2230437"/>
                <a:gridCol w="2590800"/>
              </a:tblGrid>
              <a:tr h="427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rPr>
                        <a:t>Au MACS at 30 keV</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rPr>
                        <a:t>MACS (mbarn)</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rPr>
                        <a:t>Uncertainty (mb)</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r>
              <a:tr h="427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Pönitz</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600</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12</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427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Ratynski &amp; </a:t>
                      </a:r>
                      <a:r>
                        <a:rPr kumimoji="0" lang="en-US"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Käppeler</a:t>
                      </a:r>
                      <a:endPar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endParaRP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582</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9</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427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N_TOF (</a:t>
                      </a:r>
                      <a:r>
                        <a:rPr kumimoji="0" lang="en-GB" sz="2200" b="0"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a:t>
                      </a: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611</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200" b="0"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22</a:t>
                      </a:r>
                    </a:p>
                  </a:txBody>
                  <a:tcPr marT="45622" marB="456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bl>
          </a:graphicData>
        </a:graphic>
      </p:graphicFrame>
      <p:sp>
        <p:nvSpPr>
          <p:cNvPr id="9"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10" name="Text Box 5"/>
          <p:cNvSpPr txBox="1">
            <a:spLocks noChangeArrowheads="1"/>
          </p:cNvSpPr>
          <p:nvPr/>
        </p:nvSpPr>
        <p:spPr bwMode="auto">
          <a:xfrm>
            <a:off x="228600" y="152400"/>
            <a:ext cx="8763000" cy="2970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spcBef>
                <a:spcPct val="50000"/>
              </a:spcBef>
            </a:pPr>
            <a:r>
              <a:rPr lang="en-US" sz="2200">
                <a:latin typeface="Calibri" pitchFamily="34" charset="0"/>
              </a:rPr>
              <a:t>In consequence, to obtain the MACS at kT=30 keV the spectrum must be corrected. Moreover Käppeler needs to extrapolate from 25 to 30 keV.</a:t>
            </a:r>
          </a:p>
          <a:p>
            <a:pPr algn="just" eaLnBrk="1" hangingPunct="1">
              <a:spcBef>
                <a:spcPct val="50000"/>
              </a:spcBef>
            </a:pPr>
            <a:r>
              <a:rPr lang="en-US" sz="2200" b="1">
                <a:solidFill>
                  <a:srgbClr val="404040"/>
                </a:solidFill>
                <a:latin typeface="Calibri" pitchFamily="34" charset="0"/>
              </a:rPr>
              <a:t>For both the knowledge or the assumption of the cross-section trend is mandatory.</a:t>
            </a:r>
          </a:p>
          <a:p>
            <a:pPr algn="just" eaLnBrk="1" hangingPunct="1">
              <a:spcBef>
                <a:spcPct val="50000"/>
              </a:spcBef>
            </a:pPr>
            <a:r>
              <a:rPr lang="en-US" sz="2200" b="1">
                <a:solidFill>
                  <a:srgbClr val="CC0000"/>
                </a:solidFill>
                <a:latin typeface="Calibri" pitchFamily="34" charset="0"/>
                <a:sym typeface="Symbol" pitchFamily="18" charset="2"/>
              </a:rPr>
              <a:t>What is the importance of these corrections?</a:t>
            </a:r>
          </a:p>
          <a:p>
            <a:pPr algn="just" eaLnBrk="1" hangingPunct="1">
              <a:spcBef>
                <a:spcPct val="50000"/>
              </a:spcBef>
            </a:pPr>
            <a:r>
              <a:rPr lang="en-US" sz="2200" b="1">
                <a:solidFill>
                  <a:srgbClr val="000000"/>
                </a:solidFill>
                <a:latin typeface="Calibri" pitchFamily="34" charset="0"/>
                <a:sym typeface="Symbol" pitchFamily="18" charset="2"/>
              </a:rPr>
              <a:t>Let us compare the MACS of Au(n,) at 30 keV between </a:t>
            </a:r>
            <a:r>
              <a:rPr lang="en-GB" sz="2200" b="1">
                <a:solidFill>
                  <a:srgbClr val="000000"/>
                </a:solidFill>
                <a:latin typeface="Calibri" pitchFamily="34" charset="0"/>
                <a:cs typeface="Calibri" pitchFamily="34" charset="0"/>
              </a:rPr>
              <a:t>Pönitz (act.), </a:t>
            </a:r>
            <a:r>
              <a:rPr lang="en-US" sz="2200" b="1">
                <a:solidFill>
                  <a:srgbClr val="000000"/>
                </a:solidFill>
                <a:latin typeface="Calibri" pitchFamily="34" charset="0"/>
                <a:cs typeface="Calibri" pitchFamily="34" charset="0"/>
                <a:sym typeface="Symbol" pitchFamily="18" charset="2"/>
              </a:rPr>
              <a:t>Käppeler (act.) and n_TOF:</a:t>
            </a:r>
            <a:endParaRPr lang="en-GB" sz="2200" b="1">
              <a:solidFill>
                <a:srgbClr val="000000"/>
              </a:solidFill>
              <a:latin typeface="Calibri" pitchFamily="34" charset="0"/>
              <a:cs typeface="Calibri" pitchFamily="34" charset="0"/>
            </a:endParaRPr>
          </a:p>
        </p:txBody>
      </p:sp>
      <p:sp>
        <p:nvSpPr>
          <p:cNvPr id="44059" name="Rectangle 1"/>
          <p:cNvSpPr>
            <a:spLocks noChangeArrowheads="1"/>
          </p:cNvSpPr>
          <p:nvPr/>
        </p:nvSpPr>
        <p:spPr bwMode="auto">
          <a:xfrm>
            <a:off x="76200" y="6321425"/>
            <a:ext cx="434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400">
                <a:latin typeface="Calibri" pitchFamily="34" charset="0"/>
              </a:rPr>
              <a:t>[*] Lederer </a:t>
            </a:r>
            <a:r>
              <a:rPr lang="en-US" sz="1400" i="1">
                <a:latin typeface="Calibri" pitchFamily="34" charset="0"/>
              </a:rPr>
              <a:t>et al.</a:t>
            </a:r>
            <a:r>
              <a:rPr lang="en-US" sz="1400">
                <a:latin typeface="Calibri" pitchFamily="34" charset="0"/>
              </a:rPr>
              <a:t>, Phys. Rev. C 83 034608 (2011)</a:t>
            </a:r>
            <a:r>
              <a:rPr lang="en-GB" sz="1400">
                <a:latin typeface="Calibri" pitchFamily="34" charset="0"/>
              </a:rPr>
              <a:t>.</a:t>
            </a:r>
          </a:p>
        </p:txBody>
      </p:sp>
      <p:sp>
        <p:nvSpPr>
          <p:cNvPr id="43037" name="Rettangolo 2"/>
          <p:cNvSpPr>
            <a:spLocks noChangeArrowheads="1"/>
          </p:cNvSpPr>
          <p:nvPr/>
        </p:nvSpPr>
        <p:spPr bwMode="auto">
          <a:xfrm>
            <a:off x="304800" y="55626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Calibri" pitchFamily="34" charset="0"/>
                <a:sym typeface="Symbol" pitchFamily="18" charset="2"/>
              </a:rPr>
              <a:t>Not, it is not, if you know the cross-section that you are measuring.</a:t>
            </a:r>
          </a:p>
          <a:p>
            <a:r>
              <a:rPr lang="en-US" sz="2000">
                <a:latin typeface="Calibri" pitchFamily="34" charset="0"/>
                <a:sym typeface="Symbol" pitchFamily="18" charset="2"/>
              </a:rPr>
              <a:t>But if you do not know, or if you want to measure wide energy range….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3037"/>
                                        </p:tgtEl>
                                        <p:attrNameLst>
                                          <p:attrName>style.visibility</p:attrName>
                                        </p:attrNameLst>
                                      </p:cBhvr>
                                      <p:to>
                                        <p:strVal val="visible"/>
                                      </p:to>
                                    </p:set>
                                    <p:animEffect transition="in" filter="blinds(horizontal)">
                                      <p:cBhvr>
                                        <p:cTn id="25" dur="500"/>
                                        <p:tgtEl>
                                          <p:spTgt spid="43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30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B516BE20-78FF-45CB-B89B-47BA454D3B95}" type="slidenum">
              <a:rPr lang="en-US" sz="1400"/>
              <a:pPr algn="r" eaLnBrk="1" hangingPunct="1"/>
              <a:t>14</a:t>
            </a:fld>
            <a:endParaRPr lang="en-US" sz="1400"/>
          </a:p>
        </p:txBody>
      </p:sp>
      <p:sp>
        <p:nvSpPr>
          <p:cNvPr id="6" name="Rectangle 4"/>
          <p:cNvSpPr>
            <a:spLocks noChangeArrowheads="1"/>
          </p:cNvSpPr>
          <p:nvPr/>
        </p:nvSpPr>
        <p:spPr bwMode="auto">
          <a:xfrm>
            <a:off x="228600" y="76200"/>
            <a:ext cx="8610600" cy="12954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rgbClr val="660066"/>
                </a:solidFill>
                <a:latin typeface="Calibri" charset="0"/>
                <a:ea typeface="ＭＳ Ｐゴシック" charset="0"/>
                <a:cs typeface="ＭＳ Ｐゴシック" charset="0"/>
              </a:rPr>
              <a:t>Is it needed to generate a maxwellian? Yes, it is. Indeed more than one.</a:t>
            </a:r>
          </a:p>
        </p:txBody>
      </p:sp>
      <p:sp>
        <p:nvSpPr>
          <p:cNvPr id="10"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54276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2"/>
          <p:cNvSpPr>
            <a:spLocks noChangeArrowheads="1"/>
          </p:cNvSpPr>
          <p:nvPr/>
        </p:nvSpPr>
        <p:spPr bwMode="auto">
          <a:xfrm>
            <a:off x="152400" y="1447800"/>
            <a:ext cx="434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t>In order to demonstrate the importance of the production of maxwellian neutron spectrA we have studied Se82[*]. It is</a:t>
            </a:r>
            <a:r>
              <a:rPr lang="en-GB" i="1"/>
              <a:t> 1/v </a:t>
            </a:r>
            <a:r>
              <a:rPr lang="en-GB"/>
              <a:t>at thermal in the evaluations with few differences in the resonances.</a:t>
            </a:r>
          </a:p>
          <a:p>
            <a:pPr algn="just"/>
            <a:endParaRPr lang="en-GB" sz="600"/>
          </a:p>
          <a:p>
            <a:pPr algn="just"/>
            <a:r>
              <a:rPr lang="en-GB">
                <a:solidFill>
                  <a:srgbClr val="660066"/>
                </a:solidFill>
              </a:rPr>
              <a:t>We have calculated the MACS for the relevant astrophysics energies relying on evaluations and on theoretical HF calculations [21].</a:t>
            </a:r>
          </a:p>
          <a:p>
            <a:pPr algn="just"/>
            <a:endParaRPr lang="en-GB" sz="600">
              <a:solidFill>
                <a:srgbClr val="660066"/>
              </a:solidFill>
            </a:endParaRPr>
          </a:p>
          <a:p>
            <a:pPr algn="just"/>
            <a:r>
              <a:rPr lang="en-GB"/>
              <a:t>The large discrepancy among libraries is apparent not only in the MACS value but also in the trend.</a:t>
            </a:r>
          </a:p>
          <a:p>
            <a:pPr algn="just"/>
            <a:endParaRPr lang="en-GB">
              <a:solidFill>
                <a:srgbClr val="660066"/>
              </a:solidFill>
            </a:endParaRPr>
          </a:p>
          <a:p>
            <a:pPr algn="just"/>
            <a:r>
              <a:rPr lang="en-GB">
                <a:solidFill>
                  <a:srgbClr val="660066"/>
                </a:solidFill>
              </a:rPr>
              <a:t>ENDF/B-VI.8 –VII differ in the magnitude of 2-3 resonances. </a:t>
            </a:r>
          </a:p>
          <a:p>
            <a:pPr algn="just"/>
            <a:endParaRPr lang="en-GB" sz="600"/>
          </a:p>
        </p:txBody>
      </p:sp>
      <p:sp>
        <p:nvSpPr>
          <p:cNvPr id="45062" name="Rectangle 1"/>
          <p:cNvSpPr>
            <a:spLocks noChangeArrowheads="1"/>
          </p:cNvSpPr>
          <p:nvPr/>
        </p:nvSpPr>
        <p:spPr bwMode="auto">
          <a:xfrm>
            <a:off x="76200" y="6172200"/>
            <a:ext cx="434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400">
                <a:latin typeface="Calibri" pitchFamily="34" charset="0"/>
              </a:rPr>
              <a:t>[*] G. Martin-Hernandez </a:t>
            </a:r>
            <a:r>
              <a:rPr lang="en-US" sz="1400" i="1">
                <a:latin typeface="Calibri" pitchFamily="34" charset="0"/>
              </a:rPr>
              <a:t>et al.</a:t>
            </a:r>
            <a:r>
              <a:rPr lang="en-US" sz="1400">
                <a:latin typeface="Calibri" pitchFamily="34" charset="0"/>
              </a:rPr>
              <a:t>, </a:t>
            </a:r>
            <a:r>
              <a:rPr lang="en-GB" sz="1400">
                <a:latin typeface="Calibri" pitchFamily="34" charset="0"/>
              </a:rPr>
              <a:t>App. Rad. Iso. 70 (2012).</a:t>
            </a:r>
          </a:p>
        </p:txBody>
      </p:sp>
      <p:sp>
        <p:nvSpPr>
          <p:cNvPr id="2" name="Rettangolo 1"/>
          <p:cNvSpPr>
            <a:spLocks noChangeArrowheads="1"/>
          </p:cNvSpPr>
          <p:nvPr/>
        </p:nvSpPr>
        <p:spPr bwMode="auto">
          <a:xfrm>
            <a:off x="6096000" y="2286000"/>
            <a:ext cx="228600" cy="2971800"/>
          </a:xfrm>
          <a:prstGeom prst="rect">
            <a:avLst/>
          </a:prstGeom>
          <a:noFill/>
          <a:ln w="28575">
            <a:solidFill>
              <a:srgbClr val="660066"/>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dissolve">
                                      <p:cBhvr>
                                        <p:cTn id="7" dur="500"/>
                                        <p:tgtEl>
                                          <p:spTgt spid="34820"/>
                                        </p:tgtEl>
                                      </p:cBhvr>
                                    </p:animEffect>
                                  </p:childTnLst>
                                </p:cTn>
                              </p:par>
                              <p:par>
                                <p:cTn id="8" presetID="9" presetClass="entr" presetSubtype="0" fill="hold" nodeType="withEffect">
                                  <p:stCondLst>
                                    <p:cond delay="0"/>
                                  </p:stCondLst>
                                  <p:childTnLst>
                                    <p:set>
                                      <p:cBhvr>
                                        <p:cTn id="9" dur="1" fill="hold">
                                          <p:stCondLst>
                                            <p:cond delay="0"/>
                                          </p:stCondLst>
                                        </p:cTn>
                                        <p:tgtEl>
                                          <p:spTgt spid="34821">
                                            <p:txEl>
                                              <p:pRg st="2" end="2"/>
                                            </p:txEl>
                                          </p:spTgt>
                                        </p:tgtEl>
                                        <p:attrNameLst>
                                          <p:attrName>style.visibility</p:attrName>
                                        </p:attrNameLst>
                                      </p:cBhvr>
                                      <p:to>
                                        <p:strVal val="visible"/>
                                      </p:to>
                                    </p:set>
                                    <p:animEffect transition="in" filter="dissolve">
                                      <p:cBhvr>
                                        <p:cTn id="10" dur="500"/>
                                        <p:tgtEl>
                                          <p:spTgt spid="34821">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4821">
                                            <p:txEl>
                                              <p:pRg st="4" end="4"/>
                                            </p:txEl>
                                          </p:spTgt>
                                        </p:tgtEl>
                                        <p:attrNameLst>
                                          <p:attrName>style.visibility</p:attrName>
                                        </p:attrNameLst>
                                      </p:cBhvr>
                                      <p:to>
                                        <p:strVal val="visible"/>
                                      </p:to>
                                    </p:set>
                                    <p:animEffect transition="in" filter="dissolve">
                                      <p:cBhvr>
                                        <p:cTn id="15" dur="500"/>
                                        <p:tgtEl>
                                          <p:spTgt spid="34821">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4821">
                                            <p:txEl>
                                              <p:pRg st="6" end="6"/>
                                            </p:txEl>
                                          </p:spTgt>
                                        </p:tgtEl>
                                        <p:attrNameLst>
                                          <p:attrName>style.visibility</p:attrName>
                                        </p:attrNameLst>
                                      </p:cBhvr>
                                      <p:to>
                                        <p:strVal val="visible"/>
                                      </p:to>
                                    </p:set>
                                    <p:animEffect transition="in" filter="dissolve">
                                      <p:cBhvr>
                                        <p:cTn id="20" dur="500"/>
                                        <p:tgtEl>
                                          <p:spTgt spid="34821">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9" descr="Fig-N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13" y="2514600"/>
            <a:ext cx="29479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189305EB-8E59-405D-A547-706780EEE29C}" type="slidenum">
              <a:rPr lang="en-US" sz="1400"/>
              <a:pPr algn="r" eaLnBrk="1" hangingPunct="1"/>
              <a:t>15</a:t>
            </a:fld>
            <a:endParaRPr lang="en-US" sz="1400"/>
          </a:p>
        </p:txBody>
      </p:sp>
      <p:sp>
        <p:nvSpPr>
          <p:cNvPr id="7" name="Text Box 5"/>
          <p:cNvSpPr txBox="1">
            <a:spLocks noChangeArrowheads="1"/>
          </p:cNvSpPr>
          <p:nvPr/>
        </p:nvSpPr>
        <p:spPr bwMode="auto">
          <a:xfrm>
            <a:off x="304800" y="1219200"/>
            <a:ext cx="8534400" cy="7683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lnSpc>
                <a:spcPct val="80000"/>
              </a:lnSpc>
              <a:spcBef>
                <a:spcPct val="20000"/>
              </a:spcBef>
            </a:pPr>
            <a:r>
              <a:rPr lang="en-US">
                <a:latin typeface="Calibri" pitchFamily="34" charset="0"/>
                <a:sym typeface="Symbol" pitchFamily="18" charset="2"/>
              </a:rPr>
              <a:t>P. Mastinu, G. Martín-Hernández and J. Praena. (Italy) (2008)</a:t>
            </a:r>
          </a:p>
          <a:p>
            <a:pPr algn="just" eaLnBrk="1" hangingPunct="1">
              <a:lnSpc>
                <a:spcPct val="80000"/>
              </a:lnSpc>
              <a:spcBef>
                <a:spcPct val="20000"/>
              </a:spcBef>
            </a:pPr>
            <a:r>
              <a:rPr lang="en-US" i="1">
                <a:latin typeface="Calibri" pitchFamily="34" charset="0"/>
                <a:sym typeface="Symbol" pitchFamily="18" charset="2"/>
              </a:rPr>
              <a:t>	</a:t>
            </a:r>
            <a:r>
              <a:rPr lang="en-US" sz="1600">
                <a:latin typeface="Calibri" pitchFamily="34" charset="0"/>
                <a:sym typeface="Symbol" pitchFamily="18" charset="2"/>
              </a:rPr>
              <a:t>Nuclear Instruments and Methods A 601 (2009). </a:t>
            </a:r>
          </a:p>
        </p:txBody>
      </p:sp>
      <p:sp>
        <p:nvSpPr>
          <p:cNvPr id="6" name="Rectangle 4"/>
          <p:cNvSpPr>
            <a:spLocks noChangeArrowheads="1"/>
          </p:cNvSpPr>
          <p:nvPr/>
        </p:nvSpPr>
        <p:spPr bwMode="auto">
          <a:xfrm>
            <a:off x="228600" y="76200"/>
            <a:ext cx="8686800" cy="9906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a:solidFill>
                  <a:srgbClr val="660066"/>
                </a:solidFill>
                <a:latin typeface="Calibri" charset="0"/>
                <a:ea typeface="ＭＳ Ｐゴシック" charset="0"/>
                <a:cs typeface="ＭＳ Ｐゴシック" charset="0"/>
              </a:rPr>
              <a:t>MACS &amp; activation: Mastinu </a:t>
            </a:r>
            <a:r>
              <a:rPr lang="en-US" sz="4000" b="1" i="1">
                <a:solidFill>
                  <a:srgbClr val="660066"/>
                </a:solidFill>
                <a:latin typeface="Calibri" charset="0"/>
                <a:ea typeface="ＭＳ Ｐゴシック" charset="0"/>
                <a:cs typeface="ＭＳ Ｐゴシック" charset="0"/>
              </a:rPr>
              <a:t>et al.</a:t>
            </a:r>
            <a:endParaRPr lang="en-US" sz="4000" b="1">
              <a:solidFill>
                <a:srgbClr val="660066"/>
              </a:solidFill>
              <a:latin typeface="Calibri" charset="0"/>
              <a:ea typeface="ＭＳ Ｐゴシック" charset="0"/>
              <a:cs typeface="ＭＳ Ｐゴシック" charset="0"/>
            </a:endParaRPr>
          </a:p>
        </p:txBody>
      </p:sp>
      <p:sp>
        <p:nvSpPr>
          <p:cNvPr id="2" name="Text Box 5"/>
          <p:cNvSpPr txBox="1">
            <a:spLocks noChangeArrowheads="1"/>
          </p:cNvSpPr>
          <p:nvPr/>
        </p:nvSpPr>
        <p:spPr bwMode="auto">
          <a:xfrm>
            <a:off x="457200" y="4876800"/>
            <a:ext cx="8229600" cy="1631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dirty="0" smtClean="0">
                <a:latin typeface="Calibri" charset="0"/>
              </a:rPr>
              <a:t>It will be possible to produce maxwellian from kT=30 to 60 keV by changing only the </a:t>
            </a:r>
            <a:r>
              <a:rPr lang="en-US" sz="2000" dirty="0" err="1" smtClean="0">
                <a:latin typeface="Calibri" charset="0"/>
              </a:rPr>
              <a:t>Ep</a:t>
            </a:r>
            <a:r>
              <a:rPr lang="en-US" sz="2000" dirty="0" smtClean="0">
                <a:latin typeface="Calibri" charset="0"/>
              </a:rPr>
              <a:t>  with the same proton shaper.</a:t>
            </a:r>
          </a:p>
          <a:p>
            <a:pPr algn="just" eaLnBrk="1" hangingPunct="1">
              <a:spcBef>
                <a:spcPct val="50000"/>
              </a:spcBef>
              <a:defRPr/>
            </a:pPr>
            <a:r>
              <a:rPr lang="en-US" sz="2000" dirty="0" smtClean="0">
                <a:solidFill>
                  <a:srgbClr val="0000CC"/>
                </a:solidFill>
                <a:latin typeface="Calibri" charset="0"/>
              </a:rPr>
              <a:t>Recently, we have measured the spectrum at JRC</a:t>
            </a:r>
            <a:r>
              <a:rPr lang="en-US" sz="2000" dirty="0">
                <a:solidFill>
                  <a:srgbClr val="0000CC"/>
                </a:solidFill>
                <a:latin typeface="Calibri" charset="0"/>
              </a:rPr>
              <a:t>-</a:t>
            </a:r>
            <a:r>
              <a:rPr lang="en-US" sz="2000" dirty="0" smtClean="0">
                <a:solidFill>
                  <a:srgbClr val="0000CC"/>
                </a:solidFill>
                <a:latin typeface="Calibri" charset="0"/>
              </a:rPr>
              <a:t>IRMM</a:t>
            </a:r>
            <a:r>
              <a:rPr lang="en-US" sz="2000" dirty="0">
                <a:solidFill>
                  <a:srgbClr val="0000CC"/>
                </a:solidFill>
                <a:latin typeface="Calibri" charset="0"/>
              </a:rPr>
              <a:t> </a:t>
            </a:r>
            <a:r>
              <a:rPr lang="en-US" sz="2000" dirty="0" smtClean="0">
                <a:solidFill>
                  <a:srgbClr val="0000CC"/>
                </a:solidFill>
                <a:latin typeface="Calibri" charset="0"/>
              </a:rPr>
              <a:t>(</a:t>
            </a:r>
            <a:r>
              <a:rPr lang="en-US" sz="2000" dirty="0" err="1" smtClean="0">
                <a:solidFill>
                  <a:srgbClr val="0000CC"/>
                </a:solidFill>
                <a:latin typeface="Calibri" charset="0"/>
              </a:rPr>
              <a:t>Geel</a:t>
            </a:r>
            <a:r>
              <a:rPr lang="en-US" sz="2000" dirty="0" smtClean="0">
                <a:solidFill>
                  <a:srgbClr val="0000CC"/>
                </a:solidFill>
                <a:latin typeface="Calibri" charset="0"/>
              </a:rPr>
              <a:t>, Belgium).</a:t>
            </a:r>
            <a:endParaRPr lang="en-US" sz="2000" dirty="0" smtClean="0">
              <a:latin typeface="Calibri" charset="0"/>
            </a:endParaRPr>
          </a:p>
          <a:p>
            <a:pPr algn="just" eaLnBrk="1" hangingPunct="1">
              <a:spcBef>
                <a:spcPct val="50000"/>
              </a:spcBef>
              <a:defRPr/>
            </a:pPr>
            <a:r>
              <a:rPr lang="en-US" sz="2000" b="1" dirty="0" smtClean="0">
                <a:solidFill>
                  <a:srgbClr val="0000CC"/>
                </a:solidFill>
                <a:latin typeface="Calibri" charset="0"/>
              </a:rPr>
              <a:t>Preliminary results of the analysis confirm the method and the simulations</a:t>
            </a:r>
          </a:p>
        </p:txBody>
      </p:sp>
      <p:pic>
        <p:nvPicPr>
          <p:cNvPr id="6154" name="Picture 10" descr="Proton-3,65Mev-75u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19400"/>
            <a:ext cx="23590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ectangle 14"/>
          <p:cNvSpPr>
            <a:spLocks noChangeArrowheads="1"/>
          </p:cNvSpPr>
          <p:nvPr/>
        </p:nvSpPr>
        <p:spPr bwMode="auto">
          <a:xfrm>
            <a:off x="5943600" y="2895600"/>
            <a:ext cx="100013" cy="13335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159" name="Line 15"/>
          <p:cNvSpPr>
            <a:spLocks noChangeShapeType="1"/>
          </p:cNvSpPr>
          <p:nvPr/>
        </p:nvSpPr>
        <p:spPr bwMode="auto">
          <a:xfrm flipV="1">
            <a:off x="6400800" y="3124200"/>
            <a:ext cx="300038" cy="204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160" name="Line 16"/>
          <p:cNvSpPr>
            <a:spLocks noChangeShapeType="1"/>
          </p:cNvSpPr>
          <p:nvPr/>
        </p:nvSpPr>
        <p:spPr bwMode="auto">
          <a:xfrm>
            <a:off x="6400800" y="3581400"/>
            <a:ext cx="300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161" name="Line 17"/>
          <p:cNvSpPr>
            <a:spLocks noChangeShapeType="1"/>
          </p:cNvSpPr>
          <p:nvPr/>
        </p:nvSpPr>
        <p:spPr bwMode="auto">
          <a:xfrm>
            <a:off x="6477000" y="3886200"/>
            <a:ext cx="300038" cy="103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163" name="Text Box 19"/>
          <p:cNvSpPr txBox="1">
            <a:spLocks noChangeArrowheads="1"/>
          </p:cNvSpPr>
          <p:nvPr/>
        </p:nvSpPr>
        <p:spPr bwMode="auto">
          <a:xfrm>
            <a:off x="1828800" y="2925763"/>
            <a:ext cx="14033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latin typeface="Calibri"/>
                <a:ea typeface="ＭＳ Ｐゴシック" charset="0"/>
                <a:cs typeface="Calibri"/>
              </a:rPr>
              <a:t>Protons</a:t>
            </a:r>
          </a:p>
        </p:txBody>
      </p:sp>
      <p:sp>
        <p:nvSpPr>
          <p:cNvPr id="6153" name="Rectangle 9"/>
          <p:cNvSpPr>
            <a:spLocks noChangeArrowheads="1"/>
          </p:cNvSpPr>
          <p:nvPr/>
        </p:nvSpPr>
        <p:spPr bwMode="auto">
          <a:xfrm>
            <a:off x="3124200" y="2925763"/>
            <a:ext cx="100013" cy="13335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166" name="Text Box 22"/>
          <p:cNvSpPr txBox="1">
            <a:spLocks noChangeArrowheads="1"/>
          </p:cNvSpPr>
          <p:nvPr/>
        </p:nvSpPr>
        <p:spPr bwMode="auto">
          <a:xfrm>
            <a:off x="2971800" y="2057400"/>
            <a:ext cx="3352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en-US" dirty="0">
                <a:latin typeface="Calibri"/>
                <a:ea typeface="ＭＳ Ｐゴシック" charset="0"/>
                <a:cs typeface="Calibri"/>
              </a:rPr>
              <a:t>Protons are shaped to a  distribution close to the </a:t>
            </a:r>
          </a:p>
          <a:p>
            <a:pPr algn="ctr">
              <a:spcBef>
                <a:spcPts val="0"/>
              </a:spcBef>
              <a:defRPr/>
            </a:pPr>
            <a:r>
              <a:rPr lang="en-US" baseline="30000" dirty="0">
                <a:latin typeface="Calibri"/>
                <a:ea typeface="ＭＳ Ｐゴシック" charset="0"/>
                <a:cs typeface="Calibri"/>
              </a:rPr>
              <a:t>7</a:t>
            </a:r>
            <a:r>
              <a:rPr lang="en-US" dirty="0">
                <a:latin typeface="Calibri"/>
                <a:ea typeface="ＭＳ Ｐゴシック" charset="0"/>
                <a:cs typeface="Calibri"/>
              </a:rPr>
              <a:t>Li(</a:t>
            </a:r>
            <a:r>
              <a:rPr lang="en-US" dirty="0" err="1">
                <a:latin typeface="Calibri"/>
                <a:ea typeface="ＭＳ Ｐゴシック" charset="0"/>
                <a:cs typeface="Calibri"/>
              </a:rPr>
              <a:t>p,n</a:t>
            </a:r>
            <a:r>
              <a:rPr lang="en-US" dirty="0">
                <a:latin typeface="Calibri"/>
                <a:ea typeface="ＭＳ Ｐゴシック" charset="0"/>
                <a:cs typeface="Calibri"/>
              </a:rPr>
              <a:t>) threshold </a:t>
            </a:r>
          </a:p>
        </p:txBody>
      </p:sp>
      <p:sp>
        <p:nvSpPr>
          <p:cNvPr id="6167" name="Text Box 23"/>
          <p:cNvSpPr txBox="1">
            <a:spLocks noChangeArrowheads="1"/>
          </p:cNvSpPr>
          <p:nvPr/>
        </p:nvSpPr>
        <p:spPr bwMode="auto">
          <a:xfrm>
            <a:off x="4953000" y="4343400"/>
            <a:ext cx="19050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defRPr/>
            </a:pPr>
            <a:r>
              <a:rPr lang="en-US" dirty="0">
                <a:latin typeface="Calibri"/>
                <a:ea typeface="ＭＳ Ｐゴシック" charset="0"/>
                <a:cs typeface="Calibri"/>
              </a:rPr>
              <a:t>Lithium</a:t>
            </a:r>
          </a:p>
        </p:txBody>
      </p:sp>
      <p:sp>
        <p:nvSpPr>
          <p:cNvPr id="6168" name="Text Box 24"/>
          <p:cNvSpPr txBox="1">
            <a:spLocks noChangeArrowheads="1"/>
          </p:cNvSpPr>
          <p:nvPr/>
        </p:nvSpPr>
        <p:spPr bwMode="auto">
          <a:xfrm rot="5400000">
            <a:off x="6439694" y="3420269"/>
            <a:ext cx="9604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1200" b="1" dirty="0">
                <a:latin typeface="Andale Mono"/>
                <a:ea typeface="ＭＳ Ｐゴシック" charset="0"/>
                <a:cs typeface="Andale Mono"/>
              </a:rPr>
              <a:t>NEUTRONS</a:t>
            </a:r>
          </a:p>
        </p:txBody>
      </p:sp>
      <p:sp>
        <p:nvSpPr>
          <p:cNvPr id="6152" name="Line 8"/>
          <p:cNvSpPr>
            <a:spLocks noChangeShapeType="1"/>
          </p:cNvSpPr>
          <p:nvPr/>
        </p:nvSpPr>
        <p:spPr bwMode="auto">
          <a:xfrm>
            <a:off x="1295400" y="3386138"/>
            <a:ext cx="1420813" cy="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5" name="Line 8"/>
          <p:cNvSpPr>
            <a:spLocks noChangeShapeType="1"/>
          </p:cNvSpPr>
          <p:nvPr/>
        </p:nvSpPr>
        <p:spPr bwMode="auto">
          <a:xfrm>
            <a:off x="1295400" y="3387725"/>
            <a:ext cx="1420813" cy="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
        <p:nvSpPr>
          <p:cNvPr id="5" name="Text Box 23"/>
          <p:cNvSpPr txBox="1">
            <a:spLocks noChangeArrowheads="1"/>
          </p:cNvSpPr>
          <p:nvPr/>
        </p:nvSpPr>
        <p:spPr bwMode="auto">
          <a:xfrm>
            <a:off x="1905000" y="4191000"/>
            <a:ext cx="2506663"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defRPr/>
            </a:pPr>
            <a:r>
              <a:rPr lang="en-US" sz="1800" dirty="0" err="1" smtClean="0">
                <a:latin typeface="Calibri" charset="0"/>
              </a:rPr>
              <a:t>Aluminium</a:t>
            </a:r>
            <a:endParaRPr lang="en-US" sz="1800" dirty="0" smtClean="0">
              <a:latin typeface="Calibri" charset="0"/>
            </a:endParaRPr>
          </a:p>
          <a:p>
            <a:pPr algn="ctr" eaLnBrk="1" hangingPunct="1">
              <a:lnSpc>
                <a:spcPct val="90000"/>
              </a:lnSpc>
              <a:spcBef>
                <a:spcPct val="20000"/>
              </a:spcBef>
              <a:defRPr/>
            </a:pPr>
            <a:r>
              <a:rPr lang="en-US" sz="1800" dirty="0" smtClean="0">
                <a:latin typeface="Calibri" charset="0"/>
              </a:rPr>
              <a:t>Proton shaper</a:t>
            </a:r>
          </a:p>
        </p:txBody>
      </p:sp>
      <p:sp>
        <p:nvSpPr>
          <p:cNvPr id="21"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0007 -0.00046 L 0.38886 -0.00485 " pathEditMode="relative" rAng="0" ptsTypes="AA">
                                      <p:cBhvr>
                                        <p:cTn id="6" dur="2000" fill="hold"/>
                                        <p:tgtEl>
                                          <p:spTgt spid="6152"/>
                                        </p:tgtEl>
                                        <p:attrNameLst>
                                          <p:attrName>ppt_x</p:attrName>
                                          <p:attrName>ppt_y</p:attrName>
                                        </p:attrNameLst>
                                      </p:cBhvr>
                                      <p:rCtr x="19469" y="-231"/>
                                    </p:animMotion>
                                  </p:childTnLst>
                                </p:cTn>
                              </p:par>
                              <p:par>
                                <p:cTn id="7" presetID="2" presetClass="entr" presetSubtype="4" fill="hold" grpId="0" nodeType="withEffect">
                                  <p:stCondLst>
                                    <p:cond delay="0"/>
                                  </p:stCondLst>
                                  <p:childTnLst>
                                    <p:set>
                                      <p:cBhvr>
                                        <p:cTn id="8" dur="1" fill="hold">
                                          <p:stCondLst>
                                            <p:cond delay="0"/>
                                          </p:stCondLst>
                                        </p:cTn>
                                        <p:tgtEl>
                                          <p:spTgt spid="6153"/>
                                        </p:tgtEl>
                                        <p:attrNameLst>
                                          <p:attrName>style.visibility</p:attrName>
                                        </p:attrNameLst>
                                      </p:cBhvr>
                                      <p:to>
                                        <p:strVal val="visible"/>
                                      </p:to>
                                    </p:set>
                                    <p:anim calcmode="lin" valueType="num">
                                      <p:cBhvr additive="base">
                                        <p:cTn id="9" dur="500" fill="hold"/>
                                        <p:tgtEl>
                                          <p:spTgt spid="6153"/>
                                        </p:tgtEl>
                                        <p:attrNameLst>
                                          <p:attrName>ppt_x</p:attrName>
                                        </p:attrNameLst>
                                      </p:cBhvr>
                                      <p:tavLst>
                                        <p:tav tm="0">
                                          <p:val>
                                            <p:strVal val="#ppt_x"/>
                                          </p:val>
                                        </p:tav>
                                        <p:tav tm="100000">
                                          <p:val>
                                            <p:strVal val="#ppt_x"/>
                                          </p:val>
                                        </p:tav>
                                      </p:tavLst>
                                    </p:anim>
                                    <p:anim calcmode="lin" valueType="num">
                                      <p:cBhvr additive="base">
                                        <p:cTn id="10" dur="500" fill="hold"/>
                                        <p:tgtEl>
                                          <p:spTgt spid="6153"/>
                                        </p:tgtEl>
                                        <p:attrNameLst>
                                          <p:attrName>ppt_y</p:attrName>
                                        </p:attrNameLst>
                                      </p:cBhvr>
                                      <p:tavLst>
                                        <p:tav tm="0">
                                          <p:val>
                                            <p:strVal val="1+#ppt_h/2"/>
                                          </p:val>
                                        </p:tav>
                                        <p:tav tm="100000">
                                          <p:val>
                                            <p:strVal val="#ppt_y"/>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6154"/>
                                        </p:tgtEl>
                                        <p:attrNameLst>
                                          <p:attrName>style.visibility</p:attrName>
                                        </p:attrNameLst>
                                      </p:cBhvr>
                                      <p:to>
                                        <p:strVal val="visible"/>
                                      </p:to>
                                    </p:set>
                                    <p:animEffect transition="in" filter="box(in)">
                                      <p:cBhvr>
                                        <p:cTn id="18" dur="500"/>
                                        <p:tgtEl>
                                          <p:spTgt spid="615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166"/>
                                        </p:tgtEl>
                                        <p:attrNameLst>
                                          <p:attrName>style.visibility</p:attrName>
                                        </p:attrNameLst>
                                      </p:cBhvr>
                                      <p:to>
                                        <p:strVal val="visible"/>
                                      </p:to>
                                    </p:set>
                                    <p:animEffect transition="in" filter="box(in)">
                                      <p:cBhvr>
                                        <p:cTn id="21" dur="500"/>
                                        <p:tgtEl>
                                          <p:spTgt spid="616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158"/>
                                        </p:tgtEl>
                                        <p:attrNameLst>
                                          <p:attrName>style.visibility</p:attrName>
                                        </p:attrNameLst>
                                      </p:cBhvr>
                                      <p:to>
                                        <p:strVal val="visible"/>
                                      </p:to>
                                    </p:set>
                                    <p:animEffect transition="in" filter="box(in)">
                                      <p:cBhvr>
                                        <p:cTn id="26" dur="500"/>
                                        <p:tgtEl>
                                          <p:spTgt spid="6158"/>
                                        </p:tgtEl>
                                      </p:cBhvr>
                                    </p:animEffect>
                                  </p:childTnLst>
                                </p:cTn>
                              </p:par>
                              <p:par>
                                <p:cTn id="27" presetID="4" presetClass="entr" presetSubtype="16" fill="hold" nodeType="withEffect">
                                  <p:stCondLst>
                                    <p:cond delay="0"/>
                                  </p:stCondLst>
                                  <p:childTnLst>
                                    <p:set>
                                      <p:cBhvr>
                                        <p:cTn id="28" dur="1" fill="hold">
                                          <p:stCondLst>
                                            <p:cond delay="0"/>
                                          </p:stCondLst>
                                        </p:cTn>
                                        <p:tgtEl>
                                          <p:spTgt spid="6160"/>
                                        </p:tgtEl>
                                        <p:attrNameLst>
                                          <p:attrName>style.visibility</p:attrName>
                                        </p:attrNameLst>
                                      </p:cBhvr>
                                      <p:to>
                                        <p:strVal val="visible"/>
                                      </p:to>
                                    </p:set>
                                    <p:animEffect transition="in" filter="box(in)">
                                      <p:cBhvr>
                                        <p:cTn id="29" dur="500"/>
                                        <p:tgtEl>
                                          <p:spTgt spid="6160"/>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6167"/>
                                        </p:tgtEl>
                                        <p:attrNameLst>
                                          <p:attrName>style.visibility</p:attrName>
                                        </p:attrNameLst>
                                      </p:cBhvr>
                                      <p:to>
                                        <p:strVal val="visible"/>
                                      </p:to>
                                    </p:set>
                                    <p:animEffect transition="in" filter="box(in)">
                                      <p:cBhvr>
                                        <p:cTn id="32" dur="500"/>
                                        <p:tgtEl>
                                          <p:spTgt spid="6167"/>
                                        </p:tgtEl>
                                      </p:cBhvr>
                                    </p:animEffect>
                                  </p:childTnLst>
                                </p:cTn>
                              </p:par>
                              <p:par>
                                <p:cTn id="33" presetID="4" presetClass="entr" presetSubtype="16" fill="hold" nodeType="withEffect">
                                  <p:stCondLst>
                                    <p:cond delay="0"/>
                                  </p:stCondLst>
                                  <p:childTnLst>
                                    <p:set>
                                      <p:cBhvr>
                                        <p:cTn id="34" dur="1" fill="hold">
                                          <p:stCondLst>
                                            <p:cond delay="0"/>
                                          </p:stCondLst>
                                        </p:cTn>
                                        <p:tgtEl>
                                          <p:spTgt spid="6159"/>
                                        </p:tgtEl>
                                        <p:attrNameLst>
                                          <p:attrName>style.visibility</p:attrName>
                                        </p:attrNameLst>
                                      </p:cBhvr>
                                      <p:to>
                                        <p:strVal val="visible"/>
                                      </p:to>
                                    </p:set>
                                    <p:animEffect transition="in" filter="box(in)">
                                      <p:cBhvr>
                                        <p:cTn id="35" dur="500"/>
                                        <p:tgtEl>
                                          <p:spTgt spid="6159"/>
                                        </p:tgtEl>
                                      </p:cBhvr>
                                    </p:animEffect>
                                  </p:childTnLst>
                                </p:cTn>
                              </p:par>
                              <p:par>
                                <p:cTn id="36" presetID="4" presetClass="entr" presetSubtype="16" fill="hold" nodeType="withEffect">
                                  <p:stCondLst>
                                    <p:cond delay="0"/>
                                  </p:stCondLst>
                                  <p:childTnLst>
                                    <p:set>
                                      <p:cBhvr>
                                        <p:cTn id="37" dur="1" fill="hold">
                                          <p:stCondLst>
                                            <p:cond delay="0"/>
                                          </p:stCondLst>
                                        </p:cTn>
                                        <p:tgtEl>
                                          <p:spTgt spid="6161"/>
                                        </p:tgtEl>
                                        <p:attrNameLst>
                                          <p:attrName>style.visibility</p:attrName>
                                        </p:attrNameLst>
                                      </p:cBhvr>
                                      <p:to>
                                        <p:strVal val="visible"/>
                                      </p:to>
                                    </p:set>
                                    <p:animEffect transition="in" filter="box(in)">
                                      <p:cBhvr>
                                        <p:cTn id="38" dur="500"/>
                                        <p:tgtEl>
                                          <p:spTgt spid="6161"/>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6168"/>
                                        </p:tgtEl>
                                        <p:attrNameLst>
                                          <p:attrName>style.visibility</p:attrName>
                                        </p:attrNameLst>
                                      </p:cBhvr>
                                      <p:to>
                                        <p:strVal val="visible"/>
                                      </p:to>
                                    </p:set>
                                    <p:animEffect transition="in" filter="box(in)">
                                      <p:cBhvr>
                                        <p:cTn id="41" dur="500"/>
                                        <p:tgtEl>
                                          <p:spTgt spid="616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i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58" grpId="0" animBg="1"/>
      <p:bldP spid="6153" grpId="0" animBg="1"/>
      <p:bldP spid="6166" grpId="0"/>
      <p:bldP spid="6167" grpId="0"/>
      <p:bldP spid="616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IRM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048000"/>
            <a:ext cx="4778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ChangeArrowheads="1"/>
          </p:cNvSpPr>
          <p:nvPr/>
        </p:nvSpPr>
        <p:spPr bwMode="auto">
          <a:xfrm>
            <a:off x="76200" y="76200"/>
            <a:ext cx="8991600" cy="106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r>
              <a:rPr lang="en-US" sz="3600" b="1">
                <a:solidFill>
                  <a:schemeClr val="tx2"/>
                </a:solidFill>
                <a:latin typeface="Calibri" pitchFamily="34" charset="0"/>
                <a:cs typeface="Calibri" pitchFamily="34" charset="0"/>
              </a:rPr>
              <a:t>Checking Mastinu</a:t>
            </a:r>
            <a:r>
              <a:rPr lang="en-US" altLang="en-GB" sz="3600" b="1">
                <a:solidFill>
                  <a:schemeClr val="tx2"/>
                </a:solidFill>
                <a:latin typeface="Calibri" pitchFamily="34" charset="0"/>
                <a:cs typeface="Calibri" pitchFamily="34" charset="0"/>
              </a:rPr>
              <a:t>’</a:t>
            </a:r>
            <a:r>
              <a:rPr lang="en-US" sz="3600" b="1">
                <a:solidFill>
                  <a:schemeClr val="tx2"/>
                </a:solidFill>
                <a:latin typeface="Calibri" pitchFamily="34" charset="0"/>
                <a:cs typeface="Calibri" pitchFamily="34" charset="0"/>
              </a:rPr>
              <a:t>s method: </a:t>
            </a:r>
          </a:p>
          <a:p>
            <a:pPr algn="ctr"/>
            <a:r>
              <a:rPr lang="en-US" sz="3600" b="1">
                <a:solidFill>
                  <a:schemeClr val="tx2"/>
                </a:solidFill>
                <a:latin typeface="Calibri" pitchFamily="34" charset="0"/>
                <a:cs typeface="Calibri" pitchFamily="34" charset="0"/>
              </a:rPr>
              <a:t>experiment @ JRC-IRMM </a:t>
            </a:r>
          </a:p>
        </p:txBody>
      </p:sp>
      <p:sp>
        <p:nvSpPr>
          <p:cNvPr id="2" name="Rectangle 4"/>
          <p:cNvSpPr>
            <a:spLocks noChangeArrowheads="1"/>
          </p:cNvSpPr>
          <p:nvPr/>
        </p:nvSpPr>
        <p:spPr bwMode="auto">
          <a:xfrm>
            <a:off x="5105400" y="11430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defRPr/>
            </a:pPr>
            <a:endParaRPr lang="en-US" sz="2000" dirty="0">
              <a:latin typeface="Calibri"/>
              <a:ea typeface="ＭＳ Ｐゴシック" charset="0"/>
              <a:cs typeface="Calibri"/>
            </a:endParaRPr>
          </a:p>
        </p:txBody>
      </p:sp>
      <p:pic>
        <p:nvPicPr>
          <p:cNvPr id="30728" name="Picture 8" descr="DSC09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IMG_05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827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Line 10"/>
          <p:cNvSpPr>
            <a:spLocks noChangeShapeType="1"/>
          </p:cNvSpPr>
          <p:nvPr/>
        </p:nvSpPr>
        <p:spPr bwMode="auto">
          <a:xfrm flipH="1">
            <a:off x="1143000" y="2209800"/>
            <a:ext cx="838200"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alibri"/>
              <a:ea typeface="ＭＳ Ｐゴシック" charset="0"/>
              <a:cs typeface="Calibri"/>
            </a:endParaRPr>
          </a:p>
        </p:txBody>
      </p:sp>
      <p:sp>
        <p:nvSpPr>
          <p:cNvPr id="30731" name="Text Box 11"/>
          <p:cNvSpPr txBox="1">
            <a:spLocks noChangeArrowheads="1"/>
          </p:cNvSpPr>
          <p:nvPr/>
        </p:nvSpPr>
        <p:spPr bwMode="auto">
          <a:xfrm>
            <a:off x="1981200" y="1600200"/>
            <a:ext cx="1143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defRPr/>
            </a:pPr>
            <a:r>
              <a:rPr lang="en-US" dirty="0">
                <a:latin typeface="Calibri"/>
                <a:ea typeface="ＭＳ Ｐゴシック" charset="0"/>
                <a:cs typeface="Calibri"/>
              </a:rPr>
              <a:t>Al 75 </a:t>
            </a:r>
            <a:r>
              <a:rPr lang="en-US" dirty="0">
                <a:latin typeface="Calibri"/>
                <a:ea typeface="ＭＳ Ｐゴシック" charset="0"/>
                <a:cs typeface="Calibri"/>
                <a:sym typeface="Symbol" charset="0"/>
              </a:rPr>
              <a:t>m</a:t>
            </a:r>
          </a:p>
          <a:p>
            <a:pPr>
              <a:spcBef>
                <a:spcPts val="0"/>
              </a:spcBef>
              <a:defRPr/>
            </a:pPr>
            <a:r>
              <a:rPr lang="en-US" dirty="0">
                <a:latin typeface="Calibri"/>
                <a:ea typeface="ＭＳ Ｐゴシック" charset="0"/>
                <a:cs typeface="Calibri"/>
              </a:rPr>
              <a:t>Proton Shaper</a:t>
            </a:r>
          </a:p>
        </p:txBody>
      </p:sp>
      <p:sp>
        <p:nvSpPr>
          <p:cNvPr id="30732" name="Text Box 12"/>
          <p:cNvSpPr txBox="1">
            <a:spLocks noChangeArrowheads="1"/>
          </p:cNvSpPr>
          <p:nvPr/>
        </p:nvSpPr>
        <p:spPr bwMode="auto">
          <a:xfrm>
            <a:off x="7924800" y="1295400"/>
            <a:ext cx="129540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50000"/>
              </a:lnSpc>
              <a:spcBef>
                <a:spcPct val="50000"/>
              </a:spcBef>
            </a:pPr>
            <a:r>
              <a:rPr lang="en-US" sz="1800" u="sng">
                <a:latin typeface="Calibri" pitchFamily="34" charset="0"/>
                <a:cs typeface="Calibri" pitchFamily="34" charset="0"/>
              </a:rPr>
              <a:t>Li6 glass</a:t>
            </a:r>
            <a:r>
              <a:rPr lang="en-US" sz="1800">
                <a:latin typeface="Calibri" pitchFamily="34" charset="0"/>
                <a:cs typeface="Calibri" pitchFamily="34" charset="0"/>
              </a:rPr>
              <a:t>:</a:t>
            </a:r>
          </a:p>
          <a:p>
            <a:pPr eaLnBrk="1" hangingPunct="1">
              <a:lnSpc>
                <a:spcPct val="50000"/>
              </a:lnSpc>
              <a:spcBef>
                <a:spcPct val="50000"/>
              </a:spcBef>
            </a:pPr>
            <a:r>
              <a:rPr lang="en-US" sz="1800">
                <a:latin typeface="Calibri" pitchFamily="34" charset="0"/>
                <a:cs typeface="Calibri" pitchFamily="34" charset="0"/>
              </a:rPr>
              <a:t>IR7-&gt; ½ </a:t>
            </a:r>
            <a:r>
              <a:rPr lang="ja-JP" altLang="en-US" sz="1800">
                <a:latin typeface="Calibri" pitchFamily="34" charset="0"/>
                <a:cs typeface="Calibri" pitchFamily="34" charset="0"/>
              </a:rPr>
              <a:t>“</a:t>
            </a:r>
            <a:r>
              <a:rPr lang="en-US" altLang="ja-JP" sz="1800">
                <a:latin typeface="Calibri" pitchFamily="34" charset="0"/>
                <a:cs typeface="Calibri" pitchFamily="34" charset="0"/>
              </a:rPr>
              <a:t> </a:t>
            </a:r>
          </a:p>
          <a:p>
            <a:pPr eaLnBrk="1" hangingPunct="1">
              <a:lnSpc>
                <a:spcPct val="50000"/>
              </a:lnSpc>
              <a:spcBef>
                <a:spcPct val="50000"/>
              </a:spcBef>
            </a:pPr>
            <a:r>
              <a:rPr lang="en-US" sz="1800">
                <a:latin typeface="Calibri" pitchFamily="34" charset="0"/>
                <a:cs typeface="Calibri" pitchFamily="34" charset="0"/>
              </a:rPr>
              <a:t>FJH-&gt; 1</a:t>
            </a:r>
            <a:r>
              <a:rPr lang="ja-JP" altLang="en-US" sz="1800">
                <a:latin typeface="Calibri" pitchFamily="34" charset="0"/>
                <a:cs typeface="Calibri" pitchFamily="34" charset="0"/>
              </a:rPr>
              <a:t>”</a:t>
            </a:r>
            <a:endParaRPr lang="en-US" altLang="ja-JP" sz="1800">
              <a:latin typeface="Calibri" pitchFamily="34" charset="0"/>
              <a:cs typeface="Calibri" pitchFamily="34" charset="0"/>
            </a:endParaRPr>
          </a:p>
          <a:p>
            <a:pPr eaLnBrk="1" hangingPunct="1">
              <a:lnSpc>
                <a:spcPct val="50000"/>
              </a:lnSpc>
              <a:spcBef>
                <a:spcPct val="50000"/>
              </a:spcBef>
            </a:pPr>
            <a:r>
              <a:rPr lang="en-US" sz="1800">
                <a:latin typeface="Calibri" pitchFamily="34" charset="0"/>
                <a:cs typeface="Calibri" pitchFamily="34" charset="0"/>
              </a:rPr>
              <a:t>SOR-&gt; 1</a:t>
            </a:r>
            <a:r>
              <a:rPr lang="ja-JP" altLang="en-US" sz="1800">
                <a:latin typeface="Calibri" pitchFamily="34" charset="0"/>
                <a:cs typeface="Calibri" pitchFamily="34" charset="0"/>
              </a:rPr>
              <a:t>”</a:t>
            </a:r>
            <a:endParaRPr lang="en-US" sz="1800">
              <a:latin typeface="Calibri" pitchFamily="34" charset="0"/>
              <a:cs typeface="Calibri" pitchFamily="34" charset="0"/>
            </a:endParaRPr>
          </a:p>
        </p:txBody>
      </p:sp>
      <p:sp>
        <p:nvSpPr>
          <p:cNvPr id="3" name="Rectangle 4"/>
          <p:cNvSpPr>
            <a:spLocks noChangeArrowheads="1"/>
          </p:cNvSpPr>
          <p:nvPr/>
        </p:nvSpPr>
        <p:spPr bwMode="auto">
          <a:xfrm>
            <a:off x="3048000" y="1371600"/>
            <a:ext cx="2819400"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57200" indent="-457200">
              <a:defRPr/>
            </a:pPr>
            <a:r>
              <a:rPr lang="en-US" dirty="0" err="1">
                <a:latin typeface="Calibri"/>
                <a:ea typeface="ＭＳ Ｐゴシック" charset="0"/>
                <a:cs typeface="Calibri"/>
              </a:rPr>
              <a:t>Ep</a:t>
            </a:r>
            <a:r>
              <a:rPr lang="en-US" dirty="0">
                <a:latin typeface="Calibri"/>
                <a:ea typeface="ＭＳ Ｐゴシック" charset="0"/>
                <a:cs typeface="Calibri"/>
              </a:rPr>
              <a:t>=3663 </a:t>
            </a:r>
            <a:r>
              <a:rPr lang="en-US" dirty="0" err="1">
                <a:latin typeface="Calibri"/>
                <a:ea typeface="ＭＳ Ｐゴシック" charset="0"/>
                <a:cs typeface="Calibri"/>
              </a:rPr>
              <a:t>keV</a:t>
            </a:r>
            <a:endParaRPr lang="en-US" dirty="0">
              <a:latin typeface="Calibri"/>
              <a:ea typeface="ＭＳ Ｐゴシック" charset="0"/>
              <a:cs typeface="Calibri"/>
            </a:endParaRPr>
          </a:p>
          <a:p>
            <a:pPr marL="457200" indent="-457200">
              <a:defRPr/>
            </a:pPr>
            <a:r>
              <a:rPr lang="en-US" dirty="0">
                <a:latin typeface="Calibri"/>
                <a:ea typeface="ＭＳ Ｐゴシック" charset="0"/>
                <a:cs typeface="Calibri"/>
              </a:rPr>
              <a:t>QGPD ~ 1860 </a:t>
            </a:r>
            <a:r>
              <a:rPr lang="en-US" dirty="0" err="1">
                <a:latin typeface="Calibri"/>
                <a:ea typeface="ＭＳ Ｐゴシック" charset="0"/>
                <a:cs typeface="Calibri"/>
              </a:rPr>
              <a:t>keV</a:t>
            </a:r>
            <a:r>
              <a:rPr lang="en-US" dirty="0">
                <a:latin typeface="Calibri"/>
                <a:ea typeface="ＭＳ Ｐゴシック" charset="0"/>
                <a:cs typeface="Calibri"/>
              </a:rPr>
              <a:t>, </a:t>
            </a:r>
            <a:r>
              <a:rPr lang="en-US" dirty="0">
                <a:latin typeface="Calibri"/>
                <a:ea typeface="ＭＳ Ｐゴシック" charset="0"/>
                <a:cs typeface="Calibri"/>
                <a:sym typeface="Symbol" charset="0"/>
              </a:rPr>
              <a:t>=64 </a:t>
            </a:r>
            <a:r>
              <a:rPr lang="en-US" dirty="0" err="1">
                <a:latin typeface="Calibri"/>
                <a:ea typeface="ＭＳ Ｐゴシック" charset="0"/>
                <a:cs typeface="Calibri"/>
                <a:sym typeface="Symbol" charset="0"/>
              </a:rPr>
              <a:t>keV</a:t>
            </a:r>
            <a:endParaRPr lang="en-US" dirty="0">
              <a:latin typeface="Calibri"/>
              <a:ea typeface="ＭＳ Ｐゴシック" charset="0"/>
              <a:cs typeface="Calibri"/>
              <a:sym typeface="Symbol" charset="0"/>
            </a:endParaRPr>
          </a:p>
          <a:p>
            <a:pPr marL="457200" indent="-457200">
              <a:defRPr/>
            </a:pPr>
            <a:r>
              <a:rPr lang="en-US" dirty="0">
                <a:latin typeface="Calibri"/>
                <a:ea typeface="ＭＳ Ｐゴシック" charset="0"/>
                <a:cs typeface="Calibri"/>
              </a:rPr>
              <a:t>Flight path = 52 cm</a:t>
            </a:r>
          </a:p>
          <a:p>
            <a:pPr marL="457200" indent="-457200">
              <a:defRPr/>
            </a:pPr>
            <a:r>
              <a:rPr lang="en-US" dirty="0">
                <a:latin typeface="Calibri"/>
                <a:ea typeface="ＭＳ Ｐゴシック" charset="0"/>
                <a:cs typeface="Calibri"/>
              </a:rPr>
              <a:t>Frequency = 625 kHz , ~2ns</a:t>
            </a:r>
          </a:p>
          <a:p>
            <a:pPr marL="457200" indent="-457200">
              <a:defRPr/>
            </a:pPr>
            <a:endParaRPr lang="en-US" dirty="0">
              <a:latin typeface="Calibri"/>
              <a:ea typeface="ＭＳ Ｐゴシック" charset="0"/>
              <a:cs typeface="Calibri"/>
            </a:endParaRPr>
          </a:p>
        </p:txBody>
      </p:sp>
      <p:sp>
        <p:nvSpPr>
          <p:cNvPr id="16" name="Text Box 11"/>
          <p:cNvSpPr txBox="1">
            <a:spLocks noChangeArrowheads="1"/>
          </p:cNvSpPr>
          <p:nvPr/>
        </p:nvSpPr>
        <p:spPr bwMode="auto">
          <a:xfrm>
            <a:off x="1905000" y="2590800"/>
            <a:ext cx="1143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err="1">
                <a:latin typeface="Calibri"/>
                <a:ea typeface="ＭＳ Ｐゴシック" charset="0"/>
                <a:cs typeface="Calibri"/>
              </a:rPr>
              <a:t>LiF</a:t>
            </a:r>
            <a:r>
              <a:rPr lang="en-US" dirty="0">
                <a:latin typeface="Calibri"/>
                <a:ea typeface="ＭＳ Ｐゴシック" charset="0"/>
                <a:cs typeface="Calibri"/>
              </a:rPr>
              <a:t> target</a:t>
            </a:r>
          </a:p>
        </p:txBody>
      </p:sp>
      <p:sp>
        <p:nvSpPr>
          <p:cNvPr id="17" name="Line 10"/>
          <p:cNvSpPr>
            <a:spLocks noChangeShapeType="1"/>
          </p:cNvSpPr>
          <p:nvPr/>
        </p:nvSpPr>
        <p:spPr bwMode="auto">
          <a:xfrm flipH="1" flipV="1">
            <a:off x="1752600" y="2590800"/>
            <a:ext cx="2286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alibri"/>
              <a:ea typeface="ＭＳ Ｐゴシック" charset="0"/>
              <a:cs typeface="Calibri"/>
            </a:endParaRPr>
          </a:p>
        </p:txBody>
      </p:sp>
      <p:pic>
        <p:nvPicPr>
          <p:cNvPr id="47116"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28725"/>
            <a:ext cx="2590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7" name="TextBox 3"/>
          <p:cNvSpPr txBox="1">
            <a:spLocks noChangeArrowheads="1"/>
          </p:cNvSpPr>
          <p:nvPr/>
        </p:nvSpPr>
        <p:spPr bwMode="auto">
          <a:xfrm>
            <a:off x="8610600" y="64547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0DA5EA4-36C6-4A65-AAFE-072C4FABF650}" type="slidenum">
              <a:rPr lang="en-GB" sz="1800"/>
              <a:pPr eaLnBrk="1" hangingPunct="1"/>
              <a:t>16</a:t>
            </a:fld>
            <a:endParaRPr lang="en-GB" sz="1800"/>
          </a:p>
        </p:txBody>
      </p:sp>
      <p:sp>
        <p:nvSpPr>
          <p:cNvPr id="19"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20" name="Text Box 11"/>
          <p:cNvSpPr txBox="1">
            <a:spLocks noChangeArrowheads="1"/>
          </p:cNvSpPr>
          <p:nvPr/>
        </p:nvSpPr>
        <p:spPr bwMode="auto">
          <a:xfrm>
            <a:off x="4800600" y="2819400"/>
            <a:ext cx="3810000" cy="523875"/>
          </a:xfrm>
          <a:prstGeom prst="rect">
            <a:avLst/>
          </a:prstGeom>
          <a:noFill/>
          <a:ln w="28575" cmpd="sng">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latin typeface="Calibri"/>
                <a:ea typeface="ＭＳ Ｐゴシック" charset="0"/>
                <a:cs typeface="Calibri"/>
              </a:rPr>
              <a:t>Neutron Spectrum @ 0</a:t>
            </a:r>
            <a:r>
              <a:rPr lang="en-US" sz="2800" b="1" baseline="30000" dirty="0">
                <a:latin typeface="Calibri"/>
                <a:ea typeface="ＭＳ Ｐゴシック" charset="0"/>
                <a:cs typeface="Calibri"/>
              </a:rPr>
              <a:t>o</a:t>
            </a:r>
            <a:endParaRPr lang="en-US" sz="2800" b="1" dirty="0">
              <a:latin typeface="Calibri"/>
              <a:ea typeface="ＭＳ Ｐゴシック" charset="0"/>
              <a:cs typeface="Calibri"/>
            </a:endParaRPr>
          </a:p>
        </p:txBody>
      </p:sp>
      <p:sp>
        <p:nvSpPr>
          <p:cNvPr id="18" name="Text Box 13"/>
          <p:cNvSpPr txBox="1">
            <a:spLocks noChangeArrowheads="1"/>
          </p:cNvSpPr>
          <p:nvPr/>
        </p:nvSpPr>
        <p:spPr bwMode="auto">
          <a:xfrm rot="19529010">
            <a:off x="6473825" y="4433888"/>
            <a:ext cx="26177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Calibri"/>
                <a:ea typeface="ＭＳ Ｐゴシック" charset="0"/>
                <a:cs typeface="Calibri"/>
              </a:rPr>
              <a:t>Preliminary result</a:t>
            </a:r>
          </a:p>
        </p:txBody>
      </p:sp>
      <p:pic>
        <p:nvPicPr>
          <p:cNvPr id="5" name="Picture 4" descr="p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69925" y="2835275"/>
            <a:ext cx="3003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p:cNvSpPr txBox="1">
            <a:spLocks noChangeArrowheads="1"/>
          </p:cNvSpPr>
          <p:nvPr/>
        </p:nvSpPr>
        <p:spPr bwMode="auto">
          <a:xfrm rot="19529010">
            <a:off x="188913" y="4244975"/>
            <a:ext cx="1938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Calibri"/>
                <a:ea typeface="ＭＳ Ｐゴシック" charset="0"/>
                <a:cs typeface="Calibri"/>
              </a:rPr>
              <a:t>Pulse Height</a:t>
            </a:r>
          </a:p>
        </p:txBody>
      </p:sp>
      <p:sp>
        <p:nvSpPr>
          <p:cNvPr id="6" name="Rectangle 5"/>
          <p:cNvSpPr>
            <a:spLocks noChangeArrowheads="1"/>
          </p:cNvSpPr>
          <p:nvPr/>
        </p:nvSpPr>
        <p:spPr bwMode="auto">
          <a:xfrm>
            <a:off x="2952750" y="3941763"/>
            <a:ext cx="144463" cy="1836737"/>
          </a:xfrm>
          <a:prstGeom prst="rect">
            <a:avLst/>
          </a:prstGeom>
          <a:gradFill rotWithShape="1">
            <a:gsLst>
              <a:gs pos="0">
                <a:srgbClr val="FFFFFF"/>
              </a:gs>
              <a:gs pos="100000">
                <a:srgbClr val="FFFFFF"/>
              </a:gs>
            </a:gsLst>
            <a:lin ang="5400000"/>
          </a:gradFill>
          <a:ln w="9525">
            <a:solidFill>
              <a:srgbClr val="F9F9F9"/>
            </a:solidFill>
            <a:miter lim="800000"/>
            <a:headEnd/>
            <a:tailEnd/>
          </a:ln>
          <a:effectLst>
            <a:outerShdw blurRad="40000" dist="23000" dir="5400000" rotWithShape="0">
              <a:schemeClr val="bg1">
                <a:alpha val="34999"/>
              </a:schemeClr>
            </a:outerShdw>
          </a:effectLst>
        </p:spPr>
        <p:txBody>
          <a:bodyPr anchor="ctr"/>
          <a:lstStyle/>
          <a:p>
            <a:pPr algn="ctr">
              <a:defRPr/>
            </a:pPr>
            <a:endParaRPr lang="en-GB">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0729"/>
                                        </p:tgtEl>
                                        <p:attrNameLst>
                                          <p:attrName>style.visibility</p:attrName>
                                        </p:attrNameLst>
                                      </p:cBhvr>
                                      <p:to>
                                        <p:strVal val="visible"/>
                                      </p:to>
                                    </p:set>
                                    <p:animEffect transition="in" filter="blinds(horizontal)">
                                      <p:cBhvr>
                                        <p:cTn id="24" dur="500"/>
                                        <p:tgtEl>
                                          <p:spTgt spid="3072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0732"/>
                                        </p:tgtEl>
                                        <p:attrNameLst>
                                          <p:attrName>style.visibility</p:attrName>
                                        </p:attrNameLst>
                                      </p:cBhvr>
                                      <p:to>
                                        <p:strVal val="visible"/>
                                      </p:to>
                                    </p:set>
                                    <p:animEffect transition="in" filter="blinds(horizontal)">
                                      <p:cBhvr>
                                        <p:cTn id="27" dur="500"/>
                                        <p:tgtEl>
                                          <p:spTgt spid="307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6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p:bldP spid="3" grpId="0" animBg="1"/>
      <p:bldP spid="16" grpId="0"/>
      <p:bldP spid="20"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2"/>
          <p:cNvSpPr txBox="1">
            <a:spLocks noChangeArrowheads="1"/>
          </p:cNvSpPr>
          <p:nvPr/>
        </p:nvSpPr>
        <p:spPr bwMode="auto">
          <a:xfrm>
            <a:off x="76200" y="1120775"/>
            <a:ext cx="4648200" cy="708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latin typeface="Calibri" pitchFamily="34" charset="0"/>
                <a:cs typeface="Calibri" pitchFamily="34" charset="0"/>
              </a:rPr>
              <a:t>Measurement of the proton distributions</a:t>
            </a:r>
          </a:p>
          <a:p>
            <a:pPr eaLnBrk="1" hangingPunct="1"/>
            <a:r>
              <a:rPr lang="en-US" sz="2000">
                <a:latin typeface="Calibri" pitchFamily="34" charset="0"/>
                <a:cs typeface="Calibri" pitchFamily="34" charset="0"/>
              </a:rPr>
              <a:t>shaped by the same 75 μm Aluminium foil </a:t>
            </a:r>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048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34290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a:off x="4038600" y="2971800"/>
            <a:ext cx="1524000" cy="0"/>
          </a:xfrm>
          <a:prstGeom prst="straightConnector1">
            <a:avLst/>
          </a:prstGeom>
          <a:noFill/>
          <a:ln w="57150">
            <a:solidFill>
              <a:srgbClr val="D7701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a:off x="3962400" y="5410200"/>
            <a:ext cx="1524000" cy="0"/>
          </a:xfrm>
          <a:prstGeom prst="straightConnector1">
            <a:avLst/>
          </a:prstGeom>
          <a:noFill/>
          <a:ln w="57150">
            <a:solidFill>
              <a:srgbClr val="D7701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584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4388" y="1828800"/>
            <a:ext cx="3249612"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4114800"/>
            <a:ext cx="34766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p:cNvSpPr txBox="1">
            <a:spLocks noChangeArrowheads="1"/>
          </p:cNvSpPr>
          <p:nvPr/>
        </p:nvSpPr>
        <p:spPr bwMode="auto">
          <a:xfrm>
            <a:off x="5486400" y="1120775"/>
            <a:ext cx="3505200" cy="708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spcAft>
                <a:spcPts val="0"/>
              </a:spcAft>
              <a:defRPr/>
            </a:pPr>
            <a:r>
              <a:rPr lang="en-US" sz="2000" dirty="0">
                <a:latin typeface="Calibri"/>
                <a:ea typeface="ＭＳ Ｐゴシック" charset="0"/>
                <a:cs typeface="Calibri"/>
              </a:rPr>
              <a:t>Simulated neutron spectra activating Au and Ta/Tb sample</a:t>
            </a:r>
          </a:p>
        </p:txBody>
      </p:sp>
      <p:sp>
        <p:nvSpPr>
          <p:cNvPr id="12" name="Text Box 12"/>
          <p:cNvSpPr txBox="1">
            <a:spLocks noChangeArrowheads="1"/>
          </p:cNvSpPr>
          <p:nvPr/>
        </p:nvSpPr>
        <p:spPr bwMode="auto">
          <a:xfrm>
            <a:off x="3352800" y="2362200"/>
            <a:ext cx="16764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spcAft>
                <a:spcPts val="0"/>
              </a:spcAft>
              <a:defRPr/>
            </a:pPr>
            <a:r>
              <a:rPr lang="en-US" sz="2000" dirty="0" err="1">
                <a:latin typeface="Calibri"/>
                <a:ea typeface="ＭＳ Ｐゴシック" charset="0"/>
                <a:cs typeface="Calibri"/>
              </a:rPr>
              <a:t>Ep</a:t>
            </a:r>
            <a:r>
              <a:rPr lang="en-US" sz="2000" dirty="0">
                <a:latin typeface="Calibri"/>
                <a:ea typeface="ＭＳ Ｐゴシック" charset="0"/>
                <a:cs typeface="Calibri"/>
              </a:rPr>
              <a:t>=3665 keV</a:t>
            </a:r>
          </a:p>
        </p:txBody>
      </p:sp>
      <p:sp>
        <p:nvSpPr>
          <p:cNvPr id="15" name="Text Box 12"/>
          <p:cNvSpPr txBox="1">
            <a:spLocks noChangeArrowheads="1"/>
          </p:cNvSpPr>
          <p:nvPr/>
        </p:nvSpPr>
        <p:spPr bwMode="auto">
          <a:xfrm>
            <a:off x="3352800" y="4552950"/>
            <a:ext cx="16764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spcAft>
                <a:spcPts val="0"/>
              </a:spcAft>
              <a:defRPr/>
            </a:pPr>
            <a:r>
              <a:rPr lang="en-US" sz="2000" dirty="0" err="1">
                <a:latin typeface="Calibri"/>
                <a:ea typeface="ＭＳ Ｐゴシック" charset="0"/>
                <a:cs typeface="Calibri"/>
              </a:rPr>
              <a:t>Ep</a:t>
            </a:r>
            <a:r>
              <a:rPr lang="en-US" sz="2000" dirty="0">
                <a:latin typeface="Calibri"/>
                <a:ea typeface="ＭＳ Ｐゴシック" charset="0"/>
                <a:cs typeface="Calibri"/>
              </a:rPr>
              <a:t>=2003 keV</a:t>
            </a:r>
          </a:p>
        </p:txBody>
      </p:sp>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5C62BB-9791-4EB7-91C8-E84A1BC2CC6F}" type="slidenum">
              <a:rPr lang="en-US" sz="1400"/>
              <a:pPr eaLnBrk="1" hangingPunct="1"/>
              <a:t>17</a:t>
            </a:fld>
            <a:endParaRPr lang="en-US" sz="1400"/>
          </a:p>
        </p:txBody>
      </p:sp>
      <p:sp>
        <p:nvSpPr>
          <p:cNvPr id="17"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16" name="Rectangle 2"/>
          <p:cNvSpPr>
            <a:spLocks noChangeArrowheads="1"/>
          </p:cNvSpPr>
          <p:nvPr/>
        </p:nvSpPr>
        <p:spPr bwMode="auto">
          <a:xfrm>
            <a:off x="304800" y="76200"/>
            <a:ext cx="8610600" cy="838200"/>
          </a:xfrm>
          <a:prstGeom prst="rect">
            <a:avLst/>
          </a:prstGeom>
          <a:noFill/>
          <a:ln w="28575">
            <a:solidFill>
              <a:srgbClr val="D7701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3600" b="1" dirty="0">
                <a:solidFill>
                  <a:srgbClr val="D7701F"/>
                </a:solidFill>
                <a:latin typeface="Calibri"/>
                <a:ea typeface="ＭＳ Ｐゴシック" charset="0"/>
                <a:cs typeface="Calibri"/>
              </a:rPr>
              <a:t>Present application: CNA, Seville (SPAIN)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35848"/>
                                        </p:tgtEl>
                                        <p:attrNameLst>
                                          <p:attrName>style.visibility</p:attrName>
                                        </p:attrNameLst>
                                      </p:cBhvr>
                                      <p:to>
                                        <p:strVal val="visible"/>
                                      </p:to>
                                    </p:set>
                                    <p:animEffect transition="in" filter="checkerboard(across)">
                                      <p:cBhvr>
                                        <p:cTn id="16" dur="500"/>
                                        <p:tgtEl>
                                          <p:spTgt spid="358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58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nodeType="withEffect">
                                  <p:stCondLst>
                                    <p:cond delay="0"/>
                                  </p:stCondLst>
                                  <p:childTnLst>
                                    <p:set>
                                      <p:cBhvr>
                                        <p:cTn id="29" dur="1" fill="hold">
                                          <p:stCondLst>
                                            <p:cond delay="0"/>
                                          </p:stCondLst>
                                        </p:cTn>
                                        <p:tgtEl>
                                          <p:spTgt spid="35849"/>
                                        </p:tgtEl>
                                        <p:attrNameLst>
                                          <p:attrName>style.visibility</p:attrName>
                                        </p:attrNameLst>
                                      </p:cBhvr>
                                      <p:to>
                                        <p:strVal val="visible"/>
                                      </p:to>
                                    </p:set>
                                    <p:animEffect transition="in" filter="checkerboard(across)">
                                      <p:cBhvr>
                                        <p:cTn id="30" dur="5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8600" y="152400"/>
            <a:ext cx="8610600" cy="1143000"/>
          </a:xfrm>
          <a:prstGeom prst="rect">
            <a:avLst/>
          </a:prstGeom>
          <a:noFill/>
          <a:ln w="28575">
            <a:solidFill>
              <a:srgbClr val="D7701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defTabSz="457200" fontAlgn="auto">
              <a:spcBef>
                <a:spcPts val="0"/>
              </a:spcBef>
              <a:spcAft>
                <a:spcPts val="0"/>
              </a:spcAft>
              <a:defRPr/>
            </a:pPr>
            <a:r>
              <a:rPr lang="en-US" sz="3400" b="1" dirty="0">
                <a:solidFill>
                  <a:srgbClr val="D7701F"/>
                </a:solidFill>
                <a:latin typeface="Calibri"/>
                <a:ea typeface="+mn-ea"/>
                <a:cs typeface="Calibri"/>
              </a:rPr>
              <a:t>MACS of </a:t>
            </a:r>
            <a:r>
              <a:rPr lang="en-US" sz="3400" b="1" baseline="30000" dirty="0">
                <a:solidFill>
                  <a:srgbClr val="D7701F"/>
                </a:solidFill>
                <a:latin typeface="Calibri"/>
                <a:ea typeface="+mn-ea"/>
                <a:cs typeface="Calibri"/>
              </a:rPr>
              <a:t>181</a:t>
            </a:r>
            <a:r>
              <a:rPr lang="en-US" sz="3400" b="1" dirty="0">
                <a:solidFill>
                  <a:srgbClr val="D7701F"/>
                </a:solidFill>
                <a:latin typeface="Calibri"/>
                <a:ea typeface="+mn-ea"/>
                <a:cs typeface="Calibri"/>
              </a:rPr>
              <a:t>Ta</a:t>
            </a:r>
            <a:r>
              <a:rPr lang="en-US" sz="3600" b="1" dirty="0">
                <a:solidFill>
                  <a:srgbClr val="D7701F"/>
                </a:solidFill>
                <a:latin typeface="Calibri" charset="0"/>
                <a:ea typeface="ＭＳ Ｐゴシック" charset="0"/>
                <a:cs typeface="ＭＳ Ｐゴシック" charset="0"/>
                <a:sym typeface="Symbol" charset="0"/>
              </a:rPr>
              <a:t>(n,) </a:t>
            </a:r>
            <a:r>
              <a:rPr lang="en-US" sz="3400" b="1" dirty="0">
                <a:solidFill>
                  <a:srgbClr val="D7701F"/>
                </a:solidFill>
                <a:latin typeface="Calibri"/>
                <a:ea typeface="+mn-ea"/>
                <a:cs typeface="Calibri"/>
              </a:rPr>
              <a:t>and </a:t>
            </a:r>
            <a:r>
              <a:rPr lang="en-US" sz="3400" b="1" baseline="30000" dirty="0">
                <a:solidFill>
                  <a:srgbClr val="D7701F"/>
                </a:solidFill>
                <a:latin typeface="Calibri"/>
                <a:ea typeface="+mn-ea"/>
                <a:cs typeface="Calibri"/>
              </a:rPr>
              <a:t>159</a:t>
            </a:r>
            <a:r>
              <a:rPr lang="en-US" sz="3400" b="1" dirty="0">
                <a:solidFill>
                  <a:srgbClr val="D7701F"/>
                </a:solidFill>
                <a:latin typeface="Calibri"/>
                <a:ea typeface="+mn-ea"/>
                <a:cs typeface="Calibri"/>
              </a:rPr>
              <a:t>Tb</a:t>
            </a:r>
            <a:r>
              <a:rPr lang="en-US" sz="3600" b="1" dirty="0">
                <a:solidFill>
                  <a:srgbClr val="D7701F"/>
                </a:solidFill>
                <a:latin typeface="Calibri" charset="0"/>
                <a:ea typeface="ＭＳ Ｐゴシック" charset="0"/>
                <a:cs typeface="ＭＳ Ｐゴシック" charset="0"/>
                <a:sym typeface="Symbol" charset="0"/>
              </a:rPr>
              <a:t>(n,) </a:t>
            </a:r>
            <a:r>
              <a:rPr lang="en-US" sz="3400" b="1" dirty="0">
                <a:solidFill>
                  <a:srgbClr val="D7701F"/>
                </a:solidFill>
                <a:latin typeface="Calibri"/>
                <a:ea typeface="+mn-ea"/>
                <a:cs typeface="Calibri"/>
              </a:rPr>
              <a:t>at </a:t>
            </a:r>
            <a:r>
              <a:rPr lang="en-US" sz="3400" b="1" u="sng" dirty="0">
                <a:solidFill>
                  <a:srgbClr val="D7701F"/>
                </a:solidFill>
                <a:latin typeface="Calibri"/>
                <a:ea typeface="+mn-ea"/>
                <a:cs typeface="Calibri"/>
              </a:rPr>
              <a:t>kT=30 keV</a:t>
            </a:r>
          </a:p>
          <a:p>
            <a:pPr algn="ctr" defTabSz="457200" fontAlgn="auto">
              <a:spcBef>
                <a:spcPts val="0"/>
              </a:spcBef>
              <a:spcAft>
                <a:spcPts val="0"/>
              </a:spcAft>
              <a:defRPr/>
            </a:pPr>
            <a:r>
              <a:rPr lang="en-US" sz="3400" b="1" dirty="0">
                <a:solidFill>
                  <a:srgbClr val="D7701F"/>
                </a:solidFill>
                <a:latin typeface="Calibri"/>
                <a:ea typeface="+mn-ea"/>
                <a:cs typeface="Calibri"/>
              </a:rPr>
              <a:t>with </a:t>
            </a:r>
            <a:r>
              <a:rPr lang="en-US" sz="3400" b="1" baseline="30000" dirty="0">
                <a:solidFill>
                  <a:srgbClr val="D7701F"/>
                </a:solidFill>
                <a:latin typeface="Calibri"/>
                <a:ea typeface="+mn-ea"/>
                <a:cs typeface="Calibri"/>
              </a:rPr>
              <a:t>197</a:t>
            </a:r>
            <a:r>
              <a:rPr lang="en-US" sz="3400" b="1" dirty="0">
                <a:solidFill>
                  <a:srgbClr val="D7701F"/>
                </a:solidFill>
                <a:latin typeface="Calibri"/>
                <a:ea typeface="+mn-ea"/>
                <a:cs typeface="Calibri"/>
              </a:rPr>
              <a:t>Au</a:t>
            </a:r>
            <a:r>
              <a:rPr lang="en-US" sz="3200" b="1" dirty="0">
                <a:solidFill>
                  <a:srgbClr val="D7701F"/>
                </a:solidFill>
                <a:latin typeface="Calibri" charset="0"/>
                <a:ea typeface="ＭＳ Ｐゴシック" charset="0"/>
                <a:cs typeface="ＭＳ Ｐゴシック" charset="0"/>
                <a:sym typeface="Symbol" charset="0"/>
              </a:rPr>
              <a:t>(n,) </a:t>
            </a:r>
            <a:r>
              <a:rPr lang="en-US" sz="3400" b="1" dirty="0">
                <a:solidFill>
                  <a:srgbClr val="D7701F"/>
                </a:solidFill>
                <a:latin typeface="Calibri"/>
                <a:ea typeface="+mn-ea"/>
                <a:cs typeface="Calibri"/>
              </a:rPr>
              <a:t>as reference</a:t>
            </a:r>
          </a:p>
        </p:txBody>
      </p:sp>
      <p:sp>
        <p:nvSpPr>
          <p:cNvPr id="512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CC028FB-7D3B-4482-B1A4-F885A8533A07}" type="slidenum">
              <a:rPr lang="en-US" sz="1200">
                <a:solidFill>
                  <a:srgbClr val="898989"/>
                </a:solidFill>
                <a:latin typeface="Calibri" pitchFamily="34" charset="0"/>
              </a:rPr>
              <a:pPr eaLnBrk="1" hangingPunct="1"/>
              <a:t>18</a:t>
            </a:fld>
            <a:endParaRPr lang="en-US" sz="1200">
              <a:solidFill>
                <a:srgbClr val="898989"/>
              </a:solidFill>
              <a:latin typeface="Calibri" pitchFamily="34" charset="0"/>
            </a:endParaRPr>
          </a:p>
        </p:txBody>
      </p:sp>
      <p:pic>
        <p:nvPicPr>
          <p:cNvPr id="583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71800"/>
            <a:ext cx="4572000" cy="2874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2"/>
          <p:cNvSpPr txBox="1">
            <a:spLocks noChangeArrowheads="1"/>
          </p:cNvSpPr>
          <p:nvPr/>
        </p:nvSpPr>
        <p:spPr bwMode="auto">
          <a:xfrm>
            <a:off x="4429125" y="1419225"/>
            <a:ext cx="4562475"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r>
              <a:rPr lang="en-US" sz="2000" b="1" dirty="0">
                <a:solidFill>
                  <a:prstClr val="black"/>
                </a:solidFill>
                <a:latin typeface="Calibri"/>
                <a:ea typeface="+mn-ea"/>
                <a:cs typeface="Calibri"/>
              </a:rPr>
              <a:t>MACS of </a:t>
            </a:r>
            <a:r>
              <a:rPr lang="en-US" sz="2000" b="1" baseline="30000" dirty="0">
                <a:solidFill>
                  <a:prstClr val="black"/>
                </a:solidFill>
                <a:latin typeface="Calibri"/>
                <a:ea typeface="+mn-ea"/>
                <a:cs typeface="Calibri"/>
              </a:rPr>
              <a:t>159</a:t>
            </a:r>
            <a:r>
              <a:rPr lang="en-US" sz="2000" b="1" dirty="0">
                <a:solidFill>
                  <a:prstClr val="black"/>
                </a:solidFill>
                <a:latin typeface="Calibri"/>
                <a:ea typeface="+mn-ea"/>
                <a:cs typeface="Calibri"/>
              </a:rPr>
              <a:t>Tb</a:t>
            </a:r>
            <a:r>
              <a:rPr lang="en-US" sz="2000" b="1" dirty="0">
                <a:latin typeface="Calibri" charset="0"/>
                <a:ea typeface="ＭＳ Ｐゴシック" charset="0"/>
                <a:cs typeface="ＭＳ Ｐゴシック" charset="0"/>
                <a:sym typeface="Symbol" charset="0"/>
              </a:rPr>
              <a:t>(n,) </a:t>
            </a:r>
            <a:r>
              <a:rPr lang="en-US" sz="2000" dirty="0">
                <a:solidFill>
                  <a:prstClr val="black"/>
                </a:solidFill>
                <a:latin typeface="Calibri"/>
                <a:ea typeface="+mn-ea"/>
                <a:cs typeface="Calibri"/>
              </a:rPr>
              <a:t>has not been measured by activation. It is of interest in astrophysics, fission and fusion reactor design since is a fission product poison.</a:t>
            </a:r>
          </a:p>
        </p:txBody>
      </p:sp>
      <p:sp>
        <p:nvSpPr>
          <p:cNvPr id="8" name="Text Box 12"/>
          <p:cNvSpPr txBox="1">
            <a:spLocks noChangeArrowheads="1"/>
          </p:cNvSpPr>
          <p:nvPr/>
        </p:nvSpPr>
        <p:spPr bwMode="auto">
          <a:xfrm>
            <a:off x="76200" y="1524000"/>
            <a:ext cx="4038600" cy="984250"/>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r>
              <a:rPr lang="en-US" sz="1900" b="1" dirty="0">
                <a:solidFill>
                  <a:srgbClr val="0000CC"/>
                </a:solidFill>
                <a:latin typeface="Calibri"/>
                <a:ea typeface="+mn-ea"/>
                <a:cs typeface="Calibri"/>
              </a:rPr>
              <a:t>MACS of </a:t>
            </a:r>
            <a:r>
              <a:rPr lang="en-US" sz="1900" b="1" baseline="30000" dirty="0">
                <a:solidFill>
                  <a:srgbClr val="0000CC"/>
                </a:solidFill>
                <a:latin typeface="Calibri"/>
                <a:ea typeface="+mn-ea"/>
                <a:cs typeface="Calibri"/>
              </a:rPr>
              <a:t>181</a:t>
            </a:r>
            <a:r>
              <a:rPr lang="en-US" sz="1900" b="1" dirty="0">
                <a:solidFill>
                  <a:srgbClr val="0000CC"/>
                </a:solidFill>
                <a:latin typeface="Calibri"/>
                <a:ea typeface="+mn-ea"/>
                <a:cs typeface="Calibri"/>
              </a:rPr>
              <a:t>Ta</a:t>
            </a:r>
            <a:r>
              <a:rPr lang="en-US" sz="2000" b="1" dirty="0">
                <a:solidFill>
                  <a:srgbClr val="0000CC"/>
                </a:solidFill>
                <a:latin typeface="Calibri" charset="0"/>
                <a:ea typeface="ＭＳ Ｐゴシック" charset="0"/>
                <a:cs typeface="ＭＳ Ｐゴシック" charset="0"/>
                <a:sym typeface="Symbol" charset="0"/>
              </a:rPr>
              <a:t>(n,) </a:t>
            </a:r>
            <a:r>
              <a:rPr lang="en-US" sz="1900" dirty="0">
                <a:solidFill>
                  <a:srgbClr val="0000CC"/>
                </a:solidFill>
                <a:latin typeface="Calibri"/>
                <a:ea typeface="+mn-ea"/>
                <a:cs typeface="Calibri"/>
              </a:rPr>
              <a:t>has been measured several times with TOF and activation techniques. Test case.</a:t>
            </a:r>
          </a:p>
        </p:txBody>
      </p:sp>
      <p:pic>
        <p:nvPicPr>
          <p:cNvPr id="512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90800"/>
            <a:ext cx="4038600" cy="35052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51207" name="Rectangle 1"/>
          <p:cNvSpPr>
            <a:spLocks noChangeArrowheads="1"/>
          </p:cNvSpPr>
          <p:nvPr/>
        </p:nvSpPr>
        <p:spPr bwMode="auto">
          <a:xfrm>
            <a:off x="76200" y="6096000"/>
            <a:ext cx="426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400">
                <a:latin typeface="Calibri" pitchFamily="34" charset="0"/>
              </a:rPr>
              <a:t>J. Praena </a:t>
            </a:r>
            <a:r>
              <a:rPr lang="en-US" sz="1400" i="1">
                <a:latin typeface="Calibri" pitchFamily="34" charset="0"/>
              </a:rPr>
              <a:t>et al.</a:t>
            </a:r>
            <a:r>
              <a:rPr lang="en-US" sz="1400">
                <a:latin typeface="Calibri" pitchFamily="34" charset="0"/>
              </a:rPr>
              <a:t>, </a:t>
            </a:r>
            <a:r>
              <a:rPr lang="en-GB" sz="1400">
                <a:latin typeface="Calibri" pitchFamily="34" charset="0"/>
              </a:rPr>
              <a:t>in press, NIM A (2013).</a:t>
            </a:r>
          </a:p>
        </p:txBody>
      </p:sp>
      <p:sp>
        <p:nvSpPr>
          <p:cNvPr id="11" name="Rectangle 1"/>
          <p:cNvSpPr>
            <a:spLocks noChangeArrowheads="1"/>
          </p:cNvSpPr>
          <p:nvPr/>
        </p:nvSpPr>
        <p:spPr bwMode="auto">
          <a:xfrm>
            <a:off x="4691063" y="6096000"/>
            <a:ext cx="441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400">
                <a:latin typeface="Calibri" pitchFamily="34" charset="0"/>
              </a:rPr>
              <a:t>J. Praena </a:t>
            </a:r>
            <a:r>
              <a:rPr lang="en-US" sz="1400" i="1">
                <a:latin typeface="Calibri" pitchFamily="34" charset="0"/>
              </a:rPr>
              <a:t>et al.</a:t>
            </a:r>
            <a:r>
              <a:rPr lang="en-US" sz="1400">
                <a:latin typeface="Calibri" pitchFamily="34" charset="0"/>
              </a:rPr>
              <a:t>, </a:t>
            </a:r>
            <a:r>
              <a:rPr lang="en-GB" sz="1400">
                <a:latin typeface="Calibri" pitchFamily="34" charset="0"/>
              </a:rPr>
              <a:t>accepted for publication NDSheets(2013).</a:t>
            </a:r>
          </a:p>
        </p:txBody>
      </p:sp>
      <p:sp>
        <p:nvSpPr>
          <p:cNvPr id="12"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13" name="Rectangle 18"/>
          <p:cNvSpPr>
            <a:spLocks noChangeArrowheads="1"/>
          </p:cNvSpPr>
          <p:nvPr/>
        </p:nvSpPr>
        <p:spPr bwMode="auto">
          <a:xfrm>
            <a:off x="114300" y="5702300"/>
            <a:ext cx="3886200" cy="317500"/>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dirty="0">
              <a:latin typeface="Arial" charset="0"/>
              <a:ea typeface="ＭＳ Ｐゴシック" charset="0"/>
              <a:cs typeface="ＭＳ Ｐゴシック" charset="0"/>
            </a:endParaRPr>
          </a:p>
        </p:txBody>
      </p:sp>
      <p:sp>
        <p:nvSpPr>
          <p:cNvPr id="14" name="Rectangle 18"/>
          <p:cNvSpPr>
            <a:spLocks noChangeArrowheads="1"/>
          </p:cNvSpPr>
          <p:nvPr/>
        </p:nvSpPr>
        <p:spPr bwMode="auto">
          <a:xfrm>
            <a:off x="4572000" y="3962400"/>
            <a:ext cx="4191000" cy="228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8375"/>
                                        </p:tgtEl>
                                        <p:attrNameLst>
                                          <p:attrName>style.visibility</p:attrName>
                                        </p:attrNameLst>
                                      </p:cBhvr>
                                      <p:to>
                                        <p:strVal val="visible"/>
                                      </p:to>
                                    </p:set>
                                    <p:animEffect transition="in" filter="dissolve">
                                      <p:cBhvr>
                                        <p:cTn id="18" dur="500"/>
                                        <p:tgtEl>
                                          <p:spTgt spid="5837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54" name="Text Box 26"/>
          <p:cNvSpPr txBox="1">
            <a:spLocks noChangeArrowheads="1"/>
          </p:cNvSpPr>
          <p:nvPr/>
        </p:nvSpPr>
        <p:spPr bwMode="auto">
          <a:xfrm>
            <a:off x="47244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s-ES" b="1">
                <a:latin typeface="Calibri" pitchFamily="34" charset="0"/>
              </a:rPr>
              <a:t>Neutrons</a:t>
            </a:r>
          </a:p>
        </p:txBody>
      </p:sp>
      <p:pic>
        <p:nvPicPr>
          <p:cNvPr id="18471" name="Picture 39" descr="Fig-N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1981200"/>
            <a:ext cx="29479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FF795B5-1F5E-4775-B1DF-8AC7CD15705A}" type="slidenum">
              <a:rPr lang="en-US" sz="1400"/>
              <a:pPr eaLnBrk="1" hangingPunct="1"/>
              <a:t>19</a:t>
            </a:fld>
            <a:endParaRPr lang="en-US" sz="1400"/>
          </a:p>
        </p:txBody>
      </p:sp>
      <p:sp>
        <p:nvSpPr>
          <p:cNvPr id="53252" name="Segnaposto numero diapositiva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200">
              <a:solidFill>
                <a:srgbClr val="898989"/>
              </a:solidFill>
              <a:latin typeface="Calibri" pitchFamily="34" charset="0"/>
            </a:endParaRPr>
          </a:p>
        </p:txBody>
      </p:sp>
      <p:grpSp>
        <p:nvGrpSpPr>
          <p:cNvPr id="54277" name="Group 56"/>
          <p:cNvGrpSpPr>
            <a:grpSpLocks/>
          </p:cNvGrpSpPr>
          <p:nvPr/>
        </p:nvGrpSpPr>
        <p:grpSpPr bwMode="auto">
          <a:xfrm>
            <a:off x="0" y="1676400"/>
            <a:ext cx="914400" cy="2016125"/>
            <a:chOff x="76200" y="3284455"/>
            <a:chExt cx="2133600" cy="3421145"/>
          </a:xfrm>
        </p:grpSpPr>
        <p:pic>
          <p:nvPicPr>
            <p:cNvPr id="5328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284455"/>
              <a:ext cx="1981200" cy="342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2343" y="4724400"/>
              <a:ext cx="68745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7"/>
          <p:cNvGrpSpPr>
            <a:grpSpLocks/>
          </p:cNvGrpSpPr>
          <p:nvPr/>
        </p:nvGrpSpPr>
        <p:grpSpPr bwMode="auto">
          <a:xfrm>
            <a:off x="228600" y="1905000"/>
            <a:ext cx="1422400" cy="1785938"/>
            <a:chOff x="914400" y="3776246"/>
            <a:chExt cx="1676400" cy="2310229"/>
          </a:xfrm>
        </p:grpSpPr>
        <p:pic>
          <p:nvPicPr>
            <p:cNvPr id="5328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2039" y="4038600"/>
              <a:ext cx="398761"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8" name="TextBox 46"/>
            <p:cNvSpPr txBox="1">
              <a:spLocks noChangeArrowheads="1"/>
            </p:cNvSpPr>
            <p:nvPr/>
          </p:nvSpPr>
          <p:spPr bwMode="auto">
            <a:xfrm>
              <a:off x="914400" y="3776246"/>
              <a:ext cx="217034" cy="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sz="1600">
                <a:latin typeface="Calibri" pitchFamily="34" charset="0"/>
              </a:endParaRPr>
            </a:p>
          </p:txBody>
        </p:sp>
      </p:grpSp>
      <p:sp>
        <p:nvSpPr>
          <p:cNvPr id="53255"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sp>
        <p:nvSpPr>
          <p:cNvPr id="24" name="Rettangolo 23"/>
          <p:cNvSpPr/>
          <p:nvPr/>
        </p:nvSpPr>
        <p:spPr>
          <a:xfrm>
            <a:off x="4191000" y="2266950"/>
            <a:ext cx="142875" cy="150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3740" name="CasellaDiTesto 24"/>
          <p:cNvSpPr txBox="1">
            <a:spLocks noChangeArrowheads="1"/>
          </p:cNvSpPr>
          <p:nvPr/>
        </p:nvSpPr>
        <p:spPr bwMode="auto">
          <a:xfrm>
            <a:off x="3733800" y="1676400"/>
            <a:ext cx="1223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it-IT" sz="1600" b="1">
                <a:latin typeface="Calibri" pitchFamily="34" charset="0"/>
              </a:rPr>
              <a:t> </a:t>
            </a:r>
            <a:r>
              <a:rPr lang="en-US" sz="1600" b="1">
                <a:latin typeface="Calibri" pitchFamily="34" charset="0"/>
              </a:rPr>
              <a:t>Li target</a:t>
            </a:r>
          </a:p>
        </p:txBody>
      </p:sp>
      <p:sp>
        <p:nvSpPr>
          <p:cNvPr id="28" name="Rettangolo 27"/>
          <p:cNvSpPr/>
          <p:nvPr/>
        </p:nvSpPr>
        <p:spPr>
          <a:xfrm>
            <a:off x="6705600" y="1828800"/>
            <a:ext cx="381000" cy="2209800"/>
          </a:xfrm>
          <a:prstGeom prst="rect">
            <a:avLst/>
          </a:prstGeom>
          <a:solidFill>
            <a:schemeClr val="tx2">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ln>
                <a:solidFill>
                  <a:srgbClr val="FF0000"/>
                </a:solidFill>
              </a:ln>
              <a:solidFill>
                <a:srgbClr val="FF0000"/>
              </a:solidFill>
            </a:endParaRPr>
          </a:p>
        </p:txBody>
      </p:sp>
      <p:sp>
        <p:nvSpPr>
          <p:cNvPr id="5325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graphicFrame>
        <p:nvGraphicFramePr>
          <p:cNvPr id="73743" name="Object 3"/>
          <p:cNvGraphicFramePr>
            <a:graphicFrameLocks noChangeAspect="1"/>
          </p:cNvGraphicFramePr>
          <p:nvPr/>
        </p:nvGraphicFramePr>
        <p:xfrm>
          <a:off x="1752600" y="2209800"/>
          <a:ext cx="2108200" cy="1592263"/>
        </p:xfrm>
        <a:graphic>
          <a:graphicData uri="http://schemas.openxmlformats.org/presentationml/2006/ole">
            <mc:AlternateContent xmlns:mc="http://schemas.openxmlformats.org/markup-compatibility/2006">
              <mc:Choice xmlns:v="urn:schemas-microsoft-com:vml" Requires="v">
                <p:oleObj spid="_x0000_s53291" name="Graph" r:id="rId8" imgW="3901440" imgH="2935834" progId="Origin50.Graph">
                  <p:embed/>
                </p:oleObj>
              </mc:Choice>
              <mc:Fallback>
                <p:oleObj name="Graph" r:id="rId8" imgW="3901440" imgH="2935834" progId="Origin50.Graph">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2209800"/>
                        <a:ext cx="21082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44" name="Text Box 16"/>
          <p:cNvSpPr txBox="1">
            <a:spLocks noChangeArrowheads="1"/>
          </p:cNvSpPr>
          <p:nvPr/>
        </p:nvSpPr>
        <p:spPr bwMode="auto">
          <a:xfrm>
            <a:off x="609600" y="1905000"/>
            <a:ext cx="1524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pPr>
            <a:r>
              <a:rPr lang="en-US" sz="1600" b="1">
                <a:latin typeface="Calibri" pitchFamily="34" charset="0"/>
              </a:rPr>
              <a:t>Energy Shaper</a:t>
            </a:r>
            <a:r>
              <a:rPr lang="en-US" sz="2000" b="1">
                <a:latin typeface="Calibri" pitchFamily="34" charset="0"/>
              </a:rPr>
              <a:t> </a:t>
            </a:r>
            <a:endParaRPr lang="en-US" sz="2000" b="1">
              <a:latin typeface="Calibri" pitchFamily="34" charset="0"/>
              <a:sym typeface="Symbol" pitchFamily="18" charset="2"/>
            </a:endParaRPr>
          </a:p>
        </p:txBody>
      </p:sp>
      <p:sp>
        <p:nvSpPr>
          <p:cNvPr id="73745" name="Line 17"/>
          <p:cNvSpPr>
            <a:spLocks noChangeShapeType="1"/>
          </p:cNvSpPr>
          <p:nvPr/>
        </p:nvSpPr>
        <p:spPr bwMode="auto">
          <a:xfrm flipH="1">
            <a:off x="4267200" y="2057400"/>
            <a:ext cx="730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3747" name="Line 19"/>
          <p:cNvSpPr>
            <a:spLocks noChangeShapeType="1"/>
          </p:cNvSpPr>
          <p:nvPr/>
        </p:nvSpPr>
        <p:spPr bwMode="auto">
          <a:xfrm>
            <a:off x="6019800" y="24384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3748" name="Line 20"/>
          <p:cNvSpPr>
            <a:spLocks noChangeShapeType="1"/>
          </p:cNvSpPr>
          <p:nvPr/>
        </p:nvSpPr>
        <p:spPr bwMode="auto">
          <a:xfrm>
            <a:off x="5943600" y="3505200"/>
            <a:ext cx="609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9" name="Text Box 21"/>
          <p:cNvSpPr txBox="1">
            <a:spLocks noChangeArrowheads="1"/>
          </p:cNvSpPr>
          <p:nvPr/>
        </p:nvSpPr>
        <p:spPr bwMode="auto">
          <a:xfrm>
            <a:off x="7696200" y="2640013"/>
            <a:ext cx="14478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60000"/>
              </a:lnSpc>
              <a:spcBef>
                <a:spcPct val="50000"/>
              </a:spcBef>
            </a:pPr>
            <a:r>
              <a:rPr lang="en-US" sz="2000" b="1">
                <a:solidFill>
                  <a:srgbClr val="FF0000"/>
                </a:solidFill>
                <a:latin typeface="Calibri" pitchFamily="34" charset="0"/>
              </a:rPr>
              <a:t>Radioactive</a:t>
            </a:r>
          </a:p>
          <a:p>
            <a:pPr eaLnBrk="1" hangingPunct="1">
              <a:lnSpc>
                <a:spcPct val="60000"/>
              </a:lnSpc>
              <a:spcBef>
                <a:spcPct val="50000"/>
              </a:spcBef>
            </a:pPr>
            <a:r>
              <a:rPr lang="en-US" sz="2000" b="1">
                <a:solidFill>
                  <a:srgbClr val="FF0000"/>
                </a:solidFill>
                <a:latin typeface="Calibri" pitchFamily="34" charset="0"/>
              </a:rPr>
              <a:t>Ion Beam</a:t>
            </a:r>
          </a:p>
        </p:txBody>
      </p:sp>
      <p:sp>
        <p:nvSpPr>
          <p:cNvPr id="54290" name="Text Box 22"/>
          <p:cNvSpPr txBox="1">
            <a:spLocks noChangeArrowheads="1"/>
          </p:cNvSpPr>
          <p:nvPr/>
        </p:nvSpPr>
        <p:spPr bwMode="auto">
          <a:xfrm>
            <a:off x="152400" y="1295400"/>
            <a:ext cx="1371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60000"/>
              </a:lnSpc>
              <a:spcBef>
                <a:spcPct val="40000"/>
              </a:spcBef>
            </a:pPr>
            <a:r>
              <a:rPr lang="en-US" sz="1600" b="1">
                <a:latin typeface="Calibri" pitchFamily="34" charset="0"/>
              </a:rPr>
              <a:t>RFQ Proton </a:t>
            </a:r>
          </a:p>
          <a:p>
            <a:pPr eaLnBrk="1" hangingPunct="1">
              <a:lnSpc>
                <a:spcPct val="60000"/>
              </a:lnSpc>
              <a:spcBef>
                <a:spcPct val="40000"/>
              </a:spcBef>
            </a:pPr>
            <a:r>
              <a:rPr lang="en-US" sz="1600" b="1">
                <a:latin typeface="Calibri" pitchFamily="34" charset="0"/>
              </a:rPr>
              <a:t>5 MeV, 50mA</a:t>
            </a:r>
          </a:p>
          <a:p>
            <a:pPr eaLnBrk="1" hangingPunct="1">
              <a:lnSpc>
                <a:spcPct val="60000"/>
              </a:lnSpc>
              <a:spcBef>
                <a:spcPct val="40000"/>
              </a:spcBef>
            </a:pPr>
            <a:r>
              <a:rPr lang="en-US" sz="1600" b="1">
                <a:latin typeface="Calibri" pitchFamily="34" charset="0"/>
              </a:rPr>
              <a:t>250 kW</a:t>
            </a:r>
          </a:p>
        </p:txBody>
      </p:sp>
      <p:sp>
        <p:nvSpPr>
          <p:cNvPr id="73760" name="Text Box 32"/>
          <p:cNvSpPr txBox="1">
            <a:spLocks noChangeArrowheads="1"/>
          </p:cNvSpPr>
          <p:nvPr/>
        </p:nvSpPr>
        <p:spPr bwMode="auto">
          <a:xfrm>
            <a:off x="2286000" y="1600200"/>
            <a:ext cx="1371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60000"/>
              </a:lnSpc>
              <a:spcBef>
                <a:spcPct val="50000"/>
              </a:spcBef>
            </a:pPr>
            <a:r>
              <a:rPr lang="en-US" sz="1600" b="1">
                <a:latin typeface="Calibri" pitchFamily="34" charset="0"/>
              </a:rPr>
              <a:t>Protons </a:t>
            </a:r>
          </a:p>
          <a:p>
            <a:pPr eaLnBrk="1" hangingPunct="1">
              <a:lnSpc>
                <a:spcPct val="60000"/>
              </a:lnSpc>
              <a:spcBef>
                <a:spcPct val="50000"/>
              </a:spcBef>
            </a:pPr>
            <a:r>
              <a:rPr lang="en-US" sz="1600" b="1">
                <a:latin typeface="Calibri" pitchFamily="34" charset="0"/>
              </a:rPr>
              <a:t>Ep&gt;1.88 MeV</a:t>
            </a:r>
          </a:p>
        </p:txBody>
      </p:sp>
      <p:sp>
        <p:nvSpPr>
          <p:cNvPr id="54292" name="Text Box 35"/>
          <p:cNvSpPr txBox="1">
            <a:spLocks noChangeArrowheads="1"/>
          </p:cNvSpPr>
          <p:nvPr/>
        </p:nvSpPr>
        <p:spPr bwMode="auto">
          <a:xfrm>
            <a:off x="6400800" y="13716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600" b="1">
                <a:latin typeface="Calibri" pitchFamily="34" charset="0"/>
              </a:rPr>
              <a:t>C-12 substrate</a:t>
            </a:r>
          </a:p>
        </p:txBody>
      </p:sp>
      <p:sp>
        <p:nvSpPr>
          <p:cNvPr id="53269" name="Line 36"/>
          <p:cNvSpPr>
            <a:spLocks noChangeShapeType="1"/>
          </p:cNvSpPr>
          <p:nvPr/>
        </p:nvSpPr>
        <p:spPr bwMode="auto">
          <a:xfrm flipH="1">
            <a:off x="7162800" y="22860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610" name="Rectangle 5"/>
          <p:cNvSpPr>
            <a:spLocks noChangeArrowheads="1"/>
          </p:cNvSpPr>
          <p:nvPr/>
        </p:nvSpPr>
        <p:spPr bwMode="auto">
          <a:xfrm>
            <a:off x="5029200" y="2819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alibri" pitchFamily="34" charset="0"/>
              </a:rPr>
              <a:t>10</a:t>
            </a:r>
            <a:r>
              <a:rPr lang="en-US" b="1" baseline="30000">
                <a:latin typeface="Calibri" pitchFamily="34" charset="0"/>
              </a:rPr>
              <a:t>10-11</a:t>
            </a:r>
            <a:r>
              <a:rPr lang="en-US" b="1">
                <a:latin typeface="Calibri" pitchFamily="34" charset="0"/>
              </a:rPr>
              <a:t> n/(s</a:t>
            </a:r>
            <a:r>
              <a:rPr lang="en-US" b="1">
                <a:latin typeface="Calibri" pitchFamily="34" charset="0"/>
                <a:sym typeface="Symbol" pitchFamily="18" charset="2"/>
              </a:rPr>
              <a:t></a:t>
            </a:r>
            <a:r>
              <a:rPr lang="en-US" b="1">
                <a:latin typeface="Calibri" pitchFamily="34" charset="0"/>
              </a:rPr>
              <a:t>cm</a:t>
            </a:r>
            <a:r>
              <a:rPr lang="en-US" b="1" baseline="30000">
                <a:latin typeface="Calibri" pitchFamily="34" charset="0"/>
              </a:rPr>
              <a:t>2</a:t>
            </a:r>
            <a:r>
              <a:rPr lang="en-US" b="1">
                <a:latin typeface="Calibri" pitchFamily="34" charset="0"/>
              </a:rPr>
              <a:t>)</a:t>
            </a:r>
            <a:endParaRPr lang="en-US" b="1" baseline="30000">
              <a:latin typeface="Calibri" pitchFamily="34" charset="0"/>
            </a:endParaRPr>
          </a:p>
        </p:txBody>
      </p:sp>
      <p:sp>
        <p:nvSpPr>
          <p:cNvPr id="42" name="Rectangle 2"/>
          <p:cNvSpPr txBox="1">
            <a:spLocks noChangeArrowheads="1"/>
          </p:cNvSpPr>
          <p:nvPr/>
        </p:nvSpPr>
        <p:spPr bwMode="auto">
          <a:xfrm>
            <a:off x="76200" y="152400"/>
            <a:ext cx="8915400" cy="106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400" b="1" dirty="0" smtClean="0">
                <a:solidFill>
                  <a:schemeClr val="tx2"/>
                </a:solidFill>
                <a:latin typeface="Calibri"/>
                <a:cs typeface="Calibri"/>
              </a:rPr>
              <a:t>Future? MACS with RIB at SPES-LNL:</a:t>
            </a:r>
          </a:p>
          <a:p>
            <a:pPr algn="ctr" eaLnBrk="1" hangingPunct="1">
              <a:defRPr/>
            </a:pPr>
            <a:r>
              <a:rPr lang="en-US" sz="3400" b="1" dirty="0" smtClean="0">
                <a:solidFill>
                  <a:schemeClr val="tx2"/>
                </a:solidFill>
                <a:latin typeface="Calibri"/>
                <a:cs typeface="Calibri"/>
              </a:rPr>
              <a:t> </a:t>
            </a:r>
            <a:r>
              <a:rPr lang="en-US" sz="3400" b="1" baseline="30000" dirty="0" smtClean="0">
                <a:solidFill>
                  <a:schemeClr val="tx2"/>
                </a:solidFill>
                <a:latin typeface="Calibri"/>
                <a:cs typeface="Calibri"/>
              </a:rPr>
              <a:t>139</a:t>
            </a:r>
            <a:r>
              <a:rPr lang="en-US" sz="3400" b="1" dirty="0" smtClean="0">
                <a:solidFill>
                  <a:schemeClr val="tx2"/>
                </a:solidFill>
                <a:latin typeface="Calibri"/>
                <a:cs typeface="Calibri"/>
              </a:rPr>
              <a:t>Ba</a:t>
            </a:r>
            <a:r>
              <a:rPr lang="en-US" sz="3600" dirty="0">
                <a:latin typeface="Calibri" charset="0"/>
                <a:sym typeface="Symbol" charset="0"/>
              </a:rPr>
              <a:t>(</a:t>
            </a:r>
            <a:r>
              <a:rPr lang="en-US" sz="3600" b="1" dirty="0">
                <a:latin typeface="Calibri" charset="0"/>
                <a:sym typeface="Symbol" charset="0"/>
              </a:rPr>
              <a:t>n,) </a:t>
            </a:r>
            <a:r>
              <a:rPr lang="en-US" sz="3400" b="1" dirty="0" smtClean="0">
                <a:solidFill>
                  <a:schemeClr val="tx2"/>
                </a:solidFill>
                <a:latin typeface="Calibri"/>
                <a:cs typeface="Calibri"/>
              </a:rPr>
              <a:t>at 30keV</a:t>
            </a:r>
          </a:p>
        </p:txBody>
      </p:sp>
      <p:sp>
        <p:nvSpPr>
          <p:cNvPr id="53272" name="Line 36"/>
          <p:cNvSpPr>
            <a:spLocks noChangeShapeType="1"/>
          </p:cNvSpPr>
          <p:nvPr/>
        </p:nvSpPr>
        <p:spPr bwMode="auto">
          <a:xfrm flipH="1">
            <a:off x="7162800" y="26670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273" name="Line 36"/>
          <p:cNvSpPr>
            <a:spLocks noChangeShapeType="1"/>
          </p:cNvSpPr>
          <p:nvPr/>
        </p:nvSpPr>
        <p:spPr bwMode="auto">
          <a:xfrm flipH="1">
            <a:off x="7162800" y="3124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274" name="Line 36"/>
          <p:cNvSpPr>
            <a:spLocks noChangeShapeType="1"/>
          </p:cNvSpPr>
          <p:nvPr/>
        </p:nvSpPr>
        <p:spPr bwMode="auto">
          <a:xfrm flipH="1">
            <a:off x="7162800" y="3505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9" name="Line 19"/>
          <p:cNvSpPr>
            <a:spLocks noChangeShapeType="1"/>
          </p:cNvSpPr>
          <p:nvPr/>
        </p:nvSpPr>
        <p:spPr bwMode="auto">
          <a:xfrm>
            <a:off x="3352800" y="29718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
        <p:nvSpPr>
          <p:cNvPr id="54301" name="Rectangle 1"/>
          <p:cNvSpPr>
            <a:spLocks noChangeArrowheads="1"/>
          </p:cNvSpPr>
          <p:nvPr/>
        </p:nvSpPr>
        <p:spPr bwMode="auto">
          <a:xfrm>
            <a:off x="6019800" y="3962400"/>
            <a:ext cx="297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solidFill>
                  <a:srgbClr val="FF0000"/>
                </a:solidFill>
                <a:latin typeface="Calibri" pitchFamily="34" charset="0"/>
              </a:rPr>
              <a:t>Ba-139, </a:t>
            </a:r>
            <a:r>
              <a:rPr lang="en-US" sz="2000" b="1">
                <a:latin typeface="Calibri" pitchFamily="34" charset="0"/>
              </a:rPr>
              <a:t>T</a:t>
            </a:r>
            <a:r>
              <a:rPr lang="en-US" sz="2000" b="1" baseline="-25000">
                <a:latin typeface="Calibri" pitchFamily="34" charset="0"/>
              </a:rPr>
              <a:t>1/2</a:t>
            </a:r>
            <a:r>
              <a:rPr lang="en-US" sz="2000" b="1">
                <a:latin typeface="Calibri" pitchFamily="34" charset="0"/>
              </a:rPr>
              <a:t>= 86 min. Saturation, </a:t>
            </a:r>
          </a:p>
          <a:p>
            <a:r>
              <a:rPr lang="en-US" sz="2000" b="1">
                <a:latin typeface="Calibri" pitchFamily="34" charset="0"/>
              </a:rPr>
              <a:t>RIB Intensity=1e10s</a:t>
            </a:r>
            <a:r>
              <a:rPr lang="en-US" sz="2000" b="1" baseline="30000">
                <a:latin typeface="Calibri" pitchFamily="34" charset="0"/>
              </a:rPr>
              <a:t>-1</a:t>
            </a:r>
            <a:r>
              <a:rPr lang="en-US" sz="2000" b="1">
                <a:latin typeface="Calibri" pitchFamily="34" charset="0"/>
              </a:rPr>
              <a:t>.</a:t>
            </a:r>
          </a:p>
          <a:p>
            <a:r>
              <a:rPr lang="en-US" sz="2000" b="1">
                <a:latin typeface="Calibri" pitchFamily="34" charset="0"/>
              </a:rPr>
              <a:t>Number of Ba-139=6e13</a:t>
            </a:r>
          </a:p>
        </p:txBody>
      </p:sp>
      <p:sp>
        <p:nvSpPr>
          <p:cNvPr id="54302" name="Rectangle 4"/>
          <p:cNvSpPr>
            <a:spLocks noChangeArrowheads="1"/>
          </p:cNvSpPr>
          <p:nvPr/>
        </p:nvSpPr>
        <p:spPr bwMode="auto">
          <a:xfrm>
            <a:off x="0" y="41148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i="1">
                <a:latin typeface="Calibri" pitchFamily="34" charset="0"/>
              </a:rPr>
              <a:t>In situ </a:t>
            </a:r>
            <a:r>
              <a:rPr lang="en-US" sz="2000" b="1">
                <a:latin typeface="Calibri" pitchFamily="34" charset="0"/>
              </a:rPr>
              <a:t>neutron irradiation = 7 days</a:t>
            </a:r>
          </a:p>
        </p:txBody>
      </p:sp>
      <p:sp>
        <p:nvSpPr>
          <p:cNvPr id="54303" name="Rectangle 46"/>
          <p:cNvSpPr>
            <a:spLocks noChangeArrowheads="1"/>
          </p:cNvSpPr>
          <p:nvPr/>
        </p:nvSpPr>
        <p:spPr bwMode="auto">
          <a:xfrm>
            <a:off x="228600" y="5105400"/>
            <a:ext cx="2446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Calibri" pitchFamily="34" charset="0"/>
              </a:rPr>
              <a:t>Cooling time = 2 days</a:t>
            </a:r>
          </a:p>
          <a:p>
            <a:r>
              <a:rPr lang="en-US" sz="2000" b="1">
                <a:latin typeface="Calibri" pitchFamily="34" charset="0"/>
              </a:rPr>
              <a:t>Eff=0.09</a:t>
            </a:r>
          </a:p>
          <a:p>
            <a:r>
              <a:rPr lang="en-US" sz="2000" b="1">
                <a:latin typeface="Calibri" pitchFamily="34" charset="0"/>
              </a:rPr>
              <a:t>I (537keV)=0.25</a:t>
            </a:r>
          </a:p>
        </p:txBody>
      </p:sp>
      <p:cxnSp>
        <p:nvCxnSpPr>
          <p:cNvPr id="38" name="Straight Arrow Connector 37"/>
          <p:cNvCxnSpPr>
            <a:cxnSpLocks noChangeShapeType="1"/>
          </p:cNvCxnSpPr>
          <p:nvPr/>
        </p:nvCxnSpPr>
        <p:spPr bwMode="auto">
          <a:xfrm>
            <a:off x="2286000" y="5715000"/>
            <a:ext cx="1524000"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4305" name="Rectangle 46"/>
          <p:cNvSpPr>
            <a:spLocks noChangeArrowheads="1"/>
          </p:cNvSpPr>
          <p:nvPr/>
        </p:nvSpPr>
        <p:spPr bwMode="auto">
          <a:xfrm>
            <a:off x="3962400" y="5410200"/>
            <a:ext cx="2900363" cy="830263"/>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400" b="1">
                <a:latin typeface="Calibri" pitchFamily="34" charset="0"/>
              </a:rPr>
              <a:t>Measuring time=11 d</a:t>
            </a:r>
          </a:p>
          <a:p>
            <a:r>
              <a:rPr lang="en-US" sz="2400" b="1">
                <a:solidFill>
                  <a:srgbClr val="CC0000"/>
                </a:solidFill>
                <a:latin typeface="Calibri" pitchFamily="34" charset="0"/>
              </a:rPr>
              <a:t>Counts Ba-140=5e3</a:t>
            </a:r>
          </a:p>
        </p:txBody>
      </p:sp>
      <p:pic>
        <p:nvPicPr>
          <p:cNvPr id="53282" name="Picture 5" descr="LogoLeno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97863" y="3352800"/>
            <a:ext cx="8461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3" name="Picture 3" descr="logoINF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8600" y="3276600"/>
            <a:ext cx="387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1676400"/>
            <a:ext cx="162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
          <p:cNvSpPr>
            <a:spLocks noChangeArrowheads="1"/>
          </p:cNvSpPr>
          <p:nvPr/>
        </p:nvSpPr>
        <p:spPr bwMode="auto">
          <a:xfrm>
            <a:off x="152400" y="4419600"/>
            <a:ext cx="304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Calibri" pitchFamily="34" charset="0"/>
              </a:rPr>
              <a:t>Number of Ba-140=5.5e5</a:t>
            </a:r>
          </a:p>
          <a:p>
            <a:r>
              <a:rPr lang="en-US" sz="2000" b="1">
                <a:latin typeface="Calibri" pitchFamily="34" charset="0"/>
              </a:rPr>
              <a:t>Cross-section=0.1 b (?)</a:t>
            </a:r>
          </a:p>
        </p:txBody>
      </p:sp>
      <p:pic>
        <p:nvPicPr>
          <p:cNvPr id="4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338" y="3276600"/>
            <a:ext cx="804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4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28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30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2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277"/>
                                        </p:tgtEl>
                                        <p:attrNameLst>
                                          <p:attrName>style.visibility</p:attrName>
                                        </p:attrNameLst>
                                      </p:cBhvr>
                                      <p:to>
                                        <p:strVal val="visible"/>
                                      </p:to>
                                    </p:set>
                                  </p:childTnLst>
                                </p:cTn>
                              </p:par>
                              <p:par>
                                <p:cTn id="27" presetID="4" presetClass="entr" presetSubtype="16"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ox(in)">
                                      <p:cBhvr>
                                        <p:cTn id="29" dur="500"/>
                                        <p:tgtEl>
                                          <p:spTgt spid="4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374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374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3760"/>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7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375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7374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18471"/>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4610"/>
                                        </p:tgtEl>
                                        <p:attrNameLst>
                                          <p:attrName>style.visibility</p:attrName>
                                        </p:attrNameLst>
                                      </p:cBhvr>
                                      <p:to>
                                        <p:strVal val="visible"/>
                                      </p:to>
                                    </p:set>
                                    <p:animEffect transition="in" filter="blinds(horizontal)">
                                      <p:cBhvr>
                                        <p:cTn id="62" dur="500"/>
                                        <p:tgtEl>
                                          <p:spTgt spid="2461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73747"/>
                                        </p:tgtEl>
                                        <p:attrNameLst>
                                          <p:attrName>style.visibility</p:attrName>
                                        </p:attrNameLst>
                                      </p:cBhvr>
                                      <p:to>
                                        <p:strVal val="visible"/>
                                      </p:to>
                                    </p:set>
                                    <p:animEffect transition="in" filter="blinds(horizontal)">
                                      <p:cBhvr>
                                        <p:cTn id="65" dur="500"/>
                                        <p:tgtEl>
                                          <p:spTgt spid="73747"/>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73748"/>
                                        </p:tgtEl>
                                        <p:attrNameLst>
                                          <p:attrName>style.visibility</p:attrName>
                                        </p:attrNameLst>
                                      </p:cBhvr>
                                      <p:to>
                                        <p:strVal val="visible"/>
                                      </p:to>
                                    </p:set>
                                    <p:animEffect transition="in" filter="blinds(horizontal)">
                                      <p:cBhvr>
                                        <p:cTn id="68" dur="500"/>
                                        <p:tgtEl>
                                          <p:spTgt spid="7374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54302"/>
                                        </p:tgtEl>
                                        <p:attrNameLst>
                                          <p:attrName>style.visibility</p:attrName>
                                        </p:attrNameLst>
                                      </p:cBhvr>
                                      <p:to>
                                        <p:strVal val="visible"/>
                                      </p:to>
                                    </p:set>
                                    <p:animEffect transition="in" filter="blinds(horizontal)">
                                      <p:cBhvr>
                                        <p:cTn id="73" dur="500"/>
                                        <p:tgtEl>
                                          <p:spTgt spid="5430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linds(horizontal)">
                                      <p:cBhvr>
                                        <p:cTn id="78" dur="500"/>
                                        <p:tgtEl>
                                          <p:spTgt spid="4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54303"/>
                                        </p:tgtEl>
                                        <p:attrNameLst>
                                          <p:attrName>style.visibility</p:attrName>
                                        </p:attrNameLst>
                                      </p:cBhvr>
                                      <p:to>
                                        <p:strVal val="visible"/>
                                      </p:to>
                                    </p:set>
                                    <p:animEffect transition="in" filter="blinds(horizontal)">
                                      <p:cBhvr>
                                        <p:cTn id="83" dur="500"/>
                                        <p:tgtEl>
                                          <p:spTgt spid="5430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blinds(horizontal)">
                                      <p:cBhvr>
                                        <p:cTn id="88" dur="500"/>
                                        <p:tgtEl>
                                          <p:spTgt spid="38"/>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54305"/>
                                        </p:tgtEl>
                                        <p:attrNameLst>
                                          <p:attrName>style.visibility</p:attrName>
                                        </p:attrNameLst>
                                      </p:cBhvr>
                                      <p:to>
                                        <p:strVal val="visible"/>
                                      </p:to>
                                    </p:set>
                                    <p:animEffect transition="in" filter="blinds(horizontal)">
                                      <p:cBhvr>
                                        <p:cTn id="91" dur="500"/>
                                        <p:tgtEl>
                                          <p:spTgt spid="5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4" grpId="0"/>
      <p:bldP spid="24" grpId="0" animBg="1"/>
      <p:bldP spid="73740" grpId="0"/>
      <p:bldP spid="28" grpId="0" animBg="1"/>
      <p:bldP spid="73744" grpId="0"/>
      <p:bldP spid="73745" grpId="0" animBg="1"/>
      <p:bldP spid="73747" grpId="0" animBg="1"/>
      <p:bldP spid="73748" grpId="0" animBg="1"/>
      <p:bldP spid="54289" grpId="0"/>
      <p:bldP spid="54289" grpId="1"/>
      <p:bldP spid="54290" grpId="0"/>
      <p:bldP spid="73760" grpId="0"/>
      <p:bldP spid="54292" grpId="0"/>
      <p:bldP spid="24610" grpId="0"/>
      <p:bldP spid="39" grpId="0" animBg="1"/>
      <p:bldP spid="54301" grpId="0"/>
      <p:bldP spid="54302" grpId="0"/>
      <p:bldP spid="54303" grpId="0"/>
      <p:bldP spid="54305"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AAABAA7-8587-47E3-BF23-41E6181514C9}" type="slidenum">
              <a:rPr lang="en-US" sz="1400"/>
              <a:pPr eaLnBrk="1" hangingPunct="1"/>
              <a:t>2</a:t>
            </a:fld>
            <a:endParaRPr lang="en-US" sz="1400"/>
          </a:p>
        </p:txBody>
      </p:sp>
      <p:sp>
        <p:nvSpPr>
          <p:cNvPr id="5122" name="Rectangle 2"/>
          <p:cNvSpPr>
            <a:spLocks noGrp="1" noChangeArrowheads="1"/>
          </p:cNvSpPr>
          <p:nvPr>
            <p:ph type="title"/>
          </p:nvPr>
        </p:nvSpPr>
        <p:spPr>
          <a:xfrm>
            <a:off x="2136775" y="122238"/>
            <a:ext cx="4572000" cy="944562"/>
          </a:xfrm>
          <a:ln w="28575">
            <a:solidFill>
              <a:schemeClr val="tx1"/>
            </a:solidFill>
            <a:miter lim="800000"/>
            <a:headEnd/>
            <a:tailEnd/>
          </a:ln>
        </p:spPr>
        <p:txBody>
          <a:bodyPr/>
          <a:lstStyle/>
          <a:p>
            <a:pPr eaLnBrk="1" hangingPunct="1">
              <a:defRPr/>
            </a:pPr>
            <a:r>
              <a:rPr lang="en-US" sz="4000" b="1" dirty="0" smtClean="0">
                <a:latin typeface="Calibri"/>
                <a:cs typeface="Calibri"/>
              </a:rPr>
              <a:t>Motivation</a:t>
            </a:r>
          </a:p>
        </p:txBody>
      </p:sp>
      <p:sp>
        <p:nvSpPr>
          <p:cNvPr id="5123" name="Rectangle 3"/>
          <p:cNvSpPr>
            <a:spLocks noGrp="1" noChangeArrowheads="1"/>
          </p:cNvSpPr>
          <p:nvPr>
            <p:ph type="body" idx="1"/>
          </p:nvPr>
        </p:nvSpPr>
        <p:spPr>
          <a:xfrm>
            <a:off x="209550" y="1219200"/>
            <a:ext cx="8858250" cy="4648200"/>
          </a:xfrm>
        </p:spPr>
        <p:txBody>
          <a:bodyPr/>
          <a:lstStyle/>
          <a:p>
            <a:pPr marL="0" indent="0" algn="just" eaLnBrk="1" hangingPunct="1">
              <a:spcBef>
                <a:spcPts val="1325"/>
              </a:spcBef>
              <a:buFontTx/>
              <a:buNone/>
            </a:pPr>
            <a:r>
              <a:rPr lang="en-US" sz="3000" smtClean="0">
                <a:latin typeface="Calibri" pitchFamily="34" charset="0"/>
                <a:cs typeface="Calibri" pitchFamily="34" charset="0"/>
              </a:rPr>
              <a:t>An overview of the status of the measurement of the Maxwellian averaged </a:t>
            </a:r>
            <a:r>
              <a:rPr lang="en-US" sz="3000" smtClean="0">
                <a:latin typeface="Times New Roman" pitchFamily="18" charset="0"/>
                <a:cs typeface="Times New Roman" pitchFamily="18" charset="0"/>
              </a:rPr>
              <a:t>(n,γ) </a:t>
            </a:r>
            <a:r>
              <a:rPr lang="en-US" sz="3000" smtClean="0">
                <a:latin typeface="Calibri" pitchFamily="34" charset="0"/>
                <a:cs typeface="Calibri" pitchFamily="34" charset="0"/>
              </a:rPr>
              <a:t>cross section (MACS) of branching points (BPs) and new methods.</a:t>
            </a:r>
          </a:p>
          <a:p>
            <a:pPr marL="0" indent="0" eaLnBrk="1" hangingPunct="1">
              <a:spcBef>
                <a:spcPts val="1325"/>
              </a:spcBef>
              <a:buFont typeface="Wingdings" pitchFamily="2" charset="2"/>
              <a:buChar char="Ø"/>
            </a:pPr>
            <a:r>
              <a:rPr lang="en-US" sz="3000" smtClean="0">
                <a:latin typeface="Calibri" pitchFamily="34" charset="0"/>
                <a:cs typeface="Calibri" pitchFamily="34" charset="0"/>
              </a:rPr>
              <a:t>MACS by </a:t>
            </a:r>
            <a:r>
              <a:rPr lang="en-US" sz="3000" smtClean="0">
                <a:solidFill>
                  <a:srgbClr val="000090"/>
                </a:solidFill>
                <a:latin typeface="Calibri" pitchFamily="34" charset="0"/>
                <a:cs typeface="Calibri" pitchFamily="34" charset="0"/>
              </a:rPr>
              <a:t>time-of-flight</a:t>
            </a:r>
            <a:r>
              <a:rPr lang="en-US" sz="3000" smtClean="0">
                <a:latin typeface="Calibri" pitchFamily="34" charset="0"/>
                <a:cs typeface="Calibri" pitchFamily="34" charset="0"/>
              </a:rPr>
              <a:t>: n_TOF @ CERN.</a:t>
            </a:r>
          </a:p>
          <a:p>
            <a:pPr marL="0" indent="0" eaLnBrk="1" hangingPunct="1">
              <a:spcBef>
                <a:spcPts val="1325"/>
              </a:spcBef>
              <a:buFont typeface="Wingdings" pitchFamily="2" charset="2"/>
              <a:buChar char="Ø"/>
            </a:pPr>
            <a:r>
              <a:rPr lang="en-US" sz="3000" smtClean="0">
                <a:latin typeface="Calibri" pitchFamily="34" charset="0"/>
                <a:cs typeface="Calibri" pitchFamily="34" charset="0"/>
              </a:rPr>
              <a:t>MACS by </a:t>
            </a:r>
            <a:r>
              <a:rPr lang="en-US" sz="3000" smtClean="0">
                <a:solidFill>
                  <a:srgbClr val="660066"/>
                </a:solidFill>
                <a:latin typeface="Calibri" pitchFamily="34" charset="0"/>
                <a:cs typeface="Calibri" pitchFamily="34" charset="0"/>
              </a:rPr>
              <a:t>activation</a:t>
            </a:r>
            <a:r>
              <a:rPr lang="en-US" sz="3000" smtClean="0">
                <a:latin typeface="Calibri" pitchFamily="34" charset="0"/>
                <a:cs typeface="Calibri" pitchFamily="34" charset="0"/>
              </a:rPr>
              <a:t>: overview of the production of stellar (or maxwellian) neutron spectrum.</a:t>
            </a:r>
          </a:p>
          <a:p>
            <a:pPr marL="0" indent="0" eaLnBrk="1" hangingPunct="1">
              <a:spcBef>
                <a:spcPts val="1325"/>
              </a:spcBef>
              <a:buFont typeface="Wingdings" pitchFamily="2" charset="2"/>
              <a:buChar char="Ø"/>
            </a:pPr>
            <a:r>
              <a:rPr lang="en-US" sz="3000" smtClean="0">
                <a:latin typeface="Calibri" pitchFamily="34" charset="0"/>
                <a:cs typeface="Calibri" pitchFamily="34" charset="0"/>
              </a:rPr>
              <a:t> </a:t>
            </a:r>
            <a:r>
              <a:rPr lang="en-US" sz="3000" smtClean="0">
                <a:solidFill>
                  <a:srgbClr val="D7701F"/>
                </a:solidFill>
                <a:latin typeface="Calibri" pitchFamily="34" charset="0"/>
                <a:cs typeface="Calibri" pitchFamily="34" charset="0"/>
              </a:rPr>
              <a:t>Present</a:t>
            </a:r>
            <a:r>
              <a:rPr lang="en-US" sz="3000" smtClean="0">
                <a:latin typeface="Calibri" pitchFamily="34" charset="0"/>
                <a:cs typeface="Calibri" pitchFamily="34" charset="0"/>
              </a:rPr>
              <a:t>: neutron source at small facility at CNA.</a:t>
            </a:r>
          </a:p>
          <a:p>
            <a:pPr marL="0" indent="0" eaLnBrk="1" hangingPunct="1">
              <a:spcBef>
                <a:spcPts val="1325"/>
              </a:spcBef>
              <a:buFont typeface="Wingdings" pitchFamily="2" charset="2"/>
              <a:buChar char="Ø"/>
            </a:pPr>
            <a:r>
              <a:rPr lang="en-US" sz="3000" smtClean="0">
                <a:latin typeface="Calibri" pitchFamily="34" charset="0"/>
                <a:cs typeface="Calibri" pitchFamily="34" charset="0"/>
              </a:rPr>
              <a:t> </a:t>
            </a:r>
            <a:r>
              <a:rPr lang="en-US" sz="3000" smtClean="0">
                <a:solidFill>
                  <a:srgbClr val="660066"/>
                </a:solidFill>
                <a:latin typeface="Calibri" pitchFamily="34" charset="0"/>
                <a:cs typeface="Calibri" pitchFamily="34" charset="0"/>
              </a:rPr>
              <a:t>Future</a:t>
            </a:r>
            <a:r>
              <a:rPr lang="en-US" sz="3000" smtClean="0">
                <a:latin typeface="Calibri" pitchFamily="34" charset="0"/>
                <a:cs typeface="Calibri" pitchFamily="34" charset="0"/>
              </a:rPr>
              <a:t>: </a:t>
            </a:r>
            <a:r>
              <a:rPr lang="en-US" sz="3000" i="1" smtClean="0">
                <a:latin typeface="Calibri" pitchFamily="34" charset="0"/>
                <a:cs typeface="Calibri" pitchFamily="34" charset="0"/>
              </a:rPr>
              <a:t>in situ </a:t>
            </a:r>
            <a:r>
              <a:rPr lang="en-US" sz="3000" smtClean="0">
                <a:latin typeface="Calibri" pitchFamily="34" charset="0"/>
                <a:cs typeface="Calibri" pitchFamily="34" charset="0"/>
              </a:rPr>
              <a:t>neutron beam and RIB at SPES?</a:t>
            </a:r>
          </a:p>
        </p:txBody>
      </p:sp>
      <p:sp>
        <p:nvSpPr>
          <p:cNvPr id="8"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
            <a:ext cx="4876800" cy="8382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660066"/>
                </a:solidFill>
                <a:latin typeface="Calibri"/>
                <a:ea typeface="ＭＳ Ｐゴシック" charset="0"/>
                <a:cs typeface="Calibri"/>
              </a:rPr>
              <a:t>Summary 1/2</a:t>
            </a:r>
          </a:p>
        </p:txBody>
      </p:sp>
      <p:sp>
        <p:nvSpPr>
          <p:cNvPr id="4100" name="Rectangle 4"/>
          <p:cNvSpPr>
            <a:spLocks noChangeArrowheads="1"/>
          </p:cNvSpPr>
          <p:nvPr/>
        </p:nvSpPr>
        <p:spPr bwMode="auto">
          <a:xfrm>
            <a:off x="152400" y="1219200"/>
            <a:ext cx="8832850" cy="4876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gn="just">
              <a:spcBef>
                <a:spcPts val="1825"/>
              </a:spcBef>
              <a:buFont typeface="Arial" pitchFamily="34" charset="0"/>
              <a:buChar char="•"/>
            </a:pPr>
            <a:r>
              <a:rPr lang="en-GB" sz="2800">
                <a:latin typeface="Calibri" pitchFamily="34" charset="0"/>
                <a:cs typeface="Calibri" pitchFamily="34" charset="0"/>
                <a:sym typeface="Symbol" pitchFamily="18" charset="2"/>
              </a:rPr>
              <a:t>An overview of the n_TOF@CERN has illustrated as an example of measurements of MACS of BPs by the TOF technique.</a:t>
            </a:r>
          </a:p>
          <a:p>
            <a:pPr marL="342900" indent="-342900" algn="just">
              <a:spcBef>
                <a:spcPts val="1825"/>
              </a:spcBef>
              <a:buFont typeface="Arial" pitchFamily="34" charset="0"/>
              <a:buChar char="•"/>
            </a:pPr>
            <a:r>
              <a:rPr lang="en-US" sz="2800">
                <a:latin typeface="Calibri" pitchFamily="34" charset="0"/>
                <a:sym typeface="Symbol" pitchFamily="18" charset="2"/>
              </a:rPr>
              <a:t>Pönitz, Käppeler and Mastinu show an evolution in the generation of stellar neutron spectrum to be used in the measurement of MACS at 30 keV by activation.</a:t>
            </a:r>
          </a:p>
          <a:p>
            <a:pPr marL="342900" indent="-342900" algn="just">
              <a:spcBef>
                <a:spcPts val="1825"/>
              </a:spcBef>
              <a:buFont typeface="Arial" pitchFamily="34" charset="0"/>
              <a:buChar char="•"/>
            </a:pPr>
            <a:r>
              <a:rPr lang="en-US" sz="2800">
                <a:latin typeface="Calibri" pitchFamily="34" charset="0"/>
                <a:sym typeface="Symbol" pitchFamily="18" charset="2"/>
              </a:rPr>
              <a:t>We have tried to demonstrate the importance of the generation of neutron spectrum as close as possible to maxwellian in a wide range for activation measurements.</a:t>
            </a:r>
          </a:p>
        </p:txBody>
      </p:sp>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85CF00-93AF-41C9-A2AD-4E321019FAAB}" type="slidenum">
              <a:rPr lang="en-US" sz="1400"/>
              <a:pPr eaLnBrk="1" hangingPunct="1"/>
              <a:t>20</a:t>
            </a:fld>
            <a:endParaRPr lang="en-US" sz="1400"/>
          </a:p>
        </p:txBody>
      </p:sp>
      <p:sp>
        <p:nvSpPr>
          <p:cNvPr id="6"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
            <a:ext cx="4876800" cy="8382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660066"/>
                </a:solidFill>
                <a:latin typeface="Calibri"/>
                <a:ea typeface="ＭＳ Ｐゴシック" charset="0"/>
                <a:cs typeface="Calibri"/>
              </a:rPr>
              <a:t>Summary 2/2</a:t>
            </a:r>
          </a:p>
        </p:txBody>
      </p:sp>
      <p:sp>
        <p:nvSpPr>
          <p:cNvPr id="4100" name="Rectangle 4"/>
          <p:cNvSpPr>
            <a:spLocks noChangeArrowheads="1"/>
          </p:cNvSpPr>
          <p:nvPr/>
        </p:nvSpPr>
        <p:spPr bwMode="auto">
          <a:xfrm>
            <a:off x="152400" y="1219200"/>
            <a:ext cx="8832850" cy="5257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gn="just">
              <a:spcBef>
                <a:spcPts val="1225"/>
              </a:spcBef>
              <a:buFont typeface="Arial" pitchFamily="34" charset="0"/>
              <a:buChar char="•"/>
            </a:pPr>
            <a:r>
              <a:rPr lang="en-US" sz="2800">
                <a:latin typeface="Calibri" pitchFamily="34" charset="0"/>
                <a:cs typeface="Calibri" pitchFamily="34" charset="0"/>
                <a:sym typeface="Symbol" pitchFamily="18" charset="2"/>
              </a:rPr>
              <a:t>Mastinu</a:t>
            </a:r>
            <a:r>
              <a:rPr lang="en-US" altLang="en-GB" sz="2800">
                <a:latin typeface="Calibri" pitchFamily="34" charset="0"/>
                <a:cs typeface="Calibri" pitchFamily="34" charset="0"/>
                <a:sym typeface="Symbol" pitchFamily="18" charset="2"/>
              </a:rPr>
              <a:t>’</a:t>
            </a:r>
            <a:r>
              <a:rPr lang="en-US" sz="2800">
                <a:latin typeface="Calibri" pitchFamily="34" charset="0"/>
                <a:cs typeface="Calibri" pitchFamily="34" charset="0"/>
                <a:sym typeface="Symbol" pitchFamily="18" charset="2"/>
              </a:rPr>
              <a:t>s method provides stellar neutron spectrum in a wide energy range (30-60 keV) (5 and 90 keV).</a:t>
            </a:r>
          </a:p>
          <a:p>
            <a:pPr marL="342900" indent="-342900" algn="just">
              <a:spcBef>
                <a:spcPts val="1225"/>
              </a:spcBef>
              <a:buFont typeface="Arial" pitchFamily="34" charset="0"/>
              <a:buChar char="•"/>
            </a:pPr>
            <a:r>
              <a:rPr lang="en-GB" sz="2800">
                <a:latin typeface="Calibri" pitchFamily="34" charset="0"/>
                <a:cs typeface="Calibri" pitchFamily="34" charset="0"/>
                <a:sym typeface="Symbol" pitchFamily="18" charset="2"/>
              </a:rPr>
              <a:t>Preliminary analysis results of the JRC-IRMM experiment show good perspectives of Mastinu</a:t>
            </a:r>
            <a:r>
              <a:rPr lang="en-GB" altLang="en-GB" sz="2800">
                <a:latin typeface="Calibri" pitchFamily="34" charset="0"/>
                <a:cs typeface="Calibri" pitchFamily="34" charset="0"/>
                <a:sym typeface="Symbol" pitchFamily="18" charset="2"/>
              </a:rPr>
              <a:t>’</a:t>
            </a:r>
            <a:r>
              <a:rPr lang="en-GB" sz="2800">
                <a:latin typeface="Calibri" pitchFamily="34" charset="0"/>
                <a:cs typeface="Calibri" pitchFamily="34" charset="0"/>
                <a:sym typeface="Symbol" pitchFamily="18" charset="2"/>
              </a:rPr>
              <a:t>s method confirmation. </a:t>
            </a:r>
          </a:p>
          <a:p>
            <a:pPr marL="342900" indent="-342900" algn="just">
              <a:spcBef>
                <a:spcPts val="1225"/>
              </a:spcBef>
              <a:buFont typeface="Arial" pitchFamily="34" charset="0"/>
              <a:buChar char="•"/>
            </a:pPr>
            <a:r>
              <a:rPr lang="en-GB" sz="2800">
                <a:latin typeface="Calibri" pitchFamily="34" charset="0"/>
                <a:cs typeface="Calibri" pitchFamily="34" charset="0"/>
                <a:sym typeface="Symbol" pitchFamily="18" charset="2"/>
              </a:rPr>
              <a:t>New methods such as Mastinu </a:t>
            </a:r>
            <a:r>
              <a:rPr lang="en-GB" altLang="en-GB" sz="2800">
                <a:latin typeface="Calibri" pitchFamily="34" charset="0"/>
                <a:cs typeface="Calibri" pitchFamily="34" charset="0"/>
                <a:sym typeface="Symbol" pitchFamily="18" charset="2"/>
              </a:rPr>
              <a:t>’</a:t>
            </a:r>
            <a:r>
              <a:rPr lang="en-GB" sz="2800">
                <a:latin typeface="Calibri" pitchFamily="34" charset="0"/>
                <a:cs typeface="Calibri" pitchFamily="34" charset="0"/>
                <a:sym typeface="Symbol" pitchFamily="18" charset="2"/>
              </a:rPr>
              <a:t>s method push the use of small neutron sources facilities as CNA at Seville.</a:t>
            </a:r>
          </a:p>
          <a:p>
            <a:pPr marL="342900" indent="-342900" algn="just">
              <a:spcBef>
                <a:spcPts val="1225"/>
              </a:spcBef>
              <a:buFont typeface="Arial" pitchFamily="34" charset="0"/>
              <a:buChar char="•"/>
            </a:pPr>
            <a:r>
              <a:rPr lang="en-GB" sz="2800">
                <a:latin typeface="Calibri" pitchFamily="34" charset="0"/>
                <a:cs typeface="Calibri" pitchFamily="34" charset="0"/>
                <a:sym typeface="Symbol" pitchFamily="18" charset="2"/>
              </a:rPr>
              <a:t>Amazing and very difficult experiments combining high intensity neutron beam and high intensity Radioactive Ion Beam could be performed in the future in facilities as SPES-LENOS at Laboratori Nazionali di Legnaro.</a:t>
            </a:r>
          </a:p>
          <a:p>
            <a:pPr marL="342900" indent="-342900" algn="just">
              <a:spcBef>
                <a:spcPts val="1225"/>
              </a:spcBef>
              <a:buFont typeface="Arial" pitchFamily="34" charset="0"/>
              <a:buChar char="•"/>
            </a:pPr>
            <a:endParaRPr lang="en-GB" sz="2600">
              <a:latin typeface="Calibri" pitchFamily="34" charset="0"/>
              <a:cs typeface="Calibri" pitchFamily="34" charset="0"/>
              <a:sym typeface="Symbol" pitchFamily="18" charset="2"/>
            </a:endParaRPr>
          </a:p>
          <a:p>
            <a:pPr marL="342900" indent="-342900" algn="just">
              <a:spcBef>
                <a:spcPts val="1225"/>
              </a:spcBef>
              <a:buFont typeface="Arial" pitchFamily="34" charset="0"/>
              <a:buChar char="•"/>
            </a:pPr>
            <a:endParaRPr lang="en-US" sz="2600">
              <a:latin typeface="Calibri" pitchFamily="34" charset="0"/>
              <a:sym typeface="Symbol" pitchFamily="18" charset="2"/>
            </a:endParaRPr>
          </a:p>
        </p:txBody>
      </p:sp>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8EC4A7B-B7A2-4E3F-A73E-01BF0F6005D5}" type="slidenum">
              <a:rPr lang="en-US" sz="1400"/>
              <a:pPr eaLnBrk="1" hangingPunct="1"/>
              <a:t>21</a:t>
            </a:fld>
            <a:endParaRPr lang="en-US" sz="1400"/>
          </a:p>
        </p:txBody>
      </p:sp>
      <p:sp>
        <p:nvSpPr>
          <p:cNvPr id="6"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B133725-A5EA-4295-9F7A-E28A8F6F43E5}" type="slidenum">
              <a:rPr lang="en-US" sz="1400"/>
              <a:pPr eaLnBrk="1" hangingPunct="1"/>
              <a:t>22</a:t>
            </a:fld>
            <a:endParaRPr lang="en-US" sz="1400"/>
          </a:p>
        </p:txBody>
      </p:sp>
      <p:sp>
        <p:nvSpPr>
          <p:cNvPr id="3" name="Rectangle 2"/>
          <p:cNvSpPr txBox="1">
            <a:spLocks noChangeArrowheads="1"/>
          </p:cNvSpPr>
          <p:nvPr/>
        </p:nvSpPr>
        <p:spPr bwMode="auto">
          <a:xfrm>
            <a:off x="685800" y="685800"/>
            <a:ext cx="7467600" cy="2057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400" b="1" dirty="0" smtClean="0">
                <a:solidFill>
                  <a:schemeClr val="tx2"/>
                </a:solidFill>
                <a:latin typeface="Calibri"/>
                <a:cs typeface="Calibri"/>
              </a:rPr>
              <a:t>Thank you very much to the Committee for the invitation and for your attentio</a:t>
            </a:r>
            <a:r>
              <a:rPr lang="en-US" sz="3400" b="1" dirty="0">
                <a:solidFill>
                  <a:schemeClr val="tx2"/>
                </a:solidFill>
                <a:latin typeface="Calibri"/>
                <a:cs typeface="Calibri"/>
              </a:rPr>
              <a:t>n</a:t>
            </a:r>
            <a:endParaRPr lang="en-US" sz="3400" b="1" dirty="0" smtClean="0">
              <a:solidFill>
                <a:schemeClr val="tx2"/>
              </a:solidFill>
              <a:latin typeface="Calibri"/>
              <a:cs typeface="Calibri"/>
            </a:endParaRPr>
          </a:p>
        </p:txBody>
      </p:sp>
      <p:sp>
        <p:nvSpPr>
          <p:cNvPr id="4" name="Rectangle 3"/>
          <p:cNvSpPr txBox="1">
            <a:spLocks noChangeArrowheads="1"/>
          </p:cNvSpPr>
          <p:nvPr/>
        </p:nvSpPr>
        <p:spPr>
          <a:xfrm>
            <a:off x="1600200" y="2971800"/>
            <a:ext cx="5943600" cy="1524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eaLnBrk="1" hangingPunct="1">
              <a:lnSpc>
                <a:spcPct val="90000"/>
              </a:lnSpc>
              <a:buFontTx/>
              <a:buNone/>
              <a:defRPr/>
            </a:pPr>
            <a:r>
              <a:rPr lang="en-US" sz="2800" b="1" dirty="0" smtClean="0">
                <a:latin typeface="Calibri"/>
                <a:cs typeface="Calibri"/>
              </a:rPr>
              <a:t>Javier </a:t>
            </a:r>
            <a:r>
              <a:rPr lang="en-US" sz="2800" b="1" dirty="0" err="1" smtClean="0">
                <a:latin typeface="Calibri"/>
                <a:cs typeface="Calibri"/>
              </a:rPr>
              <a:t>Praena</a:t>
            </a:r>
            <a:endParaRPr lang="en-US" sz="2800" b="1" dirty="0" smtClean="0">
              <a:latin typeface="Calibri"/>
              <a:cs typeface="Calibri"/>
            </a:endParaRPr>
          </a:p>
          <a:p>
            <a:pPr eaLnBrk="1" hangingPunct="1">
              <a:lnSpc>
                <a:spcPct val="90000"/>
              </a:lnSpc>
              <a:defRPr/>
            </a:pPr>
            <a:endParaRPr lang="en-US" sz="1000" b="1" dirty="0" smtClean="0">
              <a:latin typeface="Calibri"/>
              <a:cs typeface="Calibri"/>
            </a:endParaRPr>
          </a:p>
          <a:p>
            <a:pPr marL="0" indent="0" algn="ctr" eaLnBrk="1" hangingPunct="1">
              <a:lnSpc>
                <a:spcPct val="90000"/>
              </a:lnSpc>
              <a:buFontTx/>
              <a:buNone/>
              <a:defRPr/>
            </a:pPr>
            <a:r>
              <a:rPr lang="en-US" sz="2000" dirty="0" smtClean="0">
                <a:latin typeface="Calibri"/>
                <a:cs typeface="Calibri"/>
              </a:rPr>
              <a:t>Universidad de </a:t>
            </a:r>
            <a:r>
              <a:rPr lang="en-US" sz="2000" dirty="0" err="1" smtClean="0">
                <a:latin typeface="Calibri"/>
                <a:cs typeface="Calibri"/>
              </a:rPr>
              <a:t>Sevilla</a:t>
            </a:r>
            <a:r>
              <a:rPr lang="en-US" sz="2000" dirty="0" smtClean="0">
                <a:latin typeface="Calibri"/>
                <a:cs typeface="Calibri"/>
              </a:rPr>
              <a:t>, Seville, SPAIN</a:t>
            </a:r>
          </a:p>
          <a:p>
            <a:pPr marL="0" indent="0" algn="ctr" eaLnBrk="1" hangingPunct="1">
              <a:lnSpc>
                <a:spcPct val="90000"/>
              </a:lnSpc>
              <a:buFontTx/>
              <a:buNone/>
              <a:defRPr/>
            </a:pPr>
            <a:r>
              <a:rPr lang="en-US" sz="2000" dirty="0" smtClean="0">
                <a:latin typeface="Calibri"/>
                <a:cs typeface="Calibri"/>
              </a:rPr>
              <a:t>Centro </a:t>
            </a:r>
            <a:r>
              <a:rPr lang="en-US" sz="2000" dirty="0" err="1" smtClean="0">
                <a:latin typeface="Calibri"/>
                <a:cs typeface="Calibri"/>
              </a:rPr>
              <a:t>Nacional</a:t>
            </a:r>
            <a:r>
              <a:rPr lang="en-US" sz="2000" dirty="0" smtClean="0">
                <a:latin typeface="Calibri"/>
                <a:cs typeface="Calibri"/>
              </a:rPr>
              <a:t> de </a:t>
            </a:r>
            <a:r>
              <a:rPr lang="en-US" sz="2000" dirty="0" err="1" smtClean="0">
                <a:latin typeface="Calibri"/>
                <a:cs typeface="Calibri"/>
              </a:rPr>
              <a:t>Aceleradores</a:t>
            </a:r>
            <a:r>
              <a:rPr lang="en-US" sz="2000" dirty="0" smtClean="0">
                <a:latin typeface="Calibri"/>
                <a:cs typeface="Calibri"/>
              </a:rPr>
              <a:t>, Seville, SPAIN</a:t>
            </a:r>
          </a:p>
          <a:p>
            <a:pPr eaLnBrk="1" hangingPunct="1">
              <a:lnSpc>
                <a:spcPct val="90000"/>
              </a:lnSpc>
              <a:defRPr/>
            </a:pPr>
            <a:endParaRPr lang="en-US" sz="2000" dirty="0" smtClean="0">
              <a:latin typeface="Calibri"/>
              <a:cs typeface="Calibri"/>
            </a:endParaRPr>
          </a:p>
        </p:txBody>
      </p:sp>
      <p:pic>
        <p:nvPicPr>
          <p:cNvPr id="59396" name="Picture 9" descr="marca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181600"/>
            <a:ext cx="121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0" descr="c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486400"/>
            <a:ext cx="21336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8600" y="228600"/>
            <a:ext cx="8610600" cy="1052513"/>
          </a:xfrm>
          <a:prstGeom prst="rect">
            <a:avLst/>
          </a:prstGeom>
          <a:noFill/>
          <a:ln w="28575">
            <a:solidFill>
              <a:srgbClr val="D7701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defTabSz="457200"/>
            <a:r>
              <a:rPr lang="en-US" sz="3400" b="1">
                <a:solidFill>
                  <a:srgbClr val="D7701F"/>
                </a:solidFill>
                <a:latin typeface="Calibri" pitchFamily="34" charset="0"/>
                <a:cs typeface="Calibri" pitchFamily="34" charset="0"/>
              </a:rPr>
              <a:t>MACS of </a:t>
            </a:r>
            <a:r>
              <a:rPr lang="en-US" sz="3400" b="1" baseline="30000">
                <a:solidFill>
                  <a:srgbClr val="D7701F"/>
                </a:solidFill>
                <a:latin typeface="Calibri" pitchFamily="34" charset="0"/>
                <a:cs typeface="Calibri" pitchFamily="34" charset="0"/>
              </a:rPr>
              <a:t>181</a:t>
            </a:r>
            <a:r>
              <a:rPr lang="en-US" sz="3400" b="1">
                <a:solidFill>
                  <a:srgbClr val="D7701F"/>
                </a:solidFill>
                <a:latin typeface="Calibri" pitchFamily="34" charset="0"/>
                <a:cs typeface="Calibri" pitchFamily="34" charset="0"/>
              </a:rPr>
              <a:t>Ta(n,γ) and </a:t>
            </a:r>
            <a:r>
              <a:rPr lang="en-US" sz="3400" b="1" baseline="30000">
                <a:solidFill>
                  <a:srgbClr val="D7701F"/>
                </a:solidFill>
                <a:latin typeface="Calibri" pitchFamily="34" charset="0"/>
                <a:cs typeface="Calibri" pitchFamily="34" charset="0"/>
              </a:rPr>
              <a:t>159</a:t>
            </a:r>
            <a:r>
              <a:rPr lang="en-US" sz="3400" b="1">
                <a:solidFill>
                  <a:srgbClr val="D7701F"/>
                </a:solidFill>
                <a:latin typeface="Calibri" pitchFamily="34" charset="0"/>
                <a:cs typeface="Calibri" pitchFamily="34" charset="0"/>
              </a:rPr>
              <a:t>Tb(n,γ) at kT=30 keV</a:t>
            </a:r>
          </a:p>
          <a:p>
            <a:pPr algn="ctr" defTabSz="457200"/>
            <a:r>
              <a:rPr lang="en-US" sz="3400" b="1">
                <a:solidFill>
                  <a:srgbClr val="D7701F"/>
                </a:solidFill>
                <a:latin typeface="Calibri" pitchFamily="34" charset="0"/>
                <a:cs typeface="Calibri" pitchFamily="34" charset="0"/>
              </a:rPr>
              <a:t>with </a:t>
            </a:r>
            <a:r>
              <a:rPr lang="en-US" sz="3400" b="1" baseline="30000">
                <a:solidFill>
                  <a:srgbClr val="D7701F"/>
                </a:solidFill>
                <a:latin typeface="Calibri" pitchFamily="34" charset="0"/>
                <a:cs typeface="Calibri" pitchFamily="34" charset="0"/>
              </a:rPr>
              <a:t>197</a:t>
            </a:r>
            <a:r>
              <a:rPr lang="en-US" sz="3400" b="1">
                <a:solidFill>
                  <a:srgbClr val="D7701F"/>
                </a:solidFill>
                <a:latin typeface="Calibri" pitchFamily="34" charset="0"/>
                <a:cs typeface="Calibri" pitchFamily="34" charset="0"/>
              </a:rPr>
              <a:t>Au(n,γ) as reference</a:t>
            </a:r>
          </a:p>
        </p:txBody>
      </p:sp>
      <p:sp>
        <p:nvSpPr>
          <p:cNvPr id="6" name="Text Box 12"/>
          <p:cNvSpPr txBox="1">
            <a:spLocks noChangeArrowheads="1"/>
          </p:cNvSpPr>
          <p:nvPr/>
        </p:nvSpPr>
        <p:spPr bwMode="auto">
          <a:xfrm>
            <a:off x="152400" y="1397000"/>
            <a:ext cx="8951913" cy="1138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u="sng">
                <a:solidFill>
                  <a:srgbClr val="000000"/>
                </a:solidFill>
                <a:latin typeface="Calibri" pitchFamily="34" charset="0"/>
              </a:rPr>
              <a:t>Experimental conditions for both experiments:</a:t>
            </a:r>
          </a:p>
          <a:p>
            <a:pPr eaLnBrk="1" hangingPunct="1"/>
            <a:endParaRPr lang="en-US" sz="800" u="sng">
              <a:solidFill>
                <a:srgbClr val="000000"/>
              </a:solidFill>
              <a:latin typeface="Calibri" pitchFamily="34" charset="0"/>
            </a:endParaRPr>
          </a:p>
          <a:p>
            <a:pPr eaLnBrk="1" hangingPunct="1"/>
            <a:r>
              <a:rPr lang="en-US" sz="2000">
                <a:solidFill>
                  <a:srgbClr val="000000"/>
                </a:solidFill>
                <a:latin typeface="Calibri" pitchFamily="34" charset="0"/>
              </a:rPr>
              <a:t>Au, Ta and Tb samples of d=2.4 cm. Proton current≈ 3 μA. Beam spot= 1 cm</a:t>
            </a:r>
          </a:p>
          <a:p>
            <a:pPr eaLnBrk="1" hangingPunct="1"/>
            <a:r>
              <a:rPr lang="en-US" sz="2000">
                <a:solidFill>
                  <a:srgbClr val="000000"/>
                </a:solidFill>
                <a:latin typeface="Calibri" pitchFamily="34" charset="0"/>
              </a:rPr>
              <a:t>HPGe detector: </a:t>
            </a:r>
            <a:r>
              <a:rPr lang="en-US" sz="2000" baseline="30000">
                <a:solidFill>
                  <a:srgbClr val="000000"/>
                </a:solidFill>
                <a:latin typeface="Calibri" pitchFamily="34" charset="0"/>
              </a:rPr>
              <a:t>198</a:t>
            </a:r>
            <a:r>
              <a:rPr lang="en-US" sz="2000">
                <a:solidFill>
                  <a:srgbClr val="000000"/>
                </a:solidFill>
                <a:latin typeface="Calibri" pitchFamily="34" charset="0"/>
              </a:rPr>
              <a:t>Au (2.6 d, 411 keV)</a:t>
            </a:r>
            <a:r>
              <a:rPr lang="en-US" sz="2000" baseline="30000">
                <a:solidFill>
                  <a:srgbClr val="000000"/>
                </a:solidFill>
                <a:latin typeface="Calibri" pitchFamily="34" charset="0"/>
              </a:rPr>
              <a:t>181</a:t>
            </a:r>
            <a:r>
              <a:rPr lang="en-US" sz="2000">
                <a:solidFill>
                  <a:srgbClr val="000000"/>
                </a:solidFill>
                <a:latin typeface="Calibri" pitchFamily="34" charset="0"/>
              </a:rPr>
              <a:t>Tb (114 d, 1121 keV)  </a:t>
            </a:r>
            <a:r>
              <a:rPr lang="en-US" sz="2000" baseline="30000">
                <a:solidFill>
                  <a:srgbClr val="000000"/>
                </a:solidFill>
                <a:latin typeface="Calibri" pitchFamily="34" charset="0"/>
              </a:rPr>
              <a:t>160</a:t>
            </a:r>
            <a:r>
              <a:rPr lang="en-US" sz="2000">
                <a:solidFill>
                  <a:srgbClr val="000000"/>
                </a:solidFill>
                <a:latin typeface="Calibri" pitchFamily="34" charset="0"/>
              </a:rPr>
              <a:t>Tb (72 d, 298 keV)</a:t>
            </a:r>
          </a:p>
        </p:txBody>
      </p:sp>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21BE47F-D83F-4701-82BB-E0E6D04759CC}" type="slidenum">
              <a:rPr lang="en-US" sz="1400">
                <a:solidFill>
                  <a:srgbClr val="898989"/>
                </a:solidFill>
                <a:latin typeface="Calibri" pitchFamily="34" charset="0"/>
              </a:rPr>
              <a:pPr eaLnBrk="1" hangingPunct="1"/>
              <a:t>23</a:t>
            </a:fld>
            <a:endParaRPr lang="en-US" sz="1400">
              <a:solidFill>
                <a:srgbClr val="898989"/>
              </a:solidFill>
              <a:latin typeface="Calibri" pitchFamily="34" charset="0"/>
            </a:endParaRPr>
          </a:p>
        </p:txBody>
      </p:sp>
      <p:pic>
        <p:nvPicPr>
          <p:cNvPr id="604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43200"/>
            <a:ext cx="4038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27B5519-66D9-4CCF-A156-9CBEEF38EBC1}" type="slidenum">
              <a:rPr lang="en-US" sz="1400"/>
              <a:pPr eaLnBrk="1" hangingPunct="1"/>
              <a:t>24</a:t>
            </a:fld>
            <a:endParaRPr lang="en-US" sz="1400"/>
          </a:p>
        </p:txBody>
      </p:sp>
      <p:sp>
        <p:nvSpPr>
          <p:cNvPr id="62466" name="Segnaposto numero diapositiva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200">
              <a:solidFill>
                <a:srgbClr val="898989"/>
              </a:solidFill>
              <a:latin typeface="Calibri" pitchFamily="34" charset="0"/>
            </a:endParaRPr>
          </a:p>
        </p:txBody>
      </p:sp>
      <p:sp>
        <p:nvSpPr>
          <p:cNvPr id="6246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sp>
        <p:nvSpPr>
          <p:cNvPr id="62468"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1447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2"/>
          <p:cNvSpPr txBox="1">
            <a:spLocks noChangeArrowheads="1"/>
          </p:cNvSpPr>
          <p:nvPr/>
        </p:nvSpPr>
        <p:spPr bwMode="auto">
          <a:xfrm>
            <a:off x="1600200" y="3352800"/>
            <a:ext cx="58674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baseline="30000">
                <a:latin typeface="Calibri" pitchFamily="34" charset="0"/>
              </a:rPr>
              <a:t>67-73</a:t>
            </a:r>
            <a:r>
              <a:rPr lang="en-US" sz="2000" b="1">
                <a:latin typeface="Calibri" pitchFamily="34" charset="0"/>
              </a:rPr>
              <a:t>Ga, </a:t>
            </a:r>
            <a:r>
              <a:rPr lang="en-US" sz="2000" b="1" baseline="30000">
                <a:latin typeface="Calibri" pitchFamily="34" charset="0"/>
              </a:rPr>
              <a:t>69-85</a:t>
            </a:r>
            <a:r>
              <a:rPr lang="en-US" sz="2000" b="1">
                <a:latin typeface="Calibri" pitchFamily="34" charset="0"/>
              </a:rPr>
              <a:t>As, </a:t>
            </a:r>
            <a:r>
              <a:rPr lang="en-US" sz="2000" b="1" baseline="30000">
                <a:latin typeface="Calibri" pitchFamily="34" charset="0"/>
              </a:rPr>
              <a:t>81-88</a:t>
            </a:r>
            <a:r>
              <a:rPr lang="en-US" sz="2000" b="1">
                <a:latin typeface="Calibri" pitchFamily="34" charset="0"/>
              </a:rPr>
              <a:t>Se, </a:t>
            </a:r>
            <a:r>
              <a:rPr lang="en-US" sz="2000" b="1" baseline="30000">
                <a:latin typeface="Calibri" pitchFamily="34" charset="0"/>
              </a:rPr>
              <a:t>83-91</a:t>
            </a:r>
            <a:r>
              <a:rPr lang="en-US" sz="2000" b="1">
                <a:latin typeface="Calibri" pitchFamily="34" charset="0"/>
              </a:rPr>
              <a:t>Br, </a:t>
            </a:r>
            <a:r>
              <a:rPr lang="en-US" sz="2000" b="1" baseline="30000">
                <a:latin typeface="Calibri" pitchFamily="34" charset="0"/>
              </a:rPr>
              <a:t>87-91</a:t>
            </a:r>
            <a:r>
              <a:rPr lang="en-US" sz="2000" b="1">
                <a:latin typeface="Calibri" pitchFamily="34" charset="0"/>
              </a:rPr>
              <a:t>Kr, </a:t>
            </a:r>
            <a:r>
              <a:rPr lang="en-US" sz="2000" b="1" baseline="30000">
                <a:latin typeface="Calibri" pitchFamily="34" charset="0"/>
              </a:rPr>
              <a:t>126-134</a:t>
            </a:r>
            <a:r>
              <a:rPr lang="en-US" sz="2000" b="1">
                <a:latin typeface="Calibri" pitchFamily="34" charset="0"/>
              </a:rPr>
              <a:t>Sb, </a:t>
            </a:r>
            <a:r>
              <a:rPr lang="en-US" sz="2000" b="1" baseline="30000">
                <a:latin typeface="Calibri" pitchFamily="34" charset="0"/>
              </a:rPr>
              <a:t>135-139</a:t>
            </a:r>
            <a:r>
              <a:rPr lang="en-US" sz="2000" b="1">
                <a:latin typeface="Calibri" pitchFamily="34" charset="0"/>
              </a:rPr>
              <a:t>Xe</a:t>
            </a:r>
          </a:p>
        </p:txBody>
      </p:sp>
      <p:sp>
        <p:nvSpPr>
          <p:cNvPr id="15"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ox(in)">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FA14D510-9D8B-4BAD-BF62-5BA23331DBAD}" type="slidenum">
              <a:rPr lang="en-US" sz="1400"/>
              <a:pPr algn="r" eaLnBrk="1" hangingPunct="1"/>
              <a:t>25</a:t>
            </a:fld>
            <a:endParaRPr lang="en-US" sz="1400"/>
          </a:p>
        </p:txBody>
      </p:sp>
      <p:sp>
        <p:nvSpPr>
          <p:cNvPr id="6" name="Rectangle 4"/>
          <p:cNvSpPr>
            <a:spLocks noChangeArrowheads="1"/>
          </p:cNvSpPr>
          <p:nvPr/>
        </p:nvSpPr>
        <p:spPr bwMode="auto">
          <a:xfrm>
            <a:off x="228600" y="76200"/>
            <a:ext cx="8686800" cy="9906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branching points: </a:t>
            </a:r>
            <a:r>
              <a:rPr lang="en-US" sz="4000" b="1" baseline="30000" dirty="0">
                <a:solidFill>
                  <a:srgbClr val="000090"/>
                </a:solidFill>
                <a:latin typeface="Calibri" charset="0"/>
                <a:ea typeface="ＭＳ Ｐゴシック" charset="0"/>
                <a:cs typeface="ＭＳ Ｐゴシック" charset="0"/>
              </a:rPr>
              <a:t>151</a:t>
            </a:r>
            <a:r>
              <a:rPr lang="en-US" sz="4000" b="1" dirty="0">
                <a:solidFill>
                  <a:srgbClr val="000090"/>
                </a:solidFill>
                <a:latin typeface="Calibri" charset="0"/>
                <a:ea typeface="ＭＳ Ｐゴシック" charset="0"/>
                <a:cs typeface="ＭＳ Ｐゴシック" charset="0"/>
              </a:rPr>
              <a:t>Sm.</a:t>
            </a:r>
          </a:p>
        </p:txBody>
      </p:sp>
      <p:sp>
        <p:nvSpPr>
          <p:cNvPr id="7" name="Text Box 5"/>
          <p:cNvSpPr txBox="1">
            <a:spLocks noChangeArrowheads="1"/>
          </p:cNvSpPr>
          <p:nvPr/>
        </p:nvSpPr>
        <p:spPr bwMode="auto">
          <a:xfrm>
            <a:off x="2819400" y="1371600"/>
            <a:ext cx="60198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80000"/>
              </a:lnSpc>
              <a:spcBef>
                <a:spcPct val="20000"/>
              </a:spcBef>
              <a:defRPr/>
            </a:pPr>
            <a:r>
              <a:rPr lang="en-US" b="1" baseline="30000" smtClean="0">
                <a:solidFill>
                  <a:srgbClr val="CC0000"/>
                </a:solidFill>
                <a:latin typeface="Calibri" charset="0"/>
              </a:rPr>
              <a:t>151</a:t>
            </a:r>
            <a:r>
              <a:rPr lang="en-US" b="1" smtClean="0">
                <a:solidFill>
                  <a:srgbClr val="CC0000"/>
                </a:solidFill>
                <a:latin typeface="Calibri" charset="0"/>
              </a:rPr>
              <a:t>Sm(n,</a:t>
            </a:r>
            <a:r>
              <a:rPr lang="en-US" b="1" smtClean="0">
                <a:solidFill>
                  <a:srgbClr val="CC0000"/>
                </a:solidFill>
                <a:latin typeface="Calibri" charset="0"/>
                <a:sym typeface="Symbol" charset="0"/>
              </a:rPr>
              <a:t>) cross section from 0.6 eV to 1 MeV.</a:t>
            </a:r>
            <a:r>
              <a:rPr lang="en-US" smtClean="0">
                <a:latin typeface="Calibri" charset="0"/>
                <a:sym typeface="Symbol" charset="0"/>
              </a:rPr>
              <a:t> </a:t>
            </a:r>
          </a:p>
          <a:p>
            <a:pPr algn="just" eaLnBrk="1" hangingPunct="1">
              <a:lnSpc>
                <a:spcPct val="80000"/>
              </a:lnSpc>
              <a:spcBef>
                <a:spcPct val="20000"/>
              </a:spcBef>
              <a:defRPr/>
            </a:pPr>
            <a:r>
              <a:rPr lang="en-US" sz="1800" smtClean="0">
                <a:latin typeface="Calibri" charset="0"/>
                <a:sym typeface="Symbol" charset="0"/>
              </a:rPr>
              <a:t>S. Marrone </a:t>
            </a:r>
            <a:r>
              <a:rPr lang="en-US" sz="1800" i="1" smtClean="0">
                <a:latin typeface="Calibri" charset="0"/>
                <a:sym typeface="Symbol" charset="0"/>
              </a:rPr>
              <a:t>et al.</a:t>
            </a:r>
            <a:r>
              <a:rPr lang="en-US" sz="1800" smtClean="0">
                <a:latin typeface="Calibri" charset="0"/>
                <a:sym typeface="Symbol" charset="0"/>
              </a:rPr>
              <a:t>, Phys. Rev. C 73 (2006)</a:t>
            </a:r>
          </a:p>
        </p:txBody>
      </p:sp>
      <p:pic>
        <p:nvPicPr>
          <p:cNvPr id="54279"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43000"/>
            <a:ext cx="2743200"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80" name="Rectangle 8"/>
          <p:cNvSpPr>
            <a:spLocks noChangeArrowheads="1"/>
          </p:cNvSpPr>
          <p:nvPr/>
        </p:nvSpPr>
        <p:spPr bwMode="auto">
          <a:xfrm>
            <a:off x="1001713" y="2401888"/>
            <a:ext cx="341312" cy="341312"/>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cs typeface="ＭＳ Ｐゴシック" charset="0"/>
            </a:endParaRPr>
          </a:p>
        </p:txBody>
      </p:sp>
      <p:sp>
        <p:nvSpPr>
          <p:cNvPr id="2" name="Text Box 5"/>
          <p:cNvSpPr txBox="1">
            <a:spLocks noChangeArrowheads="1"/>
          </p:cNvSpPr>
          <p:nvPr/>
        </p:nvSpPr>
        <p:spPr bwMode="auto">
          <a:xfrm>
            <a:off x="228600" y="3810000"/>
            <a:ext cx="86106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1800" smtClean="0">
                <a:latin typeface="Calibri" charset="0"/>
              </a:rPr>
              <a:t>In the classical s</a:t>
            </a:r>
            <a:r>
              <a:rPr lang="en-US" sz="1800" smtClean="0">
                <a:latin typeface="Calibri" charset="0"/>
                <a:sym typeface="Symbol" charset="0"/>
              </a:rPr>
              <a:t>-process approach , N</a:t>
            </a:r>
            <a:r>
              <a:rPr lang="en-US" sz="1800" baseline="-25000" smtClean="0">
                <a:latin typeface="Calibri" charset="0"/>
                <a:sym typeface="Symbol" charset="0"/>
              </a:rPr>
              <a:t>n</a:t>
            </a:r>
            <a:r>
              <a:rPr lang="en-US" sz="1800" smtClean="0">
                <a:latin typeface="Calibri" charset="0"/>
                <a:sym typeface="Symbol" charset="0"/>
              </a:rPr>
              <a:t>(t) and T(t) are assumed to be constant, the former equation provides the T, if N</a:t>
            </a:r>
            <a:r>
              <a:rPr lang="en-US" sz="1800" baseline="-25000" smtClean="0">
                <a:latin typeface="Calibri" charset="0"/>
                <a:sym typeface="Symbol" charset="0"/>
              </a:rPr>
              <a:t>n</a:t>
            </a:r>
            <a:r>
              <a:rPr lang="en-US" sz="1800" smtClean="0">
                <a:latin typeface="Calibri" charset="0"/>
                <a:sym typeface="Symbol" charset="0"/>
              </a:rPr>
              <a:t> is determined by other branching not sensitive to the T.</a:t>
            </a:r>
          </a:p>
        </p:txBody>
      </p:sp>
      <p:sp>
        <p:nvSpPr>
          <p:cNvPr id="3" name="Text Box 5"/>
          <p:cNvSpPr txBox="1">
            <a:spLocks noChangeArrowheads="1"/>
          </p:cNvSpPr>
          <p:nvPr/>
        </p:nvSpPr>
        <p:spPr bwMode="auto">
          <a:xfrm>
            <a:off x="2895600" y="2133600"/>
            <a:ext cx="56388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baseline="30000" dirty="0" smtClean="0">
                <a:latin typeface="Calibri" charset="0"/>
              </a:rPr>
              <a:t>151</a:t>
            </a:r>
            <a:r>
              <a:rPr lang="en-US" sz="2000" dirty="0" smtClean="0">
                <a:latin typeface="Calibri" charset="0"/>
              </a:rPr>
              <a:t>Sm, </a:t>
            </a:r>
            <a:r>
              <a:rPr lang="en-US" sz="2000" i="1" dirty="0" smtClean="0">
                <a:latin typeface="Calibri" charset="0"/>
              </a:rPr>
              <a:t>s</a:t>
            </a:r>
            <a:r>
              <a:rPr lang="en-US" sz="2000" dirty="0" smtClean="0">
                <a:latin typeface="Calibri" charset="0"/>
              </a:rPr>
              <a:t>-process branch point with pronounced </a:t>
            </a:r>
            <a:r>
              <a:rPr lang="en-US" sz="2000" dirty="0" smtClean="0">
                <a:latin typeface="Calibri" charset="0"/>
                <a:sym typeface="Symbol" charset="0"/>
              </a:rPr>
              <a:t>(T).</a:t>
            </a:r>
          </a:p>
        </p:txBody>
      </p:sp>
      <p:pic>
        <p:nvPicPr>
          <p:cNvPr id="54283"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2782888"/>
            <a:ext cx="4800600"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5"/>
          <p:cNvSpPr txBox="1">
            <a:spLocks noChangeArrowheads="1"/>
          </p:cNvSpPr>
          <p:nvPr/>
        </p:nvSpPr>
        <p:spPr bwMode="auto">
          <a:xfrm>
            <a:off x="381000" y="4648200"/>
            <a:ext cx="8382000" cy="650875"/>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1800" smtClean="0">
                <a:solidFill>
                  <a:srgbClr val="0000CC"/>
                </a:solidFill>
                <a:latin typeface="Calibri" charset="0"/>
              </a:rPr>
              <a:t>The major challenge was the production of the sample. 206 mg of Sm</a:t>
            </a:r>
            <a:r>
              <a:rPr lang="en-US" sz="1800" baseline="-25000" smtClean="0">
                <a:solidFill>
                  <a:srgbClr val="0000CC"/>
                </a:solidFill>
                <a:latin typeface="Calibri" charset="0"/>
              </a:rPr>
              <a:t>2</a:t>
            </a:r>
            <a:r>
              <a:rPr lang="en-US" sz="1800" smtClean="0">
                <a:solidFill>
                  <a:srgbClr val="0000CC"/>
                </a:solidFill>
                <a:latin typeface="Calibri" charset="0"/>
              </a:rPr>
              <a:t>O</a:t>
            </a:r>
            <a:r>
              <a:rPr lang="en-US" sz="1800" baseline="-25000" smtClean="0">
                <a:solidFill>
                  <a:srgbClr val="0000CC"/>
                </a:solidFill>
                <a:latin typeface="Calibri" charset="0"/>
              </a:rPr>
              <a:t>3</a:t>
            </a:r>
            <a:r>
              <a:rPr lang="en-US" sz="1800" smtClean="0">
                <a:solidFill>
                  <a:srgbClr val="0000CC"/>
                </a:solidFill>
                <a:latin typeface="Calibri" charset="0"/>
              </a:rPr>
              <a:t> powder pressed to a solid pellet. Prepared at ORNL (USA). 150 GBq!</a:t>
            </a:r>
            <a:endParaRPr lang="en-US" sz="1800" smtClean="0">
              <a:solidFill>
                <a:srgbClr val="0000CC"/>
              </a:solidFill>
              <a:latin typeface="Calibri" charset="0"/>
              <a:sym typeface="Symbol" charset="0"/>
            </a:endParaRPr>
          </a:p>
        </p:txBody>
      </p:sp>
      <p:pic>
        <p:nvPicPr>
          <p:cNvPr id="54285"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5410200"/>
            <a:ext cx="8229600"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45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4280"/>
                                        </p:tgtEl>
                                        <p:attrNameLst>
                                          <p:attrName>style.visibility</p:attrName>
                                        </p:attrNameLst>
                                      </p:cBhvr>
                                      <p:to>
                                        <p:strVal val="visible"/>
                                      </p:to>
                                    </p:set>
                                    <p:anim calcmode="lin" valueType="num">
                                      <p:cBhvr additive="base">
                                        <p:cTn id="12" dur="500" fill="hold"/>
                                        <p:tgtEl>
                                          <p:spTgt spid="54280"/>
                                        </p:tgtEl>
                                        <p:attrNameLst>
                                          <p:attrName>ppt_x</p:attrName>
                                        </p:attrNameLst>
                                      </p:cBhvr>
                                      <p:tavLst>
                                        <p:tav tm="0">
                                          <p:val>
                                            <p:strVal val="#ppt_x"/>
                                          </p:val>
                                        </p:tav>
                                        <p:tav tm="100000">
                                          <p:val>
                                            <p:strVal val="#ppt_x"/>
                                          </p:val>
                                        </p:tav>
                                      </p:tavLst>
                                    </p:anim>
                                    <p:anim calcmode="lin" valueType="num">
                                      <p:cBhvr additive="base">
                                        <p:cTn id="13" dur="500" fill="hold"/>
                                        <p:tgtEl>
                                          <p:spTgt spid="5428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4283"/>
                                        </p:tgtEl>
                                        <p:attrNameLst>
                                          <p:attrName>style.visibility</p:attrName>
                                        </p:attrNameLst>
                                      </p:cBhvr>
                                      <p:to>
                                        <p:strVal val="visible"/>
                                      </p:to>
                                    </p:set>
                                    <p:animEffect transition="in" filter="checkerboard(across)">
                                      <p:cBhvr>
                                        <p:cTn id="23" dur="500"/>
                                        <p:tgtEl>
                                          <p:spTgt spid="5428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heckerboard(across)">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54285"/>
                                        </p:tgtEl>
                                        <p:attrNameLst>
                                          <p:attrName>style.visibility</p:attrName>
                                        </p:attrNameLst>
                                      </p:cBhvr>
                                      <p:to>
                                        <p:strVal val="visible"/>
                                      </p:to>
                                    </p:set>
                                    <p:animEffect transition="in" filter="box(in)">
                                      <p:cBhvr>
                                        <p:cTn id="36" dur="5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280" grpId="0" animBg="1"/>
      <p:bldP spid="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228600"/>
            <a:ext cx="9144000" cy="762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r>
              <a:rPr lang="en-US" sz="3400" b="1">
                <a:solidFill>
                  <a:schemeClr val="tx2"/>
                </a:solidFill>
                <a:latin typeface="Calibri" pitchFamily="34" charset="0"/>
                <a:cs typeface="Calibri" pitchFamily="34" charset="0"/>
              </a:rPr>
              <a:t>MACS of </a:t>
            </a:r>
            <a:r>
              <a:rPr lang="en-US" sz="3400" b="1" baseline="30000">
                <a:solidFill>
                  <a:schemeClr val="tx2"/>
                </a:solidFill>
                <a:latin typeface="Calibri" pitchFamily="34" charset="0"/>
                <a:cs typeface="Calibri" pitchFamily="34" charset="0"/>
              </a:rPr>
              <a:t>181</a:t>
            </a:r>
            <a:r>
              <a:rPr lang="en-US" sz="3400" b="1">
                <a:solidFill>
                  <a:schemeClr val="tx2"/>
                </a:solidFill>
                <a:latin typeface="Calibri" pitchFamily="34" charset="0"/>
                <a:cs typeface="Calibri" pitchFamily="34" charset="0"/>
              </a:rPr>
              <a:t>Ta(n,γ)/</a:t>
            </a:r>
            <a:r>
              <a:rPr lang="en-US" sz="3400" b="1" baseline="30000">
                <a:solidFill>
                  <a:schemeClr val="tx2"/>
                </a:solidFill>
                <a:latin typeface="Calibri" pitchFamily="34" charset="0"/>
                <a:cs typeface="Calibri" pitchFamily="34" charset="0"/>
              </a:rPr>
              <a:t>197</a:t>
            </a:r>
            <a:r>
              <a:rPr lang="en-US" sz="3400" b="1">
                <a:solidFill>
                  <a:schemeClr val="tx2"/>
                </a:solidFill>
                <a:latin typeface="Calibri" pitchFamily="34" charset="0"/>
                <a:cs typeface="Calibri" pitchFamily="34" charset="0"/>
              </a:rPr>
              <a:t>Au(n,γ) at kT=30 and 55 keV</a:t>
            </a:r>
          </a:p>
        </p:txBody>
      </p:sp>
      <p:sp>
        <p:nvSpPr>
          <p:cNvPr id="14" name="Text Box 12"/>
          <p:cNvSpPr txBox="1">
            <a:spLocks noChangeArrowheads="1"/>
          </p:cNvSpPr>
          <p:nvPr/>
        </p:nvSpPr>
        <p:spPr bwMode="auto">
          <a:xfrm>
            <a:off x="5638800" y="3352800"/>
            <a:ext cx="3352800"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spcAft>
                <a:spcPts val="0"/>
              </a:spcAft>
              <a:defRPr/>
            </a:pPr>
            <a:r>
              <a:rPr lang="en-US" sz="2000" dirty="0">
                <a:latin typeface="Calibri"/>
                <a:ea typeface="ＭＳ Ｐゴシック" charset="0"/>
                <a:cs typeface="Calibri"/>
              </a:rPr>
              <a:t>This measurement has been done as a test of the method.</a:t>
            </a:r>
          </a:p>
          <a:p>
            <a:pPr>
              <a:spcBef>
                <a:spcPts val="0"/>
              </a:spcBef>
              <a:spcAft>
                <a:spcPts val="0"/>
              </a:spcAft>
              <a:defRPr/>
            </a:pPr>
            <a:r>
              <a:rPr lang="en-US" sz="2000" dirty="0">
                <a:latin typeface="Calibri"/>
                <a:ea typeface="ＭＳ Ｐゴシック" charset="0"/>
                <a:cs typeface="Calibri"/>
              </a:rPr>
              <a:t>2 weeks ago accepted for publication.</a:t>
            </a:r>
          </a:p>
        </p:txBody>
      </p:sp>
      <p:pic>
        <p:nvPicPr>
          <p:cNvPr id="6553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5364163"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5DE8AEA-675E-4CFB-AF26-CFC41BDD65C1}" type="slidenum">
              <a:rPr lang="en-US" sz="1400"/>
              <a:pPr eaLnBrk="1" hangingPunct="1"/>
              <a:t>26</a:t>
            </a:fld>
            <a:endParaRPr lang="en-US" sz="1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76200" y="152400"/>
            <a:ext cx="8991600" cy="914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3600" b="1" dirty="0">
                <a:solidFill>
                  <a:schemeClr val="tx2"/>
                </a:solidFill>
                <a:latin typeface="Calibri"/>
                <a:ea typeface="ＭＳ Ｐゴシック" charset="0"/>
                <a:cs typeface="Calibri"/>
              </a:rPr>
              <a:t>Test of the method: experiment @ JRC-IRMM </a:t>
            </a:r>
          </a:p>
        </p:txBody>
      </p:sp>
      <p:sp>
        <p:nvSpPr>
          <p:cNvPr id="2" name="Rectangle 4"/>
          <p:cNvSpPr>
            <a:spLocks noChangeArrowheads="1"/>
          </p:cNvSpPr>
          <p:nvPr/>
        </p:nvSpPr>
        <p:spPr bwMode="auto">
          <a:xfrm>
            <a:off x="5105400" y="11430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defRPr/>
            </a:pPr>
            <a:endParaRPr lang="en-US" sz="2000" dirty="0">
              <a:latin typeface="Calibri"/>
              <a:ea typeface="ＭＳ Ｐゴシック" charset="0"/>
              <a:cs typeface="Calibri"/>
            </a:endParaRPr>
          </a:p>
        </p:txBody>
      </p:sp>
      <p:pic>
        <p:nvPicPr>
          <p:cNvPr id="27659" name="Picture 12" descr="fhj10-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7311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Rectangle 3"/>
          <p:cNvSpPr>
            <a:spLocks noChangeArrowheads="1"/>
          </p:cNvSpPr>
          <p:nvPr/>
        </p:nvSpPr>
        <p:spPr bwMode="auto">
          <a:xfrm>
            <a:off x="4724400" y="2819400"/>
            <a:ext cx="106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FF0000"/>
                </a:solidFill>
                <a:latin typeface="Calibri" pitchFamily="34" charset="0"/>
              </a:rPr>
              <a:t>10°</a:t>
            </a:r>
          </a:p>
          <a:p>
            <a:r>
              <a:rPr lang="en-US" sz="3200" b="1">
                <a:solidFill>
                  <a:srgbClr val="3333FF"/>
                </a:solidFill>
                <a:latin typeface="Calibri" pitchFamily="34" charset="0"/>
              </a:rPr>
              <a:t>20</a:t>
            </a:r>
            <a:r>
              <a:rPr lang="en-US" b="1">
                <a:solidFill>
                  <a:srgbClr val="3333FF"/>
                </a:solidFill>
                <a:latin typeface="Calibri" pitchFamily="34" charset="0"/>
              </a:rPr>
              <a:t>°</a:t>
            </a:r>
          </a:p>
        </p:txBody>
      </p:sp>
      <p:sp>
        <p:nvSpPr>
          <p:cNvPr id="15" name="Text Box 13"/>
          <p:cNvSpPr txBox="1">
            <a:spLocks noChangeArrowheads="1"/>
          </p:cNvSpPr>
          <p:nvPr/>
        </p:nvSpPr>
        <p:spPr bwMode="auto">
          <a:xfrm>
            <a:off x="4038600" y="2133600"/>
            <a:ext cx="4267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Calibri"/>
                <a:ea typeface="ＭＳ Ｐゴシック" charset="0"/>
                <a:cs typeface="Calibri"/>
              </a:rPr>
              <a:t>Preliminary Experimental Data</a:t>
            </a:r>
          </a:p>
        </p:txBody>
      </p:sp>
      <p:sp>
        <p:nvSpPr>
          <p:cNvPr id="67590" name="TextBox 3"/>
          <p:cNvSpPr txBox="1">
            <a:spLocks noChangeArrowheads="1"/>
          </p:cNvSpPr>
          <p:nvPr/>
        </p:nvSpPr>
        <p:spPr bwMode="auto">
          <a:xfrm>
            <a:off x="8610600" y="64547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E3B2CD8-3597-4979-9C6B-21C64A681A3A}" type="slidenum">
              <a:rPr lang="en-GB" sz="1800"/>
              <a:pPr eaLnBrk="1" hangingPunct="1"/>
              <a:t>27</a:t>
            </a:fld>
            <a:endParaRPr lang="en-GB" sz="1800"/>
          </a:p>
        </p:txBody>
      </p:sp>
      <p:sp>
        <p:nvSpPr>
          <p:cNvPr id="19"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52400" y="76200"/>
            <a:ext cx="8686800" cy="7620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rgbClr val="660066"/>
                </a:solidFill>
                <a:latin typeface="Calibri"/>
                <a:ea typeface="ＭＳ Ｐゴシック" charset="0"/>
                <a:cs typeface="Calibri"/>
              </a:rPr>
              <a:t>Motivations: nucleosynthesis.</a:t>
            </a: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227263"/>
            <a:ext cx="3429000" cy="4402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14"/>
          <p:cNvSpPr>
            <a:spLocks/>
          </p:cNvSpPr>
          <p:nvPr/>
        </p:nvSpPr>
        <p:spPr bwMode="auto">
          <a:xfrm>
            <a:off x="4343400" y="2438400"/>
            <a:ext cx="4114800" cy="914400"/>
          </a:xfrm>
          <a:prstGeom prst="rect">
            <a:avLst/>
          </a:prstGeom>
          <a:noFill/>
          <a:ln w="19050">
            <a:solidFill>
              <a:schemeClr val="tx1">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defRPr/>
            </a:pPr>
            <a:r>
              <a:rPr lang="es-ES" sz="1600" b="1" i="1" dirty="0" err="1">
                <a:latin typeface="Calibri" charset="0"/>
                <a:ea typeface="ＭＳ Ｐゴシック" charset="0"/>
                <a:cs typeface="ＭＳ Ｐゴシック" charset="0"/>
              </a:rPr>
              <a:t>slow-process</a:t>
            </a:r>
            <a:r>
              <a:rPr lang="es-ES" sz="1600" b="1" i="1" dirty="0">
                <a:latin typeface="Calibri" charset="0"/>
                <a:ea typeface="ＭＳ Ｐゴシック" charset="0"/>
                <a:cs typeface="ＭＳ Ｐゴシック" charset="0"/>
              </a:rPr>
              <a:t>:</a:t>
            </a:r>
            <a:endParaRPr lang="es-ES" sz="800" i="1" dirty="0">
              <a:latin typeface="Calibri" charset="0"/>
              <a:ea typeface="ＭＳ Ｐゴシック" charset="0"/>
              <a:cs typeface="ＭＳ Ｐゴシック" charset="0"/>
            </a:endParaRPr>
          </a:p>
          <a:p>
            <a:pPr>
              <a:lnSpc>
                <a:spcPct val="90000"/>
              </a:lnSpc>
              <a:spcBef>
                <a:spcPct val="20000"/>
              </a:spcBef>
              <a:defRPr/>
            </a:pPr>
            <a:r>
              <a:rPr lang="es-ES" sz="1400" dirty="0">
                <a:latin typeface="Calibri" charset="0"/>
                <a:ea typeface="ＭＳ Ｐゴシック" charset="0"/>
                <a:cs typeface="ＭＳ Ｐゴシック" charset="0"/>
              </a:rPr>
              <a:t> 10</a:t>
            </a:r>
            <a:r>
              <a:rPr lang="es-ES" sz="1400" baseline="30000" dirty="0">
                <a:latin typeface="Calibri" charset="0"/>
                <a:ea typeface="ＭＳ Ｐゴシック" charset="0"/>
                <a:cs typeface="ＭＳ Ｐゴシック" charset="0"/>
              </a:rPr>
              <a:t>6-7,10</a:t>
            </a:r>
            <a:r>
              <a:rPr lang="es-ES" sz="1400" dirty="0">
                <a:latin typeface="Calibri" charset="0"/>
                <a:ea typeface="ＭＳ Ｐゴシック" charset="0"/>
                <a:cs typeface="ＭＳ Ｐゴシック" charset="0"/>
              </a:rPr>
              <a:t> n/cm</a:t>
            </a:r>
            <a:r>
              <a:rPr lang="es-ES" sz="1400" baseline="30000" dirty="0">
                <a:latin typeface="Calibri" charset="0"/>
                <a:ea typeface="ＭＳ Ｐゴシック" charset="0"/>
                <a:cs typeface="ＭＳ Ｐゴシック" charset="0"/>
              </a:rPr>
              <a:t>3,</a:t>
            </a:r>
            <a:r>
              <a:rPr lang="es-ES" sz="1400" dirty="0">
                <a:latin typeface="Calibri" charset="0"/>
                <a:ea typeface="ＭＳ Ｐゴシック" charset="0"/>
                <a:cs typeface="ＭＳ Ｐゴシック" charset="0"/>
              </a:rPr>
              <a:t>, 1-3.5 10</a:t>
            </a:r>
            <a:r>
              <a:rPr lang="es-ES" sz="1400" baseline="30000" dirty="0">
                <a:latin typeface="Calibri" charset="0"/>
                <a:ea typeface="ＭＳ Ｐゴシック" charset="0"/>
                <a:cs typeface="ＭＳ Ｐゴシック" charset="0"/>
              </a:rPr>
              <a:t>8</a:t>
            </a:r>
            <a:r>
              <a:rPr lang="es-ES" sz="1400" dirty="0">
                <a:latin typeface="Calibri" charset="0"/>
                <a:ea typeface="ＭＳ Ｐゴシック" charset="0"/>
                <a:cs typeface="ＭＳ Ｐゴシック" charset="0"/>
              </a:rPr>
              <a:t> K. 10</a:t>
            </a:r>
            <a:r>
              <a:rPr lang="es-ES" sz="1400" baseline="30000" dirty="0">
                <a:latin typeface="Calibri" charset="0"/>
                <a:ea typeface="ＭＳ Ｐゴシック" charset="0"/>
                <a:cs typeface="ＭＳ Ｐゴシック" charset="0"/>
              </a:rPr>
              <a:t>6</a:t>
            </a:r>
            <a:r>
              <a:rPr lang="es-ES" sz="1400" dirty="0">
                <a:latin typeface="Calibri" charset="0"/>
                <a:ea typeface="ＭＳ Ｐゴシック" charset="0"/>
                <a:cs typeface="ＭＳ Ｐゴシック" charset="0"/>
              </a:rPr>
              <a:t> </a:t>
            </a:r>
            <a:r>
              <a:rPr lang="es-ES" sz="1400" dirty="0" err="1">
                <a:latin typeface="Calibri" charset="0"/>
                <a:ea typeface="ＭＳ Ｐゴシック" charset="0"/>
                <a:cs typeface="ＭＳ Ｐゴシック" charset="0"/>
              </a:rPr>
              <a:t>years</a:t>
            </a:r>
            <a:r>
              <a:rPr lang="es-ES" sz="1400" dirty="0">
                <a:latin typeface="Calibri" charset="0"/>
                <a:ea typeface="ＭＳ Ｐゴシック" charset="0"/>
                <a:cs typeface="ＭＳ Ｐゴシック" charset="0"/>
              </a:rPr>
              <a:t>. </a:t>
            </a:r>
          </a:p>
          <a:p>
            <a:pPr>
              <a:lnSpc>
                <a:spcPct val="90000"/>
              </a:lnSpc>
              <a:spcBef>
                <a:spcPct val="20000"/>
              </a:spcBef>
              <a:defRPr/>
            </a:pPr>
            <a:r>
              <a:rPr lang="es-ES" sz="1400" dirty="0">
                <a:solidFill>
                  <a:srgbClr val="262626"/>
                </a:solidFill>
                <a:latin typeface="Calibri" charset="0"/>
                <a:ea typeface="ＭＳ Ｐゴシック" charset="0"/>
                <a:cs typeface="ＭＳ Ｐゴシック" charset="0"/>
              </a:rPr>
              <a:t>AGB, Red </a:t>
            </a:r>
            <a:r>
              <a:rPr lang="es-ES" sz="1400" dirty="0" err="1">
                <a:solidFill>
                  <a:srgbClr val="262626"/>
                </a:solidFill>
                <a:latin typeface="Calibri" charset="0"/>
                <a:ea typeface="ＭＳ Ｐゴシック" charset="0"/>
                <a:cs typeface="ＭＳ Ｐゴシック" charset="0"/>
              </a:rPr>
              <a:t>Giants</a:t>
            </a:r>
            <a:r>
              <a:rPr lang="es-ES" sz="1400" dirty="0">
                <a:solidFill>
                  <a:srgbClr val="262626"/>
                </a:solidFill>
                <a:latin typeface="Calibri" charset="0"/>
                <a:ea typeface="ＭＳ Ｐゴシック" charset="0"/>
                <a:cs typeface="ＭＳ Ｐゴシック" charset="0"/>
              </a:rPr>
              <a:t>.</a:t>
            </a:r>
            <a:r>
              <a:rPr lang="es-ES" sz="1400" dirty="0">
                <a:solidFill>
                  <a:srgbClr val="FF0000"/>
                </a:solidFill>
                <a:latin typeface="Calibri" charset="0"/>
                <a:ea typeface="ＭＳ Ｐゴシック" charset="0"/>
                <a:cs typeface="ＭＳ Ｐゴシック" charset="0"/>
              </a:rPr>
              <a:t>    </a:t>
            </a:r>
            <a:r>
              <a:rPr lang="en-US" sz="1400" baseline="30000" dirty="0">
                <a:latin typeface="Calibri" charset="0"/>
                <a:ea typeface="ＭＳ Ｐゴシック" charset="0"/>
                <a:cs typeface="ＭＳ Ｐゴシック" charset="0"/>
              </a:rPr>
              <a:t>13</a:t>
            </a:r>
            <a:r>
              <a:rPr lang="en-US" sz="1400" dirty="0">
                <a:latin typeface="Calibri" charset="0"/>
                <a:ea typeface="ＭＳ Ｐゴシック" charset="0"/>
                <a:cs typeface="ＭＳ Ｐゴシック" charset="0"/>
              </a:rPr>
              <a:t>C(</a:t>
            </a:r>
            <a:r>
              <a:rPr lang="en-US" sz="1400" dirty="0">
                <a:latin typeface="Calibri" charset="0"/>
                <a:ea typeface="ＭＳ Ｐゴシック" charset="0"/>
                <a:cs typeface="ＭＳ Ｐゴシック" charset="0"/>
                <a:sym typeface="Symbol" charset="0"/>
              </a:rPr>
              <a:t></a:t>
            </a:r>
            <a:r>
              <a:rPr lang="en-US" sz="1400" dirty="0">
                <a:latin typeface="Calibri" charset="0"/>
                <a:ea typeface="ＭＳ Ｐゴシック" charset="0"/>
                <a:cs typeface="ＭＳ Ｐゴシック" charset="0"/>
              </a:rPr>
              <a:t>,n)</a:t>
            </a:r>
            <a:r>
              <a:rPr lang="en-US" sz="1400" baseline="30000" dirty="0">
                <a:latin typeface="Calibri" charset="0"/>
                <a:ea typeface="ＭＳ Ｐゴシック" charset="0"/>
                <a:cs typeface="ＭＳ Ｐゴシック" charset="0"/>
              </a:rPr>
              <a:t>16</a:t>
            </a:r>
            <a:r>
              <a:rPr lang="en-US" sz="1400" dirty="0">
                <a:latin typeface="Calibri" charset="0"/>
                <a:ea typeface="ＭＳ Ｐゴシック" charset="0"/>
                <a:cs typeface="ＭＳ Ｐゴシック" charset="0"/>
              </a:rPr>
              <a:t>O, </a:t>
            </a:r>
            <a:r>
              <a:rPr lang="en-US" sz="1400" baseline="30000" dirty="0">
                <a:latin typeface="Calibri" charset="0"/>
                <a:ea typeface="ＭＳ Ｐゴシック" charset="0"/>
                <a:cs typeface="ＭＳ Ｐゴシック" charset="0"/>
              </a:rPr>
              <a:t>22</a:t>
            </a:r>
            <a:r>
              <a:rPr lang="en-US" sz="1400" dirty="0">
                <a:latin typeface="Calibri" charset="0"/>
                <a:ea typeface="ＭＳ Ｐゴシック" charset="0"/>
                <a:cs typeface="ＭＳ Ｐゴシック" charset="0"/>
              </a:rPr>
              <a:t>Ne(</a:t>
            </a:r>
            <a:r>
              <a:rPr lang="en-US" sz="1400" dirty="0">
                <a:latin typeface="Calibri" charset="0"/>
                <a:ea typeface="ＭＳ Ｐゴシック" charset="0"/>
                <a:cs typeface="ＭＳ Ｐゴシック" charset="0"/>
                <a:sym typeface="Symbol" charset="0"/>
              </a:rPr>
              <a:t></a:t>
            </a:r>
            <a:r>
              <a:rPr lang="en-US" sz="1400" dirty="0">
                <a:latin typeface="Calibri" charset="0"/>
                <a:ea typeface="ＭＳ Ｐゴシック" charset="0"/>
                <a:cs typeface="ＭＳ Ｐゴシック" charset="0"/>
              </a:rPr>
              <a:t>,n)</a:t>
            </a:r>
            <a:r>
              <a:rPr lang="en-US" sz="1400" baseline="30000" dirty="0">
                <a:latin typeface="Calibri" charset="0"/>
                <a:ea typeface="ＭＳ Ｐゴシック" charset="0"/>
                <a:cs typeface="ＭＳ Ｐゴシック" charset="0"/>
              </a:rPr>
              <a:t>25</a:t>
            </a:r>
            <a:r>
              <a:rPr lang="en-US" sz="1400" dirty="0">
                <a:latin typeface="Calibri" charset="0"/>
                <a:ea typeface="ＭＳ Ｐゴシック" charset="0"/>
                <a:cs typeface="ＭＳ Ｐゴシック" charset="0"/>
              </a:rPr>
              <a:t>Mg</a:t>
            </a:r>
            <a:endParaRPr lang="es-ES" sz="1400" dirty="0">
              <a:latin typeface="Calibri" charset="0"/>
              <a:ea typeface="ＭＳ Ｐゴシック" charset="0"/>
              <a:cs typeface="ＭＳ Ｐゴシック" charset="0"/>
            </a:endParaRPr>
          </a:p>
        </p:txBody>
      </p:sp>
      <p:sp>
        <p:nvSpPr>
          <p:cNvPr id="3" name="Oval 2"/>
          <p:cNvSpPr>
            <a:spLocks noChangeArrowheads="1"/>
          </p:cNvSpPr>
          <p:nvPr/>
        </p:nvSpPr>
        <p:spPr bwMode="auto">
          <a:xfrm>
            <a:off x="1371600" y="4800600"/>
            <a:ext cx="1219200" cy="304800"/>
          </a:xfrm>
          <a:prstGeom prst="ellipse">
            <a:avLst/>
          </a:prstGeom>
          <a:noFill/>
          <a:ln w="9525">
            <a:solidFill>
              <a:srgbClr val="40404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1" name="Oval 10"/>
          <p:cNvSpPr>
            <a:spLocks noChangeArrowheads="1"/>
          </p:cNvSpPr>
          <p:nvPr/>
        </p:nvSpPr>
        <p:spPr bwMode="auto">
          <a:xfrm>
            <a:off x="1295400" y="5105400"/>
            <a:ext cx="1524000" cy="609600"/>
          </a:xfrm>
          <a:prstGeom prst="ellipse">
            <a:avLst/>
          </a:prstGeom>
          <a:noFill/>
          <a:ln w="9525">
            <a:solidFill>
              <a:srgbClr val="40404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2" name="Rectangle 15"/>
          <p:cNvSpPr>
            <a:spLocks/>
          </p:cNvSpPr>
          <p:nvPr/>
        </p:nvSpPr>
        <p:spPr bwMode="auto">
          <a:xfrm>
            <a:off x="4343400" y="3886200"/>
            <a:ext cx="4114800" cy="685800"/>
          </a:xfrm>
          <a:prstGeom prst="rect">
            <a:avLst/>
          </a:prstGeom>
          <a:noFill/>
          <a:ln w="19050">
            <a:solidFill>
              <a:schemeClr val="tx1">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defRPr/>
            </a:pPr>
            <a:r>
              <a:rPr lang="es-ES" sz="1600" b="1" i="1" dirty="0" err="1">
                <a:latin typeface="Calibri" charset="0"/>
                <a:ea typeface="ＭＳ Ｐゴシック" charset="0"/>
                <a:cs typeface="Calibri" charset="0"/>
              </a:rPr>
              <a:t>rapid-process</a:t>
            </a:r>
            <a:endParaRPr lang="es-ES" sz="1600" b="1" i="1" dirty="0">
              <a:latin typeface="Calibri" charset="0"/>
              <a:ea typeface="ＭＳ Ｐゴシック" charset="0"/>
              <a:cs typeface="Calibri" charset="0"/>
            </a:endParaRPr>
          </a:p>
          <a:p>
            <a:pPr>
              <a:lnSpc>
                <a:spcPct val="90000"/>
              </a:lnSpc>
              <a:spcBef>
                <a:spcPct val="20000"/>
              </a:spcBef>
              <a:defRPr/>
            </a:pPr>
            <a:endParaRPr lang="es-ES" sz="800" i="1" dirty="0">
              <a:latin typeface="Calibri" charset="0"/>
              <a:ea typeface="ＭＳ Ｐゴシック" charset="0"/>
              <a:cs typeface="Calibri" charset="0"/>
            </a:endParaRPr>
          </a:p>
          <a:p>
            <a:pPr algn="just">
              <a:lnSpc>
                <a:spcPct val="80000"/>
              </a:lnSpc>
              <a:defRPr/>
            </a:pPr>
            <a:r>
              <a:rPr lang="es-ES" sz="1400" dirty="0">
                <a:latin typeface="Calibri" charset="0"/>
                <a:ea typeface="ＭＳ Ｐゴシック" charset="0"/>
                <a:cs typeface="Calibri" charset="0"/>
              </a:rPr>
              <a:t>10</a:t>
            </a:r>
            <a:r>
              <a:rPr lang="es-ES" sz="1400" baseline="30000" dirty="0">
                <a:latin typeface="Calibri" charset="0"/>
                <a:ea typeface="ＭＳ Ｐゴシック" charset="0"/>
                <a:cs typeface="Calibri" charset="0"/>
              </a:rPr>
              <a:t>20</a:t>
            </a:r>
            <a:r>
              <a:rPr lang="es-ES" sz="1400" dirty="0">
                <a:latin typeface="Calibri" charset="0"/>
                <a:ea typeface="ＭＳ Ｐゴシック" charset="0"/>
                <a:cs typeface="Calibri" charset="0"/>
              </a:rPr>
              <a:t> n/cm</a:t>
            </a:r>
            <a:r>
              <a:rPr lang="es-ES" sz="1400" baseline="30000" dirty="0">
                <a:latin typeface="Calibri" charset="0"/>
                <a:ea typeface="ＭＳ Ｐゴシック" charset="0"/>
                <a:cs typeface="Calibri" charset="0"/>
              </a:rPr>
              <a:t>3</a:t>
            </a:r>
            <a:r>
              <a:rPr lang="es-ES" sz="1400" dirty="0">
                <a:latin typeface="Calibri" charset="0"/>
                <a:ea typeface="ＭＳ Ｐゴシック" charset="0"/>
                <a:cs typeface="Calibri" charset="0"/>
              </a:rPr>
              <a:t> , 10</a:t>
            </a:r>
            <a:r>
              <a:rPr lang="es-ES" sz="1400" baseline="30000" dirty="0">
                <a:latin typeface="Calibri" charset="0"/>
                <a:ea typeface="ＭＳ Ｐゴシック" charset="0"/>
                <a:cs typeface="Calibri" charset="0"/>
              </a:rPr>
              <a:t>10 </a:t>
            </a:r>
            <a:r>
              <a:rPr lang="es-ES" sz="1400" dirty="0">
                <a:latin typeface="Calibri" charset="0"/>
                <a:ea typeface="ＭＳ Ｐゴシック" charset="0"/>
                <a:cs typeface="Calibri" charset="0"/>
              </a:rPr>
              <a:t>K, </a:t>
            </a:r>
            <a:r>
              <a:rPr lang="es-ES" sz="1400" dirty="0" err="1">
                <a:latin typeface="Calibri" charset="0"/>
                <a:ea typeface="ＭＳ Ｐゴシック" charset="0"/>
                <a:cs typeface="Calibri" charset="0"/>
              </a:rPr>
              <a:t>seconds</a:t>
            </a:r>
            <a:r>
              <a:rPr lang="es-ES" sz="1400" dirty="0">
                <a:latin typeface="Calibri" charset="0"/>
                <a:ea typeface="ＭＳ Ｐゴシック" charset="0"/>
                <a:cs typeface="Calibri" charset="0"/>
              </a:rPr>
              <a:t>,  </a:t>
            </a:r>
            <a:r>
              <a:rPr lang="es-ES" sz="1400" dirty="0" err="1">
                <a:latin typeface="Calibri" charset="0"/>
                <a:ea typeface="ＭＳ Ｐゴシック" charset="0"/>
                <a:cs typeface="Calibri" charset="0"/>
              </a:rPr>
              <a:t>Explosive</a:t>
            </a:r>
            <a:r>
              <a:rPr lang="es-ES" sz="1400" dirty="0">
                <a:latin typeface="Calibri" charset="0"/>
                <a:ea typeface="ＭＳ Ｐゴシック" charset="0"/>
                <a:cs typeface="Calibri" charset="0"/>
              </a:rPr>
              <a:t> </a:t>
            </a:r>
            <a:r>
              <a:rPr lang="es-ES" sz="1400" dirty="0" err="1">
                <a:latin typeface="Calibri" charset="0"/>
                <a:ea typeface="ＭＳ Ｐゴシック" charset="0"/>
                <a:cs typeface="Calibri" charset="0"/>
              </a:rPr>
              <a:t>sites</a:t>
            </a:r>
            <a:r>
              <a:rPr lang="es-ES" sz="1400" dirty="0">
                <a:latin typeface="Calibri" charset="0"/>
                <a:ea typeface="ＭＳ Ｐゴシック" charset="0"/>
                <a:cs typeface="Calibri" charset="0"/>
              </a:rPr>
              <a:t>(?)</a:t>
            </a:r>
          </a:p>
        </p:txBody>
      </p:sp>
      <p:cxnSp>
        <p:nvCxnSpPr>
          <p:cNvPr id="14" name="Straight Arrow Connector 13"/>
          <p:cNvCxnSpPr>
            <a:cxnSpLocks noChangeShapeType="1"/>
          </p:cNvCxnSpPr>
          <p:nvPr/>
        </p:nvCxnSpPr>
        <p:spPr bwMode="auto">
          <a:xfrm flipV="1">
            <a:off x="2590800" y="3352800"/>
            <a:ext cx="1752600" cy="1600200"/>
          </a:xfrm>
          <a:prstGeom prst="straightConnector1">
            <a:avLst/>
          </a:prstGeom>
          <a:noFill/>
          <a:ln w="25400">
            <a:solidFill>
              <a:srgbClr val="595959"/>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V="1">
            <a:off x="2743200" y="4572000"/>
            <a:ext cx="1600200" cy="762000"/>
          </a:xfrm>
          <a:prstGeom prst="straightConnector1">
            <a:avLst/>
          </a:prstGeom>
          <a:noFill/>
          <a:ln w="25400">
            <a:solidFill>
              <a:srgbClr val="40404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Slide Number Placeholder 2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B1EED19-50E4-4204-B011-D1581F112203}" type="slidenum">
              <a:rPr lang="en-US" sz="1400"/>
              <a:pPr eaLnBrk="1" hangingPunct="1"/>
              <a:t>3</a:t>
            </a:fld>
            <a:endParaRPr lang="en-US" sz="1400"/>
          </a:p>
        </p:txBody>
      </p:sp>
      <p:sp>
        <p:nvSpPr>
          <p:cNvPr id="25" name="Text Box 5"/>
          <p:cNvSpPr txBox="1">
            <a:spLocks noChangeArrowheads="1"/>
          </p:cNvSpPr>
          <p:nvPr/>
        </p:nvSpPr>
        <p:spPr bwMode="auto">
          <a:xfrm>
            <a:off x="228600" y="990600"/>
            <a:ext cx="8534400" cy="1169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000" dirty="0" smtClean="0">
                <a:latin typeface="Calibri"/>
                <a:cs typeface="Calibri"/>
              </a:rPr>
              <a:t>Neutrons play a central role in the production of the elements in the stars.</a:t>
            </a:r>
          </a:p>
          <a:p>
            <a:pPr eaLnBrk="1" hangingPunct="1">
              <a:spcBef>
                <a:spcPct val="50000"/>
              </a:spcBef>
              <a:defRPr/>
            </a:pPr>
            <a:r>
              <a:rPr lang="en-US" sz="2000" dirty="0" smtClean="0">
                <a:latin typeface="Calibri"/>
                <a:cs typeface="Calibri"/>
              </a:rPr>
              <a:t>In particular, the elements beyond Fe are produced mainly by successive neutron-capture and subsequent </a:t>
            </a:r>
            <a:r>
              <a:rPr lang="en-US" sz="2000" i="1" dirty="0" smtClean="0">
                <a:latin typeface="Calibri"/>
                <a:cs typeface="Calibri"/>
                <a:sym typeface="Symbol" charset="0"/>
              </a:rPr>
              <a:t></a:t>
            </a:r>
            <a:r>
              <a:rPr lang="en-US" sz="2000" dirty="0" smtClean="0">
                <a:latin typeface="Calibri"/>
                <a:cs typeface="Calibri"/>
                <a:sym typeface="Symbol" charset="0"/>
              </a:rPr>
              <a:t>-decays: the so called </a:t>
            </a:r>
            <a:r>
              <a:rPr lang="en-US" sz="2000" i="1" dirty="0" smtClean="0">
                <a:latin typeface="Calibri"/>
                <a:cs typeface="Calibri"/>
                <a:sym typeface="Symbol" charset="0"/>
              </a:rPr>
              <a:t>s-</a:t>
            </a:r>
            <a:r>
              <a:rPr lang="en-US" sz="2000" dirty="0" smtClean="0">
                <a:latin typeface="Calibri"/>
                <a:cs typeface="Calibri"/>
                <a:sym typeface="Symbol" charset="0"/>
              </a:rPr>
              <a:t> and </a:t>
            </a:r>
            <a:r>
              <a:rPr lang="en-US" sz="2000" i="1" dirty="0" smtClean="0">
                <a:latin typeface="Calibri"/>
                <a:cs typeface="Calibri"/>
                <a:sym typeface="Symbol" charset="0"/>
              </a:rPr>
              <a:t>r-</a:t>
            </a:r>
            <a:r>
              <a:rPr lang="en-US" sz="2000" dirty="0" smtClean="0">
                <a:latin typeface="Calibri"/>
                <a:cs typeface="Calibri"/>
                <a:sym typeface="Symbol" charset="0"/>
              </a:rPr>
              <a:t>processes.</a:t>
            </a:r>
          </a:p>
        </p:txBody>
      </p:sp>
      <p:sp>
        <p:nvSpPr>
          <p:cNvPr id="23" name="Rectangle 15"/>
          <p:cNvSpPr>
            <a:spLocks/>
          </p:cNvSpPr>
          <p:nvPr/>
        </p:nvSpPr>
        <p:spPr bwMode="auto">
          <a:xfrm>
            <a:off x="4114800" y="5943600"/>
            <a:ext cx="411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p>
            <a:pPr>
              <a:lnSpc>
                <a:spcPct val="90000"/>
              </a:lnSpc>
              <a:spcBef>
                <a:spcPct val="20000"/>
              </a:spcBef>
            </a:pPr>
            <a:r>
              <a:rPr lang="es-ES" sz="1400">
                <a:latin typeface="Calibri" pitchFamily="34" charset="0"/>
              </a:rPr>
              <a:t>BBFH, Reviews of Modern Physics 29, 4 (1957)</a:t>
            </a:r>
          </a:p>
          <a:p>
            <a:pPr>
              <a:lnSpc>
                <a:spcPct val="90000"/>
              </a:lnSpc>
              <a:spcBef>
                <a:spcPct val="20000"/>
              </a:spcBef>
            </a:pPr>
            <a:r>
              <a:rPr lang="es-ES" sz="1400">
                <a:latin typeface="Calibri" pitchFamily="34" charset="0"/>
              </a:rPr>
              <a:t>A.G.W Cameron, CRL-41 (1957)</a:t>
            </a:r>
          </a:p>
        </p:txBody>
      </p:sp>
      <p:sp>
        <p:nvSpPr>
          <p:cNvPr id="27" name="Oval 26"/>
          <p:cNvSpPr>
            <a:spLocks noChangeArrowheads="1"/>
          </p:cNvSpPr>
          <p:nvPr/>
        </p:nvSpPr>
        <p:spPr bwMode="auto">
          <a:xfrm>
            <a:off x="1219200" y="4114800"/>
            <a:ext cx="762000" cy="381000"/>
          </a:xfrm>
          <a:prstGeom prst="ellipse">
            <a:avLst/>
          </a:prstGeom>
          <a:noFill/>
          <a:ln w="9525">
            <a:solidFill>
              <a:srgbClr val="40404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8" name="Rectangle 15"/>
          <p:cNvSpPr>
            <a:spLocks/>
          </p:cNvSpPr>
          <p:nvPr/>
        </p:nvSpPr>
        <p:spPr bwMode="auto">
          <a:xfrm>
            <a:off x="3886200" y="4953000"/>
            <a:ext cx="5029200" cy="914400"/>
          </a:xfrm>
          <a:prstGeom prst="rect">
            <a:avLst/>
          </a:prstGeom>
          <a:noFill/>
          <a:ln w="19050">
            <a:solidFill>
              <a:schemeClr val="tx1">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pPr>
            <a:r>
              <a:rPr lang="en-US" sz="2000" b="1">
                <a:latin typeface="Times New Roman" pitchFamily="18" charset="0"/>
                <a:cs typeface="Times New Roman" pitchFamily="18" charset="0"/>
              </a:rPr>
              <a:t>(n,γ), </a:t>
            </a:r>
            <a:r>
              <a:rPr lang="es-ES" sz="2000" b="1">
                <a:latin typeface="Calibri" pitchFamily="34" charset="0"/>
                <a:cs typeface="Calibri" pitchFamily="34" charset="0"/>
              </a:rPr>
              <a:t>(n,α), (n,p) </a:t>
            </a:r>
            <a:r>
              <a:rPr lang="es-ES" sz="2000" b="1">
                <a:solidFill>
                  <a:srgbClr val="FF0000"/>
                </a:solidFill>
                <a:latin typeface="Calibri" pitchFamily="34" charset="0"/>
                <a:cs typeface="Calibri" pitchFamily="34" charset="0"/>
              </a:rPr>
              <a:t>reaction cross-sections are fundamental quantities in astrophysical models.</a:t>
            </a:r>
            <a:endParaRPr lang="es-ES" sz="2000">
              <a:solidFill>
                <a:srgbClr val="FF0000"/>
              </a:solidFill>
              <a:latin typeface="Calibri" pitchFamily="34" charset="0"/>
              <a:cs typeface="Calibri" pitchFamily="34" charset="0"/>
            </a:endParaRPr>
          </a:p>
        </p:txBody>
      </p:sp>
      <p:sp>
        <p:nvSpPr>
          <p:cNvPr id="17"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cxnSp>
        <p:nvCxnSpPr>
          <p:cNvPr id="18" name="Straight Arrow Connector 17"/>
          <p:cNvCxnSpPr>
            <a:cxnSpLocks noChangeShapeType="1"/>
          </p:cNvCxnSpPr>
          <p:nvPr/>
        </p:nvCxnSpPr>
        <p:spPr bwMode="auto">
          <a:xfrm flipV="1">
            <a:off x="1981200" y="3200400"/>
            <a:ext cx="2286000" cy="1111250"/>
          </a:xfrm>
          <a:prstGeom prst="straightConnector1">
            <a:avLst/>
          </a:prstGeom>
          <a:noFill/>
          <a:ln w="25400">
            <a:solidFill>
              <a:srgbClr val="595959"/>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blinds(horizontal)">
                                      <p:cBhvr>
                                        <p:cTn id="9" dur="500"/>
                                        <p:tgtEl>
                                          <p:spTgt spid="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par>
                                <p:cTn id="15" presetID="3" presetClass="entr" presetSubtype="1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par>
                                <p:cTn id="21" presetID="3"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P spid="12" grpId="0" animBg="1"/>
      <p:bldP spid="23" grpId="0"/>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BF8CC201-E912-496A-AAEE-110B46C8C1C1}" type="slidenum">
              <a:rPr lang="en-US" sz="1400"/>
              <a:pPr algn="r" eaLnBrk="1" hangingPunct="1"/>
              <a:t>4</a:t>
            </a:fld>
            <a:endParaRPr lang="en-US" sz="1400"/>
          </a:p>
        </p:txBody>
      </p:sp>
      <p:sp useBgFill="1">
        <p:nvSpPr>
          <p:cNvPr id="5" name="Text Box 19"/>
          <p:cNvSpPr txBox="1">
            <a:spLocks noChangeArrowheads="1"/>
          </p:cNvSpPr>
          <p:nvPr/>
        </p:nvSpPr>
        <p:spPr bwMode="auto">
          <a:xfrm>
            <a:off x="381000" y="5475288"/>
            <a:ext cx="8382000" cy="1154112"/>
          </a:xfrm>
          <a:prstGeom prst="rect">
            <a:avLst/>
          </a:prstGeom>
          <a:ln w="190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120000"/>
              </a:lnSpc>
              <a:spcBef>
                <a:spcPts val="300"/>
              </a:spcBef>
              <a:defRPr/>
            </a:pPr>
            <a:r>
              <a:rPr lang="en-US" sz="2000" smtClean="0">
                <a:latin typeface="Calibri" charset="0"/>
              </a:rPr>
              <a:t>Reaction rates are needed over an energy range from </a:t>
            </a:r>
            <a:r>
              <a:rPr lang="en-US" sz="2000" i="1" smtClean="0">
                <a:latin typeface="Calibri" charset="0"/>
              </a:rPr>
              <a:t>kT</a:t>
            </a:r>
            <a:r>
              <a:rPr lang="en-US" sz="2000" smtClean="0">
                <a:latin typeface="Calibri" charset="0"/>
              </a:rPr>
              <a:t>=5 to 100-120 keV [+]. </a:t>
            </a:r>
            <a:r>
              <a:rPr lang="en-US" sz="2000" b="1" smtClean="0">
                <a:solidFill>
                  <a:srgbClr val="CC0000"/>
                </a:solidFill>
                <a:latin typeface="Calibri" charset="0"/>
              </a:rPr>
              <a:t> </a:t>
            </a:r>
          </a:p>
          <a:p>
            <a:pPr algn="just" eaLnBrk="1" hangingPunct="1">
              <a:lnSpc>
                <a:spcPct val="120000"/>
              </a:lnSpc>
              <a:spcBef>
                <a:spcPts val="300"/>
              </a:spcBef>
              <a:defRPr/>
            </a:pPr>
            <a:r>
              <a:rPr lang="en-US" sz="2000" b="1" smtClean="0">
                <a:solidFill>
                  <a:srgbClr val="CC0000"/>
                </a:solidFill>
                <a:latin typeface="Calibri" charset="0"/>
              </a:rPr>
              <a:t>MACS are needed at least at few points 5 keV &lt; </a:t>
            </a:r>
            <a:r>
              <a:rPr lang="en-US" sz="2000" b="1" i="1" smtClean="0">
                <a:solidFill>
                  <a:srgbClr val="CC0000"/>
                </a:solidFill>
                <a:latin typeface="Calibri" charset="0"/>
              </a:rPr>
              <a:t>kT</a:t>
            </a:r>
            <a:r>
              <a:rPr lang="en-US" sz="2000" b="1" smtClean="0">
                <a:solidFill>
                  <a:srgbClr val="CC0000"/>
                </a:solidFill>
                <a:latin typeface="Calibri" charset="0"/>
              </a:rPr>
              <a:t> &lt; 120 keV.</a:t>
            </a:r>
          </a:p>
          <a:p>
            <a:pPr algn="just" eaLnBrk="1" hangingPunct="1">
              <a:spcBef>
                <a:spcPct val="50000"/>
              </a:spcBef>
              <a:defRPr/>
            </a:pPr>
            <a:r>
              <a:rPr lang="en-US" sz="1200" smtClean="0">
                <a:latin typeface="Calibri" charset="0"/>
              </a:rPr>
              <a:t>[+] Z. Y. Bao </a:t>
            </a:r>
            <a:r>
              <a:rPr lang="en-US" sz="1200" i="1" smtClean="0">
                <a:latin typeface="Calibri" charset="0"/>
              </a:rPr>
              <a:t>et al. </a:t>
            </a:r>
            <a:r>
              <a:rPr lang="en-US" sz="1200" smtClean="0">
                <a:latin typeface="Calibri" charset="0"/>
              </a:rPr>
              <a:t>, ADNDT 76, 70 (2000).</a:t>
            </a:r>
            <a:endParaRPr lang="en-US" sz="1200" smtClean="0">
              <a:latin typeface="Calibri" charset="0"/>
              <a:sym typeface="Symbol" charset="0"/>
            </a:endParaRPr>
          </a:p>
        </p:txBody>
      </p:sp>
      <p:sp>
        <p:nvSpPr>
          <p:cNvPr id="6" name="Rectangle 4"/>
          <p:cNvSpPr>
            <a:spLocks noChangeArrowheads="1"/>
          </p:cNvSpPr>
          <p:nvPr/>
        </p:nvSpPr>
        <p:spPr bwMode="auto">
          <a:xfrm>
            <a:off x="228600" y="76200"/>
            <a:ext cx="8686800" cy="7620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rgbClr val="660066"/>
                </a:solidFill>
                <a:latin typeface="Calibri"/>
                <a:ea typeface="ＭＳ Ｐゴシック" charset="0"/>
                <a:cs typeface="Calibri"/>
              </a:rPr>
              <a:t>Motivations: nucleosynthesis.</a:t>
            </a:r>
          </a:p>
        </p:txBody>
      </p:sp>
      <p:sp>
        <p:nvSpPr>
          <p:cNvPr id="7" name="Text Box 5"/>
          <p:cNvSpPr txBox="1">
            <a:spLocks noChangeArrowheads="1"/>
          </p:cNvSpPr>
          <p:nvPr/>
        </p:nvSpPr>
        <p:spPr bwMode="auto">
          <a:xfrm>
            <a:off x="152400" y="990600"/>
            <a:ext cx="8839200" cy="177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dirty="0" smtClean="0">
                <a:latin typeface="Calibri" charset="0"/>
              </a:rPr>
              <a:t>At stellar sites where the nucleosynthesis of the elements by neutron capture takes place, particles are quickly (10</a:t>
            </a:r>
            <a:r>
              <a:rPr lang="en-US" sz="2000" baseline="30000" dirty="0" smtClean="0">
                <a:latin typeface="Calibri" charset="0"/>
              </a:rPr>
              <a:t>-11 </a:t>
            </a:r>
            <a:r>
              <a:rPr lang="en-US" sz="2000" dirty="0" smtClean="0">
                <a:latin typeface="Calibri" charset="0"/>
              </a:rPr>
              <a:t>s) thermalized through elastic scattering and the associated velocity probability distribution is a Maxwell-Boltzmann [*]. </a:t>
            </a:r>
          </a:p>
          <a:p>
            <a:pPr algn="just" eaLnBrk="1" hangingPunct="1">
              <a:spcBef>
                <a:spcPct val="50000"/>
              </a:spcBef>
              <a:defRPr/>
            </a:pPr>
            <a:r>
              <a:rPr lang="en-US" sz="2000" dirty="0" smtClean="0">
                <a:latin typeface="Calibri" charset="0"/>
              </a:rPr>
              <a:t>The maximum probability corresponds to the T of the stellar medium (or thermal energy </a:t>
            </a:r>
            <a:r>
              <a:rPr lang="en-US" sz="2000" i="1" dirty="0" smtClean="0">
                <a:latin typeface="Calibri" charset="0"/>
              </a:rPr>
              <a:t>kT</a:t>
            </a:r>
            <a:r>
              <a:rPr lang="en-US" sz="2000" dirty="0" smtClean="0">
                <a:latin typeface="Calibri" charset="0"/>
              </a:rPr>
              <a:t>) which depends on the mass and evolutionary stage of the star.</a:t>
            </a:r>
            <a:endParaRPr lang="en-US" sz="2000" dirty="0" smtClean="0">
              <a:latin typeface="Calibri" charset="0"/>
              <a:sym typeface="Symbol" charset="0"/>
            </a:endParaRPr>
          </a:p>
        </p:txBody>
      </p:sp>
      <p:graphicFrame>
        <p:nvGraphicFramePr>
          <p:cNvPr id="9" name="Object 37"/>
          <p:cNvGraphicFramePr>
            <a:graphicFrameLocks noChangeAspect="1"/>
          </p:cNvGraphicFramePr>
          <p:nvPr/>
        </p:nvGraphicFramePr>
        <p:xfrm>
          <a:off x="3048000" y="4343400"/>
          <a:ext cx="4876800" cy="768350"/>
        </p:xfrm>
        <a:graphic>
          <a:graphicData uri="http://schemas.openxmlformats.org/presentationml/2006/ole">
            <mc:AlternateContent xmlns:mc="http://schemas.openxmlformats.org/markup-compatibility/2006">
              <mc:Choice xmlns:v="urn:schemas-microsoft-com:vml" Requires="v">
                <p:oleObj spid="_x0000_s33804" name="Equation" r:id="rId4" imgW="2921000" imgH="457200" progId="Equation.3">
                  <p:embed/>
                </p:oleObj>
              </mc:Choice>
              <mc:Fallback>
                <p:oleObj name="Equation" r:id="rId4" imgW="2921000" imgH="457200" progId="Equation.3">
                  <p:embed/>
                  <p:pic>
                    <p:nvPicPr>
                      <p:cNvPr id="0"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343400"/>
                        <a:ext cx="4876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52800"/>
            <a:ext cx="22098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9"/>
          <p:cNvSpPr>
            <a:spLocks noChangeArrowheads="1"/>
          </p:cNvSpPr>
          <p:nvPr/>
        </p:nvSpPr>
        <p:spPr bwMode="auto">
          <a:xfrm>
            <a:off x="152400" y="2819400"/>
            <a:ext cx="2693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latin typeface="Calibri" charset="0"/>
                <a:ea typeface="ＭＳ Ｐゴシック" charset="0"/>
                <a:cs typeface="ＭＳ Ｐゴシック" charset="0"/>
              </a:rPr>
              <a:t>[*] Allen </a:t>
            </a:r>
            <a:r>
              <a:rPr lang="en-US" sz="1200" i="1" dirty="0">
                <a:latin typeface="Calibri" charset="0"/>
                <a:ea typeface="ＭＳ Ｐゴシック" charset="0"/>
                <a:cs typeface="ＭＳ Ｐゴシック" charset="0"/>
              </a:rPr>
              <a:t>et al. </a:t>
            </a:r>
            <a:r>
              <a:rPr lang="en-US" sz="1200" dirty="0">
                <a:latin typeface="Calibri" charset="0"/>
                <a:ea typeface="ＭＳ Ｐゴシック" charset="0"/>
                <a:cs typeface="ＭＳ Ｐゴシック" charset="0"/>
              </a:rPr>
              <a:t>, Adv. </a:t>
            </a:r>
            <a:r>
              <a:rPr lang="en-US" sz="1200" dirty="0" err="1">
                <a:latin typeface="Calibri" charset="0"/>
                <a:ea typeface="ＭＳ Ｐゴシック" charset="0"/>
                <a:cs typeface="ＭＳ Ｐゴシック" charset="0"/>
              </a:rPr>
              <a:t>Nuc</a:t>
            </a:r>
            <a:r>
              <a:rPr lang="en-US" sz="1200" dirty="0">
                <a:latin typeface="Calibri" charset="0"/>
                <a:ea typeface="ＭＳ Ｐゴシック" charset="0"/>
                <a:cs typeface="ＭＳ Ｐゴシック" charset="0"/>
              </a:rPr>
              <a:t>. Phys. 4 (1971).</a:t>
            </a:r>
          </a:p>
        </p:txBody>
      </p:sp>
      <p:graphicFrame>
        <p:nvGraphicFramePr>
          <p:cNvPr id="21512" name="Object 10"/>
          <p:cNvGraphicFramePr>
            <a:graphicFrameLocks noChangeAspect="1"/>
          </p:cNvGraphicFramePr>
          <p:nvPr/>
        </p:nvGraphicFramePr>
        <p:xfrm>
          <a:off x="6157913" y="2971800"/>
          <a:ext cx="2147887" cy="400050"/>
        </p:xfrm>
        <a:graphic>
          <a:graphicData uri="http://schemas.openxmlformats.org/presentationml/2006/ole">
            <mc:AlternateContent xmlns:mc="http://schemas.openxmlformats.org/markup-compatibility/2006">
              <mc:Choice xmlns:v="urn:schemas-microsoft-com:vml" Requires="v">
                <p:oleObj spid="_x0000_s33805" name="Ecuación" r:id="rId7" imgW="1498600" imgH="279400" progId="Equation.3">
                  <p:embed/>
                </p:oleObj>
              </mc:Choice>
              <mc:Fallback>
                <p:oleObj name="Ecuación" r:id="rId7" imgW="1498600" imgH="2794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7913" y="2971800"/>
                        <a:ext cx="214788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0187" name="Rectangle 11"/>
          <p:cNvSpPr>
            <a:spLocks noChangeArrowheads="1"/>
          </p:cNvSpPr>
          <p:nvPr/>
        </p:nvSpPr>
        <p:spPr bwMode="auto">
          <a:xfrm>
            <a:off x="2895600" y="2895600"/>
            <a:ext cx="32750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Calibri" charset="0"/>
                <a:ea typeface="ＭＳ Ｐゴシック" charset="0"/>
                <a:cs typeface="ＭＳ Ｐゴシック" charset="0"/>
              </a:rPr>
              <a:t>REACTION RATE (cm</a:t>
            </a:r>
            <a:r>
              <a:rPr lang="en-US" sz="2400" baseline="30000" dirty="0">
                <a:latin typeface="Calibri" charset="0"/>
                <a:ea typeface="ＭＳ Ｐゴシック" charset="0"/>
                <a:cs typeface="ＭＳ Ｐゴシック" charset="0"/>
              </a:rPr>
              <a:t>-3</a:t>
            </a:r>
            <a:r>
              <a:rPr lang="en-US" sz="2400" dirty="0">
                <a:latin typeface="Calibri" charset="0"/>
                <a:ea typeface="ＭＳ Ｐゴシック" charset="0"/>
                <a:cs typeface="ＭＳ Ｐゴシック" charset="0"/>
              </a:rPr>
              <a:t>s</a:t>
            </a:r>
            <a:r>
              <a:rPr lang="en-US" sz="2400" baseline="30000" dirty="0">
                <a:latin typeface="Calibri" charset="0"/>
                <a:ea typeface="ＭＳ Ｐゴシック" charset="0"/>
                <a:cs typeface="ＭＳ Ｐゴシック" charset="0"/>
              </a:rPr>
              <a:t>-1</a:t>
            </a:r>
            <a:r>
              <a:rPr lang="en-US" sz="2400" dirty="0">
                <a:latin typeface="Calibri" charset="0"/>
                <a:ea typeface="ＭＳ Ｐゴシック" charset="0"/>
                <a:cs typeface="ＭＳ Ｐゴシック" charset="0"/>
              </a:rPr>
              <a:t>)</a:t>
            </a:r>
          </a:p>
        </p:txBody>
      </p:sp>
      <p:graphicFrame>
        <p:nvGraphicFramePr>
          <p:cNvPr id="21514" name="Object 13"/>
          <p:cNvGraphicFramePr>
            <a:graphicFrameLocks noChangeAspect="1"/>
          </p:cNvGraphicFramePr>
          <p:nvPr/>
        </p:nvGraphicFramePr>
        <p:xfrm>
          <a:off x="4648200" y="3505200"/>
          <a:ext cx="2438400" cy="492125"/>
        </p:xfrm>
        <a:graphic>
          <a:graphicData uri="http://schemas.openxmlformats.org/presentationml/2006/ole">
            <mc:AlternateContent xmlns:mc="http://schemas.openxmlformats.org/markup-compatibility/2006">
              <mc:Choice xmlns:v="urn:schemas-microsoft-com:vml" Requires="v">
                <p:oleObj spid="_x0000_s33806" name="Ecuación" r:id="rId9" imgW="1511300" imgH="304800" progId="Equation.3">
                  <p:embed/>
                </p:oleObj>
              </mc:Choice>
              <mc:Fallback>
                <p:oleObj name="Ecuación" r:id="rId9" imgW="1511300" imgH="30480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505200"/>
                        <a:ext cx="2438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8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5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1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6E90B6A-F880-4FC3-A82B-359E6BDD7148}" type="slidenum">
              <a:rPr lang="en-US" sz="1400"/>
              <a:pPr eaLnBrk="1" hangingPunct="1"/>
              <a:t>5</a:t>
            </a:fld>
            <a:endParaRPr lang="en-US" sz="1400"/>
          </a:p>
        </p:txBody>
      </p:sp>
      <p:sp>
        <p:nvSpPr>
          <p:cNvPr id="6" name="Rectangle 4"/>
          <p:cNvSpPr>
            <a:spLocks noChangeArrowheads="1"/>
          </p:cNvSpPr>
          <p:nvPr/>
        </p:nvSpPr>
        <p:spPr bwMode="auto">
          <a:xfrm>
            <a:off x="228600" y="76200"/>
            <a:ext cx="8686800" cy="13716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rgbClr val="660066"/>
                </a:solidFill>
                <a:latin typeface="Calibri"/>
                <a:ea typeface="ＭＳ Ｐゴシック" charset="0"/>
                <a:cs typeface="Calibri"/>
              </a:rPr>
              <a:t>Experimental techniques:</a:t>
            </a:r>
          </a:p>
          <a:p>
            <a:pPr algn="ctr">
              <a:defRPr/>
            </a:pPr>
            <a:r>
              <a:rPr lang="en-US" sz="4000" b="1" dirty="0">
                <a:solidFill>
                  <a:srgbClr val="660066"/>
                </a:solidFill>
                <a:latin typeface="Calibri"/>
                <a:ea typeface="ＭＳ Ｐゴシック" charset="0"/>
                <a:cs typeface="Calibri"/>
              </a:rPr>
              <a:t>TOF and Activation</a:t>
            </a:r>
          </a:p>
        </p:txBody>
      </p:sp>
      <p:sp>
        <p:nvSpPr>
          <p:cNvPr id="7" name="Text Box 5"/>
          <p:cNvSpPr txBox="1">
            <a:spLocks noChangeArrowheads="1"/>
          </p:cNvSpPr>
          <p:nvPr/>
        </p:nvSpPr>
        <p:spPr bwMode="auto">
          <a:xfrm>
            <a:off x="152400" y="3038475"/>
            <a:ext cx="8839200" cy="1685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buFont typeface="Arial" charset="0"/>
              <a:buChar char="•"/>
              <a:defRPr/>
            </a:pPr>
            <a:r>
              <a:rPr lang="en-US" b="1" u="sng" dirty="0" smtClean="0">
                <a:latin typeface="Calibri" charset="0"/>
                <a:sym typeface="Symbol" charset="0"/>
              </a:rPr>
              <a:t>Time-of-flight.</a:t>
            </a:r>
          </a:p>
          <a:p>
            <a:pPr lvl="2" algn="just" eaLnBrk="1" hangingPunct="1">
              <a:spcBef>
                <a:spcPct val="50000"/>
              </a:spcBef>
              <a:buFont typeface="Arial" charset="0"/>
              <a:buChar char="•"/>
              <a:defRPr/>
            </a:pPr>
            <a:r>
              <a:rPr lang="en-US" sz="2000" dirty="0" smtClean="0">
                <a:latin typeface="Calibri" charset="0"/>
                <a:cs typeface="ＭＳ Ｐゴシック" charset="0"/>
                <a:sym typeface="Symbol" charset="0"/>
              </a:rPr>
              <a:t>(n,) are detected via the prompt -cascades. Whatever isotope can be measured. Excellent energy resolution. Low uncertainty.</a:t>
            </a:r>
          </a:p>
          <a:p>
            <a:pPr lvl="2" algn="just" eaLnBrk="1" hangingPunct="1">
              <a:spcBef>
                <a:spcPct val="50000"/>
              </a:spcBef>
              <a:buFont typeface="Arial" charset="0"/>
              <a:buChar char="•"/>
              <a:defRPr/>
            </a:pPr>
            <a:r>
              <a:rPr lang="en-US" sz="2000" dirty="0" smtClean="0">
                <a:latin typeface="Calibri" charset="0"/>
                <a:cs typeface="ＭＳ Ｐゴシック" charset="0"/>
                <a:sym typeface="Symbol" charset="0"/>
              </a:rPr>
              <a:t>Flight paths reduces neutron flux at sample position </a:t>
            </a:r>
            <a:r>
              <a:rPr lang="en-US" sz="2000" b="1" dirty="0" smtClean="0">
                <a:solidFill>
                  <a:srgbClr val="CC0000"/>
                </a:solidFill>
                <a:latin typeface="Calibri" charset="0"/>
                <a:cs typeface="ＭＳ Ｐゴシック" charset="0"/>
                <a:sym typeface="Symbol" charset="0"/>
              </a:rPr>
              <a:t>(Branching)</a:t>
            </a:r>
          </a:p>
        </p:txBody>
      </p:sp>
      <p:sp>
        <p:nvSpPr>
          <p:cNvPr id="2" name="Text Box 5"/>
          <p:cNvSpPr txBox="1">
            <a:spLocks noChangeArrowheads="1"/>
          </p:cNvSpPr>
          <p:nvPr/>
        </p:nvSpPr>
        <p:spPr bwMode="auto">
          <a:xfrm>
            <a:off x="152400" y="1573213"/>
            <a:ext cx="8839200" cy="1169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spcBef>
                <a:spcPct val="50000"/>
              </a:spcBef>
            </a:pPr>
            <a:r>
              <a:rPr lang="en-US" sz="2000">
                <a:latin typeface="Calibri" pitchFamily="34" charset="0"/>
              </a:rPr>
              <a:t>The most of the critical stellar features, such as time scales, temperature, neutron density depends on the &lt;</a:t>
            </a:r>
            <a:r>
              <a:rPr lang="en-US" sz="2000">
                <a:latin typeface="Calibri" pitchFamily="34" charset="0"/>
                <a:sym typeface="Symbol" pitchFamily="18" charset="2"/>
              </a:rPr>
              <a:t>&gt;, therefore on the Maxwellian-averaged cross-section.</a:t>
            </a:r>
          </a:p>
          <a:p>
            <a:pPr algn="just" eaLnBrk="1" hangingPunct="1">
              <a:spcBef>
                <a:spcPct val="50000"/>
              </a:spcBef>
            </a:pPr>
            <a:r>
              <a:rPr lang="en-US" sz="2000">
                <a:latin typeface="Calibri" pitchFamily="34" charset="0"/>
                <a:sym typeface="Symbol" pitchFamily="18" charset="2"/>
              </a:rPr>
              <a:t>Branching points are isotopes with (n,) cross-section and β-decay comparable.</a:t>
            </a:r>
          </a:p>
        </p:txBody>
      </p:sp>
      <p:sp>
        <p:nvSpPr>
          <p:cNvPr id="3" name="Text Box 5"/>
          <p:cNvSpPr txBox="1">
            <a:spLocks noChangeArrowheads="1"/>
          </p:cNvSpPr>
          <p:nvPr/>
        </p:nvSpPr>
        <p:spPr bwMode="auto">
          <a:xfrm>
            <a:off x="152400" y="4941888"/>
            <a:ext cx="8839200" cy="1230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buFont typeface="Arial" charset="0"/>
              <a:buChar char="•"/>
              <a:defRPr/>
            </a:pPr>
            <a:r>
              <a:rPr lang="en-US" b="1" u="sng" dirty="0" smtClean="0">
                <a:latin typeface="Calibri" charset="0"/>
                <a:sym typeface="Symbol" charset="0"/>
              </a:rPr>
              <a:t>Activation.</a:t>
            </a:r>
          </a:p>
          <a:p>
            <a:pPr lvl="2" algn="just" eaLnBrk="1" hangingPunct="1">
              <a:spcBef>
                <a:spcPct val="50000"/>
              </a:spcBef>
              <a:buFont typeface="Arial" charset="0"/>
              <a:buChar char="•"/>
              <a:defRPr/>
            </a:pPr>
            <a:r>
              <a:rPr lang="en-US" sz="1800" dirty="0" smtClean="0">
                <a:latin typeface="Calibri" charset="0"/>
                <a:cs typeface="ＭＳ Ｐゴシック" charset="0"/>
                <a:sym typeface="Symbol" charset="0"/>
              </a:rPr>
              <a:t>(n,)</a:t>
            </a:r>
            <a:r>
              <a:rPr lang="en-US" sz="1800" dirty="0" smtClean="0">
                <a:cs typeface="ＭＳ Ｐゴシック" charset="0"/>
                <a:sym typeface="Symbol" charset="0"/>
              </a:rPr>
              <a:t> </a:t>
            </a:r>
            <a:r>
              <a:rPr lang="en-US" sz="2000" dirty="0" smtClean="0">
                <a:latin typeface="Calibri" charset="0"/>
                <a:cs typeface="ＭＳ Ｐゴシック" charset="0"/>
                <a:sym typeface="Symbol" charset="0"/>
              </a:rPr>
              <a:t>leads to an unstable nucleus. Detection of induced activity (</a:t>
            </a:r>
            <a:r>
              <a:rPr lang="en-US" sz="2000" dirty="0" err="1" smtClean="0">
                <a:latin typeface="Calibri" charset="0"/>
                <a:cs typeface="ＭＳ Ｐゴシック" charset="0"/>
                <a:sym typeface="Symbol" charset="0"/>
              </a:rPr>
              <a:t>HPGe</a:t>
            </a:r>
            <a:r>
              <a:rPr lang="en-US" sz="2000" dirty="0" smtClean="0">
                <a:latin typeface="Calibri" charset="0"/>
                <a:cs typeface="ＭＳ Ｐゴシック" charset="0"/>
                <a:sym typeface="Symbol" charset="0"/>
              </a:rPr>
              <a:t>). High neutron flux </a:t>
            </a:r>
            <a:r>
              <a:rPr lang="en-US" sz="2000" b="1" dirty="0" smtClean="0">
                <a:solidFill>
                  <a:srgbClr val="CC0000"/>
                </a:solidFill>
                <a:latin typeface="Calibri" charset="0"/>
                <a:cs typeface="ＭＳ Ｐゴシック" charset="0"/>
                <a:sym typeface="Symbol" charset="0"/>
              </a:rPr>
              <a:t>(Branching)</a:t>
            </a:r>
            <a:r>
              <a:rPr lang="en-US" sz="2000" dirty="0" smtClean="0">
                <a:latin typeface="Calibri" charset="0"/>
                <a:cs typeface="ＭＳ Ｐゴシック" charset="0"/>
                <a:sym typeface="Symbol" charset="0"/>
              </a:rPr>
              <a:t>. Possibility of some AMS measurements. </a:t>
            </a:r>
          </a:p>
        </p:txBody>
      </p:sp>
      <p:sp>
        <p:nvSpPr>
          <p:cNvPr id="8"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5654198C-2F22-4B7C-A767-86415E645BCF}" type="slidenum">
              <a:rPr lang="en-US" sz="1400"/>
              <a:pPr algn="r" eaLnBrk="1" hangingPunct="1"/>
              <a:t>6</a:t>
            </a:fld>
            <a:endParaRPr lang="en-US" sz="1400"/>
          </a:p>
        </p:txBody>
      </p:sp>
      <p:sp>
        <p:nvSpPr>
          <p:cNvPr id="20"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D3C38C1E-C576-4A3D-8C35-DD8AF8B38718}" type="slidenum">
              <a:rPr lang="en-US" sz="1400"/>
              <a:pPr algn="r" eaLnBrk="1" hangingPunct="1"/>
              <a:t>6</a:t>
            </a:fld>
            <a:endParaRPr lang="en-US" sz="1400"/>
          </a:p>
        </p:txBody>
      </p:sp>
      <p:pic>
        <p:nvPicPr>
          <p:cNvPr id="36867" name="Picture 2" descr="MapaC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6608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Oval 3"/>
          <p:cNvSpPr>
            <a:spLocks noChangeArrowheads="1"/>
          </p:cNvSpPr>
          <p:nvPr/>
        </p:nvSpPr>
        <p:spPr bwMode="auto">
          <a:xfrm>
            <a:off x="6011863" y="5013325"/>
            <a:ext cx="1366837" cy="1322388"/>
          </a:xfrm>
          <a:prstGeom prst="ellipse">
            <a:avLst/>
          </a:prstGeom>
          <a:noFill/>
          <a:ln w="57150">
            <a:solidFill>
              <a:srgbClr val="6B6BC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s-ES" sz="1400">
              <a:latin typeface="Times New Roman" pitchFamily="18" charset="0"/>
            </a:endParaRPr>
          </a:p>
        </p:txBody>
      </p:sp>
      <p:sp>
        <p:nvSpPr>
          <p:cNvPr id="161796" name="Text Box 4"/>
          <p:cNvSpPr txBox="1">
            <a:spLocks noChangeArrowheads="1"/>
          </p:cNvSpPr>
          <p:nvPr/>
        </p:nvSpPr>
        <p:spPr bwMode="auto">
          <a:xfrm>
            <a:off x="7467600" y="5867400"/>
            <a:ext cx="1133475" cy="366713"/>
          </a:xfrm>
          <a:prstGeom prst="rect">
            <a:avLst/>
          </a:prstGeom>
          <a:solidFill>
            <a:schemeClr val="bg1">
              <a:alpha val="8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dirty="0" smtClean="0">
                <a:solidFill>
                  <a:schemeClr val="accent2"/>
                </a:solidFill>
                <a:effectLst>
                  <a:outerShdw blurRad="38100" dist="38100" dir="2700000" algn="tl">
                    <a:srgbClr val="DDDDDD"/>
                  </a:outerShdw>
                </a:effectLst>
                <a:latin typeface="Calibri"/>
                <a:cs typeface="Calibri"/>
              </a:rPr>
              <a:t>PS 20GeV</a:t>
            </a:r>
            <a:endParaRPr lang="fr-FR" dirty="0" smtClean="0">
              <a:solidFill>
                <a:schemeClr val="accent2"/>
              </a:solidFill>
              <a:effectLst>
                <a:outerShdw blurRad="38100" dist="38100" dir="2700000" algn="tl">
                  <a:srgbClr val="DDDDDD"/>
                </a:outerShdw>
              </a:effectLst>
              <a:latin typeface="Calibri"/>
              <a:cs typeface="Calibri"/>
            </a:endParaRPr>
          </a:p>
        </p:txBody>
      </p:sp>
      <p:pic>
        <p:nvPicPr>
          <p:cNvPr id="368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12553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Oval 6"/>
          <p:cNvSpPr>
            <a:spLocks noChangeArrowheads="1"/>
          </p:cNvSpPr>
          <p:nvPr/>
        </p:nvSpPr>
        <p:spPr bwMode="auto">
          <a:xfrm>
            <a:off x="5651500" y="4941888"/>
            <a:ext cx="360363" cy="358775"/>
          </a:xfrm>
          <a:prstGeom prst="ellipse">
            <a:avLst/>
          </a:prstGeom>
          <a:noFill/>
          <a:ln w="57150" cap="rnd">
            <a:solidFill>
              <a:srgbClr val="3366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s-ES" sz="1400">
              <a:ln>
                <a:solidFill>
                  <a:srgbClr val="3333FF"/>
                </a:solidFill>
              </a:ln>
              <a:latin typeface="Times New Roman" charset="0"/>
              <a:ea typeface="ＭＳ Ｐゴシック" charset="0"/>
              <a:cs typeface="ＭＳ Ｐゴシック" charset="0"/>
            </a:endParaRPr>
          </a:p>
        </p:txBody>
      </p:sp>
      <p:sp>
        <p:nvSpPr>
          <p:cNvPr id="161799" name="Line 7"/>
          <p:cNvSpPr>
            <a:spLocks noChangeShapeType="1"/>
          </p:cNvSpPr>
          <p:nvPr/>
        </p:nvSpPr>
        <p:spPr bwMode="auto">
          <a:xfrm flipV="1">
            <a:off x="5795963" y="5229225"/>
            <a:ext cx="173037" cy="863600"/>
          </a:xfrm>
          <a:prstGeom prst="line">
            <a:avLst/>
          </a:prstGeom>
          <a:noFill/>
          <a:ln w="57150">
            <a:solidFill>
              <a:schemeClr val="accent6">
                <a:lumMod val="60000"/>
                <a:lumOff val="40000"/>
              </a:schemeClr>
            </a:solidFill>
            <a:round/>
            <a:headEnd/>
            <a:tailEnd/>
          </a:ln>
          <a:extLst>
            <a:ext uri="{909E8E84-426E-40DD-AFC4-6F175D3DCCD1}">
              <a14:hiddenFill xmlns:a14="http://schemas.microsoft.com/office/drawing/2010/main">
                <a:noFill/>
              </a14:hiddenFill>
            </a:ext>
          </a:extLst>
        </p:spPr>
        <p:txBody>
          <a:bodyPr/>
          <a:lstStyle/>
          <a:p>
            <a:pPr>
              <a:defRPr/>
            </a:pPr>
            <a:endParaRPr lang="en-GB">
              <a:latin typeface="Arial" charset="0"/>
              <a:ea typeface="ＭＳ Ｐゴシック" charset="0"/>
              <a:cs typeface="ＭＳ Ｐゴシック" charset="0"/>
            </a:endParaRPr>
          </a:p>
        </p:txBody>
      </p:sp>
      <p:sp>
        <p:nvSpPr>
          <p:cNvPr id="161800" name="Text Box 8"/>
          <p:cNvSpPr txBox="1">
            <a:spLocks noChangeArrowheads="1"/>
          </p:cNvSpPr>
          <p:nvPr/>
        </p:nvSpPr>
        <p:spPr bwMode="auto">
          <a:xfrm>
            <a:off x="3646488" y="5715000"/>
            <a:ext cx="1930400" cy="708025"/>
          </a:xfrm>
          <a:prstGeom prst="rect">
            <a:avLst/>
          </a:prstGeom>
          <a:solidFill>
            <a:schemeClr val="bg1">
              <a:alpha val="63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sz="2000" b="1" dirty="0" err="1" smtClean="0">
                <a:solidFill>
                  <a:schemeClr val="accent2"/>
                </a:solidFill>
                <a:effectLst>
                  <a:outerShdw blurRad="38100" dist="38100" dir="2700000" algn="tl">
                    <a:srgbClr val="DDDDDD"/>
                  </a:outerShdw>
                </a:effectLst>
                <a:latin typeface="Calibri"/>
                <a:cs typeface="Calibri"/>
              </a:rPr>
              <a:t>Linac</a:t>
            </a:r>
            <a:endParaRPr lang="en-US" sz="2000" b="1" dirty="0" smtClean="0">
              <a:solidFill>
                <a:schemeClr val="accent2"/>
              </a:solidFill>
              <a:effectLst>
                <a:outerShdw blurRad="38100" dist="38100" dir="2700000" algn="tl">
                  <a:srgbClr val="DDDDDD"/>
                </a:outerShdw>
              </a:effectLst>
              <a:latin typeface="Calibri"/>
              <a:cs typeface="Calibri"/>
            </a:endParaRPr>
          </a:p>
          <a:p>
            <a:pPr algn="ctr" eaLnBrk="0" hangingPunct="0">
              <a:defRPr/>
            </a:pPr>
            <a:r>
              <a:rPr lang="en-US" sz="2000" b="1" dirty="0" smtClean="0">
                <a:solidFill>
                  <a:schemeClr val="accent2"/>
                </a:solidFill>
                <a:effectLst>
                  <a:outerShdw blurRad="38100" dist="38100" dir="2700000" algn="tl">
                    <a:srgbClr val="DDDDDD"/>
                  </a:outerShdw>
                </a:effectLst>
                <a:latin typeface="Calibri"/>
                <a:cs typeface="Calibri"/>
              </a:rPr>
              <a:t>50 MeV protons</a:t>
            </a:r>
            <a:endParaRPr lang="fr-FR" sz="2000" b="1" dirty="0" smtClean="0">
              <a:solidFill>
                <a:schemeClr val="accent2"/>
              </a:solidFill>
              <a:effectLst>
                <a:outerShdw blurRad="38100" dist="38100" dir="2700000" algn="tl">
                  <a:srgbClr val="DDDDDD"/>
                </a:outerShdw>
              </a:effectLst>
              <a:latin typeface="Calibri"/>
              <a:cs typeface="Calibri"/>
            </a:endParaRPr>
          </a:p>
        </p:txBody>
      </p:sp>
      <p:sp>
        <p:nvSpPr>
          <p:cNvPr id="161801" name="Text Box 9"/>
          <p:cNvSpPr txBox="1">
            <a:spLocks noChangeArrowheads="1"/>
          </p:cNvSpPr>
          <p:nvPr/>
        </p:nvSpPr>
        <p:spPr bwMode="auto">
          <a:xfrm>
            <a:off x="4038600" y="4876800"/>
            <a:ext cx="1143000" cy="641350"/>
          </a:xfrm>
          <a:prstGeom prst="rect">
            <a:avLst/>
          </a:prstGeom>
          <a:solidFill>
            <a:schemeClr val="bg1">
              <a:alpha val="850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dirty="0" smtClean="0">
                <a:solidFill>
                  <a:schemeClr val="accent2"/>
                </a:solidFill>
                <a:effectLst>
                  <a:outerShdw blurRad="38100" dist="38100" dir="2700000" algn="tl">
                    <a:srgbClr val="DDDDDD"/>
                  </a:outerShdw>
                </a:effectLst>
                <a:latin typeface="Calibri"/>
                <a:cs typeface="Calibri"/>
              </a:rPr>
              <a:t>Booster</a:t>
            </a:r>
          </a:p>
          <a:p>
            <a:pPr algn="ctr" eaLnBrk="0" hangingPunct="0">
              <a:defRPr/>
            </a:pPr>
            <a:r>
              <a:rPr lang="en-US" dirty="0" smtClean="0">
                <a:solidFill>
                  <a:schemeClr val="accent2"/>
                </a:solidFill>
                <a:effectLst>
                  <a:outerShdw blurRad="38100" dist="38100" dir="2700000" algn="tl">
                    <a:srgbClr val="DDDDDD"/>
                  </a:outerShdw>
                </a:effectLst>
                <a:latin typeface="Calibri"/>
                <a:cs typeface="Calibri"/>
              </a:rPr>
              <a:t>1.4 </a:t>
            </a:r>
            <a:r>
              <a:rPr lang="en-US" dirty="0" err="1" smtClean="0">
                <a:solidFill>
                  <a:schemeClr val="accent2"/>
                </a:solidFill>
                <a:effectLst>
                  <a:outerShdw blurRad="38100" dist="38100" dir="2700000" algn="tl">
                    <a:srgbClr val="DDDDDD"/>
                  </a:outerShdw>
                </a:effectLst>
                <a:latin typeface="Calibri"/>
                <a:cs typeface="Calibri"/>
              </a:rPr>
              <a:t>GeV</a:t>
            </a:r>
            <a:endParaRPr lang="fr-FR" dirty="0" smtClean="0">
              <a:solidFill>
                <a:schemeClr val="accent2"/>
              </a:solidFill>
              <a:effectLst>
                <a:outerShdw blurRad="38100" dist="38100" dir="2700000" algn="tl">
                  <a:srgbClr val="DDDDDD"/>
                </a:outerShdw>
              </a:effectLst>
              <a:latin typeface="Calibri"/>
              <a:cs typeface="Calibri"/>
            </a:endParaRPr>
          </a:p>
        </p:txBody>
      </p:sp>
      <p:sp>
        <p:nvSpPr>
          <p:cNvPr id="161802" name="Line 10"/>
          <p:cNvSpPr>
            <a:spLocks noChangeShapeType="1"/>
          </p:cNvSpPr>
          <p:nvPr/>
        </p:nvSpPr>
        <p:spPr bwMode="auto">
          <a:xfrm>
            <a:off x="3200400" y="2286000"/>
            <a:ext cx="1084263" cy="855663"/>
          </a:xfrm>
          <a:prstGeom prst="line">
            <a:avLst/>
          </a:prstGeom>
          <a:noFill/>
          <a:ln w="57150">
            <a:solidFill>
              <a:srgbClr val="FF99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it-IT"/>
          </a:p>
        </p:txBody>
      </p:sp>
      <p:sp>
        <p:nvSpPr>
          <p:cNvPr id="161803" name="Line 11"/>
          <p:cNvSpPr>
            <a:spLocks noChangeShapeType="1"/>
          </p:cNvSpPr>
          <p:nvPr/>
        </p:nvSpPr>
        <p:spPr bwMode="auto">
          <a:xfrm>
            <a:off x="4356100" y="3213100"/>
            <a:ext cx="1655763" cy="2736850"/>
          </a:xfrm>
          <a:prstGeom prst="line">
            <a:avLst/>
          </a:prstGeom>
          <a:noFill/>
          <a:ln w="57150">
            <a:solidFill>
              <a:srgbClr val="6B6BCF"/>
            </a:solidFill>
            <a:prstDash val="sysDot"/>
            <a:round/>
            <a:headEnd type="arrow" w="med" len="med"/>
            <a:tailEnd/>
          </a:ln>
          <a:extLst>
            <a:ext uri="{909E8E84-426E-40DD-AFC4-6F175D3DCCD1}">
              <a14:hiddenFill xmlns:a14="http://schemas.microsoft.com/office/drawing/2010/main">
                <a:noFill/>
              </a14:hiddenFill>
            </a:ext>
          </a:extLst>
        </p:spPr>
        <p:txBody>
          <a:bodyPr>
            <a:spAutoFit/>
          </a:bodyPr>
          <a:lstStyle/>
          <a:p>
            <a:endParaRPr lang="it-IT"/>
          </a:p>
        </p:txBody>
      </p:sp>
      <p:sp>
        <p:nvSpPr>
          <p:cNvPr id="161804" name="Text Box 12"/>
          <p:cNvSpPr txBox="1">
            <a:spLocks noChangeArrowheads="1"/>
          </p:cNvSpPr>
          <p:nvPr/>
        </p:nvSpPr>
        <p:spPr bwMode="auto">
          <a:xfrm>
            <a:off x="1143000" y="3175000"/>
            <a:ext cx="2971800" cy="10160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sz="2000" b="1">
                <a:latin typeface="Calibri" pitchFamily="34" charset="0"/>
                <a:cs typeface="Calibri" pitchFamily="34" charset="0"/>
              </a:rPr>
              <a:t>SPALLATION TARGET</a:t>
            </a:r>
          </a:p>
          <a:p>
            <a:pPr algn="ctr" eaLnBrk="1" hangingPunct="1"/>
            <a:r>
              <a:rPr lang="en-GB" sz="2000" b="1">
                <a:latin typeface="Calibri" pitchFamily="34" charset="0"/>
                <a:cs typeface="Calibri" pitchFamily="34" charset="0"/>
              </a:rPr>
              <a:t>NEUTRONS are </a:t>
            </a:r>
            <a:r>
              <a:rPr lang="en-GB" altLang="en-GB" sz="2000" b="1">
                <a:latin typeface="Calibri" pitchFamily="34" charset="0"/>
                <a:cs typeface="Calibri" pitchFamily="34" charset="0"/>
              </a:rPr>
              <a:t>“</a:t>
            </a:r>
            <a:r>
              <a:rPr lang="en-GB" sz="2000" b="1">
                <a:latin typeface="Calibri" pitchFamily="34" charset="0"/>
                <a:cs typeface="Calibri" pitchFamily="34" charset="0"/>
              </a:rPr>
              <a:t>cleaned</a:t>
            </a:r>
            <a:r>
              <a:rPr lang="en-GB" altLang="en-GB" sz="2000" b="1">
                <a:latin typeface="Calibri" pitchFamily="34" charset="0"/>
                <a:cs typeface="Calibri" pitchFamily="34" charset="0"/>
              </a:rPr>
              <a:t>”</a:t>
            </a:r>
            <a:endParaRPr lang="en-GB" sz="2000" b="1">
              <a:latin typeface="Calibri" pitchFamily="34" charset="0"/>
              <a:cs typeface="Calibri" pitchFamily="34" charset="0"/>
            </a:endParaRPr>
          </a:p>
          <a:p>
            <a:pPr algn="ctr" eaLnBrk="1" hangingPunct="1"/>
            <a:r>
              <a:rPr lang="en-GB" sz="2000" b="1">
                <a:latin typeface="Calibri" pitchFamily="34" charset="0"/>
                <a:cs typeface="Calibri" pitchFamily="34" charset="0"/>
              </a:rPr>
              <a:t>In 185 m flight path</a:t>
            </a:r>
          </a:p>
        </p:txBody>
      </p:sp>
      <p:sp>
        <p:nvSpPr>
          <p:cNvPr id="161805" name="AutoShape 13"/>
          <p:cNvSpPr>
            <a:spLocks noChangeArrowheads="1"/>
          </p:cNvSpPr>
          <p:nvPr/>
        </p:nvSpPr>
        <p:spPr bwMode="auto">
          <a:xfrm>
            <a:off x="4140200" y="2924175"/>
            <a:ext cx="360363" cy="504825"/>
          </a:xfrm>
          <a:prstGeom prst="irregularSeal2">
            <a:avLst/>
          </a:prstGeom>
          <a:solidFill>
            <a:srgbClr val="FF0000"/>
          </a:solidFill>
          <a:ln w="9525">
            <a:solidFill>
              <a:srgbClr val="FF9900"/>
            </a:solidFill>
            <a:miter lim="800000"/>
            <a:headEnd/>
            <a:tailEnd/>
          </a:ln>
        </p:spPr>
        <p:txBody>
          <a:bodyPr wrap="none" anchor="ctr">
            <a:spAutoFit/>
          </a:bodyPr>
          <a:lstStyle/>
          <a:p>
            <a:pPr algn="ctr"/>
            <a:endParaRPr lang="es-ES" sz="1400">
              <a:latin typeface="Times New Roman" pitchFamily="18" charset="0"/>
            </a:endParaRPr>
          </a:p>
        </p:txBody>
      </p:sp>
      <p:graphicFrame>
        <p:nvGraphicFramePr>
          <p:cNvPr id="55312" name="Group 16"/>
          <p:cNvGraphicFramePr>
            <a:graphicFrameLocks noGrp="1"/>
          </p:cNvGraphicFramePr>
          <p:nvPr/>
        </p:nvGraphicFramePr>
        <p:xfrm>
          <a:off x="5538788" y="1423988"/>
          <a:ext cx="3505200" cy="2903537"/>
        </p:xfrm>
        <a:graphic>
          <a:graphicData uri="http://schemas.openxmlformats.org/drawingml/2006/table">
            <a:tbl>
              <a:tblPr/>
              <a:tblGrid>
                <a:gridCol w="2090737"/>
                <a:gridCol w="1414463"/>
              </a:tblGrid>
              <a:tr h="4046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Calibri"/>
                        </a:rPr>
                        <a:t>P</a:t>
                      </a:r>
                      <a:r>
                        <a:rPr kumimoji="0" lang="en-US" sz="1400" b="1" i="0" u="none" strike="noStrike" cap="none" normalizeH="0" baseline="0" dirty="0" smtClean="0">
                          <a:ln>
                            <a:noFill/>
                          </a:ln>
                          <a:solidFill>
                            <a:schemeClr val="tx1"/>
                          </a:solidFill>
                          <a:effectLst/>
                          <a:latin typeface="Calibri"/>
                          <a:ea typeface="ＭＳ Ｐゴシック" charset="0"/>
                          <a:cs typeface="Calibri"/>
                        </a:rPr>
                        <a:t>roton </a:t>
                      </a:r>
                      <a:r>
                        <a:rPr kumimoji="0" lang="en-US" sz="1400" b="1" i="0" u="none" strike="noStrike" cap="none" normalizeH="0" baseline="0" dirty="0">
                          <a:ln>
                            <a:noFill/>
                          </a:ln>
                          <a:solidFill>
                            <a:schemeClr val="tx1"/>
                          </a:solidFill>
                          <a:effectLst/>
                          <a:latin typeface="Calibri"/>
                          <a:ea typeface="ＭＳ Ｐゴシック" charset="0"/>
                          <a:cs typeface="Calibri"/>
                        </a:rPr>
                        <a:t>beam momentum</a:t>
                      </a: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Calibri"/>
                          <a:ea typeface="ＭＳ Ｐゴシック" charset="0"/>
                          <a:cs typeface="Calibri"/>
                        </a:rPr>
                        <a:t>20 GeV/c</a:t>
                      </a: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437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Calibri"/>
                        </a:rPr>
                        <a:t>I</a:t>
                      </a:r>
                      <a:r>
                        <a:rPr kumimoji="0" lang="en-US" sz="1400" b="1" i="0" u="none" strike="noStrike" cap="none" normalizeH="0" baseline="0" dirty="0" smtClean="0">
                          <a:ln>
                            <a:noFill/>
                          </a:ln>
                          <a:solidFill>
                            <a:schemeClr val="tx1"/>
                          </a:solidFill>
                          <a:effectLst/>
                          <a:latin typeface="Calibri"/>
                          <a:ea typeface="ＭＳ Ｐゴシック" charset="0"/>
                          <a:cs typeface="Calibri"/>
                        </a:rPr>
                        <a:t>ntensity </a:t>
                      </a:r>
                      <a:r>
                        <a:rPr kumimoji="0" lang="it-IT" sz="1400" b="1" i="0" u="none" strike="noStrike" cap="none" normalizeH="0" baseline="0" dirty="0">
                          <a:ln>
                            <a:noFill/>
                          </a:ln>
                          <a:solidFill>
                            <a:schemeClr val="tx1"/>
                          </a:solidFill>
                          <a:effectLst/>
                          <a:latin typeface="Calibri"/>
                          <a:ea typeface="ＭＳ Ｐゴシック" charset="0"/>
                          <a:cs typeface="Calibri"/>
                        </a:rPr>
                        <a:t>(</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dedicated</a:t>
                      </a:r>
                      <a:r>
                        <a:rPr kumimoji="0" lang="it-IT" sz="1400" b="1" i="0" u="none" strike="noStrike" cap="none" normalizeH="0" baseline="0" dirty="0" smtClean="0">
                          <a:ln>
                            <a:noFill/>
                          </a:ln>
                          <a:solidFill>
                            <a:schemeClr val="tx1"/>
                          </a:solidFill>
                          <a:effectLst/>
                          <a:latin typeface="Calibri"/>
                          <a:ea typeface="ＭＳ Ｐゴシック" charset="0"/>
                          <a:cs typeface="Calibri"/>
                        </a:rPr>
                        <a:t>)</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a:ea typeface="ＭＳ Ｐゴシック" charset="0"/>
                          <a:cs typeface="Calibri"/>
                        </a:rPr>
                        <a:t>7 x 10</a:t>
                      </a:r>
                      <a:r>
                        <a:rPr kumimoji="0" lang="it-IT" sz="1400" b="1" i="0" u="none" strike="noStrike" cap="none" normalizeH="0" baseline="30000" dirty="0">
                          <a:ln>
                            <a:noFill/>
                          </a:ln>
                          <a:solidFill>
                            <a:schemeClr val="tx1"/>
                          </a:solidFill>
                          <a:effectLst/>
                          <a:latin typeface="Calibri"/>
                          <a:ea typeface="ＭＳ Ｐゴシック" charset="0"/>
                          <a:cs typeface="Calibri"/>
                        </a:rPr>
                        <a:t>12  </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p</a:t>
                      </a:r>
                      <a:r>
                        <a:rPr kumimoji="0" lang="it-IT" sz="1400" b="1" i="0" u="none" strike="noStrike" cap="none" normalizeH="0" baseline="0" dirty="0" smtClean="0">
                          <a:ln>
                            <a:noFill/>
                          </a:ln>
                          <a:solidFill>
                            <a:schemeClr val="tx1"/>
                          </a:solidFill>
                          <a:effectLst/>
                          <a:latin typeface="Calibri"/>
                          <a:ea typeface="ＭＳ Ｐゴシック" charset="0"/>
                          <a:cs typeface="Calibri"/>
                        </a:rPr>
                        <a:t>/</a:t>
                      </a:r>
                      <a:r>
                        <a:rPr kumimoji="0" lang="it-IT" sz="1400" b="1" i="0" u="none" strike="noStrike" cap="none" normalizeH="0" baseline="0" dirty="0" err="1">
                          <a:ln>
                            <a:noFill/>
                          </a:ln>
                          <a:solidFill>
                            <a:schemeClr val="tx1"/>
                          </a:solidFill>
                          <a:effectLst/>
                          <a:latin typeface="Calibri"/>
                          <a:ea typeface="ＭＳ Ｐゴシック" charset="0"/>
                          <a:cs typeface="Calibri"/>
                        </a:rPr>
                        <a:t>pulse</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04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err="1">
                          <a:ln>
                            <a:noFill/>
                          </a:ln>
                          <a:solidFill>
                            <a:schemeClr val="tx1"/>
                          </a:solidFill>
                          <a:effectLst/>
                          <a:latin typeface="Calibri"/>
                          <a:ea typeface="ＭＳ Ｐゴシック" charset="0"/>
                          <a:cs typeface="Calibri"/>
                        </a:rPr>
                        <a:t>R</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epetition</a:t>
                      </a:r>
                      <a:r>
                        <a:rPr kumimoji="0" lang="it-IT" sz="1400" b="1" i="0" u="none" strike="noStrike" cap="none" normalizeH="0" baseline="0" dirty="0" smtClean="0">
                          <a:ln>
                            <a:noFill/>
                          </a:ln>
                          <a:solidFill>
                            <a:schemeClr val="tx1"/>
                          </a:solidFill>
                          <a:effectLst/>
                          <a:latin typeface="Calibri"/>
                          <a:ea typeface="ＭＳ Ｐゴシック" charset="0"/>
                          <a:cs typeface="Calibri"/>
                        </a:rPr>
                        <a:t> </a:t>
                      </a:r>
                      <a:r>
                        <a:rPr kumimoji="0" lang="it-IT" sz="1400" b="1" i="0" u="none" strike="noStrike" cap="none" normalizeH="0" baseline="0" dirty="0" err="1">
                          <a:ln>
                            <a:noFill/>
                          </a:ln>
                          <a:solidFill>
                            <a:schemeClr val="tx1"/>
                          </a:solidFill>
                          <a:effectLst/>
                          <a:latin typeface="Calibri"/>
                          <a:ea typeface="ＭＳ Ｐゴシック" charset="0"/>
                          <a:cs typeface="Calibri"/>
                        </a:rPr>
                        <a:t>frequency</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a:ea typeface="ＭＳ Ｐゴシック" charset="0"/>
                          <a:cs typeface="Calibri"/>
                        </a:rPr>
                        <a:t>1 </a:t>
                      </a:r>
                      <a:r>
                        <a:rPr kumimoji="0" lang="it-IT" sz="1400" b="1" i="0" u="none" strike="noStrike" cap="none" normalizeH="0" baseline="0" dirty="0" err="1">
                          <a:ln>
                            <a:noFill/>
                          </a:ln>
                          <a:solidFill>
                            <a:schemeClr val="tx1"/>
                          </a:solidFill>
                          <a:effectLst/>
                          <a:latin typeface="Calibri"/>
                          <a:ea typeface="ＭＳ Ｐゴシック" charset="0"/>
                          <a:cs typeface="Calibri"/>
                        </a:rPr>
                        <a:t>pulse</a:t>
                      </a:r>
                      <a:r>
                        <a:rPr kumimoji="0" lang="it-IT" sz="1400" b="1" i="0" u="none" strike="noStrike" cap="none" normalizeH="0" baseline="0" dirty="0">
                          <a:ln>
                            <a:noFill/>
                          </a:ln>
                          <a:solidFill>
                            <a:schemeClr val="tx1"/>
                          </a:solidFill>
                          <a:effectLst/>
                          <a:latin typeface="Calibri"/>
                          <a:ea typeface="ＭＳ Ｐゴシック" charset="0"/>
                          <a:cs typeface="Calibri"/>
                        </a:rPr>
                        <a:t>/</a:t>
                      </a:r>
                      <a:r>
                        <a:rPr kumimoji="0" lang="it-IT" sz="1400" b="1" i="0" u="none" strike="noStrike" cap="none" normalizeH="0" baseline="0" dirty="0" smtClean="0">
                          <a:ln>
                            <a:noFill/>
                          </a:ln>
                          <a:solidFill>
                            <a:schemeClr val="tx1"/>
                          </a:solidFill>
                          <a:effectLst/>
                          <a:latin typeface="Calibri"/>
                          <a:ea typeface="ＭＳ Ｐゴシック" charset="0"/>
                          <a:cs typeface="Calibri"/>
                        </a:rPr>
                        <a:t>2.4 </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s</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04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err="1">
                          <a:ln>
                            <a:noFill/>
                          </a:ln>
                          <a:solidFill>
                            <a:schemeClr val="tx1"/>
                          </a:solidFill>
                          <a:effectLst/>
                          <a:latin typeface="Calibri"/>
                          <a:ea typeface="ＭＳ Ｐゴシック" charset="0"/>
                          <a:cs typeface="Calibri"/>
                        </a:rPr>
                        <a:t>P</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ulse</a:t>
                      </a:r>
                      <a:r>
                        <a:rPr kumimoji="0" lang="it-IT" sz="1400" b="1" i="0" u="none" strike="noStrike" cap="none" normalizeH="0" baseline="0" dirty="0" smtClean="0">
                          <a:ln>
                            <a:noFill/>
                          </a:ln>
                          <a:solidFill>
                            <a:schemeClr val="tx1"/>
                          </a:solidFill>
                          <a:effectLst/>
                          <a:latin typeface="Calibri"/>
                          <a:ea typeface="ＭＳ Ｐゴシック" charset="0"/>
                          <a:cs typeface="Calibri"/>
                        </a:rPr>
                        <a:t> </a:t>
                      </a:r>
                      <a:r>
                        <a:rPr kumimoji="0" lang="it-IT" sz="1400" b="1" i="0" u="none" strike="noStrike" cap="none" normalizeH="0" baseline="0" dirty="0" err="1">
                          <a:ln>
                            <a:noFill/>
                          </a:ln>
                          <a:solidFill>
                            <a:schemeClr val="tx1"/>
                          </a:solidFill>
                          <a:effectLst/>
                          <a:latin typeface="Calibri"/>
                          <a:ea typeface="ＭＳ Ｐゴシック" charset="0"/>
                          <a:cs typeface="Calibri"/>
                        </a:rPr>
                        <a:t>width</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Calibri"/>
                          <a:ea typeface="ＭＳ Ｐゴシック" charset="0"/>
                          <a:cs typeface="Calibri"/>
                        </a:rPr>
                        <a:t>6 ns (rms)</a:t>
                      </a:r>
                      <a:endParaRPr kumimoji="0" lang="en-US" sz="1400" b="1" i="0" u="none" strike="noStrike" cap="none" normalizeH="0" baseline="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04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err="1">
                          <a:ln>
                            <a:noFill/>
                          </a:ln>
                          <a:solidFill>
                            <a:schemeClr val="tx1"/>
                          </a:solidFill>
                          <a:effectLst/>
                          <a:latin typeface="Calibri"/>
                          <a:ea typeface="ＭＳ Ｐゴシック" charset="0"/>
                          <a:cs typeface="Calibri"/>
                        </a:rPr>
                        <a:t>n</a:t>
                      </a:r>
                      <a:r>
                        <a:rPr kumimoji="0" lang="it-IT" sz="1400" b="1" i="0" u="none" strike="noStrike" cap="none" normalizeH="0" baseline="0" dirty="0">
                          <a:ln>
                            <a:noFill/>
                          </a:ln>
                          <a:solidFill>
                            <a:schemeClr val="tx1"/>
                          </a:solidFill>
                          <a:effectLst/>
                          <a:latin typeface="Calibri"/>
                          <a:ea typeface="ＭＳ Ｐゴシック" charset="0"/>
                          <a:cs typeface="Calibri"/>
                        </a:rPr>
                        <a:t>/</a:t>
                      </a:r>
                      <a:r>
                        <a:rPr kumimoji="0" lang="it-IT" sz="1400" b="1" i="0" u="none" strike="noStrike" cap="none" normalizeH="0" baseline="0" dirty="0" err="1">
                          <a:ln>
                            <a:noFill/>
                          </a:ln>
                          <a:solidFill>
                            <a:schemeClr val="tx1"/>
                          </a:solidFill>
                          <a:effectLst/>
                          <a:latin typeface="Calibri"/>
                          <a:ea typeface="ＭＳ Ｐゴシック" charset="0"/>
                          <a:cs typeface="Calibri"/>
                        </a:rPr>
                        <a:t>p</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Calibri"/>
                          <a:ea typeface="ＭＳ Ｐゴシック" charset="0"/>
                          <a:cs typeface="Calibri"/>
                        </a:rPr>
                        <a:t>300</a:t>
                      </a:r>
                      <a:endParaRPr kumimoji="0" lang="en-US" sz="1400" b="1" i="0" u="none" strike="noStrike" cap="none" normalizeH="0" baseline="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418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a:ea typeface="ＭＳ Ｐゴシック" charset="0"/>
                          <a:cs typeface="Calibri"/>
                        </a:rPr>
                        <a:t>L</a:t>
                      </a:r>
                      <a:r>
                        <a:rPr kumimoji="0" lang="it-IT" sz="1400" b="1" i="0" u="none" strike="noStrike" cap="none" normalizeH="0" baseline="0" dirty="0" smtClean="0">
                          <a:ln>
                            <a:noFill/>
                          </a:ln>
                          <a:solidFill>
                            <a:schemeClr val="tx1"/>
                          </a:solidFill>
                          <a:effectLst/>
                          <a:latin typeface="Calibri"/>
                          <a:ea typeface="ＭＳ Ｐゴシック" charset="0"/>
                          <a:cs typeface="Calibri"/>
                        </a:rPr>
                        <a:t>ead </a:t>
                      </a:r>
                      <a:r>
                        <a:rPr kumimoji="0" lang="it-IT" sz="1400" b="1" i="0" u="none" strike="noStrike" cap="none" normalizeH="0" baseline="0" dirty="0">
                          <a:ln>
                            <a:noFill/>
                          </a:ln>
                          <a:solidFill>
                            <a:schemeClr val="tx1"/>
                          </a:solidFill>
                          <a:effectLst/>
                          <a:latin typeface="Calibri"/>
                          <a:ea typeface="ＭＳ Ｐゴシック" charset="0"/>
                          <a:cs typeface="Calibri"/>
                        </a:rPr>
                        <a:t>target </a:t>
                      </a:r>
                      <a:r>
                        <a:rPr kumimoji="0" lang="it-IT" sz="1400" b="1" i="0" u="none" strike="noStrike" cap="none" normalizeH="0" baseline="0" dirty="0" err="1">
                          <a:ln>
                            <a:noFill/>
                          </a:ln>
                          <a:solidFill>
                            <a:schemeClr val="tx1"/>
                          </a:solidFill>
                          <a:effectLst/>
                          <a:latin typeface="Calibri"/>
                          <a:ea typeface="ＭＳ Ｐゴシック" charset="0"/>
                          <a:cs typeface="Calibri"/>
                        </a:rPr>
                        <a:t>dimensions</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Calibri"/>
                          <a:ea typeface="ＭＳ Ｐゴシック" charset="0"/>
                          <a:cs typeface="Calibri"/>
                        </a:rPr>
                        <a:t>80x80x60 cm</a:t>
                      </a:r>
                      <a:r>
                        <a:rPr kumimoji="0" lang="it-IT" sz="1400" b="1" i="0" u="none" strike="noStrike" cap="none" normalizeH="0" baseline="30000">
                          <a:ln>
                            <a:noFill/>
                          </a:ln>
                          <a:solidFill>
                            <a:schemeClr val="tx1"/>
                          </a:solidFill>
                          <a:effectLst/>
                          <a:latin typeface="Calibri"/>
                          <a:ea typeface="ＭＳ Ｐゴシック" charset="0"/>
                          <a:cs typeface="Calibri"/>
                        </a:rPr>
                        <a:t>3</a:t>
                      </a:r>
                      <a:endParaRPr kumimoji="0" lang="en-US" sz="1400" b="1" i="0" u="none" strike="noStrike" cap="none" normalizeH="0" baseline="3000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380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err="1">
                          <a:ln>
                            <a:noFill/>
                          </a:ln>
                          <a:solidFill>
                            <a:schemeClr val="tx1"/>
                          </a:solidFill>
                          <a:effectLst/>
                          <a:latin typeface="Calibri"/>
                          <a:ea typeface="ＭＳ Ｐゴシック" charset="0"/>
                          <a:cs typeface="Calibri"/>
                        </a:rPr>
                        <a:t>C</a:t>
                      </a:r>
                      <a:r>
                        <a:rPr kumimoji="0" lang="it-IT" sz="1400" b="1" i="0" u="none" strike="noStrike" cap="none" normalizeH="0" baseline="0" dirty="0" err="1" smtClean="0">
                          <a:ln>
                            <a:noFill/>
                          </a:ln>
                          <a:solidFill>
                            <a:schemeClr val="tx1"/>
                          </a:solidFill>
                          <a:effectLst/>
                          <a:latin typeface="Calibri"/>
                          <a:ea typeface="ＭＳ Ｐゴシック" charset="0"/>
                          <a:cs typeface="Calibri"/>
                        </a:rPr>
                        <a:t>ooling</a:t>
                      </a:r>
                      <a:r>
                        <a:rPr kumimoji="0" lang="it-IT" sz="1400" b="1" i="0" u="none" strike="noStrike" cap="none" normalizeH="0" baseline="0" dirty="0" smtClean="0">
                          <a:ln>
                            <a:noFill/>
                          </a:ln>
                          <a:solidFill>
                            <a:schemeClr val="tx1"/>
                          </a:solidFill>
                          <a:effectLst/>
                          <a:latin typeface="Calibri"/>
                          <a:ea typeface="ＭＳ Ｐゴシック" charset="0"/>
                          <a:cs typeface="Calibri"/>
                        </a:rPr>
                        <a:t> </a:t>
                      </a:r>
                      <a:r>
                        <a:rPr kumimoji="0" lang="it-IT" sz="1400" b="1" i="0" u="none" strike="noStrike" cap="none" normalizeH="0" baseline="0" dirty="0">
                          <a:ln>
                            <a:noFill/>
                          </a:ln>
                          <a:solidFill>
                            <a:schemeClr val="tx1"/>
                          </a:solidFill>
                          <a:effectLst/>
                          <a:latin typeface="Calibri"/>
                          <a:ea typeface="ＭＳ Ｐゴシック" charset="0"/>
                          <a:cs typeface="Calibri"/>
                        </a:rPr>
                        <a:t>&amp; </a:t>
                      </a:r>
                      <a:r>
                        <a:rPr kumimoji="0" lang="it-IT" sz="1400" b="1" i="0" u="none" strike="noStrike" cap="none" normalizeH="0" baseline="0" dirty="0" err="1">
                          <a:ln>
                            <a:noFill/>
                          </a:ln>
                          <a:solidFill>
                            <a:schemeClr val="tx1"/>
                          </a:solidFill>
                          <a:effectLst/>
                          <a:latin typeface="Calibri"/>
                          <a:ea typeface="ＭＳ Ｐゴシック" charset="0"/>
                          <a:cs typeface="Calibri"/>
                        </a:rPr>
                        <a:t>moderation</a:t>
                      </a:r>
                      <a:r>
                        <a:rPr kumimoji="0" lang="it-IT" sz="1400" b="1" i="0" u="none" strike="noStrike" cap="none" normalizeH="0" baseline="0" dirty="0">
                          <a:ln>
                            <a:noFill/>
                          </a:ln>
                          <a:solidFill>
                            <a:schemeClr val="tx1"/>
                          </a:solidFill>
                          <a:effectLst/>
                          <a:latin typeface="Calibri"/>
                          <a:ea typeface="ＭＳ Ｐゴシック" charset="0"/>
                          <a:cs typeface="Calibri"/>
                        </a:rPr>
                        <a:t> </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err="1" smtClean="0">
                          <a:ln>
                            <a:noFill/>
                          </a:ln>
                          <a:solidFill>
                            <a:schemeClr val="tx1"/>
                          </a:solidFill>
                          <a:effectLst/>
                          <a:latin typeface="Calibri"/>
                          <a:ea typeface="ＭＳ Ｐゴシック" charset="0"/>
                          <a:cs typeface="Calibri"/>
                        </a:rPr>
                        <a:t>Borated</a:t>
                      </a:r>
                      <a:r>
                        <a:rPr kumimoji="0" lang="it-IT" sz="1400" b="1" i="0" u="none" strike="noStrike" cap="none" normalizeH="0" baseline="0" dirty="0" smtClean="0">
                          <a:ln>
                            <a:noFill/>
                          </a:ln>
                          <a:solidFill>
                            <a:schemeClr val="tx1"/>
                          </a:solidFill>
                          <a:effectLst/>
                          <a:latin typeface="Calibri"/>
                          <a:ea typeface="ＭＳ Ｐゴシック" charset="0"/>
                          <a:cs typeface="Calibri"/>
                        </a:rPr>
                        <a:t> H</a:t>
                      </a:r>
                      <a:r>
                        <a:rPr kumimoji="0" lang="it-IT" sz="1400" b="1" i="0" u="none" strike="noStrike" cap="none" normalizeH="0" baseline="-25000" dirty="0" smtClean="0">
                          <a:ln>
                            <a:noFill/>
                          </a:ln>
                          <a:solidFill>
                            <a:schemeClr val="tx1"/>
                          </a:solidFill>
                          <a:effectLst/>
                          <a:latin typeface="Calibri"/>
                          <a:ea typeface="ＭＳ Ｐゴシック" charset="0"/>
                          <a:cs typeface="Calibri"/>
                        </a:rPr>
                        <a:t>2</a:t>
                      </a:r>
                      <a:r>
                        <a:rPr kumimoji="0" lang="it-IT" sz="1400" b="1" i="0" u="none" strike="noStrike" cap="none" normalizeH="0" baseline="0" dirty="0" smtClean="0">
                          <a:ln>
                            <a:noFill/>
                          </a:ln>
                          <a:solidFill>
                            <a:schemeClr val="tx1"/>
                          </a:solidFill>
                          <a:effectLst/>
                          <a:latin typeface="Calibri"/>
                          <a:ea typeface="ＭＳ Ｐゴシック" charset="0"/>
                          <a:cs typeface="Calibri"/>
                        </a:rPr>
                        <a:t>O</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r h="5181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a:ea typeface="ＭＳ Ｐゴシック" charset="0"/>
                          <a:cs typeface="Calibri"/>
                        </a:rPr>
                        <a:t>M</a:t>
                      </a:r>
                      <a:r>
                        <a:rPr kumimoji="0" lang="it-IT" sz="1400" b="1" i="0" u="none" strike="noStrike" cap="none" normalizeH="0" baseline="0" dirty="0" smtClean="0">
                          <a:ln>
                            <a:noFill/>
                          </a:ln>
                          <a:solidFill>
                            <a:schemeClr val="tx1"/>
                          </a:solidFill>
                          <a:effectLst/>
                          <a:latin typeface="Calibri"/>
                          <a:ea typeface="ＭＳ Ｐゴシック" charset="0"/>
                          <a:cs typeface="Calibri"/>
                        </a:rPr>
                        <a:t>oderator </a:t>
                      </a:r>
                      <a:r>
                        <a:rPr kumimoji="0" lang="it-IT" sz="1400" b="1" i="0" u="none" strike="noStrike" cap="none" normalizeH="0" baseline="0" dirty="0" err="1">
                          <a:ln>
                            <a:noFill/>
                          </a:ln>
                          <a:solidFill>
                            <a:schemeClr val="tx1"/>
                          </a:solidFill>
                          <a:effectLst/>
                          <a:latin typeface="Calibri"/>
                          <a:ea typeface="ＭＳ Ｐゴシック" charset="0"/>
                          <a:cs typeface="Calibri"/>
                        </a:rPr>
                        <a:t>thickness</a:t>
                      </a:r>
                      <a:r>
                        <a:rPr kumimoji="0" lang="it-IT" sz="1400" b="1" i="0" u="none" strike="noStrike" cap="none" normalizeH="0" baseline="0" dirty="0">
                          <a:ln>
                            <a:noFill/>
                          </a:ln>
                          <a:solidFill>
                            <a:schemeClr val="tx1"/>
                          </a:solidFill>
                          <a:effectLst/>
                          <a:latin typeface="Calibri"/>
                          <a:ea typeface="ＭＳ Ｐゴシック" charset="0"/>
                          <a:cs typeface="Calibri"/>
                        </a:rPr>
                        <a:t> in the exit face</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tx1"/>
                          </a:solidFill>
                          <a:effectLst/>
                          <a:latin typeface="Calibri"/>
                          <a:ea typeface="ＭＳ Ｐゴシック" charset="0"/>
                          <a:cs typeface="Calibri"/>
                        </a:rPr>
                        <a:t>5 cm</a:t>
                      </a:r>
                      <a:endParaRPr kumimoji="0" lang="en-US" sz="1400" b="1" i="0" u="none" strike="noStrike" cap="none" normalizeH="0" baseline="0" dirty="0">
                        <a:ln>
                          <a:noFill/>
                        </a:ln>
                        <a:solidFill>
                          <a:schemeClr val="tx1"/>
                        </a:solidFill>
                        <a:effectLst/>
                        <a:latin typeface="Calibri"/>
                        <a:ea typeface="ＭＳ Ｐゴシック" charset="0"/>
                        <a:cs typeface="Calibri"/>
                      </a:endParaRPr>
                    </a:p>
                  </a:txBody>
                  <a:tcPr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alpha val="75000"/>
                      </a:schemeClr>
                    </a:solidFill>
                  </a:tcPr>
                </a:tc>
              </a:tr>
            </a:tbl>
          </a:graphicData>
        </a:graphic>
      </p:graphicFrame>
      <p:sp>
        <p:nvSpPr>
          <p:cNvPr id="36908" name="Rectangle 64"/>
          <p:cNvSpPr>
            <a:spLocks noChangeArrowheads="1"/>
          </p:cNvSpPr>
          <p:nvPr/>
        </p:nvSpPr>
        <p:spPr bwMode="auto">
          <a:xfrm>
            <a:off x="323850" y="4292600"/>
            <a:ext cx="37449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s-ES" sz="1400">
              <a:latin typeface="Times New Roman" pitchFamily="18" charset="0"/>
            </a:endParaRPr>
          </a:p>
        </p:txBody>
      </p:sp>
      <p:sp>
        <p:nvSpPr>
          <p:cNvPr id="23" name="Rectangle 4"/>
          <p:cNvSpPr>
            <a:spLocks noChangeArrowheads="1"/>
          </p:cNvSpPr>
          <p:nvPr/>
        </p:nvSpPr>
        <p:spPr bwMode="auto">
          <a:xfrm>
            <a:off x="228600" y="76200"/>
            <a:ext cx="8686800" cy="8382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facility @ CERN</a:t>
            </a:r>
          </a:p>
        </p:txBody>
      </p:sp>
      <p:sp>
        <p:nvSpPr>
          <p:cNvPr id="24" name="Text Box 4"/>
          <p:cNvSpPr txBox="1">
            <a:spLocks noChangeArrowheads="1"/>
          </p:cNvSpPr>
          <p:nvPr/>
        </p:nvSpPr>
        <p:spPr bwMode="auto">
          <a:xfrm>
            <a:off x="2743200" y="1843088"/>
            <a:ext cx="838200" cy="366712"/>
          </a:xfrm>
          <a:prstGeom prst="rect">
            <a:avLst/>
          </a:prstGeom>
          <a:solidFill>
            <a:schemeClr val="bg1">
              <a:alpha val="8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b="1" dirty="0" smtClean="0">
                <a:solidFill>
                  <a:srgbClr val="FF9900"/>
                </a:solidFill>
                <a:effectLst>
                  <a:outerShdw blurRad="38100" dist="38100" dir="2700000" algn="tl">
                    <a:srgbClr val="DDDDDD"/>
                  </a:outerShdw>
                </a:effectLst>
                <a:latin typeface="Calibri"/>
                <a:cs typeface="Calibri"/>
              </a:rPr>
              <a:t>EAR-1</a:t>
            </a:r>
            <a:endParaRPr lang="fr-FR" b="1" dirty="0" smtClean="0">
              <a:solidFill>
                <a:srgbClr val="FF9900"/>
              </a:solidFill>
              <a:effectLst>
                <a:outerShdw blurRad="38100" dist="38100" dir="2700000" algn="tl">
                  <a:srgbClr val="DDDDDD"/>
                </a:outerShdw>
              </a:effectLst>
              <a:latin typeface="Calibri"/>
              <a:cs typeface="Calibri"/>
            </a:endParaRPr>
          </a:p>
        </p:txBody>
      </p:sp>
      <p:sp>
        <p:nvSpPr>
          <p:cNvPr id="26" name="Text Box 4"/>
          <p:cNvSpPr txBox="1">
            <a:spLocks noChangeArrowheads="1"/>
          </p:cNvSpPr>
          <p:nvPr/>
        </p:nvSpPr>
        <p:spPr bwMode="auto">
          <a:xfrm>
            <a:off x="4124325" y="2286000"/>
            <a:ext cx="828675" cy="646113"/>
          </a:xfrm>
          <a:prstGeom prst="rect">
            <a:avLst/>
          </a:prstGeom>
          <a:solidFill>
            <a:schemeClr val="bg1">
              <a:alpha val="8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b="1" dirty="0" smtClean="0">
                <a:solidFill>
                  <a:srgbClr val="CC0000"/>
                </a:solidFill>
                <a:effectLst>
                  <a:outerShdw blurRad="38100" dist="38100" dir="2700000" algn="tl">
                    <a:srgbClr val="DDDDDD"/>
                  </a:outerShdw>
                </a:effectLst>
                <a:latin typeface="Calibri"/>
                <a:cs typeface="Calibri"/>
              </a:rPr>
              <a:t>EAR-2</a:t>
            </a:r>
          </a:p>
          <a:p>
            <a:pPr algn="ctr" eaLnBrk="0" hangingPunct="0">
              <a:defRPr/>
            </a:pPr>
            <a:r>
              <a:rPr lang="en-US" b="1" dirty="0" smtClean="0">
                <a:solidFill>
                  <a:srgbClr val="CC0000"/>
                </a:solidFill>
                <a:effectLst>
                  <a:outerShdw blurRad="38100" dist="38100" dir="2700000" algn="tl">
                    <a:srgbClr val="DDDDDD"/>
                  </a:outerShdw>
                </a:effectLst>
                <a:latin typeface="Calibri"/>
                <a:cs typeface="Calibri"/>
              </a:rPr>
              <a:t>20m</a:t>
            </a:r>
            <a:endParaRPr lang="fr-FR" b="1" dirty="0" smtClean="0">
              <a:solidFill>
                <a:srgbClr val="CC0000"/>
              </a:solidFill>
              <a:effectLst>
                <a:outerShdw blurRad="38100" dist="38100" dir="2700000" algn="tl">
                  <a:srgbClr val="DDDDDD"/>
                </a:outerShdw>
              </a:effectLst>
              <a:latin typeface="Calibri"/>
              <a:cs typeface="Calibri"/>
            </a:endParaRPr>
          </a:p>
        </p:txBody>
      </p:sp>
      <p:sp>
        <p:nvSpPr>
          <p:cNvPr id="27"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800"/>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161799"/>
                                        </p:tgtEl>
                                        <p:attrNameLst>
                                          <p:attrName>style.visibility</p:attrName>
                                        </p:attrNameLst>
                                      </p:cBhvr>
                                      <p:to>
                                        <p:strVal val="visible"/>
                                      </p:to>
                                    </p:set>
                                    <p:animEffect transition="in" filter="wipe(down)">
                                      <p:cBhvr>
                                        <p:cTn id="9" dur="3000"/>
                                        <p:tgtEl>
                                          <p:spTgt spid="161799"/>
                                        </p:tgtEl>
                                      </p:cBhvr>
                                    </p:animEffect>
                                  </p:childTnLst>
                                </p:cTn>
                              </p:par>
                            </p:childTnLst>
                          </p:cTn>
                        </p:par>
                        <p:par>
                          <p:cTn id="10" fill="hold" nodeType="afterGroup">
                            <p:stCondLst>
                              <p:cond delay="3000"/>
                            </p:stCondLst>
                            <p:childTnLst>
                              <p:par>
                                <p:cTn id="11" presetID="1" presetClass="entr" presetSubtype="0" fill="hold" grpId="0" nodeType="afterEffect">
                                  <p:stCondLst>
                                    <p:cond delay="0"/>
                                  </p:stCondLst>
                                  <p:childTnLst>
                                    <p:set>
                                      <p:cBhvr>
                                        <p:cTn id="12" dur="1" fill="hold">
                                          <p:stCondLst>
                                            <p:cond delay="0"/>
                                          </p:stCondLst>
                                        </p:cTn>
                                        <p:tgtEl>
                                          <p:spTgt spid="161801"/>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61798"/>
                                        </p:tgtEl>
                                        <p:attrNameLst>
                                          <p:attrName>style.visibility</p:attrName>
                                        </p:attrNameLst>
                                      </p:cBhvr>
                                      <p:to>
                                        <p:strVal val="visible"/>
                                      </p:to>
                                    </p:set>
                                  </p:childTnLst>
                                </p:cTn>
                              </p:par>
                            </p:childTnLst>
                          </p:cTn>
                        </p:par>
                        <p:par>
                          <p:cTn id="16" fill="hold" nodeType="afterGroup">
                            <p:stCondLst>
                              <p:cond delay="3000"/>
                            </p:stCondLst>
                            <p:childTnLst>
                              <p:par>
                                <p:cTn id="17" presetID="8" presetClass="emph" presetSubtype="0" fill="hold" grpId="1" nodeType="afterEffect">
                                  <p:stCondLst>
                                    <p:cond delay="0"/>
                                  </p:stCondLst>
                                  <p:childTnLst>
                                    <p:animRot by="-21600000">
                                      <p:cBhvr>
                                        <p:cTn id="18" dur="2000" fill="hold"/>
                                        <p:tgtEl>
                                          <p:spTgt spid="161798"/>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796"/>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61795"/>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4" fill="hold" grpId="0" nodeType="afterEffect">
                                  <p:stCondLst>
                                    <p:cond delay="0"/>
                                  </p:stCondLst>
                                  <p:childTnLst>
                                    <p:set>
                                      <p:cBhvr>
                                        <p:cTn id="28" dur="1" fill="hold">
                                          <p:stCondLst>
                                            <p:cond delay="0"/>
                                          </p:stCondLst>
                                        </p:cTn>
                                        <p:tgtEl>
                                          <p:spTgt spid="161803"/>
                                        </p:tgtEl>
                                        <p:attrNameLst>
                                          <p:attrName>style.visibility</p:attrName>
                                        </p:attrNameLst>
                                      </p:cBhvr>
                                      <p:to>
                                        <p:strVal val="visible"/>
                                      </p:to>
                                    </p:set>
                                    <p:animEffect transition="in" filter="wipe(down)">
                                      <p:cBhvr>
                                        <p:cTn id="29" dur="2000"/>
                                        <p:tgtEl>
                                          <p:spTgt spid="16180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1805"/>
                                        </p:tgtEl>
                                        <p:attrNameLst>
                                          <p:attrName>style.visibility</p:attrName>
                                        </p:attrNameLst>
                                      </p:cBhvr>
                                      <p:to>
                                        <p:strVal val="visible"/>
                                      </p:to>
                                    </p:set>
                                    <p:animEffect transition="in" filter="dissolve">
                                      <p:cBhvr>
                                        <p:cTn id="34" dur="3000"/>
                                        <p:tgtEl>
                                          <p:spTgt spid="161805"/>
                                        </p:tgtEl>
                                      </p:cBhvr>
                                    </p:animEffect>
                                  </p:childTnLst>
                                  <p:subTnLst>
                                    <p:set>
                                      <p:cBhvr override="childStyle">
                                        <p:cTn dur="1" fill="hold" display="0" masterRel="nextClick" afterEffect="1"/>
                                        <p:tgtEl>
                                          <p:spTgt spid="161805"/>
                                        </p:tgtEl>
                                        <p:attrNameLst>
                                          <p:attrName>style.visibility</p:attrName>
                                        </p:attrNameLst>
                                      </p:cBhvr>
                                      <p:to>
                                        <p:strVal val="hidden"/>
                                      </p:to>
                                    </p:set>
                                    <p:audio>
                                      <p:cMediaNode vol="100000">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1802"/>
                                        </p:tgtEl>
                                        <p:attrNameLst>
                                          <p:attrName>style.visibility</p:attrName>
                                        </p:attrNameLst>
                                      </p:cBhvr>
                                      <p:to>
                                        <p:strVal val="visible"/>
                                      </p:to>
                                    </p:set>
                                    <p:animEffect transition="in" filter="wipe(down)">
                                      <p:cBhvr>
                                        <p:cTn id="39" dur="3000"/>
                                        <p:tgtEl>
                                          <p:spTgt spid="16180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61804"/>
                                        </p:tgtEl>
                                        <p:attrNameLst>
                                          <p:attrName>style.visibility</p:attrName>
                                        </p:attrNameLst>
                                      </p:cBhvr>
                                      <p:to>
                                        <p:strVal val="visible"/>
                                      </p:to>
                                    </p:set>
                                    <p:animEffect transition="in" filter="dissolve">
                                      <p:cBhvr>
                                        <p:cTn id="42" dur="500"/>
                                        <p:tgtEl>
                                          <p:spTgt spid="16180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55312"/>
                                        </p:tgtEl>
                                        <p:attrNameLst>
                                          <p:attrName>style.visibility</p:attrName>
                                        </p:attrNameLst>
                                      </p:cBhvr>
                                      <p:to>
                                        <p:strVal val="visible"/>
                                      </p:to>
                                    </p:set>
                                    <p:animEffect transition="in" filter="blinds(horizontal)">
                                      <p:cBhvr>
                                        <p:cTn id="51" dur="500"/>
                                        <p:tgtEl>
                                          <p:spTgt spid="553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animBg="1"/>
      <p:bldP spid="161798" grpId="0" animBg="1"/>
      <p:bldP spid="161798" grpId="1" animBg="1"/>
      <p:bldP spid="161800" grpId="0" animBg="1"/>
      <p:bldP spid="161801" grpId="0" animBg="1"/>
      <p:bldP spid="161802" grpId="0" animBg="1"/>
      <p:bldP spid="161803" grpId="0" animBg="1"/>
      <p:bldP spid="161804" grpId="0" animBg="1"/>
      <p:bldP spid="161805" grpId="0" animBg="1"/>
      <p:bldP spid="2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3EC09A3-1712-440B-8623-9CA7C20C35A6}" type="slidenum">
              <a:rPr lang="en-US" sz="1400"/>
              <a:pPr eaLnBrk="1" hangingPunct="1"/>
              <a:t>7</a:t>
            </a:fld>
            <a:endParaRPr lang="en-US" sz="1400"/>
          </a:p>
        </p:txBody>
      </p:sp>
      <p:graphicFrame>
        <p:nvGraphicFramePr>
          <p:cNvPr id="61484" name="Group 44"/>
          <p:cNvGraphicFramePr>
            <a:graphicFrameLocks noGrp="1"/>
          </p:cNvGraphicFramePr>
          <p:nvPr/>
        </p:nvGraphicFramePr>
        <p:xfrm>
          <a:off x="228600" y="1374775"/>
          <a:ext cx="8686800" cy="4767263"/>
        </p:xfrm>
        <a:graphic>
          <a:graphicData uri="http://schemas.openxmlformats.org/drawingml/2006/table">
            <a:tbl>
              <a:tblPr/>
              <a:tblGrid>
                <a:gridCol w="3810000"/>
                <a:gridCol w="4876800"/>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n_TOF 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Advantages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Broad neutron energy range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Neutron cross sections in the range meV – 1 GeV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27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CC"/>
                          </a:solidFill>
                          <a:effectLst/>
                          <a:latin typeface="Calibri" pitchFamily="34" charset="0"/>
                          <a:ea typeface="ＭＳ Ｐゴシック" pitchFamily="34" charset="-128"/>
                          <a:cs typeface="Calibri" pitchFamily="34" charset="0"/>
                        </a:rPr>
                        <a:t>High instantaneous neutron flux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CC"/>
                          </a:solidFill>
                          <a:effectLst/>
                          <a:latin typeface="Calibri" pitchFamily="34" charset="0"/>
                          <a:ea typeface="ＭＳ Ｐゴシック" pitchFamily="34" charset="-128"/>
                          <a:cs typeface="Calibri" pitchFamily="34" charset="0"/>
                        </a:rPr>
                        <a:t>Radioactive samples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CC"/>
                          </a:solidFill>
                          <a:effectLst/>
                          <a:latin typeface="Calibri" pitchFamily="34" charset="0"/>
                          <a:ea typeface="ＭＳ Ｐゴシック" pitchFamily="34" charset="-128"/>
                          <a:cs typeface="Calibri" pitchFamily="34" charset="0"/>
                        </a:rPr>
                        <a:t>(good ratio Signal/Background)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0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Excellent energy resolution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Resonance dominated cross sections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0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Equipment: flash ADC DAQ and detectors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Accurate cross section measurements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Rectangle 4"/>
          <p:cNvSpPr>
            <a:spLocks noChangeArrowheads="1"/>
          </p:cNvSpPr>
          <p:nvPr/>
        </p:nvSpPr>
        <p:spPr bwMode="auto">
          <a:xfrm>
            <a:off x="228600" y="76200"/>
            <a:ext cx="8686800" cy="9906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 CERN: features.</a:t>
            </a:r>
          </a:p>
        </p:txBody>
      </p:sp>
      <p:sp>
        <p:nvSpPr>
          <p:cNvPr id="8"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pic>
        <p:nvPicPr>
          <p:cNvPr id="379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1484"/>
                                        </p:tgtEl>
                                        <p:attrNameLst>
                                          <p:attrName>style.visibility</p:attrName>
                                        </p:attrNameLst>
                                      </p:cBhvr>
                                      <p:to>
                                        <p:strVal val="visible"/>
                                      </p:to>
                                    </p:set>
                                    <p:animEffect transition="in" filter="box(in)">
                                      <p:cBhvr>
                                        <p:cTn id="7" dur="500"/>
                                        <p:tgtEl>
                                          <p:spTgt spid="6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10"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133475"/>
            <a:ext cx="28194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B4009A3-8C61-4C62-9AE7-05862DF4B23B}" type="slidenum">
              <a:rPr lang="en-US" sz="1400"/>
              <a:pPr algn="r" eaLnBrk="1" hangingPunct="1"/>
              <a:t>8</a:t>
            </a:fld>
            <a:endParaRPr lang="en-US" sz="1400"/>
          </a:p>
        </p:txBody>
      </p:sp>
      <p:sp>
        <p:nvSpPr>
          <p:cNvPr id="6" name="Rectangle 4"/>
          <p:cNvSpPr>
            <a:spLocks noChangeArrowheads="1"/>
          </p:cNvSpPr>
          <p:nvPr/>
        </p:nvSpPr>
        <p:spPr bwMode="auto">
          <a:xfrm>
            <a:off x="228600" y="76200"/>
            <a:ext cx="8686800" cy="9906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branching points: </a:t>
            </a:r>
            <a:r>
              <a:rPr lang="en-US" sz="4000" b="1" baseline="30000" dirty="0">
                <a:solidFill>
                  <a:srgbClr val="000090"/>
                </a:solidFill>
                <a:latin typeface="Calibri" charset="0"/>
                <a:ea typeface="ＭＳ Ｐゴシック" charset="0"/>
                <a:cs typeface="ＭＳ Ｐゴシック" charset="0"/>
              </a:rPr>
              <a:t>63</a:t>
            </a:r>
            <a:r>
              <a:rPr lang="en-US" sz="4000" b="1" dirty="0">
                <a:solidFill>
                  <a:srgbClr val="000090"/>
                </a:solidFill>
                <a:latin typeface="Calibri" charset="0"/>
                <a:ea typeface="ＭＳ Ｐゴシック" charset="0"/>
                <a:cs typeface="ＭＳ Ｐゴシック" charset="0"/>
              </a:rPr>
              <a:t>Ni.</a:t>
            </a:r>
          </a:p>
        </p:txBody>
      </p:sp>
      <p:sp>
        <p:nvSpPr>
          <p:cNvPr id="7" name="Text Box 5"/>
          <p:cNvSpPr txBox="1">
            <a:spLocks noChangeArrowheads="1"/>
          </p:cNvSpPr>
          <p:nvPr/>
        </p:nvSpPr>
        <p:spPr bwMode="auto">
          <a:xfrm>
            <a:off x="2819400" y="1371600"/>
            <a:ext cx="60198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80000"/>
              </a:lnSpc>
              <a:spcBef>
                <a:spcPct val="20000"/>
              </a:spcBef>
              <a:defRPr/>
            </a:pPr>
            <a:r>
              <a:rPr lang="en-US" b="1" baseline="30000" smtClean="0">
                <a:solidFill>
                  <a:srgbClr val="CC0000"/>
                </a:solidFill>
                <a:latin typeface="Calibri" charset="0"/>
              </a:rPr>
              <a:t>63</a:t>
            </a:r>
            <a:r>
              <a:rPr lang="en-US" b="1" smtClean="0">
                <a:solidFill>
                  <a:srgbClr val="CC0000"/>
                </a:solidFill>
                <a:latin typeface="Calibri" charset="0"/>
              </a:rPr>
              <a:t>Ni(n,</a:t>
            </a:r>
            <a:r>
              <a:rPr lang="en-US" b="1" smtClean="0">
                <a:solidFill>
                  <a:srgbClr val="CC0000"/>
                </a:solidFill>
                <a:latin typeface="Calibri" charset="0"/>
                <a:sym typeface="Symbol" charset="0"/>
              </a:rPr>
              <a:t>) cross section from 0.1 eV to 0.2 MeV.</a:t>
            </a:r>
            <a:r>
              <a:rPr lang="en-US" smtClean="0">
                <a:latin typeface="Calibri" charset="0"/>
                <a:sym typeface="Symbol" charset="0"/>
              </a:rPr>
              <a:t> </a:t>
            </a:r>
          </a:p>
          <a:p>
            <a:pPr algn="just" eaLnBrk="1" hangingPunct="1">
              <a:lnSpc>
                <a:spcPct val="80000"/>
              </a:lnSpc>
              <a:spcBef>
                <a:spcPct val="20000"/>
              </a:spcBef>
              <a:defRPr/>
            </a:pPr>
            <a:r>
              <a:rPr lang="en-US" sz="1800" smtClean="0">
                <a:latin typeface="Calibri" charset="0"/>
                <a:sym typeface="Symbol" charset="0"/>
              </a:rPr>
              <a:t>C. Lederer </a:t>
            </a:r>
            <a:r>
              <a:rPr lang="en-US" sz="1800" i="1" smtClean="0">
                <a:latin typeface="Calibri" charset="0"/>
                <a:sym typeface="Symbol" charset="0"/>
              </a:rPr>
              <a:t>et al.</a:t>
            </a:r>
            <a:r>
              <a:rPr lang="en-US" sz="1800" smtClean="0">
                <a:latin typeface="Calibri" charset="0"/>
                <a:sym typeface="Symbol" charset="0"/>
              </a:rPr>
              <a:t>, Phys. Rev. Letters 110 (2013)</a:t>
            </a:r>
          </a:p>
        </p:txBody>
      </p:sp>
      <p:sp>
        <p:nvSpPr>
          <p:cNvPr id="55302" name="Rectangle 6"/>
          <p:cNvSpPr>
            <a:spLocks noChangeArrowheads="1"/>
          </p:cNvSpPr>
          <p:nvPr/>
        </p:nvSpPr>
        <p:spPr bwMode="auto">
          <a:xfrm>
            <a:off x="1023938" y="2706688"/>
            <a:ext cx="522287" cy="569912"/>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cs typeface="ＭＳ Ｐゴシック" charset="0"/>
            </a:endParaRPr>
          </a:p>
        </p:txBody>
      </p:sp>
      <p:sp>
        <p:nvSpPr>
          <p:cNvPr id="2" name="Text Box 5"/>
          <p:cNvSpPr txBox="1">
            <a:spLocks noChangeArrowheads="1"/>
          </p:cNvSpPr>
          <p:nvPr/>
        </p:nvSpPr>
        <p:spPr bwMode="auto">
          <a:xfrm>
            <a:off x="2895600" y="2133600"/>
            <a:ext cx="6019800" cy="147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smtClean="0">
                <a:latin typeface="Calibri" charset="0"/>
              </a:rPr>
              <a:t>During the He core burning the N</a:t>
            </a:r>
            <a:r>
              <a:rPr lang="en-US" sz="2000" baseline="-25000" smtClean="0">
                <a:latin typeface="Calibri" charset="0"/>
              </a:rPr>
              <a:t>n</a:t>
            </a:r>
            <a:r>
              <a:rPr lang="en-US" sz="2000" smtClean="0">
                <a:latin typeface="Calibri" charset="0"/>
              </a:rPr>
              <a:t>&lt;&lt; and the T=0.3 GK (24 keV) lead to the decay of </a:t>
            </a:r>
            <a:r>
              <a:rPr lang="en-US" sz="2000" baseline="30000" smtClean="0">
                <a:latin typeface="Calibri" charset="0"/>
              </a:rPr>
              <a:t>63</a:t>
            </a:r>
            <a:r>
              <a:rPr lang="en-US" sz="2000" smtClean="0">
                <a:latin typeface="Calibri" charset="0"/>
              </a:rPr>
              <a:t>Ni to </a:t>
            </a:r>
            <a:r>
              <a:rPr lang="en-US" sz="2000" baseline="30000" smtClean="0">
                <a:latin typeface="Calibri" charset="0"/>
              </a:rPr>
              <a:t>63</a:t>
            </a:r>
            <a:r>
              <a:rPr lang="en-US" sz="2000" smtClean="0">
                <a:latin typeface="Calibri" charset="0"/>
              </a:rPr>
              <a:t>Cu (90%). </a:t>
            </a:r>
          </a:p>
          <a:p>
            <a:pPr algn="just" eaLnBrk="1" hangingPunct="1">
              <a:spcBef>
                <a:spcPct val="50000"/>
              </a:spcBef>
              <a:defRPr/>
            </a:pPr>
            <a:r>
              <a:rPr lang="en-US" sz="2000" smtClean="0">
                <a:latin typeface="Calibri" charset="0"/>
              </a:rPr>
              <a:t>C shell burning, N</a:t>
            </a:r>
            <a:r>
              <a:rPr lang="en-US" sz="2000" baseline="-25000" smtClean="0">
                <a:latin typeface="Calibri" charset="0"/>
              </a:rPr>
              <a:t>n</a:t>
            </a:r>
            <a:r>
              <a:rPr lang="en-US" sz="2000" smtClean="0">
                <a:latin typeface="Calibri" charset="0"/>
              </a:rPr>
              <a:t>~10</a:t>
            </a:r>
            <a:r>
              <a:rPr lang="en-US" sz="2000" baseline="30000" smtClean="0">
                <a:latin typeface="Calibri" charset="0"/>
              </a:rPr>
              <a:t>11-12</a:t>
            </a:r>
            <a:r>
              <a:rPr lang="en-US" sz="2000" smtClean="0">
                <a:latin typeface="Calibri" charset="0"/>
              </a:rPr>
              <a:t> cm</a:t>
            </a:r>
            <a:r>
              <a:rPr lang="en-US" sz="2000" baseline="30000" smtClean="0">
                <a:latin typeface="Calibri" charset="0"/>
              </a:rPr>
              <a:t>-3</a:t>
            </a:r>
            <a:r>
              <a:rPr lang="en-US" sz="2000" smtClean="0">
                <a:latin typeface="Calibri" charset="0"/>
              </a:rPr>
              <a:t>, 1 GK (</a:t>
            </a:r>
            <a:r>
              <a:rPr lang="en-US" sz="2000" b="1" smtClean="0">
                <a:solidFill>
                  <a:srgbClr val="CC0000"/>
                </a:solidFill>
                <a:latin typeface="Calibri" charset="0"/>
              </a:rPr>
              <a:t>90 keV</a:t>
            </a:r>
            <a:r>
              <a:rPr lang="en-US" sz="2000" smtClean="0">
                <a:latin typeface="Calibri" charset="0"/>
              </a:rPr>
              <a:t>) the material is partly reprocessed and the </a:t>
            </a:r>
            <a:r>
              <a:rPr lang="en-US" sz="2000" baseline="30000" smtClean="0">
                <a:latin typeface="Calibri" charset="0"/>
              </a:rPr>
              <a:t>63</a:t>
            </a:r>
            <a:r>
              <a:rPr lang="en-US" sz="2000" smtClean="0">
                <a:latin typeface="Calibri" charset="0"/>
              </a:rPr>
              <a:t>Cu is bypassed. </a:t>
            </a:r>
          </a:p>
        </p:txBody>
      </p:sp>
      <p:sp>
        <p:nvSpPr>
          <p:cNvPr id="3" name="Text Box 5"/>
          <p:cNvSpPr txBox="1">
            <a:spLocks noChangeArrowheads="1"/>
          </p:cNvSpPr>
          <p:nvPr/>
        </p:nvSpPr>
        <p:spPr bwMode="auto">
          <a:xfrm>
            <a:off x="4343400" y="5048250"/>
            <a:ext cx="4419600" cy="1200150"/>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1800" smtClean="0">
                <a:solidFill>
                  <a:srgbClr val="0000CC"/>
                </a:solidFill>
                <a:latin typeface="Calibri" charset="0"/>
              </a:rPr>
              <a:t>The major challenge was the production of the sample. Irradiation of highly enriched </a:t>
            </a:r>
            <a:r>
              <a:rPr lang="en-US" sz="1800" baseline="30000" smtClean="0">
                <a:solidFill>
                  <a:srgbClr val="0000CC"/>
                </a:solidFill>
                <a:latin typeface="Calibri" charset="0"/>
              </a:rPr>
              <a:t>62</a:t>
            </a:r>
            <a:r>
              <a:rPr lang="en-US" sz="1800" smtClean="0">
                <a:solidFill>
                  <a:srgbClr val="0000CC"/>
                </a:solidFill>
                <a:latin typeface="Calibri" charset="0"/>
              </a:rPr>
              <a:t>Ni sample in a thermal reactor 20 years ago. </a:t>
            </a:r>
            <a:r>
              <a:rPr lang="en-US" sz="1800" baseline="30000" smtClean="0">
                <a:solidFill>
                  <a:srgbClr val="0000CC"/>
                </a:solidFill>
                <a:latin typeface="Calibri" charset="0"/>
              </a:rPr>
              <a:t>63</a:t>
            </a:r>
            <a:r>
              <a:rPr lang="en-US" sz="1800" smtClean="0">
                <a:solidFill>
                  <a:srgbClr val="0000CC"/>
                </a:solidFill>
                <a:latin typeface="Calibri" charset="0"/>
              </a:rPr>
              <a:t>Cu impurity was chemically separated.</a:t>
            </a:r>
            <a:endParaRPr lang="en-US" sz="1800" smtClean="0">
              <a:solidFill>
                <a:srgbClr val="0000CC"/>
              </a:solidFill>
              <a:latin typeface="Calibri" charset="0"/>
              <a:sym typeface="Symbol" charset="0"/>
            </a:endParaRPr>
          </a:p>
        </p:txBody>
      </p:sp>
      <p:pic>
        <p:nvPicPr>
          <p:cNvPr id="389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1" name="Text Box 15"/>
          <p:cNvSpPr txBox="1">
            <a:spLocks noChangeArrowheads="1"/>
          </p:cNvSpPr>
          <p:nvPr/>
        </p:nvSpPr>
        <p:spPr bwMode="auto">
          <a:xfrm>
            <a:off x="0" y="2667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a:latin typeface="Calibri" charset="0"/>
                <a:ea typeface="ＭＳ Ｐゴシック" charset="0"/>
                <a:cs typeface="ＭＳ Ｐゴシック" charset="0"/>
              </a:rPr>
              <a:t>He</a:t>
            </a:r>
          </a:p>
        </p:txBody>
      </p:sp>
      <p:sp>
        <p:nvSpPr>
          <p:cNvPr id="55312" name="Text Box 16"/>
          <p:cNvSpPr txBox="1">
            <a:spLocks noChangeArrowheads="1"/>
          </p:cNvSpPr>
          <p:nvPr/>
        </p:nvSpPr>
        <p:spPr bwMode="auto">
          <a:xfrm>
            <a:off x="0" y="3048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a:latin typeface="Calibri" charset="0"/>
                <a:ea typeface="ＭＳ Ｐゴシック" charset="0"/>
                <a:cs typeface="ＭＳ Ｐゴシック" charset="0"/>
              </a:rPr>
              <a:t>C</a:t>
            </a:r>
          </a:p>
        </p:txBody>
      </p:sp>
      <p:pic>
        <p:nvPicPr>
          <p:cNvPr id="55313"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3673475"/>
            <a:ext cx="4027488"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14" name="Rectangle 18"/>
          <p:cNvSpPr>
            <a:spLocks noChangeArrowheads="1"/>
          </p:cNvSpPr>
          <p:nvPr/>
        </p:nvSpPr>
        <p:spPr bwMode="auto">
          <a:xfrm>
            <a:off x="114300" y="5143500"/>
            <a:ext cx="3886200" cy="16510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dirty="0">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115888" y="6308725"/>
            <a:ext cx="3429000" cy="276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1200" dirty="0" smtClean="0">
                <a:latin typeface="Calibri" charset="0"/>
                <a:sym typeface="Symbol" charset="0"/>
              </a:rPr>
              <a:t>More details</a:t>
            </a:r>
            <a:r>
              <a:rPr lang="en-US" sz="1200" dirty="0">
                <a:latin typeface="Calibri" charset="0"/>
                <a:sym typeface="Symbol" charset="0"/>
              </a:rPr>
              <a:t> </a:t>
            </a:r>
            <a:r>
              <a:rPr lang="en-US" sz="1200" dirty="0" smtClean="0">
                <a:latin typeface="Calibri" charset="0"/>
                <a:sym typeface="Symbol" charset="0"/>
              </a:rPr>
              <a:t>can be asked to C. Massimi. Thursday</a:t>
            </a:r>
          </a:p>
        </p:txBody>
      </p:sp>
      <p:sp>
        <p:nvSpPr>
          <p:cNvPr id="8" name="Text Box 5"/>
          <p:cNvSpPr txBox="1">
            <a:spLocks noChangeArrowheads="1"/>
          </p:cNvSpPr>
          <p:nvPr/>
        </p:nvSpPr>
        <p:spPr bwMode="auto">
          <a:xfrm>
            <a:off x="4114800" y="3810000"/>
            <a:ext cx="4876800" cy="101600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b="1" dirty="0" smtClean="0">
                <a:solidFill>
                  <a:srgbClr val="CC0000"/>
                </a:solidFill>
                <a:latin typeface="Calibri" charset="0"/>
                <a:sym typeface="Symbol" charset="0"/>
              </a:rPr>
              <a:t>More than a factor 2 in comparison with the recommended value used in astrophysical models.</a:t>
            </a:r>
          </a:p>
        </p:txBody>
      </p:sp>
      <p:sp>
        <p:nvSpPr>
          <p:cNvPr id="16" name="Rectangle 18"/>
          <p:cNvSpPr>
            <a:spLocks noChangeArrowheads="1"/>
          </p:cNvSpPr>
          <p:nvPr/>
        </p:nvSpPr>
        <p:spPr bwMode="auto">
          <a:xfrm>
            <a:off x="120650" y="6035675"/>
            <a:ext cx="3886200" cy="16510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dirty="0">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829050"/>
            <a:ext cx="533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5302"/>
                                        </p:tgtEl>
                                        <p:attrNameLst>
                                          <p:attrName>style.visibility</p:attrName>
                                        </p:attrNameLst>
                                      </p:cBhvr>
                                      <p:to>
                                        <p:strVal val="visible"/>
                                      </p:to>
                                    </p:set>
                                    <p:anim calcmode="lin" valueType="num">
                                      <p:cBhvr additive="base">
                                        <p:cTn id="11" dur="500" fill="hold"/>
                                        <p:tgtEl>
                                          <p:spTgt spid="55302"/>
                                        </p:tgtEl>
                                        <p:attrNameLst>
                                          <p:attrName>ppt_x</p:attrName>
                                        </p:attrNameLst>
                                      </p:cBhvr>
                                      <p:tavLst>
                                        <p:tav tm="0">
                                          <p:val>
                                            <p:strVal val="#ppt_x"/>
                                          </p:val>
                                        </p:tav>
                                        <p:tav tm="100000">
                                          <p:val>
                                            <p:strVal val="#ppt_x"/>
                                          </p:val>
                                        </p:tav>
                                      </p:tavLst>
                                    </p:anim>
                                    <p:anim calcmode="lin" valueType="num">
                                      <p:cBhvr additive="base">
                                        <p:cTn id="12"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5313"/>
                                        </p:tgtEl>
                                        <p:attrNameLst>
                                          <p:attrName>style.visibility</p:attrName>
                                        </p:attrNameLst>
                                      </p:cBhvr>
                                      <p:to>
                                        <p:strVal val="visible"/>
                                      </p:to>
                                    </p:set>
                                    <p:animEffect transition="in" filter="box(in)">
                                      <p:cBhvr>
                                        <p:cTn id="22" dur="500"/>
                                        <p:tgtEl>
                                          <p:spTgt spid="55313"/>
                                        </p:tgtEl>
                                      </p:cBhvr>
                                    </p:animEffec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5314"/>
                                        </p:tgtEl>
                                        <p:attrNameLst>
                                          <p:attrName>style.visibility</p:attrName>
                                        </p:attrNameLst>
                                      </p:cBhvr>
                                      <p:to>
                                        <p:strVal val="visible"/>
                                      </p:to>
                                    </p:set>
                                    <p:anim calcmode="lin" valueType="num">
                                      <p:cBhvr additive="base">
                                        <p:cTn id="29" dur="500" fill="hold"/>
                                        <p:tgtEl>
                                          <p:spTgt spid="55314"/>
                                        </p:tgtEl>
                                        <p:attrNameLst>
                                          <p:attrName>ppt_x</p:attrName>
                                        </p:attrNameLst>
                                      </p:cBhvr>
                                      <p:tavLst>
                                        <p:tav tm="0">
                                          <p:val>
                                            <p:strVal val="#ppt_x"/>
                                          </p:val>
                                        </p:tav>
                                        <p:tav tm="100000">
                                          <p:val>
                                            <p:strVal val="#ppt_x"/>
                                          </p:val>
                                        </p:tav>
                                      </p:tavLst>
                                    </p:anim>
                                    <p:anim calcmode="lin" valueType="num">
                                      <p:cBhvr additive="base">
                                        <p:cTn id="30" dur="500" fill="hold"/>
                                        <p:tgtEl>
                                          <p:spTgt spid="55314"/>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500"/>
                                        <p:tgtEl>
                                          <p:spTgt spid="8"/>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ppt_x"/>
                                          </p:val>
                                        </p:tav>
                                        <p:tav tm="100000">
                                          <p:val>
                                            <p:strVal val="#ppt_x"/>
                                          </p:val>
                                        </p:tav>
                                      </p:tavLst>
                                    </p:anim>
                                    <p:anim calcmode="lin" valueType="num">
                                      <p:cBhvr additive="base">
                                        <p:cTn id="3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ox(in)">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302" grpId="0" animBg="1"/>
      <p:bldP spid="2" grpId="0" animBg="1"/>
      <p:bldP spid="3" grpId="0" animBg="1"/>
      <p:bldP spid="55314" grpId="0" animBg="1"/>
      <p:bldP spid="8"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6F6CD2CD-5F3E-4F89-AFEC-33F02D636B13}" type="slidenum">
              <a:rPr lang="en-US" sz="1400"/>
              <a:pPr algn="r" eaLnBrk="1" hangingPunct="1"/>
              <a:t>9</a:t>
            </a:fld>
            <a:endParaRPr lang="en-US" sz="1400"/>
          </a:p>
        </p:txBody>
      </p:sp>
      <p:sp>
        <p:nvSpPr>
          <p:cNvPr id="6" name="Rectangle 4"/>
          <p:cNvSpPr>
            <a:spLocks noChangeArrowheads="1"/>
          </p:cNvSpPr>
          <p:nvPr/>
        </p:nvSpPr>
        <p:spPr bwMode="auto">
          <a:xfrm>
            <a:off x="228600" y="76200"/>
            <a:ext cx="8686800" cy="990600"/>
          </a:xfrm>
          <a:prstGeom prst="rect">
            <a:avLst/>
          </a:prstGeom>
          <a:noFill/>
          <a:ln w="28575">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b="1" dirty="0">
                <a:solidFill>
                  <a:srgbClr val="000090"/>
                </a:solidFill>
                <a:latin typeface="Calibri" charset="0"/>
                <a:ea typeface="ＭＳ Ｐゴシック" charset="0"/>
                <a:cs typeface="ＭＳ Ｐゴシック" charset="0"/>
              </a:rPr>
              <a:t>n_TOF branching points: </a:t>
            </a:r>
            <a:r>
              <a:rPr lang="en-US" sz="4000" b="1" baseline="30000" dirty="0">
                <a:solidFill>
                  <a:srgbClr val="000090"/>
                </a:solidFill>
                <a:latin typeface="Calibri" charset="0"/>
                <a:ea typeface="ＭＳ Ｐゴシック" charset="0"/>
                <a:cs typeface="ＭＳ Ｐゴシック" charset="0"/>
              </a:rPr>
              <a:t>63</a:t>
            </a:r>
            <a:r>
              <a:rPr lang="en-US" sz="4000" b="1" dirty="0">
                <a:solidFill>
                  <a:srgbClr val="000090"/>
                </a:solidFill>
                <a:latin typeface="Calibri" charset="0"/>
                <a:ea typeface="ＭＳ Ｐゴシック" charset="0"/>
                <a:cs typeface="ＭＳ Ｐゴシック" charset="0"/>
              </a:rPr>
              <a:t>Ni.</a:t>
            </a:r>
          </a:p>
        </p:txBody>
      </p:sp>
      <p:sp>
        <p:nvSpPr>
          <p:cNvPr id="7" name="Text Box 5"/>
          <p:cNvSpPr txBox="1">
            <a:spLocks noChangeArrowheads="1"/>
          </p:cNvSpPr>
          <p:nvPr/>
        </p:nvSpPr>
        <p:spPr bwMode="auto">
          <a:xfrm>
            <a:off x="152400" y="6248400"/>
            <a:ext cx="61722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80000"/>
              </a:lnSpc>
              <a:spcBef>
                <a:spcPct val="20000"/>
              </a:spcBef>
              <a:defRPr/>
            </a:pPr>
            <a:r>
              <a:rPr lang="en-US" sz="1200" b="1" baseline="30000" dirty="0" smtClean="0">
                <a:solidFill>
                  <a:srgbClr val="CC0000"/>
                </a:solidFill>
                <a:latin typeface="Calibri" charset="0"/>
              </a:rPr>
              <a:t>63</a:t>
            </a:r>
            <a:r>
              <a:rPr lang="en-US" sz="1200" b="1" dirty="0" smtClean="0">
                <a:solidFill>
                  <a:srgbClr val="CC0000"/>
                </a:solidFill>
                <a:latin typeface="Calibri" charset="0"/>
              </a:rPr>
              <a:t>Ni(n,</a:t>
            </a:r>
            <a:r>
              <a:rPr lang="en-US" sz="1200" b="1" dirty="0" smtClean="0">
                <a:solidFill>
                  <a:srgbClr val="CC0000"/>
                </a:solidFill>
                <a:latin typeface="Calibri" charset="0"/>
                <a:sym typeface="Symbol" charset="0"/>
              </a:rPr>
              <a:t>) cross section from 0.1 </a:t>
            </a:r>
            <a:r>
              <a:rPr lang="en-US" sz="1200" b="1" dirty="0" err="1" smtClean="0">
                <a:solidFill>
                  <a:srgbClr val="CC0000"/>
                </a:solidFill>
                <a:latin typeface="Calibri" charset="0"/>
                <a:sym typeface="Symbol" charset="0"/>
              </a:rPr>
              <a:t>eV</a:t>
            </a:r>
            <a:r>
              <a:rPr lang="en-US" sz="1200" b="1" dirty="0" smtClean="0">
                <a:solidFill>
                  <a:srgbClr val="CC0000"/>
                </a:solidFill>
                <a:latin typeface="Calibri" charset="0"/>
                <a:sym typeface="Symbol" charset="0"/>
              </a:rPr>
              <a:t> to 0.2 MeV.</a:t>
            </a:r>
            <a:r>
              <a:rPr lang="en-US" sz="1200" dirty="0" smtClean="0">
                <a:latin typeface="Calibri" charset="0"/>
                <a:sym typeface="Symbol" charset="0"/>
              </a:rPr>
              <a:t> C. </a:t>
            </a:r>
            <a:r>
              <a:rPr lang="en-US" sz="1200" dirty="0" err="1" smtClean="0">
                <a:latin typeface="Calibri" charset="0"/>
                <a:sym typeface="Symbol" charset="0"/>
              </a:rPr>
              <a:t>Lederer</a:t>
            </a:r>
            <a:r>
              <a:rPr lang="en-US" sz="1200" dirty="0" smtClean="0">
                <a:latin typeface="Calibri" charset="0"/>
                <a:sym typeface="Symbol" charset="0"/>
              </a:rPr>
              <a:t> </a:t>
            </a:r>
            <a:r>
              <a:rPr lang="en-US" sz="1200" i="1" dirty="0" smtClean="0">
                <a:latin typeface="Calibri" charset="0"/>
                <a:sym typeface="Symbol" charset="0"/>
              </a:rPr>
              <a:t>et al.</a:t>
            </a:r>
            <a:r>
              <a:rPr lang="en-US" sz="1200" dirty="0" smtClean="0">
                <a:latin typeface="Calibri" charset="0"/>
                <a:sym typeface="Symbol" charset="0"/>
              </a:rPr>
              <a:t>, Phys. Rev. Letters 110 (2013)</a:t>
            </a:r>
            <a:endParaRPr lang="en-US" sz="1800" dirty="0" smtClean="0">
              <a:latin typeface="Calibri" charset="0"/>
              <a:sym typeface="Symbol" charset="0"/>
            </a:endParaRPr>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2514600" y="6564313"/>
            <a:ext cx="3970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Andale Mono" charset="0"/>
              </a:rPr>
              <a:t>Javier Praena – INPC2013, Firenze 06/2013</a:t>
            </a:r>
          </a:p>
        </p:txBody>
      </p:sp>
      <p:pic>
        <p:nvPicPr>
          <p:cNvPr id="3994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895600"/>
            <a:ext cx="488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
          <p:cNvSpPr txBox="1">
            <a:spLocks noChangeArrowheads="1"/>
          </p:cNvSpPr>
          <p:nvPr/>
        </p:nvSpPr>
        <p:spPr bwMode="auto">
          <a:xfrm>
            <a:off x="304800" y="1371600"/>
            <a:ext cx="8610600" cy="1477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defRPr/>
            </a:pPr>
            <a:r>
              <a:rPr lang="en-US" sz="2000" dirty="0" smtClean="0">
                <a:latin typeface="Calibri" charset="0"/>
              </a:rPr>
              <a:t>The impact of the results were studied for s-process in a full stellar model for 25M</a:t>
            </a:r>
            <a:r>
              <a:rPr lang="en-US" sz="2000" baseline="-25000" dirty="0" smtClean="0">
                <a:latin typeface="Calibri" charset="0"/>
              </a:rPr>
              <a:t>SUN</a:t>
            </a:r>
            <a:r>
              <a:rPr lang="en-US" sz="2000" dirty="0" smtClean="0">
                <a:latin typeface="Calibri" charset="0"/>
              </a:rPr>
              <a:t> (Z=0.02). </a:t>
            </a:r>
            <a:r>
              <a:rPr lang="en-US" sz="2000" dirty="0" err="1" smtClean="0">
                <a:latin typeface="Calibri" charset="0"/>
              </a:rPr>
              <a:t>NuGrid</a:t>
            </a:r>
            <a:r>
              <a:rPr lang="en-US" sz="2000" dirty="0" smtClean="0">
                <a:latin typeface="Calibri" charset="0"/>
              </a:rPr>
              <a:t> code MPPNP follows the nucleosynthesis.  </a:t>
            </a:r>
          </a:p>
          <a:p>
            <a:pPr algn="just" eaLnBrk="1" hangingPunct="1">
              <a:spcBef>
                <a:spcPct val="50000"/>
              </a:spcBef>
              <a:defRPr/>
            </a:pPr>
            <a:r>
              <a:rPr lang="en-US" sz="2000" dirty="0" smtClean="0">
                <a:latin typeface="Calibri" charset="0"/>
              </a:rPr>
              <a:t>The calculated abundance in the Fe-</a:t>
            </a:r>
            <a:r>
              <a:rPr lang="en-US" sz="2000" dirty="0" err="1" smtClean="0">
                <a:latin typeface="Calibri" charset="0"/>
              </a:rPr>
              <a:t>Zr</a:t>
            </a:r>
            <a:r>
              <a:rPr lang="en-US" sz="2000" dirty="0" smtClean="0">
                <a:latin typeface="Calibri" charset="0"/>
              </a:rPr>
              <a:t> region shows an enhancement of 20% in </a:t>
            </a:r>
            <a:r>
              <a:rPr lang="en-US" sz="2000" baseline="30000" dirty="0" smtClean="0">
                <a:latin typeface="Calibri" charset="0"/>
              </a:rPr>
              <a:t>64</a:t>
            </a:r>
            <a:r>
              <a:rPr lang="en-US" sz="2000" dirty="0" smtClean="0">
                <a:latin typeface="Calibri" charset="0"/>
              </a:rPr>
              <a:t>Ni, </a:t>
            </a:r>
            <a:r>
              <a:rPr lang="en-US" sz="2000" baseline="30000" dirty="0" smtClean="0">
                <a:latin typeface="Calibri" charset="0"/>
              </a:rPr>
              <a:t>63</a:t>
            </a:r>
            <a:r>
              <a:rPr lang="en-US" sz="2000" dirty="0" smtClean="0">
                <a:latin typeface="Calibri" charset="0"/>
              </a:rPr>
              <a:t>Cu is depleted in 15%, </a:t>
            </a:r>
            <a:r>
              <a:rPr lang="en-US" sz="2000" baseline="30000" dirty="0" smtClean="0">
                <a:latin typeface="Calibri" charset="0"/>
              </a:rPr>
              <a:t>65</a:t>
            </a:r>
            <a:r>
              <a:rPr lang="en-US" sz="2000" dirty="0" smtClean="0">
                <a:latin typeface="Calibri" charset="0"/>
              </a:rPr>
              <a:t>Cu remains unchanged, </a:t>
            </a:r>
            <a:r>
              <a:rPr lang="en-US" sz="2000" baseline="30000" dirty="0" smtClean="0">
                <a:latin typeface="Calibri" charset="0"/>
              </a:rPr>
              <a:t>64</a:t>
            </a:r>
            <a:r>
              <a:rPr lang="en-US" sz="2000" dirty="0" smtClean="0">
                <a:latin typeface="Calibri" charset="0"/>
              </a:rPr>
              <a:t>Zr depleted in 30%.</a:t>
            </a:r>
          </a:p>
        </p:txBody>
      </p:sp>
      <p:sp>
        <p:nvSpPr>
          <p:cNvPr id="10" name="Oval 9"/>
          <p:cNvSpPr>
            <a:spLocks noChangeArrowheads="1"/>
          </p:cNvSpPr>
          <p:nvPr/>
        </p:nvSpPr>
        <p:spPr bwMode="auto">
          <a:xfrm>
            <a:off x="3276600" y="4572000"/>
            <a:ext cx="381000" cy="5334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a:solidFill>
                <a:schemeClr val="lt1"/>
              </a:solidFill>
              <a:latin typeface="+mn-lt"/>
              <a:ea typeface="+mn-ea"/>
            </a:endParaRPr>
          </a:p>
        </p:txBody>
      </p:sp>
      <p:sp>
        <p:nvSpPr>
          <p:cNvPr id="22" name="Oval 21"/>
          <p:cNvSpPr>
            <a:spLocks noChangeArrowheads="1"/>
          </p:cNvSpPr>
          <p:nvPr/>
        </p:nvSpPr>
        <p:spPr bwMode="auto">
          <a:xfrm>
            <a:off x="3276600" y="3352800"/>
            <a:ext cx="381000" cy="4572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a:solidFill>
                <a:schemeClr val="lt1"/>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4200</TotalTime>
  <Words>2491</Words>
  <Application>Microsoft Office PowerPoint</Application>
  <PresentationFormat>Presentazione su schermo (4:3)</PresentationFormat>
  <Paragraphs>310</Paragraphs>
  <Slides>27</Slides>
  <Notes>14</Notes>
  <HiddenSlides>0</HiddenSlides>
  <MMClips>0</MMClips>
  <ScaleCrop>false</ScaleCrop>
  <HeadingPairs>
    <vt:vector size="8" baseType="variant">
      <vt:variant>
        <vt:lpstr>Caratteri utilizzati</vt:lpstr>
      </vt:variant>
      <vt:variant>
        <vt:i4>7</vt:i4>
      </vt:variant>
      <vt:variant>
        <vt:lpstr>Tema</vt:lpstr>
      </vt:variant>
      <vt:variant>
        <vt:i4>2</vt:i4>
      </vt:variant>
      <vt:variant>
        <vt:lpstr>Server OLE incorporati</vt:lpstr>
      </vt:variant>
      <vt:variant>
        <vt:i4>3</vt:i4>
      </vt:variant>
      <vt:variant>
        <vt:lpstr>Titoli diapositive</vt:lpstr>
      </vt:variant>
      <vt:variant>
        <vt:i4>27</vt:i4>
      </vt:variant>
    </vt:vector>
  </HeadingPairs>
  <TitlesOfParts>
    <vt:vector size="39" baseType="lpstr">
      <vt:lpstr>Arial</vt:lpstr>
      <vt:lpstr>ＭＳ Ｐゴシック</vt:lpstr>
      <vt:lpstr>Calibri</vt:lpstr>
      <vt:lpstr>Times New Roman</vt:lpstr>
      <vt:lpstr>Wingdings</vt:lpstr>
      <vt:lpstr>Andale Mono</vt:lpstr>
      <vt:lpstr>Symbol</vt:lpstr>
      <vt:lpstr>Diseño predeterminado</vt:lpstr>
      <vt:lpstr>Office Theme</vt:lpstr>
      <vt:lpstr>Microsoft Equation</vt:lpstr>
      <vt:lpstr>Microsoft Editor de ecuaciones 3.0</vt:lpstr>
      <vt:lpstr>Origin Graph</vt:lpstr>
      <vt:lpstr>Current quests in nucleosynthesis: present and future neutron-induced reactions measurements</vt:lpstr>
      <vt:lpstr>Motivation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ntof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jpraena</dc:creator>
  <cp:lastModifiedBy>tecno</cp:lastModifiedBy>
  <cp:revision>401</cp:revision>
  <cp:lastPrinted>2013-06-01T10:32:52Z</cp:lastPrinted>
  <dcterms:created xsi:type="dcterms:W3CDTF">2012-09-20T17:24:52Z</dcterms:created>
  <dcterms:modified xsi:type="dcterms:W3CDTF">2013-06-03T08:39:42Z</dcterms:modified>
</cp:coreProperties>
</file>