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sldIdLst>
    <p:sldId id="256" r:id="rId16"/>
    <p:sldId id="257" r:id="rId17"/>
    <p:sldId id="280" r:id="rId18"/>
    <p:sldId id="298" r:id="rId19"/>
    <p:sldId id="290" r:id="rId20"/>
    <p:sldId id="282" r:id="rId21"/>
    <p:sldId id="260" r:id="rId22"/>
    <p:sldId id="258" r:id="rId23"/>
    <p:sldId id="259" r:id="rId24"/>
    <p:sldId id="264" r:id="rId25"/>
    <p:sldId id="261" r:id="rId26"/>
    <p:sldId id="273" r:id="rId27"/>
    <p:sldId id="294" r:id="rId28"/>
    <p:sldId id="270" r:id="rId29"/>
    <p:sldId id="262" r:id="rId30"/>
    <p:sldId id="271" r:id="rId31"/>
    <p:sldId id="274" r:id="rId32"/>
    <p:sldId id="272" r:id="rId3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Cochin" pitchFamily="-84" charset="0"/>
        <a:ea typeface="ヒラギノ明朝 ProN W3" pitchFamily="-84" charset="-128"/>
        <a:cs typeface="+mn-cs"/>
        <a:sym typeface="Cochin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59" d="100"/>
          <a:sy n="59" d="100"/>
        </p:scale>
        <p:origin x="-162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091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599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993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99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39286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802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300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96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43807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23693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69687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08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044700"/>
            <a:ext cx="2616200" cy="439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044700"/>
            <a:ext cx="7696200" cy="439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670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2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27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891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0609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474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69339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8006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300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375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349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950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22805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2376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0357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205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9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9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769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32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350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78663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74700"/>
            <a:ext cx="5156200" cy="817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988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442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1620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66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0994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087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12837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951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5629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56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0386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2066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693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4225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704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560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493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7289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04768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57278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65670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592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8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66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78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639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258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53657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8900" y="2374900"/>
            <a:ext cx="45466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81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6488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90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976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625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88759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1880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179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54000"/>
            <a:ext cx="23114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9900" y="254000"/>
            <a:ext cx="67818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271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261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596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69053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786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797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618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07359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61891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68738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590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1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34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1132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760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18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183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76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99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740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86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3034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9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2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72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6576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03729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8332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282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254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68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43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29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572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757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906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3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9165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22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0318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1998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49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52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46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13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1980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374900"/>
            <a:ext cx="244475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606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95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2460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116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879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76083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7598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83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931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169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08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68795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74900"/>
            <a:ext cx="51562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8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755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33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556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30026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4720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5613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82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349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3457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88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345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1616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374900"/>
            <a:ext cx="1905000" cy="657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177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59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84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28224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662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3826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19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948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55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94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99633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323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725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433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705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6132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00786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291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6152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904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0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57669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84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34887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940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247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922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37109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5613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99841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71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9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044700"/>
            <a:ext cx="10464800" cy="28575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47842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097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896100"/>
            <a:ext cx="10464800" cy="21082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800600"/>
            <a:ext cx="5867400" cy="33020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74700"/>
            <a:ext cx="10464800" cy="81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17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620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06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510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95538" indent="-350838" algn="l" rtl="0" eaLnBrk="0" fontAlgn="base" hangingPunct="0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527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099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671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24338" indent="-350838" algn="l" rtl="0" fontAlgn="base">
        <a:spcBef>
          <a:spcPts val="65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736600" y="254000"/>
            <a:ext cx="92456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374900"/>
            <a:ext cx="92456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3009900" y="254000"/>
            <a:ext cx="92456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9900" y="2374900"/>
            <a:ext cx="92456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17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62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06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510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955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52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09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67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243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6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112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57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2001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446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75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-8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50419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374900"/>
            <a:ext cx="104648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0"/>
            <a:ext cx="3962400" cy="657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 charset="0"/>
              </a:rPr>
              <a:t>Click to edit Master text styles</a:t>
            </a:r>
          </a:p>
          <a:p>
            <a:pPr lvl="1"/>
            <a:r>
              <a:rPr lang="en-US">
                <a:sym typeface="Cochin" charset="0"/>
              </a:rPr>
              <a:t>Second level</a:t>
            </a:r>
          </a:p>
          <a:p>
            <a:pPr lvl="2"/>
            <a:r>
              <a:rPr lang="en-US">
                <a:sym typeface="Cochin" charset="0"/>
              </a:rPr>
              <a:t>Third level</a:t>
            </a:r>
          </a:p>
          <a:p>
            <a:pPr lvl="3"/>
            <a:r>
              <a:rPr lang="en-US">
                <a:sym typeface="Cochin" charset="0"/>
              </a:rPr>
              <a:t>Fourth level</a:t>
            </a:r>
          </a:p>
          <a:p>
            <a:pPr lvl="4"/>
            <a:r>
              <a:rPr lang="en-US">
                <a:sym typeface="Cochi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588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033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477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19224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366963" indent="-322263" algn="l" rtl="0" eaLnBrk="0" fontAlgn="base" hangingPunct="0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8241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2813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7385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195763" indent="-322263" algn="l" rtl="0" fontAlgn="base">
        <a:spcBef>
          <a:spcPts val="5000"/>
        </a:spcBef>
        <a:spcAft>
          <a:spcPct val="0"/>
        </a:spcAft>
        <a:buSzPct val="74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730500"/>
            <a:ext cx="10464800" cy="4279900"/>
          </a:xfrm>
          <a:prstGeom prst="rect">
            <a:avLst/>
          </a:prstGeom>
          <a:noFill/>
          <a:ln>
            <a:noFill/>
          </a:ln>
          <a:effectLst>
            <a:outerShdw blurRad="12700" dist="50800" dir="135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4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+mj-lt"/>
          <a:ea typeface="+mj-ea"/>
          <a:cs typeface="+mj-cs"/>
          <a:sym typeface="Copperplate" pitchFamily="-84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pitchFamily="-8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78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668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1pPr>
      <a:lvl2pPr marL="1112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2pPr>
      <a:lvl3pPr marL="1557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3pPr>
      <a:lvl4pPr marL="20018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4pPr>
      <a:lvl5pPr marL="2446338" indent="-350838" algn="l" rtl="0" eaLnBrk="0" fontAlgn="base" hangingPunct="0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pitchFamily="-84" charset="0"/>
        </a:defRPr>
      </a:lvl5pPr>
      <a:lvl6pPr marL="29035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33607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38179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4275138" indent="-350838" algn="l" rtl="0" fontAlgn="base">
        <a:spcBef>
          <a:spcPts val="4000"/>
        </a:spcBef>
        <a:spcAft>
          <a:spcPct val="0"/>
        </a:spcAft>
        <a:buSzPct val="74000"/>
        <a:buChar char="•"/>
        <a:defRPr sz="40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831850" y="3311525"/>
            <a:ext cx="11341100" cy="20701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" dist="50800" dir="135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FFFFF"/>
                </a:solidFill>
              </a:rPr>
              <a:t>Astrophysical S-factor for the </a:t>
            </a:r>
            <a:r>
              <a:rPr lang="en-US" sz="4800" baseline="32000" smtClean="0">
                <a:solidFill>
                  <a:srgbClr val="FFFFFF"/>
                </a:solidFill>
              </a:rPr>
              <a:t>17</a:t>
            </a:r>
            <a:r>
              <a:rPr lang="en-US" sz="4800" smtClean="0">
                <a:solidFill>
                  <a:srgbClr val="FFFFFF"/>
                </a:solidFill>
              </a:rPr>
              <a:t>O(p,γ)</a:t>
            </a:r>
            <a:r>
              <a:rPr lang="en-US" sz="4800" baseline="32000" smtClean="0">
                <a:solidFill>
                  <a:srgbClr val="FFFFFF"/>
                </a:solidFill>
              </a:rPr>
              <a:t>18</a:t>
            </a:r>
            <a:r>
              <a:rPr lang="en-US" sz="4800" smtClean="0">
                <a:solidFill>
                  <a:srgbClr val="FFFFFF"/>
                </a:solidFill>
              </a:rPr>
              <a:t>F reaction at Novae energy</a:t>
            </a:r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9144000"/>
            <a:ext cx="10452100" cy="431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st="50800" dir="135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sz="1800" smtClean="0">
                <a:sym typeface="Copperplate" charset="0"/>
              </a:rPr>
              <a:t>INPC 2013 - Firenze 2-7 june 2013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443413" y="5910263"/>
            <a:ext cx="41163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195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FFFDF9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Roberto Menegazzo</a:t>
            </a:r>
          </a:p>
          <a:p>
            <a:r>
              <a:rPr lang="en-US" sz="2400">
                <a:solidFill>
                  <a:srgbClr val="FFFDF9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replacing</a:t>
            </a:r>
          </a:p>
          <a:p>
            <a:endParaRPr lang="en-US" sz="2800">
              <a:solidFill>
                <a:srgbClr val="FFFDF9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r>
              <a:rPr lang="en-US" sz="3200">
                <a:solidFill>
                  <a:srgbClr val="FFFDF9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Antonio Caciolli</a:t>
            </a:r>
          </a:p>
          <a:p>
            <a:r>
              <a:rPr lang="en-US" sz="3200">
                <a:solidFill>
                  <a:srgbClr val="FFFDF9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INFN Padova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3500"/>
            <a:ext cx="1781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3500"/>
            <a:ext cx="23320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Solid Target Setup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79600"/>
            <a:ext cx="7510463" cy="3175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2060575"/>
            <a:ext cx="37465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/>
          </p:cNvSpPr>
          <p:nvPr/>
        </p:nvSpPr>
        <p:spPr bwMode="auto">
          <a:xfrm>
            <a:off x="5194300" y="5905500"/>
            <a:ext cx="71882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58775" indent="-358775" algn="l">
              <a:lnSpc>
                <a:spcPct val="120000"/>
              </a:lnSpc>
              <a:spcBef>
                <a:spcPts val="600"/>
              </a:spcBef>
              <a:buSzPct val="46000"/>
              <a:buFontTx/>
              <a:buBlip>
                <a:blip r:embed="rId4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beam current: 150 - 200 μA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buSzPct val="46000"/>
              <a:buFontTx/>
              <a:buBlip>
                <a:blip r:embed="rId4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irradiated charge: 30 C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buSzPct val="46000"/>
              <a:buFontTx/>
              <a:buBlip>
                <a:blip r:embed="rId4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Ta</a:t>
            </a:r>
            <a:r>
              <a:rPr lang="en-US" sz="24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</a:t>
            </a:r>
            <a:r>
              <a:rPr lang="en-US" sz="24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5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enriched targets: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 up to 69% and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 up to 96%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buSzPct val="46000"/>
              <a:buFontTx/>
              <a:buBlip>
                <a:blip r:embed="rId4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5 cm lead shielding for background suppression below 3 MeV</a:t>
            </a:r>
          </a:p>
          <a:p>
            <a:pPr marL="358775" indent="-358775" algn="l">
              <a:lnSpc>
                <a:spcPct val="120000"/>
              </a:lnSpc>
              <a:spcBef>
                <a:spcPts val="600"/>
              </a:spcBef>
              <a:buSzPct val="46000"/>
              <a:buFontTx/>
              <a:buBlip>
                <a:blip r:embed="rId4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Energy range (CM): 165 keV - 379 keV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304800" y="6134100"/>
            <a:ext cx="36052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Activation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&amp;</a:t>
            </a:r>
          </a:p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Prompt Gamma</a:t>
            </a: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3983038" y="6769100"/>
            <a:ext cx="863600" cy="1270000"/>
          </a:xfrm>
          <a:prstGeom prst="rightArrow">
            <a:avLst>
              <a:gd name="adj1" fmla="val 32000"/>
              <a:gd name="adj2" fmla="val 64708"/>
            </a:avLst>
          </a:prstGeom>
          <a:solidFill>
            <a:schemeClr val="accent1">
              <a:alpha val="34901"/>
            </a:schemeClr>
          </a:solidFill>
          <a:ln w="25400">
            <a:solidFill>
              <a:srgbClr val="6E7A89"/>
            </a:solidFill>
            <a:miter lim="800000"/>
            <a:headEnd/>
            <a:tailEnd/>
          </a:ln>
          <a:effectLst>
            <a:outerShdw blurRad="12700" dist="12700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Cochin" charset="0"/>
              <a:ea typeface="ヒラギノ明朝 ProN W3" charset="0"/>
              <a:sym typeface="Cochi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target preparation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947863"/>
            <a:ext cx="5360987" cy="4152900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/>
          </p:cNvSpPr>
          <p:nvPr/>
        </p:nvSpPr>
        <p:spPr bwMode="auto">
          <a:xfrm>
            <a:off x="6286500" y="2671763"/>
            <a:ext cx="6235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Aft>
                <a:spcPts val="1200"/>
              </a:spcAft>
            </a:pPr>
            <a:r>
              <a:rPr lang="en-US" sz="28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Ta</a:t>
            </a:r>
            <a:r>
              <a:rPr lang="en-US" sz="2800" baseline="-60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O</a:t>
            </a:r>
            <a:r>
              <a:rPr lang="en-US" sz="2800" baseline="-60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5</a:t>
            </a:r>
            <a:r>
              <a:rPr lang="en-US" sz="28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 targets</a:t>
            </a:r>
          </a:p>
          <a:p>
            <a:pPr algn="l">
              <a:spcAft>
                <a:spcPts val="1200"/>
              </a:spcAft>
            </a:pP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 enrichment up to 69% (with 5%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O)</a:t>
            </a:r>
          </a:p>
          <a:p>
            <a:pPr algn="l"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backing treated with citric acid and cooled to 25 °C during the anodization process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669925" y="6821488"/>
            <a:ext cx="6264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 Bold" pitchFamily="-84" charset="0"/>
              </a:rPr>
              <a:t>stoichiometry and isotopic ratio</a:t>
            </a:r>
            <a:r>
              <a:rPr lang="en-US" sz="2800" b="1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from 151 keV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O(p,γ)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19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 resonance scans, RBS and SIMS measurements </a:t>
            </a:r>
          </a:p>
          <a:p>
            <a:pPr algn="l">
              <a:spcAft>
                <a:spcPts val="12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Targets stable up to ~ 20 C</a:t>
            </a:r>
          </a:p>
          <a:p>
            <a:pPr algn="l">
              <a:spcAft>
                <a:spcPts val="1200"/>
              </a:spcAft>
            </a:pPr>
            <a:r>
              <a:rPr lang="en-US" sz="1800">
                <a:solidFill>
                  <a:srgbClr val="52565E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Caciolli et al. EPJ A 48 (2012) 144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740400"/>
            <a:ext cx="5097463" cy="3662363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7596188"/>
            <a:ext cx="2705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/>
          </p:cNvSpPr>
          <p:nvPr/>
        </p:nvSpPr>
        <p:spPr bwMode="auto">
          <a:xfrm>
            <a:off x="8734425" y="8058150"/>
            <a:ext cx="2257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solidFill>
                  <a:schemeClr val="tx1"/>
                </a:solidFill>
                <a:ea typeface="MS PGothic" pitchFamily="34" charset="-128"/>
              </a:rPr>
              <a:t>28 keV @ 151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" y="-215900"/>
            <a:ext cx="12750800" cy="1993900"/>
          </a:xfrm>
        </p:spPr>
        <p:txBody>
          <a:bodyPr/>
          <a:lstStyle/>
          <a:p>
            <a:pPr eaLnBrk="1" hangingPunct="1"/>
            <a:r>
              <a:rPr lang="en-US" sz="4400" baseline="32000" smtClean="0"/>
              <a:t>17</a:t>
            </a:r>
            <a:r>
              <a:rPr lang="en-US" sz="4400" smtClean="0"/>
              <a:t>O(p,γ)</a:t>
            </a:r>
            <a:r>
              <a:rPr lang="en-US" sz="4400" baseline="32000" smtClean="0"/>
              <a:t>18</a:t>
            </a:r>
            <a:r>
              <a:rPr lang="en-US" sz="4400" smtClean="0"/>
              <a:t>F: Prompt Gamma Spectroscopy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5" y="2068513"/>
            <a:ext cx="6731000" cy="2952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000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marL="668338" eaLnBrk="1" hangingPunct="1">
              <a:buFontTx/>
              <a:buBlip>
                <a:blip r:embed="rId2"/>
              </a:buBlip>
            </a:pPr>
            <a:r>
              <a:rPr lang="en-US" sz="2400" smtClean="0">
                <a:latin typeface="Copperplate" pitchFamily="-84" charset="0"/>
              </a:rPr>
              <a:t>efficiency measured at three different distances to correct for summing effect</a:t>
            </a:r>
          </a:p>
          <a:p>
            <a:pPr marL="668338" eaLnBrk="1" hangingPunct="1">
              <a:spcBef>
                <a:spcPts val="400"/>
              </a:spcBef>
              <a:buFontTx/>
              <a:buBlip>
                <a:blip r:embed="rId2"/>
              </a:buBlip>
            </a:pPr>
            <a:r>
              <a:rPr lang="en-US" sz="2400" smtClean="0">
                <a:latin typeface="Copperplate" pitchFamily="-84" charset="0"/>
              </a:rPr>
              <a:t>lead shielding to reduce the natural background at low γ energies by a factor of 2</a:t>
            </a:r>
          </a:p>
          <a:p>
            <a:pPr marL="668338" eaLnBrk="1" hangingPunct="1">
              <a:spcBef>
                <a:spcPts val="400"/>
              </a:spcBef>
              <a:buFontTx/>
              <a:buBlip>
                <a:blip r:embed="rId2"/>
              </a:buBlip>
            </a:pPr>
            <a:r>
              <a:rPr lang="en-US" sz="2400" smtClean="0">
                <a:latin typeface="Copperplate" pitchFamily="-84" charset="0"/>
              </a:rPr>
              <a:t>new branchings observed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49425"/>
            <a:ext cx="3975100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308600"/>
            <a:ext cx="8753475" cy="4152900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838325"/>
            <a:ext cx="12382500" cy="738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736725"/>
            <a:ext cx="4749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8270875" y="2527300"/>
            <a:ext cx="1635125" cy="45720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>
                <a:solidFill>
                  <a:srgbClr val="00FF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surface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6669088" y="6908800"/>
            <a:ext cx="2425700" cy="431800"/>
          </a:xfrm>
          <a:prstGeom prst="rect">
            <a:avLst/>
          </a:pr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6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underground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63513" y="-215900"/>
            <a:ext cx="12677775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44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44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O(p,γ)</a:t>
            </a:r>
            <a:r>
              <a:rPr lang="en-US" sz="44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44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F: Prompt Gamma Spectroscopy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435100" y="2355850"/>
            <a:ext cx="10134600" cy="3803650"/>
          </a:xfrm>
        </p:spPr>
        <p:txBody>
          <a:bodyPr anchor="t"/>
          <a:lstStyle/>
          <a:p>
            <a:pPr marL="489600" indent="-489600" eaLnBrk="1" hangingPunct="1">
              <a:buFontTx/>
              <a:buBlip>
                <a:blip r:embed="rId2"/>
              </a:buBlip>
              <a:defRPr/>
            </a:pPr>
            <a:r>
              <a:rPr lang="en-US" sz="3000" baseline="32000" dirty="0" smtClean="0">
                <a:latin typeface="Copperplate"/>
                <a:cs typeface="Copperplate"/>
                <a:sym typeface="Cochin" charset="0"/>
              </a:rPr>
              <a:t>18</a:t>
            </a:r>
            <a:r>
              <a:rPr lang="en-US" sz="3000" dirty="0" smtClean="0">
                <a:latin typeface="Copperplate"/>
                <a:cs typeface="Copperplate"/>
                <a:sym typeface="Cochin" charset="0"/>
              </a:rPr>
              <a:t>F decays (T</a:t>
            </a:r>
            <a:r>
              <a:rPr lang="en-US" sz="3000" baseline="-6000" dirty="0" smtClean="0">
                <a:latin typeface="Copperplate"/>
                <a:cs typeface="Copperplate"/>
                <a:sym typeface="Cochin" charset="0"/>
              </a:rPr>
              <a:t>1/2</a:t>
            </a:r>
            <a:r>
              <a:rPr lang="en-US" sz="3000" dirty="0" smtClean="0">
                <a:latin typeface="Copperplate"/>
                <a:cs typeface="Copperplate"/>
                <a:sym typeface="Cochin" charset="0"/>
              </a:rPr>
              <a:t> = 110 min) are measured at the Low Level Counting Laboratory in Gran </a:t>
            </a:r>
            <a:r>
              <a:rPr lang="en-US" sz="3000" dirty="0" err="1" smtClean="0">
                <a:latin typeface="Copperplate"/>
                <a:cs typeface="Copperplate"/>
                <a:sym typeface="Cochin" charset="0"/>
              </a:rPr>
              <a:t>Sasso</a:t>
            </a:r>
            <a:endParaRPr lang="en-US" sz="3000" dirty="0" smtClean="0">
              <a:latin typeface="Copperplate"/>
              <a:cs typeface="Copperplate"/>
              <a:sym typeface="Cochin" charset="0"/>
            </a:endParaRPr>
          </a:p>
          <a:p>
            <a:pPr marL="489600" indent="-489600" eaLnBrk="1" hangingPunct="1">
              <a:spcBef>
                <a:spcPts val="2100"/>
              </a:spcBef>
              <a:buFontTx/>
              <a:buBlip>
                <a:blip r:embed="rId2"/>
              </a:buBlip>
              <a:defRPr/>
            </a:pPr>
            <a:r>
              <a:rPr lang="en-US" sz="3000" dirty="0" smtClean="0">
                <a:latin typeface="Copperplate"/>
                <a:cs typeface="Copperplate"/>
                <a:sym typeface="Cochin" charset="0"/>
              </a:rPr>
              <a:t>6 h irradiation and 6 h counting performed on every run</a:t>
            </a:r>
          </a:p>
          <a:p>
            <a:pPr marL="489600" indent="-489600" eaLnBrk="1" hangingPunct="1">
              <a:spcBef>
                <a:spcPts val="2100"/>
              </a:spcBef>
              <a:buFontTx/>
              <a:buBlip>
                <a:blip r:embed="rId2"/>
              </a:buBlip>
              <a:defRPr/>
            </a:pPr>
            <a:r>
              <a:rPr lang="en-US" sz="3000" dirty="0" smtClean="0">
                <a:latin typeface="Copperplate"/>
                <a:cs typeface="Copperplate"/>
                <a:sym typeface="Cochin" charset="0"/>
              </a:rPr>
              <a:t>resonance strength measured by using 6 runs on 3 different targets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915150"/>
            <a:ext cx="123809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1270000" y="-2159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48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48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O(p,γ)</a:t>
            </a:r>
            <a:r>
              <a:rPr lang="en-US" sz="48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48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F: Activation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328613" y="2603500"/>
            <a:ext cx="9486900" cy="576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6E7A8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Cochin" charset="0"/>
              <a:ea typeface="ヒラギノ明朝 ProN W3" charset="0"/>
              <a:sym typeface="Cochin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aseline="32000" dirty="0" smtClean="0">
                <a:sym typeface="Copperplate" charset="0"/>
              </a:rPr>
              <a:t>18</a:t>
            </a:r>
            <a:r>
              <a:rPr lang="en-US" sz="4800" dirty="0" smtClean="0">
                <a:sym typeface="Copperplate" charset="0"/>
              </a:rPr>
              <a:t>F Measurements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260600"/>
            <a:ext cx="9488488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/>
          </p:cNvSpPr>
          <p:nvPr/>
        </p:nvSpPr>
        <p:spPr bwMode="auto">
          <a:xfrm>
            <a:off x="525463" y="8837613"/>
            <a:ext cx="9944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efficiency measured using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137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Cs,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60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Co, and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85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Sr</a:t>
            </a:r>
          </a:p>
        </p:txBody>
      </p:sp>
      <p:grpSp>
        <p:nvGrpSpPr>
          <p:cNvPr id="30725" name="Group 7"/>
          <p:cNvGrpSpPr>
            <a:grpSpLocks/>
          </p:cNvGrpSpPr>
          <p:nvPr/>
        </p:nvGrpSpPr>
        <p:grpSpPr bwMode="auto">
          <a:xfrm>
            <a:off x="8878888" y="1708150"/>
            <a:ext cx="3960812" cy="4681538"/>
            <a:chOff x="0" y="0"/>
            <a:chExt cx="1896" cy="2592"/>
          </a:xfrm>
        </p:grpSpPr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"/>
              <a:ext cx="1794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9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-215900"/>
            <a:ext cx="123317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183.3 </a:t>
            </a:r>
            <a:r>
              <a:rPr lang="en-US" sz="4800" dirty="0" err="1" smtClean="0">
                <a:sym typeface="Copperplate" charset="0"/>
              </a:rPr>
              <a:t>keV</a:t>
            </a:r>
            <a:r>
              <a:rPr lang="en-US" sz="4800" dirty="0" smtClean="0">
                <a:sym typeface="Copperplate" charset="0"/>
              </a:rPr>
              <a:t> resonance Strength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1050925" y="2846388"/>
            <a:ext cx="10902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200" b="1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 Bold" pitchFamily="-84" charset="0"/>
              </a:rPr>
              <a:t>Activation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: ωγ = (1.66 ± 0.03 stat ± 0.12 syst)10</a:t>
            </a:r>
            <a:r>
              <a:rPr lang="en-US" sz="28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eV</a:t>
            </a:r>
          </a:p>
          <a:p>
            <a:r>
              <a:rPr lang="en-US" sz="3200" b="1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 Bold" pitchFamily="-84" charset="0"/>
              </a:rPr>
              <a:t>Prompt Gamma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: ωγ = (1.69 ± 0.06 stat ± 0.13 syst)10</a:t>
            </a:r>
            <a:r>
              <a:rPr lang="en-US" sz="28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eV</a:t>
            </a:r>
          </a:p>
          <a:p>
            <a:endParaRPr lang="en-US" sz="2800">
              <a:solidFill>
                <a:schemeClr val="tx1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good agreement</a:t>
            </a:r>
          </a:p>
          <a:p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most of the systematics totally independent</a:t>
            </a:r>
          </a:p>
          <a:p>
            <a:endParaRPr lang="en-US" sz="3200">
              <a:solidFill>
                <a:schemeClr val="tx1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r>
              <a:rPr lang="en-US" sz="3200" b="1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Literature</a:t>
            </a:r>
          </a:p>
          <a:p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ωγ</a:t>
            </a:r>
            <a:r>
              <a:rPr lang="en-US" sz="28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193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= (1.2±0.2)×10</a:t>
            </a:r>
            <a:r>
              <a:rPr lang="en-US" sz="28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eV </a:t>
            </a:r>
            <a:r>
              <a:rPr lang="en-US" sz="32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FOX</a:t>
            </a:r>
          </a:p>
          <a:p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ωγ</a:t>
            </a:r>
            <a:r>
              <a:rPr lang="en-US" sz="28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193</a:t>
            </a:r>
            <a:r>
              <a:rPr lang="en-US" sz="2800"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= (2.2±0.4)×10</a:t>
            </a:r>
            <a:r>
              <a:rPr lang="en-US" sz="2800" baseline="32000"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  <a:r>
              <a:rPr lang="en-US" sz="2800"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eV </a:t>
            </a:r>
            <a:r>
              <a:rPr lang="en-US" sz="32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CHAFA</a:t>
            </a:r>
          </a:p>
          <a:p>
            <a:endParaRPr lang="en-US" sz="2800">
              <a:solidFill>
                <a:schemeClr val="tx1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r>
              <a:rPr lang="en-US" sz="2800">
                <a:solidFill>
                  <a:srgbClr val="52565E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the non resonant contribution has been obtained measuring the cross section below (E</a:t>
            </a:r>
            <a:r>
              <a:rPr lang="en-US" sz="2800" baseline="-6000">
                <a:solidFill>
                  <a:srgbClr val="52565E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CM</a:t>
            </a:r>
            <a:r>
              <a:rPr lang="en-US" sz="2800">
                <a:solidFill>
                  <a:srgbClr val="52565E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= 165 keV) and above the resonance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S-Factor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1646238"/>
            <a:ext cx="10947400" cy="2582862"/>
          </a:xfrm>
        </p:spPr>
        <p:txBody>
          <a:bodyPr lIns="0" tIns="0" rIns="0" bIns="0" anchor="t"/>
          <a:lstStyle/>
          <a:p>
            <a:pPr marL="489600" indent="-489600" eaLnBrk="1" hangingPunct="1"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pperplate"/>
                <a:cs typeface="Copperplate"/>
                <a:sym typeface="Cochin" charset="0"/>
              </a:rPr>
              <a:t>S-factor </a:t>
            </a:r>
            <a:r>
              <a:rPr lang="en-US" sz="2800" dirty="0" smtClean="0">
                <a:latin typeface="Copperplate"/>
                <a:cs typeface="Copperplate"/>
                <a:sym typeface="Cochin" charset="0"/>
              </a:rPr>
              <a:t>measured for the First time down to 200 </a:t>
            </a:r>
            <a:r>
              <a:rPr lang="en-US" sz="2800" dirty="0" err="1" smtClean="0">
                <a:latin typeface="Copperplate"/>
                <a:cs typeface="Copperplate"/>
                <a:sym typeface="Cochin" charset="0"/>
              </a:rPr>
              <a:t>keV</a:t>
            </a:r>
            <a:endParaRPr lang="en-US" sz="2800" dirty="0" smtClean="0">
              <a:latin typeface="Copperplate"/>
              <a:cs typeface="Copperplate"/>
              <a:sym typeface="Cochin" charset="0"/>
            </a:endParaRPr>
          </a:p>
          <a:p>
            <a:pPr marL="489600" indent="-489600" eaLnBrk="1" hangingPunct="1">
              <a:spcBef>
                <a:spcPts val="800"/>
              </a:spcBef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opperplate"/>
                <a:cs typeface="Copperplate"/>
                <a:sym typeface="Cochin" charset="0"/>
              </a:rPr>
              <a:t>Uncertainty</a:t>
            </a:r>
            <a:r>
              <a:rPr lang="en-US" sz="2800" dirty="0" smtClean="0">
                <a:latin typeface="Copperplate"/>
                <a:cs typeface="Copperplate"/>
                <a:sym typeface="Cochin" charset="0"/>
              </a:rPr>
              <a:t> reduced by a factor of 4 with respect to previous works</a:t>
            </a:r>
          </a:p>
          <a:p>
            <a:pPr marL="489600" indent="-489600" eaLnBrk="1" hangingPunct="1">
              <a:spcBef>
                <a:spcPts val="800"/>
              </a:spcBef>
              <a:buFontTx/>
              <a:buBlip>
                <a:blip r:embed="rId2"/>
              </a:buBlip>
              <a:defRPr/>
            </a:pPr>
            <a:r>
              <a:rPr lang="en-US" sz="2800" dirty="0" smtClean="0">
                <a:latin typeface="Copperplate"/>
                <a:cs typeface="Copperplate"/>
                <a:sym typeface="Cochin" charset="0"/>
              </a:rPr>
              <a:t>Novae </a:t>
            </a:r>
            <a:r>
              <a:rPr lang="en-US" sz="2800" b="1" dirty="0" smtClean="0">
                <a:solidFill>
                  <a:srgbClr val="FF0000"/>
                </a:solidFill>
                <a:latin typeface="Copperplate"/>
                <a:cs typeface="Copperplate"/>
                <a:sym typeface="Cochin" charset="0"/>
              </a:rPr>
              <a:t>Gamow Peak </a:t>
            </a:r>
            <a:r>
              <a:rPr lang="en-US" sz="2800" dirty="0" smtClean="0">
                <a:latin typeface="Copperplate"/>
                <a:cs typeface="Copperplate"/>
                <a:sym typeface="Cochin" charset="0"/>
              </a:rPr>
              <a:t>totally covered for the first time with experimental data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518025"/>
            <a:ext cx="5472112" cy="431323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4518025"/>
            <a:ext cx="6267450" cy="431958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6650" y="9124950"/>
            <a:ext cx="8191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Cochin" pitchFamily="-84" charset="0"/>
                <a:ea typeface="ヒラギノ明朝 ProN W3" pitchFamily="-84" charset="-128"/>
                <a:sym typeface="Cochin" pitchFamily="-8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52565E"/>
                </a:solidFill>
                <a:latin typeface="Copperplate" pitchFamily="-84" charset="0"/>
              </a:rPr>
              <a:t>Scott et al. Phys. Rev. Lett. 109, 208001 (2012) Editors</a:t>
            </a:r>
            <a:r>
              <a:rPr lang="en-US" altLang="en-US" sz="1800">
                <a:solidFill>
                  <a:srgbClr val="52565E"/>
                </a:solidFill>
                <a:latin typeface="Copperplate" pitchFamily="-84" charset="0"/>
              </a:rPr>
              <a:t>’</a:t>
            </a:r>
            <a:r>
              <a:rPr lang="en-US" sz="1800">
                <a:solidFill>
                  <a:srgbClr val="52565E"/>
                </a:solidFill>
                <a:latin typeface="Copperplate" pitchFamily="-84" charset="0"/>
              </a:rPr>
              <a:t> Suggestion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Copperplate" charset="0"/>
              </a:rPr>
              <a:t>GRAZIE!</a:t>
            </a:r>
          </a:p>
        </p:txBody>
      </p:sp>
      <p:sp>
        <p:nvSpPr>
          <p:cNvPr id="33794" name="Rectangle 2"/>
          <p:cNvSpPr>
            <a:spLocks/>
          </p:cNvSpPr>
          <p:nvPr/>
        </p:nvSpPr>
        <p:spPr bwMode="auto">
          <a:xfrm>
            <a:off x="165100" y="2444750"/>
            <a:ext cx="126746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Atomki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(Zs. Fülöp, Gy. Gyürky, E. Somorjai, T. Szücs)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Bochum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(F. Strieder)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Dresden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(D. Bemmerer, M. Anders, Z.Elekes)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Edinburgh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(M. Aliotta, D. Scott, T. Davinson)</a:t>
            </a:r>
            <a:b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</a:b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Genova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(A. Bellini, P. Corvisiero, P. Prati, C. Salvo)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GSI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(M. Marta)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LNL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(V. Rigato)</a:t>
            </a:r>
            <a:endParaRPr lang="en-US" sz="2400">
              <a:solidFill>
                <a:srgbClr val="343434"/>
              </a:solidFill>
              <a:latin typeface="Copperplate" pitchFamily="-84" charset="0"/>
              <a:ea typeface="MS PGothic" pitchFamily="34" charset="-128"/>
              <a:sym typeface="Chalkboard Bold" pitchFamily="-84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LNGS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(A. Formicola, M. Junker, M. Laubenstein)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Milano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(A. Guglielmetti, D. Trezzi, M. Campeggio)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Napoli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(G. Imbriani, V. Roca, F. Terrasi, A. Di Leva)</a:t>
            </a:r>
            <a:b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</a:b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Padova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(C. Broggini, A. Caciolli, R. Menegazzo, R. Depalo, E. Napolitani)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Roma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(C. Gustavino)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Teramo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(O. Straniero)</a:t>
            </a:r>
          </a:p>
          <a:p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 Bold" pitchFamily="-84" charset="0"/>
              </a:rPr>
              <a:t>Torino</a:t>
            </a:r>
            <a:r>
              <a:rPr lang="en-US" sz="24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 </a:t>
            </a:r>
            <a:r>
              <a:rPr lang="en-US" sz="2400">
                <a:solidFill>
                  <a:srgbClr val="343434"/>
                </a:solidFill>
                <a:latin typeface="Copperplate" pitchFamily="-84" charset="0"/>
                <a:ea typeface="MS PGothic" pitchFamily="34" charset="-128"/>
                <a:sym typeface="Chalkboard" pitchFamily="-84" charset="0"/>
              </a:rPr>
              <a:t>(G. Gervino)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st="25399" dir="2700000" algn="ctr" rotWithShape="0">
                    <a:srgbClr val="F9F8ED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outlook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032000"/>
            <a:ext cx="10464800" cy="7289800"/>
          </a:xfrm>
        </p:spPr>
        <p:txBody>
          <a:bodyPr/>
          <a:lstStyle/>
          <a:p>
            <a:pPr marL="706438" indent="-388938" eaLnBrk="1" hangingPunct="1">
              <a:buFontTx/>
              <a:buBlip>
                <a:blip r:embed="rId2"/>
              </a:buBlip>
            </a:pPr>
            <a:r>
              <a:rPr lang="en-US" sz="3000" smtClean="0">
                <a:solidFill>
                  <a:srgbClr val="FF0000"/>
                </a:solidFill>
                <a:latin typeface="Copperplate" pitchFamily="-84" charset="0"/>
                <a:sym typeface="Copperplate Bold" pitchFamily="-84" charset="0"/>
              </a:rPr>
              <a:t>LUNA</a:t>
            </a:r>
            <a:r>
              <a:rPr lang="en-US" sz="3000" smtClean="0">
                <a:latin typeface="Copperplate" pitchFamily="-84" charset="0"/>
              </a:rPr>
              <a:t>: Why going underground to measure nuclear fusion reactions in a laboratory ?</a:t>
            </a:r>
          </a:p>
          <a:p>
            <a:pPr marL="706438" indent="-388938" eaLnBrk="1" hangingPunct="1">
              <a:buFontTx/>
              <a:buBlip>
                <a:blip r:embed="rId2"/>
              </a:buBlip>
            </a:pPr>
            <a:r>
              <a:rPr lang="en-US" sz="3000" baseline="32000" smtClean="0">
                <a:solidFill>
                  <a:srgbClr val="FF0000"/>
                </a:solidFill>
                <a:latin typeface="Copperplate" pitchFamily="-84" charset="0"/>
                <a:sym typeface="Copperplate Bold" pitchFamily="-84" charset="0"/>
              </a:rPr>
              <a:t>17</a:t>
            </a:r>
            <a:r>
              <a:rPr lang="en-US" sz="3000" smtClean="0">
                <a:solidFill>
                  <a:srgbClr val="FF0000"/>
                </a:solidFill>
                <a:latin typeface="Copperplate" pitchFamily="-84" charset="0"/>
                <a:sym typeface="Copperplate Bold" pitchFamily="-84" charset="0"/>
              </a:rPr>
              <a:t>O(p,γ)</a:t>
            </a:r>
            <a:r>
              <a:rPr lang="en-US" sz="3000" baseline="32000" smtClean="0">
                <a:solidFill>
                  <a:srgbClr val="FF0000"/>
                </a:solidFill>
                <a:latin typeface="Copperplate" pitchFamily="-84" charset="0"/>
                <a:sym typeface="Copperplate Bold" pitchFamily="-84" charset="0"/>
              </a:rPr>
              <a:t>18</a:t>
            </a:r>
            <a:r>
              <a:rPr lang="en-US" sz="3000" smtClean="0">
                <a:solidFill>
                  <a:srgbClr val="FF0000"/>
                </a:solidFill>
                <a:latin typeface="Copperplate" pitchFamily="-84" charset="0"/>
                <a:sym typeface="Copperplate Bold" pitchFamily="-84" charset="0"/>
              </a:rPr>
              <a:t>F</a:t>
            </a:r>
            <a:endParaRPr lang="en-US" sz="3000" smtClean="0">
              <a:solidFill>
                <a:srgbClr val="FF0000"/>
              </a:solidFill>
              <a:latin typeface="Copperplate" pitchFamily="-84" charset="0"/>
              <a:ea typeface="ヒラギノ明朝 ProN W6" pitchFamily="-84" charset="-128"/>
              <a:sym typeface="Copperplate Bold" pitchFamily="-84" charset="0"/>
            </a:endParaRPr>
          </a:p>
          <a:p>
            <a:pPr marL="1595438" lvl="2" indent="-388938" eaLnBrk="1" hangingPunct="1">
              <a:buFontTx/>
              <a:buBlip>
                <a:blip r:embed="rId2"/>
              </a:buBlip>
            </a:pPr>
            <a:r>
              <a:rPr lang="en-US" sz="3000" smtClean="0">
                <a:latin typeface="Copperplate" pitchFamily="-84" charset="0"/>
              </a:rPr>
              <a:t>Astrophysical Motivation</a:t>
            </a:r>
          </a:p>
          <a:p>
            <a:pPr marL="1595438" lvl="2" indent="-388938" eaLnBrk="1" hangingPunct="1">
              <a:buFontTx/>
              <a:buBlip>
                <a:blip r:embed="rId2"/>
              </a:buBlip>
            </a:pPr>
            <a:r>
              <a:rPr lang="en-US" sz="3000" smtClean="0">
                <a:latin typeface="Copperplate" pitchFamily="-84" charset="0"/>
              </a:rPr>
              <a:t>Target Studies</a:t>
            </a:r>
          </a:p>
          <a:p>
            <a:pPr marL="1595438" lvl="2" indent="-388938" eaLnBrk="1" hangingPunct="1">
              <a:buFontTx/>
              <a:buBlip>
                <a:blip r:embed="rId2"/>
              </a:buBlip>
            </a:pPr>
            <a:r>
              <a:rPr lang="en-US" sz="3000" smtClean="0">
                <a:latin typeface="Copperplate" pitchFamily="-84" charset="0"/>
              </a:rPr>
              <a:t>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7416800" y="1708150"/>
            <a:ext cx="5105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823913" indent="-500063" algn="l">
              <a:lnSpc>
                <a:spcPct val="120000"/>
              </a:lnSpc>
              <a:buSzPct val="96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H burning → He </a:t>
            </a:r>
          </a:p>
          <a:p>
            <a:pPr marL="823913" indent="-500063" algn="l">
              <a:lnSpc>
                <a:spcPct val="120000"/>
              </a:lnSpc>
              <a:buSzPct val="96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He burning → C, O, Ne</a:t>
            </a:r>
          </a:p>
          <a:p>
            <a:pPr marL="823913" indent="-500063" algn="l">
              <a:lnSpc>
                <a:spcPct val="120000"/>
              </a:lnSpc>
              <a:buSzPct val="100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C/O ... Si burning → Fe </a:t>
            </a:r>
          </a:p>
          <a:p>
            <a:pPr marL="823913" indent="-500063" algn="l">
              <a:lnSpc>
                <a:spcPct val="120000"/>
              </a:lnSpc>
              <a:buSzPct val="96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explosive burning</a:t>
            </a:r>
          </a:p>
          <a:p>
            <a:pPr marL="823913" indent="-500063" algn="l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800">
              <a:solidFill>
                <a:schemeClr val="tx1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pPr marL="823913" indent="-50006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rgbClr val="A408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Solar Neutrinos and </a:t>
            </a:r>
          </a:p>
          <a:p>
            <a:pPr marL="823913" indent="-50006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>
                <a:solidFill>
                  <a:srgbClr val="A408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element abundances in stars and BBN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1987550" y="7900988"/>
            <a:ext cx="2921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77800" tIns="177800" rIns="177800" bIns="177800" anchor="ctr"/>
          <a:lstStyle/>
          <a:p>
            <a:pPr algn="l"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</a:t>
            </a:r>
            <a:r>
              <a:rPr lang="en-US" sz="24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SUN   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= 0.015 GK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</a:t>
            </a:r>
            <a:r>
              <a:rPr lang="en-US" sz="24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RGB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  = 0.1 GK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T</a:t>
            </a:r>
            <a:r>
              <a:rPr lang="en-US" sz="24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novae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= 0.3 GK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763713"/>
            <a:ext cx="5759450" cy="5634037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3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5092700"/>
            <a:ext cx="5773737" cy="431958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3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/>
          </p:cNvSpPr>
          <p:nvPr/>
        </p:nvSpPr>
        <p:spPr bwMode="auto">
          <a:xfrm>
            <a:off x="698500" y="-215900"/>
            <a:ext cx="11607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en-US" sz="4800" dirty="0" err="1">
                <a:solidFill>
                  <a:srgbClr val="6B7786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Nucleosynthesis</a:t>
            </a:r>
            <a:endParaRPr lang="en-US" sz="4800" dirty="0">
              <a:solidFill>
                <a:srgbClr val="6B7786"/>
              </a:solidFill>
              <a:latin typeface="+mj-lt"/>
              <a:ea typeface="ＭＳ Ｐゴシック" charset="0"/>
              <a:cs typeface="Copperplate" charset="0"/>
              <a:sym typeface="Copperplat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49250" y="-215900"/>
            <a:ext cx="123063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Reaction Rate for Charged Particles</a:t>
            </a:r>
          </a:p>
        </p:txBody>
      </p:sp>
      <p:sp>
        <p:nvSpPr>
          <p:cNvPr id="19458" name="AutoShape 2"/>
          <p:cNvSpPr>
            <a:spLocks/>
          </p:cNvSpPr>
          <p:nvPr/>
        </p:nvSpPr>
        <p:spPr bwMode="auto">
          <a:xfrm>
            <a:off x="3441700" y="1727200"/>
            <a:ext cx="6159500" cy="1384300"/>
          </a:xfrm>
          <a:prstGeom prst="roundRect">
            <a:avLst>
              <a:gd name="adj" fmla="val 1375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90700"/>
            <a:ext cx="57848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/>
          </p:cNvSpPr>
          <p:nvPr/>
        </p:nvSpPr>
        <p:spPr bwMode="auto">
          <a:xfrm>
            <a:off x="9829800" y="3536950"/>
            <a:ext cx="2484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rgbClr val="FB0307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Gamow factor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222500" y="3498850"/>
            <a:ext cx="3721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Astrophysical factor 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4156075" y="2565400"/>
            <a:ext cx="644525" cy="909638"/>
          </a:xfrm>
          <a:prstGeom prst="line">
            <a:avLst/>
          </a:prstGeom>
          <a:noFill/>
          <a:ln w="38100">
            <a:solidFill>
              <a:srgbClr val="5F7BAE">
                <a:alpha val="50195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8966200" y="3175000"/>
            <a:ext cx="725488" cy="576263"/>
          </a:xfrm>
          <a:prstGeom prst="line">
            <a:avLst/>
          </a:prstGeom>
          <a:noFill/>
          <a:ln w="38100">
            <a:solidFill>
              <a:srgbClr val="5F7BAE">
                <a:alpha val="50195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6232525" y="6927850"/>
            <a:ext cx="63881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Gamow Energy for H-burning reactions:</a:t>
            </a:r>
          </a:p>
          <a:p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few to several tens keV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6337300" y="4692650"/>
            <a:ext cx="6172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Nuclear reactions that generate energy and synthesize elements take place inside the stars in a relatively narrow energy window: the </a:t>
            </a:r>
            <a:r>
              <a:rPr lang="en-US" sz="24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Gamow peak</a:t>
            </a:r>
          </a:p>
        </p:txBody>
      </p:sp>
      <p:sp>
        <p:nvSpPr>
          <p:cNvPr id="19466" name="Oval 10"/>
          <p:cNvSpPr>
            <a:spLocks/>
          </p:cNvSpPr>
          <p:nvPr/>
        </p:nvSpPr>
        <p:spPr bwMode="auto">
          <a:xfrm>
            <a:off x="6172200" y="1587500"/>
            <a:ext cx="3175000" cy="1701800"/>
          </a:xfrm>
          <a:prstGeom prst="ellipse">
            <a:avLst/>
          </a:prstGeom>
          <a:solidFill>
            <a:srgbClr val="6796EB">
              <a:alpha val="24706"/>
            </a:srgbClr>
          </a:solidFill>
          <a:ln w="50800">
            <a:solidFill>
              <a:srgbClr val="5F7BAE">
                <a:alpha val="25098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9467" name="Oval 11"/>
          <p:cNvSpPr>
            <a:spLocks/>
          </p:cNvSpPr>
          <p:nvPr/>
        </p:nvSpPr>
        <p:spPr bwMode="auto">
          <a:xfrm>
            <a:off x="4686300" y="1828800"/>
            <a:ext cx="850900" cy="698500"/>
          </a:xfrm>
          <a:prstGeom prst="ellipse">
            <a:avLst/>
          </a:prstGeom>
          <a:solidFill>
            <a:srgbClr val="6796EB">
              <a:alpha val="24706"/>
            </a:srgbClr>
          </a:solidFill>
          <a:ln w="50800">
            <a:solidFill>
              <a:srgbClr val="5F7BAE">
                <a:alpha val="25098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194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254500"/>
            <a:ext cx="5588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Oval 13"/>
          <p:cNvSpPr>
            <a:spLocks/>
          </p:cNvSpPr>
          <p:nvPr/>
        </p:nvSpPr>
        <p:spPr bwMode="auto">
          <a:xfrm>
            <a:off x="933450" y="4557713"/>
            <a:ext cx="1955800" cy="1168400"/>
          </a:xfrm>
          <a:prstGeom prst="ellipse">
            <a:avLst/>
          </a:prstGeom>
          <a:noFill/>
          <a:ln w="38100">
            <a:solidFill>
              <a:srgbClr val="66B1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9470" name="Oval 14"/>
          <p:cNvSpPr>
            <a:spLocks/>
          </p:cNvSpPr>
          <p:nvPr/>
        </p:nvSpPr>
        <p:spPr bwMode="auto">
          <a:xfrm>
            <a:off x="3629025" y="6048375"/>
            <a:ext cx="1625600" cy="116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9471" name="Rectangle 15"/>
          <p:cNvSpPr>
            <a:spLocks/>
          </p:cNvSpPr>
          <p:nvPr/>
        </p:nvSpPr>
        <p:spPr bwMode="auto">
          <a:xfrm>
            <a:off x="1266825" y="8959850"/>
            <a:ext cx="372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in the Sun: T  = 1.5 10</a:t>
            </a:r>
            <a:r>
              <a:rPr lang="en-US" sz="18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7 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K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KT = 1 keV &lt;&lt; E</a:t>
            </a:r>
            <a:r>
              <a:rPr lang="en-US" sz="1800" baseline="-6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coul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(0.5-2MeV) </a:t>
            </a:r>
          </a:p>
        </p:txBody>
      </p:sp>
      <p:sp>
        <p:nvSpPr>
          <p:cNvPr id="19472" name="Rectangle 16"/>
          <p:cNvSpPr>
            <a:spLocks/>
          </p:cNvSpPr>
          <p:nvPr/>
        </p:nvSpPr>
        <p:spPr bwMode="auto">
          <a:xfrm>
            <a:off x="7124700" y="8401050"/>
            <a:ext cx="4611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342900" algn="l"/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pbarn &lt; σ &lt; nbarn</a:t>
            </a:r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 rot="5400000">
            <a:off x="9131300" y="7518400"/>
            <a:ext cx="596900" cy="1143000"/>
          </a:xfrm>
          <a:prstGeom prst="rightArrow">
            <a:avLst>
              <a:gd name="adj1" fmla="val 56898"/>
              <a:gd name="adj2" fmla="val 5638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0404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298700"/>
            <a:ext cx="7112000" cy="5900738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558925"/>
            <a:ext cx="4953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2643188" y="1536700"/>
            <a:ext cx="2019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Surface</a:t>
            </a: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0" y="1560513"/>
            <a:ext cx="48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/>
          </p:cNvSpPr>
          <p:nvPr/>
        </p:nvSpPr>
        <p:spPr bwMode="auto">
          <a:xfrm>
            <a:off x="8999538" y="1530350"/>
            <a:ext cx="2768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Gran Sasso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698500" y="-215900"/>
            <a:ext cx="11607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defRPr/>
            </a:pPr>
            <a:r>
              <a:rPr lang="en-US" sz="4800" dirty="0">
                <a:solidFill>
                  <a:srgbClr val="6B7786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Why Going Underground ?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3835400" y="9010650"/>
            <a:ext cx="7359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neutrons: 4 x 10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cm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-2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-1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with fission and (α,n)</a:t>
            </a:r>
          </a:p>
        </p:txBody>
      </p:sp>
      <p:pic>
        <p:nvPicPr>
          <p:cNvPr id="20488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5559425"/>
            <a:ext cx="4813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/>
          <p:cNvSpPr>
            <a:spLocks/>
          </p:cNvSpPr>
          <p:nvPr/>
        </p:nvSpPr>
        <p:spPr bwMode="auto">
          <a:xfrm>
            <a:off x="3835400" y="8661400"/>
            <a:ext cx="40878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muons: 1 /(m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2.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h), E &gt; 1 TeV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1652588" y="8763000"/>
            <a:ext cx="189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@ LNGS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56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30200" cy="97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45097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1100"/>
            <a:ext cx="12344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1270000" y="-139700"/>
            <a:ext cx="10464800" cy="1397000"/>
          </a:xfrm>
          <a:prstGeom prst="rect">
            <a:avLst/>
          </a:prstGeom>
          <a:noFill/>
          <a:ln>
            <a:noFill/>
          </a:ln>
          <a:effectLst>
            <a:outerShdw blurRad="2540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5100">
                <a:solidFill>
                  <a:srgbClr val="FFFFFF"/>
                </a:solidFill>
                <a:latin typeface="Chalkboard" charset="0"/>
                <a:ea typeface="ＭＳ Ｐゴシック" charset="0"/>
                <a:cs typeface="Chalkboard" charset="0"/>
                <a:sym typeface="Chalkboard" charset="0"/>
              </a:rPr>
              <a:t>Laboratori Nazionali del Gran Sasso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684213" y="6084888"/>
            <a:ext cx="57467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66725" indent="-457200" algn="l">
              <a:spcAft>
                <a:spcPts val="600"/>
              </a:spcAft>
              <a:buSzPct val="100000"/>
              <a:buFontTx/>
              <a:buBlip>
                <a:blip r:embed="rId4"/>
              </a:buBlip>
            </a:pPr>
            <a:r>
              <a:rPr lang="en-US" sz="28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1400 m rock overburden</a:t>
            </a:r>
          </a:p>
          <a:p>
            <a:pPr marL="466725" indent="-457200" algn="l">
              <a:buSzPct val="99000"/>
              <a:buFontTx/>
              <a:buBlip>
                <a:blip r:embed="rId4"/>
              </a:buBlip>
            </a:pPr>
            <a:r>
              <a:rPr lang="en-US" sz="28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Flux attenuation:  n 10</a:t>
            </a:r>
            <a:r>
              <a:rPr lang="en-US" sz="2800" baseline="320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-3</a:t>
            </a:r>
          </a:p>
          <a:p>
            <a:pPr marL="466725" indent="-457200" algn="l">
              <a:spcAft>
                <a:spcPts val="1200"/>
              </a:spcAft>
              <a:buSzPct val="99000"/>
            </a:pPr>
            <a:r>
              <a:rPr lang="en-US" sz="2800" baseline="320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                                              </a:t>
            </a:r>
            <a:r>
              <a:rPr lang="en-US" sz="28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μ 10</a:t>
            </a:r>
            <a:r>
              <a:rPr lang="en-US" sz="2800" baseline="320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-6</a:t>
            </a:r>
          </a:p>
          <a:p>
            <a:pPr marL="466725" indent="-457200" algn="l">
              <a:spcAft>
                <a:spcPts val="1200"/>
              </a:spcAft>
              <a:buSzPct val="99000"/>
              <a:buFontTx/>
              <a:buBlip>
                <a:blip r:embed="rId4"/>
              </a:buBlip>
            </a:pPr>
            <a:r>
              <a:rPr lang="en-US" sz="28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underground area 18000 m</a:t>
            </a:r>
            <a:r>
              <a:rPr lang="en-US" sz="2800" baseline="320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2</a:t>
            </a:r>
            <a:endParaRPr lang="en-US" sz="2800">
              <a:solidFill>
                <a:srgbClr val="FFFFFF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pPr marL="466725" indent="-457200" algn="l">
              <a:spcAft>
                <a:spcPts val="1200"/>
              </a:spcAft>
              <a:buSzPct val="99000"/>
              <a:buFontTx/>
              <a:buBlip>
                <a:blip r:embed="rId4"/>
              </a:buBlip>
            </a:pPr>
            <a:r>
              <a:rPr lang="en-US" sz="2800">
                <a:solidFill>
                  <a:srgbClr val="FFFFFF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support facilities on the surface</a:t>
            </a:r>
          </a:p>
        </p:txBody>
      </p:sp>
      <p:pic>
        <p:nvPicPr>
          <p:cNvPr id="21510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876425"/>
            <a:ext cx="905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068888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7"/>
          <p:cNvSpPr>
            <a:spLocks/>
          </p:cNvSpPr>
          <p:nvPr/>
        </p:nvSpPr>
        <p:spPr bwMode="auto">
          <a:xfrm>
            <a:off x="8369300" y="8026400"/>
            <a:ext cx="419100" cy="457200"/>
          </a:xfrm>
          <a:prstGeom prst="star4">
            <a:avLst>
              <a:gd name="adj" fmla="val 25000"/>
            </a:avLst>
          </a:prstGeom>
          <a:solidFill>
            <a:schemeClr val="accent1"/>
          </a:solidFill>
          <a:ln w="25400">
            <a:solidFill>
              <a:srgbClr val="5F7BAE">
                <a:alpha val="50195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1513" name="Rectangle 8"/>
          <p:cNvSpPr>
            <a:spLocks/>
          </p:cNvSpPr>
          <p:nvPr/>
        </p:nvSpPr>
        <p:spPr bwMode="auto">
          <a:xfrm>
            <a:off x="7051675" y="7962900"/>
            <a:ext cx="11684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 Bold" pitchFamily="-84" charset="0"/>
                <a:ea typeface="MS PGothic" pitchFamily="34" charset="-128"/>
                <a:sym typeface="Chalkboard Bold" pitchFamily="-84" charset="0"/>
              </a:rPr>
              <a:t>LUNAII</a:t>
            </a:r>
          </a:p>
        </p:txBody>
      </p:sp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1638300"/>
            <a:ext cx="3257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714500"/>
            <a:ext cx="56642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6934200" y="1924050"/>
            <a:ext cx="5410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Future Development:</a:t>
            </a:r>
            <a:r>
              <a:rPr lang="en-US" sz="36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</a:t>
            </a:r>
          </a:p>
          <a:p>
            <a:r>
              <a:rPr lang="en-US" sz="36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LUNA MV </a:t>
            </a:r>
          </a:p>
          <a:p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(partly financed)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797300"/>
            <a:ext cx="4943475" cy="5667375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tl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2446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D90B00"/>
                </a:solidFill>
                <a:sym typeface="Copperplate" charset="0"/>
              </a:rPr>
              <a:t>L</a:t>
            </a:r>
            <a:r>
              <a:rPr lang="en-US" sz="4800" dirty="0" smtClean="0">
                <a:sym typeface="Copperplate" charset="0"/>
              </a:rPr>
              <a:t>aboratory for </a:t>
            </a:r>
            <a:r>
              <a:rPr lang="en-US" sz="4800" dirty="0" smtClean="0">
                <a:solidFill>
                  <a:srgbClr val="D90B00"/>
                </a:solidFill>
                <a:sym typeface="Copperplate" charset="0"/>
              </a:rPr>
              <a:t>U</a:t>
            </a:r>
            <a:r>
              <a:rPr lang="en-US" sz="4800" dirty="0" smtClean="0">
                <a:sym typeface="Copperplate" charset="0"/>
              </a:rPr>
              <a:t>nderground </a:t>
            </a:r>
            <a:r>
              <a:rPr lang="en-US" sz="4800" dirty="0" smtClean="0">
                <a:solidFill>
                  <a:srgbClr val="D90B00"/>
                </a:solidFill>
                <a:sym typeface="Copperplate" charset="0"/>
              </a:rPr>
              <a:t>N</a:t>
            </a:r>
            <a:r>
              <a:rPr lang="en-US" sz="4800" dirty="0" smtClean="0">
                <a:sym typeface="Copperplate" charset="0"/>
              </a:rPr>
              <a:t>uclear </a:t>
            </a:r>
            <a:r>
              <a:rPr lang="en-US" sz="4800" dirty="0" smtClean="0">
                <a:solidFill>
                  <a:srgbClr val="D90B00"/>
                </a:solidFill>
                <a:sym typeface="Copperplate" charset="0"/>
              </a:rPr>
              <a:t>A</a:t>
            </a:r>
            <a:r>
              <a:rPr lang="en-US" sz="4800" dirty="0" smtClean="0">
                <a:sym typeface="Copperplate" charset="0"/>
              </a:rPr>
              <a:t>strophysics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69925" y="6389688"/>
            <a:ext cx="51847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Cockcroft-Walton Accelerator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High current p and α beams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Voltage range 50 - 400 kV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absolute Energy error ±300 eV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Energy spread &lt; 100 eV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long term stability (1h) 5 eV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230438" y="5813425"/>
            <a:ext cx="172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LUNA II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1195388" y="3038475"/>
            <a:ext cx="40116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81000" indent="-381000" algn="l">
              <a:buSzPct val="93000"/>
              <a:buFontTx/>
              <a:buBlip>
                <a:blip r:embed="rId2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</a:rPr>
              <a:t> 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AGB and RGB stars</a:t>
            </a:r>
          </a:p>
          <a:p>
            <a:pPr marL="381000" indent="-381000" algn="l">
              <a:buSzPct val="93000"/>
              <a:buFontTx/>
              <a:buBlip>
                <a:blip r:embed="rId2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massive stars</a:t>
            </a:r>
          </a:p>
          <a:p>
            <a:pPr marL="381000" indent="-381000" algn="l">
              <a:buSzPct val="93000"/>
              <a:buFontTx/>
              <a:buBlip>
                <a:blip r:embed="rId2"/>
              </a:buBlip>
            </a:pP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classical novae</a:t>
            </a:r>
          </a:p>
        </p:txBody>
      </p:sp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6688138" y="3170238"/>
            <a:ext cx="5791200" cy="3175000"/>
            <a:chOff x="0" y="0"/>
            <a:chExt cx="3648" cy="2000"/>
          </a:xfrm>
        </p:grpSpPr>
        <p:pic>
          <p:nvPicPr>
            <p:cNvPr id="2356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"/>
              <a:ext cx="3551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8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900613"/>
            <a:ext cx="5664200" cy="4475162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3262313" y="5295900"/>
            <a:ext cx="1347787" cy="517525"/>
          </a:xfrm>
          <a:prstGeom prst="rect">
            <a:avLst/>
          </a:prstGeom>
          <a:solidFill>
            <a:schemeClr val="accent1">
              <a:alpha val="34901"/>
            </a:schemeClr>
          </a:solidFill>
          <a:ln w="25400">
            <a:solidFill>
              <a:srgbClr val="6E7A89"/>
            </a:solidFill>
            <a:miter lim="800000"/>
            <a:headEnd/>
            <a:tailEnd/>
          </a:ln>
          <a:effectLst>
            <a:outerShdw blurRad="12700" dist="12700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ea typeface="ＭＳ Ｐゴシック" charset="0"/>
                <a:cs typeface="Cochin" charset="0"/>
                <a:sym typeface="Cochin" charset="0"/>
              </a:rPr>
              <a:t>LUNA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270000" y="-215900"/>
            <a:ext cx="10464800" cy="1993900"/>
          </a:xfrm>
          <a:prstGeom prst="rect">
            <a:avLst/>
          </a:prstGeom>
          <a:noFill/>
          <a:ln>
            <a:noFill/>
          </a:ln>
          <a:effectLst>
            <a:outerShdw blurRad="12700" dist="25399" dir="2700000" algn="ctr" rotWithShape="0">
              <a:srgbClr val="F9F8ED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48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48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O(p,γ)</a:t>
            </a:r>
            <a:r>
              <a:rPr lang="en-US" sz="4800" baseline="320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4800">
                <a:solidFill>
                  <a:srgbClr val="6B7786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</a:t>
            </a:r>
          </a:p>
        </p:txBody>
      </p:sp>
      <p:sp>
        <p:nvSpPr>
          <p:cNvPr id="3" name="Rectangle 8"/>
          <p:cNvSpPr>
            <a:spLocks/>
          </p:cNvSpPr>
          <p:nvPr/>
        </p:nvSpPr>
        <p:spPr bwMode="auto">
          <a:xfrm>
            <a:off x="623888" y="1784350"/>
            <a:ext cx="11760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14288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of paramount importance for understanding hydrogen-burning in different stellar environments: </a:t>
            </a:r>
          </a:p>
        </p:txBody>
      </p:sp>
      <p:sp>
        <p:nvSpPr>
          <p:cNvPr id="4" name="Rectangle 9"/>
          <p:cNvSpPr>
            <a:spLocks/>
          </p:cNvSpPr>
          <p:nvPr/>
        </p:nvSpPr>
        <p:spPr bwMode="auto">
          <a:xfrm>
            <a:off x="6573838" y="6964363"/>
            <a:ext cx="62658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important for galactic synthesis of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O,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F, and predicted O isotopic ratios in presolar grains</a:t>
            </a:r>
          </a:p>
          <a:p>
            <a:pPr algn="l"/>
            <a:endParaRPr lang="en-US" sz="2400">
              <a:solidFill>
                <a:schemeClr val="tx1"/>
              </a:solidFill>
              <a:latin typeface="Copperplate" pitchFamily="-84" charset="0"/>
              <a:ea typeface="MS PGothic" pitchFamily="34" charset="-128"/>
              <a:sym typeface="Copperplate" pitchFamily="-84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It affects directly the production of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O,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O,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F, and </a:t>
            </a:r>
            <a:r>
              <a:rPr lang="en-US" sz="2400" baseline="320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19</a:t>
            </a:r>
            <a:r>
              <a:rPr lang="en-US" sz="24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 in Classical Novae</a:t>
            </a:r>
          </a:p>
        </p:txBody>
      </p:sp>
      <p:pic>
        <p:nvPicPr>
          <p:cNvPr id="23562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3005138"/>
            <a:ext cx="2794000" cy="889000"/>
          </a:xfrm>
          <a:prstGeom prst="rect">
            <a:avLst/>
          </a:prstGeom>
          <a:noFill/>
          <a:ln>
            <a:noFill/>
          </a:ln>
          <a:effectLst>
            <a:outerShdw blurRad="12700" dist="12700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998663"/>
            <a:ext cx="8089900" cy="5326062"/>
          </a:xfrm>
          <a:prstGeom prst="rect">
            <a:avLst/>
          </a:prstGeom>
          <a:noFill/>
          <a:ln>
            <a:noFill/>
          </a:ln>
          <a:effectLst>
            <a:outerShdw blurRad="101600" dist="101600" dir="2700000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215900"/>
            <a:ext cx="10464800" cy="19939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ym typeface="Copperplate" charset="0"/>
              </a:rPr>
              <a:t>state of the art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1270000" y="7613650"/>
            <a:ext cx="10464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 algn="l"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Rolfs et al. Nuc. Phys. A217 29-70 (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1973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) – 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1st investigation of the </a:t>
            </a:r>
            <a:r>
              <a:rPr lang="en-US" sz="1800" baseline="320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17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O(p,γ)</a:t>
            </a:r>
            <a:r>
              <a:rPr lang="en-US" sz="1800" baseline="320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18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 reaction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Fox et al. Phys. Rev. C 71, 055801 (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2005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) – 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1st 193 keV res. meas.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 :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 ωγ</a:t>
            </a:r>
            <a:r>
              <a:rPr lang="en-US" sz="1800" baseline="-60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193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= (1.2±0.2) μeV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Chafa et al. Phys. Rev. C 75, 033810 (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2007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) – 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Activation meas.       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: 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ωγ</a:t>
            </a:r>
            <a:r>
              <a:rPr lang="en-US" sz="1800" baseline="-60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193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= (2.2±0.4) μeV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Newton et al. Phys. Rev. C 81, 045801 (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2010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): 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cross section measurements</a:t>
            </a:r>
          </a:p>
          <a:p>
            <a:pPr marL="342900" indent="-342900" algn="l">
              <a:lnSpc>
                <a:spcPct val="120000"/>
              </a:lnSpc>
            </a:pP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Hager et al. Phys Rev. C 85,035803 </a:t>
            </a:r>
            <a:r>
              <a:rPr lang="en-US" sz="1800">
                <a:solidFill>
                  <a:schemeClr val="tx1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(2012)</a:t>
            </a:r>
            <a:r>
              <a:rPr lang="en-US" sz="1800">
                <a:solidFill>
                  <a:schemeClr val="tx1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: </a:t>
            </a:r>
            <a:r>
              <a:rPr lang="en-US" sz="1800">
                <a:solidFill>
                  <a:srgbClr val="FF0000"/>
                </a:solidFill>
                <a:latin typeface="Copperplate" pitchFamily="-84" charset="0"/>
                <a:ea typeface="MS PGothic" pitchFamily="34" charset="-128"/>
                <a:sym typeface="Copperplate" pitchFamily="-84" charset="0"/>
              </a:rPr>
              <a:t>cross section measurements</a:t>
            </a:r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2628900" y="5927725"/>
            <a:ext cx="5245100" cy="609600"/>
          </a:xfrm>
          <a:prstGeom prst="leftRightArrow">
            <a:avLst>
              <a:gd name="adj1" fmla="val 32000"/>
              <a:gd name="adj2" fmla="val 91658"/>
            </a:avLst>
          </a:prstGeom>
          <a:solidFill>
            <a:schemeClr val="accent1">
              <a:alpha val="17255"/>
            </a:schemeClr>
          </a:solidFill>
          <a:ln w="25400">
            <a:solidFill>
              <a:srgbClr val="6E7A89">
                <a:alpha val="50195"/>
              </a:srgbClr>
            </a:solidFill>
            <a:miter lim="800000"/>
            <a:headEnd/>
            <a:tailEnd/>
          </a:ln>
          <a:effectLst>
            <a:outerShdw blurRad="12700" dist="12700" dir="2700000" algn="ctr" rotWithShape="0">
              <a:schemeClr val="bg2">
                <a:alpha val="74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Cochin" charset="0"/>
              <a:ea typeface="ヒラギノ明朝 ProN W3" charset="0"/>
              <a:sym typeface="Cochin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4459288" y="5749925"/>
            <a:ext cx="2070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pperplate Bold" pitchFamily="-84" charset="0"/>
                <a:ea typeface="MS PGothic" pitchFamily="34" charset="-128"/>
                <a:sym typeface="Copperplate Bold" pitchFamily="-84" charset="0"/>
              </a:rPr>
              <a:t>LUNA range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FFFFF"/>
      </a:lt1>
      <a:dk2>
        <a:srgbClr val="000000"/>
      </a:dk2>
      <a:lt2>
        <a:srgbClr val="040406"/>
      </a:lt2>
      <a:accent1>
        <a:srgbClr val="F3E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8F3AA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Pages>0</Pages>
  <Words>834</Words>
  <Characters>0</Characters>
  <Application>Microsoft Office PowerPoint</Application>
  <PresentationFormat>Personalizzato</PresentationFormat>
  <Lines>0</Lines>
  <Paragraphs>133</Paragraphs>
  <Slides>18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18</vt:i4>
      </vt:variant>
    </vt:vector>
  </HeadingPairs>
  <TitlesOfParts>
    <vt:vector size="45" baseType="lpstr">
      <vt:lpstr>Cochin</vt:lpstr>
      <vt:lpstr>ヒラギノ明朝 ProN W3</vt:lpstr>
      <vt:lpstr>Arial</vt:lpstr>
      <vt:lpstr>Copperplate</vt:lpstr>
      <vt:lpstr>Calibri</vt:lpstr>
      <vt:lpstr>MS PGothic</vt:lpstr>
      <vt:lpstr>Gill Sans</vt:lpstr>
      <vt:lpstr>ヒラギノ角ゴ ProN W3</vt:lpstr>
      <vt:lpstr>Copperplate Bold</vt:lpstr>
      <vt:lpstr>ヒラギノ明朝 ProN W6</vt:lpstr>
      <vt:lpstr>Chalkboard</vt:lpstr>
      <vt:lpstr>Chalkboard Bold</vt:lpstr>
      <vt:lpstr>Title &amp; Subtitle</vt:lpstr>
      <vt:lpstr>Title &amp; Bullets</vt:lpstr>
      <vt:lpstr>Title - Top</vt:lpstr>
      <vt:lpstr>Master #4</vt:lpstr>
      <vt:lpstr>Title &amp; Bullets - Left</vt:lpstr>
      <vt:lpstr>Title &amp; Bullets - 2 Column</vt:lpstr>
      <vt:lpstr>Title &amp; Bullets - Right</vt:lpstr>
      <vt:lpstr>Title - Center</vt:lpstr>
      <vt:lpstr>Blank</vt:lpstr>
      <vt:lpstr>Photo - Horizontal</vt:lpstr>
      <vt:lpstr>Photo - Vertical</vt:lpstr>
      <vt:lpstr>Bullets</vt:lpstr>
      <vt:lpstr>Title &amp; Bullets - Alternate L</vt:lpstr>
      <vt:lpstr>Title &amp; Bullets - Alternate R</vt:lpstr>
      <vt:lpstr>Title, Bullets &amp; Photo</vt:lpstr>
      <vt:lpstr>Astrophysical S-factor for the 17O(p,γ)18F reaction at Novae energy</vt:lpstr>
      <vt:lpstr>outlook</vt:lpstr>
      <vt:lpstr>Presentazione standard di PowerPoint</vt:lpstr>
      <vt:lpstr>Reaction Rate for Charged Particles</vt:lpstr>
      <vt:lpstr>Presentazione standard di PowerPoint</vt:lpstr>
      <vt:lpstr>Presentazione standard di PowerPoint</vt:lpstr>
      <vt:lpstr>Laboratory for Underground Nuclear Astrophysics</vt:lpstr>
      <vt:lpstr>Presentazione standard di PowerPoint</vt:lpstr>
      <vt:lpstr>state of the art</vt:lpstr>
      <vt:lpstr>Solid Target Setup</vt:lpstr>
      <vt:lpstr>target preparation</vt:lpstr>
      <vt:lpstr>17O(p,γ)18F: Prompt Gamma Spectroscopy</vt:lpstr>
      <vt:lpstr>Presentazione standard di PowerPoint</vt:lpstr>
      <vt:lpstr>Presentazione standard di PowerPoint</vt:lpstr>
      <vt:lpstr>18F Measurements</vt:lpstr>
      <vt:lpstr>183.3 keV resonance Strength</vt:lpstr>
      <vt:lpstr>S-Factor</vt:lpstr>
      <vt:lpstr>GRAZIE!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S-factor for the 17O(p,γ)18F reaction at Novae energy</dc:title>
  <dc:subject/>
  <dc:creator/>
  <cp:keywords/>
  <dc:description/>
  <cp:lastModifiedBy>tecno</cp:lastModifiedBy>
  <cp:revision>40</cp:revision>
  <dcterms:modified xsi:type="dcterms:W3CDTF">2013-06-04T08:46:07Z</dcterms:modified>
</cp:coreProperties>
</file>